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43" r:id="rId6"/>
    <p:sldMasterId id="2147483763" r:id="rId7"/>
  </p:sldMasterIdLst>
  <p:notesMasterIdLst>
    <p:notesMasterId r:id="rId51"/>
  </p:notesMasterIdLst>
  <p:handoutMasterIdLst>
    <p:handoutMasterId r:id="rId52"/>
  </p:handoutMasterIdLst>
  <p:sldIdLst>
    <p:sldId id="383" r:id="rId8"/>
    <p:sldId id="337" r:id="rId9"/>
    <p:sldId id="338" r:id="rId10"/>
    <p:sldId id="339" r:id="rId11"/>
    <p:sldId id="340" r:id="rId12"/>
    <p:sldId id="341" r:id="rId13"/>
    <p:sldId id="347" r:id="rId14"/>
    <p:sldId id="348" r:id="rId15"/>
    <p:sldId id="349" r:id="rId16"/>
    <p:sldId id="350" r:id="rId17"/>
    <p:sldId id="351" r:id="rId18"/>
    <p:sldId id="352" r:id="rId19"/>
    <p:sldId id="355" r:id="rId20"/>
    <p:sldId id="356" r:id="rId21"/>
    <p:sldId id="357" r:id="rId22"/>
    <p:sldId id="358" r:id="rId23"/>
    <p:sldId id="359" r:id="rId24"/>
    <p:sldId id="360" r:id="rId25"/>
    <p:sldId id="384" r:id="rId26"/>
    <p:sldId id="385" r:id="rId27"/>
    <p:sldId id="386" r:id="rId28"/>
    <p:sldId id="387" r:id="rId29"/>
    <p:sldId id="388" r:id="rId30"/>
    <p:sldId id="361" r:id="rId31"/>
    <p:sldId id="362" r:id="rId32"/>
    <p:sldId id="364" r:id="rId33"/>
    <p:sldId id="363" r:id="rId34"/>
    <p:sldId id="365" r:id="rId35"/>
    <p:sldId id="366" r:id="rId36"/>
    <p:sldId id="389" r:id="rId37"/>
    <p:sldId id="368" r:id="rId38"/>
    <p:sldId id="374" r:id="rId39"/>
    <p:sldId id="375" r:id="rId40"/>
    <p:sldId id="376" r:id="rId41"/>
    <p:sldId id="377" r:id="rId42"/>
    <p:sldId id="379" r:id="rId43"/>
    <p:sldId id="331" r:id="rId44"/>
    <p:sldId id="390" r:id="rId45"/>
    <p:sldId id="391" r:id="rId46"/>
    <p:sldId id="392" r:id="rId47"/>
    <p:sldId id="393" r:id="rId48"/>
    <p:sldId id="271" r:id="rId49"/>
    <p:sldId id="319" r:id="rId50"/>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notesMaster" Target="notesMasters/notesMaster1.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369042-9412-45AE-8437-8DB927E3CAEA}"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en-US"/>
        </a:p>
      </dgm:t>
    </dgm:pt>
    <dgm:pt modelId="{C0DD80BB-72CD-48C7-A1C8-9A3B328D8A33}">
      <dgm:prSet custT="1"/>
      <dgm:spPr>
        <a:gradFill rotWithShape="0">
          <a:gsLst>
            <a:gs pos="0">
              <a:schemeClr val="accent1">
                <a:hueOff val="0"/>
                <a:satOff val="0"/>
                <a:lumOff val="0"/>
                <a:shade val="51000"/>
                <a:satMod val="130000"/>
                <a:alpha val="86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gradFill>
      </dgm:spPr>
      <dgm:t>
        <a:bodyPr/>
        <a:lstStyle/>
        <a:p>
          <a:pPr algn="ctr" rtl="0"/>
          <a:r>
            <a:rPr lang="en-US" sz="4000" b="0" dirty="0" smtClean="0">
              <a:solidFill>
                <a:schemeClr val="bg1"/>
              </a:solidFill>
            </a:rPr>
            <a:t>Common Identity</a:t>
          </a:r>
        </a:p>
        <a:p>
          <a:pPr algn="ctr" rtl="0"/>
          <a:r>
            <a:rPr lang="en-US" sz="2400" b="0" dirty="0" smtClean="0">
              <a:solidFill>
                <a:schemeClr val="bg1"/>
              </a:solidFill>
            </a:rPr>
            <a:t>Leveraging on-premises Active Directory</a:t>
          </a:r>
        </a:p>
        <a:p>
          <a:pPr algn="ctr" rtl="0"/>
          <a:r>
            <a:rPr lang="en-US" sz="2400" b="0" dirty="0" smtClean="0">
              <a:solidFill>
                <a:schemeClr val="bg1"/>
              </a:solidFill>
            </a:rPr>
            <a:t>Federating based on industry standards</a:t>
          </a:r>
        </a:p>
        <a:p>
          <a:pPr algn="ctr" rtl="0"/>
          <a:r>
            <a:rPr lang="en-US" sz="2400" b="0" dirty="0" smtClean="0">
              <a:solidFill>
                <a:schemeClr val="bg1"/>
              </a:solidFill>
            </a:rPr>
            <a:t>Provisioning objects to services where needed</a:t>
          </a:r>
        </a:p>
        <a:p>
          <a:pPr algn="ctr" rtl="0"/>
          <a:r>
            <a:rPr lang="en-US" sz="2400" b="0" dirty="0" smtClean="0">
              <a:solidFill>
                <a:schemeClr val="bg1"/>
              </a:solidFill>
            </a:rPr>
            <a:t>Enabling cloud identity providers</a:t>
          </a:r>
        </a:p>
      </dgm:t>
    </dgm:pt>
    <dgm:pt modelId="{6DF9127A-D747-4A95-BFD5-B53B98B0E925}" type="parTrans" cxnId="{A78E39FB-FA99-4639-9681-C47F6F2EB0EA}">
      <dgm:prSet/>
      <dgm:spPr/>
      <dgm:t>
        <a:bodyPr/>
        <a:lstStyle/>
        <a:p>
          <a:pPr algn="ctr"/>
          <a:endParaRPr lang="en-US" sz="2000"/>
        </a:p>
      </dgm:t>
    </dgm:pt>
    <dgm:pt modelId="{FD9E521D-8CEE-4524-B19B-3805E8326977}" type="sibTrans" cxnId="{A78E39FB-FA99-4639-9681-C47F6F2EB0EA}">
      <dgm:prSet/>
      <dgm:spPr/>
      <dgm:t>
        <a:bodyPr/>
        <a:lstStyle/>
        <a:p>
          <a:pPr algn="ctr"/>
          <a:endParaRPr lang="en-US" sz="2000"/>
        </a:p>
      </dgm:t>
    </dgm:pt>
    <dgm:pt modelId="{BEC122FA-603E-4270-9CAC-EFF38575A787}" type="pres">
      <dgm:prSet presAssocID="{67369042-9412-45AE-8437-8DB927E3CAEA}" presName="linear" presStyleCnt="0">
        <dgm:presLayoutVars>
          <dgm:animLvl val="lvl"/>
          <dgm:resizeHandles val="exact"/>
        </dgm:presLayoutVars>
      </dgm:prSet>
      <dgm:spPr/>
      <dgm:t>
        <a:bodyPr/>
        <a:lstStyle/>
        <a:p>
          <a:endParaRPr lang="en-US"/>
        </a:p>
      </dgm:t>
    </dgm:pt>
    <dgm:pt modelId="{74F61173-24DB-4CD2-BAF9-7A7FEBE0F039}" type="pres">
      <dgm:prSet presAssocID="{C0DD80BB-72CD-48C7-A1C8-9A3B328D8A33}" presName="parentText" presStyleLbl="node1" presStyleIdx="0" presStyleCnt="1" custScaleY="699620" custLinFactNeighborY="14348">
        <dgm:presLayoutVars>
          <dgm:chMax val="0"/>
          <dgm:bulletEnabled val="1"/>
        </dgm:presLayoutVars>
      </dgm:prSet>
      <dgm:spPr/>
      <dgm:t>
        <a:bodyPr/>
        <a:lstStyle/>
        <a:p>
          <a:endParaRPr lang="en-US"/>
        </a:p>
      </dgm:t>
    </dgm:pt>
  </dgm:ptLst>
  <dgm:cxnLst>
    <dgm:cxn modelId="{567F428C-F626-4222-AC7F-A79F24F6EC22}" type="presOf" srcId="{C0DD80BB-72CD-48C7-A1C8-9A3B328D8A33}" destId="{74F61173-24DB-4CD2-BAF9-7A7FEBE0F039}" srcOrd="0" destOrd="0" presId="urn:microsoft.com/office/officeart/2005/8/layout/vList2"/>
    <dgm:cxn modelId="{2869BBA1-8893-4D27-9802-CFCF319E820F}" type="presOf" srcId="{67369042-9412-45AE-8437-8DB927E3CAEA}" destId="{BEC122FA-603E-4270-9CAC-EFF38575A787}" srcOrd="0" destOrd="0" presId="urn:microsoft.com/office/officeart/2005/8/layout/vList2"/>
    <dgm:cxn modelId="{A78E39FB-FA99-4639-9681-C47F6F2EB0EA}" srcId="{67369042-9412-45AE-8437-8DB927E3CAEA}" destId="{C0DD80BB-72CD-48C7-A1C8-9A3B328D8A33}" srcOrd="0" destOrd="0" parTransId="{6DF9127A-D747-4A95-BFD5-B53B98B0E925}" sibTransId="{FD9E521D-8CEE-4524-B19B-3805E8326977}"/>
    <dgm:cxn modelId="{E767EDC7-A120-4061-B15C-B2560C5B59B4}" type="presParOf" srcId="{BEC122FA-603E-4270-9CAC-EFF38575A787}" destId="{74F61173-24DB-4CD2-BAF9-7A7FEBE0F03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82DBB3-D717-4BEA-82EE-047F9834CF5C}" type="doc">
      <dgm:prSet loTypeId="urn:microsoft.com/office/officeart/2005/8/layout/equation1" loCatId="process" qsTypeId="urn:microsoft.com/office/officeart/2005/8/quickstyle/3d1" qsCatId="3D" csTypeId="urn:microsoft.com/office/officeart/2005/8/colors/accent0_3" csCatId="mainScheme" phldr="1"/>
      <dgm:spPr/>
    </dgm:pt>
    <dgm:pt modelId="{1CE459BE-3A69-43D7-8629-7E38BAE5CA17}">
      <dgm:prSet phldrT="[Text]" custT="1"/>
      <dgm:spPr/>
      <dgm:t>
        <a:bodyPr/>
        <a:lstStyle/>
        <a:p>
          <a:r>
            <a:rPr lang="en-US" sz="1800" dirty="0" smtClean="0"/>
            <a:t>Define Role in Hyper-V </a:t>
          </a:r>
          <a:r>
            <a:rPr lang="en-US" sz="1800" dirty="0" err="1" smtClean="0"/>
            <a:t>AzMan</a:t>
          </a:r>
          <a:r>
            <a:rPr lang="en-US" sz="1800" dirty="0" smtClean="0"/>
            <a:t> or VMM</a:t>
          </a:r>
          <a:endParaRPr lang="en-US" sz="1800" dirty="0"/>
        </a:p>
      </dgm:t>
    </dgm:pt>
    <dgm:pt modelId="{84B785DC-A67A-42F1-9ACE-0D4DDDE5DE4F}" type="parTrans" cxnId="{AACE8046-82B0-498E-AA7D-71F5BD31107D}">
      <dgm:prSet/>
      <dgm:spPr/>
      <dgm:t>
        <a:bodyPr/>
        <a:lstStyle/>
        <a:p>
          <a:endParaRPr lang="en-US" sz="1800"/>
        </a:p>
      </dgm:t>
    </dgm:pt>
    <dgm:pt modelId="{34AC00D1-E01E-4827-9A3F-82645366F656}" type="sibTrans" cxnId="{AACE8046-82B0-498E-AA7D-71F5BD31107D}">
      <dgm:prSet custT="1"/>
      <dgm:spPr/>
      <dgm:t>
        <a:bodyPr/>
        <a:lstStyle/>
        <a:p>
          <a:endParaRPr lang="en-US" sz="1800"/>
        </a:p>
      </dgm:t>
    </dgm:pt>
    <dgm:pt modelId="{8BEF9608-914B-4FA1-BA9C-1168D90D5869}">
      <dgm:prSet phldrT="[Text]" custT="1"/>
      <dgm:spPr/>
      <dgm:t>
        <a:bodyPr/>
        <a:lstStyle/>
        <a:p>
          <a:r>
            <a:rPr lang="en-US" sz="1800" dirty="0" smtClean="0"/>
            <a:t>Add Groups to roles</a:t>
          </a:r>
          <a:endParaRPr lang="en-US" sz="1800" dirty="0"/>
        </a:p>
      </dgm:t>
    </dgm:pt>
    <dgm:pt modelId="{35E2E0C1-42B2-428E-8CF9-1952B6EE2A7C}" type="parTrans" cxnId="{D9489DB0-93F9-4393-A262-9889150BD1AA}">
      <dgm:prSet/>
      <dgm:spPr/>
      <dgm:t>
        <a:bodyPr/>
        <a:lstStyle/>
        <a:p>
          <a:endParaRPr lang="en-US" sz="1800"/>
        </a:p>
      </dgm:t>
    </dgm:pt>
    <dgm:pt modelId="{A158829B-2EB2-40D9-9459-759C8327B18A}" type="sibTrans" cxnId="{D9489DB0-93F9-4393-A262-9889150BD1AA}">
      <dgm:prSet custT="1"/>
      <dgm:spPr/>
      <dgm:t>
        <a:bodyPr/>
        <a:lstStyle/>
        <a:p>
          <a:endParaRPr lang="en-US" sz="1800"/>
        </a:p>
      </dgm:t>
    </dgm:pt>
    <dgm:pt modelId="{557D776E-1258-4A1A-9B6D-DF219A127303}">
      <dgm:prSet phldrT="[Text]" custT="1"/>
      <dgm:spPr/>
      <dgm:t>
        <a:bodyPr/>
        <a:lstStyle/>
        <a:p>
          <a:r>
            <a:rPr lang="en-US" sz="1800" dirty="0" smtClean="0"/>
            <a:t>Manage Groups in FIM</a:t>
          </a:r>
          <a:endParaRPr lang="en-US" sz="1800" dirty="0"/>
        </a:p>
      </dgm:t>
    </dgm:pt>
    <dgm:pt modelId="{6B845191-AFED-499F-A715-F916E8481328}" type="parTrans" cxnId="{DFE26C7E-48AF-4D21-AB28-BB25FF27B82F}">
      <dgm:prSet/>
      <dgm:spPr/>
      <dgm:t>
        <a:bodyPr/>
        <a:lstStyle/>
        <a:p>
          <a:endParaRPr lang="en-US" sz="1800"/>
        </a:p>
      </dgm:t>
    </dgm:pt>
    <dgm:pt modelId="{6085A7CE-3DF7-497D-8340-2D0C6B69A7D0}" type="sibTrans" cxnId="{DFE26C7E-48AF-4D21-AB28-BB25FF27B82F}">
      <dgm:prSet custT="1"/>
      <dgm:spPr/>
      <dgm:t>
        <a:bodyPr/>
        <a:lstStyle/>
        <a:p>
          <a:endParaRPr lang="en-US" sz="1800"/>
        </a:p>
      </dgm:t>
    </dgm:pt>
    <dgm:pt modelId="{84D7D9FE-A41C-41B5-8A42-D3BDB390FD14}">
      <dgm:prSet phldrT="[Text]" custT="1"/>
      <dgm:spPr/>
      <dgm:t>
        <a:bodyPr/>
        <a:lstStyle/>
        <a:p>
          <a:r>
            <a:rPr lang="en-US" sz="1800" dirty="0" smtClean="0"/>
            <a:t>Secure Delegated Administration</a:t>
          </a:r>
          <a:endParaRPr lang="en-US" sz="1800" dirty="0"/>
        </a:p>
      </dgm:t>
    </dgm:pt>
    <dgm:pt modelId="{D7FC3B31-4853-4C52-B14F-4FEDCFF535A8}" type="parTrans" cxnId="{C56DA2F5-5561-494A-9A1B-BDA9C73F0647}">
      <dgm:prSet/>
      <dgm:spPr/>
      <dgm:t>
        <a:bodyPr/>
        <a:lstStyle/>
        <a:p>
          <a:endParaRPr lang="en-US" sz="1800"/>
        </a:p>
      </dgm:t>
    </dgm:pt>
    <dgm:pt modelId="{8A3B0A80-C6D0-4071-9A6B-6AAFFFB999F4}" type="sibTrans" cxnId="{C56DA2F5-5561-494A-9A1B-BDA9C73F0647}">
      <dgm:prSet/>
      <dgm:spPr/>
      <dgm:t>
        <a:bodyPr/>
        <a:lstStyle/>
        <a:p>
          <a:endParaRPr lang="en-US" sz="1800"/>
        </a:p>
      </dgm:t>
    </dgm:pt>
    <dgm:pt modelId="{51181421-0FBB-4B68-A4FA-03176D371143}" type="pres">
      <dgm:prSet presAssocID="{8E82DBB3-D717-4BEA-82EE-047F9834CF5C}" presName="linearFlow" presStyleCnt="0">
        <dgm:presLayoutVars>
          <dgm:dir/>
          <dgm:resizeHandles val="exact"/>
        </dgm:presLayoutVars>
      </dgm:prSet>
      <dgm:spPr/>
    </dgm:pt>
    <dgm:pt modelId="{5F8586DE-3634-4A56-98DB-07629858C128}" type="pres">
      <dgm:prSet presAssocID="{1CE459BE-3A69-43D7-8629-7E38BAE5CA17}" presName="node" presStyleLbl="node1" presStyleIdx="0" presStyleCnt="4">
        <dgm:presLayoutVars>
          <dgm:bulletEnabled val="1"/>
        </dgm:presLayoutVars>
      </dgm:prSet>
      <dgm:spPr/>
      <dgm:t>
        <a:bodyPr/>
        <a:lstStyle/>
        <a:p>
          <a:endParaRPr lang="en-US"/>
        </a:p>
      </dgm:t>
    </dgm:pt>
    <dgm:pt modelId="{CE29B821-6308-42A8-B17A-31228577053B}" type="pres">
      <dgm:prSet presAssocID="{34AC00D1-E01E-4827-9A3F-82645366F656}" presName="spacerL" presStyleCnt="0"/>
      <dgm:spPr/>
    </dgm:pt>
    <dgm:pt modelId="{66331FE3-C390-46A5-BFD4-CE1C88AFE243}" type="pres">
      <dgm:prSet presAssocID="{34AC00D1-E01E-4827-9A3F-82645366F656}" presName="sibTrans" presStyleLbl="sibTrans2D1" presStyleIdx="0" presStyleCnt="3"/>
      <dgm:spPr/>
      <dgm:t>
        <a:bodyPr/>
        <a:lstStyle/>
        <a:p>
          <a:endParaRPr lang="en-US"/>
        </a:p>
      </dgm:t>
    </dgm:pt>
    <dgm:pt modelId="{03AFA95C-984B-4980-9642-885F8C85FFB1}" type="pres">
      <dgm:prSet presAssocID="{34AC00D1-E01E-4827-9A3F-82645366F656}" presName="spacerR" presStyleCnt="0"/>
      <dgm:spPr/>
    </dgm:pt>
    <dgm:pt modelId="{A380C059-F528-4FED-862F-1553EFC38905}" type="pres">
      <dgm:prSet presAssocID="{8BEF9608-914B-4FA1-BA9C-1168D90D5869}" presName="node" presStyleLbl="node1" presStyleIdx="1" presStyleCnt="4">
        <dgm:presLayoutVars>
          <dgm:bulletEnabled val="1"/>
        </dgm:presLayoutVars>
      </dgm:prSet>
      <dgm:spPr/>
      <dgm:t>
        <a:bodyPr/>
        <a:lstStyle/>
        <a:p>
          <a:endParaRPr lang="en-US"/>
        </a:p>
      </dgm:t>
    </dgm:pt>
    <dgm:pt modelId="{939AFE9E-4079-4218-8FEC-6925A7E29953}" type="pres">
      <dgm:prSet presAssocID="{A158829B-2EB2-40D9-9459-759C8327B18A}" presName="spacerL" presStyleCnt="0"/>
      <dgm:spPr/>
    </dgm:pt>
    <dgm:pt modelId="{B1004EE7-D99F-4F12-8CA7-010E9C66F31D}" type="pres">
      <dgm:prSet presAssocID="{A158829B-2EB2-40D9-9459-759C8327B18A}" presName="sibTrans" presStyleLbl="sibTrans2D1" presStyleIdx="1" presStyleCnt="3"/>
      <dgm:spPr/>
      <dgm:t>
        <a:bodyPr/>
        <a:lstStyle/>
        <a:p>
          <a:endParaRPr lang="en-US"/>
        </a:p>
      </dgm:t>
    </dgm:pt>
    <dgm:pt modelId="{AADEB964-DC3C-42B9-96D2-8CB7214669FF}" type="pres">
      <dgm:prSet presAssocID="{A158829B-2EB2-40D9-9459-759C8327B18A}" presName="spacerR" presStyleCnt="0"/>
      <dgm:spPr/>
    </dgm:pt>
    <dgm:pt modelId="{0B22A1D4-A69E-4169-9085-508BB311B46C}" type="pres">
      <dgm:prSet presAssocID="{557D776E-1258-4A1A-9B6D-DF219A127303}" presName="node" presStyleLbl="node1" presStyleIdx="2" presStyleCnt="4">
        <dgm:presLayoutVars>
          <dgm:bulletEnabled val="1"/>
        </dgm:presLayoutVars>
      </dgm:prSet>
      <dgm:spPr/>
      <dgm:t>
        <a:bodyPr/>
        <a:lstStyle/>
        <a:p>
          <a:endParaRPr lang="en-US"/>
        </a:p>
      </dgm:t>
    </dgm:pt>
    <dgm:pt modelId="{3F239C9F-2AC0-414A-9102-8415B6DACBDD}" type="pres">
      <dgm:prSet presAssocID="{6085A7CE-3DF7-497D-8340-2D0C6B69A7D0}" presName="spacerL" presStyleCnt="0"/>
      <dgm:spPr/>
    </dgm:pt>
    <dgm:pt modelId="{473DAF10-C396-49B0-95C1-B8A1F52EB7B3}" type="pres">
      <dgm:prSet presAssocID="{6085A7CE-3DF7-497D-8340-2D0C6B69A7D0}" presName="sibTrans" presStyleLbl="sibTrans2D1" presStyleIdx="2" presStyleCnt="3"/>
      <dgm:spPr/>
      <dgm:t>
        <a:bodyPr/>
        <a:lstStyle/>
        <a:p>
          <a:endParaRPr lang="en-US"/>
        </a:p>
      </dgm:t>
    </dgm:pt>
    <dgm:pt modelId="{72F64C3D-8CCC-43CC-9E1C-3726BE6F54CB}" type="pres">
      <dgm:prSet presAssocID="{6085A7CE-3DF7-497D-8340-2D0C6B69A7D0}" presName="spacerR" presStyleCnt="0"/>
      <dgm:spPr/>
    </dgm:pt>
    <dgm:pt modelId="{0AC896BC-837C-49E8-8DF6-C2F2A5B83167}" type="pres">
      <dgm:prSet presAssocID="{84D7D9FE-A41C-41B5-8A42-D3BDB390FD14}" presName="node" presStyleLbl="node1" presStyleIdx="3" presStyleCnt="4">
        <dgm:presLayoutVars>
          <dgm:bulletEnabled val="1"/>
        </dgm:presLayoutVars>
      </dgm:prSet>
      <dgm:spPr/>
      <dgm:t>
        <a:bodyPr/>
        <a:lstStyle/>
        <a:p>
          <a:endParaRPr lang="en-US"/>
        </a:p>
      </dgm:t>
    </dgm:pt>
  </dgm:ptLst>
  <dgm:cxnLst>
    <dgm:cxn modelId="{C56DA2F5-5561-494A-9A1B-BDA9C73F0647}" srcId="{8E82DBB3-D717-4BEA-82EE-047F9834CF5C}" destId="{84D7D9FE-A41C-41B5-8A42-D3BDB390FD14}" srcOrd="3" destOrd="0" parTransId="{D7FC3B31-4853-4C52-B14F-4FEDCFF535A8}" sibTransId="{8A3B0A80-C6D0-4071-9A6B-6AAFFFB999F4}"/>
    <dgm:cxn modelId="{AACE8046-82B0-498E-AA7D-71F5BD31107D}" srcId="{8E82DBB3-D717-4BEA-82EE-047F9834CF5C}" destId="{1CE459BE-3A69-43D7-8629-7E38BAE5CA17}" srcOrd="0" destOrd="0" parTransId="{84B785DC-A67A-42F1-9ACE-0D4DDDE5DE4F}" sibTransId="{34AC00D1-E01E-4827-9A3F-82645366F656}"/>
    <dgm:cxn modelId="{DFE26C7E-48AF-4D21-AB28-BB25FF27B82F}" srcId="{8E82DBB3-D717-4BEA-82EE-047F9834CF5C}" destId="{557D776E-1258-4A1A-9B6D-DF219A127303}" srcOrd="2" destOrd="0" parTransId="{6B845191-AFED-499F-A715-F916E8481328}" sibTransId="{6085A7CE-3DF7-497D-8340-2D0C6B69A7D0}"/>
    <dgm:cxn modelId="{3AFAE8AD-5223-4CA6-A724-A68BB62EB122}" type="presOf" srcId="{A158829B-2EB2-40D9-9459-759C8327B18A}" destId="{B1004EE7-D99F-4F12-8CA7-010E9C66F31D}" srcOrd="0" destOrd="0" presId="urn:microsoft.com/office/officeart/2005/8/layout/equation1"/>
    <dgm:cxn modelId="{299400DE-1AB3-45EC-98BA-F8B8164560E9}" type="presOf" srcId="{84D7D9FE-A41C-41B5-8A42-D3BDB390FD14}" destId="{0AC896BC-837C-49E8-8DF6-C2F2A5B83167}" srcOrd="0" destOrd="0" presId="urn:microsoft.com/office/officeart/2005/8/layout/equation1"/>
    <dgm:cxn modelId="{AB38F7A0-359E-49B3-82F7-E3CAD50C5A73}" type="presOf" srcId="{557D776E-1258-4A1A-9B6D-DF219A127303}" destId="{0B22A1D4-A69E-4169-9085-508BB311B46C}" srcOrd="0" destOrd="0" presId="urn:microsoft.com/office/officeart/2005/8/layout/equation1"/>
    <dgm:cxn modelId="{35FA8DF3-07F5-47D5-8559-2F95621809B6}" type="presOf" srcId="{34AC00D1-E01E-4827-9A3F-82645366F656}" destId="{66331FE3-C390-46A5-BFD4-CE1C88AFE243}" srcOrd="0" destOrd="0" presId="urn:microsoft.com/office/officeart/2005/8/layout/equation1"/>
    <dgm:cxn modelId="{FF15B175-40EB-47CE-87E5-2FFA54B75204}" type="presOf" srcId="{8BEF9608-914B-4FA1-BA9C-1168D90D5869}" destId="{A380C059-F528-4FED-862F-1553EFC38905}" srcOrd="0" destOrd="0" presId="urn:microsoft.com/office/officeart/2005/8/layout/equation1"/>
    <dgm:cxn modelId="{D0002D1A-A792-4144-B608-87AC758C3C7F}" type="presOf" srcId="{6085A7CE-3DF7-497D-8340-2D0C6B69A7D0}" destId="{473DAF10-C396-49B0-95C1-B8A1F52EB7B3}" srcOrd="0" destOrd="0" presId="urn:microsoft.com/office/officeart/2005/8/layout/equation1"/>
    <dgm:cxn modelId="{D9489DB0-93F9-4393-A262-9889150BD1AA}" srcId="{8E82DBB3-D717-4BEA-82EE-047F9834CF5C}" destId="{8BEF9608-914B-4FA1-BA9C-1168D90D5869}" srcOrd="1" destOrd="0" parTransId="{35E2E0C1-42B2-428E-8CF9-1952B6EE2A7C}" sibTransId="{A158829B-2EB2-40D9-9459-759C8327B18A}"/>
    <dgm:cxn modelId="{47C356D9-A7CC-46DB-BD45-FCD50AEB77E5}" type="presOf" srcId="{8E82DBB3-D717-4BEA-82EE-047F9834CF5C}" destId="{51181421-0FBB-4B68-A4FA-03176D371143}" srcOrd="0" destOrd="0" presId="urn:microsoft.com/office/officeart/2005/8/layout/equation1"/>
    <dgm:cxn modelId="{C6312F1A-6626-4FF8-8684-38DF2949A991}" type="presOf" srcId="{1CE459BE-3A69-43D7-8629-7E38BAE5CA17}" destId="{5F8586DE-3634-4A56-98DB-07629858C128}" srcOrd="0" destOrd="0" presId="urn:microsoft.com/office/officeart/2005/8/layout/equation1"/>
    <dgm:cxn modelId="{09C44693-C2D2-4DA8-A929-098C94D4710C}" type="presParOf" srcId="{51181421-0FBB-4B68-A4FA-03176D371143}" destId="{5F8586DE-3634-4A56-98DB-07629858C128}" srcOrd="0" destOrd="0" presId="urn:microsoft.com/office/officeart/2005/8/layout/equation1"/>
    <dgm:cxn modelId="{9DA3C191-FACC-48B4-96B0-EB789F0F8A96}" type="presParOf" srcId="{51181421-0FBB-4B68-A4FA-03176D371143}" destId="{CE29B821-6308-42A8-B17A-31228577053B}" srcOrd="1" destOrd="0" presId="urn:microsoft.com/office/officeart/2005/8/layout/equation1"/>
    <dgm:cxn modelId="{F4A5AA78-17AD-495F-9DDD-929886FECAB8}" type="presParOf" srcId="{51181421-0FBB-4B68-A4FA-03176D371143}" destId="{66331FE3-C390-46A5-BFD4-CE1C88AFE243}" srcOrd="2" destOrd="0" presId="urn:microsoft.com/office/officeart/2005/8/layout/equation1"/>
    <dgm:cxn modelId="{7825E7DE-9D5F-4823-A339-C8931871FCF6}" type="presParOf" srcId="{51181421-0FBB-4B68-A4FA-03176D371143}" destId="{03AFA95C-984B-4980-9642-885F8C85FFB1}" srcOrd="3" destOrd="0" presId="urn:microsoft.com/office/officeart/2005/8/layout/equation1"/>
    <dgm:cxn modelId="{0521A795-4117-4645-9A58-E2F594FD5758}" type="presParOf" srcId="{51181421-0FBB-4B68-A4FA-03176D371143}" destId="{A380C059-F528-4FED-862F-1553EFC38905}" srcOrd="4" destOrd="0" presId="urn:microsoft.com/office/officeart/2005/8/layout/equation1"/>
    <dgm:cxn modelId="{7BF00C41-C8E3-4F02-8944-783FFE7F2662}" type="presParOf" srcId="{51181421-0FBB-4B68-A4FA-03176D371143}" destId="{939AFE9E-4079-4218-8FEC-6925A7E29953}" srcOrd="5" destOrd="0" presId="urn:microsoft.com/office/officeart/2005/8/layout/equation1"/>
    <dgm:cxn modelId="{34E44EF8-BD1F-4F4E-A1CF-3C50ED4AE584}" type="presParOf" srcId="{51181421-0FBB-4B68-A4FA-03176D371143}" destId="{B1004EE7-D99F-4F12-8CA7-010E9C66F31D}" srcOrd="6" destOrd="0" presId="urn:microsoft.com/office/officeart/2005/8/layout/equation1"/>
    <dgm:cxn modelId="{70080A77-1B35-47B4-8136-2B7305F13587}" type="presParOf" srcId="{51181421-0FBB-4B68-A4FA-03176D371143}" destId="{AADEB964-DC3C-42B9-96D2-8CB7214669FF}" srcOrd="7" destOrd="0" presId="urn:microsoft.com/office/officeart/2005/8/layout/equation1"/>
    <dgm:cxn modelId="{AA3EF19C-48F5-4410-B2D9-F4DB2225DDEC}" type="presParOf" srcId="{51181421-0FBB-4B68-A4FA-03176D371143}" destId="{0B22A1D4-A69E-4169-9085-508BB311B46C}" srcOrd="8" destOrd="0" presId="urn:microsoft.com/office/officeart/2005/8/layout/equation1"/>
    <dgm:cxn modelId="{D583E5BC-A626-4FEE-8E9F-F6A4C3844801}" type="presParOf" srcId="{51181421-0FBB-4B68-A4FA-03176D371143}" destId="{3F239C9F-2AC0-414A-9102-8415B6DACBDD}" srcOrd="9" destOrd="0" presId="urn:microsoft.com/office/officeart/2005/8/layout/equation1"/>
    <dgm:cxn modelId="{F9194481-FB2F-4707-BD11-A2D4E7EF8112}" type="presParOf" srcId="{51181421-0FBB-4B68-A4FA-03176D371143}" destId="{473DAF10-C396-49B0-95C1-B8A1F52EB7B3}" srcOrd="10" destOrd="0" presId="urn:microsoft.com/office/officeart/2005/8/layout/equation1"/>
    <dgm:cxn modelId="{9F24F47B-177D-4F92-90C3-D264808035EF}" type="presParOf" srcId="{51181421-0FBB-4B68-A4FA-03176D371143}" destId="{72F64C3D-8CCC-43CC-9E1C-3726BE6F54CB}" srcOrd="11" destOrd="0" presId="urn:microsoft.com/office/officeart/2005/8/layout/equation1"/>
    <dgm:cxn modelId="{F3AB5CA6-09CB-4FDC-81FD-2A75A9A38B68}" type="presParOf" srcId="{51181421-0FBB-4B68-A4FA-03176D371143}" destId="{0AC896BC-837C-49E8-8DF6-C2F2A5B83167}" srcOrd="12"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E82DBB3-D717-4BEA-82EE-047F9834CF5C}" type="doc">
      <dgm:prSet loTypeId="urn:microsoft.com/office/officeart/2005/8/layout/equation1" loCatId="process" qsTypeId="urn:microsoft.com/office/officeart/2005/8/quickstyle/3d1" qsCatId="3D" csTypeId="urn:microsoft.com/office/officeart/2005/8/colors/accent0_3" csCatId="mainScheme" phldr="1"/>
      <dgm:spPr/>
    </dgm:pt>
    <dgm:pt modelId="{1CE459BE-3A69-43D7-8629-7E38BAE5CA17}">
      <dgm:prSet phldrT="[Text]" custT="1"/>
      <dgm:spPr/>
      <dgm:t>
        <a:bodyPr/>
        <a:lstStyle/>
        <a:p>
          <a:r>
            <a:rPr lang="en-US" sz="2000" dirty="0" smtClean="0"/>
            <a:t>System Center</a:t>
          </a:r>
          <a:endParaRPr lang="en-US" sz="2000" dirty="0"/>
        </a:p>
      </dgm:t>
    </dgm:pt>
    <dgm:pt modelId="{84B785DC-A67A-42F1-9ACE-0D4DDDE5DE4F}" type="parTrans" cxnId="{AACE8046-82B0-498E-AA7D-71F5BD31107D}">
      <dgm:prSet/>
      <dgm:spPr/>
      <dgm:t>
        <a:bodyPr/>
        <a:lstStyle/>
        <a:p>
          <a:endParaRPr lang="en-US" sz="2000"/>
        </a:p>
      </dgm:t>
    </dgm:pt>
    <dgm:pt modelId="{34AC00D1-E01E-4827-9A3F-82645366F656}" type="sibTrans" cxnId="{AACE8046-82B0-498E-AA7D-71F5BD31107D}">
      <dgm:prSet custT="1"/>
      <dgm:spPr/>
      <dgm:t>
        <a:bodyPr/>
        <a:lstStyle/>
        <a:p>
          <a:endParaRPr lang="en-US" sz="2000"/>
        </a:p>
      </dgm:t>
    </dgm:pt>
    <dgm:pt modelId="{8BEF9608-914B-4FA1-BA9C-1168D90D5869}">
      <dgm:prSet phldrT="[Text]" custT="1"/>
      <dgm:spPr/>
      <dgm:t>
        <a:bodyPr/>
        <a:lstStyle/>
        <a:p>
          <a:r>
            <a:rPr lang="en-US" sz="2000" dirty="0" smtClean="0"/>
            <a:t>Forefront Identity Manager</a:t>
          </a:r>
          <a:endParaRPr lang="en-US" sz="2000" dirty="0"/>
        </a:p>
      </dgm:t>
    </dgm:pt>
    <dgm:pt modelId="{35E2E0C1-42B2-428E-8CF9-1952B6EE2A7C}" type="parTrans" cxnId="{D9489DB0-93F9-4393-A262-9889150BD1AA}">
      <dgm:prSet/>
      <dgm:spPr/>
      <dgm:t>
        <a:bodyPr/>
        <a:lstStyle/>
        <a:p>
          <a:endParaRPr lang="en-US" sz="2000"/>
        </a:p>
      </dgm:t>
    </dgm:pt>
    <dgm:pt modelId="{A158829B-2EB2-40D9-9459-759C8327B18A}" type="sibTrans" cxnId="{D9489DB0-93F9-4393-A262-9889150BD1AA}">
      <dgm:prSet custT="1"/>
      <dgm:spPr/>
      <dgm:t>
        <a:bodyPr/>
        <a:lstStyle/>
        <a:p>
          <a:endParaRPr lang="en-US" sz="2000"/>
        </a:p>
      </dgm:t>
    </dgm:pt>
    <dgm:pt modelId="{84D7D9FE-A41C-41B5-8A42-D3BDB390FD14}">
      <dgm:prSet phldrT="[Text]" custT="1"/>
      <dgm:spPr/>
      <dgm:t>
        <a:bodyPr/>
        <a:lstStyle/>
        <a:p>
          <a:r>
            <a:rPr lang="en-US" sz="2000" dirty="0" smtClean="0"/>
            <a:t>Private Cloud management</a:t>
          </a:r>
          <a:endParaRPr lang="en-US" sz="2000" dirty="0"/>
        </a:p>
      </dgm:t>
    </dgm:pt>
    <dgm:pt modelId="{D7FC3B31-4853-4C52-B14F-4FEDCFF535A8}" type="parTrans" cxnId="{C56DA2F5-5561-494A-9A1B-BDA9C73F0647}">
      <dgm:prSet/>
      <dgm:spPr/>
      <dgm:t>
        <a:bodyPr/>
        <a:lstStyle/>
        <a:p>
          <a:endParaRPr lang="en-US" sz="2000"/>
        </a:p>
      </dgm:t>
    </dgm:pt>
    <dgm:pt modelId="{8A3B0A80-C6D0-4071-9A6B-6AAFFFB999F4}" type="sibTrans" cxnId="{C56DA2F5-5561-494A-9A1B-BDA9C73F0647}">
      <dgm:prSet/>
      <dgm:spPr/>
      <dgm:t>
        <a:bodyPr/>
        <a:lstStyle/>
        <a:p>
          <a:endParaRPr lang="en-US" sz="2000"/>
        </a:p>
      </dgm:t>
    </dgm:pt>
    <dgm:pt modelId="{51181421-0FBB-4B68-A4FA-03176D371143}" type="pres">
      <dgm:prSet presAssocID="{8E82DBB3-D717-4BEA-82EE-047F9834CF5C}" presName="linearFlow" presStyleCnt="0">
        <dgm:presLayoutVars>
          <dgm:dir/>
          <dgm:resizeHandles val="exact"/>
        </dgm:presLayoutVars>
      </dgm:prSet>
      <dgm:spPr/>
    </dgm:pt>
    <dgm:pt modelId="{5F8586DE-3634-4A56-98DB-07629858C128}" type="pres">
      <dgm:prSet presAssocID="{1CE459BE-3A69-43D7-8629-7E38BAE5CA17}" presName="node" presStyleLbl="node1" presStyleIdx="0" presStyleCnt="3">
        <dgm:presLayoutVars>
          <dgm:bulletEnabled val="1"/>
        </dgm:presLayoutVars>
      </dgm:prSet>
      <dgm:spPr/>
      <dgm:t>
        <a:bodyPr/>
        <a:lstStyle/>
        <a:p>
          <a:endParaRPr lang="en-US"/>
        </a:p>
      </dgm:t>
    </dgm:pt>
    <dgm:pt modelId="{CE29B821-6308-42A8-B17A-31228577053B}" type="pres">
      <dgm:prSet presAssocID="{34AC00D1-E01E-4827-9A3F-82645366F656}" presName="spacerL" presStyleCnt="0"/>
      <dgm:spPr/>
    </dgm:pt>
    <dgm:pt modelId="{66331FE3-C390-46A5-BFD4-CE1C88AFE243}" type="pres">
      <dgm:prSet presAssocID="{34AC00D1-E01E-4827-9A3F-82645366F656}" presName="sibTrans" presStyleLbl="sibTrans2D1" presStyleIdx="0" presStyleCnt="2"/>
      <dgm:spPr/>
      <dgm:t>
        <a:bodyPr/>
        <a:lstStyle/>
        <a:p>
          <a:endParaRPr lang="en-US"/>
        </a:p>
      </dgm:t>
    </dgm:pt>
    <dgm:pt modelId="{03AFA95C-984B-4980-9642-885F8C85FFB1}" type="pres">
      <dgm:prSet presAssocID="{34AC00D1-E01E-4827-9A3F-82645366F656}" presName="spacerR" presStyleCnt="0"/>
      <dgm:spPr/>
    </dgm:pt>
    <dgm:pt modelId="{A380C059-F528-4FED-862F-1553EFC38905}" type="pres">
      <dgm:prSet presAssocID="{8BEF9608-914B-4FA1-BA9C-1168D90D5869}" presName="node" presStyleLbl="node1" presStyleIdx="1" presStyleCnt="3">
        <dgm:presLayoutVars>
          <dgm:bulletEnabled val="1"/>
        </dgm:presLayoutVars>
      </dgm:prSet>
      <dgm:spPr/>
      <dgm:t>
        <a:bodyPr/>
        <a:lstStyle/>
        <a:p>
          <a:endParaRPr lang="en-US"/>
        </a:p>
      </dgm:t>
    </dgm:pt>
    <dgm:pt modelId="{939AFE9E-4079-4218-8FEC-6925A7E29953}" type="pres">
      <dgm:prSet presAssocID="{A158829B-2EB2-40D9-9459-759C8327B18A}" presName="spacerL" presStyleCnt="0"/>
      <dgm:spPr/>
    </dgm:pt>
    <dgm:pt modelId="{B1004EE7-D99F-4F12-8CA7-010E9C66F31D}" type="pres">
      <dgm:prSet presAssocID="{A158829B-2EB2-40D9-9459-759C8327B18A}" presName="sibTrans" presStyleLbl="sibTrans2D1" presStyleIdx="1" presStyleCnt="2"/>
      <dgm:spPr/>
      <dgm:t>
        <a:bodyPr/>
        <a:lstStyle/>
        <a:p>
          <a:endParaRPr lang="en-US"/>
        </a:p>
      </dgm:t>
    </dgm:pt>
    <dgm:pt modelId="{AADEB964-DC3C-42B9-96D2-8CB7214669FF}" type="pres">
      <dgm:prSet presAssocID="{A158829B-2EB2-40D9-9459-759C8327B18A}" presName="spacerR" presStyleCnt="0"/>
      <dgm:spPr/>
    </dgm:pt>
    <dgm:pt modelId="{0AC896BC-837C-49E8-8DF6-C2F2A5B83167}" type="pres">
      <dgm:prSet presAssocID="{84D7D9FE-A41C-41B5-8A42-D3BDB390FD14}" presName="node" presStyleLbl="node1" presStyleIdx="2" presStyleCnt="3">
        <dgm:presLayoutVars>
          <dgm:bulletEnabled val="1"/>
        </dgm:presLayoutVars>
      </dgm:prSet>
      <dgm:spPr/>
      <dgm:t>
        <a:bodyPr/>
        <a:lstStyle/>
        <a:p>
          <a:endParaRPr lang="en-US"/>
        </a:p>
      </dgm:t>
    </dgm:pt>
  </dgm:ptLst>
  <dgm:cxnLst>
    <dgm:cxn modelId="{8506D609-CEDE-407B-8B5F-D7F644E71438}" type="presOf" srcId="{1CE459BE-3A69-43D7-8629-7E38BAE5CA17}" destId="{5F8586DE-3634-4A56-98DB-07629858C128}" srcOrd="0" destOrd="0" presId="urn:microsoft.com/office/officeart/2005/8/layout/equation1"/>
    <dgm:cxn modelId="{D9489DB0-93F9-4393-A262-9889150BD1AA}" srcId="{8E82DBB3-D717-4BEA-82EE-047F9834CF5C}" destId="{8BEF9608-914B-4FA1-BA9C-1168D90D5869}" srcOrd="1" destOrd="0" parTransId="{35E2E0C1-42B2-428E-8CF9-1952B6EE2A7C}" sibTransId="{A158829B-2EB2-40D9-9459-759C8327B18A}"/>
    <dgm:cxn modelId="{AACE8046-82B0-498E-AA7D-71F5BD31107D}" srcId="{8E82DBB3-D717-4BEA-82EE-047F9834CF5C}" destId="{1CE459BE-3A69-43D7-8629-7E38BAE5CA17}" srcOrd="0" destOrd="0" parTransId="{84B785DC-A67A-42F1-9ACE-0D4DDDE5DE4F}" sibTransId="{34AC00D1-E01E-4827-9A3F-82645366F656}"/>
    <dgm:cxn modelId="{EFFB0646-66A9-4B8F-A8BA-F45B756CC9ED}" type="presOf" srcId="{8BEF9608-914B-4FA1-BA9C-1168D90D5869}" destId="{A380C059-F528-4FED-862F-1553EFC38905}" srcOrd="0" destOrd="0" presId="urn:microsoft.com/office/officeart/2005/8/layout/equation1"/>
    <dgm:cxn modelId="{71081DDE-F615-4869-8158-5C0E25E88D7C}" type="presOf" srcId="{34AC00D1-E01E-4827-9A3F-82645366F656}" destId="{66331FE3-C390-46A5-BFD4-CE1C88AFE243}" srcOrd="0" destOrd="0" presId="urn:microsoft.com/office/officeart/2005/8/layout/equation1"/>
    <dgm:cxn modelId="{FF6D53A2-4E1E-49EE-ABBD-706E8170D32F}" type="presOf" srcId="{A158829B-2EB2-40D9-9459-759C8327B18A}" destId="{B1004EE7-D99F-4F12-8CA7-010E9C66F31D}" srcOrd="0" destOrd="0" presId="urn:microsoft.com/office/officeart/2005/8/layout/equation1"/>
    <dgm:cxn modelId="{C56DA2F5-5561-494A-9A1B-BDA9C73F0647}" srcId="{8E82DBB3-D717-4BEA-82EE-047F9834CF5C}" destId="{84D7D9FE-A41C-41B5-8A42-D3BDB390FD14}" srcOrd="2" destOrd="0" parTransId="{D7FC3B31-4853-4C52-B14F-4FEDCFF535A8}" sibTransId="{8A3B0A80-C6D0-4071-9A6B-6AAFFFB999F4}"/>
    <dgm:cxn modelId="{CA475875-8FA9-488D-B98F-77576B80D62F}" type="presOf" srcId="{84D7D9FE-A41C-41B5-8A42-D3BDB390FD14}" destId="{0AC896BC-837C-49E8-8DF6-C2F2A5B83167}" srcOrd="0" destOrd="0" presId="urn:microsoft.com/office/officeart/2005/8/layout/equation1"/>
    <dgm:cxn modelId="{404A1A2A-62E5-4D54-87F7-37C2A19C24AE}" type="presOf" srcId="{8E82DBB3-D717-4BEA-82EE-047F9834CF5C}" destId="{51181421-0FBB-4B68-A4FA-03176D371143}" srcOrd="0" destOrd="0" presId="urn:microsoft.com/office/officeart/2005/8/layout/equation1"/>
    <dgm:cxn modelId="{9F7A49B6-A32B-422F-B00A-4096F5D656CB}" type="presParOf" srcId="{51181421-0FBB-4B68-A4FA-03176D371143}" destId="{5F8586DE-3634-4A56-98DB-07629858C128}" srcOrd="0" destOrd="0" presId="urn:microsoft.com/office/officeart/2005/8/layout/equation1"/>
    <dgm:cxn modelId="{A7376D03-1991-4BDB-A5FE-9EAFFE019D06}" type="presParOf" srcId="{51181421-0FBB-4B68-A4FA-03176D371143}" destId="{CE29B821-6308-42A8-B17A-31228577053B}" srcOrd="1" destOrd="0" presId="urn:microsoft.com/office/officeart/2005/8/layout/equation1"/>
    <dgm:cxn modelId="{1733B46B-54A6-4876-9755-F5B61161C595}" type="presParOf" srcId="{51181421-0FBB-4B68-A4FA-03176D371143}" destId="{66331FE3-C390-46A5-BFD4-CE1C88AFE243}" srcOrd="2" destOrd="0" presId="urn:microsoft.com/office/officeart/2005/8/layout/equation1"/>
    <dgm:cxn modelId="{D065CA31-741D-4874-8ACB-10CC696FF8F7}" type="presParOf" srcId="{51181421-0FBB-4B68-A4FA-03176D371143}" destId="{03AFA95C-984B-4980-9642-885F8C85FFB1}" srcOrd="3" destOrd="0" presId="urn:microsoft.com/office/officeart/2005/8/layout/equation1"/>
    <dgm:cxn modelId="{F2A2919C-850E-45E0-93DE-F04A6DEFAC32}" type="presParOf" srcId="{51181421-0FBB-4B68-A4FA-03176D371143}" destId="{A380C059-F528-4FED-862F-1553EFC38905}" srcOrd="4" destOrd="0" presId="urn:microsoft.com/office/officeart/2005/8/layout/equation1"/>
    <dgm:cxn modelId="{AE312330-52FD-4D96-9237-E41545CCE2F4}" type="presParOf" srcId="{51181421-0FBB-4B68-A4FA-03176D371143}" destId="{939AFE9E-4079-4218-8FEC-6925A7E29953}" srcOrd="5" destOrd="0" presId="urn:microsoft.com/office/officeart/2005/8/layout/equation1"/>
    <dgm:cxn modelId="{ABB96EA8-84D4-40FC-93FE-F33053104374}" type="presParOf" srcId="{51181421-0FBB-4B68-A4FA-03176D371143}" destId="{B1004EE7-D99F-4F12-8CA7-010E9C66F31D}" srcOrd="6" destOrd="0" presId="urn:microsoft.com/office/officeart/2005/8/layout/equation1"/>
    <dgm:cxn modelId="{E43EB447-BB9F-4BE1-8537-CB44AC303C51}" type="presParOf" srcId="{51181421-0FBB-4B68-A4FA-03176D371143}" destId="{AADEB964-DC3C-42B9-96D2-8CB7214669FF}" srcOrd="7" destOrd="0" presId="urn:microsoft.com/office/officeart/2005/8/layout/equation1"/>
    <dgm:cxn modelId="{80C9C21B-857E-4EF9-AD40-B6AEF161F452}" type="presParOf" srcId="{51181421-0FBB-4B68-A4FA-03176D371143}" destId="{0AC896BC-837C-49E8-8DF6-C2F2A5B83167}" srcOrd="8" destOrd="0" presId="urn:microsoft.com/office/officeart/2005/8/layout/equati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F61173-24DB-4CD2-BAF9-7A7FEBE0F039}">
      <dsp:nvSpPr>
        <dsp:cNvPr id="0" name=""/>
        <dsp:cNvSpPr/>
      </dsp:nvSpPr>
      <dsp:spPr>
        <a:xfrm>
          <a:off x="0" y="3720"/>
          <a:ext cx="9601200" cy="3806279"/>
        </a:xfrm>
        <a:prstGeom prst="roundRect">
          <a:avLst/>
        </a:prstGeom>
        <a:gradFill rotWithShape="0">
          <a:gsLst>
            <a:gs pos="0">
              <a:schemeClr val="accent1">
                <a:hueOff val="0"/>
                <a:satOff val="0"/>
                <a:lumOff val="0"/>
                <a:shade val="51000"/>
                <a:satMod val="130000"/>
                <a:alpha val="86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0">
            <a:lnSpc>
              <a:spcPct val="90000"/>
            </a:lnSpc>
            <a:spcBef>
              <a:spcPct val="0"/>
            </a:spcBef>
            <a:spcAft>
              <a:spcPct val="35000"/>
            </a:spcAft>
          </a:pPr>
          <a:r>
            <a:rPr lang="en-US" sz="4000" b="0" kern="1200" dirty="0" smtClean="0">
              <a:solidFill>
                <a:schemeClr val="bg1"/>
              </a:solidFill>
            </a:rPr>
            <a:t>Common Identity</a:t>
          </a:r>
        </a:p>
        <a:p>
          <a:pPr lvl="0" algn="ctr" defTabSz="1778000" rtl="0">
            <a:lnSpc>
              <a:spcPct val="90000"/>
            </a:lnSpc>
            <a:spcBef>
              <a:spcPct val="0"/>
            </a:spcBef>
            <a:spcAft>
              <a:spcPct val="35000"/>
            </a:spcAft>
          </a:pPr>
          <a:r>
            <a:rPr lang="en-US" sz="2400" b="0" kern="1200" dirty="0" smtClean="0">
              <a:solidFill>
                <a:schemeClr val="bg1"/>
              </a:solidFill>
            </a:rPr>
            <a:t>Leveraging on-premises Active Directory</a:t>
          </a:r>
        </a:p>
        <a:p>
          <a:pPr lvl="0" algn="ctr" defTabSz="1778000" rtl="0">
            <a:lnSpc>
              <a:spcPct val="90000"/>
            </a:lnSpc>
            <a:spcBef>
              <a:spcPct val="0"/>
            </a:spcBef>
            <a:spcAft>
              <a:spcPct val="35000"/>
            </a:spcAft>
          </a:pPr>
          <a:r>
            <a:rPr lang="en-US" sz="2400" b="0" kern="1200" dirty="0" smtClean="0">
              <a:solidFill>
                <a:schemeClr val="bg1"/>
              </a:solidFill>
            </a:rPr>
            <a:t>Federating based on industry standards</a:t>
          </a:r>
        </a:p>
        <a:p>
          <a:pPr lvl="0" algn="ctr" defTabSz="1778000" rtl="0">
            <a:lnSpc>
              <a:spcPct val="90000"/>
            </a:lnSpc>
            <a:spcBef>
              <a:spcPct val="0"/>
            </a:spcBef>
            <a:spcAft>
              <a:spcPct val="35000"/>
            </a:spcAft>
          </a:pPr>
          <a:r>
            <a:rPr lang="en-US" sz="2400" b="0" kern="1200" dirty="0" smtClean="0">
              <a:solidFill>
                <a:schemeClr val="bg1"/>
              </a:solidFill>
            </a:rPr>
            <a:t>Provisioning objects to services where needed</a:t>
          </a:r>
        </a:p>
        <a:p>
          <a:pPr lvl="0" algn="ctr" defTabSz="1778000" rtl="0">
            <a:lnSpc>
              <a:spcPct val="90000"/>
            </a:lnSpc>
            <a:spcBef>
              <a:spcPct val="0"/>
            </a:spcBef>
            <a:spcAft>
              <a:spcPct val="35000"/>
            </a:spcAft>
          </a:pPr>
          <a:r>
            <a:rPr lang="en-US" sz="2400" b="0" kern="1200" dirty="0" smtClean="0">
              <a:solidFill>
                <a:schemeClr val="bg1"/>
              </a:solidFill>
            </a:rPr>
            <a:t>Enabling cloud identity providers</a:t>
          </a:r>
        </a:p>
      </dsp:txBody>
      <dsp:txXfrm>
        <a:off x="185807" y="189527"/>
        <a:ext cx="9229586" cy="34346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5/16/2011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5/16/2011 5:49 PM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1</a:t>
            </a:fld>
            <a:endParaRPr lang="en-US"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Rot="1" noChangeAspect="1" noTextEdit="1"/>
          </p:cNvSpPr>
          <p:nvPr>
            <p:ph type="sldImg"/>
          </p:nvPr>
        </p:nvSpPr>
        <p:spPr bwMode="auto">
          <a:noFill/>
          <a:ln>
            <a:solidFill>
              <a:srgbClr val="000000"/>
            </a:solidFill>
            <a:miter lim="800000"/>
            <a:headEnd/>
            <a:tailEnd/>
          </a:ln>
        </p:spPr>
      </p:sp>
      <p:sp>
        <p:nvSpPr>
          <p:cNvPr id="58370" name="Rectangle 3"/>
          <p:cNvSpPr>
            <a:spLocks noGrp="1"/>
          </p:cNvSpPr>
          <p:nvPr>
            <p:ph type="body" idx="1"/>
          </p:nvPr>
        </p:nvSpPr>
        <p:spPr bwMode="auto">
          <a:xfrm>
            <a:off x="685800" y="4343400"/>
            <a:ext cx="5486400" cy="4114800"/>
          </a:xfrm>
          <a:prstGeom prst="rect">
            <a:avLst/>
          </a:prstGeom>
          <a:noFill/>
        </p:spPr>
        <p:txBody>
          <a:bodyPr wrap="square" numCol="1" anchor="t" anchorCtr="0" compatLnSpc="1">
            <a:prstTxWarp prst="textNoShape">
              <a:avLst/>
            </a:prstTxWarp>
            <a:normAutofit fontScale="70000" lnSpcReduction="20000"/>
          </a:bodyPr>
          <a:lstStyle/>
          <a:p>
            <a:pPr eaLnBrk="1" hangingPunct="1">
              <a:buFont typeface="Arial" pitchFamily="34" charset="0"/>
              <a:buNone/>
            </a:pPr>
            <a:endParaRPr lang="en-US" dirty="0" smtClean="0"/>
          </a:p>
        </p:txBody>
      </p:sp>
      <p:sp>
        <p:nvSpPr>
          <p:cNvPr id="4" name="Footer Placeholder 3"/>
          <p:cNvSpPr>
            <a:spLocks noGrp="1"/>
          </p:cNvSpPr>
          <p:nvPr>
            <p:ph type="ftr" sz="quarter" idx="10"/>
          </p:nvPr>
        </p:nvSpPr>
        <p:spPr/>
        <p:txBody>
          <a:bodyPr/>
          <a:lstStyle/>
          <a:p>
            <a:pPr>
              <a:defRPr/>
            </a:pP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675488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19</a:t>
            </a:fld>
            <a:endParaRPr lang="en-US" dirty="0"/>
          </a:p>
        </p:txBody>
      </p:sp>
    </p:spTree>
    <p:extLst>
      <p:ext uri="{BB962C8B-B14F-4D97-AF65-F5344CB8AC3E}">
        <p14:creationId xmlns:p14="http://schemas.microsoft.com/office/powerpoint/2010/main" val="219951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20</a:t>
            </a:fld>
            <a:endParaRPr lang="en-US" dirty="0"/>
          </a:p>
        </p:txBody>
      </p:sp>
    </p:spTree>
    <p:extLst>
      <p:ext uri="{BB962C8B-B14F-4D97-AF65-F5344CB8AC3E}">
        <p14:creationId xmlns:p14="http://schemas.microsoft.com/office/powerpoint/2010/main" val="48097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21</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22</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23</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25</a:t>
            </a:fld>
            <a:endParaRPr lang="en-US" dirty="0"/>
          </a:p>
        </p:txBody>
      </p:sp>
    </p:spTree>
    <p:extLst>
      <p:ext uri="{BB962C8B-B14F-4D97-AF65-F5344CB8AC3E}">
        <p14:creationId xmlns:p14="http://schemas.microsoft.com/office/powerpoint/2010/main" val="2199518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513E406-F57C-4C12-90EC-F92C7FD62EE4}" type="slidenum">
              <a:rPr lang="en-US" smtClean="0"/>
              <a:pPr>
                <a:defRPr/>
              </a:pPr>
              <a:t>26</a:t>
            </a:fld>
            <a:endParaRPr lang="en-US"/>
          </a:p>
        </p:txBody>
      </p:sp>
    </p:spTree>
    <p:extLst>
      <p:ext uri="{BB962C8B-B14F-4D97-AF65-F5344CB8AC3E}">
        <p14:creationId xmlns:p14="http://schemas.microsoft.com/office/powerpoint/2010/main" val="2562613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12BB7-0100-46F5-B6A2-2DDB0C4FB2EB}" type="slidenum">
              <a:rPr lang="en-US" smtClean="0"/>
              <a:t>3</a:t>
            </a:fld>
            <a:endParaRPr lang="en-US" dirty="0"/>
          </a:p>
        </p:txBody>
      </p:sp>
    </p:spTree>
    <p:extLst>
      <p:ext uri="{BB962C8B-B14F-4D97-AF65-F5344CB8AC3E}">
        <p14:creationId xmlns:p14="http://schemas.microsoft.com/office/powerpoint/2010/main" val="2177742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extLst>
      <p:ext uri="{BB962C8B-B14F-4D97-AF65-F5344CB8AC3E}">
        <p14:creationId xmlns:p14="http://schemas.microsoft.com/office/powerpoint/2010/main" val="34095538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Microsoft Management Summit 2011</a:t>
            </a:r>
          </a:p>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5:49 PM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28</a:t>
            </a:fld>
            <a:endParaRPr lang="en-US" dirty="0"/>
          </a:p>
        </p:txBody>
      </p:sp>
      <p:sp>
        <p:nvSpPr>
          <p:cNvPr id="8"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30</a:t>
            </a:fld>
            <a:endParaRPr lang="en-US" dirty="0"/>
          </a:p>
        </p:txBody>
      </p:sp>
    </p:spTree>
    <p:extLst>
      <p:ext uri="{BB962C8B-B14F-4D97-AF65-F5344CB8AC3E}">
        <p14:creationId xmlns:p14="http://schemas.microsoft.com/office/powerpoint/2010/main" val="2199518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635801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5:49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5:49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39</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5:49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5:49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5:49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5:49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PRISM FY11</a:t>
            </a:r>
            <a:endParaRPr lang="en-US" dirty="0"/>
          </a:p>
        </p:txBody>
      </p:sp>
      <p:sp>
        <p:nvSpPr>
          <p:cNvPr id="5" name="Date Placeholder 4"/>
          <p:cNvSpPr>
            <a:spLocks noGrp="1"/>
          </p:cNvSpPr>
          <p:nvPr>
            <p:ph type="dt" idx="11"/>
          </p:nvPr>
        </p:nvSpPr>
        <p:spPr/>
        <p:txBody>
          <a:bodyPr/>
          <a:lstStyle/>
          <a:p>
            <a:fld id="{D49AF44F-E2F5-432C-9A59-55797DECFF84}"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rPr>
            </a:br>
            <a:r>
              <a:rPr lang="en-US" dirty="0" smtClean="0">
                <a:solidFill>
                  <a:srgbClr val="000000"/>
                </a:solidFill>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557321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PRISM FY11</a:t>
            </a:r>
            <a:endParaRPr lang="en-US" dirty="0"/>
          </a:p>
        </p:txBody>
      </p:sp>
      <p:sp>
        <p:nvSpPr>
          <p:cNvPr id="5" name="Date Placeholder 4"/>
          <p:cNvSpPr>
            <a:spLocks noGrp="1"/>
          </p:cNvSpPr>
          <p:nvPr>
            <p:ph type="dt" idx="11"/>
          </p:nvPr>
        </p:nvSpPr>
        <p:spPr/>
        <p:txBody>
          <a:bodyPr/>
          <a:lstStyle/>
          <a:p>
            <a:fld id="{69D5AF80-5131-407A-A2CB-570F12947273}"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2010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937649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73BF3D0C-6386-4AB3-962F-1C19B30AC3C3}" type="slidenum">
              <a:rPr lang="en-US" smtClean="0"/>
              <a:pPr/>
              <a:t>6</a:t>
            </a:fld>
            <a:endParaRPr lang="en-US" dirty="0"/>
          </a:p>
        </p:txBody>
      </p:sp>
    </p:spTree>
    <p:extLst>
      <p:ext uri="{BB962C8B-B14F-4D97-AF65-F5344CB8AC3E}">
        <p14:creationId xmlns:p14="http://schemas.microsoft.com/office/powerpoint/2010/main" val="3365714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3FF734-AEDB-4741-814C-13C208EC14F8}"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682262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3FF734-AEDB-4741-814C-13C208EC14F8}"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682262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2EB742-DAA6-48B3-8ECC-40F63DDCDAA3}" type="slidenum">
              <a:rPr lang="en-GB" smtClean="0"/>
              <a:pPr/>
              <a:t>9</a:t>
            </a:fld>
            <a:endParaRPr lang="en-GB"/>
          </a:p>
        </p:txBody>
      </p:sp>
    </p:spTree>
    <p:extLst>
      <p:ext uri="{BB962C8B-B14F-4D97-AF65-F5344CB8AC3E}">
        <p14:creationId xmlns:p14="http://schemas.microsoft.com/office/powerpoint/2010/main" val="410628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1447800"/>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3886200"/>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4" name="Picture 2" descr="C:\Users\mdey\Documents\Docs\Events\VMworldUS-2009\Promotion\Graphics\twitter_64x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113" y="212782"/>
            <a:ext cx="381000" cy="381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69964" y="228600"/>
            <a:ext cx="1085848" cy="365760"/>
          </a:xfrm>
          <a:prstGeom prst="rect">
            <a:avLst/>
          </a:prstGeom>
          <a:noFill/>
        </p:spPr>
        <p:txBody>
          <a:bodyPr vert="horz" wrap="none" lIns="0" tIns="0" rIns="0" bIns="0" rtlCol="0" anchor="b" anchorCtr="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smtClean="0">
                <a:ln>
                  <a:noFill/>
                </a:ln>
                <a:gradFill>
                  <a:gsLst>
                    <a:gs pos="0">
                      <a:srgbClr val="FFFFFF"/>
                    </a:gs>
                    <a:gs pos="86000">
                      <a:srgbClr val="FFFFFF"/>
                    </a:gs>
                  </a:gsLst>
                  <a:lin ang="5400000" scaled="0"/>
                </a:gradFill>
                <a:effectLst/>
                <a:uLnTx/>
                <a:uFillTx/>
              </a:rPr>
              <a:t>#MMS</a:t>
            </a:r>
          </a:p>
        </p:txBody>
      </p:sp>
      <p:sp>
        <p:nvSpPr>
          <p:cNvPr id="10" name="Text Placeholder 9"/>
          <p:cNvSpPr>
            <a:spLocks noGrp="1"/>
          </p:cNvSpPr>
          <p:nvPr>
            <p:ph type="body" sz="quarter" idx="11" hasCustomPrompt="1"/>
          </p:nvPr>
        </p:nvSpPr>
        <p:spPr>
          <a:xfrm>
            <a:off x="1708416" y="228600"/>
            <a:ext cx="1476366" cy="365760"/>
          </a:xfrm>
        </p:spPr>
        <p:txBody>
          <a:bodyPr wrap="none" anchor="b" anchorCtr="0">
            <a:noAutofit/>
          </a:bodyPr>
          <a:lstStyle>
            <a:lvl1pPr marL="460375" indent="-460375">
              <a:buFont typeface="Arial" pitchFamily="34" charset="0"/>
              <a:buNone/>
              <a:defRPr lang="en-US" sz="2000" kern="1200" dirty="0">
                <a:gradFill>
                  <a:gsLst>
                    <a:gs pos="0">
                      <a:schemeClr val="tx1"/>
                    </a:gs>
                    <a:gs pos="86000">
                      <a:schemeClr val="tx1"/>
                    </a:gs>
                  </a:gsLst>
                  <a:lin ang="5400000" scaled="0"/>
                </a:gradFill>
                <a:latin typeface="+mn-lt"/>
                <a:ea typeface="+mn-ea"/>
                <a:cs typeface="+mn-cs"/>
              </a:defRPr>
            </a:lvl1pPr>
          </a:lstStyle>
          <a:p>
            <a:pPr marL="0" lvl="0" indent="0" algn="l" defTabSz="914363" rtl="0" eaLnBrk="1" latinLnBrk="0" hangingPunct="1">
              <a:lnSpc>
                <a:spcPct val="90000"/>
              </a:lnSpc>
              <a:spcBef>
                <a:spcPct val="20000"/>
              </a:spcBef>
              <a:buSzPct val="90000"/>
            </a:pPr>
            <a:r>
              <a:rPr lang="en-US" dirty="0" smtClean="0"/>
              <a:t>Session Code</a:t>
            </a:r>
            <a:endParaRPr lang="en-US" dirty="0"/>
          </a:p>
        </p:txBody>
      </p:sp>
    </p:spTree>
    <p:extLst>
      <p:ext uri="{BB962C8B-B14F-4D97-AF65-F5344CB8AC3E}">
        <p14:creationId xmlns:p14="http://schemas.microsoft.com/office/powerpoint/2010/main" val="118953948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8"/>
            <a:ext cx="4114800" cy="4431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61" fontAlgn="base">
                <a:spcBef>
                  <a:spcPct val="0"/>
                </a:spcBef>
                <a:spcAft>
                  <a:spcPct val="0"/>
                </a:spcAft>
              </a:pPr>
              <a:endParaRPr lang="en-US" sz="2300" b="1" dirty="0" smtClean="0">
                <a:gradFill>
                  <a:gsLst>
                    <a:gs pos="0">
                      <a:srgbClr val="FFFFFF"/>
                    </a:gs>
                    <a:gs pos="100000">
                      <a:srgbClr val="FFFFFF"/>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defTabSz="914325"/>
            <a:r>
              <a:rPr lang="en-US" sz="3600" b="1" dirty="0" smtClean="0">
                <a:solidFill>
                  <a:srgbClr val="03C2F1">
                    <a:alpha val="99000"/>
                  </a:srgbClr>
                </a:solidFill>
              </a:rPr>
              <a:t>Scan the Tag </a:t>
            </a:r>
            <a:r>
              <a:rPr lang="en-US" sz="3600" b="1" dirty="0" smtClean="0">
                <a:solidFill>
                  <a:srgbClr val="FFC425">
                    <a:alpha val="99000"/>
                  </a:srgbClr>
                </a:solidFill>
              </a:rPr>
              <a:t/>
            </a:r>
            <a:br>
              <a:rPr lang="en-US" sz="3600" b="1" dirty="0" smtClean="0">
                <a:solidFill>
                  <a:srgbClr val="FFC425">
                    <a:alpha val="99000"/>
                  </a:srgbClr>
                </a:solidFill>
              </a:rPr>
            </a:br>
            <a:r>
              <a:rPr lang="en-US" sz="3600" dirty="0" smtClean="0">
                <a:solidFill>
                  <a:srgbClr val="000000">
                    <a:lumMod val="50000"/>
                    <a:lumOff val="50000"/>
                    <a:alpha val="99000"/>
                  </a:srgbClr>
                </a:solidFill>
              </a:rPr>
              <a:t>to evaluate this session now on </a:t>
            </a:r>
            <a:r>
              <a:rPr lang="en-US" sz="3600" b="1" dirty="0" err="1" smtClean="0">
                <a:solidFill>
                  <a:srgbClr val="03C2F1">
                    <a:alpha val="99000"/>
                  </a:srgbClr>
                </a:solidFill>
              </a:rPr>
              <a:t>myTech•Ed</a:t>
            </a:r>
            <a:r>
              <a:rPr lang="en-US" sz="3600" b="1" dirty="0" smtClean="0">
                <a:solidFill>
                  <a:srgbClr val="03C2F1">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2" y="3004651"/>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300" dirty="0" smtClean="0">
              <a:solidFill>
                <a:srgbClr val="FFFFFF">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7" y="2769643"/>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3" y="497189"/>
            <a:ext cx="2271292" cy="811495"/>
          </a:xfrm>
          <a:prstGeom prst="rect">
            <a:avLst/>
          </a:prstGeom>
        </p:spPr>
      </p:pic>
    </p:spTree>
    <p:extLst>
      <p:ext uri="{BB962C8B-B14F-4D97-AF65-F5344CB8AC3E}">
        <p14:creationId xmlns:p14="http://schemas.microsoft.com/office/powerpoint/2010/main" val="385305393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343976300"/>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938858020"/>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0658857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76368398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89018418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4769471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56229294"/>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5650565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1665074"/>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29797950"/>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899993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9515256"/>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885109974"/>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36534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6652602"/>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352294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60232255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2715896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65150994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3648079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3" Type="http://schemas.openxmlformats.org/officeDocument/2006/relationships/slideLayout" Target="../slideLayouts/slideLayout24.xml"/><Relationship Id="rId21" Type="http://schemas.openxmlformats.org/officeDocument/2006/relationships/image" Target="../media/image1.jpeg"/><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theme" Target="../theme/theme4.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 id="2147483741" r:id="rId19"/>
    <p:sldLayoutId id="2147483742"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6119446"/>
      </p:ext>
    </p:extLst>
  </p:cSld>
  <p:clrMap bg1="dk1" tx1="lt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35940691"/>
      </p:ext>
    </p:extLst>
  </p:cSld>
  <p:clrMap bg1="dk1" tx1="lt1" bg2="dk2" tx2="lt2" accent1="accent1" accent2="accent2" accent3="accent3" accent4="accent4" accent5="accent5" accent6="accent6" hlink="hlink" folHlink="folHlink"/>
  <p:sldLayoutIdLst>
    <p:sldLayoutId id="2147483764"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34.xml"/><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11.xml"/><Relationship Id="rId7" Type="http://schemas.openxmlformats.org/officeDocument/2006/relationships/image" Target="../media/image2.png"/><Relationship Id="rId12" Type="http://schemas.openxmlformats.org/officeDocument/2006/relationships/image" Target="../media/image52.png"/><Relationship Id="rId2" Type="http://schemas.openxmlformats.org/officeDocument/2006/relationships/slideLayout" Target="../slideLayouts/slideLayout34.xml"/><Relationship Id="rId1" Type="http://schemas.openxmlformats.org/officeDocument/2006/relationships/tags" Target="../tags/tag1.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4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2.xml"/><Relationship Id="rId1" Type="http://schemas.openxmlformats.org/officeDocument/2006/relationships/tags" Target="../tags/tag2.xml"/><Relationship Id="rId5" Type="http://schemas.openxmlformats.org/officeDocument/2006/relationships/image" Target="../media/image56.jpeg"/><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29.xml"/><Relationship Id="rId1" Type="http://schemas.openxmlformats.org/officeDocument/2006/relationships/tags" Target="../tags/tag3.xml"/><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slideLayout" Target="../slideLayouts/slideLayout29.xml"/><Relationship Id="rId1" Type="http://schemas.openxmlformats.org/officeDocument/2006/relationships/tags" Target="../tags/tag4.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34.xml"/><Relationship Id="rId6" Type="http://schemas.openxmlformats.org/officeDocument/2006/relationships/image" Target="../media/image64.jpeg"/><Relationship Id="rId11" Type="http://schemas.openxmlformats.org/officeDocument/2006/relationships/image" Target="../media/image3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 Id="rId6" Type="http://schemas.microsoft.com/office/2007/relationships/hdphoto" Target="../media/hdphoto3.wdp"/><Relationship Id="rId5" Type="http://schemas.openxmlformats.org/officeDocument/2006/relationships/image" Target="../media/image25.pn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3.xml"/><Relationship Id="rId1" Type="http://schemas.openxmlformats.org/officeDocument/2006/relationships/slideLayout" Target="../slideLayouts/slideLayout34.xml"/><Relationship Id="rId5" Type="http://schemas.openxmlformats.org/officeDocument/2006/relationships/image" Target="../media/image72.png"/><Relationship Id="rId4" Type="http://schemas.openxmlformats.org/officeDocument/2006/relationships/image" Target="../media/image7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65.png"/><Relationship Id="rId7" Type="http://schemas.openxmlformats.org/officeDocument/2006/relationships/image" Target="../media/image75.png"/><Relationship Id="rId12" Type="http://schemas.openxmlformats.org/officeDocument/2006/relationships/image" Target="../media/image69.png"/><Relationship Id="rId2" Type="http://schemas.openxmlformats.org/officeDocument/2006/relationships/image" Target="../media/image66.png"/><Relationship Id="rId1" Type="http://schemas.openxmlformats.org/officeDocument/2006/relationships/slideLayout" Target="../slideLayouts/slideLayout34.xml"/><Relationship Id="rId6" Type="http://schemas.openxmlformats.org/officeDocument/2006/relationships/image" Target="../media/image67.png"/><Relationship Id="rId11" Type="http://schemas.openxmlformats.org/officeDocument/2006/relationships/image" Target="../media/image78.png"/><Relationship Id="rId5" Type="http://schemas.openxmlformats.org/officeDocument/2006/relationships/image" Target="../media/image74.png"/><Relationship Id="rId10" Type="http://schemas.openxmlformats.org/officeDocument/2006/relationships/image" Target="../media/image26.png"/><Relationship Id="rId4" Type="http://schemas.openxmlformats.org/officeDocument/2006/relationships/image" Target="../media/image73.png"/><Relationship Id="rId9" Type="http://schemas.openxmlformats.org/officeDocument/2006/relationships/image" Target="../media/image7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hyperlink" Target="http://www.microsoft.com/adfs" TargetMode="External"/><Relationship Id="rId7" Type="http://schemas.openxmlformats.org/officeDocument/2006/relationships/hyperlink" Target="http://www.microsoft.com/online" TargetMode="External"/><Relationship Id="rId2" Type="http://schemas.openxmlformats.org/officeDocument/2006/relationships/hyperlink" Target="http://www.microsoft.com/wif" TargetMode="External"/><Relationship Id="rId1" Type="http://schemas.openxmlformats.org/officeDocument/2006/relationships/slideLayout" Target="../slideLayouts/slideLayout29.xml"/><Relationship Id="rId6" Type="http://schemas.openxmlformats.org/officeDocument/2006/relationships/hyperlink" Target="http://www.microsoft.com/cloud" TargetMode="External"/><Relationship Id="rId5" Type="http://schemas.openxmlformats.org/officeDocument/2006/relationships/hyperlink" Target="http://www.microsoft.com/downloads/en/details.aspx?FamilyID=413E88F8-5966-4A83-B309-53B7B77EDF78&amp;displaylang=en" TargetMode="External"/><Relationship Id="rId4" Type="http://schemas.openxmlformats.org/officeDocument/2006/relationships/hyperlink" Target="http://channel9.msdn.com/learn/courses/IdentityTrainingCourse/"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25.xml"/><Relationship Id="rId1" Type="http://schemas.openxmlformats.org/officeDocument/2006/relationships/slideLayout" Target="../slideLayouts/slideLayout34.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18.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6.xml"/><Relationship Id="rId1" Type="http://schemas.openxmlformats.org/officeDocument/2006/relationships/slideLayout" Target="../slideLayouts/slideLayout34.xml"/><Relationship Id="rId6" Type="http://schemas.openxmlformats.org/officeDocument/2006/relationships/hyperlink" Target="http://microsoft.com/technet" TargetMode="External"/><Relationship Id="rId11" Type="http://schemas.openxmlformats.org/officeDocument/2006/relationships/image" Target="../media/image83.png"/><Relationship Id="rId5" Type="http://schemas.openxmlformats.org/officeDocument/2006/relationships/hyperlink" Target="http://www.microsoft.com/learning" TargetMode="External"/><Relationship Id="rId10" Type="http://schemas.openxmlformats.org/officeDocument/2006/relationships/image" Target="../media/image82.emf"/><Relationship Id="rId4" Type="http://schemas.openxmlformats.org/officeDocument/2006/relationships/image" Target="../media/image79.png"/><Relationship Id="rId9" Type="http://schemas.openxmlformats.org/officeDocument/2006/relationships/image" Target="../media/image81.png"/><Relationship Id="rId1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3" Type="http://schemas.openxmlformats.org/officeDocument/2006/relationships/image" Target="../media/image84.png"/><Relationship Id="rId7" Type="http://schemas.openxmlformats.org/officeDocument/2006/relationships/image" Target="../media/image88.png"/><Relationship Id="rId12" Type="http://schemas.openxmlformats.org/officeDocument/2006/relationships/image" Target="../media/image93.png"/><Relationship Id="rId2" Type="http://schemas.openxmlformats.org/officeDocument/2006/relationships/notesSlide" Target="../notesSlides/notesSlide27.xml"/><Relationship Id="rId1" Type="http://schemas.openxmlformats.org/officeDocument/2006/relationships/slideLayout" Target="../slideLayouts/slideLayout35.xml"/><Relationship Id="rId6" Type="http://schemas.openxmlformats.org/officeDocument/2006/relationships/image" Target="../media/image87.png"/><Relationship Id="rId11" Type="http://schemas.openxmlformats.org/officeDocument/2006/relationships/image" Target="../media/image92.png"/><Relationship Id="rId5" Type="http://schemas.openxmlformats.org/officeDocument/2006/relationships/image" Target="../media/image86.pn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png"/><Relationship Id="rId14" Type="http://schemas.openxmlformats.org/officeDocument/2006/relationships/image" Target="../media/image95.png"/></Relationships>
</file>

<file path=ppt/slides/_rels/slide41.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3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notesSlide" Target="../notesSlides/notesSlide7.xml"/><Relationship Id="rId16" Type="http://schemas.openxmlformats.org/officeDocument/2006/relationships/image" Target="../media/image40.png"/><Relationship Id="rId1" Type="http://schemas.openxmlformats.org/officeDocument/2006/relationships/slideLayout" Target="../slideLayouts/slideLayout34.xml"/><Relationship Id="rId6" Type="http://schemas.openxmlformats.org/officeDocument/2006/relationships/image" Target="../media/image29.png"/><Relationship Id="rId11" Type="http://schemas.openxmlformats.org/officeDocument/2006/relationships/image" Target="../media/image35.png"/><Relationship Id="rId5" Type="http://schemas.openxmlformats.org/officeDocument/2006/relationships/image" Target="../media/image28.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7.png"/><Relationship Id="rId9" Type="http://schemas.openxmlformats.org/officeDocument/2006/relationships/image" Target="../media/image33.png"/><Relationship Id="rId1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3" y="2544872"/>
            <a:ext cx="10242549" cy="1523497"/>
          </a:xfrm>
        </p:spPr>
        <p:txBody>
          <a:bodyPr/>
          <a:lstStyle/>
          <a:p>
            <a:r>
              <a:rPr lang="en-US" dirty="0" smtClean="0"/>
              <a:t>Identity and Access and Cloud:</a:t>
            </a:r>
            <a:br>
              <a:rPr lang="en-US" dirty="0" smtClean="0"/>
            </a:br>
            <a:r>
              <a:rPr lang="en-US" dirty="0" smtClean="0"/>
              <a:t>Better Together</a:t>
            </a:r>
            <a:endParaRPr lang="en-US" dirty="0"/>
          </a:p>
        </p:txBody>
      </p:sp>
      <p:sp>
        <p:nvSpPr>
          <p:cNvPr id="3" name="Subtitle 2"/>
          <p:cNvSpPr>
            <a:spLocks noGrp="1"/>
          </p:cNvSpPr>
          <p:nvPr>
            <p:ph type="subTitle" idx="1"/>
          </p:nvPr>
        </p:nvSpPr>
        <p:spPr/>
        <p:txBody>
          <a:bodyPr/>
          <a:lstStyle/>
          <a:p>
            <a:r>
              <a:rPr lang="en-US" dirty="0" err="1" smtClean="0"/>
              <a:t>Brjann</a:t>
            </a:r>
            <a:r>
              <a:rPr lang="en-US" dirty="0" smtClean="0"/>
              <a:t> </a:t>
            </a:r>
            <a:r>
              <a:rPr lang="en-US" dirty="0" err="1" smtClean="0"/>
              <a:t>Brekkan</a:t>
            </a:r>
            <a:endParaRPr lang="en-US" dirty="0" smtClean="0"/>
          </a:p>
          <a:p>
            <a:r>
              <a:rPr lang="en-US" dirty="0" err="1" smtClean="0"/>
              <a:t>Sr</a:t>
            </a:r>
            <a:r>
              <a:rPr lang="en-US" dirty="0" smtClean="0"/>
              <a:t> Technical Product Manager</a:t>
            </a:r>
          </a:p>
          <a:p>
            <a:r>
              <a:rPr lang="en-US" dirty="0" smtClean="0"/>
              <a:t>Identity and Access</a:t>
            </a:r>
          </a:p>
          <a:p>
            <a:r>
              <a:rPr lang="en-US" dirty="0" smtClean="0"/>
              <a:t>Microsoft Corporation</a:t>
            </a:r>
            <a:endParaRPr lang="en-US" dirty="0"/>
          </a:p>
        </p:txBody>
      </p:sp>
      <p:sp>
        <p:nvSpPr>
          <p:cNvPr id="7" name="Text Placeholder 6"/>
          <p:cNvSpPr>
            <a:spLocks noGrp="1"/>
          </p:cNvSpPr>
          <p:nvPr>
            <p:ph type="body" sz="quarter" idx="10"/>
          </p:nvPr>
        </p:nvSpPr>
        <p:spPr/>
        <p:txBody>
          <a:bodyPr/>
          <a:lstStyle/>
          <a:p>
            <a:r>
              <a:rPr lang="en-US" dirty="0" smtClean="0"/>
              <a:t>SIM205</a:t>
            </a:r>
            <a:endParaRPr lang="en-US" dirty="0"/>
          </a:p>
        </p:txBody>
      </p:sp>
    </p:spTree>
    <p:extLst>
      <p:ext uri="{BB962C8B-B14F-4D97-AF65-F5344CB8AC3E}">
        <p14:creationId xmlns:p14="http://schemas.microsoft.com/office/powerpoint/2010/main" val="313533519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Claims-Based Access Basics</a:t>
            </a:r>
            <a:endParaRPr lang="en-US" dirty="0"/>
          </a:p>
        </p:txBody>
      </p:sp>
      <p:sp>
        <p:nvSpPr>
          <p:cNvPr id="2" name="Text Placeholder 1"/>
          <p:cNvSpPr>
            <a:spLocks noGrp="1"/>
          </p:cNvSpPr>
          <p:nvPr>
            <p:ph type="body" sz="quarter" idx="10"/>
          </p:nvPr>
        </p:nvSpPr>
        <p:spPr>
          <a:xfrm>
            <a:off x="519112" y="1092199"/>
            <a:ext cx="11149013" cy="1973561"/>
          </a:xfrm>
        </p:spPr>
        <p:txBody>
          <a:bodyPr/>
          <a:lstStyle/>
          <a:p>
            <a:r>
              <a:rPr lang="en-US" dirty="0" smtClean="0"/>
              <a:t>Resource provider: requires, uses claims to define users</a:t>
            </a:r>
          </a:p>
          <a:p>
            <a:r>
              <a:rPr lang="en-US" dirty="0" smtClean="0"/>
              <a:t>Claims provider: supports protocols for issuing claims</a:t>
            </a:r>
          </a:p>
          <a:p>
            <a:r>
              <a:rPr lang="en-US" dirty="0" smtClean="0"/>
              <a:t>Relationship: context in which meaning of claims defined</a:t>
            </a:r>
            <a:endParaRPr lang="en-US" dirty="0"/>
          </a:p>
        </p:txBody>
      </p:sp>
      <p:sp>
        <p:nvSpPr>
          <p:cNvPr id="20" name="Oval 19"/>
          <p:cNvSpPr/>
          <p:nvPr/>
        </p:nvSpPr>
        <p:spPr bwMode="auto">
          <a:xfrm>
            <a:off x="1547627" y="3352800"/>
            <a:ext cx="9040045" cy="1905000"/>
          </a:xfrm>
          <a:prstGeom prst="ellipse">
            <a:avLst/>
          </a:prstGeom>
          <a:solidFill>
            <a:srgbClr val="10C0AB"/>
          </a:solidFill>
          <a:ln>
            <a:solidFill>
              <a:srgbClr val="00B0F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300" dirty="0" smtClean="0">
                <a:solidFill>
                  <a:schemeClr val="tx1"/>
                </a:solidFill>
              </a:rPr>
              <a:t>Relationship</a:t>
            </a:r>
          </a:p>
          <a:p>
            <a:pPr algn="ctr" defTabSz="914099" fontAlgn="base">
              <a:spcBef>
                <a:spcPct val="0"/>
              </a:spcBef>
              <a:spcAft>
                <a:spcPct val="0"/>
              </a:spcAft>
            </a:pPr>
            <a:endParaRPr lang="en-US" sz="2300" dirty="0" smtClean="0">
              <a:solidFill>
                <a:schemeClr val="tx1"/>
              </a:solidFill>
            </a:endParaRPr>
          </a:p>
          <a:p>
            <a:pPr algn="ctr" defTabSz="914099" fontAlgn="base">
              <a:spcBef>
                <a:spcPct val="0"/>
              </a:spcBef>
              <a:spcAft>
                <a:spcPct val="0"/>
              </a:spcAft>
            </a:pPr>
            <a:endParaRPr lang="en-US" sz="2300" dirty="0" smtClean="0">
              <a:solidFill>
                <a:schemeClr val="tx1"/>
              </a:solidFill>
            </a:endParaRPr>
          </a:p>
          <a:p>
            <a:pPr algn="ctr" defTabSz="914099" fontAlgn="base">
              <a:spcBef>
                <a:spcPct val="0"/>
              </a:spcBef>
              <a:spcAft>
                <a:spcPct val="0"/>
              </a:spcAft>
            </a:pPr>
            <a:endParaRPr lang="en-US" sz="2300" dirty="0" smtClean="0">
              <a:solidFill>
                <a:schemeClr val="tx1"/>
              </a:solidFill>
            </a:endParaRPr>
          </a:p>
          <a:p>
            <a:pPr algn="ctr" defTabSz="914099" fontAlgn="base">
              <a:spcBef>
                <a:spcPct val="0"/>
              </a:spcBef>
              <a:spcAft>
                <a:spcPct val="0"/>
              </a:spcAft>
            </a:pPr>
            <a:endParaRPr lang="en-US" sz="2300" dirty="0" smtClean="0">
              <a:solidFill>
                <a:schemeClr val="tx1"/>
              </a:solidFill>
            </a:endParaRPr>
          </a:p>
        </p:txBody>
      </p:sp>
      <p:sp>
        <p:nvSpPr>
          <p:cNvPr id="22" name="Rounded Rectangle 21"/>
          <p:cNvSpPr/>
          <p:nvPr/>
        </p:nvSpPr>
        <p:spPr bwMode="auto">
          <a:xfrm>
            <a:off x="836612" y="2667000"/>
            <a:ext cx="2742486" cy="1676400"/>
          </a:xfrm>
          <a:prstGeom prst="roundRect">
            <a:avLst/>
          </a:prstGeom>
          <a:solidFill>
            <a:schemeClr val="bg2">
              <a:lumMod val="90000"/>
            </a:schemeClr>
          </a:solidFill>
          <a:ln>
            <a:solidFill>
              <a:schemeClr val="bg2">
                <a:lumMod val="7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Claims Provider</a:t>
            </a:r>
          </a:p>
          <a:p>
            <a:pPr algn="ctr" defTabSz="914099" fontAlgn="base">
              <a:spcBef>
                <a:spcPct val="0"/>
              </a:spcBef>
              <a:spcAft>
                <a:spcPct val="0"/>
              </a:spcAft>
            </a:pPr>
            <a:r>
              <a:rPr lang="en-US" sz="2000" dirty="0" smtClean="0">
                <a:solidFill>
                  <a:schemeClr val="tx1"/>
                </a:solidFill>
              </a:rPr>
              <a:t>(Security Token Service)</a:t>
            </a:r>
          </a:p>
        </p:txBody>
      </p:sp>
      <p:sp>
        <p:nvSpPr>
          <p:cNvPr id="23" name="TextBox 22"/>
          <p:cNvSpPr txBox="1"/>
          <p:nvPr/>
        </p:nvSpPr>
        <p:spPr>
          <a:xfrm>
            <a:off x="2969656" y="4495801"/>
            <a:ext cx="1213028" cy="646331"/>
          </a:xfrm>
          <a:prstGeom prst="rect">
            <a:avLst/>
          </a:prstGeom>
          <a:noFill/>
        </p:spPr>
        <p:txBody>
          <a:bodyPr wrap="square" rtlCol="0">
            <a:spAutoFit/>
          </a:bodyPr>
          <a:lstStyle/>
          <a:p>
            <a:pPr algn="ctr"/>
            <a:r>
              <a:rPr lang="en-US" dirty="0" smtClean="0"/>
              <a:t>2.  Get claims</a:t>
            </a:r>
            <a:endParaRPr lang="en-US" dirty="0"/>
          </a:p>
        </p:txBody>
      </p:sp>
      <p:sp>
        <p:nvSpPr>
          <p:cNvPr id="25" name="TextBox 24"/>
          <p:cNvSpPr txBox="1"/>
          <p:nvPr/>
        </p:nvSpPr>
        <p:spPr>
          <a:xfrm>
            <a:off x="7743613" y="4724401"/>
            <a:ext cx="1383458" cy="646331"/>
          </a:xfrm>
          <a:prstGeom prst="rect">
            <a:avLst/>
          </a:prstGeom>
          <a:noFill/>
        </p:spPr>
        <p:txBody>
          <a:bodyPr wrap="square" rtlCol="0">
            <a:spAutoFit/>
          </a:bodyPr>
          <a:lstStyle/>
          <a:p>
            <a:pPr algn="ctr"/>
            <a:r>
              <a:rPr lang="en-US" dirty="0" smtClean="0"/>
              <a:t>3.  Send claims</a:t>
            </a:r>
            <a:endParaRPr lang="en-US" dirty="0"/>
          </a:p>
        </p:txBody>
      </p:sp>
      <p:sp>
        <p:nvSpPr>
          <p:cNvPr id="27" name="Rectangle 26"/>
          <p:cNvSpPr/>
          <p:nvPr/>
        </p:nvSpPr>
        <p:spPr bwMode="auto">
          <a:xfrm>
            <a:off x="1141333" y="4572000"/>
            <a:ext cx="2640912"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endParaRPr>
          </a:p>
        </p:txBody>
      </p:sp>
      <p:sp>
        <p:nvSpPr>
          <p:cNvPr id="30" name="Rectangle 29"/>
          <p:cNvSpPr/>
          <p:nvPr/>
        </p:nvSpPr>
        <p:spPr bwMode="auto">
          <a:xfrm>
            <a:off x="5001127" y="4114800"/>
            <a:ext cx="1117309"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endParaRPr>
          </a:p>
        </p:txBody>
      </p:sp>
      <p:sp>
        <p:nvSpPr>
          <p:cNvPr id="31" name="Rectangle 30"/>
          <p:cNvSpPr/>
          <p:nvPr/>
        </p:nvSpPr>
        <p:spPr bwMode="auto">
          <a:xfrm>
            <a:off x="6016863" y="4876800"/>
            <a:ext cx="1015735"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endParaRPr>
          </a:p>
        </p:txBody>
      </p:sp>
      <p:sp>
        <p:nvSpPr>
          <p:cNvPr id="32" name="Rectangle 31"/>
          <p:cNvSpPr/>
          <p:nvPr/>
        </p:nvSpPr>
        <p:spPr bwMode="auto">
          <a:xfrm>
            <a:off x="5102701" y="4876800"/>
            <a:ext cx="914162" cy="457200"/>
          </a:xfrm>
          <a:prstGeom prst="rect">
            <a:avLst/>
          </a:prstGeom>
          <a:no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chemeClr val="tx1"/>
              </a:solidFill>
            </a:endParaRPr>
          </a:p>
        </p:txBody>
      </p:sp>
      <p:sp>
        <p:nvSpPr>
          <p:cNvPr id="33" name="Freeform 32"/>
          <p:cNvSpPr/>
          <p:nvPr/>
        </p:nvSpPr>
        <p:spPr>
          <a:xfrm>
            <a:off x="3598445" y="3746834"/>
            <a:ext cx="1910550" cy="1247532"/>
          </a:xfrm>
          <a:custGeom>
            <a:avLst/>
            <a:gdLst>
              <a:gd name="connsiteX0" fmla="*/ 1169852 w 1169852"/>
              <a:gd name="connsiteY0" fmla="*/ 692331 h 883920"/>
              <a:gd name="connsiteX1" fmla="*/ 481875 w 1169852"/>
              <a:gd name="connsiteY1" fmla="*/ 126274 h 883920"/>
              <a:gd name="connsiteX2" fmla="*/ 81280 w 1169852"/>
              <a:gd name="connsiteY2" fmla="*/ 126274 h 883920"/>
              <a:gd name="connsiteX3" fmla="*/ 969555 w 1169852"/>
              <a:gd name="connsiteY3" fmla="*/ 883920 h 883920"/>
              <a:gd name="connsiteX0" fmla="*/ 1169852 w 1169852"/>
              <a:gd name="connsiteY0" fmla="*/ 921473 h 1113062"/>
              <a:gd name="connsiteX1" fmla="*/ 481876 w 1169852"/>
              <a:gd name="connsiteY1" fmla="*/ 94343 h 1113062"/>
              <a:gd name="connsiteX2" fmla="*/ 81280 w 1169852"/>
              <a:gd name="connsiteY2" fmla="*/ 355416 h 1113062"/>
              <a:gd name="connsiteX3" fmla="*/ 969555 w 1169852"/>
              <a:gd name="connsiteY3" fmla="*/ 1113062 h 1113062"/>
              <a:gd name="connsiteX0" fmla="*/ 1169852 w 1169852"/>
              <a:gd name="connsiteY0" fmla="*/ 921473 h 1113062"/>
              <a:gd name="connsiteX1" fmla="*/ 481876 w 1169852"/>
              <a:gd name="connsiteY1" fmla="*/ 94343 h 1113062"/>
              <a:gd name="connsiteX2" fmla="*/ 81280 w 1169852"/>
              <a:gd name="connsiteY2" fmla="*/ 355416 h 1113062"/>
              <a:gd name="connsiteX3" fmla="*/ 969555 w 1169852"/>
              <a:gd name="connsiteY3" fmla="*/ 1113062 h 1113062"/>
              <a:gd name="connsiteX0" fmla="*/ 1169852 w 1169852"/>
              <a:gd name="connsiteY0" fmla="*/ 921473 h 1113062"/>
              <a:gd name="connsiteX1" fmla="*/ 481876 w 1169852"/>
              <a:gd name="connsiteY1" fmla="*/ 94343 h 1113062"/>
              <a:gd name="connsiteX2" fmla="*/ 81280 w 1169852"/>
              <a:gd name="connsiteY2" fmla="*/ 355416 h 1113062"/>
              <a:gd name="connsiteX3" fmla="*/ 969555 w 1169852"/>
              <a:gd name="connsiteY3" fmla="*/ 1113062 h 1113062"/>
              <a:gd name="connsiteX0" fmla="*/ 1169852 w 1169852"/>
              <a:gd name="connsiteY0" fmla="*/ 888839 h 1080428"/>
              <a:gd name="connsiteX1" fmla="*/ 481876 w 1169852"/>
              <a:gd name="connsiteY1" fmla="*/ 61709 h 1080428"/>
              <a:gd name="connsiteX2" fmla="*/ 81280 w 1169852"/>
              <a:gd name="connsiteY2" fmla="*/ 518587 h 1080428"/>
              <a:gd name="connsiteX3" fmla="*/ 969555 w 1169852"/>
              <a:gd name="connsiteY3" fmla="*/ 1080428 h 1080428"/>
              <a:gd name="connsiteX0" fmla="*/ 1169852 w 1169852"/>
              <a:gd name="connsiteY0" fmla="*/ 888839 h 1080428"/>
              <a:gd name="connsiteX1" fmla="*/ 481876 w 1169852"/>
              <a:gd name="connsiteY1" fmla="*/ 61709 h 1080428"/>
              <a:gd name="connsiteX2" fmla="*/ 81280 w 1169852"/>
              <a:gd name="connsiteY2" fmla="*/ 518587 h 1080428"/>
              <a:gd name="connsiteX3" fmla="*/ 969555 w 1169852"/>
              <a:gd name="connsiteY3" fmla="*/ 1080428 h 1080428"/>
              <a:gd name="connsiteX0" fmla="*/ 1169852 w 1169852"/>
              <a:gd name="connsiteY0" fmla="*/ 876972 h 1068561"/>
              <a:gd name="connsiteX1" fmla="*/ 481876 w 1169852"/>
              <a:gd name="connsiteY1" fmla="*/ 49842 h 1068561"/>
              <a:gd name="connsiteX2" fmla="*/ 81280 w 1169852"/>
              <a:gd name="connsiteY2" fmla="*/ 506720 h 1068561"/>
              <a:gd name="connsiteX3" fmla="*/ 969555 w 1169852"/>
              <a:gd name="connsiteY3" fmla="*/ 1068561 h 1068561"/>
              <a:gd name="connsiteX0" fmla="*/ 1169852 w 1169852"/>
              <a:gd name="connsiteY0" fmla="*/ 876972 h 1068561"/>
              <a:gd name="connsiteX1" fmla="*/ 481876 w 1169852"/>
              <a:gd name="connsiteY1" fmla="*/ 49842 h 1068561"/>
              <a:gd name="connsiteX2" fmla="*/ 81280 w 1169852"/>
              <a:gd name="connsiteY2" fmla="*/ 506720 h 1068561"/>
              <a:gd name="connsiteX3" fmla="*/ 969555 w 1169852"/>
              <a:gd name="connsiteY3" fmla="*/ 1068561 h 1068561"/>
            </a:gdLst>
            <a:ahLst/>
            <a:cxnLst>
              <a:cxn ang="0">
                <a:pos x="connsiteX0" y="connsiteY0"/>
              </a:cxn>
              <a:cxn ang="0">
                <a:pos x="connsiteX1" y="connsiteY1"/>
              </a:cxn>
              <a:cxn ang="0">
                <a:pos x="connsiteX2" y="connsiteY2"/>
              </a:cxn>
              <a:cxn ang="0">
                <a:pos x="connsiteX3" y="connsiteY3"/>
              </a:cxn>
            </a:cxnLst>
            <a:rect l="l" t="t" r="r" b="b"/>
            <a:pathLst>
              <a:path w="1169852" h="1068561">
                <a:moveTo>
                  <a:pt x="1169852" y="876972"/>
                </a:moveTo>
                <a:cubicBezTo>
                  <a:pt x="831767" y="205004"/>
                  <a:pt x="717019" y="90785"/>
                  <a:pt x="481876" y="49842"/>
                </a:cubicBezTo>
                <a:cubicBezTo>
                  <a:pt x="99729" y="0"/>
                  <a:pt x="0" y="336933"/>
                  <a:pt x="81280" y="506720"/>
                </a:cubicBezTo>
                <a:cubicBezTo>
                  <a:pt x="162560" y="676507"/>
                  <a:pt x="566057" y="752875"/>
                  <a:pt x="969555" y="1068561"/>
                </a:cubicBezTo>
              </a:path>
            </a:pathLst>
          </a:cu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Freeform 33"/>
          <p:cNvSpPr/>
          <p:nvPr/>
        </p:nvSpPr>
        <p:spPr>
          <a:xfrm>
            <a:off x="7370087" y="4343400"/>
            <a:ext cx="1451050" cy="609600"/>
          </a:xfrm>
          <a:custGeom>
            <a:avLst/>
            <a:gdLst>
              <a:gd name="connsiteX0" fmla="*/ 0 w 1088571"/>
              <a:gd name="connsiteY0" fmla="*/ 609600 h 609600"/>
              <a:gd name="connsiteX1" fmla="*/ 1088571 w 1088571"/>
              <a:gd name="connsiteY1" fmla="*/ 0 h 609600"/>
            </a:gdLst>
            <a:ahLst/>
            <a:cxnLst>
              <a:cxn ang="0">
                <a:pos x="connsiteX0" y="connsiteY0"/>
              </a:cxn>
              <a:cxn ang="0">
                <a:pos x="connsiteX1" y="connsiteY1"/>
              </a:cxn>
            </a:cxnLst>
            <a:rect l="l" t="t" r="r" b="b"/>
            <a:pathLst>
              <a:path w="1088571" h="609600">
                <a:moveTo>
                  <a:pt x="0" y="609600"/>
                </a:moveTo>
                <a:lnTo>
                  <a:pt x="1088571" y="0"/>
                </a:lnTo>
              </a:path>
            </a:pathLst>
          </a:custGeom>
          <a:ln w="76200">
            <a:solidFill>
              <a:srgbClr val="FFFFFF"/>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Freeform 34"/>
          <p:cNvSpPr/>
          <p:nvPr/>
        </p:nvSpPr>
        <p:spPr>
          <a:xfrm rot="10800000">
            <a:off x="6727878" y="4191000"/>
            <a:ext cx="1451050" cy="609600"/>
          </a:xfrm>
          <a:custGeom>
            <a:avLst/>
            <a:gdLst>
              <a:gd name="connsiteX0" fmla="*/ 0 w 1088571"/>
              <a:gd name="connsiteY0" fmla="*/ 609600 h 609600"/>
              <a:gd name="connsiteX1" fmla="*/ 1088571 w 1088571"/>
              <a:gd name="connsiteY1" fmla="*/ 0 h 609600"/>
            </a:gdLst>
            <a:ahLst/>
            <a:cxnLst>
              <a:cxn ang="0">
                <a:pos x="connsiteX0" y="connsiteY0"/>
              </a:cxn>
              <a:cxn ang="0">
                <a:pos x="connsiteX1" y="connsiteY1"/>
              </a:cxn>
            </a:cxnLst>
            <a:rect l="l" t="t" r="r" b="b"/>
            <a:pathLst>
              <a:path w="1088571" h="609600">
                <a:moveTo>
                  <a:pt x="0" y="609600"/>
                </a:moveTo>
                <a:lnTo>
                  <a:pt x="1088571" y="0"/>
                </a:lnTo>
              </a:path>
            </a:pathLst>
          </a:custGeom>
          <a:ln w="76200">
            <a:solidFill>
              <a:srgbClr val="FFFFFF"/>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TextBox 35"/>
          <p:cNvSpPr txBox="1"/>
          <p:nvPr/>
        </p:nvSpPr>
        <p:spPr>
          <a:xfrm>
            <a:off x="6220010" y="3886200"/>
            <a:ext cx="1586605" cy="646331"/>
          </a:xfrm>
          <a:prstGeom prst="rect">
            <a:avLst/>
          </a:prstGeom>
          <a:noFill/>
        </p:spPr>
        <p:txBody>
          <a:bodyPr wrap="square" rtlCol="0">
            <a:spAutoFit/>
          </a:bodyPr>
          <a:lstStyle/>
          <a:p>
            <a:pPr algn="ctr"/>
            <a:r>
              <a:rPr lang="en-US" dirty="0" smtClean="0"/>
              <a:t>1.  Require claims</a:t>
            </a:r>
            <a:endParaRPr lang="en-US" dirty="0"/>
          </a:p>
        </p:txBody>
      </p:sp>
      <p:sp>
        <p:nvSpPr>
          <p:cNvPr id="37" name="Oval 36"/>
          <p:cNvSpPr/>
          <p:nvPr/>
        </p:nvSpPr>
        <p:spPr bwMode="auto">
          <a:xfrm>
            <a:off x="4797980" y="4876800"/>
            <a:ext cx="2640912" cy="1752600"/>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SUBJECT</a:t>
            </a:r>
          </a:p>
        </p:txBody>
      </p:sp>
      <p:sp>
        <p:nvSpPr>
          <p:cNvPr id="38" name="Rounded Rectangle 37"/>
          <p:cNvSpPr/>
          <p:nvPr/>
        </p:nvSpPr>
        <p:spPr bwMode="auto">
          <a:xfrm>
            <a:off x="8556201" y="2667000"/>
            <a:ext cx="2742486" cy="1676400"/>
          </a:xfrm>
          <a:prstGeom prst="roundRect">
            <a:avLst/>
          </a:prstGeom>
          <a:solidFill>
            <a:schemeClr val="bg2">
              <a:lumMod val="90000"/>
            </a:schemeClr>
          </a:solidFill>
          <a:ln>
            <a:solidFill>
              <a:schemeClr val="bg2">
                <a:lumMod val="75000"/>
              </a:schemeClr>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Resource Provider</a:t>
            </a:r>
            <a:endParaRPr lang="en-US" sz="2000" dirty="0" smtClean="0">
              <a:solidFill>
                <a:srgbClr val="FF0000"/>
              </a:solidFill>
            </a:endParaRPr>
          </a:p>
        </p:txBody>
      </p:sp>
    </p:spTree>
    <p:extLst>
      <p:ext uri="{BB962C8B-B14F-4D97-AF65-F5344CB8AC3E}">
        <p14:creationId xmlns:p14="http://schemas.microsoft.com/office/powerpoint/2010/main" val="288003358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Microsoft Claims-Based Access Model</a:t>
            </a:r>
            <a:endParaRPr lang="en-US" dirty="0"/>
          </a:p>
        </p:txBody>
      </p:sp>
      <p:sp>
        <p:nvSpPr>
          <p:cNvPr id="4" name="Rounded Rectangle 3"/>
          <p:cNvSpPr/>
          <p:nvPr/>
        </p:nvSpPr>
        <p:spPr bwMode="auto">
          <a:xfrm>
            <a:off x="256985" y="843084"/>
            <a:ext cx="5789692" cy="1828800"/>
          </a:xfrm>
          <a:prstGeom prst="roundRect">
            <a:avLst/>
          </a:prstGeom>
          <a:noFill/>
          <a:ln>
            <a:solidFill>
              <a:schemeClr val="bg2"/>
            </a:solid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3497AE">
                <a:satMod val="300000"/>
              </a:srgbClr>
            </a:contourClr>
          </a:sp3d>
        </p:spPr>
        <p:txBody>
          <a:bodyPr vert="horz" wrap="square" lIns="91436" tIns="45718" rIns="91436" bIns="45718" numCol="1" rtlCol="0" anchor="b" anchorCtr="1"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000" b="0" i="1" u="none" strike="noStrike" kern="0" cap="none" spc="0" normalizeH="0" baseline="0" noProof="0" dirty="0" smtClean="0">
              <a:ln>
                <a:noFill/>
              </a:ln>
              <a:uLnTx/>
              <a:uFillTx/>
              <a:latin typeface="Calibri" pitchFamily="34" charset="0"/>
            </a:endParaRPr>
          </a:p>
        </p:txBody>
      </p:sp>
      <p:sp>
        <p:nvSpPr>
          <p:cNvPr id="5" name="Rounded Rectangle 4"/>
          <p:cNvSpPr/>
          <p:nvPr/>
        </p:nvSpPr>
        <p:spPr bwMode="auto">
          <a:xfrm>
            <a:off x="256985" y="3912864"/>
            <a:ext cx="3555074" cy="2264220"/>
          </a:xfrm>
          <a:prstGeom prst="roundRect">
            <a:avLst/>
          </a:prstGeom>
          <a:noFill/>
          <a:ln>
            <a:solidFill>
              <a:schemeClr val="bg2"/>
            </a:solidFill>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3497AE">
                <a:satMod val="300000"/>
              </a:srgbClr>
            </a:contourClr>
          </a:sp3d>
        </p:spPr>
        <p:txBody>
          <a:bodyPr vert="horz" wrap="square" lIns="91436" tIns="45718" rIns="91436" bIns="45718" numCol="1" rtlCol="0" anchor="b" anchorCtr="1"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smtClean="0">
                <a:ln>
                  <a:noFill/>
                </a:ln>
                <a:uLnTx/>
                <a:uFillTx/>
                <a:latin typeface="Calibri" pitchFamily="34" charset="0"/>
              </a:rPr>
              <a:t>End User</a:t>
            </a:r>
          </a:p>
        </p:txBody>
      </p:sp>
      <p:pic>
        <p:nvPicPr>
          <p:cNvPr id="6" name="Picture 3" descr="C:\Program Files\Microsoft Resource DVD Artwork\DVD_ART\Artwork_Imagery\HARDWARE_IMAGERY\Illustration - Misc Hardware\XML Icons\pc.png"/>
          <p:cNvPicPr>
            <a:picLocks noChangeAspect="1" noChangeArrowheads="1"/>
          </p:cNvPicPr>
          <p:nvPr/>
        </p:nvPicPr>
        <p:blipFill>
          <a:blip r:embed="rId3" cstate="print"/>
          <a:stretch>
            <a:fillRect/>
          </a:stretch>
        </p:blipFill>
        <p:spPr bwMode="auto">
          <a:xfrm>
            <a:off x="1177778" y="4195885"/>
            <a:ext cx="1563845" cy="1554480"/>
          </a:xfrm>
          <a:prstGeom prst="rect">
            <a:avLst/>
          </a:prstGeom>
          <a:noFill/>
          <a:ln>
            <a:noFill/>
          </a:ln>
        </p:spPr>
      </p:pic>
      <p:pic>
        <p:nvPicPr>
          <p:cNvPr id="43" name="Picture 10" descr="webServiceserver"/>
          <p:cNvPicPr>
            <a:picLocks noChangeAspect="1" noChangeArrowheads="1"/>
          </p:cNvPicPr>
          <p:nvPr/>
        </p:nvPicPr>
        <p:blipFill>
          <a:blip r:embed="rId4">
            <a:clrChange>
              <a:clrFrom>
                <a:srgbClr val="08369A"/>
              </a:clrFrom>
              <a:clrTo>
                <a:srgbClr val="08369A">
                  <a:alpha val="0"/>
                </a:srgbClr>
              </a:clrTo>
            </a:clrChange>
          </a:blip>
          <a:srcRect/>
          <a:stretch>
            <a:fillRect/>
          </a:stretch>
        </p:blipFill>
        <p:spPr bwMode="auto">
          <a:xfrm>
            <a:off x="3625451" y="832607"/>
            <a:ext cx="1126848" cy="1280160"/>
          </a:xfrm>
          <a:prstGeom prst="rect">
            <a:avLst/>
          </a:prstGeom>
          <a:noFill/>
        </p:spPr>
      </p:pic>
      <p:grpSp>
        <p:nvGrpSpPr>
          <p:cNvPr id="2" name="Group 50"/>
          <p:cNvGrpSpPr/>
          <p:nvPr/>
        </p:nvGrpSpPr>
        <p:grpSpPr>
          <a:xfrm>
            <a:off x="5078677" y="2692074"/>
            <a:ext cx="4454765" cy="1575126"/>
            <a:chOff x="3993748" y="3068190"/>
            <a:chExt cx="3711196" cy="1715033"/>
          </a:xfrm>
        </p:grpSpPr>
        <p:cxnSp>
          <p:nvCxnSpPr>
            <p:cNvPr id="48" name="Straight Arrow Connector 47"/>
            <p:cNvCxnSpPr/>
            <p:nvPr/>
          </p:nvCxnSpPr>
          <p:spPr>
            <a:xfrm rot="10800000">
              <a:off x="3993748" y="3163741"/>
              <a:ext cx="1702633" cy="1619482"/>
            </a:xfrm>
            <a:prstGeom prst="straightConnector1">
              <a:avLst/>
            </a:prstGeom>
            <a:ln>
              <a:headEnd type="triangle" w="med" len="med"/>
              <a:tailEnd type="triangle" w="med" len="med"/>
            </a:ln>
          </p:spPr>
          <p:style>
            <a:lnRef idx="1">
              <a:schemeClr val="accent3"/>
            </a:lnRef>
            <a:fillRef idx="0">
              <a:schemeClr val="accent3"/>
            </a:fillRef>
            <a:effectRef idx="0">
              <a:schemeClr val="accent3"/>
            </a:effectRef>
            <a:fontRef idx="minor">
              <a:schemeClr val="tx1"/>
            </a:fontRef>
          </p:style>
        </p:cxnSp>
        <p:sp>
          <p:nvSpPr>
            <p:cNvPr id="49" name="TextBox 48"/>
            <p:cNvSpPr txBox="1"/>
            <p:nvPr/>
          </p:nvSpPr>
          <p:spPr>
            <a:xfrm>
              <a:off x="4362138" y="3068190"/>
              <a:ext cx="3342806" cy="636716"/>
            </a:xfrm>
            <a:prstGeom prst="rect">
              <a:avLst/>
            </a:prstGeom>
            <a:noFill/>
          </p:spPr>
          <p:txBody>
            <a:bodyPr wrap="square" rtlCol="0">
              <a:spAutoFit/>
            </a:bodyPr>
            <a:lstStyle/>
            <a:p>
              <a:pPr algn="ctr" defTabSz="914400">
                <a:defRPr/>
              </a:pPr>
              <a:r>
                <a:rPr lang="en-US" sz="1600" i="1" kern="0" dirty="0" smtClean="0"/>
                <a:t>Configure: Claims Rules </a:t>
              </a:r>
              <a:br>
                <a:rPr lang="en-US" sz="1600" i="1" kern="0" dirty="0" smtClean="0"/>
              </a:br>
              <a:r>
                <a:rPr lang="en-US" sz="1600" i="1" kern="0" dirty="0" smtClean="0"/>
                <a:t>(Federation Metadata)</a:t>
              </a:r>
              <a:endParaRPr lang="en-US" sz="1600" i="1" kern="0" dirty="0"/>
            </a:p>
          </p:txBody>
        </p:sp>
      </p:grpSp>
      <p:cxnSp>
        <p:nvCxnSpPr>
          <p:cNvPr id="60" name="Shape 59"/>
          <p:cNvCxnSpPr/>
          <p:nvPr/>
        </p:nvCxnSpPr>
        <p:spPr>
          <a:xfrm rot="16200000" flipV="1">
            <a:off x="6179400" y="25316"/>
            <a:ext cx="2645218" cy="5381569"/>
          </a:xfrm>
          <a:prstGeom prst="bentConnector2">
            <a:avLst/>
          </a:prstGeom>
          <a:noFill/>
          <a:ln w="28575" cap="flat" cmpd="sng" algn="ctr">
            <a:solidFill>
              <a:schemeClr val="tx1"/>
            </a:solidFill>
            <a:prstDash val="sysDash"/>
            <a:tailEnd type="arrow"/>
          </a:ln>
          <a:effectLst/>
        </p:spPr>
      </p:cxnSp>
      <p:sp>
        <p:nvSpPr>
          <p:cNvPr id="61" name="TextBox 60"/>
          <p:cNvSpPr txBox="1"/>
          <p:nvPr/>
        </p:nvSpPr>
        <p:spPr>
          <a:xfrm>
            <a:off x="9323062" y="2619402"/>
            <a:ext cx="2791150" cy="83099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600" i="1" kern="0" dirty="0" smtClean="0"/>
              <a:t>Configure</a:t>
            </a:r>
            <a:r>
              <a:rPr kumimoji="0" lang="en-US" sz="1600" b="0" i="1" u="none" strike="noStrike" kern="0" cap="none" spc="0" normalizeH="0" baseline="0" noProof="0" dirty="0" smtClean="0">
                <a:ln>
                  <a:noFill/>
                </a:ln>
                <a:uLnTx/>
                <a:uFillTx/>
              </a:rPr>
              <a:t>:</a:t>
            </a:r>
          </a:p>
          <a:p>
            <a:pPr marL="0" marR="0" lvl="0" indent="0" algn="ctr" defTabSz="914400" eaLnBrk="1" fontAlgn="auto" latinLnBrk="0" hangingPunct="1">
              <a:lnSpc>
                <a:spcPct val="100000"/>
              </a:lnSpc>
              <a:spcBef>
                <a:spcPts val="0"/>
              </a:spcBef>
              <a:spcAft>
                <a:spcPts val="0"/>
              </a:spcAft>
              <a:buClrTx/>
              <a:buSzTx/>
              <a:buFontTx/>
              <a:buNone/>
              <a:tabLst/>
              <a:defRPr/>
            </a:pPr>
            <a:r>
              <a:rPr lang="en-US" sz="1600" i="1" kern="0" dirty="0" smtClean="0"/>
              <a:t>Establish Relationship / Trust </a:t>
            </a:r>
          </a:p>
          <a:p>
            <a:pPr marL="0" marR="0" lvl="0" indent="0" algn="ctr" defTabSz="914400" eaLnBrk="1" fontAlgn="auto" latinLnBrk="0" hangingPunct="1">
              <a:lnSpc>
                <a:spcPct val="100000"/>
              </a:lnSpc>
              <a:spcBef>
                <a:spcPts val="0"/>
              </a:spcBef>
              <a:spcAft>
                <a:spcPts val="0"/>
              </a:spcAft>
              <a:buClrTx/>
              <a:buSzTx/>
              <a:buFontTx/>
              <a:buNone/>
              <a:tabLst/>
              <a:defRPr/>
            </a:pPr>
            <a:r>
              <a:rPr lang="en-US" sz="1600" i="1" kern="0" dirty="0" smtClean="0"/>
              <a:t>(Signing key)</a:t>
            </a:r>
          </a:p>
        </p:txBody>
      </p:sp>
      <p:grpSp>
        <p:nvGrpSpPr>
          <p:cNvPr id="8" name="Group 55"/>
          <p:cNvGrpSpPr/>
          <p:nvPr/>
        </p:nvGrpSpPr>
        <p:grpSpPr>
          <a:xfrm>
            <a:off x="1726751" y="2548735"/>
            <a:ext cx="1779452" cy="1610463"/>
            <a:chOff x="2362418" y="3021499"/>
            <a:chExt cx="1334937" cy="1610463"/>
          </a:xfrm>
        </p:grpSpPr>
        <p:sp>
          <p:nvSpPr>
            <p:cNvPr id="65" name="TextBox 64"/>
            <p:cNvSpPr txBox="1"/>
            <p:nvPr/>
          </p:nvSpPr>
          <p:spPr>
            <a:xfrm rot="18611438">
              <a:off x="2007552" y="3673786"/>
              <a:ext cx="1550424" cy="30016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dirty="0" smtClean="0">
                  <a:latin typeface="Calibri" pitchFamily="34" charset="0"/>
                </a:rPr>
                <a:t>3</a:t>
              </a:r>
              <a:r>
                <a:rPr kumimoji="0" lang="en-US" sz="2000" b="1" i="0" u="none" strike="noStrike" kern="0" cap="none" spc="0" normalizeH="0" baseline="0" noProof="0" dirty="0" smtClean="0">
                  <a:ln>
                    <a:noFill/>
                  </a:ln>
                  <a:uLnTx/>
                  <a:uFillTx/>
                  <a:latin typeface="Calibri" pitchFamily="34" charset="0"/>
                </a:rPr>
                <a:t>. </a:t>
              </a:r>
              <a:r>
                <a:rPr lang="en-US" sz="2000" b="1" kern="0" dirty="0" smtClean="0">
                  <a:latin typeface="Calibri" pitchFamily="34" charset="0"/>
                </a:rPr>
                <a:t>Get</a:t>
              </a:r>
              <a:r>
                <a:rPr kumimoji="0" lang="en-US" sz="2000" b="1" i="0" u="none" strike="noStrike" kern="0" cap="none" spc="0" normalizeH="0" baseline="0" noProof="0" dirty="0" smtClean="0">
                  <a:ln>
                    <a:noFill/>
                  </a:ln>
                  <a:uLnTx/>
                  <a:uFillTx/>
                  <a:latin typeface="Calibri" pitchFamily="34" charset="0"/>
                </a:rPr>
                <a:t> claims</a:t>
              </a:r>
              <a:endParaRPr kumimoji="0" lang="en-US" sz="2000" b="1" i="0" u="none" strike="noStrike" kern="0" cap="none" spc="0" normalizeH="0" baseline="0" noProof="0" dirty="0">
                <a:ln>
                  <a:noFill/>
                </a:ln>
                <a:uLnTx/>
                <a:uFillTx/>
                <a:latin typeface="Calibri" pitchFamily="34" charset="0"/>
              </a:endParaRPr>
            </a:p>
          </p:txBody>
        </p:sp>
        <p:cxnSp>
          <p:nvCxnSpPr>
            <p:cNvPr id="36" name="Straight Arrow Connector 35"/>
            <p:cNvCxnSpPr/>
            <p:nvPr/>
          </p:nvCxnSpPr>
          <p:spPr>
            <a:xfrm rot="5400000" flipH="1" flipV="1">
              <a:off x="2224655" y="3159262"/>
              <a:ext cx="1610463" cy="1334937"/>
            </a:xfrm>
            <a:prstGeom prst="straightConnector1">
              <a:avLst/>
            </a:prstGeom>
            <a:ln>
              <a:headEnd type="triangle" w="med" len="med"/>
              <a:tailEnd type="none" w="med" len="med"/>
            </a:ln>
          </p:spPr>
          <p:style>
            <a:lnRef idx="1">
              <a:schemeClr val="dk1"/>
            </a:lnRef>
            <a:fillRef idx="0">
              <a:schemeClr val="dk1"/>
            </a:fillRef>
            <a:effectRef idx="0">
              <a:schemeClr val="dk1"/>
            </a:effectRef>
            <a:fontRef idx="minor">
              <a:schemeClr val="tx1"/>
            </a:fontRef>
          </p:style>
        </p:cxnSp>
      </p:grpSp>
      <p:grpSp>
        <p:nvGrpSpPr>
          <p:cNvPr id="9" name="Group 54"/>
          <p:cNvGrpSpPr/>
          <p:nvPr/>
        </p:nvGrpSpPr>
        <p:grpSpPr>
          <a:xfrm>
            <a:off x="1015736" y="2123033"/>
            <a:ext cx="1802076" cy="2144169"/>
            <a:chOff x="1838742" y="2708943"/>
            <a:chExt cx="1275529" cy="2031023"/>
          </a:xfrm>
        </p:grpSpPr>
        <p:cxnSp>
          <p:nvCxnSpPr>
            <p:cNvPr id="35" name="Straight Arrow Connector 34"/>
            <p:cNvCxnSpPr/>
            <p:nvPr/>
          </p:nvCxnSpPr>
          <p:spPr>
            <a:xfrm rot="5400000" flipH="1" flipV="1">
              <a:off x="1707882" y="3152357"/>
              <a:ext cx="1537249" cy="127552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rot="18611438">
              <a:off x="1286454" y="3574374"/>
              <a:ext cx="2031023" cy="30016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dirty="0" smtClean="0">
                  <a:latin typeface="Calibri" pitchFamily="34" charset="0"/>
                </a:rPr>
                <a:t>2</a:t>
              </a:r>
              <a:r>
                <a:rPr kumimoji="0" lang="en-US" sz="2000" b="1" i="0" u="none" strike="noStrike" kern="0" cap="none" spc="0" normalizeH="0" baseline="0" noProof="0" dirty="0" smtClean="0">
                  <a:ln>
                    <a:noFill/>
                  </a:ln>
                  <a:uLnTx/>
                  <a:uFillTx/>
                  <a:latin typeface="Calibri" pitchFamily="34" charset="0"/>
                </a:rPr>
                <a:t>. </a:t>
              </a:r>
              <a:r>
                <a:rPr kumimoji="0" lang="en-US" sz="2000" b="1" i="0" u="none" strike="noStrike" kern="0" cap="none" spc="0" normalizeH="0" baseline="0" noProof="0" dirty="0" err="1" smtClean="0">
                  <a:ln>
                    <a:noFill/>
                  </a:ln>
                  <a:uLnTx/>
                  <a:uFillTx/>
                  <a:latin typeface="Calibri" pitchFamily="34" charset="0"/>
                </a:rPr>
                <a:t>AuthN</a:t>
              </a:r>
              <a:r>
                <a:rPr lang="en-US" sz="2000" b="1" kern="0" dirty="0" smtClean="0">
                  <a:latin typeface="Calibri" pitchFamily="34" charset="0"/>
                </a:rPr>
                <a:t> (</a:t>
              </a:r>
              <a:r>
                <a:rPr kumimoji="0" lang="en-US" sz="2000" b="1" i="0" u="none" strike="noStrike" kern="0" cap="none" spc="0" normalizeH="0" baseline="0" noProof="0" dirty="0" err="1" smtClean="0">
                  <a:ln>
                    <a:noFill/>
                  </a:ln>
                  <a:uLnTx/>
                  <a:uFillTx/>
                  <a:latin typeface="Calibri" pitchFamily="34" charset="0"/>
                </a:rPr>
                <a:t>Creds</a:t>
              </a:r>
              <a:r>
                <a:rPr kumimoji="0" lang="en-US" sz="2000" b="1" i="0" u="none" strike="noStrike" kern="0" cap="none" spc="0" normalizeH="0" baseline="0" noProof="0" dirty="0" smtClean="0">
                  <a:ln>
                    <a:noFill/>
                  </a:ln>
                  <a:uLnTx/>
                  <a:uFillTx/>
                  <a:latin typeface="Calibri" pitchFamily="34" charset="0"/>
                </a:rPr>
                <a:t>)</a:t>
              </a:r>
              <a:endParaRPr kumimoji="0" lang="en-US" sz="2000" b="1" i="0" u="none" strike="noStrike" kern="0" cap="none" spc="0" normalizeH="0" baseline="0" noProof="0" dirty="0">
                <a:ln>
                  <a:noFill/>
                </a:ln>
                <a:uLnTx/>
                <a:uFillTx/>
                <a:latin typeface="Calibri" pitchFamily="34" charset="0"/>
              </a:endParaRPr>
            </a:p>
          </p:txBody>
        </p:sp>
      </p:grpSp>
      <p:sp>
        <p:nvSpPr>
          <p:cNvPr id="33" name="Rounded Rectangle 32"/>
          <p:cNvSpPr/>
          <p:nvPr/>
        </p:nvSpPr>
        <p:spPr bwMode="auto">
          <a:xfrm>
            <a:off x="7282211" y="3891084"/>
            <a:ext cx="4046290" cy="2609165"/>
          </a:xfrm>
          <a:prstGeom prst="roundRect">
            <a:avLst/>
          </a:prstGeom>
          <a:noFill/>
          <a:ln>
            <a:solidFill>
              <a:schemeClr val="bg2"/>
            </a:solidFill>
            <a:prstDash val="sysDot"/>
            <a:headEnd type="none" w="med" len="med"/>
            <a:tailEnd type="none" w="med" len="med"/>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rgbClr val="3497AE">
                <a:satMod val="300000"/>
              </a:srgbClr>
            </a:contourClr>
          </a:sp3d>
        </p:spPr>
        <p:txBody>
          <a:bodyPr vert="horz" wrap="square" lIns="91436" tIns="45718" rIns="91436" bIns="45718" numCol="1" rtlCol="0" anchor="b" anchorCtr="1"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uLnTx/>
              <a:uFillTx/>
              <a:latin typeface="Calibri" pitchFamily="34" charset="0"/>
            </a:endParaRPr>
          </a:p>
          <a:p>
            <a:pPr marL="0" marR="0" lvl="0" indent="0" algn="ctr" defTabSz="914099" eaLnBrk="1" fontAlgn="base" latinLnBrk="0" hangingPunct="1">
              <a:lnSpc>
                <a:spcPct val="100000"/>
              </a:lnSpc>
              <a:spcBef>
                <a:spcPct val="0"/>
              </a:spcBef>
              <a:spcAft>
                <a:spcPct val="0"/>
              </a:spcAft>
              <a:buClrTx/>
              <a:buSzTx/>
              <a:buFontTx/>
              <a:buNone/>
              <a:tabLst/>
              <a:defRPr/>
            </a:pPr>
            <a:endParaRPr lang="en-US" sz="2000" kern="0">
              <a:latin typeface="Calibri" pitchFamily="34" charset="0"/>
            </a:endParaRPr>
          </a:p>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smtClean="0">
              <a:ln>
                <a:noFill/>
              </a:ln>
              <a:uLnTx/>
              <a:uFillTx/>
              <a:latin typeface="Calibri" pitchFamily="34" charset="0"/>
            </a:endParaRPr>
          </a:p>
          <a:p>
            <a:pPr marL="0" marR="0" lvl="0" indent="0" algn="ctr" defTabSz="914099" eaLnBrk="1" fontAlgn="base" latinLnBrk="0" hangingPunct="1">
              <a:lnSpc>
                <a:spcPct val="100000"/>
              </a:lnSpc>
              <a:spcBef>
                <a:spcPct val="0"/>
              </a:spcBef>
              <a:spcAft>
                <a:spcPct val="0"/>
              </a:spcAft>
              <a:buClrTx/>
              <a:buSzTx/>
              <a:buFontTx/>
              <a:buNone/>
              <a:tabLst/>
              <a:defRPr/>
            </a:pPr>
            <a:endParaRPr lang="en-US" sz="2000" kern="0">
              <a:latin typeface="Calibri" pitchFamily="34" charset="0"/>
            </a:endParaRPr>
          </a:p>
        </p:txBody>
      </p:sp>
      <p:sp>
        <p:nvSpPr>
          <p:cNvPr id="38" name="Rectangle 37"/>
          <p:cNvSpPr/>
          <p:nvPr/>
        </p:nvSpPr>
        <p:spPr bwMode="auto">
          <a:xfrm>
            <a:off x="7502008" y="4134682"/>
            <a:ext cx="2193989" cy="959371"/>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100000"/>
              </a:lnSpc>
              <a:spcBef>
                <a:spcPct val="0"/>
              </a:spcBef>
              <a:spcAft>
                <a:spcPct val="0"/>
              </a:spcAft>
              <a:buClrTx/>
              <a:buSzTx/>
              <a:buFontTx/>
              <a:buNone/>
              <a:tabLst/>
              <a:defRPr/>
            </a:pPr>
            <a:r>
              <a:rPr lang="en-US" sz="2000" dirty="0" smtClean="0">
                <a:solidFill>
                  <a:schemeClr val="bg1"/>
                </a:solidFill>
                <a:latin typeface="Calibri" pitchFamily="34" charset="0"/>
              </a:rPr>
              <a:t>Claims</a:t>
            </a:r>
          </a:p>
          <a:p>
            <a:pPr marR="0" lvl="0" indent="0" algn="ctr" defTabSz="914099" fontAlgn="base">
              <a:lnSpc>
                <a:spcPct val="100000"/>
              </a:lnSpc>
              <a:spcBef>
                <a:spcPct val="0"/>
              </a:spcBef>
              <a:spcAft>
                <a:spcPct val="0"/>
              </a:spcAft>
              <a:buClrTx/>
              <a:buSzTx/>
              <a:buFontTx/>
              <a:buNone/>
              <a:tabLst/>
              <a:defRPr/>
            </a:pPr>
            <a:r>
              <a:rPr lang="en-US" sz="2000" dirty="0" smtClean="0">
                <a:solidFill>
                  <a:schemeClr val="bg1"/>
                </a:solidFill>
                <a:latin typeface="Calibri" pitchFamily="34" charset="0"/>
              </a:rPr>
              <a:t>Framework (WIF)</a:t>
            </a:r>
          </a:p>
        </p:txBody>
      </p:sp>
      <p:sp>
        <p:nvSpPr>
          <p:cNvPr id="40" name="Rectangle 39"/>
          <p:cNvSpPr/>
          <p:nvPr/>
        </p:nvSpPr>
        <p:spPr bwMode="auto">
          <a:xfrm>
            <a:off x="7502008" y="5168995"/>
            <a:ext cx="2193989" cy="66402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marR="0" lvl="0" indent="0" algn="ctr" defTabSz="914099" fontAlgn="base">
              <a:lnSpc>
                <a:spcPct val="100000"/>
              </a:lnSpc>
              <a:spcBef>
                <a:spcPct val="0"/>
              </a:spcBef>
              <a:spcAft>
                <a:spcPct val="0"/>
              </a:spcAft>
              <a:buClrTx/>
              <a:buSzTx/>
              <a:buFontTx/>
              <a:buNone/>
              <a:tabLst/>
              <a:defRPr/>
            </a:pPr>
            <a:r>
              <a:rPr lang="en-US" sz="2000" dirty="0" smtClean="0">
                <a:solidFill>
                  <a:schemeClr val="bg1"/>
                </a:solidFill>
                <a:latin typeface="Calibri" pitchFamily="34" charset="0"/>
              </a:rPr>
              <a:t>App Business</a:t>
            </a:r>
          </a:p>
          <a:p>
            <a:pPr marR="0" lvl="0" indent="0" algn="ctr" defTabSz="914099" fontAlgn="base">
              <a:lnSpc>
                <a:spcPct val="100000"/>
              </a:lnSpc>
              <a:spcBef>
                <a:spcPct val="0"/>
              </a:spcBef>
              <a:spcAft>
                <a:spcPct val="0"/>
              </a:spcAft>
              <a:buClrTx/>
              <a:buSzTx/>
              <a:buFontTx/>
              <a:buNone/>
              <a:tabLst/>
              <a:defRPr/>
            </a:pPr>
            <a:r>
              <a:rPr lang="en-US" sz="2000" dirty="0" smtClean="0">
                <a:solidFill>
                  <a:schemeClr val="bg1"/>
                </a:solidFill>
                <a:latin typeface="Calibri" pitchFamily="34" charset="0"/>
              </a:rPr>
              <a:t>Logic</a:t>
            </a:r>
          </a:p>
        </p:txBody>
      </p:sp>
      <p:grpSp>
        <p:nvGrpSpPr>
          <p:cNvPr id="15" name="Group 14"/>
          <p:cNvGrpSpPr/>
          <p:nvPr/>
        </p:nvGrpSpPr>
        <p:grpSpPr>
          <a:xfrm>
            <a:off x="773184" y="919284"/>
            <a:ext cx="1593385" cy="1044172"/>
            <a:chOff x="359355" y="919284"/>
            <a:chExt cx="1738434" cy="1447800"/>
          </a:xfrm>
        </p:grpSpPr>
        <p:sp>
          <p:nvSpPr>
            <p:cNvPr id="44" name="Freeform 43"/>
            <p:cNvSpPr>
              <a:spLocks noChangeAspect="1"/>
            </p:cNvSpPr>
            <p:nvPr/>
          </p:nvSpPr>
          <p:spPr bwMode="auto">
            <a:xfrm>
              <a:off x="359355" y="919284"/>
              <a:ext cx="871311" cy="1447800"/>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gradFill rotWithShape="0">
              <a:gsLst>
                <a:gs pos="0">
                  <a:srgbClr val="F3EB4F"/>
                </a:gs>
                <a:gs pos="100000">
                  <a:srgbClr val="F3EB4F">
                    <a:gamma/>
                    <a:shade val="46275"/>
                    <a:invGamma/>
                  </a:srgbClr>
                </a:gs>
              </a:gsLst>
              <a:lin ang="0" scaled="1"/>
            </a:gradFill>
            <a:ln w="9525" cap="flat" cmpd="sng">
              <a:solidFill>
                <a:srgbClr val="FFFFFF"/>
              </a:solidFill>
              <a:prstDash val="solid"/>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45" name="Freeform 44"/>
            <p:cNvSpPr>
              <a:spLocks noChangeAspect="1"/>
            </p:cNvSpPr>
            <p:nvPr/>
          </p:nvSpPr>
          <p:spPr bwMode="auto">
            <a:xfrm flipH="1">
              <a:off x="1226478" y="919284"/>
              <a:ext cx="871311" cy="1447800"/>
            </a:xfrm>
            <a:custGeom>
              <a:avLst/>
              <a:gdLst/>
              <a:ahLst/>
              <a:cxnLst>
                <a:cxn ang="0">
                  <a:pos x="690" y="0"/>
                </a:cxn>
                <a:cxn ang="0">
                  <a:pos x="0" y="1003"/>
                </a:cxn>
                <a:cxn ang="0">
                  <a:pos x="689" y="1143"/>
                </a:cxn>
                <a:cxn ang="0">
                  <a:pos x="690" y="0"/>
                </a:cxn>
              </a:cxnLst>
              <a:rect l="0" t="0" r="r" b="b"/>
              <a:pathLst>
                <a:path w="690" h="1143">
                  <a:moveTo>
                    <a:pt x="690" y="0"/>
                  </a:moveTo>
                  <a:lnTo>
                    <a:pt x="0" y="1003"/>
                  </a:lnTo>
                  <a:lnTo>
                    <a:pt x="689" y="1143"/>
                  </a:lnTo>
                  <a:lnTo>
                    <a:pt x="690" y="0"/>
                  </a:lnTo>
                  <a:close/>
                </a:path>
              </a:pathLst>
            </a:custGeom>
            <a:gradFill rotWithShape="0">
              <a:gsLst>
                <a:gs pos="0">
                  <a:srgbClr val="000000">
                    <a:gamma/>
                    <a:shade val="46275"/>
                    <a:invGamma/>
                  </a:srgbClr>
                </a:gs>
                <a:gs pos="100000">
                  <a:srgbClr val="000000"/>
                </a:gs>
              </a:gsLst>
              <a:lin ang="0" scaled="1"/>
            </a:gradFill>
            <a:ln w="9525" cap="flat" cmpd="sng">
              <a:solidFill>
                <a:srgbClr val="FFFFFF"/>
              </a:solidFill>
              <a:prstDash val="solid"/>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0" name="Line 10"/>
            <p:cNvSpPr>
              <a:spLocks noChangeAspect="1" noChangeShapeType="1"/>
            </p:cNvSpPr>
            <p:nvPr/>
          </p:nvSpPr>
          <p:spPr bwMode="auto">
            <a:xfrm flipH="1">
              <a:off x="1017027" y="1275989"/>
              <a:ext cx="83780" cy="125896"/>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1" name="Freeform 50"/>
            <p:cNvSpPr>
              <a:spLocks noChangeAspect="1"/>
            </p:cNvSpPr>
            <p:nvPr/>
          </p:nvSpPr>
          <p:spPr bwMode="auto">
            <a:xfrm flipV="1">
              <a:off x="1117564" y="1393491"/>
              <a:ext cx="234584" cy="92323"/>
            </a:xfrm>
            <a:custGeom>
              <a:avLst/>
              <a:gdLst/>
              <a:ahLst/>
              <a:cxnLst>
                <a:cxn ang="0">
                  <a:pos x="0" y="41"/>
                </a:cxn>
                <a:cxn ang="0">
                  <a:pos x="40" y="1"/>
                </a:cxn>
                <a:cxn ang="0">
                  <a:pos x="92" y="37"/>
                </a:cxn>
              </a:cxnLst>
              <a:rect l="0" t="0" r="r" b="b"/>
              <a:pathLst>
                <a:path w="92" h="41">
                  <a:moveTo>
                    <a:pt x="0" y="41"/>
                  </a:moveTo>
                  <a:cubicBezTo>
                    <a:pt x="12" y="21"/>
                    <a:pt x="25" y="2"/>
                    <a:pt x="40" y="1"/>
                  </a:cubicBezTo>
                  <a:cubicBezTo>
                    <a:pt x="55" y="0"/>
                    <a:pt x="73" y="18"/>
                    <a:pt x="92" y="37"/>
                  </a:cubicBezTo>
                </a:path>
              </a:pathLst>
            </a:custGeom>
            <a:noFill/>
            <a:ln w="19050" cap="flat" cmpd="sng">
              <a:solidFill>
                <a:srgbClr val="00CCFF"/>
              </a:solidFill>
              <a:prstDash val="solid"/>
              <a:round/>
              <a:headEnd type="none" w="med" len="med"/>
              <a:tailEnd type="none" w="med" len="me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2" name="Freeform 51"/>
            <p:cNvSpPr>
              <a:spLocks noChangeAspect="1"/>
            </p:cNvSpPr>
            <p:nvPr/>
          </p:nvSpPr>
          <p:spPr bwMode="auto">
            <a:xfrm>
              <a:off x="1121753" y="1850911"/>
              <a:ext cx="180126" cy="297952"/>
            </a:xfrm>
            <a:custGeom>
              <a:avLst/>
              <a:gdLst/>
              <a:ahLst/>
              <a:cxnLst>
                <a:cxn ang="0">
                  <a:pos x="0" y="0"/>
                </a:cxn>
                <a:cxn ang="0">
                  <a:pos x="36" y="120"/>
                </a:cxn>
                <a:cxn ang="0">
                  <a:pos x="116" y="168"/>
                </a:cxn>
              </a:cxnLst>
              <a:rect l="0" t="0" r="r" b="b"/>
              <a:pathLst>
                <a:path w="116" h="168">
                  <a:moveTo>
                    <a:pt x="0" y="0"/>
                  </a:moveTo>
                  <a:cubicBezTo>
                    <a:pt x="8" y="46"/>
                    <a:pt x="17" y="92"/>
                    <a:pt x="36" y="120"/>
                  </a:cubicBezTo>
                  <a:cubicBezTo>
                    <a:pt x="55" y="148"/>
                    <a:pt x="85" y="158"/>
                    <a:pt x="116" y="168"/>
                  </a:cubicBezTo>
                </a:path>
              </a:pathLst>
            </a:custGeom>
            <a:noFill/>
            <a:ln w="19050" cap="flat" cmpd="sng">
              <a:solidFill>
                <a:srgbClr val="00CCFF"/>
              </a:solidFill>
              <a:prstDash val="solid"/>
              <a:round/>
              <a:headEnd type="none" w="med" len="med"/>
              <a:tailEnd type="none" w="med" len="me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3" name="Freeform 52"/>
            <p:cNvSpPr>
              <a:spLocks noChangeAspect="1"/>
            </p:cNvSpPr>
            <p:nvPr/>
          </p:nvSpPr>
          <p:spPr bwMode="auto">
            <a:xfrm>
              <a:off x="1134320" y="1863501"/>
              <a:ext cx="188505" cy="289560"/>
            </a:xfrm>
            <a:custGeom>
              <a:avLst/>
              <a:gdLst/>
              <a:ahLst/>
              <a:cxnLst>
                <a:cxn ang="0">
                  <a:pos x="112" y="0"/>
                </a:cxn>
                <a:cxn ang="0">
                  <a:pos x="76" y="128"/>
                </a:cxn>
                <a:cxn ang="0">
                  <a:pos x="0" y="172"/>
                </a:cxn>
              </a:cxnLst>
              <a:rect l="0" t="0" r="r" b="b"/>
              <a:pathLst>
                <a:path w="112" h="172">
                  <a:moveTo>
                    <a:pt x="112" y="0"/>
                  </a:moveTo>
                  <a:cubicBezTo>
                    <a:pt x="103" y="49"/>
                    <a:pt x="95" y="99"/>
                    <a:pt x="76" y="128"/>
                  </a:cubicBezTo>
                  <a:cubicBezTo>
                    <a:pt x="57" y="157"/>
                    <a:pt x="28" y="164"/>
                    <a:pt x="0" y="172"/>
                  </a:cubicBezTo>
                </a:path>
              </a:pathLst>
            </a:custGeom>
            <a:noFill/>
            <a:ln w="19050" cap="flat" cmpd="sng">
              <a:solidFill>
                <a:srgbClr val="00CCFF"/>
              </a:solidFill>
              <a:prstDash val="solid"/>
              <a:round/>
              <a:headEnd type="none" w="med" len="med"/>
              <a:tailEnd type="none" w="med" len="me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4" name="Line 14"/>
            <p:cNvSpPr>
              <a:spLocks noChangeAspect="1" noChangeShapeType="1"/>
            </p:cNvSpPr>
            <p:nvPr/>
          </p:nvSpPr>
          <p:spPr bwMode="auto">
            <a:xfrm flipH="1">
              <a:off x="845278" y="1343132"/>
              <a:ext cx="230395" cy="398670"/>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5" name="Line 15"/>
            <p:cNvSpPr>
              <a:spLocks noChangeAspect="1" noChangeShapeType="1"/>
            </p:cNvSpPr>
            <p:nvPr/>
          </p:nvSpPr>
          <p:spPr bwMode="auto">
            <a:xfrm flipH="1">
              <a:off x="606505" y="1733409"/>
              <a:ext cx="251340" cy="360901"/>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6" name="Line 16"/>
            <p:cNvSpPr>
              <a:spLocks noChangeAspect="1" noChangeShapeType="1"/>
            </p:cNvSpPr>
            <p:nvPr/>
          </p:nvSpPr>
          <p:spPr bwMode="auto">
            <a:xfrm flipH="1">
              <a:off x="849468" y="1783768"/>
              <a:ext cx="251340" cy="360901"/>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7" name="Line 17"/>
            <p:cNvSpPr>
              <a:spLocks noChangeAspect="1" noChangeShapeType="1"/>
            </p:cNvSpPr>
            <p:nvPr/>
          </p:nvSpPr>
          <p:spPr bwMode="auto">
            <a:xfrm>
              <a:off x="1084051" y="1771178"/>
              <a:ext cx="33513" cy="415456"/>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8" name="Line 18"/>
            <p:cNvSpPr>
              <a:spLocks noChangeAspect="1" noChangeShapeType="1"/>
            </p:cNvSpPr>
            <p:nvPr/>
          </p:nvSpPr>
          <p:spPr bwMode="auto">
            <a:xfrm>
              <a:off x="1084051" y="1317954"/>
              <a:ext cx="0" cy="474207"/>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59" name="Oval 58"/>
            <p:cNvSpPr>
              <a:spLocks noChangeAspect="1" noChangeArrowheads="1"/>
            </p:cNvSpPr>
            <p:nvPr/>
          </p:nvSpPr>
          <p:spPr bwMode="auto">
            <a:xfrm>
              <a:off x="991893" y="1255006"/>
              <a:ext cx="167560" cy="176254"/>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62" name="Oval 61"/>
            <p:cNvSpPr>
              <a:spLocks noChangeAspect="1" noChangeArrowheads="1"/>
            </p:cNvSpPr>
            <p:nvPr/>
          </p:nvSpPr>
          <p:spPr bwMode="auto">
            <a:xfrm>
              <a:off x="765687" y="1649478"/>
              <a:ext cx="167560" cy="176254"/>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63" name="Oval 62"/>
            <p:cNvSpPr>
              <a:spLocks noChangeAspect="1" noChangeArrowheads="1"/>
            </p:cNvSpPr>
            <p:nvPr/>
          </p:nvSpPr>
          <p:spPr bwMode="auto">
            <a:xfrm>
              <a:off x="991893" y="1704033"/>
              <a:ext cx="167560" cy="176254"/>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64" name="Oval 63"/>
            <p:cNvSpPr>
              <a:spLocks noChangeAspect="1" noChangeArrowheads="1"/>
            </p:cNvSpPr>
            <p:nvPr/>
          </p:nvSpPr>
          <p:spPr bwMode="auto">
            <a:xfrm>
              <a:off x="514348" y="1993593"/>
              <a:ext cx="171749" cy="176254"/>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66" name="Oval 65"/>
            <p:cNvSpPr>
              <a:spLocks noChangeAspect="1" noChangeArrowheads="1"/>
            </p:cNvSpPr>
            <p:nvPr/>
          </p:nvSpPr>
          <p:spPr bwMode="auto">
            <a:xfrm>
              <a:off x="769877" y="2048148"/>
              <a:ext cx="167560" cy="176254"/>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67" name="Oval 66"/>
            <p:cNvSpPr>
              <a:spLocks noChangeAspect="1" noChangeArrowheads="1"/>
            </p:cNvSpPr>
            <p:nvPr/>
          </p:nvSpPr>
          <p:spPr bwMode="auto">
            <a:xfrm>
              <a:off x="1017027" y="2090114"/>
              <a:ext cx="167560" cy="176254"/>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grpSp>
          <p:nvGrpSpPr>
            <p:cNvPr id="11" name="Group 65"/>
            <p:cNvGrpSpPr>
              <a:grpSpLocks noChangeAspect="1"/>
            </p:cNvGrpSpPr>
            <p:nvPr/>
          </p:nvGrpSpPr>
          <p:grpSpPr bwMode="auto">
            <a:xfrm flipH="1">
              <a:off x="1295463" y="1255037"/>
              <a:ext cx="686991" cy="1007166"/>
              <a:chOff x="4160" y="1752"/>
              <a:chExt cx="530" cy="799"/>
            </a:xfrm>
          </p:grpSpPr>
          <p:sp>
            <p:nvSpPr>
              <p:cNvPr id="69" name="Line 26"/>
              <p:cNvSpPr>
                <a:spLocks noChangeAspect="1" noChangeShapeType="1"/>
              </p:cNvSpPr>
              <p:nvPr/>
            </p:nvSpPr>
            <p:spPr bwMode="auto">
              <a:xfrm flipH="1">
                <a:off x="4555" y="1770"/>
                <a:ext cx="68" cy="100"/>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0" name="Line 27"/>
              <p:cNvSpPr>
                <a:spLocks noChangeAspect="1" noChangeShapeType="1"/>
              </p:cNvSpPr>
              <p:nvPr/>
            </p:nvSpPr>
            <p:spPr bwMode="auto">
              <a:xfrm flipH="1">
                <a:off x="4420" y="1824"/>
                <a:ext cx="184" cy="312"/>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1" name="Line 28"/>
              <p:cNvSpPr>
                <a:spLocks noChangeAspect="1" noChangeShapeType="1"/>
              </p:cNvSpPr>
              <p:nvPr/>
            </p:nvSpPr>
            <p:spPr bwMode="auto">
              <a:xfrm flipH="1">
                <a:off x="4232" y="2132"/>
                <a:ext cx="200" cy="284"/>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2" name="Line 29"/>
              <p:cNvSpPr>
                <a:spLocks noChangeAspect="1" noChangeShapeType="1"/>
              </p:cNvSpPr>
              <p:nvPr/>
            </p:nvSpPr>
            <p:spPr bwMode="auto">
              <a:xfrm flipH="1">
                <a:off x="4424" y="2172"/>
                <a:ext cx="200" cy="284"/>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3" name="Line 30"/>
              <p:cNvSpPr>
                <a:spLocks noChangeAspect="1" noChangeShapeType="1"/>
              </p:cNvSpPr>
              <p:nvPr/>
            </p:nvSpPr>
            <p:spPr bwMode="auto">
              <a:xfrm>
                <a:off x="4608" y="2160"/>
                <a:ext cx="28" cy="328"/>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4" name="Line 31"/>
              <p:cNvSpPr>
                <a:spLocks noChangeAspect="1" noChangeShapeType="1"/>
              </p:cNvSpPr>
              <p:nvPr/>
            </p:nvSpPr>
            <p:spPr bwMode="auto">
              <a:xfrm>
                <a:off x="4608" y="1804"/>
                <a:ext cx="0" cy="372"/>
              </a:xfrm>
              <a:prstGeom prst="line">
                <a:avLst/>
              </a:prstGeom>
              <a:noFill/>
              <a:ln w="19050">
                <a:solidFill>
                  <a:srgbClr val="00CCFF"/>
                </a:solidFill>
                <a:round/>
                <a:headEnd/>
                <a:tailEnd/>
              </a:ln>
              <a:effectLst>
                <a:outerShdw dist="1796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5" name="Oval 74"/>
              <p:cNvSpPr>
                <a:spLocks noChangeAspect="1" noChangeArrowheads="1"/>
              </p:cNvSpPr>
              <p:nvPr/>
            </p:nvSpPr>
            <p:spPr bwMode="auto">
              <a:xfrm>
                <a:off x="4536" y="1752"/>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6" name="Oval 75"/>
              <p:cNvSpPr>
                <a:spLocks noChangeAspect="1" noChangeArrowheads="1"/>
              </p:cNvSpPr>
              <p:nvPr/>
            </p:nvSpPr>
            <p:spPr bwMode="auto">
              <a:xfrm>
                <a:off x="4356" y="2064"/>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7" name="Oval 76"/>
              <p:cNvSpPr>
                <a:spLocks noChangeAspect="1" noChangeArrowheads="1"/>
              </p:cNvSpPr>
              <p:nvPr/>
            </p:nvSpPr>
            <p:spPr bwMode="auto">
              <a:xfrm>
                <a:off x="4536" y="2108"/>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8" name="Oval 77"/>
              <p:cNvSpPr>
                <a:spLocks noChangeAspect="1" noChangeArrowheads="1"/>
              </p:cNvSpPr>
              <p:nvPr/>
            </p:nvSpPr>
            <p:spPr bwMode="auto">
              <a:xfrm>
                <a:off x="4160" y="2336"/>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79" name="Oval 78"/>
              <p:cNvSpPr>
                <a:spLocks noChangeAspect="1" noChangeArrowheads="1"/>
              </p:cNvSpPr>
              <p:nvPr/>
            </p:nvSpPr>
            <p:spPr bwMode="auto">
              <a:xfrm>
                <a:off x="4360" y="2380"/>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sp>
            <p:nvSpPr>
              <p:cNvPr id="80" name="Oval 79"/>
              <p:cNvSpPr>
                <a:spLocks noChangeAspect="1" noChangeArrowheads="1"/>
              </p:cNvSpPr>
              <p:nvPr/>
            </p:nvSpPr>
            <p:spPr bwMode="auto">
              <a:xfrm>
                <a:off x="4556" y="2412"/>
                <a:ext cx="134" cy="139"/>
              </a:xfrm>
              <a:prstGeom prst="ellipse">
                <a:avLst/>
              </a:prstGeom>
              <a:gradFill rotWithShape="0">
                <a:gsLst>
                  <a:gs pos="0">
                    <a:srgbClr val="FF3300"/>
                  </a:gs>
                  <a:gs pos="100000">
                    <a:srgbClr val="FF3300">
                      <a:gamma/>
                      <a:shade val="46275"/>
                      <a:invGamma/>
                    </a:srgbClr>
                  </a:gs>
                </a:gsLst>
                <a:path path="shape">
                  <a:fillToRect l="50000" t="50000" r="50000" b="50000"/>
                </a:path>
              </a:gradFill>
              <a:ln w="9525">
                <a:solidFill>
                  <a:srgbClr val="FFFFFF"/>
                </a:solidFill>
                <a:round/>
                <a:headEnd/>
                <a:tailEnd/>
              </a:ln>
              <a:effectLst>
                <a:outerShdw dist="35921" dir="2700000" algn="ctr" rotWithShape="0">
                  <a:srgbClr val="050595"/>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uLnTx/>
                  <a:uFillTx/>
                </a:endParaRPr>
              </a:p>
            </p:txBody>
          </p:sp>
        </p:grpSp>
      </p:grpSp>
      <p:cxnSp>
        <p:nvCxnSpPr>
          <p:cNvPr id="81" name="Straight Arrow Connector 80"/>
          <p:cNvCxnSpPr/>
          <p:nvPr/>
        </p:nvCxnSpPr>
        <p:spPr>
          <a:xfrm rot="10800000">
            <a:off x="2447398" y="1336223"/>
            <a:ext cx="1108603" cy="2714"/>
          </a:xfrm>
          <a:prstGeom prst="straightConnector1">
            <a:avLst/>
          </a:prstGeom>
          <a:noFill/>
          <a:ln w="25400" cap="flat" cmpd="sng" algn="ctr">
            <a:solidFill>
              <a:schemeClr val="tx1"/>
            </a:solidFill>
            <a:prstDash val="solid"/>
            <a:tailEnd type="arrow"/>
          </a:ln>
          <a:effectLst/>
        </p:spPr>
      </p:cxnSp>
      <p:grpSp>
        <p:nvGrpSpPr>
          <p:cNvPr id="12" name="Group 98"/>
          <p:cNvGrpSpPr/>
          <p:nvPr/>
        </p:nvGrpSpPr>
        <p:grpSpPr>
          <a:xfrm>
            <a:off x="3101733" y="4563686"/>
            <a:ext cx="4303696" cy="401698"/>
            <a:chOff x="2515116" y="5016002"/>
            <a:chExt cx="3228613" cy="401698"/>
          </a:xfrm>
        </p:grpSpPr>
        <p:sp>
          <p:nvSpPr>
            <p:cNvPr id="41" name="TextBox 40"/>
            <p:cNvSpPr txBox="1"/>
            <p:nvPr/>
          </p:nvSpPr>
          <p:spPr>
            <a:xfrm>
              <a:off x="3047999" y="5016002"/>
              <a:ext cx="2378439"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dirty="0" smtClean="0">
                  <a:latin typeface="Calibri" pitchFamily="34" charset="0"/>
                </a:rPr>
                <a:t>4</a:t>
              </a:r>
              <a:r>
                <a:rPr kumimoji="0" lang="en-US" sz="2000" b="1" i="0" u="none" strike="noStrike" kern="0" cap="none" spc="0" normalizeH="0" baseline="0" noProof="0" dirty="0" smtClean="0">
                  <a:ln>
                    <a:noFill/>
                  </a:ln>
                  <a:uLnTx/>
                  <a:uFillTx/>
                  <a:latin typeface="Calibri" pitchFamily="34" charset="0"/>
                </a:rPr>
                <a:t>. </a:t>
              </a:r>
              <a:r>
                <a:rPr kumimoji="0" lang="en-US" sz="2000" b="1" i="0" u="none" strike="noStrike" kern="0" cap="none" spc="0" normalizeH="0" baseline="0" noProof="0" dirty="0" err="1" smtClean="0">
                  <a:ln>
                    <a:noFill/>
                  </a:ln>
                  <a:uLnTx/>
                  <a:uFillTx/>
                  <a:latin typeface="Calibri" pitchFamily="34" charset="0"/>
                </a:rPr>
                <a:t>AuthN</a:t>
              </a:r>
              <a:r>
                <a:rPr kumimoji="0" lang="en-US" sz="2000" b="1" i="0" u="none" strike="noStrike" kern="0" cap="none" spc="0" normalizeH="0" baseline="0" noProof="0" dirty="0" smtClean="0">
                  <a:ln>
                    <a:noFill/>
                  </a:ln>
                  <a:uLnTx/>
                  <a:uFillTx/>
                  <a:latin typeface="Calibri" pitchFamily="34" charset="0"/>
                </a:rPr>
                <a:t> (Claims)</a:t>
              </a:r>
              <a:endParaRPr kumimoji="0" lang="en-US" sz="2000" b="1" i="0" u="none" strike="noStrike" kern="0" cap="none" spc="0" normalizeH="0" baseline="0" noProof="0" dirty="0">
                <a:ln>
                  <a:noFill/>
                </a:ln>
                <a:uLnTx/>
                <a:uFillTx/>
                <a:latin typeface="Calibri" pitchFamily="34" charset="0"/>
              </a:endParaRPr>
            </a:p>
          </p:txBody>
        </p:sp>
        <p:cxnSp>
          <p:nvCxnSpPr>
            <p:cNvPr id="47" name="Straight Arrow Connector 46"/>
            <p:cNvCxnSpPr/>
            <p:nvPr/>
          </p:nvCxnSpPr>
          <p:spPr>
            <a:xfrm>
              <a:off x="2515116" y="5416112"/>
              <a:ext cx="3228613" cy="15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grpSp>
        <p:nvGrpSpPr>
          <p:cNvPr id="13" name="Group 97"/>
          <p:cNvGrpSpPr/>
          <p:nvPr/>
        </p:nvGrpSpPr>
        <p:grpSpPr>
          <a:xfrm>
            <a:off x="3101733" y="4089929"/>
            <a:ext cx="4303696" cy="401698"/>
            <a:chOff x="2515116" y="4542245"/>
            <a:chExt cx="3228613" cy="401698"/>
          </a:xfrm>
        </p:grpSpPr>
        <p:sp>
          <p:nvSpPr>
            <p:cNvPr id="29" name="TextBox 28"/>
            <p:cNvSpPr txBox="1"/>
            <p:nvPr/>
          </p:nvSpPr>
          <p:spPr>
            <a:xfrm>
              <a:off x="3048000" y="4542245"/>
              <a:ext cx="175260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noProof="0" dirty="0" smtClean="0">
                  <a:latin typeface="Calibri" pitchFamily="34" charset="0"/>
                </a:rPr>
                <a:t>1</a:t>
              </a:r>
              <a:r>
                <a:rPr kumimoji="0" lang="en-US" sz="2000" b="1" i="0" u="none" strike="noStrike" kern="0" cap="none" spc="0" normalizeH="0" baseline="0" noProof="0" dirty="0" smtClean="0">
                  <a:ln>
                    <a:noFill/>
                  </a:ln>
                  <a:uLnTx/>
                  <a:uFillTx/>
                  <a:latin typeface="Calibri" pitchFamily="34" charset="0"/>
                </a:rPr>
                <a:t>. Get policy</a:t>
              </a:r>
              <a:endParaRPr kumimoji="0" lang="en-US" sz="2000" b="1" i="0" u="none" strike="noStrike" kern="0" cap="none" spc="0" normalizeH="0" baseline="0" noProof="0" dirty="0">
                <a:ln>
                  <a:noFill/>
                </a:ln>
                <a:uLnTx/>
                <a:uFillTx/>
                <a:latin typeface="Calibri" pitchFamily="34" charset="0"/>
              </a:endParaRPr>
            </a:p>
          </p:txBody>
        </p:sp>
        <p:cxnSp>
          <p:nvCxnSpPr>
            <p:cNvPr id="30" name="Straight Arrow Connector 29"/>
            <p:cNvCxnSpPr/>
            <p:nvPr/>
          </p:nvCxnSpPr>
          <p:spPr>
            <a:xfrm>
              <a:off x="2515116" y="4942355"/>
              <a:ext cx="3228613" cy="1588"/>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grpSp>
      <p:grpSp>
        <p:nvGrpSpPr>
          <p:cNvPr id="14" name="Group 99"/>
          <p:cNvGrpSpPr/>
          <p:nvPr/>
        </p:nvGrpSpPr>
        <p:grpSpPr>
          <a:xfrm>
            <a:off x="3086057" y="5000896"/>
            <a:ext cx="4303696" cy="401698"/>
            <a:chOff x="2503356" y="5438222"/>
            <a:chExt cx="3228613" cy="401698"/>
          </a:xfrm>
        </p:grpSpPr>
        <p:sp>
          <p:nvSpPr>
            <p:cNvPr id="85" name="TextBox 84"/>
            <p:cNvSpPr txBox="1"/>
            <p:nvPr/>
          </p:nvSpPr>
          <p:spPr>
            <a:xfrm>
              <a:off x="3035509" y="5438222"/>
              <a:ext cx="253844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b="1" kern="0" noProof="0" dirty="0" smtClean="0">
                  <a:latin typeface="Calibri" pitchFamily="34" charset="0"/>
                </a:rPr>
                <a:t>5</a:t>
              </a:r>
              <a:r>
                <a:rPr kumimoji="0" lang="en-US" sz="2000" b="1" i="0" u="none" strike="noStrike" kern="0" cap="none" spc="0" normalizeH="0" baseline="0" noProof="0" dirty="0" smtClean="0">
                  <a:ln>
                    <a:noFill/>
                  </a:ln>
                  <a:uLnTx/>
                  <a:uFillTx/>
                  <a:latin typeface="Calibri" pitchFamily="34" charset="0"/>
                </a:rPr>
                <a:t>. Grant/deny access</a:t>
              </a:r>
              <a:endParaRPr kumimoji="0" lang="en-US" sz="2000" b="1" i="0" u="none" strike="noStrike" kern="0" cap="none" spc="0" normalizeH="0" baseline="0" noProof="0" dirty="0">
                <a:ln>
                  <a:noFill/>
                </a:ln>
                <a:uLnTx/>
                <a:uFillTx/>
                <a:latin typeface="Calibri" pitchFamily="34" charset="0"/>
              </a:endParaRPr>
            </a:p>
          </p:txBody>
        </p:sp>
        <p:cxnSp>
          <p:nvCxnSpPr>
            <p:cNvPr id="86" name="Straight Arrow Connector 85"/>
            <p:cNvCxnSpPr/>
            <p:nvPr/>
          </p:nvCxnSpPr>
          <p:spPr>
            <a:xfrm>
              <a:off x="2503356" y="5838332"/>
              <a:ext cx="3228613" cy="1588"/>
            </a:xfrm>
            <a:prstGeom prst="straightConnector1">
              <a:avLst/>
            </a:prstGeom>
            <a:ln>
              <a:headEnd type="triangle" w="med" len="med"/>
              <a:tailEnd type="none" w="med" len="med"/>
            </a:ln>
          </p:spPr>
          <p:style>
            <a:lnRef idx="1">
              <a:schemeClr val="dk1"/>
            </a:lnRef>
            <a:fillRef idx="0">
              <a:schemeClr val="dk1"/>
            </a:fillRef>
            <a:effectRef idx="0">
              <a:schemeClr val="dk1"/>
            </a:effectRef>
            <a:fontRef idx="minor">
              <a:schemeClr val="tx1"/>
            </a:fontRef>
          </p:style>
        </p:cxnSp>
      </p:grpSp>
      <p:sp>
        <p:nvSpPr>
          <p:cNvPr id="16" name="Rectangle 15"/>
          <p:cNvSpPr/>
          <p:nvPr/>
        </p:nvSpPr>
        <p:spPr>
          <a:xfrm>
            <a:off x="8059814" y="5853918"/>
            <a:ext cx="2947258" cy="646331"/>
          </a:xfrm>
          <a:prstGeom prst="rect">
            <a:avLst/>
          </a:prstGeom>
        </p:spPr>
        <p:txBody>
          <a:bodyPr wrap="square">
            <a:spAutoFit/>
          </a:bodyPr>
          <a:lstStyle/>
          <a:p>
            <a:pPr lvl="0" algn="ctr" defTabSz="914099" fontAlgn="base">
              <a:spcBef>
                <a:spcPct val="0"/>
              </a:spcBef>
              <a:spcAft>
                <a:spcPct val="0"/>
              </a:spcAft>
              <a:defRPr/>
            </a:pPr>
            <a:r>
              <a:rPr lang="en-US" b="1" kern="0" dirty="0" smtClean="0">
                <a:latin typeface="Calibri" pitchFamily="34" charset="0"/>
              </a:rPr>
              <a:t>Resource Provider</a:t>
            </a:r>
          </a:p>
          <a:p>
            <a:pPr lvl="0" algn="ctr" defTabSz="914099" fontAlgn="base">
              <a:spcBef>
                <a:spcPct val="0"/>
              </a:spcBef>
              <a:spcAft>
                <a:spcPct val="0"/>
              </a:spcAft>
              <a:defRPr/>
            </a:pPr>
            <a:r>
              <a:rPr lang="en-US" i="1" kern="0" dirty="0" smtClean="0">
                <a:latin typeface="Calibri" pitchFamily="34" charset="0"/>
              </a:rPr>
              <a:t>Claims-aware application</a:t>
            </a:r>
          </a:p>
        </p:txBody>
      </p:sp>
      <p:sp>
        <p:nvSpPr>
          <p:cNvPr id="68" name="Rectangle 67"/>
          <p:cNvSpPr/>
          <p:nvPr/>
        </p:nvSpPr>
        <p:spPr>
          <a:xfrm>
            <a:off x="3279611" y="2032302"/>
            <a:ext cx="2292614" cy="646331"/>
          </a:xfrm>
          <a:prstGeom prst="rect">
            <a:avLst/>
          </a:prstGeom>
        </p:spPr>
        <p:txBody>
          <a:bodyPr wrap="none">
            <a:spAutoFit/>
          </a:bodyPr>
          <a:lstStyle/>
          <a:p>
            <a:pPr lvl="0" algn="ctr" defTabSz="914099" fontAlgn="base">
              <a:spcBef>
                <a:spcPct val="0"/>
              </a:spcBef>
              <a:spcAft>
                <a:spcPct val="0"/>
              </a:spcAft>
              <a:defRPr/>
            </a:pPr>
            <a:r>
              <a:rPr lang="en-US" kern="0" dirty="0" smtClean="0">
                <a:latin typeface="Calibri" pitchFamily="34" charset="0"/>
              </a:rPr>
              <a:t>Security Token Service</a:t>
            </a:r>
          </a:p>
          <a:p>
            <a:pPr lvl="0" algn="ctr" defTabSz="914099" fontAlgn="base">
              <a:spcBef>
                <a:spcPct val="0"/>
              </a:spcBef>
              <a:spcAft>
                <a:spcPct val="0"/>
              </a:spcAft>
              <a:defRPr/>
            </a:pPr>
            <a:r>
              <a:rPr lang="en-US" kern="0" dirty="0" smtClean="0">
                <a:latin typeface="Calibri" pitchFamily="34" charset="0"/>
              </a:rPr>
              <a:t>(AD FS)</a:t>
            </a:r>
            <a:endParaRPr lang="en-US" kern="0" dirty="0">
              <a:latin typeface="Calibri" pitchFamily="34" charset="0"/>
            </a:endParaRPr>
          </a:p>
        </p:txBody>
      </p:sp>
      <p:sp>
        <p:nvSpPr>
          <p:cNvPr id="82" name="Rectangle 81"/>
          <p:cNvSpPr/>
          <p:nvPr/>
        </p:nvSpPr>
        <p:spPr>
          <a:xfrm>
            <a:off x="999661" y="2069770"/>
            <a:ext cx="1056700" cy="646331"/>
          </a:xfrm>
          <a:prstGeom prst="rect">
            <a:avLst/>
          </a:prstGeom>
        </p:spPr>
        <p:txBody>
          <a:bodyPr wrap="none">
            <a:spAutoFit/>
          </a:bodyPr>
          <a:lstStyle/>
          <a:p>
            <a:pPr lvl="0" algn="ctr" defTabSz="914099" fontAlgn="base">
              <a:spcBef>
                <a:spcPct val="0"/>
              </a:spcBef>
              <a:spcAft>
                <a:spcPct val="0"/>
              </a:spcAft>
              <a:defRPr/>
            </a:pPr>
            <a:r>
              <a:rPr lang="en-US" kern="0" dirty="0" smtClean="0">
                <a:latin typeface="Calibri" pitchFamily="34" charset="0"/>
              </a:rPr>
              <a:t>Directory</a:t>
            </a:r>
          </a:p>
          <a:p>
            <a:pPr lvl="0" algn="ctr" defTabSz="914099" fontAlgn="base">
              <a:spcBef>
                <a:spcPct val="0"/>
              </a:spcBef>
              <a:spcAft>
                <a:spcPct val="0"/>
              </a:spcAft>
              <a:defRPr/>
            </a:pPr>
            <a:r>
              <a:rPr lang="en-US" kern="0" dirty="0" smtClean="0">
                <a:latin typeface="Calibri" pitchFamily="34" charset="0"/>
              </a:rPr>
              <a:t>(AD DS)</a:t>
            </a:r>
            <a:endParaRPr lang="en-US" kern="0" dirty="0">
              <a:latin typeface="Calibri" pitchFamily="34" charset="0"/>
            </a:endParaRPr>
          </a:p>
        </p:txBody>
      </p:sp>
      <p:pic>
        <p:nvPicPr>
          <p:cNvPr id="83" name="Picture 10" descr="webServiceserver"/>
          <p:cNvPicPr>
            <a:picLocks noChangeAspect="1" noChangeArrowheads="1"/>
          </p:cNvPicPr>
          <p:nvPr/>
        </p:nvPicPr>
        <p:blipFill>
          <a:blip r:embed="rId4">
            <a:clrChange>
              <a:clrFrom>
                <a:srgbClr val="08369A"/>
              </a:clrFrom>
              <a:clrTo>
                <a:srgbClr val="08369A">
                  <a:alpha val="0"/>
                </a:srgbClr>
              </a:clrTo>
            </a:clrChange>
          </a:blip>
          <a:srcRect/>
          <a:stretch>
            <a:fillRect/>
          </a:stretch>
        </p:blipFill>
        <p:spPr bwMode="auto">
          <a:xfrm>
            <a:off x="9880224" y="4369950"/>
            <a:ext cx="1126848" cy="1280160"/>
          </a:xfrm>
          <a:prstGeom prst="rect">
            <a:avLst/>
          </a:prstGeom>
          <a:noFill/>
        </p:spPr>
      </p:pic>
    </p:spTree>
    <p:extLst>
      <p:ext uri="{BB962C8B-B14F-4D97-AF65-F5344CB8AC3E}">
        <p14:creationId xmlns:p14="http://schemas.microsoft.com/office/powerpoint/2010/main" val="5030177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Federation: Claims Sources</a:t>
            </a:r>
            <a:endParaRPr lang="en-US" dirty="0"/>
          </a:p>
        </p:txBody>
      </p:sp>
      <p:sp>
        <p:nvSpPr>
          <p:cNvPr id="3" name="Content Placeholder 2"/>
          <p:cNvSpPr>
            <a:spLocks noGrp="1"/>
          </p:cNvSpPr>
          <p:nvPr>
            <p:ph type="body" sz="quarter" idx="10"/>
          </p:nvPr>
        </p:nvSpPr>
        <p:spPr/>
        <p:txBody>
          <a:bodyPr/>
          <a:lstStyle/>
          <a:p>
            <a:r>
              <a:rPr lang="en-US" smtClean="0"/>
              <a:t>Authentication comes from AD</a:t>
            </a:r>
          </a:p>
          <a:p>
            <a:r>
              <a:rPr lang="en-US" smtClean="0"/>
              <a:t>Attributes can come from AD, other LDAP directories, SQL, custom sources</a:t>
            </a:r>
          </a:p>
          <a:p>
            <a:r>
              <a:rPr lang="en-US" smtClean="0"/>
              <a:t>Consider whether to put claim values in AD, or create SQL tables for new claims</a:t>
            </a:r>
          </a:p>
          <a:p>
            <a:pPr lvl="1"/>
            <a:r>
              <a:rPr lang="en-US" smtClean="0"/>
              <a:t>When should AD schema be extended? </a:t>
            </a:r>
          </a:p>
          <a:p>
            <a:pPr lvl="1"/>
            <a:r>
              <a:rPr lang="en-US" smtClean="0"/>
              <a:t>If using SQL in ADFS, identify a unique key for users as an AD attribute and table column</a:t>
            </a:r>
          </a:p>
          <a:p>
            <a:r>
              <a:rPr lang="en-US" smtClean="0"/>
              <a:t>FIM manages attributes in AD and SQL</a:t>
            </a:r>
            <a:endParaRPr lang="en-US" dirty="0"/>
          </a:p>
        </p:txBody>
      </p:sp>
    </p:spTree>
    <p:extLst>
      <p:ext uri="{BB962C8B-B14F-4D97-AF65-F5344CB8AC3E}">
        <p14:creationId xmlns:p14="http://schemas.microsoft.com/office/powerpoint/2010/main" val="271592608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6"/>
          <p:cNvGrpSpPr/>
          <p:nvPr/>
        </p:nvGrpSpPr>
        <p:grpSpPr>
          <a:xfrm>
            <a:off x="489898" y="2452798"/>
            <a:ext cx="1834258" cy="1123969"/>
            <a:chOff x="146050" y="2150414"/>
            <a:chExt cx="1720850" cy="1413723"/>
          </a:xfrm>
        </p:grpSpPr>
        <p:sp>
          <p:nvSpPr>
            <p:cNvPr id="44" name="Rounded Rectangle 43"/>
            <p:cNvSpPr/>
            <p:nvPr/>
          </p:nvSpPr>
          <p:spPr bwMode="auto">
            <a:xfrm>
              <a:off x="323850" y="2647951"/>
              <a:ext cx="1543050" cy="904875"/>
            </a:xfrm>
            <a:prstGeom prst="roundRect">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0" name="AutoShape 14"/>
            <p:cNvSpPr>
              <a:spLocks noChangeArrowheads="1"/>
            </p:cNvSpPr>
            <p:nvPr/>
          </p:nvSpPr>
          <p:spPr bwMode="invGray">
            <a:xfrm>
              <a:off x="369888" y="2717998"/>
              <a:ext cx="1460500" cy="846139"/>
            </a:xfrm>
            <a:prstGeom prst="roundRect">
              <a:avLst>
                <a:gd name="adj" fmla="val 6097"/>
              </a:avLst>
            </a:prstGeom>
            <a:noFill/>
            <a:ln w="9525" algn="ctr">
              <a:noFill/>
              <a:round/>
              <a:headEnd/>
              <a:tailEnd/>
            </a:ln>
            <a:effectLst/>
          </p:spPr>
          <p:txBody>
            <a:bodyPr wrap="none" lIns="91436" tIns="45718" rIns="91436" bIns="45718" anchor="ctr"/>
            <a:lstStyle/>
            <a:p>
              <a:pPr algn="ctr" defTabSz="914363">
                <a:lnSpc>
                  <a:spcPct val="85000"/>
                </a:lnSpc>
                <a:defRPr/>
              </a:pPr>
              <a:r>
                <a:rPr lang="en-US" sz="1400" b="1" dirty="0"/>
                <a:t>Credential </a:t>
              </a:r>
              <a:r>
                <a:rPr lang="en-US" sz="1400" b="1" dirty="0" smtClean="0"/>
                <a:t/>
              </a:r>
              <a:br>
                <a:rPr lang="en-US" sz="1400" b="1" dirty="0" smtClean="0"/>
              </a:br>
              <a:r>
                <a:rPr lang="en-US" sz="1400" b="1" dirty="0" smtClean="0"/>
                <a:t>Management</a:t>
              </a:r>
              <a:endParaRPr lang="en-US" sz="1400" b="1" dirty="0"/>
            </a:p>
          </p:txBody>
        </p:sp>
        <p:grpSp>
          <p:nvGrpSpPr>
            <p:cNvPr id="3" name="Group 27"/>
            <p:cNvGrpSpPr>
              <a:grpSpLocks/>
            </p:cNvGrpSpPr>
            <p:nvPr/>
          </p:nvGrpSpPr>
          <p:grpSpPr bwMode="invGray">
            <a:xfrm>
              <a:off x="146050" y="2150414"/>
              <a:ext cx="935038" cy="800957"/>
              <a:chOff x="5729288" y="2014832"/>
              <a:chExt cx="1249362" cy="939506"/>
            </a:xfrm>
          </p:grpSpPr>
          <p:pic>
            <p:nvPicPr>
              <p:cNvPr id="57378" name="Rectangle 10253"/>
              <p:cNvPicPr>
                <a:picLocks noChangeArrowheads="1"/>
              </p:cNvPicPr>
              <p:nvPr/>
            </p:nvPicPr>
            <p:blipFill>
              <a:blip r:embed="rId4" cstate="email"/>
              <a:srcRect/>
              <a:stretch>
                <a:fillRect/>
              </a:stretch>
            </p:blipFill>
            <p:spPr bwMode="invGray">
              <a:xfrm>
                <a:off x="5729288" y="2384425"/>
                <a:ext cx="1249362" cy="569913"/>
              </a:xfrm>
              <a:prstGeom prst="rect">
                <a:avLst/>
              </a:prstGeom>
              <a:noFill/>
              <a:ln w="9525">
                <a:noFill/>
                <a:miter lim="800000"/>
                <a:headEnd/>
                <a:tailEnd/>
              </a:ln>
            </p:spPr>
          </p:pic>
          <p:pic>
            <p:nvPicPr>
              <p:cNvPr id="57379" name="Rectangle 10254" descr="\\showsrus\infoDVD\Clip_Installer\DVD_ART\Artwork_Imagery\HARDWARE_IMAGERY\Illustration - Misc Hardware\XML Icons\secure key.png"/>
              <p:cNvPicPr>
                <a:picLocks noChangeAspect="1" noChangeArrowheads="1"/>
              </p:cNvPicPr>
              <p:nvPr/>
            </p:nvPicPr>
            <p:blipFill>
              <a:blip r:embed="rId5" cstate="print"/>
              <a:stretch>
                <a:fillRect/>
              </a:stretch>
            </p:blipFill>
            <p:spPr bwMode="invGray">
              <a:xfrm>
                <a:off x="6038850" y="2014832"/>
                <a:ext cx="584990" cy="772815"/>
              </a:xfrm>
              <a:prstGeom prst="rect">
                <a:avLst/>
              </a:prstGeom>
              <a:noFill/>
              <a:ln>
                <a:noFill/>
              </a:ln>
            </p:spPr>
          </p:pic>
        </p:grpSp>
      </p:grpSp>
      <p:sp>
        <p:nvSpPr>
          <p:cNvPr id="32" name="TextBox 31"/>
          <p:cNvSpPr txBox="1">
            <a:spLocks noChangeArrowheads="1"/>
          </p:cNvSpPr>
          <p:nvPr/>
        </p:nvSpPr>
        <p:spPr bwMode="invGray">
          <a:xfrm>
            <a:off x="2528759" y="2895600"/>
            <a:ext cx="9929355" cy="615553"/>
          </a:xfrm>
          <a:prstGeom prst="rect">
            <a:avLst/>
          </a:prstGeom>
        </p:spPr>
        <p:txBody>
          <a:bodyPr vert="horz" wrap="square" lIns="0" tIns="0" rIns="0" bIns="0" rtlCol="0">
            <a:spAutoFit/>
          </a:bodyPr>
          <a:lstStyle>
            <a:lvl1pPr marL="339976" indent="-339976">
              <a:lnSpc>
                <a:spcPct val="90000"/>
              </a:lnSpc>
              <a:spcBef>
                <a:spcPct val="20000"/>
              </a:spcBef>
              <a:buSzPct val="90000"/>
              <a:buFontTx/>
              <a:buBlip>
                <a:blip r:embed="rId6"/>
              </a:buBlip>
              <a:defRPr sz="2400">
                <a:gradFill>
                  <a:gsLst>
                    <a:gs pos="0">
                      <a:schemeClr val="tx1"/>
                    </a:gs>
                    <a:gs pos="86000">
                      <a:schemeClr val="tx1"/>
                    </a:gs>
                  </a:gsLst>
                  <a:lin ang="5400000" scaled="0"/>
                </a:gradFill>
              </a:defRPr>
            </a:lvl1pPr>
            <a:lvl2pPr marL="673338" indent="-325424">
              <a:lnSpc>
                <a:spcPct val="90000"/>
              </a:lnSpc>
              <a:spcBef>
                <a:spcPct val="20000"/>
              </a:spcBef>
              <a:buSzPct val="90000"/>
              <a:buFontTx/>
              <a:buBlip>
                <a:blip r:embed="rId6"/>
              </a:buBlip>
              <a:defRPr sz="2400">
                <a:gradFill>
                  <a:gsLst>
                    <a:gs pos="0">
                      <a:schemeClr val="tx1"/>
                    </a:gs>
                    <a:gs pos="86000">
                      <a:schemeClr val="tx1"/>
                    </a:gs>
                  </a:gsLst>
                  <a:lin ang="5400000" scaled="0"/>
                </a:gradFill>
              </a:defRPr>
            </a:lvl2pPr>
            <a:lvl3pPr marL="953785" indent="-288384">
              <a:lnSpc>
                <a:spcPct val="90000"/>
              </a:lnSpc>
              <a:spcBef>
                <a:spcPct val="20000"/>
              </a:spcBef>
              <a:buSzPct val="90000"/>
              <a:buFontTx/>
              <a:buBlip>
                <a:blip r:embed="rId6"/>
              </a:buBlip>
              <a:defRPr sz="2000">
                <a:gradFill>
                  <a:gsLst>
                    <a:gs pos="0">
                      <a:schemeClr val="tx1"/>
                    </a:gs>
                    <a:gs pos="86000">
                      <a:schemeClr val="tx1"/>
                    </a:gs>
                  </a:gsLst>
                  <a:lin ang="5400000" scaled="0"/>
                </a:gradFill>
              </a:defRPr>
            </a:lvl3pPr>
            <a:lvl4pPr marL="1227618" indent="-273833">
              <a:lnSpc>
                <a:spcPct val="90000"/>
              </a:lnSpc>
              <a:spcBef>
                <a:spcPct val="20000"/>
              </a:spcBef>
              <a:buSzPct val="90000"/>
              <a:buFontTx/>
              <a:buBlip>
                <a:blip r:embed="rId6"/>
              </a:buBlip>
              <a:defRPr>
                <a:gradFill>
                  <a:gsLst>
                    <a:gs pos="0">
                      <a:schemeClr val="tx1"/>
                    </a:gs>
                    <a:gs pos="86000">
                      <a:schemeClr val="tx1"/>
                    </a:gs>
                  </a:gsLst>
                  <a:lin ang="5400000" scaled="0"/>
                </a:gradFill>
              </a:defRPr>
            </a:lvl4pPr>
            <a:lvl5pPr marL="1516002" indent="-280447">
              <a:lnSpc>
                <a:spcPct val="90000"/>
              </a:lnSpc>
              <a:spcBef>
                <a:spcPct val="20000"/>
              </a:spcBef>
              <a:buSzPct val="90000"/>
              <a:buFontTx/>
              <a:buBlip>
                <a:blip r:embed="rId6"/>
              </a:buBlip>
              <a:defRPr>
                <a:gradFill>
                  <a:gsLst>
                    <a:gs pos="0">
                      <a:schemeClr val="tx1"/>
                    </a:gs>
                    <a:gs pos="86000">
                      <a:schemeClr val="tx1"/>
                    </a:gs>
                  </a:gsLst>
                  <a:lin ang="5400000" scaled="0"/>
                </a:gradFill>
              </a:defRPr>
            </a:lvl5pPr>
            <a:lvl6pPr marL="2514499" indent="-228591">
              <a:spcBef>
                <a:spcPct val="20000"/>
              </a:spcBef>
              <a:buFont typeface="Arial" pitchFamily="34" charset="0"/>
              <a:buChar char="•"/>
            </a:lvl6pPr>
            <a:lvl7pPr marL="2971681" indent="-228591">
              <a:spcBef>
                <a:spcPct val="20000"/>
              </a:spcBef>
              <a:buFont typeface="Arial" pitchFamily="34" charset="0"/>
              <a:buChar char="•"/>
            </a:lvl7pPr>
            <a:lvl8pPr marL="3428863" indent="-228591">
              <a:spcBef>
                <a:spcPct val="20000"/>
              </a:spcBef>
              <a:buFont typeface="Arial" pitchFamily="34" charset="0"/>
              <a:buChar char="•"/>
            </a:lvl8pPr>
            <a:lvl9pPr marL="3886045" indent="-228591">
              <a:spcBef>
                <a:spcPct val="20000"/>
              </a:spcBef>
              <a:buFont typeface="Arial" pitchFamily="34" charset="0"/>
              <a:buChar char="•"/>
            </a:lvl9pPr>
          </a:lstStyle>
          <a:p>
            <a:pPr marL="288925" indent="-288925">
              <a:buBlip>
                <a:blip r:embed="rId7"/>
              </a:buBlip>
            </a:pPr>
            <a:r>
              <a:rPr lang="en-US" sz="2000" dirty="0"/>
              <a:t>Enable 2 factor </a:t>
            </a:r>
            <a:r>
              <a:rPr lang="en-US" sz="2000" dirty="0" err="1"/>
              <a:t>auth</a:t>
            </a:r>
            <a:r>
              <a:rPr lang="en-US" sz="2000" dirty="0"/>
              <a:t> on-premises and manage Smart Cards with FIM</a:t>
            </a:r>
          </a:p>
          <a:p>
            <a:pPr marL="288925" indent="-288925">
              <a:buBlip>
                <a:blip r:embed="rId7"/>
              </a:buBlip>
            </a:pPr>
            <a:r>
              <a:rPr lang="en-US" sz="2000" dirty="0"/>
              <a:t>Password Reset on-premises</a:t>
            </a:r>
          </a:p>
        </p:txBody>
      </p:sp>
      <p:grpSp>
        <p:nvGrpSpPr>
          <p:cNvPr id="4" name="Group 42"/>
          <p:cNvGrpSpPr/>
          <p:nvPr/>
        </p:nvGrpSpPr>
        <p:grpSpPr>
          <a:xfrm>
            <a:off x="482389" y="4929523"/>
            <a:ext cx="1853802" cy="1219582"/>
            <a:chOff x="146050" y="3408213"/>
            <a:chExt cx="1720850" cy="1524185"/>
          </a:xfrm>
        </p:grpSpPr>
        <p:sp>
          <p:nvSpPr>
            <p:cNvPr id="45" name="Rounded Rectangle 44"/>
            <p:cNvSpPr/>
            <p:nvPr/>
          </p:nvSpPr>
          <p:spPr bwMode="auto">
            <a:xfrm>
              <a:off x="323850" y="4027523"/>
              <a:ext cx="1543050" cy="904875"/>
            </a:xfrm>
            <a:prstGeom prst="round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t" anchorCtr="0" compatLnSpc="1">
              <a:prstTxWarp prst="textNoShape">
                <a:avLst/>
              </a:prstTxWarp>
            </a:bodyPr>
            <a:lstStyle/>
            <a:p>
              <a:pPr defTabSz="914363"/>
              <a:endParaRPr lang="en-US" b="1" dirty="0" smtClean="0"/>
            </a:p>
          </p:txBody>
        </p:sp>
        <p:sp>
          <p:nvSpPr>
            <p:cNvPr id="11" name="AutoShape 14"/>
            <p:cNvSpPr>
              <a:spLocks noChangeArrowheads="1"/>
            </p:cNvSpPr>
            <p:nvPr/>
          </p:nvSpPr>
          <p:spPr bwMode="invGray">
            <a:xfrm>
              <a:off x="357188" y="4072164"/>
              <a:ext cx="1460500" cy="846138"/>
            </a:xfrm>
            <a:prstGeom prst="roundRect">
              <a:avLst>
                <a:gd name="adj" fmla="val 6097"/>
              </a:avLst>
            </a:prstGeom>
            <a:noFill/>
            <a:ln w="9525" algn="ctr">
              <a:noFill/>
              <a:round/>
              <a:headEnd/>
              <a:tailEnd/>
            </a:ln>
            <a:effectLst/>
          </p:spPr>
          <p:txBody>
            <a:bodyPr wrap="none" lIns="91436" tIns="45718" rIns="91436" bIns="45718" anchor="ctr"/>
            <a:lstStyle/>
            <a:p>
              <a:pPr algn="ctr" defTabSz="914363">
                <a:lnSpc>
                  <a:spcPct val="85000"/>
                </a:lnSpc>
                <a:defRPr/>
              </a:pPr>
              <a:r>
                <a:rPr lang="en-US" sz="1400" b="1" dirty="0" smtClean="0"/>
                <a:t>Group</a:t>
              </a:r>
              <a:r>
                <a:rPr lang="en-US" sz="1400" b="1" dirty="0"/>
                <a:t/>
              </a:r>
              <a:br>
                <a:rPr lang="en-US" sz="1400" b="1" dirty="0"/>
              </a:br>
              <a:r>
                <a:rPr lang="en-US" sz="1400" b="1" dirty="0"/>
                <a:t>Management</a:t>
              </a:r>
            </a:p>
          </p:txBody>
        </p:sp>
        <p:grpSp>
          <p:nvGrpSpPr>
            <p:cNvPr id="5" name="Group 26"/>
            <p:cNvGrpSpPr>
              <a:grpSpLocks/>
            </p:cNvGrpSpPr>
            <p:nvPr/>
          </p:nvGrpSpPr>
          <p:grpSpPr bwMode="invGray">
            <a:xfrm>
              <a:off x="146050" y="3408213"/>
              <a:ext cx="933450" cy="908425"/>
              <a:chOff x="2427288" y="1837294"/>
              <a:chExt cx="1249362" cy="1066244"/>
            </a:xfrm>
          </p:grpSpPr>
          <p:pic>
            <p:nvPicPr>
              <p:cNvPr id="57371" name="Rectangle 10250"/>
              <p:cNvPicPr>
                <a:picLocks noChangeArrowheads="1"/>
              </p:cNvPicPr>
              <p:nvPr/>
            </p:nvPicPr>
            <p:blipFill>
              <a:blip r:embed="rId4" cstate="email"/>
              <a:srcRect/>
              <a:stretch>
                <a:fillRect/>
              </a:stretch>
            </p:blipFill>
            <p:spPr bwMode="invGray">
              <a:xfrm>
                <a:off x="2427288" y="2333625"/>
                <a:ext cx="1249362" cy="569913"/>
              </a:xfrm>
              <a:prstGeom prst="rect">
                <a:avLst/>
              </a:prstGeom>
              <a:noFill/>
              <a:ln w="9525">
                <a:noFill/>
                <a:miter lim="800000"/>
                <a:headEnd/>
                <a:tailEnd/>
              </a:ln>
            </p:spPr>
          </p:pic>
          <p:pic>
            <p:nvPicPr>
              <p:cNvPr id="57372" name="Rectangle 10251" descr="\\showsrus\infoDVD\Clip_Installer\DVD_ART\Artwork_Imagery\HARDWARE_IMAGERY\Illustration - Misc Hardware\XML Icons\secure lock and key.png"/>
              <p:cNvPicPr>
                <a:picLocks noChangeAspect="1" noChangeArrowheads="1"/>
              </p:cNvPicPr>
              <p:nvPr/>
            </p:nvPicPr>
            <p:blipFill>
              <a:blip r:embed="rId8" cstate="print"/>
              <a:stretch>
                <a:fillRect/>
              </a:stretch>
            </p:blipFill>
            <p:spPr bwMode="invGray">
              <a:xfrm>
                <a:off x="2687638" y="1837294"/>
                <a:ext cx="473312" cy="936009"/>
              </a:xfrm>
              <a:prstGeom prst="rect">
                <a:avLst/>
              </a:prstGeom>
              <a:noFill/>
              <a:ln>
                <a:noFill/>
              </a:ln>
            </p:spPr>
          </p:pic>
        </p:grpSp>
      </p:grpSp>
      <p:sp>
        <p:nvSpPr>
          <p:cNvPr id="33" name="TextBox 32"/>
          <p:cNvSpPr txBox="1">
            <a:spLocks noChangeArrowheads="1"/>
          </p:cNvSpPr>
          <p:nvPr/>
        </p:nvSpPr>
        <p:spPr bwMode="invGray">
          <a:xfrm>
            <a:off x="2528758" y="5556647"/>
            <a:ext cx="9660068" cy="615553"/>
          </a:xfrm>
          <a:prstGeom prst="rect">
            <a:avLst/>
          </a:prstGeom>
        </p:spPr>
        <p:txBody>
          <a:bodyPr vert="horz" wrap="square" lIns="0" tIns="0" rIns="0" bIns="0" rtlCol="0">
            <a:spAutoFit/>
          </a:bodyPr>
          <a:lstStyle>
            <a:lvl1pPr marL="339976" indent="-339976">
              <a:lnSpc>
                <a:spcPct val="90000"/>
              </a:lnSpc>
              <a:spcBef>
                <a:spcPct val="20000"/>
              </a:spcBef>
              <a:buSzPct val="90000"/>
              <a:buFontTx/>
              <a:buBlip>
                <a:blip r:embed="rId6"/>
              </a:buBlip>
              <a:defRPr sz="2400">
                <a:gradFill>
                  <a:gsLst>
                    <a:gs pos="0">
                      <a:schemeClr val="tx1"/>
                    </a:gs>
                    <a:gs pos="86000">
                      <a:schemeClr val="tx1"/>
                    </a:gs>
                  </a:gsLst>
                  <a:lin ang="5400000" scaled="0"/>
                </a:gradFill>
              </a:defRPr>
            </a:lvl1pPr>
            <a:lvl2pPr marL="673338" indent="-325424">
              <a:lnSpc>
                <a:spcPct val="90000"/>
              </a:lnSpc>
              <a:spcBef>
                <a:spcPct val="20000"/>
              </a:spcBef>
              <a:buSzPct val="90000"/>
              <a:buFontTx/>
              <a:buBlip>
                <a:blip r:embed="rId6"/>
              </a:buBlip>
              <a:defRPr sz="2400">
                <a:gradFill>
                  <a:gsLst>
                    <a:gs pos="0">
                      <a:schemeClr val="tx1"/>
                    </a:gs>
                    <a:gs pos="86000">
                      <a:schemeClr val="tx1"/>
                    </a:gs>
                  </a:gsLst>
                  <a:lin ang="5400000" scaled="0"/>
                </a:gradFill>
              </a:defRPr>
            </a:lvl2pPr>
            <a:lvl3pPr marL="953785" indent="-288384">
              <a:lnSpc>
                <a:spcPct val="90000"/>
              </a:lnSpc>
              <a:spcBef>
                <a:spcPct val="20000"/>
              </a:spcBef>
              <a:buSzPct val="90000"/>
              <a:buFontTx/>
              <a:buBlip>
                <a:blip r:embed="rId6"/>
              </a:buBlip>
              <a:defRPr sz="2000">
                <a:gradFill>
                  <a:gsLst>
                    <a:gs pos="0">
                      <a:schemeClr val="tx1"/>
                    </a:gs>
                    <a:gs pos="86000">
                      <a:schemeClr val="tx1"/>
                    </a:gs>
                  </a:gsLst>
                  <a:lin ang="5400000" scaled="0"/>
                </a:gradFill>
              </a:defRPr>
            </a:lvl3pPr>
            <a:lvl4pPr marL="1227618" indent="-273833">
              <a:lnSpc>
                <a:spcPct val="90000"/>
              </a:lnSpc>
              <a:spcBef>
                <a:spcPct val="20000"/>
              </a:spcBef>
              <a:buSzPct val="90000"/>
              <a:buFontTx/>
              <a:buBlip>
                <a:blip r:embed="rId6"/>
              </a:buBlip>
              <a:defRPr>
                <a:gradFill>
                  <a:gsLst>
                    <a:gs pos="0">
                      <a:schemeClr val="tx1"/>
                    </a:gs>
                    <a:gs pos="86000">
                      <a:schemeClr val="tx1"/>
                    </a:gs>
                  </a:gsLst>
                  <a:lin ang="5400000" scaled="0"/>
                </a:gradFill>
              </a:defRPr>
            </a:lvl4pPr>
            <a:lvl5pPr marL="1516002" indent="-280447">
              <a:lnSpc>
                <a:spcPct val="90000"/>
              </a:lnSpc>
              <a:spcBef>
                <a:spcPct val="20000"/>
              </a:spcBef>
              <a:buSzPct val="90000"/>
              <a:buFontTx/>
              <a:buBlip>
                <a:blip r:embed="rId6"/>
              </a:buBlip>
              <a:defRPr>
                <a:gradFill>
                  <a:gsLst>
                    <a:gs pos="0">
                      <a:schemeClr val="tx1"/>
                    </a:gs>
                    <a:gs pos="86000">
                      <a:schemeClr val="tx1"/>
                    </a:gs>
                  </a:gsLst>
                  <a:lin ang="5400000" scaled="0"/>
                </a:gradFill>
              </a:defRPr>
            </a:lvl5pPr>
            <a:lvl6pPr marL="2514499" indent="-228591">
              <a:spcBef>
                <a:spcPct val="20000"/>
              </a:spcBef>
              <a:buFont typeface="Arial" pitchFamily="34" charset="0"/>
              <a:buChar char="•"/>
            </a:lvl6pPr>
            <a:lvl7pPr marL="2971681" indent="-228591">
              <a:spcBef>
                <a:spcPct val="20000"/>
              </a:spcBef>
              <a:buFont typeface="Arial" pitchFamily="34" charset="0"/>
              <a:buChar char="•"/>
            </a:lvl7pPr>
            <a:lvl8pPr marL="3428863" indent="-228591">
              <a:spcBef>
                <a:spcPct val="20000"/>
              </a:spcBef>
              <a:buFont typeface="Arial" pitchFamily="34" charset="0"/>
              <a:buChar char="•"/>
            </a:lvl8pPr>
            <a:lvl9pPr marL="3886045" indent="-228591">
              <a:spcBef>
                <a:spcPct val="20000"/>
              </a:spcBef>
              <a:buFont typeface="Arial" pitchFamily="34" charset="0"/>
              <a:buChar char="•"/>
            </a:lvl9pPr>
          </a:lstStyle>
          <a:p>
            <a:pPr marL="288925" indent="-288925">
              <a:buBlip>
                <a:blip r:embed="rId7"/>
              </a:buBlip>
            </a:pPr>
            <a:r>
              <a:rPr lang="en-US" sz="2000" dirty="0"/>
              <a:t>Automated  security and distribution group memberships</a:t>
            </a:r>
          </a:p>
          <a:p>
            <a:pPr marL="288925" indent="-288925">
              <a:buBlip>
                <a:blip r:embed="rId7"/>
              </a:buBlip>
            </a:pPr>
            <a:r>
              <a:rPr lang="en-US" sz="2000" dirty="0"/>
              <a:t>Self service management of security and distribution groups</a:t>
            </a:r>
          </a:p>
        </p:txBody>
      </p:sp>
      <p:grpSp>
        <p:nvGrpSpPr>
          <p:cNvPr id="6" name="Group 47"/>
          <p:cNvGrpSpPr/>
          <p:nvPr/>
        </p:nvGrpSpPr>
        <p:grpSpPr>
          <a:xfrm>
            <a:off x="498213" y="3747495"/>
            <a:ext cx="1829443" cy="1102927"/>
            <a:chOff x="146050" y="887746"/>
            <a:chExt cx="1720850" cy="1388730"/>
          </a:xfrm>
        </p:grpSpPr>
        <p:sp>
          <p:nvSpPr>
            <p:cNvPr id="36" name="Rounded Rectangle 35"/>
            <p:cNvSpPr/>
            <p:nvPr/>
          </p:nvSpPr>
          <p:spPr bwMode="auto">
            <a:xfrm>
              <a:off x="323850" y="1371601"/>
              <a:ext cx="1543050" cy="904875"/>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defTabSz="914363"/>
              <a:endParaRPr lang="en-US" b="1" dirty="0" smtClean="0"/>
            </a:p>
          </p:txBody>
        </p:sp>
        <p:sp>
          <p:nvSpPr>
            <p:cNvPr id="9" name="AutoShape 14"/>
            <p:cNvSpPr>
              <a:spLocks noChangeArrowheads="1"/>
            </p:cNvSpPr>
            <p:nvPr/>
          </p:nvSpPr>
          <p:spPr bwMode="invGray">
            <a:xfrm>
              <a:off x="366713" y="1414653"/>
              <a:ext cx="1460500" cy="846138"/>
            </a:xfrm>
            <a:prstGeom prst="roundRect">
              <a:avLst>
                <a:gd name="adj" fmla="val 6097"/>
              </a:avLst>
            </a:prstGeom>
            <a:noFill/>
            <a:ln w="9525">
              <a:noFill/>
              <a:round/>
              <a:headEnd/>
              <a:tailEnd/>
            </a:ln>
            <a:effectLst/>
          </p:spPr>
          <p:txBody>
            <a:bodyPr wrap="none" lIns="91436" tIns="45718" rIns="91436" bIns="45718" anchor="ctr"/>
            <a:lstStyle/>
            <a:p>
              <a:pPr algn="ctr" defTabSz="914363">
                <a:lnSpc>
                  <a:spcPct val="85000"/>
                </a:lnSpc>
                <a:defRPr/>
              </a:pPr>
              <a:r>
                <a:rPr lang="en-US" sz="1400" b="1" dirty="0"/>
                <a:t>User</a:t>
              </a:r>
              <a:br>
                <a:rPr lang="en-US" sz="1400" b="1" dirty="0"/>
              </a:br>
              <a:r>
                <a:rPr lang="en-US" sz="1400" b="1" dirty="0"/>
                <a:t>Management</a:t>
              </a:r>
            </a:p>
          </p:txBody>
        </p:sp>
        <p:grpSp>
          <p:nvGrpSpPr>
            <p:cNvPr id="7" name="Group 25"/>
            <p:cNvGrpSpPr>
              <a:grpSpLocks/>
            </p:cNvGrpSpPr>
            <p:nvPr/>
          </p:nvGrpSpPr>
          <p:grpSpPr bwMode="invGray">
            <a:xfrm>
              <a:off x="146050" y="887746"/>
              <a:ext cx="935038" cy="777720"/>
              <a:chOff x="892175" y="4102315"/>
              <a:chExt cx="1249363" cy="912598"/>
            </a:xfrm>
          </p:grpSpPr>
          <p:pic>
            <p:nvPicPr>
              <p:cNvPr id="57364" name="Rectangle 10246"/>
              <p:cNvPicPr>
                <a:picLocks noChangeArrowheads="1"/>
              </p:cNvPicPr>
              <p:nvPr/>
            </p:nvPicPr>
            <p:blipFill>
              <a:blip r:embed="rId4" cstate="email"/>
              <a:srcRect/>
              <a:stretch>
                <a:fillRect/>
              </a:stretch>
            </p:blipFill>
            <p:spPr bwMode="invGray">
              <a:xfrm>
                <a:off x="892175" y="4445000"/>
                <a:ext cx="1249363" cy="569913"/>
              </a:xfrm>
              <a:prstGeom prst="rect">
                <a:avLst/>
              </a:prstGeom>
              <a:noFill/>
              <a:ln w="9525">
                <a:noFill/>
                <a:miter lim="800000"/>
                <a:headEnd/>
                <a:tailEnd/>
              </a:ln>
            </p:spPr>
          </p:pic>
          <p:pic>
            <p:nvPicPr>
              <p:cNvPr id="57365" name="Rectangle 10248" descr="XP icon user accounts"/>
              <p:cNvPicPr>
                <a:picLocks noChangeAspect="1" noChangeArrowheads="1"/>
              </p:cNvPicPr>
              <p:nvPr/>
            </p:nvPicPr>
            <p:blipFill>
              <a:blip r:embed="rId9" cstate="print"/>
              <a:stretch>
                <a:fillRect/>
              </a:stretch>
            </p:blipFill>
            <p:spPr bwMode="invGray">
              <a:xfrm>
                <a:off x="1158875" y="4102315"/>
                <a:ext cx="694260" cy="759854"/>
              </a:xfrm>
              <a:prstGeom prst="rect">
                <a:avLst/>
              </a:prstGeom>
              <a:noFill/>
              <a:ln>
                <a:noFill/>
              </a:ln>
            </p:spPr>
          </p:pic>
        </p:grpSp>
      </p:grpSp>
      <p:sp>
        <p:nvSpPr>
          <p:cNvPr id="34" name="TextBox 33"/>
          <p:cNvSpPr txBox="1">
            <a:spLocks noChangeArrowheads="1"/>
          </p:cNvSpPr>
          <p:nvPr/>
        </p:nvSpPr>
        <p:spPr bwMode="invGray">
          <a:xfrm>
            <a:off x="2528758" y="4191000"/>
            <a:ext cx="9660068" cy="615553"/>
          </a:xfrm>
          <a:prstGeom prst="rect">
            <a:avLst/>
          </a:prstGeom>
        </p:spPr>
        <p:txBody>
          <a:bodyPr vert="horz" wrap="square" lIns="0" tIns="0" rIns="0" bIns="0" rtlCol="0">
            <a:spAutoFit/>
          </a:bodyPr>
          <a:lstStyle>
            <a:lvl1pPr marL="339976" indent="-339976">
              <a:lnSpc>
                <a:spcPct val="90000"/>
              </a:lnSpc>
              <a:spcBef>
                <a:spcPct val="20000"/>
              </a:spcBef>
              <a:buSzPct val="90000"/>
              <a:buFontTx/>
              <a:buBlip>
                <a:blip r:embed="rId6"/>
              </a:buBlip>
              <a:defRPr sz="2400">
                <a:gradFill>
                  <a:gsLst>
                    <a:gs pos="0">
                      <a:schemeClr val="tx1"/>
                    </a:gs>
                    <a:gs pos="86000">
                      <a:schemeClr val="tx1"/>
                    </a:gs>
                  </a:gsLst>
                  <a:lin ang="5400000" scaled="0"/>
                </a:gradFill>
              </a:defRPr>
            </a:lvl1pPr>
            <a:lvl2pPr marL="673338" indent="-325424">
              <a:lnSpc>
                <a:spcPct val="90000"/>
              </a:lnSpc>
              <a:spcBef>
                <a:spcPct val="20000"/>
              </a:spcBef>
              <a:buSzPct val="90000"/>
              <a:buFontTx/>
              <a:buBlip>
                <a:blip r:embed="rId6"/>
              </a:buBlip>
              <a:defRPr sz="2400">
                <a:gradFill>
                  <a:gsLst>
                    <a:gs pos="0">
                      <a:schemeClr val="tx1"/>
                    </a:gs>
                    <a:gs pos="86000">
                      <a:schemeClr val="tx1"/>
                    </a:gs>
                  </a:gsLst>
                  <a:lin ang="5400000" scaled="0"/>
                </a:gradFill>
              </a:defRPr>
            </a:lvl2pPr>
            <a:lvl3pPr marL="953785" indent="-288384">
              <a:lnSpc>
                <a:spcPct val="90000"/>
              </a:lnSpc>
              <a:spcBef>
                <a:spcPct val="20000"/>
              </a:spcBef>
              <a:buSzPct val="90000"/>
              <a:buFontTx/>
              <a:buBlip>
                <a:blip r:embed="rId6"/>
              </a:buBlip>
              <a:defRPr sz="2000">
                <a:gradFill>
                  <a:gsLst>
                    <a:gs pos="0">
                      <a:schemeClr val="tx1"/>
                    </a:gs>
                    <a:gs pos="86000">
                      <a:schemeClr val="tx1"/>
                    </a:gs>
                  </a:gsLst>
                  <a:lin ang="5400000" scaled="0"/>
                </a:gradFill>
              </a:defRPr>
            </a:lvl3pPr>
            <a:lvl4pPr marL="1227618" indent="-273833">
              <a:lnSpc>
                <a:spcPct val="90000"/>
              </a:lnSpc>
              <a:spcBef>
                <a:spcPct val="20000"/>
              </a:spcBef>
              <a:buSzPct val="90000"/>
              <a:buFontTx/>
              <a:buBlip>
                <a:blip r:embed="rId6"/>
              </a:buBlip>
              <a:defRPr>
                <a:gradFill>
                  <a:gsLst>
                    <a:gs pos="0">
                      <a:schemeClr val="tx1"/>
                    </a:gs>
                    <a:gs pos="86000">
                      <a:schemeClr val="tx1"/>
                    </a:gs>
                  </a:gsLst>
                  <a:lin ang="5400000" scaled="0"/>
                </a:gradFill>
              </a:defRPr>
            </a:lvl4pPr>
            <a:lvl5pPr marL="1516002" indent="-280447">
              <a:lnSpc>
                <a:spcPct val="90000"/>
              </a:lnSpc>
              <a:spcBef>
                <a:spcPct val="20000"/>
              </a:spcBef>
              <a:buSzPct val="90000"/>
              <a:buFontTx/>
              <a:buBlip>
                <a:blip r:embed="rId6"/>
              </a:buBlip>
              <a:defRPr>
                <a:gradFill>
                  <a:gsLst>
                    <a:gs pos="0">
                      <a:schemeClr val="tx1"/>
                    </a:gs>
                    <a:gs pos="86000">
                      <a:schemeClr val="tx1"/>
                    </a:gs>
                  </a:gsLst>
                  <a:lin ang="5400000" scaled="0"/>
                </a:gradFill>
              </a:defRPr>
            </a:lvl5pPr>
            <a:lvl6pPr marL="2514499" indent="-228591">
              <a:spcBef>
                <a:spcPct val="20000"/>
              </a:spcBef>
              <a:buFont typeface="Arial" pitchFamily="34" charset="0"/>
              <a:buChar char="•"/>
            </a:lvl6pPr>
            <a:lvl7pPr marL="2971681" indent="-228591">
              <a:spcBef>
                <a:spcPct val="20000"/>
              </a:spcBef>
              <a:buFont typeface="Arial" pitchFamily="34" charset="0"/>
              <a:buChar char="•"/>
            </a:lvl7pPr>
            <a:lvl8pPr marL="3428863" indent="-228591">
              <a:spcBef>
                <a:spcPct val="20000"/>
              </a:spcBef>
              <a:buFont typeface="Arial" pitchFamily="34" charset="0"/>
              <a:buChar char="•"/>
            </a:lvl8pPr>
            <a:lvl9pPr marL="3886045" indent="-228591">
              <a:spcBef>
                <a:spcPct val="20000"/>
              </a:spcBef>
              <a:buFont typeface="Arial" pitchFamily="34" charset="0"/>
              <a:buChar char="•"/>
            </a:lvl9pPr>
          </a:lstStyle>
          <a:p>
            <a:pPr marL="288925" indent="-288925">
              <a:buBlip>
                <a:blip r:embed="rId7"/>
              </a:buBlip>
            </a:pPr>
            <a:r>
              <a:rPr lang="en-US" sz="2000" dirty="0"/>
              <a:t>Add additional data needed in AD with provisioning and synchronization</a:t>
            </a:r>
          </a:p>
          <a:p>
            <a:pPr marL="288925" indent="-288925">
              <a:buBlip>
                <a:blip r:embed="rId7"/>
              </a:buBlip>
            </a:pPr>
            <a:r>
              <a:rPr lang="en-US" sz="2000" dirty="0"/>
              <a:t>Directory clean up and ensure data quality</a:t>
            </a:r>
          </a:p>
        </p:txBody>
      </p:sp>
      <p:grpSp>
        <p:nvGrpSpPr>
          <p:cNvPr id="8" name="Group 41"/>
          <p:cNvGrpSpPr/>
          <p:nvPr/>
        </p:nvGrpSpPr>
        <p:grpSpPr>
          <a:xfrm>
            <a:off x="499403" y="1224620"/>
            <a:ext cx="1836788" cy="1114482"/>
            <a:chOff x="146050" y="4901683"/>
            <a:chExt cx="1720850" cy="1391820"/>
          </a:xfrm>
        </p:grpSpPr>
        <p:sp>
          <p:nvSpPr>
            <p:cNvPr id="46" name="Rounded Rectangle 45"/>
            <p:cNvSpPr/>
            <p:nvPr/>
          </p:nvSpPr>
          <p:spPr bwMode="auto">
            <a:xfrm>
              <a:off x="323850" y="5388628"/>
              <a:ext cx="1543050" cy="904875"/>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t" anchorCtr="0" compatLnSpc="1">
              <a:prstTxWarp prst="textNoShape">
                <a:avLst/>
              </a:prstTxWarp>
            </a:bodyPr>
            <a:lstStyle/>
            <a:p>
              <a:endParaRPr lang="en-US" b="1" dirty="0">
                <a:solidFill>
                  <a:sysClr val="windowText" lastClr="000000"/>
                </a:solidFill>
                <a:latin typeface="Trebuchet MS" pitchFamily="34" charset="0"/>
              </a:endParaRPr>
            </a:p>
          </p:txBody>
        </p:sp>
        <p:sp>
          <p:nvSpPr>
            <p:cNvPr id="13" name="AutoShape 14"/>
            <p:cNvSpPr>
              <a:spLocks noChangeArrowheads="1"/>
            </p:cNvSpPr>
            <p:nvPr/>
          </p:nvSpPr>
          <p:spPr bwMode="invGray">
            <a:xfrm>
              <a:off x="368300" y="5411045"/>
              <a:ext cx="1460500" cy="846137"/>
            </a:xfrm>
            <a:prstGeom prst="roundRect">
              <a:avLst>
                <a:gd name="adj" fmla="val 6097"/>
              </a:avLst>
            </a:prstGeom>
            <a:noFill/>
            <a:ln w="9525" algn="ctr">
              <a:noFill/>
              <a:round/>
              <a:headEnd/>
              <a:tailEnd/>
            </a:ln>
            <a:effectLst/>
          </p:spPr>
          <p:txBody>
            <a:bodyPr wrap="none" lIns="91436" tIns="45718" rIns="91436" bIns="45718" anchor="ctr"/>
            <a:lstStyle/>
            <a:p>
              <a:pPr algn="ctr" defTabSz="914363">
                <a:lnSpc>
                  <a:spcPct val="85000"/>
                </a:lnSpc>
                <a:defRPr/>
              </a:pPr>
              <a:r>
                <a:rPr lang="en-US" sz="1400" b="1" dirty="0">
                  <a:solidFill>
                    <a:sysClr val="windowText" lastClr="000000"/>
                  </a:solidFill>
                </a:rPr>
                <a:t>Policy</a:t>
              </a:r>
              <a:br>
                <a:rPr lang="en-US" sz="1400" b="1" dirty="0">
                  <a:solidFill>
                    <a:sysClr val="windowText" lastClr="000000"/>
                  </a:solidFill>
                </a:rPr>
              </a:br>
              <a:r>
                <a:rPr lang="en-US" sz="1400" b="1" dirty="0">
                  <a:solidFill>
                    <a:sysClr val="windowText" lastClr="000000"/>
                  </a:solidFill>
                </a:rPr>
                <a:t>Management</a:t>
              </a:r>
            </a:p>
          </p:txBody>
        </p:sp>
        <p:grpSp>
          <p:nvGrpSpPr>
            <p:cNvPr id="12" name="Group 28"/>
            <p:cNvGrpSpPr>
              <a:grpSpLocks/>
            </p:cNvGrpSpPr>
            <p:nvPr/>
          </p:nvGrpSpPr>
          <p:grpSpPr bwMode="invGray">
            <a:xfrm>
              <a:off x="146050" y="4901683"/>
              <a:ext cx="935038" cy="763340"/>
              <a:chOff x="6970713" y="4191757"/>
              <a:chExt cx="1249362" cy="896181"/>
            </a:xfrm>
          </p:grpSpPr>
          <p:pic>
            <p:nvPicPr>
              <p:cNvPr id="57355" name="Rectangle 10256"/>
              <p:cNvPicPr>
                <a:picLocks noChangeArrowheads="1"/>
              </p:cNvPicPr>
              <p:nvPr/>
            </p:nvPicPr>
            <p:blipFill>
              <a:blip r:embed="rId4" cstate="email"/>
              <a:srcRect/>
              <a:stretch>
                <a:fillRect/>
              </a:stretch>
            </p:blipFill>
            <p:spPr bwMode="invGray">
              <a:xfrm>
                <a:off x="6970713" y="4518025"/>
                <a:ext cx="1249362" cy="569913"/>
              </a:xfrm>
              <a:prstGeom prst="rect">
                <a:avLst/>
              </a:prstGeom>
              <a:noFill/>
              <a:ln w="9525">
                <a:noFill/>
                <a:miter lim="800000"/>
                <a:headEnd/>
                <a:tailEnd/>
              </a:ln>
            </p:spPr>
          </p:pic>
          <p:pic>
            <p:nvPicPr>
              <p:cNvPr id="57356" name="Rectangle 10257" descr="\\showsrus\infoDVD\Clip_Installer\DVD_ART\Artwork_Imagery\Shapes and Graphics\documents folders Pages\xml policy rules illustration icon.png"/>
              <p:cNvPicPr>
                <a:picLocks noChangeAspect="1" noChangeArrowheads="1"/>
              </p:cNvPicPr>
              <p:nvPr/>
            </p:nvPicPr>
            <p:blipFill>
              <a:blip r:embed="rId10" cstate="print"/>
              <a:stretch>
                <a:fillRect/>
              </a:stretch>
            </p:blipFill>
            <p:spPr bwMode="invGray">
              <a:xfrm>
                <a:off x="7088188" y="4191757"/>
                <a:ext cx="429196" cy="670250"/>
              </a:xfrm>
              <a:prstGeom prst="rect">
                <a:avLst/>
              </a:prstGeom>
              <a:noFill/>
              <a:ln>
                <a:noFill/>
              </a:ln>
            </p:spPr>
          </p:pic>
          <p:pic>
            <p:nvPicPr>
              <p:cNvPr id="57357" name="Rectangle 10258" descr="XP icon properties or options"/>
              <p:cNvPicPr>
                <a:picLocks noChangeAspect="1" noChangeArrowheads="1"/>
              </p:cNvPicPr>
              <p:nvPr/>
            </p:nvPicPr>
            <p:blipFill>
              <a:blip r:embed="rId11" cstate="print"/>
              <a:stretch>
                <a:fillRect/>
              </a:stretch>
            </p:blipFill>
            <p:spPr bwMode="invGray">
              <a:xfrm>
                <a:off x="7704139" y="4213983"/>
                <a:ext cx="309975" cy="544581"/>
              </a:xfrm>
              <a:prstGeom prst="rect">
                <a:avLst/>
              </a:prstGeom>
              <a:noFill/>
              <a:ln>
                <a:noFill/>
              </a:ln>
            </p:spPr>
          </p:pic>
          <p:pic>
            <p:nvPicPr>
              <p:cNvPr id="57358" name="Rectangle 10259" descr="arrow 0 gold  arrow 6"/>
              <p:cNvPicPr>
                <a:picLocks noChangeAspect="1" noChangeArrowheads="1"/>
              </p:cNvPicPr>
              <p:nvPr/>
            </p:nvPicPr>
            <p:blipFill>
              <a:blip r:embed="rId12" cstate="print"/>
              <a:srcRect/>
              <a:stretch>
                <a:fillRect/>
              </a:stretch>
            </p:blipFill>
            <p:spPr bwMode="invGray">
              <a:xfrm>
                <a:off x="7413625" y="4518025"/>
                <a:ext cx="333375" cy="104775"/>
              </a:xfrm>
              <a:prstGeom prst="rect">
                <a:avLst/>
              </a:prstGeom>
              <a:noFill/>
              <a:ln w="9525">
                <a:noFill/>
                <a:miter lim="800000"/>
                <a:headEnd/>
                <a:tailEnd/>
              </a:ln>
            </p:spPr>
          </p:pic>
        </p:grpSp>
      </p:grpSp>
      <p:sp>
        <p:nvSpPr>
          <p:cNvPr id="35" name="TextBox 34"/>
          <p:cNvSpPr txBox="1">
            <a:spLocks noChangeArrowheads="1"/>
          </p:cNvSpPr>
          <p:nvPr/>
        </p:nvSpPr>
        <p:spPr bwMode="invGray">
          <a:xfrm>
            <a:off x="2541455" y="1732002"/>
            <a:ext cx="9660068" cy="615553"/>
          </a:xfrm>
          <a:prstGeom prst="rect">
            <a:avLst/>
          </a:prstGeom>
        </p:spPr>
        <p:txBody>
          <a:bodyPr vert="horz" wrap="square" lIns="0" tIns="0" rIns="0" bIns="0" rtlCol="0">
            <a:spAutoFit/>
          </a:bodyPr>
          <a:lstStyle>
            <a:lvl1pPr marL="339976" indent="-339976">
              <a:lnSpc>
                <a:spcPct val="90000"/>
              </a:lnSpc>
              <a:spcBef>
                <a:spcPct val="20000"/>
              </a:spcBef>
              <a:buSzPct val="90000"/>
              <a:buFontTx/>
              <a:buBlip>
                <a:blip r:embed="rId6"/>
              </a:buBlip>
              <a:defRPr sz="2400">
                <a:gradFill>
                  <a:gsLst>
                    <a:gs pos="0">
                      <a:schemeClr val="tx1"/>
                    </a:gs>
                    <a:gs pos="86000">
                      <a:schemeClr val="tx1"/>
                    </a:gs>
                  </a:gsLst>
                  <a:lin ang="5400000" scaled="0"/>
                </a:gradFill>
              </a:defRPr>
            </a:lvl1pPr>
            <a:lvl2pPr marL="673338" indent="-325424">
              <a:lnSpc>
                <a:spcPct val="90000"/>
              </a:lnSpc>
              <a:spcBef>
                <a:spcPct val="20000"/>
              </a:spcBef>
              <a:buSzPct val="90000"/>
              <a:buFontTx/>
              <a:buBlip>
                <a:blip r:embed="rId6"/>
              </a:buBlip>
              <a:defRPr sz="2400">
                <a:gradFill>
                  <a:gsLst>
                    <a:gs pos="0">
                      <a:schemeClr val="tx1"/>
                    </a:gs>
                    <a:gs pos="86000">
                      <a:schemeClr val="tx1"/>
                    </a:gs>
                  </a:gsLst>
                  <a:lin ang="5400000" scaled="0"/>
                </a:gradFill>
              </a:defRPr>
            </a:lvl2pPr>
            <a:lvl3pPr marL="953785" indent="-288384">
              <a:lnSpc>
                <a:spcPct val="90000"/>
              </a:lnSpc>
              <a:spcBef>
                <a:spcPct val="20000"/>
              </a:spcBef>
              <a:buSzPct val="90000"/>
              <a:buFontTx/>
              <a:buBlip>
                <a:blip r:embed="rId6"/>
              </a:buBlip>
              <a:defRPr sz="2000">
                <a:gradFill>
                  <a:gsLst>
                    <a:gs pos="0">
                      <a:schemeClr val="tx1"/>
                    </a:gs>
                    <a:gs pos="86000">
                      <a:schemeClr val="tx1"/>
                    </a:gs>
                  </a:gsLst>
                  <a:lin ang="5400000" scaled="0"/>
                </a:gradFill>
              </a:defRPr>
            </a:lvl3pPr>
            <a:lvl4pPr marL="1227618" indent="-273833">
              <a:lnSpc>
                <a:spcPct val="90000"/>
              </a:lnSpc>
              <a:spcBef>
                <a:spcPct val="20000"/>
              </a:spcBef>
              <a:buSzPct val="90000"/>
              <a:buFontTx/>
              <a:buBlip>
                <a:blip r:embed="rId6"/>
              </a:buBlip>
              <a:defRPr>
                <a:gradFill>
                  <a:gsLst>
                    <a:gs pos="0">
                      <a:schemeClr val="tx1"/>
                    </a:gs>
                    <a:gs pos="86000">
                      <a:schemeClr val="tx1"/>
                    </a:gs>
                  </a:gsLst>
                  <a:lin ang="5400000" scaled="0"/>
                </a:gradFill>
              </a:defRPr>
            </a:lvl4pPr>
            <a:lvl5pPr marL="1516002" indent="-280447">
              <a:lnSpc>
                <a:spcPct val="90000"/>
              </a:lnSpc>
              <a:spcBef>
                <a:spcPct val="20000"/>
              </a:spcBef>
              <a:buSzPct val="90000"/>
              <a:buFontTx/>
              <a:buBlip>
                <a:blip r:embed="rId6"/>
              </a:buBlip>
              <a:defRPr>
                <a:gradFill>
                  <a:gsLst>
                    <a:gs pos="0">
                      <a:schemeClr val="tx1"/>
                    </a:gs>
                    <a:gs pos="86000">
                      <a:schemeClr val="tx1"/>
                    </a:gs>
                  </a:gsLst>
                  <a:lin ang="5400000" scaled="0"/>
                </a:gradFill>
              </a:defRPr>
            </a:lvl5pPr>
            <a:lvl6pPr marL="2514499" indent="-228591">
              <a:spcBef>
                <a:spcPct val="20000"/>
              </a:spcBef>
              <a:buFont typeface="Arial" pitchFamily="34" charset="0"/>
              <a:buChar char="•"/>
            </a:lvl6pPr>
            <a:lvl7pPr marL="2971681" indent="-228591">
              <a:spcBef>
                <a:spcPct val="20000"/>
              </a:spcBef>
              <a:buFont typeface="Arial" pitchFamily="34" charset="0"/>
              <a:buChar char="•"/>
            </a:lvl7pPr>
            <a:lvl8pPr marL="3428863" indent="-228591">
              <a:spcBef>
                <a:spcPct val="20000"/>
              </a:spcBef>
              <a:buFont typeface="Arial" pitchFamily="34" charset="0"/>
              <a:buChar char="•"/>
            </a:lvl8pPr>
            <a:lvl9pPr marL="3886045" indent="-228591">
              <a:spcBef>
                <a:spcPct val="20000"/>
              </a:spcBef>
              <a:buFont typeface="Arial" pitchFamily="34" charset="0"/>
              <a:buChar char="•"/>
            </a:lvl9pPr>
          </a:lstStyle>
          <a:p>
            <a:pPr marL="288925" indent="-288925">
              <a:buBlip>
                <a:blip r:embed="rId7"/>
              </a:buBlip>
            </a:pPr>
            <a:r>
              <a:rPr lang="en-US" sz="2000" dirty="0"/>
              <a:t>Policy and workflows help with controlling access to cloud services</a:t>
            </a:r>
          </a:p>
          <a:p>
            <a:pPr marL="288925" indent="-288925">
              <a:buBlip>
                <a:blip r:embed="rId7"/>
              </a:buBlip>
            </a:pPr>
            <a:r>
              <a:rPr lang="en-US" sz="2000" dirty="0"/>
              <a:t>Ensure accurate data used in federation scenarios</a:t>
            </a:r>
          </a:p>
        </p:txBody>
      </p:sp>
      <p:sp>
        <p:nvSpPr>
          <p:cNvPr id="38" name="Title 1"/>
          <p:cNvSpPr>
            <a:spLocks noGrp="1"/>
          </p:cNvSpPr>
          <p:nvPr>
            <p:ph type="title"/>
          </p:nvPr>
        </p:nvSpPr>
        <p:spPr/>
        <p:txBody>
          <a:bodyPr/>
          <a:lstStyle/>
          <a:p>
            <a:r>
              <a:rPr lang="en-US" smtClean="0"/>
              <a:t>Forefront Identity Manager 2010 On-Premises</a:t>
            </a:r>
            <a:endParaRPr lang="en-US" dirty="0"/>
          </a:p>
        </p:txBody>
      </p:sp>
    </p:spTree>
    <p:custDataLst>
      <p:tags r:id="rId1"/>
    </p:custDataLst>
    <p:extLst>
      <p:ext uri="{BB962C8B-B14F-4D97-AF65-F5344CB8AC3E}">
        <p14:creationId xmlns:p14="http://schemas.microsoft.com/office/powerpoint/2010/main" val="3518214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Scenarios</a:t>
            </a:r>
            <a:endParaRPr lang="en-US" dirty="0"/>
          </a:p>
        </p:txBody>
      </p:sp>
      <p:sp>
        <p:nvSpPr>
          <p:cNvPr id="3" name="Content Placeholder 2"/>
          <p:cNvSpPr>
            <a:spLocks noGrp="1"/>
          </p:cNvSpPr>
          <p:nvPr>
            <p:ph type="body" sz="quarter" idx="10"/>
          </p:nvPr>
        </p:nvSpPr>
        <p:spPr/>
        <p:txBody>
          <a:bodyPr/>
          <a:lstStyle/>
          <a:p>
            <a:r>
              <a:rPr lang="en-US" smtClean="0"/>
              <a:t>Private Cloud </a:t>
            </a:r>
          </a:p>
          <a:p>
            <a:pPr lvl="1"/>
            <a:r>
              <a:rPr lang="en-US" smtClean="0"/>
              <a:t>Self service management of virtualization is based on providing delegated access empowering users</a:t>
            </a:r>
          </a:p>
          <a:p>
            <a:r>
              <a:rPr lang="en-US" smtClean="0"/>
              <a:t>Access application in Windows Azure</a:t>
            </a:r>
          </a:p>
          <a:p>
            <a:pPr lvl="1"/>
            <a:r>
              <a:rPr lang="en-US" smtClean="0"/>
              <a:t>Build app. With WIF</a:t>
            </a:r>
          </a:p>
          <a:p>
            <a:pPr lvl="1"/>
            <a:r>
              <a:rPr lang="en-US" smtClean="0"/>
              <a:t>Access app via Azure AppFabric ACS</a:t>
            </a:r>
          </a:p>
          <a:p>
            <a:pPr lvl="1"/>
            <a:r>
              <a:rPr lang="en-US" smtClean="0"/>
              <a:t>Federate with id-providers</a:t>
            </a:r>
          </a:p>
          <a:p>
            <a:r>
              <a:rPr lang="en-US" smtClean="0"/>
              <a:t> Enable BPOS / Office 365</a:t>
            </a:r>
          </a:p>
          <a:p>
            <a:pPr lvl="1"/>
            <a:r>
              <a:rPr lang="en-US" smtClean="0"/>
              <a:t> Identity synchronization</a:t>
            </a:r>
          </a:p>
          <a:p>
            <a:pPr lvl="1"/>
            <a:r>
              <a:rPr lang="en-US" smtClean="0"/>
              <a:t> Single Sign on and Authentication</a:t>
            </a:r>
            <a:endParaRPr lang="en-US" dirty="0"/>
          </a:p>
        </p:txBody>
      </p:sp>
    </p:spTree>
    <p:extLst>
      <p:ext uri="{BB962C8B-B14F-4D97-AF65-F5344CB8AC3E}">
        <p14:creationId xmlns:p14="http://schemas.microsoft.com/office/powerpoint/2010/main" val="76570379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560" y="3733800"/>
            <a:ext cx="5611616" cy="1188720"/>
          </a:xfrm>
          <a:prstGeom prst="rect">
            <a:avLst/>
          </a:prstGeom>
          <a:noFill/>
          <a:ln>
            <a:noFill/>
          </a:ln>
        </p:spPr>
      </p:pic>
      <p:sp>
        <p:nvSpPr>
          <p:cNvPr id="4" name="Title 3"/>
          <p:cNvSpPr>
            <a:spLocks noGrp="1"/>
          </p:cNvSpPr>
          <p:nvPr>
            <p:ph type="ctrTitle"/>
          </p:nvPr>
        </p:nvSpPr>
        <p:spPr/>
        <p:txBody>
          <a:bodyPr/>
          <a:lstStyle/>
          <a:p>
            <a:r>
              <a:rPr lang="en-US" smtClean="0"/>
              <a:t>Private Cloud</a:t>
            </a:r>
            <a:endParaRPr lang="en-US" dirty="0"/>
          </a:p>
        </p:txBody>
      </p:sp>
      <p:sp>
        <p:nvSpPr>
          <p:cNvPr id="8" name="Subtitle 7"/>
          <p:cNvSpPr>
            <a:spLocks noGrp="1"/>
          </p:cNvSpPr>
          <p:nvPr>
            <p:ph type="subTitle" idx="1"/>
          </p:nvPr>
        </p:nvSpPr>
        <p:spPr/>
        <p:txBody>
          <a:bodyPr/>
          <a:lstStyle/>
          <a:p>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2637" y="3791675"/>
            <a:ext cx="5882640" cy="1203960"/>
          </a:xfrm>
          <a:prstGeom prst="rect">
            <a:avLst/>
          </a:prstGeom>
          <a:noFill/>
          <a:ln>
            <a:noFill/>
          </a:ln>
        </p:spPr>
      </p:pic>
    </p:spTree>
    <p:extLst>
      <p:ext uri="{BB962C8B-B14F-4D97-AF65-F5344CB8AC3E}">
        <p14:creationId xmlns:p14="http://schemas.microsoft.com/office/powerpoint/2010/main" val="361136737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0012" y="1429475"/>
            <a:ext cx="6941534" cy="4846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519906" y="222975"/>
            <a:ext cx="11149013" cy="1107996"/>
          </a:xfrm>
        </p:spPr>
        <p:txBody>
          <a:bodyPr/>
          <a:lstStyle/>
          <a:p>
            <a:r>
              <a:rPr lang="en-US" dirty="0" smtClean="0"/>
              <a:t>Hyper-V Authorization Manager</a:t>
            </a:r>
            <a:br>
              <a:rPr lang="en-US" dirty="0" smtClean="0"/>
            </a:br>
            <a:r>
              <a:rPr lang="en-US" sz="3600" dirty="0" smtClean="0">
                <a:solidFill>
                  <a:schemeClr val="accent1"/>
                </a:solidFill>
              </a:rPr>
              <a:t>Common identity in Private Cloud</a:t>
            </a:r>
            <a:endParaRPr lang="en-US" dirty="0">
              <a:solidFill>
                <a:schemeClr val="accent1"/>
              </a:solidFill>
            </a:endParaRPr>
          </a:p>
        </p:txBody>
      </p:sp>
      <p:sp>
        <p:nvSpPr>
          <p:cNvPr id="3" name="Text Placeholder 2"/>
          <p:cNvSpPr>
            <a:spLocks noGrp="1"/>
          </p:cNvSpPr>
          <p:nvPr>
            <p:ph sz="half" idx="1"/>
          </p:nvPr>
        </p:nvSpPr>
        <p:spPr>
          <a:xfrm>
            <a:off x="519113" y="1905000"/>
            <a:ext cx="3976687" cy="1495794"/>
          </a:xfrm>
        </p:spPr>
        <p:txBody>
          <a:bodyPr/>
          <a:lstStyle/>
          <a:p>
            <a:r>
              <a:rPr lang="en-US" sz="3600" dirty="0" smtClean="0"/>
              <a:t>Default role allows access to all operations</a:t>
            </a:r>
          </a:p>
        </p:txBody>
      </p:sp>
      <p:sp>
        <p:nvSpPr>
          <p:cNvPr id="9" name="Content Placeholder 8"/>
          <p:cNvSpPr>
            <a:spLocks noGrp="1"/>
          </p:cNvSpPr>
          <p:nvPr>
            <p:ph sz="half" idx="2"/>
          </p:nvPr>
        </p:nvSpPr>
        <p:spPr/>
        <p:txBody>
          <a:bodyPr/>
          <a:lstStyle/>
          <a:p>
            <a:r>
              <a:rPr lang="en-US" smtClean="0"/>
              <a:t>Additional roles with desired rights can be created</a:t>
            </a:r>
          </a:p>
          <a:p>
            <a:pPr lvl="1"/>
            <a:r>
              <a:rPr lang="en-US" smtClean="0"/>
              <a:t>33 different operations OOB </a:t>
            </a:r>
            <a:br>
              <a:rPr lang="en-US" smtClean="0"/>
            </a:br>
            <a:r>
              <a:rPr lang="en-US" smtClean="0"/>
              <a:t>grouped under</a:t>
            </a:r>
          </a:p>
          <a:p>
            <a:pPr lvl="2"/>
            <a:r>
              <a:rPr lang="en-US" smtClean="0"/>
              <a:t>Hyper-V Service Operations</a:t>
            </a:r>
          </a:p>
          <a:p>
            <a:pPr lvl="2"/>
            <a:r>
              <a:rPr lang="en-US" smtClean="0"/>
              <a:t>Hyper-V Networks Operations</a:t>
            </a:r>
          </a:p>
          <a:p>
            <a:pPr lvl="2"/>
            <a:r>
              <a:rPr lang="en-US" smtClean="0"/>
              <a:t>Hyper-V Virtual Machine Operations</a:t>
            </a:r>
            <a:endParaRPr lang="en-US" dirty="0" smtClean="0"/>
          </a:p>
        </p:txBody>
      </p:sp>
      <p:pic>
        <p:nvPicPr>
          <p:cNvPr id="4" name="Picture 3" descr="Figure 2.2.jpg"/>
          <p:cNvPicPr/>
          <p:nvPr/>
        </p:nvPicPr>
        <p:blipFill>
          <a:blip r:embed="rId5"/>
          <a:stretch>
            <a:fillRect/>
          </a:stretch>
        </p:blipFill>
        <p:spPr bwMode="auto">
          <a:xfrm>
            <a:off x="5332412" y="1562839"/>
            <a:ext cx="6153150" cy="3219450"/>
          </a:xfrm>
          <a:prstGeom prst="rect">
            <a:avLst/>
          </a:prstGeom>
          <a:noFill/>
          <a:ln>
            <a:noFill/>
          </a:ln>
        </p:spPr>
      </p:pic>
    </p:spTree>
    <p:custDataLst>
      <p:tags r:id="rId1"/>
    </p:custDataLst>
    <p:extLst>
      <p:ext uri="{BB962C8B-B14F-4D97-AF65-F5344CB8AC3E}">
        <p14:creationId xmlns:p14="http://schemas.microsoft.com/office/powerpoint/2010/main" val="1792745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26"/>
                                        </p:tgtEl>
                                      </p:cBhvr>
                                    </p:animEffect>
                                    <p:set>
                                      <p:cBhvr>
                                        <p:cTn id="7" dur="1" fill="hold">
                                          <p:stCondLst>
                                            <p:cond delay="499"/>
                                          </p:stCondLst>
                                        </p:cTn>
                                        <p:tgtEl>
                                          <p:spTgt spid="102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Effect transition="in" filter="fade">
                                      <p:cBhvr>
                                        <p:cTn id="16" dur="500"/>
                                        <p:tgtEl>
                                          <p:spTgt spid="9">
                                            <p:txEl>
                                              <p:pRg st="0" end="0"/>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500"/>
                                        <p:tgtEl>
                                          <p:spTgt spid="9">
                                            <p:txEl>
                                              <p:pRg st="1" end="1"/>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fade">
                                      <p:cBhvr>
                                        <p:cTn id="22" dur="500"/>
                                        <p:tgtEl>
                                          <p:spTgt spid="9">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Effect transition="in" filter="fade">
                                      <p:cBhvr>
                                        <p:cTn id="25" dur="500"/>
                                        <p:tgtEl>
                                          <p:spTgt spid="9">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xEl>
                                              <p:pRg st="4" end="4"/>
                                            </p:txEl>
                                          </p:spTgt>
                                        </p:tgtEl>
                                        <p:attrNameLst>
                                          <p:attrName>style.visibility</p:attrName>
                                        </p:attrNameLst>
                                      </p:cBhvr>
                                      <p:to>
                                        <p:strVal val="visible"/>
                                      </p:to>
                                    </p:set>
                                    <p:animEffect transition="in" filter="fade">
                                      <p:cBhvr>
                                        <p:cTn id="28"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Virtual Machine Manager</a:t>
            </a:r>
            <a:br>
              <a:rPr lang="en-US" smtClean="0"/>
            </a:br>
            <a:r>
              <a:rPr lang="en-US" sz="3600" smtClean="0">
                <a:solidFill>
                  <a:srgbClr val="FFC000"/>
                </a:solidFill>
                <a:latin typeface="+mn-lt"/>
                <a:cs typeface="+mn-cs"/>
              </a:rPr>
              <a:t>Common identity in Private Cloud</a:t>
            </a:r>
            <a:endParaRPr lang="en-US" sz="3600" dirty="0">
              <a:solidFill>
                <a:srgbClr val="FFC000"/>
              </a:solidFill>
              <a:latin typeface="+mn-lt"/>
              <a:cs typeface="+mn-cs"/>
            </a:endParaRPr>
          </a:p>
        </p:txBody>
      </p:sp>
      <p:sp>
        <p:nvSpPr>
          <p:cNvPr id="3" name="Content Placeholder 2"/>
          <p:cNvSpPr>
            <a:spLocks noGrp="1"/>
          </p:cNvSpPr>
          <p:nvPr>
            <p:ph type="body" sz="quarter" idx="10"/>
          </p:nvPr>
        </p:nvSpPr>
        <p:spPr>
          <a:xfrm>
            <a:off x="519113" y="1905000"/>
            <a:ext cx="4992688" cy="4228850"/>
          </a:xfrm>
        </p:spPr>
        <p:txBody>
          <a:bodyPr/>
          <a:lstStyle/>
          <a:p>
            <a:pPr lvl="0"/>
            <a:r>
              <a:rPr lang="en-US" sz="2000" dirty="0" smtClean="0"/>
              <a:t>The Administrator profile </a:t>
            </a:r>
          </a:p>
          <a:p>
            <a:pPr lvl="1"/>
            <a:r>
              <a:rPr lang="en-US" sz="1800" dirty="0" smtClean="0"/>
              <a:t>Complete administrative access to all the hosts, virtual machines, and library servers in VMM 2008</a:t>
            </a:r>
          </a:p>
          <a:p>
            <a:pPr lvl="0"/>
            <a:r>
              <a:rPr lang="en-US" sz="2000" dirty="0" smtClean="0"/>
              <a:t>The Delegated Administrator profile</a:t>
            </a:r>
          </a:p>
          <a:p>
            <a:pPr lvl="1"/>
            <a:r>
              <a:rPr lang="en-US" sz="1800" dirty="0" smtClean="0"/>
              <a:t>Grants administrative access to a defined set of host groups and library servers </a:t>
            </a:r>
          </a:p>
          <a:p>
            <a:pPr lvl="0"/>
            <a:r>
              <a:rPr lang="en-US" sz="2000" dirty="0" smtClean="0"/>
              <a:t>The Self-Service User profile </a:t>
            </a:r>
          </a:p>
          <a:p>
            <a:pPr lvl="1"/>
            <a:r>
              <a:rPr lang="en-US" sz="1800" dirty="0" smtClean="0"/>
              <a:t>Administrative access to a defined set of virtual machines through the Web-based Virtual Machine Manager Self-Service Portal</a:t>
            </a:r>
          </a:p>
          <a:p>
            <a:pPr marL="457200" lvl="1" indent="-457200"/>
            <a:r>
              <a:rPr lang="en-US" sz="2000" dirty="0">
                <a:gradFill>
                  <a:gsLst>
                    <a:gs pos="0">
                      <a:srgbClr val="FFFFFF"/>
                    </a:gs>
                    <a:gs pos="86000">
                      <a:srgbClr val="FFFFFF"/>
                    </a:gs>
                  </a:gsLst>
                  <a:lin ang="5400000" scaled="0"/>
                </a:gradFill>
              </a:rPr>
              <a:t>Additional delegation capabilities </a:t>
            </a:r>
            <a:br>
              <a:rPr lang="en-US" sz="2000" dirty="0">
                <a:gradFill>
                  <a:gsLst>
                    <a:gs pos="0">
                      <a:srgbClr val="FFFFFF"/>
                    </a:gs>
                    <a:gs pos="86000">
                      <a:srgbClr val="FFFFFF"/>
                    </a:gs>
                  </a:gsLst>
                  <a:lin ang="5400000" scaled="0"/>
                </a:gradFill>
              </a:rPr>
            </a:br>
            <a:r>
              <a:rPr lang="en-US" sz="2000" dirty="0">
                <a:gradFill>
                  <a:gsLst>
                    <a:gs pos="0">
                      <a:srgbClr val="FFFFFF"/>
                    </a:gs>
                    <a:gs pos="86000">
                      <a:srgbClr val="FFFFFF"/>
                    </a:gs>
                  </a:gsLst>
                  <a:lin ang="5400000" scaled="0"/>
                </a:gradFill>
              </a:rPr>
              <a:t>in Self service </a:t>
            </a:r>
            <a:r>
              <a:rPr lang="en-US" sz="2000" dirty="0" smtClean="0">
                <a:gradFill>
                  <a:gsLst>
                    <a:gs pos="0">
                      <a:srgbClr val="FFFFFF"/>
                    </a:gs>
                    <a:gs pos="86000">
                      <a:srgbClr val="FFFFFF"/>
                    </a:gs>
                  </a:gsLst>
                  <a:lin ang="5400000" scaled="0"/>
                </a:gradFill>
              </a:rPr>
              <a:t>portal</a:t>
            </a:r>
            <a:endParaRPr lang="en-US" sz="2000" dirty="0">
              <a:gradFill>
                <a:gsLst>
                  <a:gs pos="0">
                    <a:srgbClr val="FFFFFF"/>
                  </a:gs>
                  <a:gs pos="86000">
                    <a:srgbClr val="FFFFFF"/>
                  </a:gs>
                </a:gsLst>
                <a:lin ang="5400000" scaled="0"/>
              </a:gradFill>
            </a:endParaRPr>
          </a:p>
        </p:txBody>
      </p:sp>
      <p:pic>
        <p:nvPicPr>
          <p:cNvPr id="5" name="Picture 4" descr="VMM Intro.png"/>
          <p:cNvPicPr/>
          <p:nvPr/>
        </p:nvPicPr>
        <p:blipFill>
          <a:blip r:embed="rId3"/>
          <a:stretch>
            <a:fillRect/>
          </a:stretch>
        </p:blipFill>
        <p:spPr>
          <a:xfrm>
            <a:off x="5865812" y="1600200"/>
            <a:ext cx="6096000" cy="4572000"/>
          </a:xfrm>
          <a:prstGeom prst="rect">
            <a:avLst/>
          </a:prstGeom>
          <a:noFill/>
          <a:ln>
            <a:noFill/>
          </a:ln>
        </p:spPr>
      </p:pic>
      <p:pic>
        <p:nvPicPr>
          <p:cNvPr id="6" name="Picture 5" descr="Self Service VM Permissions.png"/>
          <p:cNvPicPr/>
          <p:nvPr/>
        </p:nvPicPr>
        <p:blipFill>
          <a:blip r:embed="rId4"/>
          <a:stretch>
            <a:fillRect/>
          </a:stretch>
        </p:blipFill>
        <p:spPr>
          <a:xfrm>
            <a:off x="5872458" y="1447800"/>
            <a:ext cx="6073140" cy="4328160"/>
          </a:xfrm>
          <a:prstGeom prst="rect">
            <a:avLst/>
          </a:prstGeom>
          <a:noFill/>
          <a:ln>
            <a:noFill/>
          </a:ln>
        </p:spPr>
      </p:pic>
    </p:spTree>
    <p:custDataLst>
      <p:tags r:id="rId1"/>
    </p:custDataLst>
    <p:extLst>
      <p:ext uri="{BB962C8B-B14F-4D97-AF65-F5344CB8AC3E}">
        <p14:creationId xmlns:p14="http://schemas.microsoft.com/office/powerpoint/2010/main" val="35008797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681194884"/>
              </p:ext>
            </p:extLst>
          </p:nvPr>
        </p:nvGraphicFramePr>
        <p:xfrm>
          <a:off x="684212" y="3977641"/>
          <a:ext cx="10360501" cy="2844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ext uri="{D42A27DB-BD31-4B8C-83A1-F6EECF244321}">
                <p14:modId xmlns:p14="http://schemas.microsoft.com/office/powerpoint/2010/main" val="3236491890"/>
              </p:ext>
            </p:extLst>
          </p:nvPr>
        </p:nvGraphicFramePr>
        <p:xfrm>
          <a:off x="863415" y="4028441"/>
          <a:ext cx="10360501" cy="2844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Title 1"/>
          <p:cNvSpPr>
            <a:spLocks noGrp="1"/>
          </p:cNvSpPr>
          <p:nvPr>
            <p:ph type="title"/>
          </p:nvPr>
        </p:nvSpPr>
        <p:spPr>
          <a:xfrm>
            <a:off x="519112" y="228600"/>
            <a:ext cx="11149013" cy="1218795"/>
          </a:xfrm>
        </p:spPr>
        <p:txBody>
          <a:bodyPr/>
          <a:lstStyle/>
          <a:p>
            <a:r>
              <a:rPr lang="en-US" dirty="0" smtClean="0"/>
              <a:t>Enhancing Private Cloud with FIM</a:t>
            </a:r>
            <a:br>
              <a:rPr lang="en-US" dirty="0" smtClean="0"/>
            </a:br>
            <a:r>
              <a:rPr lang="en-US" sz="3600" dirty="0" smtClean="0">
                <a:solidFill>
                  <a:schemeClr val="accent1"/>
                </a:solidFill>
              </a:rPr>
              <a:t>Common identity</a:t>
            </a:r>
            <a:r>
              <a:rPr lang="en-US" dirty="0" smtClean="0"/>
              <a:t> </a:t>
            </a:r>
            <a:endParaRPr lang="en-US" dirty="0"/>
          </a:p>
        </p:txBody>
      </p:sp>
      <p:sp>
        <p:nvSpPr>
          <p:cNvPr id="3" name="Text Placeholder 2"/>
          <p:cNvSpPr>
            <a:spLocks noGrp="1"/>
          </p:cNvSpPr>
          <p:nvPr>
            <p:ph type="body" sz="quarter" idx="10"/>
          </p:nvPr>
        </p:nvSpPr>
        <p:spPr>
          <a:xfrm>
            <a:off x="519906" y="1905000"/>
            <a:ext cx="11149013" cy="2671501"/>
          </a:xfrm>
        </p:spPr>
        <p:txBody>
          <a:bodyPr/>
          <a:lstStyle/>
          <a:p>
            <a:r>
              <a:rPr lang="en-US" sz="2800" dirty="0" smtClean="0"/>
              <a:t>Hyper-V and SC Virtual Machine Manager uses roles</a:t>
            </a:r>
          </a:p>
          <a:p>
            <a:pPr lvl="1"/>
            <a:r>
              <a:rPr lang="en-US" sz="2400" dirty="0" smtClean="0"/>
              <a:t>Roles can contain users or groups from AD</a:t>
            </a:r>
          </a:p>
          <a:p>
            <a:r>
              <a:rPr lang="en-US" sz="2800" dirty="0" smtClean="0"/>
              <a:t>Delegation of datacenter management </a:t>
            </a:r>
          </a:p>
          <a:p>
            <a:r>
              <a:rPr lang="en-US" sz="2800" dirty="0" smtClean="0"/>
              <a:t>Forefront Identity Manager securely manages membership </a:t>
            </a:r>
            <a:br>
              <a:rPr lang="en-US" sz="2800" dirty="0" smtClean="0"/>
            </a:br>
            <a:r>
              <a:rPr lang="en-US" sz="2800" dirty="0" smtClean="0"/>
              <a:t>in AD groups</a:t>
            </a:r>
          </a:p>
          <a:p>
            <a:endParaRPr lang="en-US" sz="2800" dirty="0" smtClean="0"/>
          </a:p>
        </p:txBody>
      </p:sp>
    </p:spTree>
    <p:custDataLst>
      <p:tags r:id="rId1"/>
    </p:custDataLst>
    <p:extLst>
      <p:ext uri="{BB962C8B-B14F-4D97-AF65-F5344CB8AC3E}">
        <p14:creationId xmlns:p14="http://schemas.microsoft.com/office/powerpoint/2010/main" val="31471883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Public Cloud Identity Management Options</a:t>
            </a:r>
            <a:endParaRPr lang="en-US" dirty="0"/>
          </a:p>
        </p:txBody>
      </p:sp>
      <p:sp>
        <p:nvSpPr>
          <p:cNvPr id="3" name="Content Placeholder 2"/>
          <p:cNvSpPr>
            <a:spLocks noGrp="1"/>
          </p:cNvSpPr>
          <p:nvPr>
            <p:ph type="body" sz="quarter" idx="10"/>
          </p:nvPr>
        </p:nvSpPr>
        <p:spPr>
          <a:xfrm>
            <a:off x="519112" y="1447799"/>
            <a:ext cx="11149013" cy="2954655"/>
          </a:xfrm>
        </p:spPr>
        <p:txBody>
          <a:bodyPr/>
          <a:lstStyle/>
          <a:p>
            <a:pPr marL="514350" indent="-514350">
              <a:buFont typeface="+mj-lt"/>
              <a:buAutoNum type="arabicPeriod"/>
            </a:pPr>
            <a:r>
              <a:rPr lang="en-US" dirty="0" smtClean="0"/>
              <a:t>Use cloud service provider’s (CSP’s) identity management system</a:t>
            </a:r>
          </a:p>
          <a:p>
            <a:pPr marL="514350" indent="-514350">
              <a:buFont typeface="+mj-lt"/>
              <a:buAutoNum type="arabicPeriod"/>
            </a:pPr>
            <a:r>
              <a:rPr lang="en-US" dirty="0" smtClean="0"/>
              <a:t>Synchronize on-premises identity store with CSP’s identity store</a:t>
            </a:r>
          </a:p>
          <a:p>
            <a:pPr marL="514350" indent="-514350">
              <a:buFont typeface="+mj-lt"/>
              <a:buAutoNum type="arabicPeriod"/>
            </a:pPr>
            <a:r>
              <a:rPr lang="en-US" dirty="0" smtClean="0"/>
              <a:t>Federate identity in trusted third-party provider with CSP</a:t>
            </a:r>
          </a:p>
          <a:p>
            <a:pPr marL="514350" indent="-514350">
              <a:buFont typeface="+mj-lt"/>
              <a:buAutoNum type="arabicPeriod"/>
            </a:pPr>
            <a:r>
              <a:rPr lang="en-US" dirty="0" smtClean="0"/>
              <a:t>Federate identity in on-premises directory with CSP</a:t>
            </a:r>
          </a:p>
        </p:txBody>
      </p:sp>
    </p:spTree>
    <p:extLst>
      <p:ext uri="{BB962C8B-B14F-4D97-AF65-F5344CB8AC3E}">
        <p14:creationId xmlns:p14="http://schemas.microsoft.com/office/powerpoint/2010/main" val="12312346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Agenda</a:t>
            </a:r>
            <a:endParaRPr lang="en-US" dirty="0"/>
          </a:p>
        </p:txBody>
      </p:sp>
      <p:sp>
        <p:nvSpPr>
          <p:cNvPr id="5" name="Text Placeholder 4"/>
          <p:cNvSpPr>
            <a:spLocks noGrp="1"/>
          </p:cNvSpPr>
          <p:nvPr>
            <p:ph type="body" sz="quarter" idx="10"/>
          </p:nvPr>
        </p:nvSpPr>
        <p:spPr/>
        <p:txBody>
          <a:bodyPr/>
          <a:lstStyle/>
          <a:p>
            <a:pPr lvl="0"/>
            <a:r>
              <a:rPr lang="en-US" smtClean="0"/>
              <a:t>Framing the Cloud opportunity</a:t>
            </a:r>
          </a:p>
          <a:p>
            <a:pPr lvl="0"/>
            <a:r>
              <a:rPr lang="en-US" smtClean="0"/>
              <a:t>Supporting Technologies</a:t>
            </a:r>
          </a:p>
          <a:p>
            <a:pPr lvl="0"/>
            <a:r>
              <a:rPr lang="en-US" smtClean="0"/>
              <a:t>Private Cloud</a:t>
            </a:r>
          </a:p>
          <a:p>
            <a:pPr lvl="0"/>
            <a:r>
              <a:rPr lang="en-US" smtClean="0"/>
              <a:t>Public Cloud – PaaS</a:t>
            </a:r>
          </a:p>
          <a:p>
            <a:pPr lvl="0"/>
            <a:r>
              <a:rPr lang="en-US" smtClean="0"/>
              <a:t>Public Cloud – SaaS</a:t>
            </a:r>
          </a:p>
          <a:p>
            <a:pPr lvl="0"/>
            <a:r>
              <a:rPr lang="en-US" smtClean="0"/>
              <a:t>Summary</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8497" y="2819400"/>
            <a:ext cx="756969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431954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Cloud Identity Management Option</a:t>
            </a:r>
            <a:br>
              <a:rPr lang="en-US" smtClean="0"/>
            </a:br>
            <a:r>
              <a:rPr lang="en-US" sz="3600" smtClean="0">
                <a:solidFill>
                  <a:srgbClr val="FFC000"/>
                </a:solidFill>
                <a:latin typeface="+mn-lt"/>
                <a:cs typeface="+mn-cs"/>
              </a:rPr>
              <a:t>Use</a:t>
            </a:r>
            <a:r>
              <a:rPr lang="en-US" sz="3600" smtClean="0">
                <a:solidFill>
                  <a:schemeClr val="tx2"/>
                </a:solidFill>
              </a:rPr>
              <a:t> </a:t>
            </a:r>
            <a:r>
              <a:rPr lang="en-US" sz="3600" smtClean="0">
                <a:solidFill>
                  <a:srgbClr val="FFC000"/>
                </a:solidFill>
                <a:latin typeface="+mn-lt"/>
                <a:cs typeface="+mn-cs"/>
              </a:rPr>
              <a:t>CSP’s System</a:t>
            </a:r>
            <a:endParaRPr lang="en-US" sz="3600" dirty="0">
              <a:solidFill>
                <a:srgbClr val="FFC000"/>
              </a:solidFill>
              <a:latin typeface="+mn-lt"/>
              <a:cs typeface="+mn-cs"/>
            </a:endParaRPr>
          </a:p>
        </p:txBody>
      </p:sp>
      <p:sp>
        <p:nvSpPr>
          <p:cNvPr id="5" name="Text Placeholder 4"/>
          <p:cNvSpPr>
            <a:spLocks noGrp="1"/>
          </p:cNvSpPr>
          <p:nvPr>
            <p:ph type="body" idx="1"/>
          </p:nvPr>
        </p:nvSpPr>
        <p:spPr>
          <a:xfrm>
            <a:off x="519113" y="1905000"/>
            <a:ext cx="5486400" cy="310002"/>
          </a:xfrm>
        </p:spPr>
        <p:txBody>
          <a:bodyPr/>
          <a:lstStyle/>
          <a:p>
            <a:r>
              <a:rPr lang="en-US" sz="3200" smtClean="0"/>
              <a:t>Pros</a:t>
            </a:r>
            <a:endParaRPr lang="en-US" sz="3200" dirty="0"/>
          </a:p>
        </p:txBody>
      </p:sp>
      <p:sp>
        <p:nvSpPr>
          <p:cNvPr id="6" name="Content Placeholder 5"/>
          <p:cNvSpPr>
            <a:spLocks noGrp="1"/>
          </p:cNvSpPr>
          <p:nvPr>
            <p:ph sz="half" idx="2"/>
          </p:nvPr>
        </p:nvSpPr>
        <p:spPr>
          <a:xfrm>
            <a:off x="507867" y="2590800"/>
            <a:ext cx="5484971" cy="1537344"/>
          </a:xfrm>
        </p:spPr>
        <p:txBody>
          <a:bodyPr/>
          <a:lstStyle/>
          <a:p>
            <a:pPr marL="347663" indent="-347663"/>
            <a:r>
              <a:rPr lang="en-US" sz="2400" dirty="0" smtClean="0"/>
              <a:t>Easy to set up, requiring no work with existing identity management system</a:t>
            </a:r>
            <a:endParaRPr lang="en-US" sz="2400" dirty="0"/>
          </a:p>
        </p:txBody>
      </p:sp>
      <p:sp>
        <p:nvSpPr>
          <p:cNvPr id="7" name="Text Placeholder 6"/>
          <p:cNvSpPr>
            <a:spLocks noGrp="1"/>
          </p:cNvSpPr>
          <p:nvPr>
            <p:ph type="body" sz="quarter" idx="3"/>
          </p:nvPr>
        </p:nvSpPr>
        <p:spPr>
          <a:xfrm>
            <a:off x="6181725" y="1905000"/>
            <a:ext cx="5486400" cy="310002"/>
          </a:xfrm>
        </p:spPr>
        <p:txBody>
          <a:bodyPr/>
          <a:lstStyle/>
          <a:p>
            <a:r>
              <a:rPr lang="en-US" sz="3200" smtClean="0"/>
              <a:t>Cons</a:t>
            </a:r>
            <a:endParaRPr lang="en-US" sz="3200" dirty="0"/>
          </a:p>
        </p:txBody>
      </p:sp>
      <p:sp>
        <p:nvSpPr>
          <p:cNvPr id="8" name="Content Placeholder 7"/>
          <p:cNvSpPr>
            <a:spLocks noGrp="1"/>
          </p:cNvSpPr>
          <p:nvPr>
            <p:ph sz="quarter" idx="4"/>
          </p:nvPr>
        </p:nvSpPr>
        <p:spPr>
          <a:xfrm>
            <a:off x="6181725" y="2590800"/>
            <a:ext cx="5486400" cy="1578619"/>
          </a:xfrm>
        </p:spPr>
        <p:txBody>
          <a:bodyPr/>
          <a:lstStyle/>
          <a:p>
            <a:pPr marL="347663" indent="-347663"/>
            <a:r>
              <a:rPr lang="en-US" sz="2400" smtClean="0"/>
              <a:t>Difficult to keep identities synchronized between on-premises and cloud</a:t>
            </a:r>
          </a:p>
          <a:p>
            <a:pPr marL="625475" lvl="1" indent="-328613"/>
            <a:r>
              <a:rPr lang="en-US" sz="2400" smtClean="0"/>
              <a:t>Terminations and transfers most problematic</a:t>
            </a:r>
          </a:p>
          <a:p>
            <a:pPr marL="347663" indent="-347663"/>
            <a:r>
              <a:rPr lang="en-US" sz="2400" smtClean="0"/>
              <a:t>Might not work with hybrid clouds</a:t>
            </a:r>
          </a:p>
          <a:p>
            <a:pPr marL="625475" lvl="1" indent="-328613"/>
            <a:r>
              <a:rPr lang="en-US" sz="2400" smtClean="0"/>
              <a:t>Worse, might require dangerous integration practices</a:t>
            </a:r>
            <a:endParaRPr lang="en-US" sz="2400" dirty="0" smtClean="0"/>
          </a:p>
        </p:txBody>
      </p:sp>
    </p:spTree>
    <p:extLst>
      <p:ext uri="{BB962C8B-B14F-4D97-AF65-F5344CB8AC3E}">
        <p14:creationId xmlns:p14="http://schemas.microsoft.com/office/powerpoint/2010/main" val="99581216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Identity Management Option</a:t>
            </a:r>
            <a:br>
              <a:rPr lang="en-US" dirty="0" smtClean="0"/>
            </a:br>
            <a:r>
              <a:rPr lang="en-US" sz="3600" dirty="0">
                <a:solidFill>
                  <a:srgbClr val="FFC000"/>
                </a:solidFill>
                <a:latin typeface="+mn-lt"/>
                <a:cs typeface="+mn-cs"/>
              </a:rPr>
              <a:t>Synchronization of On-Premises Identity</a:t>
            </a:r>
          </a:p>
        </p:txBody>
      </p:sp>
      <p:sp>
        <p:nvSpPr>
          <p:cNvPr id="3" name="Text Placeholder 2"/>
          <p:cNvSpPr>
            <a:spLocks noGrp="1"/>
          </p:cNvSpPr>
          <p:nvPr>
            <p:ph type="body" idx="1"/>
          </p:nvPr>
        </p:nvSpPr>
        <p:spPr>
          <a:xfrm>
            <a:off x="519113" y="1905000"/>
            <a:ext cx="5486400" cy="310002"/>
          </a:xfrm>
        </p:spPr>
        <p:txBody>
          <a:bodyPr/>
          <a:lstStyle/>
          <a:p>
            <a:r>
              <a:rPr lang="en-US" sz="3200" dirty="0" smtClean="0"/>
              <a:t>Pros</a:t>
            </a:r>
            <a:endParaRPr lang="en-US" sz="3200" dirty="0"/>
          </a:p>
        </p:txBody>
      </p:sp>
      <p:sp>
        <p:nvSpPr>
          <p:cNvPr id="4" name="Content Placeholder 3"/>
          <p:cNvSpPr>
            <a:spLocks noGrp="1"/>
          </p:cNvSpPr>
          <p:nvPr>
            <p:ph sz="half" idx="2"/>
          </p:nvPr>
        </p:nvSpPr>
        <p:spPr>
          <a:xfrm>
            <a:off x="507867" y="2590800"/>
            <a:ext cx="5484971" cy="1537344"/>
          </a:xfrm>
        </p:spPr>
        <p:txBody>
          <a:bodyPr/>
          <a:lstStyle/>
          <a:p>
            <a:pPr marL="347663" indent="-347663"/>
            <a:r>
              <a:rPr lang="en-US" sz="2400" dirty="0" smtClean="0"/>
              <a:t>Not as difficult to set up as federation</a:t>
            </a:r>
          </a:p>
          <a:p>
            <a:pPr marL="347663" indent="-347663"/>
            <a:r>
              <a:rPr lang="en-US" sz="2400" dirty="0" smtClean="0"/>
              <a:t>Synchronization can be scheduled or event-driven</a:t>
            </a:r>
          </a:p>
          <a:p>
            <a:pPr marL="625475" lvl="1" indent="-328613"/>
            <a:r>
              <a:rPr lang="en-US" sz="2400" dirty="0" smtClean="0"/>
              <a:t>Terminations and transfers easier to manage</a:t>
            </a:r>
          </a:p>
          <a:p>
            <a:pPr marL="347663" indent="-347663"/>
            <a:r>
              <a:rPr lang="en-US" sz="2400" dirty="0" smtClean="0"/>
              <a:t>Works with existing on-premises Identity Lifecycle solutions</a:t>
            </a:r>
          </a:p>
        </p:txBody>
      </p:sp>
      <p:sp>
        <p:nvSpPr>
          <p:cNvPr id="5" name="Text Placeholder 4"/>
          <p:cNvSpPr>
            <a:spLocks noGrp="1"/>
          </p:cNvSpPr>
          <p:nvPr>
            <p:ph type="body" sz="quarter" idx="3"/>
          </p:nvPr>
        </p:nvSpPr>
        <p:spPr>
          <a:xfrm>
            <a:off x="6181725" y="1905000"/>
            <a:ext cx="5486400" cy="310002"/>
          </a:xfrm>
        </p:spPr>
        <p:txBody>
          <a:bodyPr/>
          <a:lstStyle/>
          <a:p>
            <a:r>
              <a:rPr lang="en-US" sz="3200" smtClean="0"/>
              <a:t>Cons</a:t>
            </a:r>
            <a:endParaRPr lang="en-US" sz="3200" dirty="0"/>
          </a:p>
        </p:txBody>
      </p:sp>
      <p:sp>
        <p:nvSpPr>
          <p:cNvPr id="6" name="Content Placeholder 5"/>
          <p:cNvSpPr>
            <a:spLocks noGrp="1"/>
          </p:cNvSpPr>
          <p:nvPr>
            <p:ph sz="quarter" idx="4"/>
          </p:nvPr>
        </p:nvSpPr>
        <p:spPr>
          <a:xfrm>
            <a:off x="6181725" y="2590800"/>
            <a:ext cx="5486400" cy="1578619"/>
          </a:xfrm>
        </p:spPr>
        <p:txBody>
          <a:bodyPr/>
          <a:lstStyle/>
          <a:p>
            <a:pPr marL="347663" indent="-347663"/>
            <a:r>
              <a:rPr lang="en-US" sz="2400" dirty="0" smtClean="0"/>
              <a:t>More difficult to set up than CSP identity management system</a:t>
            </a:r>
          </a:p>
          <a:p>
            <a:pPr marL="347663" indent="-347663"/>
            <a:r>
              <a:rPr lang="en-US" sz="2400" dirty="0" smtClean="0"/>
              <a:t>User names might not be identical</a:t>
            </a:r>
          </a:p>
          <a:p>
            <a:pPr marL="625475" lvl="1" indent="-328613"/>
            <a:r>
              <a:rPr lang="en-US" sz="2400" dirty="0" smtClean="0"/>
              <a:t>CSPs usually default to email address as user name</a:t>
            </a:r>
          </a:p>
          <a:p>
            <a:pPr marL="347663" indent="-347663"/>
            <a:r>
              <a:rPr lang="en-US" sz="2400" dirty="0" smtClean="0"/>
              <a:t>Passwords often not synchronized</a:t>
            </a:r>
          </a:p>
          <a:p>
            <a:pPr marL="625475" lvl="1" indent="-328613"/>
            <a:r>
              <a:rPr lang="en-US" sz="2400" dirty="0" smtClean="0"/>
              <a:t>May be possible with additional client software</a:t>
            </a:r>
          </a:p>
        </p:txBody>
      </p:sp>
    </p:spTree>
    <p:extLst>
      <p:ext uri="{BB962C8B-B14F-4D97-AF65-F5344CB8AC3E}">
        <p14:creationId xmlns:p14="http://schemas.microsoft.com/office/powerpoint/2010/main" val="122968456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Identity Management Option</a:t>
            </a:r>
            <a:br>
              <a:rPr lang="en-US" dirty="0" smtClean="0"/>
            </a:br>
            <a:r>
              <a:rPr lang="en-US" sz="3600" dirty="0">
                <a:solidFill>
                  <a:srgbClr val="FFC000"/>
                </a:solidFill>
                <a:latin typeface="+mn-lt"/>
                <a:cs typeface="+mn-cs"/>
              </a:rPr>
              <a:t>Federate with </a:t>
            </a:r>
            <a:r>
              <a:rPr lang="en-US" sz="3600" dirty="0" smtClean="0">
                <a:solidFill>
                  <a:srgbClr val="FFC000"/>
                </a:solidFill>
                <a:latin typeface="+mn-lt"/>
                <a:cs typeface="+mn-cs"/>
              </a:rPr>
              <a:t>third-party identity providers</a:t>
            </a:r>
            <a:endParaRPr lang="en-US" sz="3600" dirty="0">
              <a:solidFill>
                <a:srgbClr val="FFC000"/>
              </a:solidFill>
              <a:latin typeface="+mn-lt"/>
              <a:cs typeface="+mn-cs"/>
            </a:endParaRPr>
          </a:p>
        </p:txBody>
      </p:sp>
      <p:sp>
        <p:nvSpPr>
          <p:cNvPr id="3" name="Text Placeholder 2"/>
          <p:cNvSpPr>
            <a:spLocks noGrp="1"/>
          </p:cNvSpPr>
          <p:nvPr>
            <p:ph type="body" idx="1"/>
          </p:nvPr>
        </p:nvSpPr>
        <p:spPr>
          <a:xfrm>
            <a:off x="519113" y="1917700"/>
            <a:ext cx="5486400" cy="310002"/>
          </a:xfrm>
        </p:spPr>
        <p:txBody>
          <a:bodyPr/>
          <a:lstStyle/>
          <a:p>
            <a:r>
              <a:rPr lang="en-US" sz="3200" dirty="0" smtClean="0"/>
              <a:t>Pros</a:t>
            </a:r>
            <a:endParaRPr lang="en-US" sz="3200" dirty="0"/>
          </a:p>
        </p:txBody>
      </p:sp>
      <p:sp>
        <p:nvSpPr>
          <p:cNvPr id="4" name="Content Placeholder 3"/>
          <p:cNvSpPr>
            <a:spLocks noGrp="1"/>
          </p:cNvSpPr>
          <p:nvPr>
            <p:ph sz="half" idx="2"/>
          </p:nvPr>
        </p:nvSpPr>
        <p:spPr>
          <a:xfrm>
            <a:off x="507867" y="2603500"/>
            <a:ext cx="5484971" cy="1537344"/>
          </a:xfrm>
        </p:spPr>
        <p:txBody>
          <a:bodyPr/>
          <a:lstStyle/>
          <a:p>
            <a:pPr marL="347663" indent="-347663"/>
            <a:r>
              <a:rPr lang="en-US" sz="2400" dirty="0" smtClean="0"/>
              <a:t>Allows integration with existing cloud-based identity</a:t>
            </a:r>
          </a:p>
          <a:p>
            <a:pPr marL="625475" lvl="1" indent="-328613"/>
            <a:r>
              <a:rPr lang="en-US" sz="2400" dirty="0" smtClean="0"/>
              <a:t>Potentially services and data, and hybrid clouds</a:t>
            </a:r>
          </a:p>
          <a:p>
            <a:pPr marL="347663" indent="-347663"/>
            <a:r>
              <a:rPr lang="en-US" sz="2400" dirty="0" smtClean="0"/>
              <a:t>Integration of third-party with on-premises identity possible</a:t>
            </a:r>
          </a:p>
          <a:p>
            <a:pPr marL="625475" lvl="1" indent="-328613"/>
            <a:r>
              <a:rPr lang="en-US" sz="2400" dirty="0" smtClean="0"/>
              <a:t>Useful approach if not possible to federate with on-premises identity store</a:t>
            </a:r>
          </a:p>
        </p:txBody>
      </p:sp>
      <p:sp>
        <p:nvSpPr>
          <p:cNvPr id="5" name="Text Placeholder 4"/>
          <p:cNvSpPr>
            <a:spLocks noGrp="1"/>
          </p:cNvSpPr>
          <p:nvPr>
            <p:ph type="body" sz="quarter" idx="3"/>
          </p:nvPr>
        </p:nvSpPr>
        <p:spPr>
          <a:xfrm>
            <a:off x="6181725" y="1917700"/>
            <a:ext cx="5486400" cy="310002"/>
          </a:xfrm>
        </p:spPr>
        <p:txBody>
          <a:bodyPr/>
          <a:lstStyle/>
          <a:p>
            <a:r>
              <a:rPr lang="en-US" sz="3200" smtClean="0"/>
              <a:t>Cons</a:t>
            </a:r>
            <a:endParaRPr lang="en-US" sz="3200" dirty="0" smtClean="0"/>
          </a:p>
        </p:txBody>
      </p:sp>
      <p:sp>
        <p:nvSpPr>
          <p:cNvPr id="6" name="Content Placeholder 5"/>
          <p:cNvSpPr>
            <a:spLocks noGrp="1"/>
          </p:cNvSpPr>
          <p:nvPr>
            <p:ph sz="quarter" idx="4"/>
          </p:nvPr>
        </p:nvSpPr>
        <p:spPr>
          <a:xfrm>
            <a:off x="6181725" y="2603500"/>
            <a:ext cx="5486400" cy="1578619"/>
          </a:xfrm>
        </p:spPr>
        <p:txBody>
          <a:bodyPr/>
          <a:lstStyle/>
          <a:p>
            <a:pPr marL="347663" indent="-347663"/>
            <a:r>
              <a:rPr lang="en-US" sz="2400" dirty="0" smtClean="0"/>
              <a:t>End users may still have multiple identities</a:t>
            </a:r>
          </a:p>
          <a:p>
            <a:pPr marL="347663" indent="-347663"/>
            <a:r>
              <a:rPr lang="en-US" sz="2400" dirty="0" smtClean="0"/>
              <a:t>Can be most difficult to set up and operate of all options</a:t>
            </a:r>
          </a:p>
          <a:p>
            <a:pPr marL="625475" lvl="1" indent="-328613"/>
            <a:r>
              <a:rPr lang="en-US" sz="2400" dirty="0" smtClean="0"/>
              <a:t>Taking dependency on third-party identity provider</a:t>
            </a:r>
          </a:p>
          <a:p>
            <a:endParaRPr lang="en-US" sz="2400" dirty="0"/>
          </a:p>
        </p:txBody>
      </p:sp>
    </p:spTree>
    <p:extLst>
      <p:ext uri="{BB962C8B-B14F-4D97-AF65-F5344CB8AC3E}">
        <p14:creationId xmlns:p14="http://schemas.microsoft.com/office/powerpoint/2010/main" val="253289247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Cloud Identity Management Option</a:t>
            </a:r>
            <a:br>
              <a:rPr lang="en-US" smtClean="0"/>
            </a:br>
            <a:r>
              <a:rPr lang="en-US" sz="3600" smtClean="0">
                <a:solidFill>
                  <a:srgbClr val="FFC000"/>
                </a:solidFill>
                <a:latin typeface="+mn-lt"/>
                <a:cs typeface="+mn-cs"/>
              </a:rPr>
              <a:t>Federate with On-Premises Identity</a:t>
            </a:r>
            <a:endParaRPr lang="en-US" sz="3600" dirty="0">
              <a:solidFill>
                <a:srgbClr val="FFC000"/>
              </a:solidFill>
              <a:latin typeface="+mn-lt"/>
              <a:cs typeface="+mn-cs"/>
            </a:endParaRPr>
          </a:p>
        </p:txBody>
      </p:sp>
      <p:sp>
        <p:nvSpPr>
          <p:cNvPr id="3" name="Text Placeholder 2"/>
          <p:cNvSpPr>
            <a:spLocks noGrp="1"/>
          </p:cNvSpPr>
          <p:nvPr>
            <p:ph type="body" idx="1"/>
          </p:nvPr>
        </p:nvSpPr>
        <p:spPr>
          <a:xfrm>
            <a:off x="530359" y="1905000"/>
            <a:ext cx="5486400" cy="310002"/>
          </a:xfrm>
        </p:spPr>
        <p:txBody>
          <a:bodyPr/>
          <a:lstStyle/>
          <a:p>
            <a:r>
              <a:rPr lang="en-US" sz="3200" smtClean="0"/>
              <a:t>Pros</a:t>
            </a:r>
            <a:endParaRPr lang="en-US" sz="3200" dirty="0"/>
          </a:p>
        </p:txBody>
      </p:sp>
      <p:sp>
        <p:nvSpPr>
          <p:cNvPr id="4" name="Content Placeholder 3"/>
          <p:cNvSpPr>
            <a:spLocks noGrp="1"/>
          </p:cNvSpPr>
          <p:nvPr>
            <p:ph sz="half" idx="2"/>
          </p:nvPr>
        </p:nvSpPr>
        <p:spPr>
          <a:xfrm>
            <a:off x="519113" y="2590800"/>
            <a:ext cx="5484971" cy="1537344"/>
          </a:xfrm>
        </p:spPr>
        <p:txBody>
          <a:bodyPr/>
          <a:lstStyle/>
          <a:p>
            <a:pPr marL="347663" indent="-347663"/>
            <a:r>
              <a:rPr lang="en-US" sz="2400" smtClean="0"/>
              <a:t>Integrates seamlessly with </a:t>
            </a:r>
            <a:br>
              <a:rPr lang="en-US" sz="2400" smtClean="0"/>
            </a:br>
            <a:r>
              <a:rPr lang="en-US" sz="2400" smtClean="0"/>
              <a:t>on-premises identity</a:t>
            </a:r>
          </a:p>
          <a:p>
            <a:pPr marL="625475" lvl="1" indent="-328613"/>
            <a:r>
              <a:rPr lang="en-US" sz="2400" smtClean="0"/>
              <a:t>Terminations and transfers can be handled with ease</a:t>
            </a:r>
          </a:p>
          <a:p>
            <a:pPr marL="625475" lvl="1" indent="-328613"/>
            <a:r>
              <a:rPr lang="en-US" sz="2400" smtClean="0"/>
              <a:t>User names are usually identical</a:t>
            </a:r>
          </a:p>
          <a:p>
            <a:pPr marL="625475" lvl="1" indent="-328613"/>
            <a:r>
              <a:rPr lang="en-US" sz="2400" smtClean="0"/>
              <a:t>No need to synchronize passwords</a:t>
            </a:r>
          </a:p>
          <a:p>
            <a:pPr marL="347663" indent="-347663"/>
            <a:r>
              <a:rPr lang="en-US" sz="2400" smtClean="0"/>
              <a:t>Works well with hybrid clouds</a:t>
            </a:r>
          </a:p>
          <a:p>
            <a:pPr lvl="1"/>
            <a:endParaRPr lang="en-US" sz="2400" smtClean="0"/>
          </a:p>
          <a:p>
            <a:endParaRPr lang="en-US" sz="2400" dirty="0"/>
          </a:p>
        </p:txBody>
      </p:sp>
      <p:sp>
        <p:nvSpPr>
          <p:cNvPr id="5" name="Text Placeholder 4"/>
          <p:cNvSpPr>
            <a:spLocks noGrp="1"/>
          </p:cNvSpPr>
          <p:nvPr>
            <p:ph type="body" sz="quarter" idx="3"/>
          </p:nvPr>
        </p:nvSpPr>
        <p:spPr>
          <a:xfrm>
            <a:off x="6192971" y="1905000"/>
            <a:ext cx="5486400" cy="310002"/>
          </a:xfrm>
        </p:spPr>
        <p:txBody>
          <a:bodyPr/>
          <a:lstStyle/>
          <a:p>
            <a:r>
              <a:rPr lang="en-US" sz="3200" smtClean="0"/>
              <a:t>Cons</a:t>
            </a:r>
            <a:endParaRPr lang="en-US" sz="3200" dirty="0" smtClean="0"/>
          </a:p>
        </p:txBody>
      </p:sp>
      <p:sp>
        <p:nvSpPr>
          <p:cNvPr id="6" name="Content Placeholder 5"/>
          <p:cNvSpPr>
            <a:spLocks noGrp="1"/>
          </p:cNvSpPr>
          <p:nvPr>
            <p:ph sz="quarter" idx="4"/>
          </p:nvPr>
        </p:nvSpPr>
        <p:spPr>
          <a:xfrm>
            <a:off x="6192971" y="2590800"/>
            <a:ext cx="5486400" cy="1578619"/>
          </a:xfrm>
        </p:spPr>
        <p:txBody>
          <a:bodyPr/>
          <a:lstStyle/>
          <a:p>
            <a:pPr marL="347663" indent="-347663"/>
            <a:r>
              <a:rPr lang="en-US" sz="2400" smtClean="0"/>
              <a:t>Can be difficult to set up</a:t>
            </a:r>
          </a:p>
          <a:p>
            <a:pPr marL="625475" lvl="1" indent="-328613"/>
            <a:r>
              <a:rPr lang="en-US" sz="2400" smtClean="0"/>
              <a:t>Requires compatible on-premises identity store</a:t>
            </a:r>
          </a:p>
          <a:p>
            <a:pPr marL="347663" indent="-347663"/>
            <a:r>
              <a:rPr lang="en-US" sz="2400" smtClean="0"/>
              <a:t>Can magnify existing identity management problems</a:t>
            </a:r>
            <a:endParaRPr lang="en-US" sz="2400" dirty="0" smtClean="0"/>
          </a:p>
        </p:txBody>
      </p:sp>
    </p:spTree>
    <p:extLst>
      <p:ext uri="{BB962C8B-B14F-4D97-AF65-F5344CB8AC3E}">
        <p14:creationId xmlns:p14="http://schemas.microsoft.com/office/powerpoint/2010/main" val="120286349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Public Cloud</a:t>
            </a:r>
            <a:endParaRPr lang="en-US" dirty="0"/>
          </a:p>
        </p:txBody>
      </p:sp>
      <p:sp>
        <p:nvSpPr>
          <p:cNvPr id="5" name="Subtitle 5"/>
          <p:cNvSpPr>
            <a:spLocks noGrp="1"/>
          </p:cNvSpPr>
          <p:nvPr>
            <p:ph type="subTitle" idx="1"/>
          </p:nvPr>
        </p:nvSpPr>
        <p:spPr/>
        <p:txBody>
          <a:bodyPr/>
          <a:lstStyle/>
          <a:p>
            <a:r>
              <a:rPr lang="en-US" smtClean="0"/>
              <a:t>Platform as a Service</a:t>
            </a:r>
            <a:endParaRPr lang="en-US" dirty="0"/>
          </a:p>
        </p:txBody>
      </p:sp>
      <p:pic>
        <p:nvPicPr>
          <p:cNvPr id="1026" name="Picture 2" descr="C:\DVD\DVD_Art\DVD_Art_Sept-2-2010\Logos\Microsoft .NET\Microsoft .NET Windows Identity Foundation\NET-Windows_Identity_Foundation_h_r.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65812" y="2733675"/>
            <a:ext cx="4864231" cy="9144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7" name="Picture 3" descr="C:\DVD\DVD_Art\DVD_Art_Sept-2-2010\Logos\Windows Azure (platform)\Windows Azure Platform AppFabric\Azure_Platform_AppFabric_r.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93652" y="914400"/>
            <a:ext cx="6268517" cy="118872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028" name="Picture 4" descr="C:\DVD\DVD_Art\DVD_Art_Sept-2-2010\Logos\Windows Server 2008\Windows Server Active Directory\Windows Server Active Directory v r logo.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487962" y="4038600"/>
            <a:ext cx="4447742" cy="201168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90961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Azure Identity Management Options</a:t>
            </a:r>
            <a:endParaRPr lang="en-US" dirty="0"/>
          </a:p>
        </p:txBody>
      </p:sp>
      <p:sp>
        <p:nvSpPr>
          <p:cNvPr id="3" name="Content Placeholder 2"/>
          <p:cNvSpPr>
            <a:spLocks noGrp="1"/>
          </p:cNvSpPr>
          <p:nvPr>
            <p:ph type="body" sz="quarter" idx="10"/>
          </p:nvPr>
        </p:nvSpPr>
        <p:spPr>
          <a:xfrm>
            <a:off x="519112" y="1447799"/>
            <a:ext cx="11149013" cy="5324535"/>
          </a:xfrm>
        </p:spPr>
        <p:txBody>
          <a:bodyPr/>
          <a:lstStyle/>
          <a:p>
            <a:pPr marL="514350" indent="-514350">
              <a:buFont typeface="+mj-lt"/>
              <a:buAutoNum type="arabicPeriod"/>
            </a:pPr>
            <a:r>
              <a:rPr lang="en-US" dirty="0" smtClean="0">
                <a:solidFill>
                  <a:schemeClr val="bg2"/>
                </a:solidFill>
              </a:rPr>
              <a:t>Use cloud service provider’s (CSP’s) identity management system</a:t>
            </a:r>
          </a:p>
          <a:p>
            <a:pPr lvl="1"/>
            <a:r>
              <a:rPr lang="en-US" dirty="0" smtClean="0"/>
              <a:t>Applications built in Windows Azure can have own ID store</a:t>
            </a:r>
          </a:p>
          <a:p>
            <a:pPr marL="514350" indent="-514350">
              <a:buFont typeface="+mj-lt"/>
              <a:buAutoNum type="arabicPeriod"/>
            </a:pPr>
            <a:r>
              <a:rPr lang="en-US" dirty="0">
                <a:solidFill>
                  <a:schemeClr val="bg2"/>
                </a:solidFill>
              </a:rPr>
              <a:t>Synchronize on-premises identity store with CSP’s identity store</a:t>
            </a:r>
          </a:p>
          <a:p>
            <a:pPr lvl="1"/>
            <a:r>
              <a:rPr lang="en-US" dirty="0" smtClean="0"/>
              <a:t>Load application user profiles from on-premises AD</a:t>
            </a:r>
          </a:p>
          <a:p>
            <a:pPr marL="514350" indent="-514350">
              <a:buFont typeface="+mj-lt"/>
              <a:buAutoNum type="arabicPeriod"/>
            </a:pPr>
            <a:r>
              <a:rPr lang="en-US" dirty="0">
                <a:solidFill>
                  <a:schemeClr val="bg2"/>
                </a:solidFill>
              </a:rPr>
              <a:t>Federate identity in trusted third-party provider with CSP</a:t>
            </a:r>
          </a:p>
          <a:p>
            <a:pPr lvl="1"/>
            <a:r>
              <a:rPr lang="en-US" dirty="0" smtClean="0"/>
              <a:t>Access Control service using public identity providers</a:t>
            </a:r>
          </a:p>
          <a:p>
            <a:pPr marL="514350" indent="-514350">
              <a:buFont typeface="+mj-lt"/>
              <a:buAutoNum type="arabicPeriod"/>
            </a:pPr>
            <a:r>
              <a:rPr lang="en-US" dirty="0">
                <a:solidFill>
                  <a:schemeClr val="bg2"/>
                </a:solidFill>
              </a:rPr>
              <a:t>Federate identity in on-premises directory with CSP</a:t>
            </a:r>
          </a:p>
          <a:p>
            <a:pPr lvl="1"/>
            <a:r>
              <a:rPr lang="en-US" dirty="0" smtClean="0"/>
              <a:t>Federate directly with application</a:t>
            </a:r>
          </a:p>
          <a:p>
            <a:pPr lvl="1"/>
            <a:r>
              <a:rPr lang="en-US" dirty="0" smtClean="0"/>
              <a:t>Federate with Access Control service</a:t>
            </a:r>
          </a:p>
        </p:txBody>
      </p:sp>
    </p:spTree>
    <p:extLst>
      <p:ext uri="{BB962C8B-B14F-4D97-AF65-F5344CB8AC3E}">
        <p14:creationId xmlns:p14="http://schemas.microsoft.com/office/powerpoint/2010/main" val="3918758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Identity and Access Options</a:t>
            </a:r>
            <a:br>
              <a:rPr lang="en-US" dirty="0" smtClean="0"/>
            </a:br>
            <a:r>
              <a:rPr lang="en-US" sz="3600" dirty="0" smtClean="0">
                <a:solidFill>
                  <a:schemeClr val="accent1"/>
                </a:solidFill>
              </a:rPr>
              <a:t>Common Identity Across Applications</a:t>
            </a:r>
            <a:endParaRPr lang="en-US" sz="3600" dirty="0">
              <a:solidFill>
                <a:schemeClr val="accent1"/>
              </a:solidFill>
            </a:endParaRPr>
          </a:p>
        </p:txBody>
      </p:sp>
      <p:sp>
        <p:nvSpPr>
          <p:cNvPr id="5" name="Cloud 4"/>
          <p:cNvSpPr/>
          <p:nvPr/>
        </p:nvSpPr>
        <p:spPr bwMode="auto">
          <a:xfrm>
            <a:off x="7763590" y="2061331"/>
            <a:ext cx="4110007" cy="1993353"/>
          </a:xfrm>
          <a:prstGeom prst="cloud">
            <a:avLst/>
          </a:prstGeom>
          <a:gradFill>
            <a:gsLst>
              <a:gs pos="0">
                <a:schemeClr val="accent1">
                  <a:lumMod val="50000"/>
                </a:schemeClr>
              </a:gs>
              <a:gs pos="50000">
                <a:schemeClr val="accent1">
                  <a:lumMod val="75000"/>
                </a:schemeClr>
              </a:gs>
              <a:gs pos="72000">
                <a:schemeClr val="accent1">
                  <a:lumMod val="60000"/>
                  <a:lumOff val="40000"/>
                </a:schemeClr>
              </a:gs>
              <a:gs pos="100000">
                <a:schemeClr val="accent1">
                  <a:lumMod val="40000"/>
                  <a:lumOff val="60000"/>
                </a:schemeClr>
              </a:gs>
            </a:gsLst>
          </a:gradFill>
          <a:ln>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r>
              <a:rPr lang="en-US" sz="2400" i="1" dirty="0">
                <a:gradFill>
                  <a:gsLst>
                    <a:gs pos="0">
                      <a:srgbClr val="FFFFFF"/>
                    </a:gs>
                    <a:gs pos="100000">
                      <a:srgbClr val="FFFFFF"/>
                    </a:gs>
                  </a:gsLst>
                  <a:lin ang="5400000" scaled="0"/>
                </a:gradFill>
              </a:rPr>
              <a:t> </a:t>
            </a:r>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7803" y="2758233"/>
            <a:ext cx="3585754" cy="548640"/>
          </a:xfrm>
          <a:prstGeom prst="rect">
            <a:avLst/>
          </a:prstGeom>
          <a:noFill/>
          <a:ln>
            <a:noFill/>
          </a:ln>
        </p:spPr>
      </p:pic>
      <p:sp>
        <p:nvSpPr>
          <p:cNvPr id="7" name="Cloud 6"/>
          <p:cNvSpPr/>
          <p:nvPr/>
        </p:nvSpPr>
        <p:spPr bwMode="auto">
          <a:xfrm>
            <a:off x="2609024" y="2893711"/>
            <a:ext cx="2657441" cy="957312"/>
          </a:xfrm>
          <a:prstGeom prst="cloud">
            <a:avLst/>
          </a:prstGeom>
          <a:noFill/>
          <a:ln>
            <a:solidFill>
              <a:schemeClr val="tx1"/>
            </a:solidFill>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r>
              <a:rPr lang="en-US" sz="2400" i="1" dirty="0">
                <a:gradFill>
                  <a:gsLst>
                    <a:gs pos="0">
                      <a:srgbClr val="FFFFFF"/>
                    </a:gs>
                    <a:gs pos="100000">
                      <a:srgbClr val="FFFFFF"/>
                    </a:gs>
                  </a:gsLst>
                  <a:lin ang="5400000" scaled="0"/>
                </a:gradFill>
              </a:rPr>
              <a:t> </a:t>
            </a:r>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p:txBody>
      </p:sp>
      <p:grpSp>
        <p:nvGrpSpPr>
          <p:cNvPr id="14" name="Group 13"/>
          <p:cNvGrpSpPr/>
          <p:nvPr/>
        </p:nvGrpSpPr>
        <p:grpSpPr>
          <a:xfrm>
            <a:off x="287063" y="2415056"/>
            <a:ext cx="2286000" cy="957312"/>
            <a:chOff x="301024" y="2643352"/>
            <a:chExt cx="1843085" cy="957312"/>
          </a:xfrm>
        </p:grpSpPr>
        <p:sp>
          <p:nvSpPr>
            <p:cNvPr id="9" name="Cloud 8"/>
            <p:cNvSpPr/>
            <p:nvPr/>
          </p:nvSpPr>
          <p:spPr bwMode="auto">
            <a:xfrm>
              <a:off x="301024" y="2643352"/>
              <a:ext cx="1843085" cy="957312"/>
            </a:xfrm>
            <a:prstGeom prst="cloud">
              <a:avLst/>
            </a:prstGeom>
            <a:noFill/>
            <a:ln>
              <a:solidFill>
                <a:schemeClr val="tx1"/>
              </a:solidFill>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r>
                <a:rPr lang="en-US" sz="2400" i="1" dirty="0">
                  <a:gradFill>
                    <a:gsLst>
                      <a:gs pos="0">
                        <a:srgbClr val="FFFFFF"/>
                      </a:gs>
                      <a:gs pos="100000">
                        <a:srgbClr val="FFFFFF"/>
                      </a:gs>
                    </a:gsLst>
                    <a:lin ang="5400000" scaled="0"/>
                  </a:gradFill>
                </a:rPr>
                <a:t> </a:t>
              </a:r>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6080" y="2918527"/>
              <a:ext cx="1331490" cy="365760"/>
            </a:xfrm>
            <a:prstGeom prst="rect">
              <a:avLst/>
            </a:prstGeom>
            <a:noFill/>
            <a:ln>
              <a:no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 name="Group 12"/>
          <p:cNvGrpSpPr/>
          <p:nvPr/>
        </p:nvGrpSpPr>
        <p:grpSpPr>
          <a:xfrm>
            <a:off x="1079542" y="3825093"/>
            <a:ext cx="2377439" cy="1371600"/>
            <a:chOff x="453423" y="3890169"/>
            <a:chExt cx="1843085" cy="957312"/>
          </a:xfrm>
        </p:grpSpPr>
        <p:sp>
          <p:nvSpPr>
            <p:cNvPr id="11" name="Cloud 10"/>
            <p:cNvSpPr/>
            <p:nvPr/>
          </p:nvSpPr>
          <p:spPr bwMode="auto">
            <a:xfrm>
              <a:off x="453423" y="3890169"/>
              <a:ext cx="1843085" cy="957312"/>
            </a:xfrm>
            <a:prstGeom prst="cloud">
              <a:avLst/>
            </a:prstGeom>
            <a:noFill/>
            <a:ln>
              <a:solidFill>
                <a:schemeClr val="tx1"/>
              </a:solidFill>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r>
                <a:rPr lang="en-US" sz="2400" i="1" dirty="0">
                  <a:gradFill>
                    <a:gsLst>
                      <a:gs pos="0">
                        <a:srgbClr val="FFFFFF"/>
                      </a:gs>
                      <a:gs pos="100000">
                        <a:srgbClr val="FFFFFF"/>
                      </a:gs>
                    </a:gsLst>
                    <a:lin ang="5400000" scaled="0"/>
                  </a:gradFill>
                </a:rPr>
                <a:t> </a:t>
              </a:r>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85003" y="4213685"/>
              <a:ext cx="1190915" cy="255283"/>
            </a:xfrm>
            <a:prstGeom prst="rect">
              <a:avLst/>
            </a:prstGeom>
            <a:noFill/>
            <a:ln>
              <a:no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 name="Group 16"/>
          <p:cNvGrpSpPr/>
          <p:nvPr/>
        </p:nvGrpSpPr>
        <p:grpSpPr>
          <a:xfrm>
            <a:off x="2419893" y="1571272"/>
            <a:ext cx="2456807" cy="957312"/>
            <a:chOff x="3591570" y="3381814"/>
            <a:chExt cx="1843085" cy="957312"/>
          </a:xfrm>
        </p:grpSpPr>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11646" y="3676638"/>
              <a:ext cx="1002931" cy="376099"/>
            </a:xfrm>
            <a:prstGeom prst="rect">
              <a:avLst/>
            </a:prstGeom>
            <a:ln>
              <a:noFill/>
            </a:ln>
          </p:spPr>
        </p:pic>
        <p:sp>
          <p:nvSpPr>
            <p:cNvPr id="20" name="Cloud 19"/>
            <p:cNvSpPr/>
            <p:nvPr/>
          </p:nvSpPr>
          <p:spPr bwMode="auto">
            <a:xfrm>
              <a:off x="3591570" y="3381814"/>
              <a:ext cx="1843085" cy="957312"/>
            </a:xfrm>
            <a:prstGeom prst="cloud">
              <a:avLst/>
            </a:prstGeom>
            <a:noFill/>
            <a:ln>
              <a:solidFill>
                <a:schemeClr val="tx1"/>
              </a:solidFill>
              <a:headEnd type="none" w="med" len="med"/>
              <a:tailEnd type="none" w="med" len="med"/>
            </a:ln>
            <a:effectLst>
              <a:outerShdw blurRad="40005" dist="22860" dir="5400000" rotWithShape="0">
                <a:srgbClr val="000000">
                  <a:alpha val="35000"/>
                </a:srgbClr>
              </a:outerShdw>
            </a:effectLst>
            <a:scene3d>
              <a:camera prst="orthographicFront" fov="0">
                <a:rot lat="0" lon="0" rev="0"/>
              </a:camera>
              <a:lightRig rig="soft" dir="tl">
                <a:rot lat="0" lon="0" rev="20000000"/>
              </a:lightRig>
            </a:scene3d>
            <a:sp3d prstMaterial="matte"/>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endParaRPr lang="en-US" sz="2400" i="1" dirty="0" smtClean="0">
                <a:gradFill>
                  <a:gsLst>
                    <a:gs pos="0">
                      <a:srgbClr val="FFFFFF"/>
                    </a:gs>
                    <a:gs pos="100000">
                      <a:srgbClr val="FFFFFF"/>
                    </a:gs>
                  </a:gsLst>
                  <a:lin ang="5400000" scaled="0"/>
                </a:gradFill>
              </a:endParaRP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r>
                <a:rPr lang="en-US" sz="2400" i="1" dirty="0">
                  <a:gradFill>
                    <a:gsLst>
                      <a:gs pos="0">
                        <a:srgbClr val="FFFFFF"/>
                      </a:gs>
                      <a:gs pos="100000">
                        <a:srgbClr val="FFFFFF"/>
                      </a:gs>
                    </a:gsLst>
                    <a:lin ang="5400000" scaled="0"/>
                  </a:gradFill>
                </a:rPr>
                <a:t> </a:t>
              </a:r>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a:p>
              <a:pPr algn="ctr" defTabSz="914099"/>
              <a:r>
                <a:rPr lang="en-US" sz="2400" i="1" dirty="0" smtClean="0">
                  <a:gradFill>
                    <a:gsLst>
                      <a:gs pos="0">
                        <a:srgbClr val="FFFFFF"/>
                      </a:gs>
                      <a:gs pos="100000">
                        <a:srgbClr val="FFFFFF"/>
                      </a:gs>
                    </a:gsLst>
                    <a:lin ang="5400000" scaled="0"/>
                  </a:gradFill>
                </a:rPr>
                <a:t>             </a:t>
              </a:r>
            </a:p>
            <a:p>
              <a:pPr algn="ctr" defTabSz="914099"/>
              <a:endParaRPr lang="en-US" sz="2400" i="1" dirty="0">
                <a:gradFill>
                  <a:gsLst>
                    <a:gs pos="0">
                      <a:srgbClr val="FFFFFF"/>
                    </a:gs>
                    <a:gs pos="100000">
                      <a:srgbClr val="FFFFFF"/>
                    </a:gs>
                  </a:gsLst>
                  <a:lin ang="5400000" scaled="0"/>
                </a:gradFill>
              </a:endParaRPr>
            </a:p>
          </p:txBody>
        </p:sp>
      </p:grpSp>
      <p:sp>
        <p:nvSpPr>
          <p:cNvPr id="18" name="Rounded Rectangle 17"/>
          <p:cNvSpPr/>
          <p:nvPr/>
        </p:nvSpPr>
        <p:spPr bwMode="auto">
          <a:xfrm>
            <a:off x="906704" y="4901190"/>
            <a:ext cx="7519716" cy="1389657"/>
          </a:xfrm>
          <a:prstGeom prst="roundRect">
            <a:avLst/>
          </a:prstGeom>
          <a:solidFill>
            <a:srgbClr val="0070C0">
              <a:alpha val="47000"/>
            </a:srgbClr>
          </a:solidFill>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balanced" dir="t"/>
          </a:scene3d>
          <a:sp3d prstMaterial="matte">
            <a:bevelT w="0" h="0"/>
            <a:contourClr>
              <a:schemeClr val="accent1">
                <a:satMod val="300000"/>
              </a:schemeClr>
            </a:contourClr>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smtClean="0">
              <a:gradFill>
                <a:gsLst>
                  <a:gs pos="0">
                    <a:schemeClr val="tx1"/>
                  </a:gs>
                  <a:gs pos="88000">
                    <a:schemeClr val="tx1"/>
                  </a:gs>
                </a:gsLst>
                <a:lin ang="5400000" scaled="0"/>
              </a:gradFill>
            </a:endParaRPr>
          </a:p>
        </p:txBody>
      </p:sp>
      <p:grpSp>
        <p:nvGrpSpPr>
          <p:cNvPr id="24" name="Group 23"/>
          <p:cNvGrpSpPr/>
          <p:nvPr/>
        </p:nvGrpSpPr>
        <p:grpSpPr>
          <a:xfrm>
            <a:off x="3922621" y="5127000"/>
            <a:ext cx="1124998" cy="727006"/>
            <a:chOff x="680085" y="5352645"/>
            <a:chExt cx="624840" cy="528722"/>
          </a:xfrm>
        </p:grpSpPr>
        <p:sp>
          <p:nvSpPr>
            <p:cNvPr id="25" name="Isosceles Triangle 24"/>
            <p:cNvSpPr/>
            <p:nvPr/>
          </p:nvSpPr>
          <p:spPr bwMode="auto">
            <a:xfrm>
              <a:off x="680085" y="5352645"/>
              <a:ext cx="624840" cy="528722"/>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dirty="0">
                <a:solidFill>
                  <a:srgbClr val="FFFFFF"/>
                </a:solidFill>
                <a:latin typeface="Arial" charset="0"/>
                <a:ea typeface="ＭＳ Ｐゴシック" charset="-128"/>
                <a:cs typeface="ＭＳ Ｐゴシック" charset="-128"/>
              </a:endParaRPr>
            </a:p>
          </p:txBody>
        </p:sp>
        <p:pic>
          <p:nvPicPr>
            <p:cNvPr id="26" name="Picture 2" descr="visio process chart 2"/>
            <p:cNvPicPr>
              <a:picLocks noChangeAspect="1" noChangeArrowheads="1"/>
            </p:cNvPicPr>
            <p:nvPr/>
          </p:nvPicPr>
          <p:blipFill>
            <a:blip r:embed="rId7" cstate="print"/>
            <a:srcRect/>
            <a:stretch>
              <a:fillRect/>
            </a:stretch>
          </p:blipFill>
          <p:spPr bwMode="auto">
            <a:xfrm>
              <a:off x="777960" y="5568644"/>
              <a:ext cx="429089" cy="312723"/>
            </a:xfrm>
            <a:prstGeom prst="rect">
              <a:avLst/>
            </a:prstGeom>
            <a:noFill/>
          </p:spPr>
        </p:pic>
      </p:grpSp>
      <p:sp>
        <p:nvSpPr>
          <p:cNvPr id="22" name="TextBox 21"/>
          <p:cNvSpPr txBox="1"/>
          <p:nvPr/>
        </p:nvSpPr>
        <p:spPr>
          <a:xfrm>
            <a:off x="3308077" y="5920505"/>
            <a:ext cx="2497026" cy="313932"/>
          </a:xfrm>
          <a:prstGeom prst="rect">
            <a:avLst/>
          </a:prstGeom>
          <a:noFill/>
        </p:spPr>
        <p:txBody>
          <a:bodyPr wrap="square" rtlCol="0">
            <a:spAutoFit/>
          </a:bodyPr>
          <a:lstStyle/>
          <a:p>
            <a:pPr>
              <a:lnSpc>
                <a:spcPct val="90000"/>
              </a:lnSpc>
            </a:pPr>
            <a:r>
              <a:rPr lang="en-US" sz="1600" smtClean="0">
                <a:latin typeface="+mn-lt"/>
              </a:rPr>
              <a:t>Active Directory</a:t>
            </a:r>
            <a:endParaRPr lang="en-US" sz="1600" dirty="0" err="1" smtClean="0">
              <a:latin typeface="+mn-lt"/>
            </a:endParaRPr>
          </a:p>
        </p:txBody>
      </p:sp>
      <p:grpSp>
        <p:nvGrpSpPr>
          <p:cNvPr id="28" name="Group 27"/>
          <p:cNvGrpSpPr/>
          <p:nvPr/>
        </p:nvGrpSpPr>
        <p:grpSpPr>
          <a:xfrm>
            <a:off x="2057582" y="5068231"/>
            <a:ext cx="499610" cy="310876"/>
            <a:chOff x="680085" y="5352645"/>
            <a:chExt cx="624840" cy="528722"/>
          </a:xfrm>
        </p:grpSpPr>
        <p:sp>
          <p:nvSpPr>
            <p:cNvPr id="29" name="Isosceles Triangle 28"/>
            <p:cNvSpPr/>
            <p:nvPr/>
          </p:nvSpPr>
          <p:spPr bwMode="auto">
            <a:xfrm>
              <a:off x="680085" y="5352645"/>
              <a:ext cx="624840" cy="528722"/>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dirty="0">
                <a:solidFill>
                  <a:srgbClr val="FFFFFF"/>
                </a:solidFill>
                <a:latin typeface="Arial" charset="0"/>
                <a:ea typeface="ＭＳ Ｐゴシック" charset="-128"/>
                <a:cs typeface="ＭＳ Ｐゴシック" charset="-128"/>
              </a:endParaRPr>
            </a:p>
          </p:txBody>
        </p:sp>
        <p:pic>
          <p:nvPicPr>
            <p:cNvPr id="30" name="Picture 2" descr="visio process chart 2"/>
            <p:cNvPicPr>
              <a:picLocks noChangeAspect="1" noChangeArrowheads="1"/>
            </p:cNvPicPr>
            <p:nvPr/>
          </p:nvPicPr>
          <p:blipFill>
            <a:blip r:embed="rId7" cstate="print"/>
            <a:srcRect/>
            <a:stretch>
              <a:fillRect/>
            </a:stretch>
          </p:blipFill>
          <p:spPr bwMode="auto">
            <a:xfrm>
              <a:off x="777960" y="5568644"/>
              <a:ext cx="429089" cy="312723"/>
            </a:xfrm>
            <a:prstGeom prst="rect">
              <a:avLst/>
            </a:prstGeom>
            <a:noFill/>
          </p:spPr>
        </p:pic>
      </p:grpSp>
      <p:grpSp>
        <p:nvGrpSpPr>
          <p:cNvPr id="31" name="Group 30"/>
          <p:cNvGrpSpPr/>
          <p:nvPr/>
        </p:nvGrpSpPr>
        <p:grpSpPr>
          <a:xfrm>
            <a:off x="1536124" y="5441039"/>
            <a:ext cx="499610" cy="310876"/>
            <a:chOff x="680085" y="5352645"/>
            <a:chExt cx="624840" cy="528722"/>
          </a:xfrm>
        </p:grpSpPr>
        <p:sp>
          <p:nvSpPr>
            <p:cNvPr id="32" name="Isosceles Triangle 31"/>
            <p:cNvSpPr/>
            <p:nvPr/>
          </p:nvSpPr>
          <p:spPr bwMode="auto">
            <a:xfrm>
              <a:off x="680085" y="5352645"/>
              <a:ext cx="624840" cy="528722"/>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dirty="0">
                <a:solidFill>
                  <a:srgbClr val="FFFFFF"/>
                </a:solidFill>
                <a:latin typeface="Arial" charset="0"/>
                <a:ea typeface="ＭＳ Ｐゴシック" charset="-128"/>
                <a:cs typeface="ＭＳ Ｐゴシック" charset="-128"/>
              </a:endParaRPr>
            </a:p>
          </p:txBody>
        </p:sp>
        <p:pic>
          <p:nvPicPr>
            <p:cNvPr id="33" name="Picture 2" descr="visio process chart 2"/>
            <p:cNvPicPr>
              <a:picLocks noChangeAspect="1" noChangeArrowheads="1"/>
            </p:cNvPicPr>
            <p:nvPr/>
          </p:nvPicPr>
          <p:blipFill>
            <a:blip r:embed="rId7" cstate="print"/>
            <a:srcRect/>
            <a:stretch>
              <a:fillRect/>
            </a:stretch>
          </p:blipFill>
          <p:spPr bwMode="auto">
            <a:xfrm>
              <a:off x="777960" y="5568644"/>
              <a:ext cx="429089" cy="312723"/>
            </a:xfrm>
            <a:prstGeom prst="rect">
              <a:avLst/>
            </a:prstGeom>
            <a:noFill/>
          </p:spPr>
        </p:pic>
      </p:grpSp>
      <p:pic>
        <p:nvPicPr>
          <p:cNvPr id="34" name="Picture 33" descr="Server.png"/>
          <p:cNvPicPr>
            <a:picLocks noChangeAspect="1"/>
          </p:cNvPicPr>
          <p:nvPr/>
        </p:nvPicPr>
        <p:blipFill>
          <a:blip r:embed="rId8" cstate="print"/>
          <a:stretch>
            <a:fillRect/>
          </a:stretch>
        </p:blipFill>
        <p:spPr>
          <a:xfrm>
            <a:off x="6549897" y="5190755"/>
            <a:ext cx="876855" cy="731520"/>
          </a:xfrm>
          <a:prstGeom prst="rect">
            <a:avLst/>
          </a:prstGeom>
          <a:noFill/>
          <a:ln>
            <a:noFill/>
          </a:ln>
        </p:spPr>
      </p:pic>
      <p:pic>
        <p:nvPicPr>
          <p:cNvPr id="36" name="Picture 35" descr="Configurations.png"/>
          <p:cNvPicPr>
            <a:picLocks noChangeAspect="1"/>
          </p:cNvPicPr>
          <p:nvPr/>
        </p:nvPicPr>
        <p:blipFill>
          <a:blip r:embed="rId9" cstate="print"/>
          <a:stretch>
            <a:fillRect/>
          </a:stretch>
        </p:blipFill>
        <p:spPr>
          <a:xfrm>
            <a:off x="5047619" y="5196422"/>
            <a:ext cx="595026" cy="357899"/>
          </a:xfrm>
          <a:prstGeom prst="rect">
            <a:avLst/>
          </a:prstGeom>
        </p:spPr>
      </p:pic>
      <p:sp>
        <p:nvSpPr>
          <p:cNvPr id="39" name="TextBox 38"/>
          <p:cNvSpPr txBox="1"/>
          <p:nvPr/>
        </p:nvSpPr>
        <p:spPr>
          <a:xfrm>
            <a:off x="5975372" y="5915939"/>
            <a:ext cx="2497026" cy="313932"/>
          </a:xfrm>
          <a:prstGeom prst="rect">
            <a:avLst/>
          </a:prstGeom>
          <a:noFill/>
        </p:spPr>
        <p:txBody>
          <a:bodyPr wrap="square" rtlCol="0">
            <a:spAutoFit/>
          </a:bodyPr>
          <a:lstStyle/>
          <a:p>
            <a:pPr>
              <a:lnSpc>
                <a:spcPct val="90000"/>
              </a:lnSpc>
            </a:pPr>
            <a:r>
              <a:rPr lang="en-US" sz="1600" smtClean="0">
                <a:latin typeface="+mn-lt"/>
              </a:rPr>
              <a:t>Other Providers</a:t>
            </a:r>
            <a:endParaRPr lang="en-US" sz="1600" dirty="0" err="1" smtClean="0">
              <a:latin typeface="+mn-lt"/>
            </a:endParaRPr>
          </a:p>
        </p:txBody>
      </p:sp>
      <p:sp>
        <p:nvSpPr>
          <p:cNvPr id="40" name="Text Box 48"/>
          <p:cNvSpPr txBox="1">
            <a:spLocks noChangeArrowheads="1"/>
          </p:cNvSpPr>
          <p:nvPr/>
        </p:nvSpPr>
        <p:spPr bwMode="auto">
          <a:xfrm>
            <a:off x="5680231" y="4661126"/>
            <a:ext cx="1279827" cy="480127"/>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E784">
                  <a:lumMod val="75000"/>
                  <a:lumOff val="25000"/>
                </a:srgbClr>
              </a:buClr>
              <a:buSzPct val="120000"/>
              <a:defRPr/>
            </a:pPr>
            <a:r>
              <a:rPr lang="en-US" sz="1400" dirty="0" smtClean="0">
                <a:solidFill>
                  <a:srgbClr val="FFFFFF"/>
                </a:solidFill>
                <a:latin typeface="Segoe" charset="0"/>
              </a:rPr>
              <a:t>WS-* and SAML</a:t>
            </a:r>
          </a:p>
        </p:txBody>
      </p:sp>
      <p:sp>
        <p:nvSpPr>
          <p:cNvPr id="41" name="Rectangle 40"/>
          <p:cNvSpPr/>
          <p:nvPr/>
        </p:nvSpPr>
        <p:spPr>
          <a:xfrm>
            <a:off x="3648294" y="6290846"/>
            <a:ext cx="3222062" cy="338554"/>
          </a:xfrm>
          <a:prstGeom prst="rect">
            <a:avLst/>
          </a:prstGeom>
        </p:spPr>
        <p:txBody>
          <a:bodyPr wrap="square">
            <a:spAutoFit/>
          </a:bodyPr>
          <a:lstStyle/>
          <a:p>
            <a:pPr defTabSz="914099"/>
            <a:r>
              <a:rPr lang="en-US" sz="1600" smtClean="0">
                <a:latin typeface="+mn-lt"/>
              </a:rPr>
              <a:t>On Premises</a:t>
            </a:r>
            <a:endParaRPr lang="en-US" sz="1600" dirty="0">
              <a:latin typeface="+mn-lt"/>
            </a:endParaRPr>
          </a:p>
        </p:txBody>
      </p:sp>
      <p:grpSp>
        <p:nvGrpSpPr>
          <p:cNvPr id="42" name="Group 41"/>
          <p:cNvGrpSpPr/>
          <p:nvPr/>
        </p:nvGrpSpPr>
        <p:grpSpPr>
          <a:xfrm>
            <a:off x="2062954" y="5813203"/>
            <a:ext cx="499610" cy="310876"/>
            <a:chOff x="680085" y="5352645"/>
            <a:chExt cx="624840" cy="528722"/>
          </a:xfrm>
        </p:grpSpPr>
        <p:sp>
          <p:nvSpPr>
            <p:cNvPr id="43" name="Isosceles Triangle 42"/>
            <p:cNvSpPr/>
            <p:nvPr/>
          </p:nvSpPr>
          <p:spPr bwMode="auto">
            <a:xfrm>
              <a:off x="680085" y="5352645"/>
              <a:ext cx="624840" cy="528722"/>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2400" dirty="0">
                <a:solidFill>
                  <a:srgbClr val="FFFFFF"/>
                </a:solidFill>
                <a:latin typeface="Arial" charset="0"/>
                <a:ea typeface="ＭＳ Ｐゴシック" charset="-128"/>
                <a:cs typeface="ＭＳ Ｐゴシック" charset="-128"/>
              </a:endParaRPr>
            </a:p>
          </p:txBody>
        </p:sp>
        <p:pic>
          <p:nvPicPr>
            <p:cNvPr id="44" name="Picture 2" descr="visio process chart 2"/>
            <p:cNvPicPr>
              <a:picLocks noChangeAspect="1" noChangeArrowheads="1"/>
            </p:cNvPicPr>
            <p:nvPr/>
          </p:nvPicPr>
          <p:blipFill>
            <a:blip r:embed="rId7" cstate="print"/>
            <a:srcRect/>
            <a:stretch>
              <a:fillRect/>
            </a:stretch>
          </p:blipFill>
          <p:spPr bwMode="auto">
            <a:xfrm>
              <a:off x="777960" y="5568644"/>
              <a:ext cx="429089" cy="312723"/>
            </a:xfrm>
            <a:prstGeom prst="rect">
              <a:avLst/>
            </a:prstGeom>
            <a:noFill/>
          </p:spPr>
        </p:pic>
      </p:grpSp>
      <p:cxnSp>
        <p:nvCxnSpPr>
          <p:cNvPr id="27" name="Straight Arrow Connector 26"/>
          <p:cNvCxnSpPr/>
          <p:nvPr/>
        </p:nvCxnSpPr>
        <p:spPr>
          <a:xfrm>
            <a:off x="2754295" y="5317191"/>
            <a:ext cx="1107563" cy="123848"/>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2099010" y="5612007"/>
            <a:ext cx="1738417" cy="3222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2571252" y="5813203"/>
            <a:ext cx="1266176" cy="124616"/>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4876699" y="3671479"/>
            <a:ext cx="2886891" cy="1523755"/>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9" name="Content Placeholder 4"/>
          <p:cNvSpPr txBox="1">
            <a:spLocks/>
          </p:cNvSpPr>
          <p:nvPr/>
        </p:nvSpPr>
        <p:spPr>
          <a:xfrm>
            <a:off x="7192571" y="4303749"/>
            <a:ext cx="4386813" cy="862476"/>
          </a:xfrm>
          <a:prstGeom prst="rect">
            <a:avLst/>
          </a:prstGeom>
        </p:spPr>
        <p:txBody>
          <a:bodyPr vert="horz" wrap="square" lIns="0" tIns="0" rIns="0" bIns="0" rtlCol="0">
            <a:noAutofit/>
          </a:bodyPr>
          <a:lstStyle>
            <a:lvl1pPr marL="281770" indent="-281770" algn="l" defTabSz="914363" rtl="0" eaLnBrk="1" latinLnBrk="0" hangingPunct="1">
              <a:lnSpc>
                <a:spcPct val="100000"/>
              </a:lnSpc>
              <a:spcBef>
                <a:spcPts val="0"/>
              </a:spcBef>
              <a:spcAft>
                <a:spcPts val="600"/>
              </a:spcAft>
              <a:buSzPct val="80000"/>
              <a:buFontTx/>
              <a:buBlip>
                <a:blip r:embed="rId10"/>
              </a:buBlip>
              <a:defRPr sz="2800" kern="1200">
                <a:gradFill>
                  <a:gsLst>
                    <a:gs pos="0">
                      <a:schemeClr val="bg1"/>
                    </a:gs>
                    <a:gs pos="86000">
                      <a:schemeClr val="bg1"/>
                    </a:gs>
                  </a:gsLst>
                  <a:lin ang="5400000" scaled="0"/>
                </a:gradFill>
                <a:effectLst/>
                <a:latin typeface="+mn-lt"/>
                <a:ea typeface="+mn-ea"/>
                <a:cs typeface="+mn-cs"/>
              </a:defRPr>
            </a:lvl1pPr>
            <a:lvl2pPr marL="576263" indent="-228600" algn="l" defTabSz="914363" rtl="0" eaLnBrk="1" latinLnBrk="0" hangingPunct="1">
              <a:lnSpc>
                <a:spcPct val="100000"/>
              </a:lnSpc>
              <a:spcBef>
                <a:spcPts val="0"/>
              </a:spcBef>
              <a:spcAft>
                <a:spcPts val="600"/>
              </a:spcAft>
              <a:buSzPct val="80000"/>
              <a:buFontTx/>
              <a:buBlip>
                <a:blip r:embed="rId10"/>
              </a:buBlip>
              <a:defRPr sz="2400" kern="1200">
                <a:gradFill>
                  <a:gsLst>
                    <a:gs pos="0">
                      <a:schemeClr val="bg1"/>
                    </a:gs>
                    <a:gs pos="86000">
                      <a:schemeClr val="bg1"/>
                    </a:gs>
                  </a:gsLst>
                  <a:lin ang="5400000" scaled="0"/>
                </a:gradFill>
                <a:effectLst/>
                <a:latin typeface="+mn-lt"/>
                <a:ea typeface="+mn-ea"/>
                <a:cs typeface="+mn-cs"/>
              </a:defRPr>
            </a:lvl2pPr>
            <a:lvl3pPr marL="9144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3pPr>
            <a:lvl4pPr marL="1262063"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4pPr>
            <a:lvl5pPr marL="16002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lgn="r">
              <a:buNone/>
            </a:pPr>
            <a:r>
              <a:rPr lang="en-US" sz="1800" b="0" smtClean="0">
                <a:solidFill>
                  <a:schemeClr val="tx1"/>
                </a:solidFill>
              </a:rPr>
              <a:t>Use of Active Directory identities and groups through federation</a:t>
            </a:r>
            <a:endParaRPr lang="en-US" sz="1800" b="0">
              <a:solidFill>
                <a:schemeClr val="tx1"/>
              </a:solidFill>
            </a:endParaRPr>
          </a:p>
        </p:txBody>
      </p:sp>
      <p:sp>
        <p:nvSpPr>
          <p:cNvPr id="60" name="Content Placeholder 4"/>
          <p:cNvSpPr txBox="1">
            <a:spLocks/>
          </p:cNvSpPr>
          <p:nvPr/>
        </p:nvSpPr>
        <p:spPr>
          <a:xfrm>
            <a:off x="8712635" y="5164779"/>
            <a:ext cx="3290414" cy="862476"/>
          </a:xfrm>
          <a:prstGeom prst="rect">
            <a:avLst/>
          </a:prstGeom>
        </p:spPr>
        <p:txBody>
          <a:bodyPr vert="horz" wrap="square" lIns="0" tIns="0" rIns="0" bIns="0" rtlCol="0">
            <a:noAutofit/>
          </a:bodyPr>
          <a:lstStyle>
            <a:lvl1pPr marL="281770" indent="-281770" algn="l" defTabSz="914363" rtl="0" eaLnBrk="1" latinLnBrk="0" hangingPunct="1">
              <a:lnSpc>
                <a:spcPct val="100000"/>
              </a:lnSpc>
              <a:spcBef>
                <a:spcPts val="0"/>
              </a:spcBef>
              <a:spcAft>
                <a:spcPts val="600"/>
              </a:spcAft>
              <a:buSzPct val="80000"/>
              <a:buFontTx/>
              <a:buBlip>
                <a:blip r:embed="rId10"/>
              </a:buBlip>
              <a:defRPr sz="2800" kern="1200">
                <a:gradFill>
                  <a:gsLst>
                    <a:gs pos="0">
                      <a:schemeClr val="bg1"/>
                    </a:gs>
                    <a:gs pos="86000">
                      <a:schemeClr val="bg1"/>
                    </a:gs>
                  </a:gsLst>
                  <a:lin ang="5400000" scaled="0"/>
                </a:gradFill>
                <a:effectLst/>
                <a:latin typeface="+mn-lt"/>
                <a:ea typeface="+mn-ea"/>
                <a:cs typeface="+mn-cs"/>
              </a:defRPr>
            </a:lvl1pPr>
            <a:lvl2pPr marL="576263" indent="-228600" algn="l" defTabSz="914363" rtl="0" eaLnBrk="1" latinLnBrk="0" hangingPunct="1">
              <a:lnSpc>
                <a:spcPct val="100000"/>
              </a:lnSpc>
              <a:spcBef>
                <a:spcPts val="0"/>
              </a:spcBef>
              <a:spcAft>
                <a:spcPts val="600"/>
              </a:spcAft>
              <a:buSzPct val="80000"/>
              <a:buFontTx/>
              <a:buBlip>
                <a:blip r:embed="rId10"/>
              </a:buBlip>
              <a:defRPr sz="2400" kern="1200">
                <a:gradFill>
                  <a:gsLst>
                    <a:gs pos="0">
                      <a:schemeClr val="bg1"/>
                    </a:gs>
                    <a:gs pos="86000">
                      <a:schemeClr val="bg1"/>
                    </a:gs>
                  </a:gsLst>
                  <a:lin ang="5400000" scaled="0"/>
                </a:gradFill>
                <a:effectLst/>
                <a:latin typeface="+mn-lt"/>
                <a:ea typeface="+mn-ea"/>
                <a:cs typeface="+mn-cs"/>
              </a:defRPr>
            </a:lvl2pPr>
            <a:lvl3pPr marL="9144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3pPr>
            <a:lvl4pPr marL="1262063"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4pPr>
            <a:lvl5pPr marL="16002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buNone/>
            </a:pPr>
            <a:r>
              <a:rPr lang="en-US" sz="1800" b="0" dirty="0" smtClean="0">
                <a:solidFill>
                  <a:schemeClr val="tx1"/>
                </a:solidFill>
              </a:rPr>
              <a:t>Enable seamless access experience with other corporate applications tied to AD</a:t>
            </a:r>
            <a:endParaRPr lang="en-US" sz="1800" b="0" dirty="0">
              <a:solidFill>
                <a:schemeClr val="tx1"/>
              </a:solidFill>
            </a:endParaRPr>
          </a:p>
        </p:txBody>
      </p:sp>
      <p:cxnSp>
        <p:nvCxnSpPr>
          <p:cNvPr id="62" name="Straight Arrow Connector 61"/>
          <p:cNvCxnSpPr/>
          <p:nvPr/>
        </p:nvCxnSpPr>
        <p:spPr>
          <a:xfrm flipV="1">
            <a:off x="6982975" y="3825094"/>
            <a:ext cx="1074828" cy="1287959"/>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4" name="Content Placeholder 4"/>
          <p:cNvSpPr txBox="1">
            <a:spLocks/>
          </p:cNvSpPr>
          <p:nvPr/>
        </p:nvSpPr>
        <p:spPr>
          <a:xfrm>
            <a:off x="8472398" y="4454289"/>
            <a:ext cx="3106987" cy="862476"/>
          </a:xfrm>
          <a:prstGeom prst="rect">
            <a:avLst/>
          </a:prstGeom>
        </p:spPr>
        <p:txBody>
          <a:bodyPr vert="horz" wrap="square" lIns="0" tIns="0" rIns="0" bIns="0" rtlCol="0">
            <a:noAutofit/>
          </a:bodyPr>
          <a:lstStyle>
            <a:lvl1pPr marL="281770" indent="-281770" algn="l" defTabSz="914363" rtl="0" eaLnBrk="1" latinLnBrk="0" hangingPunct="1">
              <a:lnSpc>
                <a:spcPct val="100000"/>
              </a:lnSpc>
              <a:spcBef>
                <a:spcPts val="0"/>
              </a:spcBef>
              <a:spcAft>
                <a:spcPts val="600"/>
              </a:spcAft>
              <a:buSzPct val="80000"/>
              <a:buFontTx/>
              <a:buBlip>
                <a:blip r:embed="rId10"/>
              </a:buBlip>
              <a:defRPr sz="2800" kern="1200">
                <a:gradFill>
                  <a:gsLst>
                    <a:gs pos="0">
                      <a:schemeClr val="bg1"/>
                    </a:gs>
                    <a:gs pos="86000">
                      <a:schemeClr val="bg1"/>
                    </a:gs>
                  </a:gsLst>
                  <a:lin ang="5400000" scaled="0"/>
                </a:gradFill>
                <a:effectLst/>
                <a:latin typeface="+mn-lt"/>
                <a:ea typeface="+mn-ea"/>
                <a:cs typeface="+mn-cs"/>
              </a:defRPr>
            </a:lvl1pPr>
            <a:lvl2pPr marL="576263" indent="-228600" algn="l" defTabSz="914363" rtl="0" eaLnBrk="1" latinLnBrk="0" hangingPunct="1">
              <a:lnSpc>
                <a:spcPct val="100000"/>
              </a:lnSpc>
              <a:spcBef>
                <a:spcPts val="0"/>
              </a:spcBef>
              <a:spcAft>
                <a:spcPts val="600"/>
              </a:spcAft>
              <a:buSzPct val="80000"/>
              <a:buFontTx/>
              <a:buBlip>
                <a:blip r:embed="rId10"/>
              </a:buBlip>
              <a:defRPr sz="2400" kern="1200">
                <a:gradFill>
                  <a:gsLst>
                    <a:gs pos="0">
                      <a:schemeClr val="bg1"/>
                    </a:gs>
                    <a:gs pos="86000">
                      <a:schemeClr val="bg1"/>
                    </a:gs>
                  </a:gsLst>
                  <a:lin ang="5400000" scaled="0"/>
                </a:gradFill>
                <a:effectLst/>
                <a:latin typeface="+mn-lt"/>
                <a:ea typeface="+mn-ea"/>
                <a:cs typeface="+mn-cs"/>
              </a:defRPr>
            </a:lvl2pPr>
            <a:lvl3pPr marL="9144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3pPr>
            <a:lvl4pPr marL="1262063"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4pPr>
            <a:lvl5pPr marL="16002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buNone/>
            </a:pPr>
            <a:r>
              <a:rPr lang="en-US" sz="1800" b="0" dirty="0" smtClean="0">
                <a:solidFill>
                  <a:schemeClr val="tx1"/>
                </a:solidFill>
              </a:rPr>
              <a:t>Integration with 3</a:t>
            </a:r>
            <a:r>
              <a:rPr lang="en-US" sz="1800" b="0" baseline="30000" dirty="0" smtClean="0">
                <a:solidFill>
                  <a:schemeClr val="tx1"/>
                </a:solidFill>
              </a:rPr>
              <a:t>rd</a:t>
            </a:r>
            <a:r>
              <a:rPr lang="en-US" sz="1800" b="0" dirty="0" smtClean="0">
                <a:solidFill>
                  <a:schemeClr val="tx1"/>
                </a:solidFill>
              </a:rPr>
              <a:t> party systems through WS-* and SAML 2.0 open standards</a:t>
            </a:r>
            <a:endParaRPr lang="en-US" sz="1800" b="0" dirty="0">
              <a:solidFill>
                <a:schemeClr val="tx1"/>
              </a:solidFill>
            </a:endParaRPr>
          </a:p>
        </p:txBody>
      </p:sp>
      <p:cxnSp>
        <p:nvCxnSpPr>
          <p:cNvPr id="65" name="Straight Arrow Connector 64"/>
          <p:cNvCxnSpPr/>
          <p:nvPr/>
        </p:nvCxnSpPr>
        <p:spPr>
          <a:xfrm>
            <a:off x="5033654" y="2257962"/>
            <a:ext cx="2886891" cy="157094"/>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2843857" y="2815078"/>
            <a:ext cx="4919733" cy="0"/>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5408832" y="3246951"/>
            <a:ext cx="2354759" cy="0"/>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V="1">
            <a:off x="3741392" y="3445305"/>
            <a:ext cx="3960699" cy="822801"/>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4" name="Content Placeholder 4"/>
          <p:cNvSpPr txBox="1">
            <a:spLocks/>
          </p:cNvSpPr>
          <p:nvPr/>
        </p:nvSpPr>
        <p:spPr>
          <a:xfrm>
            <a:off x="8695486" y="4424694"/>
            <a:ext cx="3085212" cy="862476"/>
          </a:xfrm>
          <a:prstGeom prst="rect">
            <a:avLst/>
          </a:prstGeom>
        </p:spPr>
        <p:txBody>
          <a:bodyPr vert="horz" wrap="square" lIns="0" tIns="0" rIns="0" bIns="0" rtlCol="0">
            <a:noAutofit/>
          </a:bodyPr>
          <a:lstStyle>
            <a:lvl1pPr marL="281770" indent="-281770" algn="l" defTabSz="914363" rtl="0" eaLnBrk="1" latinLnBrk="0" hangingPunct="1">
              <a:lnSpc>
                <a:spcPct val="100000"/>
              </a:lnSpc>
              <a:spcBef>
                <a:spcPts val="0"/>
              </a:spcBef>
              <a:spcAft>
                <a:spcPts val="600"/>
              </a:spcAft>
              <a:buSzPct val="80000"/>
              <a:buFontTx/>
              <a:buBlip>
                <a:blip r:embed="rId10"/>
              </a:buBlip>
              <a:defRPr sz="2800" kern="1200">
                <a:gradFill>
                  <a:gsLst>
                    <a:gs pos="0">
                      <a:schemeClr val="bg1"/>
                    </a:gs>
                    <a:gs pos="86000">
                      <a:schemeClr val="bg1"/>
                    </a:gs>
                  </a:gsLst>
                  <a:lin ang="5400000" scaled="0"/>
                </a:gradFill>
                <a:effectLst/>
                <a:latin typeface="+mn-lt"/>
                <a:ea typeface="+mn-ea"/>
                <a:cs typeface="+mn-cs"/>
              </a:defRPr>
            </a:lvl1pPr>
            <a:lvl2pPr marL="576263" indent="-228600" algn="l" defTabSz="914363" rtl="0" eaLnBrk="1" latinLnBrk="0" hangingPunct="1">
              <a:lnSpc>
                <a:spcPct val="100000"/>
              </a:lnSpc>
              <a:spcBef>
                <a:spcPts val="0"/>
              </a:spcBef>
              <a:spcAft>
                <a:spcPts val="600"/>
              </a:spcAft>
              <a:buSzPct val="80000"/>
              <a:buFontTx/>
              <a:buBlip>
                <a:blip r:embed="rId10"/>
              </a:buBlip>
              <a:defRPr sz="2400" kern="1200">
                <a:gradFill>
                  <a:gsLst>
                    <a:gs pos="0">
                      <a:schemeClr val="bg1"/>
                    </a:gs>
                    <a:gs pos="86000">
                      <a:schemeClr val="bg1"/>
                    </a:gs>
                  </a:gsLst>
                  <a:lin ang="5400000" scaled="0"/>
                </a:gradFill>
                <a:effectLst/>
                <a:latin typeface="+mn-lt"/>
                <a:ea typeface="+mn-ea"/>
                <a:cs typeface="+mn-cs"/>
              </a:defRPr>
            </a:lvl2pPr>
            <a:lvl3pPr marL="9144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3pPr>
            <a:lvl4pPr marL="1262063"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4pPr>
            <a:lvl5pPr marL="1600200" indent="-228600" algn="l" defTabSz="914363" rtl="0" eaLnBrk="1" latinLnBrk="0" hangingPunct="1">
              <a:lnSpc>
                <a:spcPct val="100000"/>
              </a:lnSpc>
              <a:spcBef>
                <a:spcPts val="0"/>
              </a:spcBef>
              <a:spcAft>
                <a:spcPts val="600"/>
              </a:spcAft>
              <a:buSzPct val="80000"/>
              <a:buFontTx/>
              <a:buBlip>
                <a:blip r:embed="rId10"/>
              </a:buBlip>
              <a:defRPr sz="2000" kern="1200">
                <a:gradFill>
                  <a:gsLst>
                    <a:gs pos="0">
                      <a:schemeClr val="bg1"/>
                    </a:gs>
                    <a:gs pos="86000">
                      <a:schemeClr val="bg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600" kern="1200">
                <a:solidFill>
                  <a:schemeClr val="tx1"/>
                </a:solidFill>
                <a:latin typeface="+mn-lt"/>
                <a:ea typeface="+mn-ea"/>
                <a:cs typeface="+mn-cs"/>
              </a:defRPr>
            </a:lvl9pPr>
          </a:lstStyle>
          <a:p>
            <a:pPr marL="0" indent="0">
              <a:buNone/>
            </a:pPr>
            <a:r>
              <a:rPr lang="en-US" sz="1800" smtClean="0">
                <a:solidFill>
                  <a:schemeClr val="tx1"/>
                </a:solidFill>
              </a:rPr>
              <a:t>In the next release of AppFabric Access Control Services (ACS 2.0), </a:t>
            </a:r>
            <a:r>
              <a:rPr lang="en-US" sz="1800">
                <a:solidFill>
                  <a:schemeClr val="tx1"/>
                </a:solidFill>
              </a:rPr>
              <a:t>s</a:t>
            </a:r>
            <a:r>
              <a:rPr lang="en-US" sz="1800" b="0" smtClean="0">
                <a:solidFill>
                  <a:schemeClr val="tx1"/>
                </a:solidFill>
              </a:rPr>
              <a:t>ingle </a:t>
            </a:r>
            <a:r>
              <a:rPr lang="en-US" sz="1800" b="0" dirty="0" smtClean="0">
                <a:solidFill>
                  <a:schemeClr val="tx1"/>
                </a:solidFill>
              </a:rPr>
              <a:t>sign-on </a:t>
            </a:r>
            <a:r>
              <a:rPr lang="en-US" sz="1800" b="0" smtClean="0">
                <a:solidFill>
                  <a:schemeClr val="tx1"/>
                </a:solidFill>
              </a:rPr>
              <a:t>with popular </a:t>
            </a:r>
            <a:r>
              <a:rPr lang="en-US" sz="1800" b="0" dirty="0" smtClean="0">
                <a:solidFill>
                  <a:schemeClr val="tx1"/>
                </a:solidFill>
              </a:rPr>
              <a:t>Internet identity providers</a:t>
            </a:r>
            <a:endParaRPr lang="en-US" sz="1800" b="0" dirty="0">
              <a:solidFill>
                <a:schemeClr val="tx1"/>
              </a:solidFill>
            </a:endParaRPr>
          </a:p>
        </p:txBody>
      </p:sp>
      <p:pic>
        <p:nvPicPr>
          <p:cNvPr id="52" name="Picture 4" descr="E:\files\DVD_Art_Sept-2-2010\Logos\Windows Live\Windows Live ID\WL-ID_v_rgb_r.png"/>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3389419" y="3094052"/>
            <a:ext cx="1093176" cy="45306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67423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 presetClass="entr" presetSubtype="0" fill="hold" nodeType="after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55"/>
                                        </p:tgtEl>
                                        <p:attrNameLst>
                                          <p:attrName>style.visibility</p:attrName>
                                        </p:attrNameLst>
                                      </p:cBhvr>
                                      <p:to>
                                        <p:strVal val="visible"/>
                                      </p:to>
                                    </p:set>
                                    <p:animEffect transition="in" filter="wipe(down)">
                                      <p:cBhvr>
                                        <p:cTn id="9" dur="500"/>
                                        <p:tgtEl>
                                          <p:spTgt spid="55"/>
                                        </p:tgtEl>
                                      </p:cBhvr>
                                    </p:animEffect>
                                  </p:childTnLst>
                                </p:cTn>
                              </p:par>
                            </p:childTnLst>
                          </p:cTn>
                        </p:par>
                        <p:par>
                          <p:cTn id="10" fill="hold">
                            <p:stCondLst>
                              <p:cond delay="1000"/>
                            </p:stCondLst>
                            <p:childTnLst>
                              <p:par>
                                <p:cTn id="11" presetID="42" presetClass="path" presetSubtype="0" accel="50000" decel="50000" fill="hold" nodeType="afterEffect">
                                  <p:stCondLst>
                                    <p:cond delay="0"/>
                                  </p:stCondLst>
                                  <p:childTnLst>
                                    <p:animMotion origin="layout" path="M -1.66667E-6 -2.22222E-6 L 0.20695 -0.19838 " pathEditMode="relative" rAng="0" ptsTypes="AA">
                                      <p:cBhvr>
                                        <p:cTn id="12" dur="2000" fill="hold"/>
                                        <p:tgtEl>
                                          <p:spTgt spid="36"/>
                                        </p:tgtEl>
                                        <p:attrNameLst>
                                          <p:attrName>ppt_x</p:attrName>
                                          <p:attrName>ppt_y</p:attrName>
                                        </p:attrNameLst>
                                      </p:cBhvr>
                                      <p:rCtr x="10347" y="-9931"/>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0">
                                            <p:txEl>
                                              <p:pRg st="0" end="0"/>
                                            </p:txEl>
                                          </p:spTgt>
                                        </p:tgtEl>
                                        <p:attrNameLst>
                                          <p:attrName>style.visibility</p:attrName>
                                        </p:attrNameLst>
                                      </p:cBhvr>
                                      <p:to>
                                        <p:strVal val="visible"/>
                                      </p:to>
                                    </p:set>
                                  </p:childTnLst>
                                </p:cTn>
                              </p:par>
                            </p:childTnLst>
                          </p:cTn>
                        </p:par>
                        <p:par>
                          <p:cTn id="17" fill="hold">
                            <p:stCondLst>
                              <p:cond delay="0"/>
                            </p:stCondLst>
                            <p:childTnLst>
                              <p:par>
                                <p:cTn id="18" presetID="53" presetClass="entr" presetSubtype="16"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par>
                                <p:cTn id="23" presetID="53" presetClass="entr" presetSubtype="16"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fltVal val="0"/>
                                          </p:val>
                                        </p:tav>
                                        <p:tav tm="100000">
                                          <p:val>
                                            <p:strVal val="#ppt_h"/>
                                          </p:val>
                                        </p:tav>
                                      </p:tavLst>
                                    </p:anim>
                                    <p:animEffect transition="in" filter="fade">
                                      <p:cBhvr>
                                        <p:cTn id="27" dur="500"/>
                                        <p:tgtEl>
                                          <p:spTgt spid="48"/>
                                        </p:tgtEl>
                                      </p:cBhvr>
                                    </p:animEffect>
                                  </p:childTnLst>
                                </p:cTn>
                              </p:par>
                              <p:par>
                                <p:cTn id="28" presetID="53" presetClass="entr" presetSubtype="16"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p:cTn id="30" dur="500" fill="hold"/>
                                        <p:tgtEl>
                                          <p:spTgt spid="50"/>
                                        </p:tgtEl>
                                        <p:attrNameLst>
                                          <p:attrName>ppt_w</p:attrName>
                                        </p:attrNameLst>
                                      </p:cBhvr>
                                      <p:tavLst>
                                        <p:tav tm="0">
                                          <p:val>
                                            <p:fltVal val="0"/>
                                          </p:val>
                                        </p:tav>
                                        <p:tav tm="100000">
                                          <p:val>
                                            <p:strVal val="#ppt_w"/>
                                          </p:val>
                                        </p:tav>
                                      </p:tavLst>
                                    </p:anim>
                                    <p:anim calcmode="lin" valueType="num">
                                      <p:cBhvr>
                                        <p:cTn id="31" dur="500" fill="hold"/>
                                        <p:tgtEl>
                                          <p:spTgt spid="50"/>
                                        </p:tgtEl>
                                        <p:attrNameLst>
                                          <p:attrName>ppt_h</p:attrName>
                                        </p:attrNameLst>
                                      </p:cBhvr>
                                      <p:tavLst>
                                        <p:tav tm="0">
                                          <p:val>
                                            <p:fltVal val="0"/>
                                          </p:val>
                                        </p:tav>
                                        <p:tav tm="100000">
                                          <p:val>
                                            <p:strVal val="#ppt_h"/>
                                          </p:val>
                                        </p:tav>
                                      </p:tavLst>
                                    </p:anim>
                                    <p:animEffect transition="in" filter="fade">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60">
                                            <p:txEl>
                                              <p:pRg st="0" end="0"/>
                                            </p:txEl>
                                          </p:spTgt>
                                        </p:tgtEl>
                                        <p:attrNameLst>
                                          <p:attrName>style.visibility</p:attrName>
                                        </p:attrNameLst>
                                      </p:cBhvr>
                                      <p:to>
                                        <p:strVal val="hidden"/>
                                      </p:to>
                                    </p:set>
                                  </p:childTnLst>
                                </p:cTn>
                              </p:par>
                              <p:par>
                                <p:cTn id="37" presetID="1" presetClass="exit" presetSubtype="0" fill="hold" grpId="0" nodeType="withEffect">
                                  <p:stCondLst>
                                    <p:cond delay="0"/>
                                  </p:stCondLst>
                                  <p:childTnLst>
                                    <p:set>
                                      <p:cBhvr>
                                        <p:cTn id="38" dur="1" fill="hold">
                                          <p:stCondLst>
                                            <p:cond delay="0"/>
                                          </p:stCondLst>
                                        </p:cTn>
                                        <p:tgtEl>
                                          <p:spTgt spid="59">
                                            <p:txEl>
                                              <p:pRg st="0" end="0"/>
                                            </p:txEl>
                                          </p:spTgt>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36"/>
                                        </p:tgtEl>
                                        <p:attrNameLst>
                                          <p:attrName>style.visibility</p:attrName>
                                        </p:attrNameLst>
                                      </p:cBhvr>
                                      <p:to>
                                        <p:strVal val="hidden"/>
                                      </p:to>
                                    </p:set>
                                  </p:childTnLst>
                                </p:cTn>
                              </p:par>
                            </p:childTnLst>
                          </p:cTn>
                        </p:par>
                        <p:par>
                          <p:cTn id="41" fill="hold">
                            <p:stCondLst>
                              <p:cond delay="0"/>
                            </p:stCondLst>
                            <p:childTnLst>
                              <p:par>
                                <p:cTn id="42" presetID="1"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par>
                          <p:cTn id="49" fill="hold">
                            <p:stCondLst>
                              <p:cond delay="0"/>
                            </p:stCondLst>
                            <p:childTnLst>
                              <p:par>
                                <p:cTn id="50" presetID="1" presetClass="entr" presetSubtype="0" fill="hold" nodeType="afterEffect">
                                  <p:stCondLst>
                                    <p:cond delay="0"/>
                                  </p:stCondLst>
                                  <p:childTnLst>
                                    <p:set>
                                      <p:cBhvr>
                                        <p:cTn id="51" dur="1" fill="hold">
                                          <p:stCondLst>
                                            <p:cond delay="0"/>
                                          </p:stCondLst>
                                        </p:cTn>
                                        <p:tgtEl>
                                          <p:spTgt spid="64">
                                            <p:txEl>
                                              <p:pRg st="0" end="0"/>
                                            </p:txEl>
                                          </p:spTgt>
                                        </p:tgtEl>
                                        <p:attrNameLst>
                                          <p:attrName>style.visibility</p:attrName>
                                        </p:attrNameLst>
                                      </p:cBhvr>
                                      <p:to>
                                        <p:strVal val="visible"/>
                                      </p:to>
                                    </p:set>
                                  </p:childTnLst>
                                </p:cTn>
                              </p:par>
                              <p:par>
                                <p:cTn id="52" presetID="22" presetClass="entr" presetSubtype="4" fill="hold"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down)">
                                      <p:cBhvr>
                                        <p:cTn id="54" dur="500"/>
                                        <p:tgtEl>
                                          <p:spTgt spid="62"/>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64">
                                            <p:txEl>
                                              <p:pRg st="0" end="0"/>
                                            </p:txEl>
                                          </p:spTgt>
                                        </p:tgtEl>
                                        <p:attrNameLst>
                                          <p:attrName>style.visibility</p:attrName>
                                        </p:attrNameLst>
                                      </p:cBhvr>
                                      <p:to>
                                        <p:strVal val="hidden"/>
                                      </p:to>
                                    </p:set>
                                  </p:childTnLst>
                                </p:cTn>
                              </p:par>
                            </p:childTnLst>
                          </p:cTn>
                        </p:par>
                        <p:par>
                          <p:cTn id="59" fill="hold">
                            <p:stCondLst>
                              <p:cond delay="0"/>
                            </p:stCondLst>
                            <p:childTnLst>
                              <p:par>
                                <p:cTn id="60" presetID="1" presetClass="entr" presetSubtype="0" fill="hold" nodeType="afterEffect">
                                  <p:stCondLst>
                                    <p:cond delay="0"/>
                                  </p:stCondLst>
                                  <p:childTnLst>
                                    <p:set>
                                      <p:cBhvr>
                                        <p:cTn id="61" dur="1" fill="hold">
                                          <p:stCondLst>
                                            <p:cond delay="0"/>
                                          </p:stCondLst>
                                        </p:cTn>
                                        <p:tgtEl>
                                          <p:spTgt spid="74">
                                            <p:txEl>
                                              <p:pRg st="0" end="0"/>
                                            </p:txEl>
                                          </p:spTgt>
                                        </p:tgtEl>
                                        <p:attrNameLst>
                                          <p:attrName>style.visibility</p:attrName>
                                        </p:attrNameLst>
                                      </p:cBhvr>
                                      <p:to>
                                        <p:strVal val="visible"/>
                                      </p:to>
                                    </p:set>
                                  </p:childTnLst>
                                </p:cTn>
                              </p:par>
                            </p:childTnLst>
                          </p:cTn>
                        </p:par>
                        <p:par>
                          <p:cTn id="62" fill="hold">
                            <p:stCondLst>
                              <p:cond delay="0"/>
                            </p:stCondLst>
                            <p:childTnLst>
                              <p:par>
                                <p:cTn id="63" presetID="22" presetClass="entr" presetSubtype="4"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500"/>
                            </p:stCondLst>
                            <p:childTnLst>
                              <p:par>
                                <p:cTn id="67" presetID="22" presetClass="entr" presetSubtype="8" fill="hold" nodeType="after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500"/>
                                        <p:tgtEl>
                                          <p:spTgt spid="65"/>
                                        </p:tgtEl>
                                      </p:cBhvr>
                                    </p:animEffect>
                                  </p:childTnLst>
                                </p:cTn>
                              </p:par>
                            </p:childTnLst>
                          </p:cTn>
                        </p:par>
                        <p:par>
                          <p:cTn id="70" fill="hold">
                            <p:stCondLst>
                              <p:cond delay="1000"/>
                            </p:stCondLst>
                            <p:childTnLst>
                              <p:par>
                                <p:cTn id="71" presetID="22" presetClass="entr" presetSubtype="4"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1500"/>
                            </p:stCondLst>
                            <p:childTnLst>
                              <p:par>
                                <p:cTn id="75" presetID="22" presetClass="entr" presetSubtype="8" fill="hold"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par>
                          <p:cTn id="78" fill="hold">
                            <p:stCondLst>
                              <p:cond delay="2000"/>
                            </p:stCondLst>
                            <p:childTnLst>
                              <p:par>
                                <p:cTn id="79" presetID="22" presetClass="entr" presetSubtype="8" fill="hold" nodeType="after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wipe(left)">
                                      <p:cBhvr>
                                        <p:cTn id="81" dur="500"/>
                                        <p:tgtEl>
                                          <p:spTgt spid="69"/>
                                        </p:tgtEl>
                                      </p:cBhvr>
                                    </p:animEffect>
                                  </p:childTnLst>
                                </p:cTn>
                              </p:par>
                              <p:par>
                                <p:cTn id="82" presetID="22" presetClass="entr" presetSubtype="4" fill="hold" nodeType="withEffect">
                                  <p:stCondLst>
                                    <p:cond delay="0"/>
                                  </p:stCondLst>
                                  <p:childTnLst>
                                    <p:set>
                                      <p:cBhvr>
                                        <p:cTn id="83" dur="1" fill="hold">
                                          <p:stCondLst>
                                            <p:cond delay="0"/>
                                          </p:stCondLst>
                                        </p:cTn>
                                        <p:tgtEl>
                                          <p:spTgt spid="52"/>
                                        </p:tgtEl>
                                        <p:attrNameLst>
                                          <p:attrName>style.visibility</p:attrName>
                                        </p:attrNameLst>
                                      </p:cBhvr>
                                      <p:to>
                                        <p:strVal val="visible"/>
                                      </p:to>
                                    </p:set>
                                    <p:animEffect transition="in" filter="wipe(down)">
                                      <p:cBhvr>
                                        <p:cTn id="84" dur="500"/>
                                        <p:tgtEl>
                                          <p:spTgt spid="52"/>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ipe(down)">
                                      <p:cBhvr>
                                        <p:cTn id="87" dur="500"/>
                                        <p:tgtEl>
                                          <p:spTgt spid="7"/>
                                        </p:tgtEl>
                                      </p:cBhvr>
                                    </p:animEffect>
                                  </p:childTnLst>
                                </p:cTn>
                              </p:par>
                            </p:childTnLst>
                          </p:cTn>
                        </p:par>
                        <p:par>
                          <p:cTn id="88" fill="hold">
                            <p:stCondLst>
                              <p:cond delay="2500"/>
                            </p:stCondLst>
                            <p:childTnLst>
                              <p:par>
                                <p:cTn id="89" presetID="22" presetClass="entr" presetSubtype="4" fill="hold"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down)">
                                      <p:cBhvr>
                                        <p:cTn id="91" dur="500"/>
                                        <p:tgtEl>
                                          <p:spTgt spid="13"/>
                                        </p:tgtEl>
                                      </p:cBhvr>
                                    </p:animEffect>
                                  </p:childTnLst>
                                </p:cTn>
                              </p:par>
                            </p:childTnLst>
                          </p:cTn>
                        </p:par>
                        <p:par>
                          <p:cTn id="92" fill="hold">
                            <p:stCondLst>
                              <p:cond delay="3000"/>
                            </p:stCondLst>
                            <p:childTnLst>
                              <p:par>
                                <p:cTn id="93" presetID="22" presetClass="entr" presetSubtype="8" fill="hold" nodeType="after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wipe(left)">
                                      <p:cBhvr>
                                        <p:cTn id="9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9" grpId="0"/>
      <p:bldP spid="40" grpId="0"/>
      <p:bldP spid="59" grpId="0" build="allAtOnce"/>
      <p:bldP spid="60" grpId="0" build="allAtOnce"/>
      <p:bldP spid="64"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4266089" y="1943100"/>
            <a:ext cx="3555074" cy="12573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2200" dirty="0" smtClean="0"/>
              <a:t>Access Control Service</a:t>
            </a:r>
            <a:endParaRPr lang="en-US" sz="2200" dirty="0"/>
          </a:p>
        </p:txBody>
      </p:sp>
      <p:sp>
        <p:nvSpPr>
          <p:cNvPr id="6" name="Rounded Rectangle 5"/>
          <p:cNvSpPr/>
          <p:nvPr/>
        </p:nvSpPr>
        <p:spPr>
          <a:xfrm>
            <a:off x="812588" y="4953000"/>
            <a:ext cx="2640912" cy="11430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2200" dirty="0" smtClean="0"/>
              <a:t>Your</a:t>
            </a:r>
          </a:p>
          <a:p>
            <a:pPr algn="ctr"/>
            <a:r>
              <a:rPr lang="en-US" sz="2200" dirty="0" smtClean="0"/>
              <a:t>Service</a:t>
            </a:r>
          </a:p>
        </p:txBody>
      </p:sp>
      <p:cxnSp>
        <p:nvCxnSpPr>
          <p:cNvPr id="7" name="Straight Arrow Connector 6"/>
          <p:cNvCxnSpPr/>
          <p:nvPr/>
        </p:nvCxnSpPr>
        <p:spPr>
          <a:xfrm rot="16200000" flipV="1">
            <a:off x="7925197" y="2923989"/>
            <a:ext cx="1904999" cy="2153025"/>
          </a:xfrm>
          <a:prstGeom prst="straightConnector1">
            <a:avLst/>
          </a:prstGeom>
          <a:ln>
            <a:solidFill>
              <a:srgbClr val="00B050"/>
            </a:solidFill>
            <a:tailEnd type="arrow"/>
          </a:ln>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8" name="TextBox 7"/>
          <p:cNvSpPr txBox="1"/>
          <p:nvPr/>
        </p:nvSpPr>
        <p:spPr>
          <a:xfrm rot="2424966">
            <a:off x="6940325" y="3890453"/>
            <a:ext cx="2648554" cy="584775"/>
          </a:xfrm>
          <a:prstGeom prst="rect">
            <a:avLst/>
          </a:prstGeom>
          <a:noFill/>
        </p:spPr>
        <p:txBody>
          <a:bodyPr wrap="square" rtlCol="0">
            <a:spAutoFit/>
          </a:bodyPr>
          <a:lstStyle/>
          <a:p>
            <a:pPr marL="457200" indent="-457200" algn="ctr"/>
            <a:r>
              <a:rPr lang="en-US" sz="1600" dirty="0" smtClean="0"/>
              <a:t>2. Request </a:t>
            </a:r>
            <a:r>
              <a:rPr lang="en-US" sz="1600" dirty="0"/>
              <a:t>t</a:t>
            </a:r>
            <a:r>
              <a:rPr lang="en-US" sz="1600" dirty="0" smtClean="0"/>
              <a:t>oken</a:t>
            </a:r>
          </a:p>
          <a:p>
            <a:pPr marL="457200" indent="-457200" algn="ctr"/>
            <a:r>
              <a:rPr lang="en-US" sz="1600" dirty="0" smtClean="0"/>
              <a:t>(pass input claims)</a:t>
            </a:r>
          </a:p>
        </p:txBody>
      </p:sp>
      <p:cxnSp>
        <p:nvCxnSpPr>
          <p:cNvPr id="9" name="Straight Arrow Connector 8"/>
          <p:cNvCxnSpPr/>
          <p:nvPr/>
        </p:nvCxnSpPr>
        <p:spPr>
          <a:xfrm rot="16200000" flipH="1">
            <a:off x="7960519" y="2451444"/>
            <a:ext cx="2362200" cy="2640912"/>
          </a:xfrm>
          <a:prstGeom prst="straightConnector1">
            <a:avLst/>
          </a:prstGeom>
          <a:ln>
            <a:solidFill>
              <a:srgbClr val="00B050"/>
            </a:solidFill>
            <a:tailEnd type="arrow"/>
          </a:ln>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0" name="TextBox 9"/>
          <p:cNvSpPr txBox="1"/>
          <p:nvPr/>
        </p:nvSpPr>
        <p:spPr>
          <a:xfrm rot="2493014">
            <a:off x="7988195" y="3217659"/>
            <a:ext cx="3056382" cy="584775"/>
          </a:xfrm>
          <a:prstGeom prst="rect">
            <a:avLst/>
          </a:prstGeom>
          <a:noFill/>
        </p:spPr>
        <p:txBody>
          <a:bodyPr wrap="square" rtlCol="0">
            <a:spAutoFit/>
          </a:bodyPr>
          <a:lstStyle/>
          <a:p>
            <a:pPr algn="ctr"/>
            <a:r>
              <a:rPr lang="en-US" sz="1600" dirty="0"/>
              <a:t>4</a:t>
            </a:r>
            <a:r>
              <a:rPr lang="en-US" sz="1600" dirty="0" smtClean="0"/>
              <a:t>. Return token </a:t>
            </a:r>
          </a:p>
          <a:p>
            <a:pPr algn="ctr"/>
            <a:r>
              <a:rPr lang="en-US" sz="1600" dirty="0" smtClean="0"/>
              <a:t>(receive output claims)</a:t>
            </a:r>
          </a:p>
        </p:txBody>
      </p:sp>
      <p:sp>
        <p:nvSpPr>
          <p:cNvPr id="11" name="Circular Arrow 10"/>
          <p:cNvSpPr/>
          <p:nvPr/>
        </p:nvSpPr>
        <p:spPr>
          <a:xfrm>
            <a:off x="6195986" y="1219200"/>
            <a:ext cx="511126" cy="378262"/>
          </a:xfrm>
          <a:prstGeom prst="circularArrow">
            <a:avLst>
              <a:gd name="adj1" fmla="val 0"/>
              <a:gd name="adj2" fmla="val 1180198"/>
              <a:gd name="adj3" fmla="val 6763789"/>
              <a:gd name="adj4" fmla="val 10800000"/>
              <a:gd name="adj5" fmla="val 9530"/>
            </a:avLst>
          </a:prstGeom>
          <a:solidFill>
            <a:schemeClr val="tx1"/>
          </a:solidFill>
          <a:ln w="38100">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2" name="Straight Arrow Connector 11"/>
          <p:cNvCxnSpPr/>
          <p:nvPr/>
        </p:nvCxnSpPr>
        <p:spPr>
          <a:xfrm flipH="1" flipV="1">
            <a:off x="3453500" y="5257801"/>
            <a:ext cx="5383398" cy="1588"/>
          </a:xfrm>
          <a:prstGeom prst="straightConnector1">
            <a:avLst/>
          </a:prstGeom>
          <a:ln>
            <a:solidFill>
              <a:srgbClr val="00B050"/>
            </a:solidFill>
            <a:tailEnd type="arrow"/>
          </a:ln>
          <a:effectLst>
            <a:outerShdw blurRad="50800" dist="38100" dir="2700000" algn="tl" rotWithShape="0">
              <a:prstClr val="black">
                <a:alpha val="40000"/>
              </a:prstClr>
            </a:outerShdw>
          </a:effectLst>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5143638" y="5316294"/>
            <a:ext cx="1693092" cy="584775"/>
          </a:xfrm>
          <a:prstGeom prst="rect">
            <a:avLst/>
          </a:prstGeom>
          <a:noFill/>
        </p:spPr>
        <p:txBody>
          <a:bodyPr wrap="none" rtlCol="0">
            <a:spAutoFit/>
          </a:bodyPr>
          <a:lstStyle/>
          <a:p>
            <a:r>
              <a:rPr lang="en-US" sz="1600" dirty="0"/>
              <a:t>5</a:t>
            </a:r>
            <a:r>
              <a:rPr lang="en-US" sz="1600" dirty="0" smtClean="0"/>
              <a:t>. Send message</a:t>
            </a:r>
          </a:p>
          <a:p>
            <a:r>
              <a:rPr lang="en-US" sz="1600" dirty="0" smtClean="0"/>
              <a:t>with token</a:t>
            </a:r>
            <a:endParaRPr lang="en-US" sz="1600" dirty="0"/>
          </a:p>
        </p:txBody>
      </p:sp>
      <p:cxnSp>
        <p:nvCxnSpPr>
          <p:cNvPr id="14" name="Straight Arrow Connector 13"/>
          <p:cNvCxnSpPr/>
          <p:nvPr/>
        </p:nvCxnSpPr>
        <p:spPr>
          <a:xfrm flipV="1">
            <a:off x="3453500" y="3200400"/>
            <a:ext cx="1422030" cy="1752600"/>
          </a:xfrm>
          <a:prstGeom prst="straightConnector1">
            <a:avLst/>
          </a:prstGeom>
          <a:ln w="38100">
            <a:prstDash val="dash"/>
            <a:headEnd type="arrow"/>
            <a:tailEnd type="arrow"/>
          </a:ln>
          <a:effectLst>
            <a:outerShdw blurRad="50800" dist="38100" dir="2700000" algn="tl" rotWithShape="0">
              <a:prstClr val="black">
                <a:alpha val="40000"/>
              </a:prstClr>
            </a:outerShdw>
          </a:effectLst>
        </p:spPr>
        <p:style>
          <a:lnRef idx="2">
            <a:schemeClr val="accent4"/>
          </a:lnRef>
          <a:fillRef idx="0">
            <a:schemeClr val="accent4"/>
          </a:fillRef>
          <a:effectRef idx="1">
            <a:schemeClr val="accent4"/>
          </a:effectRef>
          <a:fontRef idx="minor">
            <a:schemeClr val="tx1"/>
          </a:fontRef>
        </p:style>
      </p:cxnSp>
      <p:sp>
        <p:nvSpPr>
          <p:cNvPr id="15" name="TextBox 14"/>
          <p:cNvSpPr txBox="1"/>
          <p:nvPr/>
        </p:nvSpPr>
        <p:spPr>
          <a:xfrm>
            <a:off x="2234618" y="3225226"/>
            <a:ext cx="2437765" cy="584775"/>
          </a:xfrm>
          <a:prstGeom prst="rect">
            <a:avLst/>
          </a:prstGeom>
          <a:noFill/>
        </p:spPr>
        <p:txBody>
          <a:bodyPr wrap="square" rtlCol="0">
            <a:spAutoFit/>
          </a:bodyPr>
          <a:lstStyle/>
          <a:p>
            <a:r>
              <a:rPr lang="en-US" sz="1600" dirty="0" smtClean="0"/>
              <a:t>0. Establish trust via key exchange</a:t>
            </a:r>
            <a:endParaRPr lang="en-US" sz="1600" dirty="0"/>
          </a:p>
        </p:txBody>
      </p:sp>
      <p:sp>
        <p:nvSpPr>
          <p:cNvPr id="16" name="Rounded Rectangle 15"/>
          <p:cNvSpPr/>
          <p:nvPr/>
        </p:nvSpPr>
        <p:spPr>
          <a:xfrm>
            <a:off x="8633751" y="4953000"/>
            <a:ext cx="2844059" cy="11430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2200" dirty="0" smtClean="0"/>
              <a:t>Customer</a:t>
            </a:r>
          </a:p>
        </p:txBody>
      </p:sp>
      <p:sp>
        <p:nvSpPr>
          <p:cNvPr id="17" name="Rounded Rectangular Callout 16"/>
          <p:cNvSpPr/>
          <p:nvPr/>
        </p:nvSpPr>
        <p:spPr>
          <a:xfrm>
            <a:off x="304721" y="1066800"/>
            <a:ext cx="3555074" cy="990600"/>
          </a:xfrm>
          <a:prstGeom prst="wedgeRoundRectCallout">
            <a:avLst>
              <a:gd name="adj1" fmla="val 79269"/>
              <a:gd name="adj2" fmla="val 71199"/>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dirty="0" smtClean="0">
                <a:solidFill>
                  <a:schemeClr val="bg1"/>
                </a:solidFill>
              </a:rPr>
              <a:t>1. Define access control rules for an identity provider</a:t>
            </a:r>
            <a:endParaRPr lang="en-US" dirty="0">
              <a:solidFill>
                <a:schemeClr val="bg1"/>
              </a:solidFill>
            </a:endParaRPr>
          </a:p>
        </p:txBody>
      </p:sp>
      <p:sp>
        <p:nvSpPr>
          <p:cNvPr id="19" name="TextBox 18"/>
          <p:cNvSpPr txBox="1"/>
          <p:nvPr/>
        </p:nvSpPr>
        <p:spPr>
          <a:xfrm>
            <a:off x="6703854" y="997804"/>
            <a:ext cx="2594493" cy="830997"/>
          </a:xfrm>
          <a:prstGeom prst="rect">
            <a:avLst/>
          </a:prstGeom>
          <a:noFill/>
        </p:spPr>
        <p:txBody>
          <a:bodyPr wrap="none" rtlCol="0">
            <a:spAutoFit/>
          </a:bodyPr>
          <a:lstStyle/>
          <a:p>
            <a:r>
              <a:rPr lang="en-US" sz="1600" dirty="0" smtClean="0"/>
              <a:t>3. Map input claims </a:t>
            </a:r>
          </a:p>
          <a:p>
            <a:r>
              <a:rPr lang="en-US" sz="1600" dirty="0" smtClean="0"/>
              <a:t>to output claims based on </a:t>
            </a:r>
          </a:p>
          <a:p>
            <a:r>
              <a:rPr lang="en-US" sz="1600" dirty="0" smtClean="0"/>
              <a:t>access control rules</a:t>
            </a:r>
            <a:endParaRPr lang="en-US" sz="1600" dirty="0"/>
          </a:p>
        </p:txBody>
      </p:sp>
      <p:sp>
        <p:nvSpPr>
          <p:cNvPr id="26" name="Title 25"/>
          <p:cNvSpPr>
            <a:spLocks noGrp="1"/>
          </p:cNvSpPr>
          <p:nvPr>
            <p:ph type="title"/>
          </p:nvPr>
        </p:nvSpPr>
        <p:spPr/>
        <p:txBody>
          <a:bodyPr/>
          <a:lstStyle/>
          <a:p>
            <a:r>
              <a:rPr lang="en-US" smtClean="0"/>
              <a:t>How ACS works</a:t>
            </a:r>
            <a:endParaRPr lang="en-US" dirty="0"/>
          </a:p>
        </p:txBody>
      </p:sp>
      <p:sp>
        <p:nvSpPr>
          <p:cNvPr id="29" name="Circular Arrow 28"/>
          <p:cNvSpPr/>
          <p:nvPr/>
        </p:nvSpPr>
        <p:spPr>
          <a:xfrm>
            <a:off x="393432" y="4305299"/>
            <a:ext cx="511126" cy="378262"/>
          </a:xfrm>
          <a:prstGeom prst="circularArrow">
            <a:avLst>
              <a:gd name="adj1" fmla="val 0"/>
              <a:gd name="adj2" fmla="val 1180198"/>
              <a:gd name="adj3" fmla="val 6763789"/>
              <a:gd name="adj4" fmla="val 10800000"/>
              <a:gd name="adj5" fmla="val 9530"/>
            </a:avLst>
          </a:prstGeom>
          <a:solidFill>
            <a:schemeClr val="tx1"/>
          </a:solidFill>
          <a:ln w="38100">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TextBox 29"/>
          <p:cNvSpPr txBox="1"/>
          <p:nvPr/>
        </p:nvSpPr>
        <p:spPr>
          <a:xfrm>
            <a:off x="901300" y="4215826"/>
            <a:ext cx="1076449" cy="584775"/>
          </a:xfrm>
          <a:prstGeom prst="rect">
            <a:avLst/>
          </a:prstGeom>
          <a:noFill/>
        </p:spPr>
        <p:txBody>
          <a:bodyPr wrap="none" rtlCol="0">
            <a:spAutoFit/>
          </a:bodyPr>
          <a:lstStyle/>
          <a:p>
            <a:r>
              <a:rPr lang="en-US" sz="1600" dirty="0"/>
              <a:t>6</a:t>
            </a:r>
            <a:r>
              <a:rPr lang="en-US" sz="1600" dirty="0" smtClean="0"/>
              <a:t>. Process</a:t>
            </a:r>
          </a:p>
          <a:p>
            <a:r>
              <a:rPr lang="en-US" sz="1600" dirty="0" smtClean="0"/>
              <a:t>token</a:t>
            </a:r>
            <a:endParaRPr lang="en-US" sz="1600" dirty="0"/>
          </a:p>
        </p:txBody>
      </p:sp>
    </p:spTree>
    <p:extLst>
      <p:ext uri="{BB962C8B-B14F-4D97-AF65-F5344CB8AC3E}">
        <p14:creationId xmlns:p14="http://schemas.microsoft.com/office/powerpoint/2010/main" val="3729918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p:bldP spid="11" grpId="0" animBg="1"/>
      <p:bldP spid="13" grpId="0"/>
      <p:bldP spid="15" grpId="0"/>
      <p:bldP spid="17" grpId="0" animBg="1"/>
      <p:bldP spid="19" grpId="0"/>
      <p:bldP spid="29" grpId="0" animBg="1"/>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smtClean="0"/>
              <a:t>Fabrikam Shipping </a:t>
            </a:r>
            <a:endParaRPr lang="en-US" dirty="0"/>
          </a:p>
        </p:txBody>
      </p:sp>
      <p:sp>
        <p:nvSpPr>
          <p:cNvPr id="3" name="Subtitle 2"/>
          <p:cNvSpPr>
            <a:spLocks noGrp="1"/>
          </p:cNvSpPr>
          <p:nvPr>
            <p:ph type="subTitle" idx="1"/>
          </p:nvPr>
        </p:nvSpPr>
        <p:spPr/>
        <p:txBody>
          <a:bodyPr/>
          <a:lstStyle/>
          <a:p>
            <a:r>
              <a:rPr lang="en-US" dirty="0" smtClean="0"/>
              <a:t>Example of Software as a </a:t>
            </a:r>
            <a:br>
              <a:rPr lang="en-US" dirty="0" smtClean="0"/>
            </a:br>
            <a:r>
              <a:rPr lang="en-US" dirty="0" smtClean="0"/>
              <a:t>Service in Windows Azure</a:t>
            </a:r>
          </a:p>
          <a:p>
            <a:endParaRPr lang="en-US" dirty="0" smtClean="0"/>
          </a:p>
          <a:p>
            <a:r>
              <a:rPr lang="en-US" dirty="0" smtClean="0"/>
              <a:t>Sign up experience with </a:t>
            </a:r>
            <a:br>
              <a:rPr lang="en-US" dirty="0" smtClean="0"/>
            </a:br>
            <a:r>
              <a:rPr lang="en-US" dirty="0" smtClean="0"/>
              <a:t>Access Control service</a:t>
            </a:r>
            <a:endParaRPr lang="en-US" dirty="0"/>
          </a:p>
        </p:txBody>
      </p:sp>
    </p:spTree>
    <p:extLst>
      <p:ext uri="{BB962C8B-B14F-4D97-AF65-F5344CB8AC3E}">
        <p14:creationId xmlns:p14="http://schemas.microsoft.com/office/powerpoint/2010/main" val="13983157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mtClean="0"/>
              <a:t>Public Cloud</a:t>
            </a:r>
            <a:endParaRPr lang="en-US" dirty="0"/>
          </a:p>
        </p:txBody>
      </p:sp>
      <p:sp>
        <p:nvSpPr>
          <p:cNvPr id="6" name="Subtitle 5"/>
          <p:cNvSpPr>
            <a:spLocks noGrp="1"/>
          </p:cNvSpPr>
          <p:nvPr>
            <p:ph type="subTitle" idx="1"/>
          </p:nvPr>
        </p:nvSpPr>
        <p:spPr/>
        <p:txBody>
          <a:bodyPr/>
          <a:lstStyle/>
          <a:p>
            <a:r>
              <a:rPr lang="en-US" smtClean="0"/>
              <a:t>Software as a Service</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1311" y="3733800"/>
            <a:ext cx="4350543" cy="1280160"/>
          </a:xfrm>
          <a:prstGeom prst="rect">
            <a:avLst/>
          </a:prstGeom>
          <a:noFill/>
          <a:ln>
            <a:noFill/>
          </a:ln>
        </p:spPr>
      </p:pic>
      <p:pic>
        <p:nvPicPr>
          <p:cNvPr id="1027" name="Picture 3" descr="E:\files\DVD_Art_Sept-2-2010\Logos\Microsoft Office 365\Office 365 h_rgb_r.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35224" y="1905000"/>
            <a:ext cx="5078739" cy="137160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51296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92"/>
          <p:cNvGrpSpPr/>
          <p:nvPr/>
        </p:nvGrpSpPr>
        <p:grpSpPr>
          <a:xfrm>
            <a:off x="-1025" y="2944959"/>
            <a:ext cx="12189850" cy="3913924"/>
            <a:chOff x="0" y="771891"/>
            <a:chExt cx="12188825" cy="3122162"/>
          </a:xfrm>
        </p:grpSpPr>
        <p:pic>
          <p:nvPicPr>
            <p:cNvPr id="6" name="Picture 5" descr="blurry-blue-cloud-rays.png"/>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5000"/>
                      </a14:imgEffect>
                    </a14:imgLayer>
                  </a14:imgProps>
                </a:ext>
              </a:extLst>
            </a:blip>
            <a:stretch>
              <a:fillRect/>
            </a:stretch>
          </p:blipFill>
          <p:spPr>
            <a:xfrm>
              <a:off x="0" y="771891"/>
              <a:ext cx="12188825" cy="1947558"/>
            </a:xfrm>
            <a:prstGeom prst="rect">
              <a:avLst/>
            </a:prstGeom>
          </p:spPr>
        </p:pic>
        <p:pic>
          <p:nvPicPr>
            <p:cNvPr id="7" name="Picture 6" descr="CLOUD-ARCH-thinner.png"/>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9000"/>
                      </a14:imgEffect>
                      <a14:imgEffect>
                        <a14:saturation sat="148000"/>
                      </a14:imgEffect>
                      <a14:imgEffect>
                        <a14:brightnessContrast contrast="20000"/>
                      </a14:imgEffect>
                    </a14:imgLayer>
                  </a14:imgProps>
                </a:ext>
              </a:extLst>
            </a:blip>
            <a:stretch>
              <a:fillRect/>
            </a:stretch>
          </p:blipFill>
          <p:spPr>
            <a:xfrm>
              <a:off x="0" y="2179151"/>
              <a:ext cx="12188825" cy="1714902"/>
            </a:xfrm>
            <a:prstGeom prst="rect">
              <a:avLst/>
            </a:prstGeom>
          </p:spPr>
        </p:pic>
      </p:grpSp>
      <p:sp>
        <p:nvSpPr>
          <p:cNvPr id="4" name="Rectangle 3"/>
          <p:cNvSpPr/>
          <p:nvPr/>
        </p:nvSpPr>
        <p:spPr bwMode="auto">
          <a:xfrm>
            <a:off x="1025" y="1391930"/>
            <a:ext cx="12188825" cy="817870"/>
          </a:xfrm>
          <a:prstGeom prst="rect">
            <a:avLst/>
          </a:prstGeom>
          <a:solidFill>
            <a:srgbClr val="000000">
              <a:alpha val="41000"/>
            </a:srgbClr>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6" tIns="304721" rIns="91416" bIns="45709" numCol="1" rtlCol="0" anchor="ctr" anchorCtr="0" compatLnSpc="1">
            <a:prstTxWarp prst="textNoShape">
              <a:avLst/>
            </a:prstTxWarp>
          </a:bodyPr>
          <a:lstStyle/>
          <a:p>
            <a:pPr algn="ctr" fontAlgn="base">
              <a:lnSpc>
                <a:spcPct val="80000"/>
              </a:lnSpc>
              <a:spcBef>
                <a:spcPct val="0"/>
              </a:spcBef>
              <a:spcAft>
                <a:spcPct val="0"/>
              </a:spcAft>
              <a:buClr>
                <a:srgbClr val="FFFF99"/>
              </a:buClr>
              <a:buSzPct val="120000"/>
              <a:defRPr/>
            </a:pPr>
            <a:endParaRPr lang="en-US" altLang="zh-CN" sz="5400" spc="-125" dirty="0" smtClean="0">
              <a:ln w="18415" cmpd="sng">
                <a:noFill/>
                <a:prstDash val="solid"/>
              </a:ln>
              <a:solidFill>
                <a:srgbClr val="000000"/>
              </a:solidFill>
              <a:effectLst>
                <a:glow rad="101600">
                  <a:srgbClr val="CCECFF"/>
                </a:glow>
                <a:innerShdw blurRad="114300">
                  <a:prstClr val="black"/>
                </a:innerShdw>
              </a:effectLst>
              <a:latin typeface="Segoe"/>
            </a:endParaRPr>
          </a:p>
        </p:txBody>
      </p:sp>
      <p:grpSp>
        <p:nvGrpSpPr>
          <p:cNvPr id="17" name="Group 16"/>
          <p:cNvGrpSpPr/>
          <p:nvPr/>
        </p:nvGrpSpPr>
        <p:grpSpPr>
          <a:xfrm>
            <a:off x="1684130" y="5987487"/>
            <a:ext cx="2569429" cy="718113"/>
            <a:chOff x="1684130" y="5987487"/>
            <a:chExt cx="2569429" cy="718113"/>
          </a:xfrm>
        </p:grpSpPr>
        <p:sp>
          <p:nvSpPr>
            <p:cNvPr id="11" name="&quot;RADIANT&quot; Orange to White to Transparent Radial; 1pt stroke;"/>
            <p:cNvSpPr/>
            <p:nvPr/>
          </p:nvSpPr>
          <p:spPr bwMode="auto">
            <a:xfrm>
              <a:off x="1684130" y="5987487"/>
              <a:ext cx="2569429" cy="718113"/>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indent="-290513" algn="ctr" defTabSz="914328" fontAlgn="base">
                <a:lnSpc>
                  <a:spcPct val="88000"/>
                </a:lnSpc>
                <a:spcBef>
                  <a:spcPct val="0"/>
                </a:spcBef>
                <a:spcAft>
                  <a:spcPct val="0"/>
                </a:spcAft>
                <a:buClr>
                  <a:srgbClr val="FFFF99"/>
                </a:buClr>
                <a:buSzPct val="120000"/>
                <a:buFont typeface="Arial" pitchFamily="34" charset="0"/>
                <a:buChar char="•"/>
                <a:tabLst>
                  <a:tab pos="347663" algn="l"/>
                </a:tabLst>
                <a:defRPr/>
              </a:pPr>
              <a:endParaRPr lang="en-US" altLang="zh-CN" sz="3600" dirty="0" smtClean="0">
                <a:gradFill>
                  <a:gsLst>
                    <a:gs pos="0">
                      <a:srgbClr val="FFFFFF"/>
                    </a:gs>
                    <a:gs pos="45000">
                      <a:srgbClr val="FFFFFF"/>
                    </a:gs>
                  </a:gsLst>
                  <a:lin ang="16200000" scaled="1"/>
                </a:gradFill>
                <a:latin typeface="Segoe Condensed" pitchFamily="34" charset="0"/>
              </a:endParaRPr>
            </a:p>
          </p:txBody>
        </p:sp>
        <p:sp>
          <p:nvSpPr>
            <p:cNvPr id="12" name="TextBox 11"/>
            <p:cNvSpPr txBox="1"/>
            <p:nvPr/>
          </p:nvSpPr>
          <p:spPr>
            <a:xfrm>
              <a:off x="1909994" y="6266219"/>
              <a:ext cx="2126801" cy="276999"/>
            </a:xfrm>
            <a:prstGeom prst="rect">
              <a:avLst/>
            </a:prstGeom>
            <a:noFill/>
          </p:spPr>
          <p:txBody>
            <a:bodyPr wrap="none" lIns="0" tIns="0" rIns="0" bIns="0" rtlCol="0">
              <a:spAutoFit/>
            </a:bodyPr>
            <a:lstStyle/>
            <a:p>
              <a:pPr algn="ctr"/>
              <a:r>
                <a:rPr lang="en-US" dirty="0" smtClean="0">
                  <a:gradFill>
                    <a:gsLst>
                      <a:gs pos="0">
                        <a:schemeClr val="tx1"/>
                      </a:gs>
                      <a:gs pos="86000">
                        <a:schemeClr val="tx1"/>
                      </a:gs>
                    </a:gsLst>
                    <a:lin ang="5400000" scaled="0"/>
                  </a:gradFill>
                </a:rPr>
                <a:t>Customer datacenter</a:t>
              </a:r>
            </a:p>
          </p:txBody>
        </p:sp>
      </p:grpSp>
      <p:grpSp>
        <p:nvGrpSpPr>
          <p:cNvPr id="18" name="Group 17"/>
          <p:cNvGrpSpPr/>
          <p:nvPr/>
        </p:nvGrpSpPr>
        <p:grpSpPr>
          <a:xfrm>
            <a:off x="4816875" y="5987134"/>
            <a:ext cx="2569429" cy="718113"/>
            <a:chOff x="4816875" y="5987134"/>
            <a:chExt cx="2569429" cy="718113"/>
          </a:xfrm>
        </p:grpSpPr>
        <p:sp>
          <p:nvSpPr>
            <p:cNvPr id="13" name="&quot;RADIANT&quot; Orange to White to Transparent Radial; 1pt stroke;"/>
            <p:cNvSpPr/>
            <p:nvPr/>
          </p:nvSpPr>
          <p:spPr bwMode="auto">
            <a:xfrm>
              <a:off x="4816875" y="5987134"/>
              <a:ext cx="2569429" cy="718113"/>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indent="-290513" algn="ctr" defTabSz="914328" fontAlgn="base">
                <a:lnSpc>
                  <a:spcPct val="88000"/>
                </a:lnSpc>
                <a:spcBef>
                  <a:spcPct val="0"/>
                </a:spcBef>
                <a:spcAft>
                  <a:spcPct val="0"/>
                </a:spcAft>
                <a:buClr>
                  <a:srgbClr val="FFFF99"/>
                </a:buClr>
                <a:buSzPct val="120000"/>
                <a:buFont typeface="Arial" pitchFamily="34" charset="0"/>
                <a:buChar char="•"/>
                <a:tabLst>
                  <a:tab pos="347663" algn="l"/>
                </a:tabLst>
                <a:defRPr/>
              </a:pPr>
              <a:endParaRPr lang="en-US" altLang="zh-CN" sz="3600" dirty="0" smtClean="0">
                <a:gradFill>
                  <a:gsLst>
                    <a:gs pos="0">
                      <a:srgbClr val="FFFFFF"/>
                    </a:gs>
                    <a:gs pos="45000">
                      <a:srgbClr val="FFFFFF"/>
                    </a:gs>
                  </a:gsLst>
                  <a:lin ang="16200000" scaled="1"/>
                </a:gradFill>
                <a:latin typeface="Segoe Condensed" pitchFamily="34" charset="0"/>
              </a:endParaRPr>
            </a:p>
          </p:txBody>
        </p:sp>
        <p:sp>
          <p:nvSpPr>
            <p:cNvPr id="14" name="TextBox 13"/>
            <p:cNvSpPr txBox="1"/>
            <p:nvPr/>
          </p:nvSpPr>
          <p:spPr>
            <a:xfrm>
              <a:off x="5144779" y="6265866"/>
              <a:ext cx="1880964" cy="276999"/>
            </a:xfrm>
            <a:prstGeom prst="rect">
              <a:avLst/>
            </a:prstGeom>
            <a:noFill/>
          </p:spPr>
          <p:txBody>
            <a:bodyPr wrap="none" lIns="0" tIns="0" rIns="0" bIns="0" rtlCol="0">
              <a:spAutoFit/>
            </a:bodyPr>
            <a:lstStyle/>
            <a:p>
              <a:pPr algn="ctr"/>
              <a:r>
                <a:rPr lang="en-US" dirty="0" smtClean="0">
                  <a:gradFill>
                    <a:gsLst>
                      <a:gs pos="0">
                        <a:schemeClr val="tx1"/>
                      </a:gs>
                      <a:gs pos="86000">
                        <a:schemeClr val="tx1"/>
                      </a:gs>
                    </a:gsLst>
                    <a:lin ang="5400000" scaled="0"/>
                  </a:gradFill>
                </a:rPr>
                <a:t>Partner datacenter</a:t>
              </a:r>
            </a:p>
          </p:txBody>
        </p:sp>
      </p:grpSp>
      <p:grpSp>
        <p:nvGrpSpPr>
          <p:cNvPr id="19" name="Group 18"/>
          <p:cNvGrpSpPr/>
          <p:nvPr/>
        </p:nvGrpSpPr>
        <p:grpSpPr>
          <a:xfrm>
            <a:off x="7918920" y="5984771"/>
            <a:ext cx="2569429" cy="718113"/>
            <a:chOff x="7918920" y="5984771"/>
            <a:chExt cx="2569429" cy="718113"/>
          </a:xfrm>
        </p:grpSpPr>
        <p:sp>
          <p:nvSpPr>
            <p:cNvPr id="15" name="&quot;RADIANT&quot; Orange to White to Transparent Radial; 1pt stroke;"/>
            <p:cNvSpPr/>
            <p:nvPr/>
          </p:nvSpPr>
          <p:spPr bwMode="auto">
            <a:xfrm>
              <a:off x="7918920" y="5984771"/>
              <a:ext cx="2569429" cy="718113"/>
            </a:xfrm>
            <a:prstGeom prst="rect">
              <a:avLst/>
            </a:prstGeom>
            <a:gradFill flip="none" rotWithShape="1">
              <a:gsLst>
                <a:gs pos="7000">
                  <a:srgbClr val="FFFFFF">
                    <a:alpha val="0"/>
                  </a:srgbClr>
                </a:gs>
                <a:gs pos="39000">
                  <a:srgbClr val="000B1E">
                    <a:alpha val="26000"/>
                  </a:srgbClr>
                </a:gs>
                <a:gs pos="72000">
                  <a:srgbClr val="000000">
                    <a:alpha val="47000"/>
                  </a:srgbClr>
                </a:gs>
                <a:gs pos="100000">
                  <a:srgbClr val="000000"/>
                </a:gs>
              </a:gsLst>
              <a:lin ang="5400000" scaled="1"/>
              <a:tileRect/>
            </a:gradFill>
            <a:ln w="6350" cap="flat" cmpd="sng" algn="ctr">
              <a:gradFill flip="none" rotWithShape="1">
                <a:gsLst>
                  <a:gs pos="0">
                    <a:srgbClr val="FFFFFF">
                      <a:alpha val="35000"/>
                    </a:srgbClr>
                  </a:gs>
                  <a:gs pos="100000">
                    <a:schemeClr val="accent1">
                      <a:tint val="23500"/>
                      <a:satMod val="160000"/>
                      <a:alpha val="0"/>
                    </a:schemeClr>
                  </a:gs>
                </a:gsLst>
                <a:lin ang="162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indent="-290513" algn="ctr" defTabSz="914328" fontAlgn="base">
                <a:lnSpc>
                  <a:spcPct val="88000"/>
                </a:lnSpc>
                <a:spcBef>
                  <a:spcPct val="0"/>
                </a:spcBef>
                <a:spcAft>
                  <a:spcPct val="0"/>
                </a:spcAft>
                <a:buClr>
                  <a:srgbClr val="FFFF99"/>
                </a:buClr>
                <a:buSzPct val="120000"/>
                <a:buFont typeface="Arial" pitchFamily="34" charset="0"/>
                <a:buChar char="•"/>
                <a:tabLst>
                  <a:tab pos="347663" algn="l"/>
                </a:tabLst>
                <a:defRPr/>
              </a:pPr>
              <a:endParaRPr lang="en-US" altLang="zh-CN" sz="3600" dirty="0" smtClean="0">
                <a:gradFill>
                  <a:gsLst>
                    <a:gs pos="0">
                      <a:srgbClr val="FFFFFF"/>
                    </a:gs>
                    <a:gs pos="45000">
                      <a:srgbClr val="FFFFFF"/>
                    </a:gs>
                  </a:gsLst>
                  <a:lin ang="16200000" scaled="1"/>
                </a:gradFill>
                <a:latin typeface="Segoe Condensed" pitchFamily="34" charset="0"/>
              </a:endParaRPr>
            </a:p>
          </p:txBody>
        </p:sp>
        <p:sp>
          <p:nvSpPr>
            <p:cNvPr id="16" name="TextBox 15"/>
            <p:cNvSpPr txBox="1"/>
            <p:nvPr/>
          </p:nvSpPr>
          <p:spPr>
            <a:xfrm>
              <a:off x="8185266" y="6263503"/>
              <a:ext cx="2111155" cy="276999"/>
            </a:xfrm>
            <a:prstGeom prst="rect">
              <a:avLst/>
            </a:prstGeom>
            <a:noFill/>
          </p:spPr>
          <p:txBody>
            <a:bodyPr wrap="none" lIns="0" tIns="0" rIns="0" bIns="0" rtlCol="0">
              <a:spAutoFit/>
            </a:bodyPr>
            <a:lstStyle/>
            <a:p>
              <a:pPr algn="ctr"/>
              <a:r>
                <a:rPr lang="en-US" dirty="0" smtClean="0">
                  <a:gradFill>
                    <a:gsLst>
                      <a:gs pos="0">
                        <a:schemeClr val="tx1"/>
                      </a:gs>
                      <a:gs pos="86000">
                        <a:schemeClr val="tx1"/>
                      </a:gs>
                    </a:gsLst>
                    <a:lin ang="5400000" scaled="0"/>
                  </a:gradFill>
                </a:rPr>
                <a:t>Microsoft datacenter</a:t>
              </a:r>
            </a:p>
          </p:txBody>
        </p:sp>
      </p:grpSp>
      <p:sp>
        <p:nvSpPr>
          <p:cNvPr id="21" name="Title 1"/>
          <p:cNvSpPr txBox="1">
            <a:spLocks/>
          </p:cNvSpPr>
          <p:nvPr/>
        </p:nvSpPr>
        <p:spPr>
          <a:xfrm>
            <a:off x="2781614" y="1447800"/>
            <a:ext cx="6625598" cy="609398"/>
          </a:xfrm>
          <a:prstGeom prst="rect">
            <a:avLst/>
          </a:prstGeom>
        </p:spPr>
        <p:txBody>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smtClean="0"/>
              <a:t>What is the Cloud?</a:t>
            </a:r>
            <a:endParaRPr lang="en-US"/>
          </a:p>
        </p:txBody>
      </p:sp>
      <p:sp>
        <p:nvSpPr>
          <p:cNvPr id="22" name="Text Placeholder 2"/>
          <p:cNvSpPr txBox="1">
            <a:spLocks/>
          </p:cNvSpPr>
          <p:nvPr/>
        </p:nvSpPr>
        <p:spPr>
          <a:xfrm>
            <a:off x="1126238" y="3086466"/>
            <a:ext cx="9938397" cy="443198"/>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7"/>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7"/>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7"/>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7"/>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7"/>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Tx/>
              <a:buNone/>
            </a:pPr>
            <a:r>
              <a:rPr lang="en-US" smtClean="0">
                <a:gradFill>
                  <a:gsLst>
                    <a:gs pos="0">
                      <a:schemeClr val="tx1"/>
                    </a:gs>
                    <a:gs pos="100000">
                      <a:schemeClr val="tx1"/>
                    </a:gs>
                  </a:gsLst>
                  <a:lin ang="5400000" scaled="0"/>
                </a:gradFill>
                <a:latin typeface="Segoe Light" pitchFamily="34" charset="0"/>
              </a:rPr>
              <a:t>Delivering IT as a Standardized Service</a:t>
            </a:r>
            <a:endParaRPr lang="en-US"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78414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PaaS Identity Management Options</a:t>
            </a:r>
            <a:endParaRPr lang="en-US" dirty="0"/>
          </a:p>
        </p:txBody>
      </p:sp>
      <p:sp>
        <p:nvSpPr>
          <p:cNvPr id="3" name="Content Placeholder 2"/>
          <p:cNvSpPr>
            <a:spLocks noGrp="1"/>
          </p:cNvSpPr>
          <p:nvPr>
            <p:ph type="body" sz="quarter" idx="10"/>
          </p:nvPr>
        </p:nvSpPr>
        <p:spPr>
          <a:xfrm>
            <a:off x="519112" y="1447799"/>
            <a:ext cx="11149013" cy="4376583"/>
          </a:xfrm>
        </p:spPr>
        <p:txBody>
          <a:bodyPr/>
          <a:lstStyle/>
          <a:p>
            <a:pPr marL="514350" indent="-514350">
              <a:buFont typeface="+mj-lt"/>
              <a:buAutoNum type="arabicPeriod"/>
            </a:pPr>
            <a:r>
              <a:rPr lang="en-US" dirty="0" smtClean="0">
                <a:solidFill>
                  <a:schemeClr val="bg2"/>
                </a:solidFill>
              </a:rPr>
              <a:t>Use cloud service provider’s (CSP’s) identity management system</a:t>
            </a:r>
          </a:p>
          <a:p>
            <a:pPr lvl="1"/>
            <a:r>
              <a:rPr lang="en-US" dirty="0" smtClean="0"/>
              <a:t>Smaller customers using Office 365 ID</a:t>
            </a:r>
          </a:p>
          <a:p>
            <a:pPr marL="514350" indent="-514350">
              <a:buFont typeface="+mj-lt"/>
              <a:buAutoNum type="arabicPeriod"/>
            </a:pPr>
            <a:r>
              <a:rPr lang="en-US" dirty="0">
                <a:solidFill>
                  <a:schemeClr val="bg2"/>
                </a:solidFill>
              </a:rPr>
              <a:t>Synchronize on-premises identity store with CSP’s identity store</a:t>
            </a:r>
          </a:p>
          <a:p>
            <a:pPr lvl="1"/>
            <a:r>
              <a:rPr lang="en-US" dirty="0" smtClean="0"/>
              <a:t>Directory Sync required by </a:t>
            </a:r>
            <a:r>
              <a:rPr lang="en-US" dirty="0" err="1" smtClean="0"/>
              <a:t>appl</a:t>
            </a:r>
            <a:r>
              <a:rPr lang="en-US" dirty="0" smtClean="0"/>
              <a:t> in Office 365</a:t>
            </a:r>
          </a:p>
          <a:p>
            <a:pPr marL="514350" indent="-514350">
              <a:buFont typeface="+mj-lt"/>
              <a:buAutoNum type="arabicPeriod"/>
            </a:pPr>
            <a:r>
              <a:rPr lang="en-US" dirty="0">
                <a:solidFill>
                  <a:schemeClr val="bg2"/>
                </a:solidFill>
              </a:rPr>
              <a:t>Federate identity in trusted third-party provider with CSP</a:t>
            </a:r>
          </a:p>
          <a:p>
            <a:pPr marL="514350" indent="-514350">
              <a:buFont typeface="+mj-lt"/>
              <a:buAutoNum type="arabicPeriod"/>
            </a:pPr>
            <a:r>
              <a:rPr lang="en-US" dirty="0">
                <a:solidFill>
                  <a:schemeClr val="bg2"/>
                </a:solidFill>
              </a:rPr>
              <a:t>Federate identity in on-premises directory with CSP</a:t>
            </a:r>
          </a:p>
          <a:p>
            <a:pPr lvl="1"/>
            <a:r>
              <a:rPr lang="en-US" dirty="0" smtClean="0"/>
              <a:t>Office 365 enables single sign on via federation</a:t>
            </a:r>
            <a:endParaRPr lang="en-US" dirty="0"/>
          </a:p>
        </p:txBody>
      </p:sp>
    </p:spTree>
    <p:extLst>
      <p:ext uri="{BB962C8B-B14F-4D97-AF65-F5344CB8AC3E}">
        <p14:creationId xmlns:p14="http://schemas.microsoft.com/office/powerpoint/2010/main" val="1346816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500"/>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bwMode="auto">
          <a:xfrm>
            <a:off x="1400757" y="1447234"/>
            <a:ext cx="1864739" cy="1004180"/>
          </a:xfrm>
          <a:prstGeom prst="roundRect">
            <a:avLst>
              <a:gd name="adj" fmla="val 6442"/>
            </a:avLst>
          </a:prstGeom>
          <a:solidFill>
            <a:schemeClr val="tx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0" tIns="45715" rIns="91430" bIns="45715" numCol="1" spcCol="0" rtlCol="0" anchor="ctr" anchorCtr="0" compatLnSpc="1">
            <a:prstTxWarp prst="textNoShape">
              <a:avLst/>
            </a:prstTxWarp>
          </a:bodyPr>
          <a:lstStyle/>
          <a:p>
            <a:pPr algn="ctr" defTabSz="914034"/>
            <a:endParaRPr lang="en-US" sz="2400" dirty="0">
              <a:solidFill>
                <a:srgbClr val="FFFFFF"/>
              </a:solidFill>
            </a:endParaRPr>
          </a:p>
        </p:txBody>
      </p:sp>
      <p:pic>
        <p:nvPicPr>
          <p:cNvPr id="36" name="Picture 35" descr="D:\Pennie's documents\Images for TechEd06\Shapes_and_Graphics\Internet Cloud\cloud illustration icon.png"/>
          <p:cNvPicPr>
            <a:picLocks noChangeAspect="1" noChangeArrowheads="1"/>
          </p:cNvPicPr>
          <p:nvPr/>
        </p:nvPicPr>
        <p:blipFill>
          <a:blip r:embed="rId3" cstate="print"/>
          <a:srcRect t="3072" r="26843" b="9079"/>
          <a:stretch>
            <a:fillRect/>
          </a:stretch>
        </p:blipFill>
        <p:spPr bwMode="auto">
          <a:xfrm>
            <a:off x="4127412" y="993560"/>
            <a:ext cx="8116928" cy="6217920"/>
          </a:xfrm>
          <a:prstGeom prst="rect">
            <a:avLst/>
          </a:prstGeom>
          <a:noFill/>
        </p:spPr>
      </p:pic>
      <p:sp>
        <p:nvSpPr>
          <p:cNvPr id="117" name="Rounded Rectangle 116"/>
          <p:cNvSpPr/>
          <p:nvPr/>
        </p:nvSpPr>
        <p:spPr bwMode="auto">
          <a:xfrm>
            <a:off x="7707105" y="2944054"/>
            <a:ext cx="1956497" cy="2782548"/>
          </a:xfrm>
          <a:prstGeom prst="roundRect">
            <a:avLst>
              <a:gd name="adj" fmla="val 12146"/>
            </a:avLst>
          </a:prstGeom>
          <a:solidFill>
            <a:schemeClr val="tx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0" tIns="45715" rIns="91430" bIns="45715" numCol="1" spcCol="0" rtlCol="0" anchor="ctr" anchorCtr="0" compatLnSpc="1">
            <a:prstTxWarp prst="textNoShape">
              <a:avLst/>
            </a:prstTxWarp>
          </a:bodyPr>
          <a:lstStyle/>
          <a:p>
            <a:pPr algn="ctr" defTabSz="914034"/>
            <a:endParaRPr lang="en-US" sz="1600" dirty="0">
              <a:solidFill>
                <a:srgbClr val="FFFFFF"/>
              </a:solidFill>
            </a:endParaRPr>
          </a:p>
        </p:txBody>
      </p:sp>
      <p:sp>
        <p:nvSpPr>
          <p:cNvPr id="114" name="Rounded Rectangle 113"/>
          <p:cNvSpPr/>
          <p:nvPr/>
        </p:nvSpPr>
        <p:spPr bwMode="auto">
          <a:xfrm>
            <a:off x="609441" y="3429004"/>
            <a:ext cx="3351927" cy="3124196"/>
          </a:xfrm>
          <a:prstGeom prst="roundRect">
            <a:avLst>
              <a:gd name="adj" fmla="val 6442"/>
            </a:avLst>
          </a:prstGeom>
          <a:solidFill>
            <a:schemeClr val="tx1">
              <a:lumMod val="6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0" tIns="45715" rIns="91430" bIns="45715" numCol="1" spcCol="0" rtlCol="0" anchor="ctr" anchorCtr="0" compatLnSpc="1">
            <a:prstTxWarp prst="textNoShape">
              <a:avLst/>
            </a:prstTxWarp>
          </a:bodyPr>
          <a:lstStyle/>
          <a:p>
            <a:pPr algn="ctr" defTabSz="914034"/>
            <a:endParaRPr lang="en-US" sz="2400" dirty="0">
              <a:solidFill>
                <a:srgbClr val="FFFFFF"/>
              </a:solidFill>
            </a:endParaRPr>
          </a:p>
        </p:txBody>
      </p:sp>
      <p:sp>
        <p:nvSpPr>
          <p:cNvPr id="115" name="TextBox 114"/>
          <p:cNvSpPr txBox="1"/>
          <p:nvPr/>
        </p:nvSpPr>
        <p:spPr>
          <a:xfrm>
            <a:off x="863379" y="3497103"/>
            <a:ext cx="2742484" cy="246221"/>
          </a:xfrm>
          <a:prstGeom prst="rect">
            <a:avLst/>
          </a:prstGeom>
          <a:noFill/>
        </p:spPr>
        <p:txBody>
          <a:bodyPr wrap="square" lIns="0" tIns="0" rIns="0" bIns="0" rtlCol="0">
            <a:spAutoFit/>
          </a:bodyPr>
          <a:lstStyle/>
          <a:p>
            <a:pPr algn="ctr" defTabSz="914363"/>
            <a:r>
              <a:rPr lang="en-US" sz="1600" b="1" dirty="0" smtClean="0">
                <a:solidFill>
                  <a:srgbClr val="000000">
                    <a:alpha val="99000"/>
                  </a:srgbClr>
                </a:solidFill>
                <a:latin typeface="+mn-lt"/>
              </a:rPr>
              <a:t>On Premises</a:t>
            </a:r>
            <a:endParaRPr lang="en-US" sz="1600" b="1" dirty="0">
              <a:solidFill>
                <a:srgbClr val="000000">
                  <a:alpha val="99000"/>
                </a:srgbClr>
              </a:solidFill>
              <a:latin typeface="+mn-lt"/>
            </a:endParaRPr>
          </a:p>
        </p:txBody>
      </p:sp>
      <p:sp>
        <p:nvSpPr>
          <p:cNvPr id="4" name="Title 3"/>
          <p:cNvSpPr>
            <a:spLocks noGrp="1"/>
          </p:cNvSpPr>
          <p:nvPr>
            <p:ph type="title"/>
          </p:nvPr>
        </p:nvSpPr>
        <p:spPr>
          <a:xfrm>
            <a:off x="519112" y="228600"/>
            <a:ext cx="11149013" cy="1107996"/>
          </a:xfrm>
        </p:spPr>
        <p:txBody>
          <a:bodyPr/>
          <a:lstStyle/>
          <a:p>
            <a:r>
              <a:rPr lang="en-US" dirty="0" smtClean="0"/>
              <a:t>Office 365 Identity and Access Options</a:t>
            </a:r>
            <a:br>
              <a:rPr lang="en-US" dirty="0" smtClean="0"/>
            </a:br>
            <a:r>
              <a:rPr lang="en-US" sz="3600" dirty="0" smtClean="0">
                <a:solidFill>
                  <a:schemeClr val="accent1"/>
                </a:solidFill>
              </a:rPr>
              <a:t>Identity synchronization and authentication</a:t>
            </a:r>
            <a:endParaRPr lang="en-US" dirty="0">
              <a:solidFill>
                <a:schemeClr val="accent1"/>
              </a:solidFill>
            </a:endParaRPr>
          </a:p>
        </p:txBody>
      </p:sp>
      <p:sp>
        <p:nvSpPr>
          <p:cNvPr id="7" name="Isosceles Triangle 6"/>
          <p:cNvSpPr/>
          <p:nvPr/>
        </p:nvSpPr>
        <p:spPr>
          <a:xfrm>
            <a:off x="989012" y="4858330"/>
            <a:ext cx="817783" cy="547434"/>
          </a:xfrm>
          <a:prstGeom prst="triangle">
            <a:avLst/>
          </a:prstGeom>
          <a:ln/>
        </p:spPr>
        <p:style>
          <a:lnRef idx="1">
            <a:schemeClr val="accent1"/>
          </a:lnRef>
          <a:fillRef idx="2">
            <a:schemeClr val="accent1"/>
          </a:fillRef>
          <a:effectRef idx="1">
            <a:schemeClr val="accent1"/>
          </a:effectRef>
          <a:fontRef idx="minor">
            <a:schemeClr val="dk1"/>
          </a:fontRef>
        </p:style>
        <p:txBody>
          <a:bodyPr lIns="0" tIns="0" rIns="0" bIns="32650" rtlCol="0" anchor="ctr"/>
          <a:lstStyle/>
          <a:p>
            <a:pPr algn="ctr" defTabSz="914363"/>
            <a:r>
              <a:rPr lang="en-US" sz="1600" dirty="0">
                <a:solidFill>
                  <a:srgbClr val="000000">
                    <a:alpha val="99000"/>
                  </a:srgbClr>
                </a:solidFill>
              </a:rPr>
              <a:t>AD</a:t>
            </a:r>
          </a:p>
        </p:txBody>
      </p:sp>
      <p:sp>
        <p:nvSpPr>
          <p:cNvPr id="9" name="Rounded Rectangle 8"/>
          <p:cNvSpPr/>
          <p:nvPr/>
        </p:nvSpPr>
        <p:spPr>
          <a:xfrm>
            <a:off x="2234618" y="4817229"/>
            <a:ext cx="1523603" cy="650993"/>
          </a:xfrm>
          <a:prstGeom prst="roundRect">
            <a:avLst/>
          </a:prstGeom>
          <a:ln/>
        </p:spPr>
        <p:style>
          <a:lnRef idx="1">
            <a:schemeClr val="accent1"/>
          </a:lnRef>
          <a:fillRef idx="2">
            <a:schemeClr val="accent1"/>
          </a:fillRef>
          <a:effectRef idx="1">
            <a:schemeClr val="accent1"/>
          </a:effectRef>
          <a:fontRef idx="minor">
            <a:schemeClr val="dk1"/>
          </a:fontRef>
        </p:style>
        <p:txBody>
          <a:bodyPr lIns="0" tIns="0" rIns="0" bIns="32650" rtlCol="0" anchor="ctr"/>
          <a:lstStyle/>
          <a:p>
            <a:pPr algn="ctr" defTabSz="914363"/>
            <a:r>
              <a:rPr lang="en-US" sz="1200" dirty="0" smtClean="0">
                <a:solidFill>
                  <a:srgbClr val="000000">
                    <a:alpha val="99000"/>
                  </a:srgbClr>
                </a:solidFill>
              </a:rPr>
              <a:t>Online </a:t>
            </a:r>
            <a:r>
              <a:rPr lang="en-US" sz="1200" dirty="0">
                <a:solidFill>
                  <a:srgbClr val="000000">
                    <a:alpha val="99000"/>
                  </a:srgbClr>
                </a:solidFill>
              </a:rPr>
              <a:t>Directory Sync</a:t>
            </a:r>
          </a:p>
        </p:txBody>
      </p:sp>
      <p:cxnSp>
        <p:nvCxnSpPr>
          <p:cNvPr id="10" name="Elbow Connector 9"/>
          <p:cNvCxnSpPr>
            <a:stCxn id="7" idx="5"/>
            <a:endCxn id="9" idx="1"/>
          </p:cNvCxnSpPr>
          <p:nvPr/>
        </p:nvCxnSpPr>
        <p:spPr>
          <a:xfrm>
            <a:off x="1602349" y="5132047"/>
            <a:ext cx="632269" cy="10679"/>
          </a:xfrm>
          <a:prstGeom prst="bentConnector3">
            <a:avLst>
              <a:gd name="adj1" fmla="val 50000"/>
            </a:avLst>
          </a:prstGeom>
          <a:ln w="19050">
            <a:solidFill>
              <a:schemeClr val="bg1"/>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807034" y="3137356"/>
            <a:ext cx="1787174" cy="215444"/>
          </a:xfrm>
          <a:prstGeom prst="rect">
            <a:avLst/>
          </a:prstGeom>
          <a:noFill/>
        </p:spPr>
        <p:txBody>
          <a:bodyPr wrap="square" lIns="0" tIns="0" rIns="0" bIns="0" rtlCol="0">
            <a:spAutoFit/>
          </a:bodyPr>
          <a:lstStyle/>
          <a:p>
            <a:pPr algn="ctr" defTabSz="914363"/>
            <a:r>
              <a:rPr lang="en-US" sz="1400" b="1" dirty="0" smtClean="0">
                <a:solidFill>
                  <a:schemeClr val="bg1">
                    <a:alpha val="99000"/>
                  </a:schemeClr>
                </a:solidFill>
              </a:rPr>
              <a:t>Identity </a:t>
            </a:r>
            <a:r>
              <a:rPr lang="en-US" sz="1400" b="1" dirty="0" smtClean="0">
                <a:solidFill>
                  <a:schemeClr val="bg1">
                    <a:alpha val="99000"/>
                  </a:schemeClr>
                </a:solidFill>
                <a:latin typeface="+mn-lt"/>
              </a:rPr>
              <a:t>services</a:t>
            </a:r>
            <a:endParaRPr lang="en-US" sz="1400" b="1" dirty="0">
              <a:solidFill>
                <a:schemeClr val="bg1">
                  <a:alpha val="99000"/>
                </a:schemeClr>
              </a:solidFill>
              <a:latin typeface="+mn-lt"/>
            </a:endParaRPr>
          </a:p>
        </p:txBody>
      </p:sp>
      <p:sp>
        <p:nvSpPr>
          <p:cNvPr id="63" name="Rounded Rectangle 62"/>
          <p:cNvSpPr/>
          <p:nvPr/>
        </p:nvSpPr>
        <p:spPr>
          <a:xfrm>
            <a:off x="6018171" y="4810123"/>
            <a:ext cx="1453771" cy="667623"/>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32650" rtlCol="0" anchor="ctr"/>
          <a:lstStyle/>
          <a:p>
            <a:pPr algn="ctr" defTabSz="914363"/>
            <a:r>
              <a:rPr lang="en-US" sz="1600" dirty="0">
                <a:solidFill>
                  <a:srgbClr val="FFFFFF">
                    <a:alpha val="99000"/>
                  </a:srgbClr>
                </a:solidFill>
              </a:rPr>
              <a:t>Provisioning</a:t>
            </a:r>
          </a:p>
          <a:p>
            <a:pPr algn="ctr" defTabSz="914363"/>
            <a:r>
              <a:rPr lang="en-US" sz="1600" dirty="0">
                <a:solidFill>
                  <a:srgbClr val="FFFFFF">
                    <a:alpha val="99000"/>
                  </a:srgbClr>
                </a:solidFill>
              </a:rPr>
              <a:t>platform</a:t>
            </a:r>
          </a:p>
        </p:txBody>
      </p:sp>
      <p:cxnSp>
        <p:nvCxnSpPr>
          <p:cNvPr id="64" name="Elbow Connector 63"/>
          <p:cNvCxnSpPr/>
          <p:nvPr/>
        </p:nvCxnSpPr>
        <p:spPr>
          <a:xfrm>
            <a:off x="8113397" y="5389599"/>
            <a:ext cx="768024" cy="32329"/>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06" name="Elbow Connector 105"/>
          <p:cNvCxnSpPr>
            <a:stCxn id="9" idx="3"/>
            <a:endCxn id="63" idx="1"/>
          </p:cNvCxnSpPr>
          <p:nvPr/>
        </p:nvCxnSpPr>
        <p:spPr>
          <a:xfrm>
            <a:off x="3758223" y="5142726"/>
            <a:ext cx="2259949" cy="1209"/>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31" name="Rounded Rectangle 130"/>
          <p:cNvSpPr/>
          <p:nvPr/>
        </p:nvSpPr>
        <p:spPr>
          <a:xfrm>
            <a:off x="10090567" y="4913762"/>
            <a:ext cx="1379821" cy="669387"/>
          </a:xfrm>
          <a:prstGeom prst="roundRect">
            <a:avLst/>
          </a:prstGeom>
          <a:ln/>
        </p:spPr>
        <p:style>
          <a:lnRef idx="1">
            <a:schemeClr val="accent5"/>
          </a:lnRef>
          <a:fillRef idx="3">
            <a:schemeClr val="accent5"/>
          </a:fillRef>
          <a:effectRef idx="2">
            <a:schemeClr val="accent5"/>
          </a:effectRef>
          <a:fontRef idx="minor">
            <a:schemeClr val="lt1"/>
          </a:fontRef>
        </p:style>
        <p:txBody>
          <a:bodyPr lIns="0" tIns="0" rIns="0" bIns="32650" rtlCol="0" anchor="ctr"/>
          <a:lstStyle/>
          <a:p>
            <a:pPr algn="ctr"/>
            <a:r>
              <a:rPr lang="en-US" sz="1400" dirty="0" err="1" smtClean="0">
                <a:solidFill>
                  <a:srgbClr val="FFFFFF">
                    <a:alpha val="99000"/>
                  </a:srgbClr>
                </a:solidFill>
              </a:rPr>
              <a:t>Lync</a:t>
            </a:r>
            <a:endParaRPr lang="en-US" sz="1400" dirty="0">
              <a:solidFill>
                <a:srgbClr val="FFFFFF">
                  <a:alpha val="99000"/>
                </a:srgbClr>
              </a:solidFill>
            </a:endParaRPr>
          </a:p>
        </p:txBody>
      </p:sp>
      <p:sp>
        <p:nvSpPr>
          <p:cNvPr id="128" name="Rounded Rectangle 127"/>
          <p:cNvSpPr/>
          <p:nvPr/>
        </p:nvSpPr>
        <p:spPr>
          <a:xfrm>
            <a:off x="10080992" y="4160187"/>
            <a:ext cx="1379821" cy="636431"/>
          </a:xfrm>
          <a:prstGeom prst="roundRect">
            <a:avLst/>
          </a:prstGeom>
          <a:ln/>
        </p:spPr>
        <p:style>
          <a:lnRef idx="1">
            <a:schemeClr val="accent5"/>
          </a:lnRef>
          <a:fillRef idx="3">
            <a:schemeClr val="accent5"/>
          </a:fillRef>
          <a:effectRef idx="2">
            <a:schemeClr val="accent5"/>
          </a:effectRef>
          <a:fontRef idx="minor">
            <a:schemeClr val="lt1"/>
          </a:fontRef>
        </p:style>
        <p:txBody>
          <a:bodyPr lIns="0" tIns="0" rIns="0" bIns="32650" rtlCol="0" anchor="ctr"/>
          <a:lstStyle/>
          <a:p>
            <a:pPr algn="ctr" defTabSz="914363"/>
            <a:r>
              <a:rPr lang="en-US" sz="1400" dirty="0" smtClean="0">
                <a:solidFill>
                  <a:srgbClr val="FFFFFF">
                    <a:alpha val="99000"/>
                  </a:srgbClr>
                </a:solidFill>
              </a:rPr>
              <a:t>SharePoint</a:t>
            </a:r>
            <a:endParaRPr lang="en-US" sz="1400" dirty="0">
              <a:solidFill>
                <a:srgbClr val="FFFFFF">
                  <a:alpha val="99000"/>
                </a:srgbClr>
              </a:solidFill>
            </a:endParaRPr>
          </a:p>
        </p:txBody>
      </p:sp>
      <p:sp>
        <p:nvSpPr>
          <p:cNvPr id="40" name="Rounded Rectangle 39"/>
          <p:cNvSpPr/>
          <p:nvPr/>
        </p:nvSpPr>
        <p:spPr>
          <a:xfrm>
            <a:off x="10064515" y="3333098"/>
            <a:ext cx="1418906" cy="710178"/>
          </a:xfrm>
          <a:prstGeom prst="roundRect">
            <a:avLst/>
          </a:prstGeom>
          <a:ln/>
        </p:spPr>
        <p:style>
          <a:lnRef idx="1">
            <a:schemeClr val="accent5"/>
          </a:lnRef>
          <a:fillRef idx="3">
            <a:schemeClr val="accent5"/>
          </a:fillRef>
          <a:effectRef idx="2">
            <a:schemeClr val="accent5"/>
          </a:effectRef>
          <a:fontRef idx="minor">
            <a:schemeClr val="lt1"/>
          </a:fontRef>
        </p:style>
        <p:txBody>
          <a:bodyPr lIns="0" tIns="0" rIns="0" bIns="32650" rtlCol="0" anchor="ctr"/>
          <a:lstStyle/>
          <a:p>
            <a:pPr algn="ctr" defTabSz="914363"/>
            <a:r>
              <a:rPr lang="en-US" sz="1400" dirty="0">
                <a:solidFill>
                  <a:srgbClr val="FFFFFF">
                    <a:alpha val="99000"/>
                  </a:srgbClr>
                </a:solidFill>
              </a:rPr>
              <a:t>Exchange </a:t>
            </a:r>
          </a:p>
        </p:txBody>
      </p:sp>
      <p:sp>
        <p:nvSpPr>
          <p:cNvPr id="77" name="Rounded Rectangle 76"/>
          <p:cNvSpPr/>
          <p:nvPr/>
        </p:nvSpPr>
        <p:spPr>
          <a:xfrm>
            <a:off x="2234618" y="3956388"/>
            <a:ext cx="1523603" cy="761780"/>
          </a:xfrm>
          <a:prstGeom prst="roundRect">
            <a:avLst/>
          </a:prstGeom>
          <a:ln/>
        </p:spPr>
        <p:style>
          <a:lnRef idx="1">
            <a:schemeClr val="accent1"/>
          </a:lnRef>
          <a:fillRef idx="2">
            <a:schemeClr val="accent1"/>
          </a:fillRef>
          <a:effectRef idx="1">
            <a:schemeClr val="accent1"/>
          </a:effectRef>
          <a:fontRef idx="minor">
            <a:schemeClr val="dk1"/>
          </a:fontRef>
        </p:style>
        <p:txBody>
          <a:bodyPr lIns="0" tIns="0" rIns="0" bIns="32650" rtlCol="0" anchor="ctr"/>
          <a:lstStyle/>
          <a:p>
            <a:pPr algn="ctr" defTabSz="914363"/>
            <a:r>
              <a:rPr lang="en-US" sz="1200" dirty="0">
                <a:solidFill>
                  <a:srgbClr val="000000">
                    <a:alpha val="99000"/>
                  </a:srgbClr>
                </a:solidFill>
              </a:rPr>
              <a:t>Active Directory Federation </a:t>
            </a:r>
            <a:r>
              <a:rPr lang="en-US" sz="1200" dirty="0" smtClean="0">
                <a:solidFill>
                  <a:srgbClr val="000000">
                    <a:alpha val="99000"/>
                  </a:srgbClr>
                </a:solidFill>
              </a:rPr>
              <a:t>Services </a:t>
            </a:r>
            <a:endParaRPr lang="en-US" sz="1200" dirty="0">
              <a:solidFill>
                <a:srgbClr val="000000">
                  <a:alpha val="99000"/>
                </a:srgbClr>
              </a:solidFill>
            </a:endParaRPr>
          </a:p>
        </p:txBody>
      </p:sp>
      <p:cxnSp>
        <p:nvCxnSpPr>
          <p:cNvPr id="78" name="Straight Arrow Connector 77"/>
          <p:cNvCxnSpPr>
            <a:endCxn id="77" idx="1"/>
          </p:cNvCxnSpPr>
          <p:nvPr/>
        </p:nvCxnSpPr>
        <p:spPr>
          <a:xfrm flipV="1">
            <a:off x="1585502" y="4337278"/>
            <a:ext cx="649116" cy="766688"/>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79" name="Elbow Connector 78"/>
          <p:cNvCxnSpPr>
            <a:endCxn id="77" idx="3"/>
          </p:cNvCxnSpPr>
          <p:nvPr/>
        </p:nvCxnSpPr>
        <p:spPr>
          <a:xfrm rot="10800000" flipV="1">
            <a:off x="3758223" y="3561370"/>
            <a:ext cx="4226136" cy="775908"/>
          </a:xfrm>
          <a:prstGeom prst="bentConnector3">
            <a:avLst>
              <a:gd name="adj1" fmla="val 50000"/>
            </a:avLst>
          </a:prstGeom>
          <a:ln w="28575">
            <a:solidFill>
              <a:schemeClr val="bg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6041394" y="3223129"/>
            <a:ext cx="786483" cy="400103"/>
          </a:xfrm>
          <a:prstGeom prst="rect">
            <a:avLst/>
          </a:prstGeom>
        </p:spPr>
        <p:txBody>
          <a:bodyPr wrap="none" lIns="91433" tIns="45717" rIns="91433" bIns="45717">
            <a:spAutoFit/>
          </a:bodyPr>
          <a:lstStyle/>
          <a:p>
            <a:pPr defTabSz="914363"/>
            <a:r>
              <a:rPr lang="en-US" sz="2000" b="1" dirty="0">
                <a:solidFill>
                  <a:srgbClr val="000000">
                    <a:alpha val="99000"/>
                  </a:srgbClr>
                </a:solidFill>
                <a:latin typeface="+mn-lt"/>
              </a:rPr>
              <a:t>Trust</a:t>
            </a:r>
          </a:p>
        </p:txBody>
      </p:sp>
      <p:sp>
        <p:nvSpPr>
          <p:cNvPr id="81" name="Trapezoid 80"/>
          <p:cNvSpPr/>
          <p:nvPr/>
        </p:nvSpPr>
        <p:spPr bwMode="auto">
          <a:xfrm rot="5400000">
            <a:off x="763504" y="4687481"/>
            <a:ext cx="419757" cy="618690"/>
          </a:xfrm>
          <a:prstGeom prst="trapezoid">
            <a:avLst>
              <a:gd name="adj" fmla="val 2982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270" wrap="square" lIns="91430" tIns="45715" rIns="91430" bIns="45715" numCol="1" spcCol="0" rtlCol="0" anchor="ctr" anchorCtr="0" compatLnSpc="1">
            <a:prstTxWarp prst="textNoShape">
              <a:avLst/>
            </a:prstTxWarp>
          </a:bodyPr>
          <a:lstStyle/>
          <a:p>
            <a:pPr algn="ctr" defTabSz="914034"/>
            <a:r>
              <a:rPr lang="en-US" sz="1400" b="1" dirty="0" err="1">
                <a:solidFill>
                  <a:sysClr val="windowText" lastClr="000000">
                    <a:alpha val="99000"/>
                  </a:sysClr>
                </a:solidFill>
              </a:rPr>
              <a:t>IdP</a:t>
            </a:r>
            <a:endParaRPr lang="en-US" sz="1400" b="1" dirty="0">
              <a:solidFill>
                <a:sysClr val="windowText" lastClr="000000">
                  <a:alpha val="99000"/>
                </a:sysClr>
              </a:solidFill>
            </a:endParaRPr>
          </a:p>
        </p:txBody>
      </p:sp>
      <p:sp>
        <p:nvSpPr>
          <p:cNvPr id="61" name="Flowchart: Magnetic Disk 60"/>
          <p:cNvSpPr/>
          <p:nvPr/>
        </p:nvSpPr>
        <p:spPr bwMode="auto">
          <a:xfrm>
            <a:off x="8110617" y="4691414"/>
            <a:ext cx="1142294" cy="900717"/>
          </a:xfrm>
          <a:prstGeom prst="flowChartMagneticDisk">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1400" dirty="0">
              <a:solidFill>
                <a:srgbClr val="FFFFFF"/>
              </a:solidFill>
            </a:endParaRPr>
          </a:p>
        </p:txBody>
      </p:sp>
      <p:sp>
        <p:nvSpPr>
          <p:cNvPr id="109" name="TextBox 108"/>
          <p:cNvSpPr txBox="1"/>
          <p:nvPr/>
        </p:nvSpPr>
        <p:spPr>
          <a:xfrm>
            <a:off x="8045157" y="4903115"/>
            <a:ext cx="1310929" cy="430887"/>
          </a:xfrm>
          <a:prstGeom prst="rect">
            <a:avLst/>
          </a:prstGeom>
          <a:noFill/>
        </p:spPr>
        <p:txBody>
          <a:bodyPr wrap="square" lIns="0" tIns="0" rIns="0" bIns="0" rtlCol="0">
            <a:spAutoFit/>
          </a:bodyPr>
          <a:lstStyle/>
          <a:p>
            <a:pPr algn="ctr" defTabSz="914363"/>
            <a:r>
              <a:rPr lang="en-US" sz="1400" dirty="0">
                <a:solidFill>
                  <a:schemeClr val="bg1"/>
                </a:solidFill>
                <a:latin typeface="+mn-lt"/>
              </a:rPr>
              <a:t>Directory</a:t>
            </a:r>
          </a:p>
          <a:p>
            <a:pPr algn="ctr" defTabSz="914363"/>
            <a:r>
              <a:rPr lang="en-US" sz="1400" dirty="0">
                <a:solidFill>
                  <a:schemeClr val="bg1"/>
                </a:solidFill>
                <a:latin typeface="+mn-lt"/>
              </a:rPr>
              <a:t>Store</a:t>
            </a:r>
          </a:p>
        </p:txBody>
      </p:sp>
      <p:pic>
        <p:nvPicPr>
          <p:cNvPr id="123" name="Picture 122" descr="C:\Program Files\Microsoft Resource DVD Artwork\DVD_ART\Artwork_Imagery\HARDWARE_IMAGERY\Illustration - Misc Hardware\Windows Vista Illustration Icons\Generic User.png"/>
          <p:cNvPicPr>
            <a:picLocks noChangeAspect="1" noChangeArrowheads="1"/>
          </p:cNvPicPr>
          <p:nvPr/>
        </p:nvPicPr>
        <p:blipFill>
          <a:blip r:embed="rId4" cstate="print"/>
          <a:stretch>
            <a:fillRect/>
          </a:stretch>
        </p:blipFill>
        <p:spPr bwMode="auto">
          <a:xfrm flipH="1">
            <a:off x="637936" y="5447293"/>
            <a:ext cx="450166" cy="548640"/>
          </a:xfrm>
          <a:prstGeom prst="rect">
            <a:avLst/>
          </a:prstGeom>
          <a:noFill/>
          <a:ln>
            <a:noFill/>
          </a:ln>
        </p:spPr>
      </p:pic>
      <p:sp>
        <p:nvSpPr>
          <p:cNvPr id="125" name="Rounded Rectangle 124"/>
          <p:cNvSpPr/>
          <p:nvPr/>
        </p:nvSpPr>
        <p:spPr>
          <a:xfrm>
            <a:off x="5901571" y="5895240"/>
            <a:ext cx="1686971" cy="468117"/>
          </a:xfrm>
          <a:prstGeom prst="roundRect">
            <a:avLst/>
          </a:prstGeom>
          <a:ln/>
        </p:spPr>
        <p:style>
          <a:lnRef idx="1">
            <a:schemeClr val="accent2"/>
          </a:lnRef>
          <a:fillRef idx="3">
            <a:schemeClr val="accent2"/>
          </a:fillRef>
          <a:effectRef idx="2">
            <a:schemeClr val="accent2"/>
          </a:effectRef>
          <a:fontRef idx="minor">
            <a:schemeClr val="lt1"/>
          </a:fontRef>
        </p:style>
        <p:txBody>
          <a:bodyPr lIns="0" tIns="0" rIns="0" bIns="32650" rtlCol="0" anchor="ctr"/>
          <a:lstStyle/>
          <a:p>
            <a:pPr algn="ctr" defTabSz="914363"/>
            <a:r>
              <a:rPr lang="en-US" sz="1600" dirty="0">
                <a:solidFill>
                  <a:srgbClr val="FFFFFF">
                    <a:alpha val="99000"/>
                  </a:srgbClr>
                </a:solidFill>
              </a:rPr>
              <a:t>Admin </a:t>
            </a:r>
            <a:r>
              <a:rPr lang="en-US" sz="1600" dirty="0" smtClean="0">
                <a:solidFill>
                  <a:srgbClr val="FFFFFF">
                    <a:alpha val="99000"/>
                  </a:srgbClr>
                </a:solidFill>
              </a:rPr>
              <a:t>portal</a:t>
            </a:r>
            <a:endParaRPr lang="en-US" sz="1600" dirty="0">
              <a:solidFill>
                <a:srgbClr val="FFFFFF">
                  <a:alpha val="99000"/>
                </a:srgbClr>
              </a:solidFill>
            </a:endParaRPr>
          </a:p>
        </p:txBody>
      </p:sp>
      <p:cxnSp>
        <p:nvCxnSpPr>
          <p:cNvPr id="126" name="Elbow Connector 125"/>
          <p:cNvCxnSpPr>
            <a:stCxn id="125" idx="0"/>
            <a:endCxn id="63" idx="2"/>
          </p:cNvCxnSpPr>
          <p:nvPr/>
        </p:nvCxnSpPr>
        <p:spPr>
          <a:xfrm rot="5400000" flipH="1" flipV="1">
            <a:off x="6536309" y="5686492"/>
            <a:ext cx="417494" cy="1588"/>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7984358" y="3423180"/>
            <a:ext cx="1388816" cy="1133973"/>
          </a:xfrm>
          <a:prstGeom prst="roundRect">
            <a:avLst/>
          </a:prstGeom>
          <a:solidFill>
            <a:schemeClr val="tx2"/>
          </a:solidFill>
          <a:ln>
            <a:solidFill>
              <a:schemeClr val="tx2"/>
            </a:solidFill>
          </a:ln>
        </p:spPr>
        <p:style>
          <a:lnRef idx="2">
            <a:schemeClr val="accent3">
              <a:shade val="50000"/>
            </a:schemeClr>
          </a:lnRef>
          <a:fillRef idx="1">
            <a:schemeClr val="accent3"/>
          </a:fillRef>
          <a:effectRef idx="0">
            <a:schemeClr val="accent3"/>
          </a:effectRef>
          <a:fontRef idx="minor">
            <a:schemeClr val="lt1"/>
          </a:fontRef>
        </p:style>
        <p:txBody>
          <a:bodyPr lIns="0" tIns="0" rIns="0" bIns="32650" rtlCol="0" anchor="ctr"/>
          <a:lstStyle/>
          <a:p>
            <a:pPr algn="ctr" defTabSz="914363"/>
            <a:r>
              <a:rPr lang="en-US" sz="1400" dirty="0">
                <a:solidFill>
                  <a:srgbClr val="FFFFFF"/>
                </a:solidFill>
              </a:rPr>
              <a:t>Authentication platform</a:t>
            </a:r>
          </a:p>
        </p:txBody>
      </p:sp>
      <p:cxnSp>
        <p:nvCxnSpPr>
          <p:cNvPr id="62" name="Elbow Connector 61"/>
          <p:cNvCxnSpPr>
            <a:stCxn id="63" idx="3"/>
            <a:endCxn id="61" idx="2"/>
          </p:cNvCxnSpPr>
          <p:nvPr/>
        </p:nvCxnSpPr>
        <p:spPr>
          <a:xfrm flipV="1">
            <a:off x="7471943" y="5141771"/>
            <a:ext cx="638674" cy="2162"/>
          </a:xfrm>
          <a:prstGeom prst="bentConnector3">
            <a:avLst>
              <a:gd name="adj1" fmla="val 50000"/>
            </a:avLst>
          </a:prstGeom>
          <a:ln w="28575">
            <a:solidFill>
              <a:schemeClr val="bg2">
                <a:lumMod val="75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8" name="Trapezoid 17"/>
          <p:cNvSpPr/>
          <p:nvPr/>
        </p:nvSpPr>
        <p:spPr bwMode="auto">
          <a:xfrm rot="16200000">
            <a:off x="9050013" y="3952787"/>
            <a:ext cx="523101" cy="704078"/>
          </a:xfrm>
          <a:prstGeom prst="trapezoid">
            <a:avLst>
              <a:gd name="adj" fmla="val 29827"/>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vert" wrap="square" lIns="91430" tIns="45715" rIns="91430" bIns="45715" numCol="1" spcCol="0" rtlCol="0" anchor="ctr" anchorCtr="0" compatLnSpc="1">
            <a:prstTxWarp prst="textNoShape">
              <a:avLst/>
            </a:prstTxWarp>
          </a:bodyPr>
          <a:lstStyle/>
          <a:p>
            <a:pPr algn="ctr" defTabSz="914034"/>
            <a:r>
              <a:rPr lang="en-US" sz="1600" b="1" dirty="0" err="1">
                <a:solidFill>
                  <a:sysClr val="windowText" lastClr="000000">
                    <a:alpha val="99000"/>
                  </a:sysClr>
                </a:solidFill>
              </a:rPr>
              <a:t>IdP</a:t>
            </a:r>
            <a:endParaRPr lang="en-US" sz="1600" b="1" dirty="0">
              <a:solidFill>
                <a:sysClr val="windowText" lastClr="000000">
                  <a:alpha val="99000"/>
                </a:sysClr>
              </a:solidFill>
            </a:endParaRPr>
          </a:p>
        </p:txBody>
      </p:sp>
      <p:sp>
        <p:nvSpPr>
          <p:cNvPr id="38" name="Rounded Rectangle 37"/>
          <p:cNvSpPr/>
          <p:nvPr/>
        </p:nvSpPr>
        <p:spPr>
          <a:xfrm>
            <a:off x="1910060" y="5651540"/>
            <a:ext cx="1593552" cy="650993"/>
          </a:xfrm>
          <a:prstGeom prst="roundRect">
            <a:avLst/>
          </a:prstGeom>
          <a:ln/>
        </p:spPr>
        <p:style>
          <a:lnRef idx="1">
            <a:schemeClr val="accent1"/>
          </a:lnRef>
          <a:fillRef idx="2">
            <a:schemeClr val="accent1"/>
          </a:fillRef>
          <a:effectRef idx="1">
            <a:schemeClr val="accent1"/>
          </a:effectRef>
          <a:fontRef idx="minor">
            <a:schemeClr val="dk1"/>
          </a:fontRef>
        </p:style>
        <p:txBody>
          <a:bodyPr lIns="0" tIns="0" rIns="0" bIns="32650" rtlCol="0" anchor="ctr"/>
          <a:lstStyle/>
          <a:p>
            <a:pPr algn="ctr" defTabSz="914363"/>
            <a:r>
              <a:rPr lang="en-US" sz="1200" dirty="0" smtClean="0">
                <a:solidFill>
                  <a:srgbClr val="000000">
                    <a:alpha val="99000"/>
                  </a:srgbClr>
                </a:solidFill>
              </a:rPr>
              <a:t>Forefront Identity Manager 2010</a:t>
            </a:r>
            <a:endParaRPr lang="en-US" sz="1200" dirty="0">
              <a:solidFill>
                <a:srgbClr val="000000">
                  <a:alpha val="99000"/>
                </a:srgbClr>
              </a:solidFill>
            </a:endParaRPr>
          </a:p>
        </p:txBody>
      </p:sp>
      <p:cxnSp>
        <p:nvCxnSpPr>
          <p:cNvPr id="41" name="Elbow Connector 40"/>
          <p:cNvCxnSpPr>
            <a:stCxn id="38" idx="0"/>
            <a:endCxn id="7" idx="3"/>
          </p:cNvCxnSpPr>
          <p:nvPr/>
        </p:nvCxnSpPr>
        <p:spPr>
          <a:xfrm flipH="1" flipV="1">
            <a:off x="1397904" y="5405764"/>
            <a:ext cx="1308932" cy="245776"/>
          </a:xfrm>
          <a:prstGeom prst="straightConnector1">
            <a:avLst/>
          </a:prstGeom>
          <a:ln w="19050">
            <a:solidFill>
              <a:schemeClr val="bg1"/>
            </a:solidFill>
            <a:tailEnd type="arrow"/>
          </a:ln>
        </p:spPr>
        <p:style>
          <a:lnRef idx="2">
            <a:schemeClr val="accent1"/>
          </a:lnRef>
          <a:fillRef idx="0">
            <a:schemeClr val="accent1"/>
          </a:fillRef>
          <a:effectRef idx="1">
            <a:schemeClr val="accent1"/>
          </a:effectRef>
          <a:fontRef idx="minor">
            <a:schemeClr val="tx1"/>
          </a:fontRef>
        </p:style>
      </p:cxnSp>
      <p:pic>
        <p:nvPicPr>
          <p:cNvPr id="3074" name="Picture 2" descr="E:\files\DVD_Art_Sept-2-2010\Logos\Microsoft Office 365\Office 365 h_rgb.png"/>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929970" y="1995624"/>
            <a:ext cx="3047243" cy="82296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3" name="Picture 32" descr="C:\Program Files\Microsoft Resource DVD Artwork\DVD_ART\Artwork_Imagery\HARDWARE_IMAGERY\Illustration - Misc Hardware\Windows Vista Illustration Icons\Generic User.png"/>
          <p:cNvPicPr>
            <a:picLocks noChangeAspect="1" noChangeArrowheads="1"/>
          </p:cNvPicPr>
          <p:nvPr/>
        </p:nvPicPr>
        <p:blipFill>
          <a:blip r:embed="rId4" cstate="print"/>
          <a:stretch>
            <a:fillRect/>
          </a:stretch>
        </p:blipFill>
        <p:spPr bwMode="auto">
          <a:xfrm flipH="1">
            <a:off x="2683088" y="1875790"/>
            <a:ext cx="450166" cy="548640"/>
          </a:xfrm>
          <a:prstGeom prst="rect">
            <a:avLst/>
          </a:prstGeom>
          <a:noFill/>
          <a:ln>
            <a:noFill/>
          </a:ln>
        </p:spPr>
      </p:pic>
      <p:sp>
        <p:nvSpPr>
          <p:cNvPr id="35" name="TextBox 34"/>
          <p:cNvSpPr txBox="1"/>
          <p:nvPr/>
        </p:nvSpPr>
        <p:spPr>
          <a:xfrm>
            <a:off x="1474214" y="1506379"/>
            <a:ext cx="1717824" cy="492443"/>
          </a:xfrm>
          <a:prstGeom prst="rect">
            <a:avLst/>
          </a:prstGeom>
          <a:noFill/>
        </p:spPr>
        <p:txBody>
          <a:bodyPr wrap="square" lIns="0" tIns="0" rIns="0" bIns="0" rtlCol="0">
            <a:spAutoFit/>
          </a:bodyPr>
          <a:lstStyle/>
          <a:p>
            <a:pPr algn="ctr" defTabSz="914363"/>
            <a:r>
              <a:rPr lang="en-US" sz="1600" b="1" dirty="0" smtClean="0">
                <a:solidFill>
                  <a:srgbClr val="000000">
                    <a:alpha val="99000"/>
                  </a:srgbClr>
                </a:solidFill>
                <a:latin typeface="+mn-lt"/>
              </a:rPr>
              <a:t>Small/Medium Customer</a:t>
            </a:r>
            <a:endParaRPr lang="en-US" sz="1600" b="1" dirty="0">
              <a:solidFill>
                <a:srgbClr val="000000">
                  <a:alpha val="99000"/>
                </a:srgbClr>
              </a:solidFill>
              <a:latin typeface="+mn-lt"/>
            </a:endParaRPr>
          </a:p>
        </p:txBody>
      </p:sp>
    </p:spTree>
    <p:extLst>
      <p:ext uri="{BB962C8B-B14F-4D97-AF65-F5344CB8AC3E}">
        <p14:creationId xmlns:p14="http://schemas.microsoft.com/office/powerpoint/2010/main" val="20388849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96301E-6 3.7037E-7 L 0.39052 0.23843 " pathEditMode="relative" rAng="0" ptsTypes="AA">
                                      <p:cBhvr>
                                        <p:cTn id="6" dur="2000" fill="hold"/>
                                        <p:tgtEl>
                                          <p:spTgt spid="33"/>
                                        </p:tgtEl>
                                        <p:attrNameLst>
                                          <p:attrName>ppt_x</p:attrName>
                                          <p:attrName>ppt_y</p:attrName>
                                        </p:attrNameLst>
                                      </p:cBhvr>
                                      <p:rCtr x="19526" y="11921"/>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3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8"/>
                                        </p:tgtEl>
                                        <p:attrNameLst>
                                          <p:attrName>style.visibility</p:attrName>
                                        </p:attrNameLst>
                                      </p:cBhvr>
                                      <p:to>
                                        <p:strVal val="visible"/>
                                      </p:to>
                                    </p:set>
                                  </p:childTnLst>
                                </p:cTn>
                              </p:par>
                            </p:childTnLst>
                          </p:cTn>
                        </p:par>
                        <p:par>
                          <p:cTn id="31" fill="hold">
                            <p:stCondLst>
                              <p:cond delay="0"/>
                            </p:stCondLst>
                            <p:childTnLst>
                              <p:par>
                                <p:cTn id="32" presetID="10" presetClass="exit" presetSubtype="0" fill="hold" grpId="0" nodeType="afterEffect">
                                  <p:stCondLst>
                                    <p:cond delay="1000"/>
                                  </p:stCondLst>
                                  <p:childTnLst>
                                    <p:animEffect transition="out" filter="fade">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childTnLst>
                          </p:cTn>
                        </p:par>
                        <p:par>
                          <p:cTn id="35" fill="hold">
                            <p:stCondLst>
                              <p:cond delay="1500"/>
                            </p:stCondLst>
                            <p:childTnLst>
                              <p:par>
                                <p:cTn id="36" presetID="10" presetClass="entr" presetSubtype="0" fill="hold" grpId="0" nodeType="afterEffect">
                                  <p:stCondLst>
                                    <p:cond delay="1000"/>
                                  </p:stCondLst>
                                  <p:childTnLst>
                                    <p:set>
                                      <p:cBhvr>
                                        <p:cTn id="37" dur="1" fill="hold">
                                          <p:stCondLst>
                                            <p:cond delay="0"/>
                                          </p:stCondLst>
                                        </p:cTn>
                                        <p:tgtEl>
                                          <p:spTgt spid="81"/>
                                        </p:tgtEl>
                                        <p:attrNameLst>
                                          <p:attrName>style.visibility</p:attrName>
                                        </p:attrNameLst>
                                      </p:cBhvr>
                                      <p:to>
                                        <p:strVal val="visible"/>
                                      </p:to>
                                    </p:set>
                                    <p:animEffect transition="in" filter="fade">
                                      <p:cBhvr>
                                        <p:cTn id="3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7" grpId="0" animBg="1"/>
      <p:bldP spid="80" grpId="0"/>
      <p:bldP spid="81"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Does DirSync Do?</a:t>
            </a:r>
            <a:endParaRPr lang="en-US" dirty="0"/>
          </a:p>
        </p:txBody>
      </p:sp>
      <p:sp>
        <p:nvSpPr>
          <p:cNvPr id="3" name="Content Placeholder 2"/>
          <p:cNvSpPr>
            <a:spLocks noGrp="1"/>
          </p:cNvSpPr>
          <p:nvPr>
            <p:ph type="body" sz="quarter" idx="10"/>
          </p:nvPr>
        </p:nvSpPr>
        <p:spPr/>
        <p:txBody>
          <a:bodyPr/>
          <a:lstStyle/>
          <a:p>
            <a:r>
              <a:rPr lang="en-US" smtClean="0"/>
              <a:t>Enables “Identity” and “Application” coexistence</a:t>
            </a:r>
          </a:p>
          <a:p>
            <a:pPr lvl="1"/>
            <a:r>
              <a:rPr lang="en-US" smtClean="0"/>
              <a:t>Identities are managed on premise</a:t>
            </a:r>
          </a:p>
          <a:p>
            <a:pPr lvl="2"/>
            <a:r>
              <a:rPr lang="en-US" smtClean="0"/>
              <a:t>Syncs users, groups and contacts</a:t>
            </a:r>
          </a:p>
          <a:p>
            <a:pPr lvl="2"/>
            <a:r>
              <a:rPr lang="en-US" smtClean="0"/>
              <a:t>Enables easy identity federation</a:t>
            </a:r>
          </a:p>
          <a:p>
            <a:pPr lvl="1"/>
            <a:r>
              <a:rPr lang="en-US" smtClean="0"/>
              <a:t>Enables Application coexistence (Exchange and OC) </a:t>
            </a:r>
          </a:p>
          <a:p>
            <a:pPr lvl="2"/>
            <a:r>
              <a:rPr lang="en-US" smtClean="0"/>
              <a:t>Application coexistence – On premise Mail and OC services work with their corresponding cloud services (OC users on premise IM cloud users and Mail on premise routes to the cloud and vice versa)</a:t>
            </a:r>
          </a:p>
          <a:p>
            <a:pPr lvl="1"/>
            <a:r>
              <a:rPr lang="en-US" smtClean="0"/>
              <a:t>Enabler for Exchange “Rich Coexistence” features</a:t>
            </a:r>
          </a:p>
          <a:p>
            <a:pPr lvl="2"/>
            <a:r>
              <a:rPr lang="en-US" smtClean="0"/>
              <a:t>Involves a write-back of cloud data to on-premises customer directory</a:t>
            </a:r>
          </a:p>
          <a:p>
            <a:pPr lvl="1"/>
            <a:endParaRPr lang="en-US" dirty="0"/>
          </a:p>
        </p:txBody>
      </p:sp>
    </p:spTree>
    <p:extLst>
      <p:ext uri="{BB962C8B-B14F-4D97-AF65-F5344CB8AC3E}">
        <p14:creationId xmlns:p14="http://schemas.microsoft.com/office/powerpoint/2010/main" val="4050205638"/>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Enhancing MS Online Services with FIM</a:t>
            </a:r>
            <a:endParaRPr lang="en-US" dirty="0"/>
          </a:p>
        </p:txBody>
      </p:sp>
      <p:sp>
        <p:nvSpPr>
          <p:cNvPr id="3" name="Content Placeholder 2"/>
          <p:cNvSpPr>
            <a:spLocks noGrp="1"/>
          </p:cNvSpPr>
          <p:nvPr>
            <p:ph type="body" sz="quarter" idx="10"/>
          </p:nvPr>
        </p:nvSpPr>
        <p:spPr>
          <a:xfrm>
            <a:off x="519112" y="1447799"/>
            <a:ext cx="11149013" cy="4893647"/>
          </a:xfrm>
        </p:spPr>
        <p:txBody>
          <a:bodyPr/>
          <a:lstStyle/>
          <a:p>
            <a:r>
              <a:rPr lang="en-US" sz="2800" dirty="0" smtClean="0"/>
              <a:t>FIM manages on-premises AD DS</a:t>
            </a:r>
          </a:p>
          <a:p>
            <a:pPr lvl="1"/>
            <a:r>
              <a:rPr lang="en-US" sz="2400" dirty="0" smtClean="0"/>
              <a:t>Simplify and clean up AD</a:t>
            </a:r>
          </a:p>
          <a:p>
            <a:pPr lvl="1"/>
            <a:r>
              <a:rPr lang="en-US" sz="2400" dirty="0" smtClean="0"/>
              <a:t>Necessary attributes for Office 365 maintained </a:t>
            </a:r>
          </a:p>
          <a:p>
            <a:pPr lvl="1"/>
            <a:r>
              <a:rPr lang="en-US" sz="2400" dirty="0" smtClean="0"/>
              <a:t>Managing groups on-premises</a:t>
            </a:r>
          </a:p>
          <a:p>
            <a:pPr lvl="1"/>
            <a:r>
              <a:rPr lang="en-US" sz="2400" dirty="0" smtClean="0"/>
              <a:t>MS Online Directory Synchronization tool keeps on-premises directory in sync with MS Online Directory</a:t>
            </a:r>
          </a:p>
          <a:p>
            <a:r>
              <a:rPr lang="en-US" sz="2800" dirty="0" smtClean="0"/>
              <a:t>FIM supplies AD FS with additional data for claims</a:t>
            </a:r>
          </a:p>
          <a:p>
            <a:pPr lvl="1"/>
            <a:r>
              <a:rPr lang="en-US" sz="2400" dirty="0" smtClean="0"/>
              <a:t>Construct a “role”-claim based on data in Active Directory populated by FIM  to use for authorizing access to Office 365</a:t>
            </a:r>
          </a:p>
          <a:p>
            <a:r>
              <a:rPr lang="en-US" sz="2800" dirty="0" smtClean="0"/>
              <a:t>FIM provisions users with smartcards or software certificates </a:t>
            </a:r>
          </a:p>
          <a:p>
            <a:pPr lvl="1"/>
            <a:r>
              <a:rPr lang="en-US" sz="2400" dirty="0" smtClean="0"/>
              <a:t>Enables users to leverage stronger authentication for access to cloud-based services</a:t>
            </a:r>
            <a:endParaRPr lang="en-US" sz="2400" dirty="0"/>
          </a:p>
        </p:txBody>
      </p:sp>
    </p:spTree>
    <p:extLst>
      <p:ext uri="{BB962C8B-B14F-4D97-AF65-F5344CB8AC3E}">
        <p14:creationId xmlns:p14="http://schemas.microsoft.com/office/powerpoint/2010/main" val="1644768343"/>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Rounded Rectangle 276"/>
          <p:cNvSpPr/>
          <p:nvPr/>
        </p:nvSpPr>
        <p:spPr bwMode="auto">
          <a:xfrm>
            <a:off x="3593616" y="5807169"/>
            <a:ext cx="1385814" cy="736272"/>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200" dirty="0">
              <a:solidFill>
                <a:srgbClr val="FFFFFF"/>
              </a:solidFill>
              <a:latin typeface="Segoe" pitchFamily="34" charset="0"/>
            </a:endParaRPr>
          </a:p>
        </p:txBody>
      </p:sp>
      <p:sp>
        <p:nvSpPr>
          <p:cNvPr id="2" name="Title 1"/>
          <p:cNvSpPr>
            <a:spLocks noGrp="1"/>
          </p:cNvSpPr>
          <p:nvPr>
            <p:ph type="title"/>
          </p:nvPr>
        </p:nvSpPr>
        <p:spPr/>
        <p:txBody>
          <a:bodyPr/>
          <a:lstStyle/>
          <a:p>
            <a:r>
              <a:rPr lang="en-US" smtClean="0"/>
              <a:t>Managing Common Identity</a:t>
            </a:r>
            <a:endParaRPr lang="en-US" dirty="0"/>
          </a:p>
        </p:txBody>
      </p:sp>
      <p:cxnSp>
        <p:nvCxnSpPr>
          <p:cNvPr id="189" name="Straight Arrow Connector 188"/>
          <p:cNvCxnSpPr>
            <a:stCxn id="220" idx="3"/>
            <a:endCxn id="228" idx="1"/>
          </p:cNvCxnSpPr>
          <p:nvPr/>
        </p:nvCxnSpPr>
        <p:spPr>
          <a:xfrm>
            <a:off x="7259874" y="2933074"/>
            <a:ext cx="2200080" cy="135201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0" name="Straight Arrow Connector 189"/>
          <p:cNvCxnSpPr>
            <a:stCxn id="220" idx="3"/>
            <a:endCxn id="234" idx="1"/>
          </p:cNvCxnSpPr>
          <p:nvPr/>
        </p:nvCxnSpPr>
        <p:spPr>
          <a:xfrm>
            <a:off x="7259874" y="2933074"/>
            <a:ext cx="2139156" cy="271236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1" name="Rounded Rectangle 190"/>
          <p:cNvSpPr/>
          <p:nvPr/>
        </p:nvSpPr>
        <p:spPr bwMode="auto">
          <a:xfrm>
            <a:off x="8434588" y="2639790"/>
            <a:ext cx="2081694" cy="3632095"/>
          </a:xfrm>
          <a:prstGeom prst="roundRect">
            <a:avLst>
              <a:gd name="adj" fmla="val 0"/>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vert270"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r>
              <a:rPr lang="en-US" sz="1400" dirty="0" smtClean="0">
                <a:solidFill>
                  <a:srgbClr val="FFFFFF"/>
                </a:solidFill>
                <a:latin typeface="Segoe" pitchFamily="34" charset="0"/>
              </a:rPr>
              <a:t>Windows Integrated/Kerberos</a:t>
            </a:r>
            <a:endParaRPr lang="en-US" sz="1400" dirty="0">
              <a:solidFill>
                <a:srgbClr val="FFFFFF"/>
              </a:solidFill>
              <a:latin typeface="Segoe" pitchFamily="34" charset="0"/>
            </a:endParaRPr>
          </a:p>
        </p:txBody>
      </p:sp>
      <p:sp>
        <p:nvSpPr>
          <p:cNvPr id="192" name="Rounded Rectangle 191"/>
          <p:cNvSpPr/>
          <p:nvPr/>
        </p:nvSpPr>
        <p:spPr bwMode="auto">
          <a:xfrm>
            <a:off x="6084330" y="5190787"/>
            <a:ext cx="1524000" cy="990598"/>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grpSp>
        <p:nvGrpSpPr>
          <p:cNvPr id="193" name="Group 192"/>
          <p:cNvGrpSpPr/>
          <p:nvPr/>
        </p:nvGrpSpPr>
        <p:grpSpPr>
          <a:xfrm>
            <a:off x="2373050" y="4239188"/>
            <a:ext cx="1524000" cy="990598"/>
            <a:chOff x="2667000" y="3962400"/>
            <a:chExt cx="1524000" cy="990598"/>
          </a:xfrm>
        </p:grpSpPr>
        <p:sp>
          <p:nvSpPr>
            <p:cNvPr id="194" name="Rounded Rectangle 193"/>
            <p:cNvSpPr/>
            <p:nvPr/>
          </p:nvSpPr>
          <p:spPr bwMode="auto">
            <a:xfrm>
              <a:off x="2667000" y="3962400"/>
              <a:ext cx="1524000" cy="990598"/>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pic>
          <p:nvPicPr>
            <p:cNvPr id="195" name="Picture 194" descr="Server.png"/>
            <p:cNvPicPr>
              <a:picLocks noChangeAspect="1"/>
            </p:cNvPicPr>
            <p:nvPr/>
          </p:nvPicPr>
          <p:blipFill>
            <a:blip r:embed="rId2" cstate="print"/>
            <a:stretch>
              <a:fillRect/>
            </a:stretch>
          </p:blipFill>
          <p:spPr>
            <a:xfrm>
              <a:off x="2713655" y="4038600"/>
              <a:ext cx="752669" cy="627224"/>
            </a:xfrm>
            <a:prstGeom prst="rect">
              <a:avLst/>
            </a:prstGeom>
            <a:ln>
              <a:noFill/>
            </a:ln>
          </p:spPr>
        </p:pic>
      </p:grpSp>
      <p:sp>
        <p:nvSpPr>
          <p:cNvPr id="196" name="Text Box 48"/>
          <p:cNvSpPr txBox="1">
            <a:spLocks noChangeArrowheads="1"/>
          </p:cNvSpPr>
          <p:nvPr/>
        </p:nvSpPr>
        <p:spPr bwMode="auto">
          <a:xfrm>
            <a:off x="2345604" y="4970934"/>
            <a:ext cx="960120" cy="2308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rPr>
              <a:t>FIM 2010</a:t>
            </a:r>
          </a:p>
        </p:txBody>
      </p:sp>
      <p:cxnSp>
        <p:nvCxnSpPr>
          <p:cNvPr id="197" name="Straight Arrow Connector 196"/>
          <p:cNvCxnSpPr/>
          <p:nvPr/>
        </p:nvCxnSpPr>
        <p:spPr bwMode="auto">
          <a:xfrm flipH="1" flipV="1">
            <a:off x="3169680" y="5229786"/>
            <a:ext cx="742950" cy="608894"/>
          </a:xfrm>
          <a:prstGeom prst="straightConnector1">
            <a:avLst/>
          </a:prstGeom>
          <a:solidFill>
            <a:schemeClr val="accent1"/>
          </a:solidFill>
          <a:ln w="9525" cap="flat" cmpd="sng" algn="ctr">
            <a:solidFill>
              <a:schemeClr val="tx1"/>
            </a:solidFill>
            <a:prstDash val="dash"/>
            <a:round/>
            <a:headEnd type="triangle" w="sm" len="med"/>
            <a:tailEnd type="triangle" w="sm" len="med"/>
          </a:ln>
          <a:effectLst/>
        </p:spPr>
      </p:cxnSp>
      <p:grpSp>
        <p:nvGrpSpPr>
          <p:cNvPr id="198" name="Group 197"/>
          <p:cNvGrpSpPr/>
          <p:nvPr/>
        </p:nvGrpSpPr>
        <p:grpSpPr>
          <a:xfrm>
            <a:off x="1524000" y="5777582"/>
            <a:ext cx="821603" cy="814796"/>
            <a:chOff x="818500" y="3886198"/>
            <a:chExt cx="1056020" cy="1553898"/>
          </a:xfrm>
        </p:grpSpPr>
        <p:sp>
          <p:nvSpPr>
            <p:cNvPr id="199" name="Rounded Rectangle 198"/>
            <p:cNvSpPr/>
            <p:nvPr/>
          </p:nvSpPr>
          <p:spPr bwMode="auto">
            <a:xfrm>
              <a:off x="914400" y="3886198"/>
              <a:ext cx="914400" cy="1143002"/>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200" dirty="0">
                <a:solidFill>
                  <a:srgbClr val="FFFFFF"/>
                </a:solidFill>
              </a:endParaRPr>
            </a:p>
          </p:txBody>
        </p:sp>
        <p:sp>
          <p:nvSpPr>
            <p:cNvPr id="200" name="Text Box 48"/>
            <p:cNvSpPr txBox="1">
              <a:spLocks noChangeArrowheads="1"/>
            </p:cNvSpPr>
            <p:nvPr/>
          </p:nvSpPr>
          <p:spPr bwMode="auto">
            <a:xfrm>
              <a:off x="818500" y="5026297"/>
              <a:ext cx="1056020" cy="413799"/>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900" dirty="0" smtClean="0">
                  <a:solidFill>
                    <a:srgbClr val="FFFFFF"/>
                  </a:solidFill>
                </a:rPr>
                <a:t>HR System</a:t>
              </a:r>
            </a:p>
          </p:txBody>
        </p:sp>
      </p:grpSp>
      <p:grpSp>
        <p:nvGrpSpPr>
          <p:cNvPr id="201" name="Group 200"/>
          <p:cNvGrpSpPr/>
          <p:nvPr/>
        </p:nvGrpSpPr>
        <p:grpSpPr>
          <a:xfrm>
            <a:off x="6144577" y="5392778"/>
            <a:ext cx="526964" cy="445902"/>
            <a:chOff x="680085" y="5352645"/>
            <a:chExt cx="624840" cy="528722"/>
          </a:xfrm>
        </p:grpSpPr>
        <p:sp>
          <p:nvSpPr>
            <p:cNvPr id="202" name="Isosceles Triangle 201"/>
            <p:cNvSpPr/>
            <p:nvPr/>
          </p:nvSpPr>
          <p:spPr bwMode="auto">
            <a:xfrm>
              <a:off x="680085" y="5352645"/>
              <a:ext cx="624840" cy="528722"/>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latin typeface="Arial" charset="0"/>
                <a:ea typeface="ＭＳ Ｐゴシック" charset="-128"/>
                <a:cs typeface="ＭＳ Ｐゴシック" charset="-128"/>
              </a:endParaRPr>
            </a:p>
          </p:txBody>
        </p:sp>
        <p:pic>
          <p:nvPicPr>
            <p:cNvPr id="203" name="Picture 2" descr="visio process chart 2"/>
            <p:cNvPicPr>
              <a:picLocks noChangeAspect="1" noChangeArrowheads="1"/>
            </p:cNvPicPr>
            <p:nvPr/>
          </p:nvPicPr>
          <p:blipFill>
            <a:blip r:embed="rId3" cstate="print"/>
            <a:srcRect/>
            <a:stretch>
              <a:fillRect/>
            </a:stretch>
          </p:blipFill>
          <p:spPr bwMode="auto">
            <a:xfrm>
              <a:off x="777960" y="5568644"/>
              <a:ext cx="429089" cy="312723"/>
            </a:xfrm>
            <a:prstGeom prst="rect">
              <a:avLst/>
            </a:prstGeom>
            <a:noFill/>
          </p:spPr>
        </p:pic>
      </p:grpSp>
      <p:sp>
        <p:nvSpPr>
          <p:cNvPr id="204" name="Text Box 48"/>
          <p:cNvSpPr txBox="1">
            <a:spLocks noChangeArrowheads="1"/>
          </p:cNvSpPr>
          <p:nvPr/>
        </p:nvSpPr>
        <p:spPr bwMode="auto">
          <a:xfrm>
            <a:off x="2917880" y="4438053"/>
            <a:ext cx="960120" cy="2308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Workflow</a:t>
            </a:r>
          </a:p>
        </p:txBody>
      </p:sp>
      <p:sp>
        <p:nvSpPr>
          <p:cNvPr id="205" name="Text Box 48"/>
          <p:cNvSpPr txBox="1">
            <a:spLocks noChangeArrowheads="1"/>
          </p:cNvSpPr>
          <p:nvPr/>
        </p:nvSpPr>
        <p:spPr bwMode="auto">
          <a:xfrm>
            <a:off x="5907929" y="5894211"/>
            <a:ext cx="960120" cy="2308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ADDS</a:t>
            </a:r>
          </a:p>
        </p:txBody>
      </p:sp>
      <p:cxnSp>
        <p:nvCxnSpPr>
          <p:cNvPr id="206" name="Straight Arrow Connector 205"/>
          <p:cNvCxnSpPr>
            <a:stCxn id="194" idx="2"/>
          </p:cNvCxnSpPr>
          <p:nvPr/>
        </p:nvCxnSpPr>
        <p:spPr bwMode="auto">
          <a:xfrm>
            <a:off x="3135050" y="5229786"/>
            <a:ext cx="2949280" cy="447878"/>
          </a:xfrm>
          <a:prstGeom prst="straightConnector1">
            <a:avLst/>
          </a:prstGeom>
          <a:solidFill>
            <a:schemeClr val="accent1"/>
          </a:solidFill>
          <a:ln w="9525" cap="flat" cmpd="sng" algn="ctr">
            <a:solidFill>
              <a:schemeClr val="tx1"/>
            </a:solidFill>
            <a:prstDash val="dash"/>
            <a:round/>
            <a:headEnd type="triangle" w="sm" len="med"/>
            <a:tailEnd type="triangle" w="sm" len="med"/>
          </a:ln>
          <a:effectLst/>
        </p:spPr>
      </p:cxnSp>
      <p:sp>
        <p:nvSpPr>
          <p:cNvPr id="207" name="TextBox 206"/>
          <p:cNvSpPr txBox="1"/>
          <p:nvPr/>
        </p:nvSpPr>
        <p:spPr>
          <a:xfrm>
            <a:off x="6808089" y="5246777"/>
            <a:ext cx="864339" cy="861774"/>
          </a:xfrm>
          <a:prstGeom prst="rect">
            <a:avLst/>
          </a:prstGeom>
          <a:noFill/>
        </p:spPr>
        <p:txBody>
          <a:bodyPr wrap="none" rtlCol="0">
            <a:spAutoFit/>
          </a:bodyPr>
          <a:lstStyle/>
          <a:p>
            <a:r>
              <a:rPr lang="en-US" sz="1000" dirty="0" smtClean="0">
                <a:solidFill>
                  <a:srgbClr val="FFFFFF"/>
                </a:solidFill>
              </a:rPr>
              <a:t>Phone</a:t>
            </a:r>
          </a:p>
          <a:p>
            <a:r>
              <a:rPr lang="en-US" sz="1000" dirty="0" smtClean="0">
                <a:solidFill>
                  <a:srgbClr val="FFFFFF"/>
                </a:solidFill>
              </a:rPr>
              <a:t>Title</a:t>
            </a:r>
          </a:p>
          <a:p>
            <a:r>
              <a:rPr lang="en-US" sz="1000" dirty="0" smtClean="0">
                <a:solidFill>
                  <a:srgbClr val="FFFFFF"/>
                </a:solidFill>
              </a:rPr>
              <a:t>Department</a:t>
            </a:r>
          </a:p>
          <a:p>
            <a:r>
              <a:rPr lang="en-US" sz="1000" dirty="0" smtClean="0">
                <a:solidFill>
                  <a:srgbClr val="FFFFFF"/>
                </a:solidFill>
              </a:rPr>
              <a:t>Manager</a:t>
            </a:r>
          </a:p>
          <a:p>
            <a:r>
              <a:rPr lang="en-US" sz="1000" dirty="0" smtClean="0">
                <a:solidFill>
                  <a:srgbClr val="FFFFFF"/>
                </a:solidFill>
              </a:rPr>
              <a:t>Group</a:t>
            </a:r>
          </a:p>
        </p:txBody>
      </p:sp>
      <p:pic>
        <p:nvPicPr>
          <p:cNvPr id="208" name="Picture 207" descr="Right.png"/>
          <p:cNvPicPr>
            <a:picLocks noChangeAspect="1"/>
          </p:cNvPicPr>
          <p:nvPr/>
        </p:nvPicPr>
        <p:blipFill>
          <a:blip r:embed="rId4" cstate="print"/>
          <a:stretch>
            <a:fillRect/>
          </a:stretch>
        </p:blipFill>
        <p:spPr>
          <a:xfrm>
            <a:off x="6765025" y="5300192"/>
            <a:ext cx="103909" cy="103909"/>
          </a:xfrm>
          <a:prstGeom prst="rect">
            <a:avLst/>
          </a:prstGeom>
        </p:spPr>
      </p:pic>
      <p:pic>
        <p:nvPicPr>
          <p:cNvPr id="209" name="Picture 208" descr="Right.png"/>
          <p:cNvPicPr>
            <a:picLocks noChangeAspect="1"/>
          </p:cNvPicPr>
          <p:nvPr/>
        </p:nvPicPr>
        <p:blipFill>
          <a:blip r:embed="rId4" cstate="print"/>
          <a:stretch>
            <a:fillRect/>
          </a:stretch>
        </p:blipFill>
        <p:spPr>
          <a:xfrm>
            <a:off x="6759829" y="5447916"/>
            <a:ext cx="114300" cy="114300"/>
          </a:xfrm>
          <a:prstGeom prst="rect">
            <a:avLst/>
          </a:prstGeom>
        </p:spPr>
      </p:pic>
      <p:pic>
        <p:nvPicPr>
          <p:cNvPr id="210" name="Picture 209" descr="Right.png"/>
          <p:cNvPicPr>
            <a:picLocks noChangeAspect="1"/>
          </p:cNvPicPr>
          <p:nvPr/>
        </p:nvPicPr>
        <p:blipFill>
          <a:blip r:embed="rId4" cstate="print"/>
          <a:stretch>
            <a:fillRect/>
          </a:stretch>
        </p:blipFill>
        <p:spPr>
          <a:xfrm>
            <a:off x="6759829" y="5599718"/>
            <a:ext cx="114300" cy="114300"/>
          </a:xfrm>
          <a:prstGeom prst="rect">
            <a:avLst/>
          </a:prstGeom>
        </p:spPr>
      </p:pic>
      <p:pic>
        <p:nvPicPr>
          <p:cNvPr id="211" name="Picture 210" descr="Right.png"/>
          <p:cNvPicPr>
            <a:picLocks noChangeAspect="1"/>
          </p:cNvPicPr>
          <p:nvPr/>
        </p:nvPicPr>
        <p:blipFill>
          <a:blip r:embed="rId4" cstate="print"/>
          <a:stretch>
            <a:fillRect/>
          </a:stretch>
        </p:blipFill>
        <p:spPr>
          <a:xfrm>
            <a:off x="6759829" y="5791200"/>
            <a:ext cx="114300" cy="114300"/>
          </a:xfrm>
          <a:prstGeom prst="rect">
            <a:avLst/>
          </a:prstGeom>
        </p:spPr>
      </p:pic>
      <p:pic>
        <p:nvPicPr>
          <p:cNvPr id="212" name="Picture 211" descr="Right.png"/>
          <p:cNvPicPr>
            <a:picLocks noChangeAspect="1"/>
          </p:cNvPicPr>
          <p:nvPr/>
        </p:nvPicPr>
        <p:blipFill>
          <a:blip r:embed="rId4" cstate="print"/>
          <a:stretch>
            <a:fillRect/>
          </a:stretch>
        </p:blipFill>
        <p:spPr>
          <a:xfrm>
            <a:off x="6759829" y="5972497"/>
            <a:ext cx="114300" cy="114300"/>
          </a:xfrm>
          <a:prstGeom prst="rect">
            <a:avLst/>
          </a:prstGeom>
        </p:spPr>
      </p:pic>
      <p:grpSp>
        <p:nvGrpSpPr>
          <p:cNvPr id="213" name="Group 212"/>
          <p:cNvGrpSpPr/>
          <p:nvPr/>
        </p:nvGrpSpPr>
        <p:grpSpPr>
          <a:xfrm>
            <a:off x="2454532" y="5808821"/>
            <a:ext cx="757344" cy="765625"/>
            <a:chOff x="995256" y="5791200"/>
            <a:chExt cx="757344" cy="765625"/>
          </a:xfrm>
        </p:grpSpPr>
        <p:grpSp>
          <p:nvGrpSpPr>
            <p:cNvPr id="214" name="Group 213"/>
            <p:cNvGrpSpPr/>
            <p:nvPr/>
          </p:nvGrpSpPr>
          <p:grpSpPr>
            <a:xfrm>
              <a:off x="995256" y="5791200"/>
              <a:ext cx="757344" cy="765625"/>
              <a:chOff x="914398" y="3886198"/>
              <a:chExt cx="1249294" cy="1410372"/>
            </a:xfrm>
          </p:grpSpPr>
          <p:sp>
            <p:nvSpPr>
              <p:cNvPr id="218" name="Rounded Rectangle 217"/>
              <p:cNvSpPr/>
              <p:nvPr/>
            </p:nvSpPr>
            <p:spPr bwMode="auto">
              <a:xfrm>
                <a:off x="914398" y="3886198"/>
                <a:ext cx="1249292" cy="1356300"/>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200" dirty="0">
                  <a:solidFill>
                    <a:srgbClr val="FFFFFF"/>
                  </a:solidFill>
                </a:endParaRPr>
              </a:p>
            </p:txBody>
          </p:sp>
          <p:sp>
            <p:nvSpPr>
              <p:cNvPr id="219" name="Text Box 48"/>
              <p:cNvSpPr txBox="1">
                <a:spLocks noChangeArrowheads="1"/>
              </p:cNvSpPr>
              <p:nvPr/>
            </p:nvSpPr>
            <p:spPr bwMode="auto">
              <a:xfrm>
                <a:off x="914400" y="4667251"/>
                <a:ext cx="1249292" cy="629319"/>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900" dirty="0" smtClean="0">
                    <a:solidFill>
                      <a:srgbClr val="FFFFFF"/>
                    </a:solidFill>
                  </a:rPr>
                  <a:t>Identity directories</a:t>
                </a:r>
              </a:p>
            </p:txBody>
          </p:sp>
        </p:grpSp>
        <p:grpSp>
          <p:nvGrpSpPr>
            <p:cNvPr id="215" name="Group 214"/>
            <p:cNvGrpSpPr/>
            <p:nvPr/>
          </p:nvGrpSpPr>
          <p:grpSpPr>
            <a:xfrm>
              <a:off x="1146331" y="5804825"/>
              <a:ext cx="414559" cy="380852"/>
              <a:chOff x="680085" y="5352645"/>
              <a:chExt cx="624840" cy="528722"/>
            </a:xfrm>
          </p:grpSpPr>
          <p:sp>
            <p:nvSpPr>
              <p:cNvPr id="216" name="Isosceles Triangle 215"/>
              <p:cNvSpPr/>
              <p:nvPr/>
            </p:nvSpPr>
            <p:spPr bwMode="auto">
              <a:xfrm>
                <a:off x="680085" y="5352645"/>
                <a:ext cx="624840" cy="528722"/>
              </a:xfrm>
              <a:prstGeom prst="triangle">
                <a:avLst/>
              </a:prstGeom>
              <a:gradFill flip="none" rotWithShape="1">
                <a:gsLst>
                  <a:gs pos="0">
                    <a:schemeClr val="bg2">
                      <a:lumMod val="40000"/>
                      <a:lumOff val="60000"/>
                      <a:shade val="30000"/>
                      <a:satMod val="115000"/>
                    </a:schemeClr>
                  </a:gs>
                  <a:gs pos="50000">
                    <a:schemeClr val="bg2">
                      <a:lumMod val="40000"/>
                      <a:lumOff val="60000"/>
                      <a:shade val="67500"/>
                      <a:satMod val="115000"/>
                    </a:schemeClr>
                  </a:gs>
                  <a:gs pos="100000">
                    <a:schemeClr val="bg2">
                      <a:lumMod val="40000"/>
                      <a:lumOff val="60000"/>
                      <a:shade val="100000"/>
                      <a:satMod val="115000"/>
                    </a:schemeClr>
                  </a:gs>
                </a:gsLst>
                <a:lin ang="16200000" scaled="1"/>
                <a:tileRect/>
              </a:gra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dirty="0">
                  <a:solidFill>
                    <a:srgbClr val="FFFFFF"/>
                  </a:solidFill>
                  <a:ea typeface="ＭＳ Ｐゴシック" charset="-128"/>
                  <a:cs typeface="ＭＳ Ｐゴシック" charset="-128"/>
                </a:endParaRPr>
              </a:p>
            </p:txBody>
          </p:sp>
          <p:pic>
            <p:nvPicPr>
              <p:cNvPr id="217" name="Picture 2" descr="visio process chart 2"/>
              <p:cNvPicPr>
                <a:picLocks noChangeAspect="1" noChangeArrowheads="1"/>
              </p:cNvPicPr>
              <p:nvPr/>
            </p:nvPicPr>
            <p:blipFill>
              <a:blip r:embed="rId3" cstate="print"/>
              <a:srcRect/>
              <a:stretch>
                <a:fillRect/>
              </a:stretch>
            </p:blipFill>
            <p:spPr bwMode="auto">
              <a:xfrm>
                <a:off x="777960" y="5568644"/>
                <a:ext cx="429089" cy="312723"/>
              </a:xfrm>
              <a:prstGeom prst="rect">
                <a:avLst/>
              </a:prstGeom>
              <a:noFill/>
            </p:spPr>
          </p:pic>
        </p:grpSp>
      </p:grpSp>
      <p:pic>
        <p:nvPicPr>
          <p:cNvPr id="220" name="Picture 26" descr="C:\Documents and Settings\ashish.joshi\My Documents\My Pictures\Microsoft Clip Organizer\j0433944.png"/>
          <p:cNvPicPr>
            <a:picLocks noChangeAspect="1" noChangeArrowheads="1"/>
          </p:cNvPicPr>
          <p:nvPr/>
        </p:nvPicPr>
        <p:blipFill>
          <a:blip r:embed="rId5" cstate="print"/>
          <a:srcRect/>
          <a:stretch>
            <a:fillRect/>
          </a:stretch>
        </p:blipFill>
        <p:spPr bwMode="auto">
          <a:xfrm>
            <a:off x="6497874" y="2552074"/>
            <a:ext cx="762000" cy="762000"/>
          </a:xfrm>
          <a:prstGeom prst="rect">
            <a:avLst/>
          </a:prstGeom>
          <a:noFill/>
        </p:spPr>
      </p:pic>
      <p:grpSp>
        <p:nvGrpSpPr>
          <p:cNvPr id="221" name="Group 220"/>
          <p:cNvGrpSpPr/>
          <p:nvPr/>
        </p:nvGrpSpPr>
        <p:grpSpPr>
          <a:xfrm>
            <a:off x="9370023" y="2639791"/>
            <a:ext cx="960120" cy="1182127"/>
            <a:chOff x="7895793" y="2840966"/>
            <a:chExt cx="960120" cy="1182127"/>
          </a:xfrm>
        </p:grpSpPr>
        <p:grpSp>
          <p:nvGrpSpPr>
            <p:cNvPr id="222" name="Group 221"/>
            <p:cNvGrpSpPr/>
            <p:nvPr/>
          </p:nvGrpSpPr>
          <p:grpSpPr>
            <a:xfrm>
              <a:off x="7895793" y="2840966"/>
              <a:ext cx="960120" cy="1182127"/>
              <a:chOff x="897714" y="4599040"/>
              <a:chExt cx="960120" cy="1182127"/>
            </a:xfrm>
          </p:grpSpPr>
          <p:sp>
            <p:nvSpPr>
              <p:cNvPr id="224" name="Rounded Rectangle 223"/>
              <p:cNvSpPr/>
              <p:nvPr/>
            </p:nvSpPr>
            <p:spPr bwMode="auto">
              <a:xfrm>
                <a:off x="914400" y="4599040"/>
                <a:ext cx="914400" cy="1143002"/>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sp>
            <p:nvSpPr>
              <p:cNvPr id="225" name="Text Box 48"/>
              <p:cNvSpPr txBox="1">
                <a:spLocks noChangeArrowheads="1"/>
              </p:cNvSpPr>
              <p:nvPr/>
            </p:nvSpPr>
            <p:spPr bwMode="auto">
              <a:xfrm>
                <a:off x="897714" y="5411839"/>
                <a:ext cx="960120" cy="3693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Exchange GAL &amp; DL</a:t>
                </a:r>
              </a:p>
            </p:txBody>
          </p:sp>
        </p:grpSp>
        <p:pic>
          <p:nvPicPr>
            <p:cNvPr id="223" name="Picture 222" descr="Server.png"/>
            <p:cNvPicPr>
              <a:picLocks noChangeAspect="1"/>
            </p:cNvPicPr>
            <p:nvPr/>
          </p:nvPicPr>
          <p:blipFill>
            <a:blip r:embed="rId2" cstate="print"/>
            <a:stretch>
              <a:fillRect/>
            </a:stretch>
          </p:blipFill>
          <p:spPr>
            <a:xfrm>
              <a:off x="7969038" y="2988327"/>
              <a:ext cx="752669" cy="627224"/>
            </a:xfrm>
            <a:prstGeom prst="rect">
              <a:avLst/>
            </a:prstGeom>
            <a:ln>
              <a:noFill/>
            </a:ln>
          </p:spPr>
        </p:pic>
      </p:grpSp>
      <p:grpSp>
        <p:nvGrpSpPr>
          <p:cNvPr id="226" name="Group 225"/>
          <p:cNvGrpSpPr/>
          <p:nvPr/>
        </p:nvGrpSpPr>
        <p:grpSpPr>
          <a:xfrm>
            <a:off x="9386709" y="3858991"/>
            <a:ext cx="960120" cy="1190213"/>
            <a:chOff x="7941090" y="3705598"/>
            <a:chExt cx="960120" cy="1190213"/>
          </a:xfrm>
        </p:grpSpPr>
        <p:grpSp>
          <p:nvGrpSpPr>
            <p:cNvPr id="227" name="Group 226"/>
            <p:cNvGrpSpPr/>
            <p:nvPr/>
          </p:nvGrpSpPr>
          <p:grpSpPr>
            <a:xfrm>
              <a:off x="7941090" y="3705598"/>
              <a:ext cx="960120" cy="1190213"/>
              <a:chOff x="914400" y="3886198"/>
              <a:chExt cx="960120" cy="1190213"/>
            </a:xfrm>
          </p:grpSpPr>
          <p:sp>
            <p:nvSpPr>
              <p:cNvPr id="229" name="Rounded Rectangle 228"/>
              <p:cNvSpPr/>
              <p:nvPr/>
            </p:nvSpPr>
            <p:spPr bwMode="auto">
              <a:xfrm>
                <a:off x="914400" y="3886198"/>
                <a:ext cx="914400" cy="1143002"/>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sp>
            <p:nvSpPr>
              <p:cNvPr id="230" name="Text Box 48"/>
              <p:cNvSpPr txBox="1">
                <a:spLocks noChangeArrowheads="1"/>
              </p:cNvSpPr>
              <p:nvPr/>
            </p:nvSpPr>
            <p:spPr bwMode="auto">
              <a:xfrm>
                <a:off x="914400" y="4568584"/>
                <a:ext cx="960120" cy="507827"/>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SharePoint Profiles and Access</a:t>
                </a:r>
                <a:endParaRPr lang="en-US" sz="1000" dirty="0">
                  <a:solidFill>
                    <a:srgbClr val="FFFFFF"/>
                  </a:solidFill>
                  <a:latin typeface="Segoe" charset="0"/>
                </a:endParaRPr>
              </a:p>
            </p:txBody>
          </p:sp>
        </p:grpSp>
        <p:pic>
          <p:nvPicPr>
            <p:cNvPr id="228" name="Picture 227" descr="Server.png"/>
            <p:cNvPicPr>
              <a:picLocks noChangeAspect="1"/>
            </p:cNvPicPr>
            <p:nvPr/>
          </p:nvPicPr>
          <p:blipFill>
            <a:blip r:embed="rId2" cstate="print"/>
            <a:stretch>
              <a:fillRect/>
            </a:stretch>
          </p:blipFill>
          <p:spPr>
            <a:xfrm>
              <a:off x="8014335" y="3818082"/>
              <a:ext cx="752669" cy="627224"/>
            </a:xfrm>
            <a:prstGeom prst="rect">
              <a:avLst/>
            </a:prstGeom>
            <a:ln>
              <a:noFill/>
            </a:ln>
          </p:spPr>
        </p:pic>
      </p:grpSp>
      <p:grpSp>
        <p:nvGrpSpPr>
          <p:cNvPr id="231" name="Group 230"/>
          <p:cNvGrpSpPr/>
          <p:nvPr/>
        </p:nvGrpSpPr>
        <p:grpSpPr>
          <a:xfrm>
            <a:off x="9399030" y="5073939"/>
            <a:ext cx="960120" cy="1147252"/>
            <a:chOff x="7946899" y="5242384"/>
            <a:chExt cx="960120" cy="1147252"/>
          </a:xfrm>
        </p:grpSpPr>
        <p:grpSp>
          <p:nvGrpSpPr>
            <p:cNvPr id="232" name="Group 231"/>
            <p:cNvGrpSpPr/>
            <p:nvPr/>
          </p:nvGrpSpPr>
          <p:grpSpPr>
            <a:xfrm>
              <a:off x="7946899" y="5242384"/>
              <a:ext cx="960120" cy="1147252"/>
              <a:chOff x="914400" y="3886196"/>
              <a:chExt cx="960120" cy="1147252"/>
            </a:xfrm>
          </p:grpSpPr>
          <p:sp>
            <p:nvSpPr>
              <p:cNvPr id="234" name="Rounded Rectangle 233"/>
              <p:cNvSpPr/>
              <p:nvPr/>
            </p:nvSpPr>
            <p:spPr bwMode="auto">
              <a:xfrm>
                <a:off x="914400" y="3886196"/>
                <a:ext cx="914400" cy="1143002"/>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sp>
            <p:nvSpPr>
              <p:cNvPr id="235" name="Text Box 48"/>
              <p:cNvSpPr txBox="1">
                <a:spLocks noChangeArrowheads="1"/>
              </p:cNvSpPr>
              <p:nvPr/>
            </p:nvSpPr>
            <p:spPr bwMode="auto">
              <a:xfrm>
                <a:off x="914400" y="4664120"/>
                <a:ext cx="960120" cy="3693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SAP and other apps</a:t>
                </a:r>
              </a:p>
            </p:txBody>
          </p:sp>
        </p:grpSp>
        <p:pic>
          <p:nvPicPr>
            <p:cNvPr id="233" name="Picture 232" descr="Server.png"/>
            <p:cNvPicPr>
              <a:picLocks noChangeAspect="1"/>
            </p:cNvPicPr>
            <p:nvPr/>
          </p:nvPicPr>
          <p:blipFill>
            <a:blip r:embed="rId2" cstate="print"/>
            <a:stretch>
              <a:fillRect/>
            </a:stretch>
          </p:blipFill>
          <p:spPr>
            <a:xfrm>
              <a:off x="8020144" y="5354870"/>
              <a:ext cx="752669" cy="627224"/>
            </a:xfrm>
            <a:prstGeom prst="rect">
              <a:avLst/>
            </a:prstGeom>
            <a:ln>
              <a:noFill/>
            </a:ln>
          </p:spPr>
        </p:pic>
      </p:grpSp>
      <p:grpSp>
        <p:nvGrpSpPr>
          <p:cNvPr id="236" name="Group 235"/>
          <p:cNvGrpSpPr/>
          <p:nvPr/>
        </p:nvGrpSpPr>
        <p:grpSpPr>
          <a:xfrm>
            <a:off x="6003385" y="3771913"/>
            <a:ext cx="1524000" cy="990598"/>
            <a:chOff x="2667000" y="3962400"/>
            <a:chExt cx="1524000" cy="990598"/>
          </a:xfrm>
        </p:grpSpPr>
        <p:sp>
          <p:nvSpPr>
            <p:cNvPr id="237" name="Rounded Rectangle 236"/>
            <p:cNvSpPr/>
            <p:nvPr/>
          </p:nvSpPr>
          <p:spPr bwMode="auto">
            <a:xfrm>
              <a:off x="2667000" y="3962400"/>
              <a:ext cx="1524000" cy="990598"/>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pic>
          <p:nvPicPr>
            <p:cNvPr id="238" name="Picture 237" descr="Server.png"/>
            <p:cNvPicPr>
              <a:picLocks noChangeAspect="1"/>
            </p:cNvPicPr>
            <p:nvPr/>
          </p:nvPicPr>
          <p:blipFill>
            <a:blip r:embed="rId2" cstate="print"/>
            <a:stretch>
              <a:fillRect/>
            </a:stretch>
          </p:blipFill>
          <p:spPr>
            <a:xfrm>
              <a:off x="2713655" y="4038600"/>
              <a:ext cx="752669" cy="627224"/>
            </a:xfrm>
            <a:prstGeom prst="rect">
              <a:avLst/>
            </a:prstGeom>
            <a:ln>
              <a:noFill/>
            </a:ln>
          </p:spPr>
        </p:pic>
      </p:grpSp>
      <p:sp>
        <p:nvSpPr>
          <p:cNvPr id="239" name="Text Box 48"/>
          <p:cNvSpPr txBox="1">
            <a:spLocks noChangeArrowheads="1"/>
          </p:cNvSpPr>
          <p:nvPr/>
        </p:nvSpPr>
        <p:spPr bwMode="auto">
          <a:xfrm>
            <a:off x="5975939" y="4503659"/>
            <a:ext cx="960120" cy="2308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rPr>
              <a:t>AD FS 2.0</a:t>
            </a:r>
          </a:p>
        </p:txBody>
      </p:sp>
      <p:sp>
        <p:nvSpPr>
          <p:cNvPr id="240" name="Text Box 48"/>
          <p:cNvSpPr txBox="1">
            <a:spLocks noChangeArrowheads="1"/>
          </p:cNvSpPr>
          <p:nvPr/>
        </p:nvSpPr>
        <p:spPr bwMode="auto">
          <a:xfrm>
            <a:off x="6582183" y="3825282"/>
            <a:ext cx="960120" cy="369328"/>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rPr>
              <a:t>WS-* and SAML Claims</a:t>
            </a:r>
          </a:p>
        </p:txBody>
      </p:sp>
      <p:cxnSp>
        <p:nvCxnSpPr>
          <p:cNvPr id="241" name="Straight Arrow Connector 240"/>
          <p:cNvCxnSpPr/>
          <p:nvPr/>
        </p:nvCxnSpPr>
        <p:spPr bwMode="auto">
          <a:xfrm>
            <a:off x="6752675" y="4800600"/>
            <a:ext cx="0" cy="334648"/>
          </a:xfrm>
          <a:prstGeom prst="straightConnector1">
            <a:avLst/>
          </a:prstGeom>
          <a:solidFill>
            <a:schemeClr val="accent1"/>
          </a:solidFill>
          <a:ln w="9525" cap="flat" cmpd="sng" algn="ctr">
            <a:solidFill>
              <a:schemeClr val="tx1"/>
            </a:solidFill>
            <a:prstDash val="dash"/>
            <a:round/>
            <a:headEnd type="triangle" w="sm" len="med"/>
            <a:tailEnd type="none" w="sm" len="med"/>
          </a:ln>
          <a:effectLst/>
        </p:spPr>
      </p:cxnSp>
      <p:pic>
        <p:nvPicPr>
          <p:cNvPr id="242" name="Picture 241" descr="Configurations.png"/>
          <p:cNvPicPr>
            <a:picLocks noChangeAspect="1"/>
          </p:cNvPicPr>
          <p:nvPr/>
        </p:nvPicPr>
        <p:blipFill>
          <a:blip r:embed="rId6" cstate="print"/>
          <a:stretch>
            <a:fillRect/>
          </a:stretch>
        </p:blipFill>
        <p:spPr>
          <a:xfrm>
            <a:off x="6832378" y="4144034"/>
            <a:ext cx="446386" cy="357899"/>
          </a:xfrm>
          <a:prstGeom prst="rect">
            <a:avLst/>
          </a:prstGeom>
        </p:spPr>
      </p:pic>
      <p:sp>
        <p:nvSpPr>
          <p:cNvPr id="243" name="Oval 178"/>
          <p:cNvSpPr>
            <a:spLocks noChangeArrowheads="1"/>
          </p:cNvSpPr>
          <p:nvPr/>
        </p:nvSpPr>
        <p:spPr bwMode="auto">
          <a:xfrm>
            <a:off x="6152746" y="887297"/>
            <a:ext cx="1439862" cy="1439862"/>
          </a:xfrm>
          <a:prstGeom prst="ellipse">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vert270"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sp>
        <p:nvSpPr>
          <p:cNvPr id="244" name="Text Box 182"/>
          <p:cNvSpPr txBox="1">
            <a:spLocks noChangeArrowheads="1"/>
          </p:cNvSpPr>
          <p:nvPr/>
        </p:nvSpPr>
        <p:spPr bwMode="auto">
          <a:xfrm>
            <a:off x="6386682" y="1030053"/>
            <a:ext cx="918072" cy="369332"/>
          </a:xfrm>
          <a:prstGeom prst="rect">
            <a:avLst/>
          </a:prstGeom>
          <a:noFill/>
          <a:ln w="9525">
            <a:noFill/>
            <a:miter lim="800000"/>
            <a:headEnd/>
            <a:tailEnd/>
          </a:ln>
          <a:effectLst/>
        </p:spPr>
        <p:txBody>
          <a:bodyPr wrap="none">
            <a:spAutoFit/>
          </a:bodyPr>
          <a:lstStyle/>
          <a:p>
            <a:r>
              <a:rPr lang="en-US" dirty="0" smtClean="0">
                <a:solidFill>
                  <a:srgbClr val="FFFFFF"/>
                </a:solidFill>
                <a:latin typeface="Segoe" pitchFamily="34" charset="0"/>
                <a:ea typeface="ＭＳ Ｐゴシック"/>
              </a:rPr>
              <a:t>Partner</a:t>
            </a:r>
            <a:endParaRPr lang="en-US" dirty="0">
              <a:solidFill>
                <a:srgbClr val="FFFFFF"/>
              </a:solidFill>
              <a:latin typeface="Segoe" pitchFamily="34" charset="0"/>
              <a:ea typeface="ＭＳ Ｐゴシック"/>
            </a:endParaRPr>
          </a:p>
        </p:txBody>
      </p:sp>
      <p:grpSp>
        <p:nvGrpSpPr>
          <p:cNvPr id="245" name="Group 330"/>
          <p:cNvGrpSpPr/>
          <p:nvPr/>
        </p:nvGrpSpPr>
        <p:grpSpPr>
          <a:xfrm>
            <a:off x="6415477" y="1466532"/>
            <a:ext cx="914400" cy="711116"/>
            <a:chOff x="6910509" y="4038600"/>
            <a:chExt cx="914400" cy="711116"/>
          </a:xfrm>
        </p:grpSpPr>
        <p:pic>
          <p:nvPicPr>
            <p:cNvPr id="246" name="Picture 7" descr="C:\Documents and Settings\justin\Desktop\JC015\Servers computer.png"/>
            <p:cNvPicPr>
              <a:picLocks noChangeAspect="1" noChangeArrowheads="1"/>
            </p:cNvPicPr>
            <p:nvPr/>
          </p:nvPicPr>
          <p:blipFill>
            <a:blip r:embed="rId7" cstate="print"/>
            <a:srcRect/>
            <a:stretch>
              <a:fillRect/>
            </a:stretch>
          </p:blipFill>
          <p:spPr bwMode="auto">
            <a:xfrm>
              <a:off x="7139109" y="4038600"/>
              <a:ext cx="304800" cy="325009"/>
            </a:xfrm>
            <a:prstGeom prst="rect">
              <a:avLst/>
            </a:prstGeom>
            <a:noFill/>
          </p:spPr>
        </p:pic>
        <p:sp>
          <p:nvSpPr>
            <p:cNvPr id="247" name="Rectangle 246"/>
            <p:cNvSpPr/>
            <p:nvPr/>
          </p:nvSpPr>
          <p:spPr>
            <a:xfrm>
              <a:off x="6910509" y="4380384"/>
              <a:ext cx="914400" cy="369332"/>
            </a:xfrm>
            <a:prstGeom prst="rect">
              <a:avLst/>
            </a:prstGeom>
          </p:spPr>
          <p:txBody>
            <a:bodyPr wrap="square">
              <a:spAutoFit/>
            </a:bodyPr>
            <a:lstStyle/>
            <a:p>
              <a:pPr algn="ctr"/>
              <a:r>
                <a:rPr lang="en-US" sz="900" dirty="0" smtClean="0">
                  <a:solidFill>
                    <a:srgbClr val="FFFFFF"/>
                  </a:solidFill>
                  <a:latin typeface="Segoe" pitchFamily="34" charset="0"/>
                  <a:ea typeface="ＭＳ Ｐゴシック"/>
                </a:rPr>
                <a:t>Claims-Aware</a:t>
              </a:r>
            </a:p>
            <a:p>
              <a:pPr algn="ctr"/>
              <a:r>
                <a:rPr lang="en-US" sz="900" dirty="0" smtClean="0">
                  <a:solidFill>
                    <a:srgbClr val="FFFFFF"/>
                  </a:solidFill>
                  <a:latin typeface="Segoe" pitchFamily="34" charset="0"/>
                  <a:ea typeface="ＭＳ Ｐゴシック"/>
                </a:rPr>
                <a:t>Applications</a:t>
              </a:r>
            </a:p>
          </p:txBody>
        </p:sp>
        <p:pic>
          <p:nvPicPr>
            <p:cNvPr id="248" name="Picture 7" descr="C:\Documents and Settings\justin\Desktop\JC015\Servers computer.png"/>
            <p:cNvPicPr>
              <a:picLocks noChangeAspect="1" noChangeArrowheads="1"/>
            </p:cNvPicPr>
            <p:nvPr/>
          </p:nvPicPr>
          <p:blipFill>
            <a:blip r:embed="rId8" cstate="print"/>
            <a:srcRect/>
            <a:stretch>
              <a:fillRect/>
            </a:stretch>
          </p:blipFill>
          <p:spPr bwMode="auto">
            <a:xfrm>
              <a:off x="7291509" y="4038600"/>
              <a:ext cx="357309" cy="381000"/>
            </a:xfrm>
            <a:prstGeom prst="rect">
              <a:avLst/>
            </a:prstGeom>
            <a:noFill/>
          </p:spPr>
        </p:pic>
      </p:grpSp>
      <p:cxnSp>
        <p:nvCxnSpPr>
          <p:cNvPr id="249" name="Straight Arrow Connector 248"/>
          <p:cNvCxnSpPr>
            <a:endCxn id="223" idx="1"/>
          </p:cNvCxnSpPr>
          <p:nvPr/>
        </p:nvCxnSpPr>
        <p:spPr>
          <a:xfrm>
            <a:off x="7230098" y="2902742"/>
            <a:ext cx="2213170" cy="19802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50" name="Picture 249" descr="Configurations.png"/>
          <p:cNvPicPr>
            <a:picLocks noChangeAspect="1"/>
          </p:cNvPicPr>
          <p:nvPr/>
        </p:nvPicPr>
        <p:blipFill>
          <a:blip r:embed="rId6" cstate="print"/>
          <a:stretch>
            <a:fillRect/>
          </a:stretch>
        </p:blipFill>
        <p:spPr>
          <a:xfrm>
            <a:off x="6834650" y="4159954"/>
            <a:ext cx="446386" cy="357899"/>
          </a:xfrm>
          <a:prstGeom prst="rect">
            <a:avLst/>
          </a:prstGeom>
        </p:spPr>
      </p:pic>
      <p:pic>
        <p:nvPicPr>
          <p:cNvPr id="251" name="Picture 2" descr="C:\Documents and Settings\ashish.joshi\My Documents\My Pictures\Microsoft Clip Organizer\j0432614.png"/>
          <p:cNvPicPr>
            <a:picLocks noChangeAspect="1" noChangeArrowheads="1"/>
          </p:cNvPicPr>
          <p:nvPr/>
        </p:nvPicPr>
        <p:blipFill>
          <a:blip r:embed="rId9" cstate="print"/>
          <a:srcRect/>
          <a:stretch>
            <a:fillRect/>
          </a:stretch>
        </p:blipFill>
        <p:spPr bwMode="auto">
          <a:xfrm>
            <a:off x="3191002" y="4657322"/>
            <a:ext cx="457200" cy="457200"/>
          </a:xfrm>
          <a:prstGeom prst="rect">
            <a:avLst/>
          </a:prstGeom>
          <a:noFill/>
        </p:spPr>
      </p:pic>
      <p:grpSp>
        <p:nvGrpSpPr>
          <p:cNvPr id="252" name="Group 251"/>
          <p:cNvGrpSpPr/>
          <p:nvPr/>
        </p:nvGrpSpPr>
        <p:grpSpPr>
          <a:xfrm>
            <a:off x="9375715" y="1387132"/>
            <a:ext cx="960120" cy="1164942"/>
            <a:chOff x="7895793" y="2840966"/>
            <a:chExt cx="960120" cy="1164942"/>
          </a:xfrm>
        </p:grpSpPr>
        <p:grpSp>
          <p:nvGrpSpPr>
            <p:cNvPr id="253" name="Group 252"/>
            <p:cNvGrpSpPr/>
            <p:nvPr/>
          </p:nvGrpSpPr>
          <p:grpSpPr>
            <a:xfrm>
              <a:off x="7895793" y="2840966"/>
              <a:ext cx="960120" cy="1164942"/>
              <a:chOff x="897714" y="4599040"/>
              <a:chExt cx="960120" cy="1164942"/>
            </a:xfrm>
          </p:grpSpPr>
          <p:sp>
            <p:nvSpPr>
              <p:cNvPr id="255" name="Rounded Rectangle 254"/>
              <p:cNvSpPr/>
              <p:nvPr/>
            </p:nvSpPr>
            <p:spPr bwMode="auto">
              <a:xfrm>
                <a:off x="914400" y="4599040"/>
                <a:ext cx="914400" cy="1143002"/>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endParaRPr lang="en-US" sz="1400" dirty="0">
                  <a:solidFill>
                    <a:srgbClr val="FFFFFF"/>
                  </a:solidFill>
                  <a:latin typeface="Segoe" pitchFamily="34" charset="0"/>
                </a:endParaRPr>
              </a:p>
            </p:txBody>
          </p:sp>
          <p:sp>
            <p:nvSpPr>
              <p:cNvPr id="256" name="Text Box 48"/>
              <p:cNvSpPr txBox="1">
                <a:spLocks noChangeArrowheads="1"/>
              </p:cNvSpPr>
              <p:nvPr/>
            </p:nvSpPr>
            <p:spPr bwMode="auto">
              <a:xfrm>
                <a:off x="897714" y="5356182"/>
                <a:ext cx="960120" cy="407800"/>
              </a:xfrm>
              <a:prstGeom prst="rect">
                <a:avLst/>
              </a:prstGeom>
              <a:noFill/>
              <a:ln w="9525">
                <a:noFill/>
                <a:miter lim="800000"/>
                <a:headEnd/>
                <a:tailEnd/>
              </a:ln>
            </p:spPr>
            <p:txBody>
              <a:bodyPr wrap="square" lIns="91436" tIns="45718" rIns="91436" bIns="45718">
                <a:spAutoFit/>
              </a:bodyPr>
              <a:lstStyle/>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Claims-Aware</a:t>
                </a:r>
              </a:p>
              <a:p>
                <a:pPr marL="0" lvl="1" indent="-230188" algn="ctr" defTabSz="912813">
                  <a:lnSpc>
                    <a:spcPct val="90000"/>
                  </a:lnSpc>
                  <a:spcBef>
                    <a:spcPct val="0"/>
                  </a:spcBef>
                  <a:spcAft>
                    <a:spcPts val="300"/>
                  </a:spcAft>
                  <a:buClr>
                    <a:srgbClr val="FFFF99">
                      <a:lumMod val="75000"/>
                      <a:lumOff val="25000"/>
                    </a:srgbClr>
                  </a:buClr>
                  <a:buSzPct val="120000"/>
                  <a:defRPr/>
                </a:pPr>
                <a:r>
                  <a:rPr lang="en-US" sz="1000" dirty="0" smtClean="0">
                    <a:solidFill>
                      <a:srgbClr val="FFFFFF"/>
                    </a:solidFill>
                    <a:latin typeface="Segoe" charset="0"/>
                  </a:rPr>
                  <a:t>Applications</a:t>
                </a:r>
              </a:p>
            </p:txBody>
          </p:sp>
        </p:grpSp>
        <p:pic>
          <p:nvPicPr>
            <p:cNvPr id="254" name="Picture 253" descr="Server.png"/>
            <p:cNvPicPr>
              <a:picLocks noChangeAspect="1"/>
            </p:cNvPicPr>
            <p:nvPr/>
          </p:nvPicPr>
          <p:blipFill>
            <a:blip r:embed="rId2" cstate="print"/>
            <a:stretch>
              <a:fillRect/>
            </a:stretch>
          </p:blipFill>
          <p:spPr>
            <a:xfrm>
              <a:off x="7969038" y="2972425"/>
              <a:ext cx="752669" cy="627224"/>
            </a:xfrm>
            <a:prstGeom prst="rect">
              <a:avLst/>
            </a:prstGeom>
            <a:ln>
              <a:noFill/>
            </a:ln>
          </p:spPr>
        </p:pic>
      </p:grpSp>
      <p:pic>
        <p:nvPicPr>
          <p:cNvPr id="257" name="Picture 256" descr="Configurations.png"/>
          <p:cNvPicPr>
            <a:picLocks noChangeAspect="1"/>
          </p:cNvPicPr>
          <p:nvPr/>
        </p:nvPicPr>
        <p:blipFill>
          <a:blip r:embed="rId6" cstate="print"/>
          <a:stretch>
            <a:fillRect/>
          </a:stretch>
        </p:blipFill>
        <p:spPr>
          <a:xfrm>
            <a:off x="6835505" y="4145278"/>
            <a:ext cx="446386" cy="357899"/>
          </a:xfrm>
          <a:prstGeom prst="rect">
            <a:avLst/>
          </a:prstGeom>
        </p:spPr>
      </p:pic>
      <p:pic>
        <p:nvPicPr>
          <p:cNvPr id="258" name="Picture 257" descr="Server.png"/>
          <p:cNvPicPr>
            <a:picLocks noChangeAspect="1"/>
          </p:cNvPicPr>
          <p:nvPr/>
        </p:nvPicPr>
        <p:blipFill>
          <a:blip r:embed="rId2" cstate="print"/>
          <a:stretch>
            <a:fillRect/>
          </a:stretch>
        </p:blipFill>
        <p:spPr>
          <a:xfrm>
            <a:off x="3698686" y="5897673"/>
            <a:ext cx="415250" cy="346041"/>
          </a:xfrm>
          <a:prstGeom prst="rect">
            <a:avLst/>
          </a:prstGeom>
          <a:ln>
            <a:noFill/>
          </a:ln>
        </p:spPr>
      </p:pic>
      <p:sp>
        <p:nvSpPr>
          <p:cNvPr id="259" name="TextBox 258"/>
          <p:cNvSpPr txBox="1"/>
          <p:nvPr/>
        </p:nvSpPr>
        <p:spPr>
          <a:xfrm>
            <a:off x="3535947" y="6269889"/>
            <a:ext cx="787395" cy="230832"/>
          </a:xfrm>
          <a:prstGeom prst="rect">
            <a:avLst/>
          </a:prstGeom>
          <a:noFill/>
        </p:spPr>
        <p:txBody>
          <a:bodyPr wrap="none" rtlCol="0">
            <a:spAutoFit/>
          </a:bodyPr>
          <a:lstStyle/>
          <a:p>
            <a:r>
              <a:rPr lang="en-US" sz="900" dirty="0" smtClean="0">
                <a:solidFill>
                  <a:srgbClr val="FFFFFF"/>
                </a:solidFill>
              </a:rPr>
              <a:t>SQL Server</a:t>
            </a:r>
            <a:endParaRPr lang="en-US" sz="900" dirty="0">
              <a:solidFill>
                <a:srgbClr val="FFFFFF"/>
              </a:solidFill>
            </a:endParaRPr>
          </a:p>
        </p:txBody>
      </p:sp>
      <p:sp>
        <p:nvSpPr>
          <p:cNvPr id="260" name="TextBox 259"/>
          <p:cNvSpPr txBox="1"/>
          <p:nvPr/>
        </p:nvSpPr>
        <p:spPr>
          <a:xfrm>
            <a:off x="4285157" y="5846802"/>
            <a:ext cx="964327" cy="553998"/>
          </a:xfrm>
          <a:prstGeom prst="rect">
            <a:avLst/>
          </a:prstGeom>
          <a:noFill/>
        </p:spPr>
        <p:txBody>
          <a:bodyPr wrap="square" rtlCol="0">
            <a:spAutoFit/>
          </a:bodyPr>
          <a:lstStyle/>
          <a:p>
            <a:r>
              <a:rPr lang="en-US" sz="1000" dirty="0" smtClean="0">
                <a:solidFill>
                  <a:srgbClr val="FFFFFF"/>
                </a:solidFill>
              </a:rPr>
              <a:t>Role</a:t>
            </a:r>
            <a:br>
              <a:rPr lang="en-US" sz="1000" dirty="0" smtClean="0">
                <a:solidFill>
                  <a:srgbClr val="FFFFFF"/>
                </a:solidFill>
              </a:rPr>
            </a:br>
            <a:endParaRPr lang="en-US" sz="1000" dirty="0">
              <a:solidFill>
                <a:srgbClr val="FFFFFF"/>
              </a:solidFill>
            </a:endParaRPr>
          </a:p>
          <a:p>
            <a:r>
              <a:rPr lang="en-US" sz="1000" dirty="0" smtClean="0">
                <a:solidFill>
                  <a:srgbClr val="FFFFFF"/>
                </a:solidFill>
              </a:rPr>
              <a:t>Client List</a:t>
            </a:r>
          </a:p>
        </p:txBody>
      </p:sp>
      <p:pic>
        <p:nvPicPr>
          <p:cNvPr id="261" name="Picture 260" descr="Right.png"/>
          <p:cNvPicPr>
            <a:picLocks noChangeAspect="1"/>
          </p:cNvPicPr>
          <p:nvPr/>
        </p:nvPicPr>
        <p:blipFill>
          <a:blip r:embed="rId4" cstate="print"/>
          <a:stretch>
            <a:fillRect/>
          </a:stretch>
        </p:blipFill>
        <p:spPr>
          <a:xfrm>
            <a:off x="4217430" y="5894982"/>
            <a:ext cx="114300" cy="114300"/>
          </a:xfrm>
          <a:prstGeom prst="rect">
            <a:avLst/>
          </a:prstGeom>
        </p:spPr>
      </p:pic>
      <p:pic>
        <p:nvPicPr>
          <p:cNvPr id="262" name="Picture 261" descr="Right.png"/>
          <p:cNvPicPr>
            <a:picLocks noChangeAspect="1"/>
          </p:cNvPicPr>
          <p:nvPr/>
        </p:nvPicPr>
        <p:blipFill>
          <a:blip r:embed="rId4" cstate="print"/>
          <a:stretch>
            <a:fillRect/>
          </a:stretch>
        </p:blipFill>
        <p:spPr>
          <a:xfrm>
            <a:off x="4217430" y="6210300"/>
            <a:ext cx="114300" cy="114300"/>
          </a:xfrm>
          <a:prstGeom prst="rect">
            <a:avLst/>
          </a:prstGeom>
        </p:spPr>
      </p:pic>
      <p:pic>
        <p:nvPicPr>
          <p:cNvPr id="263" name="Picture 262" descr="Right.png"/>
          <p:cNvPicPr>
            <a:picLocks noChangeAspect="1"/>
          </p:cNvPicPr>
          <p:nvPr/>
        </p:nvPicPr>
        <p:blipFill>
          <a:blip r:embed="rId4" cstate="print"/>
          <a:stretch>
            <a:fillRect/>
          </a:stretch>
        </p:blipFill>
        <p:spPr>
          <a:xfrm>
            <a:off x="4225229" y="5884492"/>
            <a:ext cx="125730" cy="125730"/>
          </a:xfrm>
          <a:prstGeom prst="rect">
            <a:avLst/>
          </a:prstGeom>
        </p:spPr>
      </p:pic>
      <p:pic>
        <p:nvPicPr>
          <p:cNvPr id="264" name="Picture 263" descr="Right.png"/>
          <p:cNvPicPr>
            <a:picLocks noChangeAspect="1"/>
          </p:cNvPicPr>
          <p:nvPr/>
        </p:nvPicPr>
        <p:blipFill>
          <a:blip r:embed="rId4" cstate="print"/>
          <a:stretch>
            <a:fillRect/>
          </a:stretch>
        </p:blipFill>
        <p:spPr>
          <a:xfrm>
            <a:off x="6764574" y="5600700"/>
            <a:ext cx="114300" cy="114300"/>
          </a:xfrm>
          <a:prstGeom prst="rect">
            <a:avLst/>
          </a:prstGeom>
        </p:spPr>
      </p:pic>
      <p:pic>
        <p:nvPicPr>
          <p:cNvPr id="265" name="Picture 264" descr="Right.png"/>
          <p:cNvPicPr>
            <a:picLocks noChangeAspect="1"/>
          </p:cNvPicPr>
          <p:nvPr/>
        </p:nvPicPr>
        <p:blipFill>
          <a:blip r:embed="rId4" cstate="print"/>
          <a:stretch>
            <a:fillRect/>
          </a:stretch>
        </p:blipFill>
        <p:spPr>
          <a:xfrm>
            <a:off x="6764574" y="5791200"/>
            <a:ext cx="114300" cy="114300"/>
          </a:xfrm>
          <a:prstGeom prst="rect">
            <a:avLst/>
          </a:prstGeom>
        </p:spPr>
      </p:pic>
      <p:pic>
        <p:nvPicPr>
          <p:cNvPr id="266" name="Picture 265" descr="Right.png"/>
          <p:cNvPicPr>
            <a:picLocks noChangeAspect="1"/>
          </p:cNvPicPr>
          <p:nvPr/>
        </p:nvPicPr>
        <p:blipFill>
          <a:blip r:embed="rId4" cstate="print"/>
          <a:stretch>
            <a:fillRect/>
          </a:stretch>
        </p:blipFill>
        <p:spPr>
          <a:xfrm>
            <a:off x="6764574" y="5981700"/>
            <a:ext cx="114300" cy="114300"/>
          </a:xfrm>
          <a:prstGeom prst="rect">
            <a:avLst/>
          </a:prstGeom>
        </p:spPr>
      </p:pic>
      <p:cxnSp>
        <p:nvCxnSpPr>
          <p:cNvPr id="267" name="Straight Arrow Connector 266"/>
          <p:cNvCxnSpPr/>
          <p:nvPr/>
        </p:nvCxnSpPr>
        <p:spPr bwMode="auto">
          <a:xfrm flipV="1">
            <a:off x="2101327" y="5229786"/>
            <a:ext cx="973103" cy="654706"/>
          </a:xfrm>
          <a:prstGeom prst="straightConnector1">
            <a:avLst/>
          </a:prstGeom>
          <a:solidFill>
            <a:schemeClr val="accent1"/>
          </a:solidFill>
          <a:ln w="9525" cap="flat" cmpd="sng" algn="ctr">
            <a:solidFill>
              <a:schemeClr val="tx1"/>
            </a:solidFill>
            <a:prstDash val="dash"/>
            <a:round/>
            <a:headEnd type="triangle" w="sm" len="med"/>
            <a:tailEnd type="triangle" w="sm" len="med"/>
          </a:ln>
          <a:effectLst/>
        </p:spPr>
      </p:cxnSp>
      <p:pic>
        <p:nvPicPr>
          <p:cNvPr id="268" name="Picture 267" descr="Server.png"/>
          <p:cNvPicPr>
            <a:picLocks noChangeAspect="1"/>
          </p:cNvPicPr>
          <p:nvPr/>
        </p:nvPicPr>
        <p:blipFill>
          <a:blip r:embed="rId2" cstate="print"/>
          <a:stretch>
            <a:fillRect/>
          </a:stretch>
        </p:blipFill>
        <p:spPr>
          <a:xfrm>
            <a:off x="1746697" y="5941028"/>
            <a:ext cx="415250" cy="346041"/>
          </a:xfrm>
          <a:prstGeom prst="rect">
            <a:avLst/>
          </a:prstGeom>
          <a:ln>
            <a:noFill/>
          </a:ln>
        </p:spPr>
      </p:pic>
      <p:cxnSp>
        <p:nvCxnSpPr>
          <p:cNvPr id="269" name="Straight Arrow Connector 268"/>
          <p:cNvCxnSpPr/>
          <p:nvPr/>
        </p:nvCxnSpPr>
        <p:spPr bwMode="auto">
          <a:xfrm flipV="1">
            <a:off x="2933460" y="5229786"/>
            <a:ext cx="217170" cy="561414"/>
          </a:xfrm>
          <a:prstGeom prst="straightConnector1">
            <a:avLst/>
          </a:prstGeom>
          <a:solidFill>
            <a:schemeClr val="accent1"/>
          </a:solidFill>
          <a:ln w="9525" cap="flat" cmpd="sng" algn="ctr">
            <a:solidFill>
              <a:schemeClr val="tx1"/>
            </a:solidFill>
            <a:prstDash val="dash"/>
            <a:round/>
            <a:headEnd type="triangle" w="sm" len="med"/>
            <a:tailEnd type="triangle" w="sm" len="med"/>
          </a:ln>
          <a:effectLst/>
        </p:spPr>
      </p:cxnSp>
      <p:pic>
        <p:nvPicPr>
          <p:cNvPr id="270" name="Picture 35"/>
          <p:cNvPicPr>
            <a:picLocks noChangeAspect="1"/>
          </p:cNvPicPr>
          <p:nvPr/>
        </p:nvPicPr>
        <p:blipFill>
          <a:blip r:embed="rId10"/>
          <a:srcRect/>
          <a:stretch>
            <a:fillRect/>
          </a:stretch>
        </p:blipFill>
        <p:spPr bwMode="auto">
          <a:xfrm>
            <a:off x="2555157" y="1010809"/>
            <a:ext cx="2513452" cy="1517406"/>
          </a:xfrm>
          <a:prstGeom prst="rect">
            <a:avLst/>
          </a:prstGeom>
          <a:noFill/>
          <a:ln w="9525">
            <a:noFill/>
            <a:miter lim="800000"/>
            <a:headEnd/>
            <a:tailEnd/>
          </a:ln>
        </p:spPr>
      </p:pic>
      <p:grpSp>
        <p:nvGrpSpPr>
          <p:cNvPr id="271" name="Group 270"/>
          <p:cNvGrpSpPr/>
          <p:nvPr/>
        </p:nvGrpSpPr>
        <p:grpSpPr>
          <a:xfrm>
            <a:off x="2877701" y="1953775"/>
            <a:ext cx="1720729" cy="267109"/>
            <a:chOff x="1403471" y="1953775"/>
            <a:chExt cx="1720729" cy="267109"/>
          </a:xfrm>
        </p:grpSpPr>
        <p:pic>
          <p:nvPicPr>
            <p:cNvPr id="272" name="Picture 3" descr="D:\AA - Microsoft\Events DVD 35\DVD_ART35\Logos\Azure Services Platform\Windows Azure\Windows Azure logo bl.png"/>
            <p:cNvPicPr>
              <a:picLocks noChangeAspect="1" noChangeArrowheads="1"/>
            </p:cNvPicPr>
            <p:nvPr/>
          </p:nvPicPr>
          <p:blipFill>
            <a:blip r:embed="rId11" cstate="print"/>
            <a:srcRect r="82002"/>
            <a:stretch>
              <a:fillRect/>
            </a:stretch>
          </p:blipFill>
          <p:spPr bwMode="auto">
            <a:xfrm>
              <a:off x="1403471" y="1953775"/>
              <a:ext cx="297584" cy="264449"/>
            </a:xfrm>
            <a:prstGeom prst="rect">
              <a:avLst/>
            </a:prstGeom>
            <a:noFill/>
            <a:ln>
              <a:noFill/>
            </a:ln>
          </p:spPr>
        </p:pic>
        <p:pic>
          <p:nvPicPr>
            <p:cNvPr id="273" name="Picture 3" descr="D:\AA - Microsoft\Events DVD 35\DVD_ART35\Logos\Azure Services Platform\Windows Azure\Windows Azure logo bl.png"/>
            <p:cNvPicPr>
              <a:picLocks noChangeAspect="1" noChangeArrowheads="1"/>
            </p:cNvPicPr>
            <p:nvPr/>
          </p:nvPicPr>
          <p:blipFill>
            <a:blip r:embed="rId11" cstate="print">
              <a:lum bright="100000"/>
            </a:blip>
            <a:srcRect l="17042" b="-812"/>
            <a:stretch>
              <a:fillRect/>
            </a:stretch>
          </p:blipFill>
          <p:spPr bwMode="auto">
            <a:xfrm>
              <a:off x="1752600" y="1954288"/>
              <a:ext cx="1371600" cy="266596"/>
            </a:xfrm>
            <a:prstGeom prst="rect">
              <a:avLst/>
            </a:prstGeom>
            <a:noFill/>
            <a:ln>
              <a:noFill/>
            </a:ln>
          </p:spPr>
        </p:pic>
      </p:grpSp>
      <p:pic>
        <p:nvPicPr>
          <p:cNvPr id="274" name="Picture 27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91593" y="1512759"/>
            <a:ext cx="1283037" cy="377538"/>
          </a:xfrm>
          <a:prstGeom prst="rect">
            <a:avLst/>
          </a:prstGeom>
        </p:spPr>
      </p:pic>
      <p:cxnSp>
        <p:nvCxnSpPr>
          <p:cNvPr id="275" name="Straight Arrow Connector 274"/>
          <p:cNvCxnSpPr>
            <a:endCxn id="220" idx="1"/>
          </p:cNvCxnSpPr>
          <p:nvPr/>
        </p:nvCxnSpPr>
        <p:spPr bwMode="auto">
          <a:xfrm flipV="1">
            <a:off x="3531630" y="2933074"/>
            <a:ext cx="2966244" cy="1049294"/>
          </a:xfrm>
          <a:prstGeom prst="straightConnector1">
            <a:avLst/>
          </a:prstGeom>
          <a:solidFill>
            <a:schemeClr val="accent1"/>
          </a:solidFill>
          <a:ln w="9525" cap="flat" cmpd="sng" algn="ctr">
            <a:solidFill>
              <a:schemeClr val="tx1"/>
            </a:solidFill>
            <a:prstDash val="solid"/>
            <a:round/>
            <a:headEnd type="triangle" w="sm" len="med"/>
            <a:tailEnd type="none" w="sm" len="med"/>
          </a:ln>
          <a:effectLst/>
        </p:spPr>
      </p:cxnSp>
      <p:sp>
        <p:nvSpPr>
          <p:cNvPr id="276" name="TextBox 275"/>
          <p:cNvSpPr txBox="1"/>
          <p:nvPr/>
        </p:nvSpPr>
        <p:spPr>
          <a:xfrm>
            <a:off x="2836577" y="3950247"/>
            <a:ext cx="800219" cy="230832"/>
          </a:xfrm>
          <a:prstGeom prst="rect">
            <a:avLst/>
          </a:prstGeom>
          <a:noFill/>
        </p:spPr>
        <p:txBody>
          <a:bodyPr wrap="none" rtlCol="0">
            <a:spAutoFit/>
          </a:bodyPr>
          <a:lstStyle/>
          <a:p>
            <a:r>
              <a:rPr lang="en-US" sz="900" dirty="0" smtClean="0">
                <a:solidFill>
                  <a:srgbClr val="FFFFFF"/>
                </a:solidFill>
              </a:rPr>
              <a:t>Self Service</a:t>
            </a:r>
            <a:endParaRPr lang="en-US" sz="900" dirty="0">
              <a:solidFill>
                <a:srgbClr val="FFFFFF"/>
              </a:solidFill>
            </a:endParaRPr>
          </a:p>
        </p:txBody>
      </p:sp>
      <p:sp>
        <p:nvSpPr>
          <p:cNvPr id="278" name="Rounded Rectangle 277"/>
          <p:cNvSpPr/>
          <p:nvPr/>
        </p:nvSpPr>
        <p:spPr bwMode="auto">
          <a:xfrm>
            <a:off x="4575080" y="4324227"/>
            <a:ext cx="1062665" cy="762121"/>
          </a:xfrm>
          <a:prstGeom prst="roundRect">
            <a:avLst>
              <a:gd name="adj" fmla="val 3704"/>
            </a:avLst>
          </a:prstGeom>
          <a:gradFill flip="none" rotWithShape="1">
            <a:gsLst>
              <a:gs pos="12000">
                <a:schemeClr val="bg1">
                  <a:lumMod val="50000"/>
                  <a:alpha val="26000"/>
                </a:schemeClr>
              </a:gs>
              <a:gs pos="46000">
                <a:schemeClr val="bg1">
                  <a:lumMod val="50000"/>
                  <a:alpha val="26000"/>
                </a:schemeClr>
              </a:gs>
            </a:gsLst>
            <a:lin ang="0" scaled="1"/>
            <a:tileRect/>
          </a:gradFill>
          <a:ln w="9525" cap="flat" cmpd="sng" algn="ctr">
            <a:noFill/>
            <a:prstDash val="solid"/>
            <a:round/>
            <a:headEnd type="none" w="med" len="med"/>
            <a:tailEnd type="none" w="med" len="med"/>
          </a:ln>
          <a:effectLst>
            <a:outerShdw blurRad="317500" sx="110000" sy="110000" algn="ctr" rotWithShape="0">
              <a:prstClr val="black">
                <a:alpha val="15000"/>
              </a:prstClr>
            </a:outerShdw>
          </a:effectLst>
        </p:spPr>
        <p:txBody>
          <a:bodyPr vert="horz" wrap="square" lIns="91440" tIns="228600" rIns="91440" bIns="45720" numCol="1" rtlCol="0" anchor="t" anchorCtr="0" compatLnSpc="1">
            <a:prstTxWarp prst="textNoShape">
              <a:avLst/>
            </a:prstTxWarp>
          </a:bodyPr>
          <a:lstStyle/>
          <a:p>
            <a:pPr algn="ctr" eaLnBrk="0" fontAlgn="base" hangingPunct="0">
              <a:spcBef>
                <a:spcPct val="0"/>
              </a:spcBef>
              <a:spcAft>
                <a:spcPct val="0"/>
              </a:spcAft>
            </a:pPr>
            <a:r>
              <a:rPr lang="en-US" sz="900" dirty="0" smtClean="0">
                <a:solidFill>
                  <a:srgbClr val="FFFFFF"/>
                </a:solidFill>
              </a:rPr>
              <a:t>MS Online Directory Synchronization</a:t>
            </a:r>
            <a:endParaRPr lang="en-US" sz="900" dirty="0">
              <a:solidFill>
                <a:srgbClr val="FFFFFF"/>
              </a:solidFill>
            </a:endParaRPr>
          </a:p>
        </p:txBody>
      </p:sp>
      <p:cxnSp>
        <p:nvCxnSpPr>
          <p:cNvPr id="279" name="Straight Arrow Connector 278"/>
          <p:cNvCxnSpPr>
            <a:endCxn id="192" idx="1"/>
          </p:cNvCxnSpPr>
          <p:nvPr/>
        </p:nvCxnSpPr>
        <p:spPr bwMode="auto">
          <a:xfrm>
            <a:off x="5189259" y="5114522"/>
            <a:ext cx="895071" cy="571564"/>
          </a:xfrm>
          <a:prstGeom prst="straightConnector1">
            <a:avLst/>
          </a:prstGeom>
          <a:solidFill>
            <a:schemeClr val="accent1"/>
          </a:solidFill>
          <a:ln w="9525" cap="flat" cmpd="sng" algn="ctr">
            <a:solidFill>
              <a:schemeClr val="tx1"/>
            </a:solidFill>
            <a:prstDash val="dash"/>
            <a:round/>
            <a:headEnd type="triangle" w="sm" len="med"/>
            <a:tailEnd type="none" w="sm" len="med"/>
          </a:ln>
          <a:effectLst/>
        </p:spPr>
      </p:cxnSp>
      <p:cxnSp>
        <p:nvCxnSpPr>
          <p:cNvPr id="280" name="Straight Arrow Connector 279"/>
          <p:cNvCxnSpPr>
            <a:endCxn id="278" idx="0"/>
          </p:cNvCxnSpPr>
          <p:nvPr/>
        </p:nvCxnSpPr>
        <p:spPr bwMode="auto">
          <a:xfrm>
            <a:off x="4065030" y="2460789"/>
            <a:ext cx="1041383" cy="1863438"/>
          </a:xfrm>
          <a:prstGeom prst="straightConnector1">
            <a:avLst/>
          </a:prstGeom>
          <a:solidFill>
            <a:schemeClr val="accent1"/>
          </a:solidFill>
          <a:ln w="9525" cap="flat" cmpd="sng" algn="ctr">
            <a:solidFill>
              <a:schemeClr val="tx1"/>
            </a:solidFill>
            <a:prstDash val="dash"/>
            <a:round/>
            <a:headEnd type="triangle" w="sm" len="med"/>
            <a:tailEnd type="none" w="sm" len="med"/>
          </a:ln>
          <a:effectLst/>
        </p:spPr>
      </p:cxnSp>
      <p:pic>
        <p:nvPicPr>
          <p:cNvPr id="281" name="Picture 280" descr="Server.png"/>
          <p:cNvPicPr>
            <a:picLocks noChangeAspect="1"/>
          </p:cNvPicPr>
          <p:nvPr/>
        </p:nvPicPr>
        <p:blipFill>
          <a:blip r:embed="rId2" cstate="print"/>
          <a:stretch>
            <a:fillRect/>
          </a:stretch>
        </p:blipFill>
        <p:spPr>
          <a:xfrm>
            <a:off x="4609690" y="4418647"/>
            <a:ext cx="286410" cy="238675"/>
          </a:xfrm>
          <a:prstGeom prst="rect">
            <a:avLst/>
          </a:prstGeom>
          <a:ln>
            <a:noFill/>
          </a:ln>
        </p:spPr>
      </p:pic>
      <p:cxnSp>
        <p:nvCxnSpPr>
          <p:cNvPr id="283" name="Straight Arrow Connector 282"/>
          <p:cNvCxnSpPr/>
          <p:nvPr/>
        </p:nvCxnSpPr>
        <p:spPr bwMode="auto">
          <a:xfrm>
            <a:off x="6802709" y="3392508"/>
            <a:ext cx="0" cy="334648"/>
          </a:xfrm>
          <a:prstGeom prst="straightConnector1">
            <a:avLst/>
          </a:prstGeom>
          <a:solidFill>
            <a:schemeClr val="accent1"/>
          </a:solidFill>
          <a:ln w="9525" cap="flat" cmpd="sng" algn="ctr">
            <a:solidFill>
              <a:schemeClr val="tx1"/>
            </a:solidFill>
            <a:prstDash val="dash"/>
            <a:round/>
            <a:headEnd type="triangle" w="sm" len="med"/>
            <a:tailEnd type="none" w="sm" len="med"/>
          </a:ln>
          <a:effectLst/>
        </p:spPr>
      </p:cxnSp>
    </p:spTree>
    <p:extLst>
      <p:ext uri="{BB962C8B-B14F-4D97-AF65-F5344CB8AC3E}">
        <p14:creationId xmlns:p14="http://schemas.microsoft.com/office/powerpoint/2010/main" val="1988630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75"/>
                                        </p:tgtEl>
                                        <p:attrNameLst>
                                          <p:attrName>style.visibility</p:attrName>
                                        </p:attrNameLst>
                                      </p:cBhvr>
                                      <p:to>
                                        <p:strVal val="visible"/>
                                      </p:to>
                                    </p:set>
                                    <p:animEffect transition="in" filter="wipe(right)">
                                      <p:cBhvr>
                                        <p:cTn id="7" dur="500"/>
                                        <p:tgtEl>
                                          <p:spTgt spid="27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9"/>
                                        </p:tgtEl>
                                        <p:attrNameLst>
                                          <p:attrName>style.visibility</p:attrName>
                                        </p:attrNameLst>
                                      </p:cBhvr>
                                      <p:to>
                                        <p:strVal val="visible"/>
                                      </p:to>
                                    </p:set>
                                    <p:animEffect transition="in" filter="fade">
                                      <p:cBhvr>
                                        <p:cTn id="11" dur="500"/>
                                        <p:tgtEl>
                                          <p:spTgt spid="24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9"/>
                                        </p:tgtEl>
                                        <p:attrNameLst>
                                          <p:attrName>style.visibility</p:attrName>
                                        </p:attrNameLst>
                                      </p:cBhvr>
                                      <p:to>
                                        <p:strVal val="visible"/>
                                      </p:to>
                                    </p:set>
                                    <p:animEffect transition="in" filter="fade">
                                      <p:cBhvr>
                                        <p:cTn id="15" dur="500"/>
                                        <p:tgtEl>
                                          <p:spTgt spid="18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0"/>
                                        </p:tgtEl>
                                        <p:attrNameLst>
                                          <p:attrName>style.visibility</p:attrName>
                                        </p:attrNameLst>
                                      </p:cBhvr>
                                      <p:to>
                                        <p:strVal val="visible"/>
                                      </p:to>
                                    </p:set>
                                    <p:animEffect transition="in" filter="fade">
                                      <p:cBhvr>
                                        <p:cTn id="19" dur="500"/>
                                        <p:tgtEl>
                                          <p:spTgt spid="19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06"/>
                                        </p:tgtEl>
                                        <p:attrNameLst>
                                          <p:attrName>style.visibility</p:attrName>
                                        </p:attrNameLst>
                                      </p:cBhvr>
                                      <p:to>
                                        <p:strVal val="visible"/>
                                      </p:to>
                                    </p:set>
                                    <p:animEffect transition="in" filter="wipe(left)">
                                      <p:cBhvr>
                                        <p:cTn id="24" dur="500"/>
                                        <p:tgtEl>
                                          <p:spTgt spid="206"/>
                                        </p:tgtEl>
                                      </p:cBhvr>
                                    </p:animEffect>
                                  </p:childTnLst>
                                </p:cTn>
                              </p:par>
                              <p:par>
                                <p:cTn id="25" presetID="22" presetClass="entr" presetSubtype="8" fill="hold" nodeType="withEffect">
                                  <p:stCondLst>
                                    <p:cond delay="0"/>
                                  </p:stCondLst>
                                  <p:childTnLst>
                                    <p:set>
                                      <p:cBhvr>
                                        <p:cTn id="26" dur="1" fill="hold">
                                          <p:stCondLst>
                                            <p:cond delay="0"/>
                                          </p:stCondLst>
                                        </p:cTn>
                                        <p:tgtEl>
                                          <p:spTgt spid="208"/>
                                        </p:tgtEl>
                                        <p:attrNameLst>
                                          <p:attrName>style.visibility</p:attrName>
                                        </p:attrNameLst>
                                      </p:cBhvr>
                                      <p:to>
                                        <p:strVal val="visible"/>
                                      </p:to>
                                    </p:set>
                                    <p:animEffect transition="in" filter="wipe(left)">
                                      <p:cBhvr>
                                        <p:cTn id="27" dur="500"/>
                                        <p:tgtEl>
                                          <p:spTgt spid="208"/>
                                        </p:tgtEl>
                                      </p:cBhvr>
                                    </p:animEffect>
                                  </p:childTnLst>
                                </p:cTn>
                              </p:par>
                              <p:par>
                                <p:cTn id="28" presetID="22" presetClass="entr" presetSubtype="8" fill="hold" nodeType="withEffect">
                                  <p:stCondLst>
                                    <p:cond delay="0"/>
                                  </p:stCondLst>
                                  <p:childTnLst>
                                    <p:set>
                                      <p:cBhvr>
                                        <p:cTn id="29" dur="1" fill="hold">
                                          <p:stCondLst>
                                            <p:cond delay="0"/>
                                          </p:stCondLst>
                                        </p:cTn>
                                        <p:tgtEl>
                                          <p:spTgt spid="209"/>
                                        </p:tgtEl>
                                        <p:attrNameLst>
                                          <p:attrName>style.visibility</p:attrName>
                                        </p:attrNameLst>
                                      </p:cBhvr>
                                      <p:to>
                                        <p:strVal val="visible"/>
                                      </p:to>
                                    </p:set>
                                    <p:animEffect transition="in" filter="wipe(left)">
                                      <p:cBhvr>
                                        <p:cTn id="30" dur="500"/>
                                        <p:tgtEl>
                                          <p:spTgt spid="209"/>
                                        </p:tgtEl>
                                      </p:cBhvr>
                                    </p:animEffect>
                                  </p:childTnLst>
                                </p:cTn>
                              </p:par>
                              <p:par>
                                <p:cTn id="31" presetID="22" presetClass="entr" presetSubtype="8" fill="hold" nodeType="withEffect">
                                  <p:stCondLst>
                                    <p:cond delay="0"/>
                                  </p:stCondLst>
                                  <p:childTnLst>
                                    <p:set>
                                      <p:cBhvr>
                                        <p:cTn id="32" dur="1" fill="hold">
                                          <p:stCondLst>
                                            <p:cond delay="0"/>
                                          </p:stCondLst>
                                        </p:cTn>
                                        <p:tgtEl>
                                          <p:spTgt spid="210"/>
                                        </p:tgtEl>
                                        <p:attrNameLst>
                                          <p:attrName>style.visibility</p:attrName>
                                        </p:attrNameLst>
                                      </p:cBhvr>
                                      <p:to>
                                        <p:strVal val="visible"/>
                                      </p:to>
                                    </p:set>
                                    <p:animEffect transition="in" filter="wipe(left)">
                                      <p:cBhvr>
                                        <p:cTn id="33" dur="500"/>
                                        <p:tgtEl>
                                          <p:spTgt spid="210"/>
                                        </p:tgtEl>
                                      </p:cBhvr>
                                    </p:animEffect>
                                  </p:childTnLst>
                                </p:cTn>
                              </p:par>
                              <p:par>
                                <p:cTn id="34" presetID="22" presetClass="entr" presetSubtype="8" fill="hold" nodeType="withEffect">
                                  <p:stCondLst>
                                    <p:cond delay="0"/>
                                  </p:stCondLst>
                                  <p:childTnLst>
                                    <p:set>
                                      <p:cBhvr>
                                        <p:cTn id="35" dur="1" fill="hold">
                                          <p:stCondLst>
                                            <p:cond delay="0"/>
                                          </p:stCondLst>
                                        </p:cTn>
                                        <p:tgtEl>
                                          <p:spTgt spid="211"/>
                                        </p:tgtEl>
                                        <p:attrNameLst>
                                          <p:attrName>style.visibility</p:attrName>
                                        </p:attrNameLst>
                                      </p:cBhvr>
                                      <p:to>
                                        <p:strVal val="visible"/>
                                      </p:to>
                                    </p:set>
                                    <p:animEffect transition="in" filter="wipe(left)">
                                      <p:cBhvr>
                                        <p:cTn id="36" dur="500"/>
                                        <p:tgtEl>
                                          <p:spTgt spid="211"/>
                                        </p:tgtEl>
                                      </p:cBhvr>
                                    </p:animEffect>
                                  </p:childTnLst>
                                </p:cTn>
                              </p:par>
                              <p:par>
                                <p:cTn id="37" presetID="22" presetClass="entr" presetSubtype="8" fill="hold" nodeType="withEffect">
                                  <p:stCondLst>
                                    <p:cond delay="0"/>
                                  </p:stCondLst>
                                  <p:childTnLst>
                                    <p:set>
                                      <p:cBhvr>
                                        <p:cTn id="38" dur="1" fill="hold">
                                          <p:stCondLst>
                                            <p:cond delay="0"/>
                                          </p:stCondLst>
                                        </p:cTn>
                                        <p:tgtEl>
                                          <p:spTgt spid="212"/>
                                        </p:tgtEl>
                                        <p:attrNameLst>
                                          <p:attrName>style.visibility</p:attrName>
                                        </p:attrNameLst>
                                      </p:cBhvr>
                                      <p:to>
                                        <p:strVal val="visible"/>
                                      </p:to>
                                    </p:set>
                                    <p:animEffect transition="in" filter="wipe(left)">
                                      <p:cBhvr>
                                        <p:cTn id="39" dur="500"/>
                                        <p:tgtEl>
                                          <p:spTgt spid="2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79"/>
                                        </p:tgtEl>
                                        <p:attrNameLst>
                                          <p:attrName>style.visibility</p:attrName>
                                        </p:attrNameLst>
                                      </p:cBhvr>
                                      <p:to>
                                        <p:strVal val="visible"/>
                                      </p:to>
                                    </p:set>
                                    <p:animEffect transition="in" filter="fade">
                                      <p:cBhvr>
                                        <p:cTn id="44" dur="500"/>
                                        <p:tgtEl>
                                          <p:spTgt spid="27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8"/>
                                        </p:tgtEl>
                                        <p:attrNameLst>
                                          <p:attrName>style.visibility</p:attrName>
                                        </p:attrNameLst>
                                      </p:cBhvr>
                                      <p:to>
                                        <p:strVal val="visible"/>
                                      </p:to>
                                    </p:set>
                                    <p:animEffect transition="in" filter="fade">
                                      <p:cBhvr>
                                        <p:cTn id="47" dur="500"/>
                                        <p:tgtEl>
                                          <p:spTgt spid="278"/>
                                        </p:tgtEl>
                                      </p:cBhvr>
                                    </p:animEffect>
                                  </p:childTnLst>
                                </p:cTn>
                              </p:par>
                              <p:par>
                                <p:cTn id="48" presetID="10" presetClass="entr" presetSubtype="0" fill="hold" nodeType="withEffect">
                                  <p:stCondLst>
                                    <p:cond delay="0"/>
                                  </p:stCondLst>
                                  <p:childTnLst>
                                    <p:set>
                                      <p:cBhvr>
                                        <p:cTn id="49" dur="1" fill="hold">
                                          <p:stCondLst>
                                            <p:cond delay="0"/>
                                          </p:stCondLst>
                                        </p:cTn>
                                        <p:tgtEl>
                                          <p:spTgt spid="281"/>
                                        </p:tgtEl>
                                        <p:attrNameLst>
                                          <p:attrName>style.visibility</p:attrName>
                                        </p:attrNameLst>
                                      </p:cBhvr>
                                      <p:to>
                                        <p:strVal val="visible"/>
                                      </p:to>
                                    </p:set>
                                    <p:animEffect transition="in" filter="fade">
                                      <p:cBhvr>
                                        <p:cTn id="50" dur="500"/>
                                        <p:tgtEl>
                                          <p:spTgt spid="281"/>
                                        </p:tgtEl>
                                      </p:cBhvr>
                                    </p:animEffect>
                                  </p:childTnLst>
                                </p:cTn>
                              </p:par>
                              <p:par>
                                <p:cTn id="51" presetID="10" presetClass="entr" presetSubtype="0" fill="hold" nodeType="withEffect">
                                  <p:stCondLst>
                                    <p:cond delay="0"/>
                                  </p:stCondLst>
                                  <p:childTnLst>
                                    <p:set>
                                      <p:cBhvr>
                                        <p:cTn id="52" dur="1" fill="hold">
                                          <p:stCondLst>
                                            <p:cond delay="0"/>
                                          </p:stCondLst>
                                        </p:cTn>
                                        <p:tgtEl>
                                          <p:spTgt spid="280"/>
                                        </p:tgtEl>
                                        <p:attrNameLst>
                                          <p:attrName>style.visibility</p:attrName>
                                        </p:attrNameLst>
                                      </p:cBhvr>
                                      <p:to>
                                        <p:strVal val="visible"/>
                                      </p:to>
                                    </p:set>
                                    <p:animEffect transition="in" filter="fade">
                                      <p:cBhvr>
                                        <p:cTn id="53" dur="500"/>
                                        <p:tgtEl>
                                          <p:spTgt spid="28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36"/>
                                        </p:tgtEl>
                                        <p:attrNameLst>
                                          <p:attrName>style.visibility</p:attrName>
                                        </p:attrNameLst>
                                      </p:cBhvr>
                                      <p:to>
                                        <p:strVal val="visible"/>
                                      </p:to>
                                    </p:set>
                                    <p:animEffect transition="in" filter="fade">
                                      <p:cBhvr>
                                        <p:cTn id="58" dur="500"/>
                                        <p:tgtEl>
                                          <p:spTgt spid="236"/>
                                        </p:tgtEl>
                                      </p:cBhvr>
                                    </p:animEffect>
                                  </p:childTnLst>
                                </p:cTn>
                              </p:par>
                              <p:par>
                                <p:cTn id="59" presetID="10" presetClass="entr" presetSubtype="0" fill="hold" nodeType="withEffect">
                                  <p:stCondLst>
                                    <p:cond delay="0"/>
                                  </p:stCondLst>
                                  <p:childTnLst>
                                    <p:set>
                                      <p:cBhvr>
                                        <p:cTn id="60" dur="1" fill="hold">
                                          <p:stCondLst>
                                            <p:cond delay="0"/>
                                          </p:stCondLst>
                                        </p:cTn>
                                        <p:tgtEl>
                                          <p:spTgt spid="241"/>
                                        </p:tgtEl>
                                        <p:attrNameLst>
                                          <p:attrName>style.visibility</p:attrName>
                                        </p:attrNameLst>
                                      </p:cBhvr>
                                      <p:to>
                                        <p:strVal val="visible"/>
                                      </p:to>
                                    </p:set>
                                    <p:animEffect transition="in" filter="fade">
                                      <p:cBhvr>
                                        <p:cTn id="61" dur="500"/>
                                        <p:tgtEl>
                                          <p:spTgt spid="24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9"/>
                                        </p:tgtEl>
                                        <p:attrNameLst>
                                          <p:attrName>style.visibility</p:attrName>
                                        </p:attrNameLst>
                                      </p:cBhvr>
                                      <p:to>
                                        <p:strVal val="visible"/>
                                      </p:to>
                                    </p:set>
                                    <p:animEffect transition="in" filter="fade">
                                      <p:cBhvr>
                                        <p:cTn id="64" dur="500"/>
                                        <p:tgtEl>
                                          <p:spTgt spid="23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0"/>
                                        </p:tgtEl>
                                        <p:attrNameLst>
                                          <p:attrName>style.visibility</p:attrName>
                                        </p:attrNameLst>
                                      </p:cBhvr>
                                      <p:to>
                                        <p:strVal val="visible"/>
                                      </p:to>
                                    </p:set>
                                    <p:animEffect transition="in" filter="fade">
                                      <p:cBhvr>
                                        <p:cTn id="67" dur="500"/>
                                        <p:tgtEl>
                                          <p:spTgt spid="240"/>
                                        </p:tgtEl>
                                      </p:cBhvr>
                                    </p:animEffect>
                                  </p:childTnLst>
                                </p:cTn>
                              </p:par>
                            </p:childTnLst>
                          </p:cTn>
                        </p:par>
                        <p:par>
                          <p:cTn id="68" fill="hold">
                            <p:stCondLst>
                              <p:cond delay="500"/>
                            </p:stCondLst>
                            <p:childTnLst>
                              <p:par>
                                <p:cTn id="69" presetID="1" presetClass="entr" presetSubtype="0" fill="hold" nodeType="afterEffect">
                                  <p:stCondLst>
                                    <p:cond delay="0"/>
                                  </p:stCondLst>
                                  <p:childTnLst>
                                    <p:set>
                                      <p:cBhvr>
                                        <p:cTn id="70" dur="1" fill="hold">
                                          <p:stCondLst>
                                            <p:cond delay="0"/>
                                          </p:stCondLst>
                                        </p:cTn>
                                        <p:tgtEl>
                                          <p:spTgt spid="24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nodeType="clickEffect">
                                  <p:stCondLst>
                                    <p:cond delay="0"/>
                                  </p:stCondLst>
                                  <p:childTnLst>
                                    <p:animMotion origin="layout" path="M -2.55535E-6 -4.93987E-6 L 0.22259 -0.23612 " pathEditMode="relative" rAng="0" ptsTypes="AA">
                                      <p:cBhvr>
                                        <p:cTn id="74" dur="2000" fill="hold"/>
                                        <p:tgtEl>
                                          <p:spTgt spid="263"/>
                                        </p:tgtEl>
                                        <p:attrNameLst>
                                          <p:attrName>ppt_x</p:attrName>
                                          <p:attrName>ppt_y</p:attrName>
                                        </p:attrNameLst>
                                      </p:cBhvr>
                                      <p:rCtr x="11123" y="-11818"/>
                                    </p:animMotion>
                                  </p:childTnLst>
                                </p:cTn>
                              </p:par>
                            </p:childTnLst>
                          </p:cTn>
                        </p:par>
                        <p:par>
                          <p:cTn id="75" fill="hold">
                            <p:stCondLst>
                              <p:cond delay="2000"/>
                            </p:stCondLst>
                            <p:childTnLst>
                              <p:par>
                                <p:cTn id="76" presetID="1" presetClass="exit" presetSubtype="0" fill="hold" nodeType="afterEffect">
                                  <p:stCondLst>
                                    <p:cond delay="0"/>
                                  </p:stCondLst>
                                  <p:childTnLst>
                                    <p:set>
                                      <p:cBhvr>
                                        <p:cTn id="77" dur="1" fill="hold">
                                          <p:stCondLst>
                                            <p:cond delay="0"/>
                                          </p:stCondLst>
                                        </p:cTn>
                                        <p:tgtEl>
                                          <p:spTgt spid="263"/>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42" presetClass="path" presetSubtype="0" accel="50000" decel="50000" fill="hold" nodeType="clickEffect">
                                  <p:stCondLst>
                                    <p:cond delay="0"/>
                                  </p:stCondLst>
                                  <p:childTnLst>
                                    <p:animMotion origin="layout" path="M 1.11111E-6 1.85185E-6 L 0.0276 -0.18033 " pathEditMode="relative" rAng="0" ptsTypes="AA">
                                      <p:cBhvr>
                                        <p:cTn id="81" dur="2000" fill="hold"/>
                                        <p:tgtEl>
                                          <p:spTgt spid="210"/>
                                        </p:tgtEl>
                                        <p:attrNameLst>
                                          <p:attrName>ppt_x</p:attrName>
                                          <p:attrName>ppt_y</p:attrName>
                                        </p:attrNameLst>
                                      </p:cBhvr>
                                      <p:rCtr x="1372" y="-9028"/>
                                    </p:animMotion>
                                  </p:childTnLst>
                                </p:cTn>
                              </p:par>
                              <p:par>
                                <p:cTn id="82" presetID="42" presetClass="path" presetSubtype="0" accel="50000" decel="50000" fill="hold" nodeType="withEffect">
                                  <p:stCondLst>
                                    <p:cond delay="0"/>
                                  </p:stCondLst>
                                  <p:childTnLst>
                                    <p:animMotion origin="layout" path="M 0.01024 -0.02523 L 0.02951 -0.21944 " pathEditMode="relative" rAng="0" ptsTypes="AA">
                                      <p:cBhvr>
                                        <p:cTn id="83" dur="2000" fill="hold"/>
                                        <p:tgtEl>
                                          <p:spTgt spid="211"/>
                                        </p:tgtEl>
                                        <p:attrNameLst>
                                          <p:attrName>ppt_x</p:attrName>
                                          <p:attrName>ppt_y</p:attrName>
                                        </p:attrNameLst>
                                      </p:cBhvr>
                                      <p:rCtr x="955" y="-9722"/>
                                    </p:animMotion>
                                  </p:childTnLst>
                                </p:cTn>
                              </p:par>
                              <p:par>
                                <p:cTn id="84" presetID="42" presetClass="path" presetSubtype="0" accel="50000" decel="50000" fill="hold" nodeType="withEffect">
                                  <p:stCondLst>
                                    <p:cond delay="0"/>
                                  </p:stCondLst>
                                  <p:childTnLst>
                                    <p:animMotion origin="layout" path="M -3.33333E-6 3.7037E-6 L 0.02761 -0.23172 " pathEditMode="relative" rAng="0" ptsTypes="AA">
                                      <p:cBhvr>
                                        <p:cTn id="85" dur="2000" fill="hold"/>
                                        <p:tgtEl>
                                          <p:spTgt spid="212"/>
                                        </p:tgtEl>
                                        <p:attrNameLst>
                                          <p:attrName>ppt_x</p:attrName>
                                          <p:attrName>ppt_y</p:attrName>
                                        </p:attrNameLst>
                                      </p:cBhvr>
                                      <p:rCtr x="1372" y="-11597"/>
                                    </p:animMotion>
                                  </p:childTnLst>
                                </p:cTn>
                              </p:par>
                            </p:childTnLst>
                          </p:cTn>
                        </p:par>
                        <p:par>
                          <p:cTn id="86" fill="hold">
                            <p:stCondLst>
                              <p:cond delay="2000"/>
                            </p:stCondLst>
                            <p:childTnLst>
                              <p:par>
                                <p:cTn id="87" presetID="1" presetClass="exit" presetSubtype="0" fill="hold" nodeType="afterEffect">
                                  <p:stCondLst>
                                    <p:cond delay="0"/>
                                  </p:stCondLst>
                                  <p:childTnLst>
                                    <p:set>
                                      <p:cBhvr>
                                        <p:cTn id="88" dur="1" fill="hold">
                                          <p:stCondLst>
                                            <p:cond delay="0"/>
                                          </p:stCondLst>
                                        </p:cTn>
                                        <p:tgtEl>
                                          <p:spTgt spid="210"/>
                                        </p:tgtEl>
                                        <p:attrNameLst>
                                          <p:attrName>style.visibility</p:attrName>
                                        </p:attrNameLst>
                                      </p:cBhvr>
                                      <p:to>
                                        <p:strVal val="hidden"/>
                                      </p:to>
                                    </p:set>
                                  </p:childTnLst>
                                </p:cTn>
                              </p:par>
                            </p:childTnLst>
                          </p:cTn>
                        </p:par>
                        <p:par>
                          <p:cTn id="89" fill="hold">
                            <p:stCondLst>
                              <p:cond delay="2000"/>
                            </p:stCondLst>
                            <p:childTnLst>
                              <p:par>
                                <p:cTn id="90" presetID="1" presetClass="exit" presetSubtype="0" fill="hold" nodeType="afterEffect">
                                  <p:stCondLst>
                                    <p:cond delay="0"/>
                                  </p:stCondLst>
                                  <p:childTnLst>
                                    <p:set>
                                      <p:cBhvr>
                                        <p:cTn id="91" dur="1" fill="hold">
                                          <p:stCondLst>
                                            <p:cond delay="0"/>
                                          </p:stCondLst>
                                        </p:cTn>
                                        <p:tgtEl>
                                          <p:spTgt spid="211"/>
                                        </p:tgtEl>
                                        <p:attrNameLst>
                                          <p:attrName>style.visibility</p:attrName>
                                        </p:attrNameLst>
                                      </p:cBhvr>
                                      <p:to>
                                        <p:strVal val="hidden"/>
                                      </p:to>
                                    </p:set>
                                  </p:childTnLst>
                                </p:cTn>
                              </p:par>
                            </p:childTnLst>
                          </p:cTn>
                        </p:par>
                        <p:par>
                          <p:cTn id="92" fill="hold">
                            <p:stCondLst>
                              <p:cond delay="2000"/>
                            </p:stCondLst>
                            <p:childTnLst>
                              <p:par>
                                <p:cTn id="93" presetID="1" presetClass="exit" presetSubtype="0" fill="hold" nodeType="afterEffect">
                                  <p:stCondLst>
                                    <p:cond delay="0"/>
                                  </p:stCondLst>
                                  <p:childTnLst>
                                    <p:set>
                                      <p:cBhvr>
                                        <p:cTn id="94" dur="1" fill="hold">
                                          <p:stCondLst>
                                            <p:cond delay="0"/>
                                          </p:stCondLst>
                                        </p:cTn>
                                        <p:tgtEl>
                                          <p:spTgt spid="212"/>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0" presetClass="path" presetSubtype="0" accel="50000" decel="50000" fill="hold" nodeType="clickEffect">
                                  <p:stCondLst>
                                    <p:cond delay="0"/>
                                  </p:stCondLst>
                                  <p:childTnLst>
                                    <p:animMotion origin="layout" path="M -3.05556E-6 3.34721E-6 L -3.05556E-6 -0.22415 L -0.24149 -0.33958 " pathEditMode="relative" rAng="0" ptsTypes="AAA">
                                      <p:cBhvr>
                                        <p:cTn id="98" dur="2000" fill="hold"/>
                                        <p:tgtEl>
                                          <p:spTgt spid="242"/>
                                        </p:tgtEl>
                                        <p:attrNameLst>
                                          <p:attrName>ppt_x</p:attrName>
                                          <p:attrName>ppt_y</p:attrName>
                                        </p:attrNameLst>
                                      </p:cBhvr>
                                      <p:rCtr x="-12083" y="-16979"/>
                                    </p:animMotion>
                                  </p:childTnLst>
                                </p:cTn>
                              </p:par>
                            </p:childTnLst>
                          </p:cTn>
                        </p:par>
                        <p:par>
                          <p:cTn id="99" fill="hold">
                            <p:stCondLst>
                              <p:cond delay="2000"/>
                            </p:stCondLst>
                            <p:childTnLst>
                              <p:par>
                                <p:cTn id="100" presetID="1" presetClass="entr" presetSubtype="0" fill="hold" nodeType="afterEffect">
                                  <p:stCondLst>
                                    <p:cond delay="0"/>
                                  </p:stCondLst>
                                  <p:childTnLst>
                                    <p:set>
                                      <p:cBhvr>
                                        <p:cTn id="101" dur="1" fill="hold">
                                          <p:stCondLst>
                                            <p:cond delay="0"/>
                                          </p:stCondLst>
                                        </p:cTn>
                                        <p:tgtEl>
                                          <p:spTgt spid="250"/>
                                        </p:tgtEl>
                                        <p:attrNameLst>
                                          <p:attrName>style.visibility</p:attrName>
                                        </p:attrNameLst>
                                      </p:cBhvr>
                                      <p:to>
                                        <p:strVal val="visible"/>
                                      </p:to>
                                    </p:set>
                                  </p:childTnLst>
                                </p:cTn>
                              </p:par>
                            </p:childTnLst>
                          </p:cTn>
                        </p:par>
                        <p:par>
                          <p:cTn id="102" fill="hold">
                            <p:stCondLst>
                              <p:cond delay="2000"/>
                            </p:stCondLst>
                            <p:childTnLst>
                              <p:par>
                                <p:cTn id="103" presetID="0" presetClass="path" presetSubtype="0" accel="50000" decel="50000" fill="hold" nodeType="afterEffect">
                                  <p:stCondLst>
                                    <p:cond delay="0"/>
                                  </p:stCondLst>
                                  <p:childTnLst>
                                    <p:animMotion origin="layout" path="M -0.00382 1.38793E-7 L -0.00295 -0.22392 L -0.0276 -0.33171 " pathEditMode="relative" rAng="0" ptsTypes="AAA">
                                      <p:cBhvr>
                                        <p:cTn id="104" dur="2000" fill="hold"/>
                                        <p:tgtEl>
                                          <p:spTgt spid="250"/>
                                        </p:tgtEl>
                                        <p:attrNameLst>
                                          <p:attrName>ppt_x</p:attrName>
                                          <p:attrName>ppt_y</p:attrName>
                                        </p:attrNameLst>
                                      </p:cBhvr>
                                      <p:rCtr x="-1146" y="-16586"/>
                                    </p:animMotion>
                                  </p:childTnLst>
                                </p:cTn>
                              </p:par>
                            </p:childTnLst>
                          </p:cTn>
                        </p:par>
                        <p:par>
                          <p:cTn id="105" fill="hold">
                            <p:stCondLst>
                              <p:cond delay="4000"/>
                            </p:stCondLst>
                            <p:childTnLst>
                              <p:par>
                                <p:cTn id="106" presetID="1" presetClass="entr" presetSubtype="0" fill="hold" nodeType="afterEffect">
                                  <p:stCondLst>
                                    <p:cond delay="0"/>
                                  </p:stCondLst>
                                  <p:childTnLst>
                                    <p:set>
                                      <p:cBhvr>
                                        <p:cTn id="107" dur="1" fill="hold">
                                          <p:stCondLst>
                                            <p:cond delay="0"/>
                                          </p:stCondLst>
                                        </p:cTn>
                                        <p:tgtEl>
                                          <p:spTgt spid="257"/>
                                        </p:tgtEl>
                                        <p:attrNameLst>
                                          <p:attrName>style.visibility</p:attrName>
                                        </p:attrNameLst>
                                      </p:cBhvr>
                                      <p:to>
                                        <p:strVal val="visible"/>
                                      </p:to>
                                    </p:set>
                                  </p:childTnLst>
                                </p:cTn>
                              </p:par>
                            </p:childTnLst>
                          </p:cTn>
                        </p:par>
                        <p:par>
                          <p:cTn id="108" fill="hold">
                            <p:stCondLst>
                              <p:cond delay="4000"/>
                            </p:stCondLst>
                            <p:childTnLst>
                              <p:par>
                                <p:cTn id="109" presetID="0" presetClass="path" presetSubtype="0" accel="50000" decel="50000" fill="hold" nodeType="afterEffect">
                                  <p:stCondLst>
                                    <p:cond delay="0"/>
                                  </p:stCondLst>
                                  <p:childTnLst>
                                    <p:animMotion origin="layout" path="M -3.05556E-6 2.02637E-6 L -0.00885 -0.21235 L 0.2474 -0.31437 " pathEditMode="relative" rAng="0" ptsTypes="AAA">
                                      <p:cBhvr>
                                        <p:cTn id="110" dur="2000" fill="hold"/>
                                        <p:tgtEl>
                                          <p:spTgt spid="257"/>
                                        </p:tgtEl>
                                        <p:attrNameLst>
                                          <p:attrName>ppt_x</p:attrName>
                                          <p:attrName>ppt_y</p:attrName>
                                        </p:attrNameLst>
                                      </p:cBhvr>
                                      <p:rCtr x="11927" y="-15730"/>
                                    </p:animMotion>
                                  </p:childTnLst>
                                </p:cTn>
                              </p:par>
                              <p:par>
                                <p:cTn id="111" presetID="10" presetClass="entr" presetSubtype="0" fill="hold" nodeType="withEffect">
                                  <p:stCondLst>
                                    <p:cond delay="0"/>
                                  </p:stCondLst>
                                  <p:childTnLst>
                                    <p:set>
                                      <p:cBhvr>
                                        <p:cTn id="112" dur="1" fill="hold">
                                          <p:stCondLst>
                                            <p:cond delay="0"/>
                                          </p:stCondLst>
                                        </p:cTn>
                                        <p:tgtEl>
                                          <p:spTgt spid="283"/>
                                        </p:tgtEl>
                                        <p:attrNameLst>
                                          <p:attrName>style.visibility</p:attrName>
                                        </p:attrNameLst>
                                      </p:cBhvr>
                                      <p:to>
                                        <p:strVal val="visible"/>
                                      </p:to>
                                    </p:set>
                                    <p:animEffect transition="in" filter="fade">
                                      <p:cBhvr>
                                        <p:cTn id="113"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40" grpId="0"/>
      <p:bldP spid="27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Next Steps</a:t>
            </a:r>
            <a:endParaRPr lang="en-US" dirty="0"/>
          </a:p>
        </p:txBody>
      </p:sp>
      <p:sp>
        <p:nvSpPr>
          <p:cNvPr id="3" name="Content Placeholder 2"/>
          <p:cNvSpPr>
            <a:spLocks noGrp="1"/>
          </p:cNvSpPr>
          <p:nvPr>
            <p:ph type="body" sz="quarter" idx="10"/>
          </p:nvPr>
        </p:nvSpPr>
        <p:spPr>
          <a:xfrm>
            <a:off x="519112" y="1447799"/>
            <a:ext cx="11149013" cy="4038029"/>
          </a:xfrm>
        </p:spPr>
        <p:txBody>
          <a:bodyPr/>
          <a:lstStyle/>
          <a:p>
            <a:pPr marL="0" indent="0">
              <a:buNone/>
            </a:pPr>
            <a:r>
              <a:rPr lang="en-US" dirty="0" smtClean="0"/>
              <a:t>Prepare for and embrace cloud by</a:t>
            </a:r>
          </a:p>
          <a:p>
            <a:pPr marL="514350" indent="-514350">
              <a:buFont typeface="+mj-lt"/>
              <a:buAutoNum type="arabicPeriod"/>
            </a:pPr>
            <a:r>
              <a:rPr lang="en-US" dirty="0" smtClean="0"/>
              <a:t>Improving quality and enhancing data in AD</a:t>
            </a:r>
          </a:p>
          <a:p>
            <a:pPr marL="514350" indent="-514350">
              <a:buFont typeface="+mj-lt"/>
              <a:buAutoNum type="arabicPeriod"/>
            </a:pPr>
            <a:r>
              <a:rPr lang="en-US" dirty="0" smtClean="0"/>
              <a:t>Leveraging Forefront Identity Manager to prepare for cloud and ongoing management on-premises</a:t>
            </a:r>
          </a:p>
          <a:p>
            <a:pPr marL="514350" indent="-514350">
              <a:buFont typeface="+mj-lt"/>
              <a:buAutoNum type="arabicPeriod"/>
            </a:pPr>
            <a:r>
              <a:rPr lang="en-US" dirty="0" smtClean="0"/>
              <a:t>Learning more about identity federation</a:t>
            </a:r>
          </a:p>
          <a:p>
            <a:pPr marL="514350" indent="-514350">
              <a:buFont typeface="+mj-lt"/>
              <a:buAutoNum type="arabicPeriod"/>
            </a:pPr>
            <a:r>
              <a:rPr lang="en-US" dirty="0" smtClean="0"/>
              <a:t>Understanding how claims based identity can assist developers</a:t>
            </a:r>
          </a:p>
          <a:p>
            <a:pPr marL="514350" indent="-514350">
              <a:buFont typeface="+mj-lt"/>
              <a:buAutoNum type="arabicPeriod"/>
            </a:pPr>
            <a:endParaRPr lang="en-US" dirty="0"/>
          </a:p>
        </p:txBody>
      </p:sp>
    </p:spTree>
    <p:extLst>
      <p:ext uri="{BB962C8B-B14F-4D97-AF65-F5344CB8AC3E}">
        <p14:creationId xmlns:p14="http://schemas.microsoft.com/office/powerpoint/2010/main" val="66120736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 </a:t>
            </a:r>
            <a:endParaRPr lang="en-US" dirty="0"/>
          </a:p>
        </p:txBody>
      </p:sp>
      <p:sp>
        <p:nvSpPr>
          <p:cNvPr id="3" name="Content Placeholder 2"/>
          <p:cNvSpPr>
            <a:spLocks noGrp="1"/>
          </p:cNvSpPr>
          <p:nvPr>
            <p:ph type="body" sz="quarter" idx="10"/>
          </p:nvPr>
        </p:nvSpPr>
        <p:spPr>
          <a:xfrm>
            <a:off x="519112" y="1447799"/>
            <a:ext cx="11149013" cy="5398401"/>
          </a:xfrm>
        </p:spPr>
        <p:txBody>
          <a:bodyPr/>
          <a:lstStyle/>
          <a:p>
            <a:r>
              <a:rPr lang="en-US" sz="2800" dirty="0" smtClean="0"/>
              <a:t>Forefront Identity Manager</a:t>
            </a:r>
          </a:p>
          <a:p>
            <a:pPr lvl="1"/>
            <a:r>
              <a:rPr lang="en-US" sz="2400" dirty="0" smtClean="0"/>
              <a:t>www.microsoft.com/fim, </a:t>
            </a:r>
          </a:p>
          <a:p>
            <a:pPr lvl="1"/>
            <a:r>
              <a:rPr lang="en-US" sz="2400" dirty="0" smtClean="0"/>
              <a:t>technet.microsoft.com/</a:t>
            </a:r>
            <a:r>
              <a:rPr lang="en-US" sz="2400" dirty="0" err="1" smtClean="0"/>
              <a:t>ilm</a:t>
            </a:r>
            <a:endParaRPr lang="en-US" sz="2400" dirty="0" smtClean="0"/>
          </a:p>
          <a:p>
            <a:pPr lvl="1"/>
            <a:r>
              <a:rPr lang="en-US" sz="2400" dirty="0" smtClean="0"/>
              <a:t>blogs.technet.com/</a:t>
            </a:r>
            <a:r>
              <a:rPr lang="en-US" sz="2400" dirty="0" err="1" smtClean="0"/>
              <a:t>identitymanagement</a:t>
            </a:r>
            <a:endParaRPr lang="en-US" sz="2400" dirty="0" smtClean="0"/>
          </a:p>
          <a:p>
            <a:r>
              <a:rPr lang="en-US" sz="2800" dirty="0" smtClean="0"/>
              <a:t>Claims Based Identity: </a:t>
            </a:r>
          </a:p>
          <a:p>
            <a:pPr lvl="1"/>
            <a:r>
              <a:rPr lang="en-US" sz="2400" dirty="0" smtClean="0"/>
              <a:t>Whitepaper and Architecture Guide on </a:t>
            </a:r>
            <a:r>
              <a:rPr lang="en-US" sz="2400" dirty="0" smtClean="0">
                <a:hlinkClick r:id="rId2"/>
              </a:rPr>
              <a:t>www.microsoft.com/wif</a:t>
            </a:r>
            <a:r>
              <a:rPr lang="en-US" sz="2400" dirty="0" smtClean="0"/>
              <a:t>  </a:t>
            </a:r>
          </a:p>
          <a:p>
            <a:pPr lvl="1"/>
            <a:r>
              <a:rPr lang="en-US" sz="2400" dirty="0" smtClean="0"/>
              <a:t>Programming WIF from MSPress</a:t>
            </a:r>
          </a:p>
          <a:p>
            <a:pPr lvl="1"/>
            <a:r>
              <a:rPr lang="en-US" sz="2400" dirty="0" smtClean="0">
                <a:hlinkClick r:id="rId3"/>
              </a:rPr>
              <a:t>www.microsoft.com/adfs</a:t>
            </a:r>
            <a:endParaRPr lang="en-US" sz="2400" dirty="0" smtClean="0"/>
          </a:p>
          <a:p>
            <a:r>
              <a:rPr lang="en-US" sz="2800" dirty="0" smtClean="0">
                <a:hlinkClick r:id="rId4"/>
              </a:rPr>
              <a:t>Identity Developer Training</a:t>
            </a:r>
            <a:r>
              <a:rPr lang="en-US" sz="2800" dirty="0" smtClean="0"/>
              <a:t> </a:t>
            </a:r>
          </a:p>
          <a:p>
            <a:r>
              <a:rPr lang="en-US" sz="2800" dirty="0" smtClean="0">
                <a:hlinkClick r:id="rId5"/>
              </a:rPr>
              <a:t>Windows Azure Training Kit</a:t>
            </a:r>
            <a:endParaRPr lang="en-US" sz="2800" dirty="0" smtClean="0"/>
          </a:p>
          <a:p>
            <a:r>
              <a:rPr lang="en-US" sz="2800" dirty="0" smtClean="0">
                <a:hlinkClick r:id="rId6"/>
              </a:rPr>
              <a:t>www.microsoft.com/cloud</a:t>
            </a:r>
            <a:endParaRPr lang="en-US" sz="2800" dirty="0" smtClean="0"/>
          </a:p>
          <a:p>
            <a:r>
              <a:rPr lang="en-US" sz="2800" dirty="0" smtClean="0">
                <a:hlinkClick r:id="rId7"/>
              </a:rPr>
              <a:t>www.microsoft.com/online</a:t>
            </a:r>
            <a:r>
              <a:rPr lang="en-US" sz="2800" dirty="0" smtClean="0"/>
              <a:t> </a:t>
            </a:r>
            <a:endParaRPr lang="en-US" sz="2800" dirty="0"/>
          </a:p>
        </p:txBody>
      </p:sp>
    </p:spTree>
    <p:extLst>
      <p:ext uri="{BB962C8B-B14F-4D97-AF65-F5344CB8AC3E}">
        <p14:creationId xmlns:p14="http://schemas.microsoft.com/office/powerpoint/2010/main" val="297886012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12" name="Rectangle 11"/>
          <p:cNvSpPr/>
          <p:nvPr/>
        </p:nvSpPr>
        <p:spPr bwMode="auto">
          <a:xfrm>
            <a:off x="507868" y="62233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TLC: Identity Federation, Identity Management, Directory Services</a:t>
            </a:r>
            <a:endParaRPr lang="en-US" sz="2400" dirty="0">
              <a:gradFill>
                <a:gsLst>
                  <a:gs pos="0">
                    <a:schemeClr val="tx1"/>
                  </a:gs>
                  <a:gs pos="100000">
                    <a:schemeClr val="tx1"/>
                  </a:gs>
                </a:gsLst>
                <a:lin ang="5400000" scaled="0"/>
              </a:gradFill>
            </a:endParaRPr>
          </a:p>
        </p:txBody>
      </p:sp>
      <p:sp>
        <p:nvSpPr>
          <p:cNvPr id="13" name="Rectangle 12"/>
          <p:cNvSpPr/>
          <p:nvPr/>
        </p:nvSpPr>
        <p:spPr bwMode="auto">
          <a:xfrm>
            <a:off x="507868" y="994674"/>
            <a:ext cx="11173090" cy="2899255"/>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SIM203 | Microsoft Identity and Access Strategy </a:t>
            </a:r>
            <a:endParaRPr lang="en-US" sz="24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SIM358 </a:t>
            </a:r>
            <a:r>
              <a:rPr lang="en-US" sz="2400" dirty="0">
                <a:gradFill>
                  <a:gsLst>
                    <a:gs pos="0">
                      <a:schemeClr val="tx1"/>
                    </a:gs>
                    <a:gs pos="100000">
                      <a:schemeClr val="tx1"/>
                    </a:gs>
                  </a:gsLst>
                  <a:lin ang="5400000" scaled="0"/>
                </a:gradFill>
              </a:rPr>
              <a:t>Preparing Identities for the Cloud with FIM</a:t>
            </a: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SIM324 </a:t>
            </a:r>
            <a:r>
              <a:rPr lang="en-US" sz="2400" dirty="0">
                <a:gradFill>
                  <a:gsLst>
                    <a:gs pos="0">
                      <a:schemeClr val="tx1"/>
                    </a:gs>
                    <a:gs pos="100000">
                      <a:schemeClr val="tx1"/>
                    </a:gs>
                  </a:gsLst>
                  <a:lin ang="5400000" scaled="0"/>
                </a:gradFill>
              </a:rPr>
              <a:t>| Using Windows Azure Access Control Service 2.0 with Your Cloud </a:t>
            </a:r>
            <a:r>
              <a:rPr lang="en-US" sz="2400" dirty="0" smtClean="0">
                <a:gradFill>
                  <a:gsLst>
                    <a:gs pos="0">
                      <a:schemeClr val="tx1"/>
                    </a:gs>
                    <a:gs pos="100000">
                      <a:schemeClr val="tx1"/>
                    </a:gs>
                  </a:gsLst>
                  <a:lin ang="5400000" scaled="0"/>
                </a:gradFill>
              </a:rPr>
              <a:t>Application</a:t>
            </a:r>
          </a:p>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OSP215 | Microsoft Office 365: Identity and Access </a:t>
            </a:r>
            <a:r>
              <a:rPr lang="en-US" sz="2400" dirty="0" smtClean="0">
                <a:gradFill>
                  <a:gsLst>
                    <a:gs pos="0">
                      <a:schemeClr val="tx1"/>
                    </a:gs>
                    <a:gs pos="100000">
                      <a:schemeClr val="tx1"/>
                    </a:gs>
                  </a:gsLst>
                  <a:lin ang="5400000" scaled="0"/>
                </a:gradFill>
              </a:rPr>
              <a:t>Solutions\</a:t>
            </a:r>
          </a:p>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SIM322 | Developer's View on Single Sign-On for Applications Using Windows Azure </a:t>
            </a:r>
            <a:endParaRPr lang="en-US" sz="2400" dirty="0" smtClean="0">
              <a:gradFill>
                <a:gsLst>
                  <a:gs pos="0">
                    <a:schemeClr val="tx1"/>
                  </a:gs>
                  <a:gs pos="100000">
                    <a:schemeClr val="tx1"/>
                  </a:gs>
                </a:gsLst>
                <a:lin ang="5400000" scaled="0"/>
              </a:gradFill>
            </a:endParaRPr>
          </a:p>
        </p:txBody>
      </p:sp>
      <p:sp>
        <p:nvSpPr>
          <p:cNvPr id="17" name="Rectangle 16"/>
          <p:cNvSpPr/>
          <p:nvPr/>
        </p:nvSpPr>
        <p:spPr bwMode="auto">
          <a:xfrm>
            <a:off x="507868" y="399947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SIM377-INT Claims-Based </a:t>
            </a:r>
            <a:r>
              <a:rPr lang="en-US" sz="2400" dirty="0">
                <a:gradFill>
                  <a:gsLst>
                    <a:gs pos="0">
                      <a:schemeClr val="tx1"/>
                    </a:gs>
                    <a:gs pos="100000">
                      <a:schemeClr val="tx1"/>
                    </a:gs>
                  </a:gsLst>
                  <a:lin ang="5400000" scaled="0"/>
                </a:gradFill>
              </a:rPr>
              <a:t>Identity </a:t>
            </a:r>
          </a:p>
        </p:txBody>
      </p:sp>
      <p:sp>
        <p:nvSpPr>
          <p:cNvPr id="18" name="Rectangle 17"/>
          <p:cNvSpPr/>
          <p:nvPr/>
        </p:nvSpPr>
        <p:spPr bwMode="auto">
          <a:xfrm>
            <a:off x="507868" y="4741845"/>
            <a:ext cx="11173090" cy="1348061"/>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SIM399-HOL Managing Claims AuthN using FIM 2010</a:t>
            </a:r>
          </a:p>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MID274-HOL | Introduction to the Windows Azure </a:t>
            </a:r>
            <a:r>
              <a:rPr lang="en-US" sz="2400" dirty="0" err="1">
                <a:gradFill>
                  <a:gsLst>
                    <a:gs pos="0">
                      <a:schemeClr val="tx1"/>
                    </a:gs>
                    <a:gs pos="100000">
                      <a:schemeClr val="tx1"/>
                    </a:gs>
                  </a:gsLst>
                  <a:lin ang="5400000" scaled="0"/>
                </a:gradFill>
              </a:rPr>
              <a:t>AppFabric</a:t>
            </a:r>
            <a:r>
              <a:rPr lang="en-US" sz="2400" dirty="0">
                <a:gradFill>
                  <a:gsLst>
                    <a:gs pos="0">
                      <a:schemeClr val="tx1"/>
                    </a:gs>
                    <a:gs pos="100000">
                      <a:schemeClr val="tx1"/>
                    </a:gs>
                  </a:gsLst>
                  <a:lin ang="5400000" scaled="0"/>
                </a:gradFill>
              </a:rPr>
              <a:t> Access Control Service V2 </a:t>
            </a:r>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622651524"/>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30766996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Opportunities</a:t>
            </a:r>
            <a:endParaRPr lang="en-US" dirty="0"/>
          </a:p>
        </p:txBody>
      </p:sp>
      <p:sp>
        <p:nvSpPr>
          <p:cNvPr id="4" name="Text Placeholder 3"/>
          <p:cNvSpPr>
            <a:spLocks noGrp="1"/>
          </p:cNvSpPr>
          <p:nvPr>
            <p:ph sz="half" idx="1"/>
          </p:nvPr>
        </p:nvSpPr>
        <p:spPr>
          <a:xfrm>
            <a:off x="519113" y="1447800"/>
            <a:ext cx="5486400" cy="4167295"/>
          </a:xfrm>
        </p:spPr>
        <p:txBody>
          <a:bodyPr/>
          <a:lstStyle/>
          <a:p>
            <a:r>
              <a:rPr lang="en-US" sz="2400" dirty="0" smtClean="0"/>
              <a:t>Performing IT more cheaply</a:t>
            </a:r>
          </a:p>
          <a:p>
            <a:r>
              <a:rPr lang="en-US" sz="2400" dirty="0" smtClean="0"/>
              <a:t>Capitalizing on new ways to address customers</a:t>
            </a:r>
          </a:p>
          <a:p>
            <a:r>
              <a:rPr lang="en-US" sz="2400" dirty="0" smtClean="0"/>
              <a:t>Benefitting from further democratization of IT</a:t>
            </a:r>
          </a:p>
          <a:p>
            <a:r>
              <a:rPr lang="en-US" sz="2400" dirty="0" smtClean="0"/>
              <a:t>Operating a business without IT limits</a:t>
            </a:r>
          </a:p>
          <a:p>
            <a:r>
              <a:rPr lang="en-US" sz="2400" dirty="0" smtClean="0"/>
              <a:t>Leveraging the cloud for competitive advantage</a:t>
            </a:r>
          </a:p>
          <a:p>
            <a:r>
              <a:rPr lang="en-US" sz="2400" dirty="0" smtClean="0"/>
              <a:t>Developing transformative experiences and solutions</a:t>
            </a:r>
          </a:p>
          <a:p>
            <a:endParaRPr lang="en-US" sz="2400" dirty="0"/>
          </a:p>
        </p:txBody>
      </p:sp>
      <p:sp>
        <p:nvSpPr>
          <p:cNvPr id="9" name="Content Placeholder 8"/>
          <p:cNvSpPr>
            <a:spLocks noGrp="1"/>
          </p:cNvSpPr>
          <p:nvPr>
            <p:ph sz="half" idx="2"/>
          </p:nvPr>
        </p:nvSpPr>
        <p:spPr>
          <a:xfrm>
            <a:off x="6181725" y="1447800"/>
            <a:ext cx="5486400" cy="4481227"/>
          </a:xfrm>
        </p:spPr>
        <p:txBody>
          <a:bodyPr/>
          <a:lstStyle/>
          <a:p>
            <a:pPr lvl="0"/>
            <a:r>
              <a:rPr lang="en-US" sz="2400" smtClean="0"/>
              <a:t>Existing internal applications remain critical in foreseeable future</a:t>
            </a:r>
          </a:p>
          <a:p>
            <a:r>
              <a:rPr lang="en-US" sz="2400" smtClean="0"/>
              <a:t>Need to integrate with applications across organizations and cloud </a:t>
            </a:r>
          </a:p>
          <a:p>
            <a:r>
              <a:rPr lang="en-US" sz="2400" smtClean="0"/>
              <a:t>Borderless collaboration across on-premises, partners, and cloud</a:t>
            </a:r>
          </a:p>
          <a:p>
            <a:r>
              <a:rPr lang="en-US" sz="2400" smtClean="0"/>
              <a:t>Partners and customers will bring their own identities</a:t>
            </a:r>
          </a:p>
          <a:p>
            <a:pPr lvl="0"/>
            <a:r>
              <a:rPr lang="en-US" sz="2400" smtClean="0"/>
              <a:t>Identity platform needs to support range of developers</a:t>
            </a:r>
          </a:p>
          <a:p>
            <a:pPr lvl="0"/>
            <a:r>
              <a:rPr lang="en-US" sz="2400" smtClean="0"/>
              <a:t>Identity needs to be more extensible, more flexible</a:t>
            </a:r>
            <a:endParaRPr lang="en-US" sz="2400" dirty="0"/>
          </a:p>
        </p:txBody>
      </p:sp>
      <p:sp>
        <p:nvSpPr>
          <p:cNvPr id="11" name="Title 1"/>
          <p:cNvSpPr txBox="1">
            <a:spLocks/>
          </p:cNvSpPr>
          <p:nvPr/>
        </p:nvSpPr>
        <p:spPr>
          <a:xfrm>
            <a:off x="6094412" y="228600"/>
            <a:ext cx="3594100" cy="6093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t>Challenges</a:t>
            </a:r>
            <a:endParaRPr lang="en-US" dirty="0"/>
          </a:p>
        </p:txBody>
      </p:sp>
      <p:sp>
        <p:nvSpPr>
          <p:cNvPr id="3" name="TextBox 2"/>
          <p:cNvSpPr txBox="1"/>
          <p:nvPr/>
        </p:nvSpPr>
        <p:spPr>
          <a:xfrm>
            <a:off x="2670574" y="5867400"/>
            <a:ext cx="6958636" cy="615553"/>
          </a:xfrm>
          <a:prstGeom prst="rect">
            <a:avLst/>
          </a:prstGeom>
          <a:noFill/>
        </p:spPr>
        <p:txBody>
          <a:bodyPr wrap="none" lIns="0" tIns="0" rIns="0" bIns="0" rtlCol="0">
            <a:spAutoFit/>
          </a:bodyPr>
          <a:lstStyle/>
          <a:p>
            <a:r>
              <a:rPr lang="en-US" sz="4000" dirty="0" smtClean="0">
                <a:gradFill>
                  <a:gsLst>
                    <a:gs pos="0">
                      <a:schemeClr val="tx1"/>
                    </a:gs>
                    <a:gs pos="86000">
                      <a:schemeClr val="tx1"/>
                    </a:gs>
                  </a:gsLst>
                  <a:lin ang="5400000" scaled="0"/>
                </a:gradFill>
              </a:rPr>
              <a:t>Enabling the Hybrid Enterprise</a:t>
            </a:r>
          </a:p>
        </p:txBody>
      </p:sp>
    </p:spTree>
    <p:extLst>
      <p:ext uri="{BB962C8B-B14F-4D97-AF65-F5344CB8AC3E}">
        <p14:creationId xmlns:p14="http://schemas.microsoft.com/office/powerpoint/2010/main" val="1541003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anim calcmode="lin" valueType="num">
                                      <p:cBhvr>
                                        <p:cTn id="1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fade">
                                      <p:cBhvr>
                                        <p:cTn id="19" dur="1000"/>
                                        <p:tgtEl>
                                          <p:spTgt spid="9">
                                            <p:txEl>
                                              <p:pRg st="1" end="1"/>
                                            </p:txEl>
                                          </p:spTgt>
                                        </p:tgtEl>
                                      </p:cBhvr>
                                    </p:animEffect>
                                    <p:anim calcmode="lin" valueType="num">
                                      <p:cBhvr>
                                        <p:cTn id="20"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Effect transition="in" filter="fade">
                                      <p:cBhvr>
                                        <p:cTn id="26" dur="1000"/>
                                        <p:tgtEl>
                                          <p:spTgt spid="9">
                                            <p:txEl>
                                              <p:pRg st="2" end="2"/>
                                            </p:txEl>
                                          </p:spTgt>
                                        </p:tgtEl>
                                      </p:cBhvr>
                                    </p:animEffect>
                                    <p:anim calcmode="lin" valueType="num">
                                      <p:cBhvr>
                                        <p:cTn id="27"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Effect transition="in" filter="fade">
                                      <p:cBhvr>
                                        <p:cTn id="33" dur="1000"/>
                                        <p:tgtEl>
                                          <p:spTgt spid="9">
                                            <p:txEl>
                                              <p:pRg st="3" end="3"/>
                                            </p:txEl>
                                          </p:spTgt>
                                        </p:tgtEl>
                                      </p:cBhvr>
                                    </p:animEffect>
                                    <p:anim calcmode="lin" valueType="num">
                                      <p:cBhvr>
                                        <p:cTn id="34"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xEl>
                                              <p:pRg st="4" end="4"/>
                                            </p:txEl>
                                          </p:spTgt>
                                        </p:tgtEl>
                                        <p:attrNameLst>
                                          <p:attrName>style.visibility</p:attrName>
                                        </p:attrNameLst>
                                      </p:cBhvr>
                                      <p:to>
                                        <p:strVal val="visible"/>
                                      </p:to>
                                    </p:set>
                                    <p:animEffect transition="in" filter="fade">
                                      <p:cBhvr>
                                        <p:cTn id="40" dur="1000"/>
                                        <p:tgtEl>
                                          <p:spTgt spid="9">
                                            <p:txEl>
                                              <p:pRg st="4" end="4"/>
                                            </p:txEl>
                                          </p:spTgt>
                                        </p:tgtEl>
                                      </p:cBhvr>
                                    </p:animEffect>
                                    <p:anim calcmode="lin" valueType="num">
                                      <p:cBhvr>
                                        <p:cTn id="41"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xEl>
                                              <p:pRg st="5" end="5"/>
                                            </p:txEl>
                                          </p:spTgt>
                                        </p:tgtEl>
                                        <p:attrNameLst>
                                          <p:attrName>style.visibility</p:attrName>
                                        </p:attrNameLst>
                                      </p:cBhvr>
                                      <p:to>
                                        <p:strVal val="visible"/>
                                      </p:to>
                                    </p:set>
                                    <p:animEffect transition="in" filter="fade">
                                      <p:cBhvr>
                                        <p:cTn id="47" dur="1000"/>
                                        <p:tgtEl>
                                          <p:spTgt spid="9">
                                            <p:txEl>
                                              <p:pRg st="5" end="5"/>
                                            </p:txEl>
                                          </p:spTgt>
                                        </p:tgtEl>
                                      </p:cBhvr>
                                    </p:animEffect>
                                    <p:anim calcmode="lin" valueType="num">
                                      <p:cBhvr>
                                        <p:cTn id="48"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1"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309231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82746681"/>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Types of Cloud Services</a:t>
            </a:r>
            <a:br>
              <a:rPr lang="en-US" dirty="0" smtClean="0"/>
            </a:br>
            <a:r>
              <a:rPr lang="en-US" sz="3600" dirty="0" smtClean="0">
                <a:solidFill>
                  <a:schemeClr val="accent1"/>
                </a:solidFill>
              </a:rPr>
              <a:t>Identity consistent</a:t>
            </a:r>
            <a:endParaRPr lang="en-US" dirty="0">
              <a:solidFill>
                <a:schemeClr val="accent1"/>
              </a:solidFill>
            </a:endParaRPr>
          </a:p>
        </p:txBody>
      </p:sp>
      <p:sp>
        <p:nvSpPr>
          <p:cNvPr id="3" name="Rounded Rectangle 2"/>
          <p:cNvSpPr/>
          <p:nvPr/>
        </p:nvSpPr>
        <p:spPr>
          <a:xfrm>
            <a:off x="220774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300" dirty="0" smtClean="0">
              <a:solidFill>
                <a:schemeClr val="tx1"/>
              </a:solidFill>
              <a:latin typeface="Segoe UI" pitchFamily="34" charset="0"/>
              <a:ea typeface="Segoe UI" pitchFamily="34" charset="0"/>
              <a:cs typeface="Segoe UI" pitchFamily="34" charset="0"/>
            </a:endParaRPr>
          </a:p>
          <a:p>
            <a:pPr algn="ctr"/>
            <a:endParaRPr lang="en-US" sz="1300" dirty="0">
              <a:solidFill>
                <a:schemeClr val="tx1"/>
              </a:solidFill>
              <a:latin typeface="Segoe UI" pitchFamily="34" charset="0"/>
              <a:ea typeface="Segoe UI" pitchFamily="34" charset="0"/>
              <a:cs typeface="Segoe UI" pitchFamily="34" charset="0"/>
            </a:endParaRPr>
          </a:p>
          <a:p>
            <a:pPr algn="ctr"/>
            <a:r>
              <a:rPr lang="en-US" sz="1300" dirty="0" smtClean="0">
                <a:solidFill>
                  <a:schemeClr val="tx1"/>
                </a:solidFill>
                <a:latin typeface="Segoe UI" pitchFamily="34" charset="0"/>
                <a:ea typeface="Segoe UI" pitchFamily="34" charset="0"/>
                <a:cs typeface="Segoe UI" pitchFamily="34" charset="0"/>
              </a:rPr>
              <a:t>(On-Premises)</a:t>
            </a:r>
          </a:p>
        </p:txBody>
      </p:sp>
      <p:grpSp>
        <p:nvGrpSpPr>
          <p:cNvPr id="7" name="Group 6"/>
          <p:cNvGrpSpPr/>
          <p:nvPr/>
        </p:nvGrpSpPr>
        <p:grpSpPr>
          <a:xfrm>
            <a:off x="2074455" y="2491414"/>
            <a:ext cx="1638240" cy="4019550"/>
            <a:chOff x="637640" y="2381250"/>
            <a:chExt cx="1371600" cy="4019550"/>
          </a:xfrm>
        </p:grpSpPr>
        <p:sp>
          <p:nvSpPr>
            <p:cNvPr id="52" name="Rounded Rectangle 51"/>
            <p:cNvSpPr/>
            <p:nvPr/>
          </p:nvSpPr>
          <p:spPr>
            <a:xfrm>
              <a:off x="637640" y="5564983"/>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53" name="Rounded Rectangle 52"/>
            <p:cNvSpPr/>
            <p:nvPr/>
          </p:nvSpPr>
          <p:spPr>
            <a:xfrm>
              <a:off x="637640" y="5110164"/>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54" name="Rounded Rectangle 53"/>
            <p:cNvSpPr/>
            <p:nvPr/>
          </p:nvSpPr>
          <p:spPr>
            <a:xfrm>
              <a:off x="637640" y="601980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55" name="Rounded Rectangle 54"/>
            <p:cNvSpPr/>
            <p:nvPr/>
          </p:nvSpPr>
          <p:spPr>
            <a:xfrm>
              <a:off x="637640" y="4200526"/>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56" name="Rounded Rectangle 55"/>
            <p:cNvSpPr/>
            <p:nvPr/>
          </p:nvSpPr>
          <p:spPr>
            <a:xfrm>
              <a:off x="637640" y="3745707"/>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57" name="Rounded Rectangle 56"/>
            <p:cNvSpPr/>
            <p:nvPr/>
          </p:nvSpPr>
          <p:spPr>
            <a:xfrm>
              <a:off x="637640" y="4655345"/>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58" name="Rounded Rectangle 57"/>
            <p:cNvSpPr/>
            <p:nvPr/>
          </p:nvSpPr>
          <p:spPr>
            <a:xfrm>
              <a:off x="63764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sp>
          <p:nvSpPr>
            <p:cNvPr id="59" name="Rounded Rectangle 58"/>
            <p:cNvSpPr/>
            <p:nvPr/>
          </p:nvSpPr>
          <p:spPr>
            <a:xfrm>
              <a:off x="63764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60" name="Rounded Rectangle 59"/>
            <p:cNvSpPr/>
            <p:nvPr/>
          </p:nvSpPr>
          <p:spPr>
            <a:xfrm>
              <a:off x="637640" y="3290888"/>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Runtime</a:t>
              </a:r>
            </a:p>
          </p:txBody>
        </p:sp>
      </p:grpSp>
      <p:sp>
        <p:nvSpPr>
          <p:cNvPr id="9" name="Left Brace 8"/>
          <p:cNvSpPr/>
          <p:nvPr/>
        </p:nvSpPr>
        <p:spPr>
          <a:xfrm>
            <a:off x="1927153" y="2491414"/>
            <a:ext cx="137875" cy="4019550"/>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0" name="TextBox 52"/>
          <p:cNvSpPr txBox="1"/>
          <p:nvPr/>
        </p:nvSpPr>
        <p:spPr>
          <a:xfrm>
            <a:off x="1599170" y="399274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nvGrpSpPr>
          <p:cNvPr id="6" name="Group 5"/>
          <p:cNvGrpSpPr/>
          <p:nvPr/>
        </p:nvGrpSpPr>
        <p:grpSpPr>
          <a:xfrm>
            <a:off x="3665997" y="1557964"/>
            <a:ext cx="2647362" cy="4953000"/>
            <a:chOff x="3665997" y="1557964"/>
            <a:chExt cx="2647362" cy="4953000"/>
          </a:xfrm>
        </p:grpSpPr>
        <p:sp>
          <p:nvSpPr>
            <p:cNvPr id="4" name="Rounded Rectangle 3"/>
            <p:cNvSpPr/>
            <p:nvPr/>
          </p:nvSpPr>
          <p:spPr>
            <a:xfrm>
              <a:off x="4008505" y="1557964"/>
              <a:ext cx="19050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Infrastructure</a:t>
              </a:r>
              <a:endParaRPr lang="en-US" sz="16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grpSp>
          <p:nvGrpSpPr>
            <p:cNvPr id="8" name="Group 7"/>
            <p:cNvGrpSpPr/>
            <p:nvPr/>
          </p:nvGrpSpPr>
          <p:grpSpPr>
            <a:xfrm>
              <a:off x="4141915" y="2491414"/>
              <a:ext cx="1638240" cy="4019550"/>
              <a:chOff x="2705100" y="2381250"/>
              <a:chExt cx="1371600" cy="4019550"/>
            </a:xfrm>
          </p:grpSpPr>
          <p:sp>
            <p:nvSpPr>
              <p:cNvPr id="43" name="Rounded Rectangle 42"/>
              <p:cNvSpPr/>
              <p:nvPr/>
            </p:nvSpPr>
            <p:spPr>
              <a:xfrm>
                <a:off x="2705100" y="5564983"/>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44" name="Rounded Rectangle 43"/>
              <p:cNvSpPr/>
              <p:nvPr/>
            </p:nvSpPr>
            <p:spPr>
              <a:xfrm>
                <a:off x="2705100" y="5110164"/>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45" name="Rounded Rectangle 44"/>
              <p:cNvSpPr/>
              <p:nvPr/>
            </p:nvSpPr>
            <p:spPr>
              <a:xfrm>
                <a:off x="2705100" y="6019800"/>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46" name="Rounded Rectangle 45"/>
              <p:cNvSpPr/>
              <p:nvPr/>
            </p:nvSpPr>
            <p:spPr>
              <a:xfrm>
                <a:off x="2705100" y="4200526"/>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p>
                <a:pPr algn="ctr" defTabSz="914400"/>
                <a:r>
                  <a:rPr lang="en-US" sz="1400" dirty="0">
                    <a:solidFill>
                      <a:schemeClr val="lt1"/>
                    </a:solidFill>
                    <a:latin typeface="Segoe UI" pitchFamily="34" charset="0"/>
                    <a:ea typeface="Segoe UI" pitchFamily="34" charset="0"/>
                    <a:cs typeface="Segoe UI" pitchFamily="34" charset="0"/>
                  </a:rPr>
                  <a:t>O/S</a:t>
                </a:r>
              </a:p>
            </p:txBody>
          </p:sp>
          <p:sp>
            <p:nvSpPr>
              <p:cNvPr id="47" name="Rounded Rectangle 46"/>
              <p:cNvSpPr/>
              <p:nvPr/>
            </p:nvSpPr>
            <p:spPr>
              <a:xfrm>
                <a:off x="2705100" y="3745707"/>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48" name="Rounded Rectangle 47"/>
              <p:cNvSpPr/>
              <p:nvPr/>
            </p:nvSpPr>
            <p:spPr>
              <a:xfrm>
                <a:off x="2705100" y="4655345"/>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49" name="Rounded Rectangle 48"/>
              <p:cNvSpPr/>
              <p:nvPr/>
            </p:nvSpPr>
            <p:spPr>
              <a:xfrm>
                <a:off x="270510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sp>
            <p:nvSpPr>
              <p:cNvPr id="50" name="Rounded Rectangle 49"/>
              <p:cNvSpPr/>
              <p:nvPr/>
            </p:nvSpPr>
            <p:spPr>
              <a:xfrm>
                <a:off x="270510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51" name="Rounded Rectangle 50"/>
              <p:cNvSpPr/>
              <p:nvPr/>
            </p:nvSpPr>
            <p:spPr>
              <a:xfrm>
                <a:off x="2705100" y="3290888"/>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grpSp>
        <p:sp>
          <p:nvSpPr>
            <p:cNvPr id="13" name="Left Brace 12"/>
            <p:cNvSpPr/>
            <p:nvPr/>
          </p:nvSpPr>
          <p:spPr>
            <a:xfrm flipH="1">
              <a:off x="5789386" y="4724400"/>
              <a:ext cx="228600" cy="1764000"/>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4" name="TextBox 56"/>
            <p:cNvSpPr txBox="1"/>
            <p:nvPr/>
          </p:nvSpPr>
          <p:spPr>
            <a:xfrm flipH="1">
              <a:off x="5913249" y="48535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sp>
          <p:nvSpPr>
            <p:cNvPr id="15" name="Left Brace 14"/>
            <p:cNvSpPr/>
            <p:nvPr/>
          </p:nvSpPr>
          <p:spPr>
            <a:xfrm>
              <a:off x="4003407" y="2491414"/>
              <a:ext cx="133350" cy="2200276"/>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6" name="TextBox 58"/>
            <p:cNvSpPr txBox="1"/>
            <p:nvPr/>
          </p:nvSpPr>
          <p:spPr>
            <a:xfrm>
              <a:off x="3665997" y="3120579"/>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grpSp>
        <p:nvGrpSpPr>
          <p:cNvPr id="24" name="Group 23"/>
          <p:cNvGrpSpPr/>
          <p:nvPr/>
        </p:nvGrpSpPr>
        <p:grpSpPr>
          <a:xfrm>
            <a:off x="5809552" y="1557964"/>
            <a:ext cx="2646306" cy="4961272"/>
            <a:chOff x="5809552" y="1557964"/>
            <a:chExt cx="2646306" cy="4961272"/>
          </a:xfrm>
        </p:grpSpPr>
        <p:sp>
          <p:nvSpPr>
            <p:cNvPr id="5" name="Rounded Rectangle 4"/>
            <p:cNvSpPr/>
            <p:nvPr/>
          </p:nvSpPr>
          <p:spPr>
            <a:xfrm>
              <a:off x="642779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Platform</a:t>
              </a:r>
              <a:endParaRPr lang="en-US" sz="14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sp>
          <p:nvSpPr>
            <p:cNvPr id="11" name="Left Brace 10"/>
            <p:cNvSpPr/>
            <p:nvPr/>
          </p:nvSpPr>
          <p:spPr>
            <a:xfrm flipH="1">
              <a:off x="7942006" y="3396288"/>
              <a:ext cx="209580" cy="3122948"/>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2" name="TextBox 54"/>
            <p:cNvSpPr txBox="1"/>
            <p:nvPr/>
          </p:nvSpPr>
          <p:spPr>
            <a:xfrm flipH="1">
              <a:off x="8055748" y="41677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sp>
          <p:nvSpPr>
            <p:cNvPr id="17" name="Left Brace 16"/>
            <p:cNvSpPr/>
            <p:nvPr/>
          </p:nvSpPr>
          <p:spPr>
            <a:xfrm>
              <a:off x="6132678" y="2472363"/>
              <a:ext cx="152400" cy="847725"/>
            </a:xfrm>
            <a:prstGeom prst="leftBrace">
              <a:avLst>
                <a:gd name="adj1" fmla="val 0"/>
                <a:gd name="adj2" fmla="val 50000"/>
              </a:avLst>
            </a:prstGeom>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18" name="TextBox 60"/>
            <p:cNvSpPr txBox="1"/>
            <p:nvPr/>
          </p:nvSpPr>
          <p:spPr>
            <a:xfrm>
              <a:off x="5809552" y="2392543"/>
              <a:ext cx="400110" cy="1070421"/>
            </a:xfrm>
            <a:prstGeom prst="rect">
              <a:avLst/>
            </a:prstGeom>
            <a:noFill/>
          </p:spPr>
          <p:txBody>
            <a:bodyPr vert="vert270"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You manage</a:t>
              </a:r>
              <a:endParaRPr lang="en-US" sz="1400" dirty="0">
                <a:latin typeface="Segoe UI" pitchFamily="34" charset="0"/>
                <a:ea typeface="Segoe UI" pitchFamily="34" charset="0"/>
                <a:cs typeface="Segoe UI" pitchFamily="34" charset="0"/>
              </a:endParaRPr>
            </a:p>
          </p:txBody>
        </p:sp>
        <p:grpSp>
          <p:nvGrpSpPr>
            <p:cNvPr id="19" name="Group 18"/>
            <p:cNvGrpSpPr/>
            <p:nvPr/>
          </p:nvGrpSpPr>
          <p:grpSpPr>
            <a:xfrm>
              <a:off x="6294505" y="2491414"/>
              <a:ext cx="1638240" cy="4019550"/>
              <a:chOff x="4857690" y="2381250"/>
              <a:chExt cx="1371600" cy="4019550"/>
            </a:xfrm>
          </p:grpSpPr>
          <p:sp>
            <p:nvSpPr>
              <p:cNvPr id="34" name="Rounded Rectangle 33"/>
              <p:cNvSpPr/>
              <p:nvPr/>
            </p:nvSpPr>
            <p:spPr>
              <a:xfrm>
                <a:off x="4857690" y="5564983"/>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35" name="Rounded Rectangle 34"/>
              <p:cNvSpPr/>
              <p:nvPr/>
            </p:nvSpPr>
            <p:spPr>
              <a:xfrm>
                <a:off x="4857690" y="5110164"/>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36" name="Rounded Rectangle 35"/>
              <p:cNvSpPr/>
              <p:nvPr/>
            </p:nvSpPr>
            <p:spPr>
              <a:xfrm>
                <a:off x="4857690" y="6019800"/>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37" name="Rounded Rectangle 36"/>
              <p:cNvSpPr/>
              <p:nvPr/>
            </p:nvSpPr>
            <p:spPr>
              <a:xfrm>
                <a:off x="4857690" y="4200526"/>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38" name="Rounded Rectangle 37"/>
              <p:cNvSpPr/>
              <p:nvPr/>
            </p:nvSpPr>
            <p:spPr>
              <a:xfrm>
                <a:off x="4857690" y="3745707"/>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39" name="Rounded Rectangle 38"/>
              <p:cNvSpPr/>
              <p:nvPr/>
            </p:nvSpPr>
            <p:spPr>
              <a:xfrm>
                <a:off x="4857690" y="4655345"/>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40" name="Rounded Rectangle 39"/>
              <p:cNvSpPr/>
              <p:nvPr/>
            </p:nvSpPr>
            <p:spPr>
              <a:xfrm>
                <a:off x="4857690" y="2381250"/>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41" name="Rounded Rectangle 40"/>
              <p:cNvSpPr/>
              <p:nvPr/>
            </p:nvSpPr>
            <p:spPr>
              <a:xfrm>
                <a:off x="4857690" y="3290888"/>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sp>
            <p:nvSpPr>
              <p:cNvPr id="42" name="Rounded Rectangle 41"/>
              <p:cNvSpPr/>
              <p:nvPr/>
            </p:nvSpPr>
            <p:spPr>
              <a:xfrm>
                <a:off x="4857690" y="2836069"/>
                <a:ext cx="1371600" cy="381000"/>
              </a:xfrm>
              <a:prstGeom prst="roundRect">
                <a:avLst/>
              </a:prstGeom>
              <a:ln/>
            </p:spPr>
            <p:style>
              <a:lnRef idx="1">
                <a:schemeClr val="accent1"/>
              </a:lnRef>
              <a:fillRef idx="3">
                <a:schemeClr val="accent1"/>
              </a:fillRef>
              <a:effectRef idx="2">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grpSp>
      </p:grpSp>
      <p:grpSp>
        <p:nvGrpSpPr>
          <p:cNvPr id="61" name="Group 60"/>
          <p:cNvGrpSpPr/>
          <p:nvPr/>
        </p:nvGrpSpPr>
        <p:grpSpPr>
          <a:xfrm>
            <a:off x="8428105" y="1557964"/>
            <a:ext cx="2161549" cy="4961272"/>
            <a:chOff x="8428105" y="1557964"/>
            <a:chExt cx="2161549" cy="4961272"/>
          </a:xfrm>
        </p:grpSpPr>
        <p:sp>
          <p:nvSpPr>
            <p:cNvPr id="20" name="Rounded Rectangle 19"/>
            <p:cNvSpPr/>
            <p:nvPr/>
          </p:nvSpPr>
          <p:spPr>
            <a:xfrm>
              <a:off x="8561395" y="1557964"/>
              <a:ext cx="1371600" cy="4953000"/>
            </a:xfrm>
            <a:prstGeom prst="roundRect">
              <a:avLst/>
            </a:prstGeom>
            <a:noFill/>
            <a:ln>
              <a:noFill/>
            </a:ln>
            <a:effectLst/>
          </p:spPr>
          <p:style>
            <a:lnRef idx="1">
              <a:schemeClr val="accent2"/>
            </a:lnRef>
            <a:fillRef idx="3">
              <a:schemeClr val="accent2"/>
            </a:fillRef>
            <a:effectRef idx="2">
              <a:schemeClr val="accent2"/>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dirty="0" smtClean="0">
                  <a:solidFill>
                    <a:srgbClr val="00B0F0"/>
                  </a:solidFill>
                  <a:latin typeface="Segoe UI" pitchFamily="34" charset="0"/>
                  <a:ea typeface="Segoe UI" pitchFamily="34" charset="0"/>
                  <a:cs typeface="Segoe UI" pitchFamily="34" charset="0"/>
                </a:rPr>
                <a:t>Software</a:t>
              </a:r>
              <a:endParaRPr lang="en-US" sz="1400" dirty="0" smtClean="0">
                <a:solidFill>
                  <a:srgbClr val="00B0F0"/>
                </a:solidFill>
                <a:latin typeface="Segoe UI" pitchFamily="34" charset="0"/>
                <a:ea typeface="Segoe UI" pitchFamily="34" charset="0"/>
                <a:cs typeface="Segoe UI" pitchFamily="34" charset="0"/>
              </a:endParaRPr>
            </a:p>
            <a:p>
              <a:pPr algn="ctr"/>
              <a:r>
                <a:rPr lang="en-US" sz="1400" dirty="0" smtClean="0">
                  <a:solidFill>
                    <a:schemeClr val="tx1"/>
                  </a:solidFill>
                  <a:latin typeface="Segoe UI" pitchFamily="34" charset="0"/>
                  <a:ea typeface="Segoe UI" pitchFamily="34" charset="0"/>
                  <a:cs typeface="Segoe UI" pitchFamily="34" charset="0"/>
                </a:rPr>
                <a:t>(as a Service)</a:t>
              </a:r>
            </a:p>
          </p:txBody>
        </p:sp>
        <p:sp>
          <p:nvSpPr>
            <p:cNvPr id="21" name="Left Brace 20"/>
            <p:cNvSpPr/>
            <p:nvPr/>
          </p:nvSpPr>
          <p:spPr>
            <a:xfrm flipH="1">
              <a:off x="10075704" y="2472364"/>
              <a:ext cx="200055" cy="4046872"/>
            </a:xfrm>
            <a:prstGeom prst="leftBrace">
              <a:avLst>
                <a:gd name="adj1" fmla="val 0"/>
                <a:gd name="adj2" fmla="val 50000"/>
              </a:avLst>
            </a:prstGeom>
            <a:noFill/>
            <a:ln w="19050">
              <a:solidFill>
                <a:schemeClr val="tx1"/>
              </a:solidFill>
            </a:ln>
          </p:spPr>
          <p:style>
            <a:lnRef idx="1">
              <a:schemeClr val="dk1"/>
            </a:lnRef>
            <a:fillRef idx="0">
              <a:schemeClr val="dk1"/>
            </a:fillRef>
            <a:effectRef idx="0">
              <a:schemeClr val="dk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latin typeface="Segoe UI" pitchFamily="34" charset="0"/>
                <a:ea typeface="Segoe UI" pitchFamily="34" charset="0"/>
                <a:cs typeface="Segoe UI" pitchFamily="34" charset="0"/>
              </a:endParaRPr>
            </a:p>
          </p:txBody>
        </p:sp>
        <p:sp>
          <p:nvSpPr>
            <p:cNvPr id="22" name="TextBox 64"/>
            <p:cNvSpPr txBox="1"/>
            <p:nvPr/>
          </p:nvSpPr>
          <p:spPr>
            <a:xfrm flipH="1">
              <a:off x="10189544" y="3786769"/>
              <a:ext cx="400110" cy="1318631"/>
            </a:xfrm>
            <a:prstGeom prst="rect">
              <a:avLst/>
            </a:prstGeom>
            <a:noFill/>
          </p:spPr>
          <p:txBody>
            <a:bodyPr vert="eaVert"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smtClean="0">
                  <a:latin typeface="Segoe UI" pitchFamily="34" charset="0"/>
                  <a:ea typeface="Segoe UI" pitchFamily="34" charset="0"/>
                  <a:cs typeface="Segoe UI" pitchFamily="34" charset="0"/>
                </a:rPr>
                <a:t>Other Manages</a:t>
              </a:r>
              <a:endParaRPr lang="en-US" sz="1400" dirty="0">
                <a:latin typeface="Segoe UI" pitchFamily="34" charset="0"/>
                <a:ea typeface="Segoe UI" pitchFamily="34" charset="0"/>
                <a:cs typeface="Segoe UI" pitchFamily="34" charset="0"/>
              </a:endParaRPr>
            </a:p>
          </p:txBody>
        </p:sp>
        <p:grpSp>
          <p:nvGrpSpPr>
            <p:cNvPr id="23" name="Group 22"/>
            <p:cNvGrpSpPr/>
            <p:nvPr/>
          </p:nvGrpSpPr>
          <p:grpSpPr>
            <a:xfrm>
              <a:off x="8428105" y="2491414"/>
              <a:ext cx="1638240" cy="4019550"/>
              <a:chOff x="6991290" y="2381250"/>
              <a:chExt cx="1371600" cy="4019550"/>
            </a:xfrm>
          </p:grpSpPr>
          <p:sp>
            <p:nvSpPr>
              <p:cNvPr id="25" name="Rounded Rectangle 24"/>
              <p:cNvSpPr/>
              <p:nvPr/>
            </p:nvSpPr>
            <p:spPr>
              <a:xfrm>
                <a:off x="6991290" y="5564983"/>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Storage</a:t>
                </a:r>
              </a:p>
            </p:txBody>
          </p:sp>
          <p:sp>
            <p:nvSpPr>
              <p:cNvPr id="26" name="Rounded Rectangle 25"/>
              <p:cNvSpPr/>
              <p:nvPr/>
            </p:nvSpPr>
            <p:spPr>
              <a:xfrm>
                <a:off x="6991290" y="5110164"/>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Servers</a:t>
                </a:r>
              </a:p>
            </p:txBody>
          </p:sp>
          <p:sp>
            <p:nvSpPr>
              <p:cNvPr id="27" name="Rounded Rectangle 26"/>
              <p:cNvSpPr/>
              <p:nvPr/>
            </p:nvSpPr>
            <p:spPr>
              <a:xfrm>
                <a:off x="6991290" y="6019800"/>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Networking</a:t>
                </a:r>
              </a:p>
            </p:txBody>
          </p:sp>
          <p:sp>
            <p:nvSpPr>
              <p:cNvPr id="28" name="Rounded Rectangle 27"/>
              <p:cNvSpPr/>
              <p:nvPr/>
            </p:nvSpPr>
            <p:spPr>
              <a:xfrm>
                <a:off x="6991290" y="4200526"/>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O/S</a:t>
                </a:r>
              </a:p>
            </p:txBody>
          </p:sp>
          <p:sp>
            <p:nvSpPr>
              <p:cNvPr id="29" name="Rounded Rectangle 28"/>
              <p:cNvSpPr/>
              <p:nvPr/>
            </p:nvSpPr>
            <p:spPr>
              <a:xfrm>
                <a:off x="6991290" y="3745707"/>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Middleware</a:t>
                </a:r>
              </a:p>
            </p:txBody>
          </p:sp>
          <p:sp>
            <p:nvSpPr>
              <p:cNvPr id="30" name="Rounded Rectangle 29"/>
              <p:cNvSpPr/>
              <p:nvPr/>
            </p:nvSpPr>
            <p:spPr>
              <a:xfrm>
                <a:off x="6991290" y="4655345"/>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Virtualization</a:t>
                </a:r>
              </a:p>
            </p:txBody>
          </p:sp>
          <p:sp>
            <p:nvSpPr>
              <p:cNvPr id="31" name="Rounded Rectangle 30"/>
              <p:cNvSpPr/>
              <p:nvPr/>
            </p:nvSpPr>
            <p:spPr>
              <a:xfrm>
                <a:off x="6991290" y="2381250"/>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Applications</a:t>
                </a:r>
              </a:p>
            </p:txBody>
          </p:sp>
          <p:sp>
            <p:nvSpPr>
              <p:cNvPr id="32" name="Rounded Rectangle 31"/>
              <p:cNvSpPr/>
              <p:nvPr/>
            </p:nvSpPr>
            <p:spPr>
              <a:xfrm>
                <a:off x="6991290" y="3290888"/>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a:latin typeface="Segoe UI" pitchFamily="34" charset="0"/>
                    <a:ea typeface="Segoe UI" pitchFamily="34" charset="0"/>
                    <a:cs typeface="Segoe UI" pitchFamily="34" charset="0"/>
                  </a:rPr>
                  <a:t>Runtime</a:t>
                </a:r>
              </a:p>
            </p:txBody>
          </p:sp>
          <p:sp>
            <p:nvSpPr>
              <p:cNvPr id="33" name="Rounded Rectangle 32"/>
              <p:cNvSpPr/>
              <p:nvPr/>
            </p:nvSpPr>
            <p:spPr>
              <a:xfrm>
                <a:off x="6991290" y="2836069"/>
                <a:ext cx="1371600" cy="381000"/>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t"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en-US" sz="1400" dirty="0" smtClean="0">
                    <a:latin typeface="Segoe UI" pitchFamily="34" charset="0"/>
                    <a:ea typeface="Segoe UI" pitchFamily="34" charset="0"/>
                    <a:cs typeface="Segoe UI" pitchFamily="34" charset="0"/>
                  </a:rPr>
                  <a:t>Data</a:t>
                </a:r>
              </a:p>
            </p:txBody>
          </p:sp>
        </p:grpSp>
      </p:grpSp>
      <p:graphicFrame>
        <p:nvGraphicFramePr>
          <p:cNvPr id="64" name="Diagram 63"/>
          <p:cNvGraphicFramePr/>
          <p:nvPr>
            <p:extLst>
              <p:ext uri="{D42A27DB-BD31-4B8C-83A1-F6EECF244321}">
                <p14:modId xmlns:p14="http://schemas.microsoft.com/office/powerpoint/2010/main" val="2818871279"/>
              </p:ext>
            </p:extLst>
          </p:nvPr>
        </p:nvGraphicFramePr>
        <p:xfrm>
          <a:off x="1332078" y="2927753"/>
          <a:ext cx="9601200"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15094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500"/>
                                        <p:tgtEl>
                                          <p:spTgt spid="61"/>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1000"/>
                                        <p:tgtEl>
                                          <p:spTgt spid="64"/>
                                        </p:tgtEl>
                                      </p:cBhvr>
                                    </p:animEffect>
                                    <p:anim calcmode="lin" valueType="num">
                                      <p:cBhvr>
                                        <p:cTn id="21" dur="1000" fill="hold"/>
                                        <p:tgtEl>
                                          <p:spTgt spid="64"/>
                                        </p:tgtEl>
                                        <p:attrNameLst>
                                          <p:attrName>ppt_x</p:attrName>
                                        </p:attrNameLst>
                                      </p:cBhvr>
                                      <p:tavLst>
                                        <p:tav tm="0">
                                          <p:val>
                                            <p:strVal val="#ppt_x"/>
                                          </p:val>
                                        </p:tav>
                                        <p:tav tm="100000">
                                          <p:val>
                                            <p:strVal val="#ppt_x"/>
                                          </p:val>
                                        </p:tav>
                                      </p:tavLst>
                                    </p:anim>
                                    <p:anim calcmode="lin" valueType="num">
                                      <p:cBhvr>
                                        <p:cTn id="22"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Compliance and Security in the Cloud</a:t>
            </a:r>
            <a:endParaRPr lang="en-US" dirty="0"/>
          </a:p>
        </p:txBody>
      </p:sp>
      <p:sp>
        <p:nvSpPr>
          <p:cNvPr id="5" name="Content Placeholder 4"/>
          <p:cNvSpPr>
            <a:spLocks noGrp="1"/>
          </p:cNvSpPr>
          <p:nvPr>
            <p:ph type="body" sz="quarter" idx="10"/>
          </p:nvPr>
        </p:nvSpPr>
        <p:spPr/>
        <p:txBody>
          <a:bodyPr/>
          <a:lstStyle/>
          <a:p>
            <a:r>
              <a:rPr lang="en-US" smtClean="0"/>
              <a:t>An organization's current identity management gaps extend to the cloud and become more complex</a:t>
            </a:r>
          </a:p>
          <a:p>
            <a:pPr lvl="1"/>
            <a:r>
              <a:rPr lang="en-US" smtClean="0"/>
              <a:t>Failure to disable accounts in a timely manner when people’s employment is terminated</a:t>
            </a:r>
          </a:p>
          <a:p>
            <a:pPr lvl="1"/>
            <a:r>
              <a:rPr lang="en-US" smtClean="0"/>
              <a:t>Failure to adjust rights and permissions when people transfer to new roles</a:t>
            </a:r>
          </a:p>
          <a:p>
            <a:pPr lvl="1"/>
            <a:r>
              <a:rPr lang="en-US" smtClean="0"/>
              <a:t>Enabling self-service capabilities without having control of user identities can result in access problems and lack of productivity</a:t>
            </a:r>
          </a:p>
          <a:p>
            <a:endParaRPr lang="en-US" dirty="0"/>
          </a:p>
        </p:txBody>
      </p:sp>
    </p:spTree>
    <p:extLst>
      <p:ext uri="{BB962C8B-B14F-4D97-AF65-F5344CB8AC3E}">
        <p14:creationId xmlns:p14="http://schemas.microsoft.com/office/powerpoint/2010/main" val="272859296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35"/>
          <p:cNvPicPr>
            <a:picLocks noChangeAspect="1"/>
          </p:cNvPicPr>
          <p:nvPr/>
        </p:nvPicPr>
        <p:blipFill>
          <a:blip r:embed="rId3"/>
          <a:srcRect/>
          <a:stretch>
            <a:fillRect/>
          </a:stretch>
        </p:blipFill>
        <p:spPr bwMode="auto">
          <a:xfrm>
            <a:off x="7849094" y="2807028"/>
            <a:ext cx="3707967" cy="1679352"/>
          </a:xfrm>
          <a:prstGeom prst="rect">
            <a:avLst/>
          </a:prstGeom>
          <a:noFill/>
          <a:ln w="9525">
            <a:noFill/>
            <a:miter lim="800000"/>
            <a:headEnd/>
            <a:tailEnd/>
          </a:ln>
        </p:spPr>
      </p:pic>
      <p:pic>
        <p:nvPicPr>
          <p:cNvPr id="37" name="Picture 35"/>
          <p:cNvPicPr>
            <a:picLocks noChangeAspect="1"/>
          </p:cNvPicPr>
          <p:nvPr/>
        </p:nvPicPr>
        <p:blipFill>
          <a:blip r:embed="rId3"/>
          <a:srcRect/>
          <a:stretch>
            <a:fillRect/>
          </a:stretch>
        </p:blipFill>
        <p:spPr bwMode="auto">
          <a:xfrm>
            <a:off x="4507981" y="962010"/>
            <a:ext cx="5143150" cy="2329350"/>
          </a:xfrm>
          <a:prstGeom prst="rect">
            <a:avLst/>
          </a:prstGeom>
          <a:noFill/>
          <a:ln w="9525">
            <a:noFill/>
            <a:miter lim="800000"/>
            <a:headEnd/>
            <a:tailEnd/>
          </a:ln>
        </p:spPr>
      </p:pic>
      <p:sp>
        <p:nvSpPr>
          <p:cNvPr id="109" name="Rectangle 108"/>
          <p:cNvSpPr/>
          <p:nvPr/>
        </p:nvSpPr>
        <p:spPr>
          <a:xfrm>
            <a:off x="5178693" y="3972441"/>
            <a:ext cx="6705412" cy="280401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2" name="Title 1"/>
          <p:cNvSpPr>
            <a:spLocks noGrp="1"/>
          </p:cNvSpPr>
          <p:nvPr>
            <p:ph type="title"/>
          </p:nvPr>
        </p:nvSpPr>
        <p:spPr/>
        <p:txBody>
          <a:bodyPr/>
          <a:lstStyle/>
          <a:p>
            <a:r>
              <a:rPr lang="en-US" smtClean="0"/>
              <a:t>Identity and the Cloud</a:t>
            </a:r>
            <a:endParaRPr lang="en-US" dirty="0"/>
          </a:p>
        </p:txBody>
      </p:sp>
      <p:sp>
        <p:nvSpPr>
          <p:cNvPr id="11" name="TextBox 10"/>
          <p:cNvSpPr txBox="1"/>
          <p:nvPr/>
        </p:nvSpPr>
        <p:spPr>
          <a:xfrm>
            <a:off x="8919871" y="3959956"/>
            <a:ext cx="1533240" cy="369332"/>
          </a:xfrm>
          <a:prstGeom prst="rect">
            <a:avLst/>
          </a:prstGeom>
          <a:noFill/>
        </p:spPr>
        <p:txBody>
          <a:bodyPr wrap="none" rtlCol="0">
            <a:spAutoFit/>
          </a:bodyPr>
          <a:lstStyle/>
          <a:p>
            <a:r>
              <a:rPr lang="en-US" dirty="0">
                <a:solidFill>
                  <a:srgbClr val="FFFFFF"/>
                </a:solidFill>
              </a:rPr>
              <a:t>Private Cloud</a:t>
            </a:r>
          </a:p>
        </p:txBody>
      </p:sp>
      <p:sp>
        <p:nvSpPr>
          <p:cNvPr id="55" name="TextBox 54"/>
          <p:cNvSpPr txBox="1"/>
          <p:nvPr/>
        </p:nvSpPr>
        <p:spPr>
          <a:xfrm>
            <a:off x="5180252" y="6412468"/>
            <a:ext cx="1480085" cy="369332"/>
          </a:xfrm>
          <a:prstGeom prst="rect">
            <a:avLst/>
          </a:prstGeom>
          <a:noFill/>
        </p:spPr>
        <p:txBody>
          <a:bodyPr wrap="none" rtlCol="0">
            <a:spAutoFit/>
          </a:bodyPr>
          <a:lstStyle/>
          <a:p>
            <a:r>
              <a:rPr lang="en-US" dirty="0">
                <a:solidFill>
                  <a:srgbClr val="FFFFFF"/>
                </a:solidFill>
              </a:rPr>
              <a:t>On-Premises</a:t>
            </a:r>
          </a:p>
        </p:txBody>
      </p:sp>
      <p:sp>
        <p:nvSpPr>
          <p:cNvPr id="74" name="TextBox 73"/>
          <p:cNvSpPr txBox="1"/>
          <p:nvPr/>
        </p:nvSpPr>
        <p:spPr>
          <a:xfrm>
            <a:off x="6896826" y="2637602"/>
            <a:ext cx="1462260" cy="369332"/>
          </a:xfrm>
          <a:prstGeom prst="rect">
            <a:avLst/>
          </a:prstGeom>
          <a:noFill/>
        </p:spPr>
        <p:txBody>
          <a:bodyPr wrap="none" rtlCol="0">
            <a:spAutoFit/>
          </a:bodyPr>
          <a:lstStyle/>
          <a:p>
            <a:r>
              <a:rPr lang="en-US" dirty="0">
                <a:solidFill>
                  <a:srgbClr val="FFFFFF"/>
                </a:solidFill>
              </a:rPr>
              <a:t>Public Cloud</a:t>
            </a:r>
          </a:p>
        </p:txBody>
      </p:sp>
      <p:sp>
        <p:nvSpPr>
          <p:cNvPr id="81" name="Rectangle 80"/>
          <p:cNvSpPr/>
          <p:nvPr/>
        </p:nvSpPr>
        <p:spPr>
          <a:xfrm>
            <a:off x="1426015" y="3505200"/>
            <a:ext cx="2185252" cy="1729230"/>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82" name="TextBox 81"/>
          <p:cNvSpPr txBox="1"/>
          <p:nvPr/>
        </p:nvSpPr>
        <p:spPr>
          <a:xfrm>
            <a:off x="2542103" y="4934640"/>
            <a:ext cx="836126" cy="307777"/>
          </a:xfrm>
          <a:prstGeom prst="rect">
            <a:avLst/>
          </a:prstGeom>
          <a:noFill/>
        </p:spPr>
        <p:txBody>
          <a:bodyPr wrap="none" rtlCol="0">
            <a:spAutoFit/>
          </a:bodyPr>
          <a:lstStyle/>
          <a:p>
            <a:r>
              <a:rPr lang="en-US" sz="1400" dirty="0">
                <a:solidFill>
                  <a:srgbClr val="FFFFFF"/>
                </a:solidFill>
              </a:rPr>
              <a:t>Partners</a:t>
            </a:r>
          </a:p>
        </p:txBody>
      </p:sp>
      <p:pic>
        <p:nvPicPr>
          <p:cNvPr id="83" name="Picture 10" descr="E:\files\DVD_Art_Sept-2-2010\Artwork_Imagery\Icons - Illustrations\_ VIRTUALIZATION ICONS\Application Physic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24338" y="4347037"/>
            <a:ext cx="1150564" cy="793297"/>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47649" y="1505690"/>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7476015" y="2047479"/>
            <a:ext cx="559769" cy="307777"/>
          </a:xfrm>
          <a:prstGeom prst="rect">
            <a:avLst/>
          </a:prstGeom>
          <a:noFill/>
        </p:spPr>
        <p:txBody>
          <a:bodyPr wrap="none" rtlCol="0">
            <a:spAutoFit/>
          </a:bodyPr>
          <a:lstStyle/>
          <a:p>
            <a:r>
              <a:rPr lang="en-US" sz="1400" dirty="0" err="1">
                <a:solidFill>
                  <a:srgbClr val="FFFFFF"/>
                </a:solidFill>
              </a:rPr>
              <a:t>SaaS</a:t>
            </a:r>
            <a:endParaRPr lang="en-US" sz="1400" dirty="0">
              <a:solidFill>
                <a:srgbClr val="FFFFFF"/>
              </a:solidFill>
            </a:endParaRPr>
          </a:p>
        </p:txBody>
      </p:sp>
      <p:sp>
        <p:nvSpPr>
          <p:cNvPr id="92" name="TextBox 91"/>
          <p:cNvSpPr txBox="1"/>
          <p:nvPr/>
        </p:nvSpPr>
        <p:spPr>
          <a:xfrm>
            <a:off x="6292282" y="2267693"/>
            <a:ext cx="558807" cy="307777"/>
          </a:xfrm>
          <a:prstGeom prst="rect">
            <a:avLst/>
          </a:prstGeom>
          <a:noFill/>
        </p:spPr>
        <p:txBody>
          <a:bodyPr wrap="none" rtlCol="0">
            <a:spAutoFit/>
          </a:bodyPr>
          <a:lstStyle/>
          <a:p>
            <a:r>
              <a:rPr lang="en-US" sz="1400" dirty="0" err="1">
                <a:solidFill>
                  <a:srgbClr val="FFFFFF"/>
                </a:solidFill>
              </a:rPr>
              <a:t>PaaS</a:t>
            </a:r>
            <a:endParaRPr lang="en-US" sz="1400" dirty="0">
              <a:solidFill>
                <a:srgbClr val="FFFFFF"/>
              </a:solidFill>
            </a:endParaRPr>
          </a:p>
        </p:txBody>
      </p:sp>
      <p:pic>
        <p:nvPicPr>
          <p:cNvPr id="94"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10482" y="3399176"/>
            <a:ext cx="668299" cy="563224"/>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7737" y="3971135"/>
            <a:ext cx="668299" cy="563224"/>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19" descr="E:\files\DVD_Art_Sept-2-2010\Artwork_Imagery\Icons - Illustrations\_ VIRTUALIZATION ICONS\Application Virtual 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96423" y="1765864"/>
            <a:ext cx="668299" cy="56322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2118670" y="5681837"/>
            <a:ext cx="1130168" cy="707104"/>
            <a:chOff x="961301" y="5908740"/>
            <a:chExt cx="1046328" cy="872638"/>
          </a:xfrm>
        </p:grpSpPr>
        <p:pic>
          <p:nvPicPr>
            <p:cNvPr id="8194" name="Picture 2" descr="E:\files\DVD_Art_Sept-2-2010\Artwork_Imagery\Icons - Illustrations\_ XML ICONS\laptop notebook portable 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28375" y="5908740"/>
              <a:ext cx="879254" cy="83416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E:\files\DVD_Art_Sept-2-2010\Artwork_Imagery\Icons - Illustrations\_ WINDOWS SERVER ICONS\People\User Androgynous people person.png"/>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961301" y="5991454"/>
              <a:ext cx="497981" cy="78992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34" name="Rectangle 33"/>
          <p:cNvSpPr/>
          <p:nvPr/>
        </p:nvSpPr>
        <p:spPr>
          <a:xfrm>
            <a:off x="1426015" y="5569637"/>
            <a:ext cx="2209174" cy="978221"/>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36" name="TextBox 35"/>
          <p:cNvSpPr txBox="1"/>
          <p:nvPr/>
        </p:nvSpPr>
        <p:spPr>
          <a:xfrm>
            <a:off x="2844059" y="6245426"/>
            <a:ext cx="542136" cy="307777"/>
          </a:xfrm>
          <a:prstGeom prst="rect">
            <a:avLst/>
          </a:prstGeom>
          <a:noFill/>
        </p:spPr>
        <p:txBody>
          <a:bodyPr wrap="none" rtlCol="0">
            <a:spAutoFit/>
          </a:bodyPr>
          <a:lstStyle/>
          <a:p>
            <a:r>
              <a:rPr lang="en-US" sz="1400" dirty="0">
                <a:solidFill>
                  <a:srgbClr val="FFFFFF"/>
                </a:solidFill>
              </a:rPr>
              <a:t>User</a:t>
            </a:r>
          </a:p>
        </p:txBody>
      </p:sp>
      <p:pic>
        <p:nvPicPr>
          <p:cNvPr id="9220" name="Picture 4" descr="E:\files\DVD_Art_Sept-2-2010\Artwork_Imagery\Icons - Illustrations\_ VIRTUALIZATION ICONS\DDC Server Rack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209823" y="4743685"/>
            <a:ext cx="3066425" cy="165562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9" descr="E:\files\DVD_Art_Sept-2-2010\Artwork_Imagery\Icons - Illustrations\_ VIRTUALIZATION ICONS\Application Virtual 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58396" y="5197212"/>
            <a:ext cx="668299" cy="56322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33753" y="5197212"/>
            <a:ext cx="668299" cy="563224"/>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up 34"/>
          <p:cNvGrpSpPr/>
          <p:nvPr/>
        </p:nvGrpSpPr>
        <p:grpSpPr>
          <a:xfrm>
            <a:off x="-37206" y="1402974"/>
            <a:ext cx="4239846" cy="1920240"/>
            <a:chOff x="-37206" y="1402974"/>
            <a:chExt cx="4239846" cy="1920240"/>
          </a:xfrm>
        </p:grpSpPr>
        <p:pic>
          <p:nvPicPr>
            <p:cNvPr id="38" name="Picture 35"/>
            <p:cNvPicPr>
              <a:picLocks noChangeAspect="1"/>
            </p:cNvPicPr>
            <p:nvPr/>
          </p:nvPicPr>
          <p:blipFill>
            <a:blip r:embed="rId3"/>
            <a:srcRect/>
            <a:stretch>
              <a:fillRect/>
            </a:stretch>
          </p:blipFill>
          <p:spPr bwMode="auto">
            <a:xfrm>
              <a:off x="-37206" y="1402974"/>
              <a:ext cx="4239846" cy="1920240"/>
            </a:xfrm>
            <a:prstGeom prst="rect">
              <a:avLst/>
            </a:prstGeom>
            <a:noFill/>
            <a:ln w="9525">
              <a:noFill/>
              <a:miter lim="800000"/>
              <a:headEnd/>
              <a:tailEnd/>
            </a:ln>
          </p:spPr>
        </p:pic>
        <p:grpSp>
          <p:nvGrpSpPr>
            <p:cNvPr id="39" name="Group 38"/>
            <p:cNvGrpSpPr/>
            <p:nvPr/>
          </p:nvGrpSpPr>
          <p:grpSpPr>
            <a:xfrm>
              <a:off x="1085506" y="1824484"/>
              <a:ext cx="2020827" cy="1323702"/>
              <a:chOff x="1085506" y="1824484"/>
              <a:chExt cx="2020827" cy="1323702"/>
            </a:xfrm>
          </p:grpSpPr>
          <p:sp>
            <p:nvSpPr>
              <p:cNvPr id="40" name="TextBox 39"/>
              <p:cNvSpPr txBox="1"/>
              <p:nvPr/>
            </p:nvSpPr>
            <p:spPr>
              <a:xfrm>
                <a:off x="1658096" y="2840409"/>
                <a:ext cx="1178528" cy="307777"/>
              </a:xfrm>
              <a:prstGeom prst="rect">
                <a:avLst/>
              </a:prstGeom>
              <a:noFill/>
            </p:spPr>
            <p:txBody>
              <a:bodyPr wrap="none" rtlCol="0">
                <a:spAutoFit/>
              </a:bodyPr>
              <a:lstStyle/>
              <a:p>
                <a:r>
                  <a:rPr lang="en-US" sz="1400" dirty="0">
                    <a:solidFill>
                      <a:srgbClr val="FFFFFF"/>
                    </a:solidFill>
                  </a:rPr>
                  <a:t>Public Cloud</a:t>
                </a:r>
              </a:p>
            </p:txBody>
          </p:sp>
          <p:pic>
            <p:nvPicPr>
              <p:cNvPr id="41"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3260" y="1824484"/>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546564" y="2386914"/>
                <a:ext cx="559769" cy="307777"/>
              </a:xfrm>
              <a:prstGeom prst="rect">
                <a:avLst/>
              </a:prstGeom>
              <a:noFill/>
            </p:spPr>
            <p:txBody>
              <a:bodyPr wrap="none" rtlCol="0">
                <a:spAutoFit/>
              </a:bodyPr>
              <a:lstStyle/>
              <a:p>
                <a:r>
                  <a:rPr lang="en-US" sz="1400" dirty="0" err="1">
                    <a:solidFill>
                      <a:srgbClr val="FFFFFF"/>
                    </a:solidFill>
                  </a:rPr>
                  <a:t>SaaS</a:t>
                </a:r>
                <a:endParaRPr lang="en-US" sz="1400" dirty="0">
                  <a:solidFill>
                    <a:srgbClr val="FFFFFF"/>
                  </a:solidFill>
                </a:endParaRPr>
              </a:p>
            </p:txBody>
          </p:sp>
          <p:pic>
            <p:nvPicPr>
              <p:cNvPr id="43" name="Picture 19" descr="E:\files\DVD_Art_Sept-2-2010\Artwork_Imagery\Icons - Illustrations\_ VIRTUALIZATION ICONS\Application Virtual 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5506" y="2106096"/>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1700108" y="2539314"/>
                <a:ext cx="558807" cy="307777"/>
              </a:xfrm>
              <a:prstGeom prst="rect">
                <a:avLst/>
              </a:prstGeom>
              <a:noFill/>
            </p:spPr>
            <p:txBody>
              <a:bodyPr wrap="none" rtlCol="0">
                <a:spAutoFit/>
              </a:bodyPr>
              <a:lstStyle/>
              <a:p>
                <a:r>
                  <a:rPr lang="en-US" sz="1400" dirty="0" err="1">
                    <a:solidFill>
                      <a:srgbClr val="FFFFFF"/>
                    </a:solidFill>
                  </a:rPr>
                  <a:t>PaaS</a:t>
                </a:r>
                <a:endParaRPr lang="en-US" sz="1400" dirty="0">
                  <a:solidFill>
                    <a:srgbClr val="FFFFFF"/>
                  </a:solidFill>
                </a:endParaRPr>
              </a:p>
            </p:txBody>
          </p:sp>
        </p:grpSp>
      </p:grpSp>
    </p:spTree>
    <p:extLst>
      <p:ext uri="{BB962C8B-B14F-4D97-AF65-F5344CB8AC3E}">
        <p14:creationId xmlns:p14="http://schemas.microsoft.com/office/powerpoint/2010/main" val="113505058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5"/>
          <p:cNvPicPr>
            <a:picLocks noChangeAspect="1"/>
          </p:cNvPicPr>
          <p:nvPr/>
        </p:nvPicPr>
        <p:blipFill>
          <a:blip r:embed="rId3"/>
          <a:srcRect/>
          <a:stretch>
            <a:fillRect/>
          </a:stretch>
        </p:blipFill>
        <p:spPr bwMode="auto">
          <a:xfrm>
            <a:off x="4567056" y="1066800"/>
            <a:ext cx="5387151" cy="2329350"/>
          </a:xfrm>
          <a:prstGeom prst="rect">
            <a:avLst/>
          </a:prstGeom>
          <a:noFill/>
          <a:ln w="9525">
            <a:noFill/>
            <a:miter lim="800000"/>
            <a:headEnd/>
            <a:tailEnd/>
          </a:ln>
        </p:spPr>
      </p:pic>
      <p:pic>
        <p:nvPicPr>
          <p:cNvPr id="50" name="Picture 35"/>
          <p:cNvPicPr>
            <a:picLocks noChangeAspect="1"/>
          </p:cNvPicPr>
          <p:nvPr/>
        </p:nvPicPr>
        <p:blipFill>
          <a:blip r:embed="rId3"/>
          <a:srcRect/>
          <a:stretch>
            <a:fillRect/>
          </a:stretch>
        </p:blipFill>
        <p:spPr bwMode="auto">
          <a:xfrm>
            <a:off x="8518702" y="2743209"/>
            <a:ext cx="3707967" cy="1679352"/>
          </a:xfrm>
          <a:prstGeom prst="rect">
            <a:avLst/>
          </a:prstGeom>
          <a:noFill/>
          <a:ln w="9525">
            <a:noFill/>
            <a:miter lim="800000"/>
            <a:headEnd/>
            <a:tailEnd/>
          </a:ln>
        </p:spPr>
      </p:pic>
      <p:sp>
        <p:nvSpPr>
          <p:cNvPr id="109" name="Rectangle 108"/>
          <p:cNvSpPr/>
          <p:nvPr/>
        </p:nvSpPr>
        <p:spPr>
          <a:xfrm>
            <a:off x="5178693" y="3972441"/>
            <a:ext cx="6705412" cy="280401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2" name="Title 1"/>
          <p:cNvSpPr>
            <a:spLocks noGrp="1"/>
          </p:cNvSpPr>
          <p:nvPr>
            <p:ph type="title"/>
          </p:nvPr>
        </p:nvSpPr>
        <p:spPr/>
        <p:txBody>
          <a:bodyPr/>
          <a:lstStyle/>
          <a:p>
            <a:r>
              <a:rPr lang="en-US" smtClean="0"/>
              <a:t>Microsoft Identity Components</a:t>
            </a:r>
            <a:endParaRPr lang="en-US" dirty="0"/>
          </a:p>
        </p:txBody>
      </p:sp>
      <p:sp>
        <p:nvSpPr>
          <p:cNvPr id="11" name="TextBox 10"/>
          <p:cNvSpPr txBox="1"/>
          <p:nvPr/>
        </p:nvSpPr>
        <p:spPr>
          <a:xfrm>
            <a:off x="9896332" y="3959426"/>
            <a:ext cx="1236364" cy="307777"/>
          </a:xfrm>
          <a:prstGeom prst="rect">
            <a:avLst/>
          </a:prstGeom>
          <a:noFill/>
        </p:spPr>
        <p:txBody>
          <a:bodyPr wrap="none" rtlCol="0">
            <a:spAutoFit/>
          </a:bodyPr>
          <a:lstStyle/>
          <a:p>
            <a:r>
              <a:rPr lang="en-US" sz="1400" dirty="0">
                <a:solidFill>
                  <a:srgbClr val="FFFFFF"/>
                </a:solidFill>
              </a:rPr>
              <a:t>Private Cloud</a:t>
            </a:r>
          </a:p>
        </p:txBody>
      </p:sp>
      <p:sp>
        <p:nvSpPr>
          <p:cNvPr id="55" name="TextBox 54"/>
          <p:cNvSpPr txBox="1"/>
          <p:nvPr/>
        </p:nvSpPr>
        <p:spPr>
          <a:xfrm>
            <a:off x="5180251" y="6474026"/>
            <a:ext cx="1193788" cy="307777"/>
          </a:xfrm>
          <a:prstGeom prst="rect">
            <a:avLst/>
          </a:prstGeom>
          <a:noFill/>
        </p:spPr>
        <p:txBody>
          <a:bodyPr wrap="none" rtlCol="0">
            <a:spAutoFit/>
          </a:bodyPr>
          <a:lstStyle/>
          <a:p>
            <a:r>
              <a:rPr lang="en-US" sz="1400" dirty="0">
                <a:solidFill>
                  <a:srgbClr val="FFFFFF"/>
                </a:solidFill>
              </a:rPr>
              <a:t>On-Premises</a:t>
            </a:r>
          </a:p>
        </p:txBody>
      </p:sp>
      <p:sp>
        <p:nvSpPr>
          <p:cNvPr id="81" name="Rectangle 80"/>
          <p:cNvSpPr/>
          <p:nvPr/>
        </p:nvSpPr>
        <p:spPr>
          <a:xfrm>
            <a:off x="1382883" y="3444386"/>
            <a:ext cx="2126813" cy="1729230"/>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anchor="b"/>
          <a:lstStyle/>
          <a:p>
            <a:pPr algn="ctr">
              <a:defRPr/>
            </a:pPr>
            <a:endParaRPr lang="en-US" dirty="0">
              <a:solidFill>
                <a:srgbClr val="FFFFFF"/>
              </a:solidFill>
            </a:endParaRPr>
          </a:p>
        </p:txBody>
      </p:sp>
      <p:sp>
        <p:nvSpPr>
          <p:cNvPr id="82" name="TextBox 81"/>
          <p:cNvSpPr txBox="1"/>
          <p:nvPr/>
        </p:nvSpPr>
        <p:spPr>
          <a:xfrm>
            <a:off x="2437765" y="4873826"/>
            <a:ext cx="836126" cy="307777"/>
          </a:xfrm>
          <a:prstGeom prst="rect">
            <a:avLst/>
          </a:prstGeom>
          <a:noFill/>
        </p:spPr>
        <p:txBody>
          <a:bodyPr wrap="none" rtlCol="0">
            <a:spAutoFit/>
          </a:bodyPr>
          <a:lstStyle/>
          <a:p>
            <a:r>
              <a:rPr lang="en-US" sz="1400" dirty="0">
                <a:solidFill>
                  <a:srgbClr val="FFFFFF"/>
                </a:solidFill>
              </a:rPr>
              <a:t>Partners</a:t>
            </a:r>
          </a:p>
        </p:txBody>
      </p:sp>
      <p:pic>
        <p:nvPicPr>
          <p:cNvPr id="83" name="Picture 10" descr="E:\files\DVD_Art_Sept-2-2010\Artwork_Imagery\Icons - Illustrations\_ VIRTUALIZATION ICONS\Application Physic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2765" y="4286223"/>
            <a:ext cx="1150564" cy="793297"/>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86163" y="3910321"/>
            <a:ext cx="668299" cy="5632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37206" y="1402974"/>
            <a:ext cx="4239846" cy="1920240"/>
            <a:chOff x="-37206" y="1402974"/>
            <a:chExt cx="4239846" cy="1920240"/>
          </a:xfrm>
        </p:grpSpPr>
        <p:pic>
          <p:nvPicPr>
            <p:cNvPr id="78" name="Picture 35"/>
            <p:cNvPicPr>
              <a:picLocks noChangeAspect="1"/>
            </p:cNvPicPr>
            <p:nvPr/>
          </p:nvPicPr>
          <p:blipFill>
            <a:blip r:embed="rId3"/>
            <a:srcRect/>
            <a:stretch>
              <a:fillRect/>
            </a:stretch>
          </p:blipFill>
          <p:spPr bwMode="auto">
            <a:xfrm>
              <a:off x="-37206" y="1402974"/>
              <a:ext cx="4239846" cy="1920240"/>
            </a:xfrm>
            <a:prstGeom prst="rect">
              <a:avLst/>
            </a:prstGeom>
            <a:noFill/>
            <a:ln w="9525">
              <a:noFill/>
              <a:miter lim="800000"/>
              <a:headEnd/>
              <a:tailEnd/>
            </a:ln>
          </p:spPr>
        </p:pic>
        <p:grpSp>
          <p:nvGrpSpPr>
            <p:cNvPr id="4" name="Group 3"/>
            <p:cNvGrpSpPr/>
            <p:nvPr/>
          </p:nvGrpSpPr>
          <p:grpSpPr>
            <a:xfrm>
              <a:off x="1085506" y="1824484"/>
              <a:ext cx="2020827" cy="1323702"/>
              <a:chOff x="1085506" y="1824484"/>
              <a:chExt cx="2020827" cy="1323702"/>
            </a:xfrm>
          </p:grpSpPr>
          <p:sp>
            <p:nvSpPr>
              <p:cNvPr id="79" name="TextBox 78"/>
              <p:cNvSpPr txBox="1"/>
              <p:nvPr/>
            </p:nvSpPr>
            <p:spPr>
              <a:xfrm>
                <a:off x="1658096" y="2840409"/>
                <a:ext cx="1178528" cy="307777"/>
              </a:xfrm>
              <a:prstGeom prst="rect">
                <a:avLst/>
              </a:prstGeom>
              <a:noFill/>
            </p:spPr>
            <p:txBody>
              <a:bodyPr wrap="none" rtlCol="0">
                <a:spAutoFit/>
              </a:bodyPr>
              <a:lstStyle/>
              <a:p>
                <a:r>
                  <a:rPr lang="en-US" sz="1400" dirty="0">
                    <a:solidFill>
                      <a:srgbClr val="FFFFFF"/>
                    </a:solidFill>
                  </a:rPr>
                  <a:t>Public Cloud</a:t>
                </a:r>
              </a:p>
            </p:txBody>
          </p:sp>
          <p:pic>
            <p:nvPicPr>
              <p:cNvPr id="119" name="Picture 16" descr="E:\files\DVD_Art_Sept-2-2010\Artwork_Imagery\Icons - Illustrations\_ VIRTUALIZATION ICONS\Application Virtual Web.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93260" y="1824484"/>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120" name="TextBox 119"/>
              <p:cNvSpPr txBox="1"/>
              <p:nvPr/>
            </p:nvSpPr>
            <p:spPr>
              <a:xfrm>
                <a:off x="2546564" y="2386914"/>
                <a:ext cx="559769" cy="307777"/>
              </a:xfrm>
              <a:prstGeom prst="rect">
                <a:avLst/>
              </a:prstGeom>
              <a:noFill/>
            </p:spPr>
            <p:txBody>
              <a:bodyPr wrap="none" rtlCol="0">
                <a:spAutoFit/>
              </a:bodyPr>
              <a:lstStyle/>
              <a:p>
                <a:r>
                  <a:rPr lang="en-US" sz="1400" dirty="0" err="1">
                    <a:solidFill>
                      <a:srgbClr val="FFFFFF"/>
                    </a:solidFill>
                  </a:rPr>
                  <a:t>SaaS</a:t>
                </a:r>
                <a:endParaRPr lang="en-US" sz="1400" dirty="0">
                  <a:solidFill>
                    <a:srgbClr val="FFFFFF"/>
                  </a:solidFill>
                </a:endParaRPr>
              </a:p>
            </p:txBody>
          </p:sp>
          <p:pic>
            <p:nvPicPr>
              <p:cNvPr id="121" name="Picture 19" descr="E:\files\DVD_Art_Sept-2-2010\Artwork_Imagery\Icons - Illustrations\_ VIRTUALIZATION ICONS\Application Virtual Datab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85506" y="2106096"/>
                <a:ext cx="668299" cy="563224"/>
              </a:xfrm>
              <a:prstGeom prst="rect">
                <a:avLst/>
              </a:prstGeom>
              <a:noFill/>
              <a:extLst>
                <a:ext uri="{909E8E84-426E-40DD-AFC4-6F175D3DCCD1}">
                  <a14:hiddenFill xmlns:a14="http://schemas.microsoft.com/office/drawing/2010/main">
                    <a:solidFill>
                      <a:srgbClr val="FFFFFF"/>
                    </a:solidFill>
                  </a14:hiddenFill>
                </a:ext>
              </a:extLst>
            </p:spPr>
          </p:pic>
          <p:sp>
            <p:nvSpPr>
              <p:cNvPr id="122" name="TextBox 121"/>
              <p:cNvSpPr txBox="1"/>
              <p:nvPr/>
            </p:nvSpPr>
            <p:spPr>
              <a:xfrm>
                <a:off x="1700108" y="2539314"/>
                <a:ext cx="558807" cy="307777"/>
              </a:xfrm>
              <a:prstGeom prst="rect">
                <a:avLst/>
              </a:prstGeom>
              <a:noFill/>
            </p:spPr>
            <p:txBody>
              <a:bodyPr wrap="none" rtlCol="0">
                <a:spAutoFit/>
              </a:bodyPr>
              <a:lstStyle/>
              <a:p>
                <a:r>
                  <a:rPr lang="en-US" sz="1400" dirty="0" err="1">
                    <a:solidFill>
                      <a:srgbClr val="FFFFFF"/>
                    </a:solidFill>
                  </a:rPr>
                  <a:t>PaaS</a:t>
                </a:r>
                <a:endParaRPr lang="en-US" sz="1400" dirty="0">
                  <a:solidFill>
                    <a:srgbClr val="FFFFFF"/>
                  </a:solidFill>
                </a:endParaRPr>
              </a:p>
            </p:txBody>
          </p:sp>
        </p:grpSp>
      </p:grpSp>
      <p:grpSp>
        <p:nvGrpSpPr>
          <p:cNvPr id="3" name="Group 2"/>
          <p:cNvGrpSpPr/>
          <p:nvPr/>
        </p:nvGrpSpPr>
        <p:grpSpPr>
          <a:xfrm>
            <a:off x="2412026" y="5656945"/>
            <a:ext cx="1131786" cy="683794"/>
            <a:chOff x="1276074" y="6199509"/>
            <a:chExt cx="1047826" cy="843870"/>
          </a:xfrm>
        </p:grpSpPr>
        <p:pic>
          <p:nvPicPr>
            <p:cNvPr id="8194" name="Picture 2" descr="E:\files\DVD_Art_Sept-2-2010\Artwork_Imagery\Icons - Illustrations\_ XML ICONS\laptop notebook portable 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44648" y="6199509"/>
              <a:ext cx="879252" cy="83416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E:\files\DVD_Art_Sept-2-2010\Artwork_Imagery\Icons - Illustrations\_ WINDOWS SERVER ICONS\People\User Androgynous people person.png"/>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276074" y="6253455"/>
              <a:ext cx="497982" cy="789924"/>
            </a:xfrm>
            <a:prstGeom prst="rect">
              <a:avLst/>
            </a:prstGeom>
            <a:noFill/>
            <a:ln>
              <a:noFill/>
            </a:ln>
            <a:extLst>
              <a:ext uri="{909E8E84-426E-40DD-AFC4-6F175D3DCCD1}">
                <a14:hiddenFill xmlns:a14="http://schemas.microsoft.com/office/drawing/2010/main">
                  <a:solidFill>
                    <a:srgbClr val="FFFFFF"/>
                  </a:solidFill>
                </a14:hiddenFill>
              </a:ext>
            </a:extLst>
          </p:spPr>
        </p:pic>
      </p:grpSp>
      <p:sp>
        <p:nvSpPr>
          <p:cNvPr id="34" name="Rectangle 33"/>
          <p:cNvSpPr/>
          <p:nvPr/>
        </p:nvSpPr>
        <p:spPr>
          <a:xfrm>
            <a:off x="150557" y="5309123"/>
            <a:ext cx="3437992" cy="1467332"/>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sp>
        <p:nvSpPr>
          <p:cNvPr id="36" name="Rectangle 35"/>
          <p:cNvSpPr/>
          <p:nvPr/>
        </p:nvSpPr>
        <p:spPr bwMode="auto">
          <a:xfrm>
            <a:off x="5197097" y="3962400"/>
            <a:ext cx="1811479"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dirty="0">
                <a:solidFill>
                  <a:srgbClr val="FFFFFF"/>
                </a:solidFill>
                <a:latin typeface="Segoe" pitchFamily="34" charset="0"/>
              </a:rPr>
              <a:t>AD Federation Services</a:t>
            </a:r>
          </a:p>
        </p:txBody>
      </p:sp>
      <p:sp>
        <p:nvSpPr>
          <p:cNvPr id="40" name="Rectangle 39"/>
          <p:cNvSpPr/>
          <p:nvPr/>
        </p:nvSpPr>
        <p:spPr bwMode="auto">
          <a:xfrm>
            <a:off x="8544634" y="5867402"/>
            <a:ext cx="2929769" cy="760511"/>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sp>
        <p:nvSpPr>
          <p:cNvPr id="41" name="Rectangle 40"/>
          <p:cNvSpPr/>
          <p:nvPr/>
        </p:nvSpPr>
        <p:spPr bwMode="auto">
          <a:xfrm>
            <a:off x="8544633" y="5257800"/>
            <a:ext cx="1396255"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dirty="0">
                <a:solidFill>
                  <a:srgbClr val="FFFFFF"/>
                </a:solidFill>
                <a:latin typeface="Segoe" pitchFamily="34" charset="0"/>
              </a:rPr>
              <a:t>AD Certificate Services</a:t>
            </a:r>
          </a:p>
        </p:txBody>
      </p:sp>
      <p:sp>
        <p:nvSpPr>
          <p:cNvPr id="42" name="Rectangle 41"/>
          <p:cNvSpPr/>
          <p:nvPr/>
        </p:nvSpPr>
        <p:spPr bwMode="auto">
          <a:xfrm>
            <a:off x="9940888" y="5257800"/>
            <a:ext cx="1533515"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dirty="0">
                <a:solidFill>
                  <a:srgbClr val="FFFFFF"/>
                </a:solidFill>
                <a:latin typeface="Segoe" pitchFamily="34" charset="0"/>
              </a:rPr>
              <a:t>AD Rights Management Services</a:t>
            </a:r>
          </a:p>
        </p:txBody>
      </p:sp>
      <p:pic>
        <p:nvPicPr>
          <p:cNvPr id="44" name="Picture 4" descr="E:\files\DVD_Art_Sept-2-2010\Logos\Windows Azure (platform)\Windows Azure\Windows Azure logo vr.png"/>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695760" y="1981200"/>
            <a:ext cx="1296848" cy="62764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5" name="Rectangle 44"/>
          <p:cNvSpPr/>
          <p:nvPr/>
        </p:nvSpPr>
        <p:spPr bwMode="auto">
          <a:xfrm>
            <a:off x="5197098" y="2668812"/>
            <a:ext cx="1709905" cy="379188"/>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dirty="0" err="1" smtClean="0">
                <a:solidFill>
                  <a:srgbClr val="FFFFFF"/>
                </a:solidFill>
                <a:latin typeface="Segoe" pitchFamily="34" charset="0"/>
              </a:rPr>
              <a:t>AppFabric</a:t>
            </a:r>
            <a:r>
              <a:rPr lang="en-US" sz="1200" dirty="0" smtClean="0">
                <a:solidFill>
                  <a:srgbClr val="FFFFFF"/>
                </a:solidFill>
                <a:latin typeface="Segoe" pitchFamily="34" charset="0"/>
              </a:rPr>
              <a:t> Access </a:t>
            </a:r>
            <a:r>
              <a:rPr lang="en-US" sz="1200" dirty="0">
                <a:solidFill>
                  <a:srgbClr val="FFFFFF"/>
                </a:solidFill>
                <a:latin typeface="Segoe" pitchFamily="34" charset="0"/>
              </a:rPr>
              <a:t>Control </a:t>
            </a:r>
            <a:r>
              <a:rPr lang="en-US" sz="1200" dirty="0" smtClean="0">
                <a:solidFill>
                  <a:srgbClr val="FFFFFF"/>
                </a:solidFill>
                <a:latin typeface="Segoe" pitchFamily="34" charset="0"/>
              </a:rPr>
              <a:t>service</a:t>
            </a:r>
            <a:endParaRPr lang="en-US" sz="1200" dirty="0">
              <a:solidFill>
                <a:srgbClr val="FFFFFF"/>
              </a:solidFill>
              <a:latin typeface="Segoe" pitchFamily="34" charset="0"/>
            </a:endParaRPr>
          </a:p>
        </p:txBody>
      </p:sp>
      <p:cxnSp>
        <p:nvCxnSpPr>
          <p:cNvPr id="5" name="Straight Arrow Connector 4"/>
          <p:cNvCxnSpPr/>
          <p:nvPr/>
        </p:nvCxnSpPr>
        <p:spPr>
          <a:xfrm flipH="1">
            <a:off x="3859795" y="4217289"/>
            <a:ext cx="914162"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961370" y="4218804"/>
            <a:ext cx="575799" cy="276999"/>
          </a:xfrm>
          <a:prstGeom prst="rect">
            <a:avLst/>
          </a:prstGeom>
          <a:noFill/>
        </p:spPr>
        <p:txBody>
          <a:bodyPr wrap="none" rtlCol="0">
            <a:spAutoFit/>
          </a:bodyPr>
          <a:lstStyle/>
          <a:p>
            <a:r>
              <a:rPr lang="en-US" sz="1200" dirty="0">
                <a:solidFill>
                  <a:srgbClr val="FFFFFF"/>
                </a:solidFill>
              </a:rPr>
              <a:t>SAML</a:t>
            </a:r>
          </a:p>
        </p:txBody>
      </p:sp>
      <p:cxnSp>
        <p:nvCxnSpPr>
          <p:cNvPr id="54" name="Straight Arrow Connector 53"/>
          <p:cNvCxnSpPr/>
          <p:nvPr/>
        </p:nvCxnSpPr>
        <p:spPr>
          <a:xfrm flipH="1">
            <a:off x="3904851" y="2971800"/>
            <a:ext cx="914162"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859795" y="3008025"/>
            <a:ext cx="690317" cy="276999"/>
          </a:xfrm>
          <a:prstGeom prst="rect">
            <a:avLst/>
          </a:prstGeom>
          <a:noFill/>
        </p:spPr>
        <p:txBody>
          <a:bodyPr wrap="none" rtlCol="0">
            <a:spAutoFit/>
          </a:bodyPr>
          <a:lstStyle/>
          <a:p>
            <a:r>
              <a:rPr lang="en-US" sz="1200" dirty="0">
                <a:solidFill>
                  <a:srgbClr val="FFFFFF"/>
                </a:solidFill>
              </a:rPr>
              <a:t>OAUTH</a:t>
            </a:r>
          </a:p>
        </p:txBody>
      </p:sp>
      <p:cxnSp>
        <p:nvCxnSpPr>
          <p:cNvPr id="15" name="Straight Arrow Connector 14"/>
          <p:cNvCxnSpPr/>
          <p:nvPr/>
        </p:nvCxnSpPr>
        <p:spPr>
          <a:xfrm flipV="1">
            <a:off x="5899687" y="3291360"/>
            <a:ext cx="0" cy="540876"/>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006913" y="3444389"/>
            <a:ext cx="1262910" cy="276999"/>
          </a:xfrm>
          <a:prstGeom prst="rect">
            <a:avLst/>
          </a:prstGeom>
          <a:noFill/>
        </p:spPr>
        <p:txBody>
          <a:bodyPr wrap="none" rtlCol="0">
            <a:spAutoFit/>
          </a:bodyPr>
          <a:lstStyle/>
          <a:p>
            <a:r>
              <a:rPr lang="en-US" sz="1200" dirty="0">
                <a:solidFill>
                  <a:srgbClr val="FFFFFF"/>
                </a:solidFill>
              </a:rPr>
              <a:t>WS-Trust, SAML</a:t>
            </a:r>
          </a:p>
        </p:txBody>
      </p:sp>
      <p:sp>
        <p:nvSpPr>
          <p:cNvPr id="64" name="Rectangle 63"/>
          <p:cNvSpPr/>
          <p:nvPr/>
        </p:nvSpPr>
        <p:spPr bwMode="auto">
          <a:xfrm>
            <a:off x="8532177" y="4572000"/>
            <a:ext cx="2942223" cy="609600"/>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pic>
        <p:nvPicPr>
          <p:cNvPr id="8196" name="Picture 4" descr="E:\files\DVD_Art_Sept-2-2010\Logos\Windows Live\Windows Live ID\WL-ID_v_rgb_r.png"/>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31613" y="5374448"/>
            <a:ext cx="1093176" cy="45306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198" name="Picture 6" descr="E:\files\DVD_Art_Sept-2-2010\Logos\Windows Live\_Windows Live - (Brand)\wLive_v_stack_rgb_r.png"/>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8476490" y="1431400"/>
            <a:ext cx="673363" cy="66505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199" name="Picture 7" descr="E:\files\DVD_Art_Sept-2-2010\Logos\Microsoft .NET\Microsoft .NET Windows Identity Foundation\NET-Windows_Identity_Foundation_h_r.png"/>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124725" y="2700082"/>
            <a:ext cx="1828800" cy="34379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200" name="Picture 8" descr="E:\files\DVD_Art_Sept-2-2010\Logos\System Center\_System Center brand\System Center generic brand Grid h r.png"/>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9477900" y="3398688"/>
            <a:ext cx="2079704" cy="4572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6" name="Picture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780082" y="4614644"/>
            <a:ext cx="2459117" cy="524317"/>
          </a:xfrm>
          <a:prstGeom prst="rect">
            <a:avLst/>
          </a:prstGeom>
        </p:spPr>
      </p:pic>
      <p:pic>
        <p:nvPicPr>
          <p:cNvPr id="8203" name="Picture 11" descr="E:\files\DVD_Art_Sept-2-2010\Logos\Windows Server 2008\Windows Server Active Directory\Windows Server Active Directory v r logo.png"/>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9276103" y="5906912"/>
            <a:ext cx="1618211" cy="73152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204" name="Picture 12" descr="E:\files\DVD_Art_Sept-2-2010\Logos\Windows Server 2008\2008\Windows Server 2008 DirectAccess\windows server 2008 directaccess h rev.png"/>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323355" y="6324600"/>
            <a:ext cx="1666782" cy="353308"/>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8205" name="Picture 13" descr="E:\files\DVD_Art_Sept-2-2010\Logos\Windows Server 2008\2008\Windows Server 2008 Network Access Protection\windows server 2008 network access protection rev h.png"/>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302807" y="5963460"/>
            <a:ext cx="1679252" cy="361621"/>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2832414" y="6474026"/>
            <a:ext cx="542136" cy="307777"/>
          </a:xfrm>
          <a:prstGeom prst="rect">
            <a:avLst/>
          </a:prstGeom>
          <a:noFill/>
        </p:spPr>
        <p:txBody>
          <a:bodyPr wrap="none" rtlCol="0">
            <a:spAutoFit/>
          </a:bodyPr>
          <a:lstStyle/>
          <a:p>
            <a:r>
              <a:rPr lang="en-US" sz="1400" dirty="0">
                <a:solidFill>
                  <a:srgbClr val="FFFFFF"/>
                </a:solidFill>
              </a:rPr>
              <a:t>User</a:t>
            </a:r>
          </a:p>
        </p:txBody>
      </p:sp>
      <p:sp>
        <p:nvSpPr>
          <p:cNvPr id="51" name="Rectangle 50"/>
          <p:cNvSpPr/>
          <p:nvPr/>
        </p:nvSpPr>
        <p:spPr bwMode="auto">
          <a:xfrm>
            <a:off x="5907656" y="4765674"/>
            <a:ext cx="2218228" cy="873126"/>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z="1200" dirty="0">
                <a:solidFill>
                  <a:srgbClr val="FFFFFF"/>
                </a:solidFill>
                <a:latin typeface="Segoe" pitchFamily="34" charset="0"/>
              </a:rPr>
              <a:t>Claims based applications</a:t>
            </a:r>
          </a:p>
        </p:txBody>
      </p:sp>
      <p:pic>
        <p:nvPicPr>
          <p:cNvPr id="52" name="Picture 7" descr="E:\files\DVD_Art_Sept-2-2010\Logos\Microsoft .NET\Microsoft .NET Windows Identity Foundation\NET-Windows_Identity_Foundation_h_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056213" y="4888408"/>
            <a:ext cx="2019495" cy="284800"/>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56"/>
          <p:cNvSpPr/>
          <p:nvPr/>
        </p:nvSpPr>
        <p:spPr bwMode="auto">
          <a:xfrm>
            <a:off x="6979979" y="2676028"/>
            <a:ext cx="2161640" cy="371972"/>
          </a:xfrm>
          <a:prstGeom prst="rect">
            <a:avLst/>
          </a:prstGeom>
          <a:noFill/>
          <a:ln w="9525">
            <a:solidFill>
              <a:schemeClr val="tx2">
                <a:lumMod val="75000"/>
              </a:schemeClr>
            </a:solidFill>
            <a:headEnd type="none" w="med" len="med"/>
            <a:tailEnd type="none" w="med" len="med"/>
          </a:ln>
          <a:effectLst/>
          <a:scene3d>
            <a:camera prst="orthographicFront"/>
            <a:lightRig rig="glow" dir="t">
              <a:rot lat="0" lon="0" rev="6360000"/>
            </a:lightRig>
          </a:scene3d>
          <a:sp3d contourW="1000"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rot="0" spcFirstLastPara="0" vertOverflow="overflow" horzOverflow="overflow" vert="horz" wrap="square" lIns="91436" tIns="45718" rIns="91436" bIns="45718"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1100" dirty="0">
              <a:solidFill>
                <a:srgbClr val="FFFFFF"/>
              </a:solidFill>
              <a:latin typeface="Segoe" pitchFamily="34" charset="0"/>
            </a:endParaRPr>
          </a:p>
        </p:txBody>
      </p:sp>
      <p:pic>
        <p:nvPicPr>
          <p:cNvPr id="53" name="Picture 3" descr="E:\files\DVD_Art_Sept-2-2010\Logos\Microsoft Office 365\Office 365 h_rgb_r.png"/>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6859164" y="1872272"/>
            <a:ext cx="1554480" cy="419807"/>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350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Some of Our Cloud/Federation Players</a:t>
            </a:r>
            <a:endParaRPr lang="en-US" dirty="0"/>
          </a:p>
        </p:txBody>
      </p:sp>
      <p:grpSp>
        <p:nvGrpSpPr>
          <p:cNvPr id="21" name="Group 20"/>
          <p:cNvGrpSpPr/>
          <p:nvPr/>
        </p:nvGrpSpPr>
        <p:grpSpPr>
          <a:xfrm>
            <a:off x="1141412" y="914623"/>
            <a:ext cx="9853664" cy="5638351"/>
            <a:chOff x="1141412" y="914623"/>
            <a:chExt cx="9853664" cy="5638351"/>
          </a:xfrm>
        </p:grpSpPr>
        <p:sp>
          <p:nvSpPr>
            <p:cNvPr id="22" name="Freeform 21"/>
            <p:cNvSpPr/>
            <p:nvPr/>
          </p:nvSpPr>
          <p:spPr>
            <a:xfrm>
              <a:off x="4688731" y="982148"/>
              <a:ext cx="6306345" cy="540203"/>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1"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a:solidFill>
                    <a:schemeClr val="bg1"/>
                  </a:solidFill>
                </a:rPr>
                <a:t>a claims store and so much more</a:t>
              </a:r>
            </a:p>
          </p:txBody>
        </p:sp>
        <p:sp>
          <p:nvSpPr>
            <p:cNvPr id="23" name="Freeform 22"/>
            <p:cNvSpPr/>
            <p:nvPr/>
          </p:nvSpPr>
          <p:spPr>
            <a:xfrm>
              <a:off x="1141412" y="914623"/>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Active Directory Domain Service</a:t>
              </a:r>
            </a:p>
          </p:txBody>
        </p:sp>
        <p:sp>
          <p:nvSpPr>
            <p:cNvPr id="24" name="Freeform 23"/>
            <p:cNvSpPr/>
            <p:nvPr/>
          </p:nvSpPr>
          <p:spPr>
            <a:xfrm>
              <a:off x="4688731" y="1691163"/>
              <a:ext cx="6306345" cy="540203"/>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1"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a:solidFill>
                    <a:schemeClr val="bg1"/>
                  </a:solidFill>
                </a:rPr>
                <a:t>the developer experience</a:t>
              </a:r>
            </a:p>
          </p:txBody>
        </p:sp>
        <p:sp>
          <p:nvSpPr>
            <p:cNvPr id="25" name="Freeform 24"/>
            <p:cNvSpPr/>
            <p:nvPr/>
          </p:nvSpPr>
          <p:spPr>
            <a:xfrm>
              <a:off x="1141412" y="1623637"/>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Windows Identity Foundation</a:t>
              </a:r>
            </a:p>
          </p:txBody>
        </p:sp>
        <p:sp>
          <p:nvSpPr>
            <p:cNvPr id="26" name="Freeform 25"/>
            <p:cNvSpPr/>
            <p:nvPr/>
          </p:nvSpPr>
          <p:spPr>
            <a:xfrm>
              <a:off x="4688731" y="2400178"/>
              <a:ext cx="6306345" cy="540202"/>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0"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a:solidFill>
                    <a:schemeClr val="bg1"/>
                  </a:solidFill>
                </a:rPr>
                <a:t>cloud hosted STS</a:t>
              </a:r>
            </a:p>
          </p:txBody>
        </p:sp>
        <p:sp>
          <p:nvSpPr>
            <p:cNvPr id="27" name="Freeform 26"/>
            <p:cNvSpPr/>
            <p:nvPr/>
          </p:nvSpPr>
          <p:spPr>
            <a:xfrm>
              <a:off x="1141412" y="2332652"/>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err="1">
                  <a:solidFill>
                    <a:schemeClr val="tx1">
                      <a:alpha val="99000"/>
                    </a:schemeClr>
                  </a:solidFill>
                </a:rPr>
                <a:t>AppFabric</a:t>
              </a:r>
              <a:r>
                <a:rPr lang="en-US" dirty="0">
                  <a:solidFill>
                    <a:schemeClr val="tx1">
                      <a:alpha val="99000"/>
                    </a:schemeClr>
                  </a:solidFill>
                </a:rPr>
                <a:t> Access Control </a:t>
              </a:r>
              <a:r>
                <a:rPr lang="en-US" dirty="0" smtClean="0">
                  <a:solidFill>
                    <a:schemeClr val="tx1">
                      <a:alpha val="99000"/>
                    </a:schemeClr>
                  </a:solidFill>
                </a:rPr>
                <a:t>Service</a:t>
              </a:r>
              <a:endParaRPr lang="en-US" dirty="0">
                <a:solidFill>
                  <a:schemeClr val="tx1">
                    <a:alpha val="99000"/>
                  </a:schemeClr>
                </a:solidFill>
              </a:endParaRPr>
            </a:p>
          </p:txBody>
        </p:sp>
        <p:sp>
          <p:nvSpPr>
            <p:cNvPr id="28" name="Freeform 27"/>
            <p:cNvSpPr/>
            <p:nvPr/>
          </p:nvSpPr>
          <p:spPr>
            <a:xfrm>
              <a:off x="4688731" y="3109192"/>
              <a:ext cx="6306345" cy="540202"/>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0"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a:solidFill>
                    <a:schemeClr val="bg1"/>
                  </a:solidFill>
                </a:rPr>
                <a:t>on-premises STS</a:t>
              </a:r>
            </a:p>
          </p:txBody>
        </p:sp>
        <p:sp>
          <p:nvSpPr>
            <p:cNvPr id="29" name="Freeform 28"/>
            <p:cNvSpPr/>
            <p:nvPr/>
          </p:nvSpPr>
          <p:spPr>
            <a:xfrm>
              <a:off x="1141412" y="3041666"/>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Active Directory Federation Service</a:t>
              </a:r>
            </a:p>
          </p:txBody>
        </p:sp>
        <p:sp>
          <p:nvSpPr>
            <p:cNvPr id="30" name="Freeform 29"/>
            <p:cNvSpPr/>
            <p:nvPr/>
          </p:nvSpPr>
          <p:spPr>
            <a:xfrm>
              <a:off x="4688731" y="3818205"/>
              <a:ext cx="6306345" cy="540202"/>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0"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a:solidFill>
                    <a:schemeClr val="bg1"/>
                  </a:solidFill>
                </a:rPr>
                <a:t>on-premises identity management</a:t>
              </a:r>
            </a:p>
          </p:txBody>
        </p:sp>
        <p:sp>
          <p:nvSpPr>
            <p:cNvPr id="31" name="Freeform 30"/>
            <p:cNvSpPr/>
            <p:nvPr/>
          </p:nvSpPr>
          <p:spPr>
            <a:xfrm>
              <a:off x="1141412" y="3750680"/>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Forefront Identity Manager	</a:t>
              </a:r>
            </a:p>
          </p:txBody>
        </p:sp>
        <p:sp>
          <p:nvSpPr>
            <p:cNvPr id="32" name="Freeform 31"/>
            <p:cNvSpPr/>
            <p:nvPr/>
          </p:nvSpPr>
          <p:spPr>
            <a:xfrm>
              <a:off x="4688731" y="4527220"/>
              <a:ext cx="6306345" cy="540202"/>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0"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a:solidFill>
                    <a:schemeClr val="bg1"/>
                  </a:solidFill>
                </a:rPr>
                <a:t>cloud identity provider + much more</a:t>
              </a:r>
            </a:p>
          </p:txBody>
        </p:sp>
        <p:sp>
          <p:nvSpPr>
            <p:cNvPr id="33" name="Freeform 32"/>
            <p:cNvSpPr/>
            <p:nvPr/>
          </p:nvSpPr>
          <p:spPr>
            <a:xfrm>
              <a:off x="1141412" y="4459695"/>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Windows Live ID</a:t>
              </a:r>
            </a:p>
          </p:txBody>
        </p:sp>
        <p:sp>
          <p:nvSpPr>
            <p:cNvPr id="34" name="Freeform 33"/>
            <p:cNvSpPr/>
            <p:nvPr/>
          </p:nvSpPr>
          <p:spPr>
            <a:xfrm>
              <a:off x="4688731" y="5236234"/>
              <a:ext cx="6306345" cy="540202"/>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0"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err="1">
                  <a:solidFill>
                    <a:schemeClr val="bg1"/>
                  </a:solidFill>
                </a:rPr>
                <a:t>SaaS</a:t>
              </a:r>
              <a:r>
                <a:rPr lang="en-US" sz="1600" dirty="0">
                  <a:solidFill>
                    <a:schemeClr val="bg1"/>
                  </a:solidFill>
                </a:rPr>
                <a:t>  - Exchange Online, SharePoint Online…</a:t>
              </a:r>
            </a:p>
          </p:txBody>
        </p:sp>
        <p:sp>
          <p:nvSpPr>
            <p:cNvPr id="35" name="Freeform 34"/>
            <p:cNvSpPr/>
            <p:nvPr/>
          </p:nvSpPr>
          <p:spPr>
            <a:xfrm>
              <a:off x="1141412" y="5168709"/>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Office 365 / BPOS</a:t>
              </a:r>
            </a:p>
          </p:txBody>
        </p:sp>
        <p:sp>
          <p:nvSpPr>
            <p:cNvPr id="36" name="Freeform 35"/>
            <p:cNvSpPr/>
            <p:nvPr/>
          </p:nvSpPr>
          <p:spPr>
            <a:xfrm>
              <a:off x="4688731" y="5945248"/>
              <a:ext cx="6306345" cy="540202"/>
            </a:xfrm>
            <a:custGeom>
              <a:avLst/>
              <a:gdLst>
                <a:gd name="connsiteX0" fmla="*/ 90035 w 540201"/>
                <a:gd name="connsiteY0" fmla="*/ 0 h 6306345"/>
                <a:gd name="connsiteX1" fmla="*/ 450166 w 540201"/>
                <a:gd name="connsiteY1" fmla="*/ 0 h 6306345"/>
                <a:gd name="connsiteX2" fmla="*/ 540201 w 540201"/>
                <a:gd name="connsiteY2" fmla="*/ 90035 h 6306345"/>
                <a:gd name="connsiteX3" fmla="*/ 540201 w 540201"/>
                <a:gd name="connsiteY3" fmla="*/ 6306345 h 6306345"/>
                <a:gd name="connsiteX4" fmla="*/ 540201 w 540201"/>
                <a:gd name="connsiteY4" fmla="*/ 6306345 h 6306345"/>
                <a:gd name="connsiteX5" fmla="*/ 0 w 540201"/>
                <a:gd name="connsiteY5" fmla="*/ 6306345 h 6306345"/>
                <a:gd name="connsiteX6" fmla="*/ 0 w 540201"/>
                <a:gd name="connsiteY6" fmla="*/ 6306345 h 6306345"/>
                <a:gd name="connsiteX7" fmla="*/ 0 w 540201"/>
                <a:gd name="connsiteY7" fmla="*/ 90035 h 6306345"/>
                <a:gd name="connsiteX8" fmla="*/ 90035 w 540201"/>
                <a:gd name="connsiteY8" fmla="*/ 0 h 630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0201" h="6306345">
                  <a:moveTo>
                    <a:pt x="540201" y="1051079"/>
                  </a:moveTo>
                  <a:lnTo>
                    <a:pt x="540201" y="5255266"/>
                  </a:lnTo>
                  <a:cubicBezTo>
                    <a:pt x="540201" y="5835758"/>
                    <a:pt x="536748" y="6306339"/>
                    <a:pt x="532489" y="6306339"/>
                  </a:cubicBezTo>
                  <a:lnTo>
                    <a:pt x="0" y="6306339"/>
                  </a:lnTo>
                  <a:lnTo>
                    <a:pt x="0" y="6306339"/>
                  </a:lnTo>
                  <a:lnTo>
                    <a:pt x="0" y="6"/>
                  </a:lnTo>
                  <a:lnTo>
                    <a:pt x="0" y="6"/>
                  </a:lnTo>
                  <a:lnTo>
                    <a:pt x="532489" y="6"/>
                  </a:lnTo>
                  <a:cubicBezTo>
                    <a:pt x="536748" y="6"/>
                    <a:pt x="540201" y="470587"/>
                    <a:pt x="540201" y="1051079"/>
                  </a:cubicBezTo>
                  <a:close/>
                </a:path>
              </a:pathLst>
            </a:custGeom>
          </p:spPr>
          <p:style>
            <a:lnRef idx="1">
              <a:schemeClr val="accent6"/>
            </a:lnRef>
            <a:fillRef idx="2">
              <a:schemeClr val="accent6"/>
            </a:fillRef>
            <a:effectRef idx="1">
              <a:schemeClr val="accent6"/>
            </a:effectRef>
            <a:fontRef idx="minor">
              <a:schemeClr val="dk1"/>
            </a:fontRef>
          </p:style>
          <p:txBody>
            <a:bodyPr spcFirstLastPara="0" vert="horz" wrap="square" lIns="60960" tIns="56850" rIns="87330" bIns="56851" numCol="1" spcCol="1270" anchor="ctr" anchorCtr="0">
              <a:noAutofit/>
            </a:bodyPr>
            <a:lstStyle/>
            <a:p>
              <a:pPr marL="233363" lvl="1" indent="-233363">
                <a:lnSpc>
                  <a:spcPct val="90000"/>
                </a:lnSpc>
                <a:spcBef>
                  <a:spcPct val="20000"/>
                </a:spcBef>
                <a:spcAft>
                  <a:spcPct val="15000"/>
                </a:spcAft>
                <a:buSzPct val="90000"/>
                <a:buBlip>
                  <a:blip r:embed="rId3"/>
                </a:buBlip>
              </a:pPr>
              <a:r>
                <a:rPr lang="en-US" sz="1600" dirty="0" err="1">
                  <a:solidFill>
                    <a:schemeClr val="bg1"/>
                  </a:solidFill>
                </a:rPr>
                <a:t>PaaS</a:t>
              </a:r>
              <a:r>
                <a:rPr lang="en-US" sz="1600" dirty="0">
                  <a:solidFill>
                    <a:schemeClr val="bg1"/>
                  </a:solidFill>
                </a:rPr>
                <a:t> - a cloud-OS offering a development, service-hosting and service-management environment </a:t>
              </a:r>
            </a:p>
          </p:txBody>
        </p:sp>
        <p:sp>
          <p:nvSpPr>
            <p:cNvPr id="37" name="Freeform 36"/>
            <p:cNvSpPr/>
            <p:nvPr/>
          </p:nvSpPr>
          <p:spPr>
            <a:xfrm>
              <a:off x="1141412" y="5877723"/>
              <a:ext cx="3547319" cy="675251"/>
            </a:xfrm>
            <a:custGeom>
              <a:avLst/>
              <a:gdLst>
                <a:gd name="connsiteX0" fmla="*/ 0 w 3547319"/>
                <a:gd name="connsiteY0" fmla="*/ 112544 h 675251"/>
                <a:gd name="connsiteX1" fmla="*/ 112544 w 3547319"/>
                <a:gd name="connsiteY1" fmla="*/ 0 h 675251"/>
                <a:gd name="connsiteX2" fmla="*/ 3434775 w 3547319"/>
                <a:gd name="connsiteY2" fmla="*/ 0 h 675251"/>
                <a:gd name="connsiteX3" fmla="*/ 3547319 w 3547319"/>
                <a:gd name="connsiteY3" fmla="*/ 112544 h 675251"/>
                <a:gd name="connsiteX4" fmla="*/ 3547319 w 3547319"/>
                <a:gd name="connsiteY4" fmla="*/ 562707 h 675251"/>
                <a:gd name="connsiteX5" fmla="*/ 3434775 w 3547319"/>
                <a:gd name="connsiteY5" fmla="*/ 675251 h 675251"/>
                <a:gd name="connsiteX6" fmla="*/ 112544 w 3547319"/>
                <a:gd name="connsiteY6" fmla="*/ 675251 h 675251"/>
                <a:gd name="connsiteX7" fmla="*/ 0 w 3547319"/>
                <a:gd name="connsiteY7" fmla="*/ 562707 h 675251"/>
                <a:gd name="connsiteX8" fmla="*/ 0 w 3547319"/>
                <a:gd name="connsiteY8" fmla="*/ 112544 h 675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319" h="675251">
                  <a:moveTo>
                    <a:pt x="0" y="112544"/>
                  </a:moveTo>
                  <a:cubicBezTo>
                    <a:pt x="0" y="50388"/>
                    <a:pt x="50388" y="0"/>
                    <a:pt x="112544" y="0"/>
                  </a:cubicBezTo>
                  <a:lnTo>
                    <a:pt x="3434775" y="0"/>
                  </a:lnTo>
                  <a:cubicBezTo>
                    <a:pt x="3496931" y="0"/>
                    <a:pt x="3547319" y="50388"/>
                    <a:pt x="3547319" y="112544"/>
                  </a:cubicBezTo>
                  <a:lnTo>
                    <a:pt x="3547319" y="562707"/>
                  </a:lnTo>
                  <a:cubicBezTo>
                    <a:pt x="3547319" y="624863"/>
                    <a:pt x="3496931" y="675251"/>
                    <a:pt x="3434775" y="675251"/>
                  </a:cubicBezTo>
                  <a:lnTo>
                    <a:pt x="112544" y="675251"/>
                  </a:lnTo>
                  <a:cubicBezTo>
                    <a:pt x="50388" y="675251"/>
                    <a:pt x="0" y="624863"/>
                    <a:pt x="0" y="562707"/>
                  </a:cubicBezTo>
                  <a:lnTo>
                    <a:pt x="0" y="112544"/>
                  </a:lnTo>
                  <a:close/>
                </a:path>
              </a:pathLst>
            </a:cu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a:solidFill>
                    <a:schemeClr val="tx1">
                      <a:alpha val="99000"/>
                    </a:schemeClr>
                  </a:solidFill>
                </a:rPr>
                <a:t>Windows Azure</a:t>
              </a:r>
            </a:p>
          </p:txBody>
        </p:sp>
      </p:grpSp>
    </p:spTree>
    <p:extLst>
      <p:ext uri="{BB962C8B-B14F-4D97-AF65-F5344CB8AC3E}">
        <p14:creationId xmlns:p14="http://schemas.microsoft.com/office/powerpoint/2010/main" val="3556998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23.1|54.1|53.4"/>
</p:tagLst>
</file>

<file path=ppt/tags/tag2.xml><?xml version="1.0" encoding="utf-8"?>
<p:tagLst xmlns:a="http://schemas.openxmlformats.org/drawingml/2006/main" xmlns:r="http://schemas.openxmlformats.org/officeDocument/2006/relationships" xmlns:p="http://schemas.openxmlformats.org/presentationml/2006/main">
  <p:tag name="TIMING" val="|48.4|.5|3.1"/>
</p:tagLst>
</file>

<file path=ppt/tags/tag3.xml><?xml version="1.0" encoding="utf-8"?>
<p:tagLst xmlns:a="http://schemas.openxmlformats.org/drawingml/2006/main" xmlns:r="http://schemas.openxmlformats.org/officeDocument/2006/relationships" xmlns:p="http://schemas.openxmlformats.org/presentationml/2006/main">
  <p:tag name="TIMING" val="|101.5|.5|.5"/>
</p:tagLst>
</file>

<file path=ppt/tags/tag4.xml><?xml version="1.0" encoding="utf-8"?>
<p:tagLst xmlns:a="http://schemas.openxmlformats.org/drawingml/2006/main" xmlns:r="http://schemas.openxmlformats.org/officeDocument/2006/relationships" xmlns:p="http://schemas.openxmlformats.org/presentationml/2006/main">
  <p:tag name="TIMING" val="|1.7"/>
</p:tagLst>
</file>

<file path=ppt/theme/theme1.xml><?xml version="1.0" encoding="utf-8"?>
<a:theme xmlns:a="http://schemas.openxmlformats.org/drawingml/2006/main" name="Don't">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5B27225F4FD04C84E18EA916064AE9" ma:contentTypeVersion="0" ma:contentTypeDescription="Create a new document." ma:contentTypeScope="" ma:versionID="dc71460db87e86bf113c203e4371d82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215989-AC23-40A3-AC21-FC3EE24B2D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893833E7-CDA5-4E4A-AF0B-36A91B78C9EF}">
  <ds:schemaRefs>
    <ds:schemaRef ds:uri="http://schemas.microsoft.com/office/2006/documentManagement/types"/>
    <ds:schemaRef ds:uri="http://schemas.microsoft.com/office/2006/metadata/properties"/>
    <ds:schemaRef ds:uri="http://schemas.openxmlformats.org/package/2006/metadata/core-properties"/>
    <ds:schemaRef ds:uri="http://purl.org/dc/elements/1.1/"/>
    <ds:schemaRef ds:uri="http://purl.org/dc/dcmitype/"/>
    <ds:schemaRef ds:uri="http://purl.org/dc/term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191448CA-3B92-42F2-A15A-E485670603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TENA11_BreakoutSession_Template_16x9_Final_033011</Template>
  <TotalTime>256</TotalTime>
  <Words>2945</Words>
  <Application>Microsoft Office PowerPoint</Application>
  <PresentationFormat>Custom</PresentationFormat>
  <Paragraphs>559</Paragraphs>
  <Slides>43</Slides>
  <Notes>30</Notes>
  <HiddenSlides>0</HiddenSlides>
  <MMClips>0</MMClips>
  <ScaleCrop>false</ScaleCrop>
  <HeadingPairs>
    <vt:vector size="4" baseType="variant">
      <vt:variant>
        <vt:lpstr>Theme</vt:lpstr>
      </vt:variant>
      <vt:variant>
        <vt:i4>4</vt:i4>
      </vt:variant>
      <vt:variant>
        <vt:lpstr>Slide Titles</vt:lpstr>
      </vt:variant>
      <vt:variant>
        <vt:i4>43</vt:i4>
      </vt:variant>
    </vt:vector>
  </HeadingPairs>
  <TitlesOfParts>
    <vt:vector size="47" baseType="lpstr">
      <vt:lpstr>Don't</vt:lpstr>
      <vt:lpstr>White with Consolas font for code slides</vt:lpstr>
      <vt:lpstr>TENA11_BreakoutSession_Template_16x9_Final (2)</vt:lpstr>
      <vt:lpstr>1_White with Consolas font for code slides</vt:lpstr>
      <vt:lpstr>Identity and Access and Cloud: Better Together</vt:lpstr>
      <vt:lpstr>Agenda</vt:lpstr>
      <vt:lpstr>PowerPoint Presentation</vt:lpstr>
      <vt:lpstr>Opportunities</vt:lpstr>
      <vt:lpstr>Types of Cloud Services Identity consistent</vt:lpstr>
      <vt:lpstr>Compliance and Security in the Cloud</vt:lpstr>
      <vt:lpstr>Identity and the Cloud</vt:lpstr>
      <vt:lpstr>Microsoft Identity Components</vt:lpstr>
      <vt:lpstr>Some of Our Cloud/Federation Players</vt:lpstr>
      <vt:lpstr>Claims-Based Access Basics</vt:lpstr>
      <vt:lpstr>Microsoft Claims-Based Access Model</vt:lpstr>
      <vt:lpstr>Federation: Claims Sources</vt:lpstr>
      <vt:lpstr>Forefront Identity Manager 2010 On-Premises</vt:lpstr>
      <vt:lpstr>Scenarios</vt:lpstr>
      <vt:lpstr>Private Cloud</vt:lpstr>
      <vt:lpstr>Hyper-V Authorization Manager Common identity in Private Cloud</vt:lpstr>
      <vt:lpstr>Virtual Machine Manager Common identity in Private Cloud</vt:lpstr>
      <vt:lpstr>Enhancing Private Cloud with FIM Common identity </vt:lpstr>
      <vt:lpstr>Public Cloud Identity Management Options</vt:lpstr>
      <vt:lpstr>Cloud Identity Management Option Use CSP’s System</vt:lpstr>
      <vt:lpstr>Cloud Identity Management Option Synchronization of On-Premises Identity</vt:lpstr>
      <vt:lpstr>Cloud Identity Management Option Federate with third-party identity providers</vt:lpstr>
      <vt:lpstr>Cloud Identity Management Option Federate with On-Premises Identity</vt:lpstr>
      <vt:lpstr>Public Cloud</vt:lpstr>
      <vt:lpstr>Windows Azure Identity Management Options</vt:lpstr>
      <vt:lpstr>Identity and Access Options Common Identity Across Applications</vt:lpstr>
      <vt:lpstr>How ACS works</vt:lpstr>
      <vt:lpstr>Fabrikam Shipping </vt:lpstr>
      <vt:lpstr>Public Cloud</vt:lpstr>
      <vt:lpstr>PaaS Identity Management Options</vt:lpstr>
      <vt:lpstr>Office 365 Identity and Access Options Identity synchronization and authentication</vt:lpstr>
      <vt:lpstr>What Does DirSync Do?</vt:lpstr>
      <vt:lpstr>Enhancing MS Online Services with FIM</vt:lpstr>
      <vt:lpstr>Managing Common Identity</vt:lpstr>
      <vt:lpstr>Next Steps</vt:lpstr>
      <vt:lpstr>Resources </vt:lpstr>
      <vt:lpstr>Related Content</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SIM205: Identity and Access and Cloud: Better Together</dc:title>
  <dc:subject>Microsoft TechEd North America 2011</dc:subject>
  <dc:creator> Brjann Brekkan</dc:creator>
  <dc:description>Template Design: Jordan Cayabyab
Formatter: Brianna Hartmann, Silver Fox Productions, Inc.
Event Date: May 16-19, 2011
Event Location: Atlanta
Audience Type: Developers, IT Pros</dc:description>
  <cp:lastModifiedBy>Shows</cp:lastModifiedBy>
  <cp:revision>38</cp:revision>
  <cp:lastPrinted>2010-05-11T05:02:34Z</cp:lastPrinted>
  <dcterms:created xsi:type="dcterms:W3CDTF">2011-04-07T18:36:19Z</dcterms:created>
  <dcterms:modified xsi:type="dcterms:W3CDTF">2011-05-16T21:49:39Z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0x010100195B27225F4FD04C84E18EA916064AE9</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