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62" r:id="rId2"/>
  </p:sldMasterIdLst>
  <p:notesMasterIdLst>
    <p:notesMasterId r:id="rId72"/>
  </p:notesMasterIdLst>
  <p:handoutMasterIdLst>
    <p:handoutMasterId r:id="rId73"/>
  </p:handoutMasterIdLst>
  <p:sldIdLst>
    <p:sldId id="322" r:id="rId3"/>
    <p:sldId id="403" r:id="rId4"/>
    <p:sldId id="335" r:id="rId5"/>
    <p:sldId id="425" r:id="rId6"/>
    <p:sldId id="342" r:id="rId7"/>
    <p:sldId id="341" r:id="rId8"/>
    <p:sldId id="344" r:id="rId9"/>
    <p:sldId id="426" r:id="rId10"/>
    <p:sldId id="437" r:id="rId11"/>
    <p:sldId id="449" r:id="rId12"/>
    <p:sldId id="405" r:id="rId13"/>
    <p:sldId id="364" r:id="rId14"/>
    <p:sldId id="427" r:id="rId15"/>
    <p:sldId id="368" r:id="rId16"/>
    <p:sldId id="370" r:id="rId17"/>
    <p:sldId id="424" r:id="rId18"/>
    <p:sldId id="438" r:id="rId19"/>
    <p:sldId id="372" r:id="rId20"/>
    <p:sldId id="432" r:id="rId21"/>
    <p:sldId id="371" r:id="rId22"/>
    <p:sldId id="345" r:id="rId23"/>
    <p:sldId id="346" r:id="rId24"/>
    <p:sldId id="439" r:id="rId25"/>
    <p:sldId id="348" r:id="rId26"/>
    <p:sldId id="349" r:id="rId27"/>
    <p:sldId id="350" r:id="rId28"/>
    <p:sldId id="375" r:id="rId29"/>
    <p:sldId id="351" r:id="rId30"/>
    <p:sldId id="352" r:id="rId31"/>
    <p:sldId id="435" r:id="rId32"/>
    <p:sldId id="353" r:id="rId33"/>
    <p:sldId id="354" r:id="rId34"/>
    <p:sldId id="355" r:id="rId35"/>
    <p:sldId id="356" r:id="rId36"/>
    <p:sldId id="428" r:id="rId37"/>
    <p:sldId id="377" r:id="rId38"/>
    <p:sldId id="440" r:id="rId39"/>
    <p:sldId id="376" r:id="rId40"/>
    <p:sldId id="379" r:id="rId41"/>
    <p:sldId id="410" r:id="rId42"/>
    <p:sldId id="411" r:id="rId43"/>
    <p:sldId id="433" r:id="rId44"/>
    <p:sldId id="414" r:id="rId45"/>
    <p:sldId id="416" r:id="rId46"/>
    <p:sldId id="417" r:id="rId47"/>
    <p:sldId id="418" r:id="rId48"/>
    <p:sldId id="421" r:id="rId49"/>
    <p:sldId id="422" r:id="rId50"/>
    <p:sldId id="357" r:id="rId51"/>
    <p:sldId id="359" r:id="rId52"/>
    <p:sldId id="358" r:id="rId53"/>
    <p:sldId id="360" r:id="rId54"/>
    <p:sldId id="374" r:id="rId55"/>
    <p:sldId id="361" r:id="rId56"/>
    <p:sldId id="451" r:id="rId57"/>
    <p:sldId id="407" r:id="rId58"/>
    <p:sldId id="395" r:id="rId59"/>
    <p:sldId id="396" r:id="rId60"/>
    <p:sldId id="431" r:id="rId61"/>
    <p:sldId id="404" r:id="rId62"/>
    <p:sldId id="444" r:id="rId63"/>
    <p:sldId id="430" r:id="rId64"/>
    <p:sldId id="434" r:id="rId65"/>
    <p:sldId id="429" r:id="rId66"/>
    <p:sldId id="445" r:id="rId67"/>
    <p:sldId id="446" r:id="rId68"/>
    <p:sldId id="447" r:id="rId69"/>
    <p:sldId id="448" r:id="rId70"/>
    <p:sldId id="319" r:id="rId71"/>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Lee Hill" initials="TLH"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59365" autoAdjust="0"/>
    <p:restoredTop sz="95122" autoAdjust="0"/>
  </p:normalViewPr>
  <p:slideViewPr>
    <p:cSldViewPr snapToGrid="0">
      <p:cViewPr varScale="1">
        <p:scale>
          <a:sx n="61" d="100"/>
          <a:sy n="61" d="100"/>
        </p:scale>
        <p:origin x="-1434" y="-84"/>
      </p:cViewPr>
      <p:guideLst>
        <p:guide orient="horz" pos="144"/>
        <p:guide orient="horz" pos="1200"/>
        <p:guide orient="horz" pos="2307"/>
        <p:guide orient="horz" pos="4176"/>
        <p:guide orient="horz" pos="1495"/>
        <p:guide orient="horz" pos="912"/>
        <p:guide orient="horz" pos="2725"/>
        <p:guide orient="horz" pos="3008"/>
        <p:guide pos="3846"/>
        <p:guide pos="327"/>
        <p:guide pos="5451"/>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TechEd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5/18/2011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TechEd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5/18/2011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6:46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6:46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6:46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69</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8BB3567-3D27-4257-AC83-DFEC70CA452F}" type="slidenum">
              <a:rPr lang="en-US"/>
              <a:pPr fontAlgn="base">
                <a:spcBef>
                  <a:spcPct val="0"/>
                </a:spcBef>
                <a:spcAft>
                  <a:spcPct val="0"/>
                </a:spcAft>
              </a:pPr>
              <a:t>22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CA42091-5847-4BC6-9111-A0F3A26A91E2}" type="slidenum">
              <a:rPr lang="en-US"/>
              <a:pPr fontAlgn="base">
                <a:spcBef>
                  <a:spcPct val="0"/>
                </a:spcBef>
                <a:spcAft>
                  <a:spcPct val="0"/>
                </a:spcAft>
              </a:pPr>
              <a:t>23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8124FFE-F030-4619-94E5-46FE5DFDAE4E}" type="slidenum">
              <a:rPr lang="en-US"/>
              <a:pPr fontAlgn="base">
                <a:spcBef>
                  <a:spcPct val="0"/>
                </a:spcBef>
                <a:spcAft>
                  <a:spcPct val="0"/>
                </a:spcAft>
              </a:pPr>
              <a:t>24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6:46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B7272ED5-9328-4D1D-A0B9-707CDD1AD307}" type="slidenum">
              <a:rPr lang="en-US" smtClean="0"/>
              <a:pPr/>
              <a:t>61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63</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6:46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6:46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65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66</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6:46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52899319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202909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02654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70213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4324162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617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4093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2984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dirty="0"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smtClean="0">
                <a:solidFill>
                  <a:schemeClr val="bg2">
                    <a:alpha val="99000"/>
                  </a:schemeClr>
                </a:solidFill>
              </a:rPr>
              <a:t>myTech•Ed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98460686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53949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003463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430262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7120513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92044923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8216538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72946569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78156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555009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3639278"/>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61" r:id="rId18"/>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6221921"/>
      </p:ext>
    </p:extLst>
  </p:cSld>
  <p:clrMap bg1="dk1" tx1="lt1" bg2="dk2" tx2="lt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hyperlink" Target="http://www.spygadgets.org.uk/recommends/16/usb-key-logger-devic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0.xml"/><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andrew.malone@quality-training.co.uk" TargetMode="Externa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5.xml.rels><?xml version="1.0" encoding="UTF-8" standalone="yes"?>
<Relationships xmlns="http://schemas.openxmlformats.org/package/2006/relationships"><Relationship Id="rId3" Type="http://schemas.openxmlformats.org/officeDocument/2006/relationships/hyperlink" Target="http://www.microsoft.com/security" TargetMode="External"/><Relationship Id="rId7"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microsoft.com/endtoendtrust" TargetMode="External"/><Relationship Id="rId5" Type="http://schemas.openxmlformats.org/officeDocument/2006/relationships/hyperlink" Target="http://www.microsoft.com/sir" TargetMode="External"/><Relationship Id="rId4" Type="http://schemas.openxmlformats.org/officeDocument/2006/relationships/hyperlink" Target="http://www.microsoft.com/sdl"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100.png"/><Relationship Id="rId5" Type="http://schemas.openxmlformats.org/officeDocument/2006/relationships/hyperlink" Target="http://www.microsoft.com/learning" TargetMode="External"/><Relationship Id="rId10" Type="http://schemas.openxmlformats.org/officeDocument/2006/relationships/image" Target="../media/image99.emf"/><Relationship Id="rId4" Type="http://schemas.openxmlformats.org/officeDocument/2006/relationships/image" Target="../media/image96.png"/><Relationship Id="rId9" Type="http://schemas.openxmlformats.org/officeDocument/2006/relationships/image" Target="../media/image98.png"/><Relationship Id="rId14" Type="http://schemas.microsoft.com/office/2007/relationships/hdphoto" Target="../media/hdphoto1.wdp"/></Relationships>
</file>

<file path=ppt/slides/_rels/slide6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Lessons from Hackwarts Vol 1: </a:t>
            </a:r>
            <a:br>
              <a:rPr lang="en-GB" dirty="0" smtClean="0"/>
            </a:br>
            <a:r>
              <a:rPr lang="en-GB" dirty="0" smtClean="0"/>
              <a:t>Defence Against the Dark Arts 2011</a:t>
            </a:r>
            <a:endParaRPr lang="en-US" dirty="0"/>
          </a:p>
        </p:txBody>
      </p:sp>
      <p:sp>
        <p:nvSpPr>
          <p:cNvPr id="3" name="Subtitle 2"/>
          <p:cNvSpPr>
            <a:spLocks noGrp="1"/>
          </p:cNvSpPr>
          <p:nvPr>
            <p:ph type="subTitle" idx="1"/>
          </p:nvPr>
        </p:nvSpPr>
        <p:spPr/>
        <p:txBody>
          <a:bodyPr/>
          <a:lstStyle/>
          <a:p>
            <a:r>
              <a:rPr lang="en-US" dirty="0" smtClean="0"/>
              <a:t>Andy Malone MVP, MCT</a:t>
            </a:r>
          </a:p>
          <a:p>
            <a:r>
              <a:rPr lang="en-US" dirty="0" smtClean="0"/>
              <a:t>Senior Instructor</a:t>
            </a:r>
          </a:p>
          <a:p>
            <a:r>
              <a:rPr lang="en-US" dirty="0" smtClean="0"/>
              <a:t>Andrew.malone@quality-training.co.uk</a:t>
            </a:r>
            <a:endParaRPr lang="en-US" dirty="0"/>
          </a:p>
        </p:txBody>
      </p:sp>
      <p:sp>
        <p:nvSpPr>
          <p:cNvPr id="6" name="Text Placeholder 5"/>
          <p:cNvSpPr>
            <a:spLocks noGrp="1"/>
          </p:cNvSpPr>
          <p:nvPr>
            <p:ph type="body" sz="quarter" idx="10"/>
          </p:nvPr>
        </p:nvSpPr>
        <p:spPr/>
        <p:txBody>
          <a:bodyPr/>
          <a:lstStyle/>
          <a:p>
            <a:r>
              <a:rPr lang="en-US" dirty="0"/>
              <a:t>SIM 302</a:t>
            </a:r>
          </a:p>
        </p:txBody>
      </p:sp>
    </p:spTree>
    <p:extLst>
      <p:ext uri="{BB962C8B-B14F-4D97-AF65-F5344CB8AC3E}">
        <p14:creationId xmlns:p14="http://schemas.microsoft.com/office/powerpoint/2010/main" val="276722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GB" dirty="0" smtClean="0"/>
              <a:t>Security…I just Don’t get it!</a:t>
            </a:r>
            <a:endParaRPr lang="en-US" dirty="0"/>
          </a:p>
        </p:txBody>
      </p:sp>
      <p:sp>
        <p:nvSpPr>
          <p:cNvPr id="11268" name="Rectangle 4"/>
          <p:cNvSpPr>
            <a:spLocks noGrp="1" noChangeArrowheads="1"/>
          </p:cNvSpPr>
          <p:nvPr>
            <p:ph type="body" sz="quarter" idx="10"/>
          </p:nvPr>
        </p:nvSpPr>
        <p:spPr>
          <a:xfrm>
            <a:off x="519113" y="1447799"/>
            <a:ext cx="6447172" cy="5256824"/>
          </a:xfrm>
        </p:spPr>
        <p:txBody>
          <a:bodyPr/>
          <a:lstStyle/>
          <a:p>
            <a:r>
              <a:rPr lang="en-GB" sz="2800" dirty="0" smtClean="0"/>
              <a:t>Failure to Understand how Security Tools &amp; devices actually Work!</a:t>
            </a:r>
          </a:p>
          <a:p>
            <a:r>
              <a:rPr lang="en-GB" sz="2800" dirty="0" smtClean="0"/>
              <a:t>Failure to Understand Emerging Technologies e.g. Cloud etc.</a:t>
            </a:r>
          </a:p>
          <a:p>
            <a:r>
              <a:rPr lang="en-GB" sz="2800" dirty="0" smtClean="0"/>
              <a:t>Inadequate Training</a:t>
            </a:r>
          </a:p>
          <a:p>
            <a:r>
              <a:rPr lang="en-GB" sz="2800" dirty="0" smtClean="0"/>
              <a:t>Failure in Management to Understand “Security Value” to Overall Business</a:t>
            </a:r>
          </a:p>
          <a:p>
            <a:r>
              <a:rPr lang="en-GB" sz="2800" dirty="0" smtClean="0"/>
              <a:t>Security Often Seen as a Needless Expense</a:t>
            </a:r>
          </a:p>
          <a:p>
            <a:endParaRPr lang="en-GB" sz="2800" dirty="0" smtClean="0"/>
          </a:p>
          <a:p>
            <a:pPr lvl="1"/>
            <a:endParaRPr lang="en-GB" sz="2400" dirty="0" smtClean="0"/>
          </a:p>
          <a:p>
            <a:endParaRPr lang="en-US" sz="2800" dirty="0"/>
          </a:p>
        </p:txBody>
      </p:sp>
      <p:pic>
        <p:nvPicPr>
          <p:cNvPr id="12290" name="Picture 2" descr="http://www.freewebs.com/elijahsring/elijah%20worried%20about%20katie%20getting%20bc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774" y="1409699"/>
            <a:ext cx="4180755" cy="3475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0249879" y="4979877"/>
            <a:ext cx="1212045" cy="209278"/>
          </a:xfrm>
          <a:prstGeom prst="rect">
            <a:avLst/>
          </a:prstGeom>
        </p:spPr>
        <p:txBody>
          <a:bodyPr wrap="none" lIns="54855" tIns="27427" rIns="54855" bIns="27427">
            <a:spAutoFit/>
          </a:bodyPr>
          <a:lstStyle/>
          <a:p>
            <a:r>
              <a:rPr lang="en-GB" sz="1000" dirty="0" smtClean="0"/>
              <a:t>Source: Dreamtime</a:t>
            </a:r>
            <a:endParaRPr lang="en-GB" sz="1000" dirty="0"/>
          </a:p>
        </p:txBody>
      </p:sp>
    </p:spTree>
    <p:extLst>
      <p:ext uri="{BB962C8B-B14F-4D97-AF65-F5344CB8AC3E}">
        <p14:creationId xmlns:p14="http://schemas.microsoft.com/office/powerpoint/2010/main" val="8606939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519112" y="228600"/>
            <a:ext cx="11149013" cy="1717393"/>
          </a:xfrm>
        </p:spPr>
        <p:txBody>
          <a:bodyPr/>
          <a:lstStyle/>
          <a:p>
            <a:r>
              <a:rPr lang="en-GB" dirty="0" smtClean="0"/>
              <a:t>Hey Old Timer! </a:t>
            </a:r>
            <a:br>
              <a:rPr lang="en-GB" dirty="0" smtClean="0"/>
            </a:br>
            <a:r>
              <a:rPr lang="en-GB" sz="3600" dirty="0" smtClean="0">
                <a:solidFill>
                  <a:schemeClr val="accent1"/>
                </a:solidFill>
              </a:rPr>
              <a:t>Failure to understand current trends</a:t>
            </a:r>
            <a:r>
              <a:rPr lang="en-GB" dirty="0" smtClean="0"/>
              <a:t/>
            </a:r>
            <a:br>
              <a:rPr lang="en-GB" dirty="0" smtClean="0"/>
            </a:br>
            <a:endParaRPr lang="en-US" dirty="0"/>
          </a:p>
        </p:txBody>
      </p:sp>
      <p:sp>
        <p:nvSpPr>
          <p:cNvPr id="11268" name="Rectangle 4"/>
          <p:cNvSpPr>
            <a:spLocks noGrp="1" noChangeArrowheads="1"/>
          </p:cNvSpPr>
          <p:nvPr>
            <p:ph idx="1"/>
          </p:nvPr>
        </p:nvSpPr>
        <p:spPr>
          <a:xfrm>
            <a:off x="519112" y="1905000"/>
            <a:ext cx="6840912" cy="3619452"/>
          </a:xfrm>
        </p:spPr>
        <p:txBody>
          <a:bodyPr/>
          <a:lstStyle/>
          <a:p>
            <a:r>
              <a:rPr lang="en-GB" sz="2800" dirty="0" smtClean="0"/>
              <a:t>E-mail/Texting…Huh? that’s so 90s</a:t>
            </a:r>
          </a:p>
          <a:p>
            <a:r>
              <a:rPr lang="en-GB" sz="2800" dirty="0" smtClean="0"/>
              <a:t>Massive growth in social networking</a:t>
            </a:r>
          </a:p>
          <a:p>
            <a:pPr lvl="1"/>
            <a:r>
              <a:rPr lang="en-GB" sz="2400" dirty="0" smtClean="0"/>
              <a:t>Facebook 600m users!</a:t>
            </a:r>
          </a:p>
          <a:p>
            <a:r>
              <a:rPr lang="en-GB" sz="2800" dirty="0" smtClean="0"/>
              <a:t>Mobile phone apps – massive market</a:t>
            </a:r>
          </a:p>
          <a:p>
            <a:r>
              <a:rPr lang="en-GB" sz="2800" dirty="0" smtClean="0"/>
              <a:t>Next gen high speed </a:t>
            </a:r>
            <a:br>
              <a:rPr lang="en-GB" sz="2800" dirty="0" smtClean="0"/>
            </a:br>
            <a:r>
              <a:rPr lang="en-GB" sz="2800" dirty="0" smtClean="0"/>
              <a:t>protocol developments</a:t>
            </a:r>
          </a:p>
          <a:p>
            <a:r>
              <a:rPr lang="en-GB" sz="2800" dirty="0" smtClean="0"/>
              <a:t>Geo location services (creepy)</a:t>
            </a:r>
          </a:p>
          <a:p>
            <a:r>
              <a:rPr lang="en-GB" sz="2800" dirty="0" smtClean="0"/>
              <a:t>Near Field Communication (NFC)</a:t>
            </a:r>
          </a:p>
        </p:txBody>
      </p:sp>
      <p:pic>
        <p:nvPicPr>
          <p:cNvPr id="19458" name="Picture 2" descr="http://www.product-reviews.net/wp-content/userimages/2007/11/old-mobile-ph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961" y="1905000"/>
            <a:ext cx="3966163"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3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GB" dirty="0" smtClean="0"/>
              <a:t>Failure to Understand Current Security Trends</a:t>
            </a:r>
            <a:endParaRPr lang="en-US" dirty="0"/>
          </a:p>
        </p:txBody>
      </p:sp>
      <p:sp>
        <p:nvSpPr>
          <p:cNvPr id="11268" name="Rectangle 4"/>
          <p:cNvSpPr>
            <a:spLocks noGrp="1" noChangeArrowheads="1"/>
          </p:cNvSpPr>
          <p:nvPr>
            <p:ph idx="1"/>
          </p:nvPr>
        </p:nvSpPr>
        <p:spPr>
          <a:xfrm>
            <a:off x="519112" y="1447799"/>
            <a:ext cx="11149013" cy="5176802"/>
          </a:xfrm>
        </p:spPr>
        <p:txBody>
          <a:bodyPr/>
          <a:lstStyle/>
          <a:p>
            <a:pPr lvl="0"/>
            <a:r>
              <a:rPr lang="en-GB" sz="2800" dirty="0" smtClean="0"/>
              <a:t>Spear Phishing attack</a:t>
            </a:r>
          </a:p>
          <a:p>
            <a:pPr lvl="0"/>
            <a:r>
              <a:rPr lang="en-GB" sz="2800" dirty="0" smtClean="0"/>
              <a:t>Mobile malware</a:t>
            </a:r>
          </a:p>
          <a:p>
            <a:pPr lvl="0"/>
            <a:r>
              <a:rPr lang="en-GB" sz="2800" dirty="0" smtClean="0"/>
              <a:t>Follow the money</a:t>
            </a:r>
          </a:p>
          <a:p>
            <a:pPr lvl="0"/>
            <a:r>
              <a:rPr lang="en-GB" sz="2800" dirty="0" smtClean="0"/>
              <a:t>Mobile banking, eWallets</a:t>
            </a:r>
          </a:p>
          <a:p>
            <a:pPr lvl="0"/>
            <a:r>
              <a:rPr lang="en-GB" sz="2800" dirty="0" smtClean="0"/>
              <a:t>Follow the money</a:t>
            </a:r>
          </a:p>
          <a:p>
            <a:pPr lvl="0"/>
            <a:r>
              <a:rPr lang="en-GB" sz="2800" dirty="0" smtClean="0"/>
              <a:t>Proliferation of devices</a:t>
            </a:r>
          </a:p>
          <a:p>
            <a:pPr lvl="0"/>
            <a:r>
              <a:rPr lang="en-GB" sz="2800" dirty="0" smtClean="0"/>
              <a:t>Data centricity</a:t>
            </a:r>
          </a:p>
          <a:p>
            <a:pPr lvl="0"/>
            <a:r>
              <a:rPr lang="en-GB" sz="2800" dirty="0" smtClean="0"/>
              <a:t>Nothing forgotten,</a:t>
            </a:r>
            <a:br>
              <a:rPr lang="en-GB" sz="2800" dirty="0" smtClean="0"/>
            </a:br>
            <a:r>
              <a:rPr lang="en-GB" sz="2800" dirty="0" smtClean="0"/>
              <a:t>everything searchable</a:t>
            </a:r>
          </a:p>
          <a:p>
            <a:pPr lvl="0"/>
            <a:r>
              <a:rPr lang="en-GB" sz="2800" dirty="0" smtClean="0"/>
              <a:t>Importance of Identity</a:t>
            </a:r>
          </a:p>
          <a:p>
            <a:r>
              <a:rPr lang="en-GB" sz="2800" dirty="0" smtClean="0"/>
              <a:t>Government comeback</a:t>
            </a:r>
          </a:p>
        </p:txBody>
      </p:sp>
      <p:pic>
        <p:nvPicPr>
          <p:cNvPr id="4098" name="Picture 2" descr="http://blog.mylookout.com/wp-content/uploads/2011/03/Bowl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815" y="1447801"/>
            <a:ext cx="2884933"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209497" y="5803897"/>
            <a:ext cx="1835356" cy="270833"/>
          </a:xfrm>
          <a:prstGeom prst="rect">
            <a:avLst/>
          </a:prstGeom>
        </p:spPr>
        <p:txBody>
          <a:bodyPr wrap="none" lIns="54855" tIns="27427" rIns="54855" bIns="27427">
            <a:spAutoFit/>
          </a:bodyPr>
          <a:lstStyle/>
          <a:p>
            <a:r>
              <a:rPr lang="en-GB" sz="1400" dirty="0">
                <a:sym typeface="Calibri" charset="0"/>
              </a:rPr>
              <a:t>DroidDream </a:t>
            </a:r>
            <a:r>
              <a:rPr lang="en-GB" sz="1400" dirty="0" smtClean="0">
                <a:sym typeface="Calibri" charset="0"/>
              </a:rPr>
              <a:t>malware</a:t>
            </a:r>
            <a:endParaRPr lang="en-GB" sz="1400" dirty="0"/>
          </a:p>
        </p:txBody>
      </p:sp>
      <p:pic>
        <p:nvPicPr>
          <p:cNvPr id="4102" name="Picture 6" descr="http://www.mobilecrunch.com/wp-content/uploads/2009/11/iPhone-H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551" y="1447800"/>
            <a:ext cx="2807762"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9601098" y="5797731"/>
            <a:ext cx="1343480" cy="276999"/>
          </a:xfrm>
          <a:prstGeom prst="rect">
            <a:avLst/>
          </a:prstGeom>
        </p:spPr>
        <p:txBody>
          <a:bodyPr wrap="none" lIns="54855" tIns="27427" rIns="54855" bIns="27427">
            <a:spAutoFit/>
          </a:bodyPr>
          <a:lstStyle/>
          <a:p>
            <a:r>
              <a:rPr lang="en-GB" sz="1400" dirty="0"/>
              <a:t>iPhone/Privacy</a:t>
            </a:r>
          </a:p>
        </p:txBody>
      </p:sp>
    </p:spTree>
    <p:extLst>
      <p:ext uri="{BB962C8B-B14F-4D97-AF65-F5344CB8AC3E}">
        <p14:creationId xmlns:p14="http://schemas.microsoft.com/office/powerpoint/2010/main" val="177766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Lesson 3:  </a:t>
            </a:r>
            <a:br>
              <a:rPr lang="en-GB" dirty="0" smtClean="0"/>
            </a:br>
            <a:r>
              <a:rPr lang="en-GB" dirty="0" smtClean="0"/>
              <a:t>The Rise of the Socio </a:t>
            </a:r>
            <a:br>
              <a:rPr lang="en-GB" dirty="0" smtClean="0"/>
            </a:br>
            <a:r>
              <a:rPr lang="en-GB" dirty="0" smtClean="0"/>
              <a:t>Technical Society…</a:t>
            </a:r>
            <a:endParaRPr lang="en-GB"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893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112" y="228600"/>
            <a:ext cx="11149013" cy="1218795"/>
          </a:xfrm>
        </p:spPr>
        <p:txBody>
          <a:bodyPr/>
          <a:lstStyle/>
          <a:p>
            <a:r>
              <a:rPr lang="en-GB" dirty="0" smtClean="0"/>
              <a:t>Lesson 3: The Rise of the Socio </a:t>
            </a:r>
            <a:br>
              <a:rPr lang="en-GB" dirty="0" smtClean="0"/>
            </a:br>
            <a:r>
              <a:rPr lang="en-GB" dirty="0" smtClean="0"/>
              <a:t>Technical Society</a:t>
            </a:r>
            <a:endParaRPr lang="en-GB" dirty="0"/>
          </a:p>
        </p:txBody>
      </p:sp>
      <p:sp>
        <p:nvSpPr>
          <p:cNvPr id="5" name="Text Placeholder 4"/>
          <p:cNvSpPr>
            <a:spLocks noGrp="1"/>
          </p:cNvSpPr>
          <p:nvPr>
            <p:ph type="body" sz="quarter" idx="10"/>
          </p:nvPr>
        </p:nvSpPr>
        <p:spPr>
          <a:xfrm>
            <a:off x="519112" y="1905000"/>
            <a:ext cx="11149013" cy="886397"/>
          </a:xfrm>
        </p:spPr>
        <p:txBody>
          <a:bodyPr/>
          <a:lstStyle/>
          <a:p>
            <a:r>
              <a:rPr lang="en-GB" dirty="0" smtClean="0"/>
              <a:t>The interaction between society's complex infrastructures and human behaviour</a:t>
            </a:r>
            <a:endParaRPr lang="en-GB" dirty="0"/>
          </a:p>
        </p:txBody>
      </p:sp>
      <p:pic>
        <p:nvPicPr>
          <p:cNvPr id="1026" name="Picture 2" descr="http://blogs.rsvp.com.au/Group-of-frie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63" y="3124198"/>
            <a:ext cx="4752891" cy="3158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036" y="3124199"/>
            <a:ext cx="4884477" cy="3158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639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The Rise of the Socio Technical Society</a:t>
            </a:r>
            <a:endParaRPr lang="en-GB" dirty="0"/>
          </a:p>
        </p:txBody>
      </p:sp>
      <p:sp>
        <p:nvSpPr>
          <p:cNvPr id="6" name="Text Placeholder 5"/>
          <p:cNvSpPr>
            <a:spLocks noGrp="1"/>
          </p:cNvSpPr>
          <p:nvPr>
            <p:ph type="body" sz="quarter" idx="10"/>
          </p:nvPr>
        </p:nvSpPr>
        <p:spPr>
          <a:xfrm>
            <a:off x="519113" y="1447799"/>
            <a:ext cx="6715406" cy="4524315"/>
          </a:xfrm>
        </p:spPr>
        <p:txBody>
          <a:bodyPr/>
          <a:lstStyle/>
          <a:p>
            <a:r>
              <a:rPr lang="en-GB" sz="2800" dirty="0" smtClean="0"/>
              <a:t>For the first time in Human history, social networks have fundamentally changed the way the human </a:t>
            </a:r>
            <a:br>
              <a:rPr lang="en-GB" sz="2800" dirty="0" smtClean="0"/>
            </a:br>
            <a:r>
              <a:rPr lang="en-GB" sz="2800" dirty="0" smtClean="0"/>
              <a:t>being interacts</a:t>
            </a:r>
          </a:p>
          <a:p>
            <a:r>
              <a:rPr lang="en-GB" sz="2800" dirty="0" smtClean="0"/>
              <a:t>Evolved social systems are changing</a:t>
            </a:r>
            <a:br>
              <a:rPr lang="en-GB" sz="2800" dirty="0" smtClean="0"/>
            </a:br>
            <a:r>
              <a:rPr lang="en-GB" sz="2800" dirty="0" smtClean="0"/>
              <a:t>to complex socio technical systems</a:t>
            </a:r>
          </a:p>
          <a:p>
            <a:r>
              <a:rPr lang="en-GB" sz="2800" dirty="0" smtClean="0"/>
              <a:t>In the past we would only pass information to “close friends”, with technologies like Facebook this has become blurred</a:t>
            </a:r>
          </a:p>
          <a:p>
            <a:r>
              <a:rPr lang="en-GB" sz="2800" dirty="0" smtClean="0"/>
              <a:t>Result = less control and less privacy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775"/>
          <a:stretch/>
        </p:blipFill>
        <p:spPr>
          <a:xfrm>
            <a:off x="7392802" y="1905000"/>
            <a:ext cx="4275323" cy="3383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4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“Privacy”?</a:t>
            </a:r>
            <a:endParaRPr lang="en-US" dirty="0"/>
          </a:p>
        </p:txBody>
      </p:sp>
      <p:sp>
        <p:nvSpPr>
          <p:cNvPr id="3" name="Content Placeholder 2"/>
          <p:cNvSpPr>
            <a:spLocks noGrp="1"/>
          </p:cNvSpPr>
          <p:nvPr>
            <p:ph idx="1"/>
          </p:nvPr>
        </p:nvSpPr>
        <p:spPr>
          <a:xfrm>
            <a:off x="519112" y="1447799"/>
            <a:ext cx="11149013" cy="4124206"/>
          </a:xfrm>
        </p:spPr>
        <p:txBody>
          <a:bodyPr/>
          <a:lstStyle/>
          <a:p>
            <a:r>
              <a:rPr lang="en-US" sz="2400" dirty="0" smtClean="0"/>
              <a:t>The enforcement/maintenance and control over their personal information (PII)</a:t>
            </a:r>
          </a:p>
          <a:p>
            <a:r>
              <a:rPr lang="en-US" sz="2400" dirty="0" smtClean="0"/>
              <a:t>Control over PII”</a:t>
            </a:r>
            <a:r>
              <a:rPr lang="en-US" sz="2400" dirty="0" smtClean="0">
                <a:sym typeface="Wingdings" pitchFamily="2" charset="2"/>
              </a:rPr>
              <a:t> </a:t>
            </a:r>
            <a:r>
              <a:rPr lang="en-US" sz="2400" dirty="0" smtClean="0"/>
              <a:t>means companies respect customer’s information by</a:t>
            </a:r>
          </a:p>
          <a:p>
            <a:pPr lvl="1"/>
            <a:r>
              <a:rPr lang="en-US" sz="2000" dirty="0" smtClean="0"/>
              <a:t>Being transparent about how PII is gathered and used</a:t>
            </a:r>
          </a:p>
          <a:p>
            <a:pPr lvl="1"/>
            <a:r>
              <a:rPr lang="en-US" sz="2000" dirty="0" smtClean="0"/>
              <a:t>Allowing customers to direct how we use their PII</a:t>
            </a:r>
          </a:p>
          <a:p>
            <a:pPr lvl="1"/>
            <a:r>
              <a:rPr lang="en-US" sz="2000" dirty="0" smtClean="0"/>
              <a:t>Limiting use of PII</a:t>
            </a:r>
          </a:p>
          <a:p>
            <a:pPr lvl="1"/>
            <a:r>
              <a:rPr lang="en-US" sz="2000" dirty="0" smtClean="0"/>
              <a:t>Providing a means by which customers can update their PII to ensure accuracy</a:t>
            </a:r>
          </a:p>
          <a:p>
            <a:pPr lvl="1"/>
            <a:r>
              <a:rPr lang="en-US" sz="2000" dirty="0" smtClean="0"/>
              <a:t>Striving to keep PII secure</a:t>
            </a:r>
          </a:p>
          <a:p>
            <a:pPr lvl="1"/>
            <a:r>
              <a:rPr lang="en-US" sz="2000" dirty="0" smtClean="0"/>
              <a:t>Working to ensure customers can access their data</a:t>
            </a:r>
          </a:p>
          <a:p>
            <a:r>
              <a:rPr lang="en-US" sz="2400" dirty="0" smtClean="0"/>
              <a:t>Common privacy regulations e.g., customers comply with while using </a:t>
            </a:r>
            <a:br>
              <a:rPr lang="en-US" sz="2400" dirty="0" smtClean="0"/>
            </a:br>
            <a:r>
              <a:rPr lang="en-US" sz="2400" dirty="0" smtClean="0"/>
              <a:t>Microsoft Online</a:t>
            </a:r>
          </a:p>
          <a:p>
            <a:pPr lvl="1"/>
            <a:r>
              <a:rPr lang="en-US" sz="2000" dirty="0" smtClean="0"/>
              <a:t>HIPAA, GLBA, FERPA, Mass 201, PIPEDA, and the EU Data Protection Directive along </a:t>
            </a:r>
            <a:br>
              <a:rPr lang="en-US" sz="2000" dirty="0" smtClean="0"/>
            </a:br>
            <a:r>
              <a:rPr lang="en-US" sz="2000" dirty="0" smtClean="0"/>
              <a:t>with the EU Model Clauses and security requirements in EU national privacy laws</a:t>
            </a:r>
            <a:endParaRPr lang="en-US" sz="2000" dirty="0"/>
          </a:p>
        </p:txBody>
      </p:sp>
    </p:spTree>
    <p:extLst>
      <p:ext uri="{BB962C8B-B14F-4D97-AF65-F5344CB8AC3E}">
        <p14:creationId xmlns:p14="http://schemas.microsoft.com/office/powerpoint/2010/main" val="321676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Rise of the Socio Technical Society</a:t>
            </a:r>
          </a:p>
        </p:txBody>
      </p:sp>
      <p:sp>
        <p:nvSpPr>
          <p:cNvPr id="3" name="Oval 2"/>
          <p:cNvSpPr/>
          <p:nvPr/>
        </p:nvSpPr>
        <p:spPr>
          <a:xfrm>
            <a:off x="2495778" y="4749317"/>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 name="Oval 5"/>
          <p:cNvSpPr/>
          <p:nvPr/>
        </p:nvSpPr>
        <p:spPr>
          <a:xfrm>
            <a:off x="2316321" y="4826262"/>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7" name="Oval 6"/>
          <p:cNvSpPr/>
          <p:nvPr/>
        </p:nvSpPr>
        <p:spPr>
          <a:xfrm>
            <a:off x="2133490" y="4891786"/>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8" name="Oval 7"/>
          <p:cNvSpPr/>
          <p:nvPr/>
        </p:nvSpPr>
        <p:spPr>
          <a:xfrm>
            <a:off x="1947961" y="4969102"/>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9" name="Oval 8"/>
          <p:cNvSpPr/>
          <p:nvPr/>
        </p:nvSpPr>
        <p:spPr>
          <a:xfrm>
            <a:off x="1769934" y="5040558"/>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22" name="Freeform 21"/>
          <p:cNvSpPr/>
          <p:nvPr/>
        </p:nvSpPr>
        <p:spPr>
          <a:xfrm>
            <a:off x="1308390" y="5437935"/>
            <a:ext cx="1818861" cy="484464"/>
          </a:xfrm>
          <a:custGeom>
            <a:avLst/>
            <a:gdLst>
              <a:gd name="connsiteX0" fmla="*/ 0 w 1818861"/>
              <a:gd name="connsiteY0" fmla="*/ 58511 h 351061"/>
              <a:gd name="connsiteX1" fmla="*/ 58511 w 1818861"/>
              <a:gd name="connsiteY1" fmla="*/ 0 h 351061"/>
              <a:gd name="connsiteX2" fmla="*/ 1760350 w 1818861"/>
              <a:gd name="connsiteY2" fmla="*/ 0 h 351061"/>
              <a:gd name="connsiteX3" fmla="*/ 1818861 w 1818861"/>
              <a:gd name="connsiteY3" fmla="*/ 58511 h 351061"/>
              <a:gd name="connsiteX4" fmla="*/ 1818861 w 1818861"/>
              <a:gd name="connsiteY4" fmla="*/ 292550 h 351061"/>
              <a:gd name="connsiteX5" fmla="*/ 1760350 w 1818861"/>
              <a:gd name="connsiteY5" fmla="*/ 351061 h 351061"/>
              <a:gd name="connsiteX6" fmla="*/ 58511 w 1818861"/>
              <a:gd name="connsiteY6" fmla="*/ 351061 h 351061"/>
              <a:gd name="connsiteX7" fmla="*/ 0 w 1818861"/>
              <a:gd name="connsiteY7" fmla="*/ 292550 h 351061"/>
              <a:gd name="connsiteX8" fmla="*/ 0 w 1818861"/>
              <a:gd name="connsiteY8" fmla="*/ 58511 h 35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861" h="351061">
                <a:moveTo>
                  <a:pt x="0" y="58511"/>
                </a:moveTo>
                <a:cubicBezTo>
                  <a:pt x="0" y="26196"/>
                  <a:pt x="26196" y="0"/>
                  <a:pt x="58511" y="0"/>
                </a:cubicBezTo>
                <a:lnTo>
                  <a:pt x="1760350" y="0"/>
                </a:lnTo>
                <a:cubicBezTo>
                  <a:pt x="1792665" y="0"/>
                  <a:pt x="1818861" y="26196"/>
                  <a:pt x="1818861" y="58511"/>
                </a:cubicBezTo>
                <a:lnTo>
                  <a:pt x="1818861" y="292550"/>
                </a:lnTo>
                <a:cubicBezTo>
                  <a:pt x="1818861" y="324865"/>
                  <a:pt x="1792665" y="351061"/>
                  <a:pt x="1760350" y="351061"/>
                </a:cubicBezTo>
                <a:lnTo>
                  <a:pt x="58511" y="351061"/>
                </a:lnTo>
                <a:cubicBezTo>
                  <a:pt x="26196" y="351061"/>
                  <a:pt x="0" y="324865"/>
                  <a:pt x="0" y="292550"/>
                </a:cubicBezTo>
                <a:lnTo>
                  <a:pt x="0" y="58511"/>
                </a:lnTo>
                <a:close/>
              </a:path>
            </a:pathLst>
          </a:custGeom>
          <a:solidFill>
            <a:schemeClr val="accent5"/>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74320" tIns="70477" rIns="70477" bIns="70477" numCol="1" spcCol="1270" anchor="ctr" anchorCtr="0">
            <a:noAutofit/>
          </a:bodyPr>
          <a:lstStyle/>
          <a:p>
            <a:pPr lvl="0" algn="r" defTabSz="622300">
              <a:lnSpc>
                <a:spcPct val="90000"/>
              </a:lnSpc>
              <a:spcBef>
                <a:spcPct val="0"/>
              </a:spcBef>
              <a:spcAft>
                <a:spcPct val="35000"/>
              </a:spcAft>
            </a:pPr>
            <a:r>
              <a:rPr lang="en-GB" sz="1200" b="1" kern="1200" dirty="0" smtClean="0">
                <a:solidFill>
                  <a:schemeClr val="tx1"/>
                </a:solidFill>
              </a:rPr>
              <a:t>Gatherer/hunter</a:t>
            </a:r>
            <a:endParaRPr lang="en-GB" sz="1200" b="1" kern="1200" dirty="0">
              <a:solidFill>
                <a:schemeClr val="tx1"/>
              </a:solidFill>
            </a:endParaRPr>
          </a:p>
        </p:txBody>
      </p:sp>
      <p:sp>
        <p:nvSpPr>
          <p:cNvPr id="23" name="Oval 22"/>
          <p:cNvSpPr>
            <a:spLocks noChangeAspect="1"/>
          </p:cNvSpPr>
          <p:nvPr/>
        </p:nvSpPr>
        <p:spPr>
          <a:xfrm>
            <a:off x="621544" y="4704922"/>
            <a:ext cx="1097280" cy="1097280"/>
          </a:xfrm>
          <a:prstGeom prst="ellipse">
            <a:avLst/>
          </a:prstGeom>
          <a:blipFill rotWithShape="1">
            <a:blip r:embed="rId2"/>
            <a:stretch>
              <a:fillRect/>
            </a:stretch>
          </a:blipFill>
        </p:spPr>
        <p:style>
          <a:lnRef idx="0">
            <a:schemeClr val="lt1">
              <a:hueOff val="0"/>
              <a:satOff val="0"/>
              <a:lumOff val="0"/>
              <a:alphaOff val="0"/>
            </a:schemeClr>
          </a:lnRef>
          <a:fillRef idx="1">
            <a:scrgbClr r="0" g="0" b="0"/>
          </a:fillRef>
          <a:effectRef idx="3">
            <a:schemeClr val="accent4">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3110485" y="4796798"/>
            <a:ext cx="1818861" cy="487519"/>
          </a:xfrm>
          <a:custGeom>
            <a:avLst/>
            <a:gdLst>
              <a:gd name="connsiteX0" fmla="*/ 0 w 1818861"/>
              <a:gd name="connsiteY0" fmla="*/ 81255 h 487519"/>
              <a:gd name="connsiteX1" fmla="*/ 81255 w 1818861"/>
              <a:gd name="connsiteY1" fmla="*/ 0 h 487519"/>
              <a:gd name="connsiteX2" fmla="*/ 1737606 w 1818861"/>
              <a:gd name="connsiteY2" fmla="*/ 0 h 487519"/>
              <a:gd name="connsiteX3" fmla="*/ 1818861 w 1818861"/>
              <a:gd name="connsiteY3" fmla="*/ 81255 h 487519"/>
              <a:gd name="connsiteX4" fmla="*/ 1818861 w 1818861"/>
              <a:gd name="connsiteY4" fmla="*/ 406264 h 487519"/>
              <a:gd name="connsiteX5" fmla="*/ 1737606 w 1818861"/>
              <a:gd name="connsiteY5" fmla="*/ 487519 h 487519"/>
              <a:gd name="connsiteX6" fmla="*/ 81255 w 1818861"/>
              <a:gd name="connsiteY6" fmla="*/ 487519 h 487519"/>
              <a:gd name="connsiteX7" fmla="*/ 0 w 1818861"/>
              <a:gd name="connsiteY7" fmla="*/ 406264 h 487519"/>
              <a:gd name="connsiteX8" fmla="*/ 0 w 1818861"/>
              <a:gd name="connsiteY8" fmla="*/ 81255 h 48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861" h="487519">
                <a:moveTo>
                  <a:pt x="0" y="81255"/>
                </a:moveTo>
                <a:cubicBezTo>
                  <a:pt x="0" y="36379"/>
                  <a:pt x="36379" y="0"/>
                  <a:pt x="81255" y="0"/>
                </a:cubicBezTo>
                <a:lnTo>
                  <a:pt x="1737606" y="0"/>
                </a:lnTo>
                <a:cubicBezTo>
                  <a:pt x="1782482" y="0"/>
                  <a:pt x="1818861" y="36379"/>
                  <a:pt x="1818861" y="81255"/>
                </a:cubicBezTo>
                <a:lnTo>
                  <a:pt x="1818861" y="406264"/>
                </a:lnTo>
                <a:cubicBezTo>
                  <a:pt x="1818861" y="451140"/>
                  <a:pt x="1782482" y="487519"/>
                  <a:pt x="1737606" y="487519"/>
                </a:cubicBezTo>
                <a:lnTo>
                  <a:pt x="81255" y="487519"/>
                </a:lnTo>
                <a:cubicBezTo>
                  <a:pt x="36379" y="487519"/>
                  <a:pt x="0" y="451140"/>
                  <a:pt x="0" y="406264"/>
                </a:cubicBezTo>
                <a:lnTo>
                  <a:pt x="0" y="81255"/>
                </a:lnTo>
                <a:close/>
              </a:path>
            </a:pathLst>
          </a:custGeom>
          <a:solidFill>
            <a:schemeClr val="accent4">
              <a:lumMod val="75000"/>
            </a:schemeClr>
          </a:solidFill>
        </p:spPr>
        <p:style>
          <a:lnRef idx="0">
            <a:schemeClr val="lt1">
              <a:hueOff val="0"/>
              <a:satOff val="0"/>
              <a:lumOff val="0"/>
              <a:alphaOff val="0"/>
            </a:schemeClr>
          </a:lnRef>
          <a:fillRef idx="3">
            <a:schemeClr val="accent4">
              <a:hueOff val="2825572"/>
              <a:satOff val="-18814"/>
              <a:lumOff val="-4863"/>
              <a:alphaOff val="0"/>
            </a:schemeClr>
          </a:fillRef>
          <a:effectRef idx="3">
            <a:schemeClr val="accent4">
              <a:hueOff val="2825572"/>
              <a:satOff val="-18814"/>
              <a:lumOff val="-4863"/>
              <a:alphaOff val="0"/>
            </a:schemeClr>
          </a:effectRef>
          <a:fontRef idx="minor">
            <a:schemeClr val="lt1"/>
          </a:fontRef>
        </p:style>
        <p:txBody>
          <a:bodyPr spcFirstLastPara="0" vert="horz" wrap="square" lIns="274320" tIns="77139" rIns="77139" bIns="77139" numCol="1" spcCol="1270" anchor="ctr" anchorCtr="0">
            <a:noAutofit/>
          </a:bodyPr>
          <a:lstStyle/>
          <a:p>
            <a:pPr lvl="0" algn="r" defTabSz="622300">
              <a:lnSpc>
                <a:spcPct val="90000"/>
              </a:lnSpc>
              <a:spcBef>
                <a:spcPct val="0"/>
              </a:spcBef>
              <a:spcAft>
                <a:spcPct val="35000"/>
              </a:spcAft>
            </a:pPr>
            <a:r>
              <a:rPr lang="en-GB" sz="1200" b="1" kern="1200" dirty="0" smtClean="0">
                <a:solidFill>
                  <a:schemeClr val="tx1"/>
                </a:solidFill>
              </a:rPr>
              <a:t>Learn</a:t>
            </a:r>
            <a:endParaRPr lang="en-GB" sz="1200" b="1" kern="1200" dirty="0">
              <a:solidFill>
                <a:schemeClr val="tx1"/>
              </a:solidFill>
            </a:endParaRPr>
          </a:p>
        </p:txBody>
      </p:sp>
      <p:sp>
        <p:nvSpPr>
          <p:cNvPr id="25" name="Oval 24"/>
          <p:cNvSpPr/>
          <p:nvPr/>
        </p:nvSpPr>
        <p:spPr>
          <a:xfrm>
            <a:off x="2601009" y="3967799"/>
            <a:ext cx="1097280" cy="1097280"/>
          </a:xfrm>
          <a:prstGeom prst="ellipse">
            <a:avLst/>
          </a:prstGeom>
          <a:blipFill rotWithShape="1">
            <a:blip r:embed="rId3"/>
            <a:stretch>
              <a:fillRect/>
            </a:stretch>
          </a:blipFill>
        </p:spPr>
        <p:style>
          <a:lnRef idx="0">
            <a:schemeClr val="lt1">
              <a:hueOff val="0"/>
              <a:satOff val="0"/>
              <a:lumOff val="0"/>
              <a:alphaOff val="0"/>
            </a:schemeClr>
          </a:lnRef>
          <a:fillRef idx="1">
            <a:scrgbClr r="0" g="0" b="0"/>
          </a:fillRef>
          <a:effectRef idx="3">
            <a:schemeClr val="accent4">
              <a:tint val="50000"/>
              <a:hueOff val="2935326"/>
              <a:satOff val="-18458"/>
              <a:lumOff val="-2021"/>
              <a:alphaOff val="0"/>
            </a:schemeClr>
          </a:effectRef>
          <a:fontRef idx="minor">
            <a:schemeClr val="lt1">
              <a:hueOff val="0"/>
              <a:satOff val="0"/>
              <a:lumOff val="0"/>
              <a:alphaOff val="0"/>
            </a:schemeClr>
          </a:fontRef>
        </p:style>
      </p:sp>
      <p:sp>
        <p:nvSpPr>
          <p:cNvPr id="26" name="Freeform 25"/>
          <p:cNvSpPr/>
          <p:nvPr/>
        </p:nvSpPr>
        <p:spPr>
          <a:xfrm>
            <a:off x="4856122" y="4189581"/>
            <a:ext cx="1818861" cy="487519"/>
          </a:xfrm>
          <a:custGeom>
            <a:avLst/>
            <a:gdLst>
              <a:gd name="connsiteX0" fmla="*/ 0 w 1818861"/>
              <a:gd name="connsiteY0" fmla="*/ 81255 h 487519"/>
              <a:gd name="connsiteX1" fmla="*/ 81255 w 1818861"/>
              <a:gd name="connsiteY1" fmla="*/ 0 h 487519"/>
              <a:gd name="connsiteX2" fmla="*/ 1737606 w 1818861"/>
              <a:gd name="connsiteY2" fmla="*/ 0 h 487519"/>
              <a:gd name="connsiteX3" fmla="*/ 1818861 w 1818861"/>
              <a:gd name="connsiteY3" fmla="*/ 81255 h 487519"/>
              <a:gd name="connsiteX4" fmla="*/ 1818861 w 1818861"/>
              <a:gd name="connsiteY4" fmla="*/ 406264 h 487519"/>
              <a:gd name="connsiteX5" fmla="*/ 1737606 w 1818861"/>
              <a:gd name="connsiteY5" fmla="*/ 487519 h 487519"/>
              <a:gd name="connsiteX6" fmla="*/ 81255 w 1818861"/>
              <a:gd name="connsiteY6" fmla="*/ 487519 h 487519"/>
              <a:gd name="connsiteX7" fmla="*/ 0 w 1818861"/>
              <a:gd name="connsiteY7" fmla="*/ 406264 h 487519"/>
              <a:gd name="connsiteX8" fmla="*/ 0 w 1818861"/>
              <a:gd name="connsiteY8" fmla="*/ 81255 h 48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861" h="487519">
                <a:moveTo>
                  <a:pt x="0" y="81255"/>
                </a:moveTo>
                <a:cubicBezTo>
                  <a:pt x="0" y="36379"/>
                  <a:pt x="36379" y="0"/>
                  <a:pt x="81255" y="0"/>
                </a:cubicBezTo>
                <a:lnTo>
                  <a:pt x="1737606" y="0"/>
                </a:lnTo>
                <a:cubicBezTo>
                  <a:pt x="1782482" y="0"/>
                  <a:pt x="1818861" y="36379"/>
                  <a:pt x="1818861" y="81255"/>
                </a:cubicBezTo>
                <a:lnTo>
                  <a:pt x="1818861" y="406264"/>
                </a:lnTo>
                <a:cubicBezTo>
                  <a:pt x="1818861" y="451140"/>
                  <a:pt x="1782482" y="487519"/>
                  <a:pt x="1737606" y="487519"/>
                </a:cubicBezTo>
                <a:lnTo>
                  <a:pt x="81255" y="487519"/>
                </a:lnTo>
                <a:cubicBezTo>
                  <a:pt x="36379" y="487519"/>
                  <a:pt x="0" y="451140"/>
                  <a:pt x="0" y="406264"/>
                </a:cubicBezTo>
                <a:lnTo>
                  <a:pt x="0" y="81255"/>
                </a:lnTo>
                <a:close/>
              </a:path>
            </a:pathLst>
          </a:custGeom>
          <a:solidFill>
            <a:schemeClr val="accent2"/>
          </a:solidFill>
        </p:spPr>
        <p:style>
          <a:lnRef idx="0">
            <a:schemeClr val="lt1">
              <a:hueOff val="0"/>
              <a:satOff val="0"/>
              <a:lumOff val="0"/>
              <a:alphaOff val="0"/>
            </a:schemeClr>
          </a:lnRef>
          <a:fillRef idx="3">
            <a:schemeClr val="accent4">
              <a:hueOff val="5651143"/>
              <a:satOff val="-37628"/>
              <a:lumOff val="-9726"/>
              <a:alphaOff val="0"/>
            </a:schemeClr>
          </a:fillRef>
          <a:effectRef idx="3">
            <a:schemeClr val="accent4">
              <a:hueOff val="5651143"/>
              <a:satOff val="-37628"/>
              <a:lumOff val="-9726"/>
              <a:alphaOff val="0"/>
            </a:schemeClr>
          </a:effectRef>
          <a:fontRef idx="minor">
            <a:schemeClr val="lt1"/>
          </a:fontRef>
        </p:style>
        <p:txBody>
          <a:bodyPr spcFirstLastPara="0" vert="horz" wrap="square" lIns="408791" tIns="77139" rIns="77139" bIns="77139" numCol="1" spcCol="1270" anchor="ctr" anchorCtr="0">
            <a:noAutofit/>
          </a:bodyPr>
          <a:lstStyle/>
          <a:p>
            <a:pPr lvl="0" algn="r" defTabSz="622300">
              <a:lnSpc>
                <a:spcPct val="90000"/>
              </a:lnSpc>
              <a:spcBef>
                <a:spcPct val="0"/>
              </a:spcBef>
              <a:spcAft>
                <a:spcPct val="35000"/>
              </a:spcAft>
            </a:pPr>
            <a:r>
              <a:rPr lang="en-GB" sz="1200" b="1" kern="1200" dirty="0" smtClean="0"/>
              <a:t>Communicate</a:t>
            </a:r>
            <a:endParaRPr lang="en-GB" sz="1200" b="1" kern="1200" dirty="0"/>
          </a:p>
        </p:txBody>
      </p:sp>
      <p:sp>
        <p:nvSpPr>
          <p:cNvPr id="27" name="Oval 26"/>
          <p:cNvSpPr/>
          <p:nvPr/>
        </p:nvSpPr>
        <p:spPr>
          <a:xfrm>
            <a:off x="4391339" y="3331184"/>
            <a:ext cx="1097280" cy="1097280"/>
          </a:xfrm>
          <a:prstGeom prst="ellipse">
            <a:avLst/>
          </a:prstGeom>
          <a:blipFill rotWithShape="1">
            <a:blip r:embed="rId4"/>
            <a:stretch>
              <a:fillRect/>
            </a:stretch>
          </a:blipFill>
        </p:spPr>
        <p:style>
          <a:lnRef idx="0">
            <a:schemeClr val="lt1">
              <a:hueOff val="0"/>
              <a:satOff val="0"/>
              <a:lumOff val="0"/>
              <a:alphaOff val="0"/>
            </a:schemeClr>
          </a:lnRef>
          <a:fillRef idx="1">
            <a:scrgbClr r="0" g="0" b="0"/>
          </a:fillRef>
          <a:effectRef idx="3">
            <a:schemeClr val="accent4">
              <a:tint val="50000"/>
              <a:hueOff val="5870651"/>
              <a:satOff val="-36915"/>
              <a:lumOff val="-4042"/>
              <a:alphaOff val="0"/>
            </a:schemeClr>
          </a:effectRef>
          <a:fontRef idx="minor">
            <a:schemeClr val="lt1">
              <a:hueOff val="0"/>
              <a:satOff val="0"/>
              <a:lumOff val="0"/>
              <a:alphaOff val="0"/>
            </a:schemeClr>
          </a:fontRef>
        </p:style>
      </p:sp>
      <p:sp>
        <p:nvSpPr>
          <p:cNvPr id="28" name="Freeform 27"/>
          <p:cNvSpPr/>
          <p:nvPr/>
        </p:nvSpPr>
        <p:spPr>
          <a:xfrm>
            <a:off x="6355617" y="3632059"/>
            <a:ext cx="1818861" cy="487519"/>
          </a:xfrm>
          <a:custGeom>
            <a:avLst/>
            <a:gdLst>
              <a:gd name="connsiteX0" fmla="*/ 0 w 1818861"/>
              <a:gd name="connsiteY0" fmla="*/ 81255 h 487519"/>
              <a:gd name="connsiteX1" fmla="*/ 81255 w 1818861"/>
              <a:gd name="connsiteY1" fmla="*/ 0 h 487519"/>
              <a:gd name="connsiteX2" fmla="*/ 1737606 w 1818861"/>
              <a:gd name="connsiteY2" fmla="*/ 0 h 487519"/>
              <a:gd name="connsiteX3" fmla="*/ 1818861 w 1818861"/>
              <a:gd name="connsiteY3" fmla="*/ 81255 h 487519"/>
              <a:gd name="connsiteX4" fmla="*/ 1818861 w 1818861"/>
              <a:gd name="connsiteY4" fmla="*/ 406264 h 487519"/>
              <a:gd name="connsiteX5" fmla="*/ 1737606 w 1818861"/>
              <a:gd name="connsiteY5" fmla="*/ 487519 h 487519"/>
              <a:gd name="connsiteX6" fmla="*/ 81255 w 1818861"/>
              <a:gd name="connsiteY6" fmla="*/ 487519 h 487519"/>
              <a:gd name="connsiteX7" fmla="*/ 0 w 1818861"/>
              <a:gd name="connsiteY7" fmla="*/ 406264 h 487519"/>
              <a:gd name="connsiteX8" fmla="*/ 0 w 1818861"/>
              <a:gd name="connsiteY8" fmla="*/ 81255 h 48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861" h="487519">
                <a:moveTo>
                  <a:pt x="0" y="81255"/>
                </a:moveTo>
                <a:cubicBezTo>
                  <a:pt x="0" y="36379"/>
                  <a:pt x="36379" y="0"/>
                  <a:pt x="81255" y="0"/>
                </a:cubicBezTo>
                <a:lnTo>
                  <a:pt x="1737606" y="0"/>
                </a:lnTo>
                <a:cubicBezTo>
                  <a:pt x="1782482" y="0"/>
                  <a:pt x="1818861" y="36379"/>
                  <a:pt x="1818861" y="81255"/>
                </a:cubicBezTo>
                <a:lnTo>
                  <a:pt x="1818861" y="406264"/>
                </a:lnTo>
                <a:cubicBezTo>
                  <a:pt x="1818861" y="451140"/>
                  <a:pt x="1782482" y="487519"/>
                  <a:pt x="1737606" y="487519"/>
                </a:cubicBezTo>
                <a:lnTo>
                  <a:pt x="81255" y="487519"/>
                </a:lnTo>
                <a:cubicBezTo>
                  <a:pt x="36379" y="487519"/>
                  <a:pt x="0" y="451140"/>
                  <a:pt x="0" y="406264"/>
                </a:cubicBezTo>
                <a:lnTo>
                  <a:pt x="0" y="81255"/>
                </a:lnTo>
                <a:close/>
              </a:path>
            </a:pathLst>
          </a:custGeom>
          <a:solidFill>
            <a:schemeClr val="accent6"/>
          </a:solidFill>
        </p:spPr>
        <p:style>
          <a:lnRef idx="0">
            <a:schemeClr val="lt1">
              <a:hueOff val="0"/>
              <a:satOff val="0"/>
              <a:lumOff val="0"/>
              <a:alphaOff val="0"/>
            </a:schemeClr>
          </a:lnRef>
          <a:fillRef idx="3">
            <a:schemeClr val="accent4">
              <a:hueOff val="8476716"/>
              <a:satOff val="-56441"/>
              <a:lumOff val="-14588"/>
              <a:alphaOff val="0"/>
            </a:schemeClr>
          </a:fillRef>
          <a:effectRef idx="3">
            <a:schemeClr val="accent4">
              <a:hueOff val="8476716"/>
              <a:satOff val="-56441"/>
              <a:lumOff val="-14588"/>
              <a:alphaOff val="0"/>
            </a:schemeClr>
          </a:effectRef>
          <a:fontRef idx="minor">
            <a:schemeClr val="lt1"/>
          </a:fontRef>
        </p:style>
        <p:txBody>
          <a:bodyPr spcFirstLastPara="0" vert="horz" wrap="square" lIns="408791" tIns="77139" rIns="77139" bIns="77139" numCol="1" spcCol="1270" anchor="ctr" anchorCtr="0">
            <a:noAutofit/>
          </a:bodyPr>
          <a:lstStyle/>
          <a:p>
            <a:pPr lvl="0" algn="r" defTabSz="622300">
              <a:lnSpc>
                <a:spcPct val="90000"/>
              </a:lnSpc>
              <a:spcBef>
                <a:spcPct val="0"/>
              </a:spcBef>
              <a:spcAft>
                <a:spcPct val="35000"/>
              </a:spcAft>
            </a:pPr>
            <a:r>
              <a:rPr lang="en-GB" sz="1200" b="1" kern="1200" dirty="0" smtClean="0"/>
              <a:t>Socio </a:t>
            </a:r>
            <a:br>
              <a:rPr lang="en-GB" sz="1200" b="1" kern="1200" dirty="0" smtClean="0"/>
            </a:br>
            <a:r>
              <a:rPr lang="en-GB" sz="1200" b="1" kern="1200" dirty="0" smtClean="0"/>
              <a:t>interactivity</a:t>
            </a:r>
            <a:endParaRPr lang="en-GB" sz="1200" b="1" kern="1200" dirty="0"/>
          </a:p>
        </p:txBody>
      </p:sp>
      <p:sp>
        <p:nvSpPr>
          <p:cNvPr id="29" name="Oval 28"/>
          <p:cNvSpPr/>
          <p:nvPr/>
        </p:nvSpPr>
        <p:spPr>
          <a:xfrm>
            <a:off x="5934573" y="2765753"/>
            <a:ext cx="1097280" cy="1097280"/>
          </a:xfrm>
          <a:prstGeom prst="ellipse">
            <a:avLst/>
          </a:prstGeom>
          <a:blipFill rotWithShape="1">
            <a:blip r:embed="rId5"/>
            <a:stretch>
              <a:fillRect/>
            </a:stretch>
          </a:blipFill>
        </p:spPr>
        <p:style>
          <a:lnRef idx="0">
            <a:schemeClr val="lt1">
              <a:hueOff val="0"/>
              <a:satOff val="0"/>
              <a:lumOff val="0"/>
              <a:alphaOff val="0"/>
            </a:schemeClr>
          </a:lnRef>
          <a:fillRef idx="1">
            <a:scrgbClr r="0" g="0" b="0"/>
          </a:fillRef>
          <a:effectRef idx="3">
            <a:schemeClr val="accent4">
              <a:tint val="50000"/>
              <a:hueOff val="8805977"/>
              <a:satOff val="-55373"/>
              <a:lumOff val="-6064"/>
              <a:alphaOff val="0"/>
            </a:schemeClr>
          </a:effectRef>
          <a:fontRef idx="minor">
            <a:schemeClr val="lt1">
              <a:hueOff val="0"/>
              <a:satOff val="0"/>
              <a:lumOff val="0"/>
              <a:alphaOff val="0"/>
            </a:schemeClr>
          </a:fontRef>
        </p:style>
      </p:sp>
      <p:sp>
        <p:nvSpPr>
          <p:cNvPr id="30" name="Freeform 29"/>
          <p:cNvSpPr/>
          <p:nvPr/>
        </p:nvSpPr>
        <p:spPr>
          <a:xfrm>
            <a:off x="8044537" y="3086618"/>
            <a:ext cx="1818861" cy="487519"/>
          </a:xfrm>
          <a:custGeom>
            <a:avLst/>
            <a:gdLst>
              <a:gd name="connsiteX0" fmla="*/ 0 w 1818861"/>
              <a:gd name="connsiteY0" fmla="*/ 81255 h 487519"/>
              <a:gd name="connsiteX1" fmla="*/ 81255 w 1818861"/>
              <a:gd name="connsiteY1" fmla="*/ 0 h 487519"/>
              <a:gd name="connsiteX2" fmla="*/ 1737606 w 1818861"/>
              <a:gd name="connsiteY2" fmla="*/ 0 h 487519"/>
              <a:gd name="connsiteX3" fmla="*/ 1818861 w 1818861"/>
              <a:gd name="connsiteY3" fmla="*/ 81255 h 487519"/>
              <a:gd name="connsiteX4" fmla="*/ 1818861 w 1818861"/>
              <a:gd name="connsiteY4" fmla="*/ 406264 h 487519"/>
              <a:gd name="connsiteX5" fmla="*/ 1737606 w 1818861"/>
              <a:gd name="connsiteY5" fmla="*/ 487519 h 487519"/>
              <a:gd name="connsiteX6" fmla="*/ 81255 w 1818861"/>
              <a:gd name="connsiteY6" fmla="*/ 487519 h 487519"/>
              <a:gd name="connsiteX7" fmla="*/ 0 w 1818861"/>
              <a:gd name="connsiteY7" fmla="*/ 406264 h 487519"/>
              <a:gd name="connsiteX8" fmla="*/ 0 w 1818861"/>
              <a:gd name="connsiteY8" fmla="*/ 81255 h 48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861" h="487519">
                <a:moveTo>
                  <a:pt x="0" y="81255"/>
                </a:moveTo>
                <a:cubicBezTo>
                  <a:pt x="0" y="36379"/>
                  <a:pt x="36379" y="0"/>
                  <a:pt x="81255" y="0"/>
                </a:cubicBezTo>
                <a:lnTo>
                  <a:pt x="1737606" y="0"/>
                </a:lnTo>
                <a:cubicBezTo>
                  <a:pt x="1782482" y="0"/>
                  <a:pt x="1818861" y="36379"/>
                  <a:pt x="1818861" y="81255"/>
                </a:cubicBezTo>
                <a:lnTo>
                  <a:pt x="1818861" y="406264"/>
                </a:lnTo>
                <a:cubicBezTo>
                  <a:pt x="1818861" y="451140"/>
                  <a:pt x="1782482" y="487519"/>
                  <a:pt x="1737606" y="487519"/>
                </a:cubicBezTo>
                <a:lnTo>
                  <a:pt x="81255" y="487519"/>
                </a:lnTo>
                <a:cubicBezTo>
                  <a:pt x="36379" y="487519"/>
                  <a:pt x="0" y="451140"/>
                  <a:pt x="0" y="406264"/>
                </a:cubicBezTo>
                <a:lnTo>
                  <a:pt x="0" y="81255"/>
                </a:lnTo>
                <a:close/>
              </a:path>
            </a:pathLst>
          </a:custGeom>
          <a:solidFill>
            <a:schemeClr val="tx2"/>
          </a:solidFill>
        </p:spPr>
        <p:style>
          <a:lnRef idx="0">
            <a:schemeClr val="lt1">
              <a:hueOff val="0"/>
              <a:satOff val="0"/>
              <a:lumOff val="0"/>
              <a:alphaOff val="0"/>
            </a:schemeClr>
          </a:lnRef>
          <a:fillRef idx="3">
            <a:schemeClr val="accent4">
              <a:hueOff val="11302287"/>
              <a:satOff val="-75255"/>
              <a:lumOff val="-19451"/>
              <a:alphaOff val="0"/>
            </a:schemeClr>
          </a:fillRef>
          <a:effectRef idx="3">
            <a:schemeClr val="accent4">
              <a:hueOff val="11302287"/>
              <a:satOff val="-75255"/>
              <a:lumOff val="-19451"/>
              <a:alphaOff val="0"/>
            </a:schemeClr>
          </a:effectRef>
          <a:fontRef idx="minor">
            <a:schemeClr val="lt1"/>
          </a:fontRef>
        </p:style>
        <p:txBody>
          <a:bodyPr spcFirstLastPara="0" vert="horz" wrap="square" lIns="408791" tIns="77139" rIns="77139" bIns="77139" numCol="1" spcCol="1270" anchor="ctr" anchorCtr="0">
            <a:noAutofit/>
          </a:bodyPr>
          <a:lstStyle/>
          <a:p>
            <a:pPr lvl="0" algn="r" defTabSz="622300">
              <a:lnSpc>
                <a:spcPct val="90000"/>
              </a:lnSpc>
              <a:spcBef>
                <a:spcPct val="0"/>
              </a:spcBef>
              <a:spcAft>
                <a:spcPct val="35000"/>
              </a:spcAft>
            </a:pPr>
            <a:r>
              <a:rPr lang="en-GB" sz="1200" b="1" kern="1200" dirty="0" smtClean="0"/>
              <a:t>Socio isolation</a:t>
            </a:r>
            <a:endParaRPr lang="en-GB" sz="1200" b="1" kern="1200" dirty="0"/>
          </a:p>
        </p:txBody>
      </p:sp>
      <p:sp>
        <p:nvSpPr>
          <p:cNvPr id="31" name="Oval 30"/>
          <p:cNvSpPr/>
          <p:nvPr/>
        </p:nvSpPr>
        <p:spPr>
          <a:xfrm>
            <a:off x="7511716" y="2205970"/>
            <a:ext cx="1097280" cy="1097280"/>
          </a:xfrm>
          <a:prstGeom prst="ellipse">
            <a:avLst/>
          </a:prstGeom>
          <a:blipFill rotWithShape="1">
            <a:blip r:embed="rId6"/>
            <a:stretch>
              <a:fillRect/>
            </a:stretch>
          </a:blipFill>
        </p:spPr>
        <p:style>
          <a:lnRef idx="0">
            <a:schemeClr val="lt1">
              <a:hueOff val="0"/>
              <a:satOff val="0"/>
              <a:lumOff val="0"/>
              <a:alphaOff val="0"/>
            </a:schemeClr>
          </a:lnRef>
          <a:fillRef idx="1">
            <a:scrgbClr r="0" g="0" b="0"/>
          </a:fillRef>
          <a:effectRef idx="3">
            <a:schemeClr val="accent4">
              <a:tint val="50000"/>
              <a:hueOff val="11741302"/>
              <a:satOff val="-73830"/>
              <a:lumOff val="-8085"/>
              <a:alphaOff val="0"/>
            </a:schemeClr>
          </a:effectRef>
          <a:fontRef idx="minor">
            <a:schemeClr val="lt1">
              <a:hueOff val="0"/>
              <a:satOff val="0"/>
              <a:lumOff val="0"/>
              <a:alphaOff val="0"/>
            </a:schemeClr>
          </a:fontRef>
        </p:style>
      </p:sp>
      <p:sp>
        <p:nvSpPr>
          <p:cNvPr id="32" name="Freeform 31"/>
          <p:cNvSpPr/>
          <p:nvPr/>
        </p:nvSpPr>
        <p:spPr>
          <a:xfrm>
            <a:off x="9661377" y="2458752"/>
            <a:ext cx="1889785" cy="487519"/>
          </a:xfrm>
          <a:custGeom>
            <a:avLst/>
            <a:gdLst>
              <a:gd name="connsiteX0" fmla="*/ 0 w 1818861"/>
              <a:gd name="connsiteY0" fmla="*/ 81255 h 487519"/>
              <a:gd name="connsiteX1" fmla="*/ 81255 w 1818861"/>
              <a:gd name="connsiteY1" fmla="*/ 0 h 487519"/>
              <a:gd name="connsiteX2" fmla="*/ 1737606 w 1818861"/>
              <a:gd name="connsiteY2" fmla="*/ 0 h 487519"/>
              <a:gd name="connsiteX3" fmla="*/ 1818861 w 1818861"/>
              <a:gd name="connsiteY3" fmla="*/ 81255 h 487519"/>
              <a:gd name="connsiteX4" fmla="*/ 1818861 w 1818861"/>
              <a:gd name="connsiteY4" fmla="*/ 406264 h 487519"/>
              <a:gd name="connsiteX5" fmla="*/ 1737606 w 1818861"/>
              <a:gd name="connsiteY5" fmla="*/ 487519 h 487519"/>
              <a:gd name="connsiteX6" fmla="*/ 81255 w 1818861"/>
              <a:gd name="connsiteY6" fmla="*/ 487519 h 487519"/>
              <a:gd name="connsiteX7" fmla="*/ 0 w 1818861"/>
              <a:gd name="connsiteY7" fmla="*/ 406264 h 487519"/>
              <a:gd name="connsiteX8" fmla="*/ 0 w 1818861"/>
              <a:gd name="connsiteY8" fmla="*/ 81255 h 48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861" h="487519">
                <a:moveTo>
                  <a:pt x="0" y="81255"/>
                </a:moveTo>
                <a:cubicBezTo>
                  <a:pt x="0" y="36379"/>
                  <a:pt x="36379" y="0"/>
                  <a:pt x="81255" y="0"/>
                </a:cubicBezTo>
                <a:lnTo>
                  <a:pt x="1737606" y="0"/>
                </a:lnTo>
                <a:cubicBezTo>
                  <a:pt x="1782482" y="0"/>
                  <a:pt x="1818861" y="36379"/>
                  <a:pt x="1818861" y="81255"/>
                </a:cubicBezTo>
                <a:lnTo>
                  <a:pt x="1818861" y="406264"/>
                </a:lnTo>
                <a:cubicBezTo>
                  <a:pt x="1818861" y="451140"/>
                  <a:pt x="1782482" y="487519"/>
                  <a:pt x="1737606" y="487519"/>
                </a:cubicBezTo>
                <a:lnTo>
                  <a:pt x="81255" y="487519"/>
                </a:lnTo>
                <a:cubicBezTo>
                  <a:pt x="36379" y="487519"/>
                  <a:pt x="0" y="451140"/>
                  <a:pt x="0" y="406264"/>
                </a:cubicBezTo>
                <a:lnTo>
                  <a:pt x="0" y="81255"/>
                </a:lnTo>
                <a:close/>
              </a:path>
            </a:pathLst>
          </a:custGeom>
          <a:solidFill>
            <a:schemeClr val="bg2"/>
          </a:solidFill>
        </p:spPr>
        <p:style>
          <a:lnRef idx="0">
            <a:schemeClr val="lt1">
              <a:hueOff val="0"/>
              <a:satOff val="0"/>
              <a:lumOff val="0"/>
              <a:alphaOff val="0"/>
            </a:schemeClr>
          </a:lnRef>
          <a:fillRef idx="3">
            <a:schemeClr val="accent4">
              <a:hueOff val="14127859"/>
              <a:satOff val="-94069"/>
              <a:lumOff val="-24314"/>
              <a:alphaOff val="0"/>
            </a:schemeClr>
          </a:fillRef>
          <a:effectRef idx="3">
            <a:schemeClr val="accent4">
              <a:hueOff val="14127859"/>
              <a:satOff val="-94069"/>
              <a:lumOff val="-24314"/>
              <a:alphaOff val="0"/>
            </a:schemeClr>
          </a:effectRef>
          <a:fontRef idx="minor">
            <a:schemeClr val="lt1"/>
          </a:fontRef>
        </p:style>
        <p:txBody>
          <a:bodyPr spcFirstLastPara="0" vert="horz" wrap="square" lIns="274320" tIns="69519" rIns="69519" bIns="69519" numCol="1" spcCol="1270" anchor="ctr" anchorCtr="0">
            <a:noAutofit/>
          </a:bodyPr>
          <a:lstStyle/>
          <a:p>
            <a:pPr lvl="0" algn="r" defTabSz="533400">
              <a:lnSpc>
                <a:spcPct val="90000"/>
              </a:lnSpc>
              <a:spcBef>
                <a:spcPct val="0"/>
              </a:spcBef>
              <a:spcAft>
                <a:spcPct val="35000"/>
              </a:spcAft>
            </a:pPr>
            <a:r>
              <a:rPr lang="en-GB" sz="1200" b="1" kern="1200" dirty="0" smtClean="0"/>
              <a:t>Loss of </a:t>
            </a:r>
            <a:br>
              <a:rPr lang="en-GB" sz="1200" b="1" kern="1200" dirty="0" smtClean="0"/>
            </a:br>
            <a:r>
              <a:rPr lang="en-GB" sz="1200" b="1" kern="1200" dirty="0" smtClean="0"/>
              <a:t>information control</a:t>
            </a:r>
            <a:endParaRPr lang="en-GB" sz="1200" b="1" kern="1200" dirty="0"/>
          </a:p>
        </p:txBody>
      </p:sp>
      <p:sp>
        <p:nvSpPr>
          <p:cNvPr id="33" name="Oval 32"/>
          <p:cNvSpPr/>
          <p:nvPr/>
        </p:nvSpPr>
        <p:spPr>
          <a:xfrm>
            <a:off x="9101086" y="1637131"/>
            <a:ext cx="1097280" cy="1097280"/>
          </a:xfrm>
          <a:prstGeom prst="ellipse">
            <a:avLst/>
          </a:prstGeom>
          <a:blipFill rotWithShape="1">
            <a:blip r:embed="rId7"/>
            <a:stretch>
              <a:fillRect/>
            </a:stretch>
          </a:blipFill>
        </p:spPr>
        <p:style>
          <a:lnRef idx="0">
            <a:schemeClr val="lt1">
              <a:hueOff val="0"/>
              <a:satOff val="0"/>
              <a:lumOff val="0"/>
              <a:alphaOff val="0"/>
            </a:schemeClr>
          </a:lnRef>
          <a:fillRef idx="1">
            <a:scrgbClr r="0" g="0" b="0"/>
          </a:fillRef>
          <a:effectRef idx="3">
            <a:schemeClr val="accent4">
              <a:tint val="50000"/>
              <a:hueOff val="14676628"/>
              <a:satOff val="-92288"/>
              <a:lumOff val="-10106"/>
              <a:alphaOff val="0"/>
            </a:schemeClr>
          </a:effectRef>
          <a:fontRef idx="minor">
            <a:schemeClr val="lt1">
              <a:hueOff val="0"/>
              <a:satOff val="0"/>
              <a:lumOff val="0"/>
              <a:alphaOff val="0"/>
            </a:schemeClr>
          </a:fontRef>
        </p:style>
      </p:sp>
      <p:sp>
        <p:nvSpPr>
          <p:cNvPr id="36" name="Oval 35"/>
          <p:cNvSpPr/>
          <p:nvPr/>
        </p:nvSpPr>
        <p:spPr>
          <a:xfrm>
            <a:off x="4290544" y="4050425"/>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38" name="Oval 37"/>
          <p:cNvSpPr/>
          <p:nvPr/>
        </p:nvSpPr>
        <p:spPr>
          <a:xfrm>
            <a:off x="4108923" y="4125159"/>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40" name="Oval 39"/>
          <p:cNvSpPr/>
          <p:nvPr/>
        </p:nvSpPr>
        <p:spPr>
          <a:xfrm>
            <a:off x="3926092" y="4195446"/>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41" name="Oval 40"/>
          <p:cNvSpPr/>
          <p:nvPr/>
        </p:nvSpPr>
        <p:spPr>
          <a:xfrm>
            <a:off x="3740563" y="4267999"/>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44" name="Oval 43"/>
          <p:cNvSpPr/>
          <p:nvPr/>
        </p:nvSpPr>
        <p:spPr>
          <a:xfrm>
            <a:off x="5662606" y="3516165"/>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45" name="Oval 44"/>
          <p:cNvSpPr/>
          <p:nvPr/>
        </p:nvSpPr>
        <p:spPr>
          <a:xfrm>
            <a:off x="5479775" y="3586452"/>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47" name="Oval 46"/>
          <p:cNvSpPr/>
          <p:nvPr/>
        </p:nvSpPr>
        <p:spPr>
          <a:xfrm>
            <a:off x="5842898" y="3446123"/>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48" name="Oval 47"/>
          <p:cNvSpPr/>
          <p:nvPr/>
        </p:nvSpPr>
        <p:spPr>
          <a:xfrm>
            <a:off x="7217634" y="2941627"/>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49" name="Oval 48"/>
          <p:cNvSpPr/>
          <p:nvPr/>
        </p:nvSpPr>
        <p:spPr>
          <a:xfrm>
            <a:off x="7039566" y="3011914"/>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50" name="Oval 49"/>
          <p:cNvSpPr/>
          <p:nvPr/>
        </p:nvSpPr>
        <p:spPr>
          <a:xfrm>
            <a:off x="7400782" y="2868259"/>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51" name="Oval 50"/>
          <p:cNvSpPr/>
          <p:nvPr/>
        </p:nvSpPr>
        <p:spPr>
          <a:xfrm>
            <a:off x="8786921" y="2324797"/>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52" name="Oval 51"/>
          <p:cNvSpPr/>
          <p:nvPr/>
        </p:nvSpPr>
        <p:spPr>
          <a:xfrm>
            <a:off x="8604090" y="2395084"/>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53" name="Oval 52"/>
          <p:cNvSpPr/>
          <p:nvPr/>
        </p:nvSpPr>
        <p:spPr>
          <a:xfrm>
            <a:off x="8970069" y="2250322"/>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grpSp>
        <p:nvGrpSpPr>
          <p:cNvPr id="5" name="Group 4"/>
          <p:cNvGrpSpPr/>
          <p:nvPr/>
        </p:nvGrpSpPr>
        <p:grpSpPr>
          <a:xfrm rot="1643458">
            <a:off x="10194976" y="1552136"/>
            <a:ext cx="491966" cy="432478"/>
            <a:chOff x="6679221" y="1447746"/>
            <a:chExt cx="491966" cy="432478"/>
          </a:xfrm>
          <a:solidFill>
            <a:schemeClr val="accent1"/>
          </a:solidFill>
        </p:grpSpPr>
        <p:sp>
          <p:nvSpPr>
            <p:cNvPr id="61" name="Oval 60"/>
            <p:cNvSpPr/>
            <p:nvPr/>
          </p:nvSpPr>
          <p:spPr>
            <a:xfrm>
              <a:off x="6834478" y="1447746"/>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2" name="Oval 61"/>
            <p:cNvSpPr/>
            <p:nvPr/>
          </p:nvSpPr>
          <p:spPr>
            <a:xfrm>
              <a:off x="6679221" y="1448092"/>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3" name="Oval 62"/>
            <p:cNvSpPr/>
            <p:nvPr/>
          </p:nvSpPr>
          <p:spPr>
            <a:xfrm>
              <a:off x="6989687" y="1448092"/>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4" name="Oval 63"/>
            <p:cNvSpPr/>
            <p:nvPr/>
          </p:nvSpPr>
          <p:spPr>
            <a:xfrm>
              <a:off x="7038467" y="1595884"/>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5" name="Oval 64"/>
            <p:cNvSpPr/>
            <p:nvPr/>
          </p:nvSpPr>
          <p:spPr>
            <a:xfrm>
              <a:off x="7086856" y="1735238"/>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6" name="Oval 65"/>
            <p:cNvSpPr/>
            <p:nvPr/>
          </p:nvSpPr>
          <p:spPr>
            <a:xfrm>
              <a:off x="6901546" y="1575351"/>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7" name="Oval 66"/>
            <p:cNvSpPr/>
            <p:nvPr/>
          </p:nvSpPr>
          <p:spPr>
            <a:xfrm>
              <a:off x="6816584" y="1679663"/>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sp>
          <p:nvSpPr>
            <p:cNvPr id="68" name="Oval 67"/>
            <p:cNvSpPr/>
            <p:nvPr/>
          </p:nvSpPr>
          <p:spPr>
            <a:xfrm>
              <a:off x="6728514" y="1795893"/>
              <a:ext cx="84331" cy="84331"/>
            </a:xfrm>
            <a:prstGeom prst="ellipse">
              <a:avLst/>
            </a:prstGeom>
            <a:solidFill>
              <a:schemeClr val="accent1"/>
            </a:solidFill>
            <a:ln>
              <a:solidFill>
                <a:schemeClr val="accent1"/>
              </a:solidFill>
            </a:ln>
          </p:spPr>
          <p:style>
            <a:lnRef idx="1">
              <a:schemeClr val="accent4">
                <a:hueOff val="1765982"/>
                <a:satOff val="-11759"/>
                <a:lumOff val="-3039"/>
                <a:alphaOff val="0"/>
              </a:schemeClr>
            </a:lnRef>
            <a:fillRef idx="3">
              <a:schemeClr val="accent4">
                <a:hueOff val="1765982"/>
                <a:satOff val="-11759"/>
                <a:lumOff val="-3039"/>
                <a:alphaOff val="0"/>
              </a:schemeClr>
            </a:fillRef>
            <a:effectRef idx="3">
              <a:schemeClr val="accent4">
                <a:hueOff val="1765982"/>
                <a:satOff val="-11759"/>
                <a:lumOff val="-3039"/>
                <a:alphaOff val="0"/>
              </a:schemeClr>
            </a:effectRef>
            <a:fontRef idx="minor">
              <a:schemeClr val="lt1"/>
            </a:fontRef>
          </p:style>
        </p:sp>
      </p:grpSp>
    </p:spTree>
    <p:extLst>
      <p:ext uri="{BB962C8B-B14F-4D97-AF65-F5344CB8AC3E}">
        <p14:creationId xmlns:p14="http://schemas.microsoft.com/office/powerpoint/2010/main" val="50512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par>
                                <p:cTn id="70" presetID="10" presetClass="entr" presetSubtype="0"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par>
                                <p:cTn id="87" presetID="10"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nodeType="with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500"/>
                                        <p:tgtEl>
                                          <p:spTgt spid="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P spid="30"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Threats in the Socio Technical Society</a:t>
            </a:r>
            <a:endParaRPr lang="en-GB" dirty="0"/>
          </a:p>
        </p:txBody>
      </p:sp>
      <p:sp>
        <p:nvSpPr>
          <p:cNvPr id="6" name="Text Placeholder 5"/>
          <p:cNvSpPr>
            <a:spLocks noGrp="1"/>
          </p:cNvSpPr>
          <p:nvPr>
            <p:ph type="body" sz="quarter" idx="10"/>
          </p:nvPr>
        </p:nvSpPr>
        <p:spPr>
          <a:xfrm>
            <a:off x="519112" y="1447799"/>
            <a:ext cx="6502929" cy="4641271"/>
          </a:xfrm>
        </p:spPr>
        <p:txBody>
          <a:bodyPr/>
          <a:lstStyle/>
          <a:p>
            <a:pPr marL="404813" indent="-404813"/>
            <a:r>
              <a:rPr lang="en-GB" sz="2400" dirty="0" smtClean="0"/>
              <a:t>STS Security is difficult to define </a:t>
            </a:r>
            <a:br>
              <a:rPr lang="en-GB" sz="2400" dirty="0" smtClean="0"/>
            </a:br>
            <a:r>
              <a:rPr lang="en-GB" sz="2400" dirty="0" smtClean="0"/>
              <a:t>let alone manage</a:t>
            </a:r>
          </a:p>
          <a:p>
            <a:pPr marL="404813" indent="-404813"/>
            <a:r>
              <a:rPr lang="en-GB" sz="2400" dirty="0" smtClean="0"/>
              <a:t>New STS crimes are evolving </a:t>
            </a:r>
            <a:br>
              <a:rPr lang="en-GB" sz="2400" dirty="0" smtClean="0"/>
            </a:br>
            <a:r>
              <a:rPr lang="en-GB" sz="2400" dirty="0" smtClean="0"/>
              <a:t>at a frightening pace</a:t>
            </a:r>
          </a:p>
          <a:p>
            <a:pPr marL="690563" lvl="2" indent="-287338"/>
            <a:r>
              <a:rPr lang="en-GB" sz="2000" dirty="0" smtClean="0"/>
              <a:t>Cyber stalking</a:t>
            </a:r>
          </a:p>
          <a:p>
            <a:pPr marL="690563" lvl="2" indent="-287338"/>
            <a:r>
              <a:rPr lang="en-GB" sz="2000" dirty="0" smtClean="0"/>
              <a:t>Cyber bullying</a:t>
            </a:r>
          </a:p>
          <a:p>
            <a:pPr marL="690563" lvl="2" indent="-287338"/>
            <a:r>
              <a:rPr lang="en-GB" sz="2000" dirty="0" smtClean="0"/>
              <a:t>ID theft</a:t>
            </a:r>
          </a:p>
          <a:p>
            <a:pPr marL="690563" lvl="2" indent="-287338"/>
            <a:r>
              <a:rPr lang="en-GB" sz="2000" dirty="0" smtClean="0"/>
              <a:t>Fraud</a:t>
            </a:r>
          </a:p>
          <a:p>
            <a:pPr marL="404813" indent="-404813"/>
            <a:r>
              <a:rPr lang="en-GB" sz="2400" dirty="0" smtClean="0"/>
              <a:t>Nobody really understands what security is!</a:t>
            </a:r>
          </a:p>
          <a:p>
            <a:pPr marL="404813" indent="-404813"/>
            <a:r>
              <a:rPr lang="en-GB" sz="2400" dirty="0" smtClean="0"/>
              <a:t>Nobody really knows how the security </a:t>
            </a:r>
            <a:br>
              <a:rPr lang="en-GB" sz="2400" dirty="0" smtClean="0"/>
            </a:br>
            <a:r>
              <a:rPr lang="en-GB" sz="2400" dirty="0" smtClean="0"/>
              <a:t>tools work</a:t>
            </a:r>
          </a:p>
          <a:p>
            <a:pPr marL="404813" indent="-404813"/>
            <a:r>
              <a:rPr lang="en-GB" sz="2400" dirty="0" smtClean="0"/>
              <a:t>Security focus is often too much on the “distant” attack – hacking, etc.</a:t>
            </a:r>
          </a:p>
        </p:txBody>
      </p:sp>
      <p:pic>
        <p:nvPicPr>
          <p:cNvPr id="1026" name="Picture 2" descr="http://abbysroad.files.wordpress.com/2009/11/facebook.jpg?w=480&amp;h=3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335" y="1905000"/>
            <a:ext cx="4526790"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46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Welcome to Creepyville…</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897233"/>
            <a:ext cx="7102438" cy="4732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042" y="1447800"/>
            <a:ext cx="4900083" cy="4089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97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Andy Malone (UK)</a:t>
            </a:r>
            <a:endParaRPr lang="en-GB" dirty="0"/>
          </a:p>
        </p:txBody>
      </p:sp>
      <p:sp>
        <p:nvSpPr>
          <p:cNvPr id="3" name="Content Placeholder 2"/>
          <p:cNvSpPr>
            <a:spLocks noGrp="1"/>
          </p:cNvSpPr>
          <p:nvPr>
            <p:ph idx="1"/>
          </p:nvPr>
        </p:nvSpPr>
        <p:spPr>
          <a:xfrm>
            <a:off x="519112" y="1447799"/>
            <a:ext cx="11149013" cy="2289858"/>
          </a:xfrm>
        </p:spPr>
        <p:txBody>
          <a:bodyPr/>
          <a:lstStyle/>
          <a:p>
            <a:r>
              <a:rPr lang="en-GB" sz="2400" dirty="0" smtClean="0"/>
              <a:t>Microsoft Certified Trainer MCT (16 Years)</a:t>
            </a:r>
          </a:p>
          <a:p>
            <a:r>
              <a:rPr lang="en-GB" sz="2400" dirty="0" smtClean="0"/>
              <a:t>Worldwide Security and Systems Consultant</a:t>
            </a:r>
          </a:p>
          <a:p>
            <a:r>
              <a:rPr lang="en-GB" sz="2400" dirty="0" smtClean="0"/>
              <a:t>Microsoft Most Valuable Professional MVP </a:t>
            </a:r>
            <a:br>
              <a:rPr lang="en-GB" sz="2400" dirty="0" smtClean="0"/>
            </a:br>
            <a:r>
              <a:rPr lang="en-GB" sz="2400" dirty="0" smtClean="0"/>
              <a:t>Enterprise Security (5 Years)</a:t>
            </a:r>
          </a:p>
          <a:p>
            <a:r>
              <a:rPr lang="en-GB" sz="2400" dirty="0" smtClean="0"/>
              <a:t>International Event Speaker</a:t>
            </a:r>
          </a:p>
          <a:p>
            <a:r>
              <a:rPr lang="en-GB" sz="2400" dirty="0" smtClean="0"/>
              <a:t>Winner Microsoft Speaker Idol 2006</a:t>
            </a:r>
            <a:endParaRPr lang="en-GB" sz="2400" dirty="0"/>
          </a:p>
        </p:txBody>
      </p:sp>
      <p:pic>
        <p:nvPicPr>
          <p:cNvPr id="8" name="Picture 7" descr="mvp_color_logo.jpg"/>
          <p:cNvPicPr>
            <a:picLocks noChangeAspect="1"/>
          </p:cNvPicPr>
          <p:nvPr/>
        </p:nvPicPr>
        <p:blipFill>
          <a:blip r:embed="rId2" cstate="print"/>
          <a:stretch>
            <a:fillRect/>
          </a:stretch>
        </p:blipFill>
        <p:spPr>
          <a:xfrm>
            <a:off x="7760501" y="1497013"/>
            <a:ext cx="1358188" cy="1752600"/>
          </a:xfrm>
          <a:prstGeom prst="rect">
            <a:avLst/>
          </a:prstGeom>
          <a:ln>
            <a:noFill/>
          </a:ln>
          <a:effectLst>
            <a:outerShdw blurRad="292100" dist="139700" dir="2700000" algn="tl" rotWithShape="0">
              <a:srgbClr val="333333">
                <a:alpha val="65000"/>
              </a:srgbClr>
            </a:outerShdw>
          </a:effectLst>
        </p:spPr>
      </p:pic>
      <p:pic>
        <p:nvPicPr>
          <p:cNvPr id="9" name="Picture 8" descr="adexplorer.jpg"/>
          <p:cNvPicPr>
            <a:picLocks noChangeAspect="1"/>
          </p:cNvPicPr>
          <p:nvPr/>
        </p:nvPicPr>
        <p:blipFill>
          <a:blip r:embed="rId3" cstate="print"/>
          <a:srcRect l="3571" t="19048"/>
          <a:stretch>
            <a:fillRect/>
          </a:stretch>
        </p:blipFill>
        <p:spPr>
          <a:xfrm>
            <a:off x="5025285" y="4044950"/>
            <a:ext cx="2138256" cy="22507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993" b="6993"/>
          <a:stretch/>
        </p:blipFill>
        <p:spPr>
          <a:xfrm>
            <a:off x="7838377" y="4044950"/>
            <a:ext cx="3374136" cy="224942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99" r="499"/>
          <a:stretch/>
        </p:blipFill>
        <p:spPr>
          <a:xfrm>
            <a:off x="969963" y="4044950"/>
            <a:ext cx="3376128" cy="2250752"/>
          </a:xfrm>
          <a:prstGeom prst="rect">
            <a:avLst/>
          </a:prstGeom>
          <a:ln>
            <a:noFill/>
          </a:ln>
          <a:effectLst>
            <a:outerShdw blurRad="292100" dist="139700" dir="2700000" algn="tl" rotWithShape="0">
              <a:srgbClr val="333333">
                <a:alpha val="65000"/>
              </a:srgbClr>
            </a:outerShdw>
          </a:effectLst>
        </p:spPr>
      </p:pic>
      <p:pic>
        <p:nvPicPr>
          <p:cNvPr id="10" name="Picture 3" descr="C:\Users\Andy\Downloads\Andy_Malone_MVP_20115168272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0449" y="1516063"/>
            <a:ext cx="1717601" cy="171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0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Data in the Socio Technical Society</a:t>
            </a:r>
            <a:endParaRPr lang="en-GB" dirty="0"/>
          </a:p>
        </p:txBody>
      </p:sp>
      <p:sp>
        <p:nvSpPr>
          <p:cNvPr id="6" name="Text Placeholder 5"/>
          <p:cNvSpPr>
            <a:spLocks noGrp="1"/>
          </p:cNvSpPr>
          <p:nvPr>
            <p:ph type="body" sz="quarter" idx="10"/>
          </p:nvPr>
        </p:nvSpPr>
        <p:spPr>
          <a:xfrm>
            <a:off x="519113" y="1447799"/>
            <a:ext cx="6094338" cy="3951851"/>
          </a:xfrm>
        </p:spPr>
        <p:txBody>
          <a:bodyPr/>
          <a:lstStyle/>
          <a:p>
            <a:pPr marL="404813" indent="-404813"/>
            <a:r>
              <a:rPr lang="en-GB" sz="2400" dirty="0" smtClean="0"/>
              <a:t>Moore's Law rule is becoming blurred</a:t>
            </a:r>
          </a:p>
          <a:p>
            <a:pPr marL="404813" indent="-404813"/>
            <a:r>
              <a:rPr lang="en-GB" sz="2400" dirty="0" smtClean="0"/>
              <a:t>Almost everything we do produces data</a:t>
            </a:r>
          </a:p>
          <a:p>
            <a:pPr marL="404813" indent="-404813"/>
            <a:r>
              <a:rPr lang="en-GB" sz="2400" dirty="0" smtClean="0"/>
              <a:t>Data is like nuclear waste, it’s cheap </a:t>
            </a:r>
            <a:br>
              <a:rPr lang="en-GB" sz="2400" dirty="0" smtClean="0"/>
            </a:br>
            <a:r>
              <a:rPr lang="en-GB" sz="2400" dirty="0" smtClean="0"/>
              <a:t>and thus NEVER depreciates, stays around forever!</a:t>
            </a:r>
          </a:p>
          <a:p>
            <a:pPr marL="404813" indent="-404813"/>
            <a:r>
              <a:rPr lang="en-GB" sz="2400" dirty="0" smtClean="0"/>
              <a:t>STS has allowed personal security to be breached because of a fundamental lack of understanding or control</a:t>
            </a:r>
          </a:p>
          <a:p>
            <a:pPr marL="404813" indent="-404813"/>
            <a:r>
              <a:rPr lang="en-GB" sz="2400" dirty="0" smtClean="0"/>
              <a:t>“Normal” security mechanisms fail because of these changes in human behaviour and interactivity</a:t>
            </a:r>
          </a:p>
        </p:txBody>
      </p:sp>
      <p:pic>
        <p:nvPicPr>
          <p:cNvPr id="2050" name="Picture 2" descr="http://jshinn.files.wordpress.com/2009/07/networking-bullsey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100" y="1905000"/>
            <a:ext cx="4645025" cy="3483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42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Lesson 4: Cyberwarfare… </a:t>
            </a:r>
            <a:br>
              <a:rPr lang="en-GB" dirty="0" smtClean="0"/>
            </a:br>
            <a:r>
              <a:rPr lang="en-GB" dirty="0" smtClean="0"/>
              <a:t>When the Good Guy’s Wear Black!</a:t>
            </a:r>
            <a:endParaRPr lang="en-GB"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411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This</a:t>
            </a:r>
            <a:endParaRPr lang="en-US" dirty="0"/>
          </a:p>
        </p:txBody>
      </p:sp>
      <p:sp>
        <p:nvSpPr>
          <p:cNvPr id="3" name="Content Placeholder 2"/>
          <p:cNvSpPr>
            <a:spLocks noGrp="1"/>
          </p:cNvSpPr>
          <p:nvPr>
            <p:ph idx="1"/>
          </p:nvPr>
        </p:nvSpPr>
        <p:spPr>
          <a:xfrm>
            <a:off x="519112" y="1447799"/>
            <a:ext cx="6647232" cy="4819781"/>
          </a:xfrm>
        </p:spPr>
        <p:txBody>
          <a:bodyPr/>
          <a:lstStyle/>
          <a:p>
            <a:r>
              <a:rPr lang="en-US" dirty="0" smtClean="0"/>
              <a:t>What if the Internet went away</a:t>
            </a:r>
          </a:p>
          <a:p>
            <a:pPr lvl="1"/>
            <a:r>
              <a:rPr lang="en-US" dirty="0" smtClean="0"/>
              <a:t>For a day</a:t>
            </a:r>
          </a:p>
          <a:p>
            <a:pPr lvl="1"/>
            <a:r>
              <a:rPr lang="en-US" dirty="0" smtClean="0"/>
              <a:t>A week</a:t>
            </a:r>
          </a:p>
          <a:p>
            <a:pPr lvl="1"/>
            <a:r>
              <a:rPr lang="en-US" dirty="0" smtClean="0"/>
              <a:t>A month</a:t>
            </a:r>
          </a:p>
          <a:p>
            <a:r>
              <a:rPr lang="en-US" dirty="0" smtClean="0"/>
              <a:t>No e-mails</a:t>
            </a:r>
          </a:p>
          <a:p>
            <a:r>
              <a:rPr lang="en-US" dirty="0" smtClean="0"/>
              <a:t>No BlackBerry’s </a:t>
            </a:r>
            <a:br>
              <a:rPr lang="en-US" dirty="0" smtClean="0"/>
            </a:br>
            <a:r>
              <a:rPr lang="en-US" dirty="0" smtClean="0"/>
              <a:t>(Er sorry, Windows Phones)</a:t>
            </a:r>
          </a:p>
          <a:p>
            <a:r>
              <a:rPr lang="en-US" dirty="0" smtClean="0"/>
              <a:t>No eCommerce</a:t>
            </a:r>
            <a:br>
              <a:rPr lang="en-US" dirty="0" smtClean="0"/>
            </a:br>
            <a:r>
              <a:rPr lang="en-US" dirty="0" smtClean="0"/>
              <a:t/>
            </a:r>
            <a:br>
              <a:rPr lang="en-US" dirty="0" smtClean="0"/>
            </a:br>
            <a:endParaRPr lang="en-US" dirty="0"/>
          </a:p>
        </p:txBody>
      </p:sp>
      <p:sp>
        <p:nvSpPr>
          <p:cNvPr id="4" name="Rectangle 3"/>
          <p:cNvSpPr/>
          <p:nvPr/>
        </p:nvSpPr>
        <p:spPr>
          <a:xfrm>
            <a:off x="519113" y="5686580"/>
            <a:ext cx="11149012" cy="922449"/>
          </a:xfrm>
          <a:prstGeom prst="rect">
            <a:avLst/>
          </a:prstGeom>
          <a:solidFill>
            <a:schemeClr val="accent2"/>
          </a:solidFill>
          <a:ln>
            <a:solidFill>
              <a:schemeClr val="accent2"/>
            </a:solidFill>
          </a:ln>
        </p:spPr>
        <p:style>
          <a:lnRef idx="3">
            <a:schemeClr val="lt1"/>
          </a:lnRef>
          <a:fillRef idx="1">
            <a:schemeClr val="dk1"/>
          </a:fillRef>
          <a:effectRef idx="1">
            <a:schemeClr val="dk1"/>
          </a:effectRef>
          <a:fontRef idx="minor">
            <a:schemeClr val="lt1"/>
          </a:fontRef>
        </p:style>
        <p:txBody>
          <a:bodyPr wrap="square" lIns="108837" tIns="54419" rIns="108837" bIns="54419">
            <a:spAutoFit/>
          </a:bodyPr>
          <a:lstStyle/>
          <a:p>
            <a:pPr algn="ctr">
              <a:defRPr/>
            </a:pPr>
            <a:r>
              <a:rPr lang="en-US" sz="2600" dirty="0"/>
              <a:t>Virtual business services of all sorts, accounting, </a:t>
            </a:r>
            <a:r>
              <a:rPr lang="en-US" sz="2600" dirty="0" smtClean="0"/>
              <a:t>payroll, </a:t>
            </a:r>
            <a:r>
              <a:rPr lang="en-US" sz="2600" dirty="0"/>
              <a:t>and even </a:t>
            </a:r>
            <a:r>
              <a:rPr lang="en-US" sz="2600" dirty="0" smtClean="0"/>
              <a:t/>
            </a:r>
            <a:br>
              <a:rPr lang="en-US" sz="2600" dirty="0" smtClean="0"/>
            </a:br>
            <a:r>
              <a:rPr lang="en-US" sz="2600" dirty="0" smtClean="0"/>
              <a:t>sales </a:t>
            </a:r>
            <a:r>
              <a:rPr lang="en-US" sz="2600" dirty="0"/>
              <a:t>would come to a halt, as would many </a:t>
            </a:r>
            <a:r>
              <a:rPr lang="en-US" sz="2600" dirty="0" smtClean="0"/>
              <a:t>companies</a:t>
            </a:r>
            <a:endParaRPr lang="en-US" sz="2600" dirty="0"/>
          </a:p>
        </p:txBody>
      </p:sp>
      <p:pic>
        <p:nvPicPr>
          <p:cNvPr id="4098" name="Picture 2" descr="http://rlv.zcache.com/denial_of_service_security_awareness_poster-p228634315018136139tdcp_400.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83" t="6223" r="22306" b="27111"/>
          <a:stretch/>
        </p:blipFill>
        <p:spPr bwMode="auto">
          <a:xfrm>
            <a:off x="7816518" y="1447800"/>
            <a:ext cx="3395995" cy="3964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3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z="4300" dirty="0"/>
              <a:t> War </a:t>
            </a:r>
            <a:r>
              <a:rPr lang="en-US" sz="4300" dirty="0" smtClean="0"/>
              <a:t>versus </a:t>
            </a:r>
            <a:r>
              <a:rPr lang="en-US" sz="4300" dirty="0"/>
              <a:t>Cyberwar!</a:t>
            </a:r>
          </a:p>
        </p:txBody>
      </p:sp>
      <p:sp>
        <p:nvSpPr>
          <p:cNvPr id="8" name="TextBox 7"/>
          <p:cNvSpPr txBox="1">
            <a:spLocks noChangeArrowheads="1"/>
          </p:cNvSpPr>
          <p:nvPr/>
        </p:nvSpPr>
        <p:spPr bwMode="auto">
          <a:xfrm>
            <a:off x="8519114" y="1789295"/>
            <a:ext cx="2785430" cy="55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37" tIns="54419" rIns="108837" bIns="544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b="1" dirty="0"/>
              <a:t>$1.5 to $2 billion</a:t>
            </a:r>
          </a:p>
        </p:txBody>
      </p:sp>
      <p:sp>
        <p:nvSpPr>
          <p:cNvPr id="9" name="TextBox 8"/>
          <p:cNvSpPr txBox="1">
            <a:spLocks noChangeArrowheads="1"/>
          </p:cNvSpPr>
          <p:nvPr/>
        </p:nvSpPr>
        <p:spPr bwMode="auto">
          <a:xfrm>
            <a:off x="8523722" y="3023934"/>
            <a:ext cx="3163319" cy="55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37" tIns="54419" rIns="108837" bIns="544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b="1" dirty="0"/>
              <a:t>$80 to $120 million</a:t>
            </a:r>
          </a:p>
        </p:txBody>
      </p:sp>
      <p:grpSp>
        <p:nvGrpSpPr>
          <p:cNvPr id="3" name="Group 16"/>
          <p:cNvGrpSpPr>
            <a:grpSpLocks/>
          </p:cNvGrpSpPr>
          <p:nvPr/>
        </p:nvGrpSpPr>
        <p:grpSpPr bwMode="auto">
          <a:xfrm>
            <a:off x="507482" y="1559386"/>
            <a:ext cx="7379651" cy="892175"/>
            <a:chOff x="380471" y="1594339"/>
            <a:chExt cx="5536231" cy="890954"/>
          </a:xfrm>
        </p:grpSpPr>
        <p:sp>
          <p:nvSpPr>
            <p:cNvPr id="4" name="Rectangle 3"/>
            <p:cNvSpPr/>
            <p:nvPr/>
          </p:nvSpPr>
          <p:spPr>
            <a:xfrm>
              <a:off x="380471" y="1594339"/>
              <a:ext cx="1382727" cy="890954"/>
            </a:xfrm>
            <a:prstGeom prst="rect">
              <a:avLst/>
            </a:prstGeom>
            <a:blipFill>
              <a:blip r:embed="rId3" cstate="prin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9474" name="TextBox 10"/>
            <p:cNvSpPr txBox="1">
              <a:spLocks noChangeArrowheads="1"/>
            </p:cNvSpPr>
            <p:nvPr/>
          </p:nvSpPr>
          <p:spPr bwMode="auto">
            <a:xfrm>
              <a:off x="1907983" y="1808984"/>
              <a:ext cx="4008719" cy="53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dirty="0"/>
                <a:t>What does a stealth bomber cost?</a:t>
              </a:r>
            </a:p>
          </p:txBody>
        </p:sp>
      </p:grpSp>
      <p:grpSp>
        <p:nvGrpSpPr>
          <p:cNvPr id="10" name="Group 17"/>
          <p:cNvGrpSpPr>
            <a:grpSpLocks/>
          </p:cNvGrpSpPr>
          <p:nvPr/>
        </p:nvGrpSpPr>
        <p:grpSpPr bwMode="auto">
          <a:xfrm>
            <a:off x="507482" y="2804872"/>
            <a:ext cx="7176706" cy="890588"/>
            <a:chOff x="380504" y="2825255"/>
            <a:chExt cx="5384511" cy="890954"/>
          </a:xfrm>
        </p:grpSpPr>
        <p:sp>
          <p:nvSpPr>
            <p:cNvPr id="5" name="Rectangle 4"/>
            <p:cNvSpPr/>
            <p:nvPr/>
          </p:nvSpPr>
          <p:spPr>
            <a:xfrm>
              <a:off x="380504" y="2825255"/>
              <a:ext cx="1382864" cy="890954"/>
            </a:xfrm>
            <a:prstGeom prst="rect">
              <a:avLst/>
            </a:prstGeom>
            <a:blipFill>
              <a:blip r:embed="rId4" cstate="prin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9472" name="TextBox 11"/>
            <p:cNvSpPr txBox="1">
              <a:spLocks noChangeArrowheads="1"/>
            </p:cNvSpPr>
            <p:nvPr/>
          </p:nvSpPr>
          <p:spPr bwMode="auto">
            <a:xfrm>
              <a:off x="1903395" y="3039900"/>
              <a:ext cx="3861620" cy="53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dirty="0"/>
                <a:t>What does a stealth fighter cost?</a:t>
              </a:r>
            </a:p>
          </p:txBody>
        </p:sp>
      </p:grpSp>
      <p:sp>
        <p:nvSpPr>
          <p:cNvPr id="13" name="TextBox 12"/>
          <p:cNvSpPr txBox="1">
            <a:spLocks noChangeArrowheads="1"/>
          </p:cNvSpPr>
          <p:nvPr/>
        </p:nvSpPr>
        <p:spPr bwMode="auto">
          <a:xfrm>
            <a:off x="8530776" y="4258573"/>
            <a:ext cx="2600812" cy="55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37" tIns="54419" rIns="108837" bIns="544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b="1" dirty="0"/>
              <a:t>$1 to $2 million</a:t>
            </a:r>
          </a:p>
        </p:txBody>
      </p:sp>
      <p:grpSp>
        <p:nvGrpSpPr>
          <p:cNvPr id="17" name="Group 18"/>
          <p:cNvGrpSpPr>
            <a:grpSpLocks/>
          </p:cNvGrpSpPr>
          <p:nvPr/>
        </p:nvGrpSpPr>
        <p:grpSpPr bwMode="auto">
          <a:xfrm>
            <a:off x="507482" y="4048771"/>
            <a:ext cx="7265475" cy="890587"/>
            <a:chOff x="380471" y="4056171"/>
            <a:chExt cx="5450790" cy="890954"/>
          </a:xfrm>
        </p:grpSpPr>
        <p:sp>
          <p:nvSpPr>
            <p:cNvPr id="6" name="Rectangle 5"/>
            <p:cNvSpPr/>
            <p:nvPr/>
          </p:nvSpPr>
          <p:spPr>
            <a:xfrm>
              <a:off x="380471" y="4056171"/>
              <a:ext cx="1382778" cy="890954"/>
            </a:xfrm>
            <a:prstGeom prst="rect">
              <a:avLst/>
            </a:prstGeom>
            <a:blipFill>
              <a:blip r:embed="rId5"/>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9470" name="TextBox 13"/>
            <p:cNvSpPr txBox="1">
              <a:spLocks noChangeArrowheads="1"/>
            </p:cNvSpPr>
            <p:nvPr/>
          </p:nvSpPr>
          <p:spPr bwMode="auto">
            <a:xfrm>
              <a:off x="1902871" y="4270816"/>
              <a:ext cx="3928390" cy="53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dirty="0"/>
                <a:t>What does an cruise missile cost?</a:t>
              </a:r>
            </a:p>
          </p:txBody>
        </p:sp>
      </p:grpSp>
      <p:sp>
        <p:nvSpPr>
          <p:cNvPr id="15" name="TextBox 14"/>
          <p:cNvSpPr txBox="1">
            <a:spLocks noChangeArrowheads="1"/>
          </p:cNvSpPr>
          <p:nvPr/>
        </p:nvSpPr>
        <p:spPr bwMode="auto">
          <a:xfrm>
            <a:off x="8521874" y="5493211"/>
            <a:ext cx="2679659" cy="55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37" tIns="54419" rIns="108837" bIns="544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b="1" dirty="0"/>
              <a:t>$300 to $50,000</a:t>
            </a:r>
          </a:p>
        </p:txBody>
      </p:sp>
      <p:grpSp>
        <p:nvGrpSpPr>
          <p:cNvPr id="12" name="Group 11"/>
          <p:cNvGrpSpPr/>
          <p:nvPr/>
        </p:nvGrpSpPr>
        <p:grpSpPr>
          <a:xfrm>
            <a:off x="507483" y="5292670"/>
            <a:ext cx="7202174" cy="886968"/>
            <a:chOff x="507483" y="5292670"/>
            <a:chExt cx="7202174" cy="886968"/>
          </a:xfrm>
        </p:grpSpPr>
        <p:sp>
          <p:nvSpPr>
            <p:cNvPr id="19468" name="TextBox 15"/>
            <p:cNvSpPr txBox="1">
              <a:spLocks noChangeArrowheads="1"/>
            </p:cNvSpPr>
            <p:nvPr/>
          </p:nvSpPr>
          <p:spPr bwMode="auto">
            <a:xfrm>
              <a:off x="2547228" y="5466850"/>
              <a:ext cx="5162429"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900" dirty="0"/>
                <a:t>What does a cyber weapon cost?</a:t>
              </a:r>
            </a:p>
          </p:txBody>
        </p:sp>
        <p:grpSp>
          <p:nvGrpSpPr>
            <p:cNvPr id="11" name="Group 10"/>
            <p:cNvGrpSpPr/>
            <p:nvPr/>
          </p:nvGrpSpPr>
          <p:grpSpPr>
            <a:xfrm>
              <a:off x="507483" y="5292670"/>
              <a:ext cx="1854764" cy="886968"/>
              <a:chOff x="507483" y="5292670"/>
              <a:chExt cx="1854764" cy="886968"/>
            </a:xfrm>
          </p:grpSpPr>
          <p:sp>
            <p:nvSpPr>
              <p:cNvPr id="2" name="Rectangle 1"/>
              <p:cNvSpPr>
                <a:spLocks noChangeAspect="1"/>
              </p:cNvSpPr>
              <p:nvPr/>
            </p:nvSpPr>
            <p:spPr bwMode="auto">
              <a:xfrm>
                <a:off x="507483" y="5292670"/>
                <a:ext cx="1854764" cy="886968"/>
              </a:xfrm>
              <a:prstGeom prst="rect">
                <a:avLst/>
              </a:prstGeom>
              <a:solidFill>
                <a:schemeClr val="tx1">
                  <a:lumMod val="85000"/>
                </a:schemeClr>
              </a:solidFill>
              <a:ln w="19050">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3074" name="Picture 2" descr="\\server3\internalbin\Resource DVD\DVD_ART36\DVD_Art_08-10-2010\Artwork_Imagery\Icons - Illustrations\Maps Globes\Istock 5664227 Binary globe world earth streak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426" y="5328294"/>
                <a:ext cx="1373252" cy="81579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63041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dirty="0" smtClean="0"/>
              <a:t>Find the Weapons of Mass Disruption!</a:t>
            </a:r>
            <a:endParaRPr lang="en-US" dirty="0"/>
          </a:p>
        </p:txBody>
      </p:sp>
      <p:sp>
        <p:nvSpPr>
          <p:cNvPr id="57348" name="Text Box 4"/>
          <p:cNvSpPr txBox="1">
            <a:spLocks noChangeArrowheads="1"/>
          </p:cNvSpPr>
          <p:nvPr/>
        </p:nvSpPr>
        <p:spPr bwMode="auto">
          <a:xfrm>
            <a:off x="1313328" y="1816101"/>
            <a:ext cx="3941203" cy="4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37" tIns="54419" rIns="108837" bIns="544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dirty="0">
                <a:latin typeface="+mn-lt"/>
              </a:rPr>
              <a:t>Nuclear Weapons Facility</a:t>
            </a:r>
          </a:p>
        </p:txBody>
      </p:sp>
      <p:sp>
        <p:nvSpPr>
          <p:cNvPr id="57349" name="Text Box 5"/>
          <p:cNvSpPr txBox="1">
            <a:spLocks noChangeArrowheads="1"/>
          </p:cNvSpPr>
          <p:nvPr/>
        </p:nvSpPr>
        <p:spPr bwMode="auto">
          <a:xfrm>
            <a:off x="7509720" y="1811670"/>
            <a:ext cx="3684723" cy="4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37" tIns="54419" rIns="108837" bIns="544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dirty="0">
                <a:latin typeface="+mn-lt"/>
              </a:rPr>
              <a:t>Cyber Weapons Facility</a:t>
            </a:r>
          </a:p>
        </p:txBody>
      </p:sp>
      <p:pic>
        <p:nvPicPr>
          <p:cNvPr id="880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9964"/>
            <a:ext cx="6348346" cy="357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810" t="10997" r="10880" b="18633"/>
          <a:stretch/>
        </p:blipFill>
        <p:spPr bwMode="auto">
          <a:xfrm>
            <a:off x="6347424" y="2239964"/>
            <a:ext cx="5320701" cy="3590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317" y="2255106"/>
            <a:ext cx="3667712" cy="3579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 Box 9"/>
          <p:cNvSpPr txBox="1">
            <a:spLocks noChangeArrowheads="1"/>
          </p:cNvSpPr>
          <p:nvPr/>
        </p:nvSpPr>
        <p:spPr bwMode="auto">
          <a:xfrm>
            <a:off x="3429380" y="6118268"/>
            <a:ext cx="5319780" cy="479233"/>
          </a:xfrm>
          <a:prstGeom prst="rect">
            <a:avLst/>
          </a:prstGeom>
          <a:solidFill>
            <a:schemeClr val="accent2"/>
          </a:solidFill>
          <a:ln>
            <a:solidFill>
              <a:schemeClr val="accent2"/>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108837" tIns="54419" rIns="108837" bIns="5441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dirty="0">
                <a:latin typeface="+mn-lt"/>
              </a:rPr>
              <a:t>Where’s the Cyber Weapons Facility?</a:t>
            </a:r>
          </a:p>
        </p:txBody>
      </p:sp>
    </p:spTree>
    <p:extLst>
      <p:ext uri="{BB962C8B-B14F-4D97-AF65-F5344CB8AC3E}">
        <p14:creationId xmlns:p14="http://schemas.microsoft.com/office/powerpoint/2010/main" val="276910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8070"/>
                                        </p:tgtEl>
                                        <p:attrNameLst>
                                          <p:attrName>style.visibility</p:attrName>
                                        </p:attrNameLst>
                                      </p:cBhvr>
                                      <p:to>
                                        <p:strVal val="visible"/>
                                      </p:to>
                                    </p:set>
                                    <p:animEffect transition="in" filter="fade">
                                      <p:cBhvr>
                                        <p:cTn id="11" dur="500"/>
                                        <p:tgtEl>
                                          <p:spTgt spid="880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8072"/>
                                        </p:tgtEl>
                                        <p:attrNameLst>
                                          <p:attrName>style.visibility</p:attrName>
                                        </p:attrNameLst>
                                      </p:cBhvr>
                                      <p:to>
                                        <p:strVal val="visible"/>
                                      </p:to>
                                    </p:set>
                                    <p:animEffect transition="in" filter="fade">
                                      <p:cBhvr>
                                        <p:cTn id="16" dur="500"/>
                                        <p:tgtEl>
                                          <p:spTgt spid="88072"/>
                                        </p:tgtEl>
                                      </p:cBhvr>
                                    </p:animEffect>
                                  </p:childTnLst>
                                </p:cTn>
                              </p:par>
                              <p:par>
                                <p:cTn id="17" presetID="10" presetClass="exit" presetSubtype="0" fill="hold" nodeType="withEffect">
                                  <p:stCondLst>
                                    <p:cond delay="0"/>
                                  </p:stCondLst>
                                  <p:childTnLst>
                                    <p:animEffect transition="out" filter="fade">
                                      <p:cBhvr>
                                        <p:cTn id="18" dur="500"/>
                                        <p:tgtEl>
                                          <p:spTgt spid="88070"/>
                                        </p:tgtEl>
                                      </p:cBhvr>
                                    </p:animEffect>
                                    <p:set>
                                      <p:cBhvr>
                                        <p:cTn id="19" dur="1" fill="hold">
                                          <p:stCondLst>
                                            <p:cond delay="499"/>
                                          </p:stCondLst>
                                        </p:cTn>
                                        <p:tgtEl>
                                          <p:spTgt spid="88070"/>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7349"/>
                                        </p:tgtEl>
                                        <p:attrNameLst>
                                          <p:attrName>style.visibility</p:attrName>
                                        </p:attrNameLst>
                                      </p:cBhvr>
                                      <p:to>
                                        <p:strVal val="visible"/>
                                      </p:to>
                                    </p:set>
                                    <p:anim calcmode="lin" valueType="num">
                                      <p:cBhvr additive="base">
                                        <p:cTn id="24" dur="500" fill="hold"/>
                                        <p:tgtEl>
                                          <p:spTgt spid="57349"/>
                                        </p:tgtEl>
                                        <p:attrNameLst>
                                          <p:attrName>ppt_x</p:attrName>
                                        </p:attrNameLst>
                                      </p:cBhvr>
                                      <p:tavLst>
                                        <p:tav tm="0">
                                          <p:val>
                                            <p:strVal val="#ppt_x"/>
                                          </p:val>
                                        </p:tav>
                                        <p:tav tm="100000">
                                          <p:val>
                                            <p:strVal val="#ppt_x"/>
                                          </p:val>
                                        </p:tav>
                                      </p:tavLst>
                                    </p:anim>
                                    <p:anim calcmode="lin" valueType="num">
                                      <p:cBhvr additive="base">
                                        <p:cTn id="25"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nodeType="after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8071"/>
                                        </p:tgtEl>
                                        <p:attrNameLst>
                                          <p:attrName>style.visibility</p:attrName>
                                        </p:attrNameLst>
                                      </p:cBhvr>
                                      <p:to>
                                        <p:strVal val="visible"/>
                                      </p:to>
                                    </p:set>
                                    <p:animEffect transition="in" filter="fade">
                                      <p:cBhvr>
                                        <p:cTn id="30" dur="500"/>
                                        <p:tgtEl>
                                          <p:spTgt spid="88071"/>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88073"/>
                                        </p:tgtEl>
                                        <p:attrNameLst>
                                          <p:attrName>style.visibility</p:attrName>
                                        </p:attrNameLst>
                                      </p:cBhvr>
                                      <p:to>
                                        <p:strVal val="visible"/>
                                      </p:to>
                                    </p:set>
                                    <p:anim calcmode="lin" valueType="num">
                                      <p:cBhvr additive="base">
                                        <p:cTn id="34" dur="500" fill="hold"/>
                                        <p:tgtEl>
                                          <p:spTgt spid="88073"/>
                                        </p:tgtEl>
                                        <p:attrNameLst>
                                          <p:attrName>ppt_x</p:attrName>
                                        </p:attrNameLst>
                                      </p:cBhvr>
                                      <p:tavLst>
                                        <p:tav tm="0">
                                          <p:val>
                                            <p:strVal val="#ppt_x"/>
                                          </p:val>
                                        </p:tav>
                                        <p:tav tm="100000">
                                          <p:val>
                                            <p:strVal val="#ppt_x"/>
                                          </p:val>
                                        </p:tav>
                                      </p:tavLst>
                                    </p:anim>
                                    <p:anim calcmode="lin" valueType="num">
                                      <p:cBhvr additive="base">
                                        <p:cTn id="35" dur="500" fill="hold"/>
                                        <p:tgtEl>
                                          <p:spTgt spid="88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P spid="57349" grpId="0"/>
      <p:bldP spid="880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r>
              <a:rPr lang="en-GB" dirty="0" smtClean="0"/>
              <a:t>Cyber-Warfare</a:t>
            </a:r>
            <a:br>
              <a:rPr lang="en-GB" dirty="0" smtClean="0"/>
            </a:br>
            <a:r>
              <a:rPr lang="en-GB" sz="3200" dirty="0" smtClean="0">
                <a:solidFill>
                  <a:schemeClr val="accent1"/>
                </a:solidFill>
              </a:rPr>
              <a:t>Why!</a:t>
            </a:r>
            <a:endParaRPr lang="en-GB" sz="3200" dirty="0">
              <a:solidFill>
                <a:schemeClr val="accent1"/>
              </a:solidFill>
            </a:endParaRPr>
          </a:p>
        </p:txBody>
      </p:sp>
      <p:sp>
        <p:nvSpPr>
          <p:cNvPr id="4" name="Content Placeholder 3"/>
          <p:cNvSpPr>
            <a:spLocks noGrp="1"/>
          </p:cNvSpPr>
          <p:nvPr>
            <p:ph type="body" sz="quarter" idx="10"/>
          </p:nvPr>
        </p:nvSpPr>
        <p:spPr>
          <a:xfrm>
            <a:off x="519113" y="1905000"/>
            <a:ext cx="5913586" cy="3939540"/>
          </a:xfrm>
        </p:spPr>
        <p:txBody>
          <a:bodyPr/>
          <a:lstStyle/>
          <a:p>
            <a:r>
              <a:rPr lang="en-GB" dirty="0" smtClean="0"/>
              <a:t>The Internet is vulnerable </a:t>
            </a:r>
            <a:br>
              <a:rPr lang="en-GB" dirty="0" smtClean="0"/>
            </a:br>
            <a:r>
              <a:rPr lang="en-GB" dirty="0" smtClean="0"/>
              <a:t>to attack</a:t>
            </a:r>
          </a:p>
          <a:p>
            <a:r>
              <a:rPr lang="en-GB" dirty="0" smtClean="0"/>
              <a:t>High return on investment</a:t>
            </a:r>
          </a:p>
          <a:p>
            <a:r>
              <a:rPr lang="en-GB" dirty="0" smtClean="0"/>
              <a:t>Inadequacy of </a:t>
            </a:r>
            <a:br>
              <a:rPr lang="en-GB" dirty="0" smtClean="0"/>
            </a:br>
            <a:r>
              <a:rPr lang="en-GB" dirty="0" smtClean="0"/>
              <a:t>cyber Defences</a:t>
            </a:r>
          </a:p>
          <a:p>
            <a:r>
              <a:rPr lang="en-GB" dirty="0" smtClean="0"/>
              <a:t>Plausible deniability</a:t>
            </a:r>
          </a:p>
          <a:p>
            <a:r>
              <a:rPr lang="en-GB" dirty="0" smtClean="0"/>
              <a:t>Participation of </a:t>
            </a:r>
            <a:br>
              <a:rPr lang="en-GB" dirty="0" smtClean="0"/>
            </a:br>
            <a:r>
              <a:rPr lang="en-GB" dirty="0" smtClean="0"/>
              <a:t>non-state actors</a:t>
            </a:r>
            <a:endParaRPr lang="en-GB" dirty="0"/>
          </a:p>
        </p:txBody>
      </p:sp>
      <p:pic>
        <p:nvPicPr>
          <p:cNvPr id="3074" name="Picture 2" descr="http://prosecure.netgear.com/community/security-blog/cyberwarf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307" y="1904998"/>
            <a:ext cx="5128818" cy="3102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8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Internet is Vulnerable to Attack</a:t>
            </a:r>
            <a:endParaRPr lang="en-GB" dirty="0"/>
          </a:p>
        </p:txBody>
      </p:sp>
      <p:sp>
        <p:nvSpPr>
          <p:cNvPr id="4" name="Content Placeholder 3"/>
          <p:cNvSpPr>
            <a:spLocks noGrp="1"/>
          </p:cNvSpPr>
          <p:nvPr>
            <p:ph type="body" sz="quarter" idx="10"/>
          </p:nvPr>
        </p:nvSpPr>
        <p:spPr>
          <a:xfrm>
            <a:off x="519112" y="1447799"/>
            <a:ext cx="5575301" cy="3890296"/>
          </a:xfrm>
        </p:spPr>
        <p:txBody>
          <a:bodyPr/>
          <a:lstStyle/>
          <a:p>
            <a:r>
              <a:rPr lang="en-GB" dirty="0" smtClean="0"/>
              <a:t>Imperfect design</a:t>
            </a:r>
          </a:p>
          <a:p>
            <a:pPr lvl="1"/>
            <a:r>
              <a:rPr lang="en-GB" dirty="0" smtClean="0"/>
              <a:t>Hackers can read, delete, and modify information on or traveling between computers</a:t>
            </a:r>
          </a:p>
          <a:p>
            <a:pPr lvl="1"/>
            <a:r>
              <a:rPr lang="en-GB" dirty="0" smtClean="0"/>
              <a:t>Common vulnerabilities </a:t>
            </a:r>
            <a:br>
              <a:rPr lang="en-GB" dirty="0" smtClean="0"/>
            </a:br>
            <a:r>
              <a:rPr lang="en-GB" dirty="0" smtClean="0"/>
              <a:t>and exposures (CVE)</a:t>
            </a:r>
          </a:p>
          <a:p>
            <a:pPr lvl="1"/>
            <a:r>
              <a:rPr lang="en-GB" dirty="0" smtClean="0"/>
              <a:t>Database grows daily</a:t>
            </a:r>
          </a:p>
          <a:p>
            <a:pPr lvl="1"/>
            <a:r>
              <a:rPr lang="en-GB" dirty="0" smtClean="0"/>
              <a:t>Difficult to guard all holes into your network</a:t>
            </a:r>
            <a:endParaRPr lang="en-GB" dirty="0"/>
          </a:p>
        </p:txBody>
      </p:sp>
      <p:pic>
        <p:nvPicPr>
          <p:cNvPr id="18434" name="Picture 2" descr="http://upload.wikimedia.org/wikipedia/commons/d/d2/Internet_map_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316" y="1447800"/>
            <a:ext cx="4570809"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29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Plausible Deniability</a:t>
            </a:r>
            <a:endParaRPr lang="en-GB" dirty="0"/>
          </a:p>
        </p:txBody>
      </p:sp>
      <p:sp>
        <p:nvSpPr>
          <p:cNvPr id="4" name="Content Placeholder 3"/>
          <p:cNvSpPr>
            <a:spLocks noGrp="1"/>
          </p:cNvSpPr>
          <p:nvPr>
            <p:ph type="body" sz="quarter" idx="10"/>
          </p:nvPr>
        </p:nvSpPr>
        <p:spPr>
          <a:xfrm>
            <a:off x="519112" y="1447799"/>
            <a:ext cx="6540907" cy="4764381"/>
          </a:xfrm>
        </p:spPr>
        <p:txBody>
          <a:bodyPr/>
          <a:lstStyle/>
          <a:p>
            <a:r>
              <a:rPr lang="en-GB" dirty="0" smtClean="0"/>
              <a:t>Maze-like architecture of Internet</a:t>
            </a:r>
          </a:p>
          <a:p>
            <a:pPr lvl="1"/>
            <a:r>
              <a:rPr lang="en-GB" dirty="0" smtClean="0"/>
              <a:t>Investigations often find </a:t>
            </a:r>
            <a:br>
              <a:rPr lang="en-GB" dirty="0" smtClean="0"/>
            </a:br>
            <a:r>
              <a:rPr lang="en-GB" dirty="0" smtClean="0"/>
              <a:t>only hacked box</a:t>
            </a:r>
          </a:p>
          <a:p>
            <a:r>
              <a:rPr lang="en-GB" dirty="0" smtClean="0"/>
              <a:t>Smart hackers route </a:t>
            </a:r>
            <a:br>
              <a:rPr lang="en-GB" dirty="0" smtClean="0"/>
            </a:br>
            <a:r>
              <a:rPr lang="en-GB" dirty="0" smtClean="0"/>
              <a:t>attacks through</a:t>
            </a:r>
          </a:p>
          <a:p>
            <a:r>
              <a:rPr lang="en-GB" dirty="0" smtClean="0"/>
              <a:t>Multiple routes/servers</a:t>
            </a:r>
          </a:p>
          <a:p>
            <a:pPr lvl="1"/>
            <a:r>
              <a:rPr lang="en-GB" dirty="0" smtClean="0"/>
              <a:t>Poor diplomatic relations</a:t>
            </a:r>
          </a:p>
          <a:p>
            <a:pPr lvl="1"/>
            <a:r>
              <a:rPr lang="en-GB" dirty="0" smtClean="0"/>
              <a:t>No law enforcement cooperation</a:t>
            </a:r>
          </a:p>
          <a:p>
            <a:r>
              <a:rPr lang="en-GB" dirty="0" smtClean="0"/>
              <a:t>The problem of the last </a:t>
            </a:r>
            <a:br>
              <a:rPr lang="en-GB" dirty="0" smtClean="0"/>
            </a:br>
            <a:r>
              <a:rPr lang="en-GB" dirty="0" smtClean="0"/>
              <a:t>hop, retaliation</a:t>
            </a:r>
            <a:endParaRPr lang="en-GB" dirty="0"/>
          </a:p>
        </p:txBody>
      </p:sp>
      <p:pic>
        <p:nvPicPr>
          <p:cNvPr id="2050" name="Picture 2" descr="http://1.bp.blogspot.com/_6q-f-zD4xPY/TKbeNldiApI/AAAAAAAAZVI/BYjNnsaJZDg/s1600/PlausibleDenia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018" y="1447799"/>
            <a:ext cx="4400107" cy="4400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0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Cyber Warfare Tactics</a:t>
            </a:r>
            <a:endParaRPr lang="en-GB" dirty="0"/>
          </a:p>
        </p:txBody>
      </p:sp>
      <p:sp>
        <p:nvSpPr>
          <p:cNvPr id="4" name="Content Placeholder 3"/>
          <p:cNvSpPr>
            <a:spLocks noGrp="1"/>
          </p:cNvSpPr>
          <p:nvPr>
            <p:ph type="body" sz="quarter" idx="10"/>
          </p:nvPr>
        </p:nvSpPr>
        <p:spPr>
          <a:xfrm>
            <a:off x="519112" y="1447799"/>
            <a:ext cx="11149013" cy="2609945"/>
          </a:xfrm>
        </p:spPr>
        <p:txBody>
          <a:bodyPr/>
          <a:lstStyle/>
          <a:p>
            <a:r>
              <a:rPr lang="en-GB" dirty="0" smtClean="0"/>
              <a:t>Espionage</a:t>
            </a:r>
          </a:p>
          <a:p>
            <a:r>
              <a:rPr lang="en-GB" dirty="0" smtClean="0"/>
              <a:t>Propaganda</a:t>
            </a:r>
          </a:p>
          <a:p>
            <a:r>
              <a:rPr lang="en-GB" dirty="0" smtClean="0"/>
              <a:t>Denial-of-Service (DoS)</a:t>
            </a:r>
          </a:p>
          <a:p>
            <a:r>
              <a:rPr lang="en-GB" dirty="0" smtClean="0"/>
              <a:t>Data modification</a:t>
            </a:r>
          </a:p>
          <a:p>
            <a:r>
              <a:rPr lang="en-GB" dirty="0" smtClean="0"/>
              <a:t>Infrastructure manipulation</a:t>
            </a:r>
            <a:endParaRPr lang="en-GB" dirty="0"/>
          </a:p>
        </p:txBody>
      </p:sp>
      <p:pic>
        <p:nvPicPr>
          <p:cNvPr id="7" name="Picture 2" descr="http://f00.inventorspot.com/images/cyberwa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447" y="1447800"/>
            <a:ext cx="5078677" cy="2819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60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The New Espionage</a:t>
            </a:r>
            <a:endParaRPr lang="en-GB" dirty="0"/>
          </a:p>
        </p:txBody>
      </p:sp>
      <p:sp>
        <p:nvSpPr>
          <p:cNvPr id="4" name="Content Placeholder 3"/>
          <p:cNvSpPr>
            <a:spLocks noGrp="1"/>
          </p:cNvSpPr>
          <p:nvPr>
            <p:ph type="body" sz="quarter" idx="10"/>
          </p:nvPr>
        </p:nvSpPr>
        <p:spPr>
          <a:xfrm>
            <a:off x="519113" y="1447799"/>
            <a:ext cx="6232561" cy="4807470"/>
          </a:xfrm>
        </p:spPr>
        <p:txBody>
          <a:bodyPr/>
          <a:lstStyle/>
          <a:p>
            <a:r>
              <a:rPr lang="en-GB" dirty="0" smtClean="0"/>
              <a:t>Universal media and intelligence gathering</a:t>
            </a:r>
          </a:p>
          <a:p>
            <a:pPr lvl="1"/>
            <a:r>
              <a:rPr lang="en-GB" dirty="0" smtClean="0"/>
              <a:t>Binoculars, satellites, mass media, NMAP?</a:t>
            </a:r>
          </a:p>
          <a:p>
            <a:pPr lvl="1"/>
            <a:r>
              <a:rPr lang="en-GB" dirty="0" smtClean="0"/>
              <a:t>Territorial sovereignty not violated</a:t>
            </a:r>
          </a:p>
          <a:p>
            <a:pPr lvl="1"/>
            <a:r>
              <a:rPr lang="en-GB" dirty="0" smtClean="0"/>
              <a:t>Metadata and reading between the lines</a:t>
            </a:r>
          </a:p>
          <a:p>
            <a:pPr lvl="1"/>
            <a:r>
              <a:rPr lang="en-GB" dirty="0" smtClean="0"/>
              <a:t>Picture taking, not physical invasion… right?</a:t>
            </a:r>
          </a:p>
          <a:p>
            <a:pPr lvl="1"/>
            <a:r>
              <a:rPr lang="en-GB" dirty="0" smtClean="0"/>
              <a:t>If indefensible, normally </a:t>
            </a:r>
            <a:br>
              <a:rPr lang="en-GB" dirty="0" smtClean="0"/>
            </a:br>
            <a:r>
              <a:rPr lang="en-GB" dirty="0" smtClean="0"/>
              <a:t>not espionage!</a:t>
            </a:r>
            <a:endParaRPr lang="en-GB" dirty="0"/>
          </a:p>
        </p:txBody>
      </p:sp>
      <p:pic>
        <p:nvPicPr>
          <p:cNvPr id="19458" name="Picture 2" descr="http://img1.fantasticfiction.co.uk/images/x3/x166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3917" y="1447800"/>
            <a:ext cx="3604208" cy="4506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95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Coming up in this Session</a:t>
            </a:r>
            <a:endParaRPr lang="en-GB" dirty="0"/>
          </a:p>
        </p:txBody>
      </p:sp>
      <p:sp>
        <p:nvSpPr>
          <p:cNvPr id="6" name="Text Placeholder 5"/>
          <p:cNvSpPr>
            <a:spLocks noGrp="1"/>
          </p:cNvSpPr>
          <p:nvPr>
            <p:ph type="body" sz="quarter" idx="10"/>
          </p:nvPr>
        </p:nvSpPr>
        <p:spPr>
          <a:xfrm>
            <a:off x="519112" y="1447799"/>
            <a:ext cx="7163641" cy="4850559"/>
          </a:xfrm>
        </p:spPr>
        <p:txBody>
          <a:bodyPr/>
          <a:lstStyle/>
          <a:p>
            <a:r>
              <a:rPr lang="en-GB" sz="2800" dirty="0" smtClean="0"/>
              <a:t>Lesson 1: Understanding The Changing World</a:t>
            </a:r>
          </a:p>
          <a:p>
            <a:r>
              <a:rPr lang="en-GB" sz="2800" dirty="0" smtClean="0"/>
              <a:t>Lesson 2: Learn Why Security Fails</a:t>
            </a:r>
          </a:p>
          <a:p>
            <a:r>
              <a:rPr lang="en-GB" sz="2800" dirty="0" smtClean="0"/>
              <a:t>Lesson 3: The Rise of the Socio </a:t>
            </a:r>
            <a:br>
              <a:rPr lang="en-GB" sz="2800" dirty="0" smtClean="0"/>
            </a:br>
            <a:r>
              <a:rPr lang="en-GB" sz="2800" dirty="0" smtClean="0"/>
              <a:t>Technical Society</a:t>
            </a:r>
          </a:p>
          <a:p>
            <a:r>
              <a:rPr lang="en-GB" sz="2800" dirty="0" smtClean="0"/>
              <a:t>Lesson 4: The Good Guy’s Wear Black! – </a:t>
            </a:r>
            <a:br>
              <a:rPr lang="en-GB" sz="2800" dirty="0" smtClean="0"/>
            </a:br>
            <a:r>
              <a:rPr lang="en-GB" sz="2800" dirty="0" smtClean="0"/>
              <a:t>From Cybercrime to Cyber-warfare</a:t>
            </a:r>
          </a:p>
          <a:p>
            <a:r>
              <a:rPr lang="en-GB" sz="2800" dirty="0" smtClean="0"/>
              <a:t>Lesson 5: Defending against Advanced Persistent Threats (APTs)</a:t>
            </a:r>
          </a:p>
          <a:p>
            <a:r>
              <a:rPr lang="en-GB" sz="2800" dirty="0" smtClean="0"/>
              <a:t>Lesson 6: Defence Against the Dark Arts</a:t>
            </a:r>
          </a:p>
          <a:p>
            <a:r>
              <a:rPr lang="en-GB" sz="2800" dirty="0" smtClean="0"/>
              <a:t>Conclusions</a:t>
            </a:r>
          </a:p>
        </p:txBody>
      </p:sp>
      <p:pic>
        <p:nvPicPr>
          <p:cNvPr id="4" name="Picture 2" descr="http://images.wikia.com/harrypotter/images/a/a8/Defence_Against_the_Dark_Arts_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l="4378" b="3354"/>
          <a:stretch/>
        </p:blipFill>
        <p:spPr bwMode="auto">
          <a:xfrm>
            <a:off x="8002949" y="1447800"/>
            <a:ext cx="3665176"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23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Top Tip: Counter-Surveillance Techniques</a:t>
            </a:r>
            <a:endParaRPr lang="en-GB" dirty="0"/>
          </a:p>
        </p:txBody>
      </p:sp>
      <p:sp>
        <p:nvSpPr>
          <p:cNvPr id="4" name="Content Placeholder 3"/>
          <p:cNvSpPr>
            <a:spLocks noGrp="1"/>
          </p:cNvSpPr>
          <p:nvPr>
            <p:ph type="body" sz="quarter" idx="10"/>
          </p:nvPr>
        </p:nvSpPr>
        <p:spPr>
          <a:xfrm>
            <a:off x="519113" y="1447799"/>
            <a:ext cx="7991164" cy="4616648"/>
          </a:xfrm>
        </p:spPr>
        <p:txBody>
          <a:bodyPr/>
          <a:lstStyle/>
          <a:p>
            <a:pPr marL="404813" indent="-404813"/>
            <a:r>
              <a:rPr lang="en-GB" sz="2400" dirty="0" smtClean="0"/>
              <a:t>Check for mysterious holes or spots on objects in the room, such as books, cases, folders, electronic goods, conduits, alarm systems, soft furnishings, etc.</a:t>
            </a:r>
          </a:p>
          <a:p>
            <a:pPr marL="404813" indent="-404813"/>
            <a:r>
              <a:rPr lang="en-GB" sz="2400" dirty="0" smtClean="0"/>
              <a:t>Do any objects look out of place? Are any objects alien to the type of room that you’re in? Is the object meant to be there? Something could be concealed in that object</a:t>
            </a:r>
          </a:p>
          <a:p>
            <a:pPr marL="404813" indent="-404813"/>
            <a:r>
              <a:rPr lang="en-GB" sz="2400" dirty="0" smtClean="0"/>
              <a:t>With respect to flooring, ceilings, walls and furniture, are any panels lose or have been tampered with?</a:t>
            </a:r>
          </a:p>
          <a:p>
            <a:pPr marL="404813" indent="-404813"/>
            <a:r>
              <a:rPr lang="en-GB" sz="2400" dirty="0" smtClean="0"/>
              <a:t>Are you getting interference on any TVs, radios, phones or wireless networks? This might indicate a nearby electronic device</a:t>
            </a:r>
          </a:p>
          <a:p>
            <a:pPr marL="404813" indent="-404813"/>
            <a:r>
              <a:rPr lang="en-GB" sz="2400" dirty="0" smtClean="0"/>
              <a:t>Check cables for computers, TVs, video systems, networks, etc. for Keyloggers, tampering or splicing</a:t>
            </a:r>
            <a:endParaRPr lang="en-GB" sz="2400" dirty="0"/>
          </a:p>
        </p:txBody>
      </p:sp>
      <p:pic>
        <p:nvPicPr>
          <p:cNvPr id="1026" name="Picture 2" descr="Bug Det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5506" l="6000" r="93000"/>
                    </a14:imgEffect>
                  </a14:imgLayer>
                </a14:imgProps>
              </a:ext>
              <a:ext uri="{28A0092B-C50C-407E-A947-70E740481C1C}">
                <a14:useLocalDpi xmlns:a14="http://schemas.microsoft.com/office/drawing/2010/main" val="0"/>
              </a:ext>
            </a:extLst>
          </a:blip>
          <a:srcRect/>
          <a:stretch>
            <a:fillRect/>
          </a:stretch>
        </p:blipFill>
        <p:spPr bwMode="auto">
          <a:xfrm>
            <a:off x="8457124" y="1432036"/>
            <a:ext cx="2357340" cy="2098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uy 'USB Key Logger Device' at Boys Stuff">
            <a:hlinkClick r:id="rId4" tooltip="Buy 'USB Key Logger Device' at Boys Stuff"/>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05" b="100000" l="0" r="100000"/>
                    </a14:imgEffect>
                  </a14:imgLayer>
                </a14:imgProps>
              </a:ext>
              <a:ext uri="{28A0092B-C50C-407E-A947-70E740481C1C}">
                <a14:useLocalDpi xmlns:a14="http://schemas.microsoft.com/office/drawing/2010/main" val="0"/>
              </a:ext>
            </a:extLst>
          </a:blip>
          <a:srcRect/>
          <a:stretch>
            <a:fillRect/>
          </a:stretch>
        </p:blipFill>
        <p:spPr bwMode="auto">
          <a:xfrm>
            <a:off x="8744202" y="3682659"/>
            <a:ext cx="2357341" cy="1304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Bug Detector Tip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241" b="98851" l="0" r="97917"/>
                    </a14:imgEffect>
                  </a14:imgLayer>
                </a14:imgProps>
              </a:ext>
              <a:ext uri="{28A0092B-C50C-407E-A947-70E740481C1C}">
                <a14:useLocalDpi xmlns:a14="http://schemas.microsoft.com/office/drawing/2010/main" val="0"/>
              </a:ext>
            </a:extLst>
          </a:blip>
          <a:srcRect/>
          <a:stretch>
            <a:fillRect/>
          </a:stretch>
        </p:blipFill>
        <p:spPr bwMode="auto">
          <a:xfrm>
            <a:off x="9137521" y="4880731"/>
            <a:ext cx="2377963" cy="1436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7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Propaganda</a:t>
            </a:r>
            <a:endParaRPr lang="en-GB" dirty="0"/>
          </a:p>
        </p:txBody>
      </p:sp>
      <p:sp>
        <p:nvSpPr>
          <p:cNvPr id="4" name="Content Placeholder 3"/>
          <p:cNvSpPr>
            <a:spLocks noGrp="1"/>
          </p:cNvSpPr>
          <p:nvPr>
            <p:ph type="body" sz="quarter" idx="10"/>
          </p:nvPr>
        </p:nvSpPr>
        <p:spPr>
          <a:xfrm>
            <a:off x="519113" y="1447799"/>
            <a:ext cx="5828524" cy="4930581"/>
          </a:xfrm>
        </p:spPr>
        <p:txBody>
          <a:bodyPr/>
          <a:lstStyle/>
          <a:p>
            <a:pPr marL="404813" indent="-404813"/>
            <a:r>
              <a:rPr lang="en-GB" sz="2800" dirty="0" smtClean="0"/>
              <a:t>Easy, cheap, quick, </a:t>
            </a:r>
            <a:br>
              <a:rPr lang="en-GB" sz="2800" dirty="0" smtClean="0"/>
            </a:br>
            <a:r>
              <a:rPr lang="en-GB" sz="2800" dirty="0" smtClean="0"/>
              <a:t>safe, powerful</a:t>
            </a:r>
          </a:p>
          <a:p>
            <a:pPr lvl="1"/>
            <a:r>
              <a:rPr lang="en-GB" sz="2400" dirty="0" smtClean="0"/>
              <a:t>Audience is the world</a:t>
            </a:r>
          </a:p>
          <a:p>
            <a:pPr lvl="1"/>
            <a:r>
              <a:rPr lang="en-GB" sz="2400" dirty="0" smtClean="0"/>
              <a:t>Drop behind enemy lines</a:t>
            </a:r>
          </a:p>
          <a:p>
            <a:pPr lvl="1"/>
            <a:r>
              <a:rPr lang="en-GB" sz="2400" dirty="0" smtClean="0"/>
              <a:t>Does not need to be true</a:t>
            </a:r>
          </a:p>
          <a:p>
            <a:pPr marL="404813" indent="-404813"/>
            <a:r>
              <a:rPr lang="en-GB" sz="2800" dirty="0" smtClean="0"/>
              <a:t>Recruitment, fund </a:t>
            </a:r>
            <a:br>
              <a:rPr lang="en-GB" sz="2800" dirty="0" smtClean="0"/>
            </a:br>
            <a:r>
              <a:rPr lang="en-GB" sz="2800" dirty="0" smtClean="0"/>
              <a:t>raising, hacktivism</a:t>
            </a:r>
          </a:p>
          <a:p>
            <a:pPr lvl="1"/>
            <a:r>
              <a:rPr lang="en-GB" sz="2400" dirty="0" smtClean="0"/>
              <a:t>Censored information replaced </a:t>
            </a:r>
            <a:br>
              <a:rPr lang="en-GB" sz="2400" dirty="0" smtClean="0"/>
            </a:br>
            <a:r>
              <a:rPr lang="en-GB" sz="2400" dirty="0" smtClean="0"/>
              <a:t>in seconds</a:t>
            </a:r>
          </a:p>
          <a:p>
            <a:pPr marL="404813" indent="-404813"/>
            <a:r>
              <a:rPr lang="en-GB" sz="2800" dirty="0" smtClean="0"/>
              <a:t>Tech expanding rapidly (multimedia, Skype, etc.)</a:t>
            </a:r>
          </a:p>
          <a:p>
            <a:pPr marL="404813" indent="-404813"/>
            <a:r>
              <a:rPr lang="en-GB" sz="2800" dirty="0" smtClean="0"/>
              <a:t>Appearance of technical prowess!</a:t>
            </a:r>
            <a:endParaRPr lang="en-GB" sz="2800" dirty="0"/>
          </a:p>
        </p:txBody>
      </p:sp>
      <p:pic>
        <p:nvPicPr>
          <p:cNvPr id="5122" name="Picture 2" descr="http://www.trinity.edu/jdunn/images/propaga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229" y="1447800"/>
            <a:ext cx="5185488" cy="3993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64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Denial of Service (DoS)</a:t>
            </a:r>
            <a:endParaRPr lang="en-GB" dirty="0"/>
          </a:p>
        </p:txBody>
      </p:sp>
      <p:sp>
        <p:nvSpPr>
          <p:cNvPr id="4" name="Content Placeholder 3"/>
          <p:cNvSpPr>
            <a:spLocks noGrp="1"/>
          </p:cNvSpPr>
          <p:nvPr>
            <p:ph type="body" sz="quarter" idx="10"/>
          </p:nvPr>
        </p:nvSpPr>
        <p:spPr>
          <a:xfrm>
            <a:off x="519112" y="1447799"/>
            <a:ext cx="5328795" cy="4481227"/>
          </a:xfrm>
        </p:spPr>
        <p:txBody>
          <a:bodyPr/>
          <a:lstStyle/>
          <a:p>
            <a:pPr marL="404813" indent="-404813"/>
            <a:r>
              <a:rPr lang="en-GB" sz="2800" dirty="0" smtClean="0"/>
              <a:t>Simple strategy</a:t>
            </a:r>
          </a:p>
          <a:p>
            <a:pPr lvl="1"/>
            <a:r>
              <a:rPr lang="en-GB" sz="2400" dirty="0" smtClean="0"/>
              <a:t>Deny computer resource to legitimate users</a:t>
            </a:r>
          </a:p>
          <a:p>
            <a:pPr lvl="1"/>
            <a:r>
              <a:rPr lang="en-GB" sz="2400" dirty="0" smtClean="0"/>
              <a:t>Most common: flood target with bogus data so it cannot respond to real requests for services/info</a:t>
            </a:r>
          </a:p>
          <a:p>
            <a:pPr marL="404813" indent="-404813"/>
            <a:r>
              <a:rPr lang="en-GB" sz="2800" dirty="0" smtClean="0"/>
              <a:t>Other DoS attacks</a:t>
            </a:r>
          </a:p>
          <a:p>
            <a:pPr lvl="1"/>
            <a:r>
              <a:rPr lang="en-GB" sz="2400" dirty="0" smtClean="0"/>
              <a:t>Physical destruction of hardware</a:t>
            </a:r>
          </a:p>
          <a:p>
            <a:pPr lvl="1"/>
            <a:r>
              <a:rPr lang="en-GB" sz="2400" dirty="0" smtClean="0"/>
              <a:t>Electromagnetic interference designed to destroy unshielded electronics via current or </a:t>
            </a:r>
            <a:br>
              <a:rPr lang="en-GB" sz="2400" dirty="0" smtClean="0"/>
            </a:br>
            <a:r>
              <a:rPr lang="en-GB" sz="2400" dirty="0" smtClean="0"/>
              <a:t>voltage surges</a:t>
            </a:r>
            <a:endParaRPr lang="en-GB" sz="2400" dirty="0"/>
          </a:p>
        </p:txBody>
      </p:sp>
      <p:pic>
        <p:nvPicPr>
          <p:cNvPr id="21506" name="Picture 2" descr="http://www.techfuels.com/attachments/general-internet-terms/1079d1206442806-ddos-distributed-denial-service-ddos-distributed-denial-service.jpg"/>
          <p:cNvPicPr>
            <a:picLocks noChangeAspect="1" noChangeArrowheads="1"/>
          </p:cNvPicPr>
          <p:nvPr/>
        </p:nvPicPr>
        <p:blipFill rotWithShape="1">
          <a:blip r:embed="rId2">
            <a:extLst>
              <a:ext uri="{28A0092B-C50C-407E-A947-70E740481C1C}">
                <a14:useLocalDpi xmlns:a14="http://schemas.microsoft.com/office/drawing/2010/main" val="0"/>
              </a:ext>
            </a:extLst>
          </a:blip>
          <a:srcRect l="2235" t="11018" r="2106" b="11495"/>
          <a:stretch/>
        </p:blipFill>
        <p:spPr bwMode="auto">
          <a:xfrm>
            <a:off x="6105524" y="1905000"/>
            <a:ext cx="5562599" cy="3400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Data Modification</a:t>
            </a:r>
            <a:endParaRPr lang="en-GB" dirty="0"/>
          </a:p>
        </p:txBody>
      </p:sp>
      <p:sp>
        <p:nvSpPr>
          <p:cNvPr id="4" name="Content Placeholder 3"/>
          <p:cNvSpPr>
            <a:spLocks noGrp="1"/>
          </p:cNvSpPr>
          <p:nvPr>
            <p:ph idx="1"/>
          </p:nvPr>
        </p:nvSpPr>
        <p:spPr>
          <a:xfrm>
            <a:off x="519113" y="1447799"/>
            <a:ext cx="6296357" cy="4216539"/>
          </a:xfrm>
        </p:spPr>
        <p:txBody>
          <a:bodyPr/>
          <a:lstStyle/>
          <a:p>
            <a:r>
              <a:rPr lang="en-GB" sz="2800" dirty="0" smtClean="0"/>
              <a:t>The Holy Grail of Hacks</a:t>
            </a:r>
          </a:p>
          <a:p>
            <a:pPr lvl="1"/>
            <a:r>
              <a:rPr lang="en-GB" sz="2400" dirty="0" smtClean="0"/>
              <a:t>Control weapons, command </a:t>
            </a:r>
            <a:br>
              <a:rPr lang="en-GB" sz="2400" dirty="0" smtClean="0"/>
            </a:br>
            <a:r>
              <a:rPr lang="en-GB" sz="2400" dirty="0" smtClean="0"/>
              <a:t>and control (C2) systems and </a:t>
            </a:r>
            <a:br>
              <a:rPr lang="en-GB" sz="2400" dirty="0" smtClean="0"/>
            </a:br>
            <a:r>
              <a:rPr lang="en-GB" sz="2400" dirty="0" smtClean="0"/>
              <a:t>you </a:t>
            </a:r>
            <a:r>
              <a:rPr lang="en-GB" sz="2400" dirty="0"/>
              <a:t>c</a:t>
            </a:r>
            <a:r>
              <a:rPr lang="en-GB" sz="2400" dirty="0" smtClean="0"/>
              <a:t>ontrol </a:t>
            </a:r>
            <a:r>
              <a:rPr lang="en-GB" sz="2400" dirty="0"/>
              <a:t>e</a:t>
            </a:r>
            <a:r>
              <a:rPr lang="en-GB" sz="2400" dirty="0" smtClean="0"/>
              <a:t>verything!</a:t>
            </a:r>
          </a:p>
          <a:p>
            <a:r>
              <a:rPr lang="en-GB" sz="2800" dirty="0" smtClean="0"/>
              <a:t> Extremely dangerous</a:t>
            </a:r>
          </a:p>
          <a:p>
            <a:pPr lvl="1"/>
            <a:r>
              <a:rPr lang="en-GB" sz="2400" dirty="0" smtClean="0"/>
              <a:t>Legitimate users (human or machine) may make important decisions based on maliciously altered information</a:t>
            </a:r>
          </a:p>
          <a:p>
            <a:r>
              <a:rPr lang="en-GB" sz="2800" dirty="0" smtClean="0"/>
              <a:t>Website defacement</a:t>
            </a:r>
          </a:p>
          <a:p>
            <a:pPr lvl="1"/>
            <a:r>
              <a:rPr lang="en-GB" sz="2400" dirty="0" smtClean="0"/>
              <a:t>“Electronic graffiti” can carry propaganda or disinformation</a:t>
            </a:r>
            <a:endParaRPr lang="en-GB" sz="2400" dirty="0"/>
          </a:p>
        </p:txBody>
      </p:sp>
      <p:pic>
        <p:nvPicPr>
          <p:cNvPr id="6148" name="Picture 4" descr="http://thegreatgeekmanual.com/images/geekhistory/may/the-duck-world-jurassic-po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1957" y="1905000"/>
            <a:ext cx="4466168" cy="3572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45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r>
              <a:rPr lang="en-GB" dirty="0" smtClean="0"/>
              <a:t>(5) Infrastructure Manipulation</a:t>
            </a:r>
            <a:br>
              <a:rPr lang="en-GB" dirty="0" smtClean="0"/>
            </a:br>
            <a:r>
              <a:rPr lang="en-GB" sz="3200" dirty="0">
                <a:solidFill>
                  <a:schemeClr val="accent1"/>
                </a:solidFill>
              </a:rPr>
              <a:t>Critical infrastructures connecting to </a:t>
            </a:r>
            <a:r>
              <a:rPr lang="en-GB" sz="3200" dirty="0" smtClean="0">
                <a:solidFill>
                  <a:schemeClr val="accent1"/>
                </a:solidFill>
              </a:rPr>
              <a:t>Net</a:t>
            </a:r>
            <a:endParaRPr lang="en-GB" sz="3200" dirty="0">
              <a:solidFill>
                <a:schemeClr val="accent1"/>
              </a:solidFill>
            </a:endParaRPr>
          </a:p>
        </p:txBody>
      </p:sp>
      <p:sp>
        <p:nvSpPr>
          <p:cNvPr id="4" name="Content Placeholder 3"/>
          <p:cNvSpPr>
            <a:spLocks noGrp="1"/>
          </p:cNvSpPr>
          <p:nvPr>
            <p:ph idx="1"/>
          </p:nvPr>
        </p:nvSpPr>
        <p:spPr>
          <a:xfrm>
            <a:off x="519113" y="1905000"/>
            <a:ext cx="6870515" cy="4222694"/>
          </a:xfrm>
        </p:spPr>
        <p:txBody>
          <a:bodyPr/>
          <a:lstStyle/>
          <a:p>
            <a:pPr>
              <a:lnSpc>
                <a:spcPct val="80000"/>
              </a:lnSpc>
            </a:pPr>
            <a:r>
              <a:rPr lang="en-GB" sz="2800" dirty="0" smtClean="0"/>
              <a:t>SCADA: Supervisory Control and Data Acquisition; refers to industrial control systems: computer systems that monitor and control industrial, infrastructure, </a:t>
            </a:r>
            <a:br>
              <a:rPr lang="en-GB" sz="2800" dirty="0" smtClean="0"/>
            </a:br>
            <a:r>
              <a:rPr lang="en-GB" sz="2800" dirty="0" smtClean="0"/>
              <a:t>or facility-based processes</a:t>
            </a:r>
          </a:p>
          <a:p>
            <a:pPr>
              <a:lnSpc>
                <a:spcPct val="80000"/>
              </a:lnSpc>
            </a:pPr>
            <a:r>
              <a:rPr lang="en-GB" sz="2800" dirty="0" smtClean="0"/>
              <a:t>SCADA security may not be robust</a:t>
            </a:r>
          </a:p>
          <a:p>
            <a:pPr>
              <a:lnSpc>
                <a:spcPct val="80000"/>
              </a:lnSpc>
            </a:pPr>
            <a:r>
              <a:rPr lang="en-GB" sz="2800" dirty="0" smtClean="0"/>
              <a:t>Electricity especially important</a:t>
            </a:r>
          </a:p>
          <a:p>
            <a:pPr>
              <a:lnSpc>
                <a:spcPct val="80000"/>
              </a:lnSpc>
            </a:pPr>
            <a:r>
              <a:rPr lang="en-GB" sz="2800" dirty="0" smtClean="0"/>
              <a:t>Infrastructure in private hands</a:t>
            </a:r>
          </a:p>
          <a:p>
            <a:pPr>
              <a:lnSpc>
                <a:spcPct val="80000"/>
              </a:lnSpc>
            </a:pPr>
            <a:r>
              <a:rPr lang="en-GB" sz="2800" dirty="0" smtClean="0"/>
              <a:t>Seized hard drives: Microstran, </a:t>
            </a:r>
            <a:br>
              <a:rPr lang="en-GB" sz="2800" dirty="0" smtClean="0"/>
            </a:br>
            <a:r>
              <a:rPr lang="en-GB" sz="2800" dirty="0" smtClean="0"/>
              <a:t>AutoCAD, etc.</a:t>
            </a:r>
          </a:p>
          <a:p>
            <a:pPr>
              <a:lnSpc>
                <a:spcPct val="80000"/>
              </a:lnSpc>
            </a:pPr>
            <a:r>
              <a:rPr lang="en-GB" sz="2800" dirty="0" smtClean="0"/>
              <a:t>White House briefed on certain 0-days</a:t>
            </a:r>
            <a:endParaRPr lang="en-GB" sz="2800" dirty="0"/>
          </a:p>
        </p:txBody>
      </p:sp>
      <p:sp>
        <p:nvSpPr>
          <p:cNvPr id="6" name="Rectangle 5"/>
          <p:cNvSpPr/>
          <p:nvPr/>
        </p:nvSpPr>
        <p:spPr>
          <a:xfrm>
            <a:off x="3047206" y="2736503"/>
            <a:ext cx="6094413" cy="720197"/>
          </a:xfrm>
          <a:prstGeom prst="rect">
            <a:avLst/>
          </a:prstGeom>
        </p:spPr>
        <p:txBody>
          <a:bodyPr lIns="54855" tIns="27427" rIns="54855" bIns="27427">
            <a:spAutoFit/>
          </a:bodyPr>
          <a:lstStyle/>
          <a:p>
            <a:pPr>
              <a:buBlip>
                <a:blip r:embed="rId2"/>
              </a:buBlip>
            </a:pPr>
            <a:endParaRPr lang="en-GB" sz="4300" dirty="0"/>
          </a:p>
        </p:txBody>
      </p:sp>
      <p:pic>
        <p:nvPicPr>
          <p:cNvPr id="7170" name="Picture 2" descr="http://www.securityrecruiter.com/images/cyber_attacks_against_the_grid01.jpg"/>
          <p:cNvPicPr>
            <a:picLocks noChangeAspect="1" noChangeArrowheads="1"/>
          </p:cNvPicPr>
          <p:nvPr/>
        </p:nvPicPr>
        <p:blipFill rotWithShape="1">
          <a:blip r:embed="rId3">
            <a:extLst>
              <a:ext uri="{28A0092B-C50C-407E-A947-70E740481C1C}">
                <a14:useLocalDpi xmlns:a14="http://schemas.microsoft.com/office/drawing/2010/main" val="0"/>
              </a:ext>
            </a:extLst>
          </a:blip>
          <a:srcRect l="979" t="3194" r="3928" b="3194"/>
          <a:stretch/>
        </p:blipFill>
        <p:spPr bwMode="auto">
          <a:xfrm>
            <a:off x="7802102" y="1905000"/>
            <a:ext cx="3866023" cy="3570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0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Lesson 5: Defending against </a:t>
            </a:r>
            <a:br>
              <a:rPr lang="en-GB" dirty="0" smtClean="0"/>
            </a:br>
            <a:r>
              <a:rPr lang="en-GB" dirty="0" smtClean="0"/>
              <a:t>(APT) Advanced Persistent Threats…</a:t>
            </a:r>
            <a:endParaRPr lang="en-GB"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547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CA" dirty="0" smtClean="0"/>
              <a:t>Advanced Persistent Threat: What’s that?</a:t>
            </a:r>
            <a:endParaRPr lang="en-US" dirty="0" smtClean="0"/>
          </a:p>
        </p:txBody>
      </p:sp>
      <p:sp>
        <p:nvSpPr>
          <p:cNvPr id="15363" name="Content Placeholder 2"/>
          <p:cNvSpPr>
            <a:spLocks noGrp="1"/>
          </p:cNvSpPr>
          <p:nvPr>
            <p:ph idx="1"/>
          </p:nvPr>
        </p:nvSpPr>
        <p:spPr>
          <a:xfrm>
            <a:off x="519112" y="1447799"/>
            <a:ext cx="5967413" cy="4351961"/>
          </a:xfrm>
        </p:spPr>
        <p:txBody>
          <a:bodyPr/>
          <a:lstStyle/>
          <a:p>
            <a:pPr marL="404813" indent="-404813"/>
            <a:r>
              <a:rPr lang="en-CA" sz="2800" dirty="0" smtClean="0"/>
              <a:t>The APT as a group of sophisticated, determined and coordinated attackers that have been systematically compromising U.S. Government and Commercial networks for years. The vast majority of APT activity initially observed by Mandiant has been linked to Asia</a:t>
            </a:r>
          </a:p>
          <a:p>
            <a:pPr marL="404813" indent="-404813"/>
            <a:r>
              <a:rPr lang="en-CA" sz="2800" dirty="0" smtClean="0"/>
              <a:t>APT is a term coined by the U.S. Air Force in 2006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525" y="1849437"/>
            <a:ext cx="5181600" cy="4391025"/>
          </a:xfrm>
          <a:prstGeom prst="rect">
            <a:avLst/>
          </a:prstGeom>
        </p:spPr>
      </p:pic>
    </p:spTree>
    <p:extLst>
      <p:ext uri="{BB962C8B-B14F-4D97-AF65-F5344CB8AC3E}">
        <p14:creationId xmlns:p14="http://schemas.microsoft.com/office/powerpoint/2010/main" val="333494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Off-page Connector 13"/>
          <p:cNvSpPr/>
          <p:nvPr/>
        </p:nvSpPr>
        <p:spPr bwMode="auto">
          <a:xfrm>
            <a:off x="513373" y="1447041"/>
            <a:ext cx="2123501" cy="1978015"/>
          </a:xfrm>
          <a:prstGeom prst="flowChartOffpageConnector">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2" name="Title 1"/>
          <p:cNvSpPr>
            <a:spLocks noGrp="1"/>
          </p:cNvSpPr>
          <p:nvPr>
            <p:ph type="title"/>
          </p:nvPr>
        </p:nvSpPr>
        <p:spPr/>
        <p:txBody>
          <a:bodyPr/>
          <a:lstStyle/>
          <a:p>
            <a:r>
              <a:rPr lang="en-GB" dirty="0" smtClean="0"/>
              <a:t>Advanced Persistent Threats</a:t>
            </a:r>
            <a:endParaRPr lang="en-GB" dirty="0"/>
          </a:p>
        </p:txBody>
      </p:sp>
      <p:grpSp>
        <p:nvGrpSpPr>
          <p:cNvPr id="22" name="Group 21"/>
          <p:cNvGrpSpPr/>
          <p:nvPr/>
        </p:nvGrpSpPr>
        <p:grpSpPr>
          <a:xfrm>
            <a:off x="6961516" y="1556281"/>
            <a:ext cx="4539343" cy="2740964"/>
            <a:chOff x="6961516" y="1556281"/>
            <a:chExt cx="4539343" cy="2740964"/>
          </a:xfrm>
        </p:grpSpPr>
        <p:pic>
          <p:nvPicPr>
            <p:cNvPr id="9" name="Picture 2" descr="\\server3\internalbin\Resource DVD\DVD_ART36\Artwork_Imagery\Shapes\domes\security bubble teal pl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516" y="1556281"/>
              <a:ext cx="4539343" cy="27303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rver3\internalbin\Resource DVD\DVD_ART36\Artwork_Imagery\Icons - Illustrations\_ VISTA STYLE\university build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881" y="1858845"/>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392013" y="3562364"/>
            <a:ext cx="4539343" cy="2730331"/>
            <a:chOff x="674913" y="3143251"/>
            <a:chExt cx="4539343" cy="2730331"/>
          </a:xfrm>
        </p:grpSpPr>
        <p:pic>
          <p:nvPicPr>
            <p:cNvPr id="4098" name="Picture 2" descr="\\server3\internalbin\Resource DVD\DVD_ART36\Artwork_Imagery\Shapes\domes\security bubble teal pl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13" y="3143251"/>
              <a:ext cx="4539343" cy="2730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rver3\internalbin\Resource DVD\DVD_ART36\Artwork_Imagery\Icons - Illustrations\_ VISTA STYLE\university build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61586" y="3435182"/>
              <a:ext cx="2438400" cy="24384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572373" y="1508343"/>
            <a:ext cx="2253799" cy="861774"/>
          </a:xfrm>
          <a:prstGeom prst="rect">
            <a:avLst/>
          </a:prstGeom>
        </p:spPr>
        <p:txBody>
          <a:bodyPr vert="horz" wrap="square" lIns="0" tIns="0" rIns="0" bIns="0" rtlCol="0">
            <a:noAutofit/>
          </a:bodyPr>
          <a:lstStyle>
            <a:lvl1pPr marL="460375" indent="-460375">
              <a:lnSpc>
                <a:spcPct val="90000"/>
              </a:lnSpc>
              <a:spcBef>
                <a:spcPct val="20000"/>
              </a:spcBef>
              <a:buSzPct val="90000"/>
              <a:buFontTx/>
              <a:buBlip>
                <a:blip r:embed="rId4"/>
              </a:buBlip>
              <a:defRPr sz="2800" b="1">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4"/>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4"/>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4"/>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4"/>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indent="0">
              <a:buNone/>
            </a:pPr>
            <a:r>
              <a:rPr lang="en-US" sz="1200" dirty="0"/>
              <a:t>Internet </a:t>
            </a:r>
            <a:r>
              <a:rPr lang="en-US" sz="1200" dirty="0" smtClean="0"/>
              <a:t>malware infections</a:t>
            </a:r>
            <a:endParaRPr lang="en-US" sz="1200" dirty="0"/>
          </a:p>
          <a:p>
            <a:pPr marL="169863" indent="-169863"/>
            <a:r>
              <a:rPr lang="en-US" sz="1200" b="0" dirty="0"/>
              <a:t>Drive-by </a:t>
            </a:r>
            <a:r>
              <a:rPr lang="en-US" sz="1200" b="0" dirty="0" smtClean="0"/>
              <a:t>downloads</a:t>
            </a:r>
          </a:p>
          <a:p>
            <a:pPr marL="169863" indent="-169863"/>
            <a:r>
              <a:rPr lang="en-US" sz="1200" b="0" dirty="0" smtClean="0"/>
              <a:t>E-mail attachments</a:t>
            </a:r>
          </a:p>
          <a:p>
            <a:pPr marL="169863" indent="-169863"/>
            <a:r>
              <a:rPr lang="en-US" sz="1200" b="0" dirty="0" smtClean="0"/>
              <a:t>File sharing</a:t>
            </a:r>
          </a:p>
          <a:p>
            <a:pPr marL="169863" indent="-169863"/>
            <a:r>
              <a:rPr lang="en-US" sz="1200" b="0" dirty="0" smtClean="0"/>
              <a:t>Pirated software </a:t>
            </a:r>
            <a:br>
              <a:rPr lang="en-US" sz="1200" b="0" dirty="0" smtClean="0"/>
            </a:br>
            <a:r>
              <a:rPr lang="en-US" sz="1200" b="0" dirty="0" smtClean="0"/>
              <a:t>and keygen</a:t>
            </a:r>
          </a:p>
          <a:p>
            <a:pPr marL="169863" indent="-169863"/>
            <a:r>
              <a:rPr lang="en-US" sz="1200" b="0" dirty="0" smtClean="0"/>
              <a:t>Spear Phishing</a:t>
            </a:r>
          </a:p>
          <a:p>
            <a:pPr marL="169863" indent="-169863"/>
            <a:r>
              <a:rPr lang="en-US" sz="1200" b="0" dirty="0" smtClean="0"/>
              <a:t>DNS and Routing Mods</a:t>
            </a:r>
            <a:endParaRPr lang="en-US" sz="1200" b="0" dirty="0"/>
          </a:p>
        </p:txBody>
      </p:sp>
      <p:sp>
        <p:nvSpPr>
          <p:cNvPr id="28" name="Flowchart: Off-page Connector 27"/>
          <p:cNvSpPr/>
          <p:nvPr/>
        </p:nvSpPr>
        <p:spPr bwMode="auto">
          <a:xfrm>
            <a:off x="2663457" y="1447800"/>
            <a:ext cx="2201469" cy="1987382"/>
          </a:xfrm>
          <a:prstGeom prst="flowChartOffpageConnector">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29" name="Flowchart: Off-page Connector 28"/>
          <p:cNvSpPr/>
          <p:nvPr/>
        </p:nvSpPr>
        <p:spPr bwMode="auto">
          <a:xfrm>
            <a:off x="4891508" y="1447040"/>
            <a:ext cx="2123501" cy="1988141"/>
          </a:xfrm>
          <a:prstGeom prst="flowChartOffpageConnector">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30" name="Flowchart: Off-page Connector 29"/>
          <p:cNvSpPr/>
          <p:nvPr/>
        </p:nvSpPr>
        <p:spPr bwMode="auto">
          <a:xfrm flipV="1">
            <a:off x="6859907" y="4297244"/>
            <a:ext cx="2346682" cy="2257723"/>
          </a:xfrm>
          <a:prstGeom prst="flowChartOffpageConnector">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31" name="Flowchart: Off-page Connector 30"/>
          <p:cNvSpPr/>
          <p:nvPr/>
        </p:nvSpPr>
        <p:spPr bwMode="auto">
          <a:xfrm flipV="1">
            <a:off x="9229061" y="4284535"/>
            <a:ext cx="2420660" cy="2270434"/>
          </a:xfrm>
          <a:prstGeom prst="flowChartOffpageConnector">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32" name="TextBox 31"/>
          <p:cNvSpPr txBox="1"/>
          <p:nvPr/>
        </p:nvSpPr>
        <p:spPr>
          <a:xfrm>
            <a:off x="2736107" y="1517677"/>
            <a:ext cx="2253799" cy="861774"/>
          </a:xfrm>
          <a:prstGeom prst="rect">
            <a:avLst/>
          </a:prstGeom>
        </p:spPr>
        <p:txBody>
          <a:bodyPr vert="horz" wrap="square" lIns="0" tIns="0" rIns="0" bIns="0" rtlCol="0">
            <a:noAutofit/>
          </a:bodyPr>
          <a:lstStyle>
            <a:lvl1pPr marL="460375" indent="-460375">
              <a:lnSpc>
                <a:spcPct val="90000"/>
              </a:lnSpc>
              <a:spcBef>
                <a:spcPct val="20000"/>
              </a:spcBef>
              <a:buSzPct val="90000"/>
              <a:buFontTx/>
              <a:buBlip>
                <a:blip r:embed="rId4"/>
              </a:buBlip>
              <a:defRPr sz="2800" b="1">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4"/>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4"/>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4"/>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4"/>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indent="0">
              <a:buNone/>
            </a:pPr>
            <a:r>
              <a:rPr lang="en-US" sz="1200" dirty="0" smtClean="0"/>
              <a:t>Physical malware infections</a:t>
            </a:r>
            <a:endParaRPr lang="en-US" sz="1200" dirty="0"/>
          </a:p>
          <a:p>
            <a:pPr marL="169863" indent="-169863"/>
            <a:r>
              <a:rPr lang="en-US" sz="1200" b="0" dirty="0" smtClean="0"/>
              <a:t>Infected USB memory sticks</a:t>
            </a:r>
          </a:p>
          <a:p>
            <a:pPr marL="169863" indent="-169863"/>
            <a:r>
              <a:rPr lang="en-US" sz="1200" b="0" dirty="0" smtClean="0"/>
              <a:t>Infected CDs and DVDs</a:t>
            </a:r>
          </a:p>
          <a:p>
            <a:pPr marL="169863" indent="-169863"/>
            <a:r>
              <a:rPr lang="en-US" sz="1200" b="0" dirty="0" smtClean="0"/>
              <a:t>Infected memory cards</a:t>
            </a:r>
          </a:p>
          <a:p>
            <a:pPr marL="169863" indent="-169863"/>
            <a:r>
              <a:rPr lang="en-US" sz="1200" b="0" dirty="0" smtClean="0"/>
              <a:t>Infected appliances</a:t>
            </a:r>
          </a:p>
          <a:p>
            <a:pPr marL="169863" indent="-169863"/>
            <a:r>
              <a:rPr lang="en-US" sz="1200" b="0" dirty="0" smtClean="0"/>
              <a:t>Backdoor IT equipment</a:t>
            </a:r>
            <a:endParaRPr lang="en-US" sz="1200" b="0" dirty="0"/>
          </a:p>
        </p:txBody>
      </p:sp>
      <p:sp>
        <p:nvSpPr>
          <p:cNvPr id="34" name="TextBox 33"/>
          <p:cNvSpPr txBox="1"/>
          <p:nvPr/>
        </p:nvSpPr>
        <p:spPr>
          <a:xfrm>
            <a:off x="4965939" y="1522172"/>
            <a:ext cx="2253799" cy="861774"/>
          </a:xfrm>
          <a:prstGeom prst="rect">
            <a:avLst/>
          </a:prstGeom>
        </p:spPr>
        <p:txBody>
          <a:bodyPr vert="horz" wrap="square" lIns="0" tIns="0" rIns="0" bIns="0" rtlCol="0">
            <a:noAutofit/>
          </a:bodyPr>
          <a:lstStyle>
            <a:lvl1pPr marL="460375" indent="-460375">
              <a:lnSpc>
                <a:spcPct val="90000"/>
              </a:lnSpc>
              <a:spcBef>
                <a:spcPct val="20000"/>
              </a:spcBef>
              <a:buSzPct val="90000"/>
              <a:buFontTx/>
              <a:buBlip>
                <a:blip r:embed="rId4"/>
              </a:buBlip>
              <a:defRPr sz="2800" b="1">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4"/>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4"/>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4"/>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4"/>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indent="0">
              <a:buNone/>
            </a:pPr>
            <a:r>
              <a:rPr lang="en-US" sz="1200" dirty="0" smtClean="0"/>
              <a:t>External exploitation</a:t>
            </a:r>
            <a:endParaRPr lang="en-US" sz="1200" dirty="0"/>
          </a:p>
          <a:p>
            <a:pPr marL="169863" indent="-169863"/>
            <a:r>
              <a:rPr lang="en-US" sz="1200" b="0" dirty="0" smtClean="0"/>
              <a:t>Professional hacking</a:t>
            </a:r>
          </a:p>
          <a:p>
            <a:pPr marL="169863" indent="-169863"/>
            <a:r>
              <a:rPr lang="en-US" sz="1200" b="0" dirty="0" smtClean="0"/>
              <a:t>Mass vulnerability exploits</a:t>
            </a:r>
          </a:p>
          <a:p>
            <a:pPr marL="169863" indent="-169863"/>
            <a:r>
              <a:rPr lang="en-US" sz="1200" b="0" dirty="0" smtClean="0"/>
              <a:t>Co-location host </a:t>
            </a:r>
            <a:br>
              <a:rPr lang="en-US" sz="1200" b="0" dirty="0" smtClean="0"/>
            </a:br>
            <a:r>
              <a:rPr lang="en-US" sz="1200" b="0" dirty="0" smtClean="0"/>
              <a:t>exploitation</a:t>
            </a:r>
          </a:p>
          <a:p>
            <a:pPr marL="169863" indent="-169863"/>
            <a:r>
              <a:rPr lang="en-US" sz="1200" b="0" dirty="0" smtClean="0"/>
              <a:t>Cloud provider penetration</a:t>
            </a:r>
          </a:p>
          <a:p>
            <a:pPr marL="169863" indent="-169863"/>
            <a:r>
              <a:rPr lang="en-US" sz="1200" b="0" dirty="0" smtClean="0"/>
              <a:t>Rogue Wi-Fi penetration</a:t>
            </a:r>
          </a:p>
          <a:p>
            <a:pPr marL="169863" indent="-169863"/>
            <a:r>
              <a:rPr lang="en-US" sz="1200" b="0" dirty="0" smtClean="0"/>
              <a:t>Smartphone bridging</a:t>
            </a:r>
          </a:p>
          <a:p>
            <a:pPr marL="169863" indent="-169863"/>
            <a:endParaRPr lang="en-US" sz="1200" b="0" dirty="0"/>
          </a:p>
        </p:txBody>
      </p:sp>
      <p:sp>
        <p:nvSpPr>
          <p:cNvPr id="35" name="TextBox 34"/>
          <p:cNvSpPr txBox="1"/>
          <p:nvPr/>
        </p:nvSpPr>
        <p:spPr>
          <a:xfrm>
            <a:off x="6937239" y="4789913"/>
            <a:ext cx="2253799" cy="861774"/>
          </a:xfrm>
          <a:prstGeom prst="rect">
            <a:avLst/>
          </a:prstGeom>
        </p:spPr>
        <p:txBody>
          <a:bodyPr vert="horz" wrap="square" lIns="0" tIns="0" rIns="0" bIns="0" rtlCol="0">
            <a:noAutofit/>
          </a:bodyPr>
          <a:lstStyle>
            <a:lvl1pPr marL="460375" indent="-460375">
              <a:lnSpc>
                <a:spcPct val="90000"/>
              </a:lnSpc>
              <a:spcBef>
                <a:spcPct val="20000"/>
              </a:spcBef>
              <a:buSzPct val="90000"/>
              <a:buFontTx/>
              <a:buBlip>
                <a:blip r:embed="rId4"/>
              </a:buBlip>
              <a:defRPr sz="2800" b="1">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4"/>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4"/>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4"/>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4"/>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indent="0">
              <a:buNone/>
            </a:pPr>
            <a:r>
              <a:rPr lang="en-US" sz="1200" dirty="0" smtClean="0"/>
              <a:t>Insider threat</a:t>
            </a:r>
            <a:endParaRPr lang="en-US" sz="1200" dirty="0"/>
          </a:p>
          <a:p>
            <a:pPr marL="169863" indent="-169863"/>
            <a:r>
              <a:rPr lang="en-US" sz="1200" b="0" dirty="0" smtClean="0"/>
              <a:t>Rogue employee</a:t>
            </a:r>
          </a:p>
          <a:p>
            <a:pPr marL="169863" indent="-169863"/>
            <a:r>
              <a:rPr lang="en-US" sz="1200" b="0" dirty="0" smtClean="0"/>
              <a:t>Malicious sub-contractor</a:t>
            </a:r>
          </a:p>
          <a:p>
            <a:pPr marL="169863" indent="-169863"/>
            <a:r>
              <a:rPr lang="en-US" sz="1200" b="0" dirty="0" smtClean="0"/>
              <a:t>Social engineering expert</a:t>
            </a:r>
          </a:p>
          <a:p>
            <a:pPr marL="169863" indent="-169863"/>
            <a:r>
              <a:rPr lang="en-US" sz="1200" b="0" dirty="0" smtClean="0"/>
              <a:t>Funded placement</a:t>
            </a:r>
          </a:p>
          <a:p>
            <a:pPr marL="169863" indent="-169863"/>
            <a:r>
              <a:rPr lang="en-US" sz="1200" b="0" dirty="0" smtClean="0"/>
              <a:t>Criminal break-in </a:t>
            </a:r>
          </a:p>
          <a:p>
            <a:pPr marL="169863" indent="-169863"/>
            <a:r>
              <a:rPr lang="en-US" sz="1200" b="0" dirty="0" smtClean="0"/>
              <a:t>Dual-use software installation</a:t>
            </a:r>
            <a:endParaRPr lang="en-US" sz="1200" b="0" dirty="0"/>
          </a:p>
        </p:txBody>
      </p:sp>
      <p:sp>
        <p:nvSpPr>
          <p:cNvPr id="37" name="TextBox 36"/>
          <p:cNvSpPr txBox="1"/>
          <p:nvPr/>
        </p:nvSpPr>
        <p:spPr>
          <a:xfrm>
            <a:off x="9294980" y="4789913"/>
            <a:ext cx="2253799" cy="861774"/>
          </a:xfrm>
          <a:prstGeom prst="rect">
            <a:avLst/>
          </a:prstGeom>
        </p:spPr>
        <p:txBody>
          <a:bodyPr vert="horz" wrap="square" lIns="0" tIns="0" rIns="0" bIns="0" rtlCol="0">
            <a:noAutofit/>
          </a:bodyPr>
          <a:lstStyle>
            <a:lvl1pPr marL="460375" indent="-460375">
              <a:lnSpc>
                <a:spcPct val="90000"/>
              </a:lnSpc>
              <a:spcBef>
                <a:spcPct val="20000"/>
              </a:spcBef>
              <a:buSzPct val="90000"/>
              <a:buFontTx/>
              <a:buBlip>
                <a:blip r:embed="rId4"/>
              </a:buBlip>
              <a:defRPr sz="2800" b="1">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4"/>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4"/>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4"/>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4"/>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0" indent="0">
              <a:buNone/>
            </a:pPr>
            <a:r>
              <a:rPr lang="en-US" sz="1200" dirty="0" smtClean="0"/>
              <a:t>Trusted connections</a:t>
            </a:r>
            <a:endParaRPr lang="en-US" sz="1200" dirty="0"/>
          </a:p>
          <a:p>
            <a:pPr marL="169863" indent="-169863"/>
            <a:r>
              <a:rPr lang="en-US" sz="1200" b="0" dirty="0" smtClean="0"/>
              <a:t>Stolen VPN credentials</a:t>
            </a:r>
          </a:p>
          <a:p>
            <a:pPr marL="169863" indent="-169863"/>
            <a:r>
              <a:rPr lang="en-US" sz="1200" b="0" dirty="0" smtClean="0"/>
              <a:t>Hijacked roaming hosts</a:t>
            </a:r>
          </a:p>
          <a:p>
            <a:pPr marL="169863" indent="-169863"/>
            <a:r>
              <a:rPr lang="en-US" sz="1200" b="0" dirty="0" smtClean="0"/>
              <a:t>B2B connection tapping</a:t>
            </a:r>
          </a:p>
          <a:p>
            <a:pPr marL="169863" indent="-169863"/>
            <a:r>
              <a:rPr lang="en-US" sz="1200" b="0" dirty="0" smtClean="0"/>
              <a:t>Partner system breaches</a:t>
            </a:r>
          </a:p>
          <a:p>
            <a:pPr marL="169863" indent="-169863"/>
            <a:r>
              <a:rPr lang="en-US" sz="1200" b="0" dirty="0" smtClean="0"/>
              <a:t>Externally hosted </a:t>
            </a:r>
            <a:br>
              <a:rPr lang="en-US" sz="1200" b="0" dirty="0" smtClean="0"/>
            </a:br>
            <a:r>
              <a:rPr lang="en-US" sz="1200" b="0" dirty="0" smtClean="0"/>
              <a:t>system breaches</a:t>
            </a:r>
          </a:p>
          <a:p>
            <a:pPr marL="169863" indent="-169863"/>
            <a:r>
              <a:rPr lang="en-US" sz="1200" b="0" dirty="0" smtClean="0"/>
              <a:t>Grey market </a:t>
            </a:r>
            <a:br>
              <a:rPr lang="en-US" sz="1200" b="0" dirty="0" smtClean="0"/>
            </a:br>
            <a:r>
              <a:rPr lang="en-US" sz="1200" b="0" dirty="0" smtClean="0"/>
              <a:t>network equipment</a:t>
            </a:r>
            <a:endParaRPr lang="en-US" sz="1200" b="0" dirty="0"/>
          </a:p>
        </p:txBody>
      </p:sp>
    </p:spTree>
    <p:extLst>
      <p:ext uri="{BB962C8B-B14F-4D97-AF65-F5344CB8AC3E}">
        <p14:creationId xmlns:p14="http://schemas.microsoft.com/office/powerpoint/2010/main" val="108739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smtClean="0"/>
              <a:t>APT Delivery Systems</a:t>
            </a:r>
          </a:p>
        </p:txBody>
      </p:sp>
      <p:sp>
        <p:nvSpPr>
          <p:cNvPr id="84995" name="Rectangle 3"/>
          <p:cNvSpPr>
            <a:spLocks noGrp="1" noChangeArrowheads="1"/>
          </p:cNvSpPr>
          <p:nvPr>
            <p:ph idx="1"/>
          </p:nvPr>
        </p:nvSpPr>
        <p:spPr>
          <a:xfrm>
            <a:off x="519112" y="1447799"/>
            <a:ext cx="11149013" cy="4825937"/>
          </a:xfrm>
        </p:spPr>
        <p:txBody>
          <a:bodyPr/>
          <a:lstStyle/>
          <a:p>
            <a:r>
              <a:rPr lang="en-US" dirty="0" smtClean="0">
                <a:solidFill>
                  <a:schemeClr val="accent1"/>
                </a:solidFill>
              </a:rPr>
              <a:t>Worms</a:t>
            </a:r>
            <a:r>
              <a:rPr lang="en-US" dirty="0" smtClean="0"/>
              <a:t> – software that spreads on own with </a:t>
            </a:r>
            <a:br>
              <a:rPr lang="en-US" dirty="0" smtClean="0"/>
            </a:br>
            <a:r>
              <a:rPr lang="en-US" dirty="0" smtClean="0"/>
              <a:t>harmful consequences</a:t>
            </a:r>
          </a:p>
          <a:p>
            <a:r>
              <a:rPr lang="en-US" dirty="0" smtClean="0">
                <a:solidFill>
                  <a:schemeClr val="accent1"/>
                </a:solidFill>
              </a:rPr>
              <a:t>Virus</a:t>
            </a:r>
            <a:r>
              <a:rPr lang="en-US" dirty="0" smtClean="0"/>
              <a:t> – malware attached to other software </a:t>
            </a:r>
            <a:br>
              <a:rPr lang="en-US" dirty="0" smtClean="0"/>
            </a:br>
            <a:r>
              <a:rPr lang="en-US" dirty="0" smtClean="0"/>
              <a:t>(e.g., e-mail attachment)</a:t>
            </a:r>
          </a:p>
          <a:p>
            <a:r>
              <a:rPr lang="en-US" dirty="0" smtClean="0">
                <a:solidFill>
                  <a:schemeClr val="accent1"/>
                </a:solidFill>
              </a:rPr>
              <a:t>Trojan horse </a:t>
            </a:r>
            <a:r>
              <a:rPr lang="en-US" dirty="0" smtClean="0"/>
              <a:t>– software that appears to be positive but have harmful effects</a:t>
            </a:r>
          </a:p>
          <a:p>
            <a:r>
              <a:rPr lang="en-US" dirty="0" smtClean="0">
                <a:solidFill>
                  <a:schemeClr val="accent1"/>
                </a:solidFill>
              </a:rPr>
              <a:t>Logic bomb </a:t>
            </a:r>
            <a:r>
              <a:rPr lang="en-US" dirty="0" smtClean="0"/>
              <a:t>– software planted to activate at a later date/time with harmful consequences</a:t>
            </a:r>
          </a:p>
          <a:p>
            <a:r>
              <a:rPr lang="en-US" dirty="0" smtClean="0">
                <a:solidFill>
                  <a:schemeClr val="accent1"/>
                </a:solidFill>
              </a:rPr>
              <a:t>Advanced Persistent Threats </a:t>
            </a:r>
            <a:r>
              <a:rPr lang="en-US" dirty="0" smtClean="0"/>
              <a:t>(APTs) </a:t>
            </a:r>
            <a:r>
              <a:rPr lang="en-GB" dirty="0" smtClean="0"/>
              <a:t>is a term coined by the U.S. Air Force in 2006</a:t>
            </a:r>
            <a:endParaRPr lang="en-US" dirty="0" smtClean="0"/>
          </a:p>
        </p:txBody>
      </p:sp>
    </p:spTree>
    <p:extLst>
      <p:ext uri="{BB962C8B-B14F-4D97-AF65-F5344CB8AC3E}">
        <p14:creationId xmlns:p14="http://schemas.microsoft.com/office/powerpoint/2010/main" val="89729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APTs Objectives</a:t>
            </a:r>
            <a:endParaRPr lang="en-US" dirty="0" smtClean="0"/>
          </a:p>
        </p:txBody>
      </p:sp>
      <p:sp>
        <p:nvSpPr>
          <p:cNvPr id="21507" name="Content Placeholder 2"/>
          <p:cNvSpPr>
            <a:spLocks noGrp="1"/>
          </p:cNvSpPr>
          <p:nvPr>
            <p:ph idx="1"/>
          </p:nvPr>
        </p:nvSpPr>
        <p:spPr/>
        <p:txBody>
          <a:bodyPr/>
          <a:lstStyle/>
          <a:p>
            <a:r>
              <a:rPr lang="en-CA" dirty="0" smtClean="0"/>
              <a:t>Political </a:t>
            </a:r>
          </a:p>
          <a:p>
            <a:pPr lvl="1"/>
            <a:r>
              <a:rPr lang="en-CA" dirty="0" smtClean="0"/>
              <a:t>Includes suppression of their own population for stability</a:t>
            </a:r>
          </a:p>
          <a:p>
            <a:r>
              <a:rPr lang="en-CA" dirty="0" smtClean="0"/>
              <a:t>Economic</a:t>
            </a:r>
          </a:p>
          <a:p>
            <a:pPr lvl="1"/>
            <a:r>
              <a:rPr lang="en-CA" dirty="0" smtClean="0"/>
              <a:t>Theft of IP, to gain competitive advantage</a:t>
            </a:r>
          </a:p>
          <a:p>
            <a:r>
              <a:rPr lang="en-CA" dirty="0" smtClean="0"/>
              <a:t>Technical</a:t>
            </a:r>
          </a:p>
          <a:p>
            <a:pPr lvl="1"/>
            <a:r>
              <a:rPr lang="en-CA" dirty="0" smtClean="0"/>
              <a:t>Obtain source code for further exploit development</a:t>
            </a:r>
          </a:p>
          <a:p>
            <a:r>
              <a:rPr lang="en-CA" dirty="0" smtClean="0"/>
              <a:t>Military</a:t>
            </a:r>
          </a:p>
          <a:p>
            <a:pPr lvl="1"/>
            <a:r>
              <a:rPr lang="en-CA" dirty="0" smtClean="0"/>
              <a:t>Identifying weaknesses that allow inferior military forces </a:t>
            </a:r>
            <a:br>
              <a:rPr lang="en-CA" dirty="0" smtClean="0"/>
            </a:br>
            <a:r>
              <a:rPr lang="en-CA" dirty="0" smtClean="0"/>
              <a:t>to defeat superior military forces</a:t>
            </a:r>
            <a:endParaRPr lang="en-US" dirty="0" smtClean="0"/>
          </a:p>
        </p:txBody>
      </p:sp>
    </p:spTree>
    <p:extLst>
      <p:ext uri="{BB962C8B-B14F-4D97-AF65-F5344CB8AC3E}">
        <p14:creationId xmlns:p14="http://schemas.microsoft.com/office/powerpoint/2010/main" val="39456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Lesson 1:  </a:t>
            </a:r>
            <a:br>
              <a:rPr lang="en-GB" dirty="0" smtClean="0"/>
            </a:br>
            <a:r>
              <a:rPr lang="en-GB" dirty="0" smtClean="0"/>
              <a:t>Understand the Changing World…</a:t>
            </a:r>
            <a:endParaRPr lang="en-GB"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0546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CA" sz="3600" dirty="0" smtClean="0"/>
              <a:t>APT’s: Understand Targeting and Exploitation Cycle</a:t>
            </a:r>
            <a:endParaRPr lang="en-US" sz="3600" dirty="0" smtClean="0"/>
          </a:p>
        </p:txBody>
      </p:sp>
      <p:sp>
        <p:nvSpPr>
          <p:cNvPr id="3" name="Freeform 2"/>
          <p:cNvSpPr/>
          <p:nvPr/>
        </p:nvSpPr>
        <p:spPr>
          <a:xfrm>
            <a:off x="605415" y="2190639"/>
            <a:ext cx="1976576" cy="1185945"/>
          </a:xfrm>
          <a:custGeom>
            <a:avLst/>
            <a:gdLst>
              <a:gd name="connsiteX0" fmla="*/ 0 w 1976576"/>
              <a:gd name="connsiteY0" fmla="*/ 118595 h 1185945"/>
              <a:gd name="connsiteX1" fmla="*/ 118595 w 1976576"/>
              <a:gd name="connsiteY1" fmla="*/ 0 h 1185945"/>
              <a:gd name="connsiteX2" fmla="*/ 1857982 w 1976576"/>
              <a:gd name="connsiteY2" fmla="*/ 0 h 1185945"/>
              <a:gd name="connsiteX3" fmla="*/ 1976577 w 1976576"/>
              <a:gd name="connsiteY3" fmla="*/ 118595 h 1185945"/>
              <a:gd name="connsiteX4" fmla="*/ 1976576 w 1976576"/>
              <a:gd name="connsiteY4" fmla="*/ 1067351 h 1185945"/>
              <a:gd name="connsiteX5" fmla="*/ 1857981 w 1976576"/>
              <a:gd name="connsiteY5" fmla="*/ 1185946 h 1185945"/>
              <a:gd name="connsiteX6" fmla="*/ 118595 w 1976576"/>
              <a:gd name="connsiteY6" fmla="*/ 1185945 h 1185945"/>
              <a:gd name="connsiteX7" fmla="*/ 0 w 1976576"/>
              <a:gd name="connsiteY7" fmla="*/ 1067350 h 1185945"/>
              <a:gd name="connsiteX8" fmla="*/ 0 w 1976576"/>
              <a:gd name="connsiteY8" fmla="*/ 118595 h 11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576" h="1185945">
                <a:moveTo>
                  <a:pt x="0" y="118595"/>
                </a:moveTo>
                <a:cubicBezTo>
                  <a:pt x="0" y="53097"/>
                  <a:pt x="53097" y="0"/>
                  <a:pt x="118595" y="0"/>
                </a:cubicBezTo>
                <a:lnTo>
                  <a:pt x="1857982" y="0"/>
                </a:lnTo>
                <a:cubicBezTo>
                  <a:pt x="1923480" y="0"/>
                  <a:pt x="1976577" y="53097"/>
                  <a:pt x="1976577" y="118595"/>
                </a:cubicBezTo>
                <a:cubicBezTo>
                  <a:pt x="1976577" y="434847"/>
                  <a:pt x="1976576" y="751099"/>
                  <a:pt x="1976576" y="1067351"/>
                </a:cubicBezTo>
                <a:cubicBezTo>
                  <a:pt x="1976576" y="1132849"/>
                  <a:pt x="1923479" y="1185946"/>
                  <a:pt x="1857981" y="1185946"/>
                </a:cubicBezTo>
                <a:lnTo>
                  <a:pt x="118595" y="1185945"/>
                </a:lnTo>
                <a:cubicBezTo>
                  <a:pt x="53097" y="1185945"/>
                  <a:pt x="0" y="1132848"/>
                  <a:pt x="0" y="1067350"/>
                </a:cubicBezTo>
                <a:lnTo>
                  <a:pt x="0" y="118595"/>
                </a:lnTo>
                <a:close/>
              </a:path>
            </a:pathLst>
          </a:custGeom>
          <a:solidFill>
            <a:schemeClr val="tx2"/>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95695" tIns="95695" rIns="95695" bIns="95695" numCol="1" spcCol="1270" anchor="ctr" anchorCtr="0">
            <a:noAutofit/>
          </a:bodyPr>
          <a:lstStyle/>
          <a:p>
            <a:pPr lvl="0" algn="ctr" defTabSz="711200">
              <a:lnSpc>
                <a:spcPct val="90000"/>
              </a:lnSpc>
              <a:spcBef>
                <a:spcPct val="0"/>
              </a:spcBef>
              <a:spcAft>
                <a:spcPct val="35000"/>
              </a:spcAft>
            </a:pPr>
            <a:r>
              <a:rPr lang="en-CA" sz="1600" kern="1200" dirty="0" smtClean="0"/>
              <a:t>Step 1</a:t>
            </a:r>
          </a:p>
          <a:p>
            <a:pPr lvl="0" algn="ctr" defTabSz="711200">
              <a:lnSpc>
                <a:spcPct val="90000"/>
              </a:lnSpc>
              <a:spcBef>
                <a:spcPct val="0"/>
              </a:spcBef>
              <a:spcAft>
                <a:spcPct val="35000"/>
              </a:spcAft>
            </a:pPr>
            <a:r>
              <a:rPr lang="en-CA" sz="1600" kern="1200" dirty="0" smtClean="0"/>
              <a:t>Reconnaissance</a:t>
            </a:r>
            <a:endParaRPr lang="en-US" sz="1600" kern="1200" dirty="0"/>
          </a:p>
        </p:txBody>
      </p:sp>
      <p:sp>
        <p:nvSpPr>
          <p:cNvPr id="4" name="Freeform 3"/>
          <p:cNvSpPr/>
          <p:nvPr/>
        </p:nvSpPr>
        <p:spPr>
          <a:xfrm>
            <a:off x="2755930" y="2538516"/>
            <a:ext cx="419034" cy="490190"/>
          </a:xfrm>
          <a:custGeom>
            <a:avLst/>
            <a:gdLst>
              <a:gd name="connsiteX0" fmla="*/ 0 w 419034"/>
              <a:gd name="connsiteY0" fmla="*/ 98038 h 490190"/>
              <a:gd name="connsiteX1" fmla="*/ 209517 w 419034"/>
              <a:gd name="connsiteY1" fmla="*/ 98038 h 490190"/>
              <a:gd name="connsiteX2" fmla="*/ 209517 w 419034"/>
              <a:gd name="connsiteY2" fmla="*/ 0 h 490190"/>
              <a:gd name="connsiteX3" fmla="*/ 419034 w 419034"/>
              <a:gd name="connsiteY3" fmla="*/ 245095 h 490190"/>
              <a:gd name="connsiteX4" fmla="*/ 209517 w 419034"/>
              <a:gd name="connsiteY4" fmla="*/ 490190 h 490190"/>
              <a:gd name="connsiteX5" fmla="*/ 209517 w 419034"/>
              <a:gd name="connsiteY5" fmla="*/ 392152 h 490190"/>
              <a:gd name="connsiteX6" fmla="*/ 0 w 419034"/>
              <a:gd name="connsiteY6" fmla="*/ 392152 h 490190"/>
              <a:gd name="connsiteX7" fmla="*/ 0 w 419034"/>
              <a:gd name="connsiteY7" fmla="*/ 98038 h 4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34" h="490190">
                <a:moveTo>
                  <a:pt x="0" y="98038"/>
                </a:moveTo>
                <a:lnTo>
                  <a:pt x="209517" y="98038"/>
                </a:lnTo>
                <a:lnTo>
                  <a:pt x="209517" y="0"/>
                </a:lnTo>
                <a:lnTo>
                  <a:pt x="419034" y="245095"/>
                </a:lnTo>
                <a:lnTo>
                  <a:pt x="209517" y="490190"/>
                </a:lnTo>
                <a:lnTo>
                  <a:pt x="209517" y="392152"/>
                </a:lnTo>
                <a:lnTo>
                  <a:pt x="0" y="392152"/>
                </a:lnTo>
                <a:lnTo>
                  <a:pt x="0" y="98038"/>
                </a:lnTo>
                <a:close/>
              </a:path>
            </a:pathLst>
          </a:custGeom>
          <a:solidFill>
            <a:schemeClr val="tx2"/>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0" tIns="98038" rIns="125710" bIns="98038"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5" name="Freeform 4"/>
          <p:cNvSpPr/>
          <p:nvPr/>
        </p:nvSpPr>
        <p:spPr>
          <a:xfrm>
            <a:off x="3372622" y="2190639"/>
            <a:ext cx="1976576" cy="1185945"/>
          </a:xfrm>
          <a:custGeom>
            <a:avLst/>
            <a:gdLst>
              <a:gd name="connsiteX0" fmla="*/ 0 w 1976576"/>
              <a:gd name="connsiteY0" fmla="*/ 118595 h 1185945"/>
              <a:gd name="connsiteX1" fmla="*/ 118595 w 1976576"/>
              <a:gd name="connsiteY1" fmla="*/ 0 h 1185945"/>
              <a:gd name="connsiteX2" fmla="*/ 1857982 w 1976576"/>
              <a:gd name="connsiteY2" fmla="*/ 0 h 1185945"/>
              <a:gd name="connsiteX3" fmla="*/ 1976577 w 1976576"/>
              <a:gd name="connsiteY3" fmla="*/ 118595 h 1185945"/>
              <a:gd name="connsiteX4" fmla="*/ 1976576 w 1976576"/>
              <a:gd name="connsiteY4" fmla="*/ 1067351 h 1185945"/>
              <a:gd name="connsiteX5" fmla="*/ 1857981 w 1976576"/>
              <a:gd name="connsiteY5" fmla="*/ 1185946 h 1185945"/>
              <a:gd name="connsiteX6" fmla="*/ 118595 w 1976576"/>
              <a:gd name="connsiteY6" fmla="*/ 1185945 h 1185945"/>
              <a:gd name="connsiteX7" fmla="*/ 0 w 1976576"/>
              <a:gd name="connsiteY7" fmla="*/ 1067350 h 1185945"/>
              <a:gd name="connsiteX8" fmla="*/ 0 w 1976576"/>
              <a:gd name="connsiteY8" fmla="*/ 118595 h 11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576" h="1185945">
                <a:moveTo>
                  <a:pt x="0" y="118595"/>
                </a:moveTo>
                <a:cubicBezTo>
                  <a:pt x="0" y="53097"/>
                  <a:pt x="53097" y="0"/>
                  <a:pt x="118595" y="0"/>
                </a:cubicBezTo>
                <a:lnTo>
                  <a:pt x="1857982" y="0"/>
                </a:lnTo>
                <a:cubicBezTo>
                  <a:pt x="1923480" y="0"/>
                  <a:pt x="1976577" y="53097"/>
                  <a:pt x="1976577" y="118595"/>
                </a:cubicBezTo>
                <a:cubicBezTo>
                  <a:pt x="1976577" y="434847"/>
                  <a:pt x="1976576" y="751099"/>
                  <a:pt x="1976576" y="1067351"/>
                </a:cubicBezTo>
                <a:cubicBezTo>
                  <a:pt x="1976576" y="1132849"/>
                  <a:pt x="1923479" y="1185946"/>
                  <a:pt x="1857981" y="1185946"/>
                </a:cubicBezTo>
                <a:lnTo>
                  <a:pt x="118595" y="1185945"/>
                </a:lnTo>
                <a:cubicBezTo>
                  <a:pt x="53097" y="1185945"/>
                  <a:pt x="0" y="1132848"/>
                  <a:pt x="0" y="1067350"/>
                </a:cubicBezTo>
                <a:lnTo>
                  <a:pt x="0" y="118595"/>
                </a:lnTo>
                <a:close/>
              </a:path>
            </a:pathLst>
          </a:custGeom>
          <a:solidFill>
            <a:schemeClr val="bg2"/>
          </a:solidFill>
        </p:spPr>
        <p:style>
          <a:lnRef idx="0">
            <a:schemeClr val="lt1">
              <a:hueOff val="0"/>
              <a:satOff val="0"/>
              <a:lumOff val="0"/>
              <a:alphaOff val="0"/>
            </a:schemeClr>
          </a:lnRef>
          <a:fillRef idx="3">
            <a:scrgbClr r="0" g="0" b="0"/>
          </a:fillRef>
          <a:effectRef idx="2">
            <a:schemeClr val="accent2">
              <a:hueOff val="3250730"/>
              <a:satOff val="-98"/>
              <a:lumOff val="-1536"/>
              <a:alphaOff val="0"/>
            </a:schemeClr>
          </a:effectRef>
          <a:fontRef idx="minor">
            <a:schemeClr val="lt1"/>
          </a:fontRef>
        </p:style>
        <p:txBody>
          <a:bodyPr spcFirstLastPara="0" vert="horz" wrap="square" lIns="95695" tIns="95695" rIns="95695" bIns="95695" numCol="1" spcCol="1270" anchor="ctr" anchorCtr="0">
            <a:noAutofit/>
          </a:bodyPr>
          <a:lstStyle/>
          <a:p>
            <a:pPr lvl="0" algn="ctr" defTabSz="711200">
              <a:lnSpc>
                <a:spcPct val="90000"/>
              </a:lnSpc>
              <a:spcBef>
                <a:spcPct val="0"/>
              </a:spcBef>
              <a:spcAft>
                <a:spcPct val="35000"/>
              </a:spcAft>
            </a:pPr>
            <a:r>
              <a:rPr lang="en-CA" sz="1600" kern="1200" dirty="0" smtClean="0"/>
              <a:t>Step 2</a:t>
            </a:r>
          </a:p>
          <a:p>
            <a:pPr lvl="0" algn="ctr" defTabSz="711200">
              <a:lnSpc>
                <a:spcPct val="90000"/>
              </a:lnSpc>
              <a:spcBef>
                <a:spcPct val="0"/>
              </a:spcBef>
              <a:spcAft>
                <a:spcPct val="35000"/>
              </a:spcAft>
            </a:pPr>
            <a:r>
              <a:rPr lang="en-CA" sz="1600" kern="1200" dirty="0" smtClean="0"/>
              <a:t>Initial intrusion into the network</a:t>
            </a:r>
            <a:endParaRPr lang="en-US" sz="1600" kern="1200" dirty="0"/>
          </a:p>
        </p:txBody>
      </p:sp>
      <p:sp>
        <p:nvSpPr>
          <p:cNvPr id="6" name="Freeform 5"/>
          <p:cNvSpPr/>
          <p:nvPr/>
        </p:nvSpPr>
        <p:spPr>
          <a:xfrm>
            <a:off x="5523137" y="2538516"/>
            <a:ext cx="419034" cy="490190"/>
          </a:xfrm>
          <a:custGeom>
            <a:avLst/>
            <a:gdLst>
              <a:gd name="connsiteX0" fmla="*/ 0 w 419034"/>
              <a:gd name="connsiteY0" fmla="*/ 98038 h 490190"/>
              <a:gd name="connsiteX1" fmla="*/ 209517 w 419034"/>
              <a:gd name="connsiteY1" fmla="*/ 98038 h 490190"/>
              <a:gd name="connsiteX2" fmla="*/ 209517 w 419034"/>
              <a:gd name="connsiteY2" fmla="*/ 0 h 490190"/>
              <a:gd name="connsiteX3" fmla="*/ 419034 w 419034"/>
              <a:gd name="connsiteY3" fmla="*/ 245095 h 490190"/>
              <a:gd name="connsiteX4" fmla="*/ 209517 w 419034"/>
              <a:gd name="connsiteY4" fmla="*/ 490190 h 490190"/>
              <a:gd name="connsiteX5" fmla="*/ 209517 w 419034"/>
              <a:gd name="connsiteY5" fmla="*/ 392152 h 490190"/>
              <a:gd name="connsiteX6" fmla="*/ 0 w 419034"/>
              <a:gd name="connsiteY6" fmla="*/ 392152 h 490190"/>
              <a:gd name="connsiteX7" fmla="*/ 0 w 419034"/>
              <a:gd name="connsiteY7" fmla="*/ 98038 h 4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34" h="490190">
                <a:moveTo>
                  <a:pt x="0" y="98038"/>
                </a:moveTo>
                <a:lnTo>
                  <a:pt x="209517" y="98038"/>
                </a:lnTo>
                <a:lnTo>
                  <a:pt x="209517" y="0"/>
                </a:lnTo>
                <a:lnTo>
                  <a:pt x="419034" y="245095"/>
                </a:lnTo>
                <a:lnTo>
                  <a:pt x="209517" y="490190"/>
                </a:lnTo>
                <a:lnTo>
                  <a:pt x="209517" y="392152"/>
                </a:lnTo>
                <a:lnTo>
                  <a:pt x="0" y="392152"/>
                </a:lnTo>
                <a:lnTo>
                  <a:pt x="0" y="98038"/>
                </a:lnTo>
                <a:close/>
              </a:path>
            </a:pathLst>
          </a:custGeom>
          <a:solidFill>
            <a:schemeClr val="bg2"/>
          </a:solidFill>
        </p:spPr>
        <p:style>
          <a:lnRef idx="0">
            <a:schemeClr val="lt1">
              <a:hueOff val="0"/>
              <a:satOff val="0"/>
              <a:lumOff val="0"/>
              <a:alphaOff val="0"/>
            </a:schemeClr>
          </a:lnRef>
          <a:fillRef idx="3">
            <a:scrgbClr r="0" g="0" b="0"/>
          </a:fillRef>
          <a:effectRef idx="2">
            <a:schemeClr val="accent2">
              <a:hueOff val="3900875"/>
              <a:satOff val="-117"/>
              <a:lumOff val="-1843"/>
              <a:alphaOff val="0"/>
            </a:schemeClr>
          </a:effectRef>
          <a:fontRef idx="minor">
            <a:schemeClr val="lt1"/>
          </a:fontRef>
        </p:style>
        <p:txBody>
          <a:bodyPr spcFirstLastPara="0" vert="horz" wrap="square" lIns="0" tIns="98038" rIns="125710" bIns="98038"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7" name="Freeform 6"/>
          <p:cNvSpPr/>
          <p:nvPr/>
        </p:nvSpPr>
        <p:spPr>
          <a:xfrm>
            <a:off x="6139829" y="2190639"/>
            <a:ext cx="1976576" cy="1185945"/>
          </a:xfrm>
          <a:custGeom>
            <a:avLst/>
            <a:gdLst>
              <a:gd name="connsiteX0" fmla="*/ 0 w 1976576"/>
              <a:gd name="connsiteY0" fmla="*/ 118595 h 1185945"/>
              <a:gd name="connsiteX1" fmla="*/ 118595 w 1976576"/>
              <a:gd name="connsiteY1" fmla="*/ 0 h 1185945"/>
              <a:gd name="connsiteX2" fmla="*/ 1857982 w 1976576"/>
              <a:gd name="connsiteY2" fmla="*/ 0 h 1185945"/>
              <a:gd name="connsiteX3" fmla="*/ 1976577 w 1976576"/>
              <a:gd name="connsiteY3" fmla="*/ 118595 h 1185945"/>
              <a:gd name="connsiteX4" fmla="*/ 1976576 w 1976576"/>
              <a:gd name="connsiteY4" fmla="*/ 1067351 h 1185945"/>
              <a:gd name="connsiteX5" fmla="*/ 1857981 w 1976576"/>
              <a:gd name="connsiteY5" fmla="*/ 1185946 h 1185945"/>
              <a:gd name="connsiteX6" fmla="*/ 118595 w 1976576"/>
              <a:gd name="connsiteY6" fmla="*/ 1185945 h 1185945"/>
              <a:gd name="connsiteX7" fmla="*/ 0 w 1976576"/>
              <a:gd name="connsiteY7" fmla="*/ 1067350 h 1185945"/>
              <a:gd name="connsiteX8" fmla="*/ 0 w 1976576"/>
              <a:gd name="connsiteY8" fmla="*/ 118595 h 11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576" h="1185945">
                <a:moveTo>
                  <a:pt x="0" y="118595"/>
                </a:moveTo>
                <a:cubicBezTo>
                  <a:pt x="0" y="53097"/>
                  <a:pt x="53097" y="0"/>
                  <a:pt x="118595" y="0"/>
                </a:cubicBezTo>
                <a:lnTo>
                  <a:pt x="1857982" y="0"/>
                </a:lnTo>
                <a:cubicBezTo>
                  <a:pt x="1923480" y="0"/>
                  <a:pt x="1976577" y="53097"/>
                  <a:pt x="1976577" y="118595"/>
                </a:cubicBezTo>
                <a:cubicBezTo>
                  <a:pt x="1976577" y="434847"/>
                  <a:pt x="1976576" y="751099"/>
                  <a:pt x="1976576" y="1067351"/>
                </a:cubicBezTo>
                <a:cubicBezTo>
                  <a:pt x="1976576" y="1132849"/>
                  <a:pt x="1923479" y="1185946"/>
                  <a:pt x="1857981" y="1185946"/>
                </a:cubicBezTo>
                <a:lnTo>
                  <a:pt x="118595" y="1185945"/>
                </a:lnTo>
                <a:cubicBezTo>
                  <a:pt x="53097" y="1185945"/>
                  <a:pt x="0" y="1132848"/>
                  <a:pt x="0" y="1067350"/>
                </a:cubicBezTo>
                <a:lnTo>
                  <a:pt x="0" y="118595"/>
                </a:lnTo>
                <a:close/>
              </a:path>
            </a:pathLst>
          </a:custGeom>
          <a:solidFill>
            <a:schemeClr val="accent1"/>
          </a:solidFill>
        </p:spPr>
        <p:style>
          <a:lnRef idx="0">
            <a:schemeClr val="lt1">
              <a:hueOff val="0"/>
              <a:satOff val="0"/>
              <a:lumOff val="0"/>
              <a:alphaOff val="0"/>
            </a:schemeClr>
          </a:lnRef>
          <a:fillRef idx="3">
            <a:scrgbClr r="0" g="0" b="0"/>
          </a:fillRef>
          <a:effectRef idx="2">
            <a:schemeClr val="accent2">
              <a:hueOff val="6501459"/>
              <a:satOff val="-195"/>
              <a:lumOff val="-3072"/>
              <a:alphaOff val="0"/>
            </a:schemeClr>
          </a:effectRef>
          <a:fontRef idx="minor">
            <a:schemeClr val="lt1"/>
          </a:fontRef>
        </p:style>
        <p:txBody>
          <a:bodyPr spcFirstLastPara="0" vert="horz" wrap="square" lIns="95695" tIns="95695" rIns="95695" bIns="95695" numCol="1" spcCol="1270" anchor="ctr" anchorCtr="0">
            <a:noAutofit/>
          </a:bodyPr>
          <a:lstStyle/>
          <a:p>
            <a:pPr lvl="0" algn="ctr" defTabSz="711200">
              <a:lnSpc>
                <a:spcPct val="90000"/>
              </a:lnSpc>
              <a:spcBef>
                <a:spcPct val="0"/>
              </a:spcBef>
              <a:spcAft>
                <a:spcPct val="35000"/>
              </a:spcAft>
            </a:pPr>
            <a:r>
              <a:rPr lang="en-CA" sz="1600" kern="1200" dirty="0" smtClean="0"/>
              <a:t>Step 3</a:t>
            </a:r>
          </a:p>
          <a:p>
            <a:pPr lvl="0" algn="ctr" defTabSz="711200">
              <a:lnSpc>
                <a:spcPct val="90000"/>
              </a:lnSpc>
              <a:spcBef>
                <a:spcPct val="0"/>
              </a:spcBef>
              <a:spcAft>
                <a:spcPct val="35000"/>
              </a:spcAft>
            </a:pPr>
            <a:r>
              <a:rPr lang="en-CA" sz="1600" kern="1200" dirty="0" smtClean="0"/>
              <a:t>Establish a backdoor into </a:t>
            </a:r>
            <a:br>
              <a:rPr lang="en-CA" sz="1600" kern="1200" dirty="0" smtClean="0"/>
            </a:br>
            <a:r>
              <a:rPr lang="en-CA" sz="1600" kern="1200" dirty="0" smtClean="0"/>
              <a:t>the network</a:t>
            </a:r>
            <a:endParaRPr lang="en-US" sz="1600" kern="1200" dirty="0"/>
          </a:p>
        </p:txBody>
      </p:sp>
      <p:sp>
        <p:nvSpPr>
          <p:cNvPr id="9" name="Freeform 8"/>
          <p:cNvSpPr/>
          <p:nvPr/>
        </p:nvSpPr>
        <p:spPr>
          <a:xfrm>
            <a:off x="8290344" y="2538516"/>
            <a:ext cx="419034" cy="490190"/>
          </a:xfrm>
          <a:custGeom>
            <a:avLst/>
            <a:gdLst>
              <a:gd name="connsiteX0" fmla="*/ 0 w 419034"/>
              <a:gd name="connsiteY0" fmla="*/ 98038 h 490190"/>
              <a:gd name="connsiteX1" fmla="*/ 209517 w 419034"/>
              <a:gd name="connsiteY1" fmla="*/ 98038 h 490190"/>
              <a:gd name="connsiteX2" fmla="*/ 209517 w 419034"/>
              <a:gd name="connsiteY2" fmla="*/ 0 h 490190"/>
              <a:gd name="connsiteX3" fmla="*/ 419034 w 419034"/>
              <a:gd name="connsiteY3" fmla="*/ 245095 h 490190"/>
              <a:gd name="connsiteX4" fmla="*/ 209517 w 419034"/>
              <a:gd name="connsiteY4" fmla="*/ 490190 h 490190"/>
              <a:gd name="connsiteX5" fmla="*/ 209517 w 419034"/>
              <a:gd name="connsiteY5" fmla="*/ 392152 h 490190"/>
              <a:gd name="connsiteX6" fmla="*/ 0 w 419034"/>
              <a:gd name="connsiteY6" fmla="*/ 392152 h 490190"/>
              <a:gd name="connsiteX7" fmla="*/ 0 w 419034"/>
              <a:gd name="connsiteY7" fmla="*/ 98038 h 4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34" h="490190">
                <a:moveTo>
                  <a:pt x="0" y="98038"/>
                </a:moveTo>
                <a:lnTo>
                  <a:pt x="209517" y="98038"/>
                </a:lnTo>
                <a:lnTo>
                  <a:pt x="209517" y="0"/>
                </a:lnTo>
                <a:lnTo>
                  <a:pt x="419034" y="245095"/>
                </a:lnTo>
                <a:lnTo>
                  <a:pt x="209517" y="490190"/>
                </a:lnTo>
                <a:lnTo>
                  <a:pt x="209517" y="392152"/>
                </a:lnTo>
                <a:lnTo>
                  <a:pt x="0" y="392152"/>
                </a:lnTo>
                <a:lnTo>
                  <a:pt x="0" y="98038"/>
                </a:lnTo>
                <a:close/>
              </a:path>
            </a:pathLst>
          </a:custGeom>
          <a:solidFill>
            <a:schemeClr val="accent1"/>
          </a:solidFill>
        </p:spPr>
        <p:style>
          <a:lnRef idx="0">
            <a:schemeClr val="lt1">
              <a:hueOff val="0"/>
              <a:satOff val="0"/>
              <a:lumOff val="0"/>
              <a:alphaOff val="0"/>
            </a:schemeClr>
          </a:lnRef>
          <a:fillRef idx="3">
            <a:scrgbClr r="0" g="0" b="0"/>
          </a:fillRef>
          <a:effectRef idx="2">
            <a:schemeClr val="accent2">
              <a:hueOff val="7801750"/>
              <a:satOff val="-234"/>
              <a:lumOff val="-3687"/>
              <a:alphaOff val="0"/>
            </a:schemeClr>
          </a:effectRef>
          <a:fontRef idx="minor">
            <a:schemeClr val="lt1"/>
          </a:fontRef>
        </p:style>
        <p:txBody>
          <a:bodyPr spcFirstLastPara="0" vert="horz" wrap="square" lIns="0" tIns="98038" rIns="125710" bIns="98038"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0" name="Freeform 9"/>
          <p:cNvSpPr/>
          <p:nvPr/>
        </p:nvSpPr>
        <p:spPr>
          <a:xfrm>
            <a:off x="8907035" y="2190639"/>
            <a:ext cx="1976576" cy="1185945"/>
          </a:xfrm>
          <a:custGeom>
            <a:avLst/>
            <a:gdLst>
              <a:gd name="connsiteX0" fmla="*/ 0 w 1976576"/>
              <a:gd name="connsiteY0" fmla="*/ 118595 h 1185945"/>
              <a:gd name="connsiteX1" fmla="*/ 118595 w 1976576"/>
              <a:gd name="connsiteY1" fmla="*/ 0 h 1185945"/>
              <a:gd name="connsiteX2" fmla="*/ 1857982 w 1976576"/>
              <a:gd name="connsiteY2" fmla="*/ 0 h 1185945"/>
              <a:gd name="connsiteX3" fmla="*/ 1976577 w 1976576"/>
              <a:gd name="connsiteY3" fmla="*/ 118595 h 1185945"/>
              <a:gd name="connsiteX4" fmla="*/ 1976576 w 1976576"/>
              <a:gd name="connsiteY4" fmla="*/ 1067351 h 1185945"/>
              <a:gd name="connsiteX5" fmla="*/ 1857981 w 1976576"/>
              <a:gd name="connsiteY5" fmla="*/ 1185946 h 1185945"/>
              <a:gd name="connsiteX6" fmla="*/ 118595 w 1976576"/>
              <a:gd name="connsiteY6" fmla="*/ 1185945 h 1185945"/>
              <a:gd name="connsiteX7" fmla="*/ 0 w 1976576"/>
              <a:gd name="connsiteY7" fmla="*/ 1067350 h 1185945"/>
              <a:gd name="connsiteX8" fmla="*/ 0 w 1976576"/>
              <a:gd name="connsiteY8" fmla="*/ 118595 h 11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576" h="1185945">
                <a:moveTo>
                  <a:pt x="0" y="118595"/>
                </a:moveTo>
                <a:cubicBezTo>
                  <a:pt x="0" y="53097"/>
                  <a:pt x="53097" y="0"/>
                  <a:pt x="118595" y="0"/>
                </a:cubicBezTo>
                <a:lnTo>
                  <a:pt x="1857982" y="0"/>
                </a:lnTo>
                <a:cubicBezTo>
                  <a:pt x="1923480" y="0"/>
                  <a:pt x="1976577" y="53097"/>
                  <a:pt x="1976577" y="118595"/>
                </a:cubicBezTo>
                <a:cubicBezTo>
                  <a:pt x="1976577" y="434847"/>
                  <a:pt x="1976576" y="751099"/>
                  <a:pt x="1976576" y="1067351"/>
                </a:cubicBezTo>
                <a:cubicBezTo>
                  <a:pt x="1976576" y="1132849"/>
                  <a:pt x="1923479" y="1185946"/>
                  <a:pt x="1857981" y="1185946"/>
                </a:cubicBezTo>
                <a:lnTo>
                  <a:pt x="118595" y="1185945"/>
                </a:lnTo>
                <a:cubicBezTo>
                  <a:pt x="53097" y="1185945"/>
                  <a:pt x="0" y="1132848"/>
                  <a:pt x="0" y="1067350"/>
                </a:cubicBezTo>
                <a:lnTo>
                  <a:pt x="0" y="118595"/>
                </a:lnTo>
                <a:close/>
              </a:path>
            </a:pathLst>
          </a:custGeom>
          <a:solidFill>
            <a:schemeClr val="accent4">
              <a:lumMod val="75000"/>
            </a:schemeClr>
          </a:solidFill>
        </p:spPr>
        <p:style>
          <a:lnRef idx="0">
            <a:schemeClr val="lt1">
              <a:hueOff val="0"/>
              <a:satOff val="0"/>
              <a:lumOff val="0"/>
              <a:alphaOff val="0"/>
            </a:schemeClr>
          </a:lnRef>
          <a:fillRef idx="3">
            <a:scrgbClr r="0" g="0" b="0"/>
          </a:fillRef>
          <a:effectRef idx="2">
            <a:schemeClr val="accent2">
              <a:hueOff val="9752188"/>
              <a:satOff val="-293"/>
              <a:lumOff val="-4609"/>
              <a:alphaOff val="0"/>
            </a:schemeClr>
          </a:effectRef>
          <a:fontRef idx="minor">
            <a:schemeClr val="lt1"/>
          </a:fontRef>
        </p:style>
        <p:txBody>
          <a:bodyPr spcFirstLastPara="0" vert="horz" wrap="square" lIns="95695" tIns="95695" rIns="95695" bIns="95695" numCol="1" spcCol="1270" anchor="ctr" anchorCtr="0">
            <a:noAutofit/>
          </a:bodyPr>
          <a:lstStyle/>
          <a:p>
            <a:pPr lvl="0" algn="ctr" defTabSz="711200">
              <a:lnSpc>
                <a:spcPct val="90000"/>
              </a:lnSpc>
              <a:spcBef>
                <a:spcPct val="0"/>
              </a:spcBef>
              <a:spcAft>
                <a:spcPct val="35000"/>
              </a:spcAft>
            </a:pPr>
            <a:r>
              <a:rPr lang="en-CA" sz="1600" kern="1200" dirty="0" smtClean="0"/>
              <a:t>Step 4</a:t>
            </a:r>
          </a:p>
          <a:p>
            <a:pPr lvl="0" algn="ctr" defTabSz="711200">
              <a:lnSpc>
                <a:spcPct val="90000"/>
              </a:lnSpc>
              <a:spcBef>
                <a:spcPct val="0"/>
              </a:spcBef>
              <a:spcAft>
                <a:spcPct val="35000"/>
              </a:spcAft>
            </a:pPr>
            <a:r>
              <a:rPr lang="en-CA" sz="1600" kern="1200" dirty="0" smtClean="0"/>
              <a:t>Obtain user credentials</a:t>
            </a:r>
          </a:p>
        </p:txBody>
      </p:sp>
      <p:sp>
        <p:nvSpPr>
          <p:cNvPr id="11" name="Freeform 10"/>
          <p:cNvSpPr/>
          <p:nvPr/>
        </p:nvSpPr>
        <p:spPr>
          <a:xfrm>
            <a:off x="9650229" y="3550523"/>
            <a:ext cx="490190" cy="419034"/>
          </a:xfrm>
          <a:custGeom>
            <a:avLst/>
            <a:gdLst>
              <a:gd name="connsiteX0" fmla="*/ 0 w 419034"/>
              <a:gd name="connsiteY0" fmla="*/ 98038 h 490190"/>
              <a:gd name="connsiteX1" fmla="*/ 209517 w 419034"/>
              <a:gd name="connsiteY1" fmla="*/ 98038 h 490190"/>
              <a:gd name="connsiteX2" fmla="*/ 209517 w 419034"/>
              <a:gd name="connsiteY2" fmla="*/ 0 h 490190"/>
              <a:gd name="connsiteX3" fmla="*/ 419034 w 419034"/>
              <a:gd name="connsiteY3" fmla="*/ 245095 h 490190"/>
              <a:gd name="connsiteX4" fmla="*/ 209517 w 419034"/>
              <a:gd name="connsiteY4" fmla="*/ 490190 h 490190"/>
              <a:gd name="connsiteX5" fmla="*/ 209517 w 419034"/>
              <a:gd name="connsiteY5" fmla="*/ 392152 h 490190"/>
              <a:gd name="connsiteX6" fmla="*/ 0 w 419034"/>
              <a:gd name="connsiteY6" fmla="*/ 392152 h 490190"/>
              <a:gd name="connsiteX7" fmla="*/ 0 w 419034"/>
              <a:gd name="connsiteY7" fmla="*/ 98038 h 4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34" h="490190">
                <a:moveTo>
                  <a:pt x="335227" y="1"/>
                </a:moveTo>
                <a:lnTo>
                  <a:pt x="335227" y="245095"/>
                </a:lnTo>
                <a:lnTo>
                  <a:pt x="419034" y="245095"/>
                </a:lnTo>
                <a:lnTo>
                  <a:pt x="209517" y="490189"/>
                </a:lnTo>
                <a:lnTo>
                  <a:pt x="0" y="245095"/>
                </a:lnTo>
                <a:lnTo>
                  <a:pt x="83807" y="245095"/>
                </a:lnTo>
                <a:lnTo>
                  <a:pt x="83807" y="1"/>
                </a:lnTo>
                <a:lnTo>
                  <a:pt x="335227" y="1"/>
                </a:lnTo>
                <a:close/>
              </a:path>
            </a:pathLst>
          </a:custGeom>
          <a:solidFill>
            <a:schemeClr val="accent4">
              <a:lumMod val="75000"/>
            </a:schemeClr>
          </a:solidFill>
        </p:spPr>
        <p:style>
          <a:lnRef idx="0">
            <a:schemeClr val="lt1">
              <a:hueOff val="0"/>
              <a:satOff val="0"/>
              <a:lumOff val="0"/>
              <a:alphaOff val="0"/>
            </a:schemeClr>
          </a:lnRef>
          <a:fillRef idx="3">
            <a:scrgbClr r="0" g="0" b="0"/>
          </a:fillRef>
          <a:effectRef idx="2">
            <a:schemeClr val="accent2">
              <a:hueOff val="11702627"/>
              <a:satOff val="-351"/>
              <a:lumOff val="-5530"/>
              <a:alphaOff val="0"/>
            </a:schemeClr>
          </a:effectRef>
          <a:fontRef idx="minor">
            <a:schemeClr val="lt1"/>
          </a:fontRef>
        </p:style>
        <p:txBody>
          <a:bodyPr spcFirstLastPara="0" vert="horz" wrap="square" lIns="98038" tIns="0" rIns="98038" bIns="12571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2" name="Freeform 11"/>
          <p:cNvSpPr/>
          <p:nvPr/>
        </p:nvSpPr>
        <p:spPr>
          <a:xfrm>
            <a:off x="8907035" y="4167215"/>
            <a:ext cx="1976576" cy="1185945"/>
          </a:xfrm>
          <a:custGeom>
            <a:avLst/>
            <a:gdLst>
              <a:gd name="connsiteX0" fmla="*/ 0 w 1976576"/>
              <a:gd name="connsiteY0" fmla="*/ 118595 h 1185945"/>
              <a:gd name="connsiteX1" fmla="*/ 118595 w 1976576"/>
              <a:gd name="connsiteY1" fmla="*/ 0 h 1185945"/>
              <a:gd name="connsiteX2" fmla="*/ 1857982 w 1976576"/>
              <a:gd name="connsiteY2" fmla="*/ 0 h 1185945"/>
              <a:gd name="connsiteX3" fmla="*/ 1976577 w 1976576"/>
              <a:gd name="connsiteY3" fmla="*/ 118595 h 1185945"/>
              <a:gd name="connsiteX4" fmla="*/ 1976576 w 1976576"/>
              <a:gd name="connsiteY4" fmla="*/ 1067351 h 1185945"/>
              <a:gd name="connsiteX5" fmla="*/ 1857981 w 1976576"/>
              <a:gd name="connsiteY5" fmla="*/ 1185946 h 1185945"/>
              <a:gd name="connsiteX6" fmla="*/ 118595 w 1976576"/>
              <a:gd name="connsiteY6" fmla="*/ 1185945 h 1185945"/>
              <a:gd name="connsiteX7" fmla="*/ 0 w 1976576"/>
              <a:gd name="connsiteY7" fmla="*/ 1067350 h 1185945"/>
              <a:gd name="connsiteX8" fmla="*/ 0 w 1976576"/>
              <a:gd name="connsiteY8" fmla="*/ 118595 h 11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576" h="1185945">
                <a:moveTo>
                  <a:pt x="0" y="118595"/>
                </a:moveTo>
                <a:cubicBezTo>
                  <a:pt x="0" y="53097"/>
                  <a:pt x="53097" y="0"/>
                  <a:pt x="118595" y="0"/>
                </a:cubicBezTo>
                <a:lnTo>
                  <a:pt x="1857982" y="0"/>
                </a:lnTo>
                <a:cubicBezTo>
                  <a:pt x="1923480" y="0"/>
                  <a:pt x="1976577" y="53097"/>
                  <a:pt x="1976577" y="118595"/>
                </a:cubicBezTo>
                <a:cubicBezTo>
                  <a:pt x="1976577" y="434847"/>
                  <a:pt x="1976576" y="751099"/>
                  <a:pt x="1976576" y="1067351"/>
                </a:cubicBezTo>
                <a:cubicBezTo>
                  <a:pt x="1976576" y="1132849"/>
                  <a:pt x="1923479" y="1185946"/>
                  <a:pt x="1857981" y="1185946"/>
                </a:cubicBezTo>
                <a:lnTo>
                  <a:pt x="118595" y="1185945"/>
                </a:lnTo>
                <a:cubicBezTo>
                  <a:pt x="53097" y="1185945"/>
                  <a:pt x="0" y="1132848"/>
                  <a:pt x="0" y="1067350"/>
                </a:cubicBezTo>
                <a:lnTo>
                  <a:pt x="0" y="118595"/>
                </a:lnTo>
                <a:close/>
              </a:path>
            </a:pathLst>
          </a:custGeom>
          <a:solidFill>
            <a:schemeClr val="accent2"/>
          </a:solidFill>
        </p:spPr>
        <p:style>
          <a:lnRef idx="0">
            <a:schemeClr val="lt1">
              <a:hueOff val="0"/>
              <a:satOff val="0"/>
              <a:lumOff val="0"/>
              <a:alphaOff val="0"/>
            </a:schemeClr>
          </a:lnRef>
          <a:fillRef idx="3">
            <a:scrgbClr r="0" g="0" b="0"/>
          </a:fillRef>
          <a:effectRef idx="2">
            <a:schemeClr val="accent2">
              <a:hueOff val="13002918"/>
              <a:satOff val="-390"/>
              <a:lumOff val="-6145"/>
              <a:alphaOff val="0"/>
            </a:schemeClr>
          </a:effectRef>
          <a:fontRef idx="minor">
            <a:schemeClr val="lt1"/>
          </a:fontRef>
        </p:style>
        <p:txBody>
          <a:bodyPr spcFirstLastPara="0" vert="horz" wrap="square" lIns="95695" tIns="95695" rIns="95695" bIns="95695" numCol="1" spcCol="1270" anchor="ctr" anchorCtr="0">
            <a:noAutofit/>
          </a:bodyPr>
          <a:lstStyle/>
          <a:p>
            <a:pPr lvl="0" algn="ctr" defTabSz="711200">
              <a:lnSpc>
                <a:spcPct val="90000"/>
              </a:lnSpc>
              <a:spcBef>
                <a:spcPct val="0"/>
              </a:spcBef>
              <a:spcAft>
                <a:spcPct val="35000"/>
              </a:spcAft>
            </a:pPr>
            <a:r>
              <a:rPr lang="en-CA" sz="1600" kern="1200" dirty="0" smtClean="0"/>
              <a:t>Step 5</a:t>
            </a:r>
          </a:p>
          <a:p>
            <a:pPr lvl="0" algn="ctr" defTabSz="711200">
              <a:lnSpc>
                <a:spcPct val="90000"/>
              </a:lnSpc>
              <a:spcBef>
                <a:spcPct val="0"/>
              </a:spcBef>
              <a:spcAft>
                <a:spcPct val="35000"/>
              </a:spcAft>
            </a:pPr>
            <a:r>
              <a:rPr lang="en-CA" sz="1600" kern="1200" dirty="0" smtClean="0"/>
              <a:t>Install various utilities</a:t>
            </a:r>
            <a:endParaRPr lang="en-US" sz="1600" kern="1200" dirty="0"/>
          </a:p>
        </p:txBody>
      </p:sp>
      <p:sp>
        <p:nvSpPr>
          <p:cNvPr id="13" name="Freeform 12"/>
          <p:cNvSpPr/>
          <p:nvPr/>
        </p:nvSpPr>
        <p:spPr>
          <a:xfrm>
            <a:off x="8314063" y="4515092"/>
            <a:ext cx="419034" cy="490190"/>
          </a:xfrm>
          <a:custGeom>
            <a:avLst/>
            <a:gdLst>
              <a:gd name="connsiteX0" fmla="*/ 0 w 419034"/>
              <a:gd name="connsiteY0" fmla="*/ 98038 h 490190"/>
              <a:gd name="connsiteX1" fmla="*/ 209517 w 419034"/>
              <a:gd name="connsiteY1" fmla="*/ 98038 h 490190"/>
              <a:gd name="connsiteX2" fmla="*/ 209517 w 419034"/>
              <a:gd name="connsiteY2" fmla="*/ 0 h 490190"/>
              <a:gd name="connsiteX3" fmla="*/ 419034 w 419034"/>
              <a:gd name="connsiteY3" fmla="*/ 245095 h 490190"/>
              <a:gd name="connsiteX4" fmla="*/ 209517 w 419034"/>
              <a:gd name="connsiteY4" fmla="*/ 490190 h 490190"/>
              <a:gd name="connsiteX5" fmla="*/ 209517 w 419034"/>
              <a:gd name="connsiteY5" fmla="*/ 392152 h 490190"/>
              <a:gd name="connsiteX6" fmla="*/ 0 w 419034"/>
              <a:gd name="connsiteY6" fmla="*/ 392152 h 490190"/>
              <a:gd name="connsiteX7" fmla="*/ 0 w 419034"/>
              <a:gd name="connsiteY7" fmla="*/ 98038 h 4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34" h="490190">
                <a:moveTo>
                  <a:pt x="419034" y="392152"/>
                </a:moveTo>
                <a:lnTo>
                  <a:pt x="209517" y="392152"/>
                </a:lnTo>
                <a:lnTo>
                  <a:pt x="209517" y="490190"/>
                </a:lnTo>
                <a:lnTo>
                  <a:pt x="0" y="245095"/>
                </a:lnTo>
                <a:lnTo>
                  <a:pt x="209517" y="0"/>
                </a:lnTo>
                <a:lnTo>
                  <a:pt x="209517" y="98038"/>
                </a:lnTo>
                <a:lnTo>
                  <a:pt x="419034" y="98038"/>
                </a:lnTo>
                <a:lnTo>
                  <a:pt x="419034" y="392152"/>
                </a:lnTo>
                <a:close/>
              </a:path>
            </a:pathLst>
          </a:custGeom>
          <a:solidFill>
            <a:schemeClr val="accent2"/>
          </a:solidFill>
        </p:spPr>
        <p:style>
          <a:lnRef idx="0">
            <a:schemeClr val="lt1">
              <a:hueOff val="0"/>
              <a:satOff val="0"/>
              <a:lumOff val="0"/>
              <a:alphaOff val="0"/>
            </a:schemeClr>
          </a:lnRef>
          <a:fillRef idx="3">
            <a:scrgbClr r="0" g="0" b="0"/>
          </a:fillRef>
          <a:effectRef idx="2">
            <a:schemeClr val="accent2">
              <a:hueOff val="15603501"/>
              <a:satOff val="-468"/>
              <a:lumOff val="-7374"/>
              <a:alphaOff val="0"/>
            </a:schemeClr>
          </a:effectRef>
          <a:fontRef idx="minor">
            <a:schemeClr val="lt1"/>
          </a:fontRef>
        </p:style>
        <p:txBody>
          <a:bodyPr spcFirstLastPara="0" vert="horz" wrap="square" lIns="125710" tIns="98038" rIns="0" bIns="98038"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4" name="Freeform 13"/>
          <p:cNvSpPr/>
          <p:nvPr/>
        </p:nvSpPr>
        <p:spPr>
          <a:xfrm>
            <a:off x="6139829" y="4167215"/>
            <a:ext cx="1976576" cy="1185945"/>
          </a:xfrm>
          <a:custGeom>
            <a:avLst/>
            <a:gdLst>
              <a:gd name="connsiteX0" fmla="*/ 0 w 1976576"/>
              <a:gd name="connsiteY0" fmla="*/ 118595 h 1185945"/>
              <a:gd name="connsiteX1" fmla="*/ 118595 w 1976576"/>
              <a:gd name="connsiteY1" fmla="*/ 0 h 1185945"/>
              <a:gd name="connsiteX2" fmla="*/ 1857982 w 1976576"/>
              <a:gd name="connsiteY2" fmla="*/ 0 h 1185945"/>
              <a:gd name="connsiteX3" fmla="*/ 1976577 w 1976576"/>
              <a:gd name="connsiteY3" fmla="*/ 118595 h 1185945"/>
              <a:gd name="connsiteX4" fmla="*/ 1976576 w 1976576"/>
              <a:gd name="connsiteY4" fmla="*/ 1067351 h 1185945"/>
              <a:gd name="connsiteX5" fmla="*/ 1857981 w 1976576"/>
              <a:gd name="connsiteY5" fmla="*/ 1185946 h 1185945"/>
              <a:gd name="connsiteX6" fmla="*/ 118595 w 1976576"/>
              <a:gd name="connsiteY6" fmla="*/ 1185945 h 1185945"/>
              <a:gd name="connsiteX7" fmla="*/ 0 w 1976576"/>
              <a:gd name="connsiteY7" fmla="*/ 1067350 h 1185945"/>
              <a:gd name="connsiteX8" fmla="*/ 0 w 1976576"/>
              <a:gd name="connsiteY8" fmla="*/ 118595 h 11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576" h="1185945">
                <a:moveTo>
                  <a:pt x="0" y="118595"/>
                </a:moveTo>
                <a:cubicBezTo>
                  <a:pt x="0" y="53097"/>
                  <a:pt x="53097" y="0"/>
                  <a:pt x="118595" y="0"/>
                </a:cubicBezTo>
                <a:lnTo>
                  <a:pt x="1857982" y="0"/>
                </a:lnTo>
                <a:cubicBezTo>
                  <a:pt x="1923480" y="0"/>
                  <a:pt x="1976577" y="53097"/>
                  <a:pt x="1976577" y="118595"/>
                </a:cubicBezTo>
                <a:cubicBezTo>
                  <a:pt x="1976577" y="434847"/>
                  <a:pt x="1976576" y="751099"/>
                  <a:pt x="1976576" y="1067351"/>
                </a:cubicBezTo>
                <a:cubicBezTo>
                  <a:pt x="1976576" y="1132849"/>
                  <a:pt x="1923479" y="1185946"/>
                  <a:pt x="1857981" y="1185946"/>
                </a:cubicBezTo>
                <a:lnTo>
                  <a:pt x="118595" y="1185945"/>
                </a:lnTo>
                <a:cubicBezTo>
                  <a:pt x="53097" y="1185945"/>
                  <a:pt x="0" y="1132848"/>
                  <a:pt x="0" y="1067350"/>
                </a:cubicBezTo>
                <a:lnTo>
                  <a:pt x="0" y="118595"/>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2">
              <a:hueOff val="16253646"/>
              <a:satOff val="-488"/>
              <a:lumOff val="-7681"/>
              <a:alphaOff val="0"/>
            </a:schemeClr>
          </a:effectRef>
          <a:fontRef idx="minor">
            <a:schemeClr val="lt1"/>
          </a:fontRef>
        </p:style>
        <p:txBody>
          <a:bodyPr spcFirstLastPara="0" vert="horz" wrap="square" lIns="95695" tIns="95695" rIns="95695" bIns="95695" numCol="1" spcCol="1270" anchor="ctr" anchorCtr="0">
            <a:noAutofit/>
          </a:bodyPr>
          <a:lstStyle/>
          <a:p>
            <a:pPr lvl="0" algn="ctr" defTabSz="711200">
              <a:lnSpc>
                <a:spcPct val="90000"/>
              </a:lnSpc>
              <a:spcBef>
                <a:spcPct val="0"/>
              </a:spcBef>
              <a:spcAft>
                <a:spcPct val="35000"/>
              </a:spcAft>
            </a:pPr>
            <a:r>
              <a:rPr lang="en-CA" sz="1600" kern="1200" dirty="0" smtClean="0"/>
              <a:t>Step 6</a:t>
            </a:r>
          </a:p>
          <a:p>
            <a:pPr lvl="0" algn="ctr" defTabSz="711200">
              <a:lnSpc>
                <a:spcPct val="90000"/>
              </a:lnSpc>
              <a:spcBef>
                <a:spcPct val="0"/>
              </a:spcBef>
              <a:spcAft>
                <a:spcPct val="35000"/>
              </a:spcAft>
            </a:pPr>
            <a:r>
              <a:rPr lang="en-CA" sz="1600" kern="1200" dirty="0" smtClean="0"/>
              <a:t>Privilege escalation /lateral movement /data exfiltration</a:t>
            </a:r>
            <a:endParaRPr lang="en-US" sz="1600" kern="1200" dirty="0"/>
          </a:p>
        </p:txBody>
      </p:sp>
      <p:sp>
        <p:nvSpPr>
          <p:cNvPr id="15" name="Freeform 14"/>
          <p:cNvSpPr/>
          <p:nvPr/>
        </p:nvSpPr>
        <p:spPr>
          <a:xfrm>
            <a:off x="5546856" y="4515091"/>
            <a:ext cx="419034" cy="490191"/>
          </a:xfrm>
          <a:custGeom>
            <a:avLst/>
            <a:gdLst>
              <a:gd name="connsiteX0" fmla="*/ 0 w 419034"/>
              <a:gd name="connsiteY0" fmla="*/ 98038 h 490190"/>
              <a:gd name="connsiteX1" fmla="*/ 209517 w 419034"/>
              <a:gd name="connsiteY1" fmla="*/ 98038 h 490190"/>
              <a:gd name="connsiteX2" fmla="*/ 209517 w 419034"/>
              <a:gd name="connsiteY2" fmla="*/ 0 h 490190"/>
              <a:gd name="connsiteX3" fmla="*/ 419034 w 419034"/>
              <a:gd name="connsiteY3" fmla="*/ 245095 h 490190"/>
              <a:gd name="connsiteX4" fmla="*/ 209517 w 419034"/>
              <a:gd name="connsiteY4" fmla="*/ 490190 h 490190"/>
              <a:gd name="connsiteX5" fmla="*/ 209517 w 419034"/>
              <a:gd name="connsiteY5" fmla="*/ 392152 h 490190"/>
              <a:gd name="connsiteX6" fmla="*/ 0 w 419034"/>
              <a:gd name="connsiteY6" fmla="*/ 392152 h 490190"/>
              <a:gd name="connsiteX7" fmla="*/ 0 w 419034"/>
              <a:gd name="connsiteY7" fmla="*/ 98038 h 4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34" h="490190">
                <a:moveTo>
                  <a:pt x="419034" y="392152"/>
                </a:moveTo>
                <a:lnTo>
                  <a:pt x="209517" y="392152"/>
                </a:lnTo>
                <a:lnTo>
                  <a:pt x="209517" y="490190"/>
                </a:lnTo>
                <a:lnTo>
                  <a:pt x="0" y="245095"/>
                </a:lnTo>
                <a:lnTo>
                  <a:pt x="209517" y="0"/>
                </a:lnTo>
                <a:lnTo>
                  <a:pt x="209517" y="98038"/>
                </a:lnTo>
                <a:lnTo>
                  <a:pt x="419034" y="98038"/>
                </a:lnTo>
                <a:lnTo>
                  <a:pt x="419034" y="392152"/>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2">
              <a:hueOff val="19504376"/>
              <a:satOff val="-585"/>
              <a:lumOff val="-9217"/>
              <a:alphaOff val="0"/>
            </a:schemeClr>
          </a:effectRef>
          <a:fontRef idx="minor">
            <a:schemeClr val="lt1"/>
          </a:fontRef>
        </p:style>
        <p:txBody>
          <a:bodyPr spcFirstLastPara="0" vert="horz" wrap="square" lIns="125710" tIns="98039" rIns="0" bIns="98038"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6" name="Freeform 15"/>
          <p:cNvSpPr/>
          <p:nvPr/>
        </p:nvSpPr>
        <p:spPr>
          <a:xfrm>
            <a:off x="3372622" y="4167215"/>
            <a:ext cx="1976576" cy="1185945"/>
          </a:xfrm>
          <a:custGeom>
            <a:avLst/>
            <a:gdLst>
              <a:gd name="connsiteX0" fmla="*/ 0 w 1976576"/>
              <a:gd name="connsiteY0" fmla="*/ 118595 h 1185945"/>
              <a:gd name="connsiteX1" fmla="*/ 118595 w 1976576"/>
              <a:gd name="connsiteY1" fmla="*/ 0 h 1185945"/>
              <a:gd name="connsiteX2" fmla="*/ 1857982 w 1976576"/>
              <a:gd name="connsiteY2" fmla="*/ 0 h 1185945"/>
              <a:gd name="connsiteX3" fmla="*/ 1976577 w 1976576"/>
              <a:gd name="connsiteY3" fmla="*/ 118595 h 1185945"/>
              <a:gd name="connsiteX4" fmla="*/ 1976576 w 1976576"/>
              <a:gd name="connsiteY4" fmla="*/ 1067351 h 1185945"/>
              <a:gd name="connsiteX5" fmla="*/ 1857981 w 1976576"/>
              <a:gd name="connsiteY5" fmla="*/ 1185946 h 1185945"/>
              <a:gd name="connsiteX6" fmla="*/ 118595 w 1976576"/>
              <a:gd name="connsiteY6" fmla="*/ 1185945 h 1185945"/>
              <a:gd name="connsiteX7" fmla="*/ 0 w 1976576"/>
              <a:gd name="connsiteY7" fmla="*/ 1067350 h 1185945"/>
              <a:gd name="connsiteX8" fmla="*/ 0 w 1976576"/>
              <a:gd name="connsiteY8" fmla="*/ 118595 h 118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576" h="1185945">
                <a:moveTo>
                  <a:pt x="0" y="118595"/>
                </a:moveTo>
                <a:cubicBezTo>
                  <a:pt x="0" y="53097"/>
                  <a:pt x="53097" y="0"/>
                  <a:pt x="118595" y="0"/>
                </a:cubicBezTo>
                <a:lnTo>
                  <a:pt x="1857982" y="0"/>
                </a:lnTo>
                <a:cubicBezTo>
                  <a:pt x="1923480" y="0"/>
                  <a:pt x="1976577" y="53097"/>
                  <a:pt x="1976577" y="118595"/>
                </a:cubicBezTo>
                <a:cubicBezTo>
                  <a:pt x="1976577" y="434847"/>
                  <a:pt x="1976576" y="751099"/>
                  <a:pt x="1976576" y="1067351"/>
                </a:cubicBezTo>
                <a:cubicBezTo>
                  <a:pt x="1976576" y="1132849"/>
                  <a:pt x="1923479" y="1185946"/>
                  <a:pt x="1857981" y="1185946"/>
                </a:cubicBezTo>
                <a:lnTo>
                  <a:pt x="118595" y="1185945"/>
                </a:lnTo>
                <a:cubicBezTo>
                  <a:pt x="53097" y="1185945"/>
                  <a:pt x="0" y="1132848"/>
                  <a:pt x="0" y="1067350"/>
                </a:cubicBezTo>
                <a:lnTo>
                  <a:pt x="0" y="118595"/>
                </a:lnTo>
                <a:close/>
              </a:path>
            </a:pathLst>
          </a:custGeom>
        </p:spPr>
        <p:style>
          <a:lnRef idx="0">
            <a:schemeClr val="lt1">
              <a:hueOff val="0"/>
              <a:satOff val="0"/>
              <a:lumOff val="0"/>
              <a:alphaOff val="0"/>
            </a:schemeClr>
          </a:lnRef>
          <a:fillRef idx="3">
            <a:schemeClr val="accent2">
              <a:hueOff val="19504376"/>
              <a:satOff val="-585"/>
              <a:lumOff val="-9217"/>
              <a:alphaOff val="0"/>
            </a:schemeClr>
          </a:fillRef>
          <a:effectRef idx="2">
            <a:schemeClr val="accent2">
              <a:hueOff val="19504376"/>
              <a:satOff val="-585"/>
              <a:lumOff val="-9217"/>
              <a:alphaOff val="0"/>
            </a:schemeClr>
          </a:effectRef>
          <a:fontRef idx="minor">
            <a:schemeClr val="lt1"/>
          </a:fontRef>
        </p:style>
        <p:txBody>
          <a:bodyPr spcFirstLastPara="0" vert="horz" wrap="square" lIns="95695" tIns="95695" rIns="95695" bIns="95695" numCol="1" spcCol="1270" anchor="ctr" anchorCtr="0">
            <a:noAutofit/>
          </a:bodyPr>
          <a:lstStyle/>
          <a:p>
            <a:pPr lvl="0" algn="ctr" defTabSz="711200">
              <a:lnSpc>
                <a:spcPct val="90000"/>
              </a:lnSpc>
              <a:spcBef>
                <a:spcPct val="0"/>
              </a:spcBef>
              <a:spcAft>
                <a:spcPct val="35000"/>
              </a:spcAft>
            </a:pPr>
            <a:r>
              <a:rPr lang="en-CA" sz="1600" kern="1200" dirty="0" smtClean="0"/>
              <a:t>Step 7</a:t>
            </a:r>
          </a:p>
          <a:p>
            <a:pPr lvl="0" algn="ctr" defTabSz="711200">
              <a:lnSpc>
                <a:spcPct val="90000"/>
              </a:lnSpc>
              <a:spcBef>
                <a:spcPct val="0"/>
              </a:spcBef>
              <a:spcAft>
                <a:spcPct val="35000"/>
              </a:spcAft>
            </a:pPr>
            <a:r>
              <a:rPr lang="en-CA" sz="1600" kern="1200" dirty="0" smtClean="0"/>
              <a:t>Maintain persistence</a:t>
            </a:r>
            <a:endParaRPr lang="en-US" sz="1600" kern="1200" dirty="0"/>
          </a:p>
        </p:txBody>
      </p:sp>
    </p:spTree>
    <p:extLst>
      <p:ext uri="{BB962C8B-B14F-4D97-AF65-F5344CB8AC3E}">
        <p14:creationId xmlns:p14="http://schemas.microsoft.com/office/powerpoint/2010/main" val="41996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CA" dirty="0" smtClean="0"/>
              <a:t>Reconnaissance</a:t>
            </a:r>
            <a:endParaRPr lang="en-US" dirty="0" smtClean="0"/>
          </a:p>
        </p:txBody>
      </p:sp>
      <p:sp>
        <p:nvSpPr>
          <p:cNvPr id="24579" name="Content Placeholder 2"/>
          <p:cNvSpPr>
            <a:spLocks noGrp="1"/>
          </p:cNvSpPr>
          <p:nvPr>
            <p:ph idx="1"/>
          </p:nvPr>
        </p:nvSpPr>
        <p:spPr>
          <a:xfrm>
            <a:off x="519113" y="1447799"/>
            <a:ext cx="5711566" cy="3545586"/>
          </a:xfrm>
        </p:spPr>
        <p:txBody>
          <a:bodyPr/>
          <a:lstStyle/>
          <a:p>
            <a:r>
              <a:rPr lang="en-CA" dirty="0" smtClean="0"/>
              <a:t>In multiple cases, example company Mandiant identified a number of public website pages from which a victim’s contact information was extracted and subsequently used in targeted social engineering messages</a:t>
            </a:r>
            <a:endParaRPr lang="en-US" dirty="0" smtClean="0"/>
          </a:p>
        </p:txBody>
      </p:sp>
      <p:pic>
        <p:nvPicPr>
          <p:cNvPr id="13314" name="Picture 2" descr="http://askdrew.co.uk/wp-content/uploads/2009/03/phish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894" y="1447800"/>
            <a:ext cx="4819231" cy="3374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0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CA" dirty="0" smtClean="0"/>
              <a:t>Initial Intrusion into the Network</a:t>
            </a:r>
            <a:endParaRPr lang="en-US" dirty="0"/>
          </a:p>
        </p:txBody>
      </p:sp>
      <p:sp>
        <p:nvSpPr>
          <p:cNvPr id="25603" name="Content Placeholder 2"/>
          <p:cNvSpPr>
            <a:spLocks noGrp="1"/>
          </p:cNvSpPr>
          <p:nvPr>
            <p:ph idx="1"/>
          </p:nvPr>
        </p:nvSpPr>
        <p:spPr>
          <a:xfrm>
            <a:off x="519112" y="1447799"/>
            <a:ext cx="6849251" cy="4635115"/>
          </a:xfrm>
        </p:spPr>
        <p:txBody>
          <a:bodyPr/>
          <a:lstStyle/>
          <a:p>
            <a:pPr marL="404813" lvl="0" indent="-404813"/>
            <a:r>
              <a:rPr lang="en-GB" sz="2800" dirty="0" smtClean="0"/>
              <a:t>Most malware attacks</a:t>
            </a:r>
          </a:p>
          <a:p>
            <a:pPr lvl="1"/>
            <a:r>
              <a:rPr lang="en-GB" sz="2400" dirty="0" smtClean="0"/>
              <a:t>Have no icons</a:t>
            </a:r>
          </a:p>
          <a:p>
            <a:pPr lvl="1"/>
            <a:r>
              <a:rPr lang="en-GB" sz="2400" dirty="0" smtClean="0"/>
              <a:t>No description or company name</a:t>
            </a:r>
          </a:p>
          <a:p>
            <a:pPr lvl="1"/>
            <a:r>
              <a:rPr lang="en-GB" sz="2400" dirty="0" smtClean="0"/>
              <a:t>Unsigned Microsoft </a:t>
            </a:r>
            <a:r>
              <a:rPr lang="en-GB" sz="2400" dirty="0"/>
              <a:t>i</a:t>
            </a:r>
            <a:r>
              <a:rPr lang="en-GB" sz="2400" dirty="0" smtClean="0"/>
              <a:t>mages</a:t>
            </a:r>
          </a:p>
          <a:p>
            <a:pPr lvl="1"/>
            <a:r>
              <a:rPr lang="en-GB" sz="2400" dirty="0" smtClean="0"/>
              <a:t>Most Live in Windows Directory </a:t>
            </a:r>
            <a:br>
              <a:rPr lang="en-GB" sz="2400" dirty="0" smtClean="0"/>
            </a:br>
            <a:r>
              <a:rPr lang="en-GB" sz="2400" dirty="0" smtClean="0"/>
              <a:t>or System32, Update,</a:t>
            </a:r>
          </a:p>
          <a:p>
            <a:pPr lvl="1"/>
            <a:r>
              <a:rPr lang="en-GB" sz="2400" dirty="0" smtClean="0"/>
              <a:t>Typically are Packed, Compressed </a:t>
            </a:r>
            <a:br>
              <a:rPr lang="en-GB" sz="2400" dirty="0" smtClean="0"/>
            </a:br>
            <a:r>
              <a:rPr lang="en-GB" sz="2400" dirty="0" smtClean="0"/>
              <a:t>or Encrypted (UP0 Signature)</a:t>
            </a:r>
          </a:p>
          <a:p>
            <a:pPr lvl="1"/>
            <a:r>
              <a:rPr lang="en-GB" sz="2400" dirty="0" smtClean="0"/>
              <a:t>Many Include Strange URLs in Strings</a:t>
            </a:r>
          </a:p>
          <a:p>
            <a:pPr lvl="1"/>
            <a:r>
              <a:rPr lang="en-GB" sz="2400" dirty="0" smtClean="0"/>
              <a:t>Many have open TCP/IP Endpoints </a:t>
            </a:r>
            <a:br>
              <a:rPr lang="en-GB" sz="2400" dirty="0" smtClean="0"/>
            </a:br>
            <a:r>
              <a:rPr lang="en-GB" sz="2400" dirty="0" smtClean="0"/>
              <a:t>(ET </a:t>
            </a:r>
            <a:r>
              <a:rPr lang="en-GB" sz="2400" dirty="0"/>
              <a:t>p</a:t>
            </a:r>
            <a:r>
              <a:rPr lang="en-GB" sz="2400" dirty="0" smtClean="0"/>
              <a:t>hone home)</a:t>
            </a:r>
          </a:p>
          <a:p>
            <a:pPr lvl="1"/>
            <a:r>
              <a:rPr lang="en-GB" sz="2400" dirty="0" smtClean="0"/>
              <a:t>Most Host suspicious services or DLLs</a:t>
            </a:r>
          </a:p>
        </p:txBody>
      </p:sp>
      <p:pic>
        <p:nvPicPr>
          <p:cNvPr id="10242" name="Picture 2" descr="http://www.microsoft.com/security/encyclopedia/en-us/i/f0bb1da9fec546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2930" y="1885987"/>
            <a:ext cx="4615195" cy="3870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28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CA" dirty="0" smtClean="0"/>
              <a:t>Establish a Backdoor into the Network</a:t>
            </a:r>
            <a:endParaRPr lang="en-US" dirty="0"/>
          </a:p>
        </p:txBody>
      </p:sp>
      <p:sp>
        <p:nvSpPr>
          <p:cNvPr id="26627" name="Content Placeholder 2"/>
          <p:cNvSpPr>
            <a:spLocks noGrp="1"/>
          </p:cNvSpPr>
          <p:nvPr>
            <p:ph idx="1"/>
          </p:nvPr>
        </p:nvSpPr>
        <p:spPr>
          <a:xfrm>
            <a:off x="519113" y="1447799"/>
            <a:ext cx="5829930" cy="4136517"/>
          </a:xfrm>
        </p:spPr>
        <p:txBody>
          <a:bodyPr/>
          <a:lstStyle/>
          <a:p>
            <a:pPr marL="404813" indent="-404813"/>
            <a:r>
              <a:rPr lang="en-CA" sz="2400" dirty="0" smtClean="0"/>
              <a:t>Attempt to obtain domain administrative credentials… transfer the credentials out of the network</a:t>
            </a:r>
          </a:p>
          <a:p>
            <a:pPr marL="404813" indent="-404813"/>
            <a:r>
              <a:rPr lang="en-CA" sz="2400" dirty="0" smtClean="0"/>
              <a:t>The attackers then established a </a:t>
            </a:r>
            <a:br>
              <a:rPr lang="en-CA" sz="2400" dirty="0" smtClean="0"/>
            </a:br>
            <a:r>
              <a:rPr lang="en-CA" sz="2400" dirty="0" smtClean="0"/>
              <a:t>stronger foothold in the environment </a:t>
            </a:r>
            <a:br>
              <a:rPr lang="en-CA" sz="2400" dirty="0" smtClean="0"/>
            </a:br>
            <a:r>
              <a:rPr lang="en-CA" sz="2400" dirty="0" smtClean="0"/>
              <a:t>by moving laterally through the network </a:t>
            </a:r>
            <a:br>
              <a:rPr lang="en-CA" sz="2400" dirty="0" smtClean="0"/>
            </a:br>
            <a:r>
              <a:rPr lang="en-CA" sz="2400" dirty="0" smtClean="0"/>
              <a:t>and installing multiple backdoors with different configurations</a:t>
            </a:r>
          </a:p>
          <a:p>
            <a:pPr marL="404813" indent="-404813"/>
            <a:r>
              <a:rPr lang="en-CA" sz="2400" dirty="0" smtClean="0"/>
              <a:t>The malware is installed with system level privileges through the use of process injection, registry modification </a:t>
            </a:r>
            <a:br>
              <a:rPr lang="en-CA" sz="2400" dirty="0" smtClean="0"/>
            </a:br>
            <a:r>
              <a:rPr lang="en-CA" sz="2400" dirty="0" smtClean="0"/>
              <a:t>or scheduled services</a:t>
            </a:r>
            <a:endParaRPr lang="en-CA" sz="2400" dirty="0"/>
          </a:p>
        </p:txBody>
      </p:sp>
      <p:pic>
        <p:nvPicPr>
          <p:cNvPr id="14338" name="Picture 2" descr="http://cassandrasecurity.com/wp-content/uploads/2009/10/rkhunter-scan-backdoor-exploits-security1-300x1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596" y="1905000"/>
            <a:ext cx="4871529" cy="2955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CA" dirty="0" smtClean="0"/>
              <a:t>Obtain User Credentials</a:t>
            </a:r>
            <a:endParaRPr lang="en-US" dirty="0" smtClean="0"/>
          </a:p>
        </p:txBody>
      </p:sp>
      <p:sp>
        <p:nvSpPr>
          <p:cNvPr id="27651" name="Content Placeholder 2"/>
          <p:cNvSpPr>
            <a:spLocks noGrp="1"/>
          </p:cNvSpPr>
          <p:nvPr>
            <p:ph idx="1"/>
          </p:nvPr>
        </p:nvSpPr>
        <p:spPr>
          <a:xfrm>
            <a:off x="519114" y="1447799"/>
            <a:ext cx="5424486" cy="4825937"/>
          </a:xfrm>
        </p:spPr>
        <p:txBody>
          <a:bodyPr/>
          <a:lstStyle/>
          <a:p>
            <a:pPr marL="404813" indent="-404813"/>
            <a:r>
              <a:rPr lang="en-CA" sz="2800" dirty="0" smtClean="0"/>
              <a:t>The attackers often target domain controllers to </a:t>
            </a:r>
            <a:br>
              <a:rPr lang="en-CA" sz="2800" dirty="0" smtClean="0"/>
            </a:br>
            <a:r>
              <a:rPr lang="en-CA" sz="2800" dirty="0" smtClean="0"/>
              <a:t>obtain user accounts and corresponding password hashes en-masse</a:t>
            </a:r>
          </a:p>
          <a:p>
            <a:pPr marL="404813" indent="-404813"/>
            <a:r>
              <a:rPr lang="en-CA" sz="2800" dirty="0" smtClean="0"/>
              <a:t>The attackers also obtain </a:t>
            </a:r>
            <a:br>
              <a:rPr lang="en-CA" sz="2800" dirty="0" smtClean="0"/>
            </a:br>
            <a:r>
              <a:rPr lang="en-CA" sz="2800" dirty="0" smtClean="0"/>
              <a:t>local credentials from compromised systems</a:t>
            </a:r>
          </a:p>
          <a:p>
            <a:pPr marL="404813" indent="-404813"/>
            <a:r>
              <a:rPr lang="en-CA" sz="2800" dirty="0" smtClean="0"/>
              <a:t>The APT intruders access approximately 40 systems </a:t>
            </a:r>
            <a:br>
              <a:rPr lang="en-CA" sz="2800" dirty="0" smtClean="0"/>
            </a:br>
            <a:r>
              <a:rPr lang="en-CA" sz="2800" dirty="0" smtClean="0"/>
              <a:t>on a victim network using compromised credentials</a:t>
            </a:r>
          </a:p>
        </p:txBody>
      </p:sp>
      <p:pic>
        <p:nvPicPr>
          <p:cNvPr id="3076" name="Picture 4" descr="https://bto.bluecoat.com/packetguide/rc3.1/reports/images/login-promp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698" y="1447799"/>
            <a:ext cx="5235427" cy="464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86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CA" dirty="0" smtClean="0"/>
              <a:t>Privilege Escalation/Lateral Movement/</a:t>
            </a:r>
            <a:br>
              <a:rPr lang="en-CA" dirty="0" smtClean="0"/>
            </a:br>
            <a:r>
              <a:rPr lang="en-CA" dirty="0" smtClean="0"/>
              <a:t>Data Exfiltration</a:t>
            </a:r>
            <a:endParaRPr lang="en-US" dirty="0"/>
          </a:p>
        </p:txBody>
      </p:sp>
      <p:sp>
        <p:nvSpPr>
          <p:cNvPr id="29699" name="Content Placeholder 2"/>
          <p:cNvSpPr>
            <a:spLocks noGrp="1"/>
          </p:cNvSpPr>
          <p:nvPr>
            <p:ph idx="1"/>
          </p:nvPr>
        </p:nvSpPr>
        <p:spPr>
          <a:xfrm>
            <a:off x="519114" y="1896806"/>
            <a:ext cx="5586412" cy="3681008"/>
          </a:xfrm>
        </p:spPr>
        <p:txBody>
          <a:bodyPr/>
          <a:lstStyle/>
          <a:p>
            <a:pPr marL="396875" indent="-396875"/>
            <a:r>
              <a:rPr lang="en-CA" sz="2400" dirty="0" smtClean="0"/>
              <a:t>Once a secure foothold has </a:t>
            </a:r>
            <a:br>
              <a:rPr lang="en-CA" sz="2400" dirty="0" smtClean="0"/>
            </a:br>
            <a:r>
              <a:rPr lang="en-CA" sz="2400" dirty="0" smtClean="0"/>
              <a:t>been established</a:t>
            </a:r>
          </a:p>
          <a:p>
            <a:pPr marL="801688" lvl="1" indent="-341313"/>
            <a:r>
              <a:rPr lang="en-CA" sz="2000" dirty="0" smtClean="0"/>
              <a:t>Exfiltration data such as e-mails and attachments, or files residing on user workstations or project file servers</a:t>
            </a:r>
          </a:p>
          <a:p>
            <a:pPr marL="801688" lvl="1" indent="-341313"/>
            <a:r>
              <a:rPr lang="en-CA" sz="2000" dirty="0" smtClean="0"/>
              <a:t>The data is usually compressed and </a:t>
            </a:r>
            <a:br>
              <a:rPr lang="en-CA" sz="2000" dirty="0" smtClean="0"/>
            </a:br>
            <a:r>
              <a:rPr lang="en-CA" sz="2000" dirty="0" smtClean="0"/>
              <a:t>put into a password protected RAR or Microsoft Cabinet File</a:t>
            </a:r>
          </a:p>
          <a:p>
            <a:pPr marL="801688" lvl="1" indent="-341313"/>
            <a:r>
              <a:rPr lang="en-CA" sz="2000" dirty="0" smtClean="0"/>
              <a:t>They often use “Staging Servers” to aggregate the data they intend to steal</a:t>
            </a:r>
          </a:p>
          <a:p>
            <a:pPr marL="801688" lvl="1" indent="-341313"/>
            <a:r>
              <a:rPr lang="en-CA" sz="2000" dirty="0" smtClean="0"/>
              <a:t>They then delete the compressed files they exfiltrated from the “Staging Servers”</a:t>
            </a:r>
            <a:endParaRPr lang="en-US" sz="2000" dirty="0" smtClean="0"/>
          </a:p>
        </p:txBody>
      </p:sp>
      <p:pic>
        <p:nvPicPr>
          <p:cNvPr id="11266" name="Picture 2" descr="http://web17.webbpro.de/uploads/images/cmd.exe%20privilege%20escalation%2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517" y="1447800"/>
            <a:ext cx="4720016" cy="4130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63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CA" dirty="0" smtClean="0"/>
              <a:t>Maintain Persistence</a:t>
            </a:r>
            <a:endParaRPr lang="en-US" dirty="0" smtClean="0"/>
          </a:p>
        </p:txBody>
      </p:sp>
      <p:pic>
        <p:nvPicPr>
          <p:cNvPr id="2050" name="Picture 2" descr="http://www.getfrank.co.nz/assets/images/Halfwidth/NewFolder-6/_resampled/ResizedImage450299-persistence1.jpg"/>
          <p:cNvPicPr>
            <a:picLocks noChangeAspect="1" noChangeArrowheads="1"/>
          </p:cNvPicPr>
          <p:nvPr/>
        </p:nvPicPr>
        <p:blipFill rotWithShape="1">
          <a:blip r:embed="rId2">
            <a:extLst>
              <a:ext uri="{28A0092B-C50C-407E-A947-70E740481C1C}">
                <a14:useLocalDpi xmlns:a14="http://schemas.microsoft.com/office/drawing/2010/main" val="0"/>
              </a:ext>
            </a:extLst>
          </a:blip>
          <a:srcRect l="15961"/>
          <a:stretch/>
        </p:blipFill>
        <p:spPr bwMode="auto">
          <a:xfrm>
            <a:off x="2817567" y="1443318"/>
            <a:ext cx="6553691" cy="5181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80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CA" dirty="0" smtClean="0"/>
              <a:t>Top Tip: Malware – Know What to Look For!</a:t>
            </a:r>
            <a:endParaRPr lang="en-US" dirty="0"/>
          </a:p>
        </p:txBody>
      </p:sp>
      <p:sp>
        <p:nvSpPr>
          <p:cNvPr id="26627" name="Content Placeholder 2"/>
          <p:cNvSpPr>
            <a:spLocks noGrp="1"/>
          </p:cNvSpPr>
          <p:nvPr>
            <p:ph idx="1"/>
          </p:nvPr>
        </p:nvSpPr>
        <p:spPr>
          <a:xfrm>
            <a:off x="519112" y="1447799"/>
            <a:ext cx="11149013" cy="5189113"/>
          </a:xfrm>
        </p:spPr>
        <p:txBody>
          <a:bodyPr/>
          <a:lstStyle/>
          <a:p>
            <a:r>
              <a:rPr lang="en-CA" sz="2800" dirty="0" smtClean="0"/>
              <a:t>Typical malware characteristics</a:t>
            </a:r>
          </a:p>
          <a:p>
            <a:pPr lvl="1"/>
            <a:r>
              <a:rPr lang="en-CA" sz="2400" dirty="0" smtClean="0"/>
              <a:t>Malware is continually updated</a:t>
            </a:r>
          </a:p>
          <a:p>
            <a:pPr lvl="1"/>
            <a:r>
              <a:rPr lang="en-CA" sz="2400" dirty="0" smtClean="0"/>
              <a:t>Usually have no icons, </a:t>
            </a:r>
            <a:r>
              <a:rPr lang="en-GB" sz="2400" dirty="0" smtClean="0"/>
              <a:t>description or company name</a:t>
            </a:r>
          </a:p>
          <a:p>
            <a:pPr lvl="1"/>
            <a:r>
              <a:rPr lang="en-GB" sz="2400" dirty="0" smtClean="0"/>
              <a:t>Live in the Windows Directory or System32, Update</a:t>
            </a:r>
          </a:p>
          <a:p>
            <a:pPr lvl="1"/>
            <a:r>
              <a:rPr lang="en-CA" sz="2400" dirty="0" smtClean="0"/>
              <a:t>Malware uses encryption and obfuscation techniques of its network traffic</a:t>
            </a:r>
          </a:p>
          <a:p>
            <a:pPr lvl="1"/>
            <a:r>
              <a:rPr lang="en-CA" sz="2400" dirty="0" smtClean="0"/>
              <a:t>The attackers’ malware uses built-in Microsoft libraries</a:t>
            </a:r>
          </a:p>
          <a:p>
            <a:pPr lvl="1"/>
            <a:r>
              <a:rPr lang="en-CA" sz="2400" dirty="0" smtClean="0"/>
              <a:t>The attackers’ malware uses legitimate user credentials so they can better blend in with typical user activity</a:t>
            </a:r>
          </a:p>
          <a:p>
            <a:pPr lvl="1"/>
            <a:r>
              <a:rPr lang="en-CA" sz="2400" dirty="0" smtClean="0"/>
              <a:t>Do not listen for inbound connections </a:t>
            </a:r>
          </a:p>
          <a:p>
            <a:pPr lvl="1"/>
            <a:r>
              <a:rPr lang="en-GB" sz="2400" dirty="0" smtClean="0"/>
              <a:t>Often include Strange URLs in Strings</a:t>
            </a:r>
          </a:p>
          <a:p>
            <a:pPr lvl="1"/>
            <a:r>
              <a:rPr lang="en-GB" sz="2400" dirty="0" smtClean="0"/>
              <a:t>Has open TCP/IP Endpoints</a:t>
            </a:r>
          </a:p>
          <a:p>
            <a:pPr lvl="1"/>
            <a:r>
              <a:rPr lang="en-GB" sz="2400" dirty="0" smtClean="0"/>
              <a:t>Host suspicious services or DLLs</a:t>
            </a:r>
          </a:p>
          <a:p>
            <a:pPr lvl="1"/>
            <a:endParaRPr lang="en-CA" sz="2400" dirty="0"/>
          </a:p>
        </p:txBody>
      </p:sp>
    </p:spTree>
    <p:extLst>
      <p:ext uri="{BB962C8B-B14F-4D97-AF65-F5344CB8AC3E}">
        <p14:creationId xmlns:p14="http://schemas.microsoft.com/office/powerpoint/2010/main" val="239129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Top Tip: How to Get Rid of Malware</a:t>
            </a:r>
            <a:endParaRPr lang="en-GB" dirty="0"/>
          </a:p>
        </p:txBody>
      </p:sp>
      <p:sp>
        <p:nvSpPr>
          <p:cNvPr id="3" name="Content Placeholder 2"/>
          <p:cNvSpPr>
            <a:spLocks noGrp="1"/>
          </p:cNvSpPr>
          <p:nvPr>
            <p:ph idx="1"/>
          </p:nvPr>
        </p:nvSpPr>
        <p:spPr>
          <a:xfrm>
            <a:off x="519113" y="1447799"/>
            <a:ext cx="5855808" cy="4481227"/>
          </a:xfrm>
        </p:spPr>
        <p:txBody>
          <a:bodyPr/>
          <a:lstStyle/>
          <a:p>
            <a:r>
              <a:rPr lang="en-GB" dirty="0" smtClean="0"/>
              <a:t>Disconnect from network</a:t>
            </a:r>
          </a:p>
          <a:p>
            <a:r>
              <a:rPr lang="en-GB" dirty="0" smtClean="0"/>
              <a:t>Identify malicious processes and drivers</a:t>
            </a:r>
          </a:p>
          <a:p>
            <a:r>
              <a:rPr lang="en-GB" dirty="0" smtClean="0"/>
              <a:t>End suspend and terminate identified processes</a:t>
            </a:r>
          </a:p>
          <a:p>
            <a:r>
              <a:rPr lang="en-GB" dirty="0" smtClean="0"/>
              <a:t>Identify and delete malware and auto starts</a:t>
            </a:r>
          </a:p>
          <a:p>
            <a:r>
              <a:rPr lang="en-GB" dirty="0" smtClean="0"/>
              <a:t>Delete malware files</a:t>
            </a:r>
          </a:p>
          <a:p>
            <a:r>
              <a:rPr lang="en-GB" dirty="0" smtClean="0"/>
              <a:t>Reboot and repeat</a:t>
            </a:r>
            <a:endParaRPr lang="en-GB" dirty="0"/>
          </a:p>
        </p:txBody>
      </p:sp>
      <p:pic>
        <p:nvPicPr>
          <p:cNvPr id="4" name="Picture 2" descr="http://www.geekzone.co.nz/images/blog/Kardphisher2.jpg"/>
          <p:cNvPicPr>
            <a:picLocks noChangeAspect="1" noChangeArrowheads="1"/>
          </p:cNvPicPr>
          <p:nvPr/>
        </p:nvPicPr>
        <p:blipFill>
          <a:blip r:embed="rId2" cstate="print"/>
          <a:srcRect/>
          <a:stretch>
            <a:fillRect/>
          </a:stretch>
        </p:blipFill>
        <p:spPr bwMode="auto">
          <a:xfrm>
            <a:off x="7252339" y="1904999"/>
            <a:ext cx="4415786" cy="3505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79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Cyberwarfare: Three Real World Examples</a:t>
            </a:r>
            <a:endParaRPr lang="en-GB"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9478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Changing World</a:t>
            </a:r>
            <a:endParaRPr lang="en-GB" dirty="0"/>
          </a:p>
        </p:txBody>
      </p:sp>
      <p:sp>
        <p:nvSpPr>
          <p:cNvPr id="2" name="Content Placeholder 1"/>
          <p:cNvSpPr>
            <a:spLocks noGrp="1"/>
          </p:cNvSpPr>
          <p:nvPr>
            <p:ph idx="1"/>
          </p:nvPr>
        </p:nvSpPr>
        <p:spPr>
          <a:xfrm>
            <a:off x="519112" y="1447799"/>
            <a:ext cx="11149013" cy="5262979"/>
          </a:xfrm>
        </p:spPr>
        <p:txBody>
          <a:bodyPr/>
          <a:lstStyle/>
          <a:p>
            <a:r>
              <a:rPr lang="en-GB" sz="2800" dirty="0" smtClean="0"/>
              <a:t>The evolution of cloud computing</a:t>
            </a:r>
          </a:p>
          <a:p>
            <a:r>
              <a:rPr lang="en-GB" sz="2800" dirty="0" smtClean="0"/>
              <a:t>Increased mobile population</a:t>
            </a:r>
          </a:p>
          <a:p>
            <a:r>
              <a:rPr lang="en-GB" sz="2800" dirty="0" smtClean="0"/>
              <a:t>Increase in organized crime</a:t>
            </a:r>
          </a:p>
          <a:p>
            <a:r>
              <a:rPr lang="en-GB" sz="2800" dirty="0" smtClean="0"/>
              <a:t>Increased reliance on technology</a:t>
            </a:r>
          </a:p>
          <a:p>
            <a:r>
              <a:rPr lang="en-GB" sz="2800" dirty="0" smtClean="0"/>
              <a:t>Problematic border control</a:t>
            </a:r>
          </a:p>
          <a:p>
            <a:r>
              <a:rPr lang="en-GB" sz="2800" dirty="0" smtClean="0"/>
              <a:t>Technological advances </a:t>
            </a:r>
          </a:p>
          <a:p>
            <a:r>
              <a:rPr lang="en-GB" sz="2800" dirty="0" smtClean="0"/>
              <a:t>Increase in insider threat</a:t>
            </a:r>
          </a:p>
          <a:p>
            <a:r>
              <a:rPr lang="en-GB" sz="2800" dirty="0" smtClean="0"/>
              <a:t>Breakup of traditional workforce to home based </a:t>
            </a:r>
          </a:p>
          <a:p>
            <a:r>
              <a:rPr lang="en-GB" sz="2800" dirty="0" smtClean="0"/>
              <a:t>Focus on cost reduction!</a:t>
            </a:r>
          </a:p>
          <a:p>
            <a:r>
              <a:rPr lang="en-GB" sz="2800" dirty="0" smtClean="0"/>
              <a:t>Evolution of cyber-warfare</a:t>
            </a:r>
          </a:p>
          <a:p>
            <a:endParaRPr lang="en-GB" sz="2800" dirty="0"/>
          </a:p>
        </p:txBody>
      </p:sp>
      <p:pic>
        <p:nvPicPr>
          <p:cNvPr id="3074" name="Picture 2" descr="http://khouricc.com/Portals/70119/images/Change-resized-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810" y="1905000"/>
            <a:ext cx="4758315" cy="2659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79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dirty="0" smtClean="0"/>
              <a:t>1) Google (2009 – 2010)</a:t>
            </a:r>
            <a:endParaRPr lang="en-US" dirty="0"/>
          </a:p>
        </p:txBody>
      </p:sp>
      <p:sp>
        <p:nvSpPr>
          <p:cNvPr id="11268" name="Rectangle 4"/>
          <p:cNvSpPr>
            <a:spLocks noGrp="1" noChangeArrowheads="1"/>
          </p:cNvSpPr>
          <p:nvPr>
            <p:ph idx="1"/>
          </p:nvPr>
        </p:nvSpPr>
        <p:spPr>
          <a:xfrm>
            <a:off x="519112" y="1447799"/>
            <a:ext cx="11149013" cy="3951851"/>
          </a:xfrm>
        </p:spPr>
        <p:txBody>
          <a:bodyPr/>
          <a:lstStyle/>
          <a:p>
            <a:r>
              <a:rPr lang="en-GB" sz="2400" dirty="0" smtClean="0"/>
              <a:t>Highly sophisticated and targeted attack originating from China that resulted in the theft of intellectual property </a:t>
            </a:r>
          </a:p>
          <a:p>
            <a:r>
              <a:rPr lang="en-GB" sz="2400" dirty="0" smtClean="0"/>
              <a:t>At least twenty other large companies have also been targeted </a:t>
            </a:r>
          </a:p>
          <a:p>
            <a:r>
              <a:rPr lang="en-GB" sz="2400" dirty="0" smtClean="0"/>
              <a:t>Suggestions that primary goal was to access Gmail accounts of Chinese human rights activists</a:t>
            </a:r>
          </a:p>
          <a:p>
            <a:r>
              <a:rPr lang="en-GB" sz="2400" dirty="0" smtClean="0"/>
              <a:t>Discovered accounts of dozens of U.S., China, and Europe-based Gmail users who are advocates of human rights in China appear to have been routinely accessed by third parties </a:t>
            </a:r>
          </a:p>
          <a:p>
            <a:r>
              <a:rPr lang="en-GB" sz="2400" dirty="0" smtClean="0"/>
              <a:t>These attacks and surveillance have uncovered attempts over the past year to further limit free speech on the web – have led us to conclude that we should review the feasibility of it’s business operations in China</a:t>
            </a:r>
            <a:endParaRPr lang="en-US" sz="2400" dirty="0"/>
          </a:p>
        </p:txBody>
      </p:sp>
      <p:sp>
        <p:nvSpPr>
          <p:cNvPr id="8" name="Rectangle 7"/>
          <p:cNvSpPr/>
          <p:nvPr/>
        </p:nvSpPr>
        <p:spPr>
          <a:xfrm>
            <a:off x="519112" y="6297882"/>
            <a:ext cx="6094413" cy="331518"/>
          </a:xfrm>
          <a:prstGeom prst="rect">
            <a:avLst/>
          </a:prstGeom>
        </p:spPr>
        <p:txBody>
          <a:bodyPr lIns="108837" tIns="54419" rIns="108837" bIns="54419">
            <a:spAutoFit/>
          </a:bodyPr>
          <a:lstStyle/>
          <a:p>
            <a:r>
              <a:rPr lang="en-GB" sz="1400" dirty="0"/>
              <a:t>http://googleblog.blogspot.com/2010/01/new-approach-to-china.html</a:t>
            </a:r>
          </a:p>
        </p:txBody>
      </p:sp>
    </p:spTree>
    <p:extLst>
      <p:ext uri="{BB962C8B-B14F-4D97-AF65-F5344CB8AC3E}">
        <p14:creationId xmlns:p14="http://schemas.microsoft.com/office/powerpoint/2010/main" val="162322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fog.net/wp-content/uploads/2010/12/Wikileaks-China-has-ordered-a-cyber-attack-on-Google.jpg"/>
          <p:cNvPicPr>
            <a:picLocks noChangeAspect="1" noChangeArrowheads="1"/>
          </p:cNvPicPr>
          <p:nvPr/>
        </p:nvPicPr>
        <p:blipFill rotWithShape="1">
          <a:blip r:embed="rId2">
            <a:extLst>
              <a:ext uri="{28A0092B-C50C-407E-A947-70E740481C1C}">
                <a14:useLocalDpi xmlns:a14="http://schemas.microsoft.com/office/drawing/2010/main" val="0"/>
              </a:ext>
            </a:extLst>
          </a:blip>
          <a:srcRect b="4407"/>
          <a:stretch/>
        </p:blipFill>
        <p:spPr bwMode="auto">
          <a:xfrm>
            <a:off x="-1" y="-1"/>
            <a:ext cx="12188825" cy="7718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34848" y="6367790"/>
            <a:ext cx="1569660" cy="261610"/>
          </a:xfrm>
          <a:prstGeom prst="rect">
            <a:avLst/>
          </a:prstGeom>
        </p:spPr>
        <p:txBody>
          <a:bodyPr wrap="none">
            <a:spAutoFit/>
          </a:bodyPr>
          <a:lstStyle/>
          <a:p>
            <a:r>
              <a:rPr lang="en-GB" sz="1100" dirty="0" smtClean="0"/>
              <a:t>Thanks to  Dreamtime</a:t>
            </a:r>
            <a:endParaRPr lang="en-GB" sz="1100" dirty="0"/>
          </a:p>
        </p:txBody>
      </p:sp>
    </p:spTree>
    <p:extLst>
      <p:ext uri="{BB962C8B-B14F-4D97-AF65-F5344CB8AC3E}">
        <p14:creationId xmlns:p14="http://schemas.microsoft.com/office/powerpoint/2010/main" val="281439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dirty="0" smtClean="0"/>
              <a:t>2) The Stuxnet Worm</a:t>
            </a:r>
            <a:endParaRPr lang="en-US" dirty="0"/>
          </a:p>
        </p:txBody>
      </p:sp>
      <p:sp>
        <p:nvSpPr>
          <p:cNvPr id="11268" name="Rectangle 4"/>
          <p:cNvSpPr>
            <a:spLocks noGrp="1" noChangeArrowheads="1"/>
          </p:cNvSpPr>
          <p:nvPr>
            <p:ph idx="1"/>
          </p:nvPr>
        </p:nvSpPr>
        <p:spPr>
          <a:xfrm>
            <a:off x="519113" y="1447799"/>
            <a:ext cx="7045470" cy="2000548"/>
          </a:xfrm>
        </p:spPr>
        <p:txBody>
          <a:bodyPr/>
          <a:lstStyle/>
          <a:p>
            <a:r>
              <a:rPr lang="en-US" dirty="0" smtClean="0"/>
              <a:t>Very complex Windows-specific computer worm that infects computers and connected </a:t>
            </a:r>
            <a:br>
              <a:rPr lang="en-US" dirty="0" smtClean="0"/>
            </a:br>
            <a:r>
              <a:rPr lang="en-US" dirty="0" smtClean="0"/>
              <a:t>industrial control equipment (PLCs)</a:t>
            </a:r>
          </a:p>
          <a:p>
            <a:r>
              <a:rPr lang="en-US" dirty="0" smtClean="0"/>
              <a:t>First known worm to attack </a:t>
            </a:r>
            <a:br>
              <a:rPr lang="en-US" dirty="0" smtClean="0"/>
            </a:br>
            <a:r>
              <a:rPr lang="en-US" dirty="0" smtClean="0"/>
              <a:t>industrial infrastructure</a:t>
            </a:r>
          </a:p>
          <a:p>
            <a:r>
              <a:rPr lang="en-US" dirty="0" smtClean="0"/>
              <a:t>Spreads through USB thumb drives </a:t>
            </a:r>
            <a:br>
              <a:rPr lang="en-US" dirty="0" smtClean="0"/>
            </a:br>
            <a:r>
              <a:rPr lang="en-US" dirty="0" smtClean="0"/>
              <a:t>as well as network connections</a:t>
            </a:r>
          </a:p>
          <a:p>
            <a:r>
              <a:rPr lang="en-US" dirty="0" smtClean="0"/>
              <a:t>Utilizes four “zero-day” exploits</a:t>
            </a:r>
          </a:p>
          <a:p>
            <a:r>
              <a:rPr lang="en-US" dirty="0" smtClean="0"/>
              <a:t>Uses stolen valid security certificates</a:t>
            </a:r>
          </a:p>
        </p:txBody>
      </p:sp>
      <p:pic>
        <p:nvPicPr>
          <p:cNvPr id="8" name="Picture 2" descr="https://www.entrada.de/uploads/media/Stuxnet_Screensho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131" y="1447800"/>
            <a:ext cx="3357994"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37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The Stuxnet Worm</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626"/>
          <a:stretch/>
        </p:blipFill>
        <p:spPr>
          <a:xfrm>
            <a:off x="519114" y="1447800"/>
            <a:ext cx="6183612" cy="518274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713" y="3251200"/>
            <a:ext cx="4484412" cy="33782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671" y="1447800"/>
            <a:ext cx="3663453" cy="221456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074" y="1447800"/>
            <a:ext cx="2743200" cy="249174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8508827" y="6596390"/>
            <a:ext cx="1508746" cy="261610"/>
          </a:xfrm>
          <a:prstGeom prst="rect">
            <a:avLst/>
          </a:prstGeom>
        </p:spPr>
        <p:txBody>
          <a:bodyPr wrap="none">
            <a:spAutoFit/>
          </a:bodyPr>
          <a:lstStyle/>
          <a:p>
            <a:r>
              <a:rPr lang="en-GB" sz="1100" dirty="0" smtClean="0"/>
              <a:t>Thanks to BBC.co.uk</a:t>
            </a:r>
            <a:endParaRPr lang="en-GB" sz="1100" dirty="0"/>
          </a:p>
        </p:txBody>
      </p:sp>
    </p:spTree>
    <p:extLst>
      <p:ext uri="{BB962C8B-B14F-4D97-AF65-F5344CB8AC3E}">
        <p14:creationId xmlns:p14="http://schemas.microsoft.com/office/powerpoint/2010/main" val="24677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dirty="0" smtClean="0"/>
              <a:t>(3) Estonia (April 2007)</a:t>
            </a:r>
            <a:endParaRPr lang="en-US" dirty="0"/>
          </a:p>
        </p:txBody>
      </p:sp>
      <p:sp>
        <p:nvSpPr>
          <p:cNvPr id="11268" name="Rectangle 4"/>
          <p:cNvSpPr>
            <a:spLocks noGrp="1" noChangeArrowheads="1"/>
          </p:cNvSpPr>
          <p:nvPr>
            <p:ph idx="1"/>
          </p:nvPr>
        </p:nvSpPr>
        <p:spPr>
          <a:xfrm>
            <a:off x="519112" y="1447799"/>
            <a:ext cx="5586413" cy="3877985"/>
          </a:xfrm>
        </p:spPr>
        <p:txBody>
          <a:bodyPr/>
          <a:lstStyle/>
          <a:p>
            <a:r>
              <a:rPr lang="en-US" sz="2400" dirty="0" smtClean="0"/>
              <a:t>Sometimes referred to as </a:t>
            </a:r>
            <a:br>
              <a:rPr lang="en-US" sz="2400" dirty="0" smtClean="0"/>
            </a:br>
            <a:r>
              <a:rPr lang="en-US" sz="2400" dirty="0" smtClean="0"/>
              <a:t>“Web War 1”</a:t>
            </a:r>
          </a:p>
          <a:p>
            <a:r>
              <a:rPr lang="en-US" sz="2400" dirty="0" smtClean="0"/>
              <a:t>Followed Estonia relocating </a:t>
            </a:r>
            <a:br>
              <a:rPr lang="en-US" sz="2400" dirty="0" smtClean="0"/>
            </a:br>
            <a:r>
              <a:rPr lang="en-US" sz="2400" dirty="0" smtClean="0"/>
              <a:t>the Bronze Soldier of Talinn, </a:t>
            </a:r>
            <a:br>
              <a:rPr lang="en-US" sz="2400" dirty="0" smtClean="0"/>
            </a:br>
            <a:r>
              <a:rPr lang="en-US" sz="2400" dirty="0" smtClean="0"/>
              <a:t>a Russian monument</a:t>
            </a:r>
          </a:p>
          <a:p>
            <a:r>
              <a:rPr lang="en-US" sz="2400" dirty="0" smtClean="0"/>
              <a:t>Sophisticated and large set of denial of service (DoS) attacks on Estonian parliament, banks, ministries, newspapers, other web sites</a:t>
            </a:r>
          </a:p>
          <a:p>
            <a:r>
              <a:rPr lang="en-US" sz="2400" dirty="0" smtClean="0"/>
              <a:t>Severe effect on above institutions </a:t>
            </a:r>
            <a:br>
              <a:rPr lang="en-US" sz="2400" dirty="0" smtClean="0"/>
            </a:br>
            <a:r>
              <a:rPr lang="en-US" sz="2400" dirty="0" smtClean="0"/>
              <a:t>for approximately three weeks</a:t>
            </a:r>
            <a:endParaRPr lang="en-US" sz="2400" dirty="0"/>
          </a:p>
        </p:txBody>
      </p:sp>
      <p:pic>
        <p:nvPicPr>
          <p:cNvPr id="8" name="Picture 2" descr="http://www.thenewnewinternet.com/wp-content/uploads/2010/12/esto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110" y="1905000"/>
            <a:ext cx="5165015" cy="3442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47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Tools of the Trade</a:t>
            </a:r>
            <a:endParaRPr lang="en-US" dirty="0"/>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0424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Lesson 6:</a:t>
            </a:r>
            <a:br>
              <a:rPr lang="en-GB" dirty="0" smtClean="0"/>
            </a:br>
            <a:r>
              <a:rPr lang="en-GB" dirty="0" smtClean="0"/>
              <a:t>Defence Against the Dark Arts…</a:t>
            </a:r>
            <a:endParaRPr lang="en-GB"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840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smtClean="0"/>
              <a:t>First Understand the Difficulties in Defense</a:t>
            </a:r>
          </a:p>
        </p:txBody>
      </p:sp>
      <p:sp>
        <p:nvSpPr>
          <p:cNvPr id="79875" name="Rectangle 3"/>
          <p:cNvSpPr>
            <a:spLocks noGrp="1" noChangeArrowheads="1"/>
          </p:cNvSpPr>
          <p:nvPr>
            <p:ph idx="1"/>
          </p:nvPr>
        </p:nvSpPr>
        <p:spPr>
          <a:xfrm>
            <a:off x="519112" y="1447799"/>
            <a:ext cx="7460322" cy="4579715"/>
          </a:xfrm>
        </p:spPr>
        <p:txBody>
          <a:bodyPr/>
          <a:lstStyle/>
          <a:p>
            <a:r>
              <a:rPr lang="en-US" sz="2400" dirty="0" smtClean="0"/>
              <a:t>Most networks have many entry points to internet</a:t>
            </a:r>
          </a:p>
          <a:p>
            <a:r>
              <a:rPr lang="en-US" sz="2400" dirty="0" smtClean="0"/>
              <a:t>Encryption is </a:t>
            </a:r>
            <a:r>
              <a:rPr lang="en-US" sz="2400" dirty="0" smtClean="0">
                <a:solidFill>
                  <a:schemeClr val="accent1"/>
                </a:solidFill>
              </a:rPr>
              <a:t>not</a:t>
            </a:r>
            <a:r>
              <a:rPr lang="en-US" sz="2400" dirty="0" smtClean="0"/>
              <a:t> a silver bullet</a:t>
            </a:r>
          </a:p>
          <a:p>
            <a:r>
              <a:rPr lang="en-US" sz="2400" dirty="0" smtClean="0"/>
              <a:t>Difficult to trace attacks</a:t>
            </a:r>
          </a:p>
          <a:p>
            <a:r>
              <a:rPr lang="en-US" sz="2400" dirty="0" smtClean="0"/>
              <a:t>Many from robot networks (botnets) </a:t>
            </a:r>
            <a:br>
              <a:rPr lang="en-US" sz="2400" dirty="0" smtClean="0"/>
            </a:br>
            <a:r>
              <a:rPr lang="en-US" sz="2400" dirty="0" smtClean="0"/>
              <a:t>of compromised PCs</a:t>
            </a:r>
          </a:p>
          <a:p>
            <a:r>
              <a:rPr lang="en-US" sz="2400" dirty="0" smtClean="0"/>
              <a:t>Internet created for convenience, not security</a:t>
            </a:r>
          </a:p>
          <a:p>
            <a:r>
              <a:rPr lang="en-US" sz="2400" dirty="0" smtClean="0"/>
              <a:t>Internet technology does not support easy defense</a:t>
            </a:r>
          </a:p>
          <a:p>
            <a:r>
              <a:rPr lang="en-US" sz="2400" dirty="0" smtClean="0"/>
              <a:t>Unknown capabilities of other nations, criminal gangs/groups</a:t>
            </a:r>
          </a:p>
          <a:p>
            <a:r>
              <a:rPr lang="en-US" sz="2400" dirty="0" smtClean="0"/>
              <a:t>Little deterrence exists</a:t>
            </a:r>
          </a:p>
          <a:p>
            <a:r>
              <a:rPr lang="en-US" sz="2400" dirty="0" smtClean="0"/>
              <a:t>Defenders have to defend against many possible attacks, but attackers only have to find one hole</a:t>
            </a:r>
          </a:p>
        </p:txBody>
      </p:sp>
      <p:pic>
        <p:nvPicPr>
          <p:cNvPr id="2050" name="Picture 2" descr="http://www.deviantart.com/download/143469230/Dark_Wizard_7_by_AilinSt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8535" y="1447800"/>
            <a:ext cx="3309590" cy="4946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smtClean="0"/>
              <a:t>Difficulties in Defense</a:t>
            </a:r>
          </a:p>
        </p:txBody>
      </p:sp>
      <p:sp>
        <p:nvSpPr>
          <p:cNvPr id="79875" name="Rectangle 3"/>
          <p:cNvSpPr>
            <a:spLocks noGrp="1" noChangeArrowheads="1"/>
          </p:cNvSpPr>
          <p:nvPr>
            <p:ph type="body" sz="quarter" idx="10"/>
          </p:nvPr>
        </p:nvSpPr>
        <p:spPr>
          <a:xfrm>
            <a:off x="519112" y="1447799"/>
            <a:ext cx="11005779" cy="3982629"/>
          </a:xfrm>
        </p:spPr>
        <p:txBody>
          <a:bodyPr/>
          <a:lstStyle/>
          <a:p>
            <a:r>
              <a:rPr lang="en-US" dirty="0" smtClean="0"/>
              <a:t>Internet created in an environment of </a:t>
            </a:r>
            <a:r>
              <a:rPr lang="en-US" dirty="0" smtClean="0">
                <a:solidFill>
                  <a:schemeClr val="accent1"/>
                </a:solidFill>
              </a:rPr>
              <a:t>intellectual freedom</a:t>
            </a:r>
            <a:r>
              <a:rPr lang="en-US" dirty="0" smtClean="0"/>
              <a:t>, mostly under private (not government) control</a:t>
            </a:r>
          </a:p>
          <a:p>
            <a:pPr lvl="1"/>
            <a:r>
              <a:rPr lang="en-US" dirty="0" smtClean="0"/>
              <a:t>Efforts to change – e.g., “Kill Switch” bill (2010) in Congress giving government power to take over parts of internet in national emergency</a:t>
            </a:r>
          </a:p>
          <a:p>
            <a:pPr lvl="1"/>
            <a:r>
              <a:rPr lang="en-US" dirty="0" smtClean="0"/>
              <a:t>Other countries can more easily mount Defense (e.g., fewer entry points, government can already control networks)</a:t>
            </a:r>
          </a:p>
          <a:p>
            <a:r>
              <a:rPr lang="en-US" dirty="0" smtClean="0"/>
              <a:t>Military cyber-capabilities are significantly focused on offense, not Defense</a:t>
            </a:r>
            <a:endParaRPr lang="en-US" dirty="0"/>
          </a:p>
        </p:txBody>
      </p:sp>
    </p:spTree>
    <p:extLst>
      <p:ext uri="{BB962C8B-B14F-4D97-AF65-F5344CB8AC3E}">
        <p14:creationId xmlns:p14="http://schemas.microsoft.com/office/powerpoint/2010/main" val="17812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Use Risk Management Techniques?</a:t>
            </a:r>
            <a:endParaRPr lang="en-GB" dirty="0"/>
          </a:p>
        </p:txBody>
      </p:sp>
      <p:sp>
        <p:nvSpPr>
          <p:cNvPr id="12" name="Text Placeholder 11"/>
          <p:cNvSpPr>
            <a:spLocks noGrp="1"/>
          </p:cNvSpPr>
          <p:nvPr>
            <p:ph type="body" sz="quarter" idx="10"/>
          </p:nvPr>
        </p:nvSpPr>
        <p:spPr>
          <a:xfrm>
            <a:off x="519113" y="1447799"/>
            <a:ext cx="5586412" cy="4825937"/>
          </a:xfrm>
        </p:spPr>
        <p:txBody>
          <a:bodyPr/>
          <a:lstStyle/>
          <a:p>
            <a:r>
              <a:rPr lang="en-GB" dirty="0" smtClean="0"/>
              <a:t>Ensures good </a:t>
            </a:r>
            <a:br>
              <a:rPr lang="en-GB" dirty="0" smtClean="0"/>
            </a:br>
            <a:r>
              <a:rPr lang="en-GB" dirty="0" smtClean="0"/>
              <a:t>management practice</a:t>
            </a:r>
          </a:p>
          <a:p>
            <a:r>
              <a:rPr lang="en-GB" dirty="0" smtClean="0"/>
              <a:t>Process steps that </a:t>
            </a:r>
            <a:br>
              <a:rPr lang="en-GB" dirty="0" smtClean="0"/>
            </a:br>
            <a:r>
              <a:rPr lang="en-GB" dirty="0" smtClean="0"/>
              <a:t>enable improvement in decision making</a:t>
            </a:r>
          </a:p>
          <a:p>
            <a:r>
              <a:rPr lang="en-GB" dirty="0" smtClean="0"/>
              <a:t>A logical and </a:t>
            </a:r>
            <a:br>
              <a:rPr lang="en-GB" dirty="0" smtClean="0"/>
            </a:br>
            <a:r>
              <a:rPr lang="en-GB" dirty="0" smtClean="0"/>
              <a:t>systematic approach</a:t>
            </a:r>
          </a:p>
          <a:p>
            <a:r>
              <a:rPr lang="en-GB" dirty="0" smtClean="0"/>
              <a:t>Identifying opportunities</a:t>
            </a:r>
          </a:p>
          <a:p>
            <a:r>
              <a:rPr lang="en-GB" dirty="0" smtClean="0"/>
              <a:t>Avoiding or </a:t>
            </a:r>
            <a:br>
              <a:rPr lang="en-GB" dirty="0" smtClean="0"/>
            </a:br>
            <a:r>
              <a:rPr lang="en-GB" dirty="0" smtClean="0"/>
              <a:t>minimising losses</a:t>
            </a:r>
          </a:p>
        </p:txBody>
      </p:sp>
      <p:pic>
        <p:nvPicPr>
          <p:cNvPr id="1026" name="Picture 2" descr="\\server3\internalbin\Resource DVD\DVD_ART36\DVD_Art_08-10-2010\Artwork_Imagery\Shapes\Arrows\Curved\5 part virtuous cyc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656" y="1742536"/>
            <a:ext cx="4425109" cy="45682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956506">
            <a:off x="7985482" y="2463364"/>
            <a:ext cx="1719941" cy="804749"/>
          </a:xfrm>
          <a:prstGeom prst="rect">
            <a:avLst/>
          </a:prstGeom>
          <a:noFill/>
        </p:spPr>
        <p:txBody>
          <a:bodyPr wrap="none" lIns="0" tIns="0" rIns="0" bIns="0" rtlCol="0">
            <a:prstTxWarp prst="textArchUp">
              <a:avLst>
                <a:gd name="adj" fmla="val 10799998"/>
              </a:avLst>
            </a:prstTxWarp>
            <a:spAutoFit/>
          </a:bodyPr>
          <a:lstStyle/>
          <a:p>
            <a:pPr algn="ctr"/>
            <a:r>
              <a:rPr lang="en-US" sz="1400" dirty="0" smtClean="0">
                <a:gradFill>
                  <a:gsLst>
                    <a:gs pos="0">
                      <a:schemeClr val="tx1"/>
                    </a:gs>
                    <a:gs pos="86000">
                      <a:schemeClr val="tx1"/>
                    </a:gs>
                  </a:gsLst>
                  <a:lin ang="5400000" scaled="0"/>
                </a:gradFill>
              </a:rPr>
              <a:t>Identify and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Analyze Exposures</a:t>
            </a:r>
          </a:p>
        </p:txBody>
      </p:sp>
      <p:sp>
        <p:nvSpPr>
          <p:cNvPr id="15" name="TextBox 14"/>
          <p:cNvSpPr txBox="1"/>
          <p:nvPr/>
        </p:nvSpPr>
        <p:spPr>
          <a:xfrm rot="18163657">
            <a:off x="6795669" y="2929124"/>
            <a:ext cx="1619919" cy="772052"/>
          </a:xfrm>
          <a:prstGeom prst="rect">
            <a:avLst/>
          </a:prstGeom>
          <a:noFill/>
        </p:spPr>
        <p:txBody>
          <a:bodyPr wrap="none" lIns="0" tIns="0" rIns="0" bIns="0" rtlCol="0">
            <a:prstTxWarp prst="textArchUp">
              <a:avLst>
                <a:gd name="adj" fmla="val 10799998"/>
              </a:avLst>
            </a:prstTxWarp>
            <a:spAutoFit/>
          </a:bodyPr>
          <a:lstStyle/>
          <a:p>
            <a:pPr algn="ctr"/>
            <a:r>
              <a:rPr lang="en-US" sz="1400" dirty="0" smtClean="0">
                <a:gradFill>
                  <a:gsLst>
                    <a:gs pos="0">
                      <a:schemeClr val="tx1"/>
                    </a:gs>
                    <a:gs pos="86000">
                      <a:schemeClr val="tx1"/>
                    </a:gs>
                  </a:gsLst>
                  <a:lin ang="5400000" scaled="0"/>
                </a:gradFill>
              </a:rPr>
              <a:t>Monitor</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Results</a:t>
            </a:r>
          </a:p>
        </p:txBody>
      </p:sp>
      <p:sp>
        <p:nvSpPr>
          <p:cNvPr id="13" name="TextBox 12"/>
          <p:cNvSpPr txBox="1"/>
          <p:nvPr/>
        </p:nvSpPr>
        <p:spPr>
          <a:xfrm>
            <a:off x="7810435" y="3657012"/>
            <a:ext cx="1495601" cy="615553"/>
          </a:xfrm>
          <a:prstGeom prst="rect">
            <a:avLst/>
          </a:prstGeom>
          <a:noFill/>
        </p:spPr>
        <p:txBody>
          <a:bodyPr wrap="none" lIns="0" tIns="0" rIns="0" bIns="0" rtlCol="0">
            <a:spAutoFit/>
          </a:bodyPr>
          <a:lstStyle/>
          <a:p>
            <a:pPr algn="ctr"/>
            <a:r>
              <a:rPr lang="en-US" sz="2000" dirty="0" smtClean="0">
                <a:gradFill>
                  <a:gsLst>
                    <a:gs pos="0">
                      <a:schemeClr val="tx1"/>
                    </a:gs>
                    <a:gs pos="86000">
                      <a:schemeClr val="tx1"/>
                    </a:gs>
                  </a:gsLst>
                  <a:lin ang="5400000" scaled="0"/>
                </a:gradFill>
              </a:rPr>
              <a:t>Risk</a:t>
            </a:r>
          </a:p>
          <a:p>
            <a:pPr algn="ctr"/>
            <a:r>
              <a:rPr lang="en-US" sz="2000" dirty="0" smtClean="0">
                <a:gradFill>
                  <a:gsLst>
                    <a:gs pos="0">
                      <a:schemeClr val="tx1"/>
                    </a:gs>
                    <a:gs pos="86000">
                      <a:schemeClr val="tx1"/>
                    </a:gs>
                  </a:gsLst>
                  <a:lin ang="5400000" scaled="0"/>
                </a:gradFill>
              </a:rPr>
              <a:t>Management</a:t>
            </a:r>
          </a:p>
        </p:txBody>
      </p:sp>
      <p:sp>
        <p:nvSpPr>
          <p:cNvPr id="17" name="TextBox 16"/>
          <p:cNvSpPr txBox="1"/>
          <p:nvPr/>
        </p:nvSpPr>
        <p:spPr>
          <a:xfrm rot="5113610">
            <a:off x="8799099" y="3489990"/>
            <a:ext cx="1619919" cy="804749"/>
          </a:xfrm>
          <a:prstGeom prst="rect">
            <a:avLst/>
          </a:prstGeom>
          <a:noFill/>
        </p:spPr>
        <p:txBody>
          <a:bodyPr wrap="none" lIns="0" tIns="0" rIns="0" bIns="0" rtlCol="0">
            <a:prstTxWarp prst="textArchUp">
              <a:avLst>
                <a:gd name="adj" fmla="val 10799998"/>
              </a:avLst>
            </a:prstTxWarp>
            <a:spAutoFit/>
          </a:bodyPr>
          <a:lstStyle/>
          <a:p>
            <a:pPr algn="ctr"/>
            <a:r>
              <a:rPr lang="en-US" sz="1400" dirty="0" smtClean="0">
                <a:gradFill>
                  <a:gsLst>
                    <a:gs pos="0">
                      <a:schemeClr val="tx1"/>
                    </a:gs>
                    <a:gs pos="86000">
                      <a:schemeClr val="tx1"/>
                    </a:gs>
                  </a:gsLst>
                  <a:lin ang="5400000" scaled="0"/>
                </a:gradFill>
              </a:rPr>
              <a:t>Examine Risk</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 Management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Techniques</a:t>
            </a:r>
          </a:p>
        </p:txBody>
      </p:sp>
      <p:sp>
        <p:nvSpPr>
          <p:cNvPr id="18" name="TextBox 17"/>
          <p:cNvSpPr txBox="1"/>
          <p:nvPr/>
        </p:nvSpPr>
        <p:spPr>
          <a:xfrm rot="3065210">
            <a:off x="6925731" y="3859725"/>
            <a:ext cx="1769409" cy="1194057"/>
          </a:xfrm>
          <a:prstGeom prst="rect">
            <a:avLst/>
          </a:prstGeom>
          <a:noFill/>
        </p:spPr>
        <p:txBody>
          <a:bodyPr wrap="none" lIns="0" tIns="0" rIns="0" bIns="0" rtlCol="0">
            <a:prstTxWarp prst="textArchDown">
              <a:avLst/>
            </a:prstTxWarp>
            <a:spAutoFit/>
          </a:bodyPr>
          <a:lstStyle/>
          <a:p>
            <a:pPr algn="ctr"/>
            <a:r>
              <a:rPr lang="en-US" sz="1400" dirty="0" smtClean="0">
                <a:gradFill>
                  <a:gsLst>
                    <a:gs pos="0">
                      <a:schemeClr val="tx1"/>
                    </a:gs>
                    <a:gs pos="86000">
                      <a:schemeClr val="tx1"/>
                    </a:gs>
                  </a:gsLst>
                  <a:lin ang="5400000" scaled="0"/>
                </a:gradFill>
              </a:rPr>
              <a:t>Implement</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Techniques</a:t>
            </a:r>
          </a:p>
        </p:txBody>
      </p:sp>
      <p:sp>
        <p:nvSpPr>
          <p:cNvPr id="19" name="TextBox 18"/>
          <p:cNvSpPr txBox="1"/>
          <p:nvPr/>
        </p:nvSpPr>
        <p:spPr>
          <a:xfrm rot="20312617">
            <a:off x="8054880" y="4025556"/>
            <a:ext cx="1769409" cy="1194057"/>
          </a:xfrm>
          <a:prstGeom prst="rect">
            <a:avLst/>
          </a:prstGeom>
          <a:noFill/>
        </p:spPr>
        <p:txBody>
          <a:bodyPr wrap="none" lIns="0" tIns="0" rIns="0" bIns="0" rtlCol="0">
            <a:prstTxWarp prst="textArchDown">
              <a:avLst/>
            </a:prstTxWarp>
            <a:spAutoFit/>
          </a:bodyPr>
          <a:lstStyle/>
          <a:p>
            <a:pPr algn="ctr"/>
            <a:r>
              <a:rPr lang="en-US" sz="1400" dirty="0" smtClean="0">
                <a:gradFill>
                  <a:gsLst>
                    <a:gs pos="0">
                      <a:schemeClr val="tx1"/>
                    </a:gs>
                    <a:gs pos="86000">
                      <a:schemeClr val="tx1"/>
                    </a:gs>
                  </a:gsLst>
                  <a:lin ang="5400000" scaled="0"/>
                </a:gradFill>
              </a:rPr>
              <a:t>Select Risk</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Management</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Technique</a:t>
            </a:r>
          </a:p>
        </p:txBody>
      </p:sp>
    </p:spTree>
    <p:extLst>
      <p:ext uri="{BB962C8B-B14F-4D97-AF65-F5344CB8AC3E}">
        <p14:creationId xmlns:p14="http://schemas.microsoft.com/office/powerpoint/2010/main" val="16386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1107996"/>
          </a:xfrm>
        </p:spPr>
        <p:txBody>
          <a:bodyPr/>
          <a:lstStyle/>
          <a:p>
            <a:r>
              <a:rPr lang="en-GB" dirty="0" smtClean="0"/>
              <a:t>Lesson 1: The Changing World</a:t>
            </a:r>
            <a:br>
              <a:rPr lang="en-GB" dirty="0" smtClean="0"/>
            </a:br>
            <a:r>
              <a:rPr lang="en-GB" sz="3600" dirty="0" smtClean="0">
                <a:solidFill>
                  <a:schemeClr val="accent1"/>
                </a:solidFill>
              </a:rPr>
              <a:t>Life in a cloud!</a:t>
            </a:r>
            <a:endParaRPr lang="en-GB" dirty="0">
              <a:solidFill>
                <a:schemeClr val="accent1"/>
              </a:solidFill>
            </a:endParaRPr>
          </a:p>
        </p:txBody>
      </p:sp>
      <p:pic>
        <p:nvPicPr>
          <p:cNvPr id="2050" name="Picture 2" descr="http://2.bp.blogspot.com/_nGJ9GcLUOog/TI-GlucSUiI/AAAAAAAAAy0/puTp9vi2Hwo/s1600/clou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9264" y="1568277"/>
            <a:ext cx="8450297" cy="5061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83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GB" dirty="0" smtClean="0"/>
              <a:t>Security Planning is Everything…</a:t>
            </a:r>
            <a:endParaRPr lang="en-US" dirty="0"/>
          </a:p>
        </p:txBody>
      </p:sp>
      <p:sp>
        <p:nvSpPr>
          <p:cNvPr id="11268" name="Rectangle 4"/>
          <p:cNvSpPr>
            <a:spLocks noGrp="1" noChangeArrowheads="1"/>
          </p:cNvSpPr>
          <p:nvPr>
            <p:ph idx="1"/>
          </p:nvPr>
        </p:nvSpPr>
        <p:spPr>
          <a:xfrm>
            <a:off x="519114" y="1447799"/>
            <a:ext cx="6252622" cy="4869025"/>
          </a:xfrm>
        </p:spPr>
        <p:txBody>
          <a:bodyPr/>
          <a:lstStyle/>
          <a:p>
            <a:r>
              <a:rPr lang="en-GB" sz="2800" dirty="0" smtClean="0"/>
              <a:t>Conduct regular business </a:t>
            </a:r>
            <a:br>
              <a:rPr lang="en-GB" sz="2800" dirty="0" smtClean="0"/>
            </a:br>
            <a:r>
              <a:rPr lang="en-GB" sz="2800" dirty="0" smtClean="0"/>
              <a:t>risk analysis </a:t>
            </a:r>
          </a:p>
          <a:p>
            <a:r>
              <a:rPr lang="en-GB" sz="2800" dirty="0" smtClean="0"/>
              <a:t>Adopt security policies</a:t>
            </a:r>
          </a:p>
          <a:p>
            <a:r>
              <a:rPr lang="en-GB" sz="2800" dirty="0" smtClean="0"/>
              <a:t>Design and implement an in-depth security solution</a:t>
            </a:r>
          </a:p>
          <a:p>
            <a:r>
              <a:rPr lang="en-GB" sz="2800" dirty="0" smtClean="0"/>
              <a:t>Ensure physical security</a:t>
            </a:r>
          </a:p>
          <a:p>
            <a:r>
              <a:rPr lang="en-GB" sz="2800" dirty="0" smtClean="0"/>
              <a:t>Understand firewall rules</a:t>
            </a:r>
          </a:p>
          <a:p>
            <a:r>
              <a:rPr lang="en-GB" sz="2800" dirty="0" smtClean="0"/>
              <a:t>Service packs/patching/anti virus</a:t>
            </a:r>
          </a:p>
          <a:p>
            <a:r>
              <a:rPr lang="en-GB" sz="2800" dirty="0" smtClean="0"/>
              <a:t>Deploy intrusion prevention </a:t>
            </a:r>
            <a:br>
              <a:rPr lang="en-GB" sz="2800" dirty="0" smtClean="0"/>
            </a:br>
            <a:r>
              <a:rPr lang="en-GB" sz="2800" dirty="0" smtClean="0"/>
              <a:t>system (IPS)</a:t>
            </a:r>
          </a:p>
          <a:p>
            <a:r>
              <a:rPr lang="en-GB" sz="2800" dirty="0" smtClean="0"/>
              <a:t>Secure mobile devices/laptops</a:t>
            </a:r>
          </a:p>
        </p:txBody>
      </p:sp>
      <p:pic>
        <p:nvPicPr>
          <p:cNvPr id="8" name="Picture 2" descr="http://ergosolve.com/Images/Safety%20risk%20manage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l="35180" t="9154" r="5695"/>
          <a:stretch/>
        </p:blipFill>
        <p:spPr bwMode="auto">
          <a:xfrm>
            <a:off x="7912185" y="1447800"/>
            <a:ext cx="3755940" cy="4335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03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67" descr="blue faded gel rectangle"/>
          <p:cNvPicPr>
            <a:picLocks noChangeAspect="1" noChangeArrowheads="1"/>
          </p:cNvPicPr>
          <p:nvPr/>
        </p:nvPicPr>
        <p:blipFill>
          <a:blip r:embed="rId3" cstate="print"/>
          <a:srcRect/>
          <a:stretch>
            <a:fillRect/>
          </a:stretch>
        </p:blipFill>
        <p:spPr bwMode="auto">
          <a:xfrm>
            <a:off x="3382302" y="5767272"/>
            <a:ext cx="7703798" cy="548640"/>
          </a:xfrm>
          <a:prstGeom prst="rect">
            <a:avLst/>
          </a:prstGeom>
          <a:noFill/>
          <a:ln w="9525">
            <a:noFill/>
            <a:miter lim="800000"/>
            <a:headEnd/>
            <a:tailEnd/>
          </a:ln>
        </p:spPr>
      </p:pic>
      <p:sp>
        <p:nvSpPr>
          <p:cNvPr id="2" name="Title 1"/>
          <p:cNvSpPr>
            <a:spLocks noGrp="1"/>
          </p:cNvSpPr>
          <p:nvPr>
            <p:ph type="title"/>
          </p:nvPr>
        </p:nvSpPr>
        <p:spPr>
          <a:xfrm>
            <a:off x="507868" y="228600"/>
            <a:ext cx="11173090" cy="609398"/>
          </a:xfrm>
        </p:spPr>
        <p:txBody>
          <a:bodyPr/>
          <a:lstStyle/>
          <a:p>
            <a:r>
              <a:rPr dirty="0" smtClean="0"/>
              <a:t>Adopt a Multi-Layered Defense</a:t>
            </a:r>
            <a:endParaRPr lang="en-US" dirty="0"/>
          </a:p>
        </p:txBody>
      </p:sp>
      <p:pic>
        <p:nvPicPr>
          <p:cNvPr id="5" name="Picture 67" descr="blue faded gel rectangle"/>
          <p:cNvPicPr>
            <a:picLocks noChangeAspect="1" noChangeArrowheads="1"/>
          </p:cNvPicPr>
          <p:nvPr/>
        </p:nvPicPr>
        <p:blipFill>
          <a:blip r:embed="rId3" cstate="print"/>
          <a:srcRect/>
          <a:stretch>
            <a:fillRect/>
          </a:stretch>
        </p:blipFill>
        <p:spPr bwMode="auto">
          <a:xfrm>
            <a:off x="3382302" y="2031564"/>
            <a:ext cx="7703800" cy="548640"/>
          </a:xfrm>
          <a:prstGeom prst="rect">
            <a:avLst/>
          </a:prstGeom>
          <a:noFill/>
          <a:ln w="9525">
            <a:noFill/>
            <a:miter lim="800000"/>
            <a:headEnd/>
            <a:tailEnd/>
          </a:ln>
        </p:spPr>
      </p:pic>
      <p:pic>
        <p:nvPicPr>
          <p:cNvPr id="6" name="Picture 67" descr="blue faded gel rectangle"/>
          <p:cNvPicPr>
            <a:picLocks noChangeAspect="1" noChangeArrowheads="1"/>
          </p:cNvPicPr>
          <p:nvPr/>
        </p:nvPicPr>
        <p:blipFill>
          <a:blip r:embed="rId3" cstate="print"/>
          <a:srcRect/>
          <a:stretch>
            <a:fillRect/>
          </a:stretch>
        </p:blipFill>
        <p:spPr bwMode="auto">
          <a:xfrm>
            <a:off x="3382302" y="2565237"/>
            <a:ext cx="7703800" cy="548640"/>
          </a:xfrm>
          <a:prstGeom prst="rect">
            <a:avLst/>
          </a:prstGeom>
          <a:noFill/>
          <a:ln w="9525">
            <a:noFill/>
            <a:miter lim="800000"/>
            <a:headEnd/>
            <a:tailEnd/>
          </a:ln>
        </p:spPr>
      </p:pic>
      <p:pic>
        <p:nvPicPr>
          <p:cNvPr id="7" name="Picture 67" descr="blue faded gel rectangle"/>
          <p:cNvPicPr>
            <a:picLocks noChangeAspect="1" noChangeArrowheads="1"/>
          </p:cNvPicPr>
          <p:nvPr/>
        </p:nvPicPr>
        <p:blipFill>
          <a:blip r:embed="rId3" cstate="print"/>
          <a:srcRect/>
          <a:stretch>
            <a:fillRect/>
          </a:stretch>
        </p:blipFill>
        <p:spPr bwMode="auto">
          <a:xfrm>
            <a:off x="3382302" y="3098910"/>
            <a:ext cx="7703798" cy="548640"/>
          </a:xfrm>
          <a:prstGeom prst="rect">
            <a:avLst/>
          </a:prstGeom>
          <a:noFill/>
          <a:ln w="9525">
            <a:noFill/>
            <a:miter lim="800000"/>
            <a:headEnd/>
            <a:tailEnd/>
          </a:ln>
        </p:spPr>
      </p:pic>
      <p:pic>
        <p:nvPicPr>
          <p:cNvPr id="8" name="Picture 67" descr="blue faded gel rectangle"/>
          <p:cNvPicPr>
            <a:picLocks noChangeAspect="1" noChangeArrowheads="1"/>
          </p:cNvPicPr>
          <p:nvPr/>
        </p:nvPicPr>
        <p:blipFill>
          <a:blip r:embed="rId3" cstate="print"/>
          <a:srcRect/>
          <a:stretch>
            <a:fillRect/>
          </a:stretch>
        </p:blipFill>
        <p:spPr bwMode="auto">
          <a:xfrm>
            <a:off x="3382302" y="3632583"/>
            <a:ext cx="7703798" cy="548640"/>
          </a:xfrm>
          <a:prstGeom prst="rect">
            <a:avLst/>
          </a:prstGeom>
          <a:noFill/>
          <a:ln w="9525">
            <a:noFill/>
            <a:miter lim="800000"/>
            <a:headEnd/>
            <a:tailEnd/>
          </a:ln>
        </p:spPr>
      </p:pic>
      <p:pic>
        <p:nvPicPr>
          <p:cNvPr id="9" name="Picture 67" descr="blue faded gel rectangle"/>
          <p:cNvPicPr>
            <a:picLocks noChangeAspect="1" noChangeArrowheads="1"/>
          </p:cNvPicPr>
          <p:nvPr/>
        </p:nvPicPr>
        <p:blipFill>
          <a:blip r:embed="rId3" cstate="print"/>
          <a:srcRect/>
          <a:stretch>
            <a:fillRect/>
          </a:stretch>
        </p:blipFill>
        <p:spPr bwMode="auto">
          <a:xfrm>
            <a:off x="3382302" y="4166256"/>
            <a:ext cx="7703798" cy="548640"/>
          </a:xfrm>
          <a:prstGeom prst="rect">
            <a:avLst/>
          </a:prstGeom>
          <a:noFill/>
          <a:ln w="9525">
            <a:noFill/>
            <a:miter lim="800000"/>
            <a:headEnd/>
            <a:tailEnd/>
          </a:ln>
        </p:spPr>
      </p:pic>
      <p:pic>
        <p:nvPicPr>
          <p:cNvPr id="10" name="Picture 67" descr="blue faded gel rectangle"/>
          <p:cNvPicPr>
            <a:picLocks noChangeAspect="1" noChangeArrowheads="1"/>
          </p:cNvPicPr>
          <p:nvPr/>
        </p:nvPicPr>
        <p:blipFill>
          <a:blip r:embed="rId3" cstate="print"/>
          <a:srcRect/>
          <a:stretch>
            <a:fillRect/>
          </a:stretch>
        </p:blipFill>
        <p:spPr bwMode="auto">
          <a:xfrm>
            <a:off x="3382302" y="4699929"/>
            <a:ext cx="7703798" cy="548640"/>
          </a:xfrm>
          <a:prstGeom prst="rect">
            <a:avLst/>
          </a:prstGeom>
          <a:noFill/>
          <a:ln w="9525">
            <a:noFill/>
            <a:miter lim="800000"/>
            <a:headEnd/>
            <a:tailEnd/>
          </a:ln>
        </p:spPr>
      </p:pic>
      <p:pic>
        <p:nvPicPr>
          <p:cNvPr id="11" name="Picture 67" descr="blue faded gel rectangle"/>
          <p:cNvPicPr>
            <a:picLocks noChangeAspect="1" noChangeArrowheads="1"/>
          </p:cNvPicPr>
          <p:nvPr/>
        </p:nvPicPr>
        <p:blipFill>
          <a:blip r:embed="rId3" cstate="print"/>
          <a:srcRect/>
          <a:stretch>
            <a:fillRect/>
          </a:stretch>
        </p:blipFill>
        <p:spPr bwMode="auto">
          <a:xfrm>
            <a:off x="3382302" y="5233602"/>
            <a:ext cx="7703798" cy="548640"/>
          </a:xfrm>
          <a:prstGeom prst="rect">
            <a:avLst/>
          </a:prstGeom>
          <a:noFill/>
          <a:ln w="9525">
            <a:noFill/>
            <a:miter lim="800000"/>
            <a:headEnd/>
            <a:tailEnd/>
          </a:ln>
        </p:spPr>
      </p:pic>
      <p:sp>
        <p:nvSpPr>
          <p:cNvPr id="12" name="Rounded Rectangle 11"/>
          <p:cNvSpPr>
            <a:spLocks noChangeArrowheads="1"/>
          </p:cNvSpPr>
          <p:nvPr/>
        </p:nvSpPr>
        <p:spPr bwMode="auto">
          <a:xfrm>
            <a:off x="517588" y="2059154"/>
            <a:ext cx="3838755" cy="4343401"/>
          </a:xfrm>
          <a:prstGeom prst="roundRect">
            <a:avLst>
              <a:gd name="adj" fmla="val 9671"/>
            </a:avLst>
          </a:prstGeom>
          <a:solidFill>
            <a:schemeClr val="accent1"/>
          </a:solidFill>
          <a:ln>
            <a:noFill/>
            <a:headEnd type="none" w="med" len="med"/>
            <a:tailEnd type="none" w="med" len="med"/>
          </a:ln>
          <a:effectLst>
            <a:outerShdw blurRad="177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36" tIns="45718" rIns="91436" bIns="45718"/>
          <a:lstStyle/>
          <a:p>
            <a:pPr algn="ctr" defTabSz="914363">
              <a:lnSpc>
                <a:spcPct val="90000"/>
              </a:lnSpc>
              <a:spcBef>
                <a:spcPct val="20000"/>
              </a:spcBef>
              <a:defRPr/>
            </a:pPr>
            <a:r>
              <a:rPr lang="en-US" sz="2000" dirty="0" smtClean="0">
                <a:solidFill>
                  <a:schemeClr val="bg1"/>
                </a:solidFill>
              </a:rPr>
              <a:t>Security Management </a:t>
            </a:r>
            <a:endParaRPr lang="en-US" sz="2000" dirty="0">
              <a:solidFill>
                <a:schemeClr val="bg1"/>
              </a:solidFill>
            </a:endParaRPr>
          </a:p>
        </p:txBody>
      </p:sp>
      <p:sp>
        <p:nvSpPr>
          <p:cNvPr id="13" name="TextBox 18456"/>
          <p:cNvSpPr txBox="1">
            <a:spLocks noChangeArrowheads="1"/>
          </p:cNvSpPr>
          <p:nvPr/>
        </p:nvSpPr>
        <p:spPr bwMode="auto">
          <a:xfrm>
            <a:off x="4512724" y="2208934"/>
            <a:ext cx="7140168" cy="193899"/>
          </a:xfrm>
          <a:prstGeom prst="rect">
            <a:avLst/>
          </a:prstGeom>
          <a:noFill/>
          <a:ln w="9525">
            <a:noFill/>
            <a:miter lim="800000"/>
            <a:headEnd/>
            <a:tailEnd/>
          </a:ln>
        </p:spPr>
        <p:txBody>
          <a:bodyPr wrap="square" lIns="0" tIns="0" rIns="0" bIns="0">
            <a:spAutoFit/>
          </a:bodyPr>
          <a:lstStyle/>
          <a:p>
            <a:pPr eaLnBrk="0" hangingPunct="0">
              <a:lnSpc>
                <a:spcPct val="90000"/>
              </a:lnSpc>
              <a:spcBef>
                <a:spcPct val="30000"/>
              </a:spcBef>
              <a:defRPr/>
            </a:pPr>
            <a:r>
              <a:rPr lang="en-US" sz="1400" dirty="0" smtClean="0"/>
              <a:t>Threat and Vulnerability Management, Monitoring </a:t>
            </a:r>
            <a:r>
              <a:rPr lang="en-US" sz="1400" dirty="0" smtClean="0">
                <a:latin typeface="+mn-lt"/>
              </a:rPr>
              <a:t>and Response </a:t>
            </a:r>
            <a:endParaRPr lang="en-US" sz="1400" dirty="0">
              <a:latin typeface="+mn-lt"/>
            </a:endParaRPr>
          </a:p>
        </p:txBody>
      </p:sp>
      <p:sp>
        <p:nvSpPr>
          <p:cNvPr id="14" name="TextBox 18456"/>
          <p:cNvSpPr txBox="1">
            <a:spLocks noChangeArrowheads="1"/>
          </p:cNvSpPr>
          <p:nvPr/>
        </p:nvSpPr>
        <p:spPr bwMode="auto">
          <a:xfrm>
            <a:off x="4518940" y="5426919"/>
            <a:ext cx="6148165" cy="193899"/>
          </a:xfrm>
          <a:prstGeom prst="rect">
            <a:avLst/>
          </a:prstGeom>
          <a:noFill/>
          <a:ln w="9525">
            <a:noFill/>
            <a:miter lim="800000"/>
            <a:headEnd/>
            <a:tailEnd/>
          </a:ln>
        </p:spPr>
        <p:txBody>
          <a:bodyPr lIns="0" tIns="0" rIns="0" bIns="0">
            <a:spAutoFit/>
          </a:bodyPr>
          <a:lstStyle/>
          <a:p>
            <a:pPr eaLnBrk="0" hangingPunct="0">
              <a:lnSpc>
                <a:spcPct val="90000"/>
              </a:lnSpc>
              <a:spcBef>
                <a:spcPct val="30000"/>
              </a:spcBef>
              <a:defRPr/>
            </a:pPr>
            <a:r>
              <a:rPr lang="en-US" sz="1400" dirty="0" smtClean="0"/>
              <a:t>Edge Routers, Firewalls, Intrusion Detection, Vulnerability Scanning</a:t>
            </a:r>
            <a:endParaRPr lang="en-US" sz="1400" dirty="0"/>
          </a:p>
        </p:txBody>
      </p:sp>
      <p:sp>
        <p:nvSpPr>
          <p:cNvPr id="15" name="Rounded Rectangle 18458"/>
          <p:cNvSpPr>
            <a:spLocks noChangeArrowheads="1"/>
          </p:cNvSpPr>
          <p:nvPr/>
        </p:nvSpPr>
        <p:spPr bwMode="auto">
          <a:xfrm>
            <a:off x="667141" y="5322802"/>
            <a:ext cx="3539648" cy="365760"/>
          </a:xfrm>
          <a:prstGeom prst="roundRect">
            <a:avLst>
              <a:gd name="adj" fmla="val 9671"/>
            </a:avLst>
          </a:prstGeom>
          <a:solidFill>
            <a:schemeClr val="accent5"/>
          </a:solidFill>
          <a:ln w="38100" cmpd="sng">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r>
              <a:rPr lang="en-US" sz="2000" dirty="0" smtClean="0">
                <a:solidFill>
                  <a:srgbClr val="FFFFFF"/>
                </a:solidFill>
              </a:rPr>
              <a:t>Network Perimeter</a:t>
            </a:r>
            <a:endParaRPr lang="en-US" sz="2000" dirty="0">
              <a:solidFill>
                <a:srgbClr val="FFFFFF"/>
              </a:solidFill>
            </a:endParaRPr>
          </a:p>
        </p:txBody>
      </p:sp>
      <p:sp>
        <p:nvSpPr>
          <p:cNvPr id="16" name="TextBox 18453"/>
          <p:cNvSpPr txBox="1">
            <a:spLocks noChangeArrowheads="1"/>
          </p:cNvSpPr>
          <p:nvPr/>
        </p:nvSpPr>
        <p:spPr bwMode="auto">
          <a:xfrm>
            <a:off x="4513303" y="4869870"/>
            <a:ext cx="7142424" cy="193899"/>
          </a:xfrm>
          <a:prstGeom prst="rect">
            <a:avLst/>
          </a:prstGeom>
          <a:noFill/>
          <a:ln w="9525">
            <a:noFill/>
            <a:miter lim="800000"/>
            <a:headEnd/>
            <a:tailEnd/>
          </a:ln>
        </p:spPr>
        <p:txBody>
          <a:bodyPr wrap="square" lIns="0" tIns="0" rIns="0" bIns="0">
            <a:spAutoFit/>
          </a:bodyPr>
          <a:lstStyle/>
          <a:p>
            <a:pPr eaLnBrk="0" hangingPunct="0">
              <a:lnSpc>
                <a:spcPct val="90000"/>
              </a:lnSpc>
              <a:spcBef>
                <a:spcPct val="30000"/>
              </a:spcBef>
              <a:defRPr/>
            </a:pPr>
            <a:r>
              <a:rPr lang="en-US" sz="1400" dirty="0" smtClean="0">
                <a:latin typeface="+mn-lt"/>
              </a:rPr>
              <a:t>Dual-factor Authorization, Intrusion Detection, Vulnerability Scanning</a:t>
            </a:r>
            <a:endParaRPr lang="en-US" sz="1400" dirty="0">
              <a:latin typeface="+mn-lt"/>
            </a:endParaRPr>
          </a:p>
        </p:txBody>
      </p:sp>
      <p:sp>
        <p:nvSpPr>
          <p:cNvPr id="17" name="Rounded Rectangle 18455"/>
          <p:cNvSpPr>
            <a:spLocks noChangeArrowheads="1"/>
          </p:cNvSpPr>
          <p:nvPr/>
        </p:nvSpPr>
        <p:spPr bwMode="auto">
          <a:xfrm>
            <a:off x="667141" y="4783940"/>
            <a:ext cx="3539648" cy="365760"/>
          </a:xfrm>
          <a:prstGeom prst="roundRect">
            <a:avLst>
              <a:gd name="adj" fmla="val 9671"/>
            </a:avLst>
          </a:prstGeom>
          <a:solidFill>
            <a:schemeClr val="accent3"/>
          </a:solidFill>
          <a:ln w="38100" cmpd="sng">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r>
              <a:rPr lang="en-US" sz="2000" dirty="0">
                <a:solidFill>
                  <a:srgbClr val="FFFFFF"/>
                </a:solidFill>
              </a:rPr>
              <a:t>Internal Network</a:t>
            </a:r>
          </a:p>
        </p:txBody>
      </p:sp>
      <p:sp>
        <p:nvSpPr>
          <p:cNvPr id="18" name="TextBox 18450"/>
          <p:cNvSpPr txBox="1">
            <a:spLocks noChangeArrowheads="1"/>
          </p:cNvSpPr>
          <p:nvPr/>
        </p:nvSpPr>
        <p:spPr bwMode="auto">
          <a:xfrm>
            <a:off x="4513303" y="4244748"/>
            <a:ext cx="6448021" cy="387798"/>
          </a:xfrm>
          <a:prstGeom prst="rect">
            <a:avLst/>
          </a:prstGeom>
          <a:noFill/>
          <a:ln w="9525">
            <a:noFill/>
            <a:miter lim="800000"/>
            <a:headEnd/>
            <a:tailEnd/>
          </a:ln>
        </p:spPr>
        <p:txBody>
          <a:bodyPr lIns="0" tIns="0" rIns="0" bIns="0">
            <a:spAutoFit/>
          </a:bodyPr>
          <a:lstStyle/>
          <a:p>
            <a:pPr eaLnBrk="0" hangingPunct="0">
              <a:lnSpc>
                <a:spcPct val="90000"/>
              </a:lnSpc>
              <a:spcBef>
                <a:spcPct val="30000"/>
              </a:spcBef>
              <a:defRPr/>
            </a:pPr>
            <a:r>
              <a:rPr lang="en-US" sz="1400" dirty="0" smtClean="0">
                <a:latin typeface="+mn-lt"/>
              </a:rPr>
              <a:t>Access Control and Monitoring, Anti-Malware, </a:t>
            </a:r>
            <a:br>
              <a:rPr lang="en-US" sz="1400" dirty="0" smtClean="0">
                <a:latin typeface="+mn-lt"/>
              </a:rPr>
            </a:br>
            <a:r>
              <a:rPr lang="en-US" sz="1400" dirty="0" smtClean="0">
                <a:latin typeface="+mn-lt"/>
              </a:rPr>
              <a:t>Patch and Configuration Management</a:t>
            </a:r>
            <a:endParaRPr lang="en-US" sz="1400" dirty="0">
              <a:latin typeface="+mn-lt"/>
            </a:endParaRPr>
          </a:p>
        </p:txBody>
      </p:sp>
      <p:sp>
        <p:nvSpPr>
          <p:cNvPr id="19" name="Rounded Rectangle 18452"/>
          <p:cNvSpPr>
            <a:spLocks noChangeArrowheads="1"/>
          </p:cNvSpPr>
          <p:nvPr/>
        </p:nvSpPr>
        <p:spPr bwMode="auto">
          <a:xfrm>
            <a:off x="667292" y="4245078"/>
            <a:ext cx="3539347" cy="365760"/>
          </a:xfrm>
          <a:prstGeom prst="roundRect">
            <a:avLst>
              <a:gd name="adj" fmla="val 9671"/>
            </a:avLst>
          </a:prstGeom>
          <a:solidFill>
            <a:schemeClr val="accent2"/>
          </a:solidFill>
          <a:ln w="38100" cmpd="sng">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r>
              <a:rPr lang="en-US" sz="2000" dirty="0" smtClean="0">
                <a:solidFill>
                  <a:srgbClr val="FFFFFF"/>
                </a:solidFill>
              </a:rPr>
              <a:t>Host</a:t>
            </a:r>
            <a:endParaRPr lang="en-US" sz="2000" dirty="0">
              <a:solidFill>
                <a:srgbClr val="FFFFFF"/>
              </a:solidFill>
            </a:endParaRPr>
          </a:p>
        </p:txBody>
      </p:sp>
      <p:sp>
        <p:nvSpPr>
          <p:cNvPr id="20" name="TextBox 18447"/>
          <p:cNvSpPr txBox="1">
            <a:spLocks noChangeArrowheads="1"/>
          </p:cNvSpPr>
          <p:nvPr/>
        </p:nvSpPr>
        <p:spPr bwMode="auto">
          <a:xfrm>
            <a:off x="4519893" y="3719337"/>
            <a:ext cx="6602280" cy="387798"/>
          </a:xfrm>
          <a:prstGeom prst="rect">
            <a:avLst/>
          </a:prstGeom>
          <a:noFill/>
          <a:ln w="9525">
            <a:noFill/>
            <a:miter lim="800000"/>
            <a:headEnd/>
            <a:tailEnd/>
          </a:ln>
        </p:spPr>
        <p:txBody>
          <a:bodyPr wrap="square" lIns="0" tIns="0" rIns="0" bIns="0">
            <a:spAutoFit/>
          </a:bodyPr>
          <a:lstStyle/>
          <a:p>
            <a:pPr eaLnBrk="0" hangingPunct="0">
              <a:lnSpc>
                <a:spcPct val="90000"/>
              </a:lnSpc>
              <a:spcBef>
                <a:spcPct val="30000"/>
              </a:spcBef>
              <a:defRPr/>
            </a:pPr>
            <a:r>
              <a:rPr lang="en-US" sz="1400" dirty="0" smtClean="0"/>
              <a:t>Secure Engineering (SDL), Access Control and Monitoring, </a:t>
            </a:r>
            <a:br>
              <a:rPr lang="en-US" sz="1400" dirty="0" smtClean="0"/>
            </a:br>
            <a:r>
              <a:rPr lang="en-US" sz="1400" dirty="0" smtClean="0"/>
              <a:t>Anti-Malware</a:t>
            </a:r>
            <a:endParaRPr lang="en-US" sz="1400" dirty="0"/>
          </a:p>
        </p:txBody>
      </p:sp>
      <p:sp>
        <p:nvSpPr>
          <p:cNvPr id="21" name="Rounded Rectangle 18449"/>
          <p:cNvSpPr>
            <a:spLocks noChangeArrowheads="1"/>
          </p:cNvSpPr>
          <p:nvPr/>
        </p:nvSpPr>
        <p:spPr bwMode="auto">
          <a:xfrm>
            <a:off x="667141" y="3706216"/>
            <a:ext cx="3539648" cy="365760"/>
          </a:xfrm>
          <a:prstGeom prst="roundRect">
            <a:avLst>
              <a:gd name="adj" fmla="val 9671"/>
            </a:avLst>
          </a:prstGeom>
          <a:solidFill>
            <a:schemeClr val="accent4">
              <a:lumMod val="75000"/>
            </a:schemeClr>
          </a:solidFill>
          <a:ln w="38100" cmpd="sng">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r>
              <a:rPr lang="en-US" sz="2000" dirty="0">
                <a:solidFill>
                  <a:srgbClr val="FFFFFF"/>
                </a:solidFill>
              </a:rPr>
              <a:t>Application</a:t>
            </a:r>
          </a:p>
        </p:txBody>
      </p:sp>
      <p:sp>
        <p:nvSpPr>
          <p:cNvPr id="22" name="TextBox 18444"/>
          <p:cNvSpPr txBox="1">
            <a:spLocks noChangeArrowheads="1"/>
          </p:cNvSpPr>
          <p:nvPr/>
        </p:nvSpPr>
        <p:spPr bwMode="auto">
          <a:xfrm>
            <a:off x="4527762" y="2723048"/>
            <a:ext cx="6684749" cy="193899"/>
          </a:xfrm>
          <a:prstGeom prst="rect">
            <a:avLst/>
          </a:prstGeom>
          <a:noFill/>
          <a:ln w="9525">
            <a:noFill/>
            <a:miter lim="800000"/>
            <a:headEnd/>
            <a:tailEnd/>
          </a:ln>
        </p:spPr>
        <p:txBody>
          <a:bodyPr lIns="0" tIns="0" rIns="0" bIns="0">
            <a:spAutoFit/>
          </a:bodyPr>
          <a:lstStyle/>
          <a:p>
            <a:pPr eaLnBrk="0" hangingPunct="0">
              <a:lnSpc>
                <a:spcPct val="90000"/>
              </a:lnSpc>
              <a:spcBef>
                <a:spcPct val="30000"/>
              </a:spcBef>
              <a:defRPr/>
            </a:pPr>
            <a:r>
              <a:rPr lang="en-US" sz="1400" dirty="0" smtClean="0">
                <a:latin typeface="+mn-lt"/>
              </a:rPr>
              <a:t>Access Control and Monitoring, File/Data Integrity</a:t>
            </a:r>
            <a:endParaRPr lang="en-US" sz="1400" dirty="0">
              <a:latin typeface="+mn-lt"/>
            </a:endParaRPr>
          </a:p>
        </p:txBody>
      </p:sp>
      <p:sp>
        <p:nvSpPr>
          <p:cNvPr id="23" name="Rounded Rectangle 18446"/>
          <p:cNvSpPr>
            <a:spLocks noChangeArrowheads="1"/>
          </p:cNvSpPr>
          <p:nvPr/>
        </p:nvSpPr>
        <p:spPr bwMode="auto">
          <a:xfrm>
            <a:off x="671650" y="2628492"/>
            <a:ext cx="3530630" cy="365760"/>
          </a:xfrm>
          <a:prstGeom prst="roundRect">
            <a:avLst>
              <a:gd name="adj" fmla="val 9671"/>
            </a:avLst>
          </a:prstGeom>
          <a:solidFill>
            <a:schemeClr val="tx2"/>
          </a:solidFill>
          <a:ln w="38100" cmpd="sng">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r>
              <a:rPr lang="en-US" sz="2000" dirty="0">
                <a:solidFill>
                  <a:srgbClr val="FFFFFF"/>
                </a:solidFill>
              </a:rPr>
              <a:t>Data</a:t>
            </a:r>
          </a:p>
        </p:txBody>
      </p:sp>
      <p:sp>
        <p:nvSpPr>
          <p:cNvPr id="24" name="Rounded Rectangle 18441"/>
          <p:cNvSpPr>
            <a:spLocks noChangeArrowheads="1"/>
          </p:cNvSpPr>
          <p:nvPr/>
        </p:nvSpPr>
        <p:spPr bwMode="auto">
          <a:xfrm>
            <a:off x="667141" y="3167354"/>
            <a:ext cx="3539648" cy="365760"/>
          </a:xfrm>
          <a:prstGeom prst="roundRect">
            <a:avLst>
              <a:gd name="adj" fmla="val 9671"/>
            </a:avLst>
          </a:prstGeom>
          <a:solidFill>
            <a:schemeClr val="bg2"/>
          </a:solidFill>
          <a:ln w="38100" cmpd="sng">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r>
              <a:rPr lang="en-US" sz="2000" dirty="0">
                <a:solidFill>
                  <a:srgbClr val="FFFFFF"/>
                </a:solidFill>
              </a:rPr>
              <a:t>User</a:t>
            </a:r>
          </a:p>
        </p:txBody>
      </p:sp>
      <p:sp>
        <p:nvSpPr>
          <p:cNvPr id="25" name="TextBox 18442"/>
          <p:cNvSpPr txBox="1">
            <a:spLocks noChangeArrowheads="1"/>
          </p:cNvSpPr>
          <p:nvPr/>
        </p:nvSpPr>
        <p:spPr bwMode="auto">
          <a:xfrm>
            <a:off x="4513303" y="3267430"/>
            <a:ext cx="6526930" cy="193899"/>
          </a:xfrm>
          <a:prstGeom prst="rect">
            <a:avLst/>
          </a:prstGeom>
          <a:noFill/>
          <a:ln w="9525">
            <a:noFill/>
            <a:miter lim="800000"/>
            <a:headEnd/>
            <a:tailEnd/>
          </a:ln>
        </p:spPr>
        <p:txBody>
          <a:bodyPr lIns="0" tIns="0" rIns="0" bIns="0">
            <a:spAutoFit/>
          </a:bodyPr>
          <a:lstStyle/>
          <a:p>
            <a:pPr eaLnBrk="0" hangingPunct="0">
              <a:lnSpc>
                <a:spcPct val="90000"/>
              </a:lnSpc>
              <a:spcBef>
                <a:spcPct val="30000"/>
              </a:spcBef>
              <a:defRPr/>
            </a:pPr>
            <a:r>
              <a:rPr lang="en-US" sz="1400" dirty="0" smtClean="0"/>
              <a:t>Account Management, Training and Awareness, Screening</a:t>
            </a:r>
            <a:endParaRPr lang="en-US" sz="1400" dirty="0"/>
          </a:p>
        </p:txBody>
      </p:sp>
      <p:sp>
        <p:nvSpPr>
          <p:cNvPr id="93" name="Rounded Rectangle 18458"/>
          <p:cNvSpPr>
            <a:spLocks noChangeArrowheads="1"/>
          </p:cNvSpPr>
          <p:nvPr/>
        </p:nvSpPr>
        <p:spPr bwMode="auto">
          <a:xfrm>
            <a:off x="667141" y="5861666"/>
            <a:ext cx="3539649" cy="365760"/>
          </a:xfrm>
          <a:prstGeom prst="roundRect">
            <a:avLst>
              <a:gd name="adj" fmla="val 9671"/>
            </a:avLst>
          </a:prstGeom>
          <a:solidFill>
            <a:schemeClr val="accent6"/>
          </a:solidFill>
          <a:ln w="38100" cmpd="sng">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r>
              <a:rPr lang="en-US" sz="2000" dirty="0" smtClean="0">
                <a:solidFill>
                  <a:srgbClr val="FFFFFF"/>
                </a:solidFill>
              </a:rPr>
              <a:t>Facility</a:t>
            </a:r>
            <a:endParaRPr lang="en-US" sz="2000" dirty="0">
              <a:solidFill>
                <a:srgbClr val="FFFFFF"/>
              </a:solidFill>
            </a:endParaRPr>
          </a:p>
        </p:txBody>
      </p:sp>
      <p:sp>
        <p:nvSpPr>
          <p:cNvPr id="95" name="TextBox 18456"/>
          <p:cNvSpPr txBox="1">
            <a:spLocks noChangeArrowheads="1"/>
          </p:cNvSpPr>
          <p:nvPr/>
        </p:nvSpPr>
        <p:spPr bwMode="auto">
          <a:xfrm>
            <a:off x="4518940" y="5957772"/>
            <a:ext cx="6148165" cy="193899"/>
          </a:xfrm>
          <a:prstGeom prst="rect">
            <a:avLst/>
          </a:prstGeom>
          <a:noFill/>
          <a:ln w="9525">
            <a:noFill/>
            <a:miter lim="800000"/>
            <a:headEnd/>
            <a:tailEnd/>
          </a:ln>
        </p:spPr>
        <p:txBody>
          <a:bodyPr lIns="0" tIns="0" rIns="0" bIns="0">
            <a:spAutoFit/>
          </a:bodyPr>
          <a:lstStyle/>
          <a:p>
            <a:pPr eaLnBrk="0" hangingPunct="0">
              <a:lnSpc>
                <a:spcPct val="90000"/>
              </a:lnSpc>
              <a:spcBef>
                <a:spcPct val="30000"/>
              </a:spcBef>
              <a:defRPr/>
            </a:pPr>
            <a:r>
              <a:rPr lang="en-US" sz="1400" dirty="0" smtClean="0"/>
              <a:t>Physical Controls, Video Surveillance,  Access Control</a:t>
            </a:r>
            <a:endParaRPr lang="en-US" sz="1400" dirty="0"/>
          </a:p>
        </p:txBody>
      </p:sp>
      <p:grpSp>
        <p:nvGrpSpPr>
          <p:cNvPr id="4" name="Group 3"/>
          <p:cNvGrpSpPr/>
          <p:nvPr/>
        </p:nvGrpSpPr>
        <p:grpSpPr>
          <a:xfrm>
            <a:off x="519113" y="1447800"/>
            <a:ext cx="10869278" cy="491705"/>
            <a:chOff x="517590" y="1459601"/>
            <a:chExt cx="10869278" cy="491705"/>
          </a:xfrm>
        </p:grpSpPr>
        <p:sp>
          <p:nvSpPr>
            <p:cNvPr id="3" name="Rounded Rectangle 2"/>
            <p:cNvSpPr/>
            <p:nvPr/>
          </p:nvSpPr>
          <p:spPr bwMode="auto">
            <a:xfrm>
              <a:off x="517590" y="1459601"/>
              <a:ext cx="10869278" cy="457201"/>
            </a:xfrm>
            <a:prstGeom prst="roundRect">
              <a:avLst/>
            </a:prstGeom>
            <a:solidFill>
              <a:schemeClr val="accent1"/>
            </a:solidFill>
            <a:ln>
              <a:noFill/>
              <a:headEnd type="none" w="med" len="med"/>
              <a:tailEnd type="none" w="med" len="med"/>
            </a:ln>
            <a:effectLst>
              <a:outerShdw blurRad="177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36" tIns="45718" rIns="91436" bIns="45718"/>
            <a:lstStyle/>
            <a:p>
              <a:pPr algn="ctr">
                <a:lnSpc>
                  <a:spcPct val="90000"/>
                </a:lnSpc>
                <a:spcBef>
                  <a:spcPct val="20000"/>
                </a:spcBef>
              </a:pPr>
              <a:endParaRPr lang="en-US" sz="2000" dirty="0">
                <a:solidFill>
                  <a:schemeClr val="bg1"/>
                </a:solidFill>
              </a:endParaRPr>
            </a:p>
          </p:txBody>
        </p:sp>
        <p:sp>
          <p:nvSpPr>
            <p:cNvPr id="31" name="Text Placeholder 26"/>
            <p:cNvSpPr txBox="1">
              <a:spLocks/>
            </p:cNvSpPr>
            <p:nvPr/>
          </p:nvSpPr>
          <p:spPr>
            <a:xfrm>
              <a:off x="518352" y="1494105"/>
              <a:ext cx="10867755" cy="457201"/>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rPr>
                <a:t>Strategy: Employ a risk-based, multi-dimensional approach to safeguarding services and data</a:t>
              </a:r>
              <a:endParaRPr lang="en-US" sz="2000" dirty="0">
                <a:solidFill>
                  <a:schemeClr val="bg1"/>
                </a:solidFill>
              </a:endParaRPr>
            </a:p>
          </p:txBody>
        </p:sp>
      </p:grpSp>
    </p:spTree>
    <p:extLst>
      <p:ext uri="{BB962C8B-B14F-4D97-AF65-F5344CB8AC3E}">
        <p14:creationId xmlns:p14="http://schemas.microsoft.com/office/powerpoint/2010/main" val="312986074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Review</a:t>
            </a:r>
            <a:endParaRPr lang="en-GB" dirty="0"/>
          </a:p>
        </p:txBody>
      </p:sp>
      <p:sp>
        <p:nvSpPr>
          <p:cNvPr id="8" name="Text Placeholder 5"/>
          <p:cNvSpPr>
            <a:spLocks noGrp="1"/>
          </p:cNvSpPr>
          <p:nvPr>
            <p:ph type="body" sz="quarter" idx="10"/>
          </p:nvPr>
        </p:nvSpPr>
        <p:spPr>
          <a:xfrm>
            <a:off x="519113" y="1447799"/>
            <a:ext cx="7104432" cy="3767185"/>
          </a:xfrm>
        </p:spPr>
        <p:txBody>
          <a:bodyPr/>
          <a:lstStyle/>
          <a:p>
            <a:pPr marL="404813" indent="-404813"/>
            <a:r>
              <a:rPr lang="en-GB" sz="2400" dirty="0" smtClean="0"/>
              <a:t>Lesson 1: Understanding The Changing World</a:t>
            </a:r>
          </a:p>
          <a:p>
            <a:pPr marL="404813" indent="-404813"/>
            <a:r>
              <a:rPr lang="en-GB" sz="2400" dirty="0" smtClean="0"/>
              <a:t>Lesson 2: Learn Why Security Fails</a:t>
            </a:r>
          </a:p>
          <a:p>
            <a:pPr marL="404813" indent="-404813"/>
            <a:r>
              <a:rPr lang="en-GB" sz="2400" dirty="0" smtClean="0"/>
              <a:t>Lesson 3: The Rise of the Socio </a:t>
            </a:r>
            <a:br>
              <a:rPr lang="en-GB" sz="2400" dirty="0" smtClean="0"/>
            </a:br>
            <a:r>
              <a:rPr lang="en-GB" sz="2400" dirty="0" smtClean="0"/>
              <a:t>Technical Society</a:t>
            </a:r>
          </a:p>
          <a:p>
            <a:pPr marL="404813" indent="-404813"/>
            <a:r>
              <a:rPr lang="en-GB" sz="2400" dirty="0" smtClean="0"/>
              <a:t>Lesson 4: The Good Guy’s Wear Black! – </a:t>
            </a:r>
            <a:br>
              <a:rPr lang="en-GB" sz="2400" dirty="0" smtClean="0"/>
            </a:br>
            <a:r>
              <a:rPr lang="en-GB" sz="2400" dirty="0" smtClean="0"/>
              <a:t>From Cybercrime to Cyber-warfare</a:t>
            </a:r>
          </a:p>
          <a:p>
            <a:pPr marL="404813" indent="-404813"/>
            <a:r>
              <a:rPr lang="en-GB" sz="2400" dirty="0" smtClean="0"/>
              <a:t>Lesson 5: Defending against Advanced Persistent Threats (APTs)</a:t>
            </a:r>
          </a:p>
          <a:p>
            <a:pPr marL="404813" indent="-404813"/>
            <a:r>
              <a:rPr lang="en-GB" sz="2400" dirty="0" smtClean="0"/>
              <a:t>Lesson 6: Defence Against the Dark Arts</a:t>
            </a:r>
          </a:p>
          <a:p>
            <a:pPr marL="404813" indent="-404813"/>
            <a:r>
              <a:rPr lang="en-GB" sz="2400" dirty="0" smtClean="0"/>
              <a:t>Conclusions</a:t>
            </a:r>
          </a:p>
        </p:txBody>
      </p:sp>
      <p:pic>
        <p:nvPicPr>
          <p:cNvPr id="9" name="Picture 2" descr="http://images.wikia.com/harrypotter/images/a/a8/Defence_Against_the_Dark_Arts_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l="4378" b="3354"/>
          <a:stretch/>
        </p:blipFill>
        <p:spPr bwMode="auto">
          <a:xfrm>
            <a:off x="8002949" y="1447800"/>
            <a:ext cx="3665176"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11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My Other Sessions…</a:t>
            </a:r>
            <a:endParaRPr lang="en-US" dirty="0"/>
          </a:p>
        </p:txBody>
      </p:sp>
      <p:sp>
        <p:nvSpPr>
          <p:cNvPr id="8" name="Rectangle 7"/>
          <p:cNvSpPr/>
          <p:nvPr/>
        </p:nvSpPr>
        <p:spPr bwMode="auto">
          <a:xfrm>
            <a:off x="-3063244" y="1"/>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1375674"/>
            <a:ext cx="11173090" cy="60939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 301 </a:t>
            </a:r>
            <a:r>
              <a:rPr lang="en-GB" sz="2400" dirty="0">
                <a:gradFill>
                  <a:gsLst>
                    <a:gs pos="0">
                      <a:schemeClr val="tx1"/>
                    </a:gs>
                    <a:gs pos="100000">
                      <a:schemeClr val="tx1"/>
                    </a:gs>
                  </a:gsLst>
                  <a:lin ang="5400000" scaled="0"/>
                </a:gradFill>
              </a:rPr>
              <a:t>Monty WiFion and the Quest for the Holy Grail of Network Security! </a:t>
            </a:r>
            <a:endParaRPr lang="en-US" sz="2400" dirty="0">
              <a:gradFill>
                <a:gsLst>
                  <a:gs pos="0">
                    <a:schemeClr val="tx1"/>
                  </a:gs>
                  <a:gs pos="100000">
                    <a:schemeClr val="tx1"/>
                  </a:gs>
                </a:gsLst>
                <a:lin ang="5400000" scaled="0"/>
              </a:gradFill>
            </a:endParaRPr>
          </a:p>
        </p:txBody>
      </p:sp>
      <p:sp>
        <p:nvSpPr>
          <p:cNvPr id="10" name="Rectangle 9"/>
          <p:cNvSpPr/>
          <p:nvPr/>
        </p:nvSpPr>
        <p:spPr bwMode="auto">
          <a:xfrm>
            <a:off x="507868" y="2208393"/>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 302 </a:t>
            </a:r>
            <a:r>
              <a:rPr lang="en-GB" sz="2400" dirty="0"/>
              <a:t>Lessons from Hackwarts Vol 1: Defense against the Dark Arts 2011 </a:t>
            </a:r>
            <a:endParaRPr lang="en-US" sz="2400" dirty="0">
              <a:gradFill>
                <a:gsLst>
                  <a:gs pos="0">
                    <a:schemeClr val="tx1"/>
                  </a:gs>
                  <a:gs pos="100000">
                    <a:schemeClr val="tx1"/>
                  </a:gs>
                </a:gsLst>
                <a:lin ang="5400000" scaled="0"/>
              </a:gradFill>
            </a:endParaRPr>
          </a:p>
        </p:txBody>
      </p:sp>
      <p:sp>
        <p:nvSpPr>
          <p:cNvPr id="11" name="Rectangle 10"/>
          <p:cNvSpPr/>
          <p:nvPr/>
        </p:nvSpPr>
        <p:spPr bwMode="auto">
          <a:xfrm>
            <a:off x="507868" y="3041112"/>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 327 </a:t>
            </a:r>
            <a:r>
              <a:rPr lang="en-GB" sz="2400" dirty="0"/>
              <a:t>Rethinking Cyber Threats: Experts Panel </a:t>
            </a:r>
            <a:endParaRPr lang="en-US" sz="2400" dirty="0">
              <a:gradFill>
                <a:gsLst>
                  <a:gs pos="0">
                    <a:schemeClr val="tx1"/>
                  </a:gs>
                  <a:gs pos="100000">
                    <a:schemeClr val="tx1"/>
                  </a:gs>
                </a:gsLst>
                <a:lin ang="5400000" scaled="0"/>
              </a:gradFill>
            </a:endParaRPr>
          </a:p>
        </p:txBody>
      </p:sp>
      <p:sp>
        <p:nvSpPr>
          <p:cNvPr id="15" name="Rectangle 14"/>
          <p:cNvSpPr/>
          <p:nvPr/>
        </p:nvSpPr>
        <p:spPr bwMode="auto">
          <a:xfrm>
            <a:off x="507868" y="3831240"/>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Find Me Later At…</a:t>
            </a:r>
          </a:p>
        </p:txBody>
      </p:sp>
    </p:spTree>
    <p:extLst>
      <p:ext uri="{BB962C8B-B14F-4D97-AF65-F5344CB8AC3E}">
        <p14:creationId xmlns:p14="http://schemas.microsoft.com/office/powerpoint/2010/main" val="56830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Andy Malone (UK)</a:t>
            </a:r>
            <a:endParaRPr lang="en-GB" dirty="0"/>
          </a:p>
        </p:txBody>
      </p:sp>
      <p:sp>
        <p:nvSpPr>
          <p:cNvPr id="3" name="Content Placeholder 2"/>
          <p:cNvSpPr>
            <a:spLocks noGrp="1"/>
          </p:cNvSpPr>
          <p:nvPr>
            <p:ph type="body" sz="quarter" idx="10"/>
          </p:nvPr>
        </p:nvSpPr>
        <p:spPr>
          <a:xfrm>
            <a:off x="519114" y="2373313"/>
            <a:ext cx="11149013" cy="1526572"/>
          </a:xfrm>
        </p:spPr>
        <p:txBody>
          <a:bodyPr/>
          <a:lstStyle/>
          <a:p>
            <a:r>
              <a:rPr lang="en-GB" dirty="0" smtClean="0"/>
              <a:t>E: </a:t>
            </a:r>
            <a:r>
              <a:rPr lang="en-GB" dirty="0" smtClean="0">
                <a:hlinkClick r:id="rId2"/>
              </a:rPr>
              <a:t>andrew.malone@quality-training.co.uk</a:t>
            </a:r>
            <a:endParaRPr lang="en-GB" dirty="0" smtClean="0"/>
          </a:p>
          <a:p>
            <a:r>
              <a:rPr lang="en-GB" dirty="0" smtClean="0"/>
              <a:t>Twitter: AndyMalone</a:t>
            </a:r>
          </a:p>
          <a:p>
            <a:r>
              <a:rPr lang="en-GB" dirty="0" smtClean="0"/>
              <a:t>LinkedIn: Andy Malone (UK)</a:t>
            </a:r>
          </a:p>
        </p:txBody>
      </p:sp>
      <p:pic>
        <p:nvPicPr>
          <p:cNvPr id="8" name="Picture 7" descr="mvp_color_logo.jpg"/>
          <p:cNvPicPr>
            <a:picLocks noChangeAspect="1"/>
          </p:cNvPicPr>
          <p:nvPr/>
        </p:nvPicPr>
        <p:blipFill>
          <a:blip r:embed="rId3" cstate="print"/>
          <a:stretch>
            <a:fillRect/>
          </a:stretch>
        </p:blipFill>
        <p:spPr>
          <a:xfrm>
            <a:off x="8985835" y="2472647"/>
            <a:ext cx="1079219" cy="1392619"/>
          </a:xfrm>
          <a:prstGeom prst="rect">
            <a:avLst/>
          </a:prstGeom>
          <a:ln>
            <a:noFill/>
          </a:ln>
          <a:effectLst>
            <a:outerShdw blurRad="292100" dist="139700" dir="2700000" algn="tl" rotWithShape="0">
              <a:srgbClr val="333333">
                <a:alpha val="65000"/>
              </a:srgbClr>
            </a:outerShdw>
          </a:effectLst>
        </p:spPr>
      </p:pic>
      <p:sp>
        <p:nvSpPr>
          <p:cNvPr id="10" name="Title 1"/>
          <p:cNvSpPr txBox="1">
            <a:spLocks/>
          </p:cNvSpPr>
          <p:nvPr/>
        </p:nvSpPr>
        <p:spPr>
          <a:xfrm>
            <a:off x="519113" y="1447800"/>
            <a:ext cx="9399218"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GB" dirty="0" smtClean="0"/>
              <a:t>Thanks For Listening &amp; Enjoy TechEd!</a:t>
            </a:r>
            <a:endParaRPr lang="en-GB" dirty="0"/>
          </a:p>
        </p:txBody>
      </p:sp>
      <p:pic>
        <p:nvPicPr>
          <p:cNvPr id="12" name="Picture 11" descr="adexplorer.jpg"/>
          <p:cNvPicPr>
            <a:picLocks noChangeAspect="1"/>
          </p:cNvPicPr>
          <p:nvPr/>
        </p:nvPicPr>
        <p:blipFill>
          <a:blip r:embed="rId4" cstate="print"/>
          <a:srcRect l="3571" t="19048"/>
          <a:stretch>
            <a:fillRect/>
          </a:stretch>
        </p:blipFill>
        <p:spPr>
          <a:xfrm>
            <a:off x="5025285" y="4270346"/>
            <a:ext cx="2138256" cy="22507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6993" b="6993"/>
          <a:stretch/>
        </p:blipFill>
        <p:spPr>
          <a:xfrm>
            <a:off x="7838377" y="4270346"/>
            <a:ext cx="3374136" cy="224942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499" r="499"/>
          <a:stretch/>
        </p:blipFill>
        <p:spPr>
          <a:xfrm>
            <a:off x="969963" y="4270346"/>
            <a:ext cx="3376128" cy="2250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67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9113" y="1447800"/>
            <a:ext cx="10693400" cy="4862870"/>
          </a:xfrm>
          <a:prstGeom prst="rect">
            <a:avLst/>
          </a:prstGeom>
          <a:noFill/>
        </p:spPr>
        <p:txBody>
          <a:bodyPr wrap="square" lIns="0" tIns="0" rIns="0" bIns="0" rtlCol="0">
            <a:spAutoFit/>
          </a:bodyPr>
          <a:lstStyle/>
          <a:p>
            <a:r>
              <a:rPr lang="en-US" sz="3200" dirty="0" smtClean="0">
                <a:gradFill>
                  <a:gsLst>
                    <a:gs pos="0">
                      <a:schemeClr val="tx1"/>
                    </a:gs>
                    <a:gs pos="100000">
                      <a:schemeClr val="tx1"/>
                    </a:gs>
                  </a:gsLst>
                  <a:lin ang="5400000" scaled="0"/>
                </a:gradFill>
              </a:rPr>
              <a:t>Safety and Security Center</a:t>
            </a:r>
          </a:p>
          <a:p>
            <a:pPr>
              <a:spcAft>
                <a:spcPts val="2400"/>
              </a:spcAft>
            </a:pPr>
            <a:r>
              <a:rPr lang="en-US" sz="3200" dirty="0">
                <a:solidFill>
                  <a:srgbClr val="7030A0"/>
                </a:solidFill>
                <a:hlinkClick r:id="rId3"/>
              </a:rPr>
              <a:t>http://</a:t>
            </a:r>
            <a:r>
              <a:rPr lang="en-US" sz="3200" dirty="0" smtClean="0">
                <a:solidFill>
                  <a:srgbClr val="7030A0"/>
                </a:solidFill>
                <a:hlinkClick r:id="rId3"/>
              </a:rPr>
              <a:t>www.microsoft.com/security</a:t>
            </a:r>
            <a:endParaRPr lang="en-US" sz="3200" dirty="0" smtClean="0">
              <a:solidFill>
                <a:srgbClr val="7030A0"/>
              </a:solidFill>
            </a:endParaRPr>
          </a:p>
          <a:p>
            <a:r>
              <a:rPr lang="en-US" sz="3200" dirty="0">
                <a:gradFill>
                  <a:gsLst>
                    <a:gs pos="0">
                      <a:schemeClr val="tx1"/>
                    </a:gs>
                    <a:gs pos="100000">
                      <a:schemeClr val="tx1"/>
                    </a:gs>
                  </a:gsLst>
                  <a:lin ang="5400000" scaled="0"/>
                </a:gradFill>
              </a:rPr>
              <a:t>Security Development Lifecycle</a:t>
            </a:r>
          </a:p>
          <a:p>
            <a:pPr>
              <a:spcAft>
                <a:spcPts val="2400"/>
              </a:spcAft>
            </a:pPr>
            <a:r>
              <a:rPr lang="en-US" sz="3200" dirty="0">
                <a:solidFill>
                  <a:srgbClr val="7030A0"/>
                </a:solidFill>
                <a:hlinkClick r:id="rId4"/>
              </a:rPr>
              <a:t>http://www.microsoft.com/sdl</a:t>
            </a:r>
            <a:endParaRPr lang="en-US" sz="3200" dirty="0">
              <a:solidFill>
                <a:srgbClr val="7030A0"/>
              </a:solidFill>
            </a:endParaRPr>
          </a:p>
          <a:p>
            <a:r>
              <a:rPr lang="en-US" sz="3200" dirty="0">
                <a:gradFill>
                  <a:gsLst>
                    <a:gs pos="0">
                      <a:schemeClr val="tx1"/>
                    </a:gs>
                    <a:gs pos="100000">
                      <a:schemeClr val="tx1"/>
                    </a:gs>
                  </a:gsLst>
                  <a:lin ang="5400000" scaled="0"/>
                </a:gradFill>
              </a:rPr>
              <a:t>Security Intelligence Report</a:t>
            </a:r>
          </a:p>
          <a:p>
            <a:pPr>
              <a:spcAft>
                <a:spcPts val="2400"/>
              </a:spcAft>
            </a:pPr>
            <a:r>
              <a:rPr lang="en-US" sz="3200" dirty="0">
                <a:solidFill>
                  <a:srgbClr val="7030A0"/>
                </a:solidFill>
                <a:hlinkClick r:id="rId5"/>
              </a:rPr>
              <a:t>http://www.microsoft.com/sir</a:t>
            </a:r>
            <a:endParaRPr lang="en-US" sz="3200" dirty="0">
              <a:solidFill>
                <a:srgbClr val="7030A0"/>
              </a:solidFill>
            </a:endParaRPr>
          </a:p>
          <a:p>
            <a:r>
              <a:rPr lang="en-US" sz="3200" dirty="0">
                <a:gradFill>
                  <a:gsLst>
                    <a:gs pos="0">
                      <a:schemeClr val="tx1"/>
                    </a:gs>
                    <a:gs pos="100000">
                      <a:schemeClr val="tx1"/>
                    </a:gs>
                  </a:gsLst>
                  <a:lin ang="5400000" scaled="0"/>
                </a:gradFill>
              </a:rPr>
              <a:t>End to End Trust</a:t>
            </a:r>
          </a:p>
          <a:p>
            <a:pPr>
              <a:spcAft>
                <a:spcPts val="2400"/>
              </a:spcAft>
            </a:pPr>
            <a:r>
              <a:rPr lang="en-US" sz="3200" dirty="0">
                <a:solidFill>
                  <a:srgbClr val="7030A0"/>
                </a:solidFill>
                <a:hlinkClick r:id="rId6"/>
              </a:rPr>
              <a:t>http://www.microsoft.com/endtoendtrust</a:t>
            </a:r>
            <a:r>
              <a:rPr lang="en-US" sz="3200" dirty="0">
                <a:solidFill>
                  <a:srgbClr val="7030A0"/>
                </a:solidFill>
              </a:rPr>
              <a:t>  </a:t>
            </a:r>
          </a:p>
        </p:txBody>
      </p:sp>
      <p:sp>
        <p:nvSpPr>
          <p:cNvPr id="8" name="TextBox 7"/>
          <p:cNvSpPr txBox="1"/>
          <p:nvPr/>
        </p:nvSpPr>
        <p:spPr>
          <a:xfrm>
            <a:off x="3793794" y="171450"/>
            <a:ext cx="5845506" cy="677108"/>
          </a:xfrm>
          <a:prstGeom prst="rect">
            <a:avLst/>
          </a:prstGeom>
          <a:noFill/>
        </p:spPr>
        <p:txBody>
          <a:bodyPr wrap="square" lIns="0" tIns="0" rIns="0" bIns="0" rtlCol="0">
            <a:spAutoFit/>
          </a:bodyPr>
          <a:lstStyle/>
          <a:p>
            <a:r>
              <a:rPr lang="en-US" sz="4400" dirty="0" smtClean="0">
                <a:gradFill>
                  <a:gsLst>
                    <a:gs pos="0">
                      <a:schemeClr val="tx1"/>
                    </a:gs>
                    <a:gs pos="86000">
                      <a:schemeClr val="tx1"/>
                    </a:gs>
                  </a:gsLst>
                  <a:lin ang="5400000" scaled="0"/>
                </a:gradFill>
              </a:rPr>
              <a:t>Trustworthy Computing</a:t>
            </a:r>
          </a:p>
        </p:txBody>
      </p:sp>
      <p:cxnSp>
        <p:nvCxnSpPr>
          <p:cNvPr id="10" name="Straight Connector 9"/>
          <p:cNvCxnSpPr/>
          <p:nvPr/>
        </p:nvCxnSpPr>
        <p:spPr>
          <a:xfrm>
            <a:off x="3606800" y="231775"/>
            <a:ext cx="0" cy="664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black">
          <a:xfrm>
            <a:off x="519113" y="266700"/>
            <a:ext cx="2827955" cy="475623"/>
          </a:xfrm>
          <a:prstGeom prst="rect">
            <a:avLst/>
          </a:prstGeom>
          <a:noFill/>
          <a:ln>
            <a:noFill/>
          </a:ln>
        </p:spPr>
      </p:pic>
    </p:spTree>
    <p:extLst>
      <p:ext uri="{BB962C8B-B14F-4D97-AF65-F5344CB8AC3E}">
        <p14:creationId xmlns:p14="http://schemas.microsoft.com/office/powerpoint/2010/main" val="127395371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03014911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CommNet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23296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42405179"/>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 Want It All and I Want It Now!</a:t>
            </a:r>
            <a:endParaRPr lang="en-GB" dirty="0"/>
          </a:p>
        </p:txBody>
      </p:sp>
      <p:pic>
        <p:nvPicPr>
          <p:cNvPr id="2058" name="Picture 10" descr="http://www.holersoft.net/images/FreeInternetTV-s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63" y="1447800"/>
            <a:ext cx="6756495" cy="5025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server3\internalbin\Resource DVD\DVD_ART36\DVD_Art_08-10-2010\Artwork_Imagery\Hardware Photos\OEM HW\Windows Mobile devices (cell phone, pda)\Windows 7  - prototype\Windows Phone 7 Ser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361" y="1428336"/>
            <a:ext cx="2559886" cy="5044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2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Lesson 2:  </a:t>
            </a:r>
            <a:br>
              <a:rPr lang="en-GB" dirty="0" smtClean="0"/>
            </a:br>
            <a:r>
              <a:rPr lang="en-GB" dirty="0" smtClean="0"/>
              <a:t>Understand Why Security Fails…</a:t>
            </a:r>
            <a:endParaRPr lang="en-GB"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7412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Security Fails “The 5 U’s!”</a:t>
            </a:r>
            <a:endParaRPr lang="en-GB" dirty="0"/>
          </a:p>
        </p:txBody>
      </p:sp>
      <p:grpSp>
        <p:nvGrpSpPr>
          <p:cNvPr id="4" name="Group 3"/>
          <p:cNvGrpSpPr/>
          <p:nvPr/>
        </p:nvGrpSpPr>
        <p:grpSpPr>
          <a:xfrm>
            <a:off x="969963" y="1447800"/>
            <a:ext cx="2439084" cy="2582399"/>
            <a:chOff x="969963" y="1210850"/>
            <a:chExt cx="2439084" cy="2582399"/>
          </a:xfrm>
        </p:grpSpPr>
        <p:sp>
          <p:nvSpPr>
            <p:cNvPr id="17" name="Rounded Rectangle 16"/>
            <p:cNvSpPr/>
            <p:nvPr/>
          </p:nvSpPr>
          <p:spPr bwMode="auto">
            <a:xfrm>
              <a:off x="973353" y="1210850"/>
              <a:ext cx="2432304" cy="1678193"/>
            </a:xfrm>
            <a:prstGeom prst="roundRect">
              <a:avLst/>
            </a:prstGeom>
            <a:solidFill>
              <a:schemeClr val="bg1"/>
            </a:solidFill>
            <a:ln>
              <a:noFill/>
            </a:ln>
            <a:effectLst>
              <a:outerShdw blurRad="292100" dist="139700" dir="2700000" algn="tl" rotWithShape="0">
                <a:srgbClr val="333333">
                  <a:alpha val="6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 name="Rounded Rectangle 4"/>
            <p:cNvSpPr/>
            <p:nvPr/>
          </p:nvSpPr>
          <p:spPr>
            <a:xfrm>
              <a:off x="969963" y="1211414"/>
              <a:ext cx="2435694" cy="1678193"/>
            </a:xfrm>
            <a:prstGeom prst="roundRect">
              <a:avLst/>
            </a:prstGeom>
            <a:blipFill rotWithShape="1">
              <a:blip r:embed="rId2"/>
              <a:stretch>
                <a:fillRect/>
              </a:stretch>
            </a:blip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Freeform 5"/>
            <p:cNvSpPr/>
            <p:nvPr/>
          </p:nvSpPr>
          <p:spPr>
            <a:xfrm>
              <a:off x="973353" y="2889607"/>
              <a:ext cx="2435694" cy="903642"/>
            </a:xfrm>
            <a:custGeom>
              <a:avLst/>
              <a:gdLst>
                <a:gd name="connsiteX0" fmla="*/ 0 w 2435694"/>
                <a:gd name="connsiteY0" fmla="*/ 0 h 903642"/>
                <a:gd name="connsiteX1" fmla="*/ 2435694 w 2435694"/>
                <a:gd name="connsiteY1" fmla="*/ 0 h 903642"/>
                <a:gd name="connsiteX2" fmla="*/ 2435694 w 2435694"/>
                <a:gd name="connsiteY2" fmla="*/ 903642 h 903642"/>
                <a:gd name="connsiteX3" fmla="*/ 0 w 2435694"/>
                <a:gd name="connsiteY3" fmla="*/ 903642 h 903642"/>
                <a:gd name="connsiteX4" fmla="*/ 0 w 2435694"/>
                <a:gd name="connsiteY4" fmla="*/ 0 h 90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94" h="903642">
                  <a:moveTo>
                    <a:pt x="0" y="0"/>
                  </a:moveTo>
                  <a:lnTo>
                    <a:pt x="2435694" y="0"/>
                  </a:lnTo>
                  <a:lnTo>
                    <a:pt x="2435694" y="903642"/>
                  </a:lnTo>
                  <a:lnTo>
                    <a:pt x="0" y="90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206248" rIns="206248" bIns="0" numCol="1" spcCol="1270" anchor="t" anchorCtr="0">
              <a:noAutofit/>
            </a:bodyPr>
            <a:lstStyle/>
            <a:p>
              <a:pPr lvl="0" algn="ctr" defTabSz="1289050">
                <a:lnSpc>
                  <a:spcPct val="90000"/>
                </a:lnSpc>
                <a:spcBef>
                  <a:spcPct val="0"/>
                </a:spcBef>
                <a:spcAft>
                  <a:spcPct val="35000"/>
                </a:spcAft>
              </a:pPr>
              <a:r>
                <a:rPr lang="en-GB" sz="2400" kern="1200" dirty="0" smtClean="0"/>
                <a:t>Unprepared</a:t>
              </a:r>
              <a:endParaRPr lang="en-GB" sz="2400" kern="1200" dirty="0"/>
            </a:p>
          </p:txBody>
        </p:sp>
      </p:grpSp>
      <p:grpSp>
        <p:nvGrpSpPr>
          <p:cNvPr id="22" name="Group 21"/>
          <p:cNvGrpSpPr/>
          <p:nvPr/>
        </p:nvGrpSpPr>
        <p:grpSpPr>
          <a:xfrm>
            <a:off x="4873176" y="1447800"/>
            <a:ext cx="2439084" cy="2581835"/>
            <a:chOff x="5041775" y="1232117"/>
            <a:chExt cx="2439084" cy="2581835"/>
          </a:xfrm>
        </p:grpSpPr>
        <p:sp>
          <p:nvSpPr>
            <p:cNvPr id="15" name="Rounded Rectangle 14"/>
            <p:cNvSpPr/>
            <p:nvPr/>
          </p:nvSpPr>
          <p:spPr bwMode="auto">
            <a:xfrm>
              <a:off x="5045165" y="1232117"/>
              <a:ext cx="2432304" cy="1678193"/>
            </a:xfrm>
            <a:prstGeom prst="roundRect">
              <a:avLst/>
            </a:prstGeom>
            <a:solidFill>
              <a:schemeClr val="bg1"/>
            </a:solidFill>
            <a:ln>
              <a:noFill/>
            </a:ln>
            <a:effectLst>
              <a:outerShdw blurRad="292100" dist="139700" dir="2700000" algn="tl" rotWithShape="0">
                <a:srgbClr val="333333">
                  <a:alpha val="6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Rounded Rectangle 6"/>
            <p:cNvSpPr/>
            <p:nvPr/>
          </p:nvSpPr>
          <p:spPr>
            <a:xfrm>
              <a:off x="5045165" y="1232117"/>
              <a:ext cx="2435694" cy="1678193"/>
            </a:xfrm>
            <a:prstGeom prst="roundRect">
              <a:avLst/>
            </a:prstGeom>
            <a:blipFill>
              <a:blip r:embed="rId3">
                <a:extLst>
                  <a:ext uri="{28A0092B-C50C-407E-A947-70E740481C1C}">
                    <a14:useLocalDpi xmlns:a14="http://schemas.microsoft.com/office/drawing/2010/main" val="0"/>
                  </a:ext>
                </a:extLst>
              </a:blip>
              <a:srcRect/>
              <a:stretch>
                <a:fillRect t="-14000" b="-14000"/>
              </a:stretch>
            </a:blipFill>
            <a:ln>
              <a:noFill/>
            </a:ln>
          </p:spPr>
          <p:style>
            <a:lnRef idx="2">
              <a:schemeClr val="lt1">
                <a:hueOff val="0"/>
                <a:satOff val="0"/>
                <a:lumOff val="0"/>
                <a:alphaOff val="0"/>
              </a:schemeClr>
            </a:lnRef>
            <a:fillRef idx="1">
              <a:scrgbClr r="0" g="0" b="0"/>
            </a:fillRef>
            <a:effectRef idx="0">
              <a:schemeClr val="accent4">
                <a:hueOff val="3531965"/>
                <a:satOff val="-23517"/>
                <a:lumOff val="-6078"/>
                <a:alphaOff val="0"/>
              </a:schemeClr>
            </a:effectRef>
            <a:fontRef idx="minor">
              <a:schemeClr val="lt1"/>
            </a:fontRef>
          </p:style>
        </p:sp>
        <p:sp>
          <p:nvSpPr>
            <p:cNvPr id="8" name="Freeform 7"/>
            <p:cNvSpPr/>
            <p:nvPr/>
          </p:nvSpPr>
          <p:spPr>
            <a:xfrm>
              <a:off x="5041775" y="2910310"/>
              <a:ext cx="2435694" cy="903642"/>
            </a:xfrm>
            <a:custGeom>
              <a:avLst/>
              <a:gdLst>
                <a:gd name="connsiteX0" fmla="*/ 0 w 2435694"/>
                <a:gd name="connsiteY0" fmla="*/ 0 h 903642"/>
                <a:gd name="connsiteX1" fmla="*/ 2435694 w 2435694"/>
                <a:gd name="connsiteY1" fmla="*/ 0 h 903642"/>
                <a:gd name="connsiteX2" fmla="*/ 2435694 w 2435694"/>
                <a:gd name="connsiteY2" fmla="*/ 903642 h 903642"/>
                <a:gd name="connsiteX3" fmla="*/ 0 w 2435694"/>
                <a:gd name="connsiteY3" fmla="*/ 903642 h 903642"/>
                <a:gd name="connsiteX4" fmla="*/ 0 w 2435694"/>
                <a:gd name="connsiteY4" fmla="*/ 0 h 90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94" h="903642">
                  <a:moveTo>
                    <a:pt x="0" y="0"/>
                  </a:moveTo>
                  <a:lnTo>
                    <a:pt x="2435694" y="0"/>
                  </a:lnTo>
                  <a:lnTo>
                    <a:pt x="2435694" y="903642"/>
                  </a:lnTo>
                  <a:lnTo>
                    <a:pt x="0" y="90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206248" rIns="206248" bIns="0" numCol="1" spcCol="1270" anchor="t" anchorCtr="0">
              <a:noAutofit/>
            </a:bodyPr>
            <a:lstStyle/>
            <a:p>
              <a:pPr lvl="0" algn="ctr" defTabSz="1289050">
                <a:lnSpc>
                  <a:spcPct val="90000"/>
                </a:lnSpc>
                <a:spcBef>
                  <a:spcPct val="0"/>
                </a:spcBef>
                <a:spcAft>
                  <a:spcPct val="35000"/>
                </a:spcAft>
              </a:pPr>
              <a:r>
                <a:rPr lang="en-GB" sz="2400" kern="1200" dirty="0" smtClean="0"/>
                <a:t>Uninformed</a:t>
              </a:r>
              <a:endParaRPr lang="en-GB" sz="2400" kern="1200" dirty="0"/>
            </a:p>
          </p:txBody>
        </p:sp>
      </p:grpSp>
      <p:grpSp>
        <p:nvGrpSpPr>
          <p:cNvPr id="3" name="Group 2"/>
          <p:cNvGrpSpPr/>
          <p:nvPr/>
        </p:nvGrpSpPr>
        <p:grpSpPr>
          <a:xfrm>
            <a:off x="8755553" y="1447800"/>
            <a:ext cx="2456960" cy="2581835"/>
            <a:chOff x="8893013" y="1447800"/>
            <a:chExt cx="2456960" cy="2581835"/>
          </a:xfrm>
        </p:grpSpPr>
        <p:sp>
          <p:nvSpPr>
            <p:cNvPr id="16" name="Rounded Rectangle 15"/>
            <p:cNvSpPr/>
            <p:nvPr/>
          </p:nvSpPr>
          <p:spPr bwMode="auto">
            <a:xfrm>
              <a:off x="8896403" y="1447800"/>
              <a:ext cx="2432304" cy="1678193"/>
            </a:xfrm>
            <a:prstGeom prst="roundRect">
              <a:avLst/>
            </a:prstGeom>
            <a:solidFill>
              <a:schemeClr val="bg1"/>
            </a:solidFill>
            <a:ln>
              <a:noFill/>
            </a:ln>
            <a:effectLst>
              <a:outerShdw blurRad="292100" dist="139700" dir="2700000" algn="tl" rotWithShape="0">
                <a:srgbClr val="333333">
                  <a:alpha val="6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9" name="Rounded Rectangle 8"/>
            <p:cNvSpPr/>
            <p:nvPr/>
          </p:nvSpPr>
          <p:spPr>
            <a:xfrm>
              <a:off x="8893013" y="1447800"/>
              <a:ext cx="2435694" cy="1678193"/>
            </a:xfrm>
            <a:prstGeom prst="roundRect">
              <a:avLst/>
            </a:prstGeom>
            <a:blipFill>
              <a:blip r:embed="rId4">
                <a:extLst>
                  <a:ext uri="{28A0092B-C50C-407E-A947-70E740481C1C}">
                    <a14:useLocalDpi xmlns:a14="http://schemas.microsoft.com/office/drawing/2010/main" val="0"/>
                  </a:ext>
                </a:extLst>
              </a:blip>
              <a:srcRect/>
              <a:stretch>
                <a:fillRect l="-2000" r="-2000"/>
              </a:stretch>
            </a:blipFill>
            <a:ln>
              <a:noFill/>
            </a:ln>
          </p:spPr>
          <p:style>
            <a:lnRef idx="2">
              <a:schemeClr val="lt1">
                <a:hueOff val="0"/>
                <a:satOff val="0"/>
                <a:lumOff val="0"/>
                <a:alphaOff val="0"/>
              </a:schemeClr>
            </a:lnRef>
            <a:fillRef idx="1">
              <a:scrgbClr r="0" g="0" b="0"/>
            </a:fillRef>
            <a:effectRef idx="0">
              <a:schemeClr val="accent4">
                <a:hueOff val="7063929"/>
                <a:satOff val="-47034"/>
                <a:lumOff val="-12157"/>
                <a:alphaOff val="0"/>
              </a:schemeClr>
            </a:effectRef>
            <a:fontRef idx="minor">
              <a:schemeClr val="lt1"/>
            </a:fontRef>
          </p:style>
        </p:sp>
        <p:sp>
          <p:nvSpPr>
            <p:cNvPr id="10" name="Freeform 9"/>
            <p:cNvSpPr/>
            <p:nvPr/>
          </p:nvSpPr>
          <p:spPr>
            <a:xfrm>
              <a:off x="8914279" y="3125993"/>
              <a:ext cx="2435694" cy="903642"/>
            </a:xfrm>
            <a:custGeom>
              <a:avLst/>
              <a:gdLst>
                <a:gd name="connsiteX0" fmla="*/ 0 w 2435694"/>
                <a:gd name="connsiteY0" fmla="*/ 0 h 903642"/>
                <a:gd name="connsiteX1" fmla="*/ 2435694 w 2435694"/>
                <a:gd name="connsiteY1" fmla="*/ 0 h 903642"/>
                <a:gd name="connsiteX2" fmla="*/ 2435694 w 2435694"/>
                <a:gd name="connsiteY2" fmla="*/ 903642 h 903642"/>
                <a:gd name="connsiteX3" fmla="*/ 0 w 2435694"/>
                <a:gd name="connsiteY3" fmla="*/ 903642 h 903642"/>
                <a:gd name="connsiteX4" fmla="*/ 0 w 2435694"/>
                <a:gd name="connsiteY4" fmla="*/ 0 h 90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94" h="903642">
                  <a:moveTo>
                    <a:pt x="0" y="0"/>
                  </a:moveTo>
                  <a:lnTo>
                    <a:pt x="2435694" y="0"/>
                  </a:lnTo>
                  <a:lnTo>
                    <a:pt x="2435694" y="903642"/>
                  </a:lnTo>
                  <a:lnTo>
                    <a:pt x="0" y="90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206248" rIns="206248" bIns="0" numCol="1" spcCol="1270" anchor="t" anchorCtr="0">
              <a:noAutofit/>
            </a:bodyPr>
            <a:lstStyle/>
            <a:p>
              <a:pPr lvl="0" algn="ctr" defTabSz="1289050">
                <a:lnSpc>
                  <a:spcPct val="90000"/>
                </a:lnSpc>
                <a:spcBef>
                  <a:spcPct val="0"/>
                </a:spcBef>
                <a:spcAft>
                  <a:spcPct val="35000"/>
                </a:spcAft>
              </a:pPr>
              <a:r>
                <a:rPr lang="en-GB" sz="2400" kern="1200" dirty="0" smtClean="0"/>
                <a:t>Unaware</a:t>
              </a:r>
              <a:endParaRPr lang="en-GB" sz="2400" kern="1200" dirty="0"/>
            </a:p>
          </p:txBody>
        </p:sp>
      </p:grpSp>
      <p:grpSp>
        <p:nvGrpSpPr>
          <p:cNvPr id="21" name="Group 20"/>
          <p:cNvGrpSpPr/>
          <p:nvPr/>
        </p:nvGrpSpPr>
        <p:grpSpPr>
          <a:xfrm>
            <a:off x="2880889" y="3789231"/>
            <a:ext cx="2435694" cy="2589870"/>
            <a:chOff x="2155779" y="3940221"/>
            <a:chExt cx="2435694" cy="2589870"/>
          </a:xfrm>
        </p:grpSpPr>
        <p:sp>
          <p:nvSpPr>
            <p:cNvPr id="19" name="Rounded Rectangle 18"/>
            <p:cNvSpPr/>
            <p:nvPr/>
          </p:nvSpPr>
          <p:spPr bwMode="auto">
            <a:xfrm>
              <a:off x="2155779" y="3948256"/>
              <a:ext cx="2432304" cy="1678193"/>
            </a:xfrm>
            <a:prstGeom prst="roundRect">
              <a:avLst/>
            </a:prstGeom>
            <a:solidFill>
              <a:schemeClr val="bg1"/>
            </a:solidFill>
            <a:ln>
              <a:noFill/>
            </a:ln>
            <a:effectLst>
              <a:outerShdw blurRad="292100" dist="139700" dir="2700000" algn="tl" rotWithShape="0">
                <a:srgbClr val="333333">
                  <a:alpha val="6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1" name="Rounded Rectangle 10"/>
            <p:cNvSpPr/>
            <p:nvPr/>
          </p:nvSpPr>
          <p:spPr>
            <a:xfrm>
              <a:off x="2155779" y="3940221"/>
              <a:ext cx="2432304" cy="1682496"/>
            </a:xfrm>
            <a:prstGeom prst="roundRect">
              <a:avLst/>
            </a:prstGeom>
            <a:blipFill rotWithShape="1">
              <a:blip r:embed="rId5"/>
              <a:srcRect/>
              <a:stretch>
                <a:fillRect l="-10202" t="-7293" r="-20700" b="-16016"/>
              </a:stretch>
            </a:blipFill>
            <a:ln>
              <a:noFill/>
            </a:ln>
          </p:spPr>
          <p:style>
            <a:lnRef idx="2">
              <a:schemeClr val="lt1">
                <a:hueOff val="0"/>
                <a:satOff val="0"/>
                <a:lumOff val="0"/>
                <a:alphaOff val="0"/>
              </a:schemeClr>
            </a:lnRef>
            <a:fillRef idx="1">
              <a:scrgbClr r="0" g="0" b="0"/>
            </a:fillRef>
            <a:effectRef idx="0">
              <a:schemeClr val="accent4">
                <a:hueOff val="10595894"/>
                <a:satOff val="-70552"/>
                <a:lumOff val="-18235"/>
                <a:alphaOff val="0"/>
              </a:schemeClr>
            </a:effectRef>
            <a:fontRef idx="minor">
              <a:schemeClr val="lt1"/>
            </a:fontRef>
          </p:style>
        </p:sp>
        <p:sp>
          <p:nvSpPr>
            <p:cNvPr id="12" name="Freeform 11"/>
            <p:cNvSpPr/>
            <p:nvPr/>
          </p:nvSpPr>
          <p:spPr>
            <a:xfrm>
              <a:off x="2155779" y="5626449"/>
              <a:ext cx="2435694" cy="903642"/>
            </a:xfrm>
            <a:custGeom>
              <a:avLst/>
              <a:gdLst>
                <a:gd name="connsiteX0" fmla="*/ 0 w 2435694"/>
                <a:gd name="connsiteY0" fmla="*/ 0 h 903642"/>
                <a:gd name="connsiteX1" fmla="*/ 2435694 w 2435694"/>
                <a:gd name="connsiteY1" fmla="*/ 0 h 903642"/>
                <a:gd name="connsiteX2" fmla="*/ 2435694 w 2435694"/>
                <a:gd name="connsiteY2" fmla="*/ 903642 h 903642"/>
                <a:gd name="connsiteX3" fmla="*/ 0 w 2435694"/>
                <a:gd name="connsiteY3" fmla="*/ 903642 h 903642"/>
                <a:gd name="connsiteX4" fmla="*/ 0 w 2435694"/>
                <a:gd name="connsiteY4" fmla="*/ 0 h 90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94" h="903642">
                  <a:moveTo>
                    <a:pt x="0" y="0"/>
                  </a:moveTo>
                  <a:lnTo>
                    <a:pt x="2435694" y="0"/>
                  </a:lnTo>
                  <a:lnTo>
                    <a:pt x="2435694" y="903642"/>
                  </a:lnTo>
                  <a:lnTo>
                    <a:pt x="0" y="90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206248" rIns="206248" bIns="0" numCol="1" spcCol="1270" anchor="t" anchorCtr="0">
              <a:noAutofit/>
            </a:bodyPr>
            <a:lstStyle/>
            <a:p>
              <a:pPr lvl="0" algn="ctr" defTabSz="1289050">
                <a:lnSpc>
                  <a:spcPct val="90000"/>
                </a:lnSpc>
                <a:spcBef>
                  <a:spcPct val="0"/>
                </a:spcBef>
                <a:spcAft>
                  <a:spcPct val="35000"/>
                </a:spcAft>
              </a:pPr>
              <a:r>
                <a:rPr lang="en-GB" sz="2400" kern="1200" dirty="0" smtClean="0"/>
                <a:t>Untrained</a:t>
              </a:r>
              <a:endParaRPr lang="en-GB" sz="2400" kern="1200" dirty="0"/>
            </a:p>
          </p:txBody>
        </p:sp>
      </p:grpSp>
      <p:grpSp>
        <p:nvGrpSpPr>
          <p:cNvPr id="20" name="Group 19"/>
          <p:cNvGrpSpPr/>
          <p:nvPr/>
        </p:nvGrpSpPr>
        <p:grpSpPr>
          <a:xfrm>
            <a:off x="6898754" y="3802570"/>
            <a:ext cx="2443698" cy="2576531"/>
            <a:chOff x="6532088" y="3925537"/>
            <a:chExt cx="2443698" cy="2576531"/>
          </a:xfrm>
        </p:grpSpPr>
        <p:sp>
          <p:nvSpPr>
            <p:cNvPr id="18" name="Rounded Rectangle 17"/>
            <p:cNvSpPr/>
            <p:nvPr/>
          </p:nvSpPr>
          <p:spPr bwMode="auto">
            <a:xfrm>
              <a:off x="6540092" y="3925537"/>
              <a:ext cx="2432304" cy="1678193"/>
            </a:xfrm>
            <a:prstGeom prst="roundRect">
              <a:avLst/>
            </a:prstGeom>
            <a:solidFill>
              <a:schemeClr val="bg1"/>
            </a:solidFill>
            <a:ln>
              <a:noFill/>
            </a:ln>
            <a:effectLst>
              <a:outerShdw blurRad="292100" dist="139700" dir="2700000" algn="tl" rotWithShape="0">
                <a:srgbClr val="333333">
                  <a:alpha val="6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3" name="Rounded Rectangle 12"/>
            <p:cNvSpPr/>
            <p:nvPr/>
          </p:nvSpPr>
          <p:spPr>
            <a:xfrm>
              <a:off x="6532088" y="3925537"/>
              <a:ext cx="2440308" cy="1680649"/>
            </a:xfrm>
            <a:prstGeom prst="roundRect">
              <a:avLst/>
            </a:prstGeom>
            <a:blipFill>
              <a:blip r:embed="rId6">
                <a:extLst>
                  <a:ext uri="{28A0092B-C50C-407E-A947-70E740481C1C}">
                    <a14:useLocalDpi xmlns:a14="http://schemas.microsoft.com/office/drawing/2010/main" val="0"/>
                  </a:ext>
                </a:extLst>
              </a:blip>
              <a:srcRect/>
              <a:stretch>
                <a:fillRect t="-18000" b="-18000"/>
              </a:stretch>
            </a:blipFill>
            <a:ln>
              <a:noFill/>
            </a:ln>
          </p:spPr>
          <p:style>
            <a:lnRef idx="2">
              <a:schemeClr val="lt1">
                <a:hueOff val="0"/>
                <a:satOff val="0"/>
                <a:lumOff val="0"/>
                <a:alphaOff val="0"/>
              </a:schemeClr>
            </a:lnRef>
            <a:fillRef idx="1">
              <a:scrgbClr r="0" g="0" b="0"/>
            </a:fillRef>
            <a:effectRef idx="0">
              <a:schemeClr val="accent4">
                <a:hueOff val="14127859"/>
                <a:satOff val="-94069"/>
                <a:lumOff val="-24314"/>
                <a:alphaOff val="0"/>
              </a:schemeClr>
            </a:effectRef>
            <a:fontRef idx="minor">
              <a:schemeClr val="lt1"/>
            </a:fontRef>
          </p:style>
        </p:sp>
        <p:sp>
          <p:nvSpPr>
            <p:cNvPr id="14" name="Freeform 13"/>
            <p:cNvSpPr/>
            <p:nvPr/>
          </p:nvSpPr>
          <p:spPr>
            <a:xfrm>
              <a:off x="6540092" y="5598426"/>
              <a:ext cx="2435694" cy="903642"/>
            </a:xfrm>
            <a:custGeom>
              <a:avLst/>
              <a:gdLst>
                <a:gd name="connsiteX0" fmla="*/ 0 w 2435694"/>
                <a:gd name="connsiteY0" fmla="*/ 0 h 903642"/>
                <a:gd name="connsiteX1" fmla="*/ 2435694 w 2435694"/>
                <a:gd name="connsiteY1" fmla="*/ 0 h 903642"/>
                <a:gd name="connsiteX2" fmla="*/ 2435694 w 2435694"/>
                <a:gd name="connsiteY2" fmla="*/ 903642 h 903642"/>
                <a:gd name="connsiteX3" fmla="*/ 0 w 2435694"/>
                <a:gd name="connsiteY3" fmla="*/ 903642 h 903642"/>
                <a:gd name="connsiteX4" fmla="*/ 0 w 2435694"/>
                <a:gd name="connsiteY4" fmla="*/ 0 h 90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94" h="903642">
                  <a:moveTo>
                    <a:pt x="0" y="0"/>
                  </a:moveTo>
                  <a:lnTo>
                    <a:pt x="2435694" y="0"/>
                  </a:lnTo>
                  <a:lnTo>
                    <a:pt x="2435694" y="903642"/>
                  </a:lnTo>
                  <a:lnTo>
                    <a:pt x="0" y="9036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206248" rIns="206248" bIns="0" numCol="1" spcCol="1270" anchor="t" anchorCtr="0">
              <a:noAutofit/>
            </a:bodyPr>
            <a:lstStyle/>
            <a:p>
              <a:pPr lvl="0" algn="ctr" defTabSz="1289050">
                <a:lnSpc>
                  <a:spcPct val="90000"/>
                </a:lnSpc>
                <a:spcBef>
                  <a:spcPct val="0"/>
                </a:spcBef>
                <a:spcAft>
                  <a:spcPct val="35000"/>
                </a:spcAft>
              </a:pPr>
              <a:r>
                <a:rPr lang="en-GB" sz="2400" kern="1200" dirty="0" smtClean="0"/>
                <a:t>Unused</a:t>
              </a:r>
              <a:endParaRPr lang="en-GB" sz="2400" kern="1200" dirty="0"/>
            </a:p>
          </p:txBody>
        </p:sp>
      </p:grpSp>
    </p:spTree>
    <p:extLst>
      <p:ext uri="{BB962C8B-B14F-4D97-AF65-F5344CB8AC3E}">
        <p14:creationId xmlns:p14="http://schemas.microsoft.com/office/powerpoint/2010/main" val="23521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1770</TotalTime>
  <Words>2691</Words>
  <Application>Microsoft Office PowerPoint</Application>
  <PresentationFormat>Custom</PresentationFormat>
  <Paragraphs>479</Paragraphs>
  <Slides>69</Slides>
  <Notes>12</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TENA11_BreakoutSession_Template_16x9_Final_05132011</vt:lpstr>
      <vt:lpstr>White with Consolas font for code slides</vt:lpstr>
      <vt:lpstr>Lessons from Hackwarts Vol 1:  Defence Against the Dark Arts 2011</vt:lpstr>
      <vt:lpstr>Andy Malone (UK)</vt:lpstr>
      <vt:lpstr>Coming up in this Session</vt:lpstr>
      <vt:lpstr>Lesson 1:   Understand the Changing World…</vt:lpstr>
      <vt:lpstr>The Changing World</vt:lpstr>
      <vt:lpstr>Lesson 1: The Changing World Life in a cloud!</vt:lpstr>
      <vt:lpstr>I Want It All and I Want It Now!</vt:lpstr>
      <vt:lpstr>Lesson 2:   Understand Why Security Fails…</vt:lpstr>
      <vt:lpstr>Why Security Fails “The 5 U’s!”</vt:lpstr>
      <vt:lpstr>Security…I just Don’t get it!</vt:lpstr>
      <vt:lpstr>Hey Old Timer!  Failure to understand current trends </vt:lpstr>
      <vt:lpstr>Failure to Understand Current Security Trends</vt:lpstr>
      <vt:lpstr>Lesson 3:   The Rise of the Socio  Technical Society…</vt:lpstr>
      <vt:lpstr>Lesson 3: The Rise of the Socio  Technical Society</vt:lpstr>
      <vt:lpstr>The Rise of the Socio Technical Society</vt:lpstr>
      <vt:lpstr>What is “Privacy”?</vt:lpstr>
      <vt:lpstr>The Rise of the Socio Technical Society</vt:lpstr>
      <vt:lpstr>Threats in the Socio Technical Society</vt:lpstr>
      <vt:lpstr>Welcome to Creepyville…</vt:lpstr>
      <vt:lpstr>Data in the Socio Technical Society</vt:lpstr>
      <vt:lpstr>Lesson 4: Cyberwarfare…  When the Good Guy’s Wear Black!</vt:lpstr>
      <vt:lpstr>Think About This</vt:lpstr>
      <vt:lpstr> War versus Cyberwar!</vt:lpstr>
      <vt:lpstr>Find the Weapons of Mass Disruption!</vt:lpstr>
      <vt:lpstr>Cyber-Warfare Why!</vt:lpstr>
      <vt:lpstr>The Internet is Vulnerable to Attack</vt:lpstr>
      <vt:lpstr>Plausible Deniability</vt:lpstr>
      <vt:lpstr>Cyber Warfare Tactics</vt:lpstr>
      <vt:lpstr>(1) The New Espionage</vt:lpstr>
      <vt:lpstr>Top Tip: Counter-Surveillance Techniques</vt:lpstr>
      <vt:lpstr>(2) Propaganda</vt:lpstr>
      <vt:lpstr>(3) Denial of Service (DoS)</vt:lpstr>
      <vt:lpstr>(4) Data Modification</vt:lpstr>
      <vt:lpstr>(5) Infrastructure Manipulation Critical infrastructures connecting to Net</vt:lpstr>
      <vt:lpstr>Lesson 5: Defending against  (APT) Advanced Persistent Threats…</vt:lpstr>
      <vt:lpstr>Advanced Persistent Threat: What’s that?</vt:lpstr>
      <vt:lpstr>Advanced Persistent Threats</vt:lpstr>
      <vt:lpstr>APT Delivery Systems</vt:lpstr>
      <vt:lpstr>APTs Objectives</vt:lpstr>
      <vt:lpstr>APT’s: Understand Targeting and Exploitation Cycle</vt:lpstr>
      <vt:lpstr>Reconnaissance</vt:lpstr>
      <vt:lpstr>Initial Intrusion into the Network</vt:lpstr>
      <vt:lpstr>Establish a Backdoor into the Network</vt:lpstr>
      <vt:lpstr>Obtain User Credentials</vt:lpstr>
      <vt:lpstr>Privilege Escalation/Lateral Movement/ Data Exfiltration</vt:lpstr>
      <vt:lpstr>Maintain Persistence</vt:lpstr>
      <vt:lpstr>Top Tip: Malware – Know What to Look For!</vt:lpstr>
      <vt:lpstr>Top Tip: How to Get Rid of Malware</vt:lpstr>
      <vt:lpstr>Cyberwarfare: Three Real World Examples</vt:lpstr>
      <vt:lpstr>1) Google (2009 – 2010)</vt:lpstr>
      <vt:lpstr>PowerPoint Presentation</vt:lpstr>
      <vt:lpstr>2) The Stuxnet Worm</vt:lpstr>
      <vt:lpstr>(2) The Stuxnet Worm</vt:lpstr>
      <vt:lpstr>(3) Estonia (April 2007)</vt:lpstr>
      <vt:lpstr>Tools of the Trade</vt:lpstr>
      <vt:lpstr>Lesson 6: Defence Against the Dark Arts…</vt:lpstr>
      <vt:lpstr>First Understand the Difficulties in Defense</vt:lpstr>
      <vt:lpstr>Difficulties in Defense</vt:lpstr>
      <vt:lpstr>Use Risk Management Techniques?</vt:lpstr>
      <vt:lpstr>Security Planning is Everything…</vt:lpstr>
      <vt:lpstr>Adopt a Multi-Layered Defense</vt:lpstr>
      <vt:lpstr>Review</vt:lpstr>
      <vt:lpstr>My Other Sessions…</vt:lpstr>
      <vt:lpstr>Andy Malone (UK)</vt:lpstr>
      <vt:lpstr>PowerPoint Presentation</vt:lpstr>
      <vt:lpstr>Resources</vt:lpstr>
      <vt:lpstr>PowerPoint Presentation</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SIM302: Lessons from Hackwarts Vol 1: Defense against the Dark Arts 2011</dc:title>
  <dc:subject>Microsoft TechEd North America 2011</dc:subject>
  <dc:creator>Andy Malone</dc:creator>
  <dc:description>Template: Jordan Cayabyab
Formatting: John Lee, Silver Fox Productions
Event Date: May 16-19, 2011
Event Location: Atlanta
Audience Type:</dc:description>
  <cp:lastModifiedBy>Shows</cp:lastModifiedBy>
  <cp:revision>356</cp:revision>
  <cp:lastPrinted>2011-05-10T18:01:38Z</cp:lastPrinted>
  <dcterms:created xsi:type="dcterms:W3CDTF">2011-04-11T20:10:40Z</dcterms:created>
  <dcterms:modified xsi:type="dcterms:W3CDTF">2011-05-18T22:47:30Z</dcterms:modified>
</cp:coreProperties>
</file>