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2" r:id="rId5"/>
  </p:sldMasterIdLst>
  <p:notesMasterIdLst>
    <p:notesMasterId r:id="rId53"/>
  </p:notesMasterIdLst>
  <p:handoutMasterIdLst>
    <p:handoutMasterId r:id="rId54"/>
  </p:handoutMasterIdLst>
  <p:sldIdLst>
    <p:sldId id="322" r:id="rId6"/>
    <p:sldId id="359" r:id="rId7"/>
    <p:sldId id="445" r:id="rId8"/>
    <p:sldId id="442" r:id="rId9"/>
    <p:sldId id="512" r:id="rId10"/>
    <p:sldId id="464" r:id="rId11"/>
    <p:sldId id="423" r:id="rId12"/>
    <p:sldId id="448" r:id="rId13"/>
    <p:sldId id="488" r:id="rId14"/>
    <p:sldId id="522" r:id="rId15"/>
    <p:sldId id="465" r:id="rId16"/>
    <p:sldId id="419" r:id="rId17"/>
    <p:sldId id="494" r:id="rId18"/>
    <p:sldId id="477" r:id="rId19"/>
    <p:sldId id="470" r:id="rId20"/>
    <p:sldId id="471" r:id="rId21"/>
    <p:sldId id="483" r:id="rId22"/>
    <p:sldId id="479" r:id="rId23"/>
    <p:sldId id="493" r:id="rId24"/>
    <p:sldId id="462" r:id="rId25"/>
    <p:sldId id="498" r:id="rId26"/>
    <p:sldId id="513" r:id="rId27"/>
    <p:sldId id="524" r:id="rId28"/>
    <p:sldId id="492" r:id="rId29"/>
    <p:sldId id="460" r:id="rId30"/>
    <p:sldId id="511" r:id="rId31"/>
    <p:sldId id="525" r:id="rId32"/>
    <p:sldId id="499" r:id="rId33"/>
    <p:sldId id="514" r:id="rId34"/>
    <p:sldId id="515" r:id="rId35"/>
    <p:sldId id="517" r:id="rId36"/>
    <p:sldId id="518" r:id="rId37"/>
    <p:sldId id="516" r:id="rId38"/>
    <p:sldId id="520" r:id="rId39"/>
    <p:sldId id="402" r:id="rId40"/>
    <p:sldId id="454" r:id="rId41"/>
    <p:sldId id="503" r:id="rId42"/>
    <p:sldId id="403" r:id="rId43"/>
    <p:sldId id="375" r:id="rId44"/>
    <p:sldId id="374" r:id="rId45"/>
    <p:sldId id="373" r:id="rId46"/>
    <p:sldId id="526" r:id="rId47"/>
    <p:sldId id="527" r:id="rId48"/>
    <p:sldId id="528" r:id="rId49"/>
    <p:sldId id="529" r:id="rId50"/>
    <p:sldId id="271" r:id="rId51"/>
    <p:sldId id="319" r:id="rId5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23" autoAdjust="0"/>
    <p:restoredTop sz="79137"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50B05-9FD0-404C-951B-D23BADC41A1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13CD0D7-CC84-4333-88D7-16C0717899B9}">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SQL Agent (</a:t>
          </a:r>
          <a:r>
            <a:rPr lang="en-US" dirty="0" err="1" smtClean="0"/>
            <a:t>FIM_TemporalEventsJob</a:t>
          </a:r>
          <a:r>
            <a:rPr lang="en-US" dirty="0" smtClean="0"/>
            <a:t>)</a:t>
          </a:r>
          <a:endParaRPr lang="en-US" dirty="0"/>
        </a:p>
      </dgm:t>
    </dgm:pt>
    <dgm:pt modelId="{9D0FF105-78D2-447F-9E97-105959F4F18B}" type="parTrans" cxnId="{EF579270-E9CF-4390-9D87-15E37DED70E2}">
      <dgm:prSet/>
      <dgm:spPr/>
      <dgm:t>
        <a:bodyPr/>
        <a:lstStyle/>
        <a:p>
          <a:endParaRPr lang="en-US"/>
        </a:p>
      </dgm:t>
    </dgm:pt>
    <dgm:pt modelId="{BDA07EA1-569B-4B0B-8CF4-D2D9F5815066}" type="sibTrans" cxnId="{EF579270-E9CF-4390-9D87-15E37DED70E2}">
      <dgm:prSet/>
      <dgm:spPr/>
      <dgm:t>
        <a:bodyPr/>
        <a:lstStyle/>
        <a:p>
          <a:endParaRPr lang="en-US"/>
        </a:p>
      </dgm:t>
    </dgm:pt>
    <dgm:pt modelId="{28C12358-724A-473C-A76A-F77930CE6EBD}">
      <dgm:prSet phldrT="[Text]"/>
      <dgm:spPr/>
      <dgm:t>
        <a:bodyPr/>
        <a:lstStyle/>
        <a:p>
          <a:r>
            <a:rPr lang="en-US" dirty="0" smtClean="0"/>
            <a:t>Temporal</a:t>
          </a:r>
          <a:endParaRPr lang="en-US" dirty="0"/>
        </a:p>
      </dgm:t>
    </dgm:pt>
    <dgm:pt modelId="{D765E8A4-3DEE-4C23-B9D5-9DD3441B4BC7}" type="parTrans" cxnId="{D2C146EB-11A2-40B3-80BA-8EC52EAEF311}">
      <dgm:prSet/>
      <dgm:spPr/>
      <dgm:t>
        <a:bodyPr/>
        <a:lstStyle/>
        <a:p>
          <a:endParaRPr lang="en-US"/>
        </a:p>
      </dgm:t>
    </dgm:pt>
    <dgm:pt modelId="{B42D41D4-073A-4351-B8DF-42AA742E8024}" type="sibTrans" cxnId="{D2C146EB-11A2-40B3-80BA-8EC52EAEF311}">
      <dgm:prSet/>
      <dgm:spPr/>
      <dgm:t>
        <a:bodyPr/>
        <a:lstStyle/>
        <a:p>
          <a:endParaRPr lang="en-US"/>
        </a:p>
      </dgm:t>
    </dgm:pt>
    <dgm:pt modelId="{BB3A8031-383B-41C1-9F6B-823915E63183}">
      <dgm:prSet phldrT="[Text]"/>
      <dgm:spPr/>
      <dgm:t>
        <a:bodyPr/>
        <a:lstStyle/>
        <a:p>
          <a:r>
            <a:rPr lang="en-US" dirty="0" smtClean="0"/>
            <a:t>Set Correction</a:t>
          </a:r>
          <a:endParaRPr lang="en-US" dirty="0"/>
        </a:p>
      </dgm:t>
    </dgm:pt>
    <dgm:pt modelId="{C4B6B02D-5447-4226-81EC-3A59B54E8CA3}" type="parTrans" cxnId="{32A7EED0-4442-4B06-983A-A368F0B38F1A}">
      <dgm:prSet/>
      <dgm:spPr/>
      <dgm:t>
        <a:bodyPr/>
        <a:lstStyle/>
        <a:p>
          <a:endParaRPr lang="en-US"/>
        </a:p>
      </dgm:t>
    </dgm:pt>
    <dgm:pt modelId="{C3FA3B26-0A02-4A1F-B715-08D56E6A2912}" type="sibTrans" cxnId="{32A7EED0-4442-4B06-983A-A368F0B38F1A}">
      <dgm:prSet/>
      <dgm:spPr/>
      <dgm:t>
        <a:bodyPr/>
        <a:lstStyle/>
        <a:p>
          <a:endParaRPr lang="en-US"/>
        </a:p>
      </dgm:t>
    </dgm:pt>
    <dgm:pt modelId="{3E602737-DEF3-400E-976A-1C7C7F108FEA}" type="pres">
      <dgm:prSet presAssocID="{9C750B05-9FD0-404C-951B-D23BADC41A1B}" presName="linearFlow" presStyleCnt="0">
        <dgm:presLayoutVars>
          <dgm:dir/>
          <dgm:animLvl val="lvl"/>
          <dgm:resizeHandles val="exact"/>
        </dgm:presLayoutVars>
      </dgm:prSet>
      <dgm:spPr/>
      <dgm:t>
        <a:bodyPr/>
        <a:lstStyle/>
        <a:p>
          <a:endParaRPr lang="en-US"/>
        </a:p>
      </dgm:t>
    </dgm:pt>
    <dgm:pt modelId="{EA5CBB98-9138-4EA3-AFF4-9AFECB7032C7}" type="pres">
      <dgm:prSet presAssocID="{F13CD0D7-CC84-4333-88D7-16C0717899B9}" presName="composite" presStyleCnt="0"/>
      <dgm:spPr/>
    </dgm:pt>
    <dgm:pt modelId="{88240CA3-232C-47FE-B90A-0DDB41E36522}" type="pres">
      <dgm:prSet presAssocID="{F13CD0D7-CC84-4333-88D7-16C0717899B9}" presName="parTx" presStyleLbl="node1" presStyleIdx="0" presStyleCnt="1">
        <dgm:presLayoutVars>
          <dgm:chMax val="0"/>
          <dgm:chPref val="0"/>
          <dgm:bulletEnabled val="1"/>
        </dgm:presLayoutVars>
      </dgm:prSet>
      <dgm:spPr/>
      <dgm:t>
        <a:bodyPr/>
        <a:lstStyle/>
        <a:p>
          <a:endParaRPr lang="en-US"/>
        </a:p>
      </dgm:t>
    </dgm:pt>
    <dgm:pt modelId="{3A8F2153-BAB3-40DB-837A-BBF25948FFE9}" type="pres">
      <dgm:prSet presAssocID="{F13CD0D7-CC84-4333-88D7-16C0717899B9}" presName="parSh" presStyleLbl="node1" presStyleIdx="0" presStyleCnt="1" custLinFactNeighborX="11876" custLinFactNeighborY="17514"/>
      <dgm:spPr/>
      <dgm:t>
        <a:bodyPr/>
        <a:lstStyle/>
        <a:p>
          <a:endParaRPr lang="en-US"/>
        </a:p>
      </dgm:t>
    </dgm:pt>
    <dgm:pt modelId="{C9B45F18-6DDE-48F0-B9ED-1C6E2091CFB4}" type="pres">
      <dgm:prSet presAssocID="{F13CD0D7-CC84-4333-88D7-16C0717899B9}" presName="desTx" presStyleLbl="fgAcc1" presStyleIdx="0" presStyleCnt="1" custLinFactNeighborX="4303" custLinFactNeighborY="15198">
        <dgm:presLayoutVars>
          <dgm:bulletEnabled val="1"/>
        </dgm:presLayoutVars>
      </dgm:prSet>
      <dgm:spPr/>
      <dgm:t>
        <a:bodyPr/>
        <a:lstStyle/>
        <a:p>
          <a:endParaRPr lang="en-US"/>
        </a:p>
      </dgm:t>
    </dgm:pt>
  </dgm:ptLst>
  <dgm:cxnLst>
    <dgm:cxn modelId="{1DDE5DC1-852D-4CB4-93B3-7BEEE3F38742}" type="presOf" srcId="{28C12358-724A-473C-A76A-F77930CE6EBD}" destId="{C9B45F18-6DDE-48F0-B9ED-1C6E2091CFB4}" srcOrd="0" destOrd="0" presId="urn:microsoft.com/office/officeart/2005/8/layout/process3"/>
    <dgm:cxn modelId="{74669DF0-CA5B-4077-9FAC-3ADE313D98E7}" type="presOf" srcId="{BB3A8031-383B-41C1-9F6B-823915E63183}" destId="{C9B45F18-6DDE-48F0-B9ED-1C6E2091CFB4}" srcOrd="0" destOrd="1" presId="urn:microsoft.com/office/officeart/2005/8/layout/process3"/>
    <dgm:cxn modelId="{D2C146EB-11A2-40B3-80BA-8EC52EAEF311}" srcId="{F13CD0D7-CC84-4333-88D7-16C0717899B9}" destId="{28C12358-724A-473C-A76A-F77930CE6EBD}" srcOrd="0" destOrd="0" parTransId="{D765E8A4-3DEE-4C23-B9D5-9DD3441B4BC7}" sibTransId="{B42D41D4-073A-4351-B8DF-42AA742E8024}"/>
    <dgm:cxn modelId="{942FC4A1-C6E2-41FD-B439-B418CAFD89EA}" type="presOf" srcId="{9C750B05-9FD0-404C-951B-D23BADC41A1B}" destId="{3E602737-DEF3-400E-976A-1C7C7F108FEA}" srcOrd="0" destOrd="0" presId="urn:microsoft.com/office/officeart/2005/8/layout/process3"/>
    <dgm:cxn modelId="{EF579270-E9CF-4390-9D87-15E37DED70E2}" srcId="{9C750B05-9FD0-404C-951B-D23BADC41A1B}" destId="{F13CD0D7-CC84-4333-88D7-16C0717899B9}" srcOrd="0" destOrd="0" parTransId="{9D0FF105-78D2-447F-9E97-105959F4F18B}" sibTransId="{BDA07EA1-569B-4B0B-8CF4-D2D9F5815066}"/>
    <dgm:cxn modelId="{32A7EED0-4442-4B06-983A-A368F0B38F1A}" srcId="{F13CD0D7-CC84-4333-88D7-16C0717899B9}" destId="{BB3A8031-383B-41C1-9F6B-823915E63183}" srcOrd="1" destOrd="0" parTransId="{C4B6B02D-5447-4226-81EC-3A59B54E8CA3}" sibTransId="{C3FA3B26-0A02-4A1F-B715-08D56E6A2912}"/>
    <dgm:cxn modelId="{6E778D12-C3C7-4AC5-8AD8-D32325C4EB9B}" type="presOf" srcId="{F13CD0D7-CC84-4333-88D7-16C0717899B9}" destId="{3A8F2153-BAB3-40DB-837A-BBF25948FFE9}" srcOrd="1" destOrd="0" presId="urn:microsoft.com/office/officeart/2005/8/layout/process3"/>
    <dgm:cxn modelId="{C0BEF075-7305-4112-B546-F986181B9D64}" type="presOf" srcId="{F13CD0D7-CC84-4333-88D7-16C0717899B9}" destId="{88240CA3-232C-47FE-B90A-0DDB41E36522}" srcOrd="0" destOrd="0" presId="urn:microsoft.com/office/officeart/2005/8/layout/process3"/>
    <dgm:cxn modelId="{DE760A01-D1BD-4CF1-90A3-7A9AC027CF59}" type="presParOf" srcId="{3E602737-DEF3-400E-976A-1C7C7F108FEA}" destId="{EA5CBB98-9138-4EA3-AFF4-9AFECB7032C7}" srcOrd="0" destOrd="0" presId="urn:microsoft.com/office/officeart/2005/8/layout/process3"/>
    <dgm:cxn modelId="{FD3EBDDB-B1E0-4F27-86E2-655EDCB9E5C7}" type="presParOf" srcId="{EA5CBB98-9138-4EA3-AFF4-9AFECB7032C7}" destId="{88240CA3-232C-47FE-B90A-0DDB41E36522}" srcOrd="0" destOrd="0" presId="urn:microsoft.com/office/officeart/2005/8/layout/process3"/>
    <dgm:cxn modelId="{C3517D3D-3353-4C98-91BF-E224BB5FFD01}" type="presParOf" srcId="{EA5CBB98-9138-4EA3-AFF4-9AFECB7032C7}" destId="{3A8F2153-BAB3-40DB-837A-BBF25948FFE9}" srcOrd="1" destOrd="0" presId="urn:microsoft.com/office/officeart/2005/8/layout/process3"/>
    <dgm:cxn modelId="{2F0A646F-3BD5-4BD0-B9CB-392C1BA4AFC6}" type="presParOf" srcId="{EA5CBB98-9138-4EA3-AFF4-9AFECB7032C7}" destId="{C9B45F18-6DDE-48F0-B9ED-1C6E2091CFB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750B05-9FD0-404C-951B-D23BADC41A1B}"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en-US"/>
        </a:p>
      </dgm:t>
    </dgm:pt>
    <dgm:pt modelId="{F13CD0D7-CC84-4333-88D7-16C0717899B9}">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solidFill>
                <a:schemeClr val="tx1"/>
              </a:solidFill>
            </a:rPr>
            <a:t>SQL Agent (</a:t>
          </a:r>
          <a:r>
            <a:rPr lang="en-US" dirty="0" err="1" smtClean="0">
              <a:solidFill>
                <a:schemeClr val="tx1"/>
              </a:solidFill>
            </a:rPr>
            <a:t>FIM_TemporalEventsJob</a:t>
          </a:r>
          <a:r>
            <a:rPr lang="en-US" dirty="0" smtClean="0">
              <a:solidFill>
                <a:schemeClr val="tx1"/>
              </a:solidFill>
            </a:rPr>
            <a:t>)</a:t>
          </a:r>
          <a:endParaRPr lang="en-US" dirty="0">
            <a:solidFill>
              <a:schemeClr val="tx1"/>
            </a:solidFill>
          </a:endParaRPr>
        </a:p>
      </dgm:t>
    </dgm:pt>
    <dgm:pt modelId="{9D0FF105-78D2-447F-9E97-105959F4F18B}" type="parTrans" cxnId="{EF579270-E9CF-4390-9D87-15E37DED70E2}">
      <dgm:prSet/>
      <dgm:spPr/>
      <dgm:t>
        <a:bodyPr/>
        <a:lstStyle/>
        <a:p>
          <a:endParaRPr lang="en-US"/>
        </a:p>
      </dgm:t>
    </dgm:pt>
    <dgm:pt modelId="{BDA07EA1-569B-4B0B-8CF4-D2D9F5815066}" type="sibTrans" cxnId="{EF579270-E9CF-4390-9D87-15E37DED70E2}">
      <dgm:prSet/>
      <dgm:spPr/>
      <dgm:t>
        <a:bodyPr/>
        <a:lstStyle/>
        <a:p>
          <a:endParaRPr lang="en-US"/>
        </a:p>
      </dgm:t>
    </dgm:pt>
    <dgm:pt modelId="{BB3A8031-383B-41C1-9F6B-823915E63183}">
      <dgm:prSet phldrT="[Text]"/>
      <dgm:spPr/>
      <dgm:t>
        <a:bodyPr/>
        <a:lstStyle/>
        <a:p>
          <a:r>
            <a:rPr lang="en-US" dirty="0" smtClean="0">
              <a:solidFill>
                <a:schemeClr val="tx1"/>
              </a:solidFill>
            </a:rPr>
            <a:t>Set Correction</a:t>
          </a:r>
          <a:endParaRPr lang="en-US" dirty="0">
            <a:solidFill>
              <a:schemeClr val="tx1"/>
            </a:solidFill>
          </a:endParaRPr>
        </a:p>
      </dgm:t>
    </dgm:pt>
    <dgm:pt modelId="{C3FA3B26-0A02-4A1F-B715-08D56E6A2912}" type="sibTrans" cxnId="{32A7EED0-4442-4B06-983A-A368F0B38F1A}">
      <dgm:prSet/>
      <dgm:spPr/>
      <dgm:t>
        <a:bodyPr/>
        <a:lstStyle/>
        <a:p>
          <a:endParaRPr lang="en-US"/>
        </a:p>
      </dgm:t>
    </dgm:pt>
    <dgm:pt modelId="{C4B6B02D-5447-4226-81EC-3A59B54E8CA3}" type="parTrans" cxnId="{32A7EED0-4442-4B06-983A-A368F0B38F1A}">
      <dgm:prSet/>
      <dgm:spPr/>
      <dgm:t>
        <a:bodyPr/>
        <a:lstStyle/>
        <a:p>
          <a:endParaRPr lang="en-US"/>
        </a:p>
      </dgm:t>
    </dgm:pt>
    <dgm:pt modelId="{28C12358-724A-473C-A76A-F77930CE6EBD}">
      <dgm:prSet phldrT="[Text]"/>
      <dgm:spPr/>
      <dgm:t>
        <a:bodyPr/>
        <a:lstStyle/>
        <a:p>
          <a:r>
            <a:rPr lang="en-US" dirty="0" smtClean="0">
              <a:solidFill>
                <a:schemeClr val="tx1"/>
              </a:solidFill>
            </a:rPr>
            <a:t>Temporal</a:t>
          </a:r>
          <a:endParaRPr lang="en-US" dirty="0">
            <a:solidFill>
              <a:schemeClr val="tx1"/>
            </a:solidFill>
          </a:endParaRPr>
        </a:p>
      </dgm:t>
    </dgm:pt>
    <dgm:pt modelId="{B42D41D4-073A-4351-B8DF-42AA742E8024}" type="sibTrans" cxnId="{D2C146EB-11A2-40B3-80BA-8EC52EAEF311}">
      <dgm:prSet/>
      <dgm:spPr/>
      <dgm:t>
        <a:bodyPr/>
        <a:lstStyle/>
        <a:p>
          <a:endParaRPr lang="en-US"/>
        </a:p>
      </dgm:t>
    </dgm:pt>
    <dgm:pt modelId="{D765E8A4-3DEE-4C23-B9D5-9DD3441B4BC7}" type="parTrans" cxnId="{D2C146EB-11A2-40B3-80BA-8EC52EAEF311}">
      <dgm:prSet/>
      <dgm:spPr/>
      <dgm:t>
        <a:bodyPr/>
        <a:lstStyle/>
        <a:p>
          <a:endParaRPr lang="en-US"/>
        </a:p>
      </dgm:t>
    </dgm:pt>
    <dgm:pt modelId="{3E602737-DEF3-400E-976A-1C7C7F108FEA}" type="pres">
      <dgm:prSet presAssocID="{9C750B05-9FD0-404C-951B-D23BADC41A1B}" presName="linearFlow" presStyleCnt="0">
        <dgm:presLayoutVars>
          <dgm:dir/>
          <dgm:animLvl val="lvl"/>
          <dgm:resizeHandles val="exact"/>
        </dgm:presLayoutVars>
      </dgm:prSet>
      <dgm:spPr/>
      <dgm:t>
        <a:bodyPr/>
        <a:lstStyle/>
        <a:p>
          <a:endParaRPr lang="en-US"/>
        </a:p>
      </dgm:t>
    </dgm:pt>
    <dgm:pt modelId="{EA5CBB98-9138-4EA3-AFF4-9AFECB7032C7}" type="pres">
      <dgm:prSet presAssocID="{F13CD0D7-CC84-4333-88D7-16C0717899B9}" presName="composite" presStyleCnt="0"/>
      <dgm:spPr/>
      <dgm:t>
        <a:bodyPr/>
        <a:lstStyle/>
        <a:p>
          <a:endParaRPr lang="en-US"/>
        </a:p>
      </dgm:t>
    </dgm:pt>
    <dgm:pt modelId="{88240CA3-232C-47FE-B90A-0DDB41E36522}" type="pres">
      <dgm:prSet presAssocID="{F13CD0D7-CC84-4333-88D7-16C0717899B9}" presName="parTx" presStyleLbl="node1" presStyleIdx="0" presStyleCnt="1">
        <dgm:presLayoutVars>
          <dgm:chMax val="0"/>
          <dgm:chPref val="0"/>
          <dgm:bulletEnabled val="1"/>
        </dgm:presLayoutVars>
      </dgm:prSet>
      <dgm:spPr/>
      <dgm:t>
        <a:bodyPr/>
        <a:lstStyle/>
        <a:p>
          <a:endParaRPr lang="en-US"/>
        </a:p>
      </dgm:t>
    </dgm:pt>
    <dgm:pt modelId="{3A8F2153-BAB3-40DB-837A-BBF25948FFE9}" type="pres">
      <dgm:prSet presAssocID="{F13CD0D7-CC84-4333-88D7-16C0717899B9}" presName="parSh" presStyleLbl="node1" presStyleIdx="0" presStyleCnt="1" custLinFactNeighborY="14729"/>
      <dgm:spPr/>
      <dgm:t>
        <a:bodyPr/>
        <a:lstStyle/>
        <a:p>
          <a:endParaRPr lang="en-US"/>
        </a:p>
      </dgm:t>
    </dgm:pt>
    <dgm:pt modelId="{C9B45F18-6DDE-48F0-B9ED-1C6E2091CFB4}" type="pres">
      <dgm:prSet presAssocID="{F13CD0D7-CC84-4333-88D7-16C0717899B9}" presName="desTx" presStyleLbl="fgAcc1" presStyleIdx="0" presStyleCnt="1" custScaleY="90551" custLinFactNeighborX="26334" custLinFactNeighborY="69243">
        <dgm:presLayoutVars>
          <dgm:bulletEnabled val="1"/>
        </dgm:presLayoutVars>
      </dgm:prSet>
      <dgm:spPr/>
      <dgm:t>
        <a:bodyPr/>
        <a:lstStyle/>
        <a:p>
          <a:endParaRPr lang="en-US"/>
        </a:p>
      </dgm:t>
    </dgm:pt>
  </dgm:ptLst>
  <dgm:cxnLst>
    <dgm:cxn modelId="{4A1AABCD-C759-4DC2-B5E4-9625FBACA080}" type="presOf" srcId="{28C12358-724A-473C-A76A-F77930CE6EBD}" destId="{C9B45F18-6DDE-48F0-B9ED-1C6E2091CFB4}" srcOrd="0" destOrd="0" presId="urn:microsoft.com/office/officeart/2005/8/layout/process3"/>
    <dgm:cxn modelId="{C98CDFEE-5CA4-40DE-A2E8-82B44E90C916}" type="presOf" srcId="{9C750B05-9FD0-404C-951B-D23BADC41A1B}" destId="{3E602737-DEF3-400E-976A-1C7C7F108FEA}" srcOrd="0" destOrd="0" presId="urn:microsoft.com/office/officeart/2005/8/layout/process3"/>
    <dgm:cxn modelId="{D2C146EB-11A2-40B3-80BA-8EC52EAEF311}" srcId="{F13CD0D7-CC84-4333-88D7-16C0717899B9}" destId="{28C12358-724A-473C-A76A-F77930CE6EBD}" srcOrd="0" destOrd="0" parTransId="{D765E8A4-3DEE-4C23-B9D5-9DD3441B4BC7}" sibTransId="{B42D41D4-073A-4351-B8DF-42AA742E8024}"/>
    <dgm:cxn modelId="{6055A57D-0A66-4167-B31E-2215D14B7EEB}" type="presOf" srcId="{F13CD0D7-CC84-4333-88D7-16C0717899B9}" destId="{88240CA3-232C-47FE-B90A-0DDB41E36522}" srcOrd="0" destOrd="0" presId="urn:microsoft.com/office/officeart/2005/8/layout/process3"/>
    <dgm:cxn modelId="{6AE9C254-5C56-48FA-88D3-E42514A3E133}" type="presOf" srcId="{F13CD0D7-CC84-4333-88D7-16C0717899B9}" destId="{3A8F2153-BAB3-40DB-837A-BBF25948FFE9}" srcOrd="1" destOrd="0" presId="urn:microsoft.com/office/officeart/2005/8/layout/process3"/>
    <dgm:cxn modelId="{EF579270-E9CF-4390-9D87-15E37DED70E2}" srcId="{9C750B05-9FD0-404C-951B-D23BADC41A1B}" destId="{F13CD0D7-CC84-4333-88D7-16C0717899B9}" srcOrd="0" destOrd="0" parTransId="{9D0FF105-78D2-447F-9E97-105959F4F18B}" sibTransId="{BDA07EA1-569B-4B0B-8CF4-D2D9F5815066}"/>
    <dgm:cxn modelId="{32A7EED0-4442-4B06-983A-A368F0B38F1A}" srcId="{F13CD0D7-CC84-4333-88D7-16C0717899B9}" destId="{BB3A8031-383B-41C1-9F6B-823915E63183}" srcOrd="1" destOrd="0" parTransId="{C4B6B02D-5447-4226-81EC-3A59B54E8CA3}" sibTransId="{C3FA3B26-0A02-4A1F-B715-08D56E6A2912}"/>
    <dgm:cxn modelId="{5A113DA6-4557-4703-85DE-C7927EF6DD3D}" type="presOf" srcId="{BB3A8031-383B-41C1-9F6B-823915E63183}" destId="{C9B45F18-6DDE-48F0-B9ED-1C6E2091CFB4}" srcOrd="0" destOrd="1" presId="urn:microsoft.com/office/officeart/2005/8/layout/process3"/>
    <dgm:cxn modelId="{1EAA77E3-B89F-40B7-8643-868DF841E57A}" type="presParOf" srcId="{3E602737-DEF3-400E-976A-1C7C7F108FEA}" destId="{EA5CBB98-9138-4EA3-AFF4-9AFECB7032C7}" srcOrd="0" destOrd="0" presId="urn:microsoft.com/office/officeart/2005/8/layout/process3"/>
    <dgm:cxn modelId="{F86A722F-4E4E-4563-91EC-8A51FE26ECC0}" type="presParOf" srcId="{EA5CBB98-9138-4EA3-AFF4-9AFECB7032C7}" destId="{88240CA3-232C-47FE-B90A-0DDB41E36522}" srcOrd="0" destOrd="0" presId="urn:microsoft.com/office/officeart/2005/8/layout/process3"/>
    <dgm:cxn modelId="{3F6D7E34-BC69-4688-A252-69E6DEF7CC51}" type="presParOf" srcId="{EA5CBB98-9138-4EA3-AFF4-9AFECB7032C7}" destId="{3A8F2153-BAB3-40DB-837A-BBF25948FFE9}" srcOrd="1" destOrd="0" presId="urn:microsoft.com/office/officeart/2005/8/layout/process3"/>
    <dgm:cxn modelId="{A6163D9E-0313-4788-930B-ED63AF86C39E}" type="presParOf" srcId="{EA5CBB98-9138-4EA3-AFF4-9AFECB7032C7}" destId="{C9B45F18-6DDE-48F0-B9ED-1C6E2091CFB4}"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F2153-BAB3-40DB-837A-BBF25948FFE9}">
      <dsp:nvSpPr>
        <dsp:cNvPr id="0" name=""/>
        <dsp:cNvSpPr/>
      </dsp:nvSpPr>
      <dsp:spPr>
        <a:xfrm>
          <a:off x="280341" y="158841"/>
          <a:ext cx="2360568" cy="782324"/>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SQL Agent (</a:t>
          </a:r>
          <a:r>
            <a:rPr lang="en-US" sz="1400" kern="1200" dirty="0" err="1" smtClean="0"/>
            <a:t>FIM_TemporalEventsJob</a:t>
          </a:r>
          <a:r>
            <a:rPr lang="en-US" sz="1400" kern="1200" dirty="0" smtClean="0"/>
            <a:t>)</a:t>
          </a:r>
          <a:endParaRPr lang="en-US" sz="1400" kern="1200" dirty="0"/>
        </a:p>
      </dsp:txBody>
      <dsp:txXfrm>
        <a:off x="280341" y="158841"/>
        <a:ext cx="2360568" cy="521549"/>
      </dsp:txXfrm>
    </dsp:sp>
    <dsp:sp modelId="{C9B45F18-6DDE-48F0-B9ED-1C6E2091CFB4}">
      <dsp:nvSpPr>
        <dsp:cNvPr id="0" name=""/>
        <dsp:cNvSpPr/>
      </dsp:nvSpPr>
      <dsp:spPr>
        <a:xfrm>
          <a:off x="483490" y="565200"/>
          <a:ext cx="2360568" cy="806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Temporal</a:t>
          </a:r>
          <a:endParaRPr lang="en-US" sz="1400" kern="1200" dirty="0"/>
        </a:p>
        <a:p>
          <a:pPr marL="114300" lvl="1" indent="-114300" algn="l" defTabSz="622300">
            <a:lnSpc>
              <a:spcPct val="90000"/>
            </a:lnSpc>
            <a:spcBef>
              <a:spcPct val="0"/>
            </a:spcBef>
            <a:spcAft>
              <a:spcPct val="15000"/>
            </a:spcAft>
            <a:buChar char="••"/>
          </a:pPr>
          <a:r>
            <a:rPr lang="en-US" sz="1400" kern="1200" dirty="0" smtClean="0"/>
            <a:t>Set Correction</a:t>
          </a:r>
          <a:endParaRPr lang="en-US" sz="1400" kern="1200" dirty="0"/>
        </a:p>
      </dsp:txBody>
      <dsp:txXfrm>
        <a:off x="507109" y="588819"/>
        <a:ext cx="2313330" cy="759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F2153-BAB3-40DB-837A-BBF25948FFE9}">
      <dsp:nvSpPr>
        <dsp:cNvPr id="0" name=""/>
        <dsp:cNvSpPr/>
      </dsp:nvSpPr>
      <dsp:spPr>
        <a:xfrm>
          <a:off x="0" y="140502"/>
          <a:ext cx="2240506" cy="732816"/>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kern="1200" dirty="0" smtClean="0">
              <a:solidFill>
                <a:schemeClr val="tx1"/>
              </a:solidFill>
            </a:rPr>
            <a:t>SQL Agent (</a:t>
          </a:r>
          <a:r>
            <a:rPr lang="en-US" sz="1300" kern="1200" dirty="0" err="1" smtClean="0">
              <a:solidFill>
                <a:schemeClr val="tx1"/>
              </a:solidFill>
            </a:rPr>
            <a:t>FIM_TemporalEventsJob</a:t>
          </a:r>
          <a:r>
            <a:rPr lang="en-US" sz="1300" kern="1200" dirty="0" smtClean="0">
              <a:solidFill>
                <a:schemeClr val="tx1"/>
              </a:solidFill>
            </a:rPr>
            <a:t>)</a:t>
          </a:r>
          <a:endParaRPr lang="en-US" sz="1300" kern="1200" dirty="0">
            <a:solidFill>
              <a:schemeClr val="tx1"/>
            </a:solidFill>
          </a:endParaRPr>
        </a:p>
      </dsp:txBody>
      <dsp:txXfrm>
        <a:off x="0" y="140502"/>
        <a:ext cx="2240506" cy="488544"/>
      </dsp:txXfrm>
    </dsp:sp>
    <dsp:sp modelId="{C9B45F18-6DDE-48F0-B9ED-1C6E2091CFB4}">
      <dsp:nvSpPr>
        <dsp:cNvPr id="0" name=""/>
        <dsp:cNvSpPr/>
      </dsp:nvSpPr>
      <dsp:spPr>
        <a:xfrm>
          <a:off x="458899" y="589054"/>
          <a:ext cx="2240506" cy="678045"/>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solidFill>
                <a:schemeClr val="tx1"/>
              </a:solidFill>
            </a:rPr>
            <a:t>Temporal</a:t>
          </a:r>
          <a:endParaRPr lang="en-US" sz="1300" kern="1200" dirty="0">
            <a:solidFill>
              <a:schemeClr val="tx1"/>
            </a:solidFill>
          </a:endParaRPr>
        </a:p>
        <a:p>
          <a:pPr marL="114300" lvl="1" indent="-114300" algn="l" defTabSz="577850">
            <a:lnSpc>
              <a:spcPct val="90000"/>
            </a:lnSpc>
            <a:spcBef>
              <a:spcPct val="0"/>
            </a:spcBef>
            <a:spcAft>
              <a:spcPct val="15000"/>
            </a:spcAft>
            <a:buChar char="••"/>
          </a:pPr>
          <a:r>
            <a:rPr lang="en-US" sz="1300" kern="1200" dirty="0" smtClean="0">
              <a:solidFill>
                <a:schemeClr val="tx1"/>
              </a:solidFill>
            </a:rPr>
            <a:t>Set Correction</a:t>
          </a:r>
          <a:endParaRPr lang="en-US" sz="1300" kern="1200" dirty="0">
            <a:solidFill>
              <a:schemeClr val="tx1"/>
            </a:solidFill>
          </a:endParaRPr>
        </a:p>
      </dsp:txBody>
      <dsp:txXfrm>
        <a:off x="478758" y="608913"/>
        <a:ext cx="2200788" cy="6383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0902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2E7856-5D31-4E07-AD72-B547C3686D70}"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50673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341634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90659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90659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999104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224286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4016951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13846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367615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554948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642E7856-5D31-4E07-AD72-B547C3686D70}"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4197993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4221076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4197993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10:09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10:09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10:09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10:09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10:09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187691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034041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53421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20249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53421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70232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202493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4143764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721664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98137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51061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974863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5879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4635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0222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7106589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740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5618418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5213014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95830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327041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269908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34444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7637328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755211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624262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629429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041901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0090311"/>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hyperlink" Target="http://msdn.microsoft.com/en-us/library/ee652424.aspx"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msdn.microsoft.com/en-us/library/ee652263.aspx" TargetMode="External"/><Relationship Id="rId2" Type="http://schemas.openxmlformats.org/officeDocument/2006/relationships/hyperlink" Target="http://technet.microsoft.com/en-us/library/ff393653(WS.10).aspx#bkmk_search" TargetMode="External"/><Relationship Id="rId1" Type="http://schemas.openxmlformats.org/officeDocument/2006/relationships/slideLayout" Target="../slideLayouts/slideLayout8.xml"/><Relationship Id="rId6" Type="http://schemas.openxmlformats.org/officeDocument/2006/relationships/hyperlink" Target="http://social.technet.microsoft.com/Forums/en-US/ilm2/threads" TargetMode="External"/><Relationship Id="rId5" Type="http://schemas.openxmlformats.org/officeDocument/2006/relationships/hyperlink" Target="http://social.technet.microsoft.com/wiki/contents/articles/current-forefront-identity-manager-resources.aspx" TargetMode="External"/><Relationship Id="rId4" Type="http://schemas.openxmlformats.org/officeDocument/2006/relationships/hyperlink" Target="http://social.technet.microsoft.com/Forums/en-US/ilm2/thread/807617bc-b560-4cbe-a137-b9f338bfbd8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6.png"/><Relationship Id="rId5" Type="http://schemas.openxmlformats.org/officeDocument/2006/relationships/hyperlink" Target="http://www.microsoft.com/learning" TargetMode="External"/><Relationship Id="rId10" Type="http://schemas.openxmlformats.org/officeDocument/2006/relationships/image" Target="../media/image35.emf"/><Relationship Id="rId4" Type="http://schemas.openxmlformats.org/officeDocument/2006/relationships/image" Target="../media/image32.png"/><Relationship Id="rId9" Type="http://schemas.openxmlformats.org/officeDocument/2006/relationships/image" Target="../media/image34.png"/><Relationship Id="rId1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ocial.technet.microsoft.com/wiki/contents/articles/understanding-fim-service-partitions.aspx"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Optimizing FIM 2010</a:t>
            </a:r>
            <a:endParaRPr lang="en-US" sz="3600" dirty="0"/>
          </a:p>
        </p:txBody>
      </p:sp>
      <p:sp>
        <p:nvSpPr>
          <p:cNvPr id="3" name="Subtitle 2"/>
          <p:cNvSpPr>
            <a:spLocks noGrp="1"/>
          </p:cNvSpPr>
          <p:nvPr>
            <p:ph type="subTitle" idx="1"/>
          </p:nvPr>
        </p:nvSpPr>
        <p:spPr/>
        <p:txBody>
          <a:bodyPr/>
          <a:lstStyle/>
          <a:p>
            <a:r>
              <a:rPr lang="en-US" dirty="0" smtClean="0"/>
              <a:t>Arshad Ahmad, Lead Program Manager</a:t>
            </a:r>
          </a:p>
          <a:p>
            <a:r>
              <a:rPr lang="en-US" dirty="0" smtClean="0"/>
              <a:t>Mark Wahl, Architect</a:t>
            </a:r>
          </a:p>
          <a:p>
            <a:r>
              <a:rPr lang="en-US" dirty="0" smtClean="0"/>
              <a:t>Microsoft </a:t>
            </a:r>
            <a:endParaRPr lang="en-US" dirty="0"/>
          </a:p>
        </p:txBody>
      </p:sp>
      <p:sp>
        <p:nvSpPr>
          <p:cNvPr id="4" name="Text Placeholder 3"/>
          <p:cNvSpPr>
            <a:spLocks noGrp="1"/>
          </p:cNvSpPr>
          <p:nvPr>
            <p:ph type="body" sz="quarter" idx="10"/>
          </p:nvPr>
        </p:nvSpPr>
        <p:spPr>
          <a:xfrm>
            <a:off x="3737368" y="1837299"/>
            <a:ext cx="2188302" cy="249299"/>
          </a:xfrm>
        </p:spPr>
        <p:txBody>
          <a:bodyPr/>
          <a:lstStyle/>
          <a:p>
            <a:r>
              <a:rPr lang="en-US" dirty="0"/>
              <a:t>SIM315</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Recommendation #2</a:t>
            </a:r>
            <a:br>
              <a:rPr lang="en-US" dirty="0" smtClean="0"/>
            </a:br>
            <a:r>
              <a:rPr lang="en-US" sz="2400" dirty="0" smtClean="0"/>
              <a:t>Service Partitioning</a:t>
            </a:r>
            <a:endParaRPr lang="en-US" sz="2400" dirty="0"/>
          </a:p>
        </p:txBody>
      </p:sp>
      <p:sp>
        <p:nvSpPr>
          <p:cNvPr id="4" name="Text Placeholder 2"/>
          <p:cNvSpPr txBox="1">
            <a:spLocks/>
          </p:cNvSpPr>
          <p:nvPr/>
        </p:nvSpPr>
        <p:spPr>
          <a:xfrm>
            <a:off x="561068" y="1596487"/>
            <a:ext cx="11149013" cy="35578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At scale, separate workloads (User,  Administrative, Sync) by using service partitioning</a:t>
            </a:r>
          </a:p>
          <a:p>
            <a:pPr lvl="1"/>
            <a:r>
              <a:rPr lang="en-US" dirty="0" smtClean="0"/>
              <a:t>One for administrative updates and for use with Sync</a:t>
            </a:r>
          </a:p>
          <a:p>
            <a:pPr lvl="1"/>
            <a:r>
              <a:rPr lang="en-US" dirty="0" smtClean="0"/>
              <a:t>One service partition for users </a:t>
            </a:r>
          </a:p>
          <a:p>
            <a:pPr lvl="2"/>
            <a:r>
              <a:rPr lang="en-US" dirty="0" smtClean="0"/>
              <a:t>User service partition does not have to compete for workflow host resources with Sync and administrative tasks (policy updates)</a:t>
            </a:r>
          </a:p>
          <a:p>
            <a:r>
              <a:rPr lang="en-US" dirty="0"/>
              <a:t>Adjust timeouts for administrative partition to allow longer running </a:t>
            </a:r>
            <a:r>
              <a:rPr lang="en-US" dirty="0" smtClean="0"/>
              <a:t>operations</a:t>
            </a:r>
            <a:endParaRPr lang="en-US" dirty="0"/>
          </a:p>
        </p:txBody>
      </p:sp>
    </p:spTree>
    <p:extLst>
      <p:ext uri="{BB962C8B-B14F-4D97-AF65-F5344CB8AC3E}">
        <p14:creationId xmlns:p14="http://schemas.microsoft.com/office/powerpoint/2010/main" val="39950534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186" y="4739586"/>
            <a:ext cx="91627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8997206" y="4577112"/>
            <a:ext cx="1261722" cy="1062542"/>
            <a:chOff x="3049524" y="1708921"/>
            <a:chExt cx="946538" cy="1062542"/>
          </a:xfrm>
        </p:grpSpPr>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524" y="1708921"/>
              <a:ext cx="68738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675" y="1737362"/>
              <a:ext cx="68738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7"/>
            <p:cNvGrpSpPr/>
            <p:nvPr/>
          </p:nvGrpSpPr>
          <p:grpSpPr>
            <a:xfrm>
              <a:off x="3393217" y="2311881"/>
              <a:ext cx="551656" cy="459582"/>
              <a:chOff x="4238626" y="3476625"/>
              <a:chExt cx="551656" cy="459582"/>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718" y="3476625"/>
                <a:ext cx="332582" cy="33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6" y="3532981"/>
                <a:ext cx="332582" cy="33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3531393"/>
                <a:ext cx="332582" cy="33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600450"/>
                <a:ext cx="332582" cy="33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9504" y="2672113"/>
            <a:ext cx="91627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879693" y="5702492"/>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SQL Cluster</a:t>
            </a:r>
          </a:p>
        </p:txBody>
      </p:sp>
      <p:sp>
        <p:nvSpPr>
          <p:cNvPr id="18" name="TextBox 17"/>
          <p:cNvSpPr txBox="1"/>
          <p:nvPr/>
        </p:nvSpPr>
        <p:spPr>
          <a:xfrm>
            <a:off x="8733576" y="3662713"/>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Sync</a:t>
            </a:r>
          </a:p>
        </p:txBody>
      </p:sp>
      <p:cxnSp>
        <p:nvCxnSpPr>
          <p:cNvPr id="19" name="Straight Arrow Connector 18"/>
          <p:cNvCxnSpPr/>
          <p:nvPr/>
        </p:nvCxnSpPr>
        <p:spPr>
          <a:xfrm>
            <a:off x="9637847" y="3920601"/>
            <a:ext cx="0" cy="55651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7"/>
          <p:cNvPicPr>
            <a:picLocks noChangeAspect="1" noChangeArrowheads="1"/>
          </p:cNvPicPr>
          <p:nvPr/>
        </p:nvPicPr>
        <p:blipFill>
          <a:blip r:embed="rId5"/>
          <a:srcRect/>
          <a:stretch>
            <a:fillRect/>
          </a:stretch>
        </p:blipFill>
        <p:spPr bwMode="auto">
          <a:xfrm>
            <a:off x="9449078" y="3415062"/>
            <a:ext cx="345653" cy="247246"/>
          </a:xfrm>
          <a:prstGeom prst="rect">
            <a:avLst/>
          </a:prstGeom>
          <a:noFill/>
          <a:ln w="9525">
            <a:noFill/>
            <a:miter lim="800000"/>
            <a:headEnd/>
            <a:tailEnd/>
          </a:ln>
          <a:effectLst/>
          <a:scene3d>
            <a:camera prst="isometricLeftDown"/>
            <a:lightRig rig="threePt" dir="t"/>
          </a:scene3d>
          <a:sp3d>
            <a:bevelT w="0"/>
            <a:contourClr>
              <a:schemeClr val="tx1">
                <a:lumMod val="75000"/>
                <a:lumOff val="25000"/>
              </a:schemeClr>
            </a:contourClr>
          </a:sp3d>
        </p:spPr>
      </p:pic>
      <p:grpSp>
        <p:nvGrpSpPr>
          <p:cNvPr id="38" name="Group 85"/>
          <p:cNvGrpSpPr/>
          <p:nvPr/>
        </p:nvGrpSpPr>
        <p:grpSpPr>
          <a:xfrm>
            <a:off x="1460807" y="3306116"/>
            <a:ext cx="1021089" cy="883560"/>
            <a:chOff x="1371600" y="5227217"/>
            <a:chExt cx="766016" cy="883560"/>
          </a:xfrm>
        </p:grpSpPr>
        <p:pic>
          <p:nvPicPr>
            <p:cNvPr id="39" name="Picture 6" descr="C:\Users\Billy\AppData\Local\Microsoft\Windows\Temporary Internet Files\Content.IE5\HMQX6ZJI\MC90043264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5227217"/>
              <a:ext cx="766016" cy="76601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608" y="5626590"/>
              <a:ext cx="34686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1" name="Straight Arrow Connector 40"/>
          <p:cNvCxnSpPr/>
          <p:nvPr/>
        </p:nvCxnSpPr>
        <p:spPr>
          <a:xfrm>
            <a:off x="2539338" y="3747896"/>
            <a:ext cx="1828324" cy="823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683676" y="3275119"/>
            <a:ext cx="1830073" cy="1310403"/>
            <a:chOff x="3599760" y="2156697"/>
            <a:chExt cx="1372912" cy="1310403"/>
          </a:xfrm>
        </p:grpSpPr>
        <p:pic>
          <p:nvPicPr>
            <p:cNvPr id="4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963" y="2156697"/>
              <a:ext cx="68738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3599760" y="3220879"/>
              <a:ext cx="1372912"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FIM Service 2</a:t>
              </a:r>
            </a:p>
          </p:txBody>
        </p:sp>
      </p:grpSp>
      <p:sp>
        <p:nvSpPr>
          <p:cNvPr id="35" name="Rectangle 34"/>
          <p:cNvSpPr/>
          <p:nvPr/>
        </p:nvSpPr>
        <p:spPr bwMode="auto">
          <a:xfrm>
            <a:off x="4570810" y="2900712"/>
            <a:ext cx="2081201" cy="3429000"/>
          </a:xfrm>
          <a:prstGeom prst="rect">
            <a:avLst/>
          </a:prstGeom>
          <a:noFill/>
          <a:ln w="254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4" name="TextBox 43"/>
          <p:cNvSpPr txBox="1"/>
          <p:nvPr/>
        </p:nvSpPr>
        <p:spPr>
          <a:xfrm>
            <a:off x="4696372" y="2967835"/>
            <a:ext cx="1830073" cy="246221"/>
          </a:xfrm>
          <a:prstGeom prst="rect">
            <a:avLst/>
          </a:prstGeom>
          <a:noFill/>
        </p:spPr>
        <p:txBody>
          <a:bodyPr wrap="square" lIns="0" tIns="0" rIns="0" bIns="0" rtlCol="0">
            <a:spAutoFit/>
          </a:bodyPr>
          <a:lstStyle/>
          <a:p>
            <a:pPr algn="ctr"/>
            <a:r>
              <a:rPr lang="en-US" sz="1600" dirty="0" err="1" smtClean="0">
                <a:gradFill>
                  <a:gsLst>
                    <a:gs pos="0">
                      <a:schemeClr val="tx1"/>
                    </a:gs>
                    <a:gs pos="86000">
                      <a:schemeClr val="tx1"/>
                    </a:gs>
                  </a:gsLst>
                  <a:lin ang="5400000" scaled="0"/>
                </a:gradFill>
              </a:rPr>
              <a:t>Partition:User</a:t>
            </a:r>
            <a:endParaRPr lang="en-US" sz="1600" dirty="0" smtClean="0">
              <a:gradFill>
                <a:gsLst>
                  <a:gs pos="0">
                    <a:schemeClr val="tx1"/>
                  </a:gs>
                  <a:gs pos="86000">
                    <a:schemeClr val="tx1"/>
                  </a:gs>
                </a:gsLst>
                <a:lin ang="5400000" scaled="0"/>
              </a:gradFill>
            </a:endParaRPr>
          </a:p>
        </p:txBody>
      </p:sp>
      <p:cxnSp>
        <p:nvCxnSpPr>
          <p:cNvPr id="45" name="Straight Arrow Connector 44"/>
          <p:cNvCxnSpPr/>
          <p:nvPr/>
        </p:nvCxnSpPr>
        <p:spPr>
          <a:xfrm>
            <a:off x="7211721" y="5034312"/>
            <a:ext cx="1320456"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bwMode="auto">
          <a:xfrm>
            <a:off x="4733288" y="3785822"/>
            <a:ext cx="1793157" cy="54754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Workflow1</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Partition: 2</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Owner: Service2</a:t>
            </a:r>
          </a:p>
        </p:txBody>
      </p:sp>
      <p:sp>
        <p:nvSpPr>
          <p:cNvPr id="50" name="TextBox 49"/>
          <p:cNvSpPr txBox="1"/>
          <p:nvPr/>
        </p:nvSpPr>
        <p:spPr>
          <a:xfrm>
            <a:off x="4733288" y="5714231"/>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FIM Service 3</a:t>
            </a:r>
          </a:p>
        </p:txBody>
      </p:sp>
      <p:sp>
        <p:nvSpPr>
          <p:cNvPr id="47" name="Rectangle 46"/>
          <p:cNvSpPr/>
          <p:nvPr/>
        </p:nvSpPr>
        <p:spPr bwMode="auto">
          <a:xfrm>
            <a:off x="2539338" y="3185257"/>
            <a:ext cx="1238235" cy="45961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Request</a:t>
            </a:r>
          </a:p>
        </p:txBody>
      </p:sp>
      <p:sp>
        <p:nvSpPr>
          <p:cNvPr id="32" name="Title 1"/>
          <p:cNvSpPr>
            <a:spLocks noGrp="1"/>
          </p:cNvSpPr>
          <p:nvPr>
            <p:ph type="title"/>
          </p:nvPr>
        </p:nvSpPr>
        <p:spPr>
          <a:xfrm>
            <a:off x="519112" y="228600"/>
            <a:ext cx="11149013" cy="941796"/>
          </a:xfrm>
        </p:spPr>
        <p:txBody>
          <a:bodyPr/>
          <a:lstStyle/>
          <a:p>
            <a:r>
              <a:rPr lang="en-US" dirty="0" smtClean="0"/>
              <a:t>Recommendation #3</a:t>
            </a:r>
            <a:br>
              <a:rPr lang="en-US" dirty="0" smtClean="0"/>
            </a:br>
            <a:r>
              <a:rPr lang="en-US" sz="2400" dirty="0" smtClean="0"/>
              <a:t>Service Partitioning</a:t>
            </a:r>
            <a:endParaRPr lang="en-US" sz="2400" dirty="0"/>
          </a:p>
        </p:txBody>
      </p:sp>
      <p:sp>
        <p:nvSpPr>
          <p:cNvPr id="33" name="TextBox 32"/>
          <p:cNvSpPr txBox="1"/>
          <p:nvPr/>
        </p:nvSpPr>
        <p:spPr>
          <a:xfrm>
            <a:off x="4741874" y="5741309"/>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FIM Service 2</a:t>
            </a:r>
          </a:p>
        </p:txBody>
      </p:sp>
      <p:sp>
        <p:nvSpPr>
          <p:cNvPr id="34" name="Text Placeholder 2"/>
          <p:cNvSpPr txBox="1">
            <a:spLocks/>
          </p:cNvSpPr>
          <p:nvPr/>
        </p:nvSpPr>
        <p:spPr>
          <a:xfrm>
            <a:off x="531955" y="1359082"/>
            <a:ext cx="11149013" cy="1163395"/>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If a machine fails within a service partition, start a new FIM Service machine with the same service machine name to allow pending workflows to </a:t>
            </a:r>
            <a:r>
              <a:rPr lang="en-US" sz="2800" dirty="0" smtClean="0"/>
              <a:t>complete</a:t>
            </a:r>
            <a:endParaRPr lang="en-US" sz="2800" dirty="0"/>
          </a:p>
        </p:txBody>
      </p:sp>
    </p:spTree>
    <p:extLst>
      <p:ext uri="{BB962C8B-B14F-4D97-AF65-F5344CB8AC3E}">
        <p14:creationId xmlns:p14="http://schemas.microsoft.com/office/powerpoint/2010/main" val="911851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1" nodeType="clickEffect">
                                  <p:stCondLst>
                                    <p:cond delay="0"/>
                                  </p:stCondLst>
                                  <p:childTnLst>
                                    <p:animMotion origin="layout" path="M 2.22222E-6 4.44444E-6 L 0.19097 0.00277 " pathEditMode="relative" rAng="0" ptsTypes="AA">
                                      <p:cBhvr>
                                        <p:cTn id="6" dur="2000" fill="hold"/>
                                        <p:tgtEl>
                                          <p:spTgt spid="47"/>
                                        </p:tgtEl>
                                        <p:attrNameLst>
                                          <p:attrName>ppt_x</p:attrName>
                                          <p:attrName>ppt_y</p:attrName>
                                        </p:attrNameLst>
                                      </p:cBhvr>
                                      <p:rCtr x="9549" y="139"/>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7"/>
                                        </p:tgtEl>
                                      </p:cBhvr>
                                    </p:animEffect>
                                    <p:set>
                                      <p:cBhvr>
                                        <p:cTn id="11" dur="1" fill="hold">
                                          <p:stCondLst>
                                            <p:cond delay="499"/>
                                          </p:stCondLst>
                                        </p:cTn>
                                        <p:tgtEl>
                                          <p:spTgt spid="47"/>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1" nodeType="clickEffect">
                                  <p:stCondLst>
                                    <p:cond delay="0"/>
                                  </p:stCondLst>
                                  <p:childTnLst>
                                    <p:animMotion origin="layout" path="M 4.44444E-6 2.96296E-6 L 0.31319 0.16435 " pathEditMode="relative" rAng="0" ptsTypes="AA">
                                      <p:cBhvr>
                                        <p:cTn id="18" dur="2000" fill="hold"/>
                                        <p:tgtEl>
                                          <p:spTgt spid="46"/>
                                        </p:tgtEl>
                                        <p:attrNameLst>
                                          <p:attrName>ppt_x</p:attrName>
                                          <p:attrName>ppt_y</p:attrName>
                                        </p:attrNameLst>
                                      </p:cBhvr>
                                      <p:rCtr x="15660" y="8218"/>
                                    </p:animMotion>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50"/>
                                        </p:tgtEl>
                                      </p:cBhvr>
                                    </p:animEffect>
                                    <p:set>
                                      <p:cBhvr>
                                        <p:cTn id="28" dur="1" fill="hold">
                                          <p:stCondLst>
                                            <p:cond delay="499"/>
                                          </p:stCondLst>
                                        </p:cTn>
                                        <p:tgtEl>
                                          <p:spTgt spid="5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grpId="2" nodeType="clickEffect">
                                  <p:stCondLst>
                                    <p:cond delay="0"/>
                                  </p:stCondLst>
                                  <p:childTnLst>
                                    <p:animMotion origin="layout" path="M 0.31319 0.16435 L 0.00486 0.16435 " pathEditMode="relative" rAng="0" ptsTypes="AA">
                                      <p:cBhvr>
                                        <p:cTn id="36" dur="2000" fill="hold"/>
                                        <p:tgtEl>
                                          <p:spTgt spid="46"/>
                                        </p:tgtEl>
                                        <p:attrNameLst>
                                          <p:attrName>ppt_x</p:attrName>
                                          <p:attrName>ppt_y</p:attrName>
                                        </p:attrNameLst>
                                      </p:cBhvr>
                                      <p:rCtr x="-154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6" grpId="2" animBg="1"/>
      <p:bldP spid="50" grpId="0"/>
      <p:bldP spid="47" grpId="0" animBg="1"/>
      <p:bldP spid="47" grpId="1" animBg="1"/>
      <p:bldP spid="3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98621" y="2781998"/>
            <a:ext cx="9396663" cy="986589"/>
          </a:xfrm>
          <a:prstGeom prst="rect">
            <a:avLst/>
          </a:prstGeom>
          <a:solidFill>
            <a:schemeClr val="tx1">
              <a:lumMod val="65000"/>
            </a:scheme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2" name="Title 1"/>
          <p:cNvSpPr>
            <a:spLocks noGrp="1"/>
          </p:cNvSpPr>
          <p:nvPr>
            <p:ph type="title"/>
          </p:nvPr>
        </p:nvSpPr>
        <p:spPr>
          <a:xfrm>
            <a:off x="519112" y="228600"/>
            <a:ext cx="11149013" cy="941796"/>
          </a:xfrm>
        </p:spPr>
        <p:txBody>
          <a:bodyPr/>
          <a:lstStyle/>
          <a:p>
            <a:r>
              <a:rPr lang="en-US" dirty="0" smtClean="0"/>
              <a:t>How To</a:t>
            </a:r>
            <a:br>
              <a:rPr lang="en-US" dirty="0" smtClean="0"/>
            </a:br>
            <a:r>
              <a:rPr lang="en-US" sz="2400" dirty="0" smtClean="0"/>
              <a:t>Set a partition name </a:t>
            </a:r>
            <a:endParaRPr lang="en-US" sz="2400" dirty="0"/>
          </a:p>
        </p:txBody>
      </p:sp>
      <p:sp>
        <p:nvSpPr>
          <p:cNvPr id="3" name="Text Placeholder 2"/>
          <p:cNvSpPr>
            <a:spLocks noGrp="1"/>
          </p:cNvSpPr>
          <p:nvPr>
            <p:ph type="body" sz="quarter" idx="10"/>
          </p:nvPr>
        </p:nvSpPr>
        <p:spPr>
          <a:xfrm>
            <a:off x="543175" y="1482822"/>
            <a:ext cx="11149013" cy="664797"/>
          </a:xfrm>
        </p:spPr>
        <p:txBody>
          <a:bodyPr/>
          <a:lstStyle/>
          <a:p>
            <a:r>
              <a:rPr lang="en-US" sz="2400" dirty="0" smtClean="0"/>
              <a:t>Specify </a:t>
            </a:r>
            <a:r>
              <a:rPr lang="en-US" sz="2400" dirty="0"/>
              <a:t>the service partition </a:t>
            </a:r>
            <a:r>
              <a:rPr lang="en-US" sz="2400" dirty="0" smtClean="0"/>
              <a:t>name in </a:t>
            </a:r>
            <a:r>
              <a:rPr lang="en-US" sz="2400" dirty="0"/>
              <a:t>the </a:t>
            </a:r>
            <a:r>
              <a:rPr lang="en-US" sz="2400" dirty="0" smtClean="0"/>
              <a:t>FIM Service </a:t>
            </a:r>
            <a:r>
              <a:rPr lang="en-US" sz="2400" dirty="0"/>
              <a:t>configuration </a:t>
            </a:r>
            <a:r>
              <a:rPr lang="en-US" sz="2400" dirty="0" smtClean="0"/>
              <a:t>file </a:t>
            </a:r>
            <a:r>
              <a:rPr lang="en-US" sz="2400" b="1" u="sng" dirty="0" err="1" smtClean="0">
                <a:solidFill>
                  <a:schemeClr val="tx2"/>
                </a:solidFill>
                <a:hlinkClick r:id="rId3"/>
              </a:rPr>
              <a:t>Microsoft.ResourceManagementService.exe.config</a:t>
            </a:r>
            <a:endParaRPr lang="en-US" sz="2000" u="sng" dirty="0" smtClean="0"/>
          </a:p>
        </p:txBody>
      </p:sp>
      <p:sp>
        <p:nvSpPr>
          <p:cNvPr id="6" name="Text Placeholder 2"/>
          <p:cNvSpPr txBox="1">
            <a:spLocks/>
          </p:cNvSpPr>
          <p:nvPr/>
        </p:nvSpPr>
        <p:spPr>
          <a:xfrm>
            <a:off x="523123" y="4544127"/>
            <a:ext cx="11149013" cy="6647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0">
              <a:buFontTx/>
              <a:buNone/>
            </a:pPr>
            <a:r>
              <a:rPr lang="en-US" sz="2400" dirty="0" smtClean="0"/>
              <a:t>Note: the name of your service partition defaults to the external host name of the computer when FIM Service was installed</a:t>
            </a:r>
          </a:p>
        </p:txBody>
      </p:sp>
      <p:sp>
        <p:nvSpPr>
          <p:cNvPr id="7" name="Text Placeholder 2"/>
          <p:cNvSpPr txBox="1">
            <a:spLocks/>
          </p:cNvSpPr>
          <p:nvPr/>
        </p:nvSpPr>
        <p:spPr>
          <a:xfrm>
            <a:off x="998621" y="3021759"/>
            <a:ext cx="9739815" cy="56060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0">
              <a:buFontTx/>
              <a:buNone/>
            </a:pPr>
            <a:r>
              <a:rPr lang="en-US" sz="2000" dirty="0" smtClean="0">
                <a:solidFill>
                  <a:srgbClr val="C00000"/>
                </a:solidFill>
              </a:rPr>
              <a:t>&lt;</a:t>
            </a:r>
            <a:r>
              <a:rPr lang="en-US" sz="2000" dirty="0" err="1" smtClean="0">
                <a:solidFill>
                  <a:srgbClr val="C00000"/>
                </a:solidFill>
              </a:rPr>
              <a:t>resourceManagementService</a:t>
            </a:r>
            <a:r>
              <a:rPr lang="en-US" sz="2000" dirty="0" smtClean="0">
                <a:solidFill>
                  <a:srgbClr val="C00000"/>
                </a:solidFill>
              </a:rPr>
              <a:t> </a:t>
            </a:r>
            <a:r>
              <a:rPr lang="en-US" sz="2000" dirty="0" err="1" smtClean="0">
                <a:solidFill>
                  <a:srgbClr val="C00000"/>
                </a:solidFill>
              </a:rPr>
              <a:t>externalHostName</a:t>
            </a:r>
            <a:r>
              <a:rPr lang="en-US" sz="2000" dirty="0" smtClean="0">
                <a:solidFill>
                  <a:srgbClr val="C00000"/>
                </a:solidFill>
              </a:rPr>
              <a:t>="</a:t>
            </a:r>
            <a:r>
              <a:rPr lang="en-US" sz="2000" dirty="0" err="1" smtClean="0">
                <a:solidFill>
                  <a:srgbClr val="C00000"/>
                </a:solidFill>
              </a:rPr>
              <a:t>FIMServerOne</a:t>
            </a:r>
            <a:r>
              <a:rPr lang="en-US" sz="2000" dirty="0" smtClean="0">
                <a:solidFill>
                  <a:srgbClr val="C00000"/>
                </a:solidFill>
              </a:rPr>
              <a:t>" </a:t>
            </a:r>
            <a:r>
              <a:rPr lang="en-US" sz="2000" dirty="0" err="1" smtClean="0">
                <a:solidFill>
                  <a:srgbClr val="C00000"/>
                </a:solidFill>
              </a:rPr>
              <a:t>servicePartitionName</a:t>
            </a:r>
            <a:r>
              <a:rPr lang="en-US" sz="2000" dirty="0" smtClean="0">
                <a:solidFill>
                  <a:srgbClr val="C00000"/>
                </a:solidFill>
              </a:rPr>
              <a:t>="User" </a:t>
            </a:r>
            <a:r>
              <a:rPr lang="en-US" sz="2000" dirty="0" err="1" smtClean="0">
                <a:solidFill>
                  <a:srgbClr val="C00000"/>
                </a:solidFill>
              </a:rPr>
              <a:t>serviceName</a:t>
            </a:r>
            <a:r>
              <a:rPr lang="en-US" sz="2000" dirty="0" smtClean="0">
                <a:solidFill>
                  <a:srgbClr val="C00000"/>
                </a:solidFill>
              </a:rPr>
              <a:t>="User1"/&gt;</a:t>
            </a:r>
          </a:p>
        </p:txBody>
      </p:sp>
    </p:spTree>
    <p:extLst>
      <p:ext uri="{BB962C8B-B14F-4D97-AF65-F5344CB8AC3E}">
        <p14:creationId xmlns:p14="http://schemas.microsoft.com/office/powerpoint/2010/main" val="6179841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Workflow Hosts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7899724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Issues</a:t>
            </a:r>
            <a:br>
              <a:rPr lang="en-US" dirty="0" smtClean="0"/>
            </a:br>
            <a:r>
              <a:rPr lang="en-US" sz="2400" dirty="0" smtClean="0"/>
              <a:t>Workflow Hosts</a:t>
            </a:r>
            <a:endParaRPr lang="en-US" sz="2400" dirty="0"/>
          </a:p>
        </p:txBody>
      </p:sp>
      <p:sp>
        <p:nvSpPr>
          <p:cNvPr id="3" name="Text Placeholder 2"/>
          <p:cNvSpPr>
            <a:spLocks noGrp="1"/>
          </p:cNvSpPr>
          <p:nvPr>
            <p:ph type="body" sz="quarter" idx="10"/>
          </p:nvPr>
        </p:nvSpPr>
        <p:spPr>
          <a:xfrm>
            <a:off x="483018" y="1556084"/>
            <a:ext cx="11149013" cy="443198"/>
          </a:xfrm>
        </p:spPr>
        <p:txBody>
          <a:bodyPr/>
          <a:lstStyle/>
          <a:p>
            <a:r>
              <a:rPr lang="en-US" dirty="0" smtClean="0"/>
              <a:t>Workflows consuming excessive system resources</a:t>
            </a:r>
          </a:p>
        </p:txBody>
      </p:sp>
    </p:spTree>
    <p:extLst>
      <p:ext uri="{BB962C8B-B14F-4D97-AF65-F5344CB8AC3E}">
        <p14:creationId xmlns:p14="http://schemas.microsoft.com/office/powerpoint/2010/main" val="131312131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305050" y="1314450"/>
            <a:ext cx="8839200" cy="4514850"/>
          </a:xfrm>
          <a:prstGeom prst="rect">
            <a:avLst/>
          </a:prstGeom>
          <a:solidFill>
            <a:schemeClr val="tx1"/>
          </a:solidFill>
          <a:ln w="25400">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6" name="TextBox 15"/>
          <p:cNvSpPr txBox="1"/>
          <p:nvPr/>
        </p:nvSpPr>
        <p:spPr>
          <a:xfrm>
            <a:off x="5903913" y="5423416"/>
            <a:ext cx="1641475" cy="369332"/>
          </a:xfrm>
          <a:prstGeom prst="rect">
            <a:avLst/>
          </a:prstGeom>
          <a:noFill/>
        </p:spPr>
        <p:txBody>
          <a:bodyPr wrap="none" lIns="0" tIns="0" rIns="0" bIns="0" rtlCol="0">
            <a:spAutoFit/>
          </a:bodyPr>
          <a:lstStyle/>
          <a:p>
            <a:pPr algn="ctr"/>
            <a:r>
              <a:rPr lang="en-US" sz="2400" dirty="0" smtClean="0">
                <a:solidFill>
                  <a:schemeClr val="bg1"/>
                </a:solidFill>
              </a:rPr>
              <a:t>FIM Service</a:t>
            </a:r>
          </a:p>
        </p:txBody>
      </p:sp>
      <p:sp>
        <p:nvSpPr>
          <p:cNvPr id="17" name="TextBox 16"/>
          <p:cNvSpPr txBox="1"/>
          <p:nvPr/>
        </p:nvSpPr>
        <p:spPr>
          <a:xfrm>
            <a:off x="4894021" y="1384697"/>
            <a:ext cx="3661259" cy="615553"/>
          </a:xfrm>
          <a:prstGeom prst="rect">
            <a:avLst/>
          </a:prstGeom>
          <a:noFill/>
        </p:spPr>
        <p:txBody>
          <a:bodyPr wrap="none" lIns="0" tIns="0" rIns="0" bIns="0" rtlCol="0">
            <a:spAutoFit/>
          </a:bodyPr>
          <a:lstStyle/>
          <a:p>
            <a:pPr algn="ctr"/>
            <a:r>
              <a:rPr lang="en-US" sz="2000" dirty="0" smtClean="0">
                <a:solidFill>
                  <a:schemeClr val="bg1"/>
                </a:solidFill>
              </a:rPr>
              <a:t>Resource Management Service </a:t>
            </a:r>
            <a:br>
              <a:rPr lang="en-US" sz="2000" dirty="0" smtClean="0">
                <a:solidFill>
                  <a:schemeClr val="bg1"/>
                </a:solidFill>
              </a:rPr>
            </a:br>
            <a:r>
              <a:rPr lang="en-US" sz="2000" dirty="0" smtClean="0">
                <a:solidFill>
                  <a:schemeClr val="bg1"/>
                </a:solidFill>
              </a:rPr>
              <a:t>(WCF Endpoint)</a:t>
            </a:r>
          </a:p>
        </p:txBody>
      </p:sp>
      <p:sp>
        <p:nvSpPr>
          <p:cNvPr id="18" name="TextBox 17"/>
          <p:cNvSpPr txBox="1"/>
          <p:nvPr/>
        </p:nvSpPr>
        <p:spPr>
          <a:xfrm>
            <a:off x="5598540" y="2474624"/>
            <a:ext cx="2252220" cy="307777"/>
          </a:xfrm>
          <a:prstGeom prst="rect">
            <a:avLst/>
          </a:prstGeom>
          <a:noFill/>
        </p:spPr>
        <p:txBody>
          <a:bodyPr wrap="none" lIns="0" tIns="0" rIns="0" bIns="0" rtlCol="0">
            <a:spAutoFit/>
          </a:bodyPr>
          <a:lstStyle/>
          <a:p>
            <a:r>
              <a:rPr lang="en-US" sz="2000" dirty="0" smtClean="0">
                <a:solidFill>
                  <a:schemeClr val="bg1"/>
                </a:solidFill>
              </a:rPr>
              <a:t>Request Dispatcher</a:t>
            </a:r>
          </a:p>
        </p:txBody>
      </p:sp>
      <p:cxnSp>
        <p:nvCxnSpPr>
          <p:cNvPr id="20" name="Straight Arrow Connector 19"/>
          <p:cNvCxnSpPr/>
          <p:nvPr/>
        </p:nvCxnSpPr>
        <p:spPr>
          <a:xfrm flipH="1">
            <a:off x="6724650" y="2000250"/>
            <a:ext cx="1" cy="474374"/>
          </a:xfrm>
          <a:prstGeom prst="straightConnector1">
            <a:avLst/>
          </a:prstGeom>
          <a:ln w="3175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5267325" y="2380476"/>
            <a:ext cx="2914650" cy="496074"/>
          </a:xfrm>
          <a:prstGeom prst="rect">
            <a:avLst/>
          </a:prstGeom>
          <a:noFill/>
          <a:ln w="12700">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2" name="Rectangle 21"/>
          <p:cNvSpPr/>
          <p:nvPr/>
        </p:nvSpPr>
        <p:spPr bwMode="auto">
          <a:xfrm>
            <a:off x="4811085" y="1346596"/>
            <a:ext cx="3827131" cy="653653"/>
          </a:xfrm>
          <a:prstGeom prst="rect">
            <a:avLst/>
          </a:prstGeom>
          <a:noFill/>
          <a:ln w="12700">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 name="Title 1"/>
          <p:cNvSpPr txBox="1">
            <a:spLocks/>
          </p:cNvSpPr>
          <p:nvPr/>
        </p:nvSpPr>
        <p:spPr>
          <a:xfrm>
            <a:off x="519110" y="183608"/>
            <a:ext cx="11149013" cy="9417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Under the covers</a:t>
            </a:r>
            <a:br>
              <a:rPr lang="en-US" dirty="0" smtClean="0"/>
            </a:br>
            <a:r>
              <a:rPr lang="en-US" sz="2400" dirty="0" smtClean="0"/>
              <a:t>Workflow Hosts</a:t>
            </a:r>
            <a:endParaRPr lang="en-US" sz="2400" dirty="0"/>
          </a:p>
        </p:txBody>
      </p:sp>
    </p:spTree>
    <p:extLst>
      <p:ext uri="{BB962C8B-B14F-4D97-AF65-F5344CB8AC3E}">
        <p14:creationId xmlns:p14="http://schemas.microsoft.com/office/powerpoint/2010/main" val="39626734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305050" y="1314450"/>
            <a:ext cx="8839200" cy="4514850"/>
          </a:xfrm>
          <a:prstGeom prst="rect">
            <a:avLst/>
          </a:prstGeom>
          <a:solidFill>
            <a:schemeClr val="tx1"/>
          </a:solidFill>
          <a:ln w="25400">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 name="TextBox 3"/>
          <p:cNvSpPr txBox="1"/>
          <p:nvPr/>
        </p:nvSpPr>
        <p:spPr>
          <a:xfrm>
            <a:off x="5903913" y="5423416"/>
            <a:ext cx="1641475" cy="369332"/>
          </a:xfrm>
          <a:prstGeom prst="rect">
            <a:avLst/>
          </a:prstGeom>
          <a:noFill/>
        </p:spPr>
        <p:txBody>
          <a:bodyPr wrap="none" lIns="0" tIns="0" rIns="0" bIns="0" rtlCol="0">
            <a:spAutoFit/>
          </a:bodyPr>
          <a:lstStyle/>
          <a:p>
            <a:pPr algn="ctr"/>
            <a:r>
              <a:rPr lang="en-US" sz="2400" dirty="0" smtClean="0">
                <a:solidFill>
                  <a:schemeClr val="bg1"/>
                </a:solidFill>
              </a:rPr>
              <a:t>FIM Service</a:t>
            </a:r>
          </a:p>
        </p:txBody>
      </p:sp>
      <p:sp>
        <p:nvSpPr>
          <p:cNvPr id="5" name="TextBox 4"/>
          <p:cNvSpPr txBox="1"/>
          <p:nvPr/>
        </p:nvSpPr>
        <p:spPr>
          <a:xfrm>
            <a:off x="4894021" y="1384697"/>
            <a:ext cx="3661259" cy="615553"/>
          </a:xfrm>
          <a:prstGeom prst="rect">
            <a:avLst/>
          </a:prstGeom>
          <a:noFill/>
        </p:spPr>
        <p:txBody>
          <a:bodyPr wrap="none" lIns="0" tIns="0" rIns="0" bIns="0" rtlCol="0">
            <a:spAutoFit/>
          </a:bodyPr>
          <a:lstStyle/>
          <a:p>
            <a:pPr algn="ctr"/>
            <a:r>
              <a:rPr lang="en-US" sz="2000" dirty="0" smtClean="0">
                <a:solidFill>
                  <a:schemeClr val="bg1"/>
                </a:solidFill>
              </a:rPr>
              <a:t>Resource Management Service </a:t>
            </a:r>
            <a:br>
              <a:rPr lang="en-US" sz="2000" dirty="0" smtClean="0">
                <a:solidFill>
                  <a:schemeClr val="bg1"/>
                </a:solidFill>
              </a:rPr>
            </a:br>
            <a:r>
              <a:rPr lang="en-US" sz="2000" dirty="0" smtClean="0">
                <a:solidFill>
                  <a:schemeClr val="bg1"/>
                </a:solidFill>
              </a:rPr>
              <a:t>(WCF Endpoint)</a:t>
            </a:r>
          </a:p>
        </p:txBody>
      </p:sp>
      <p:sp>
        <p:nvSpPr>
          <p:cNvPr id="6" name="TextBox 5"/>
          <p:cNvSpPr txBox="1"/>
          <p:nvPr/>
        </p:nvSpPr>
        <p:spPr>
          <a:xfrm>
            <a:off x="5598540" y="2474624"/>
            <a:ext cx="2252220" cy="307777"/>
          </a:xfrm>
          <a:prstGeom prst="rect">
            <a:avLst/>
          </a:prstGeom>
          <a:noFill/>
        </p:spPr>
        <p:txBody>
          <a:bodyPr wrap="none" lIns="0" tIns="0" rIns="0" bIns="0" rtlCol="0">
            <a:spAutoFit/>
          </a:bodyPr>
          <a:lstStyle/>
          <a:p>
            <a:r>
              <a:rPr lang="en-US" sz="2000" dirty="0" smtClean="0">
                <a:solidFill>
                  <a:schemeClr val="bg1"/>
                </a:solidFill>
              </a:rPr>
              <a:t>Request Dispatcher</a:t>
            </a:r>
          </a:p>
        </p:txBody>
      </p:sp>
      <p:sp>
        <p:nvSpPr>
          <p:cNvPr id="13" name="Rectangle 12"/>
          <p:cNvSpPr/>
          <p:nvPr/>
        </p:nvSpPr>
        <p:spPr bwMode="auto">
          <a:xfrm>
            <a:off x="5267325" y="2380476"/>
            <a:ext cx="2914650" cy="496074"/>
          </a:xfrm>
          <a:prstGeom prst="rect">
            <a:avLst/>
          </a:prstGeom>
          <a:noFill/>
          <a:ln w="12700">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4" name="Rectangle 13"/>
          <p:cNvSpPr/>
          <p:nvPr/>
        </p:nvSpPr>
        <p:spPr bwMode="auto">
          <a:xfrm>
            <a:off x="4811085" y="1346596"/>
            <a:ext cx="3827131" cy="653653"/>
          </a:xfrm>
          <a:prstGeom prst="rect">
            <a:avLst/>
          </a:prstGeom>
          <a:noFill/>
          <a:ln w="12700">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 name="Rectangle 10"/>
          <p:cNvSpPr/>
          <p:nvPr/>
        </p:nvSpPr>
        <p:spPr bwMode="auto">
          <a:xfrm>
            <a:off x="2924175" y="3181350"/>
            <a:ext cx="7600950" cy="2242066"/>
          </a:xfrm>
          <a:prstGeom prst="rect">
            <a:avLst/>
          </a:prstGeom>
          <a:noFill/>
          <a:ln w="12700">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2" name="TextBox 11"/>
          <p:cNvSpPr txBox="1"/>
          <p:nvPr/>
        </p:nvSpPr>
        <p:spPr>
          <a:xfrm>
            <a:off x="5934242" y="3245048"/>
            <a:ext cx="1580817" cy="307777"/>
          </a:xfrm>
          <a:prstGeom prst="rect">
            <a:avLst/>
          </a:prstGeom>
          <a:noFill/>
        </p:spPr>
        <p:txBody>
          <a:bodyPr wrap="none" lIns="0" tIns="0" rIns="0" bIns="0" rtlCol="0">
            <a:spAutoFit/>
          </a:bodyPr>
          <a:lstStyle/>
          <a:p>
            <a:r>
              <a:rPr lang="en-US" sz="2000" dirty="0" smtClean="0">
                <a:solidFill>
                  <a:schemeClr val="bg1"/>
                </a:solidFill>
              </a:rPr>
              <a:t>Host Activator</a:t>
            </a:r>
          </a:p>
        </p:txBody>
      </p:sp>
      <p:sp>
        <p:nvSpPr>
          <p:cNvPr id="7" name="Rectangle 6"/>
          <p:cNvSpPr/>
          <p:nvPr/>
        </p:nvSpPr>
        <p:spPr bwMode="auto">
          <a:xfrm>
            <a:off x="3181350" y="3571875"/>
            <a:ext cx="1943100" cy="673030"/>
          </a:xfrm>
          <a:prstGeom prst="rect">
            <a:avLst/>
          </a:prstGeom>
          <a:noFill/>
          <a:ln w="19050">
            <a:solidFill>
              <a:schemeClr val="tx2"/>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5" name="TextBox 14"/>
          <p:cNvSpPr txBox="1"/>
          <p:nvPr/>
        </p:nvSpPr>
        <p:spPr>
          <a:xfrm>
            <a:off x="3354476" y="3629352"/>
            <a:ext cx="1596847" cy="615553"/>
          </a:xfrm>
          <a:prstGeom prst="rect">
            <a:avLst/>
          </a:prstGeom>
          <a:noFill/>
        </p:spPr>
        <p:txBody>
          <a:bodyPr wrap="none" lIns="0" tIns="0" rIns="0" bIns="0" rtlCol="0">
            <a:spAutoFit/>
          </a:bodyPr>
          <a:lstStyle/>
          <a:p>
            <a:pPr algn="ctr"/>
            <a:r>
              <a:rPr lang="en-US" sz="2000" dirty="0" smtClean="0">
                <a:solidFill>
                  <a:schemeClr val="bg1"/>
                </a:solidFill>
              </a:rPr>
              <a:t>Shared AuthN</a:t>
            </a:r>
            <a:br>
              <a:rPr lang="en-US" sz="2000" dirty="0" smtClean="0">
                <a:solidFill>
                  <a:schemeClr val="bg1"/>
                </a:solidFill>
              </a:rPr>
            </a:br>
            <a:r>
              <a:rPr lang="en-US" sz="2000" dirty="0" smtClean="0">
                <a:solidFill>
                  <a:schemeClr val="bg1"/>
                </a:solidFill>
              </a:rPr>
              <a:t>WF Host</a:t>
            </a:r>
          </a:p>
        </p:txBody>
      </p:sp>
      <p:sp>
        <p:nvSpPr>
          <p:cNvPr id="18" name="Rectangle 17"/>
          <p:cNvSpPr/>
          <p:nvPr/>
        </p:nvSpPr>
        <p:spPr bwMode="auto">
          <a:xfrm>
            <a:off x="3181350" y="4581525"/>
            <a:ext cx="1943100" cy="673030"/>
          </a:xfrm>
          <a:prstGeom prst="rect">
            <a:avLst/>
          </a:prstGeom>
          <a:noFill/>
          <a:ln w="19050">
            <a:solidFill>
              <a:schemeClr val="tx2"/>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9" name="TextBox 18"/>
          <p:cNvSpPr txBox="1"/>
          <p:nvPr/>
        </p:nvSpPr>
        <p:spPr>
          <a:xfrm>
            <a:off x="3654365" y="4639002"/>
            <a:ext cx="997068" cy="615553"/>
          </a:xfrm>
          <a:prstGeom prst="rect">
            <a:avLst/>
          </a:prstGeom>
          <a:noFill/>
        </p:spPr>
        <p:txBody>
          <a:bodyPr wrap="none" lIns="0" tIns="0" rIns="0" bIns="0" rtlCol="0">
            <a:spAutoFit/>
          </a:bodyPr>
          <a:lstStyle/>
          <a:p>
            <a:pPr algn="ctr"/>
            <a:r>
              <a:rPr lang="en-US" sz="2000" dirty="0" smtClean="0">
                <a:solidFill>
                  <a:schemeClr val="bg1"/>
                </a:solidFill>
              </a:rPr>
              <a:t>Shared</a:t>
            </a:r>
            <a:br>
              <a:rPr lang="en-US" sz="2000" dirty="0" smtClean="0">
                <a:solidFill>
                  <a:schemeClr val="bg1"/>
                </a:solidFill>
              </a:rPr>
            </a:br>
            <a:r>
              <a:rPr lang="en-US" sz="2000" dirty="0" smtClean="0">
                <a:solidFill>
                  <a:schemeClr val="bg1"/>
                </a:solidFill>
              </a:rPr>
              <a:t>WF Host</a:t>
            </a:r>
          </a:p>
        </p:txBody>
      </p:sp>
      <p:sp>
        <p:nvSpPr>
          <p:cNvPr id="20" name="Rectangle 19"/>
          <p:cNvSpPr/>
          <p:nvPr/>
        </p:nvSpPr>
        <p:spPr bwMode="auto">
          <a:xfrm>
            <a:off x="6238875" y="3571875"/>
            <a:ext cx="3343276" cy="673030"/>
          </a:xfrm>
          <a:prstGeom prst="rect">
            <a:avLst/>
          </a:prstGeom>
          <a:noFill/>
          <a:ln w="19050">
            <a:solidFill>
              <a:schemeClr val="tx2"/>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1" name="TextBox 20"/>
          <p:cNvSpPr txBox="1"/>
          <p:nvPr/>
        </p:nvSpPr>
        <p:spPr>
          <a:xfrm>
            <a:off x="6382313" y="3648729"/>
            <a:ext cx="2936894" cy="615553"/>
          </a:xfrm>
          <a:prstGeom prst="rect">
            <a:avLst/>
          </a:prstGeom>
          <a:noFill/>
        </p:spPr>
        <p:txBody>
          <a:bodyPr wrap="none" lIns="0" tIns="0" rIns="0" bIns="0" rtlCol="0">
            <a:spAutoFit/>
          </a:bodyPr>
          <a:lstStyle/>
          <a:p>
            <a:pPr algn="ctr"/>
            <a:r>
              <a:rPr lang="en-US" sz="2000" dirty="0" smtClean="0">
                <a:solidFill>
                  <a:schemeClr val="bg1"/>
                </a:solidFill>
              </a:rPr>
              <a:t>Workflow Service Host</a:t>
            </a:r>
            <a:br>
              <a:rPr lang="en-US" sz="2000" dirty="0" smtClean="0">
                <a:solidFill>
                  <a:schemeClr val="bg1"/>
                </a:solidFill>
              </a:rPr>
            </a:br>
            <a:r>
              <a:rPr lang="en-US" sz="2000" dirty="0" smtClean="0">
                <a:solidFill>
                  <a:schemeClr val="bg1"/>
                </a:solidFill>
              </a:rPr>
              <a:t>(</a:t>
            </a:r>
            <a:r>
              <a:rPr lang="en-US" sz="2000" dirty="0" err="1" smtClean="0">
                <a:solidFill>
                  <a:schemeClr val="bg1"/>
                </a:solidFill>
              </a:rPr>
              <a:t>WorkflowDefinitionId</a:t>
            </a:r>
            <a:r>
              <a:rPr lang="en-US" sz="2000" dirty="0" smtClean="0">
                <a:solidFill>
                  <a:schemeClr val="bg1"/>
                </a:solidFill>
              </a:rPr>
              <a:t> = 1)</a:t>
            </a:r>
          </a:p>
        </p:txBody>
      </p:sp>
      <p:sp>
        <p:nvSpPr>
          <p:cNvPr id="22" name="Rectangle 21"/>
          <p:cNvSpPr/>
          <p:nvPr/>
        </p:nvSpPr>
        <p:spPr bwMode="auto">
          <a:xfrm>
            <a:off x="6238874" y="4581525"/>
            <a:ext cx="3343277" cy="673030"/>
          </a:xfrm>
          <a:prstGeom prst="rect">
            <a:avLst/>
          </a:prstGeom>
          <a:noFill/>
          <a:ln w="19050">
            <a:solidFill>
              <a:schemeClr val="tx2"/>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3" name="TextBox 22"/>
          <p:cNvSpPr txBox="1"/>
          <p:nvPr/>
        </p:nvSpPr>
        <p:spPr>
          <a:xfrm>
            <a:off x="6382313" y="4610263"/>
            <a:ext cx="2936894" cy="615553"/>
          </a:xfrm>
          <a:prstGeom prst="rect">
            <a:avLst/>
          </a:prstGeom>
          <a:noFill/>
        </p:spPr>
        <p:txBody>
          <a:bodyPr wrap="none" lIns="0" tIns="0" rIns="0" bIns="0" rtlCol="0">
            <a:spAutoFit/>
          </a:bodyPr>
          <a:lstStyle/>
          <a:p>
            <a:pPr algn="ctr"/>
            <a:r>
              <a:rPr lang="en-US" sz="2000" dirty="0" smtClean="0">
                <a:solidFill>
                  <a:schemeClr val="bg1"/>
                </a:solidFill>
              </a:rPr>
              <a:t>Workflow Service Host</a:t>
            </a:r>
            <a:br>
              <a:rPr lang="en-US" sz="2000" dirty="0" smtClean="0">
                <a:solidFill>
                  <a:schemeClr val="bg1"/>
                </a:solidFill>
              </a:rPr>
            </a:br>
            <a:r>
              <a:rPr lang="en-US" sz="2000" dirty="0" smtClean="0">
                <a:solidFill>
                  <a:schemeClr val="bg1"/>
                </a:solidFill>
              </a:rPr>
              <a:t>(</a:t>
            </a:r>
            <a:r>
              <a:rPr lang="en-US" sz="2000" dirty="0" err="1" smtClean="0">
                <a:solidFill>
                  <a:schemeClr val="bg1"/>
                </a:solidFill>
              </a:rPr>
              <a:t>WorkflowDefinitionId</a:t>
            </a:r>
            <a:r>
              <a:rPr lang="en-US" sz="2000" dirty="0" smtClean="0">
                <a:solidFill>
                  <a:schemeClr val="bg1"/>
                </a:solidFill>
              </a:rPr>
              <a:t> = 2)</a:t>
            </a:r>
          </a:p>
        </p:txBody>
      </p:sp>
      <p:sp>
        <p:nvSpPr>
          <p:cNvPr id="24" name="TextBox 23"/>
          <p:cNvSpPr txBox="1"/>
          <p:nvPr/>
        </p:nvSpPr>
        <p:spPr>
          <a:xfrm>
            <a:off x="9772650" y="3937128"/>
            <a:ext cx="461665" cy="553998"/>
          </a:xfrm>
          <a:prstGeom prst="rect">
            <a:avLst/>
          </a:prstGeom>
          <a:noFill/>
        </p:spPr>
        <p:txBody>
          <a:bodyPr wrap="none" lIns="0" tIns="0" rIns="0" bIns="0" rtlCol="0">
            <a:spAutoFit/>
          </a:bodyPr>
          <a:lstStyle/>
          <a:p>
            <a:r>
              <a:rPr lang="en-US" sz="3600" dirty="0" smtClean="0">
                <a:solidFill>
                  <a:schemeClr val="bg1"/>
                </a:solidFill>
              </a:rPr>
              <a:t>…</a:t>
            </a:r>
          </a:p>
        </p:txBody>
      </p:sp>
      <p:sp>
        <p:nvSpPr>
          <p:cNvPr id="25" name="Title 1"/>
          <p:cNvSpPr txBox="1">
            <a:spLocks/>
          </p:cNvSpPr>
          <p:nvPr/>
        </p:nvSpPr>
        <p:spPr>
          <a:xfrm>
            <a:off x="519110" y="183608"/>
            <a:ext cx="11149013" cy="9417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Under the covers</a:t>
            </a:r>
            <a:br>
              <a:rPr lang="en-US" dirty="0" smtClean="0"/>
            </a:br>
            <a:r>
              <a:rPr lang="en-US" sz="2400" dirty="0" smtClean="0"/>
              <a:t>Workflow Hosts</a:t>
            </a:r>
            <a:endParaRPr lang="en-US" sz="2400" dirty="0"/>
          </a:p>
        </p:txBody>
      </p:sp>
    </p:spTree>
    <p:extLst>
      <p:ext uri="{BB962C8B-B14F-4D97-AF65-F5344CB8AC3E}">
        <p14:creationId xmlns:p14="http://schemas.microsoft.com/office/powerpoint/2010/main" val="250878101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99977" y="1063713"/>
            <a:ext cx="8532178" cy="5653212"/>
          </a:xfrm>
          <a:prstGeom prst="rect">
            <a:avLst/>
          </a:prstGeom>
          <a:solidFill>
            <a:schemeClr val="bg2">
              <a:lumMod val="75000"/>
            </a:schemeClr>
          </a:solidFill>
        </p:spPr>
        <p:style>
          <a:lnRef idx="1">
            <a:schemeClr val="accent3"/>
          </a:lnRef>
          <a:fillRef idx="3">
            <a:schemeClr val="accent3"/>
          </a:fillRef>
          <a:effectRef idx="2">
            <a:schemeClr val="accent3"/>
          </a:effectRef>
          <a:fontRef idx="minor">
            <a:schemeClr val="lt1"/>
          </a:fontRef>
        </p:style>
        <p:txBody>
          <a:bodyPr rtlCol="0" anchor="b" anchorCtr="0"/>
          <a:lstStyle/>
          <a:p>
            <a:pPr algn="ctr"/>
            <a:r>
              <a:rPr lang="en-US" sz="2400" dirty="0" smtClean="0"/>
              <a:t>FIM Service</a:t>
            </a:r>
            <a:endParaRPr lang="en-US" sz="2400" dirty="0"/>
          </a:p>
        </p:txBody>
      </p:sp>
      <p:sp>
        <p:nvSpPr>
          <p:cNvPr id="20" name="Rectangle 19"/>
          <p:cNvSpPr/>
          <p:nvPr/>
        </p:nvSpPr>
        <p:spPr>
          <a:xfrm>
            <a:off x="2628301" y="1216113"/>
            <a:ext cx="6399133" cy="4648200"/>
          </a:xfrm>
          <a:prstGeom prst="rect">
            <a:avLst/>
          </a:prstGeom>
          <a:solidFill>
            <a:schemeClr val="bg2">
              <a:lumMod val="60000"/>
              <a:lumOff val="40000"/>
            </a:schemeClr>
          </a:solidFill>
        </p:spPr>
        <p:style>
          <a:lnRef idx="1">
            <a:schemeClr val="accent3"/>
          </a:lnRef>
          <a:fillRef idx="2">
            <a:schemeClr val="accent3"/>
          </a:fillRef>
          <a:effectRef idx="1">
            <a:schemeClr val="accent3"/>
          </a:effectRef>
          <a:fontRef idx="minor">
            <a:schemeClr val="dk1"/>
          </a:fontRef>
        </p:style>
        <p:txBody>
          <a:bodyPr vert="vert270" rtlCol="0" anchor="t" anchorCtr="0"/>
          <a:lstStyle/>
          <a:p>
            <a:pPr algn="ctr"/>
            <a:endParaRPr lang="en-US" dirty="0"/>
          </a:p>
        </p:txBody>
      </p:sp>
      <p:sp>
        <p:nvSpPr>
          <p:cNvPr id="67" name="Rectangle 66"/>
          <p:cNvSpPr/>
          <p:nvPr/>
        </p:nvSpPr>
        <p:spPr>
          <a:xfrm>
            <a:off x="4862918" y="3121113"/>
            <a:ext cx="3402713" cy="2209800"/>
          </a:xfrm>
          <a:prstGeom prst="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sz="1600" dirty="0" smtClean="0"/>
              <a:t>Workflow Instance Runtime</a:t>
            </a:r>
            <a:endParaRPr lang="en-US" sz="1600" dirty="0"/>
          </a:p>
        </p:txBody>
      </p:sp>
      <p:sp>
        <p:nvSpPr>
          <p:cNvPr id="82" name="Rectangle 81"/>
          <p:cNvSpPr/>
          <p:nvPr/>
        </p:nvSpPr>
        <p:spPr>
          <a:xfrm>
            <a:off x="5167640" y="3959313"/>
            <a:ext cx="1015735" cy="1295400"/>
          </a:xfrm>
          <a:prstGeom prst="rect">
            <a:avLst/>
          </a:prstGeom>
        </p:spPr>
        <p:style>
          <a:lnRef idx="1">
            <a:schemeClr val="accent3"/>
          </a:lnRef>
          <a:fillRef idx="3">
            <a:schemeClr val="accent3"/>
          </a:fillRef>
          <a:effectRef idx="2">
            <a:schemeClr val="accent3"/>
          </a:effectRef>
          <a:fontRef idx="minor">
            <a:schemeClr val="lt1"/>
          </a:fontRef>
        </p:style>
        <p:txBody>
          <a:bodyPr vert="vert270" rtlCol="0" anchor="t" anchorCtr="0"/>
          <a:lstStyle/>
          <a:p>
            <a:pPr algn="ctr"/>
            <a:endParaRPr lang="en-US" sz="1100" dirty="0"/>
          </a:p>
        </p:txBody>
      </p:sp>
      <p:sp>
        <p:nvSpPr>
          <p:cNvPr id="193" name="Rounded Rectangle 192"/>
          <p:cNvSpPr/>
          <p:nvPr/>
        </p:nvSpPr>
        <p:spPr>
          <a:xfrm>
            <a:off x="5167640" y="3959313"/>
            <a:ext cx="1015735" cy="152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000" dirty="0" smtClean="0"/>
              <a:t>Queue </a:t>
            </a:r>
            <a:endParaRPr lang="en-US" sz="1000" dirty="0"/>
          </a:p>
        </p:txBody>
      </p:sp>
      <p:sp>
        <p:nvSpPr>
          <p:cNvPr id="83" name="Rectangle 82"/>
          <p:cNvSpPr/>
          <p:nvPr/>
        </p:nvSpPr>
        <p:spPr>
          <a:xfrm>
            <a:off x="5777081" y="3806913"/>
            <a:ext cx="1015735" cy="1295400"/>
          </a:xfrm>
          <a:prstGeom prst="rect">
            <a:avLst/>
          </a:prstGeom>
        </p:spPr>
        <p:style>
          <a:lnRef idx="1">
            <a:schemeClr val="accent3"/>
          </a:lnRef>
          <a:fillRef idx="3">
            <a:schemeClr val="accent3"/>
          </a:fillRef>
          <a:effectRef idx="2">
            <a:schemeClr val="accent3"/>
          </a:effectRef>
          <a:fontRef idx="minor">
            <a:schemeClr val="lt1"/>
          </a:fontRef>
        </p:style>
        <p:txBody>
          <a:bodyPr vert="vert270" rtlCol="0" anchor="t" anchorCtr="0"/>
          <a:lstStyle/>
          <a:p>
            <a:pPr algn="ctr"/>
            <a:endParaRPr lang="en-US" sz="1100" dirty="0"/>
          </a:p>
        </p:txBody>
      </p:sp>
      <p:sp>
        <p:nvSpPr>
          <p:cNvPr id="192" name="Rounded Rectangle 191"/>
          <p:cNvSpPr/>
          <p:nvPr/>
        </p:nvSpPr>
        <p:spPr>
          <a:xfrm>
            <a:off x="5777081" y="3806913"/>
            <a:ext cx="1015735" cy="152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000" dirty="0" smtClean="0"/>
              <a:t>Queue </a:t>
            </a:r>
            <a:endParaRPr lang="en-US" sz="1000" dirty="0"/>
          </a:p>
        </p:txBody>
      </p:sp>
      <p:sp>
        <p:nvSpPr>
          <p:cNvPr id="127" name="Rectangle 126"/>
          <p:cNvSpPr/>
          <p:nvPr/>
        </p:nvSpPr>
        <p:spPr>
          <a:xfrm>
            <a:off x="2907628" y="2359112"/>
            <a:ext cx="1853717" cy="2514599"/>
          </a:xfrm>
          <a:prstGeom prst="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vert="vert270" rtlCol="0" anchor="b" anchorCtr="1"/>
          <a:lstStyle/>
          <a:p>
            <a:pPr algn="r"/>
            <a:r>
              <a:rPr lang="en-US" sz="1100" dirty="0" smtClean="0"/>
              <a:t>                        </a:t>
            </a:r>
            <a:endParaRPr lang="en-US" sz="1100" dirty="0"/>
          </a:p>
        </p:txBody>
      </p:sp>
      <p:sp>
        <p:nvSpPr>
          <p:cNvPr id="11" name="Rectangle 10"/>
          <p:cNvSpPr/>
          <p:nvPr/>
        </p:nvSpPr>
        <p:spPr>
          <a:xfrm>
            <a:off x="9332155" y="1063713"/>
            <a:ext cx="2196445" cy="5653212"/>
          </a:xfrm>
          <a:prstGeom prst="rect">
            <a:avLst/>
          </a:prstGeom>
          <a:solidFill>
            <a:schemeClr val="tx1">
              <a:lumMod val="75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algn="ctr"/>
            <a:endParaRPr lang="en-US" sz="2400" dirty="0">
              <a:solidFill>
                <a:schemeClr val="tx1"/>
              </a:solidFill>
            </a:endParaRPr>
          </a:p>
        </p:txBody>
      </p:sp>
      <p:sp>
        <p:nvSpPr>
          <p:cNvPr id="79" name="Flowchart: Multidocument 78"/>
          <p:cNvSpPr/>
          <p:nvPr/>
        </p:nvSpPr>
        <p:spPr>
          <a:xfrm>
            <a:off x="9433729" y="2587713"/>
            <a:ext cx="1917200" cy="1758076"/>
          </a:xfrm>
          <a:prstGeom prst="flowChartMultidocumen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(Workflow Definition, </a:t>
            </a:r>
            <a:br>
              <a:rPr lang="en-US" sz="1600" dirty="0" smtClean="0"/>
            </a:br>
            <a:r>
              <a:rPr lang="en-US" sz="1600" dirty="0" smtClean="0"/>
              <a:t>Workflow Instance)</a:t>
            </a:r>
            <a:endParaRPr lang="en-US" sz="1600" dirty="0"/>
          </a:p>
        </p:txBody>
      </p:sp>
      <p:sp>
        <p:nvSpPr>
          <p:cNvPr id="95" name="Rounded Rectangle 94"/>
          <p:cNvSpPr/>
          <p:nvPr/>
        </p:nvSpPr>
        <p:spPr>
          <a:xfrm>
            <a:off x="1307845" y="5902413"/>
            <a:ext cx="2539339" cy="571500"/>
          </a:xfrm>
          <a:prstGeom prst="roundRect">
            <a:avLst/>
          </a:prstGeom>
          <a:ln>
            <a:solidFill>
              <a:srgbClr val="FFC000"/>
            </a:solidFill>
          </a:ln>
        </p:spPr>
        <p:style>
          <a:lnRef idx="1">
            <a:schemeClr val="accent6"/>
          </a:lnRef>
          <a:fillRef idx="3">
            <a:schemeClr val="accent6"/>
          </a:fillRef>
          <a:effectRef idx="2">
            <a:schemeClr val="accent6"/>
          </a:effectRef>
          <a:fontRef idx="minor">
            <a:schemeClr val="lt1"/>
          </a:fontRef>
        </p:style>
        <p:txBody>
          <a:bodyPr rtlCol="0" anchor="ctr"/>
          <a:lstStyle/>
          <a:p>
            <a:r>
              <a:rPr lang="en-US" sz="1600" dirty="0" smtClean="0"/>
              <a:t>{Workflow Control</a:t>
            </a:r>
            <a:br>
              <a:rPr lang="en-US" sz="1600" dirty="0" smtClean="0"/>
            </a:br>
            <a:r>
              <a:rPr lang="en-US" sz="1600" dirty="0" smtClean="0"/>
              <a:t> Message Mgr}</a:t>
            </a:r>
            <a:endParaRPr lang="en-US" sz="1600" dirty="0"/>
          </a:p>
        </p:txBody>
      </p:sp>
      <p:cxnSp>
        <p:nvCxnSpPr>
          <p:cNvPr id="100" name="Elbow Connector 99"/>
          <p:cNvCxnSpPr>
            <a:stCxn id="95" idx="1"/>
            <a:endCxn id="68" idx="0"/>
          </p:cNvCxnSpPr>
          <p:nvPr/>
        </p:nvCxnSpPr>
        <p:spPr>
          <a:xfrm rot="10800000" flipH="1">
            <a:off x="1307844" y="1520913"/>
            <a:ext cx="4520023" cy="4667250"/>
          </a:xfrm>
          <a:prstGeom prst="bentConnector4">
            <a:avLst>
              <a:gd name="adj1" fmla="val -5057"/>
              <a:gd name="adj2" fmla="val 104898"/>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04" name="Picture 103" descr="thumbnailCAMS8WAO.jpg"/>
          <p:cNvPicPr>
            <a:picLocks noChangeAspect="1"/>
          </p:cNvPicPr>
          <p:nvPr/>
        </p:nvPicPr>
        <p:blipFill>
          <a:blip r:embed="rId3" cstate="print"/>
          <a:stretch>
            <a:fillRect/>
          </a:stretch>
        </p:blipFill>
        <p:spPr>
          <a:xfrm>
            <a:off x="3339316" y="6169113"/>
            <a:ext cx="406294" cy="304800"/>
          </a:xfrm>
          <a:prstGeom prst="rect">
            <a:avLst/>
          </a:prstGeom>
        </p:spPr>
      </p:pic>
      <p:sp>
        <p:nvSpPr>
          <p:cNvPr id="126" name="Flowchart: Document 125"/>
          <p:cNvSpPr/>
          <p:nvPr/>
        </p:nvSpPr>
        <p:spPr>
          <a:xfrm>
            <a:off x="9421032" y="4568913"/>
            <a:ext cx="1929897" cy="762000"/>
          </a:xfrm>
          <a:prstGeom prst="flowChartDocumen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Workflow</a:t>
            </a:r>
            <a:br>
              <a:rPr lang="en-US" sz="1600" dirty="0" smtClean="0"/>
            </a:br>
            <a:r>
              <a:rPr lang="en-US" sz="1600" dirty="0" smtClean="0"/>
              <a:t>Instance (active)</a:t>
            </a:r>
            <a:endParaRPr lang="en-US" sz="1600" dirty="0"/>
          </a:p>
        </p:txBody>
      </p:sp>
      <p:sp>
        <p:nvSpPr>
          <p:cNvPr id="48" name="Flowchart: Document 47"/>
          <p:cNvSpPr/>
          <p:nvPr/>
        </p:nvSpPr>
        <p:spPr>
          <a:xfrm>
            <a:off x="9433730" y="5434965"/>
            <a:ext cx="1980682" cy="761205"/>
          </a:xfrm>
          <a:prstGeom prst="flowChartDocumen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Workflow</a:t>
            </a:r>
            <a:br>
              <a:rPr lang="en-US" sz="1600" dirty="0" smtClean="0"/>
            </a:br>
            <a:r>
              <a:rPr lang="en-US" sz="1600" dirty="0" smtClean="0"/>
              <a:t>Definition (active)</a:t>
            </a:r>
            <a:endParaRPr lang="en-US" sz="1600" dirty="0"/>
          </a:p>
        </p:txBody>
      </p:sp>
      <p:sp>
        <p:nvSpPr>
          <p:cNvPr id="50" name="Flowchart: Document 49"/>
          <p:cNvSpPr/>
          <p:nvPr/>
        </p:nvSpPr>
        <p:spPr>
          <a:xfrm>
            <a:off x="9484516" y="1263738"/>
            <a:ext cx="1879110" cy="1219200"/>
          </a:xfrm>
          <a:prstGeom prst="flowChartDocumen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InstanceState</a:t>
            </a:r>
            <a:r>
              <a:rPr lang="en-US" sz="1600" dirty="0" smtClean="0"/>
              <a:t/>
            </a:r>
            <a:br>
              <a:rPr lang="en-US" sz="1600" dirty="0" smtClean="0"/>
            </a:br>
            <a:r>
              <a:rPr lang="en-US" sz="1600" dirty="0" smtClean="0"/>
              <a:t>(persisted)</a:t>
            </a:r>
            <a:endParaRPr lang="en-US" sz="1600" dirty="0"/>
          </a:p>
        </p:txBody>
      </p:sp>
      <p:sp>
        <p:nvSpPr>
          <p:cNvPr id="51" name="Rounded Rectangle 50"/>
          <p:cNvSpPr/>
          <p:nvPr/>
        </p:nvSpPr>
        <p:spPr>
          <a:xfrm rot="5400000">
            <a:off x="6375571" y="4331116"/>
            <a:ext cx="533400" cy="276787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1600" dirty="0" smtClean="0"/>
              <a:t> Workflow Runtime Services</a:t>
            </a:r>
            <a:endParaRPr lang="en-US" sz="1600" dirty="0"/>
          </a:p>
        </p:txBody>
      </p:sp>
      <p:sp>
        <p:nvSpPr>
          <p:cNvPr id="52" name="Rounded Rectangle 51"/>
          <p:cNvSpPr/>
          <p:nvPr/>
        </p:nvSpPr>
        <p:spPr>
          <a:xfrm>
            <a:off x="7148324" y="2130513"/>
            <a:ext cx="1777537" cy="533400"/>
          </a:xfrm>
          <a:prstGeom prst="round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Persistence</a:t>
            </a:r>
            <a:endParaRPr lang="en-US" sz="1600" dirty="0"/>
          </a:p>
        </p:txBody>
      </p:sp>
      <p:cxnSp>
        <p:nvCxnSpPr>
          <p:cNvPr id="53" name="Elbow Connector 52"/>
          <p:cNvCxnSpPr>
            <a:stCxn id="50" idx="1"/>
            <a:endCxn id="52" idx="3"/>
          </p:cNvCxnSpPr>
          <p:nvPr/>
        </p:nvCxnSpPr>
        <p:spPr>
          <a:xfrm rot="10800000" flipV="1">
            <a:off x="8925862" y="1873337"/>
            <a:ext cx="558655" cy="523875"/>
          </a:xfrm>
          <a:prstGeom prst="bentConnector3">
            <a:avLst>
              <a:gd name="adj1" fmla="val 50000"/>
            </a:avLst>
          </a:prstGeom>
          <a:ln w="28575">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3339316" y="3273513"/>
            <a:ext cx="711015" cy="152400"/>
          </a:xfrm>
          <a:prstGeom prst="roundRect">
            <a:avLst/>
          </a:prstGeom>
          <a:solidFill>
            <a:srgbClr val="F5E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WF7</a:t>
            </a:r>
            <a:endParaRPr lang="en-US" sz="1000" dirty="0"/>
          </a:p>
        </p:txBody>
      </p:sp>
      <p:sp>
        <p:nvSpPr>
          <p:cNvPr id="70" name="Rounded Rectangle 69"/>
          <p:cNvSpPr/>
          <p:nvPr/>
        </p:nvSpPr>
        <p:spPr>
          <a:xfrm>
            <a:off x="3339316" y="3578313"/>
            <a:ext cx="711015" cy="152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t>WF5</a:t>
            </a:r>
            <a:endParaRPr lang="en-US" sz="1000" dirty="0"/>
          </a:p>
        </p:txBody>
      </p:sp>
      <p:sp>
        <p:nvSpPr>
          <p:cNvPr id="71" name="Rounded Rectangle 70"/>
          <p:cNvSpPr/>
          <p:nvPr/>
        </p:nvSpPr>
        <p:spPr>
          <a:xfrm>
            <a:off x="3339316" y="3730713"/>
            <a:ext cx="711015" cy="152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t>WF4</a:t>
            </a:r>
            <a:endParaRPr lang="en-US" sz="1000" dirty="0"/>
          </a:p>
        </p:txBody>
      </p:sp>
      <p:sp>
        <p:nvSpPr>
          <p:cNvPr id="77" name="Rounded Rectangle 76"/>
          <p:cNvSpPr/>
          <p:nvPr/>
        </p:nvSpPr>
        <p:spPr>
          <a:xfrm>
            <a:off x="3339316" y="3883113"/>
            <a:ext cx="711015" cy="152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dirty="0" smtClean="0"/>
              <a:t>WF1</a:t>
            </a:r>
            <a:endParaRPr lang="en-US" sz="1000" dirty="0"/>
          </a:p>
        </p:txBody>
      </p:sp>
      <p:sp>
        <p:nvSpPr>
          <p:cNvPr id="85" name="Rectangle 84"/>
          <p:cNvSpPr/>
          <p:nvPr/>
        </p:nvSpPr>
        <p:spPr>
          <a:xfrm>
            <a:off x="6386522" y="3654513"/>
            <a:ext cx="1015735" cy="1295400"/>
          </a:xfrm>
          <a:prstGeom prst="rect">
            <a:avLst/>
          </a:prstGeom>
        </p:spPr>
        <p:style>
          <a:lnRef idx="1">
            <a:schemeClr val="accent3"/>
          </a:lnRef>
          <a:fillRef idx="3">
            <a:schemeClr val="accent3"/>
          </a:fillRef>
          <a:effectRef idx="2">
            <a:schemeClr val="accent3"/>
          </a:effectRef>
          <a:fontRef idx="minor">
            <a:schemeClr val="lt1"/>
          </a:fontRef>
        </p:style>
        <p:txBody>
          <a:bodyPr vert="vert270" rtlCol="0" anchor="t" anchorCtr="0"/>
          <a:lstStyle/>
          <a:p>
            <a:pPr algn="ctr"/>
            <a:endParaRPr lang="en-US" sz="1100" dirty="0"/>
          </a:p>
        </p:txBody>
      </p:sp>
      <p:cxnSp>
        <p:nvCxnSpPr>
          <p:cNvPr id="86" name="Straight Arrow Connector 85"/>
          <p:cNvCxnSpPr/>
          <p:nvPr/>
        </p:nvCxnSpPr>
        <p:spPr>
          <a:xfrm>
            <a:off x="4050331" y="3957725"/>
            <a:ext cx="1117309"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050331" y="3805325"/>
            <a:ext cx="17267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050331" y="3652925"/>
            <a:ext cx="2336191"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126" idx="0"/>
            <a:endCxn id="95" idx="3"/>
          </p:cNvCxnSpPr>
          <p:nvPr/>
        </p:nvCxnSpPr>
        <p:spPr>
          <a:xfrm rot="16200000" flipH="1" flipV="1">
            <a:off x="6306958" y="2109139"/>
            <a:ext cx="1619250" cy="6538797"/>
          </a:xfrm>
          <a:prstGeom prst="bentConnector4">
            <a:avLst>
              <a:gd name="adj1" fmla="val -14118"/>
              <a:gd name="adj2" fmla="val 28088"/>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5066066" y="1520913"/>
            <a:ext cx="1523603" cy="457200"/>
          </a:xfrm>
          <a:prstGeom prst="round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Instance Load</a:t>
            </a:r>
            <a:endParaRPr lang="en-US" sz="1600" dirty="0"/>
          </a:p>
        </p:txBody>
      </p:sp>
      <p:cxnSp>
        <p:nvCxnSpPr>
          <p:cNvPr id="87" name="Elbow Connector 52"/>
          <p:cNvCxnSpPr>
            <a:stCxn id="68" idx="1"/>
            <a:endCxn id="127" idx="0"/>
          </p:cNvCxnSpPr>
          <p:nvPr/>
        </p:nvCxnSpPr>
        <p:spPr>
          <a:xfrm rot="10800000" flipV="1">
            <a:off x="3834488" y="1749512"/>
            <a:ext cx="1231579" cy="609599"/>
          </a:xfrm>
          <a:prstGeom prst="bentConnector2">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52"/>
          <p:cNvCxnSpPr>
            <a:endCxn id="68" idx="3"/>
          </p:cNvCxnSpPr>
          <p:nvPr/>
        </p:nvCxnSpPr>
        <p:spPr>
          <a:xfrm rot="10800000">
            <a:off x="6589669" y="1749513"/>
            <a:ext cx="1675963" cy="381000"/>
          </a:xfrm>
          <a:prstGeom prst="bentConnector3">
            <a:avLst>
              <a:gd name="adj1" fmla="val 303"/>
            </a:avLst>
          </a:prstGeom>
          <a:ln w="28575">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4964493" y="2130513"/>
            <a:ext cx="1726750" cy="533400"/>
          </a:xfrm>
          <a:prstGeom prst="round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Instance </a:t>
            </a:r>
            <a:r>
              <a:rPr lang="en-US" sz="1600" dirty="0" err="1" smtClean="0"/>
              <a:t>UnLoad</a:t>
            </a:r>
            <a:endParaRPr lang="en-US" sz="1600" dirty="0"/>
          </a:p>
        </p:txBody>
      </p:sp>
      <p:cxnSp>
        <p:nvCxnSpPr>
          <p:cNvPr id="108" name="Straight Arrow Connector 107"/>
          <p:cNvCxnSpPr/>
          <p:nvPr/>
        </p:nvCxnSpPr>
        <p:spPr>
          <a:xfrm rot="5400000" flipH="1" flipV="1">
            <a:off x="5650187" y="2892381"/>
            <a:ext cx="457994" cy="10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5676566" y="5255508"/>
            <a:ext cx="0" cy="2286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6284948" y="5102314"/>
            <a:ext cx="2118" cy="4301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6995963" y="4949914"/>
            <a:ext cx="2118" cy="5341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1307845" y="1412055"/>
            <a:ext cx="1320456" cy="399505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endParaRPr lang="en-US" sz="1200" dirty="0"/>
          </a:p>
        </p:txBody>
      </p:sp>
      <p:sp>
        <p:nvSpPr>
          <p:cNvPr id="149" name="Rounded Rectangle 148"/>
          <p:cNvSpPr/>
          <p:nvPr/>
        </p:nvSpPr>
        <p:spPr>
          <a:xfrm>
            <a:off x="3339316" y="3425913"/>
            <a:ext cx="711015" cy="1524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00" dirty="0" smtClean="0"/>
              <a:t>WF6</a:t>
            </a:r>
            <a:endParaRPr lang="en-US" sz="1000" dirty="0"/>
          </a:p>
        </p:txBody>
      </p:sp>
      <p:sp>
        <p:nvSpPr>
          <p:cNvPr id="150" name="Rounded Rectangle 149"/>
          <p:cNvSpPr/>
          <p:nvPr/>
        </p:nvSpPr>
        <p:spPr>
          <a:xfrm>
            <a:off x="1510992" y="1520913"/>
            <a:ext cx="1015735" cy="4572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Create WF</a:t>
            </a:r>
            <a:endParaRPr lang="en-US" sz="1600" dirty="0"/>
          </a:p>
        </p:txBody>
      </p:sp>
      <p:sp>
        <p:nvSpPr>
          <p:cNvPr id="151" name="Rounded Rectangle 150"/>
          <p:cNvSpPr/>
          <p:nvPr/>
        </p:nvSpPr>
        <p:spPr>
          <a:xfrm>
            <a:off x="1460205" y="2016213"/>
            <a:ext cx="1015735" cy="5715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Start WF</a:t>
            </a:r>
            <a:endParaRPr lang="en-US" sz="1600" dirty="0"/>
          </a:p>
        </p:txBody>
      </p:sp>
      <p:cxnSp>
        <p:nvCxnSpPr>
          <p:cNvPr id="152" name="Straight Arrow Connector 151"/>
          <p:cNvCxnSpPr/>
          <p:nvPr/>
        </p:nvCxnSpPr>
        <p:spPr>
          <a:xfrm>
            <a:off x="2526727" y="1597113"/>
            <a:ext cx="2539339"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Elbow Connector 52"/>
          <p:cNvCxnSpPr>
            <a:stCxn id="151" idx="3"/>
          </p:cNvCxnSpPr>
          <p:nvPr/>
        </p:nvCxnSpPr>
        <p:spPr>
          <a:xfrm>
            <a:off x="2475940" y="2301963"/>
            <a:ext cx="431688" cy="361950"/>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7" name="Rounded Rectangle 186"/>
          <p:cNvSpPr/>
          <p:nvPr/>
        </p:nvSpPr>
        <p:spPr>
          <a:xfrm>
            <a:off x="6386522" y="3654513"/>
            <a:ext cx="1015735" cy="152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000" dirty="0" smtClean="0"/>
              <a:t>Queue </a:t>
            </a:r>
            <a:endParaRPr lang="en-US" sz="1000" dirty="0"/>
          </a:p>
        </p:txBody>
      </p:sp>
      <p:sp>
        <p:nvSpPr>
          <p:cNvPr id="75" name="Title 1"/>
          <p:cNvSpPr txBox="1">
            <a:spLocks/>
          </p:cNvSpPr>
          <p:nvPr/>
        </p:nvSpPr>
        <p:spPr>
          <a:xfrm>
            <a:off x="725170" y="1339"/>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Under the covers</a:t>
            </a:r>
          </a:p>
          <a:p>
            <a:r>
              <a:rPr lang="en-US" sz="2400" dirty="0"/>
              <a:t>Workflow </a:t>
            </a:r>
            <a:r>
              <a:rPr lang="en-US" sz="2400" dirty="0" smtClean="0"/>
              <a:t>Hosts</a:t>
            </a:r>
            <a:endParaRPr lang="en-US" sz="2400" dirty="0"/>
          </a:p>
        </p:txBody>
      </p:sp>
      <p:sp>
        <p:nvSpPr>
          <p:cNvPr id="2" name="TextBox 1"/>
          <p:cNvSpPr txBox="1"/>
          <p:nvPr/>
        </p:nvSpPr>
        <p:spPr>
          <a:xfrm>
            <a:off x="1438024" y="3121113"/>
            <a:ext cx="1102866" cy="553998"/>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Request</a:t>
            </a:r>
          </a:p>
          <a:p>
            <a:r>
              <a:rPr lang="en-US" dirty="0" smtClean="0">
                <a:gradFill>
                  <a:gsLst>
                    <a:gs pos="0">
                      <a:schemeClr val="tx1"/>
                    </a:gs>
                    <a:gs pos="86000">
                      <a:schemeClr val="tx1"/>
                    </a:gs>
                  </a:gsLst>
                  <a:lin ang="5400000" scaled="0"/>
                </a:gradFill>
              </a:rPr>
              <a:t>Dispatcher</a:t>
            </a:r>
          </a:p>
        </p:txBody>
      </p:sp>
      <p:sp>
        <p:nvSpPr>
          <p:cNvPr id="3" name="TextBox 2"/>
          <p:cNvSpPr txBox="1"/>
          <p:nvPr/>
        </p:nvSpPr>
        <p:spPr>
          <a:xfrm>
            <a:off x="2851586" y="4978508"/>
            <a:ext cx="944810" cy="553998"/>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Workflow</a:t>
            </a:r>
          </a:p>
          <a:p>
            <a:r>
              <a:rPr lang="en-US" dirty="0" smtClean="0">
                <a:gradFill>
                  <a:gsLst>
                    <a:gs pos="0">
                      <a:schemeClr val="tx1"/>
                    </a:gs>
                    <a:gs pos="86000">
                      <a:schemeClr val="tx1"/>
                    </a:gs>
                  </a:gsLst>
                  <a:lin ang="5400000" scaled="0"/>
                </a:gradFill>
              </a:rPr>
              <a:t>Host</a:t>
            </a:r>
          </a:p>
        </p:txBody>
      </p:sp>
      <p:sp>
        <p:nvSpPr>
          <p:cNvPr id="4" name="TextBox 3"/>
          <p:cNvSpPr txBox="1"/>
          <p:nvPr/>
        </p:nvSpPr>
        <p:spPr>
          <a:xfrm>
            <a:off x="2979083" y="2409914"/>
            <a:ext cx="1846146" cy="738664"/>
          </a:xfrm>
          <a:prstGeom prst="rect">
            <a:avLst/>
          </a:prstGeom>
          <a:noFill/>
        </p:spPr>
        <p:txBody>
          <a:bodyPr wrap="none" lIns="0" tIns="0" rIns="0" bIns="0" rtlCol="0">
            <a:spAutoFit/>
          </a:bodyPr>
          <a:lstStyle/>
          <a:p>
            <a:r>
              <a:rPr lang="en-US" sz="1600" dirty="0"/>
              <a:t>Workflow Instance  </a:t>
            </a:r>
            <a:r>
              <a:rPr lang="en-US" sz="1600" dirty="0" smtClean="0"/>
              <a:t> </a:t>
            </a:r>
          </a:p>
          <a:p>
            <a:r>
              <a:rPr lang="en-US" sz="1600" dirty="0" smtClean="0"/>
              <a:t>Scheduler</a:t>
            </a:r>
            <a:endParaRPr lang="en-US" sz="1600" dirty="0"/>
          </a:p>
          <a:p>
            <a:endParaRPr lang="en-US" sz="1600" dirty="0" err="1" smtClean="0">
              <a:gradFill>
                <a:gsLst>
                  <a:gs pos="0">
                    <a:schemeClr val="tx1"/>
                  </a:gs>
                  <a:gs pos="86000">
                    <a:schemeClr val="tx1"/>
                  </a:gs>
                </a:gsLst>
                <a:lin ang="5400000" scaled="0"/>
              </a:gradFill>
            </a:endParaRPr>
          </a:p>
        </p:txBody>
      </p:sp>
      <p:sp>
        <p:nvSpPr>
          <p:cNvPr id="25" name="TextBox 24"/>
          <p:cNvSpPr txBox="1"/>
          <p:nvPr/>
        </p:nvSpPr>
        <p:spPr>
          <a:xfrm>
            <a:off x="9590762" y="6321513"/>
            <a:ext cx="1615827" cy="553998"/>
          </a:xfrm>
          <a:prstGeom prst="rect">
            <a:avLst/>
          </a:prstGeom>
          <a:noFill/>
        </p:spPr>
        <p:txBody>
          <a:bodyPr wrap="none" lIns="0" tIns="0" rIns="0" bIns="0" rtlCol="0">
            <a:spAutoFit/>
          </a:bodyPr>
          <a:lstStyle/>
          <a:p>
            <a:r>
              <a:rPr lang="en-US" dirty="0"/>
              <a:t>FIM Service DB</a:t>
            </a:r>
          </a:p>
          <a:p>
            <a:endParaRPr lang="en-US" dirty="0" err="1" smtClean="0">
              <a:gradFill>
                <a:gsLst>
                  <a:gs pos="0">
                    <a:schemeClr val="tx1"/>
                  </a:gs>
                  <a:gs pos="86000">
                    <a:schemeClr val="tx1"/>
                  </a:gs>
                </a:gsLst>
                <a:lin ang="5400000" scaled="0"/>
              </a:gradFill>
            </a:endParaRPr>
          </a:p>
        </p:txBody>
      </p:sp>
      <p:cxnSp>
        <p:nvCxnSpPr>
          <p:cNvPr id="64" name="Straight Arrow Connector 63"/>
          <p:cNvCxnSpPr/>
          <p:nvPr/>
        </p:nvCxnSpPr>
        <p:spPr>
          <a:xfrm flipH="1" flipV="1">
            <a:off x="6671345" y="2494267"/>
            <a:ext cx="458158" cy="794"/>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43320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Recommendation #4</a:t>
            </a:r>
            <a:br>
              <a:rPr lang="en-US" dirty="0" smtClean="0"/>
            </a:br>
            <a:r>
              <a:rPr lang="en-US" sz="2400" dirty="0" smtClean="0"/>
              <a:t>Workflow Hosts</a:t>
            </a:r>
            <a:endParaRPr lang="en-US" sz="2400" dirty="0"/>
          </a:p>
        </p:txBody>
      </p:sp>
      <p:sp>
        <p:nvSpPr>
          <p:cNvPr id="3" name="Text Placeholder 2"/>
          <p:cNvSpPr>
            <a:spLocks noGrp="1"/>
          </p:cNvSpPr>
          <p:nvPr>
            <p:ph type="body" sz="quarter" idx="10"/>
          </p:nvPr>
        </p:nvSpPr>
        <p:spPr>
          <a:xfrm>
            <a:off x="603333" y="1535849"/>
            <a:ext cx="11149013" cy="2412968"/>
          </a:xfrm>
        </p:spPr>
        <p:txBody>
          <a:bodyPr/>
          <a:lstStyle/>
          <a:p>
            <a:r>
              <a:rPr lang="en-US" dirty="0" smtClean="0"/>
              <a:t>Understand impact of creating </a:t>
            </a:r>
            <a:r>
              <a:rPr lang="en-US" dirty="0"/>
              <a:t>numerous </a:t>
            </a:r>
            <a:r>
              <a:rPr lang="en-US" dirty="0" err="1"/>
              <a:t>AuthZ</a:t>
            </a:r>
            <a:r>
              <a:rPr lang="en-US" dirty="0"/>
              <a:t> workflows with approval </a:t>
            </a:r>
            <a:r>
              <a:rPr lang="en-US" dirty="0" smtClean="0"/>
              <a:t>activities</a:t>
            </a:r>
          </a:p>
          <a:p>
            <a:r>
              <a:rPr lang="en-US" dirty="0"/>
              <a:t>When designing policies, </a:t>
            </a:r>
            <a:r>
              <a:rPr lang="en-US" dirty="0" smtClean="0"/>
              <a:t>avoid workflows with custom receive activities</a:t>
            </a:r>
            <a:endParaRPr lang="en-US" dirty="0"/>
          </a:p>
          <a:p>
            <a:endParaRPr lang="en-US" dirty="0" smtClean="0"/>
          </a:p>
        </p:txBody>
      </p:sp>
    </p:spTree>
    <p:extLst>
      <p:ext uri="{BB962C8B-B14F-4D97-AF65-F5344CB8AC3E}">
        <p14:creationId xmlns:p14="http://schemas.microsoft.com/office/powerpoint/2010/main" val="376567117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Search and Search Scopes</a:t>
            </a:r>
            <a:endParaRPr lang="en-US" dirty="0"/>
          </a:p>
        </p:txBody>
      </p:sp>
    </p:spTree>
    <p:extLst>
      <p:ext uri="{BB962C8B-B14F-4D97-AF65-F5344CB8AC3E}">
        <p14:creationId xmlns:p14="http://schemas.microsoft.com/office/powerpoint/2010/main" val="327253801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Text Placeholder 2"/>
          <p:cNvSpPr>
            <a:spLocks noGrp="1"/>
          </p:cNvSpPr>
          <p:nvPr>
            <p:ph type="body" sz="quarter" idx="10"/>
          </p:nvPr>
        </p:nvSpPr>
        <p:spPr>
          <a:xfrm>
            <a:off x="519112" y="1447799"/>
            <a:ext cx="11149013" cy="2880789"/>
          </a:xfrm>
        </p:spPr>
        <p:txBody>
          <a:bodyPr/>
          <a:lstStyle/>
          <a:p>
            <a:r>
              <a:rPr lang="en-US" dirty="0" smtClean="0"/>
              <a:t>Approaches to optimization</a:t>
            </a:r>
          </a:p>
          <a:p>
            <a:pPr lvl="1"/>
            <a:r>
              <a:rPr lang="en-US" dirty="0" smtClean="0"/>
              <a:t>Service partitioning and workflow hosts </a:t>
            </a:r>
          </a:p>
          <a:p>
            <a:pPr lvl="1"/>
            <a:r>
              <a:rPr lang="en-US" dirty="0" smtClean="0"/>
              <a:t>Query performance and search scopes</a:t>
            </a:r>
          </a:p>
          <a:p>
            <a:pPr lvl="1"/>
            <a:r>
              <a:rPr lang="en-US" dirty="0" smtClean="0"/>
              <a:t>FIM Service database performance</a:t>
            </a:r>
          </a:p>
          <a:p>
            <a:pPr lvl="1"/>
            <a:r>
              <a:rPr lang="en-US" dirty="0" smtClean="0"/>
              <a:t>Improving initial load performance</a:t>
            </a:r>
          </a:p>
          <a:p>
            <a:r>
              <a:rPr lang="en-US" dirty="0" smtClean="0"/>
              <a:t>Resources</a:t>
            </a:r>
            <a:endParaRPr lang="en-US" dirty="0"/>
          </a:p>
        </p:txBody>
      </p:sp>
    </p:spTree>
    <p:extLst>
      <p:ext uri="{BB962C8B-B14F-4D97-AF65-F5344CB8AC3E}">
        <p14:creationId xmlns:p14="http://schemas.microsoft.com/office/powerpoint/2010/main" val="424646779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Issues</a:t>
            </a:r>
            <a:br>
              <a:rPr lang="en-US" dirty="0" smtClean="0"/>
            </a:br>
            <a:r>
              <a:rPr lang="en-US" sz="2400" dirty="0" smtClean="0"/>
              <a:t>Search and Search Scopes</a:t>
            </a:r>
            <a:endParaRPr lang="en-US" sz="2400" dirty="0"/>
          </a:p>
        </p:txBody>
      </p:sp>
      <p:sp>
        <p:nvSpPr>
          <p:cNvPr id="3" name="Text Placeholder 2"/>
          <p:cNvSpPr txBox="1">
            <a:spLocks/>
          </p:cNvSpPr>
          <p:nvPr/>
        </p:nvSpPr>
        <p:spPr>
          <a:xfrm>
            <a:off x="519112" y="1447799"/>
            <a:ext cx="11149013" cy="3964162"/>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Portal responsiveness </a:t>
            </a:r>
          </a:p>
          <a:p>
            <a:pPr lvl="1"/>
            <a:r>
              <a:rPr lang="en-US" dirty="0" smtClean="0"/>
              <a:t>End user searches are slow for certain types of searches</a:t>
            </a:r>
          </a:p>
          <a:p>
            <a:pPr lvl="1"/>
            <a:r>
              <a:rPr lang="en-US" dirty="0" smtClean="0"/>
              <a:t>End user searches are slow for custom search scopes</a:t>
            </a:r>
          </a:p>
          <a:p>
            <a:pPr lvl="1"/>
            <a:r>
              <a:rPr lang="en-US" dirty="0" smtClean="0"/>
              <a:t>End user experiencing long response time for ordinary actions</a:t>
            </a:r>
          </a:p>
          <a:p>
            <a:r>
              <a:rPr lang="en-US" dirty="0" smtClean="0"/>
              <a:t>SQL server experiencing heavy load</a:t>
            </a:r>
          </a:p>
          <a:p>
            <a:pPr lvl="1"/>
            <a:r>
              <a:rPr lang="en-US" dirty="0" smtClean="0"/>
              <a:t>FIM Service experiencing </a:t>
            </a:r>
            <a:r>
              <a:rPr lang="en-US" dirty="0"/>
              <a:t>high response times to queries</a:t>
            </a:r>
          </a:p>
          <a:p>
            <a:pPr marL="460375" lvl="1" indent="0">
              <a:buNone/>
            </a:pPr>
            <a:endParaRPr lang="en-US" dirty="0" smtClean="0"/>
          </a:p>
          <a:p>
            <a:pPr marL="0" indent="0">
              <a:buNone/>
            </a:pPr>
            <a:endParaRPr lang="en-US" dirty="0" smtClean="0"/>
          </a:p>
          <a:p>
            <a:pPr marL="460375" lvl="1" indent="0">
              <a:buNone/>
            </a:pPr>
            <a:endParaRPr lang="en-US" dirty="0"/>
          </a:p>
        </p:txBody>
      </p:sp>
    </p:spTree>
    <p:extLst>
      <p:ext uri="{BB962C8B-B14F-4D97-AF65-F5344CB8AC3E}">
        <p14:creationId xmlns:p14="http://schemas.microsoft.com/office/powerpoint/2010/main" val="415199056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5845167" y="4368320"/>
            <a:ext cx="3439178" cy="1733585"/>
          </a:xfrm>
          <a:prstGeom prst="rect">
            <a:avLst/>
          </a:prstGeom>
          <a:solidFill>
            <a:schemeClr val="tx1">
              <a:lumMod val="65000"/>
            </a:scheme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45" name="Rectangle 44"/>
          <p:cNvSpPr/>
          <p:nvPr/>
        </p:nvSpPr>
        <p:spPr bwMode="auto">
          <a:xfrm>
            <a:off x="5845167" y="3192565"/>
            <a:ext cx="3439178" cy="607973"/>
          </a:xfrm>
          <a:prstGeom prst="rect">
            <a:avLst/>
          </a:prstGeom>
          <a:solidFill>
            <a:schemeClr val="tx1">
              <a:lumMod val="65000"/>
            </a:scheme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44" name="Rectangle 43"/>
          <p:cNvSpPr/>
          <p:nvPr/>
        </p:nvSpPr>
        <p:spPr bwMode="auto">
          <a:xfrm>
            <a:off x="5862909" y="1973271"/>
            <a:ext cx="3439178" cy="607973"/>
          </a:xfrm>
          <a:prstGeom prst="rect">
            <a:avLst/>
          </a:prstGeom>
          <a:solidFill>
            <a:schemeClr val="tx1">
              <a:lumMod val="65000"/>
            </a:scheme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60" name="Rectangle 59"/>
          <p:cNvSpPr/>
          <p:nvPr/>
        </p:nvSpPr>
        <p:spPr bwMode="auto">
          <a:xfrm>
            <a:off x="2027484" y="4889467"/>
            <a:ext cx="2843269" cy="1212438"/>
          </a:xfrm>
          <a:prstGeom prst="rect">
            <a:avLst/>
          </a:prstGeom>
          <a:solidFill>
            <a:srgbClr val="9BBB59">
              <a:lumMod val="40000"/>
              <a:lumOff val="60000"/>
            </a:srgb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cs typeface="Arial" pitchFamily="34" charset="0"/>
              </a:rPr>
              <a:t>SQL Server</a:t>
            </a:r>
          </a:p>
        </p:txBody>
      </p:sp>
      <p:sp>
        <p:nvSpPr>
          <p:cNvPr id="2" name="Title 1"/>
          <p:cNvSpPr>
            <a:spLocks noGrp="1"/>
          </p:cNvSpPr>
          <p:nvPr>
            <p:ph type="title"/>
          </p:nvPr>
        </p:nvSpPr>
        <p:spPr>
          <a:xfrm>
            <a:off x="418009" y="189632"/>
            <a:ext cx="11149013" cy="941796"/>
          </a:xfrm>
        </p:spPr>
        <p:txBody>
          <a:bodyPr/>
          <a:lstStyle/>
          <a:p>
            <a:r>
              <a:rPr lang="en-US" dirty="0" smtClean="0"/>
              <a:t>Under the Covers</a:t>
            </a:r>
            <a:br>
              <a:rPr lang="en-US" dirty="0" smtClean="0"/>
            </a:br>
            <a:r>
              <a:rPr lang="en-US" sz="2400" dirty="0"/>
              <a:t>Search and Search Scopes</a:t>
            </a:r>
          </a:p>
        </p:txBody>
      </p:sp>
      <p:sp>
        <p:nvSpPr>
          <p:cNvPr id="38" name="TextBox 37"/>
          <p:cNvSpPr txBox="1"/>
          <p:nvPr/>
        </p:nvSpPr>
        <p:spPr>
          <a:xfrm>
            <a:off x="5862910" y="1511742"/>
            <a:ext cx="2284826" cy="276999"/>
          </a:xfrm>
          <a:prstGeom prst="rect">
            <a:avLst/>
          </a:prstGeom>
          <a:noFill/>
        </p:spPr>
        <p:txBody>
          <a:bodyPr wrap="square" lIns="0" tIns="0" rIns="0" bIns="0" rtlCol="0">
            <a:spAutoFit/>
          </a:bodyPr>
          <a:lstStyle/>
          <a:p>
            <a:r>
              <a:rPr lang="en-US" b="1" dirty="0" smtClean="0">
                <a:gradFill>
                  <a:gsLst>
                    <a:gs pos="0">
                      <a:schemeClr val="tx1"/>
                    </a:gs>
                    <a:gs pos="86000">
                      <a:schemeClr val="tx1"/>
                    </a:gs>
                  </a:gsLst>
                  <a:lin ang="5400000" scaled="0"/>
                </a:gradFill>
              </a:rPr>
              <a:t>XPath Query</a:t>
            </a:r>
          </a:p>
        </p:txBody>
      </p:sp>
      <p:sp>
        <p:nvSpPr>
          <p:cNvPr id="39" name="TextBox 38"/>
          <p:cNvSpPr txBox="1"/>
          <p:nvPr/>
        </p:nvSpPr>
        <p:spPr>
          <a:xfrm>
            <a:off x="5872741" y="2743844"/>
            <a:ext cx="2712421" cy="276999"/>
          </a:xfrm>
          <a:prstGeom prst="rect">
            <a:avLst/>
          </a:prstGeom>
          <a:noFill/>
        </p:spPr>
        <p:txBody>
          <a:bodyPr wrap="square" lIns="0" tIns="0" rIns="0" bIns="0" rtlCol="0">
            <a:spAutoFit/>
          </a:bodyPr>
          <a:lstStyle/>
          <a:p>
            <a:r>
              <a:rPr lang="en-US" b="1" dirty="0" smtClean="0">
                <a:gradFill>
                  <a:gsLst>
                    <a:gs pos="0">
                      <a:schemeClr val="tx1"/>
                    </a:gs>
                    <a:gs pos="86000">
                      <a:schemeClr val="tx1"/>
                    </a:gs>
                  </a:gsLst>
                  <a:lin ang="5400000" scaled="0"/>
                </a:gradFill>
              </a:rPr>
              <a:t>Object Model Mapping</a:t>
            </a:r>
          </a:p>
        </p:txBody>
      </p:sp>
      <p:sp>
        <p:nvSpPr>
          <p:cNvPr id="41" name="Rectangle 40"/>
          <p:cNvSpPr/>
          <p:nvPr/>
        </p:nvSpPr>
        <p:spPr bwMode="auto">
          <a:xfrm>
            <a:off x="1983174" y="2351734"/>
            <a:ext cx="2843269" cy="2328075"/>
          </a:xfrm>
          <a:prstGeom prst="rect">
            <a:avLst/>
          </a:prstGeom>
          <a:solidFill>
            <a:schemeClr val="bg2">
              <a:lumMod val="40000"/>
              <a:lumOff val="60000"/>
            </a:scheme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cs typeface="Arial" pitchFamily="34" charset="0"/>
              </a:rPr>
              <a:t>FIM Service</a:t>
            </a:r>
          </a:p>
        </p:txBody>
      </p:sp>
      <p:sp>
        <p:nvSpPr>
          <p:cNvPr id="48" name="Can 47"/>
          <p:cNvSpPr/>
          <p:nvPr/>
        </p:nvSpPr>
        <p:spPr bwMode="auto">
          <a:xfrm>
            <a:off x="2335485" y="5237763"/>
            <a:ext cx="2360612" cy="637476"/>
          </a:xfrm>
          <a:prstGeom prst="can">
            <a:avLst>
              <a:gd name="adj" fmla="val 22870"/>
            </a:avLst>
          </a:prstGeom>
          <a:solidFill>
            <a:srgbClr val="4BACC6">
              <a:lumMod val="40000"/>
              <a:lumOff val="60000"/>
            </a:srgb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lang="en-US" kern="0" noProof="0" dirty="0" smtClean="0">
                <a:solidFill>
                  <a:sysClr val="windowText" lastClr="000000"/>
                </a:solidFill>
              </a:rPr>
              <a:t>Resources</a:t>
            </a:r>
            <a:endParaRPr kumimoji="0" lang="en-US" b="0" i="0" u="none" strike="noStrike" kern="0" cap="none" spc="0" normalizeH="0" baseline="0" noProof="0" dirty="0" smtClean="0">
              <a:ln>
                <a:noFill/>
              </a:ln>
              <a:solidFill>
                <a:sysClr val="windowText" lastClr="000000"/>
              </a:solidFill>
              <a:effectLst/>
              <a:uLnTx/>
              <a:uFillTx/>
            </a:endParaRPr>
          </a:p>
        </p:txBody>
      </p:sp>
      <p:sp>
        <p:nvSpPr>
          <p:cNvPr id="50" name="Rectangle 49"/>
          <p:cNvSpPr/>
          <p:nvPr/>
        </p:nvSpPr>
        <p:spPr bwMode="auto">
          <a:xfrm>
            <a:off x="2258027" y="2853588"/>
            <a:ext cx="2276759" cy="381000"/>
          </a:xfrm>
          <a:prstGeom prst="rect">
            <a:avLst/>
          </a:prstGeom>
          <a:solidFill>
            <a:srgbClr val="4BACC6">
              <a:lumMod val="40000"/>
              <a:lumOff val="60000"/>
            </a:srgb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lang="en-US" kern="0" dirty="0" smtClean="0">
                <a:solidFill>
                  <a:sysClr val="windowText" lastClr="000000"/>
                </a:solidFill>
              </a:rPr>
              <a:t>Web Service</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57" name="Rectangle 56"/>
          <p:cNvSpPr/>
          <p:nvPr/>
        </p:nvSpPr>
        <p:spPr bwMode="auto">
          <a:xfrm>
            <a:off x="3515791" y="3939747"/>
            <a:ext cx="1017405" cy="594617"/>
          </a:xfrm>
          <a:prstGeom prst="rect">
            <a:avLst/>
          </a:prstGeom>
          <a:solidFill>
            <a:srgbClr val="FFFF00"/>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ea typeface="+mn-ea"/>
                <a:cs typeface="+mn-cs"/>
              </a:rPr>
              <a:t>Data Access</a:t>
            </a:r>
          </a:p>
        </p:txBody>
      </p:sp>
      <p:sp>
        <p:nvSpPr>
          <p:cNvPr id="58" name="Rectangle 57"/>
          <p:cNvSpPr/>
          <p:nvPr/>
        </p:nvSpPr>
        <p:spPr bwMode="auto">
          <a:xfrm>
            <a:off x="2258027" y="3381640"/>
            <a:ext cx="2275170" cy="381000"/>
          </a:xfrm>
          <a:prstGeom prst="rect">
            <a:avLst/>
          </a:prstGeom>
          <a:solidFill>
            <a:srgbClr val="4BACC6">
              <a:lumMod val="40000"/>
              <a:lumOff val="60000"/>
            </a:srgb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ea typeface="+mn-ea"/>
                <a:cs typeface="+mn-cs"/>
              </a:rPr>
              <a:t>Request Dispatcher</a:t>
            </a:r>
          </a:p>
        </p:txBody>
      </p:sp>
      <p:sp>
        <p:nvSpPr>
          <p:cNvPr id="59" name="Rectangle 58"/>
          <p:cNvSpPr/>
          <p:nvPr/>
        </p:nvSpPr>
        <p:spPr bwMode="auto">
          <a:xfrm>
            <a:off x="2258027" y="3921951"/>
            <a:ext cx="1137585" cy="612414"/>
          </a:xfrm>
          <a:prstGeom prst="rect">
            <a:avLst/>
          </a:prstGeom>
          <a:solidFill>
            <a:srgbClr val="4BACC6">
              <a:lumMod val="40000"/>
              <a:lumOff val="60000"/>
            </a:srgb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ea typeface="+mn-ea"/>
                <a:cs typeface="+mn-cs"/>
              </a:rPr>
              <a:t>Workflow</a:t>
            </a:r>
            <a:r>
              <a:rPr kumimoji="0" lang="en-US" sz="1600" b="0" i="0" u="none" strike="noStrike" kern="0" cap="none" spc="0" normalizeH="0" noProof="0" dirty="0" smtClean="0">
                <a:ln>
                  <a:noFill/>
                </a:ln>
                <a:solidFill>
                  <a:sysClr val="windowText" lastClr="000000"/>
                </a:solidFill>
                <a:effectLst/>
                <a:uLnTx/>
                <a:uFillTx/>
                <a:ea typeface="+mn-ea"/>
                <a:cs typeface="+mn-cs"/>
              </a:rPr>
              <a:t> Host</a:t>
            </a:r>
            <a:endParaRPr kumimoji="0" lang="en-US" sz="1600" b="0" i="0" u="none" strike="noStrike" kern="0" cap="none" spc="0" normalizeH="0" baseline="0" noProof="0" dirty="0" smtClean="0">
              <a:ln>
                <a:noFill/>
              </a:ln>
              <a:solidFill>
                <a:sysClr val="windowText" lastClr="000000"/>
              </a:solidFill>
              <a:effectLst/>
              <a:uLnTx/>
              <a:uFillTx/>
              <a:ea typeface="+mn-ea"/>
              <a:cs typeface="+mn-cs"/>
            </a:endParaRPr>
          </a:p>
        </p:txBody>
      </p:sp>
      <p:sp>
        <p:nvSpPr>
          <p:cNvPr id="62" name="Up Arrow 61"/>
          <p:cNvSpPr/>
          <p:nvPr/>
        </p:nvSpPr>
        <p:spPr bwMode="auto">
          <a:xfrm flipV="1">
            <a:off x="5118191" y="1788741"/>
            <a:ext cx="211008" cy="4463218"/>
          </a:xfrm>
          <a:prstGeom prst="up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3" name="TextBox 62"/>
          <p:cNvSpPr txBox="1"/>
          <p:nvPr/>
        </p:nvSpPr>
        <p:spPr>
          <a:xfrm>
            <a:off x="6036494" y="1981821"/>
            <a:ext cx="3412021" cy="492443"/>
          </a:xfrm>
          <a:prstGeom prst="rect">
            <a:avLst/>
          </a:prstGeom>
          <a:noFill/>
        </p:spPr>
        <p:txBody>
          <a:bodyPr wrap="square" lIns="0" tIns="0" rIns="0" bIns="0" rtlCol="0">
            <a:spAutoFit/>
          </a:bodyPr>
          <a:lstStyle/>
          <a:p>
            <a:r>
              <a:rPr lang="en-US" sz="1600" dirty="0" smtClean="0">
                <a:solidFill>
                  <a:srgbClr val="FF0000"/>
                </a:solidFill>
              </a:rPr>
              <a:t>/Person[Contains (</a:t>
            </a:r>
            <a:r>
              <a:rPr lang="en-US" sz="1600" dirty="0" err="1" smtClean="0">
                <a:solidFill>
                  <a:srgbClr val="FF0000"/>
                </a:solidFill>
              </a:rPr>
              <a:t>DisplayName</a:t>
            </a:r>
            <a:r>
              <a:rPr lang="en-US" sz="1600" dirty="0" smtClean="0">
                <a:solidFill>
                  <a:srgbClr val="FF0000"/>
                </a:solidFill>
              </a:rPr>
              <a:t>, ‘</a:t>
            </a:r>
            <a:r>
              <a:rPr lang="en-US" sz="1600" dirty="0" err="1" smtClean="0">
                <a:solidFill>
                  <a:srgbClr val="FF0000"/>
                </a:solidFill>
              </a:rPr>
              <a:t>Arshad</a:t>
            </a:r>
            <a:r>
              <a:rPr lang="en-US" sz="1600" dirty="0" smtClean="0">
                <a:solidFill>
                  <a:srgbClr val="FF0000"/>
                </a:solidFill>
              </a:rPr>
              <a:t>’)]</a:t>
            </a:r>
          </a:p>
        </p:txBody>
      </p:sp>
      <p:sp>
        <p:nvSpPr>
          <p:cNvPr id="64" name="TextBox 63"/>
          <p:cNvSpPr txBox="1"/>
          <p:nvPr/>
        </p:nvSpPr>
        <p:spPr>
          <a:xfrm>
            <a:off x="6025890" y="3250329"/>
            <a:ext cx="3837620" cy="492443"/>
          </a:xfrm>
          <a:prstGeom prst="rect">
            <a:avLst/>
          </a:prstGeom>
          <a:noFill/>
        </p:spPr>
        <p:txBody>
          <a:bodyPr wrap="square" lIns="0" tIns="0" rIns="0" bIns="0" rtlCol="0">
            <a:spAutoFit/>
          </a:bodyPr>
          <a:lstStyle/>
          <a:p>
            <a:r>
              <a:rPr lang="en-US" sz="1600" dirty="0" smtClean="0">
                <a:solidFill>
                  <a:srgbClr val="FF0000"/>
                </a:solidFill>
              </a:rPr>
              <a:t>Map to ObjectType and </a:t>
            </a:r>
            <a:br>
              <a:rPr lang="en-US" sz="1600" dirty="0" smtClean="0">
                <a:solidFill>
                  <a:srgbClr val="FF0000"/>
                </a:solidFill>
              </a:rPr>
            </a:br>
            <a:r>
              <a:rPr lang="en-US" sz="1600" dirty="0" err="1" smtClean="0">
                <a:solidFill>
                  <a:srgbClr val="FF0000"/>
                </a:solidFill>
              </a:rPr>
              <a:t>ObjectTypeKeys</a:t>
            </a:r>
            <a:endParaRPr lang="en-US" sz="1600" dirty="0" smtClean="0">
              <a:solidFill>
                <a:srgbClr val="FF0000"/>
              </a:solidFill>
            </a:endParaRPr>
          </a:p>
        </p:txBody>
      </p:sp>
      <p:sp>
        <p:nvSpPr>
          <p:cNvPr id="40" name="TextBox 39"/>
          <p:cNvSpPr txBox="1"/>
          <p:nvPr/>
        </p:nvSpPr>
        <p:spPr>
          <a:xfrm>
            <a:off x="5862909" y="3941674"/>
            <a:ext cx="2284826" cy="276999"/>
          </a:xfrm>
          <a:prstGeom prst="rect">
            <a:avLst/>
          </a:prstGeom>
          <a:noFill/>
        </p:spPr>
        <p:txBody>
          <a:bodyPr wrap="square" lIns="0" tIns="0" rIns="0" bIns="0" rtlCol="0">
            <a:spAutoFit/>
          </a:bodyPr>
          <a:lstStyle/>
          <a:p>
            <a:r>
              <a:rPr lang="en-US" b="1" dirty="0" err="1" smtClean="0">
                <a:gradFill>
                  <a:gsLst>
                    <a:gs pos="0">
                      <a:schemeClr val="tx1"/>
                    </a:gs>
                    <a:gs pos="86000">
                      <a:schemeClr val="tx1"/>
                    </a:gs>
                  </a:gsLst>
                  <a:lin ang="5400000" scaled="0"/>
                </a:gradFill>
              </a:rPr>
              <a:t>SQLQuery</a:t>
            </a:r>
            <a:endParaRPr lang="en-US" b="1" dirty="0" smtClean="0">
              <a:gradFill>
                <a:gsLst>
                  <a:gs pos="0">
                    <a:schemeClr val="tx1"/>
                  </a:gs>
                  <a:gs pos="86000">
                    <a:schemeClr val="tx1"/>
                  </a:gs>
                </a:gsLst>
                <a:lin ang="5400000" scaled="0"/>
              </a:gradFill>
            </a:endParaRPr>
          </a:p>
        </p:txBody>
      </p:sp>
      <p:sp>
        <p:nvSpPr>
          <p:cNvPr id="42" name="TextBox 41"/>
          <p:cNvSpPr txBox="1"/>
          <p:nvPr/>
        </p:nvSpPr>
        <p:spPr>
          <a:xfrm>
            <a:off x="6022590" y="4424322"/>
            <a:ext cx="3439178" cy="1477328"/>
          </a:xfrm>
          <a:prstGeom prst="rect">
            <a:avLst/>
          </a:prstGeom>
          <a:noFill/>
        </p:spPr>
        <p:txBody>
          <a:bodyPr wrap="square" lIns="0" tIns="0" rIns="0" bIns="0" rtlCol="0">
            <a:spAutoFit/>
          </a:bodyPr>
          <a:lstStyle/>
          <a:p>
            <a:r>
              <a:rPr lang="en-US" sz="1600" dirty="0">
                <a:solidFill>
                  <a:srgbClr val="FF0000"/>
                </a:solidFill>
              </a:rPr>
              <a:t>exec [</a:t>
            </a:r>
            <a:r>
              <a:rPr lang="en-US" sz="1600" dirty="0" err="1">
                <a:solidFill>
                  <a:srgbClr val="FF0000"/>
                </a:solidFill>
              </a:rPr>
              <a:t>fim</a:t>
            </a:r>
            <a:r>
              <a:rPr lang="en-US" sz="1600" dirty="0">
                <a:solidFill>
                  <a:srgbClr val="FF0000"/>
                </a:solidFill>
              </a:rPr>
              <a:t>].</a:t>
            </a:r>
            <a:r>
              <a:rPr lang="en-US" sz="1600" dirty="0" err="1">
                <a:solidFill>
                  <a:srgbClr val="FF0000"/>
                </a:solidFill>
              </a:rPr>
              <a:t>ExecuteQuery</a:t>
            </a:r>
            <a:r>
              <a:rPr lang="en-US" sz="1600" dirty="0">
                <a:solidFill>
                  <a:srgbClr val="FF0000"/>
                </a:solidFill>
              </a:rPr>
              <a:t> @</a:t>
            </a:r>
            <a:r>
              <a:rPr lang="en-US" sz="1600" dirty="0" err="1">
                <a:solidFill>
                  <a:srgbClr val="FF0000"/>
                </a:solidFill>
              </a:rPr>
              <a:t>sql</a:t>
            </a:r>
            <a:r>
              <a:rPr lang="en-US" sz="1600" dirty="0">
                <a:solidFill>
                  <a:srgbClr val="FF0000"/>
                </a:solidFill>
              </a:rPr>
              <a:t>=N'WITH </a:t>
            </a:r>
            <a:r>
              <a:rPr lang="en-US" sz="1600" dirty="0" err="1">
                <a:solidFill>
                  <a:srgbClr val="FF0000"/>
                </a:solidFill>
              </a:rPr>
              <a:t>CandidateList</a:t>
            </a:r>
            <a:r>
              <a:rPr lang="en-US" sz="1600" dirty="0">
                <a:solidFill>
                  <a:srgbClr val="FF0000"/>
                </a:solidFill>
              </a:rPr>
              <a:t>(</a:t>
            </a:r>
            <a:r>
              <a:rPr lang="en-US" sz="1600" dirty="0" err="1">
                <a:solidFill>
                  <a:srgbClr val="FF0000"/>
                </a:solidFill>
              </a:rPr>
              <a:t>ObjectKey</a:t>
            </a:r>
            <a:r>
              <a:rPr lang="en-US" sz="1600" dirty="0">
                <a:solidFill>
                  <a:srgbClr val="FF0000"/>
                </a:solidFill>
              </a:rPr>
              <a:t>, </a:t>
            </a:r>
            <a:r>
              <a:rPr lang="en-US" sz="1600" dirty="0" err="1">
                <a:solidFill>
                  <a:srgbClr val="FF0000"/>
                </a:solidFill>
              </a:rPr>
              <a:t>ObjectTypeKey</a:t>
            </a:r>
            <a:r>
              <a:rPr lang="en-US" sz="1600" dirty="0">
                <a:solidFill>
                  <a:srgbClr val="FF0000"/>
                </a:solidFill>
              </a:rPr>
              <a:t>)</a:t>
            </a:r>
          </a:p>
          <a:p>
            <a:r>
              <a:rPr lang="en-US" sz="1600" dirty="0">
                <a:solidFill>
                  <a:srgbClr val="FF0000"/>
                </a:solidFill>
              </a:rPr>
              <a:t>AS</a:t>
            </a:r>
          </a:p>
          <a:p>
            <a:r>
              <a:rPr lang="en-US" sz="1600" dirty="0" smtClean="0">
                <a:solidFill>
                  <a:srgbClr val="FF0000"/>
                </a:solidFill>
              </a:rPr>
              <a:t>( SELECT…</a:t>
            </a:r>
          </a:p>
        </p:txBody>
      </p:sp>
      <p:sp>
        <p:nvSpPr>
          <p:cNvPr id="43" name="Rectangle 42"/>
          <p:cNvSpPr/>
          <p:nvPr/>
        </p:nvSpPr>
        <p:spPr bwMode="auto">
          <a:xfrm>
            <a:off x="1973069" y="1805589"/>
            <a:ext cx="2843269" cy="363355"/>
          </a:xfrm>
          <a:prstGeom prst="rect">
            <a:avLst/>
          </a:prstGeom>
          <a:solidFill>
            <a:schemeClr val="bg2">
              <a:lumMod val="75000"/>
            </a:scheme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cs typeface="Arial" pitchFamily="34" charset="0"/>
              </a:rPr>
              <a:t>FIM Portal</a:t>
            </a:r>
          </a:p>
        </p:txBody>
      </p:sp>
    </p:spTree>
    <p:extLst>
      <p:ext uri="{BB962C8B-B14F-4D97-AF65-F5344CB8AC3E}">
        <p14:creationId xmlns:p14="http://schemas.microsoft.com/office/powerpoint/2010/main" val="7884287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562978" y="2627681"/>
            <a:ext cx="9396663" cy="2824718"/>
          </a:xfrm>
          <a:prstGeom prst="rect">
            <a:avLst/>
          </a:prstGeom>
          <a:solidFill>
            <a:schemeClr val="tx1">
              <a:lumMod val="65000"/>
            </a:scheme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2" name="Title 1"/>
          <p:cNvSpPr>
            <a:spLocks noGrp="1"/>
          </p:cNvSpPr>
          <p:nvPr>
            <p:ph type="title"/>
          </p:nvPr>
        </p:nvSpPr>
        <p:spPr>
          <a:xfrm>
            <a:off x="519112" y="228600"/>
            <a:ext cx="11149013" cy="941796"/>
          </a:xfrm>
        </p:spPr>
        <p:txBody>
          <a:bodyPr/>
          <a:lstStyle/>
          <a:p>
            <a:r>
              <a:rPr lang="en-US" dirty="0" smtClean="0"/>
              <a:t>Under the Covers</a:t>
            </a:r>
            <a:br>
              <a:rPr lang="en-US" dirty="0" smtClean="0"/>
            </a:br>
            <a:r>
              <a:rPr lang="en-US" sz="2400" dirty="0"/>
              <a:t>Search and Search Scopes</a:t>
            </a:r>
          </a:p>
        </p:txBody>
      </p:sp>
      <p:sp>
        <p:nvSpPr>
          <p:cNvPr id="3" name="Text Placeholder 2"/>
          <p:cNvSpPr txBox="1">
            <a:spLocks/>
          </p:cNvSpPr>
          <p:nvPr/>
        </p:nvSpPr>
        <p:spPr>
          <a:xfrm>
            <a:off x="519112" y="1447799"/>
            <a:ext cx="11149013" cy="3964162"/>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460375" lvl="1" indent="0">
              <a:buNone/>
            </a:pPr>
            <a:endParaRPr lang="en-US" dirty="0"/>
          </a:p>
        </p:txBody>
      </p:sp>
      <p:sp>
        <p:nvSpPr>
          <p:cNvPr id="6" name="Rectangle 5"/>
          <p:cNvSpPr/>
          <p:nvPr/>
        </p:nvSpPr>
        <p:spPr>
          <a:xfrm>
            <a:off x="562978" y="2646947"/>
            <a:ext cx="11105147" cy="2800767"/>
          </a:xfrm>
          <a:prstGeom prst="rect">
            <a:avLst/>
          </a:prstGeom>
        </p:spPr>
        <p:txBody>
          <a:bodyPr wrap="square">
            <a:spAutoFit/>
          </a:bodyPr>
          <a:lstStyle/>
          <a:p>
            <a:r>
              <a:rPr lang="en-US" sz="1600" dirty="0">
                <a:solidFill>
                  <a:srgbClr val="FF0000"/>
                </a:solidFill>
              </a:rPr>
              <a:t>SELECT						</a:t>
            </a:r>
          </a:p>
          <a:p>
            <a:r>
              <a:rPr lang="en-US" sz="1600" dirty="0">
                <a:solidFill>
                  <a:srgbClr val="FF0000"/>
                </a:solidFill>
              </a:rPr>
              <a:t>	</a:t>
            </a:r>
            <a:r>
              <a:rPr lang="en-US" sz="1600" dirty="0" smtClean="0">
                <a:solidFill>
                  <a:srgbClr val="FF0000"/>
                </a:solidFill>
              </a:rPr>
              <a:t>valueOfProposition0.ObjectKey,valueOfProposition0.ObjectTypeKey</a:t>
            </a:r>
            <a:r>
              <a:rPr lang="en-US" sz="1600" dirty="0">
                <a:solidFill>
                  <a:srgbClr val="FF0000"/>
                </a:solidFill>
              </a:rPr>
              <a:t>			</a:t>
            </a:r>
          </a:p>
          <a:p>
            <a:r>
              <a:rPr lang="en-US" sz="1600" dirty="0" smtClean="0">
                <a:solidFill>
                  <a:srgbClr val="FF0000"/>
                </a:solidFill>
              </a:rPr>
              <a:t>FROM</a:t>
            </a:r>
          </a:p>
          <a:p>
            <a:r>
              <a:rPr lang="en-US" sz="1600" dirty="0">
                <a:solidFill>
                  <a:srgbClr val="FF0000"/>
                </a:solidFill>
              </a:rPr>
              <a:t>	</a:t>
            </a:r>
            <a:r>
              <a:rPr lang="en-US" sz="1600" dirty="0" smtClean="0">
                <a:solidFill>
                  <a:srgbClr val="FF0000"/>
                </a:solidFill>
              </a:rPr>
              <a:t>[</a:t>
            </a:r>
            <a:r>
              <a:rPr lang="en-US" sz="1600" dirty="0" err="1">
                <a:solidFill>
                  <a:srgbClr val="FF0000"/>
                </a:solidFill>
              </a:rPr>
              <a:t>fim</a:t>
            </a:r>
            <a:r>
              <a:rPr lang="en-US" sz="1600" dirty="0">
                <a:solidFill>
                  <a:srgbClr val="FF0000"/>
                </a:solidFill>
              </a:rPr>
              <a:t>].</a:t>
            </a:r>
            <a:r>
              <a:rPr lang="en-US" sz="1600" dirty="0" err="1">
                <a:solidFill>
                  <a:srgbClr val="FF0000"/>
                </a:solidFill>
              </a:rPr>
              <a:t>ObjectValueString</a:t>
            </a:r>
            <a:r>
              <a:rPr lang="en-US" sz="1600" dirty="0">
                <a:solidFill>
                  <a:srgbClr val="FF0000"/>
                </a:solidFill>
              </a:rPr>
              <a:t> AS valueOfProposition0					</a:t>
            </a:r>
          </a:p>
          <a:p>
            <a:r>
              <a:rPr lang="en-US" sz="1600" dirty="0">
                <a:solidFill>
                  <a:srgbClr val="FF0000"/>
                </a:solidFill>
              </a:rPr>
              <a:t>WHERE						</a:t>
            </a:r>
          </a:p>
          <a:p>
            <a:r>
              <a:rPr lang="en-US" sz="1600" dirty="0" smtClean="0">
                <a:solidFill>
                  <a:srgbClr val="FF0000"/>
                </a:solidFill>
              </a:rPr>
              <a:t>	(((</a:t>
            </a:r>
            <a:r>
              <a:rPr lang="en-US" sz="1600" dirty="0">
                <a:solidFill>
                  <a:srgbClr val="FF0000"/>
                </a:solidFill>
              </a:rPr>
              <a:t>valueOfProposition0.ObjectTypeKey = 24) /*Person</a:t>
            </a:r>
            <a:r>
              <a:rPr lang="en-US" sz="1600" dirty="0" smtClean="0">
                <a:solidFill>
                  <a:srgbClr val="FF0000"/>
                </a:solidFill>
              </a:rPr>
              <a:t>*/)</a:t>
            </a:r>
            <a:r>
              <a:rPr lang="en-US" sz="1600" dirty="0">
                <a:solidFill>
                  <a:srgbClr val="FF0000"/>
                </a:solidFill>
              </a:rPr>
              <a:t>				</a:t>
            </a:r>
          </a:p>
          <a:p>
            <a:r>
              <a:rPr lang="en-US" sz="1600" dirty="0" smtClean="0">
                <a:solidFill>
                  <a:srgbClr val="FF0000"/>
                </a:solidFill>
              </a:rPr>
              <a:t>AND</a:t>
            </a:r>
            <a:r>
              <a:rPr lang="en-US" sz="1600" dirty="0">
                <a:solidFill>
                  <a:srgbClr val="FF0000"/>
                </a:solidFill>
              </a:rPr>
              <a:t>					</a:t>
            </a:r>
          </a:p>
          <a:p>
            <a:r>
              <a:rPr lang="en-US" sz="1600" dirty="0" smtClean="0">
                <a:solidFill>
                  <a:srgbClr val="FF0000"/>
                </a:solidFill>
              </a:rPr>
              <a:t>	(</a:t>
            </a:r>
            <a:r>
              <a:rPr lang="en-US" sz="1600" dirty="0">
                <a:solidFill>
                  <a:srgbClr val="FF0000"/>
                </a:solidFill>
              </a:rPr>
              <a:t>valueOfProposition0.AttributeKey = 66) /*</a:t>
            </a:r>
            <a:r>
              <a:rPr lang="en-US" sz="1600" dirty="0" err="1">
                <a:solidFill>
                  <a:srgbClr val="FF0000"/>
                </a:solidFill>
              </a:rPr>
              <a:t>DisplayName</a:t>
            </a:r>
            <a:r>
              <a:rPr lang="en-US" sz="1600" dirty="0">
                <a:solidFill>
                  <a:srgbClr val="FF0000"/>
                </a:solidFill>
              </a:rPr>
              <a:t>*/				</a:t>
            </a:r>
          </a:p>
          <a:p>
            <a:r>
              <a:rPr lang="en-US" sz="1600" dirty="0" smtClean="0">
                <a:solidFill>
                  <a:srgbClr val="FF0000"/>
                </a:solidFill>
              </a:rPr>
              <a:t>AND</a:t>
            </a:r>
            <a:r>
              <a:rPr lang="en-US" sz="1600" dirty="0">
                <a:solidFill>
                  <a:srgbClr val="FF0000"/>
                </a:solidFill>
              </a:rPr>
              <a:t>					</a:t>
            </a:r>
          </a:p>
          <a:p>
            <a:r>
              <a:rPr lang="en-US" sz="1600" dirty="0">
                <a:solidFill>
                  <a:srgbClr val="FF0000"/>
                </a:solidFill>
              </a:rPr>
              <a:t>	(CONTAINS(valueOfProposition0.ValueString,N''"</a:t>
            </a:r>
            <a:r>
              <a:rPr lang="en-US" sz="1600" dirty="0" smtClean="0">
                <a:solidFill>
                  <a:srgbClr val="FF0000"/>
                </a:solidFill>
              </a:rPr>
              <a:t>Arshad*"'')))</a:t>
            </a:r>
          </a:p>
          <a:p>
            <a:r>
              <a:rPr lang="en-US" sz="1600" dirty="0" smtClean="0">
                <a:solidFill>
                  <a:srgbClr val="FF0000"/>
                </a:solidFill>
              </a:rPr>
              <a:t>AND…</a:t>
            </a:r>
            <a:r>
              <a:rPr lang="en-US" sz="1600" dirty="0"/>
              <a:t>	</a:t>
            </a:r>
          </a:p>
        </p:txBody>
      </p:sp>
      <p:sp>
        <p:nvSpPr>
          <p:cNvPr id="7" name="Text Placeholder 2"/>
          <p:cNvSpPr txBox="1">
            <a:spLocks/>
          </p:cNvSpPr>
          <p:nvPr/>
        </p:nvSpPr>
        <p:spPr>
          <a:xfrm>
            <a:off x="475246" y="1588166"/>
            <a:ext cx="11149013" cy="613612"/>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0">
              <a:buNone/>
            </a:pPr>
            <a:endParaRPr lang="en-US" dirty="0" smtClean="0"/>
          </a:p>
          <a:p>
            <a:pPr marL="0" indent="0">
              <a:buNone/>
            </a:pPr>
            <a:endParaRPr lang="en-US" dirty="0" smtClean="0"/>
          </a:p>
          <a:p>
            <a:pPr marL="460375" lvl="1" indent="0">
              <a:buNone/>
            </a:pPr>
            <a:endParaRPr lang="en-US" dirty="0"/>
          </a:p>
        </p:txBody>
      </p:sp>
      <p:sp>
        <p:nvSpPr>
          <p:cNvPr id="9" name="Text Placeholder 2"/>
          <p:cNvSpPr txBox="1">
            <a:spLocks/>
          </p:cNvSpPr>
          <p:nvPr/>
        </p:nvSpPr>
        <p:spPr>
          <a:xfrm>
            <a:off x="475244" y="1483892"/>
            <a:ext cx="11149013" cy="1163055"/>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/Person[Contains(</a:t>
            </a:r>
            <a:r>
              <a:rPr lang="en-US" dirty="0" err="1" smtClean="0"/>
              <a:t>DisplayName</a:t>
            </a:r>
            <a:r>
              <a:rPr lang="en-US" dirty="0"/>
              <a:t>,’’</a:t>
            </a:r>
            <a:r>
              <a:rPr lang="en-US" dirty="0" err="1"/>
              <a:t>Arshad</a:t>
            </a:r>
            <a:r>
              <a:rPr lang="en-US" dirty="0" smtClean="0"/>
              <a:t>’’)]</a:t>
            </a:r>
          </a:p>
          <a:p>
            <a:pPr lvl="1"/>
            <a:r>
              <a:rPr lang="en-US" dirty="0" smtClean="0"/>
              <a:t>SQL query components that are derived from the user’s search:</a:t>
            </a:r>
          </a:p>
          <a:p>
            <a:pPr marL="460375" lvl="1" indent="0">
              <a:buNone/>
            </a:pPr>
            <a:endParaRPr lang="en-US" dirty="0" smtClean="0"/>
          </a:p>
          <a:p>
            <a:pPr marL="0" indent="0">
              <a:buNone/>
            </a:pPr>
            <a:endParaRPr lang="en-US" dirty="0" smtClean="0"/>
          </a:p>
          <a:p>
            <a:pPr marL="460375" lvl="1" indent="0">
              <a:buNone/>
            </a:pPr>
            <a:endParaRPr lang="en-US" dirty="0"/>
          </a:p>
        </p:txBody>
      </p:sp>
    </p:spTree>
    <p:extLst>
      <p:ext uri="{BB962C8B-B14F-4D97-AF65-F5344CB8AC3E}">
        <p14:creationId xmlns:p14="http://schemas.microsoft.com/office/powerpoint/2010/main" val="144679676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Under the Covers</a:t>
            </a:r>
            <a:br>
              <a:rPr lang="en-US" dirty="0" smtClean="0"/>
            </a:br>
            <a:r>
              <a:rPr lang="en-US" sz="2400" dirty="0"/>
              <a:t>Search and Search Scopes</a:t>
            </a:r>
          </a:p>
        </p:txBody>
      </p:sp>
      <p:sp>
        <p:nvSpPr>
          <p:cNvPr id="3" name="Text Placeholder 2"/>
          <p:cNvSpPr txBox="1">
            <a:spLocks/>
          </p:cNvSpPr>
          <p:nvPr/>
        </p:nvSpPr>
        <p:spPr>
          <a:xfrm>
            <a:off x="519112" y="1447799"/>
            <a:ext cx="11149013" cy="3964162"/>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460375" lvl="1" indent="0">
              <a:buNone/>
            </a:pPr>
            <a:endParaRPr lang="en-US" dirty="0"/>
          </a:p>
        </p:txBody>
      </p:sp>
      <p:sp>
        <p:nvSpPr>
          <p:cNvPr id="7" name="Text Placeholder 2"/>
          <p:cNvSpPr txBox="1">
            <a:spLocks/>
          </p:cNvSpPr>
          <p:nvPr/>
        </p:nvSpPr>
        <p:spPr>
          <a:xfrm>
            <a:off x="475246" y="1588166"/>
            <a:ext cx="11149013" cy="613612"/>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0">
              <a:buNone/>
            </a:pPr>
            <a:endParaRPr lang="en-US" dirty="0" smtClean="0"/>
          </a:p>
          <a:p>
            <a:pPr marL="0" indent="0">
              <a:buNone/>
            </a:pPr>
            <a:endParaRPr lang="en-US" dirty="0" smtClean="0"/>
          </a:p>
          <a:p>
            <a:pPr marL="460375" lvl="1" indent="0">
              <a:buNone/>
            </a:pPr>
            <a:endParaRPr lang="en-US" dirty="0"/>
          </a:p>
        </p:txBody>
      </p:sp>
      <p:sp>
        <p:nvSpPr>
          <p:cNvPr id="9" name="Text Placeholder 2"/>
          <p:cNvSpPr txBox="1">
            <a:spLocks/>
          </p:cNvSpPr>
          <p:nvPr/>
        </p:nvSpPr>
        <p:spPr>
          <a:xfrm>
            <a:off x="475244" y="1483892"/>
            <a:ext cx="11149013" cy="1163055"/>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SQL query components </a:t>
            </a:r>
            <a:r>
              <a:rPr lang="en-US" dirty="0" smtClean="0"/>
              <a:t>derived </a:t>
            </a:r>
            <a:r>
              <a:rPr lang="en-US" dirty="0"/>
              <a:t>from </a:t>
            </a:r>
            <a:r>
              <a:rPr lang="en-US" dirty="0" smtClean="0"/>
              <a:t>rights verification</a:t>
            </a:r>
            <a:endParaRPr lang="en-US" dirty="0"/>
          </a:p>
          <a:p>
            <a:r>
              <a:rPr lang="en-US" dirty="0" smtClean="0"/>
              <a:t>Determine if Read MPRs allow the values to be read by the requesting user</a:t>
            </a:r>
          </a:p>
          <a:p>
            <a:pPr lvl="1"/>
            <a:r>
              <a:rPr lang="en-US" dirty="0" smtClean="0"/>
              <a:t>Access to the attributes in the query </a:t>
            </a:r>
          </a:p>
          <a:p>
            <a:pPr lvl="1"/>
            <a:r>
              <a:rPr lang="en-US" dirty="0" smtClean="0"/>
              <a:t>Access to the attributes returned from the search</a:t>
            </a:r>
            <a:endParaRPr lang="en-US" dirty="0"/>
          </a:p>
          <a:p>
            <a:pPr marL="460375" lvl="1" indent="0">
              <a:buNone/>
            </a:pPr>
            <a:endParaRPr lang="en-US" dirty="0"/>
          </a:p>
        </p:txBody>
      </p:sp>
    </p:spTree>
    <p:extLst>
      <p:ext uri="{BB962C8B-B14F-4D97-AF65-F5344CB8AC3E}">
        <p14:creationId xmlns:p14="http://schemas.microsoft.com/office/powerpoint/2010/main" val="308352805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Under the Covers</a:t>
            </a:r>
            <a:br>
              <a:rPr lang="en-US" dirty="0" smtClean="0"/>
            </a:br>
            <a:r>
              <a:rPr lang="en-US" sz="2400" dirty="0"/>
              <a:t>Search and Search Scopes</a:t>
            </a:r>
          </a:p>
        </p:txBody>
      </p:sp>
      <p:sp>
        <p:nvSpPr>
          <p:cNvPr id="3" name="Text Placeholder 2"/>
          <p:cNvSpPr txBox="1">
            <a:spLocks/>
          </p:cNvSpPr>
          <p:nvPr/>
        </p:nvSpPr>
        <p:spPr>
          <a:xfrm>
            <a:off x="519112" y="1447799"/>
            <a:ext cx="11149013" cy="3964162"/>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460375" lvl="1"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84483169"/>
              </p:ext>
            </p:extLst>
          </p:nvPr>
        </p:nvGraphicFramePr>
        <p:xfrm>
          <a:off x="626176" y="1677681"/>
          <a:ext cx="11149012" cy="3504398"/>
        </p:xfrm>
        <a:graphic>
          <a:graphicData uri="http://schemas.openxmlformats.org/drawingml/2006/table">
            <a:tbl>
              <a:tblPr firstRow="1" bandRow="1">
                <a:tableStyleId>{5C22544A-7EE6-4342-B048-85BDC9FD1C3A}</a:tableStyleId>
              </a:tblPr>
              <a:tblGrid>
                <a:gridCol w="1775108"/>
                <a:gridCol w="2012982"/>
                <a:gridCol w="5300929"/>
                <a:gridCol w="2059993"/>
              </a:tblGrid>
              <a:tr h="598855">
                <a:tc>
                  <a:txBody>
                    <a:bodyPr/>
                    <a:lstStyle/>
                    <a:p>
                      <a:r>
                        <a:rPr lang="en-US" dirty="0" smtClean="0"/>
                        <a:t>Target</a:t>
                      </a:r>
                      <a:r>
                        <a:rPr lang="en-US" baseline="0" dirty="0" smtClean="0"/>
                        <a:t> Object Type</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Attributed Searched</a:t>
                      </a:r>
                      <a:endParaRPr lang="en-US" dirty="0"/>
                    </a:p>
                  </a:txBody>
                  <a:tcPr/>
                </a:tc>
                <a:tc>
                  <a:txBody>
                    <a:bodyPr/>
                    <a:lstStyle/>
                    <a:p>
                      <a:r>
                        <a:rPr lang="en-US" dirty="0" smtClean="0"/>
                        <a:t>Generated</a:t>
                      </a:r>
                      <a:r>
                        <a:rPr lang="en-US" baseline="0" dirty="0" smtClean="0"/>
                        <a:t> </a:t>
                      </a:r>
                      <a:r>
                        <a:rPr lang="en-US" baseline="0" dirty="0" err="1" smtClean="0"/>
                        <a:t>XPath</a:t>
                      </a:r>
                      <a:endParaRPr lang="en-US" dirty="0"/>
                    </a:p>
                  </a:txBody>
                  <a:tcPr/>
                </a:tc>
                <a:tc>
                  <a:txBody>
                    <a:bodyPr/>
                    <a:lstStyle/>
                    <a:p>
                      <a:r>
                        <a:rPr lang="en-US" dirty="0" smtClean="0"/>
                        <a:t>SQL Query</a:t>
                      </a:r>
                      <a:r>
                        <a:rPr lang="en-US" baseline="0" dirty="0" smtClean="0"/>
                        <a:t> Size</a:t>
                      </a:r>
                      <a:endParaRPr lang="en-US" dirty="0"/>
                    </a:p>
                  </a:txBody>
                  <a:tcPr/>
                </a:tc>
              </a:tr>
              <a:tr h="703447">
                <a:tc>
                  <a:txBody>
                    <a:bodyPr/>
                    <a:lstStyle/>
                    <a:p>
                      <a:r>
                        <a:rPr lang="en-US" sz="1800" dirty="0" smtClean="0"/>
                        <a:t>/Person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err="1" smtClean="0"/>
                        <a:t>Display</a:t>
                      </a:r>
                      <a:r>
                        <a:rPr lang="en-US" sz="1800" baseline="0" dirty="0" err="1" smtClean="0"/>
                        <a:t>Name</a:t>
                      </a:r>
                      <a:endParaRPr lang="en-US" sz="1800" dirty="0"/>
                    </a:p>
                  </a:txBody>
                  <a:tcPr>
                    <a:lnL w="12700" cap="flat" cmpd="sng" algn="ctr">
                      <a:solidFill>
                        <a:schemeClr val="tx1"/>
                      </a:solidFill>
                      <a:prstDash val="solid"/>
                      <a:round/>
                      <a:headEnd type="none" w="med" len="med"/>
                      <a:tailEnd type="none" w="med" len="med"/>
                    </a:lnL>
                  </a:tcPr>
                </a:tc>
                <a:tc>
                  <a:txBody>
                    <a:bodyPr/>
                    <a:lstStyle/>
                    <a:p>
                      <a:r>
                        <a:rPr lang="en-US" sz="1800" dirty="0" smtClean="0"/>
                        <a:t>/Person[Contains(</a:t>
                      </a:r>
                      <a:r>
                        <a:rPr lang="en-US" sz="1800" dirty="0" err="1" smtClean="0"/>
                        <a:t>DisplayName</a:t>
                      </a:r>
                      <a:r>
                        <a:rPr lang="en-US" sz="1800" dirty="0" smtClean="0"/>
                        <a:t>,’’</a:t>
                      </a:r>
                      <a:r>
                        <a:rPr lang="en-US" sz="1800" dirty="0" err="1" smtClean="0"/>
                        <a:t>Arshad</a:t>
                      </a:r>
                      <a:r>
                        <a:rPr lang="en-US" sz="1800" dirty="0" smtClean="0"/>
                        <a:t>’’)]</a:t>
                      </a:r>
                      <a:endParaRPr lang="en-US" sz="1800" dirty="0"/>
                    </a:p>
                  </a:txBody>
                  <a:tcPr/>
                </a:tc>
                <a:tc>
                  <a:txBody>
                    <a:bodyPr/>
                    <a:lstStyle/>
                    <a:p>
                      <a:r>
                        <a:rPr lang="en-US" sz="1800" dirty="0" smtClean="0"/>
                        <a:t>~700 Lines</a:t>
                      </a:r>
                      <a:endParaRPr lang="en-US" sz="1800" dirty="0"/>
                    </a:p>
                  </a:txBody>
                  <a:tcPr/>
                </a:tc>
              </a:tr>
              <a:tr h="972151">
                <a:tc>
                  <a:txBody>
                    <a:bodyPr/>
                    <a:lstStyle/>
                    <a:p>
                      <a:r>
                        <a:rPr lang="en-US" sz="1800" dirty="0" smtClean="0"/>
                        <a:t>/Person</a:t>
                      </a:r>
                      <a:endParaRPr lang="en-US" sz="1800" dirty="0"/>
                    </a:p>
                  </a:txBody>
                  <a:tcPr>
                    <a:lnT w="12700" cap="flat" cmpd="sng" algn="ctr">
                      <a:solidFill>
                        <a:schemeClr val="tx1"/>
                      </a:solidFill>
                      <a:prstDash val="solid"/>
                      <a:round/>
                      <a:headEnd type="none" w="med" len="med"/>
                      <a:tailEnd type="none" w="med" len="med"/>
                    </a:lnT>
                  </a:tcPr>
                </a:tc>
                <a:tc>
                  <a:txBody>
                    <a:bodyPr/>
                    <a:lstStyle/>
                    <a:p>
                      <a:r>
                        <a:rPr lang="en-US" sz="1800" dirty="0" err="1" smtClean="0"/>
                        <a:t>DisplayName</a:t>
                      </a:r>
                      <a:r>
                        <a:rPr lang="en-US" sz="1800" dirty="0" smtClean="0"/>
                        <a:t>, </a:t>
                      </a:r>
                      <a:r>
                        <a:rPr lang="en-US" sz="1800" baseline="0" dirty="0" err="1" smtClean="0"/>
                        <a:t>AccountName</a:t>
                      </a:r>
                      <a:endParaRPr lang="en-US" sz="1800" dirty="0"/>
                    </a:p>
                  </a:txBody>
                  <a:tcPr/>
                </a:tc>
                <a:tc>
                  <a:txBody>
                    <a:bodyPr/>
                    <a:lstStyle/>
                    <a:p>
                      <a:r>
                        <a:rPr lang="en-US" sz="1800" dirty="0" smtClean="0"/>
                        <a:t>/Person[(Contains(</a:t>
                      </a:r>
                      <a:r>
                        <a:rPr lang="en-US" sz="1800" dirty="0" err="1" smtClean="0"/>
                        <a:t>DisplayName</a:t>
                      </a:r>
                      <a:r>
                        <a:rPr lang="en-US" sz="1800" dirty="0" smtClean="0"/>
                        <a:t>,’’</a:t>
                      </a:r>
                      <a:r>
                        <a:rPr lang="en-US" sz="1800" dirty="0" err="1" smtClean="0"/>
                        <a:t>Arshad</a:t>
                      </a:r>
                      <a:r>
                        <a:rPr lang="en-US" sz="1800" dirty="0" smtClean="0"/>
                        <a:t>’’) or (Contains(</a:t>
                      </a:r>
                      <a:r>
                        <a:rPr lang="en-US" sz="1800" dirty="0" err="1" smtClean="0"/>
                        <a:t>AccountName</a:t>
                      </a:r>
                      <a:r>
                        <a:rPr lang="en-US" sz="1800" dirty="0" smtClean="0"/>
                        <a:t>,’’</a:t>
                      </a:r>
                      <a:r>
                        <a:rPr lang="en-US" sz="1800" dirty="0" err="1" smtClean="0"/>
                        <a:t>Arshad</a:t>
                      </a:r>
                      <a:r>
                        <a:rPr lang="en-US" sz="1800" dirty="0" smtClean="0"/>
                        <a:t>’’) ) ]</a:t>
                      </a:r>
                      <a:endParaRPr lang="en-US" sz="1800" dirty="0"/>
                    </a:p>
                  </a:txBody>
                  <a:tcPr/>
                </a:tc>
                <a:tc>
                  <a:txBody>
                    <a:bodyPr/>
                    <a:lstStyle/>
                    <a:p>
                      <a:r>
                        <a:rPr lang="en-US" sz="1800" dirty="0" smtClean="0"/>
                        <a:t>~1000 Lines</a:t>
                      </a:r>
                      <a:endParaRPr lang="en-US" sz="1800" dirty="0"/>
                    </a:p>
                  </a:txBody>
                  <a:tcPr/>
                </a:tc>
              </a:tr>
              <a:tr h="1094874">
                <a:tc>
                  <a:txBody>
                    <a:bodyPr/>
                    <a:lstStyle/>
                    <a:p>
                      <a:r>
                        <a:rPr lang="en-US" sz="1800" dirty="0" smtClean="0"/>
                        <a:t>/Person</a:t>
                      </a:r>
                      <a:endParaRPr lang="en-US" sz="1800" dirty="0"/>
                    </a:p>
                  </a:txBody>
                  <a:tcPr/>
                </a:tc>
                <a:tc>
                  <a:txBody>
                    <a:bodyPr/>
                    <a:lstStyle/>
                    <a:p>
                      <a:r>
                        <a:rPr lang="en-US" sz="1800" dirty="0" smtClean="0"/>
                        <a:t>DisplayName,</a:t>
                      </a:r>
                      <a:r>
                        <a:rPr lang="en-US" sz="1800" baseline="0" dirty="0" smtClean="0"/>
                        <a:t> AccountName, </a:t>
                      </a:r>
                      <a:br>
                        <a:rPr lang="en-US" sz="1800" baseline="0" dirty="0" smtClean="0"/>
                      </a:br>
                      <a:r>
                        <a:rPr lang="en-US" sz="1800" baseline="0" dirty="0" smtClean="0"/>
                        <a:t>JobTitle, Email</a:t>
                      </a:r>
                      <a:endParaRPr lang="en-US" sz="18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/Person[(contains(</a:t>
                      </a:r>
                      <a:r>
                        <a:rPr lang="en-US" sz="1800" dirty="0" err="1" smtClean="0"/>
                        <a:t>DisplayName</a:t>
                      </a:r>
                      <a:r>
                        <a:rPr lang="en-US" sz="1800" dirty="0" smtClean="0"/>
                        <a:t>,’’</a:t>
                      </a:r>
                      <a:r>
                        <a:rPr lang="en-US" sz="1800" dirty="0" err="1" smtClean="0"/>
                        <a:t>Arshad</a:t>
                      </a:r>
                      <a:r>
                        <a:rPr lang="en-US" sz="1800" dirty="0" smtClean="0"/>
                        <a:t>’’) or (contains(</a:t>
                      </a:r>
                      <a:r>
                        <a:rPr lang="en-US" sz="1800" dirty="0" err="1" smtClean="0"/>
                        <a:t>AccountName</a:t>
                      </a:r>
                      <a:r>
                        <a:rPr lang="en-US" sz="1800" dirty="0" smtClean="0"/>
                        <a:t>,’’</a:t>
                      </a:r>
                      <a:r>
                        <a:rPr lang="en-US" sz="1800" dirty="0" err="1" smtClean="0"/>
                        <a:t>Arshad</a:t>
                      </a:r>
                      <a:r>
                        <a:rPr lang="en-US" sz="1800" dirty="0" smtClean="0"/>
                        <a:t>’’)  or</a:t>
                      </a:r>
                    </a:p>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(starts-with(</a:t>
                      </a:r>
                      <a:r>
                        <a:rPr lang="en-US" sz="1800" dirty="0" err="1" smtClean="0"/>
                        <a:t>JobTitle</a:t>
                      </a:r>
                      <a:r>
                        <a:rPr lang="en-US" sz="1800" dirty="0" smtClean="0"/>
                        <a:t>,’’Manager’’)  )  or</a:t>
                      </a:r>
                    </a:p>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(contains(Email,’’</a:t>
                      </a:r>
                      <a:r>
                        <a:rPr lang="en-US" sz="1800" dirty="0" err="1" smtClean="0"/>
                        <a:t>Arshad</a:t>
                      </a:r>
                      <a:r>
                        <a:rPr lang="en-US" sz="1800" dirty="0" smtClean="0"/>
                        <a:t>’’) )]</a:t>
                      </a:r>
                    </a:p>
                  </a:txBody>
                  <a:tcPr/>
                </a:tc>
                <a:tc>
                  <a:txBody>
                    <a:bodyPr/>
                    <a:lstStyle/>
                    <a:p>
                      <a:r>
                        <a:rPr lang="en-US" sz="1800" dirty="0" smtClean="0"/>
                        <a:t>~1200 Lines</a:t>
                      </a:r>
                      <a:endParaRPr lang="en-US" sz="1800" dirty="0"/>
                    </a:p>
                  </a:txBody>
                  <a:tcPr/>
                </a:tc>
              </a:tr>
            </a:tbl>
          </a:graphicData>
        </a:graphic>
      </p:graphicFrame>
    </p:spTree>
    <p:extLst>
      <p:ext uri="{BB962C8B-B14F-4D97-AF65-F5344CB8AC3E}">
        <p14:creationId xmlns:p14="http://schemas.microsoft.com/office/powerpoint/2010/main" val="275246795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16568"/>
            <a:ext cx="11149013" cy="941796"/>
          </a:xfrm>
        </p:spPr>
        <p:txBody>
          <a:bodyPr/>
          <a:lstStyle/>
          <a:p>
            <a:r>
              <a:rPr lang="en-US" dirty="0" smtClean="0"/>
              <a:t>Recommendation #5</a:t>
            </a:r>
            <a:br>
              <a:rPr lang="en-US" dirty="0" smtClean="0"/>
            </a:br>
            <a:r>
              <a:rPr lang="en-US" sz="2400" dirty="0"/>
              <a:t>Search and Search Scopes</a:t>
            </a:r>
          </a:p>
        </p:txBody>
      </p:sp>
      <p:sp>
        <p:nvSpPr>
          <p:cNvPr id="6" name="Text Placeholder 2"/>
          <p:cNvSpPr txBox="1">
            <a:spLocks/>
          </p:cNvSpPr>
          <p:nvPr/>
        </p:nvSpPr>
        <p:spPr>
          <a:xfrm>
            <a:off x="458994" y="1618660"/>
            <a:ext cx="11149013" cy="233910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Tune search scopes </a:t>
            </a:r>
          </a:p>
          <a:p>
            <a:pPr lvl="1"/>
            <a:r>
              <a:rPr lang="en-US" dirty="0" smtClean="0"/>
              <a:t>Number of resources within the scope</a:t>
            </a:r>
          </a:p>
          <a:p>
            <a:pPr lvl="1"/>
            <a:r>
              <a:rPr lang="en-US" dirty="0" smtClean="0"/>
              <a:t>Number of attributes </a:t>
            </a:r>
          </a:p>
          <a:p>
            <a:pPr lvl="1"/>
            <a:r>
              <a:rPr lang="en-US" dirty="0" smtClean="0"/>
              <a:t>Type of attribute -Full text indexed fields</a:t>
            </a:r>
          </a:p>
          <a:p>
            <a:pPr lvl="1"/>
            <a:endParaRPr lang="en-US" dirty="0"/>
          </a:p>
        </p:txBody>
      </p:sp>
    </p:spTree>
    <p:extLst>
      <p:ext uri="{BB962C8B-B14F-4D97-AF65-F5344CB8AC3E}">
        <p14:creationId xmlns:p14="http://schemas.microsoft.com/office/powerpoint/2010/main" val="350755847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90" y="2116819"/>
            <a:ext cx="5629085" cy="436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913" y="2108434"/>
            <a:ext cx="5640078" cy="436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9112" y="228600"/>
            <a:ext cx="11149013" cy="941796"/>
          </a:xfrm>
        </p:spPr>
        <p:txBody>
          <a:bodyPr/>
          <a:lstStyle/>
          <a:p>
            <a:r>
              <a:rPr lang="en-US" dirty="0" smtClean="0"/>
              <a:t>How To</a:t>
            </a:r>
            <a:br>
              <a:rPr lang="en-US" dirty="0" smtClean="0"/>
            </a:br>
            <a:r>
              <a:rPr lang="en-US" sz="2400" dirty="0" smtClean="0"/>
              <a:t>Set Search Scopes</a:t>
            </a:r>
            <a:endParaRPr lang="en-US" sz="2400" dirty="0"/>
          </a:p>
        </p:txBody>
      </p:sp>
      <p:sp>
        <p:nvSpPr>
          <p:cNvPr id="3" name="Text Placeholder 2"/>
          <p:cNvSpPr>
            <a:spLocks noGrp="1"/>
          </p:cNvSpPr>
          <p:nvPr>
            <p:ph type="body" sz="quarter" idx="10"/>
          </p:nvPr>
        </p:nvSpPr>
        <p:spPr>
          <a:xfrm>
            <a:off x="519112" y="1447799"/>
            <a:ext cx="11149013" cy="984885"/>
          </a:xfrm>
        </p:spPr>
        <p:txBody>
          <a:bodyPr/>
          <a:lstStyle/>
          <a:p>
            <a:r>
              <a:rPr lang="en-US" dirty="0" smtClean="0"/>
              <a:t>Administration-&gt;Search Scopes</a:t>
            </a:r>
          </a:p>
          <a:p>
            <a:pPr marL="0" indent="0">
              <a:buNone/>
            </a:pPr>
            <a:endParaRPr lang="en-US" dirty="0"/>
          </a:p>
        </p:txBody>
      </p:sp>
      <p:sp>
        <p:nvSpPr>
          <p:cNvPr id="8" name="Oval 7"/>
          <p:cNvSpPr/>
          <p:nvPr/>
        </p:nvSpPr>
        <p:spPr bwMode="auto">
          <a:xfrm>
            <a:off x="2015836" y="3718437"/>
            <a:ext cx="1454728" cy="627797"/>
          </a:xfrm>
          <a:prstGeom prst="ellipse">
            <a:avLst/>
          </a:prstGeom>
          <a:noFill/>
          <a:ln w="3810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Oval 8"/>
          <p:cNvSpPr/>
          <p:nvPr/>
        </p:nvSpPr>
        <p:spPr bwMode="auto">
          <a:xfrm>
            <a:off x="7779138" y="3718437"/>
            <a:ext cx="1572161" cy="380021"/>
          </a:xfrm>
          <a:prstGeom prst="ellipse">
            <a:avLst/>
          </a:prstGeom>
          <a:noFill/>
          <a:ln w="3810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 name="Oval 9"/>
          <p:cNvSpPr/>
          <p:nvPr/>
        </p:nvSpPr>
        <p:spPr bwMode="auto">
          <a:xfrm>
            <a:off x="7819406" y="2872216"/>
            <a:ext cx="1572161" cy="380021"/>
          </a:xfrm>
          <a:prstGeom prst="ellipse">
            <a:avLst/>
          </a:prstGeom>
          <a:noFill/>
          <a:ln w="3810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6" name="Group 5"/>
          <p:cNvGrpSpPr/>
          <p:nvPr/>
        </p:nvGrpSpPr>
        <p:grpSpPr>
          <a:xfrm>
            <a:off x="2683913" y="4873870"/>
            <a:ext cx="9097270" cy="1803761"/>
            <a:chOff x="2683913" y="4873870"/>
            <a:chExt cx="9097270" cy="1803761"/>
          </a:xfrm>
        </p:grpSpPr>
        <p:sp>
          <p:nvSpPr>
            <p:cNvPr id="5" name="Rectangle 4"/>
            <p:cNvSpPr/>
            <p:nvPr/>
          </p:nvSpPr>
          <p:spPr bwMode="auto">
            <a:xfrm>
              <a:off x="2683913" y="4873870"/>
              <a:ext cx="9097270" cy="1803761"/>
            </a:xfrm>
            <a:prstGeom prst="rect">
              <a:avLst/>
            </a:prstGeom>
            <a:gradFill flip="none" rotWithShape="1">
              <a:gsLst>
                <a:gs pos="0">
                  <a:schemeClr val="tx2">
                    <a:lumMod val="40000"/>
                    <a:lumOff val="60000"/>
                  </a:schemeClr>
                </a:gs>
                <a:gs pos="80000">
                  <a:schemeClr val="tx2"/>
                </a:gs>
                <a:gs pos="100000">
                  <a:schemeClr val="tx2"/>
                </a:gs>
              </a:gsLst>
              <a:lin ang="27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aphicFrame>
          <p:nvGraphicFramePr>
            <p:cNvPr id="11" name="Content Placeholder 3"/>
            <p:cNvGraphicFramePr>
              <a:graphicFrameLocks/>
            </p:cNvGraphicFramePr>
            <p:nvPr>
              <p:extLst>
                <p:ext uri="{D42A27DB-BD31-4B8C-83A1-F6EECF244321}">
                  <p14:modId xmlns:p14="http://schemas.microsoft.com/office/powerpoint/2010/main" val="1716060287"/>
                </p:ext>
              </p:extLst>
            </p:nvPr>
          </p:nvGraphicFramePr>
          <p:xfrm>
            <a:off x="2803182" y="5366047"/>
            <a:ext cx="8892719" cy="1163320"/>
          </p:xfrm>
          <a:graphic>
            <a:graphicData uri="http://schemas.openxmlformats.org/drawingml/2006/table">
              <a:tbl>
                <a:tblPr firstRow="1" bandRow="1">
                  <a:tableStyleId>{3C2FFA5D-87B4-456A-9821-1D502468CF0F}</a:tableStyleId>
                </a:tblPr>
                <a:tblGrid>
                  <a:gridCol w="2816771"/>
                  <a:gridCol w="6075948"/>
                </a:tblGrid>
                <a:tr h="200562">
                  <a:tc>
                    <a:txBody>
                      <a:bodyPr/>
                      <a:lstStyle/>
                      <a:p>
                        <a:r>
                          <a:rPr lang="en-US" sz="1400" dirty="0" smtClean="0"/>
                          <a:t>Scope</a:t>
                        </a:r>
                        <a:endParaRPr lang="en-US" sz="1400" dirty="0"/>
                      </a:p>
                    </a:txBody>
                    <a:tcPr/>
                  </a:tc>
                  <a:tc>
                    <a:txBody>
                      <a:bodyPr/>
                      <a:lstStyle/>
                      <a:p>
                        <a:r>
                          <a:rPr lang="en-US" sz="1400" dirty="0" err="1" smtClean="0"/>
                          <a:t>XPath</a:t>
                        </a:r>
                        <a:endParaRPr lang="en-US" sz="1400" dirty="0"/>
                      </a:p>
                    </a:txBody>
                    <a:tcPr/>
                  </a:tc>
                </a:tr>
                <a:tr h="370840">
                  <a:tc>
                    <a:txBody>
                      <a:bodyPr/>
                      <a:lstStyle/>
                      <a:p>
                        <a:r>
                          <a:rPr lang="en-US" sz="1600" kern="1200" dirty="0" smtClean="0">
                            <a:solidFill>
                              <a:schemeClr val="bg1"/>
                            </a:solidFill>
                            <a:effectLst/>
                            <a:latin typeface="Segoe UI" pitchFamily="34" charset="0"/>
                            <a:ea typeface="+mn-ea"/>
                            <a:cs typeface="+mn-cs"/>
                          </a:rPr>
                          <a:t>My FIM Security Groups</a:t>
                        </a:r>
                        <a:endParaRPr lang="en-US" sz="1600" dirty="0" smtClean="0">
                          <a:solidFill>
                            <a:schemeClr val="bg1"/>
                          </a:solidFill>
                        </a:endParaRPr>
                      </a:p>
                    </a:txBody>
                    <a:tcPr marL="68580" marR="68580" marT="0" marB="0"/>
                  </a:tc>
                  <a:tc>
                    <a:txBody>
                      <a:bodyPr/>
                      <a:lstStyle/>
                      <a:p>
                        <a:r>
                          <a:rPr lang="en-US" sz="1600" kern="1200" dirty="0" smtClean="0">
                            <a:solidFill>
                              <a:schemeClr val="bg1"/>
                            </a:solidFill>
                            <a:effectLst/>
                            <a:latin typeface="Segoe UI" pitchFamily="34" charset="0"/>
                            <a:ea typeface="+mn-ea"/>
                            <a:cs typeface="+mn-cs"/>
                          </a:rPr>
                          <a:t>/Group[(Type='Security' or Type='</a:t>
                        </a:r>
                        <a:r>
                          <a:rPr lang="en-US" sz="1600" kern="1200" dirty="0" err="1" smtClean="0">
                            <a:solidFill>
                              <a:schemeClr val="bg1"/>
                            </a:solidFill>
                            <a:effectLst/>
                            <a:latin typeface="Segoe UI" pitchFamily="34" charset="0"/>
                            <a:ea typeface="+mn-ea"/>
                            <a:cs typeface="+mn-cs"/>
                          </a:rPr>
                          <a:t>MailEnabledSecurity</a:t>
                        </a:r>
                        <a:r>
                          <a:rPr lang="en-US" sz="1600" kern="1200" dirty="0" smtClean="0">
                            <a:solidFill>
                              <a:schemeClr val="bg1"/>
                            </a:solidFill>
                            <a:effectLst/>
                            <a:latin typeface="Segoe UI" pitchFamily="34" charset="0"/>
                            <a:ea typeface="+mn-ea"/>
                            <a:cs typeface="+mn-cs"/>
                          </a:rPr>
                          <a:t>') and Owner='%</a:t>
                        </a:r>
                        <a:r>
                          <a:rPr lang="en-US" sz="1600" kern="1200" dirty="0" err="1" smtClean="0">
                            <a:solidFill>
                              <a:schemeClr val="bg1"/>
                            </a:solidFill>
                            <a:effectLst/>
                            <a:latin typeface="Segoe UI" pitchFamily="34" charset="0"/>
                            <a:ea typeface="+mn-ea"/>
                            <a:cs typeface="+mn-cs"/>
                          </a:rPr>
                          <a:t>LoginID</a:t>
                        </a:r>
                        <a:r>
                          <a:rPr lang="en-US" sz="1600" kern="1200" dirty="0" smtClean="0">
                            <a:solidFill>
                              <a:schemeClr val="bg1"/>
                            </a:solidFill>
                            <a:effectLst/>
                            <a:latin typeface="Segoe UI" pitchFamily="34" charset="0"/>
                            <a:ea typeface="+mn-ea"/>
                            <a:cs typeface="+mn-cs"/>
                          </a:rPr>
                          <a:t>%' and </a:t>
                        </a:r>
                        <a:r>
                          <a:rPr lang="en-US" sz="1600" kern="1200" dirty="0" err="1" smtClean="0">
                            <a:solidFill>
                              <a:schemeClr val="bg1"/>
                            </a:solidFill>
                            <a:effectLst/>
                            <a:latin typeface="Segoe UI" pitchFamily="34" charset="0"/>
                            <a:ea typeface="+mn-ea"/>
                            <a:cs typeface="+mn-cs"/>
                          </a:rPr>
                          <a:t>AGManaged</a:t>
                        </a:r>
                        <a:r>
                          <a:rPr lang="en-US" sz="1600" kern="1200" dirty="0" smtClean="0">
                            <a:solidFill>
                              <a:schemeClr val="bg1"/>
                            </a:solidFill>
                            <a:effectLst/>
                            <a:latin typeface="Segoe UI" pitchFamily="34" charset="0"/>
                            <a:ea typeface="+mn-ea"/>
                            <a:cs typeface="+mn-cs"/>
                          </a:rPr>
                          <a:t>='false']</a:t>
                        </a:r>
                      </a:p>
                    </a:txBody>
                    <a:tcPr marL="68580" marR="68580" marT="0" marB="0"/>
                  </a:tc>
                </a:tr>
                <a:tr h="370840">
                  <a:tc>
                    <a:txBody>
                      <a:bodyPr/>
                      <a:lstStyle/>
                      <a:p>
                        <a:r>
                          <a:rPr lang="en-US" sz="1600" kern="1200" dirty="0" smtClean="0">
                            <a:solidFill>
                              <a:schemeClr val="bg1"/>
                            </a:solidFill>
                            <a:effectLst/>
                            <a:latin typeface="Segoe UI" pitchFamily="34" charset="0"/>
                            <a:ea typeface="+mn-ea"/>
                            <a:cs typeface="+mn-cs"/>
                          </a:rPr>
                          <a:t>All FIM Distribution Groups</a:t>
                        </a:r>
                        <a:endParaRPr lang="en-US" sz="1600" dirty="0" smtClean="0">
                          <a:solidFill>
                            <a:schemeClr val="bg1"/>
                          </a:solidFill>
                        </a:endParaRPr>
                      </a:p>
                    </a:txBody>
                    <a:tcPr marL="68580" marR="68580" marT="0" marB="0"/>
                  </a:tc>
                  <a:tc>
                    <a:txBody>
                      <a:bodyPr/>
                      <a:lstStyle/>
                      <a:p>
                        <a:r>
                          <a:rPr lang="en-US" sz="1600" kern="1200" dirty="0" smtClean="0">
                            <a:solidFill>
                              <a:schemeClr val="bg1"/>
                            </a:solidFill>
                            <a:effectLst/>
                            <a:latin typeface="Segoe UI" pitchFamily="34" charset="0"/>
                            <a:ea typeface="+mn-ea"/>
                            <a:cs typeface="+mn-cs"/>
                          </a:rPr>
                          <a:t>/Group[Type='Distribution' and </a:t>
                        </a:r>
                        <a:r>
                          <a:rPr lang="en-US" sz="1600" kern="1200" dirty="0" err="1" smtClean="0">
                            <a:solidFill>
                              <a:schemeClr val="bg1"/>
                            </a:solidFill>
                            <a:effectLst/>
                            <a:latin typeface="Segoe UI" pitchFamily="34" charset="0"/>
                            <a:ea typeface="+mn-ea"/>
                            <a:cs typeface="+mn-cs"/>
                          </a:rPr>
                          <a:t>AGManaged</a:t>
                        </a:r>
                        <a:r>
                          <a:rPr lang="en-US" sz="1600" kern="1200" dirty="0" smtClean="0">
                            <a:solidFill>
                              <a:schemeClr val="bg1"/>
                            </a:solidFill>
                            <a:effectLst/>
                            <a:latin typeface="Segoe UI" pitchFamily="34" charset="0"/>
                            <a:ea typeface="+mn-ea"/>
                            <a:cs typeface="+mn-cs"/>
                          </a:rPr>
                          <a:t>='false']</a:t>
                        </a:r>
                        <a:endParaRPr lang="en-US" sz="1600" dirty="0" smtClean="0">
                          <a:solidFill>
                            <a:schemeClr val="bg1"/>
                          </a:solidFill>
                        </a:endParaRPr>
                      </a:p>
                    </a:txBody>
                    <a:tcPr marL="68580" marR="68580" marT="0" marB="0"/>
                  </a:tc>
                </a:tr>
              </a:tbl>
            </a:graphicData>
          </a:graphic>
        </p:graphicFrame>
        <p:sp>
          <p:nvSpPr>
            <p:cNvPr id="4" name="Rectangle 3"/>
            <p:cNvSpPr/>
            <p:nvPr/>
          </p:nvSpPr>
          <p:spPr>
            <a:xfrm>
              <a:off x="2803182" y="4875335"/>
              <a:ext cx="2991075" cy="584775"/>
            </a:xfrm>
            <a:prstGeom prst="rect">
              <a:avLst/>
            </a:prstGeom>
            <a:noFill/>
          </p:spPr>
          <p:txBody>
            <a:bodyPr wrap="none" lIns="91440" tIns="45720" rIns="91440" bIns="45720">
              <a:spAutoFit/>
            </a:bodyPr>
            <a:lstStyle/>
            <a:p>
              <a:pPr algn="ctr"/>
              <a:r>
                <a:rPr lang="en-US" sz="32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UI" pitchFamily="34" charset="0"/>
                </a:rPr>
                <a:t>MSIT FACTOID</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666997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16568"/>
            <a:ext cx="11149013" cy="941796"/>
          </a:xfrm>
        </p:spPr>
        <p:txBody>
          <a:bodyPr/>
          <a:lstStyle/>
          <a:p>
            <a:r>
              <a:rPr lang="en-US" dirty="0" smtClean="0"/>
              <a:t>Recommendation #6</a:t>
            </a:r>
            <a:br>
              <a:rPr lang="en-US" dirty="0" smtClean="0"/>
            </a:br>
            <a:r>
              <a:rPr lang="en-US" sz="2400" dirty="0"/>
              <a:t>Search and Search Scopes</a:t>
            </a:r>
          </a:p>
        </p:txBody>
      </p:sp>
      <p:sp>
        <p:nvSpPr>
          <p:cNvPr id="4" name="Text Placeholder 2"/>
          <p:cNvSpPr txBox="1">
            <a:spLocks/>
          </p:cNvSpPr>
          <p:nvPr/>
        </p:nvSpPr>
        <p:spPr>
          <a:xfrm>
            <a:off x="458994" y="1380836"/>
            <a:ext cx="11149013" cy="240681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Identify queries that are slow</a:t>
            </a:r>
          </a:p>
          <a:p>
            <a:pPr lvl="1"/>
            <a:r>
              <a:rPr lang="en-US" dirty="0" smtClean="0"/>
              <a:t>Full text search- “Contains”, “Starts with”</a:t>
            </a:r>
          </a:p>
          <a:p>
            <a:pPr lvl="1"/>
            <a:r>
              <a:rPr lang="en-US" dirty="0" smtClean="0"/>
              <a:t>Object search- searching on the object type</a:t>
            </a:r>
          </a:p>
          <a:p>
            <a:r>
              <a:rPr lang="en-US" sz="2800" dirty="0" smtClean="0"/>
              <a:t>Ensure SharePoint indexing does not trigger unnecessary queries</a:t>
            </a:r>
            <a:endParaRPr lang="en-US" sz="2800" dirty="0"/>
          </a:p>
          <a:p>
            <a:r>
              <a:rPr lang="en-US" sz="2800" dirty="0" smtClean="0"/>
              <a:t>Use SQL Profiler… </a:t>
            </a:r>
          </a:p>
        </p:txBody>
      </p:sp>
    </p:spTree>
    <p:extLst>
      <p:ext uri="{BB962C8B-B14F-4D97-AF65-F5344CB8AC3E}">
        <p14:creationId xmlns:p14="http://schemas.microsoft.com/office/powerpoint/2010/main" val="201939369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r>
              <a:rPr lang="en-US" dirty="0" smtClean="0"/>
              <a:t>Using SQL Management Studio Profiler</a:t>
            </a:r>
            <a:endParaRPr lang="en-US" dirty="0"/>
          </a:p>
        </p:txBody>
      </p:sp>
    </p:spTree>
    <p:extLst>
      <p:ext uri="{BB962C8B-B14F-4D97-AF65-F5344CB8AC3E}">
        <p14:creationId xmlns:p14="http://schemas.microsoft.com/office/powerpoint/2010/main" val="272683194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System Objects- Database Bloat</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14020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Service Partitioning</a:t>
            </a:r>
            <a:endParaRPr lang="en-US" dirty="0"/>
          </a:p>
        </p:txBody>
      </p:sp>
    </p:spTree>
    <p:extLst>
      <p:ext uri="{BB962C8B-B14F-4D97-AF65-F5344CB8AC3E}">
        <p14:creationId xmlns:p14="http://schemas.microsoft.com/office/powerpoint/2010/main" val="255211524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Issues</a:t>
            </a:r>
            <a:br>
              <a:rPr lang="en-US" dirty="0" smtClean="0"/>
            </a:br>
            <a:r>
              <a:rPr lang="en-US" sz="2400" dirty="0" smtClean="0"/>
              <a:t>System Objects</a:t>
            </a:r>
            <a:endParaRPr lang="en-US" sz="2400" dirty="0"/>
          </a:p>
        </p:txBody>
      </p:sp>
      <p:sp>
        <p:nvSpPr>
          <p:cNvPr id="3" name="Text Placeholder 2"/>
          <p:cNvSpPr>
            <a:spLocks noGrp="1"/>
          </p:cNvSpPr>
          <p:nvPr>
            <p:ph type="body" sz="quarter" idx="10"/>
          </p:nvPr>
        </p:nvSpPr>
        <p:spPr>
          <a:xfrm>
            <a:off x="579270" y="1495926"/>
            <a:ext cx="11149013" cy="2511457"/>
          </a:xfrm>
        </p:spPr>
        <p:txBody>
          <a:bodyPr/>
          <a:lstStyle/>
          <a:p>
            <a:r>
              <a:rPr lang="en-US" dirty="0" smtClean="0"/>
              <a:t>Excessive growth in SQL database and log file</a:t>
            </a:r>
          </a:p>
          <a:p>
            <a:r>
              <a:rPr lang="en-US" dirty="0" smtClean="0"/>
              <a:t>Both search and update requests time out</a:t>
            </a:r>
          </a:p>
          <a:p>
            <a:r>
              <a:rPr lang="en-US" dirty="0" smtClean="0"/>
              <a:t>FIM MA performance declines when exporting data into FIM Service</a:t>
            </a:r>
          </a:p>
          <a:p>
            <a:endParaRPr lang="en-US" dirty="0" smtClean="0"/>
          </a:p>
        </p:txBody>
      </p:sp>
    </p:spTree>
    <p:extLst>
      <p:ext uri="{BB962C8B-B14F-4D97-AF65-F5344CB8AC3E}">
        <p14:creationId xmlns:p14="http://schemas.microsoft.com/office/powerpoint/2010/main" val="336628506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Under the covers</a:t>
            </a:r>
            <a:br>
              <a:rPr lang="en-US" dirty="0" smtClean="0"/>
            </a:br>
            <a:r>
              <a:rPr lang="en-US" sz="2400" dirty="0"/>
              <a:t>System Objects</a:t>
            </a:r>
          </a:p>
        </p:txBody>
      </p:sp>
      <p:sp>
        <p:nvSpPr>
          <p:cNvPr id="4" name="Content Placeholder 2"/>
          <p:cNvSpPr>
            <a:spLocks noGrp="1"/>
          </p:cNvSpPr>
          <p:nvPr>
            <p:ph idx="1"/>
          </p:nvPr>
        </p:nvSpPr>
        <p:spPr>
          <a:xfrm>
            <a:off x="548123" y="1559636"/>
            <a:ext cx="11149013" cy="2289858"/>
          </a:xfrm>
        </p:spPr>
        <p:txBody>
          <a:bodyPr/>
          <a:lstStyle/>
          <a:p>
            <a:r>
              <a:rPr lang="en-US" dirty="0" smtClean="0"/>
              <a:t>ALL FIM Service resources are stored in a single table </a:t>
            </a:r>
            <a:endParaRPr lang="en-US" dirty="0"/>
          </a:p>
          <a:p>
            <a:r>
              <a:rPr lang="en-US" dirty="0" smtClean="0"/>
              <a:t>System </a:t>
            </a:r>
            <a:r>
              <a:rPr lang="en-US" dirty="0"/>
              <a:t>objects </a:t>
            </a:r>
            <a:r>
              <a:rPr lang="en-US" dirty="0" smtClean="0"/>
              <a:t>created </a:t>
            </a:r>
            <a:r>
              <a:rPr lang="en-US" dirty="0"/>
              <a:t>when requests are submitted </a:t>
            </a:r>
            <a:r>
              <a:rPr lang="en-US" dirty="0" smtClean="0"/>
              <a:t>and as a result of policy evaluation</a:t>
            </a:r>
            <a:endParaRPr lang="en-US" dirty="0"/>
          </a:p>
          <a:p>
            <a:pPr lvl="1"/>
            <a:r>
              <a:rPr lang="en-US" dirty="0" smtClean="0"/>
              <a:t>“Request”, “WorkflowInstance”, “Approval”, “</a:t>
            </a:r>
            <a:r>
              <a:rPr lang="en-US" dirty="0" err="1" smtClean="0"/>
              <a:t>GateRegistration</a:t>
            </a:r>
            <a:r>
              <a:rPr lang="en-US" dirty="0" smtClean="0"/>
              <a:t>”, “ApprovalResponse”.…</a:t>
            </a:r>
            <a:endParaRPr lang="en-US" sz="3200" dirty="0"/>
          </a:p>
        </p:txBody>
      </p:sp>
    </p:spTree>
    <p:extLst>
      <p:ext uri="{BB962C8B-B14F-4D97-AF65-F5344CB8AC3E}">
        <p14:creationId xmlns:p14="http://schemas.microsoft.com/office/powerpoint/2010/main" val="246182186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Under the covers</a:t>
            </a:r>
            <a:br>
              <a:rPr lang="en-US" dirty="0" smtClean="0"/>
            </a:br>
            <a:r>
              <a:rPr lang="en-US" sz="2400" dirty="0" smtClean="0"/>
              <a:t>System Objects- Example</a:t>
            </a:r>
            <a:endParaRPr lang="en-US" sz="2400" dirty="0"/>
          </a:p>
        </p:txBody>
      </p:sp>
      <p:sp>
        <p:nvSpPr>
          <p:cNvPr id="4" name="Content Placeholder 2"/>
          <p:cNvSpPr>
            <a:spLocks noGrp="1"/>
          </p:cNvSpPr>
          <p:nvPr>
            <p:ph idx="1"/>
          </p:nvPr>
        </p:nvSpPr>
        <p:spPr>
          <a:xfrm>
            <a:off x="548123" y="1429891"/>
            <a:ext cx="11149013" cy="443198"/>
          </a:xfrm>
        </p:spPr>
        <p:txBody>
          <a:bodyPr/>
          <a:lstStyle/>
          <a:p>
            <a:r>
              <a:rPr lang="en-US" dirty="0" smtClean="0"/>
              <a:t>User makes a request to join a group – one WS-T Update</a:t>
            </a:r>
          </a:p>
        </p:txBody>
      </p:sp>
      <p:graphicFrame>
        <p:nvGraphicFramePr>
          <p:cNvPr id="5" name="Table 4"/>
          <p:cNvGraphicFramePr>
            <a:graphicFrameLocks noGrp="1"/>
          </p:cNvGraphicFramePr>
          <p:nvPr>
            <p:extLst>
              <p:ext uri="{D42A27DB-BD31-4B8C-83A1-F6EECF244321}">
                <p14:modId xmlns:p14="http://schemas.microsoft.com/office/powerpoint/2010/main" val="1428311324"/>
              </p:ext>
            </p:extLst>
          </p:nvPr>
        </p:nvGraphicFramePr>
        <p:xfrm>
          <a:off x="1027930" y="2092431"/>
          <a:ext cx="10204205" cy="2586121"/>
        </p:xfrm>
        <a:graphic>
          <a:graphicData uri="http://schemas.openxmlformats.org/drawingml/2006/table">
            <a:tbl>
              <a:tblPr firstRow="1" bandRow="1">
                <a:tableStyleId>{5C22544A-7EE6-4342-B048-85BDC9FD1C3A}</a:tableStyleId>
              </a:tblPr>
              <a:tblGrid>
                <a:gridCol w="2062288"/>
                <a:gridCol w="1052186"/>
                <a:gridCol w="7089731"/>
              </a:tblGrid>
              <a:tr h="43972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a:rPr>
                        <a:t>Object Type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a:rPr>
                        <a:t>Number</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a:rPr>
                        <a:t>Display</a:t>
                      </a:r>
                      <a:r>
                        <a:rPr lang="en-US" sz="2000" b="0" i="0" u="none" strike="noStrike" baseline="0" dirty="0" smtClean="0">
                          <a:solidFill>
                            <a:schemeClr val="tx1"/>
                          </a:solidFill>
                          <a:effectLst/>
                          <a:latin typeface="Calibri"/>
                        </a:rPr>
                        <a:t> Name</a:t>
                      </a:r>
                      <a:endParaRPr lang="en-US" sz="2000" b="0" i="0" u="none" strike="noStrike" dirty="0" smtClean="0">
                        <a:solidFill>
                          <a:schemeClr val="tx1"/>
                        </a:solidFill>
                        <a:effectLst/>
                        <a:latin typeface="Calibri"/>
                      </a:endParaRPr>
                    </a:p>
                  </a:txBody>
                  <a:tcPr/>
                </a:tc>
              </a:tr>
              <a:tr h="697209">
                <a:tc>
                  <a:txBody>
                    <a:bodyPr/>
                    <a:lstStyle/>
                    <a:p>
                      <a:pPr algn="l" fontAlgn="b"/>
                      <a:r>
                        <a:rPr lang="en-US" sz="1600" b="0" i="0" u="none" strike="noStrike" dirty="0" smtClean="0">
                          <a:solidFill>
                            <a:srgbClr val="000000"/>
                          </a:solidFill>
                          <a:effectLst/>
                          <a:latin typeface="+mn-lt"/>
                        </a:rPr>
                        <a:t>  Requests</a:t>
                      </a:r>
                      <a:endParaRPr lang="en-US" sz="1600" b="0" i="0" u="none" strike="noStrike" dirty="0">
                        <a:solidFill>
                          <a:srgbClr val="000000"/>
                        </a:solidFill>
                        <a:effectLst/>
                        <a:latin typeface="+mn-lt"/>
                      </a:endParaRPr>
                    </a:p>
                  </a:txBody>
                  <a:tcPr marL="9525" marR="9525" marT="9525" marB="0"/>
                </a:tc>
                <a:tc>
                  <a:txBody>
                    <a:bodyPr/>
                    <a:lstStyle/>
                    <a:p>
                      <a:pPr algn="ctr" fontAlgn="b"/>
                      <a:r>
                        <a:rPr lang="en-US" sz="1600" b="0" i="0" u="none" strike="noStrike" dirty="0" smtClean="0">
                          <a:solidFill>
                            <a:srgbClr val="000000"/>
                          </a:solidFill>
                          <a:effectLst/>
                          <a:latin typeface="+mn-lt"/>
                        </a:rPr>
                        <a:t>5</a:t>
                      </a:r>
                      <a:endParaRPr lang="en-US" sz="1600" b="0" i="0" u="none" strike="noStrike" dirty="0">
                        <a:solidFill>
                          <a:srgbClr val="000000"/>
                        </a:solidFill>
                        <a:effectLst/>
                        <a:latin typeface="+mn-lt"/>
                      </a:endParaRPr>
                    </a:p>
                  </a:txBody>
                  <a:tcPr marL="9525" marR="9525" marT="9525" marB="0"/>
                </a:tc>
                <a:tc>
                  <a:txBody>
                    <a:bodyPr/>
                    <a:lstStyle/>
                    <a:p>
                      <a:pPr lvl="1"/>
                      <a:r>
                        <a:rPr lang="en-US" sz="1600" i="0" dirty="0" smtClean="0">
                          <a:latin typeface="+mn-lt"/>
                        </a:rPr>
                        <a:t>“Update to Group”, “Create Approval”, "Create </a:t>
                      </a:r>
                      <a:r>
                        <a:rPr lang="en-US" sz="1600" i="0" dirty="0" err="1" smtClean="0">
                          <a:latin typeface="+mn-lt"/>
                        </a:rPr>
                        <a:t>ApprovalResponse</a:t>
                      </a:r>
                      <a:r>
                        <a:rPr lang="en-US" sz="1600" i="0" dirty="0" smtClean="0">
                          <a:latin typeface="+mn-lt"/>
                        </a:rPr>
                        <a:t>”, "Update to Approval”, "Update to Approval”</a:t>
                      </a:r>
                      <a:endParaRPr lang="en-US" sz="1600" i="0" dirty="0">
                        <a:latin typeface="+mn-lt"/>
                      </a:endParaRPr>
                    </a:p>
                  </a:txBody>
                  <a:tcPr marL="9525" marR="9525" marT="9525" marB="0"/>
                </a:tc>
              </a:tr>
              <a:tr h="488761">
                <a:tc>
                  <a:txBody>
                    <a:bodyPr/>
                    <a:lstStyle/>
                    <a:p>
                      <a:pPr algn="l" fontAlgn="b"/>
                      <a:r>
                        <a:rPr lang="en-US" sz="1600" b="0" i="0" u="none" strike="noStrike" dirty="0" smtClean="0">
                          <a:solidFill>
                            <a:srgbClr val="000000"/>
                          </a:solidFill>
                          <a:effectLst/>
                          <a:latin typeface="+mn-lt"/>
                        </a:rPr>
                        <a:t>  Workflow Instance</a:t>
                      </a:r>
                      <a:endParaRPr lang="en-US" sz="1600" b="0" i="0" u="none" strike="noStrike" dirty="0">
                        <a:solidFill>
                          <a:srgbClr val="000000"/>
                        </a:solidFill>
                        <a:effectLst/>
                        <a:latin typeface="+mn-lt"/>
                      </a:endParaRPr>
                    </a:p>
                  </a:txBody>
                  <a:tcPr marL="9525" marR="9525" marT="9525" marB="0"/>
                </a:tc>
                <a:tc>
                  <a:txBody>
                    <a:bodyPr/>
                    <a:lstStyle/>
                    <a:p>
                      <a:pPr algn="ctr" fontAlgn="b"/>
                      <a:r>
                        <a:rPr lang="en-US" sz="1600" b="0" i="0" u="none" strike="noStrike" dirty="0" smtClean="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tc>
                <a:tc>
                  <a:txBody>
                    <a:bodyPr/>
                    <a:lstStyle/>
                    <a:p>
                      <a:pPr lvl="1"/>
                      <a:r>
                        <a:rPr lang="en-US" sz="1600" i="0" dirty="0" smtClean="0">
                          <a:latin typeface="+mn-lt"/>
                        </a:rPr>
                        <a:t>"Owner Approval Workflow" </a:t>
                      </a:r>
                    </a:p>
                  </a:txBody>
                  <a:tcPr marL="9525" marR="9525" marT="9525" marB="0"/>
                </a:tc>
              </a:tr>
              <a:tr h="479052">
                <a:tc>
                  <a:txBody>
                    <a:bodyPr/>
                    <a:lstStyle/>
                    <a:p>
                      <a:pPr algn="l" fontAlgn="b"/>
                      <a:r>
                        <a:rPr lang="en-US" sz="1600" b="0" i="0" u="none" strike="noStrike" dirty="0" smtClean="0">
                          <a:solidFill>
                            <a:srgbClr val="000000"/>
                          </a:solidFill>
                          <a:effectLst/>
                          <a:latin typeface="+mn-lt"/>
                        </a:rPr>
                        <a:t>  Approval</a:t>
                      </a:r>
                      <a:endParaRPr lang="en-US" sz="1600" b="0" i="0" u="none" strike="noStrike" dirty="0">
                        <a:solidFill>
                          <a:srgbClr val="000000"/>
                        </a:solidFill>
                        <a:effectLst/>
                        <a:latin typeface="+mn-lt"/>
                      </a:endParaRPr>
                    </a:p>
                  </a:txBody>
                  <a:tcPr marL="9525" marR="9525" marT="9525" marB="0"/>
                </a:tc>
                <a:tc>
                  <a:txBody>
                    <a:bodyPr/>
                    <a:lstStyle/>
                    <a:p>
                      <a:pPr algn="ctr" fontAlgn="b"/>
                      <a:r>
                        <a:rPr lang="en-US" sz="1600" b="0" i="0" u="none" strike="noStrike" dirty="0" smtClean="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tc>
                <a:tc>
                  <a:txBody>
                    <a:bodyPr/>
                    <a:lstStyle/>
                    <a:p>
                      <a:pPr lvl="1"/>
                      <a:r>
                        <a:rPr lang="en-US" sz="1600" i="0" dirty="0" smtClean="0">
                          <a:latin typeface="+mn-lt"/>
                        </a:rPr>
                        <a:t>“Update to Group”</a:t>
                      </a:r>
                    </a:p>
                  </a:txBody>
                  <a:tcPr marL="9525" marR="9525" marT="9525" marB="0"/>
                </a:tc>
              </a:tr>
              <a:tr h="481374">
                <a:tc>
                  <a:txBody>
                    <a:bodyPr/>
                    <a:lstStyle/>
                    <a:p>
                      <a:pPr algn="l" fontAlgn="b"/>
                      <a:r>
                        <a:rPr lang="en-US" sz="1600" b="0" i="0" u="none" strike="noStrike" dirty="0" smtClean="0">
                          <a:solidFill>
                            <a:srgbClr val="000000"/>
                          </a:solidFill>
                          <a:effectLst/>
                          <a:latin typeface="+mn-lt"/>
                        </a:rPr>
                        <a:t>  Approval Response</a:t>
                      </a:r>
                      <a:endParaRPr lang="en-US" sz="1600" b="0" i="0" u="none" strike="noStrike" dirty="0">
                        <a:solidFill>
                          <a:srgbClr val="000000"/>
                        </a:solidFill>
                        <a:effectLst/>
                        <a:latin typeface="+mn-lt"/>
                      </a:endParaRPr>
                    </a:p>
                  </a:txBody>
                  <a:tcPr marL="9525" marR="9525" marT="9525" marB="0"/>
                </a:tc>
                <a:tc>
                  <a:txBody>
                    <a:bodyPr/>
                    <a:lstStyle/>
                    <a:p>
                      <a:pPr algn="ctr" fontAlgn="b"/>
                      <a:r>
                        <a:rPr lang="en-US" sz="1600" b="0" i="0" u="none" strike="noStrike" dirty="0" smtClean="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tc>
                <a:tc>
                  <a:txBody>
                    <a:bodyPr/>
                    <a:lstStyle/>
                    <a:p>
                      <a:pPr lvl="1"/>
                      <a:r>
                        <a:rPr lang="en-US" sz="1600" i="0" dirty="0" smtClean="0">
                          <a:latin typeface="+mn-lt"/>
                        </a:rPr>
                        <a:t>"Update to Group" </a:t>
                      </a:r>
                      <a:endParaRPr lang="en-US" sz="1600" i="0" dirty="0">
                        <a:latin typeface="+mn-lt"/>
                      </a:endParaRPr>
                    </a:p>
                  </a:txBody>
                  <a:tcPr marL="9525" marR="9525" marT="9525" marB="0"/>
                </a:tc>
              </a:tr>
            </a:tbl>
          </a:graphicData>
        </a:graphic>
      </p:graphicFrame>
      <p:sp>
        <p:nvSpPr>
          <p:cNvPr id="6" name="Content Placeholder 2"/>
          <p:cNvSpPr txBox="1">
            <a:spLocks/>
          </p:cNvSpPr>
          <p:nvPr/>
        </p:nvSpPr>
        <p:spPr>
          <a:xfrm>
            <a:off x="700522" y="4986718"/>
            <a:ext cx="11149013" cy="136037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FIM Service creates as many as ~142 rows in the tables for changes to attribute values</a:t>
            </a:r>
          </a:p>
          <a:p>
            <a:pPr lvl="1"/>
            <a:r>
              <a:rPr lang="en-US" dirty="0" smtClean="0"/>
              <a:t>E.g., request state changes</a:t>
            </a:r>
            <a:endParaRPr lang="en-US" dirty="0"/>
          </a:p>
        </p:txBody>
      </p:sp>
    </p:spTree>
    <p:extLst>
      <p:ext uri="{BB962C8B-B14F-4D97-AF65-F5344CB8AC3E}">
        <p14:creationId xmlns:p14="http://schemas.microsoft.com/office/powerpoint/2010/main" val="27703450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9720" y="1608014"/>
            <a:ext cx="5180251" cy="3998702"/>
          </a:xfrm>
          <a:prstGeom prst="rect">
            <a:avLst/>
          </a:prstGeom>
          <a:solidFill>
            <a:schemeClr val="tx2">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dirty="0" smtClean="0"/>
              <a:t>FIM Service</a:t>
            </a:r>
            <a:endParaRPr lang="en-US" dirty="0"/>
          </a:p>
        </p:txBody>
      </p:sp>
      <p:sp>
        <p:nvSpPr>
          <p:cNvPr id="40" name="Rounded Rectangle 39"/>
          <p:cNvSpPr/>
          <p:nvPr/>
        </p:nvSpPr>
        <p:spPr>
          <a:xfrm>
            <a:off x="8519346" y="1178972"/>
            <a:ext cx="2945633" cy="2971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dirty="0" smtClean="0"/>
              <a:t>FIM Service DB</a:t>
            </a:r>
            <a:endParaRPr lang="en-US" dirty="0"/>
          </a:p>
        </p:txBody>
      </p:sp>
      <p:sp>
        <p:nvSpPr>
          <p:cNvPr id="10" name="Rounded Rectangle 9"/>
          <p:cNvSpPr/>
          <p:nvPr/>
        </p:nvSpPr>
        <p:spPr>
          <a:xfrm>
            <a:off x="1053296" y="2702972"/>
            <a:ext cx="1244277" cy="364509"/>
          </a:xfrm>
          <a:prstGeom prst="round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smtClean="0"/>
              <a:t>Portal</a:t>
            </a:r>
            <a:endParaRPr lang="en-US" sz="1100" dirty="0"/>
          </a:p>
        </p:txBody>
      </p:sp>
      <p:sp>
        <p:nvSpPr>
          <p:cNvPr id="12" name="Rounded Rectangle 11"/>
          <p:cNvSpPr/>
          <p:nvPr/>
        </p:nvSpPr>
        <p:spPr>
          <a:xfrm>
            <a:off x="1011897" y="2055272"/>
            <a:ext cx="1244277" cy="381568"/>
          </a:xfrm>
          <a:prstGeom prst="round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err="1" smtClean="0"/>
              <a:t>Config</a:t>
            </a:r>
            <a:r>
              <a:rPr lang="en-US" sz="1100" dirty="0" smtClean="0"/>
              <a:t> Upgrade</a:t>
            </a:r>
            <a:endParaRPr lang="en-US" sz="1100" dirty="0"/>
          </a:p>
        </p:txBody>
      </p:sp>
      <p:sp>
        <p:nvSpPr>
          <p:cNvPr id="13" name="Rounded Rectangle 12"/>
          <p:cNvSpPr/>
          <p:nvPr/>
        </p:nvSpPr>
        <p:spPr>
          <a:xfrm>
            <a:off x="1011897" y="1513305"/>
            <a:ext cx="1269668" cy="396951"/>
          </a:xfrm>
          <a:prstGeom prst="round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err="1" smtClean="0"/>
              <a:t>Config</a:t>
            </a:r>
            <a:r>
              <a:rPr lang="en-US" sz="1100" dirty="0" smtClean="0"/>
              <a:t> Migration</a:t>
            </a:r>
            <a:endParaRPr lang="en-US" sz="1100" dirty="0"/>
          </a:p>
        </p:txBody>
      </p:sp>
      <p:cxnSp>
        <p:nvCxnSpPr>
          <p:cNvPr id="29" name="Straight Arrow Connector 28"/>
          <p:cNvCxnSpPr>
            <a:stCxn id="76" idx="0"/>
          </p:cNvCxnSpPr>
          <p:nvPr/>
        </p:nvCxnSpPr>
        <p:spPr>
          <a:xfrm flipV="1">
            <a:off x="4137137" y="3526416"/>
            <a:ext cx="1147198" cy="3262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434911" y="3466532"/>
            <a:ext cx="33853" cy="3482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Flowchart: Multidocument 36"/>
          <p:cNvSpPr/>
          <p:nvPr/>
        </p:nvSpPr>
        <p:spPr>
          <a:xfrm>
            <a:off x="10042949" y="1636172"/>
            <a:ext cx="1320456" cy="8382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Request Object</a:t>
            </a:r>
            <a:endParaRPr lang="en-US" sz="1400" dirty="0"/>
          </a:p>
        </p:txBody>
      </p:sp>
      <p:sp>
        <p:nvSpPr>
          <p:cNvPr id="41" name="Vertical Scroll 40"/>
          <p:cNvSpPr/>
          <p:nvPr/>
        </p:nvSpPr>
        <p:spPr>
          <a:xfrm>
            <a:off x="8620920" y="1788572"/>
            <a:ext cx="914162" cy="14478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err="1" smtClean="0"/>
              <a:t>CreateRequest</a:t>
            </a:r>
            <a:endParaRPr lang="en-US" sz="1200" dirty="0"/>
          </a:p>
        </p:txBody>
      </p:sp>
      <p:cxnSp>
        <p:nvCxnSpPr>
          <p:cNvPr id="43" name="Straight Arrow Connector 42"/>
          <p:cNvCxnSpPr/>
          <p:nvPr/>
        </p:nvCxnSpPr>
        <p:spPr>
          <a:xfrm rot="16200000" flipV="1">
            <a:off x="8646174" y="3617411"/>
            <a:ext cx="1066800" cy="3047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433508" y="2017172"/>
            <a:ext cx="609441"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0" name="Diagram 59"/>
          <p:cNvGraphicFramePr/>
          <p:nvPr>
            <p:extLst>
              <p:ext uri="{D42A27DB-BD31-4B8C-83A1-F6EECF244321}">
                <p14:modId xmlns:p14="http://schemas.microsoft.com/office/powerpoint/2010/main" val="2141868328"/>
              </p:ext>
            </p:extLst>
          </p:nvPr>
        </p:nvGraphicFramePr>
        <p:xfrm>
          <a:off x="8214626" y="4074572"/>
          <a:ext cx="2844059"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 name="Rounded Rectangle 65"/>
          <p:cNvSpPr/>
          <p:nvPr/>
        </p:nvSpPr>
        <p:spPr>
          <a:xfrm>
            <a:off x="1036858" y="4058927"/>
            <a:ext cx="1218882" cy="381001"/>
          </a:xfrm>
          <a:prstGeom prst="round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smtClean="0"/>
              <a:t>Custom </a:t>
            </a:r>
            <a:endParaRPr lang="en-US" sz="1100" dirty="0"/>
          </a:p>
        </p:txBody>
      </p:sp>
      <p:sp>
        <p:nvSpPr>
          <p:cNvPr id="102" name="Rounded Rectangle 101"/>
          <p:cNvSpPr/>
          <p:nvPr/>
        </p:nvSpPr>
        <p:spPr>
          <a:xfrm>
            <a:off x="1036858" y="5818641"/>
            <a:ext cx="1244277" cy="364509"/>
          </a:xfrm>
          <a:prstGeom prst="round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smtClean="0"/>
              <a:t>Outlook</a:t>
            </a:r>
            <a:endParaRPr lang="en-US" sz="1100" dirty="0"/>
          </a:p>
        </p:txBody>
      </p:sp>
      <p:sp>
        <p:nvSpPr>
          <p:cNvPr id="103" name="Rectangle 102"/>
          <p:cNvSpPr/>
          <p:nvPr/>
        </p:nvSpPr>
        <p:spPr>
          <a:xfrm>
            <a:off x="3835169" y="5626691"/>
            <a:ext cx="1739446" cy="55399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Exchange</a:t>
            </a:r>
            <a:endParaRPr lang="en-US" dirty="0"/>
          </a:p>
        </p:txBody>
      </p:sp>
      <p:cxnSp>
        <p:nvCxnSpPr>
          <p:cNvPr id="104" name="Straight Arrow Connector 103"/>
          <p:cNvCxnSpPr/>
          <p:nvPr/>
        </p:nvCxnSpPr>
        <p:spPr>
          <a:xfrm>
            <a:off x="2385095" y="6055453"/>
            <a:ext cx="1218883"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5261448" y="4439928"/>
            <a:ext cx="2120" cy="1186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Flowchart: Multidocument 109"/>
          <p:cNvSpPr/>
          <p:nvPr/>
        </p:nvSpPr>
        <p:spPr>
          <a:xfrm>
            <a:off x="9636655" y="2550572"/>
            <a:ext cx="1625177" cy="8382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Policy Application</a:t>
            </a:r>
            <a:endParaRPr lang="en-US" sz="1400" dirty="0"/>
          </a:p>
        </p:txBody>
      </p:sp>
      <p:sp>
        <p:nvSpPr>
          <p:cNvPr id="121" name="Flowchart: Alternate Process 120"/>
          <p:cNvSpPr/>
          <p:nvPr/>
        </p:nvSpPr>
        <p:spPr>
          <a:xfrm>
            <a:off x="6751301" y="3826491"/>
            <a:ext cx="1320456" cy="1226872"/>
          </a:xfrm>
          <a:prstGeom prst="flowChartAlternateProcess">
            <a:avLst/>
          </a:prstGeom>
          <a:solidFill>
            <a:schemeClr val="accent6">
              <a:lumMod val="75000"/>
            </a:schemeClr>
          </a:solidFill>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en-US" sz="1400" dirty="0" smtClean="0">
                <a:solidFill>
                  <a:schemeClr val="tx1"/>
                </a:solidFill>
              </a:rPr>
              <a:t>Workflow Host</a:t>
            </a:r>
            <a:endParaRPr lang="en-US" sz="1400" dirty="0">
              <a:solidFill>
                <a:schemeClr val="tx1"/>
              </a:solidFill>
            </a:endParaRPr>
          </a:p>
        </p:txBody>
      </p:sp>
      <p:sp>
        <p:nvSpPr>
          <p:cNvPr id="122" name="Rounded Rectangle 121"/>
          <p:cNvSpPr/>
          <p:nvPr/>
        </p:nvSpPr>
        <p:spPr>
          <a:xfrm>
            <a:off x="6921887" y="4435796"/>
            <a:ext cx="1117309" cy="492454"/>
          </a:xfrm>
          <a:prstGeom prst="round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smtClean="0"/>
              <a:t>Workflow Instance</a:t>
            </a:r>
            <a:endParaRPr lang="en-US" sz="1100" dirty="0"/>
          </a:p>
        </p:txBody>
      </p:sp>
      <p:cxnSp>
        <p:nvCxnSpPr>
          <p:cNvPr id="129" name="Straight Connector 128"/>
          <p:cNvCxnSpPr/>
          <p:nvPr/>
        </p:nvCxnSpPr>
        <p:spPr>
          <a:xfrm flipV="1">
            <a:off x="3735571" y="4423491"/>
            <a:ext cx="5996" cy="1062909"/>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711156" y="3526416"/>
            <a:ext cx="1350082" cy="9135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8127226" y="797972"/>
            <a:ext cx="3540899" cy="4808744"/>
          </a:xfrm>
          <a:prstGeom prst="rect">
            <a:avLst/>
          </a:prstGeom>
          <a:solidFill>
            <a:schemeClr val="tx1">
              <a:lumMod val="75000"/>
            </a:schemeClr>
          </a:solidFill>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dirty="0" smtClean="0"/>
              <a:t>SQL Server</a:t>
            </a:r>
            <a:endParaRPr lang="en-US" dirty="0"/>
          </a:p>
        </p:txBody>
      </p:sp>
      <p:sp>
        <p:nvSpPr>
          <p:cNvPr id="141" name="Rounded Rectangle 140"/>
          <p:cNvSpPr/>
          <p:nvPr/>
        </p:nvSpPr>
        <p:spPr>
          <a:xfrm>
            <a:off x="8519346" y="1178972"/>
            <a:ext cx="2945633" cy="2971800"/>
          </a:xfrm>
          <a:prstGeom prst="roundRect">
            <a:avLst/>
          </a:prstGeom>
          <a:solidFill>
            <a:schemeClr val="accent6">
              <a:lumMod val="75000"/>
            </a:schemeClr>
          </a:solidFill>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en-US" dirty="0" smtClean="0">
                <a:solidFill>
                  <a:schemeClr val="tx1"/>
                </a:solidFill>
              </a:rPr>
              <a:t>FIM Service DB</a:t>
            </a:r>
            <a:endParaRPr lang="en-US" dirty="0">
              <a:solidFill>
                <a:schemeClr val="tx1"/>
              </a:solidFill>
            </a:endParaRPr>
          </a:p>
        </p:txBody>
      </p:sp>
      <p:sp>
        <p:nvSpPr>
          <p:cNvPr id="142" name="Flowchart: Multidocument 141"/>
          <p:cNvSpPr/>
          <p:nvPr/>
        </p:nvSpPr>
        <p:spPr>
          <a:xfrm>
            <a:off x="9941376" y="1636172"/>
            <a:ext cx="1523603" cy="1066800"/>
          </a:xfrm>
          <a:prstGeom prst="flowChartMultidocumen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Request Object</a:t>
            </a:r>
            <a:endParaRPr lang="en-US" sz="1400" dirty="0"/>
          </a:p>
        </p:txBody>
      </p:sp>
      <p:sp>
        <p:nvSpPr>
          <p:cNvPr id="143" name="Vertical Scroll 142"/>
          <p:cNvSpPr/>
          <p:nvPr/>
        </p:nvSpPr>
        <p:spPr>
          <a:xfrm>
            <a:off x="8620920" y="1788572"/>
            <a:ext cx="1117308" cy="1447800"/>
          </a:xfrm>
          <a:prstGeom prst="vertic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p>
        </p:txBody>
      </p:sp>
      <p:cxnSp>
        <p:nvCxnSpPr>
          <p:cNvPr id="144" name="Straight Arrow Connector 143"/>
          <p:cNvCxnSpPr/>
          <p:nvPr/>
        </p:nvCxnSpPr>
        <p:spPr>
          <a:xfrm>
            <a:off x="9433508" y="2017172"/>
            <a:ext cx="609441"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5" name="Diagram 144"/>
          <p:cNvGraphicFramePr/>
          <p:nvPr>
            <p:extLst>
              <p:ext uri="{D42A27DB-BD31-4B8C-83A1-F6EECF244321}">
                <p14:modId xmlns:p14="http://schemas.microsoft.com/office/powerpoint/2010/main" val="611212998"/>
              </p:ext>
            </p:extLst>
          </p:nvPr>
        </p:nvGraphicFramePr>
        <p:xfrm>
          <a:off x="8417774" y="4074572"/>
          <a:ext cx="2699406" cy="1267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6" name="Flowchart: Multidocument 145"/>
          <p:cNvSpPr/>
          <p:nvPr/>
        </p:nvSpPr>
        <p:spPr>
          <a:xfrm>
            <a:off x="9738228" y="2779172"/>
            <a:ext cx="1625177" cy="1219200"/>
          </a:xfrm>
          <a:prstGeom prst="flowChartMultidocumen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Policy Application</a:t>
            </a:r>
            <a:endParaRPr lang="en-US" sz="1400" dirty="0"/>
          </a:p>
        </p:txBody>
      </p:sp>
      <p:cxnSp>
        <p:nvCxnSpPr>
          <p:cNvPr id="112" name="Elbow Connector 111"/>
          <p:cNvCxnSpPr/>
          <p:nvPr/>
        </p:nvCxnSpPr>
        <p:spPr>
          <a:xfrm flipV="1">
            <a:off x="3735571" y="3276600"/>
            <a:ext cx="7742239" cy="2209800"/>
          </a:xfrm>
          <a:prstGeom prst="bentConnector3">
            <a:avLst>
              <a:gd name="adj1" fmla="val 100506"/>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52" idx="0"/>
          </p:cNvCxnSpPr>
          <p:nvPr/>
        </p:nvCxnSpPr>
        <p:spPr>
          <a:xfrm rot="5400000" flipH="1" flipV="1">
            <a:off x="6921013" y="1171305"/>
            <a:ext cx="487790" cy="3170125"/>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flipH="1" flipV="1">
            <a:off x="8493814" y="3769508"/>
            <a:ext cx="1066800" cy="21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1053296" y="3135555"/>
            <a:ext cx="1244277" cy="364509"/>
          </a:xfrm>
          <a:prstGeom prst="round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smtClean="0"/>
              <a:t>Password</a:t>
            </a:r>
            <a:endParaRPr lang="en-US" sz="1100" dirty="0"/>
          </a:p>
        </p:txBody>
      </p:sp>
      <p:sp>
        <p:nvSpPr>
          <p:cNvPr id="69" name="Rounded Rectangle 68"/>
          <p:cNvSpPr/>
          <p:nvPr/>
        </p:nvSpPr>
        <p:spPr>
          <a:xfrm>
            <a:off x="1328881" y="3526416"/>
            <a:ext cx="926859" cy="364509"/>
          </a:xfrm>
          <a:prstGeom prst="roundRect">
            <a:avLst/>
          </a:prstGeom>
          <a:solidFill>
            <a:schemeClr val="tx1">
              <a:lumMod val="95000"/>
            </a:schemeClr>
          </a:solidFill>
          <a:ln w="38100" cmpd="sng"/>
        </p:spPr>
        <p:style>
          <a:lnRef idx="1">
            <a:schemeClr val="accent4"/>
          </a:lnRef>
          <a:fillRef idx="3">
            <a:schemeClr val="accent4"/>
          </a:fillRef>
          <a:effectRef idx="2">
            <a:schemeClr val="accent4"/>
          </a:effectRef>
          <a:fontRef idx="minor">
            <a:schemeClr val="lt1"/>
          </a:fontRef>
        </p:style>
        <p:txBody>
          <a:bodyPr rtlCol="0" anchor="ctr"/>
          <a:lstStyle/>
          <a:p>
            <a:pPr marL="171450" indent="-171450">
              <a:buFont typeface="Arial" pitchFamily="34" charset="0"/>
              <a:buChar char="•"/>
            </a:pPr>
            <a:r>
              <a:rPr lang="en-US" sz="1050" dirty="0" smtClean="0">
                <a:solidFill>
                  <a:schemeClr val="bg1"/>
                </a:solidFill>
              </a:rPr>
              <a:t>Register</a:t>
            </a:r>
          </a:p>
          <a:p>
            <a:pPr marL="171450" indent="-171450">
              <a:buFont typeface="Arial" pitchFamily="34" charset="0"/>
              <a:buChar char="•"/>
            </a:pPr>
            <a:r>
              <a:rPr lang="en-US" sz="1050" dirty="0" smtClean="0">
                <a:solidFill>
                  <a:schemeClr val="bg1"/>
                </a:solidFill>
              </a:rPr>
              <a:t>Reset</a:t>
            </a:r>
            <a:endParaRPr lang="en-US" sz="1050" dirty="0">
              <a:solidFill>
                <a:schemeClr val="bg1"/>
              </a:solidFill>
            </a:endParaRPr>
          </a:p>
        </p:txBody>
      </p:sp>
      <p:sp>
        <p:nvSpPr>
          <p:cNvPr id="72" name="Rounded Rectangle 71"/>
          <p:cNvSpPr/>
          <p:nvPr/>
        </p:nvSpPr>
        <p:spPr>
          <a:xfrm>
            <a:off x="1011463" y="4876543"/>
            <a:ext cx="1244277" cy="364509"/>
          </a:xfrm>
          <a:prstGeom prst="round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smtClean="0"/>
              <a:t>Synchronization</a:t>
            </a:r>
          </a:p>
          <a:p>
            <a:pPr algn="ctr"/>
            <a:r>
              <a:rPr lang="en-US" sz="1100" dirty="0" smtClean="0"/>
              <a:t>Service</a:t>
            </a:r>
            <a:endParaRPr lang="en-US" sz="1100" dirty="0"/>
          </a:p>
        </p:txBody>
      </p:sp>
      <p:sp>
        <p:nvSpPr>
          <p:cNvPr id="73" name="Rounded Rectangle 72"/>
          <p:cNvSpPr/>
          <p:nvPr/>
        </p:nvSpPr>
        <p:spPr>
          <a:xfrm>
            <a:off x="1458236" y="5241052"/>
            <a:ext cx="926859" cy="364509"/>
          </a:xfrm>
          <a:prstGeom prst="roundRect">
            <a:avLst/>
          </a:prstGeom>
          <a:solidFill>
            <a:schemeClr val="tx1">
              <a:lumMod val="95000"/>
            </a:schemeClr>
          </a:solidFill>
          <a:ln w="38100" cmpd="sng"/>
        </p:spPr>
        <p:style>
          <a:lnRef idx="1">
            <a:schemeClr val="accent4"/>
          </a:lnRef>
          <a:fillRef idx="3">
            <a:schemeClr val="accent4"/>
          </a:fillRef>
          <a:effectRef idx="2">
            <a:schemeClr val="accent4"/>
          </a:effectRef>
          <a:fontRef idx="minor">
            <a:schemeClr val="lt1"/>
          </a:fontRef>
        </p:style>
        <p:txBody>
          <a:bodyPr rtlCol="0" anchor="ctr"/>
          <a:lstStyle/>
          <a:p>
            <a:pPr marL="171450" indent="-171450">
              <a:buFont typeface="Arial" pitchFamily="34" charset="0"/>
              <a:buChar char="•"/>
            </a:pPr>
            <a:r>
              <a:rPr lang="en-US" sz="1050" dirty="0" smtClean="0">
                <a:solidFill>
                  <a:schemeClr val="bg1"/>
                </a:solidFill>
              </a:rPr>
              <a:t>Export</a:t>
            </a:r>
            <a:endParaRPr lang="en-US" sz="1050" dirty="0">
              <a:solidFill>
                <a:schemeClr val="bg1"/>
              </a:solidFill>
            </a:endParaRPr>
          </a:p>
        </p:txBody>
      </p:sp>
      <p:sp>
        <p:nvSpPr>
          <p:cNvPr id="76" name="Rounded Rectangle 75"/>
          <p:cNvSpPr/>
          <p:nvPr/>
        </p:nvSpPr>
        <p:spPr>
          <a:xfrm>
            <a:off x="3514998" y="3852632"/>
            <a:ext cx="1244277" cy="582521"/>
          </a:xfrm>
          <a:prstGeom prst="roundRect">
            <a:avLst/>
          </a:prstGeom>
          <a:solidFill>
            <a:schemeClr val="accent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smtClean="0"/>
              <a:t>System Event Request</a:t>
            </a:r>
            <a:endParaRPr lang="en-US" sz="1100" dirty="0"/>
          </a:p>
        </p:txBody>
      </p:sp>
      <p:sp>
        <p:nvSpPr>
          <p:cNvPr id="77" name="Rounded Rectangle 76"/>
          <p:cNvSpPr/>
          <p:nvPr/>
        </p:nvSpPr>
        <p:spPr>
          <a:xfrm>
            <a:off x="3742996" y="4365611"/>
            <a:ext cx="1244277" cy="364509"/>
          </a:xfrm>
          <a:prstGeom prst="roundRect">
            <a:avLst/>
          </a:prstGeom>
          <a:solidFill>
            <a:schemeClr val="tx1">
              <a:lumMod val="95000"/>
            </a:schemeClr>
          </a:solidFill>
          <a:ln w="38100" cmpd="sng"/>
        </p:spPr>
        <p:style>
          <a:lnRef idx="1">
            <a:schemeClr val="accent4"/>
          </a:lnRef>
          <a:fillRef idx="3">
            <a:schemeClr val="accent4"/>
          </a:fillRef>
          <a:effectRef idx="2">
            <a:schemeClr val="accent4"/>
          </a:effectRef>
          <a:fontRef idx="minor">
            <a:schemeClr val="lt1"/>
          </a:fontRef>
        </p:style>
        <p:txBody>
          <a:bodyPr rtlCol="0" anchor="ctr"/>
          <a:lstStyle/>
          <a:p>
            <a:pPr marL="171450" indent="-171450">
              <a:buFont typeface="Arial" pitchFamily="34" charset="0"/>
              <a:buChar char="•"/>
            </a:pPr>
            <a:r>
              <a:rPr lang="en-US" sz="1050" dirty="0" smtClean="0">
                <a:solidFill>
                  <a:schemeClr val="bg1"/>
                </a:solidFill>
              </a:rPr>
              <a:t>Collateral </a:t>
            </a:r>
            <a:r>
              <a:rPr lang="en-US" sz="1050" dirty="0">
                <a:solidFill>
                  <a:schemeClr val="bg1"/>
                </a:solidFill>
              </a:rPr>
              <a:t/>
            </a:r>
            <a:br>
              <a:rPr lang="en-US" sz="1050" dirty="0">
                <a:solidFill>
                  <a:schemeClr val="bg1"/>
                </a:solidFill>
              </a:rPr>
            </a:br>
            <a:r>
              <a:rPr lang="en-US" sz="1050" dirty="0" smtClean="0">
                <a:solidFill>
                  <a:schemeClr val="bg1"/>
                </a:solidFill>
              </a:rPr>
              <a:t>Workflow</a:t>
            </a:r>
          </a:p>
        </p:txBody>
      </p:sp>
      <p:sp>
        <p:nvSpPr>
          <p:cNvPr id="84" name="Rounded Rectangle 83"/>
          <p:cNvSpPr/>
          <p:nvPr/>
        </p:nvSpPr>
        <p:spPr>
          <a:xfrm>
            <a:off x="5019288" y="3821094"/>
            <a:ext cx="1222639" cy="593681"/>
          </a:xfrm>
          <a:prstGeom prst="roundRect">
            <a:avLst/>
          </a:prstGeom>
          <a:solidFill>
            <a:schemeClr val="accent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smtClean="0"/>
              <a:t>Exchange Mail Listener</a:t>
            </a:r>
            <a:endParaRPr lang="en-US" sz="1100" dirty="0"/>
          </a:p>
        </p:txBody>
      </p:sp>
      <p:sp>
        <p:nvSpPr>
          <p:cNvPr id="85" name="Rounded Rectangle 84"/>
          <p:cNvSpPr/>
          <p:nvPr/>
        </p:nvSpPr>
        <p:spPr>
          <a:xfrm>
            <a:off x="5399150" y="4365611"/>
            <a:ext cx="1258192" cy="902125"/>
          </a:xfrm>
          <a:prstGeom prst="roundRect">
            <a:avLst/>
          </a:prstGeom>
          <a:solidFill>
            <a:schemeClr val="tx1">
              <a:lumMod val="95000"/>
            </a:schemeClr>
          </a:solidFill>
          <a:ln w="38100" cmpd="sng"/>
        </p:spPr>
        <p:style>
          <a:lnRef idx="1">
            <a:schemeClr val="accent4"/>
          </a:lnRef>
          <a:fillRef idx="3">
            <a:schemeClr val="accent4"/>
          </a:fillRef>
          <a:effectRef idx="2">
            <a:schemeClr val="accent4"/>
          </a:effectRef>
          <a:fontRef idx="minor">
            <a:schemeClr val="lt1"/>
          </a:fontRef>
        </p:style>
        <p:txBody>
          <a:bodyPr rtlCol="0" anchor="ctr"/>
          <a:lstStyle/>
          <a:p>
            <a:pPr marL="171450" indent="-171450">
              <a:buFont typeface="Arial" pitchFamily="34" charset="0"/>
              <a:buChar char="•"/>
            </a:pPr>
            <a:r>
              <a:rPr lang="en-US" sz="1050" dirty="0">
                <a:solidFill>
                  <a:schemeClr val="bg1"/>
                </a:solidFill>
              </a:rPr>
              <a:t>J</a:t>
            </a:r>
            <a:r>
              <a:rPr lang="en-US" sz="1050" dirty="0" smtClean="0">
                <a:solidFill>
                  <a:schemeClr val="bg1"/>
                </a:solidFill>
              </a:rPr>
              <a:t>oin Group</a:t>
            </a:r>
          </a:p>
          <a:p>
            <a:pPr marL="171450" indent="-171450">
              <a:buFont typeface="Arial" pitchFamily="34" charset="0"/>
              <a:buChar char="•"/>
            </a:pPr>
            <a:r>
              <a:rPr lang="en-US" sz="1050" dirty="0" smtClean="0">
                <a:solidFill>
                  <a:schemeClr val="bg1"/>
                </a:solidFill>
              </a:rPr>
              <a:t>Leave Group</a:t>
            </a:r>
          </a:p>
          <a:p>
            <a:pPr marL="171450" indent="-171450">
              <a:buFont typeface="Arial" pitchFamily="34" charset="0"/>
              <a:buChar char="•"/>
            </a:pPr>
            <a:r>
              <a:rPr lang="en-US" sz="1050" dirty="0" smtClean="0">
                <a:solidFill>
                  <a:schemeClr val="bg1"/>
                </a:solidFill>
              </a:rPr>
              <a:t>Add member</a:t>
            </a:r>
          </a:p>
          <a:p>
            <a:pPr marL="171450" indent="-171450">
              <a:buFont typeface="Arial" pitchFamily="34" charset="0"/>
              <a:buChar char="•"/>
            </a:pPr>
            <a:r>
              <a:rPr lang="en-US" sz="1050" dirty="0" smtClean="0">
                <a:solidFill>
                  <a:schemeClr val="bg1"/>
                </a:solidFill>
              </a:rPr>
              <a:t>Remove member</a:t>
            </a:r>
          </a:p>
        </p:txBody>
      </p:sp>
      <p:sp>
        <p:nvSpPr>
          <p:cNvPr id="89" name="Title 1"/>
          <p:cNvSpPr txBox="1">
            <a:spLocks/>
          </p:cNvSpPr>
          <p:nvPr/>
        </p:nvSpPr>
        <p:spPr>
          <a:xfrm>
            <a:off x="519112" y="228600"/>
            <a:ext cx="11149013" cy="941796"/>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Under the covers</a:t>
            </a:r>
            <a:br>
              <a:rPr lang="en-US" dirty="0" smtClean="0"/>
            </a:br>
            <a:r>
              <a:rPr lang="en-US" sz="2400" dirty="0" smtClean="0"/>
              <a:t>System Objects- Requests</a:t>
            </a:r>
            <a:endParaRPr lang="en-US" sz="2400" dirty="0"/>
          </a:p>
        </p:txBody>
      </p:sp>
      <p:sp>
        <p:nvSpPr>
          <p:cNvPr id="2" name="TextBox 1"/>
          <p:cNvSpPr txBox="1"/>
          <p:nvPr/>
        </p:nvSpPr>
        <p:spPr>
          <a:xfrm>
            <a:off x="8798059" y="2169265"/>
            <a:ext cx="763029" cy="738664"/>
          </a:xfrm>
          <a:prstGeom prst="rect">
            <a:avLst/>
          </a:prstGeom>
          <a:noFill/>
        </p:spPr>
        <p:txBody>
          <a:bodyPr wrap="none" lIns="0" tIns="0" rIns="0" bIns="0" rtlCol="0">
            <a:spAutoFit/>
          </a:bodyPr>
          <a:lstStyle/>
          <a:p>
            <a:r>
              <a:rPr lang="en-US" sz="1600" dirty="0" smtClean="0"/>
              <a:t>Create</a:t>
            </a:r>
            <a:br>
              <a:rPr lang="en-US" sz="1600" dirty="0" smtClean="0"/>
            </a:br>
            <a:r>
              <a:rPr lang="en-US" sz="1600" dirty="0" smtClean="0"/>
              <a:t>Request</a:t>
            </a:r>
            <a:endParaRPr lang="en-US" sz="1600" dirty="0"/>
          </a:p>
          <a:p>
            <a:endParaRPr lang="en-US" sz="1600" dirty="0" err="1" smtClean="0">
              <a:gradFill>
                <a:gsLst>
                  <a:gs pos="0">
                    <a:schemeClr val="tx1"/>
                  </a:gs>
                  <a:gs pos="86000">
                    <a:schemeClr val="tx1"/>
                  </a:gs>
                </a:gsLst>
                <a:lin ang="5400000" scaled="0"/>
              </a:gradFill>
            </a:endParaRPr>
          </a:p>
        </p:txBody>
      </p:sp>
      <p:grpSp>
        <p:nvGrpSpPr>
          <p:cNvPr id="51" name="Group 50"/>
          <p:cNvGrpSpPr/>
          <p:nvPr/>
        </p:nvGrpSpPr>
        <p:grpSpPr>
          <a:xfrm>
            <a:off x="4998869" y="3000262"/>
            <a:ext cx="1161954" cy="499802"/>
            <a:chOff x="2231" y="1231256"/>
            <a:chExt cx="975810" cy="585486"/>
          </a:xfrm>
        </p:grpSpPr>
        <p:sp>
          <p:nvSpPr>
            <p:cNvPr id="52" name="Rounded Rectangle 51"/>
            <p:cNvSpPr/>
            <p:nvPr/>
          </p:nvSpPr>
          <p:spPr>
            <a:xfrm>
              <a:off x="2231" y="1231256"/>
              <a:ext cx="975810" cy="585486"/>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Rounded Rectangle 4"/>
            <p:cNvSpPr/>
            <p:nvPr/>
          </p:nvSpPr>
          <p:spPr>
            <a:xfrm>
              <a:off x="19379" y="1248404"/>
              <a:ext cx="941514" cy="55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Create</a:t>
              </a:r>
              <a:endParaRPr lang="en-US" sz="1600" kern="1200" dirty="0"/>
            </a:p>
          </p:txBody>
        </p:sp>
      </p:grpSp>
      <p:cxnSp>
        <p:nvCxnSpPr>
          <p:cNvPr id="88" name="Straight Arrow Connector 87"/>
          <p:cNvCxnSpPr/>
          <p:nvPr/>
        </p:nvCxnSpPr>
        <p:spPr>
          <a:xfrm flipV="1">
            <a:off x="2369992" y="4934517"/>
            <a:ext cx="604625" cy="2485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385095" y="4254913"/>
            <a:ext cx="58952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385095" y="3095957"/>
            <a:ext cx="6046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2259165" y="2017172"/>
            <a:ext cx="730555" cy="4212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989720" y="5219687"/>
            <a:ext cx="9097270" cy="1197908"/>
            <a:chOff x="2614477" y="3335969"/>
            <a:chExt cx="9097270" cy="1408310"/>
          </a:xfrm>
        </p:grpSpPr>
        <p:grpSp>
          <p:nvGrpSpPr>
            <p:cNvPr id="59" name="Group 58"/>
            <p:cNvGrpSpPr/>
            <p:nvPr/>
          </p:nvGrpSpPr>
          <p:grpSpPr>
            <a:xfrm>
              <a:off x="2614477" y="3335969"/>
              <a:ext cx="9097270" cy="1408310"/>
              <a:chOff x="2683913" y="4873870"/>
              <a:chExt cx="9097270" cy="1803761"/>
            </a:xfrm>
          </p:grpSpPr>
          <p:sp>
            <p:nvSpPr>
              <p:cNvPr id="62" name="Rectangle 61"/>
              <p:cNvSpPr/>
              <p:nvPr/>
            </p:nvSpPr>
            <p:spPr bwMode="auto">
              <a:xfrm>
                <a:off x="2683913" y="4873870"/>
                <a:ext cx="9097270" cy="1803761"/>
              </a:xfrm>
              <a:prstGeom prst="rect">
                <a:avLst/>
              </a:prstGeom>
              <a:gradFill flip="none" rotWithShape="1">
                <a:gsLst>
                  <a:gs pos="0">
                    <a:schemeClr val="tx2">
                      <a:lumMod val="40000"/>
                      <a:lumOff val="60000"/>
                    </a:schemeClr>
                  </a:gs>
                  <a:gs pos="80000">
                    <a:schemeClr val="tx2"/>
                  </a:gs>
                  <a:gs pos="100000">
                    <a:schemeClr val="tx2"/>
                  </a:gs>
                </a:gsLst>
                <a:lin ang="27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3" name="Rectangle 62"/>
              <p:cNvSpPr/>
              <p:nvPr/>
            </p:nvSpPr>
            <p:spPr>
              <a:xfrm>
                <a:off x="2803182" y="4875335"/>
                <a:ext cx="2991075" cy="584775"/>
              </a:xfrm>
              <a:prstGeom prst="rect">
                <a:avLst/>
              </a:prstGeom>
              <a:noFill/>
            </p:spPr>
            <p:txBody>
              <a:bodyPr wrap="none" lIns="91440" tIns="45720" rIns="91440" bIns="45720">
                <a:spAutoFit/>
              </a:bodyPr>
              <a:lstStyle/>
              <a:p>
                <a:pPr algn="ctr"/>
                <a:r>
                  <a:rPr lang="en-US" sz="32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UI" pitchFamily="34" charset="0"/>
                  </a:rPr>
                  <a:t>MSIT FACTOID</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61" name="TextBox 60"/>
            <p:cNvSpPr txBox="1"/>
            <p:nvPr/>
          </p:nvSpPr>
          <p:spPr>
            <a:xfrm>
              <a:off x="2817368" y="4032153"/>
              <a:ext cx="8437836" cy="615553"/>
            </a:xfrm>
            <a:prstGeom prst="rect">
              <a:avLst/>
            </a:prstGeom>
            <a:noFill/>
          </p:spPr>
          <p:txBody>
            <a:bodyPr wrap="square" lIns="0" tIns="0" rIns="0" bIns="0" rtlCol="0">
              <a:spAutoFit/>
            </a:bodyPr>
            <a:lstStyle/>
            <a:p>
              <a:r>
                <a:rPr lang="en-US" sz="2000" dirty="0" smtClean="0"/>
                <a:t>On avg</a:t>
              </a:r>
              <a:r>
                <a:rPr lang="en-US" sz="2000" dirty="0"/>
                <a:t>. 1,000,000 request objects </a:t>
              </a:r>
              <a:r>
                <a:rPr lang="en-US" sz="2000" dirty="0" smtClean="0"/>
                <a:t>with </a:t>
              </a:r>
              <a:r>
                <a:rPr lang="en-US" sz="2000" dirty="0"/>
                <a:t>60,000 requests created per day</a:t>
              </a:r>
            </a:p>
            <a:p>
              <a:endParaRPr lang="en-US" sz="2000" dirty="0" err="1" smtClean="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2548050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9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3"/>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112"/>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2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2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22"/>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66" grpId="0" animBg="1"/>
      <p:bldP spid="102" grpId="0" animBg="1"/>
      <p:bldP spid="121" grpId="0" animBg="1"/>
      <p:bldP spid="122" grpId="0" animBg="1"/>
      <p:bldP spid="67" grpId="0" animBg="1"/>
      <p:bldP spid="69" grpId="0" animBg="1"/>
      <p:bldP spid="72" grpId="0" animBg="1"/>
      <p:bldP spid="73" grpId="0" animBg="1"/>
      <p:bldP spid="76" grpId="0" animBg="1"/>
      <p:bldP spid="77"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Recommendation #7</a:t>
            </a:r>
            <a:br>
              <a:rPr lang="en-US" dirty="0" smtClean="0"/>
            </a:br>
            <a:r>
              <a:rPr lang="en-US" sz="2400" dirty="0" smtClean="0"/>
              <a:t>System </a:t>
            </a:r>
            <a:r>
              <a:rPr lang="en-US" sz="2400" dirty="0"/>
              <a:t>O</a:t>
            </a:r>
            <a:r>
              <a:rPr lang="en-US" sz="2400" dirty="0" smtClean="0"/>
              <a:t>bjects</a:t>
            </a:r>
            <a:endParaRPr lang="en-US" sz="2400" dirty="0"/>
          </a:p>
        </p:txBody>
      </p:sp>
      <p:sp>
        <p:nvSpPr>
          <p:cNvPr id="3" name="Text Placeholder 2"/>
          <p:cNvSpPr>
            <a:spLocks noGrp="1"/>
          </p:cNvSpPr>
          <p:nvPr>
            <p:ph type="body" sz="quarter" idx="10"/>
          </p:nvPr>
        </p:nvSpPr>
        <p:spPr>
          <a:xfrm>
            <a:off x="507868" y="1511309"/>
            <a:ext cx="10637210" cy="4665893"/>
          </a:xfrm>
        </p:spPr>
        <p:txBody>
          <a:bodyPr/>
          <a:lstStyle/>
          <a:p>
            <a:pPr marL="460375" lvl="1" indent="-460375"/>
            <a:r>
              <a:rPr lang="en-US" sz="3200" dirty="0" smtClean="0"/>
              <a:t>Avoid creating new </a:t>
            </a:r>
            <a:r>
              <a:rPr lang="en-US" sz="3200" dirty="0"/>
              <a:t>sets </a:t>
            </a:r>
            <a:r>
              <a:rPr lang="en-US" sz="3200" dirty="0" smtClean="0"/>
              <a:t>containing </a:t>
            </a:r>
            <a:r>
              <a:rPr lang="en-US" sz="3200" dirty="0"/>
              <a:t>internal system objects </a:t>
            </a:r>
            <a:endParaRPr lang="en-US" sz="3600" dirty="0"/>
          </a:p>
          <a:p>
            <a:r>
              <a:rPr lang="en-US" dirty="0" smtClean="0"/>
              <a:t>FIM Service has a </a:t>
            </a:r>
            <a:r>
              <a:rPr lang="en-US" dirty="0"/>
              <a:t>SQL Agent job to delete </a:t>
            </a:r>
            <a:r>
              <a:rPr lang="en-US" dirty="0" smtClean="0"/>
              <a:t>expired system </a:t>
            </a:r>
            <a:r>
              <a:rPr lang="en-US" dirty="0"/>
              <a:t>objects </a:t>
            </a:r>
            <a:endParaRPr lang="en-US" dirty="0" smtClean="0"/>
          </a:p>
          <a:p>
            <a:pPr lvl="1"/>
            <a:r>
              <a:rPr lang="en-US" dirty="0" err="1" smtClean="0"/>
              <a:t>FIM_DeleteExpiredSystemObjectsJob</a:t>
            </a:r>
            <a:endParaRPr lang="en-US" dirty="0" smtClean="0"/>
          </a:p>
          <a:p>
            <a:pPr lvl="1"/>
            <a:r>
              <a:rPr lang="en-US" dirty="0"/>
              <a:t>The default expiration date is the request complete date + </a:t>
            </a:r>
            <a:r>
              <a:rPr lang="en-US" dirty="0" err="1" smtClean="0"/>
              <a:t>expirationTime</a:t>
            </a:r>
            <a:r>
              <a:rPr lang="en-US" dirty="0" smtClean="0"/>
              <a:t> </a:t>
            </a:r>
            <a:r>
              <a:rPr lang="en-US" dirty="0"/>
              <a:t>(default 30 days</a:t>
            </a:r>
            <a:r>
              <a:rPr lang="en-US" dirty="0" smtClean="0"/>
              <a:t>)</a:t>
            </a:r>
            <a:endParaRPr lang="en-US" dirty="0"/>
          </a:p>
          <a:p>
            <a:pPr lvl="1"/>
            <a:r>
              <a:rPr lang="en-US" dirty="0"/>
              <a:t>Don’t turn this job off </a:t>
            </a:r>
          </a:p>
          <a:p>
            <a:r>
              <a:rPr lang="en-US" dirty="0" smtClean="0"/>
              <a:t>Consider different tuning settings for the FIM Service and Sync databases</a:t>
            </a:r>
          </a:p>
        </p:txBody>
      </p:sp>
    </p:spTree>
    <p:custDataLst>
      <p:tags r:id="rId1"/>
    </p:custDataLst>
    <p:extLst>
      <p:ext uri="{BB962C8B-B14F-4D97-AF65-F5344CB8AC3E}">
        <p14:creationId xmlns:p14="http://schemas.microsoft.com/office/powerpoint/2010/main" val="139124444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Initial Load</a:t>
            </a:r>
            <a:endParaRPr lang="en-US" dirty="0"/>
          </a:p>
        </p:txBody>
      </p:sp>
    </p:spTree>
    <p:extLst>
      <p:ext uri="{BB962C8B-B14F-4D97-AF65-F5344CB8AC3E}">
        <p14:creationId xmlns:p14="http://schemas.microsoft.com/office/powerpoint/2010/main" val="134420435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Issues</a:t>
            </a:r>
            <a:br>
              <a:rPr lang="en-US" dirty="0" smtClean="0"/>
            </a:br>
            <a:r>
              <a:rPr lang="en-US" sz="2400" dirty="0" smtClean="0"/>
              <a:t>Initial Load</a:t>
            </a:r>
            <a:endParaRPr lang="en-US" sz="2400" dirty="0"/>
          </a:p>
        </p:txBody>
      </p:sp>
      <p:sp>
        <p:nvSpPr>
          <p:cNvPr id="3" name="Text Placeholder 2"/>
          <p:cNvSpPr>
            <a:spLocks noGrp="1"/>
          </p:cNvSpPr>
          <p:nvPr>
            <p:ph type="body" sz="quarter" idx="10"/>
          </p:nvPr>
        </p:nvSpPr>
        <p:spPr>
          <a:xfrm>
            <a:off x="519112" y="1447799"/>
            <a:ext cx="11149013" cy="2252924"/>
          </a:xfrm>
        </p:spPr>
        <p:txBody>
          <a:bodyPr/>
          <a:lstStyle/>
          <a:p>
            <a:r>
              <a:rPr lang="en-US" dirty="0" smtClean="0"/>
              <a:t>FIM MA total/large exports into the FIM Service database</a:t>
            </a:r>
          </a:p>
          <a:p>
            <a:pPr lvl="1"/>
            <a:r>
              <a:rPr lang="en-US" dirty="0" smtClean="0"/>
              <a:t>First install of FIM Service</a:t>
            </a:r>
          </a:p>
          <a:p>
            <a:pPr lvl="1"/>
            <a:r>
              <a:rPr lang="en-US" dirty="0" smtClean="0"/>
              <a:t>Sync rule change</a:t>
            </a:r>
          </a:p>
          <a:p>
            <a:pPr lvl="1"/>
            <a:r>
              <a:rPr lang="en-US" dirty="0" smtClean="0"/>
              <a:t>Sync watermark change, from restoration of a FIM Sync database backup</a:t>
            </a:r>
          </a:p>
        </p:txBody>
      </p:sp>
    </p:spTree>
    <p:extLst>
      <p:ext uri="{BB962C8B-B14F-4D97-AF65-F5344CB8AC3E}">
        <p14:creationId xmlns:p14="http://schemas.microsoft.com/office/powerpoint/2010/main" val="127092956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Under the Covers</a:t>
            </a:r>
            <a:br>
              <a:rPr lang="en-US" dirty="0" smtClean="0"/>
            </a:br>
            <a:r>
              <a:rPr lang="en-US" sz="2400" dirty="0" smtClean="0"/>
              <a:t>Initial Load</a:t>
            </a:r>
            <a:endParaRPr lang="en-US" sz="2400" dirty="0"/>
          </a:p>
        </p:txBody>
      </p:sp>
      <p:sp>
        <p:nvSpPr>
          <p:cNvPr id="39" name="Rectangle 38"/>
          <p:cNvSpPr/>
          <p:nvPr/>
        </p:nvSpPr>
        <p:spPr bwMode="auto">
          <a:xfrm>
            <a:off x="3776342" y="5159082"/>
            <a:ext cx="4401656" cy="1212438"/>
          </a:xfrm>
          <a:prstGeom prst="rect">
            <a:avLst/>
          </a:prstGeom>
          <a:solidFill>
            <a:srgbClr val="9BBB59">
              <a:lumMod val="40000"/>
              <a:lumOff val="60000"/>
            </a:srgb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cs typeface="Arial" pitchFamily="34" charset="0"/>
              </a:rPr>
              <a:t>SQL Server</a:t>
            </a:r>
          </a:p>
        </p:txBody>
      </p:sp>
      <p:sp>
        <p:nvSpPr>
          <p:cNvPr id="43" name="Rectangle 42"/>
          <p:cNvSpPr/>
          <p:nvPr/>
        </p:nvSpPr>
        <p:spPr bwMode="auto">
          <a:xfrm>
            <a:off x="3732032" y="2621349"/>
            <a:ext cx="2843269" cy="2328075"/>
          </a:xfrm>
          <a:prstGeom prst="rect">
            <a:avLst/>
          </a:prstGeom>
          <a:solidFill>
            <a:schemeClr val="bg2">
              <a:lumMod val="40000"/>
              <a:lumOff val="60000"/>
            </a:scheme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cs typeface="Arial" pitchFamily="34" charset="0"/>
              </a:rPr>
              <a:t>FIM Service</a:t>
            </a:r>
          </a:p>
        </p:txBody>
      </p:sp>
      <p:sp>
        <p:nvSpPr>
          <p:cNvPr id="45" name="Can 44"/>
          <p:cNvSpPr/>
          <p:nvPr/>
        </p:nvSpPr>
        <p:spPr bwMode="auto">
          <a:xfrm>
            <a:off x="4084343" y="5507378"/>
            <a:ext cx="2360612" cy="637476"/>
          </a:xfrm>
          <a:prstGeom prst="can">
            <a:avLst>
              <a:gd name="adj" fmla="val 22870"/>
            </a:avLst>
          </a:prstGeom>
          <a:solidFill>
            <a:srgbClr val="4BACC6">
              <a:lumMod val="40000"/>
              <a:lumOff val="60000"/>
            </a:srgb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lang="en-US" kern="0" noProof="0" dirty="0" smtClean="0">
                <a:solidFill>
                  <a:sysClr val="windowText" lastClr="000000"/>
                </a:solidFill>
              </a:rPr>
              <a:t>Resource DB</a:t>
            </a:r>
            <a:endParaRPr kumimoji="0" lang="en-US" b="0" i="0" u="none" strike="noStrike" kern="0" cap="none" spc="0" normalizeH="0" baseline="0" noProof="0" dirty="0" smtClean="0">
              <a:ln>
                <a:noFill/>
              </a:ln>
              <a:solidFill>
                <a:sysClr val="windowText" lastClr="000000"/>
              </a:solidFill>
              <a:effectLst/>
              <a:uLnTx/>
              <a:uFillTx/>
            </a:endParaRPr>
          </a:p>
        </p:txBody>
      </p:sp>
      <p:sp>
        <p:nvSpPr>
          <p:cNvPr id="46" name="Rectangle 45"/>
          <p:cNvSpPr/>
          <p:nvPr/>
        </p:nvSpPr>
        <p:spPr bwMode="auto">
          <a:xfrm>
            <a:off x="4006885" y="3123203"/>
            <a:ext cx="2276759" cy="381000"/>
          </a:xfrm>
          <a:prstGeom prst="rect">
            <a:avLst/>
          </a:prstGeom>
          <a:solidFill>
            <a:srgbClr val="4BACC6">
              <a:lumMod val="40000"/>
              <a:lumOff val="60000"/>
            </a:srgb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lang="en-US" kern="0" dirty="0" smtClean="0">
                <a:solidFill>
                  <a:sysClr val="windowText" lastClr="000000"/>
                </a:solidFill>
              </a:rPr>
              <a:t>Web Service</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7" name="Rectangle 46"/>
          <p:cNvSpPr/>
          <p:nvPr/>
        </p:nvSpPr>
        <p:spPr bwMode="auto">
          <a:xfrm>
            <a:off x="5264649" y="4209362"/>
            <a:ext cx="1017405" cy="594617"/>
          </a:xfrm>
          <a:prstGeom prst="rect">
            <a:avLst/>
          </a:prstGeom>
          <a:solidFill>
            <a:schemeClr val="bg2">
              <a:lumMod val="20000"/>
              <a:lumOff val="80000"/>
            </a:scheme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ea typeface="+mn-ea"/>
                <a:cs typeface="+mn-cs"/>
              </a:rPr>
              <a:t>Data Access</a:t>
            </a:r>
          </a:p>
        </p:txBody>
      </p:sp>
      <p:sp>
        <p:nvSpPr>
          <p:cNvPr id="49" name="Rectangle 48"/>
          <p:cNvSpPr/>
          <p:nvPr/>
        </p:nvSpPr>
        <p:spPr bwMode="auto">
          <a:xfrm>
            <a:off x="4006885" y="3651255"/>
            <a:ext cx="2275170" cy="381000"/>
          </a:xfrm>
          <a:prstGeom prst="rect">
            <a:avLst/>
          </a:prstGeom>
          <a:solidFill>
            <a:srgbClr val="4BACC6">
              <a:lumMod val="40000"/>
              <a:lumOff val="60000"/>
            </a:srgb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ea typeface="+mn-ea"/>
                <a:cs typeface="+mn-cs"/>
              </a:rPr>
              <a:t>Request Dispatcher</a:t>
            </a:r>
          </a:p>
        </p:txBody>
      </p:sp>
      <p:sp>
        <p:nvSpPr>
          <p:cNvPr id="51" name="Rectangle 50"/>
          <p:cNvSpPr/>
          <p:nvPr/>
        </p:nvSpPr>
        <p:spPr bwMode="auto">
          <a:xfrm>
            <a:off x="4006885" y="4191566"/>
            <a:ext cx="1137585" cy="612414"/>
          </a:xfrm>
          <a:prstGeom prst="rect">
            <a:avLst/>
          </a:prstGeom>
          <a:solidFill>
            <a:srgbClr val="4BACC6">
              <a:lumMod val="40000"/>
              <a:lumOff val="60000"/>
            </a:srgb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ea typeface="+mn-ea"/>
                <a:cs typeface="+mn-cs"/>
              </a:rPr>
              <a:t>Workflow</a:t>
            </a:r>
            <a:r>
              <a:rPr kumimoji="0" lang="en-US" sz="1600" b="0" i="0" u="none" strike="noStrike" kern="0" cap="none" spc="0" normalizeH="0" noProof="0" dirty="0" smtClean="0">
                <a:ln>
                  <a:noFill/>
                </a:ln>
                <a:solidFill>
                  <a:sysClr val="windowText" lastClr="000000"/>
                </a:solidFill>
                <a:effectLst/>
                <a:uLnTx/>
                <a:uFillTx/>
                <a:ea typeface="+mn-ea"/>
                <a:cs typeface="+mn-cs"/>
              </a:rPr>
              <a:t> Host</a:t>
            </a:r>
            <a:endParaRPr kumimoji="0" lang="en-US" sz="1600" b="0" i="0" u="none" strike="noStrike" kern="0" cap="none" spc="0" normalizeH="0" baseline="0" noProof="0" dirty="0" smtClean="0">
              <a:ln>
                <a:noFill/>
              </a:ln>
              <a:solidFill>
                <a:sysClr val="windowText" lastClr="000000"/>
              </a:solidFill>
              <a:effectLst/>
              <a:uLnTx/>
              <a:uFillTx/>
              <a:ea typeface="+mn-ea"/>
              <a:cs typeface="+mn-cs"/>
            </a:endParaRPr>
          </a:p>
        </p:txBody>
      </p:sp>
      <p:sp>
        <p:nvSpPr>
          <p:cNvPr id="52" name="Rectangle 51"/>
          <p:cNvSpPr/>
          <p:nvPr/>
        </p:nvSpPr>
        <p:spPr bwMode="auto">
          <a:xfrm>
            <a:off x="3721927" y="2075204"/>
            <a:ext cx="2843269" cy="363355"/>
          </a:xfrm>
          <a:prstGeom prst="rect">
            <a:avLst/>
          </a:prstGeom>
          <a:solidFill>
            <a:schemeClr val="bg1">
              <a:lumMod val="65000"/>
              <a:lumOff val="35000"/>
            </a:scheme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cs typeface="Arial" pitchFamily="34" charset="0"/>
              </a:rPr>
              <a:t>FIM MA</a:t>
            </a:r>
          </a:p>
        </p:txBody>
      </p:sp>
      <p:sp>
        <p:nvSpPr>
          <p:cNvPr id="4" name="Rectangle 3"/>
          <p:cNvSpPr/>
          <p:nvPr/>
        </p:nvSpPr>
        <p:spPr bwMode="auto">
          <a:xfrm>
            <a:off x="6565196" y="5485794"/>
            <a:ext cx="1417982" cy="637476"/>
          </a:xfrm>
          <a:prstGeom prst="rect">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SQL Broker</a:t>
            </a:r>
          </a:p>
        </p:txBody>
      </p:sp>
      <p:sp>
        <p:nvSpPr>
          <p:cNvPr id="14" name="Rectangle 13"/>
          <p:cNvSpPr/>
          <p:nvPr/>
        </p:nvSpPr>
        <p:spPr bwMode="auto">
          <a:xfrm>
            <a:off x="3723629" y="1274521"/>
            <a:ext cx="2843269" cy="800683"/>
          </a:xfrm>
          <a:prstGeom prst="rect">
            <a:avLst/>
          </a:prstGeom>
          <a:solidFill>
            <a:schemeClr val="bg2">
              <a:lumMod val="40000"/>
              <a:lumOff val="60000"/>
            </a:schemeClr>
          </a:solidFill>
          <a:ln w="9525" cap="flat" cmpd="sng" algn="ctr">
            <a:solidFill>
              <a:sysClr val="windowText" lastClr="00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cs typeface="Arial" pitchFamily="34" charset="0"/>
              </a:rPr>
              <a:t>FIM Sync Service</a:t>
            </a:r>
          </a:p>
        </p:txBody>
      </p:sp>
    </p:spTree>
    <p:extLst>
      <p:ext uri="{BB962C8B-B14F-4D97-AF65-F5344CB8AC3E}">
        <p14:creationId xmlns:p14="http://schemas.microsoft.com/office/powerpoint/2010/main" val="266056089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Recommendation #8</a:t>
            </a:r>
            <a:br>
              <a:rPr lang="en-US" dirty="0" smtClean="0"/>
            </a:br>
            <a:r>
              <a:rPr lang="en-US" sz="2400" dirty="0" smtClean="0"/>
              <a:t>Initial Load</a:t>
            </a:r>
            <a:endParaRPr lang="en-US" dirty="0"/>
          </a:p>
        </p:txBody>
      </p:sp>
      <p:sp>
        <p:nvSpPr>
          <p:cNvPr id="3" name="Text Placeholder 2"/>
          <p:cNvSpPr>
            <a:spLocks noGrp="1"/>
          </p:cNvSpPr>
          <p:nvPr>
            <p:ph type="body" sz="quarter" idx="10"/>
          </p:nvPr>
        </p:nvSpPr>
        <p:spPr>
          <a:xfrm>
            <a:off x="519112" y="1447799"/>
            <a:ext cx="11149013" cy="443198"/>
          </a:xfrm>
        </p:spPr>
        <p:txBody>
          <a:bodyPr/>
          <a:lstStyle/>
          <a:p>
            <a:r>
              <a:rPr lang="en-US" dirty="0"/>
              <a:t>Turn off SQL Server full-text indexing during initial </a:t>
            </a:r>
            <a:r>
              <a:rPr lang="en-US" dirty="0" smtClean="0"/>
              <a:t>load</a:t>
            </a:r>
          </a:p>
        </p:txBody>
      </p:sp>
      <p:sp>
        <p:nvSpPr>
          <p:cNvPr id="4" name="Text Placeholder 2"/>
          <p:cNvSpPr txBox="1">
            <a:spLocks/>
          </p:cNvSpPr>
          <p:nvPr/>
        </p:nvSpPr>
        <p:spPr>
          <a:xfrm>
            <a:off x="559742" y="2099817"/>
            <a:ext cx="11149013" cy="222214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Use the minimum amount of policy configuration policy possible during initial load</a:t>
            </a:r>
          </a:p>
          <a:p>
            <a:pPr lvl="1"/>
            <a:r>
              <a:rPr lang="en-US" dirty="0" smtClean="0"/>
              <a:t>Remove unneeded Sets and disable unneeded MPRs during initial load</a:t>
            </a:r>
          </a:p>
          <a:p>
            <a:pPr lvl="1"/>
            <a:r>
              <a:rPr lang="en-US" dirty="0" smtClean="0"/>
              <a:t>Use Run-on-policy-update after completion of initial load</a:t>
            </a:r>
          </a:p>
        </p:txBody>
      </p:sp>
      <p:sp>
        <p:nvSpPr>
          <p:cNvPr id="5" name="Text Placeholder 2"/>
          <p:cNvSpPr txBox="1">
            <a:spLocks/>
          </p:cNvSpPr>
          <p:nvPr/>
        </p:nvSpPr>
        <p:spPr>
          <a:xfrm>
            <a:off x="559741" y="4481329"/>
            <a:ext cx="11149013" cy="139115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Ensure adequate space for log files</a:t>
            </a:r>
          </a:p>
          <a:p>
            <a:pPr lvl="1"/>
            <a:r>
              <a:rPr lang="en-US" dirty="0" smtClean="0"/>
              <a:t>Use simple recovery mode instead of full recovery mode</a:t>
            </a:r>
          </a:p>
          <a:p>
            <a:pPr lvl="1"/>
            <a:r>
              <a:rPr lang="en-US" dirty="0" smtClean="0"/>
              <a:t>Pre-size data and log files</a:t>
            </a:r>
          </a:p>
        </p:txBody>
      </p:sp>
    </p:spTree>
    <p:extLst>
      <p:ext uri="{BB962C8B-B14F-4D97-AF65-F5344CB8AC3E}">
        <p14:creationId xmlns:p14="http://schemas.microsoft.com/office/powerpoint/2010/main" val="318918870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#9</a:t>
            </a:r>
            <a:endParaRPr lang="en-US" dirty="0"/>
          </a:p>
        </p:txBody>
      </p:sp>
      <p:sp>
        <p:nvSpPr>
          <p:cNvPr id="3" name="Text Placeholder 2"/>
          <p:cNvSpPr>
            <a:spLocks noGrp="1"/>
          </p:cNvSpPr>
          <p:nvPr>
            <p:ph type="body" sz="quarter" idx="10"/>
          </p:nvPr>
        </p:nvSpPr>
        <p:spPr>
          <a:xfrm>
            <a:off x="519112" y="1447799"/>
            <a:ext cx="11149013" cy="3693319"/>
          </a:xfrm>
        </p:spPr>
        <p:txBody>
          <a:bodyPr/>
          <a:lstStyle/>
          <a:p>
            <a:r>
              <a:rPr lang="en-US" dirty="0" smtClean="0">
                <a:hlinkClick r:id="rId2"/>
              </a:rPr>
              <a:t>Search Scopes</a:t>
            </a:r>
          </a:p>
          <a:p>
            <a:r>
              <a:rPr lang="en-US" dirty="0" smtClean="0">
                <a:hlinkClick r:id="rId2"/>
              </a:rPr>
              <a:t>FIM on TechNet </a:t>
            </a:r>
            <a:endParaRPr lang="en-US" dirty="0" smtClean="0"/>
          </a:p>
          <a:p>
            <a:r>
              <a:rPr lang="en-US" dirty="0" smtClean="0">
                <a:hlinkClick r:id="rId3"/>
              </a:rPr>
              <a:t>FIM on MSDN</a:t>
            </a:r>
            <a:endParaRPr lang="en-US" dirty="0" smtClean="0"/>
          </a:p>
          <a:p>
            <a:r>
              <a:rPr lang="en-US" dirty="0" smtClean="0">
                <a:hlinkClick r:id="rId4"/>
              </a:rPr>
              <a:t>FIM Script Box</a:t>
            </a:r>
            <a:endParaRPr lang="en-US" dirty="0" smtClean="0"/>
          </a:p>
          <a:p>
            <a:r>
              <a:rPr lang="en-US" dirty="0" smtClean="0">
                <a:hlinkClick r:id="rId5"/>
              </a:rPr>
              <a:t>FIM Wiki</a:t>
            </a:r>
            <a:endParaRPr lang="en-US" dirty="0" smtClean="0"/>
          </a:p>
          <a:p>
            <a:r>
              <a:rPr lang="en-US" dirty="0" smtClean="0">
                <a:hlinkClick r:id="rId6"/>
              </a:rPr>
              <a:t>FIM Forum</a:t>
            </a:r>
            <a:endParaRPr lang="en-US" dirty="0" smtClean="0"/>
          </a:p>
          <a:p>
            <a:endParaRPr lang="en-US" dirty="0"/>
          </a:p>
        </p:txBody>
      </p:sp>
    </p:spTree>
    <p:extLst>
      <p:ext uri="{BB962C8B-B14F-4D97-AF65-F5344CB8AC3E}">
        <p14:creationId xmlns:p14="http://schemas.microsoft.com/office/powerpoint/2010/main" val="8055707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Issues</a:t>
            </a:r>
            <a:br>
              <a:rPr lang="en-US" dirty="0" smtClean="0"/>
            </a:br>
            <a:r>
              <a:rPr lang="en-US" sz="2400" dirty="0" smtClean="0"/>
              <a:t>Service Partitioning</a:t>
            </a:r>
            <a:endParaRPr lang="en-US" sz="2400" dirty="0"/>
          </a:p>
        </p:txBody>
      </p:sp>
      <p:sp>
        <p:nvSpPr>
          <p:cNvPr id="3" name="Text Placeholder 2"/>
          <p:cNvSpPr>
            <a:spLocks noGrp="1"/>
          </p:cNvSpPr>
          <p:nvPr>
            <p:ph type="body" sz="quarter" idx="10"/>
          </p:nvPr>
        </p:nvSpPr>
        <p:spPr>
          <a:xfrm>
            <a:off x="519112" y="1447799"/>
            <a:ext cx="11149013" cy="2948499"/>
          </a:xfrm>
        </p:spPr>
        <p:txBody>
          <a:bodyPr/>
          <a:lstStyle/>
          <a:p>
            <a:r>
              <a:rPr lang="en-US" dirty="0" smtClean="0"/>
              <a:t>Authorization workflows stuck after </a:t>
            </a:r>
            <a:r>
              <a:rPr lang="en-US" dirty="0"/>
              <a:t>machine </a:t>
            </a:r>
            <a:r>
              <a:rPr lang="en-US" dirty="0" smtClean="0"/>
              <a:t>failure</a:t>
            </a:r>
          </a:p>
          <a:p>
            <a:r>
              <a:rPr lang="en-US" dirty="0" smtClean="0"/>
              <a:t>Thousands of active workflows</a:t>
            </a:r>
          </a:p>
          <a:p>
            <a:r>
              <a:rPr lang="en-US" dirty="0" smtClean="0"/>
              <a:t>FIM Service requests time out</a:t>
            </a:r>
          </a:p>
          <a:p>
            <a:pPr lvl="1"/>
            <a:r>
              <a:rPr lang="en-US" dirty="0" smtClean="0"/>
              <a:t>Portal interaction latency </a:t>
            </a:r>
            <a:r>
              <a:rPr lang="en-US" dirty="0"/>
              <a:t>increases when </a:t>
            </a:r>
            <a:r>
              <a:rPr lang="en-US" dirty="0" smtClean="0"/>
              <a:t>FIM MA running</a:t>
            </a:r>
            <a:endParaRPr lang="en-US" dirty="0"/>
          </a:p>
          <a:p>
            <a:pPr lvl="1"/>
            <a:r>
              <a:rPr lang="en-US" dirty="0"/>
              <a:t>Administrative tasks take </a:t>
            </a:r>
            <a:r>
              <a:rPr lang="en-US" dirty="0" smtClean="0"/>
              <a:t>longer when FIM MA running</a:t>
            </a:r>
            <a:endParaRPr lang="en-US" dirty="0"/>
          </a:p>
          <a:p>
            <a:pPr marL="460375" lvl="1" indent="0">
              <a:buNone/>
            </a:pPr>
            <a:endParaRPr lang="en-US" dirty="0" smtClean="0"/>
          </a:p>
        </p:txBody>
      </p:sp>
    </p:spTree>
    <p:extLst>
      <p:ext uri="{BB962C8B-B14F-4D97-AF65-F5344CB8AC3E}">
        <p14:creationId xmlns:p14="http://schemas.microsoft.com/office/powerpoint/2010/main" val="25810405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 for attending!</a:t>
            </a:r>
            <a:endParaRPr lang="en-US" dirty="0"/>
          </a:p>
        </p:txBody>
      </p:sp>
    </p:spTree>
    <p:extLst>
      <p:ext uri="{BB962C8B-B14F-4D97-AF65-F5344CB8AC3E}">
        <p14:creationId xmlns:p14="http://schemas.microsoft.com/office/powerpoint/2010/main" val="176907511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142192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SIM315 Optimizing FIM (Thursday)</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SIM332 Technical Overview (Tuesday)</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SIM358 Preparing Identities for the Cloud with FIM (Tuesday)</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31230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SIM375-INT Chalk Talk with the Product Team (Tuesday)</a:t>
            </a:r>
            <a:endParaRPr lang="en-US" sz="2400" dirty="0">
              <a:gradFill>
                <a:gsLst>
                  <a:gs pos="0">
                    <a:schemeClr val="tx1"/>
                  </a:gs>
                  <a:gs pos="100000">
                    <a:schemeClr val="tx1"/>
                  </a:gs>
                </a:gsLst>
                <a:lin ang="5400000" scaled="0"/>
              </a:gradFill>
            </a:endParaRPr>
          </a:p>
        </p:txBody>
      </p:sp>
      <p:sp>
        <p:nvSpPr>
          <p:cNvPr id="11" name="Rectangle 10"/>
          <p:cNvSpPr/>
          <p:nvPr/>
        </p:nvSpPr>
        <p:spPr bwMode="auto">
          <a:xfrm>
            <a:off x="507868" y="4208445"/>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SIM395-HOL FIM Overview</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SIM399-HOL Managing Claims AuthN using FIM 2010</a:t>
            </a:r>
            <a:endParaRPr lang="en-US" sz="2400" dirty="0">
              <a:gradFill>
                <a:gsLst>
                  <a:gs pos="0">
                    <a:schemeClr val="tx1"/>
                  </a:gs>
                  <a:gs pos="100000">
                    <a:schemeClr val="tx1"/>
                  </a:gs>
                </a:gsLst>
                <a:lin ang="5400000" scaled="0"/>
              </a:gradFill>
            </a:endParaRPr>
          </a:p>
        </p:txBody>
      </p:sp>
      <p:sp>
        <p:nvSpPr>
          <p:cNvPr id="12" name="Rectangle 11"/>
          <p:cNvSpPr/>
          <p:nvPr/>
        </p:nvSpPr>
        <p:spPr bwMode="auto">
          <a:xfrm>
            <a:off x="507868" y="565056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Forefront Identity Manager demos in the exhibition hall</a:t>
            </a:r>
          </a:p>
        </p:txBody>
      </p:sp>
    </p:spTree>
    <p:extLst>
      <p:ext uri="{BB962C8B-B14F-4D97-AF65-F5344CB8AC3E}">
        <p14:creationId xmlns:p14="http://schemas.microsoft.com/office/powerpoint/2010/main" val="216370218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87360391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70142594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88912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138152915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0"/>
            <a:ext cx="11149013" cy="941796"/>
          </a:xfrm>
        </p:spPr>
        <p:txBody>
          <a:bodyPr/>
          <a:lstStyle/>
          <a:p>
            <a:r>
              <a:rPr lang="en-US" dirty="0" smtClean="0"/>
              <a:t>Under the covers</a:t>
            </a:r>
            <a:br>
              <a:rPr lang="en-US" dirty="0" smtClean="0"/>
            </a:br>
            <a:r>
              <a:rPr lang="en-US" sz="2400" dirty="0"/>
              <a:t>S</a:t>
            </a:r>
            <a:r>
              <a:rPr lang="en-US" sz="2400" dirty="0" smtClean="0"/>
              <a:t>ervice </a:t>
            </a:r>
            <a:r>
              <a:rPr lang="en-US" sz="2400" dirty="0"/>
              <a:t>P</a:t>
            </a:r>
            <a:r>
              <a:rPr lang="en-US" sz="2400" dirty="0" smtClean="0"/>
              <a:t>artitioning </a:t>
            </a:r>
            <a:endParaRPr lang="en-US" sz="2400" dirty="0"/>
          </a:p>
        </p:txBody>
      </p:sp>
      <p:sp>
        <p:nvSpPr>
          <p:cNvPr id="3" name="Text Placeholder 2"/>
          <p:cNvSpPr>
            <a:spLocks noGrp="1"/>
          </p:cNvSpPr>
          <p:nvPr>
            <p:ph type="body" sz="quarter" idx="10"/>
          </p:nvPr>
        </p:nvSpPr>
        <p:spPr>
          <a:xfrm>
            <a:off x="519112" y="1447799"/>
            <a:ext cx="11149013" cy="4321183"/>
          </a:xfrm>
        </p:spPr>
        <p:txBody>
          <a:bodyPr/>
          <a:lstStyle/>
          <a:p>
            <a:r>
              <a:rPr lang="en-US" dirty="0" smtClean="0"/>
              <a:t>Workflows are run by workflow hosts in a FIM Service</a:t>
            </a:r>
          </a:p>
          <a:p>
            <a:r>
              <a:rPr lang="en-US" dirty="0" smtClean="0"/>
              <a:t>Workflows are automatically load balanced between each of the FIM Service machines</a:t>
            </a:r>
          </a:p>
          <a:p>
            <a:r>
              <a:rPr lang="en-US" dirty="0"/>
              <a:t>FIM </a:t>
            </a:r>
            <a:r>
              <a:rPr lang="en-US" dirty="0" smtClean="0"/>
              <a:t>Service machines </a:t>
            </a:r>
            <a:r>
              <a:rPr lang="en-US" dirty="0"/>
              <a:t>are grouped into </a:t>
            </a:r>
            <a:r>
              <a:rPr lang="en-US" dirty="0">
                <a:hlinkClick r:id="rId3"/>
              </a:rPr>
              <a:t>service </a:t>
            </a:r>
            <a:r>
              <a:rPr lang="en-US" dirty="0" smtClean="0">
                <a:hlinkClick r:id="rId3"/>
              </a:rPr>
              <a:t>partition</a:t>
            </a:r>
            <a:endParaRPr lang="en-US" dirty="0" smtClean="0"/>
          </a:p>
          <a:p>
            <a:r>
              <a:rPr lang="en-US" sz="2800" dirty="0"/>
              <a:t>Requests submitted to a partition are only processed on FIM Service instances that belong to that partition</a:t>
            </a:r>
          </a:p>
          <a:p>
            <a:pPr lvl="1"/>
            <a:r>
              <a:rPr lang="en-US" dirty="0"/>
              <a:t>Request object includes name of the service partition </a:t>
            </a:r>
            <a:endParaRPr lang="en-US" dirty="0" smtClean="0"/>
          </a:p>
          <a:p>
            <a:pPr lvl="1"/>
            <a:endParaRPr lang="en-US" dirty="0" smtClean="0"/>
          </a:p>
          <a:p>
            <a:endParaRPr lang="en-US" dirty="0"/>
          </a:p>
        </p:txBody>
      </p:sp>
    </p:spTree>
    <p:extLst>
      <p:ext uri="{BB962C8B-B14F-4D97-AF65-F5344CB8AC3E}">
        <p14:creationId xmlns:p14="http://schemas.microsoft.com/office/powerpoint/2010/main" val="30676865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129279" y="4487648"/>
            <a:ext cx="916277" cy="962025"/>
            <a:chOff x="3847961" y="4487647"/>
            <a:chExt cx="687387" cy="962025"/>
          </a:xfrm>
        </p:grpSpPr>
        <p:pic>
          <p:nvPicPr>
            <p:cNvPr id="4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961" y="4487647"/>
              <a:ext cx="68738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
            <p:cNvPicPr>
              <a:picLocks noChangeAspect="1" noChangeArrowheads="1"/>
            </p:cNvPicPr>
            <p:nvPr/>
          </p:nvPicPr>
          <p:blipFill>
            <a:blip r:embed="rId4"/>
            <a:srcRect/>
            <a:stretch>
              <a:fillRect/>
            </a:stretch>
          </p:blipFill>
          <p:spPr bwMode="auto">
            <a:xfrm>
              <a:off x="4142580" y="5269706"/>
              <a:ext cx="188743" cy="179965"/>
            </a:xfrm>
            <a:prstGeom prst="rect">
              <a:avLst/>
            </a:prstGeom>
            <a:noFill/>
            <a:ln w="0">
              <a:noFill/>
              <a:miter lim="800000"/>
              <a:headEnd/>
              <a:tailEnd/>
            </a:ln>
            <a:effectLst/>
            <a:scene3d>
              <a:camera prst="isometricLeftDown"/>
              <a:lightRig rig="threePt" dir="t"/>
            </a:scene3d>
            <a:sp3d>
              <a:bevelT w="0"/>
              <a:contourClr>
                <a:schemeClr val="tx1">
                  <a:lumMod val="75000"/>
                  <a:lumOff val="25000"/>
                </a:schemeClr>
              </a:contourClr>
            </a:sp3d>
          </p:spPr>
        </p:pic>
      </p:grpSp>
      <p:grpSp>
        <p:nvGrpSpPr>
          <p:cNvPr id="56" name="Group 55"/>
          <p:cNvGrpSpPr/>
          <p:nvPr/>
        </p:nvGrpSpPr>
        <p:grpSpPr>
          <a:xfrm>
            <a:off x="5063863" y="3271838"/>
            <a:ext cx="916277" cy="962025"/>
            <a:chOff x="3847961" y="4487647"/>
            <a:chExt cx="687387" cy="962025"/>
          </a:xfrm>
        </p:grpSpPr>
        <p:pic>
          <p:nvPicPr>
            <p:cNvPr id="5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961" y="4487647"/>
              <a:ext cx="68738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p:cNvPicPr>
              <a:picLocks noChangeAspect="1" noChangeArrowheads="1"/>
            </p:cNvPicPr>
            <p:nvPr/>
          </p:nvPicPr>
          <p:blipFill>
            <a:blip r:embed="rId4"/>
            <a:srcRect/>
            <a:stretch>
              <a:fillRect/>
            </a:stretch>
          </p:blipFill>
          <p:spPr bwMode="auto">
            <a:xfrm>
              <a:off x="4142580" y="5269706"/>
              <a:ext cx="188743" cy="179965"/>
            </a:xfrm>
            <a:prstGeom prst="rect">
              <a:avLst/>
            </a:prstGeom>
            <a:noFill/>
            <a:ln w="0">
              <a:noFill/>
              <a:miter lim="800000"/>
              <a:headEnd/>
              <a:tailEnd/>
            </a:ln>
            <a:effectLst/>
            <a:scene3d>
              <a:camera prst="isometricLeftDown"/>
              <a:lightRig rig="threePt" dir="t"/>
            </a:scene3d>
            <a:sp3d>
              <a:bevelT w="0"/>
              <a:contourClr>
                <a:schemeClr val="tx1">
                  <a:lumMod val="75000"/>
                  <a:lumOff val="25000"/>
                </a:schemeClr>
              </a:contourClr>
            </a:sp3d>
          </p:spPr>
        </p:pic>
      </p:grpSp>
      <p:grpSp>
        <p:nvGrpSpPr>
          <p:cNvPr id="8" name="Group 7"/>
          <p:cNvGrpSpPr/>
          <p:nvPr/>
        </p:nvGrpSpPr>
        <p:grpSpPr>
          <a:xfrm>
            <a:off x="8997206" y="3429000"/>
            <a:ext cx="1261722" cy="1062542"/>
            <a:chOff x="3049524" y="1708921"/>
            <a:chExt cx="946538" cy="1062542"/>
          </a:xfrm>
        </p:grpSpPr>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524" y="1708921"/>
              <a:ext cx="68738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675" y="1737362"/>
              <a:ext cx="68738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7"/>
            <p:cNvGrpSpPr/>
            <p:nvPr/>
          </p:nvGrpSpPr>
          <p:grpSpPr>
            <a:xfrm>
              <a:off x="3393217" y="2311881"/>
              <a:ext cx="551656" cy="459582"/>
              <a:chOff x="4238626" y="3476625"/>
              <a:chExt cx="551656" cy="459582"/>
            </a:xfrm>
          </p:grpSpPr>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3718" y="3476625"/>
                <a:ext cx="332582" cy="33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6" y="3532981"/>
                <a:ext cx="332582" cy="33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3531393"/>
                <a:ext cx="332582" cy="33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600450"/>
                <a:ext cx="332582" cy="33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207" y="1524000"/>
            <a:ext cx="91627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632002" y="4554380"/>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FIM Service DB</a:t>
            </a:r>
          </a:p>
        </p:txBody>
      </p:sp>
      <p:sp>
        <p:nvSpPr>
          <p:cNvPr id="18" name="TextBox 17"/>
          <p:cNvSpPr txBox="1"/>
          <p:nvPr/>
        </p:nvSpPr>
        <p:spPr>
          <a:xfrm>
            <a:off x="8733576" y="2514601"/>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Sync Service</a:t>
            </a:r>
          </a:p>
        </p:txBody>
      </p:sp>
      <p:pic>
        <p:nvPicPr>
          <p:cNvPr id="2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107" y="1534954"/>
            <a:ext cx="916277"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4772207" y="2496980"/>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FIM Service 1</a:t>
            </a:r>
          </a:p>
        </p:txBody>
      </p:sp>
      <p:cxnSp>
        <p:nvCxnSpPr>
          <p:cNvPr id="36" name="Straight Arrow Connector 35"/>
          <p:cNvCxnSpPr/>
          <p:nvPr/>
        </p:nvCxnSpPr>
        <p:spPr>
          <a:xfrm>
            <a:off x="4698742" y="2896921"/>
            <a:ext cx="1777354" cy="0"/>
          </a:xfrm>
          <a:prstGeom prst="straightConnector1">
            <a:avLst/>
          </a:prstGeom>
          <a:ln w="38100">
            <a:solidFill>
              <a:srgbClr val="FFFF0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37" name="Picture 7"/>
          <p:cNvPicPr>
            <a:picLocks noChangeAspect="1" noChangeArrowheads="1"/>
          </p:cNvPicPr>
          <p:nvPr/>
        </p:nvPicPr>
        <p:blipFill>
          <a:blip r:embed="rId6"/>
          <a:srcRect/>
          <a:stretch>
            <a:fillRect/>
          </a:stretch>
        </p:blipFill>
        <p:spPr bwMode="auto">
          <a:xfrm>
            <a:off x="9337356" y="2266950"/>
            <a:ext cx="345653" cy="247246"/>
          </a:xfrm>
          <a:prstGeom prst="rect">
            <a:avLst/>
          </a:prstGeom>
          <a:noFill/>
          <a:ln w="9525">
            <a:noFill/>
            <a:miter lim="800000"/>
            <a:headEnd/>
            <a:tailEnd/>
          </a:ln>
          <a:effectLst/>
          <a:scene3d>
            <a:camera prst="isometricLeftDown"/>
            <a:lightRig rig="threePt" dir="t"/>
          </a:scene3d>
          <a:sp3d>
            <a:bevelT w="0"/>
            <a:contourClr>
              <a:schemeClr val="tx1">
                <a:lumMod val="75000"/>
                <a:lumOff val="25000"/>
              </a:schemeClr>
            </a:contourClr>
          </a:sp3d>
        </p:spPr>
      </p:pic>
      <p:pic>
        <p:nvPicPr>
          <p:cNvPr id="4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211" y="3459967"/>
            <a:ext cx="46237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Straight Arrow Connector 40"/>
          <p:cNvCxnSpPr/>
          <p:nvPr/>
        </p:nvCxnSpPr>
        <p:spPr>
          <a:xfrm>
            <a:off x="2437765" y="3752850"/>
            <a:ext cx="2133044"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672383" y="4252327"/>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FIM Service 2</a:t>
            </a:r>
          </a:p>
        </p:txBody>
      </p:sp>
      <p:sp>
        <p:nvSpPr>
          <p:cNvPr id="31" name="Rectangle 30"/>
          <p:cNvSpPr/>
          <p:nvPr/>
        </p:nvSpPr>
        <p:spPr bwMode="auto">
          <a:xfrm>
            <a:off x="4570808" y="1143001"/>
            <a:ext cx="2081201" cy="1629488"/>
          </a:xfrm>
          <a:prstGeom prst="rect">
            <a:avLst/>
          </a:prstGeom>
          <a:noFill/>
          <a:ln w="254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33" name="TextBox 32"/>
          <p:cNvSpPr txBox="1"/>
          <p:nvPr/>
        </p:nvSpPr>
        <p:spPr>
          <a:xfrm>
            <a:off x="4672383" y="1143001"/>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Partition: Admin</a:t>
            </a:r>
          </a:p>
        </p:txBody>
      </p:sp>
      <p:sp>
        <p:nvSpPr>
          <p:cNvPr id="34" name="Rectangle 33"/>
          <p:cNvSpPr/>
          <p:nvPr/>
        </p:nvSpPr>
        <p:spPr bwMode="auto">
          <a:xfrm>
            <a:off x="4570810" y="3050747"/>
            <a:ext cx="2081201" cy="2816653"/>
          </a:xfrm>
          <a:prstGeom prst="rect">
            <a:avLst/>
          </a:prstGeom>
          <a:noFill/>
          <a:ln w="254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4" name="TextBox 43"/>
          <p:cNvSpPr txBox="1"/>
          <p:nvPr/>
        </p:nvSpPr>
        <p:spPr>
          <a:xfrm>
            <a:off x="4672383" y="3041223"/>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Partition: User</a:t>
            </a:r>
          </a:p>
        </p:txBody>
      </p:sp>
      <p:cxnSp>
        <p:nvCxnSpPr>
          <p:cNvPr id="35" name="Straight Arrow Connector 34"/>
          <p:cNvCxnSpPr/>
          <p:nvPr/>
        </p:nvCxnSpPr>
        <p:spPr>
          <a:xfrm>
            <a:off x="7008574" y="3886200"/>
            <a:ext cx="1320456"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84113" y="5486105"/>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FIM Service 3 </a:t>
            </a:r>
          </a:p>
        </p:txBody>
      </p:sp>
      <p:sp>
        <p:nvSpPr>
          <p:cNvPr id="47" name="Rectangle 46"/>
          <p:cNvSpPr/>
          <p:nvPr/>
        </p:nvSpPr>
        <p:spPr bwMode="auto">
          <a:xfrm>
            <a:off x="2501248" y="3227636"/>
            <a:ext cx="1238235" cy="45961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Request 1</a:t>
            </a:r>
          </a:p>
        </p:txBody>
      </p:sp>
      <p:sp>
        <p:nvSpPr>
          <p:cNvPr id="49" name="Rectangle 48"/>
          <p:cNvSpPr/>
          <p:nvPr/>
        </p:nvSpPr>
        <p:spPr bwMode="auto">
          <a:xfrm>
            <a:off x="4698742" y="3636238"/>
            <a:ext cx="1907911" cy="54754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err="1" smtClean="0">
                <a:gradFill>
                  <a:gsLst>
                    <a:gs pos="0">
                      <a:srgbClr val="FFFFFF"/>
                    </a:gs>
                    <a:gs pos="100000">
                      <a:srgbClr val="FFFFFF"/>
                    </a:gs>
                  </a:gsLst>
                  <a:lin ang="5400000" scaled="0"/>
                </a:gradFill>
              </a:rPr>
              <a:t>Authz</a:t>
            </a:r>
            <a:r>
              <a:rPr lang="en-US" sz="1200" dirty="0" smtClean="0">
                <a:gradFill>
                  <a:gsLst>
                    <a:gs pos="0">
                      <a:srgbClr val="FFFFFF"/>
                    </a:gs>
                    <a:gs pos="100000">
                      <a:srgbClr val="FFFFFF"/>
                    </a:gs>
                  </a:gsLst>
                  <a:lin ang="5400000" scaled="0"/>
                </a:gradFill>
              </a:rPr>
              <a:t> workflow</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Partition: User</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Owner: Service2</a:t>
            </a:r>
          </a:p>
        </p:txBody>
      </p:sp>
      <p:sp>
        <p:nvSpPr>
          <p:cNvPr id="51" name="Rectangle 50"/>
          <p:cNvSpPr/>
          <p:nvPr/>
        </p:nvSpPr>
        <p:spPr bwMode="auto">
          <a:xfrm>
            <a:off x="8656566" y="3345448"/>
            <a:ext cx="1907911" cy="54754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err="1" smtClean="0">
                <a:gradFill>
                  <a:gsLst>
                    <a:gs pos="0">
                      <a:srgbClr val="FFFFFF"/>
                    </a:gs>
                    <a:gs pos="100000">
                      <a:srgbClr val="FFFFFF"/>
                    </a:gs>
                  </a:gsLst>
                  <a:lin ang="5400000" scaled="0"/>
                </a:gradFill>
              </a:rPr>
              <a:t>Authz</a:t>
            </a:r>
            <a:r>
              <a:rPr lang="en-US" sz="1200" dirty="0" smtClean="0">
                <a:gradFill>
                  <a:gsLst>
                    <a:gs pos="0">
                      <a:srgbClr val="FFFFFF"/>
                    </a:gs>
                    <a:gs pos="100000">
                      <a:srgbClr val="FFFFFF"/>
                    </a:gs>
                  </a:gsLst>
                  <a:lin ang="5400000" scaled="0"/>
                </a:gradFill>
              </a:rPr>
              <a:t> workflow</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Partition: User</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Owner: Service 3</a:t>
            </a:r>
          </a:p>
        </p:txBody>
      </p:sp>
      <p:sp>
        <p:nvSpPr>
          <p:cNvPr id="52" name="Rectangle 51"/>
          <p:cNvSpPr/>
          <p:nvPr/>
        </p:nvSpPr>
        <p:spPr bwMode="auto">
          <a:xfrm>
            <a:off x="2501248" y="3826129"/>
            <a:ext cx="1238235" cy="459611"/>
          </a:xfrm>
          <a:prstGeom prst="rect">
            <a:avLst/>
          </a:prstGeom>
          <a:gradFill>
            <a:gsLst>
              <a:gs pos="0">
                <a:srgbClr val="9C42E6"/>
              </a:gs>
              <a:gs pos="80000">
                <a:schemeClr val="tx1">
                  <a:lumMod val="75000"/>
                </a:schemeClr>
              </a:gs>
              <a:gs pos="100000">
                <a:schemeClr val="tx1">
                  <a:lumMod val="7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Request 2</a:t>
            </a:r>
          </a:p>
        </p:txBody>
      </p:sp>
      <p:grpSp>
        <p:nvGrpSpPr>
          <p:cNvPr id="4" name="Group 3"/>
          <p:cNvGrpSpPr/>
          <p:nvPr/>
        </p:nvGrpSpPr>
        <p:grpSpPr>
          <a:xfrm>
            <a:off x="8674731" y="3923114"/>
            <a:ext cx="1907911" cy="594595"/>
            <a:chOff x="6543993" y="4101662"/>
            <a:chExt cx="1431306" cy="594595"/>
          </a:xfrm>
        </p:grpSpPr>
        <p:sp>
          <p:nvSpPr>
            <p:cNvPr id="50" name="Rectangle 49"/>
            <p:cNvSpPr/>
            <p:nvPr/>
          </p:nvSpPr>
          <p:spPr bwMode="auto">
            <a:xfrm>
              <a:off x="6543993" y="4101662"/>
              <a:ext cx="1431306" cy="54754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err="1" smtClean="0">
                  <a:gradFill>
                    <a:gsLst>
                      <a:gs pos="0">
                        <a:srgbClr val="FFFFFF"/>
                      </a:gs>
                      <a:gs pos="100000">
                        <a:srgbClr val="FFFFFF"/>
                      </a:gs>
                    </a:gsLst>
                    <a:lin ang="5400000" scaled="0"/>
                  </a:gradFill>
                </a:rPr>
                <a:t>Authz</a:t>
              </a:r>
              <a:r>
                <a:rPr lang="en-US" sz="1200" dirty="0" smtClean="0">
                  <a:gradFill>
                    <a:gsLst>
                      <a:gs pos="0">
                        <a:srgbClr val="FFFFFF"/>
                      </a:gs>
                      <a:gs pos="100000">
                        <a:srgbClr val="FFFFFF"/>
                      </a:gs>
                    </a:gsLst>
                    <a:lin ang="5400000" scaled="0"/>
                  </a:gradFill>
                </a:rPr>
                <a:t> workflow</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Partition: User</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Owner: None</a:t>
              </a:r>
            </a:p>
          </p:txBody>
        </p:sp>
        <p:sp>
          <p:nvSpPr>
            <p:cNvPr id="3" name="Oval 2"/>
            <p:cNvSpPr/>
            <p:nvPr/>
          </p:nvSpPr>
          <p:spPr bwMode="auto">
            <a:xfrm>
              <a:off x="7245754" y="4460444"/>
              <a:ext cx="536171" cy="235813"/>
            </a:xfrm>
            <a:prstGeom prst="ellipse">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grpSp>
      <p:cxnSp>
        <p:nvCxnSpPr>
          <p:cNvPr id="53" name="Straight Arrow Connector 52"/>
          <p:cNvCxnSpPr>
            <a:stCxn id="18" idx="2"/>
          </p:cNvCxnSpPr>
          <p:nvPr/>
        </p:nvCxnSpPr>
        <p:spPr>
          <a:xfrm flipH="1">
            <a:off x="9608761" y="2760822"/>
            <a:ext cx="39851" cy="668179"/>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4" name="Picture 2"/>
          <p:cNvPicPr>
            <a:picLocks noChangeAspect="1" noChangeArrowheads="1"/>
          </p:cNvPicPr>
          <p:nvPr/>
        </p:nvPicPr>
        <p:blipFill>
          <a:blip r:embed="rId4"/>
          <a:srcRect/>
          <a:stretch>
            <a:fillRect/>
          </a:stretch>
        </p:blipFill>
        <p:spPr bwMode="auto">
          <a:xfrm>
            <a:off x="5611409" y="2296198"/>
            <a:ext cx="238746" cy="170776"/>
          </a:xfrm>
          <a:prstGeom prst="rect">
            <a:avLst/>
          </a:prstGeom>
          <a:noFill/>
          <a:ln w="0">
            <a:noFill/>
            <a:miter lim="800000"/>
            <a:headEnd/>
            <a:tailEnd/>
          </a:ln>
          <a:effectLst/>
          <a:scene3d>
            <a:camera prst="isometricLeftDown"/>
            <a:lightRig rig="threePt" dir="t"/>
          </a:scene3d>
          <a:sp3d>
            <a:bevelT w="0"/>
            <a:contourClr>
              <a:schemeClr val="tx1">
                <a:lumMod val="75000"/>
                <a:lumOff val="25000"/>
              </a:schemeClr>
            </a:contourClr>
          </a:sp3d>
        </p:spPr>
      </p:pic>
      <p:grpSp>
        <p:nvGrpSpPr>
          <p:cNvPr id="48" name="Group 85"/>
          <p:cNvGrpSpPr/>
          <p:nvPr/>
        </p:nvGrpSpPr>
        <p:grpSpPr>
          <a:xfrm>
            <a:off x="451855" y="1630636"/>
            <a:ext cx="1021089" cy="883560"/>
            <a:chOff x="1371600" y="5227217"/>
            <a:chExt cx="766016" cy="883560"/>
          </a:xfrm>
        </p:grpSpPr>
        <p:pic>
          <p:nvPicPr>
            <p:cNvPr id="59" name="Picture 6" descr="C:\Users\Billy\AppData\Local\Microsoft\Windows\Temporary Internet Files\Content.IE5\HMQX6ZJI\MC900432646[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227217"/>
              <a:ext cx="766016" cy="76601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608" y="5626590"/>
              <a:ext cx="34686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 name="TextBox 60"/>
          <p:cNvSpPr txBox="1"/>
          <p:nvPr/>
        </p:nvSpPr>
        <p:spPr>
          <a:xfrm>
            <a:off x="705944" y="4954632"/>
            <a:ext cx="1411889" cy="252776"/>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Users</a:t>
            </a:r>
          </a:p>
        </p:txBody>
      </p:sp>
      <p:sp>
        <p:nvSpPr>
          <p:cNvPr id="62" name="Title 1"/>
          <p:cNvSpPr txBox="1">
            <a:spLocks/>
          </p:cNvSpPr>
          <p:nvPr/>
        </p:nvSpPr>
        <p:spPr>
          <a:xfrm>
            <a:off x="399999" y="201205"/>
            <a:ext cx="11149013" cy="9417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Under the covers</a:t>
            </a:r>
            <a:br>
              <a:rPr lang="en-US" dirty="0" smtClean="0"/>
            </a:br>
            <a:r>
              <a:rPr lang="en-US" sz="2400" dirty="0" smtClean="0"/>
              <a:t>Service </a:t>
            </a:r>
            <a:r>
              <a:rPr lang="en-US" sz="2400" dirty="0"/>
              <a:t>P</a:t>
            </a:r>
            <a:r>
              <a:rPr lang="en-US" sz="2400" dirty="0" smtClean="0"/>
              <a:t>artitioning </a:t>
            </a:r>
            <a:endParaRPr lang="en-US" sz="2400" dirty="0"/>
          </a:p>
        </p:txBody>
      </p:sp>
      <p:cxnSp>
        <p:nvCxnSpPr>
          <p:cNvPr id="63" name="Straight Arrow Connector 62"/>
          <p:cNvCxnSpPr/>
          <p:nvPr/>
        </p:nvCxnSpPr>
        <p:spPr>
          <a:xfrm>
            <a:off x="2437764" y="2015966"/>
            <a:ext cx="2133044"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51855" y="2616813"/>
            <a:ext cx="1411889" cy="252776"/>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Admin</a:t>
            </a:r>
          </a:p>
        </p:txBody>
      </p:sp>
      <p:pic>
        <p:nvPicPr>
          <p:cNvPr id="6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574" y="3746920"/>
            <a:ext cx="46237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574" y="3953627"/>
            <a:ext cx="462370" cy="65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44" y="1574782"/>
            <a:ext cx="853518" cy="89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074" y="3345448"/>
            <a:ext cx="853518" cy="89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p:nvPr/>
        </p:nvSpPr>
        <p:spPr>
          <a:xfrm>
            <a:off x="1779622" y="2396652"/>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Admin Portal</a:t>
            </a:r>
          </a:p>
        </p:txBody>
      </p:sp>
      <p:sp>
        <p:nvSpPr>
          <p:cNvPr id="71" name="TextBox 70"/>
          <p:cNvSpPr txBox="1"/>
          <p:nvPr/>
        </p:nvSpPr>
        <p:spPr>
          <a:xfrm>
            <a:off x="1495497" y="4271488"/>
            <a:ext cx="183007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User Portal</a:t>
            </a:r>
          </a:p>
        </p:txBody>
      </p:sp>
      <p:cxnSp>
        <p:nvCxnSpPr>
          <p:cNvPr id="69" name="Straight Arrow Connector 68"/>
          <p:cNvCxnSpPr/>
          <p:nvPr/>
        </p:nvCxnSpPr>
        <p:spPr>
          <a:xfrm>
            <a:off x="7142922" y="2200471"/>
            <a:ext cx="1291673" cy="96386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7037357" y="1957745"/>
            <a:ext cx="1666155" cy="17620"/>
          </a:xfrm>
          <a:prstGeom prst="straightConnector1">
            <a:avLst/>
          </a:prstGeom>
          <a:ln w="3810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288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1" nodeType="clickEffect">
                                  <p:stCondLst>
                                    <p:cond delay="0"/>
                                  </p:stCondLst>
                                  <p:childTnLst>
                                    <p:animMotion origin="layout" path="M -2.77778E-6 3.33333E-6 L 0.20243 0.00694 " pathEditMode="relative" rAng="0" ptsTypes="AA">
                                      <p:cBhvr>
                                        <p:cTn id="6" dur="2000" fill="hold"/>
                                        <p:tgtEl>
                                          <p:spTgt spid="47"/>
                                        </p:tgtEl>
                                        <p:attrNameLst>
                                          <p:attrName>ppt_x</p:attrName>
                                          <p:attrName>ppt_y</p:attrName>
                                        </p:attrNameLst>
                                      </p:cBhvr>
                                      <p:rCtr x="10122" y="347"/>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1600"/>
                                        <p:tgtEl>
                                          <p:spTgt spid="47"/>
                                        </p:tgtEl>
                                      </p:cBhvr>
                                    </p:animEffect>
                                    <p:set>
                                      <p:cBhvr>
                                        <p:cTn id="11" dur="1" fill="hold">
                                          <p:stCondLst>
                                            <p:cond delay="1599"/>
                                          </p:stCondLst>
                                        </p:cTn>
                                        <p:tgtEl>
                                          <p:spTgt spid="47"/>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1" nodeType="clickEffect">
                                  <p:stCondLst>
                                    <p:cond delay="0"/>
                                  </p:stCondLst>
                                  <p:childTnLst>
                                    <p:animMotion origin="layout" path="M -4.51348E-6 -4.07407E-6 L 0.32826 0.00209 " pathEditMode="relative" rAng="0" ptsTypes="AA">
                                      <p:cBhvr>
                                        <p:cTn id="18" dur="2000" fill="hold"/>
                                        <p:tgtEl>
                                          <p:spTgt spid="49"/>
                                        </p:tgtEl>
                                        <p:attrNameLst>
                                          <p:attrName>ppt_x</p:attrName>
                                          <p:attrName>ppt_y</p:attrName>
                                        </p:attrNameLst>
                                      </p:cBhvr>
                                      <p:rCtr x="16413" y="93"/>
                                    </p:animMotion>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2" nodeType="clickEffect">
                                  <p:stCondLst>
                                    <p:cond delay="0"/>
                                  </p:stCondLst>
                                  <p:childTnLst>
                                    <p:animEffect transition="out" filter="fade">
                                      <p:cBhvr>
                                        <p:cTn id="22" dur="500"/>
                                        <p:tgtEl>
                                          <p:spTgt spid="49"/>
                                        </p:tgtEl>
                                      </p:cBhvr>
                                    </p:animEffect>
                                    <p:set>
                                      <p:cBhvr>
                                        <p:cTn id="23" dur="1" fill="hold">
                                          <p:stCondLst>
                                            <p:cond delay="499"/>
                                          </p:stCondLst>
                                        </p:cTn>
                                        <p:tgtEl>
                                          <p:spTgt spid="49"/>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grpId="1" nodeType="clickEffect">
                                  <p:stCondLst>
                                    <p:cond delay="0"/>
                                  </p:stCondLst>
                                  <p:childTnLst>
                                    <p:animMotion origin="layout" path="M -2.77778E-6 4.81481E-6 L 0.20243 -0.00255 " pathEditMode="relative" rAng="0" ptsTypes="AA">
                                      <p:cBhvr>
                                        <p:cTn id="31" dur="2000" fill="hold"/>
                                        <p:tgtEl>
                                          <p:spTgt spid="52"/>
                                        </p:tgtEl>
                                        <p:attrNameLst>
                                          <p:attrName>ppt_x</p:attrName>
                                          <p:attrName>ppt_y</p:attrName>
                                        </p:attrNameLst>
                                      </p:cBhvr>
                                      <p:rCtr x="10122" y="-139"/>
                                    </p:animMotion>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path" presetSubtype="0" accel="50000" decel="50000" fill="hold" grpId="1" nodeType="clickEffect">
                                  <p:stCondLst>
                                    <p:cond delay="0"/>
                                  </p:stCondLst>
                                  <p:childTnLst>
                                    <p:animMotion origin="layout" path="M -4.21779E-6 4.07407E-6 L -0.33724 0.26643 " pathEditMode="relative" rAng="0" ptsTypes="AA">
                                      <p:cBhvr>
                                        <p:cTn id="43" dur="2000" fill="hold"/>
                                        <p:tgtEl>
                                          <p:spTgt spid="51"/>
                                        </p:tgtEl>
                                        <p:attrNameLst>
                                          <p:attrName>ppt_x</p:attrName>
                                          <p:attrName>ppt_y</p:attrName>
                                        </p:attrNameLst>
                                      </p:cBhvr>
                                      <p:rCtr x="-16869" y="13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9" grpId="0" animBg="1"/>
      <p:bldP spid="49" grpId="1" animBg="1"/>
      <p:bldP spid="49" grpId="2" animBg="1"/>
      <p:bldP spid="51" grpId="0" animBg="1"/>
      <p:bldP spid="51" grpId="1" animBg="1"/>
      <p:bldP spid="52" grpId="0" animBg="1"/>
      <p:bldP spid="5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a:t>Under the covers</a:t>
            </a:r>
            <a:br>
              <a:rPr lang="en-US" dirty="0"/>
            </a:br>
            <a:r>
              <a:rPr lang="en-US" sz="2400" dirty="0" smtClean="0"/>
              <a:t>Service Partitioning</a:t>
            </a:r>
            <a:endParaRPr lang="en-US" sz="2400" dirty="0"/>
          </a:p>
        </p:txBody>
      </p:sp>
      <p:sp>
        <p:nvSpPr>
          <p:cNvPr id="3" name="Text Placeholder 2"/>
          <p:cNvSpPr>
            <a:spLocks noGrp="1"/>
          </p:cNvSpPr>
          <p:nvPr>
            <p:ph type="body" sz="quarter" idx="10"/>
          </p:nvPr>
        </p:nvSpPr>
        <p:spPr>
          <a:xfrm>
            <a:off x="399842" y="1672542"/>
            <a:ext cx="11149013" cy="4074962"/>
          </a:xfrm>
        </p:spPr>
        <p:txBody>
          <a:bodyPr/>
          <a:lstStyle/>
          <a:p>
            <a:r>
              <a:rPr lang="en-US" sz="2800" dirty="0"/>
              <a:t>Only a single FIM </a:t>
            </a:r>
            <a:r>
              <a:rPr lang="en-US" sz="2800" dirty="0" smtClean="0"/>
              <a:t>Service machine can execute </a:t>
            </a:r>
            <a:r>
              <a:rPr lang="en-US" sz="2800" dirty="0"/>
              <a:t>a workflow instance at a time</a:t>
            </a:r>
          </a:p>
          <a:p>
            <a:pPr lvl="1"/>
            <a:r>
              <a:rPr lang="en-US" sz="2400" dirty="0"/>
              <a:t>The FIM Service workflow host uses the service name to lock the </a:t>
            </a:r>
            <a:r>
              <a:rPr lang="en-US" sz="2400" dirty="0" smtClean="0"/>
              <a:t>workflow</a:t>
            </a:r>
          </a:p>
          <a:p>
            <a:pPr marL="460375" lvl="1" indent="-460375"/>
            <a:r>
              <a:rPr lang="en-US" dirty="0"/>
              <a:t>FIM Service machine within the partition is identified by its service </a:t>
            </a:r>
            <a:r>
              <a:rPr lang="en-US" dirty="0" smtClean="0"/>
              <a:t>name</a:t>
            </a:r>
          </a:p>
          <a:p>
            <a:pPr marL="0" indent="0">
              <a:buNone/>
            </a:pPr>
            <a:endParaRPr lang="en-US" dirty="0" smtClean="0"/>
          </a:p>
          <a:p>
            <a:pPr lvl="1"/>
            <a:endParaRPr lang="en-US" dirty="0" smtClean="0"/>
          </a:p>
          <a:p>
            <a:pPr marL="460375" lvl="1" indent="0">
              <a:buNone/>
            </a:pPr>
            <a:endParaRPr lang="en-US" dirty="0" smtClean="0"/>
          </a:p>
          <a:p>
            <a:endParaRPr lang="en-US" dirty="0"/>
          </a:p>
        </p:txBody>
      </p:sp>
    </p:spTree>
    <p:extLst>
      <p:ext uri="{BB962C8B-B14F-4D97-AF65-F5344CB8AC3E}">
        <p14:creationId xmlns:p14="http://schemas.microsoft.com/office/powerpoint/2010/main" val="6015716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Recommendation #1</a:t>
            </a:r>
            <a:br>
              <a:rPr lang="en-US" dirty="0" smtClean="0"/>
            </a:br>
            <a:r>
              <a:rPr lang="en-US" sz="2400" dirty="0" smtClean="0"/>
              <a:t>Service Partitioning</a:t>
            </a:r>
            <a:endParaRPr lang="en-US" sz="2400" dirty="0"/>
          </a:p>
        </p:txBody>
      </p:sp>
      <p:sp>
        <p:nvSpPr>
          <p:cNvPr id="3" name="Text Placeholder 2"/>
          <p:cNvSpPr>
            <a:spLocks noGrp="1"/>
          </p:cNvSpPr>
          <p:nvPr>
            <p:ph type="body" sz="quarter" idx="10"/>
          </p:nvPr>
        </p:nvSpPr>
        <p:spPr>
          <a:xfrm>
            <a:off x="519112" y="1447799"/>
            <a:ext cx="11149013" cy="3693319"/>
          </a:xfrm>
        </p:spPr>
        <p:txBody>
          <a:bodyPr/>
          <a:lstStyle/>
          <a:p>
            <a:r>
              <a:rPr lang="en-US" dirty="0" smtClean="0"/>
              <a:t>Analyze the workflow load</a:t>
            </a:r>
          </a:p>
          <a:p>
            <a:pPr lvl="1"/>
            <a:r>
              <a:rPr lang="en-US" dirty="0" smtClean="0"/>
              <a:t>Observe portal response time when FIM MA is running</a:t>
            </a:r>
          </a:p>
          <a:p>
            <a:pPr lvl="2"/>
            <a:r>
              <a:rPr lang="en-US" dirty="0" smtClean="0"/>
              <a:t>Using SQL profiler </a:t>
            </a:r>
          </a:p>
          <a:p>
            <a:pPr lvl="2"/>
            <a:r>
              <a:rPr lang="en-US" dirty="0" smtClean="0"/>
              <a:t>Using IIS log</a:t>
            </a:r>
          </a:p>
          <a:p>
            <a:pPr lvl="1"/>
            <a:r>
              <a:rPr lang="en-US" dirty="0" smtClean="0"/>
              <a:t>Look at the total number of active workflow instances</a:t>
            </a:r>
          </a:p>
          <a:p>
            <a:pPr lvl="1"/>
            <a:r>
              <a:rPr lang="en-US" dirty="0" smtClean="0"/>
              <a:t>Compare workflow instances generated from various sources</a:t>
            </a:r>
          </a:p>
          <a:p>
            <a:pPr marL="460375" lvl="1" indent="0">
              <a:buNone/>
            </a:pPr>
            <a:endParaRPr lang="en-US" dirty="0" smtClean="0"/>
          </a:p>
          <a:p>
            <a:pPr marL="0" indent="0">
              <a:buNone/>
            </a:pPr>
            <a:endParaRPr lang="en-US" dirty="0"/>
          </a:p>
        </p:txBody>
      </p:sp>
    </p:spTree>
    <p:extLst>
      <p:ext uri="{BB962C8B-B14F-4D97-AF65-F5344CB8AC3E}">
        <p14:creationId xmlns:p14="http://schemas.microsoft.com/office/powerpoint/2010/main" val="27519006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How To</a:t>
            </a:r>
            <a:br>
              <a:rPr lang="en-US" dirty="0" smtClean="0"/>
            </a:br>
            <a:r>
              <a:rPr lang="en-US" sz="2400" dirty="0" smtClean="0"/>
              <a:t>Find Active </a:t>
            </a:r>
            <a:r>
              <a:rPr lang="en-US" sz="2400" dirty="0"/>
              <a:t>W</a:t>
            </a:r>
            <a:r>
              <a:rPr lang="en-US" sz="2400" dirty="0" smtClean="0"/>
              <a:t>orkflows</a:t>
            </a:r>
            <a:endParaRPr lang="en-US" sz="2400" dirty="0"/>
          </a:p>
        </p:txBody>
      </p:sp>
      <p:sp>
        <p:nvSpPr>
          <p:cNvPr id="3" name="Text Placeholder 2"/>
          <p:cNvSpPr>
            <a:spLocks noGrp="1"/>
          </p:cNvSpPr>
          <p:nvPr>
            <p:ph type="body" sz="quarter" idx="10"/>
          </p:nvPr>
        </p:nvSpPr>
        <p:spPr>
          <a:xfrm>
            <a:off x="496413" y="1485092"/>
            <a:ext cx="11149013" cy="3514808"/>
          </a:xfrm>
        </p:spPr>
        <p:txBody>
          <a:bodyPr/>
          <a:lstStyle/>
          <a:p>
            <a:r>
              <a:rPr lang="en-US" sz="2400" dirty="0" smtClean="0"/>
              <a:t>Administration-&gt;All Resources-&gt;Workflow Instance</a:t>
            </a:r>
          </a:p>
          <a:p>
            <a:r>
              <a:rPr lang="en-US" sz="2400" dirty="0" smtClean="0"/>
              <a:t>Search for </a:t>
            </a:r>
            <a:r>
              <a:rPr lang="en-US" sz="2400" dirty="0"/>
              <a:t>a</a:t>
            </a:r>
            <a:r>
              <a:rPr lang="en-US" sz="2400" dirty="0" smtClean="0"/>
              <a:t>ctive workflow instances</a:t>
            </a:r>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Count at the bottom of the page</a:t>
            </a:r>
          </a:p>
          <a:p>
            <a:pPr marL="460375" lvl="1" indent="0">
              <a:buNone/>
            </a:pPr>
            <a:endParaRPr lang="en-US"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358" y="2654120"/>
            <a:ext cx="63627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668" y="4797497"/>
            <a:ext cx="4664347" cy="43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bwMode="auto">
          <a:xfrm>
            <a:off x="2364927" y="2871845"/>
            <a:ext cx="1572161" cy="380021"/>
          </a:xfrm>
          <a:prstGeom prst="ellipse">
            <a:avLst/>
          </a:prstGeom>
          <a:noFill/>
          <a:ln w="3810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1" name="Oval 10"/>
          <p:cNvSpPr/>
          <p:nvPr/>
        </p:nvSpPr>
        <p:spPr bwMode="auto">
          <a:xfrm>
            <a:off x="2364927" y="3319066"/>
            <a:ext cx="1572161" cy="380021"/>
          </a:xfrm>
          <a:prstGeom prst="ellipse">
            <a:avLst/>
          </a:prstGeom>
          <a:noFill/>
          <a:ln w="3810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4" name="Oval 13"/>
          <p:cNvSpPr/>
          <p:nvPr/>
        </p:nvSpPr>
        <p:spPr bwMode="auto">
          <a:xfrm>
            <a:off x="1120358" y="4797497"/>
            <a:ext cx="1572161" cy="380021"/>
          </a:xfrm>
          <a:prstGeom prst="ellipse">
            <a:avLst/>
          </a:prstGeom>
          <a:noFill/>
          <a:ln w="3810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374647450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45.9|39.1|4.1|189.2|139.4|170.6"/>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2011-05-19T00:00:00-07:00</Event_x0020_End_x0020_Date>
    <Event_x0020_Start_x0020_Date xmlns="2295e2e7-0eeb-498e-8716-217bb2ee6ee3">2011-05-19T00:00:00-07:00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SIM315</Session_x0020_Code>
    <ProductTaxHTField0 xmlns="2295e2e7-0eeb-498e-8716-217bb2ee6ee3">
      <Terms xmlns="http://schemas.microsoft.com/office/infopath/2007/PartnerControls"/>
    </ProductTaxHTField0>
    <Presentation_x0020_Date xmlns="2295e2e7-0eeb-498e-8716-217bb2ee6ee3">2011-05-19T00:00:00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www.w3.org/XML/1998/namespace"/>
    <ds:schemaRef ds:uri="2295e2e7-0eeb-498e-8716-217bb2ee6ee3"/>
    <ds:schemaRef ds:uri="8b529f77-48ab-4581-b468-93f09345b8aa"/>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5514</TotalTime>
  <Words>2443</Words>
  <Application>Microsoft Office PowerPoint</Application>
  <PresentationFormat>Custom</PresentationFormat>
  <Paragraphs>433</Paragraphs>
  <Slides>47</Slides>
  <Notes>31</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TENA11_BreakoutSession_Template_16x9_Final_05132011</vt:lpstr>
      <vt:lpstr>1_White with Consolas font for code slides</vt:lpstr>
      <vt:lpstr>Optimizing FIM 2010</vt:lpstr>
      <vt:lpstr>Topics</vt:lpstr>
      <vt:lpstr>Service Partitioning</vt:lpstr>
      <vt:lpstr>Issues Service Partitioning</vt:lpstr>
      <vt:lpstr>Under the covers Service Partitioning </vt:lpstr>
      <vt:lpstr>PowerPoint Presentation</vt:lpstr>
      <vt:lpstr>Under the covers Service Partitioning</vt:lpstr>
      <vt:lpstr>Recommendation #1 Service Partitioning</vt:lpstr>
      <vt:lpstr>How To Find Active Workflows</vt:lpstr>
      <vt:lpstr>Recommendation #2 Service Partitioning</vt:lpstr>
      <vt:lpstr>Recommendation #3 Service Partitioning</vt:lpstr>
      <vt:lpstr>How To Set a partition name </vt:lpstr>
      <vt:lpstr>Workflow Hosts</vt:lpstr>
      <vt:lpstr>Issues Workflow Hosts</vt:lpstr>
      <vt:lpstr>PowerPoint Presentation</vt:lpstr>
      <vt:lpstr>PowerPoint Presentation</vt:lpstr>
      <vt:lpstr>PowerPoint Presentation</vt:lpstr>
      <vt:lpstr>Recommendation #4 Workflow Hosts</vt:lpstr>
      <vt:lpstr>Search and Search Scopes</vt:lpstr>
      <vt:lpstr>Issues Search and Search Scopes</vt:lpstr>
      <vt:lpstr>Under the Covers Search and Search Scopes</vt:lpstr>
      <vt:lpstr>Under the Covers Search and Search Scopes</vt:lpstr>
      <vt:lpstr>Under the Covers Search and Search Scopes</vt:lpstr>
      <vt:lpstr>Under the Covers Search and Search Scopes</vt:lpstr>
      <vt:lpstr>Recommendation #5 Search and Search Scopes</vt:lpstr>
      <vt:lpstr>How To Set Search Scopes</vt:lpstr>
      <vt:lpstr>Recommendation #6 Search and Search Scopes</vt:lpstr>
      <vt:lpstr>Demo</vt:lpstr>
      <vt:lpstr>System Objects- Database Bloat</vt:lpstr>
      <vt:lpstr>Issues System Objects</vt:lpstr>
      <vt:lpstr>Under the covers System Objects</vt:lpstr>
      <vt:lpstr>Under the covers System Objects- Example</vt:lpstr>
      <vt:lpstr>PowerPoint Presentation</vt:lpstr>
      <vt:lpstr>Recommendation #7 System Objects</vt:lpstr>
      <vt:lpstr>Initial Load</vt:lpstr>
      <vt:lpstr>Issues Initial Load</vt:lpstr>
      <vt:lpstr>Under the Covers Initial Load</vt:lpstr>
      <vt:lpstr>Recommendation #8 Initial Load</vt:lpstr>
      <vt:lpstr>Recommendation #9</vt:lpstr>
      <vt:lpstr>Thanks for attending!</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SIM315: Optimizing Microsoft Forefront Identity Manager 2010</dc:title>
  <dc:subject>Microsoft TechEd North America 2011</dc:subject>
  <dc:creator>Arshad Ahmad; Mark Wahl</dc:creator>
  <dc:description>Template Design: Jordan Cayabyab
Formatter: John Lee, Silver Fox Productions
Event Date: May 16-19, 2011
Event Location: Atlanta
Audience Type: Developers, IT Pros</dc:description>
  <cp:lastModifiedBy>Shows</cp:lastModifiedBy>
  <cp:revision>335</cp:revision>
  <cp:lastPrinted>2010-05-11T05:02:34Z</cp:lastPrinted>
  <dcterms:created xsi:type="dcterms:W3CDTF">2011-05-08T18:42:33Z</dcterms:created>
  <dcterms:modified xsi:type="dcterms:W3CDTF">2011-05-19T14:09:59Z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