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4"/>
    <p:sldMasterId id="2147483786" r:id="rId5"/>
  </p:sldMasterIdLst>
  <p:notesMasterIdLst>
    <p:notesMasterId r:id="rId38"/>
  </p:notesMasterIdLst>
  <p:handoutMasterIdLst>
    <p:handoutMasterId r:id="rId39"/>
  </p:handoutMasterIdLst>
  <p:sldIdLst>
    <p:sldId id="268" r:id="rId6"/>
    <p:sldId id="269" r:id="rId7"/>
    <p:sldId id="275" r:id="rId8"/>
    <p:sldId id="273" r:id="rId9"/>
    <p:sldId id="276" r:id="rId10"/>
    <p:sldId id="277" r:id="rId11"/>
    <p:sldId id="278" r:id="rId12"/>
    <p:sldId id="271" r:id="rId13"/>
    <p:sldId id="280" r:id="rId14"/>
    <p:sldId id="283" r:id="rId15"/>
    <p:sldId id="260" r:id="rId16"/>
    <p:sldId id="282" r:id="rId17"/>
    <p:sldId id="263" r:id="rId18"/>
    <p:sldId id="264" r:id="rId19"/>
    <p:sldId id="272" r:id="rId20"/>
    <p:sldId id="281" r:id="rId21"/>
    <p:sldId id="286" r:id="rId22"/>
    <p:sldId id="279" r:id="rId23"/>
    <p:sldId id="284" r:id="rId24"/>
    <p:sldId id="285" r:id="rId25"/>
    <p:sldId id="287" r:id="rId26"/>
    <p:sldId id="288" r:id="rId27"/>
    <p:sldId id="298" r:id="rId28"/>
    <p:sldId id="299" r:id="rId29"/>
    <p:sldId id="300" r:id="rId30"/>
    <p:sldId id="292" r:id="rId31"/>
    <p:sldId id="294" r:id="rId32"/>
    <p:sldId id="295" r:id="rId33"/>
    <p:sldId id="296" r:id="rId34"/>
    <p:sldId id="297" r:id="rId35"/>
    <p:sldId id="293" r:id="rId36"/>
    <p:sldId id="266"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D31617-4E85-4118-849D-78512C8A44AB}">
          <p14:sldIdLst>
            <p14:sldId id="268"/>
            <p14:sldId id="269"/>
            <p14:sldId id="275"/>
            <p14:sldId id="273"/>
            <p14:sldId id="276"/>
            <p14:sldId id="277"/>
            <p14:sldId id="278"/>
          </p14:sldIdLst>
        </p14:section>
        <p14:section name="DirSync" id="{2E6DD96A-E263-48D7-B764-5C01C72FA119}">
          <p14:sldIdLst>
            <p14:sldId id="271"/>
            <p14:sldId id="280"/>
            <p14:sldId id="283"/>
            <p14:sldId id="260"/>
            <p14:sldId id="282"/>
            <p14:sldId id="263"/>
            <p14:sldId id="264"/>
          </p14:sldIdLst>
        </p14:section>
        <p14:section name="ADFS" id="{A3E55B90-246A-49CC-A109-C7CC3474E58D}">
          <p14:sldIdLst>
            <p14:sldId id="272"/>
            <p14:sldId id="281"/>
            <p14:sldId id="286"/>
            <p14:sldId id="279"/>
            <p14:sldId id="284"/>
            <p14:sldId id="285"/>
            <p14:sldId id="287"/>
            <p14:sldId id="288"/>
            <p14:sldId id="298"/>
            <p14:sldId id="299"/>
            <p14:sldId id="300"/>
            <p14:sldId id="292"/>
            <p14:sldId id="294"/>
            <p14:sldId id="295"/>
            <p14:sldId id="296"/>
            <p14:sldId id="297"/>
            <p14:sldId id="293"/>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6163" autoAdjust="0"/>
  </p:normalViewPr>
  <p:slideViewPr>
    <p:cSldViewPr snapToGrid="0">
      <p:cViewPr varScale="1">
        <p:scale>
          <a:sx n="86" d="100"/>
          <a:sy n="86" d="100"/>
        </p:scale>
        <p:origin x="-1008"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40" d="100"/>
        <a:sy n="4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6:21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84321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0286367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79199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97291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6089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896806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799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1003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8874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622179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03618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7505777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9577105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0326081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808579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_Master">
    <p:bg>
      <p:bgPr>
        <a:solidFill>
          <a:srgbClr val="4D4D4D"/>
        </a:solidFill>
        <a:effectLst/>
      </p:bgPr>
    </p:bg>
    <p:spTree>
      <p:nvGrpSpPr>
        <p:cNvPr id="1" name=""/>
        <p:cNvGrpSpPr/>
        <p:nvPr/>
      </p:nvGrpSpPr>
      <p:grpSpPr>
        <a:xfrm>
          <a:off x="0" y="0"/>
          <a:ext cx="0" cy="0"/>
          <a:chOff x="0" y="0"/>
          <a:chExt cx="0" cy="0"/>
        </a:xfrm>
      </p:grpSpPr>
      <p:pic>
        <p:nvPicPr>
          <p:cNvPr id="5" name="Picture 4" descr="ofc365_thread3_white.png"/>
          <p:cNvPicPr>
            <a:picLocks noChangeAspect="1"/>
          </p:cNvPicPr>
          <p:nvPr userDrawn="1"/>
        </p:nvPicPr>
        <p:blipFill>
          <a:blip r:embed="rId2">
            <a:alphaModFix amt="40000"/>
          </a:blip>
          <a:stretch>
            <a:fillRect/>
          </a:stretch>
        </p:blipFill>
        <p:spPr>
          <a:xfrm>
            <a:off x="13851826" y="2003131"/>
            <a:ext cx="13436588" cy="7789141"/>
          </a:xfrm>
          <a:prstGeom prst="rect">
            <a:avLst/>
          </a:prstGeom>
        </p:spPr>
      </p:pic>
      <p:pic>
        <p:nvPicPr>
          <p:cNvPr id="4" name="Picture 4" descr="\\cmcreate\Brandteam\EPRO\CMCREATE\RON\Corp-Logos-RGB\ofc365_h_rgb_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991" y="331961"/>
            <a:ext cx="2437765" cy="58735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2"/>
          <p:cNvSpPr>
            <a:spLocks noGrp="1"/>
          </p:cNvSpPr>
          <p:nvPr>
            <p:ph type="ftr" sz="quarter" idx="3"/>
          </p:nvPr>
        </p:nvSpPr>
        <p:spPr>
          <a:xfrm>
            <a:off x="603457" y="6322586"/>
            <a:ext cx="5475439" cy="156889"/>
          </a:xfrm>
          <a:prstGeom prst="rect">
            <a:avLst/>
          </a:prstGeom>
        </p:spPr>
        <p:txBody>
          <a:bodyPr lIns="0" tIns="0" rIns="0" bIns="0" anchor="ctr"/>
          <a:lstStyle>
            <a:lvl1pPr>
              <a:defRPr sz="800"/>
            </a:lvl1pPr>
          </a:lstStyle>
          <a:p>
            <a:fld id="{E6B99D99-642A-4E17-BD22-6C52BED7EF28}" type="slidenum">
              <a:rPr lang="en-US" smtClean="0"/>
              <a:pPr/>
              <a:t>‹#›</a:t>
            </a:fld>
            <a:r>
              <a:rPr lang="en-US" dirty="0" smtClean="0"/>
              <a:t>  </a:t>
            </a:r>
            <a:r>
              <a:rPr lang="en-US" dirty="0" smtClean="0">
                <a:solidFill>
                  <a:schemeClr val="tx2"/>
                </a:solidFill>
              </a:rPr>
              <a:t>| </a:t>
            </a:r>
            <a:r>
              <a:rPr lang="en-US" dirty="0" smtClean="0">
                <a:solidFill>
                  <a:srgbClr val="FFFFFF"/>
                </a:solidFill>
              </a:rPr>
              <a:t>Microsoft Confidential</a:t>
            </a:r>
            <a:endParaRPr lang="en-US" dirty="0">
              <a:solidFill>
                <a:srgbClr val="FFFFFF"/>
              </a:solidFill>
            </a:endParaRPr>
          </a:p>
        </p:txBody>
      </p:sp>
      <p:sp>
        <p:nvSpPr>
          <p:cNvPr id="10" name="Title 1"/>
          <p:cNvSpPr>
            <a:spLocks noGrp="1"/>
          </p:cNvSpPr>
          <p:nvPr>
            <p:ph type="title"/>
          </p:nvPr>
        </p:nvSpPr>
        <p:spPr>
          <a:xfrm>
            <a:off x="3220033" y="294934"/>
            <a:ext cx="7440640" cy="609398"/>
          </a:xfrm>
        </p:spPr>
        <p:txBody>
          <a:bodyPr/>
          <a:lstStyle>
            <a:lvl1pPr algn="r">
              <a:defRPr spc="0">
                <a:solidFill>
                  <a:srgbClr val="FFC200"/>
                </a:solidFill>
              </a:defRPr>
            </a:lvl1pPr>
          </a:lstStyle>
          <a:p>
            <a:r>
              <a:rPr lang="en-US" dirty="0"/>
              <a:t>Click to edit Master title style</a:t>
            </a:r>
          </a:p>
        </p:txBody>
      </p:sp>
      <p:sp>
        <p:nvSpPr>
          <p:cNvPr id="12" name="Content Placeholder 6"/>
          <p:cNvSpPr>
            <a:spLocks noGrp="1"/>
          </p:cNvSpPr>
          <p:nvPr>
            <p:ph sz="quarter" idx="11"/>
          </p:nvPr>
        </p:nvSpPr>
        <p:spPr>
          <a:xfrm>
            <a:off x="601557" y="1547823"/>
            <a:ext cx="5729357" cy="2443746"/>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2"/>
          </p:nvPr>
        </p:nvSpPr>
        <p:spPr>
          <a:xfrm>
            <a:off x="6381264" y="1547823"/>
            <a:ext cx="5285249" cy="2443746"/>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fc365_thread3_white.png"/>
          <p:cNvPicPr>
            <a:picLocks noChangeAspect="1"/>
          </p:cNvPicPr>
          <p:nvPr userDrawn="1"/>
        </p:nvPicPr>
        <p:blipFill>
          <a:blip r:embed="rId2">
            <a:alphaModFix amt="40000"/>
          </a:blip>
          <a:stretch>
            <a:fillRect/>
          </a:stretch>
        </p:blipFill>
        <p:spPr>
          <a:xfrm>
            <a:off x="-1247763" y="1646962"/>
            <a:ext cx="13436588" cy="7789141"/>
          </a:xfrm>
          <a:prstGeom prst="rect">
            <a:avLst/>
          </a:prstGeom>
        </p:spPr>
      </p:pic>
    </p:spTree>
    <p:extLst>
      <p:ext uri="{BB962C8B-B14F-4D97-AF65-F5344CB8AC3E}">
        <p14:creationId xmlns:p14="http://schemas.microsoft.com/office/powerpoint/2010/main" val="33700381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50388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971239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372994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019401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85819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34988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5571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35909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2099334"/>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300182"/>
      </p:ext>
    </p:extLst>
  </p:cSld>
  <p:clrMap bg1="dk1" tx1="lt1" bg2="dk2" tx2="lt2" accent1="accent1" accent2="accent2" accent3="accent3" accent4="accent4" accent5="accent5" accent6="accent6" hlink="hlink" folHlink="folHlink"/>
  <p:sldLayoutIdLst>
    <p:sldLayoutId id="2147483787"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www.microsoft.com/downloads/en/details.aspx?FamilyID=6C6ECC6C-64F5-490A-BCA3-8835C9A4A2EA" TargetMode="External"/><Relationship Id="rId3" Type="http://schemas.openxmlformats.org/officeDocument/2006/relationships/hyperlink" Target="http://community.office365.com/en-us/default.aspx" TargetMode="External"/><Relationship Id="rId7" Type="http://schemas.openxmlformats.org/officeDocument/2006/relationships/hyperlink" Target="http://www.youtube.com/microsoftoffice365" TargetMode="External"/><Relationship Id="rId2" Type="http://schemas.openxmlformats.org/officeDocument/2006/relationships/hyperlink" Target="http://www.microsoft.com/en-us/office365/online-software.aspx" TargetMode="External"/><Relationship Id="rId1" Type="http://schemas.openxmlformats.org/officeDocument/2006/relationships/slideLayout" Target="../slideLayouts/slideLayout21.xml"/><Relationship Id="rId6" Type="http://schemas.openxmlformats.org/officeDocument/2006/relationships/hyperlink" Target="http://www.linkedin.com/groups/Microsoft-Office-365-3724282" TargetMode="External"/><Relationship Id="rId11" Type="http://schemas.openxmlformats.org/officeDocument/2006/relationships/hyperlink" Target="http://office365.pinpoint.microsoft.com/en-US/default.aspx" TargetMode="External"/><Relationship Id="rId5" Type="http://schemas.openxmlformats.org/officeDocument/2006/relationships/hyperlink" Target="http://twitter.com/#!/office365" TargetMode="External"/><Relationship Id="rId10" Type="http://schemas.openxmlformats.org/officeDocument/2006/relationships/hyperlink" Target="http://www.microsoft.com/downloads/en/details.aspx?FamilyID=4387e030-73dc-48e7-ac95-abc043b9335a" TargetMode="External"/><Relationship Id="rId4" Type="http://schemas.openxmlformats.org/officeDocument/2006/relationships/hyperlink" Target="https://www.facebook.com/office365?v=app_177440328974903" TargetMode="External"/><Relationship Id="rId9" Type="http://schemas.openxmlformats.org/officeDocument/2006/relationships/hyperlink" Target="http://msdn.microsoft.com/en-us/hh18160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it.ly/Office365-JUMP"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9.png"/><Relationship Id="rId5" Type="http://schemas.openxmlformats.org/officeDocument/2006/relationships/hyperlink" Target="http://www.microsoft.com/learning" TargetMode="External"/><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27.png"/><Relationship Id="rId1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ross.adams@contoso.com" TargetMode="External"/><Relationship Id="rId2" Type="http://schemas.openxmlformats.org/officeDocument/2006/relationships/hyperlink" Target="mailto:MailNickName@[company].onmicrosoft.com" TargetMode="External"/><Relationship Id="rId1" Type="http://schemas.openxmlformats.org/officeDocument/2006/relationships/slideLayout" Target="../slideLayouts/slideLayout8.xml"/><Relationship Id="rId4" Type="http://schemas.openxmlformats.org/officeDocument/2006/relationships/hyperlink" Target="mailto:ross.adams.jr.@contos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Active Directory with </a:t>
            </a:r>
            <a:r>
              <a:rPr lang="en-US" dirty="0" smtClean="0"/>
              <a:t/>
            </a:r>
            <a:br>
              <a:rPr lang="en-US" dirty="0" smtClean="0"/>
            </a:br>
            <a:r>
              <a:rPr lang="en-US" dirty="0" smtClean="0"/>
              <a:t>Microsoft </a:t>
            </a:r>
            <a:r>
              <a:rPr lang="en-US" dirty="0"/>
              <a:t>Office 365</a:t>
            </a:r>
          </a:p>
        </p:txBody>
      </p:sp>
      <p:sp>
        <p:nvSpPr>
          <p:cNvPr id="3" name="Subtitle 2"/>
          <p:cNvSpPr>
            <a:spLocks noGrp="1"/>
          </p:cNvSpPr>
          <p:nvPr>
            <p:ph type="subTitle" idx="1"/>
          </p:nvPr>
        </p:nvSpPr>
        <p:spPr/>
        <p:txBody>
          <a:bodyPr/>
          <a:lstStyle/>
          <a:p>
            <a:r>
              <a:rPr lang="en-US" smtClean="0"/>
              <a:t>Ross Adams and Jono Luk</a:t>
            </a:r>
          </a:p>
          <a:p>
            <a:r>
              <a:rPr lang="en-US" smtClean="0"/>
              <a:t>Microsoft Online Services</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a:t>SIM 320</a:t>
            </a:r>
          </a:p>
        </p:txBody>
      </p:sp>
    </p:spTree>
    <p:extLst>
      <p:ext uri="{BB962C8B-B14F-4D97-AF65-F5344CB8AC3E}">
        <p14:creationId xmlns:p14="http://schemas.microsoft.com/office/powerpoint/2010/main" val="9653418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Account Requirements</a:t>
            </a:r>
            <a:endParaRPr lang="en-US" dirty="0"/>
          </a:p>
        </p:txBody>
      </p:sp>
      <p:sp>
        <p:nvSpPr>
          <p:cNvPr id="3" name="Text Placeholder 2"/>
          <p:cNvSpPr>
            <a:spLocks noGrp="1"/>
          </p:cNvSpPr>
          <p:nvPr>
            <p:ph type="body" sz="quarter" idx="10"/>
          </p:nvPr>
        </p:nvSpPr>
        <p:spPr>
          <a:xfrm>
            <a:off x="519112" y="1447799"/>
            <a:ext cx="11149013" cy="3896451"/>
          </a:xfrm>
        </p:spPr>
        <p:txBody>
          <a:bodyPr/>
          <a:lstStyle/>
          <a:p>
            <a:r>
              <a:rPr lang="en-US" dirty="0" smtClean="0"/>
              <a:t>Must be an Enterprise AD Account to setup Directory Sync</a:t>
            </a:r>
          </a:p>
          <a:p>
            <a:r>
              <a:rPr lang="en-US" dirty="0" smtClean="0"/>
              <a:t>1 Way sync</a:t>
            </a:r>
          </a:p>
          <a:p>
            <a:pPr lvl="1"/>
            <a:r>
              <a:rPr lang="en-US" dirty="0" smtClean="0"/>
              <a:t>creates a new account </a:t>
            </a:r>
            <a:r>
              <a:rPr lang="en-US" dirty="0" err="1" smtClean="0"/>
              <a:t>MSOL_AD_Sync</a:t>
            </a:r>
            <a:endParaRPr lang="en-US" dirty="0" smtClean="0"/>
          </a:p>
          <a:p>
            <a:pPr lvl="2"/>
            <a:r>
              <a:rPr lang="en-US" dirty="0" smtClean="0"/>
              <a:t>Read on all objects</a:t>
            </a:r>
          </a:p>
          <a:p>
            <a:r>
              <a:rPr lang="en-US" dirty="0" smtClean="0"/>
              <a:t>If 2 Way Sync</a:t>
            </a:r>
          </a:p>
          <a:p>
            <a:pPr lvl="1"/>
            <a:r>
              <a:rPr lang="en-US" dirty="0" smtClean="0"/>
              <a:t>Same as 1 Way</a:t>
            </a:r>
          </a:p>
          <a:p>
            <a:pPr lvl="1"/>
            <a:r>
              <a:rPr lang="en-US" dirty="0" smtClean="0"/>
              <a:t>Attribute write level permissions</a:t>
            </a:r>
          </a:p>
          <a:p>
            <a:endParaRPr lang="en-US" dirty="0"/>
          </a:p>
        </p:txBody>
      </p:sp>
    </p:spTree>
    <p:extLst>
      <p:ext uri="{BB962C8B-B14F-4D97-AF65-F5344CB8AC3E}">
        <p14:creationId xmlns:p14="http://schemas.microsoft.com/office/powerpoint/2010/main" val="8714290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Way Synchronization</a:t>
            </a:r>
            <a:br>
              <a:rPr lang="en-US" dirty="0" smtClean="0"/>
            </a:br>
            <a:endParaRPr lang="en-US" dirty="0">
              <a:solidFill>
                <a:srgbClr val="FFFF00"/>
              </a:solidFill>
            </a:endParaRPr>
          </a:p>
        </p:txBody>
      </p:sp>
      <p:sp>
        <p:nvSpPr>
          <p:cNvPr id="3" name="Content Placeholder 2"/>
          <p:cNvSpPr>
            <a:spLocks noGrp="1"/>
          </p:cNvSpPr>
          <p:nvPr>
            <p:ph idx="1"/>
          </p:nvPr>
        </p:nvSpPr>
        <p:spPr>
          <a:xfrm>
            <a:off x="519112" y="1447799"/>
            <a:ext cx="11149013" cy="443198"/>
          </a:xfrm>
        </p:spPr>
        <p:txBody>
          <a:bodyPr/>
          <a:lstStyle/>
          <a:p>
            <a:r>
              <a:rPr lang="en-US" dirty="0" smtClean="0"/>
              <a:t>Cloud masters values, will overwrite on-premise value.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808639907"/>
              </p:ext>
            </p:extLst>
          </p:nvPr>
        </p:nvGraphicFramePr>
        <p:xfrm>
          <a:off x="609441" y="2164976"/>
          <a:ext cx="10969942" cy="4301865"/>
        </p:xfrm>
        <a:graphic>
          <a:graphicData uri="http://schemas.openxmlformats.org/drawingml/2006/table">
            <a:tbl>
              <a:tblPr firstRow="1" bandRow="1">
                <a:tableStyleId>{5C22544A-7EE6-4342-B048-85BDC9FD1C3A}</a:tableStyleId>
              </a:tblPr>
              <a:tblGrid>
                <a:gridCol w="4047163"/>
                <a:gridCol w="6922779"/>
              </a:tblGrid>
              <a:tr h="60045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Attribute</a:t>
                      </a:r>
                    </a:p>
                  </a:txBody>
                  <a:tcPr marL="127805" marR="127805"/>
                </a:tc>
                <a:tc>
                  <a:txBody>
                    <a:bodyPr/>
                    <a:lstStyle/>
                    <a:p>
                      <a:r>
                        <a:rPr lang="en-US" sz="2400" dirty="0" smtClean="0">
                          <a:solidFill>
                            <a:schemeClr val="bg1"/>
                          </a:solidFill>
                        </a:rPr>
                        <a:t>Feature</a:t>
                      </a:r>
                      <a:endParaRPr lang="en-US" sz="2400" dirty="0">
                        <a:solidFill>
                          <a:schemeClr val="bg1"/>
                        </a:solidFill>
                      </a:endParaRPr>
                    </a:p>
                  </a:txBody>
                  <a:tcPr marL="127805" marR="127805"/>
                </a:tc>
              </a:tr>
              <a:tr h="1184452">
                <a:tc>
                  <a:txBody>
                    <a:bodyPr/>
                    <a:lstStyle/>
                    <a:p>
                      <a:r>
                        <a:rPr lang="en-US" sz="1800" dirty="0" err="1" smtClean="0"/>
                        <a:t>SafeSendersHash</a:t>
                      </a:r>
                      <a:endParaRPr lang="en-US" sz="1800" dirty="0" smtClean="0"/>
                    </a:p>
                    <a:p>
                      <a:r>
                        <a:rPr lang="en-US" sz="1800" dirty="0" err="1" smtClean="0"/>
                        <a:t>BlockedSendersHash</a:t>
                      </a:r>
                      <a:endParaRPr lang="en-US" sz="1800" dirty="0" smtClean="0"/>
                    </a:p>
                    <a:p>
                      <a:r>
                        <a:rPr lang="en-US" sz="1800" dirty="0" err="1" smtClean="0"/>
                        <a:t>SafeRecipientHash</a:t>
                      </a:r>
                      <a:endParaRPr lang="en-US" sz="1800" b="1" dirty="0">
                        <a:solidFill>
                          <a:schemeClr val="bg1"/>
                        </a:solidFill>
                      </a:endParaRPr>
                    </a:p>
                  </a:txBody>
                  <a:tcPr marL="127805" marR="127805"/>
                </a:tc>
                <a:tc>
                  <a:txBody>
                    <a:bodyPr/>
                    <a:lstStyle/>
                    <a:p>
                      <a:r>
                        <a:rPr lang="en-US" sz="1800" b="1" dirty="0" smtClean="0"/>
                        <a:t>Safe Sender Filtering</a:t>
                      </a:r>
                    </a:p>
                    <a:p>
                      <a:r>
                        <a:rPr lang="en-US" sz="1800" dirty="0" smtClean="0"/>
                        <a:t>enables on-premise</a:t>
                      </a:r>
                      <a:r>
                        <a:rPr lang="en-US" sz="1800" baseline="0" dirty="0" smtClean="0"/>
                        <a:t> filtering using cloud safe/blocked sender info</a:t>
                      </a:r>
                    </a:p>
                  </a:txBody>
                  <a:tcPr marL="127805" marR="127805"/>
                </a:tc>
              </a:tr>
              <a:tr h="838987">
                <a:tc>
                  <a:txBody>
                    <a:bodyPr/>
                    <a:lstStyle/>
                    <a:p>
                      <a:r>
                        <a:rPr lang="en-US" sz="1800" dirty="0" err="1" smtClean="0"/>
                        <a:t>msExchArchiveStatus</a:t>
                      </a:r>
                      <a:endParaRPr lang="en-US" sz="1800" b="1" dirty="0">
                        <a:solidFill>
                          <a:schemeClr val="bg1"/>
                        </a:solidFill>
                      </a:endParaRPr>
                    </a:p>
                  </a:txBody>
                  <a:tcPr marL="127805" marR="127805"/>
                </a:tc>
                <a:tc>
                  <a:txBody>
                    <a:bodyPr/>
                    <a:lstStyle/>
                    <a:p>
                      <a:r>
                        <a:rPr lang="en-US" sz="1800" b="1" dirty="0" smtClean="0"/>
                        <a:t>Cloud Archive</a:t>
                      </a:r>
                    </a:p>
                    <a:p>
                      <a:r>
                        <a:rPr lang="en-US" sz="1800" dirty="0" smtClean="0"/>
                        <a:t>Allows users to archive mail to the Office 365 service</a:t>
                      </a:r>
                    </a:p>
                  </a:txBody>
                  <a:tcPr marL="127805" marR="127805"/>
                </a:tc>
              </a:tr>
              <a:tr h="838987">
                <a:tc>
                  <a:txBody>
                    <a:bodyPr/>
                    <a:lstStyle/>
                    <a:p>
                      <a:r>
                        <a:rPr lang="en-US" sz="1800" dirty="0" err="1" smtClean="0"/>
                        <a:t>ProxyAddresses</a:t>
                      </a:r>
                      <a:r>
                        <a:rPr lang="en-US" sz="1800" dirty="0" smtClean="0"/>
                        <a:t> (</a:t>
                      </a:r>
                      <a:r>
                        <a:rPr lang="en-US" sz="1800" dirty="0" err="1" smtClean="0"/>
                        <a:t>cloudLegDN</a:t>
                      </a:r>
                      <a:r>
                        <a:rPr lang="en-US" sz="1800" dirty="0" smtClean="0"/>
                        <a:t>)</a:t>
                      </a:r>
                      <a:endParaRPr lang="en-US" sz="1800" dirty="0">
                        <a:solidFill>
                          <a:schemeClr val="bg1"/>
                        </a:solidFill>
                      </a:endParaRPr>
                    </a:p>
                  </a:txBody>
                  <a:tcPr marL="127805" marR="127805"/>
                </a:tc>
                <a:tc>
                  <a:txBody>
                    <a:bodyPr/>
                    <a:lstStyle/>
                    <a:p>
                      <a:r>
                        <a:rPr lang="en-US" sz="1800" b="1" dirty="0" smtClean="0"/>
                        <a:t>Mailbox</a:t>
                      </a:r>
                      <a:r>
                        <a:rPr lang="en-US" sz="1800" b="1" baseline="0" dirty="0" smtClean="0"/>
                        <a:t> off-boarding</a:t>
                      </a:r>
                    </a:p>
                    <a:p>
                      <a:r>
                        <a:rPr lang="en-US" sz="1800" dirty="0" smtClean="0"/>
                        <a:t>Enables off-boarding of mailboxes back to on-premise</a:t>
                      </a:r>
                    </a:p>
                  </a:txBody>
                  <a:tcPr marL="127805" marR="127805"/>
                </a:tc>
              </a:tr>
              <a:tr h="838987">
                <a:tc>
                  <a:txBody>
                    <a:bodyPr/>
                    <a:lstStyle/>
                    <a:p>
                      <a:r>
                        <a:rPr lang="en-US" sz="1800" dirty="0" err="1" smtClean="0"/>
                        <a:t>cloudmsExchUCVoiceMailSettings</a:t>
                      </a:r>
                      <a:endParaRPr lang="en-US" sz="1800" b="1" dirty="0">
                        <a:solidFill>
                          <a:schemeClr val="bg1"/>
                        </a:solidFill>
                      </a:endParaRPr>
                    </a:p>
                  </a:txBody>
                  <a:tcPr marL="127805" marR="127805"/>
                </a:tc>
                <a:tc>
                  <a:txBody>
                    <a:bodyPr/>
                    <a:lstStyle/>
                    <a:p>
                      <a:r>
                        <a:rPr lang="en-US" sz="1800" b="1" dirty="0" smtClean="0"/>
                        <a:t>Voicemail</a:t>
                      </a:r>
                      <a:r>
                        <a:rPr lang="en-US" sz="1800" b="1" baseline="0" dirty="0" smtClean="0"/>
                        <a:t> Co-Existence</a:t>
                      </a:r>
                    </a:p>
                    <a:p>
                      <a:r>
                        <a:rPr lang="en-US" sz="1800" baseline="0" dirty="0" smtClean="0"/>
                        <a:t>Enables on-premise mailbox users to have </a:t>
                      </a:r>
                      <a:r>
                        <a:rPr lang="en-US" sz="1800" baseline="0" dirty="0" err="1" smtClean="0"/>
                        <a:t>Lync</a:t>
                      </a:r>
                      <a:r>
                        <a:rPr lang="en-US" sz="1800" baseline="0" dirty="0" smtClean="0"/>
                        <a:t> in the cloud</a:t>
                      </a:r>
                      <a:endParaRPr lang="en-US" sz="1800" dirty="0">
                        <a:solidFill>
                          <a:schemeClr val="bg1"/>
                        </a:solidFill>
                      </a:endParaRPr>
                    </a:p>
                  </a:txBody>
                  <a:tcPr marL="127805" marR="127805"/>
                </a:tc>
              </a:tr>
            </a:tbl>
          </a:graphicData>
        </a:graphic>
      </p:graphicFrame>
    </p:spTree>
    <p:extLst>
      <p:ext uri="{BB962C8B-B14F-4D97-AF65-F5344CB8AC3E}">
        <p14:creationId xmlns:p14="http://schemas.microsoft.com/office/powerpoint/2010/main" val="38359630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Synchronization Validations</a:t>
            </a:r>
            <a:endParaRPr lang="en-US" dirty="0"/>
          </a:p>
        </p:txBody>
      </p:sp>
      <p:sp>
        <p:nvSpPr>
          <p:cNvPr id="3" name="Text Placeholder 2"/>
          <p:cNvSpPr>
            <a:spLocks noGrp="1"/>
          </p:cNvSpPr>
          <p:nvPr>
            <p:ph type="body" sz="quarter" idx="10"/>
          </p:nvPr>
        </p:nvSpPr>
        <p:spPr>
          <a:xfrm>
            <a:off x="519112" y="1447799"/>
            <a:ext cx="11149013" cy="5219891"/>
          </a:xfrm>
        </p:spPr>
        <p:txBody>
          <a:bodyPr/>
          <a:lstStyle/>
          <a:p>
            <a:r>
              <a:rPr lang="en-US" dirty="0" smtClean="0"/>
              <a:t>Licensed Users</a:t>
            </a:r>
          </a:p>
          <a:p>
            <a:pPr lvl="1"/>
            <a:r>
              <a:rPr lang="en-US" dirty="0" smtClean="0"/>
              <a:t>All Proxy Address (SMTP/SIP) must be against a verified domain</a:t>
            </a:r>
          </a:p>
          <a:p>
            <a:pPr lvl="1"/>
            <a:r>
              <a:rPr lang="en-US" dirty="0" smtClean="0"/>
              <a:t>Addresses dropped during licensing</a:t>
            </a:r>
          </a:p>
          <a:p>
            <a:pPr lvl="1"/>
            <a:r>
              <a:rPr lang="en-US" dirty="0"/>
              <a:t>UPN not updated automatically for Cloud ID based Users</a:t>
            </a:r>
          </a:p>
          <a:p>
            <a:pPr lvl="2"/>
            <a:r>
              <a:rPr lang="en-US" dirty="0"/>
              <a:t>Will update automatically when domain is </a:t>
            </a:r>
            <a:r>
              <a:rPr lang="en-US" dirty="0" smtClean="0"/>
              <a:t>converted to Single Sign on</a:t>
            </a:r>
            <a:endParaRPr lang="en-US" dirty="0"/>
          </a:p>
          <a:p>
            <a:r>
              <a:rPr lang="en-US" dirty="0" smtClean="0"/>
              <a:t>Unlicensed Users</a:t>
            </a:r>
          </a:p>
          <a:p>
            <a:pPr lvl="1"/>
            <a:r>
              <a:rPr lang="en-US" dirty="0" smtClean="0"/>
              <a:t>SMTP Proxy Address can be against non-verified domains</a:t>
            </a:r>
          </a:p>
          <a:p>
            <a:pPr lvl="1"/>
            <a:r>
              <a:rPr lang="en-US" dirty="0" smtClean="0"/>
              <a:t>SIP Address must match a verified domain</a:t>
            </a:r>
          </a:p>
          <a:p>
            <a:pPr lvl="2"/>
            <a:r>
              <a:rPr lang="en-US" dirty="0" smtClean="0"/>
              <a:t>Drop if not valid</a:t>
            </a:r>
          </a:p>
          <a:p>
            <a:r>
              <a:rPr lang="en-US" dirty="0" smtClean="0"/>
              <a:t>Verifying after Sync will add the removed proxy address back</a:t>
            </a:r>
          </a:p>
        </p:txBody>
      </p:sp>
    </p:spTree>
    <p:extLst>
      <p:ext uri="{BB962C8B-B14F-4D97-AF65-F5344CB8AC3E}">
        <p14:creationId xmlns:p14="http://schemas.microsoft.com/office/powerpoint/2010/main" val="21615568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717393"/>
          </a:xfrm>
        </p:spPr>
        <p:txBody>
          <a:bodyPr/>
          <a:lstStyle/>
          <a:p>
            <a:r>
              <a:rPr lang="en-US" dirty="0" smtClean="0"/>
              <a:t>Synchronization Behaviors</a:t>
            </a:r>
            <a:br>
              <a:rPr lang="en-US" dirty="0" smtClean="0"/>
            </a:br>
            <a:r>
              <a:rPr lang="en-US" sz="3600" dirty="0" smtClean="0">
                <a:solidFill>
                  <a:schemeClr val="accent1"/>
                </a:solidFill>
              </a:rPr>
              <a:t>Part 1</a:t>
            </a:r>
            <a:r>
              <a:rPr lang="en-US" dirty="0" smtClean="0"/>
              <a:t/>
            </a:r>
            <a:br>
              <a:rPr lang="en-US" dirty="0" smtClean="0"/>
            </a:br>
            <a:endParaRPr lang="en-US" dirty="0"/>
          </a:p>
        </p:txBody>
      </p:sp>
      <p:sp>
        <p:nvSpPr>
          <p:cNvPr id="3" name="Content Placeholder 2"/>
          <p:cNvSpPr>
            <a:spLocks noGrp="1"/>
          </p:cNvSpPr>
          <p:nvPr>
            <p:ph idx="1"/>
          </p:nvPr>
        </p:nvSpPr>
        <p:spPr>
          <a:xfrm>
            <a:off x="519112" y="1905000"/>
            <a:ext cx="11149013" cy="2000548"/>
          </a:xfrm>
        </p:spPr>
        <p:txBody>
          <a:bodyPr/>
          <a:lstStyle/>
          <a:p>
            <a:r>
              <a:rPr lang="en-US" dirty="0" smtClean="0"/>
              <a:t>Cloud objects hard matched through </a:t>
            </a:r>
            <a:r>
              <a:rPr lang="en-US" dirty="0" err="1" smtClean="0"/>
              <a:t>sourceAnchor</a:t>
            </a:r>
            <a:r>
              <a:rPr lang="en-US" dirty="0" smtClean="0"/>
              <a:t> (Base64 AD </a:t>
            </a:r>
            <a:r>
              <a:rPr lang="en-US" dirty="0" err="1" smtClean="0"/>
              <a:t>ObjectGUID</a:t>
            </a:r>
            <a:r>
              <a:rPr lang="en-US" dirty="0" smtClean="0"/>
              <a:t>)</a:t>
            </a:r>
          </a:p>
          <a:p>
            <a:pPr lvl="1"/>
            <a:r>
              <a:rPr lang="en-US" dirty="0" smtClean="0"/>
              <a:t>Allows for any property to be updated</a:t>
            </a:r>
          </a:p>
          <a:p>
            <a:pPr lvl="1"/>
            <a:r>
              <a:rPr lang="en-US" dirty="0" smtClean="0"/>
              <a:t>Used by AD FS 2.0 for same purpose during Sign in</a:t>
            </a:r>
          </a:p>
          <a:p>
            <a:r>
              <a:rPr lang="en-US" dirty="0" smtClean="0"/>
              <a:t>Directory Sync without verifying the domain </a:t>
            </a:r>
          </a:p>
          <a:p>
            <a:pPr lvl="1"/>
            <a:r>
              <a:rPr lang="en-US" dirty="0" smtClean="0"/>
              <a:t>Objects stamped with trial domain *.onmicrosoft.com</a:t>
            </a:r>
          </a:p>
          <a:p>
            <a:r>
              <a:rPr lang="en-US" dirty="0" smtClean="0"/>
              <a:t>Customer can create objects in Office 365 before and after running Directory Sync</a:t>
            </a:r>
          </a:p>
          <a:p>
            <a:pPr lvl="1"/>
            <a:r>
              <a:rPr lang="en-US" dirty="0" smtClean="0"/>
              <a:t>Additional Cloud based Admins etc.</a:t>
            </a:r>
          </a:p>
          <a:p>
            <a:pPr lvl="1"/>
            <a:r>
              <a:rPr lang="en-US" dirty="0" smtClean="0"/>
              <a:t>Pre-Production/Trial accounts for testing</a:t>
            </a:r>
          </a:p>
        </p:txBody>
      </p:sp>
    </p:spTree>
    <p:extLst>
      <p:ext uri="{BB962C8B-B14F-4D97-AF65-F5344CB8AC3E}">
        <p14:creationId xmlns:p14="http://schemas.microsoft.com/office/powerpoint/2010/main" val="33774172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Synchronization Behaviors</a:t>
            </a:r>
            <a:br>
              <a:rPr lang="en-US" dirty="0" smtClean="0"/>
            </a:br>
            <a:r>
              <a:rPr lang="en-US" sz="3200" dirty="0">
                <a:solidFill>
                  <a:schemeClr val="accent1"/>
                </a:solidFill>
              </a:rPr>
              <a:t>Part 2</a:t>
            </a:r>
            <a:endParaRPr lang="en-US" sz="2800" dirty="0">
              <a:solidFill>
                <a:schemeClr val="accent1"/>
              </a:solidFill>
            </a:endParaRPr>
          </a:p>
        </p:txBody>
      </p:sp>
      <p:sp>
        <p:nvSpPr>
          <p:cNvPr id="3" name="Content Placeholder 2"/>
          <p:cNvSpPr>
            <a:spLocks noGrp="1"/>
          </p:cNvSpPr>
          <p:nvPr>
            <p:ph idx="1"/>
          </p:nvPr>
        </p:nvSpPr>
        <p:spPr>
          <a:xfrm>
            <a:off x="519112" y="1905000"/>
            <a:ext cx="11149013" cy="2000548"/>
          </a:xfrm>
        </p:spPr>
        <p:txBody>
          <a:bodyPr/>
          <a:lstStyle/>
          <a:p>
            <a:r>
              <a:rPr lang="en-US" dirty="0" err="1" smtClean="0"/>
              <a:t>Direcotry</a:t>
            </a:r>
            <a:r>
              <a:rPr lang="en-US" dirty="0" smtClean="0"/>
              <a:t> Sync will attempt to match users created in the cloud</a:t>
            </a:r>
          </a:p>
          <a:p>
            <a:pPr lvl="1"/>
            <a:r>
              <a:rPr lang="en-US" dirty="0" smtClean="0"/>
              <a:t>Prevents duplicate users</a:t>
            </a:r>
          </a:p>
          <a:p>
            <a:pPr lvl="1"/>
            <a:r>
              <a:rPr lang="en-US" dirty="0" smtClean="0"/>
              <a:t>Checks for </a:t>
            </a:r>
            <a:r>
              <a:rPr lang="en-US" dirty="0" err="1" smtClean="0"/>
              <a:t>SourceAnchor</a:t>
            </a:r>
            <a:r>
              <a:rPr lang="en-US" dirty="0" smtClean="0"/>
              <a:t> match first; if no match</a:t>
            </a:r>
          </a:p>
          <a:p>
            <a:pPr lvl="1"/>
            <a:r>
              <a:rPr lang="en-US" dirty="0" smtClean="0"/>
              <a:t>Checks for SMTP address match Soft match</a:t>
            </a:r>
          </a:p>
          <a:p>
            <a:pPr lvl="2"/>
            <a:r>
              <a:rPr lang="en-US" dirty="0" smtClean="0"/>
              <a:t>Will not match on users created in Exchange Online directly</a:t>
            </a:r>
          </a:p>
          <a:p>
            <a:r>
              <a:rPr lang="en-US" dirty="0" smtClean="0"/>
              <a:t>For objects Soft match </a:t>
            </a:r>
            <a:r>
              <a:rPr lang="en-US" dirty="0" err="1" smtClean="0"/>
              <a:t>sourceAnchor</a:t>
            </a:r>
            <a:r>
              <a:rPr lang="en-US" dirty="0" smtClean="0"/>
              <a:t> value stamped on object so as to hard match in the future.</a:t>
            </a:r>
          </a:p>
        </p:txBody>
      </p:sp>
    </p:spTree>
    <p:extLst>
      <p:ext uri="{BB962C8B-B14F-4D97-AF65-F5344CB8AC3E}">
        <p14:creationId xmlns:p14="http://schemas.microsoft.com/office/powerpoint/2010/main" val="52469621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Enterprise Single Sign On</a:t>
            </a:r>
            <a:endParaRPr lang="en-US" dirty="0"/>
          </a:p>
        </p:txBody>
      </p:sp>
      <p:sp>
        <p:nvSpPr>
          <p:cNvPr id="3" name="Subtitle 2"/>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85289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 FS Office 365 Integration</a:t>
            </a:r>
            <a:endParaRPr lang="en-US" dirty="0"/>
          </a:p>
        </p:txBody>
      </p:sp>
      <p:sp>
        <p:nvSpPr>
          <p:cNvPr id="3" name="Content Placeholder 2"/>
          <p:cNvSpPr>
            <a:spLocks noGrp="1"/>
          </p:cNvSpPr>
          <p:nvPr>
            <p:ph idx="1"/>
          </p:nvPr>
        </p:nvSpPr>
        <p:spPr/>
        <p:txBody>
          <a:bodyPr/>
          <a:lstStyle/>
          <a:p>
            <a:r>
              <a:rPr lang="en-US" smtClean="0"/>
              <a:t>All Accounts must be mapped to a Shadow account in the Cloud Identity Service</a:t>
            </a:r>
          </a:p>
          <a:p>
            <a:pPr lvl="1"/>
            <a:r>
              <a:rPr lang="en-US" smtClean="0"/>
              <a:t>Directory Sync is the means of doing this</a:t>
            </a:r>
          </a:p>
          <a:p>
            <a:pPr lvl="1"/>
            <a:r>
              <a:rPr lang="en-US" smtClean="0"/>
              <a:t>Linked via Base64 encoded AD Object GUID</a:t>
            </a:r>
          </a:p>
          <a:p>
            <a:r>
              <a:rPr lang="en-US" smtClean="0"/>
              <a:t>During Logon AD FS looks up data in AD to generate a signed token containing</a:t>
            </a:r>
          </a:p>
          <a:p>
            <a:pPr lvl="1"/>
            <a:r>
              <a:rPr lang="en-US" smtClean="0"/>
              <a:t>UPN, e.g. user@domain.com</a:t>
            </a:r>
          </a:p>
          <a:p>
            <a:pPr lvl="1"/>
            <a:r>
              <a:rPr lang="en-US" smtClean="0"/>
              <a:t>User Source ID = Base64 AD Object GUID = Directory Sync SourceAnchor</a:t>
            </a:r>
          </a:p>
          <a:p>
            <a:r>
              <a:rPr lang="en-US" smtClean="0"/>
              <a:t>Identity Service validates the token and finds the user based on the User Source ID</a:t>
            </a:r>
            <a:endParaRPr lang="en-US" dirty="0"/>
          </a:p>
        </p:txBody>
      </p:sp>
    </p:spTree>
    <p:extLst>
      <p:ext uri="{BB962C8B-B14F-4D97-AF65-F5344CB8AC3E}">
        <p14:creationId xmlns:p14="http://schemas.microsoft.com/office/powerpoint/2010/main" val="11276992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 Steps</a:t>
            </a:r>
            <a:endParaRPr lang="en-US" dirty="0"/>
          </a:p>
        </p:txBody>
      </p:sp>
      <p:sp>
        <p:nvSpPr>
          <p:cNvPr id="3" name="Content Placeholder 2"/>
          <p:cNvSpPr>
            <a:spLocks noGrp="1"/>
          </p:cNvSpPr>
          <p:nvPr>
            <p:ph idx="1"/>
          </p:nvPr>
        </p:nvSpPr>
        <p:spPr>
          <a:xfrm>
            <a:off x="519112" y="1447799"/>
            <a:ext cx="11149013" cy="4955203"/>
          </a:xfrm>
        </p:spPr>
        <p:txBody>
          <a:bodyPr/>
          <a:lstStyle/>
          <a:p>
            <a:r>
              <a:rPr lang="en-US" dirty="0" smtClean="0"/>
              <a:t>Recommended to start with Enterprise SSO if this is what you want ultimately, i.e. add and verify the domain before Directory Sync is run.</a:t>
            </a:r>
          </a:p>
          <a:p>
            <a:r>
              <a:rPr lang="en-US" dirty="0" smtClean="0"/>
              <a:t>Verify AD requirements to ensure accounts are ready</a:t>
            </a:r>
          </a:p>
          <a:p>
            <a:r>
              <a:rPr lang="en-US" dirty="0" smtClean="0"/>
              <a:t>Deploy AD FS with high availability </a:t>
            </a:r>
          </a:p>
          <a:p>
            <a:pPr lvl="1"/>
            <a:r>
              <a:rPr lang="en-US" dirty="0" smtClean="0"/>
              <a:t>If AD FS is not available or AD you can’t access cloud services</a:t>
            </a:r>
          </a:p>
          <a:p>
            <a:r>
              <a:rPr lang="en-US" dirty="0" smtClean="0"/>
              <a:t>Run Directory Synchronization</a:t>
            </a:r>
          </a:p>
          <a:p>
            <a:r>
              <a:rPr lang="en-US" dirty="0" smtClean="0"/>
              <a:t>Verify login from internal/external and devices you use (e.g. phones </a:t>
            </a:r>
            <a:r>
              <a:rPr lang="en-US" dirty="0" err="1" smtClean="0"/>
              <a:t>etc</a:t>
            </a:r>
            <a:r>
              <a:rPr lang="en-US" dirty="0" smtClean="0"/>
              <a:t>)</a:t>
            </a:r>
          </a:p>
          <a:p>
            <a:r>
              <a:rPr lang="en-US" dirty="0" smtClean="0"/>
              <a:t> License users for services</a:t>
            </a:r>
          </a:p>
        </p:txBody>
      </p:sp>
    </p:spTree>
    <p:extLst>
      <p:ext uri="{BB962C8B-B14F-4D97-AF65-F5344CB8AC3E}">
        <p14:creationId xmlns:p14="http://schemas.microsoft.com/office/powerpoint/2010/main" val="27229248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Converting a Domain to SSO</a:t>
            </a:r>
            <a:endParaRPr lang="en-US" dirty="0"/>
          </a:p>
        </p:txBody>
      </p:sp>
      <p:sp>
        <p:nvSpPr>
          <p:cNvPr id="6" name="Text Placeholder 5"/>
          <p:cNvSpPr>
            <a:spLocks noGrp="1"/>
          </p:cNvSpPr>
          <p:nvPr>
            <p:ph type="body" sz="quarter" idx="10"/>
          </p:nvPr>
        </p:nvSpPr>
        <p:spPr>
          <a:xfrm>
            <a:off x="519112" y="1447799"/>
            <a:ext cx="11149013" cy="5289177"/>
          </a:xfrm>
        </p:spPr>
        <p:txBody>
          <a:bodyPr>
            <a:normAutofit fontScale="92500"/>
          </a:bodyPr>
          <a:lstStyle/>
          <a:p>
            <a:r>
              <a:rPr lang="en-US" dirty="0" smtClean="0"/>
              <a:t>A one step operation for this domain and any sub domain</a:t>
            </a:r>
          </a:p>
          <a:p>
            <a:pPr lvl="1"/>
            <a:r>
              <a:rPr lang="en-US" dirty="0" smtClean="0"/>
              <a:t>Users must logon via AD FS and are converted at login, password lost at this point</a:t>
            </a:r>
          </a:p>
          <a:p>
            <a:r>
              <a:rPr lang="en-US" dirty="0" smtClean="0"/>
              <a:t>Ensure you prepare by</a:t>
            </a:r>
          </a:p>
          <a:p>
            <a:pPr lvl="1"/>
            <a:r>
              <a:rPr lang="en-US" dirty="0" smtClean="0"/>
              <a:t>Ensure Directory Sync is healthy</a:t>
            </a:r>
          </a:p>
          <a:p>
            <a:pPr lvl="1"/>
            <a:r>
              <a:rPr lang="en-US" dirty="0" smtClean="0"/>
              <a:t>Making sure all users have the right UPN in the cloud, remember a licensed user may not be updated</a:t>
            </a:r>
          </a:p>
          <a:p>
            <a:pPr lvl="1"/>
            <a:r>
              <a:rPr lang="en-US" dirty="0" smtClean="0"/>
              <a:t>Make sure your AD FS server is accessible both internally and externally (required for Outlook connections)</a:t>
            </a:r>
          </a:p>
          <a:p>
            <a:r>
              <a:rPr lang="en-US" dirty="0" smtClean="0"/>
              <a:t>After conversion </a:t>
            </a:r>
          </a:p>
          <a:p>
            <a:pPr lvl="1"/>
            <a:r>
              <a:rPr lang="en-US" dirty="0" smtClean="0"/>
              <a:t>Verify login both internally and externally</a:t>
            </a:r>
          </a:p>
          <a:p>
            <a:pPr lvl="1"/>
            <a:r>
              <a:rPr lang="en-US" dirty="0" smtClean="0"/>
              <a:t>Background operation will run to ensure all users have the right UPN</a:t>
            </a:r>
          </a:p>
        </p:txBody>
      </p:sp>
    </p:spTree>
    <p:extLst>
      <p:ext uri="{BB962C8B-B14F-4D97-AF65-F5344CB8AC3E}">
        <p14:creationId xmlns:p14="http://schemas.microsoft.com/office/powerpoint/2010/main" val="13718739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a Domain back to Cloud IDs</a:t>
            </a:r>
            <a:endParaRPr lang="en-US" dirty="0"/>
          </a:p>
        </p:txBody>
      </p:sp>
      <p:sp>
        <p:nvSpPr>
          <p:cNvPr id="3" name="Text Placeholder 2"/>
          <p:cNvSpPr>
            <a:spLocks noGrp="1"/>
          </p:cNvSpPr>
          <p:nvPr>
            <p:ph type="body" sz="quarter" idx="10"/>
          </p:nvPr>
        </p:nvSpPr>
        <p:spPr>
          <a:xfrm>
            <a:off x="519112" y="1447799"/>
            <a:ext cx="11149013" cy="4641271"/>
          </a:xfrm>
        </p:spPr>
        <p:txBody>
          <a:bodyPr/>
          <a:lstStyle/>
          <a:p>
            <a:r>
              <a:rPr lang="en-US" dirty="0" smtClean="0"/>
              <a:t>Affects all users in the Domain and Sub Domains</a:t>
            </a:r>
          </a:p>
          <a:p>
            <a:r>
              <a:rPr lang="en-US" dirty="0" smtClean="0"/>
              <a:t>Should be used with Caution</a:t>
            </a:r>
          </a:p>
          <a:p>
            <a:pPr lvl="1"/>
            <a:r>
              <a:rPr lang="en-US" dirty="0" smtClean="0"/>
              <a:t>Users may require a new password when converted back to Cloud based IDs</a:t>
            </a:r>
          </a:p>
          <a:p>
            <a:pPr lvl="2"/>
            <a:r>
              <a:rPr lang="en-US" dirty="0" smtClean="0"/>
              <a:t>Password of users that did not login can use old password</a:t>
            </a:r>
          </a:p>
          <a:p>
            <a:pPr lvl="1"/>
            <a:r>
              <a:rPr lang="en-US" dirty="0" smtClean="0"/>
              <a:t>Runs through all AD users to convert them back to cloud based IDs, i.e. can be long running</a:t>
            </a:r>
          </a:p>
          <a:p>
            <a:r>
              <a:rPr lang="en-US" dirty="0" smtClean="0"/>
              <a:t>Share Password with users that were converted from Enterprise SSO to Cloud IDs.</a:t>
            </a:r>
          </a:p>
          <a:p>
            <a:endParaRPr lang="en-US" dirty="0" smtClean="0"/>
          </a:p>
        </p:txBody>
      </p:sp>
    </p:spTree>
    <p:extLst>
      <p:ext uri="{BB962C8B-B14F-4D97-AF65-F5344CB8AC3E}">
        <p14:creationId xmlns:p14="http://schemas.microsoft.com/office/powerpoint/2010/main" val="3830187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a:t>
            </a:r>
            <a:endParaRPr lang="en-US" dirty="0"/>
          </a:p>
        </p:txBody>
      </p:sp>
      <p:sp>
        <p:nvSpPr>
          <p:cNvPr id="6" name="Text Placeholder 5"/>
          <p:cNvSpPr>
            <a:spLocks noGrp="1"/>
          </p:cNvSpPr>
          <p:nvPr>
            <p:ph type="body" sz="quarter" idx="10"/>
          </p:nvPr>
        </p:nvSpPr>
        <p:spPr/>
        <p:txBody>
          <a:bodyPr/>
          <a:lstStyle/>
          <a:p>
            <a:r>
              <a:rPr lang="en-US" smtClean="0"/>
              <a:t>Provide an Overview of Integration requirements</a:t>
            </a:r>
          </a:p>
          <a:p>
            <a:endParaRPr lang="en-US" smtClean="0"/>
          </a:p>
          <a:p>
            <a:r>
              <a:rPr lang="en-US" smtClean="0"/>
              <a:t>Provide details of how Directory Synchronization integrates with AD FS and Office 365</a:t>
            </a:r>
          </a:p>
          <a:p>
            <a:endParaRPr lang="en-US" smtClean="0"/>
          </a:p>
          <a:p>
            <a:r>
              <a:rPr lang="en-US" smtClean="0"/>
              <a:t>Provide details on how AD FS can be integrated into a customers environment </a:t>
            </a:r>
          </a:p>
          <a:p>
            <a:endParaRPr lang="en-US" dirty="0"/>
          </a:p>
        </p:txBody>
      </p:sp>
    </p:spTree>
    <p:extLst>
      <p:ext uri="{BB962C8B-B14F-4D97-AF65-F5344CB8AC3E}">
        <p14:creationId xmlns:p14="http://schemas.microsoft.com/office/powerpoint/2010/main" val="110800209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Trialing SSO Options</a:t>
            </a:r>
            <a:endParaRPr lang="en-US" dirty="0"/>
          </a:p>
        </p:txBody>
      </p:sp>
      <p:sp>
        <p:nvSpPr>
          <p:cNvPr id="3" name="Text Placeholder 2"/>
          <p:cNvSpPr>
            <a:spLocks noGrp="1"/>
          </p:cNvSpPr>
          <p:nvPr>
            <p:ph type="body" sz="quarter" idx="10"/>
          </p:nvPr>
        </p:nvSpPr>
        <p:spPr>
          <a:xfrm>
            <a:off x="519112" y="1447800"/>
            <a:ext cx="11149013" cy="5181600"/>
          </a:xfrm>
        </p:spPr>
        <p:txBody>
          <a:bodyPr>
            <a:normAutofit fontScale="92500"/>
          </a:bodyPr>
          <a:lstStyle/>
          <a:p>
            <a:r>
              <a:rPr lang="en-US" dirty="0"/>
              <a:t>Staged Rollout</a:t>
            </a:r>
          </a:p>
          <a:p>
            <a:pPr lvl="1"/>
            <a:r>
              <a:rPr lang="en-US" dirty="0"/>
              <a:t>Start with </a:t>
            </a:r>
            <a:r>
              <a:rPr lang="en-US" dirty="0" smtClean="0"/>
              <a:t>an Enterprise SSO Domain </a:t>
            </a:r>
            <a:r>
              <a:rPr lang="en-US" dirty="0"/>
              <a:t>and license users over </a:t>
            </a:r>
            <a:r>
              <a:rPr lang="en-US" dirty="0" smtClean="0"/>
              <a:t>time</a:t>
            </a:r>
          </a:p>
          <a:p>
            <a:r>
              <a:rPr lang="en-US" dirty="0" smtClean="0"/>
              <a:t>Piloting in a different domain</a:t>
            </a:r>
            <a:endParaRPr lang="en-US" dirty="0"/>
          </a:p>
          <a:p>
            <a:pPr lvl="1"/>
            <a:r>
              <a:rPr lang="en-US" dirty="0"/>
              <a:t>Suitable for Existing production standard domain (running Directory Sync) containing production licensed users</a:t>
            </a:r>
          </a:p>
          <a:p>
            <a:pPr lvl="1"/>
            <a:r>
              <a:rPr lang="en-US" dirty="0" smtClean="0"/>
              <a:t>Steps:</a:t>
            </a:r>
          </a:p>
          <a:p>
            <a:pPr marL="1312863" lvl="2" indent="-457200">
              <a:buFont typeface="+mj-lt"/>
              <a:buAutoNum type="arabicPeriod"/>
            </a:pPr>
            <a:r>
              <a:rPr lang="en-US" dirty="0" smtClean="0"/>
              <a:t>Register a new pilot Domain for Enterprise SSO, </a:t>
            </a:r>
            <a:r>
              <a:rPr lang="en-US" u="sng" dirty="0" smtClean="0"/>
              <a:t>cannot</a:t>
            </a:r>
            <a:r>
              <a:rPr lang="en-US" dirty="0" smtClean="0"/>
              <a:t> be a sub domain of an existing domain</a:t>
            </a:r>
          </a:p>
          <a:p>
            <a:pPr marL="1312863" lvl="2" indent="-457200">
              <a:buFont typeface="+mj-lt"/>
              <a:buAutoNum type="arabicPeriod"/>
            </a:pPr>
            <a:r>
              <a:rPr lang="en-US" dirty="0" smtClean="0"/>
              <a:t>Deploy AD FS with Production like settings to ensure easy transition at the end to production usage</a:t>
            </a:r>
            <a:endParaRPr lang="en-US" dirty="0"/>
          </a:p>
          <a:p>
            <a:pPr marL="1312863" lvl="2" indent="-457200">
              <a:buFont typeface="+mj-lt"/>
              <a:buAutoNum type="arabicPeriod"/>
            </a:pPr>
            <a:r>
              <a:rPr lang="en-US" dirty="0" smtClean="0"/>
              <a:t>Update Users UPN on premise to new pilot domain</a:t>
            </a:r>
          </a:p>
          <a:p>
            <a:pPr lvl="1"/>
            <a:r>
              <a:rPr lang="en-US" dirty="0" smtClean="0"/>
              <a:t>Once completed the user must be moved back to their original domain before it is converted to Enterprise SSO, requires they get a password</a:t>
            </a:r>
            <a:endParaRPr lang="en-US" dirty="0"/>
          </a:p>
        </p:txBody>
      </p:sp>
    </p:spTree>
    <p:extLst>
      <p:ext uri="{BB962C8B-B14F-4D97-AF65-F5344CB8AC3E}">
        <p14:creationId xmlns:p14="http://schemas.microsoft.com/office/powerpoint/2010/main" val="35415872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799"/>
            <a:ext cx="11149013" cy="3053144"/>
          </a:xfrm>
        </p:spPr>
        <p:txBody>
          <a:bodyPr/>
          <a:lstStyle/>
          <a:p>
            <a:r>
              <a:rPr lang="en-US" dirty="0" smtClean="0"/>
              <a:t>Directory Sync and AD FS provide full integration of AD to Office 365</a:t>
            </a:r>
          </a:p>
          <a:p>
            <a:r>
              <a:rPr lang="en-US" dirty="0" smtClean="0"/>
              <a:t>Enable Hybrid deployments </a:t>
            </a:r>
          </a:p>
          <a:p>
            <a:r>
              <a:rPr lang="en-US" dirty="0" smtClean="0"/>
              <a:t>Allow for Password policies to be managed on premise </a:t>
            </a:r>
          </a:p>
          <a:p>
            <a:r>
              <a:rPr lang="en-US" dirty="0" smtClean="0"/>
              <a:t>Users have a single username and password</a:t>
            </a:r>
          </a:p>
          <a:p>
            <a:r>
              <a:rPr lang="en-US" dirty="0" smtClean="0"/>
              <a:t>Best end user experience</a:t>
            </a:r>
            <a:endParaRPr lang="en-US" dirty="0"/>
          </a:p>
        </p:txBody>
      </p:sp>
    </p:spTree>
    <p:extLst>
      <p:ext uri="{BB962C8B-B14F-4D97-AF65-F5344CB8AC3E}">
        <p14:creationId xmlns:p14="http://schemas.microsoft.com/office/powerpoint/2010/main" val="42427091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365 Track Go Do’s</a:t>
            </a:r>
            <a:endParaRPr lang="en-US" dirty="0"/>
          </a:p>
        </p:txBody>
      </p:sp>
      <p:sp>
        <p:nvSpPr>
          <p:cNvPr id="3" name="Text Placeholder 2"/>
          <p:cNvSpPr>
            <a:spLocks noGrp="1"/>
          </p:cNvSpPr>
          <p:nvPr>
            <p:ph type="body" sz="quarter" idx="10"/>
          </p:nvPr>
        </p:nvSpPr>
        <p:spPr>
          <a:xfrm>
            <a:off x="519113" y="1447800"/>
            <a:ext cx="11149013" cy="5869299"/>
          </a:xfrm>
        </p:spPr>
        <p:txBody>
          <a:bodyPr/>
          <a:lstStyle/>
          <a:p>
            <a:r>
              <a:rPr lang="en-US" sz="1800" dirty="0" smtClean="0"/>
              <a:t>Get questions answered (and get a beta account): </a:t>
            </a:r>
          </a:p>
          <a:p>
            <a:pPr lvl="1"/>
            <a:r>
              <a:rPr lang="en-US" sz="1600" dirty="0" smtClean="0">
                <a:hlinkClick r:id="rId2"/>
              </a:rPr>
              <a:t>http://www.microsoft.com/en-us/office365/online-software.aspx</a:t>
            </a:r>
            <a:endParaRPr lang="en-US" sz="1600" dirty="0" smtClean="0"/>
          </a:p>
          <a:p>
            <a:r>
              <a:rPr lang="en-US" sz="1800" dirty="0" smtClean="0"/>
              <a:t>Office 365 Community (incl. blogs)</a:t>
            </a:r>
          </a:p>
          <a:p>
            <a:pPr lvl="1"/>
            <a:r>
              <a:rPr lang="en-US" sz="1600" dirty="0" smtClean="0">
                <a:hlinkClick r:id="rId3"/>
              </a:rPr>
              <a:t>http://community.office365.com/en-us/default.aspx</a:t>
            </a:r>
            <a:endParaRPr lang="en-US" sz="1600" dirty="0" smtClean="0"/>
          </a:p>
          <a:p>
            <a:r>
              <a:rPr lang="en-US" sz="1800" dirty="0" smtClean="0"/>
              <a:t>Continue the conversation:</a:t>
            </a:r>
          </a:p>
          <a:p>
            <a:pPr lvl="1"/>
            <a:r>
              <a:rPr lang="en-US" sz="1600" dirty="0" smtClean="0"/>
              <a:t>Office 365 Facebook Site: </a:t>
            </a:r>
            <a:r>
              <a:rPr lang="en-US" sz="1600" dirty="0" smtClean="0">
                <a:hlinkClick r:id="rId4"/>
              </a:rPr>
              <a:t>https://www.facebook.com/office365?v=app_177440328974903</a:t>
            </a:r>
            <a:endParaRPr lang="en-US" sz="1600" dirty="0" smtClean="0"/>
          </a:p>
          <a:p>
            <a:pPr lvl="1"/>
            <a:r>
              <a:rPr lang="en-US" sz="1600" dirty="0" smtClean="0"/>
              <a:t>Office 365 Twitter Site: </a:t>
            </a:r>
            <a:r>
              <a:rPr lang="en-US" sz="1600" dirty="0" smtClean="0">
                <a:hlinkClick r:id="rId5"/>
              </a:rPr>
              <a:t>http://twitter.com/#!/office365</a:t>
            </a:r>
            <a:endParaRPr lang="en-US" sz="1600" dirty="0" smtClean="0"/>
          </a:p>
          <a:p>
            <a:pPr lvl="1"/>
            <a:r>
              <a:rPr lang="en-US" sz="1600" dirty="0" smtClean="0"/>
              <a:t>Office 365 Linked In Site: </a:t>
            </a:r>
            <a:r>
              <a:rPr lang="en-US" sz="1600" dirty="0" smtClean="0">
                <a:hlinkClick r:id="rId6"/>
              </a:rPr>
              <a:t>http://www.linkedin.com/groups/Microsoft-Office-365-3724282</a:t>
            </a:r>
            <a:endParaRPr lang="en-US" sz="1600" dirty="0" smtClean="0"/>
          </a:p>
          <a:p>
            <a:pPr lvl="1"/>
            <a:r>
              <a:rPr lang="en-US" sz="1600" dirty="0" smtClean="0"/>
              <a:t>Office 365 You Tube: </a:t>
            </a:r>
            <a:r>
              <a:rPr lang="en-US" sz="1600" dirty="0" smtClean="0">
                <a:hlinkClick r:id="rId7"/>
              </a:rPr>
              <a:t>http://www.youtube.com/microsoftoffice365</a:t>
            </a:r>
            <a:endParaRPr lang="en-US" sz="1600" dirty="0" smtClean="0"/>
          </a:p>
          <a:p>
            <a:r>
              <a:rPr lang="en-US" sz="1800" dirty="0" smtClean="0"/>
              <a:t>Office 365 Beta Service Descriptions: </a:t>
            </a:r>
          </a:p>
          <a:p>
            <a:pPr lvl="1"/>
            <a:r>
              <a:rPr lang="en-US" sz="1600" dirty="0" smtClean="0">
                <a:hlinkClick r:id="rId8"/>
              </a:rPr>
              <a:t>http://www.microsoft.com/downloads/en/details.aspx?FamilyID=6C6ECC6C-64F5-490A-BCA3-8835C9A4A2EA</a:t>
            </a:r>
            <a:endParaRPr lang="en-US" sz="1600" dirty="0" smtClean="0"/>
          </a:p>
          <a:p>
            <a:pPr lvl="0"/>
            <a:r>
              <a:rPr lang="en-US" sz="1800" dirty="0" smtClean="0"/>
              <a:t>Office 365 Developer Training: </a:t>
            </a:r>
          </a:p>
          <a:p>
            <a:pPr lvl="1"/>
            <a:r>
              <a:rPr lang="en-US" sz="1600" dirty="0" smtClean="0">
                <a:hlinkClick r:id="rId9"/>
              </a:rPr>
              <a:t>http://msdn.microsoft.com/en-us/hh181605</a:t>
            </a:r>
            <a:endParaRPr lang="en-US" sz="1600" dirty="0" smtClean="0"/>
          </a:p>
          <a:p>
            <a:r>
              <a:rPr lang="en-US" sz="1800" dirty="0" smtClean="0"/>
              <a:t>SharePoint Online for Office 365 Developer Guide: </a:t>
            </a:r>
          </a:p>
          <a:p>
            <a:pPr lvl="1"/>
            <a:r>
              <a:rPr lang="en-US" sz="1600" dirty="0" smtClean="0">
                <a:hlinkClick r:id="rId10"/>
              </a:rPr>
              <a:t>http://www.microsoft.com/downloads/en/details.aspx?FamilyID=4387e030-73dc-48e7-ac95-abc043b9335a</a:t>
            </a:r>
            <a:endParaRPr lang="en-US" sz="1600" dirty="0" smtClean="0"/>
          </a:p>
          <a:p>
            <a:r>
              <a:rPr lang="en-US" sz="1800" dirty="0" smtClean="0"/>
              <a:t>Office 365 Marketplace: </a:t>
            </a:r>
          </a:p>
          <a:p>
            <a:pPr lvl="1"/>
            <a:r>
              <a:rPr lang="en-US" sz="1600" dirty="0" smtClean="0">
                <a:hlinkClick r:id="rId11"/>
              </a:rPr>
              <a:t>http://office365.pinpoint.microsoft.com/en-US/default.aspx</a:t>
            </a:r>
            <a:endParaRPr lang="en-US" sz="1600" dirty="0" smtClean="0"/>
          </a:p>
          <a:p>
            <a:pPr lvl="0"/>
            <a:endParaRPr lang="en-US" sz="1800" dirty="0" smtClean="0"/>
          </a:p>
          <a:p>
            <a:pPr lvl="0"/>
            <a:endParaRPr lang="en-US" sz="1800" dirty="0" smtClean="0"/>
          </a:p>
          <a:p>
            <a:endParaRPr lang="en-US" sz="1800" dirty="0"/>
          </a:p>
        </p:txBody>
      </p:sp>
    </p:spTree>
    <p:extLst>
      <p:ext uri="{BB962C8B-B14F-4D97-AF65-F5344CB8AC3E}">
        <p14:creationId xmlns:p14="http://schemas.microsoft.com/office/powerpoint/2010/main" val="40992155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317" y="381001"/>
            <a:ext cx="7440640" cy="1034129"/>
          </a:xfrm>
        </p:spPr>
        <p:txBody>
          <a:bodyPr/>
          <a:lstStyle/>
          <a:p>
            <a:r>
              <a:rPr lang="en-US" sz="3700">
                <a:gradFill>
                  <a:gsLst>
                    <a:gs pos="0">
                      <a:schemeClr val="accent1"/>
                    </a:gs>
                    <a:gs pos="100000">
                      <a:schemeClr val="accent1"/>
                    </a:gs>
                  </a:gsLst>
                  <a:lin ang="5400000" scaled="0"/>
                </a:gradFill>
              </a:rPr>
              <a:t>Microsoft Office 365 </a:t>
            </a:r>
            <a:br>
              <a:rPr lang="en-US" sz="3700">
                <a:gradFill>
                  <a:gsLst>
                    <a:gs pos="0">
                      <a:schemeClr val="accent1"/>
                    </a:gs>
                    <a:gs pos="100000">
                      <a:schemeClr val="accent1"/>
                    </a:gs>
                  </a:gsLst>
                  <a:lin ang="5400000" scaled="0"/>
                </a:gradFill>
              </a:rPr>
            </a:br>
            <a:r>
              <a:rPr lang="en-US" sz="3700">
                <a:gradFill>
                  <a:gsLst>
                    <a:gs pos="0">
                      <a:schemeClr val="accent1"/>
                    </a:gs>
                    <a:gs pos="100000">
                      <a:schemeClr val="accent1"/>
                    </a:gs>
                  </a:gsLst>
                  <a:lin ang="5400000" scaled="0"/>
                </a:gradFill>
              </a:rPr>
              <a:t>for IT Professionals</a:t>
            </a:r>
            <a:endParaRPr lang="en-US" sz="3700" dirty="0">
              <a:gradFill>
                <a:gsLst>
                  <a:gs pos="0">
                    <a:schemeClr val="accent1"/>
                  </a:gs>
                  <a:gs pos="100000">
                    <a:schemeClr val="accent1"/>
                  </a:gs>
                </a:gsLst>
                <a:lin ang="5400000" scaled="0"/>
              </a:gradFill>
            </a:endParaRPr>
          </a:p>
        </p:txBody>
      </p:sp>
      <p:sp>
        <p:nvSpPr>
          <p:cNvPr id="8" name="Content Placeholder 7"/>
          <p:cNvSpPr>
            <a:spLocks noGrp="1"/>
          </p:cNvSpPr>
          <p:nvPr>
            <p:ph sz="quarter" idx="11"/>
          </p:nvPr>
        </p:nvSpPr>
        <p:spPr>
          <a:xfrm>
            <a:off x="6094417" y="4073127"/>
            <a:ext cx="5586542" cy="1739964"/>
          </a:xfrm>
        </p:spPr>
        <p:txBody>
          <a:bodyPr/>
          <a:lstStyle/>
          <a:p>
            <a:r>
              <a:rPr lang="en-US" sz="2100">
                <a:gradFill>
                  <a:gsLst>
                    <a:gs pos="0">
                      <a:schemeClr val="tx1"/>
                    </a:gs>
                    <a:gs pos="100000">
                      <a:schemeClr val="tx1"/>
                    </a:gs>
                  </a:gsLst>
                  <a:lin ang="5400000" scaled="0"/>
                </a:gradFill>
              </a:rPr>
              <a:t>May 24-26, 2011</a:t>
            </a:r>
          </a:p>
          <a:p>
            <a:pPr lvl="1"/>
            <a:r>
              <a:rPr lang="en-US" sz="2100">
                <a:gradFill>
                  <a:gsLst>
                    <a:gs pos="0">
                      <a:schemeClr val="tx1"/>
                    </a:gs>
                    <a:gs pos="100000">
                      <a:schemeClr val="tx1"/>
                    </a:gs>
                  </a:gsLst>
                  <a:lin ang="5400000" scaled="0"/>
                </a:gradFill>
              </a:rPr>
              <a:t>Week after TechEd </a:t>
            </a:r>
          </a:p>
          <a:p>
            <a:pPr lvl="1"/>
            <a:r>
              <a:rPr lang="en-US" sz="2100">
                <a:gradFill>
                  <a:gsLst>
                    <a:gs pos="0">
                      <a:schemeClr val="tx1"/>
                    </a:gs>
                    <a:gs pos="100000">
                      <a:schemeClr val="tx1"/>
                    </a:gs>
                  </a:gsLst>
                  <a:lin ang="5400000" scaled="0"/>
                </a:gradFill>
              </a:rPr>
              <a:t>Tailored for IT Pros</a:t>
            </a:r>
          </a:p>
          <a:p>
            <a:pPr lvl="1"/>
            <a:r>
              <a:rPr lang="en-US" sz="2100">
                <a:gradFill>
                  <a:gsLst>
                    <a:gs pos="0">
                      <a:schemeClr val="tx1"/>
                    </a:gs>
                    <a:gs pos="100000">
                      <a:schemeClr val="tx1"/>
                    </a:gs>
                  </a:gsLst>
                  <a:lin ang="5400000" scaled="0"/>
                </a:gradFill>
              </a:rPr>
              <a:t>Learn from the Best</a:t>
            </a:r>
          </a:p>
          <a:p>
            <a:pPr lvl="1"/>
            <a:endParaRPr lang="en-US" sz="2100" dirty="0">
              <a:gradFill>
                <a:gsLst>
                  <a:gs pos="0">
                    <a:schemeClr val="tx1"/>
                  </a:gs>
                  <a:gs pos="100000">
                    <a:schemeClr val="tx1"/>
                  </a:gs>
                </a:gsLst>
                <a:lin ang="5400000" scaled="0"/>
              </a:gradFill>
            </a:endParaRPr>
          </a:p>
        </p:txBody>
      </p:sp>
      <p:sp>
        <p:nvSpPr>
          <p:cNvPr id="11" name="Content Placeholder 7"/>
          <p:cNvSpPr>
            <a:spLocks noGrp="1"/>
          </p:cNvSpPr>
          <p:nvPr>
            <p:ph sz="quarter" idx="12"/>
          </p:nvPr>
        </p:nvSpPr>
        <p:spPr>
          <a:xfrm>
            <a:off x="507868" y="4076639"/>
            <a:ext cx="5285249" cy="1378839"/>
          </a:xfrm>
        </p:spPr>
        <p:txBody>
          <a:bodyPr/>
          <a:lstStyle/>
          <a:p>
            <a:r>
              <a:rPr lang="en-US" sz="2100">
                <a:gradFill>
                  <a:gsLst>
                    <a:gs pos="0">
                      <a:schemeClr val="tx1"/>
                    </a:gs>
                    <a:gs pos="100000">
                      <a:schemeClr val="tx1"/>
                    </a:gs>
                  </a:gsLst>
                  <a:lin ang="5400000" scaled="0"/>
                </a:gradFill>
              </a:rPr>
              <a:t>Three-Day Jump Start Course</a:t>
            </a:r>
          </a:p>
          <a:p>
            <a:pPr lvl="1"/>
            <a:r>
              <a:rPr lang="en-US" sz="2100">
                <a:gradFill>
                  <a:gsLst>
                    <a:gs pos="0">
                      <a:schemeClr val="tx1"/>
                    </a:gs>
                    <a:gs pos="100000">
                      <a:schemeClr val="tx1"/>
                    </a:gs>
                  </a:gsLst>
                  <a:lin ang="5400000" scaled="0"/>
                </a:gradFill>
              </a:rPr>
              <a:t>May 24: “Office 365 Platform”</a:t>
            </a:r>
          </a:p>
          <a:p>
            <a:pPr lvl="1"/>
            <a:r>
              <a:rPr lang="en-US" sz="2100">
                <a:gradFill>
                  <a:gsLst>
                    <a:gs pos="0">
                      <a:schemeClr val="tx1"/>
                    </a:gs>
                    <a:gs pos="100000">
                      <a:schemeClr val="tx1"/>
                    </a:gs>
                  </a:gsLst>
                  <a:lin ang="5400000" scaled="0"/>
                </a:gradFill>
              </a:rPr>
              <a:t>May 25: “Exchange Online”</a:t>
            </a:r>
          </a:p>
          <a:p>
            <a:pPr lvl="1"/>
            <a:r>
              <a:rPr lang="en-US" sz="2100">
                <a:gradFill>
                  <a:gsLst>
                    <a:gs pos="0">
                      <a:schemeClr val="tx1"/>
                    </a:gs>
                    <a:gs pos="100000">
                      <a:schemeClr val="tx1"/>
                    </a:gs>
                  </a:gsLst>
                  <a:lin ang="5400000" scaled="0"/>
                </a:gradFill>
              </a:rPr>
              <a:t>May 26: “Lync &amp; SharePoint Online”</a:t>
            </a:r>
            <a:endParaRPr lang="en-US" sz="2100" dirty="0">
              <a:gradFill>
                <a:gsLst>
                  <a:gs pos="0">
                    <a:schemeClr val="tx1"/>
                  </a:gs>
                  <a:gs pos="100000">
                    <a:schemeClr val="tx1"/>
                  </a:gs>
                </a:gsLst>
                <a:lin ang="5400000" scaled="0"/>
              </a:gradFill>
            </a:endParaRPr>
          </a:p>
        </p:txBody>
      </p:sp>
      <p:sp>
        <p:nvSpPr>
          <p:cNvPr id="4" name="TextBox 3"/>
          <p:cNvSpPr txBox="1"/>
          <p:nvPr/>
        </p:nvSpPr>
        <p:spPr>
          <a:xfrm>
            <a:off x="2810701" y="1238707"/>
            <a:ext cx="6567423" cy="1641475"/>
          </a:xfrm>
          <a:prstGeom prst="rect">
            <a:avLst/>
          </a:prstGeom>
          <a:noFill/>
        </p:spPr>
        <p:txBody>
          <a:bodyPr wrap="square" lIns="0" tIns="0" rIns="0" bIns="0" rtlCol="0">
            <a:spAutoFit/>
          </a:bodyPr>
          <a:lstStyle/>
          <a:p>
            <a:pPr algn="r"/>
            <a:r>
              <a:rPr lang="en-US" sz="10700" b="1" dirty="0">
                <a:gradFill>
                  <a:gsLst>
                    <a:gs pos="0">
                      <a:schemeClr val="tx1"/>
                    </a:gs>
                    <a:gs pos="86000">
                      <a:schemeClr val="tx1"/>
                    </a:gs>
                  </a:gsLst>
                  <a:lin ang="5400000" scaled="0"/>
                </a:gradFill>
                <a:latin typeface="Bradley Hand ITC" pitchFamily="66" charset="0"/>
              </a:rPr>
              <a:t>Jump Start</a:t>
            </a:r>
          </a:p>
        </p:txBody>
      </p:sp>
      <p:sp>
        <p:nvSpPr>
          <p:cNvPr id="10" name="TextBox 9"/>
          <p:cNvSpPr txBox="1"/>
          <p:nvPr/>
        </p:nvSpPr>
        <p:spPr>
          <a:xfrm>
            <a:off x="507869" y="2837694"/>
            <a:ext cx="11173090" cy="984885"/>
          </a:xfrm>
          <a:prstGeom prst="rect">
            <a:avLst/>
          </a:prstGeom>
          <a:noFill/>
        </p:spPr>
        <p:txBody>
          <a:bodyPr wrap="square" lIns="0" tIns="0" rIns="0" bIns="0" rtlCol="0">
            <a:spAutoFit/>
          </a:bodyPr>
          <a:lstStyle/>
          <a:p>
            <a:pPr algn="ctr">
              <a:spcAft>
                <a:spcPts val="533"/>
              </a:spcAft>
            </a:pPr>
            <a:r>
              <a:rPr lang="en-US" sz="2100" b="1" dirty="0">
                <a:gradFill>
                  <a:gsLst>
                    <a:gs pos="0">
                      <a:schemeClr val="tx1"/>
                    </a:gs>
                    <a:gs pos="100000">
                      <a:schemeClr val="tx1"/>
                    </a:gs>
                  </a:gsLst>
                </a:gradFill>
              </a:rPr>
              <a:t>Microsoft Productivity, Email &amp; Collaboration in the Cloud.</a:t>
            </a:r>
            <a:r>
              <a:rPr lang="en-US" sz="2100" b="1" dirty="0">
                <a:gradFill>
                  <a:gsLst>
                    <a:gs pos="0">
                      <a:schemeClr val="tx1"/>
                    </a:gs>
                    <a:gs pos="100000">
                      <a:schemeClr val="tx1"/>
                    </a:gs>
                  </a:gsLst>
                </a:gradFill>
                <a:effectLst>
                  <a:outerShdw blurRad="38100" dist="38100" dir="2700000" algn="tl">
                    <a:srgbClr val="000000">
                      <a:alpha val="43137"/>
                    </a:srgbClr>
                  </a:outerShdw>
                </a:effectLst>
              </a:rPr>
              <a:t> </a:t>
            </a:r>
            <a:r>
              <a:rPr lang="en-US" sz="2100" dirty="0">
                <a:gradFill>
                  <a:gsLst>
                    <a:gs pos="0">
                      <a:schemeClr val="tx1"/>
                    </a:gs>
                    <a:gs pos="100000">
                      <a:schemeClr val="tx1"/>
                    </a:gs>
                  </a:gsLst>
                </a:gradFill>
              </a:rPr>
              <a:t>Training designed for experienced technologists and IT leaders whose jobs demand they know how to best leverage new, emerging Microsoft technologies. </a:t>
            </a:r>
            <a:endParaRPr lang="en-US" sz="2100" b="1" dirty="0">
              <a:gradFill>
                <a:gsLst>
                  <a:gs pos="0">
                    <a:schemeClr val="tx1"/>
                  </a:gs>
                  <a:gs pos="100000">
                    <a:schemeClr val="tx1"/>
                  </a:gs>
                </a:gsLst>
              </a:gradFill>
              <a:effectLst>
                <a:outerShdw blurRad="38100" dist="38100" dir="2700000" algn="tl">
                  <a:srgbClr val="000000">
                    <a:alpha val="43137"/>
                  </a:srgbClr>
                </a:outerShdw>
              </a:effectLst>
            </a:endParaRPr>
          </a:p>
        </p:txBody>
      </p:sp>
      <p:sp>
        <p:nvSpPr>
          <p:cNvPr id="13" name="TextBox 12"/>
          <p:cNvSpPr txBox="1"/>
          <p:nvPr/>
        </p:nvSpPr>
        <p:spPr>
          <a:xfrm>
            <a:off x="145541" y="5973189"/>
            <a:ext cx="11570286" cy="492443"/>
          </a:xfrm>
          <a:prstGeom prst="rect">
            <a:avLst/>
          </a:prstGeom>
          <a:noFill/>
        </p:spPr>
        <p:txBody>
          <a:bodyPr wrap="square" lIns="0" tIns="0" rIns="0" bIns="0" rtlCol="0" anchor="b" anchorCtr="0">
            <a:spAutoFit/>
          </a:bodyPr>
          <a:lstStyle/>
          <a:p>
            <a:pPr algn="ctr"/>
            <a:r>
              <a:rPr lang="en-US" sz="3200" b="1" dirty="0">
                <a:gradFill>
                  <a:gsLst>
                    <a:gs pos="0">
                      <a:schemeClr val="tx1"/>
                    </a:gs>
                    <a:gs pos="100000">
                      <a:schemeClr val="tx1"/>
                    </a:gs>
                  </a:gsLst>
                  <a:lin ang="5400000" scaled="0"/>
                </a:gradFill>
              </a:rPr>
              <a:t>REGISTER NOW:</a:t>
            </a:r>
            <a:r>
              <a:rPr lang="en-US" sz="3200" b="1" dirty="0"/>
              <a:t> </a:t>
            </a:r>
            <a:r>
              <a:rPr lang="en-US" sz="3200" b="1" u="sng" dirty="0">
                <a:gradFill>
                  <a:gsLst>
                    <a:gs pos="0">
                      <a:schemeClr val="accent1"/>
                    </a:gs>
                    <a:gs pos="100000">
                      <a:schemeClr val="accent1"/>
                    </a:gs>
                  </a:gsLst>
                  <a:lin ang="5400000" scaled="0"/>
                </a:gradFill>
                <a:hlinkClick r:id="rId3"/>
              </a:rPr>
              <a:t>http://bit.ly/Office365-JUMP</a:t>
            </a:r>
            <a:r>
              <a:rPr lang="en-US" sz="3200" b="1" u="sng" dirty="0">
                <a:hlinkClick r:id="rId3"/>
              </a:rPr>
              <a:t> </a:t>
            </a:r>
            <a:endParaRPr lang="en-US" sz="3200" b="1" u="sng" dirty="0"/>
          </a:p>
        </p:txBody>
      </p:sp>
    </p:spTree>
    <p:extLst>
      <p:ext uri="{BB962C8B-B14F-4D97-AF65-F5344CB8AC3E}">
        <p14:creationId xmlns:p14="http://schemas.microsoft.com/office/powerpoint/2010/main" val="216629115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365 Track Sessions</a:t>
            </a:r>
            <a:endParaRPr lang="en-US" dirty="0"/>
          </a:p>
        </p:txBody>
      </p:sp>
      <p:sp>
        <p:nvSpPr>
          <p:cNvPr id="3" name="Text Placeholder 2"/>
          <p:cNvSpPr>
            <a:spLocks noGrp="1"/>
          </p:cNvSpPr>
          <p:nvPr>
            <p:ph type="body" sz="quarter" idx="10"/>
          </p:nvPr>
        </p:nvSpPr>
        <p:spPr>
          <a:xfrm>
            <a:off x="507868" y="1403351"/>
            <a:ext cx="11149013" cy="4939814"/>
          </a:xfrm>
        </p:spPr>
        <p:txBody>
          <a:bodyPr/>
          <a:lstStyle/>
          <a:p>
            <a:pPr marL="313212" indent="-313212"/>
            <a:r>
              <a:rPr lang="en-US" sz="1500" dirty="0">
                <a:solidFill>
                  <a:schemeClr val="accent1"/>
                </a:solidFill>
              </a:rPr>
              <a:t>Monday, May 16</a:t>
            </a:r>
          </a:p>
          <a:p>
            <a:pPr marL="609493" indent="-296281"/>
            <a:r>
              <a:rPr lang="en-US" sz="1500" dirty="0"/>
              <a:t>OSP212: Microsoft Office 365: The Future of Productivity (Room 307 | 1:15 PM)</a:t>
            </a:r>
          </a:p>
          <a:p>
            <a:pPr marL="609493" indent="-296281"/>
            <a:r>
              <a:rPr lang="en-US" sz="1500" dirty="0"/>
              <a:t>OSP216: Microsoft Office 365: Deployment Overview (Room B313 | 3:00 PM)</a:t>
            </a:r>
          </a:p>
          <a:p>
            <a:pPr marL="313212" indent="-313212"/>
            <a:r>
              <a:rPr lang="en-US" sz="1500" dirty="0">
                <a:solidFill>
                  <a:schemeClr val="accent1"/>
                </a:solidFill>
              </a:rPr>
              <a:t>Tuesday, May 17</a:t>
            </a:r>
          </a:p>
          <a:p>
            <a:pPr marL="609493" indent="-296281"/>
            <a:r>
              <a:rPr lang="en-US" sz="1500" dirty="0"/>
              <a:t>OSP273-INT: Microsoft Office 365 Administration and Automation Using Windows PowerShell (Room B301 | 8:30 AM)</a:t>
            </a:r>
          </a:p>
          <a:p>
            <a:pPr marL="609493" indent="-296281"/>
            <a:r>
              <a:rPr lang="en-US" sz="1500" dirty="0"/>
              <a:t>OSP213: What Do Existing BPOS Customers Need to Do to Prepare for Microsoft Office 365? (Room C201 | 1:30 PM)</a:t>
            </a:r>
          </a:p>
          <a:p>
            <a:pPr marL="609493" indent="-296281"/>
            <a:r>
              <a:rPr lang="en-US" sz="1500" dirty="0"/>
              <a:t>OSP276-INT: Microsoft Office 365 Client Connectivity (Room B304 | 1:30PM)</a:t>
            </a:r>
          </a:p>
          <a:p>
            <a:pPr marL="609493" indent="-296281"/>
            <a:r>
              <a:rPr lang="en-US" sz="1500" dirty="0"/>
              <a:t>OSP215: Microsoft Office 365:  Identity and Access Solutions (Room B314 | 3:15 PM)</a:t>
            </a:r>
          </a:p>
          <a:p>
            <a:pPr marL="609493" indent="-296281"/>
            <a:r>
              <a:rPr lang="en-US" sz="1500" dirty="0"/>
              <a:t>OSP324: The Taming of the Clouds: Integrating </a:t>
            </a:r>
            <a:r>
              <a:rPr lang="en-US" sz="1500" dirty="0" err="1"/>
              <a:t>SaaS</a:t>
            </a:r>
            <a:r>
              <a:rPr lang="en-US" sz="1500" dirty="0"/>
              <a:t> with Your On-Premise Environment (Room C211 | 5:00 PM)</a:t>
            </a:r>
          </a:p>
          <a:p>
            <a:pPr marL="313212" indent="-313212"/>
            <a:r>
              <a:rPr lang="en-US" sz="1500" dirty="0">
                <a:solidFill>
                  <a:schemeClr val="accent1"/>
                </a:solidFill>
              </a:rPr>
              <a:t>Wednesday, May 18</a:t>
            </a:r>
          </a:p>
          <a:p>
            <a:pPr marL="609493" indent="-296281"/>
            <a:r>
              <a:rPr lang="en-US" sz="1500" dirty="0"/>
              <a:t>OSP272-INT: Licensing Microsoft Online Services (Room B302| 10:15 AM)</a:t>
            </a:r>
          </a:p>
          <a:p>
            <a:pPr marL="609493" indent="-296281"/>
            <a:r>
              <a:rPr lang="en-US" sz="1500" dirty="0"/>
              <a:t>OSP274-INT: What Do Existing BPOS Customers Need to Do to Prepare for Microsoft Office 365? </a:t>
            </a:r>
            <a:br>
              <a:rPr lang="en-US" sz="1500" dirty="0"/>
            </a:br>
            <a:r>
              <a:rPr lang="en-US" sz="1500" dirty="0"/>
              <a:t>Q&amp;A Follow Up (Room B304 | 3:15 PM)</a:t>
            </a:r>
          </a:p>
          <a:p>
            <a:pPr marL="609493" indent="-296281"/>
            <a:r>
              <a:rPr lang="en-US" sz="1500" dirty="0"/>
              <a:t>OSP 325: Microsoft Office 365:  Directory Synchronization (Room B313 | 3:15 PM)</a:t>
            </a:r>
          </a:p>
          <a:p>
            <a:pPr marL="313212" indent="-313212"/>
            <a:r>
              <a:rPr lang="en-US" sz="1500" dirty="0">
                <a:solidFill>
                  <a:schemeClr val="accent1"/>
                </a:solidFill>
              </a:rPr>
              <a:t>Thursday, May 19</a:t>
            </a:r>
          </a:p>
          <a:p>
            <a:pPr marL="609493" indent="-296281"/>
            <a:r>
              <a:rPr lang="en-US" sz="1500" dirty="0"/>
              <a:t>OSP381-INT:  Microsoft Office 365: Identity and Access Solutions - Q&amp;A Follow Up (Room B301 | 10:15 AM)</a:t>
            </a:r>
          </a:p>
          <a:p>
            <a:pPr marL="609493" indent="-296281"/>
            <a:r>
              <a:rPr lang="en-US" sz="1500" dirty="0"/>
              <a:t>OSP219: Deploying Microsoft Office Professional Plus Subscription (Room B314 | 2:45 PM)</a:t>
            </a:r>
          </a:p>
          <a:p>
            <a:pPr marL="609493" indent="-296281"/>
            <a:r>
              <a:rPr lang="en-US" sz="1500" dirty="0"/>
              <a:t>OSP214: Security and Compliance on the Microsoft Business Productivity Online Standard Suite and </a:t>
            </a:r>
            <a:br>
              <a:rPr lang="en-US" sz="1500" dirty="0"/>
            </a:br>
            <a:r>
              <a:rPr lang="en-US" sz="1500" dirty="0"/>
              <a:t>Microsoft Office 365 Platforms (Room B313 | 4:30 PM)</a:t>
            </a:r>
          </a:p>
          <a:p>
            <a:endParaRPr lang="en-US" sz="1500" dirty="0"/>
          </a:p>
        </p:txBody>
      </p:sp>
    </p:spTree>
    <p:extLst>
      <p:ext uri="{BB962C8B-B14F-4D97-AF65-F5344CB8AC3E}">
        <p14:creationId xmlns:p14="http://schemas.microsoft.com/office/powerpoint/2010/main" val="272145522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Office 365 Sessions</a:t>
            </a:r>
            <a:endParaRPr lang="en-US" dirty="0"/>
          </a:p>
        </p:txBody>
      </p:sp>
      <p:sp>
        <p:nvSpPr>
          <p:cNvPr id="3" name="Text Placeholder 2"/>
          <p:cNvSpPr>
            <a:spLocks noGrp="1"/>
          </p:cNvSpPr>
          <p:nvPr>
            <p:ph type="body" sz="quarter" idx="10"/>
          </p:nvPr>
        </p:nvSpPr>
        <p:spPr>
          <a:xfrm>
            <a:off x="507868" y="1403351"/>
            <a:ext cx="11149013" cy="4524315"/>
          </a:xfrm>
        </p:spPr>
        <p:txBody>
          <a:bodyPr/>
          <a:lstStyle/>
          <a:p>
            <a:pPr marL="313212" indent="-313212"/>
            <a:r>
              <a:rPr lang="en-US" sz="1500" dirty="0">
                <a:solidFill>
                  <a:schemeClr val="accent1"/>
                </a:solidFill>
              </a:rPr>
              <a:t>Monday, May 16</a:t>
            </a:r>
          </a:p>
          <a:p>
            <a:pPr marL="609493" indent="-296281"/>
            <a:r>
              <a:rPr lang="en-US" sz="1500" dirty="0"/>
              <a:t>EXL202: Microsoft </a:t>
            </a:r>
            <a:r>
              <a:rPr lang="en-US" sz="1500" dirty="0" err="1"/>
              <a:t>Lync</a:t>
            </a:r>
            <a:r>
              <a:rPr lang="en-US" sz="1500" dirty="0"/>
              <a:t> 2010:  In the Cloud  (Room B206 | 3:00 PM)</a:t>
            </a:r>
          </a:p>
          <a:p>
            <a:pPr marL="609493" indent="-296281"/>
            <a:r>
              <a:rPr lang="en-US" sz="1500" dirty="0"/>
              <a:t>OSP210: Microsoft SharePoint Online Overview (Room B402 | 3:00 PM)</a:t>
            </a:r>
          </a:p>
          <a:p>
            <a:pPr marL="313212" indent="-313212"/>
            <a:r>
              <a:rPr lang="en-US" sz="1500" dirty="0">
                <a:solidFill>
                  <a:schemeClr val="accent1"/>
                </a:solidFill>
              </a:rPr>
              <a:t>Tuesday, May 17</a:t>
            </a:r>
          </a:p>
          <a:p>
            <a:pPr marL="609493" indent="-296281"/>
            <a:r>
              <a:rPr lang="en-US" sz="1500" dirty="0"/>
              <a:t>OSP309: Integrating Microsoft SharePoint 2010 and Microsoft Dynamics CRM Online  (Room C302 | 1:30 PM)</a:t>
            </a:r>
          </a:p>
          <a:p>
            <a:pPr marL="609493" indent="-296281"/>
            <a:r>
              <a:rPr lang="en-US" sz="1500" dirty="0"/>
              <a:t>EXL319: Microsoft </a:t>
            </a:r>
            <a:r>
              <a:rPr lang="en-US" sz="1500" dirty="0" err="1"/>
              <a:t>Lync</a:t>
            </a:r>
            <a:r>
              <a:rPr lang="en-US" sz="1500" dirty="0"/>
              <a:t> 2010: Setup, Deployment, Upgrade and Coexistence Scenarios  (Room B206 | 3:15 PM)</a:t>
            </a:r>
          </a:p>
          <a:p>
            <a:pPr marL="609493" indent="-296281"/>
            <a:r>
              <a:rPr lang="en-US" sz="1500" dirty="0"/>
              <a:t>OSP301: Integrating Microsoft SharePoint 2010 with Windows Azure  (Room C203 | 5:00PM)</a:t>
            </a:r>
          </a:p>
          <a:p>
            <a:pPr marL="313212" indent="-313212"/>
            <a:r>
              <a:rPr lang="en-US" sz="1500" dirty="0">
                <a:solidFill>
                  <a:schemeClr val="accent1"/>
                </a:solidFill>
              </a:rPr>
              <a:t>Wednesday, May 18</a:t>
            </a:r>
          </a:p>
          <a:p>
            <a:pPr marL="609493" indent="-296281"/>
            <a:r>
              <a:rPr lang="en-US" sz="1500" dirty="0"/>
              <a:t>EXL302: Archiving and Discovery in Microsoft Exchange 2010 SP1 and Exchange Online  (Room B207| 10:15 AM)</a:t>
            </a:r>
          </a:p>
          <a:p>
            <a:pPr marL="609493" indent="-296281"/>
            <a:r>
              <a:rPr lang="en-US" sz="1500" dirty="0"/>
              <a:t>OSP308: Claims Identity in Microsoft SharePoint 2010  (Room B314 | 10:15 AM)</a:t>
            </a:r>
          </a:p>
          <a:p>
            <a:pPr marL="609493" indent="-296281"/>
            <a:r>
              <a:rPr lang="en-US" sz="1500" dirty="0"/>
              <a:t>OSP372-INT: Building Cloud Apps Using Microsoft Dynamics CRM Online and Windows Azure  (Room B303 | 10:15 AM)</a:t>
            </a:r>
          </a:p>
          <a:p>
            <a:pPr marL="609493" indent="-296281"/>
            <a:r>
              <a:rPr lang="en-US" sz="1500" dirty="0"/>
              <a:t>OSP305: Developing Collaboration Solutions in the Cloud with Microsoft SharePoint Online (Room B314 | 1:30 PM)</a:t>
            </a:r>
          </a:p>
          <a:p>
            <a:pPr marL="609493" indent="-296281"/>
            <a:r>
              <a:rPr lang="en-US" sz="1500" dirty="0"/>
              <a:t>EXL311: Microsoft Exchange Server &amp; Microsoft Office 365: How to Set Up a Hybrid Deployment  (Room B206 | 3:15 PM)</a:t>
            </a:r>
          </a:p>
          <a:p>
            <a:pPr marL="313212" indent="-313212"/>
            <a:r>
              <a:rPr lang="en-US" sz="1500" dirty="0">
                <a:solidFill>
                  <a:schemeClr val="accent1"/>
                </a:solidFill>
              </a:rPr>
              <a:t>Thursday, May 19</a:t>
            </a:r>
          </a:p>
          <a:p>
            <a:pPr marL="609493" indent="-296281"/>
            <a:r>
              <a:rPr lang="en-US" sz="1500" dirty="0"/>
              <a:t>EXL375-INT: Understanding Archiving and Compliance in Microsoft Exchange Online  (Room B302 | 8:30 AM)</a:t>
            </a:r>
          </a:p>
          <a:p>
            <a:pPr marL="609493" indent="-296281"/>
            <a:r>
              <a:rPr lang="en-US" sz="1500" dirty="0"/>
              <a:t>EXL322: Microsoft Exchange Online: Unified Messaging in Microsoft Office 365  (Room B207 | 1:00 PM)</a:t>
            </a:r>
          </a:p>
          <a:p>
            <a:pPr marL="609493" indent="-296281"/>
            <a:r>
              <a:rPr lang="en-US" sz="1500" dirty="0"/>
              <a:t>EXL309: Microsoft Exchange Online in Microsoft Office 365: Migration Case Study  (Room B207 | 2:45 PM)</a:t>
            </a:r>
          </a:p>
          <a:p>
            <a:pPr marL="609493" indent="-296281"/>
            <a:r>
              <a:rPr lang="en-US" sz="1500" dirty="0"/>
              <a:t>OSP306: Developing Powerful Workflows in the Cloud with Microsoft SharePoint Online  (Room C208 | 2:45 PM)</a:t>
            </a:r>
          </a:p>
        </p:txBody>
      </p:sp>
    </p:spTree>
    <p:extLst>
      <p:ext uri="{BB962C8B-B14F-4D97-AF65-F5344CB8AC3E}">
        <p14:creationId xmlns:p14="http://schemas.microsoft.com/office/powerpoint/2010/main" val="8444421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906" y="1447800"/>
            <a:ext cx="11149013" cy="609398"/>
          </a:xfrm>
        </p:spPr>
        <p:txBody>
          <a:bodyPr/>
          <a:lstStyle/>
          <a:p>
            <a:r>
              <a:rPr lang="en-US" sz="8800" b="1" i="1" dirty="0" smtClean="0"/>
              <a:t>Questions?</a:t>
            </a:r>
            <a:endParaRPr lang="en-US" sz="8800" b="1" i="1" dirty="0"/>
          </a:p>
        </p:txBody>
      </p:sp>
    </p:spTree>
    <p:extLst>
      <p:ext uri="{BB962C8B-B14F-4D97-AF65-F5344CB8AC3E}">
        <p14:creationId xmlns:p14="http://schemas.microsoft.com/office/powerpoint/2010/main" val="98193572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7467507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0528954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312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AD Directory Integration</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smtClean="0"/>
              <a:t>Microsoft Active Directory</a:t>
            </a:r>
          </a:p>
          <a:p>
            <a:r>
              <a:rPr lang="en-US" dirty="0" smtClean="0"/>
              <a:t>Directory Synchronization</a:t>
            </a:r>
          </a:p>
          <a:p>
            <a:r>
              <a:rPr lang="en-US" dirty="0" smtClean="0"/>
              <a:t>AD FS 2.0</a:t>
            </a:r>
            <a:endParaRPr lang="en-US" dirty="0"/>
          </a:p>
        </p:txBody>
      </p:sp>
      <p:pic>
        <p:nvPicPr>
          <p:cNvPr id="4" name="Picture 3" descr="D:\Pennie's documents\Images for TechEd06\Shapes_and_Graphics\Internet Cloud\cloud illustration icon.pn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3990063" y="394138"/>
            <a:ext cx="11144397" cy="7109294"/>
          </a:xfrm>
          <a:prstGeom prst="rect">
            <a:avLst/>
          </a:prstGeom>
          <a:noFill/>
        </p:spPr>
      </p:pic>
      <p:sp>
        <p:nvSpPr>
          <p:cNvPr id="5" name="Rounded Rectangle 4"/>
          <p:cNvSpPr/>
          <p:nvPr/>
        </p:nvSpPr>
        <p:spPr bwMode="auto">
          <a:xfrm>
            <a:off x="7110150" y="2333415"/>
            <a:ext cx="1956497" cy="3012188"/>
          </a:xfrm>
          <a:prstGeom prst="roundRect">
            <a:avLst/>
          </a:prstGeom>
          <a:solidFill>
            <a:schemeClr val="tx1">
              <a:lumMod val="6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0" tIns="45715" rIns="91430" bIns="45715" numCol="1" spcCol="0" rtlCol="0" anchor="ctr" anchorCtr="0" compatLnSpc="1">
            <a:prstTxWarp prst="textNoShape">
              <a:avLst/>
            </a:prstTxWarp>
          </a:bodyPr>
          <a:lstStyle/>
          <a:p>
            <a:pPr algn="ctr" defTabSz="914034"/>
            <a:endParaRPr lang="en-US" sz="1600" dirty="0">
              <a:solidFill>
                <a:schemeClr val="tx1"/>
              </a:solidFill>
            </a:endParaRPr>
          </a:p>
        </p:txBody>
      </p:sp>
      <p:sp>
        <p:nvSpPr>
          <p:cNvPr id="6" name="Rounded Rectangle 5"/>
          <p:cNvSpPr/>
          <p:nvPr/>
        </p:nvSpPr>
        <p:spPr bwMode="auto">
          <a:xfrm>
            <a:off x="609441" y="3048007"/>
            <a:ext cx="3351927" cy="2934353"/>
          </a:xfrm>
          <a:prstGeom prst="roundRect">
            <a:avLst/>
          </a:prstGeom>
          <a:solidFill>
            <a:schemeClr val="tx1">
              <a:lumMod val="6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0" tIns="45715" rIns="91430" bIns="45715" numCol="1" spcCol="0" rtlCol="0" anchor="ctr" anchorCtr="0" compatLnSpc="1">
            <a:prstTxWarp prst="textNoShape">
              <a:avLst/>
            </a:prstTxWarp>
          </a:bodyPr>
          <a:lstStyle/>
          <a:p>
            <a:pPr algn="ctr" defTabSz="914034"/>
            <a:endParaRPr lang="en-US" sz="2400" dirty="0">
              <a:solidFill>
                <a:schemeClr val="tx1"/>
              </a:solidFill>
            </a:endParaRPr>
          </a:p>
        </p:txBody>
      </p:sp>
      <p:sp>
        <p:nvSpPr>
          <p:cNvPr id="7" name="TextBox 6"/>
          <p:cNvSpPr txBox="1"/>
          <p:nvPr/>
        </p:nvSpPr>
        <p:spPr>
          <a:xfrm>
            <a:off x="837328" y="3213556"/>
            <a:ext cx="2742484" cy="215444"/>
          </a:xfrm>
          <a:prstGeom prst="rect">
            <a:avLst/>
          </a:prstGeom>
          <a:noFill/>
        </p:spPr>
        <p:txBody>
          <a:bodyPr wrap="square" lIns="0" tIns="0" rIns="0" bIns="0" rtlCol="0">
            <a:spAutoFit/>
          </a:bodyPr>
          <a:lstStyle/>
          <a:p>
            <a:pPr algn="ctr"/>
            <a:r>
              <a:rPr lang="en-US" sz="1400" b="1" dirty="0" err="1"/>
              <a:t>Contoso</a:t>
            </a:r>
            <a:r>
              <a:rPr lang="en-US" sz="1400" b="1" dirty="0"/>
              <a:t> customer premises</a:t>
            </a:r>
          </a:p>
        </p:txBody>
      </p:sp>
      <p:sp>
        <p:nvSpPr>
          <p:cNvPr id="9" name="Isosceles Triangle 8"/>
          <p:cNvSpPr/>
          <p:nvPr/>
        </p:nvSpPr>
        <p:spPr>
          <a:xfrm>
            <a:off x="857029" y="4477332"/>
            <a:ext cx="971296" cy="568791"/>
          </a:xfrm>
          <a:prstGeom prst="triangle">
            <a:avLst/>
          </a:prstGeom>
          <a:ln/>
        </p:spPr>
        <p:style>
          <a:lnRef idx="1">
            <a:schemeClr val="accent6"/>
          </a:lnRef>
          <a:fillRef idx="3">
            <a:schemeClr val="accent6"/>
          </a:fillRef>
          <a:effectRef idx="2">
            <a:schemeClr val="accent6"/>
          </a:effectRef>
          <a:fontRef idx="minor">
            <a:schemeClr val="lt1"/>
          </a:fontRef>
        </p:style>
        <p:txBody>
          <a:bodyPr lIns="0" tIns="0" rIns="0" bIns="32650" rtlCol="0" anchor="ctr"/>
          <a:lstStyle/>
          <a:p>
            <a:pPr algn="ctr"/>
            <a:r>
              <a:rPr lang="en-US" sz="1600" dirty="0">
                <a:solidFill>
                  <a:schemeClr val="tx1"/>
                </a:solidFill>
              </a:rPr>
              <a:t>AD</a:t>
            </a:r>
          </a:p>
        </p:txBody>
      </p:sp>
      <p:sp>
        <p:nvSpPr>
          <p:cNvPr id="10" name="Rounded Rectangle 9"/>
          <p:cNvSpPr/>
          <p:nvPr/>
        </p:nvSpPr>
        <p:spPr>
          <a:xfrm>
            <a:off x="2234618" y="4436232"/>
            <a:ext cx="1523603" cy="650993"/>
          </a:xfrm>
          <a:prstGeom prst="roundRect">
            <a:avLst/>
          </a:prstGeom>
          <a:ln/>
        </p:spPr>
        <p:style>
          <a:lnRef idx="1">
            <a:schemeClr val="accent6"/>
          </a:lnRef>
          <a:fillRef idx="3">
            <a:schemeClr val="accent6"/>
          </a:fillRef>
          <a:effectRef idx="2">
            <a:schemeClr val="accent6"/>
          </a:effectRef>
          <a:fontRef idx="minor">
            <a:schemeClr val="lt1"/>
          </a:fontRef>
        </p:style>
        <p:txBody>
          <a:bodyPr lIns="0" tIns="0" rIns="0" bIns="32650" rtlCol="0" anchor="ctr"/>
          <a:lstStyle/>
          <a:p>
            <a:pPr algn="ctr"/>
            <a:r>
              <a:rPr lang="en-US" sz="1200" dirty="0">
                <a:solidFill>
                  <a:schemeClr val="tx1"/>
                </a:solidFill>
              </a:rPr>
              <a:t>MS Online Directory Sync</a:t>
            </a:r>
          </a:p>
        </p:txBody>
      </p:sp>
      <p:cxnSp>
        <p:nvCxnSpPr>
          <p:cNvPr id="11" name="Elbow Connector 10"/>
          <p:cNvCxnSpPr>
            <a:stCxn id="9" idx="5"/>
            <a:endCxn id="10" idx="1"/>
          </p:cNvCxnSpPr>
          <p:nvPr/>
        </p:nvCxnSpPr>
        <p:spPr>
          <a:xfrm>
            <a:off x="1585502" y="4761728"/>
            <a:ext cx="649116" cy="1"/>
          </a:xfrm>
          <a:prstGeom prst="bentConnector3">
            <a:avLst>
              <a:gd name="adj1" fmla="val 50000"/>
            </a:avLst>
          </a:prstGeom>
          <a:ln w="1905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186270" y="2527756"/>
            <a:ext cx="1787174" cy="215444"/>
          </a:xfrm>
          <a:prstGeom prst="rect">
            <a:avLst/>
          </a:prstGeom>
          <a:noFill/>
        </p:spPr>
        <p:txBody>
          <a:bodyPr wrap="square" lIns="0" tIns="0" rIns="0" bIns="0" rtlCol="0">
            <a:spAutoFit/>
          </a:bodyPr>
          <a:lstStyle/>
          <a:p>
            <a:pPr algn="ctr"/>
            <a:r>
              <a:rPr lang="en-US" sz="1400" b="1" dirty="0" smtClean="0"/>
              <a:t>Identity Services</a:t>
            </a:r>
            <a:endParaRPr lang="en-US" sz="1400" b="1" dirty="0"/>
          </a:p>
        </p:txBody>
      </p:sp>
      <p:sp>
        <p:nvSpPr>
          <p:cNvPr id="13" name="Rounded Rectangle 12"/>
          <p:cNvSpPr/>
          <p:nvPr/>
        </p:nvSpPr>
        <p:spPr>
          <a:xfrm>
            <a:off x="5499999" y="4429126"/>
            <a:ext cx="1453771" cy="667623"/>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50" rtlCol="0" anchor="ctr"/>
          <a:lstStyle/>
          <a:p>
            <a:pPr algn="ctr"/>
            <a:r>
              <a:rPr lang="en-US" sz="1200" dirty="0" smtClean="0"/>
              <a:t>Provisioning</a:t>
            </a:r>
          </a:p>
          <a:p>
            <a:pPr algn="ctr"/>
            <a:r>
              <a:rPr lang="en-US" sz="1200" dirty="0" smtClean="0"/>
              <a:t>platform</a:t>
            </a:r>
            <a:endParaRPr lang="en-US" sz="1200" dirty="0"/>
          </a:p>
        </p:txBody>
      </p:sp>
      <p:cxnSp>
        <p:nvCxnSpPr>
          <p:cNvPr id="14" name="Elbow Connector 13"/>
          <p:cNvCxnSpPr>
            <a:stCxn id="10" idx="3"/>
            <a:endCxn id="13" idx="1"/>
          </p:cNvCxnSpPr>
          <p:nvPr/>
        </p:nvCxnSpPr>
        <p:spPr>
          <a:xfrm>
            <a:off x="3758223" y="4761729"/>
            <a:ext cx="1741777" cy="1209"/>
          </a:xfrm>
          <a:prstGeom prst="bentConnector3">
            <a:avLst>
              <a:gd name="adj1" fmla="val 50000"/>
            </a:avLst>
          </a:prstGeom>
          <a:ln w="28575">
            <a:solidFill>
              <a:schemeClr val="bg2">
                <a:lumMod val="2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0090569" y="4532765"/>
            <a:ext cx="1379821" cy="669387"/>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50" rtlCol="0" anchor="ctr"/>
          <a:lstStyle/>
          <a:p>
            <a:pPr algn="ctr"/>
            <a:r>
              <a:rPr lang="en-US" sz="1200" dirty="0" err="1" smtClean="0">
                <a:solidFill>
                  <a:schemeClr val="tx1"/>
                </a:solidFill>
              </a:rPr>
              <a:t>Lync</a:t>
            </a:r>
            <a:endParaRPr lang="en-US" sz="1200" dirty="0">
              <a:solidFill>
                <a:schemeClr val="tx1"/>
              </a:solidFill>
            </a:endParaRPr>
          </a:p>
          <a:p>
            <a:pPr algn="ctr"/>
            <a:r>
              <a:rPr lang="en-US" sz="1200" dirty="0">
                <a:solidFill>
                  <a:schemeClr val="tx1"/>
                </a:solidFill>
              </a:rPr>
              <a:t>Online</a:t>
            </a:r>
          </a:p>
        </p:txBody>
      </p:sp>
      <p:sp>
        <p:nvSpPr>
          <p:cNvPr id="16" name="Rounded Rectangle 15"/>
          <p:cNvSpPr/>
          <p:nvPr/>
        </p:nvSpPr>
        <p:spPr>
          <a:xfrm>
            <a:off x="10080993" y="3720419"/>
            <a:ext cx="1379821" cy="636431"/>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50" rtlCol="0" anchor="ctr"/>
          <a:lstStyle/>
          <a:p>
            <a:pPr algn="ctr"/>
            <a:r>
              <a:rPr lang="en-US" sz="1200" dirty="0">
                <a:solidFill>
                  <a:schemeClr val="tx1"/>
                </a:solidFill>
              </a:rPr>
              <a:t>SharePoint </a:t>
            </a:r>
            <a:endParaRPr lang="en-US" sz="1200" dirty="0" smtClean="0">
              <a:solidFill>
                <a:schemeClr val="tx1"/>
              </a:solidFill>
            </a:endParaRPr>
          </a:p>
          <a:p>
            <a:pPr algn="ctr"/>
            <a:r>
              <a:rPr lang="en-US" sz="1200" dirty="0" smtClean="0">
                <a:solidFill>
                  <a:schemeClr val="tx1"/>
                </a:solidFill>
              </a:rPr>
              <a:t>Online</a:t>
            </a:r>
            <a:endParaRPr lang="en-US" sz="1200" dirty="0">
              <a:solidFill>
                <a:schemeClr val="tx1"/>
              </a:solidFill>
            </a:endParaRPr>
          </a:p>
        </p:txBody>
      </p:sp>
      <p:sp>
        <p:nvSpPr>
          <p:cNvPr id="17" name="Rounded Rectangle 16"/>
          <p:cNvSpPr/>
          <p:nvPr/>
        </p:nvSpPr>
        <p:spPr>
          <a:xfrm>
            <a:off x="10064515" y="2832847"/>
            <a:ext cx="1418906" cy="710178"/>
          </a:xfrm>
          <a:prstGeom prst="roundRect">
            <a:avLst/>
          </a:prstGeom>
          <a:ln/>
        </p:spPr>
        <p:style>
          <a:lnRef idx="1">
            <a:schemeClr val="accent3"/>
          </a:lnRef>
          <a:fillRef idx="3">
            <a:schemeClr val="accent3"/>
          </a:fillRef>
          <a:effectRef idx="2">
            <a:schemeClr val="accent3"/>
          </a:effectRef>
          <a:fontRef idx="minor">
            <a:schemeClr val="lt1"/>
          </a:fontRef>
        </p:style>
        <p:txBody>
          <a:bodyPr lIns="0" tIns="0" rIns="0" bIns="32650" rtlCol="0" anchor="ctr"/>
          <a:lstStyle/>
          <a:p>
            <a:pPr algn="ctr"/>
            <a:r>
              <a:rPr lang="en-US" sz="1200" dirty="0">
                <a:solidFill>
                  <a:schemeClr val="tx1"/>
                </a:solidFill>
              </a:rPr>
              <a:t>Exchange </a:t>
            </a:r>
            <a:endParaRPr lang="en-US" sz="1200" dirty="0" smtClean="0">
              <a:solidFill>
                <a:schemeClr val="tx1"/>
              </a:solidFill>
            </a:endParaRPr>
          </a:p>
          <a:p>
            <a:pPr algn="ctr"/>
            <a:r>
              <a:rPr lang="en-US" sz="1200" dirty="0" smtClean="0">
                <a:solidFill>
                  <a:schemeClr val="tx1"/>
                </a:solidFill>
              </a:rPr>
              <a:t>Online</a:t>
            </a:r>
            <a:endParaRPr lang="en-US" sz="1200" dirty="0">
              <a:solidFill>
                <a:schemeClr val="tx1"/>
              </a:solidFill>
            </a:endParaRPr>
          </a:p>
        </p:txBody>
      </p:sp>
      <p:sp>
        <p:nvSpPr>
          <p:cNvPr id="18" name="Rounded Rectangle 17"/>
          <p:cNvSpPr/>
          <p:nvPr/>
        </p:nvSpPr>
        <p:spPr>
          <a:xfrm>
            <a:off x="2234618" y="3575389"/>
            <a:ext cx="1523603" cy="761780"/>
          </a:xfrm>
          <a:prstGeom prst="roundRect">
            <a:avLst/>
          </a:prstGeom>
          <a:ln/>
        </p:spPr>
        <p:style>
          <a:lnRef idx="1">
            <a:schemeClr val="accent6"/>
          </a:lnRef>
          <a:fillRef idx="3">
            <a:schemeClr val="accent6"/>
          </a:fillRef>
          <a:effectRef idx="2">
            <a:schemeClr val="accent6"/>
          </a:effectRef>
          <a:fontRef idx="minor">
            <a:schemeClr val="lt1"/>
          </a:fontRef>
        </p:style>
        <p:txBody>
          <a:bodyPr lIns="0" tIns="0" rIns="0" bIns="32650" rtlCol="0" anchor="ctr"/>
          <a:lstStyle/>
          <a:p>
            <a:pPr algn="ctr"/>
            <a:r>
              <a:rPr lang="en-US" sz="1200" dirty="0" smtClean="0">
                <a:solidFill>
                  <a:schemeClr val="tx1"/>
                </a:solidFill>
              </a:rPr>
              <a:t>Active Directory Federation Server 2.0</a:t>
            </a:r>
            <a:endParaRPr lang="en-US" sz="1200" dirty="0">
              <a:solidFill>
                <a:schemeClr val="tx1"/>
              </a:solidFill>
            </a:endParaRPr>
          </a:p>
        </p:txBody>
      </p:sp>
      <p:cxnSp>
        <p:nvCxnSpPr>
          <p:cNvPr id="19" name="Straight Arrow Connector 18"/>
          <p:cNvCxnSpPr>
            <a:endCxn id="18" idx="1"/>
          </p:cNvCxnSpPr>
          <p:nvPr/>
        </p:nvCxnSpPr>
        <p:spPr>
          <a:xfrm flipV="1">
            <a:off x="1585502" y="3956279"/>
            <a:ext cx="649116" cy="7666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8"/>
          <p:cNvCxnSpPr>
            <a:endCxn id="18" idx="3"/>
          </p:cNvCxnSpPr>
          <p:nvPr/>
        </p:nvCxnSpPr>
        <p:spPr>
          <a:xfrm rot="10800000" flipV="1">
            <a:off x="3758221" y="3180373"/>
            <a:ext cx="3662998" cy="775906"/>
          </a:xfrm>
          <a:prstGeom prst="curvedConnector3">
            <a:avLst>
              <a:gd name="adj1" fmla="val 64142"/>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673129" y="3048000"/>
            <a:ext cx="811683" cy="400103"/>
          </a:xfrm>
          <a:prstGeom prst="rect">
            <a:avLst/>
          </a:prstGeom>
        </p:spPr>
        <p:txBody>
          <a:bodyPr wrap="none" lIns="91433" tIns="45717" rIns="91433" bIns="45717">
            <a:spAutoFit/>
          </a:bodyPr>
          <a:lstStyle/>
          <a:p>
            <a:r>
              <a:rPr lang="en-US" sz="2000" b="1" dirty="0" smtClean="0"/>
              <a:t>Trust</a:t>
            </a:r>
            <a:endParaRPr lang="en-US" sz="2000" b="1" dirty="0"/>
          </a:p>
        </p:txBody>
      </p:sp>
      <p:sp>
        <p:nvSpPr>
          <p:cNvPr id="22" name="Trapezoid 21"/>
          <p:cNvSpPr/>
          <p:nvPr/>
        </p:nvSpPr>
        <p:spPr bwMode="auto">
          <a:xfrm rot="5400000">
            <a:off x="763505" y="4306481"/>
            <a:ext cx="419757" cy="618690"/>
          </a:xfrm>
          <a:prstGeom prst="trapezoid">
            <a:avLst>
              <a:gd name="adj" fmla="val 2982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0" tIns="45715" rIns="91430" bIns="45715" numCol="1" spcCol="0" rtlCol="0" anchor="ctr" anchorCtr="0" compatLnSpc="1">
            <a:prstTxWarp prst="textNoShape">
              <a:avLst/>
            </a:prstTxWarp>
          </a:bodyPr>
          <a:lstStyle/>
          <a:p>
            <a:pPr algn="ctr" defTabSz="914034"/>
            <a:r>
              <a:rPr lang="en-US" sz="1100" b="1" dirty="0" err="1">
                <a:solidFill>
                  <a:schemeClr val="tx1"/>
                </a:solidFill>
              </a:rPr>
              <a:t>IdP</a:t>
            </a:r>
            <a:endParaRPr lang="en-US" sz="1100" b="1" dirty="0">
              <a:solidFill>
                <a:schemeClr val="tx1"/>
              </a:solidFill>
            </a:endParaRPr>
          </a:p>
        </p:txBody>
      </p:sp>
      <p:sp>
        <p:nvSpPr>
          <p:cNvPr id="23" name="Flowchart: Magnetic Disk 22"/>
          <p:cNvSpPr/>
          <p:nvPr/>
        </p:nvSpPr>
        <p:spPr bwMode="auto">
          <a:xfrm>
            <a:off x="7528927" y="4310153"/>
            <a:ext cx="1083459" cy="900717"/>
          </a:xfrm>
          <a:prstGeom prst="flowChartMagneticDisk">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a:t>Directory</a:t>
            </a:r>
          </a:p>
          <a:p>
            <a:pPr algn="ctr"/>
            <a:r>
              <a:rPr lang="en-US" sz="1050" dirty="0"/>
              <a:t>Store</a:t>
            </a:r>
          </a:p>
        </p:txBody>
      </p:sp>
      <p:sp>
        <p:nvSpPr>
          <p:cNvPr id="24" name="Rounded Rectangle 23"/>
          <p:cNvSpPr/>
          <p:nvPr/>
        </p:nvSpPr>
        <p:spPr>
          <a:xfrm>
            <a:off x="5281824" y="3646683"/>
            <a:ext cx="1686971" cy="468117"/>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50" rtlCol="0" anchor="ctr"/>
          <a:lstStyle/>
          <a:p>
            <a:pPr algn="ctr"/>
            <a:r>
              <a:rPr lang="en-US" sz="1200" dirty="0" smtClean="0">
                <a:solidFill>
                  <a:schemeClr val="tx1"/>
                </a:solidFill>
              </a:rPr>
              <a:t>Admin Portal/</a:t>
            </a:r>
          </a:p>
          <a:p>
            <a:pPr algn="ctr"/>
            <a:r>
              <a:rPr lang="en-US" sz="1200" dirty="0" smtClean="0">
                <a:solidFill>
                  <a:schemeClr val="tx1"/>
                </a:solidFill>
              </a:rPr>
              <a:t>PowerShell</a:t>
            </a:r>
            <a:endParaRPr lang="en-US" sz="1200" dirty="0">
              <a:solidFill>
                <a:schemeClr val="tx1"/>
              </a:solidFill>
            </a:endParaRPr>
          </a:p>
        </p:txBody>
      </p:sp>
      <p:cxnSp>
        <p:nvCxnSpPr>
          <p:cNvPr id="25" name="Elbow Connector 125"/>
          <p:cNvCxnSpPr>
            <a:stCxn id="24" idx="2"/>
            <a:endCxn id="13" idx="0"/>
          </p:cNvCxnSpPr>
          <p:nvPr/>
        </p:nvCxnSpPr>
        <p:spPr>
          <a:xfrm rot="16200000" flipH="1">
            <a:off x="6018935" y="4221175"/>
            <a:ext cx="314325" cy="101575"/>
          </a:xfrm>
          <a:prstGeom prst="curvedConnector3">
            <a:avLst/>
          </a:prstGeom>
          <a:ln w="28575">
            <a:solidFill>
              <a:schemeClr val="bg2">
                <a:lumMod val="2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7367277" y="2832849"/>
            <a:ext cx="1482109" cy="1316591"/>
          </a:xfrm>
          <a:prstGeom prst="roundRect">
            <a:avLst/>
          </a:prstGeom>
          <a:ln/>
        </p:spPr>
        <p:style>
          <a:lnRef idx="1">
            <a:schemeClr val="accent2"/>
          </a:lnRef>
          <a:fillRef idx="3">
            <a:schemeClr val="accent2"/>
          </a:fillRef>
          <a:effectRef idx="2">
            <a:schemeClr val="accent2"/>
          </a:effectRef>
          <a:fontRef idx="minor">
            <a:schemeClr val="lt1"/>
          </a:fontRef>
        </p:style>
        <p:txBody>
          <a:bodyPr lIns="0" tIns="0" rIns="0" bIns="32650" rtlCol="0" anchor="ctr"/>
          <a:lstStyle/>
          <a:p>
            <a:pPr algn="ctr"/>
            <a:r>
              <a:rPr lang="en-US" sz="1200" dirty="0" smtClean="0"/>
              <a:t>Authentication platform</a:t>
            </a:r>
            <a:endParaRPr lang="en-US" sz="1200" dirty="0"/>
          </a:p>
        </p:txBody>
      </p:sp>
      <p:cxnSp>
        <p:nvCxnSpPr>
          <p:cNvPr id="27" name="Elbow Connector 26"/>
          <p:cNvCxnSpPr>
            <a:stCxn id="13" idx="3"/>
            <a:endCxn id="23" idx="2"/>
          </p:cNvCxnSpPr>
          <p:nvPr/>
        </p:nvCxnSpPr>
        <p:spPr>
          <a:xfrm flipV="1">
            <a:off x="6953769" y="4760509"/>
            <a:ext cx="575158" cy="2426"/>
          </a:xfrm>
          <a:prstGeom prst="bentConnector3">
            <a:avLst>
              <a:gd name="adj1" fmla="val 50000"/>
            </a:avLst>
          </a:prstGeom>
          <a:ln w="28575">
            <a:solidFill>
              <a:schemeClr val="bg2">
                <a:lumMod val="2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54412" y="1905001"/>
            <a:ext cx="3929009" cy="246221"/>
          </a:xfrm>
          <a:prstGeom prst="rect">
            <a:avLst/>
          </a:prstGeom>
          <a:noFill/>
        </p:spPr>
        <p:txBody>
          <a:bodyPr wrap="square" lIns="0" tIns="0" rIns="0" bIns="0" rtlCol="0">
            <a:spAutoFit/>
          </a:bodyPr>
          <a:lstStyle/>
          <a:p>
            <a:r>
              <a:rPr lang="en-US" sz="1600" b="1" dirty="0"/>
              <a:t>Microsoft Online Services</a:t>
            </a:r>
          </a:p>
        </p:txBody>
      </p:sp>
      <p:cxnSp>
        <p:nvCxnSpPr>
          <p:cNvPr id="30" name="Elbow Connector 29"/>
          <p:cNvCxnSpPr>
            <a:endCxn id="17" idx="1"/>
          </p:cNvCxnSpPr>
          <p:nvPr/>
        </p:nvCxnSpPr>
        <p:spPr>
          <a:xfrm>
            <a:off x="8738497" y="3180372"/>
            <a:ext cx="1326017" cy="7564"/>
          </a:xfrm>
          <a:prstGeom prst="bentConnector3">
            <a:avLst>
              <a:gd name="adj1" fmla="val 50000"/>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6" idx="1"/>
          </p:cNvCxnSpPr>
          <p:nvPr/>
        </p:nvCxnSpPr>
        <p:spPr>
          <a:xfrm>
            <a:off x="8738499" y="3180372"/>
            <a:ext cx="1342494" cy="858260"/>
          </a:xfrm>
          <a:prstGeom prst="bentConnector3">
            <a:avLst>
              <a:gd name="adj1" fmla="val 62017"/>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a:off x="8738499" y="3180372"/>
            <a:ext cx="1352070" cy="1687084"/>
          </a:xfrm>
          <a:prstGeom prst="bentConnector3">
            <a:avLst>
              <a:gd name="adj1" fmla="val 61932"/>
            </a:avLst>
          </a:prstGeom>
          <a:ln w="28575">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3" name="Trapezoid 32"/>
          <p:cNvSpPr/>
          <p:nvPr/>
        </p:nvSpPr>
        <p:spPr bwMode="auto">
          <a:xfrm rot="16200000">
            <a:off x="8694129" y="3653610"/>
            <a:ext cx="523101" cy="704078"/>
          </a:xfrm>
          <a:prstGeom prst="trapezoid">
            <a:avLst>
              <a:gd name="adj" fmla="val 2982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wrap="square" lIns="91430" tIns="45715" rIns="91430" bIns="45715" numCol="1" spcCol="0" rtlCol="0" anchor="ctr" anchorCtr="0" compatLnSpc="1">
            <a:prstTxWarp prst="textNoShape">
              <a:avLst/>
            </a:prstTxWarp>
          </a:bodyPr>
          <a:lstStyle/>
          <a:p>
            <a:pPr algn="ctr" defTabSz="914034"/>
            <a:r>
              <a:rPr lang="en-US" sz="1200" b="1" dirty="0" err="1">
                <a:solidFill>
                  <a:schemeClr val="tx1"/>
                </a:solidFill>
              </a:rPr>
              <a:t>IdP</a:t>
            </a:r>
            <a:endParaRPr lang="en-US" sz="1600" b="1" dirty="0">
              <a:solidFill>
                <a:schemeClr val="tx1"/>
              </a:solidFill>
            </a:endParaRPr>
          </a:p>
        </p:txBody>
      </p:sp>
      <p:pic>
        <p:nvPicPr>
          <p:cNvPr id="34" name="Picture 33"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1104468" y="4990422"/>
            <a:ext cx="419656" cy="325645"/>
          </a:xfrm>
          <a:prstGeom prst="rect">
            <a:avLst/>
          </a:prstGeom>
          <a:noFill/>
        </p:spPr>
      </p:pic>
      <p:pic>
        <p:nvPicPr>
          <p:cNvPr id="35" name="Picture 34"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8192730" y="5019959"/>
            <a:ext cx="419656" cy="325645"/>
          </a:xfrm>
          <a:prstGeom prst="rect">
            <a:avLst/>
          </a:prstGeom>
          <a:noFill/>
        </p:spPr>
      </p:pic>
      <p:pic>
        <p:nvPicPr>
          <p:cNvPr id="36" name="Picture 35"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8192730" y="5019959"/>
            <a:ext cx="419656" cy="325645"/>
          </a:xfrm>
          <a:prstGeom prst="rect">
            <a:avLst/>
          </a:prstGeom>
          <a:noFill/>
        </p:spPr>
      </p:pic>
      <p:pic>
        <p:nvPicPr>
          <p:cNvPr id="37" name="Picture 36"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8192730" y="5019959"/>
            <a:ext cx="419656" cy="325645"/>
          </a:xfrm>
          <a:prstGeom prst="rect">
            <a:avLst/>
          </a:prstGeom>
          <a:noFill/>
        </p:spPr>
      </p:pic>
      <p:pic>
        <p:nvPicPr>
          <p:cNvPr id="38" name="Picture 37"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8192730" y="5019959"/>
            <a:ext cx="419656" cy="325645"/>
          </a:xfrm>
          <a:prstGeom prst="rect">
            <a:avLst/>
          </a:prstGeom>
          <a:noFill/>
        </p:spPr>
      </p:pic>
      <p:pic>
        <p:nvPicPr>
          <p:cNvPr id="39" name="Picture 38"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8192730" y="5022236"/>
            <a:ext cx="419656" cy="325645"/>
          </a:xfrm>
          <a:prstGeom prst="rect">
            <a:avLst/>
          </a:prstGeom>
          <a:noFill/>
        </p:spPr>
      </p:pic>
      <p:pic>
        <p:nvPicPr>
          <p:cNvPr id="40" name="Picture 39" descr="C:\Program Files\Microsoft Resource DVD Artwork\DVD_ART\Artwork_Imagery\HARDWARE_IMAGERY\Illustration - Misc Hardware\Windows Vista Illustration Icons\Generic User.png"/>
          <p:cNvPicPr>
            <a:picLocks noChangeAspect="1" noChangeArrowheads="1"/>
          </p:cNvPicPr>
          <p:nvPr/>
        </p:nvPicPr>
        <p:blipFill>
          <a:blip r:embed="rId3" cstate="print"/>
          <a:srcRect/>
          <a:stretch>
            <a:fillRect/>
          </a:stretch>
        </p:blipFill>
        <p:spPr bwMode="auto">
          <a:xfrm flipH="1">
            <a:off x="1103947" y="4993116"/>
            <a:ext cx="419656" cy="325645"/>
          </a:xfrm>
          <a:prstGeom prst="rect">
            <a:avLst/>
          </a:prstGeom>
          <a:noFill/>
        </p:spPr>
      </p:pic>
    </p:spTree>
    <p:extLst>
      <p:ext uri="{BB962C8B-B14F-4D97-AF65-F5344CB8AC3E}">
        <p14:creationId xmlns:p14="http://schemas.microsoft.com/office/powerpoint/2010/main" val="139266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path" presetSubtype="0" accel="50000" decel="50000" fill="hold" nodeType="clickEffect">
                                  <p:stCondLst>
                                    <p:cond delay="0"/>
                                  </p:stCondLst>
                                  <p:childTnLst>
                                    <p:animMotion origin="layout" path="M 0.00079 0.00601 L 0.15716 0.01711 C 0.19 0.01966 0.23899 0.02128 0.29021 0.02128 C 0.34858 0.02128 0.39511 0.01966 0.42781 0.01711 L 0.58445 0.00601 " pathEditMode="relative" rAng="0" ptsTypes="FffFF">
                                      <p:cBhvr>
                                        <p:cTn id="25" dur="2000" fill="hold"/>
                                        <p:tgtEl>
                                          <p:spTgt spid="34"/>
                                        </p:tgtEl>
                                        <p:attrNameLst>
                                          <p:attrName>ppt_x</p:attrName>
                                          <p:attrName>ppt_y</p:attrName>
                                        </p:attrNameLst>
                                      </p:cBhvr>
                                      <p:rCtr x="29176" y="763"/>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childTnLst>
                          </p:cTn>
                        </p:par>
                        <p:par>
                          <p:cTn id="34" fill="hold">
                            <p:stCondLst>
                              <p:cond delay="2000"/>
                            </p:stCondLst>
                            <p:childTnLst>
                              <p:par>
                                <p:cTn id="35" presetID="37" presetClass="path" presetSubtype="0" accel="50000" decel="50000" fill="hold" nodeType="afterEffect">
                                  <p:stCondLst>
                                    <p:cond delay="0"/>
                                  </p:stCondLst>
                                  <p:childTnLst>
                                    <p:animMotion origin="layout" path="M 0.00069 -0.00278 L 0.00243 -0.06157 C 0.00312 -0.07384 0.00017 -0.09097 -0.00504 -0.10671 C -0.01059 -0.125 -0.01788 -0.13866 -0.02552 -0.14653 L -0.05851 -0.18426 " pathEditMode="relative" rAng="3995141" ptsTypes="FffFF">
                                      <p:cBhvr>
                                        <p:cTn id="36" dur="2000" fill="hold"/>
                                        <p:tgtEl>
                                          <p:spTgt spid="36"/>
                                        </p:tgtEl>
                                        <p:attrNameLst>
                                          <p:attrName>ppt_x</p:attrName>
                                          <p:attrName>ppt_y</p:attrName>
                                        </p:attrNameLst>
                                      </p:cBhvr>
                                      <p:rCtr x="-1771" y="-9769"/>
                                    </p:animMotion>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51" presetClass="path" presetSubtype="0" accel="50000" decel="50000" fill="hold" nodeType="withEffect">
                                  <p:stCondLst>
                                    <p:cond delay="0"/>
                                  </p:stCondLst>
                                  <p:childTnLst>
                                    <p:animMotion origin="layout" path="M 0.15087 -0.26412 L 0.13177 -0.17292 C 0.12795 -0.1537 0.11806 -0.12894 0.10556 -0.10579 C 0.08976 -0.07963 0.07465 -0.06181 0.06181 -0.05255 L 0.00069 -0.00301 " pathEditMode="relative" rAng="2252892" ptsTypes="FffFF">
                                      <p:cBhvr>
                                        <p:cTn id="40" dur="2000" spd="-100000" fill="hold"/>
                                        <p:tgtEl>
                                          <p:spTgt spid="37"/>
                                        </p:tgtEl>
                                        <p:attrNameLst>
                                          <p:attrName>ppt_x</p:attrName>
                                          <p:attrName>ppt_y</p:attrName>
                                        </p:attrNameLst>
                                      </p:cBhvr>
                                      <p:rCtr x="-6076" y="14514"/>
                                    </p:animMotion>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51" presetClass="path" presetSubtype="0" accel="50000" decel="50000" fill="hold" nodeType="withEffect">
                                  <p:stCondLst>
                                    <p:cond delay="0"/>
                                  </p:stCondLst>
                                  <p:childTnLst>
                                    <p:animMotion origin="layout" path="M 0.15729 -0.12638 L 0.12222 -0.07685 C 0.1151 -0.06643 0.10243 -0.0537 0.08906 -0.04212 C 0.07292 -0.03009 0.05955 -0.02268 0.04896 -0.01851 L -5.55556E-7 -4.81481E-6 " pathEditMode="relative" rAng="3539281" ptsTypes="FffFF">
                                      <p:cBhvr>
                                        <p:cTn id="44" dur="2000" spd="-100000" fill="hold"/>
                                        <p:tgtEl>
                                          <p:spTgt spid="38"/>
                                        </p:tgtEl>
                                        <p:attrNameLst>
                                          <p:attrName>ppt_x</p:attrName>
                                          <p:attrName>ppt_y</p:attrName>
                                        </p:attrNameLst>
                                      </p:cBhvr>
                                      <p:rCtr x="-7378" y="7384"/>
                                    </p:animMotion>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51" presetClass="path" presetSubtype="0" accel="50000" decel="50000" fill="hold" nodeType="withEffect">
                                  <p:stCondLst>
                                    <p:cond delay="0"/>
                                  </p:stCondLst>
                                  <p:childTnLst>
                                    <p:animMotion origin="layout" path="M 0.14427 -0.01644 L 0.10642 0.0037 C 0.09879 0.0081 0.08611 0.01157 0.07413 0.01389 C 0.05972 0.01574 0.04809 0.01342 0.03941 0.01134 L -5.55556E-7 3.7037E-6 " pathEditMode="relative" rAng="5107225" ptsTypes="FffFF">
                                      <p:cBhvr>
                                        <p:cTn id="48" dur="2000" spd="-100000" fill="hold"/>
                                        <p:tgtEl>
                                          <p:spTgt spid="39"/>
                                        </p:tgtEl>
                                        <p:attrNameLst>
                                          <p:attrName>ppt_x</p:attrName>
                                          <p:attrName>ppt_y</p:attrName>
                                        </p:attrNameLst>
                                      </p:cBhvr>
                                      <p:rCtr x="-7135" y="1921"/>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par>
                          <p:cTn id="67" fill="hold">
                            <p:stCondLst>
                              <p:cond delay="1500"/>
                            </p:stCondLst>
                            <p:childTnLst>
                              <p:par>
                                <p:cTn id="68" presetID="10" presetClass="exit" presetSubtype="0" fill="hold" grpId="0" nodeType="after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8" grpId="0" animBg="1"/>
      <p:bldP spid="21" grpId="0"/>
      <p:bldP spid="2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9879691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8241172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3762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Integrate</a:t>
            </a:r>
            <a:endParaRPr lang="en-US" dirty="0"/>
          </a:p>
        </p:txBody>
      </p:sp>
      <p:sp>
        <p:nvSpPr>
          <p:cNvPr id="3" name="Text Placeholder 2"/>
          <p:cNvSpPr>
            <a:spLocks noGrp="1"/>
          </p:cNvSpPr>
          <p:nvPr>
            <p:ph type="body" sz="quarter" idx="10"/>
          </p:nvPr>
        </p:nvSpPr>
        <p:spPr/>
        <p:txBody>
          <a:bodyPr/>
          <a:lstStyle/>
          <a:p>
            <a:r>
              <a:rPr lang="en-US" smtClean="0"/>
              <a:t>Single place for management</a:t>
            </a:r>
          </a:p>
          <a:p>
            <a:pPr lvl="1"/>
            <a:r>
              <a:rPr lang="en-US" smtClean="0"/>
              <a:t>User and groups including security groups</a:t>
            </a:r>
          </a:p>
          <a:p>
            <a:pPr lvl="1"/>
            <a:r>
              <a:rPr lang="en-US" smtClean="0"/>
              <a:t>Passwords</a:t>
            </a:r>
          </a:p>
          <a:p>
            <a:pPr lvl="1"/>
            <a:r>
              <a:rPr lang="en-US" smtClean="0"/>
              <a:t>Password policies</a:t>
            </a:r>
          </a:p>
          <a:p>
            <a:r>
              <a:rPr lang="en-US" smtClean="0"/>
              <a:t>Support for Enterprise Single Sign on</a:t>
            </a:r>
          </a:p>
          <a:p>
            <a:r>
              <a:rPr lang="en-US" smtClean="0"/>
              <a:t>Support for Hybrid environments for services such as Exchange Online</a:t>
            </a:r>
          </a:p>
          <a:p>
            <a:r>
              <a:rPr lang="en-US" smtClean="0"/>
              <a:t>Support for Strong Authentication (e.g. Smart cards)</a:t>
            </a:r>
            <a:endParaRPr lang="en-US" dirty="0" smtClean="0"/>
          </a:p>
        </p:txBody>
      </p:sp>
    </p:spTree>
    <p:extLst>
      <p:ext uri="{BB962C8B-B14F-4D97-AF65-F5344CB8AC3E}">
        <p14:creationId xmlns:p14="http://schemas.microsoft.com/office/powerpoint/2010/main" val="41679175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Requirements</a:t>
            </a:r>
            <a:endParaRPr lang="en-US" dirty="0"/>
          </a:p>
        </p:txBody>
      </p:sp>
      <p:sp>
        <p:nvSpPr>
          <p:cNvPr id="3" name="Text Placeholder 2"/>
          <p:cNvSpPr>
            <a:spLocks noGrp="1"/>
          </p:cNvSpPr>
          <p:nvPr>
            <p:ph type="body" sz="quarter" idx="10"/>
          </p:nvPr>
        </p:nvSpPr>
        <p:spPr/>
        <p:txBody>
          <a:bodyPr/>
          <a:lstStyle/>
          <a:p>
            <a:r>
              <a:rPr lang="en-US" smtClean="0"/>
              <a:t>Active Directory Forest Functionality level 2003 </a:t>
            </a:r>
          </a:p>
          <a:p>
            <a:r>
              <a:rPr lang="en-US" smtClean="0"/>
              <a:t>Windows 2008 for AD FS 2.0 or above</a:t>
            </a:r>
          </a:p>
          <a:p>
            <a:r>
              <a:rPr lang="en-US" smtClean="0"/>
              <a:t>Windows 2003 or above for Directory Synchronization</a:t>
            </a:r>
          </a:p>
          <a:p>
            <a:pPr lvl="1"/>
            <a:r>
              <a:rPr lang="en-US" smtClean="0"/>
              <a:t>32 Bit only</a:t>
            </a:r>
          </a:p>
          <a:p>
            <a:r>
              <a:rPr lang="en-US" smtClean="0"/>
              <a:t>Support Virtualization</a:t>
            </a:r>
          </a:p>
          <a:p>
            <a:r>
              <a:rPr lang="en-US" smtClean="0"/>
              <a:t>Single Forest</a:t>
            </a:r>
          </a:p>
          <a:p>
            <a:pPr lvl="1"/>
            <a:r>
              <a:rPr lang="en-US" smtClean="0"/>
              <a:t>Multiple domains in a single the forest supported</a:t>
            </a:r>
          </a:p>
          <a:p>
            <a:r>
              <a:rPr lang="en-US" smtClean="0"/>
              <a:t>Hybrid Deployments</a:t>
            </a:r>
          </a:p>
          <a:p>
            <a:pPr lvl="1"/>
            <a:r>
              <a:rPr lang="en-US" smtClean="0"/>
              <a:t>Exchange 2010 SP1 CAS and associated Schema</a:t>
            </a:r>
          </a:p>
          <a:p>
            <a:endParaRPr lang="en-US" smtClean="0"/>
          </a:p>
          <a:p>
            <a:endParaRPr lang="en-US" smtClean="0"/>
          </a:p>
          <a:p>
            <a:pPr lvl="1"/>
            <a:endParaRPr lang="en-US" smtClean="0"/>
          </a:p>
          <a:p>
            <a:endParaRPr lang="en-US" dirty="0"/>
          </a:p>
        </p:txBody>
      </p:sp>
    </p:spTree>
    <p:extLst>
      <p:ext uri="{BB962C8B-B14F-4D97-AF65-F5344CB8AC3E}">
        <p14:creationId xmlns:p14="http://schemas.microsoft.com/office/powerpoint/2010/main" val="8833066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 Naming v’s UPN Suffix</a:t>
            </a:r>
            <a:endParaRPr lang="en-US" dirty="0"/>
          </a:p>
        </p:txBody>
      </p:sp>
      <p:sp>
        <p:nvSpPr>
          <p:cNvPr id="3" name="Text Placeholder 2"/>
          <p:cNvSpPr>
            <a:spLocks noGrp="1"/>
          </p:cNvSpPr>
          <p:nvPr>
            <p:ph type="body" sz="quarter" idx="10"/>
          </p:nvPr>
        </p:nvSpPr>
        <p:spPr/>
        <p:txBody>
          <a:bodyPr/>
          <a:lstStyle/>
          <a:p>
            <a:r>
              <a:rPr lang="en-US" smtClean="0"/>
              <a:t>Number of different structures for Active Directory Naming</a:t>
            </a:r>
          </a:p>
          <a:p>
            <a:pPr lvl="1"/>
            <a:r>
              <a:rPr lang="en-US" smtClean="0"/>
              <a:t>Publicly routable</a:t>
            </a:r>
          </a:p>
          <a:p>
            <a:pPr lvl="1"/>
            <a:r>
              <a:rPr lang="en-US" smtClean="0"/>
              <a:t>Sub domain of a publicly routable domain</a:t>
            </a:r>
          </a:p>
          <a:p>
            <a:pPr lvl="1"/>
            <a:r>
              <a:rPr lang="en-US" smtClean="0"/>
              <a:t>Private Domain (e.g. contoso.local)</a:t>
            </a:r>
          </a:p>
          <a:p>
            <a:pPr lvl="1"/>
            <a:r>
              <a:rPr lang="en-US" smtClean="0"/>
              <a:t>Single level Domain (e.g. contoso)</a:t>
            </a:r>
          </a:p>
          <a:p>
            <a:r>
              <a:rPr lang="en-US" smtClean="0"/>
              <a:t>Must use a publicly routable or sub domain of a public routable Domain for your UPN Suffix</a:t>
            </a:r>
          </a:p>
          <a:p>
            <a:pPr lvl="1"/>
            <a:r>
              <a:rPr lang="en-US" smtClean="0"/>
              <a:t>Required for Realm discovery</a:t>
            </a:r>
          </a:p>
          <a:p>
            <a:pPr lvl="1"/>
            <a:r>
              <a:rPr lang="en-US" smtClean="0"/>
              <a:t>Must be able to prove ownership (via public DNS record)</a:t>
            </a:r>
          </a:p>
          <a:p>
            <a:pPr lvl="1"/>
            <a:r>
              <a:rPr lang="en-US" smtClean="0"/>
              <a:t>It does not need to be the same as your AD Domain Name</a:t>
            </a:r>
          </a:p>
          <a:p>
            <a:r>
              <a:rPr lang="en-US" smtClean="0"/>
              <a:t>Domain name must be shorter than 48 characters</a:t>
            </a:r>
            <a:endParaRPr lang="en-US" dirty="0" smtClean="0"/>
          </a:p>
        </p:txBody>
      </p:sp>
    </p:spTree>
    <p:extLst>
      <p:ext uri="{BB962C8B-B14F-4D97-AF65-F5344CB8AC3E}">
        <p14:creationId xmlns:p14="http://schemas.microsoft.com/office/powerpoint/2010/main" val="27614696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UPN Validations</a:t>
            </a:r>
            <a:endParaRPr lang="en-US" dirty="0"/>
          </a:p>
        </p:txBody>
      </p:sp>
      <p:sp>
        <p:nvSpPr>
          <p:cNvPr id="3" name="Text Placeholder 2"/>
          <p:cNvSpPr>
            <a:spLocks noGrp="1"/>
          </p:cNvSpPr>
          <p:nvPr>
            <p:ph type="body" sz="quarter" idx="10"/>
          </p:nvPr>
        </p:nvSpPr>
        <p:spPr>
          <a:xfrm>
            <a:off x="519112" y="1447799"/>
            <a:ext cx="11149013" cy="5164491"/>
          </a:xfrm>
        </p:spPr>
        <p:txBody>
          <a:bodyPr/>
          <a:lstStyle/>
          <a:p>
            <a:r>
              <a:rPr lang="en-US" dirty="0" smtClean="0"/>
              <a:t>All  users should have a defined UPN</a:t>
            </a:r>
          </a:p>
          <a:p>
            <a:pPr lvl="1"/>
            <a:r>
              <a:rPr lang="en-US" dirty="0" smtClean="0"/>
              <a:t>Where not set:</a:t>
            </a:r>
          </a:p>
          <a:p>
            <a:pPr lvl="2"/>
            <a:r>
              <a:rPr lang="en-US" dirty="0" smtClean="0"/>
              <a:t>Enterprise Single Sign on Enabled – </a:t>
            </a:r>
            <a:r>
              <a:rPr lang="en-US" dirty="0" err="1" smtClean="0"/>
              <a:t>SAMAccountName@DomainName</a:t>
            </a:r>
            <a:endParaRPr lang="en-US" dirty="0" smtClean="0"/>
          </a:p>
          <a:p>
            <a:pPr lvl="2"/>
            <a:r>
              <a:rPr lang="en-US" dirty="0" smtClean="0"/>
              <a:t>Cloud Based Identity – </a:t>
            </a:r>
            <a:r>
              <a:rPr lang="en-US" dirty="0" err="1" smtClean="0">
                <a:hlinkClick r:id="rId2"/>
              </a:rPr>
              <a:t>MailNickName</a:t>
            </a:r>
            <a:r>
              <a:rPr lang="en-US" dirty="0" smtClean="0">
                <a:hlinkClick r:id="rId2"/>
              </a:rPr>
              <a:t>@[company].onmicrosoft.com</a:t>
            </a:r>
            <a:endParaRPr lang="en-US" dirty="0" smtClean="0"/>
          </a:p>
          <a:p>
            <a:r>
              <a:rPr lang="en-US" dirty="0" smtClean="0"/>
              <a:t>Restrictions on allowed characters in cloud based UPN</a:t>
            </a:r>
          </a:p>
          <a:p>
            <a:pPr lvl="1"/>
            <a:r>
              <a:rPr lang="en-US" dirty="0"/>
              <a:t>Letters, numbers, dot, underscore or dash</a:t>
            </a:r>
          </a:p>
          <a:p>
            <a:pPr lvl="1"/>
            <a:r>
              <a:rPr lang="en-US" dirty="0"/>
              <a:t>No dot before @ </a:t>
            </a:r>
            <a:r>
              <a:rPr lang="en-US" dirty="0" smtClean="0"/>
              <a:t>symbol (e.g. </a:t>
            </a:r>
            <a:r>
              <a:rPr lang="en-US" dirty="0" smtClean="0">
                <a:hlinkClick r:id="rId3"/>
              </a:rPr>
              <a:t>ross.adams@contoso.com</a:t>
            </a:r>
            <a:r>
              <a:rPr lang="en-US" dirty="0" smtClean="0"/>
              <a:t> is ok, but </a:t>
            </a:r>
            <a:r>
              <a:rPr lang="en-US" dirty="0" smtClean="0">
                <a:hlinkClick r:id="rId4"/>
              </a:rPr>
              <a:t>ross.adams.jr.@contoso.com</a:t>
            </a:r>
            <a:r>
              <a:rPr lang="en-US" dirty="0" smtClean="0"/>
              <a:t> is not)</a:t>
            </a:r>
          </a:p>
          <a:p>
            <a:pPr lvl="1"/>
            <a:r>
              <a:rPr lang="en-US" dirty="0" smtClean="0"/>
              <a:t>Username must not be longer than 64 characters</a:t>
            </a:r>
          </a:p>
          <a:p>
            <a:r>
              <a:rPr lang="en-US" dirty="0" smtClean="0"/>
              <a:t>Non Validated Domain</a:t>
            </a:r>
          </a:p>
          <a:p>
            <a:r>
              <a:rPr lang="en-US" dirty="0" smtClean="0"/>
              <a:t>Customer ready tool to verify data in AD</a:t>
            </a:r>
          </a:p>
        </p:txBody>
      </p:sp>
    </p:spTree>
    <p:extLst>
      <p:ext uri="{BB962C8B-B14F-4D97-AF65-F5344CB8AC3E}">
        <p14:creationId xmlns:p14="http://schemas.microsoft.com/office/powerpoint/2010/main" val="23472026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Microsoft Online Directory Synchronization</a:t>
            </a:r>
            <a:endParaRPr lang="en-US" dirty="0"/>
          </a:p>
        </p:txBody>
      </p:sp>
      <p:sp>
        <p:nvSpPr>
          <p:cNvPr id="3" name="Subtitle 2"/>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51047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Synchronization Options</a:t>
            </a:r>
            <a:endParaRPr lang="en-US" dirty="0"/>
          </a:p>
        </p:txBody>
      </p:sp>
      <p:sp>
        <p:nvSpPr>
          <p:cNvPr id="6" name="Text Placeholder 5"/>
          <p:cNvSpPr>
            <a:spLocks noGrp="1"/>
          </p:cNvSpPr>
          <p:nvPr>
            <p:ph type="body" sz="quarter" idx="10"/>
          </p:nvPr>
        </p:nvSpPr>
        <p:spPr>
          <a:xfrm>
            <a:off x="519112" y="1447799"/>
            <a:ext cx="11149013" cy="5275730"/>
          </a:xfrm>
        </p:spPr>
        <p:txBody>
          <a:bodyPr>
            <a:normAutofit fontScale="92500" lnSpcReduction="10000"/>
          </a:bodyPr>
          <a:lstStyle/>
          <a:p>
            <a:r>
              <a:rPr lang="en-US" smtClean="0"/>
              <a:t>1 Way Sync from AD to Cloud</a:t>
            </a:r>
          </a:p>
          <a:p>
            <a:pPr lvl="1"/>
            <a:r>
              <a:rPr lang="en-US" smtClean="0"/>
              <a:t>Provisions users, DLs, Security Groups and contacts</a:t>
            </a:r>
          </a:p>
          <a:p>
            <a:pPr lvl="1"/>
            <a:r>
              <a:rPr lang="en-US" smtClean="0"/>
              <a:t>Can move to 2 Way Sync later</a:t>
            </a:r>
          </a:p>
          <a:p>
            <a:pPr lvl="1"/>
            <a:r>
              <a:rPr lang="en-US" smtClean="0"/>
              <a:t>On-premise master for all objects and properties</a:t>
            </a:r>
          </a:p>
          <a:p>
            <a:r>
              <a:rPr lang="en-US" smtClean="0"/>
              <a:t>2 Way Sync from AD to Cloud and Cloud to AD</a:t>
            </a:r>
          </a:p>
          <a:p>
            <a:pPr lvl="1"/>
            <a:r>
              <a:rPr lang="en-US" smtClean="0"/>
              <a:t>Required for Hybrid Deployments e.g. co-existence with Exchange online and Exchange on-premise</a:t>
            </a:r>
          </a:p>
          <a:p>
            <a:pPr lvl="1"/>
            <a:r>
              <a:rPr lang="en-US" smtClean="0"/>
              <a:t>Can not move back to 1 way sync</a:t>
            </a:r>
          </a:p>
          <a:p>
            <a:pPr lvl="1"/>
            <a:r>
              <a:rPr lang="en-US" smtClean="0"/>
              <a:t>Cloud becomes master for certain properties</a:t>
            </a:r>
          </a:p>
          <a:p>
            <a:r>
              <a:rPr lang="en-US" smtClean="0"/>
              <a:t>Sync’s all objects with some expections</a:t>
            </a:r>
          </a:p>
          <a:p>
            <a:pPr lvl="1"/>
            <a:r>
              <a:rPr lang="en-US" smtClean="0"/>
              <a:t>Does not Default accounts (Administrator etc)</a:t>
            </a:r>
          </a:p>
          <a:p>
            <a:pPr lvl="1"/>
            <a:r>
              <a:rPr lang="en-US" smtClean="0"/>
              <a:t>Does not sync System Objects</a:t>
            </a:r>
          </a:p>
          <a:p>
            <a:r>
              <a:rPr lang="en-US" smtClean="0"/>
              <a:t>Can not be turned off</a:t>
            </a:r>
            <a:endParaRPr lang="en-US" dirty="0" smtClean="0"/>
          </a:p>
        </p:txBody>
      </p:sp>
    </p:spTree>
    <p:extLst>
      <p:ext uri="{BB962C8B-B14F-4D97-AF65-F5344CB8AC3E}">
        <p14:creationId xmlns:p14="http://schemas.microsoft.com/office/powerpoint/2010/main" val="814099451"/>
      </p:ext>
    </p:extLst>
  </p:cSld>
  <p:clrMapOvr>
    <a:masterClrMapping/>
  </p:clrMapOvr>
  <p:transition>
    <p:fade/>
  </p:transition>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833E7-CDA5-4E4A-AF0B-36A91B78C9EF}">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2295e2e7-0eeb-498e-8716-217bb2ee6ee3"/>
    <ds:schemaRef ds:uri="http://schemas.microsoft.com/office/infopath/2007/PartnerControls"/>
    <ds:schemaRef ds:uri="http://schemas.openxmlformats.org/package/2006/metadata/core-properties"/>
    <ds:schemaRef ds:uri="8b529f77-48ab-4581-b468-93f09345b8aa"/>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5181</TotalTime>
  <Words>2736</Words>
  <Application>Microsoft Office PowerPoint</Application>
  <PresentationFormat>Custom</PresentationFormat>
  <Paragraphs>319</Paragraphs>
  <Slides>32</Slides>
  <Notes>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TENA11_BreakoutSession_Template_16x9_Final_05132011</vt:lpstr>
      <vt:lpstr>White with Consolas font for code slides</vt:lpstr>
      <vt:lpstr>Using Active Directory with  Microsoft Office 365</vt:lpstr>
      <vt:lpstr>Session Objectives</vt:lpstr>
      <vt:lpstr>Components of AD Directory Integration</vt:lpstr>
      <vt:lpstr>Why Integrate</vt:lpstr>
      <vt:lpstr>General Requirements</vt:lpstr>
      <vt:lpstr>AD Naming v’s UPN Suffix</vt:lpstr>
      <vt:lpstr>UPN Validations</vt:lpstr>
      <vt:lpstr>Microsoft Online Directory Synchronization</vt:lpstr>
      <vt:lpstr>Synchronization Options</vt:lpstr>
      <vt:lpstr>Account Requirements</vt:lpstr>
      <vt:lpstr>2 Way Synchronization </vt:lpstr>
      <vt:lpstr>Directory Synchronization Validations</vt:lpstr>
      <vt:lpstr>Synchronization Behaviors Part 1 </vt:lpstr>
      <vt:lpstr>Synchronization Behaviors Part 2</vt:lpstr>
      <vt:lpstr>Enterprise Single Sign On</vt:lpstr>
      <vt:lpstr>AD FS Office 365 Integration</vt:lpstr>
      <vt:lpstr>SSO Steps</vt:lpstr>
      <vt:lpstr>Converting a Domain to SSO</vt:lpstr>
      <vt:lpstr>Converting a Domain back to Cloud IDs</vt:lpstr>
      <vt:lpstr>Trialing SSO Options</vt:lpstr>
      <vt:lpstr>Summary</vt:lpstr>
      <vt:lpstr>Office 365 Track Go Do’s</vt:lpstr>
      <vt:lpstr>Microsoft Office 365  for IT Professionals</vt:lpstr>
      <vt:lpstr>Office 365 Track Sessions</vt:lpstr>
      <vt:lpstr>Related Office 365 Sessions</vt:lpstr>
      <vt:lpstr>Questions?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SIM320: Using Active Directory with Microsoft Office 365</dc:title>
  <dc:subject>Microsoft TechEd North America 2011</dc:subject>
  <dc:creator>Ross Adams; Jono Luk</dc:creator>
  <dc:description>Template Design: Jordan Cayabyab
Formatter: John Lee, Silver Fox Productions
Event Date: May 16-19, 2011
Event Location: Atlanta
Audience Type: Developers, IT Pros</dc:description>
  <cp:lastModifiedBy>Shows</cp:lastModifiedBy>
  <cp:revision>45</cp:revision>
  <cp:lastPrinted>2010-05-11T05:02:34Z</cp:lastPrinted>
  <dcterms:created xsi:type="dcterms:W3CDTF">2011-03-31T03:03:27Z</dcterms:created>
  <dcterms:modified xsi:type="dcterms:W3CDTF">2011-05-19T22:22:25Z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