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762" r:id="rId5"/>
    <p:sldMasterId id="2147483771" r:id="rId6"/>
  </p:sldMasterIdLst>
  <p:notesMasterIdLst>
    <p:notesMasterId r:id="rId64"/>
  </p:notesMasterIdLst>
  <p:handoutMasterIdLst>
    <p:handoutMasterId r:id="rId65"/>
  </p:handoutMasterIdLst>
  <p:sldIdLst>
    <p:sldId id="322" r:id="rId7"/>
    <p:sldId id="335" r:id="rId8"/>
    <p:sldId id="336" r:id="rId9"/>
    <p:sldId id="337" r:id="rId10"/>
    <p:sldId id="338" r:id="rId11"/>
    <p:sldId id="339" r:id="rId12"/>
    <p:sldId id="340" r:id="rId13"/>
    <p:sldId id="341" r:id="rId14"/>
    <p:sldId id="342" r:id="rId15"/>
    <p:sldId id="343" r:id="rId16"/>
    <p:sldId id="344" r:id="rId17"/>
    <p:sldId id="345" r:id="rId18"/>
    <p:sldId id="379" r:id="rId19"/>
    <p:sldId id="348" r:id="rId20"/>
    <p:sldId id="388" r:id="rId21"/>
    <p:sldId id="391" r:id="rId22"/>
    <p:sldId id="392" r:id="rId23"/>
    <p:sldId id="393" r:id="rId24"/>
    <p:sldId id="353" r:id="rId25"/>
    <p:sldId id="389" r:id="rId26"/>
    <p:sldId id="287" r:id="rId27"/>
    <p:sldId id="394" r:id="rId28"/>
    <p:sldId id="395" r:id="rId29"/>
    <p:sldId id="396" r:id="rId30"/>
    <p:sldId id="401" r:id="rId31"/>
    <p:sldId id="354" r:id="rId32"/>
    <p:sldId id="380" r:id="rId33"/>
    <p:sldId id="398" r:id="rId34"/>
    <p:sldId id="399" r:id="rId35"/>
    <p:sldId id="356" r:id="rId36"/>
    <p:sldId id="355" r:id="rId37"/>
    <p:sldId id="381" r:id="rId38"/>
    <p:sldId id="400" r:id="rId39"/>
    <p:sldId id="359" r:id="rId40"/>
    <p:sldId id="360" r:id="rId41"/>
    <p:sldId id="402" r:id="rId42"/>
    <p:sldId id="361" r:id="rId43"/>
    <p:sldId id="362" r:id="rId44"/>
    <p:sldId id="404" r:id="rId45"/>
    <p:sldId id="363" r:id="rId46"/>
    <p:sldId id="364" r:id="rId47"/>
    <p:sldId id="366" r:id="rId48"/>
    <p:sldId id="365" r:id="rId49"/>
    <p:sldId id="407" r:id="rId50"/>
    <p:sldId id="405" r:id="rId51"/>
    <p:sldId id="367" r:id="rId52"/>
    <p:sldId id="408" r:id="rId53"/>
    <p:sldId id="387" r:id="rId54"/>
    <p:sldId id="369" r:id="rId55"/>
    <p:sldId id="370" r:id="rId56"/>
    <p:sldId id="331" r:id="rId57"/>
    <p:sldId id="409" r:id="rId58"/>
    <p:sldId id="410" r:id="rId59"/>
    <p:sldId id="411" r:id="rId60"/>
    <p:sldId id="412" r:id="rId61"/>
    <p:sldId id="271" r:id="rId62"/>
    <p:sldId id="319" r:id="rId63"/>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9446" autoAdjust="0"/>
    <p:restoredTop sz="90571" autoAdjust="0"/>
  </p:normalViewPr>
  <p:slideViewPr>
    <p:cSldViewPr snapToGrid="0">
      <p:cViewPr varScale="1">
        <p:scale>
          <a:sx n="106" d="100"/>
          <a:sy n="106" d="100"/>
        </p:scale>
        <p:origin x="-810"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5" d="100"/>
        <a:sy n="25"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4:29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12" name="Date Placeholder 11"/>
          <p:cNvSpPr>
            <a:spLocks noGrp="1"/>
          </p:cNvSpPr>
          <p:nvPr>
            <p:ph type="dt" idx="10"/>
          </p:nvPr>
        </p:nvSpPr>
        <p:spPr/>
        <p:txBody>
          <a:bodyPr/>
          <a:lstStyle/>
          <a:p>
            <a:fld id="{C76D3773-7777-4947-9608-8E5FC83C69F8}" type="datetime1">
              <a:rPr lang="en-US" smtClean="0"/>
              <a:pPr/>
              <a:t>5/19/2011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25</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1922675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7CDB10E4-16F8-417E-9C49-85D2F821C704}" type="datetime1">
              <a:rPr lang="en-US" smtClean="0">
                <a:solidFill>
                  <a:prstClr val="black"/>
                </a:solidFill>
              </a:rPr>
              <a:pPr/>
              <a:t>5/19/2011</a:t>
            </a:fld>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
        <p:nvSpPr>
          <p:cNvPr id="15" name="Header Placeholder 14"/>
          <p:cNvSpPr>
            <a:spLocks noGrp="1"/>
          </p:cNvSpPr>
          <p:nvPr>
            <p:ph type="hdr" sz="quarter" idx="13"/>
          </p:nvPr>
        </p:nvSpPr>
        <p:spPr/>
        <p:txBody>
          <a:bodyPr/>
          <a:lstStyle/>
          <a:p>
            <a:r>
              <a:rPr lang="en-US" smtClean="0">
                <a:solidFill>
                  <a:prstClr val="black"/>
                </a:solidFill>
              </a:rPr>
              <a:t>TechReady12</a:t>
            </a:r>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D13A4939-5D02-45F7-9711-19F5E1A9D393}" type="datetime1">
              <a:rPr lang="en-US" smtClean="0"/>
              <a:t>5/19/2011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71341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2">
              <a:buNone/>
            </a:pPr>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70B10680-0FF9-4EED-863E-730C980F8893}" type="datetime1">
              <a:rPr lang="en-US" smtClean="0"/>
              <a:pPr/>
              <a:t>5/19/2011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1022131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C76D3773-7777-4947-9608-8E5FC83C69F8}" type="datetime1">
              <a:rPr lang="en-US" smtClean="0"/>
              <a:pPr/>
              <a:t>5/19/2011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32</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7CDB10E4-16F8-417E-9C49-85D2F821C704}" type="datetime1">
              <a:rPr lang="en-US" smtClean="0">
                <a:solidFill>
                  <a:prstClr val="black"/>
                </a:solidFill>
              </a:rPr>
              <a:pPr/>
              <a:t>5/19/2011</a:t>
            </a:fld>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
        <p:nvSpPr>
          <p:cNvPr id="15" name="Header Placeholder 14"/>
          <p:cNvSpPr>
            <a:spLocks noGrp="1"/>
          </p:cNvSpPr>
          <p:nvPr>
            <p:ph type="hdr" sz="quarter" idx="13"/>
          </p:nvPr>
        </p:nvSpPr>
        <p:spPr/>
        <p:txBody>
          <a:bodyPr/>
          <a:lstStyle/>
          <a:p>
            <a:r>
              <a:rPr lang="en-US" smtClean="0">
                <a:solidFill>
                  <a:prstClr val="black"/>
                </a:solidFill>
              </a:rPr>
              <a:t>TechReady12</a:t>
            </a:r>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12" name="Date Placeholder 11"/>
          <p:cNvSpPr>
            <a:spLocks noGrp="1"/>
          </p:cNvSpPr>
          <p:nvPr>
            <p:ph type="dt" idx="10"/>
          </p:nvPr>
        </p:nvSpPr>
        <p:spPr/>
        <p:txBody>
          <a:bodyPr/>
          <a:lstStyle/>
          <a:p>
            <a:fld id="{C76D3773-7777-4947-9608-8E5FC83C69F8}" type="datetime1">
              <a:rPr lang="en-US" smtClean="0"/>
              <a:pPr/>
              <a:t>5/19/2011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35</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12" name="Date Placeholder 11"/>
          <p:cNvSpPr>
            <a:spLocks noGrp="1"/>
          </p:cNvSpPr>
          <p:nvPr>
            <p:ph type="dt" idx="10"/>
          </p:nvPr>
        </p:nvSpPr>
        <p:spPr/>
        <p:txBody>
          <a:bodyPr/>
          <a:lstStyle/>
          <a:p>
            <a:fld id="{C76D3773-7777-4947-9608-8E5FC83C69F8}" type="datetime1">
              <a:rPr lang="en-US" smtClean="0"/>
              <a:pPr/>
              <a:t>5/19/2011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36</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7CDB10E4-16F8-417E-9C49-85D2F821C704}" type="datetime1">
              <a:rPr lang="en-US" smtClean="0">
                <a:solidFill>
                  <a:prstClr val="black"/>
                </a:solidFill>
              </a:rPr>
              <a:pPr/>
              <a:t>5/19/2011</a:t>
            </a:fld>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
        <p:nvSpPr>
          <p:cNvPr id="15" name="Header Placeholder 14"/>
          <p:cNvSpPr>
            <a:spLocks noGrp="1"/>
          </p:cNvSpPr>
          <p:nvPr>
            <p:ph type="hdr" sz="quarter" idx="13"/>
          </p:nvPr>
        </p:nvSpPr>
        <p:spPr/>
        <p:txBody>
          <a:bodyPr/>
          <a:lstStyle/>
          <a:p>
            <a:r>
              <a:rPr lang="en-US" smtClean="0">
                <a:solidFill>
                  <a:prstClr val="black"/>
                </a:solidFill>
              </a:rPr>
              <a:t>TechReady12</a:t>
            </a:r>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12" name="Date Placeholder 11"/>
          <p:cNvSpPr>
            <a:spLocks noGrp="1"/>
          </p:cNvSpPr>
          <p:nvPr>
            <p:ph type="dt" idx="10"/>
          </p:nvPr>
        </p:nvSpPr>
        <p:spPr/>
        <p:txBody>
          <a:bodyPr/>
          <a:lstStyle/>
          <a:p>
            <a:fld id="{C76D3773-7777-4947-9608-8E5FC83C69F8}" type="datetime1">
              <a:rPr lang="en-US" smtClean="0"/>
              <a:pPr/>
              <a:t>5/19/2011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38</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extLst>
      <p:ext uri="{BB962C8B-B14F-4D97-AF65-F5344CB8AC3E}">
        <p14:creationId xmlns:p14="http://schemas.microsoft.com/office/powerpoint/2010/main" val="2588730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7CDB10E4-16F8-417E-9C49-85D2F821C704}" type="datetime1">
              <a:rPr lang="en-US" smtClean="0"/>
              <a:pPr/>
              <a:t>5/19/2011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46</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12" name="Date Placeholder 11"/>
          <p:cNvSpPr>
            <a:spLocks noGrp="1"/>
          </p:cNvSpPr>
          <p:nvPr>
            <p:ph type="dt" idx="10"/>
          </p:nvPr>
        </p:nvSpPr>
        <p:spPr/>
        <p:txBody>
          <a:bodyPr/>
          <a:lstStyle/>
          <a:p>
            <a:fld id="{C76D3773-7777-4947-9608-8E5FC83C69F8}" type="datetime1">
              <a:rPr lang="en-US" smtClean="0"/>
              <a:pPr/>
              <a:t>5/19/2011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47</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1025123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2">
              <a:buNone/>
            </a:pPr>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70B10680-0FF9-4EED-863E-730C980F8893}" type="datetime1">
              <a:rPr lang="en-US" smtClean="0"/>
              <a:pPr/>
              <a:t>5/19/2011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50</a:t>
            </a:fld>
            <a:endParaRPr lang="en-US" dirty="0"/>
          </a:p>
        </p:txBody>
      </p:sp>
    </p:spTree>
    <p:extLst>
      <p:ext uri="{BB962C8B-B14F-4D97-AF65-F5344CB8AC3E}">
        <p14:creationId xmlns:p14="http://schemas.microsoft.com/office/powerpoint/2010/main" val="1022131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4:29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52</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4:29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53</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4:29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54</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4:29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55</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4:29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4:29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57</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C76D3773-7777-4947-9608-8E5FC83C69F8}" type="datetime1">
              <a:rPr lang="en-US" smtClean="0"/>
              <a:pPr/>
              <a:t>5/19/2011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4</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329862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A38A10DE-D7BF-4EDD-932E-CB03ECAA0A38}" type="datetime1">
              <a:rPr lang="en-US" smtClean="0"/>
              <a:t>5/19/2011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65073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2452264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7CDB10E4-16F8-417E-9C49-85D2F821C704}" type="datetime1">
              <a:rPr lang="en-US" smtClean="0">
                <a:solidFill>
                  <a:prstClr val="black"/>
                </a:solidFill>
              </a:rPr>
              <a:pPr/>
              <a:t>5/19/2011</a:t>
            </a:fld>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solidFill>
                  <a:prstClr val="black"/>
                </a:solidFill>
              </a:rPr>
              <a:pPr/>
              <a:t>14</a:t>
            </a:fld>
            <a:endParaRPr lang="en-US" dirty="0">
              <a:solidFill>
                <a:prstClr val="black"/>
              </a:solidFill>
            </a:endParaRPr>
          </a:p>
        </p:txBody>
      </p:sp>
      <p:sp>
        <p:nvSpPr>
          <p:cNvPr id="15" name="Header Placeholder 14"/>
          <p:cNvSpPr>
            <a:spLocks noGrp="1"/>
          </p:cNvSpPr>
          <p:nvPr>
            <p:ph type="hdr" sz="quarter" idx="13"/>
          </p:nvPr>
        </p:nvSpPr>
        <p:spPr/>
        <p:txBody>
          <a:bodyPr/>
          <a:lstStyle/>
          <a:p>
            <a:r>
              <a:rPr lang="en-US" smtClean="0">
                <a:solidFill>
                  <a:prstClr val="black"/>
                </a:solidFill>
              </a:rPr>
              <a:t>TechReady12</a:t>
            </a:r>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94674312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73816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479569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367280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0122027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00385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7960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65750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20552625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958052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569037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1105165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87068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3" y="1644651"/>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sp>
        <p:nvSpPr>
          <p:cNvPr id="2" name="Title 1"/>
          <p:cNvSpPr>
            <a:spLocks noGrp="1"/>
          </p:cNvSpPr>
          <p:nvPr>
            <p:ph type="ctrTitle" hasCustomPrompt="1"/>
          </p:nvPr>
        </p:nvSpPr>
        <p:spPr>
          <a:xfrm>
            <a:off x="969965" y="2265473"/>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301"/>
            <a:ext cx="2188302" cy="263149"/>
          </a:xfrm>
        </p:spPr>
        <p:txBody>
          <a:bodyPr/>
          <a:lstStyle>
            <a:lvl1pPr marL="0" indent="0">
              <a:buFont typeface="Arial" pitchFamily="34" charset="0"/>
              <a:buNone/>
              <a:defRPr sz="19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0630315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5522639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054902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93950109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15611435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2227506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805672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459868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596145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3"/>
              </a:buBlip>
              <a:defRPr/>
            </a:lvl1pPr>
            <a:lvl2pPr marL="855628" indent="-395272">
              <a:buFontTx/>
              <a:buBlip>
                <a:blip r:embed="rId3"/>
              </a:buBlip>
              <a:defRPr/>
            </a:lvl2pPr>
            <a:lvl3pPr marL="1258836" indent="-403208">
              <a:buFontTx/>
              <a:buBlip>
                <a:blip r:embed="rId3"/>
              </a:buBlip>
              <a:defRPr/>
            </a:lvl3pPr>
            <a:lvl4pPr marL="1604896" indent="-346061">
              <a:buFontTx/>
              <a:buBlip>
                <a:blip r:embed="rId3"/>
              </a:buBlip>
              <a:defRPr/>
            </a:lvl4pPr>
            <a:lvl5pPr marL="1941432" indent="-336536">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578790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447160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075221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452436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73072070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56448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59804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150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0"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8"/>
            <a:ext cx="4114800" cy="443199"/>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61" fontAlgn="base">
                <a:spcBef>
                  <a:spcPct val="0"/>
                </a:spcBef>
                <a:spcAft>
                  <a:spcPct val="0"/>
                </a:spcAft>
              </a:pPr>
              <a:endParaRPr lang="en-US" sz="23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defTabSz="914325"/>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2" y="3004651"/>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7" y="2769643"/>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3" y="497189"/>
            <a:ext cx="2271292" cy="811495"/>
          </a:xfrm>
          <a:prstGeom prst="rect">
            <a:avLst/>
          </a:prstGeom>
        </p:spPr>
      </p:pic>
    </p:spTree>
    <p:extLst>
      <p:ext uri="{BB962C8B-B14F-4D97-AF65-F5344CB8AC3E}">
        <p14:creationId xmlns:p14="http://schemas.microsoft.com/office/powerpoint/2010/main" val="220635281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9033644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074752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79293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95581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0687668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003754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811776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29987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jpe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7927665"/>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9" r:id="rId20"/>
    <p:sldLayoutId id="2147483770" r:id="rId21"/>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3607299"/>
      </p:ext>
    </p:extLst>
  </p:cSld>
  <p:clrMap bg1="dk1" tx1="lt1" bg2="dk2" tx2="lt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4685845"/>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Lst>
  <p:transition>
    <p:fade/>
  </p:transition>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4.png"/><Relationship Id="rId3" Type="http://schemas.openxmlformats.org/officeDocument/2006/relationships/image" Target="../media/image40.png"/><Relationship Id="rId7" Type="http://schemas.openxmlformats.org/officeDocument/2006/relationships/image" Target="../media/image23.png"/><Relationship Id="rId12"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41.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22.png"/><Relationship Id="rId14"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hyperlink" Target="http://go.microsoft.com/fwlink/?LinkId=148795" TargetMode="External"/><Relationship Id="rId4" Type="http://schemas.openxmlformats.org/officeDocument/2006/relationships/hyperlink" Target="http://acs.codeplex.com/wikipage?title=Samples&amp;referringTitle=Home"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hyperlink" Target="http://microsoft.com/technet" TargetMode="External"/><Relationship Id="rId11" Type="http://schemas.openxmlformats.org/officeDocument/2006/relationships/image" Target="../media/image49.png"/><Relationship Id="rId5" Type="http://schemas.openxmlformats.org/officeDocument/2006/relationships/hyperlink" Target="http://www.microsoft.com/learning" TargetMode="External"/><Relationship Id="rId10" Type="http://schemas.openxmlformats.org/officeDocument/2006/relationships/image" Target="../media/image48.emf"/><Relationship Id="rId4" Type="http://schemas.openxmlformats.org/officeDocument/2006/relationships/image" Target="../media/image45.png"/><Relationship Id="rId9" Type="http://schemas.openxmlformats.org/officeDocument/2006/relationships/image" Target="../media/image47.png"/><Relationship Id="rId14" Type="http://schemas.microsoft.com/office/2007/relationships/hdphoto" Target="../media/hdphoto1.wdp"/></Relationships>
</file>

<file path=ppt/slides/_rels/slide5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User Identity and Authentication for Desktop and Phone </a:t>
            </a:r>
            <a:r>
              <a:rPr lang="en-US" dirty="0" smtClean="0"/>
              <a:t>Applications</a:t>
            </a:r>
            <a:endParaRPr lang="en-US" sz="3600" dirty="0"/>
          </a:p>
        </p:txBody>
      </p:sp>
      <p:sp>
        <p:nvSpPr>
          <p:cNvPr id="3" name="Subtitle 2"/>
          <p:cNvSpPr>
            <a:spLocks noGrp="1"/>
          </p:cNvSpPr>
          <p:nvPr>
            <p:ph type="subTitle" idx="1"/>
          </p:nvPr>
        </p:nvSpPr>
        <p:spPr/>
        <p:txBody>
          <a:bodyPr/>
          <a:lstStyle/>
          <a:p>
            <a:r>
              <a:rPr lang="en-US" dirty="0"/>
              <a:t>Caleb Baker</a:t>
            </a:r>
          </a:p>
          <a:p>
            <a:r>
              <a:rPr lang="en-US" dirty="0"/>
              <a:t>Senior Program Manager</a:t>
            </a:r>
          </a:p>
          <a:p>
            <a:r>
              <a:rPr lang="en-US" dirty="0"/>
              <a:t>Microsoft</a:t>
            </a:r>
          </a:p>
          <a:p>
            <a:endParaRPr lang="en-US" dirty="0"/>
          </a:p>
        </p:txBody>
      </p:sp>
      <p:sp>
        <p:nvSpPr>
          <p:cNvPr id="4" name="Text Placeholder 3"/>
          <p:cNvSpPr>
            <a:spLocks noGrp="1"/>
          </p:cNvSpPr>
          <p:nvPr>
            <p:ph type="body" sz="quarter" idx="10"/>
          </p:nvPr>
        </p:nvSpPr>
        <p:spPr/>
        <p:txBody>
          <a:bodyPr/>
          <a:lstStyle/>
          <a:p>
            <a:r>
              <a:rPr lang="en-US" dirty="0" smtClean="0"/>
              <a:t>SIM323</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a:t>
            </a:r>
            <a:endParaRPr lang="en-US" dirty="0"/>
          </a:p>
        </p:txBody>
      </p:sp>
      <p:sp>
        <p:nvSpPr>
          <p:cNvPr id="3" name="Text Placeholder 2"/>
          <p:cNvSpPr>
            <a:spLocks noGrp="1"/>
          </p:cNvSpPr>
          <p:nvPr>
            <p:ph type="body" sz="quarter" idx="10"/>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8" y="-42545"/>
            <a:ext cx="12478506" cy="832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85315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 Client Application and Social</a:t>
            </a:r>
            <a:endParaRPr lang="en-US" dirty="0"/>
          </a:p>
        </p:txBody>
      </p:sp>
      <p:pic>
        <p:nvPicPr>
          <p:cNvPr id="14" name="Picture 4" descr="C:\Users\calebb\Desktop\art I like\Internet Clouds web\cloud internet.png"/>
          <p:cNvPicPr>
            <a:picLocks noChangeAspect="1" noChangeArrowheads="1"/>
          </p:cNvPicPr>
          <p:nvPr/>
        </p:nvPicPr>
        <p:blipFill>
          <a:blip r:embed="rId2" cstate="print"/>
          <a:srcRect/>
          <a:stretch>
            <a:fillRect/>
          </a:stretch>
        </p:blipFill>
        <p:spPr bwMode="auto">
          <a:xfrm>
            <a:off x="7774580" y="1595481"/>
            <a:ext cx="2328333" cy="1986709"/>
          </a:xfrm>
          <a:prstGeom prst="rect">
            <a:avLst/>
          </a:prstGeom>
          <a:noFill/>
        </p:spPr>
      </p:pic>
      <p:pic>
        <p:nvPicPr>
          <p:cNvPr id="15" name="Picture 3" descr="C:\Users\calebb\Desktop\art I like\Web Services.png"/>
          <p:cNvPicPr>
            <a:picLocks noChangeAspect="1" noChangeArrowheads="1"/>
          </p:cNvPicPr>
          <p:nvPr/>
        </p:nvPicPr>
        <p:blipFill>
          <a:blip r:embed="rId3" cstate="print"/>
          <a:srcRect/>
          <a:stretch>
            <a:fillRect/>
          </a:stretch>
        </p:blipFill>
        <p:spPr bwMode="auto">
          <a:xfrm>
            <a:off x="8009817" y="2550041"/>
            <a:ext cx="1071408" cy="1338099"/>
          </a:xfrm>
          <a:prstGeom prst="rect">
            <a:avLst/>
          </a:prstGeom>
          <a:noFill/>
        </p:spPr>
      </p:pic>
      <p:pic>
        <p:nvPicPr>
          <p:cNvPr id="16" name="Picture 9" descr="C:\Users\calebb\Desktop\art I like\People\user business casual man people person.png"/>
          <p:cNvPicPr>
            <a:picLocks noChangeAspect="1" noChangeArrowheads="1"/>
          </p:cNvPicPr>
          <p:nvPr/>
        </p:nvPicPr>
        <p:blipFill>
          <a:blip r:embed="rId4" cstate="print"/>
          <a:srcRect/>
          <a:stretch>
            <a:fillRect/>
          </a:stretch>
        </p:blipFill>
        <p:spPr bwMode="auto">
          <a:xfrm flipH="1">
            <a:off x="3310802" y="4548643"/>
            <a:ext cx="1288829" cy="1699328"/>
          </a:xfrm>
          <a:prstGeom prst="rect">
            <a:avLst/>
          </a:prstGeom>
          <a:noFill/>
        </p:spPr>
      </p:pic>
      <p:pic>
        <p:nvPicPr>
          <p:cNvPr id="17" name="Picture 16" descr="C:\Users\calebb\Desktop\art I like\Hardware - Istock\Servers computer.png"/>
          <p:cNvPicPr>
            <a:picLocks noChangeAspect="1" noChangeArrowheads="1"/>
          </p:cNvPicPr>
          <p:nvPr/>
        </p:nvPicPr>
        <p:blipFill>
          <a:blip r:embed="rId5" cstate="print"/>
          <a:srcRect/>
          <a:stretch>
            <a:fillRect/>
          </a:stretch>
        </p:blipFill>
        <p:spPr bwMode="auto">
          <a:xfrm>
            <a:off x="4694398" y="951458"/>
            <a:ext cx="961336" cy="1909122"/>
          </a:xfrm>
          <a:prstGeom prst="rect">
            <a:avLst/>
          </a:prstGeom>
          <a:noFill/>
        </p:spPr>
      </p:pic>
      <p:sp>
        <p:nvSpPr>
          <p:cNvPr id="18" name="Rectangle 17"/>
          <p:cNvSpPr/>
          <p:nvPr/>
        </p:nvSpPr>
        <p:spPr>
          <a:xfrm>
            <a:off x="5344822" y="1153835"/>
            <a:ext cx="1244596" cy="8356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000" dirty="0" smtClean="0"/>
              <a:t>Active Directory</a:t>
            </a:r>
          </a:p>
        </p:txBody>
      </p:sp>
      <p:cxnSp>
        <p:nvCxnSpPr>
          <p:cNvPr id="19" name="Straight Arrow Connector 18"/>
          <p:cNvCxnSpPr/>
          <p:nvPr/>
        </p:nvCxnSpPr>
        <p:spPr>
          <a:xfrm>
            <a:off x="5344822" y="2804926"/>
            <a:ext cx="255181" cy="163803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V="1">
            <a:off x="6120684" y="3504603"/>
            <a:ext cx="1889133" cy="108473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1" name="TextBox 20"/>
          <p:cNvSpPr txBox="1"/>
          <p:nvPr/>
        </p:nvSpPr>
        <p:spPr>
          <a:xfrm>
            <a:off x="6959768" y="3096717"/>
            <a:ext cx="814812" cy="1769715"/>
          </a:xfrm>
          <a:prstGeom prst="rect">
            <a:avLst/>
          </a:prstGeom>
          <a:noFill/>
        </p:spPr>
        <p:txBody>
          <a:bodyPr wrap="square" lIns="0" tIns="0" rIns="0" bIns="0" rtlCol="0">
            <a:spAutoFit/>
          </a:bodyPr>
          <a:lstStyle/>
          <a:p>
            <a:r>
              <a:rPr lang="en-US" sz="11500" b="1" dirty="0" smtClean="0">
                <a:solidFill>
                  <a:schemeClr val="bg1"/>
                </a:solidFill>
              </a:rPr>
              <a:t>?</a:t>
            </a:r>
          </a:p>
        </p:txBody>
      </p:sp>
      <p:sp>
        <p:nvSpPr>
          <p:cNvPr id="22" name="TextBox 21"/>
          <p:cNvSpPr txBox="1"/>
          <p:nvPr/>
        </p:nvSpPr>
        <p:spPr>
          <a:xfrm>
            <a:off x="5248328" y="2915164"/>
            <a:ext cx="814812" cy="1231106"/>
          </a:xfrm>
          <a:prstGeom prst="rect">
            <a:avLst/>
          </a:prstGeom>
          <a:noFill/>
        </p:spPr>
        <p:txBody>
          <a:bodyPr wrap="square" lIns="0" tIns="0" rIns="0" bIns="0" rtlCol="0">
            <a:spAutoFit/>
          </a:bodyPr>
          <a:lstStyle/>
          <a:p>
            <a:r>
              <a:rPr lang="en-US" sz="8000" b="1" dirty="0" smtClean="0">
                <a:solidFill>
                  <a:schemeClr val="bg1"/>
                </a:solidFill>
              </a:rPr>
              <a:t>?</a:t>
            </a:r>
          </a:p>
        </p:txBody>
      </p:sp>
      <p:pic>
        <p:nvPicPr>
          <p:cNvPr id="24" name="Picture 3" descr="http://www.aidswalkorlando.org/img/facebook-256.png"/>
          <p:cNvPicPr>
            <a:picLocks noChangeAspect="1" noChangeArrowheads="1"/>
          </p:cNvPicPr>
          <p:nvPr/>
        </p:nvPicPr>
        <p:blipFill>
          <a:blip r:embed="rId6" cstate="print"/>
          <a:srcRect/>
          <a:stretch>
            <a:fillRect/>
          </a:stretch>
        </p:blipFill>
        <p:spPr bwMode="auto">
          <a:xfrm>
            <a:off x="3310802" y="1526876"/>
            <a:ext cx="925214" cy="925214"/>
          </a:xfrm>
          <a:prstGeom prst="rect">
            <a:avLst/>
          </a:prstGeom>
          <a:noFill/>
        </p:spPr>
      </p:pic>
      <p:pic>
        <p:nvPicPr>
          <p:cNvPr id="25" name="Picture 14" descr="Google"/>
          <p:cNvPicPr>
            <a:picLocks noChangeAspect="1" noChangeArrowheads="1"/>
          </p:cNvPicPr>
          <p:nvPr/>
        </p:nvPicPr>
        <p:blipFill>
          <a:blip r:embed="rId7" cstate="print"/>
          <a:srcRect/>
          <a:stretch>
            <a:fillRect/>
          </a:stretch>
        </p:blipFill>
        <p:spPr bwMode="auto">
          <a:xfrm>
            <a:off x="1976928" y="2623374"/>
            <a:ext cx="1685898" cy="583581"/>
          </a:xfrm>
          <a:prstGeom prst="rect">
            <a:avLst/>
          </a:prstGeom>
        </p:spPr>
        <p:style>
          <a:lnRef idx="2">
            <a:schemeClr val="dk1"/>
          </a:lnRef>
          <a:fillRef idx="1">
            <a:schemeClr val="lt1"/>
          </a:fillRef>
          <a:effectRef idx="0">
            <a:schemeClr val="dk1"/>
          </a:effectRef>
          <a:fontRef idx="minor">
            <a:schemeClr val="dk1"/>
          </a:fontRef>
        </p:style>
      </p:pic>
      <p:pic>
        <p:nvPicPr>
          <p:cNvPr id="26" name="Picture 2" descr="Windows Live I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230" y="3486562"/>
            <a:ext cx="2515572" cy="330618"/>
          </a:xfrm>
          <a:prstGeom prst="rect">
            <a:avLst/>
          </a:prstGeom>
          <a:extLst/>
        </p:spPr>
        <p:style>
          <a:lnRef idx="2">
            <a:schemeClr val="dk1"/>
          </a:lnRef>
          <a:fillRef idx="1">
            <a:schemeClr val="lt1"/>
          </a:fillRef>
          <a:effectRef idx="0">
            <a:schemeClr val="dk1"/>
          </a:effectRef>
          <a:fontRef idx="minor">
            <a:schemeClr val="dk1"/>
          </a:fontRef>
        </p:style>
      </p:pic>
      <p:pic>
        <p:nvPicPr>
          <p:cNvPr id="27" name="Picture 17"/>
          <p:cNvPicPr>
            <a:picLocks noChangeAspect="1" noChangeArrowheads="1"/>
          </p:cNvPicPr>
          <p:nvPr/>
        </p:nvPicPr>
        <p:blipFill>
          <a:blip r:embed="rId9" cstate="print"/>
          <a:srcRect/>
          <a:stretch>
            <a:fillRect/>
          </a:stretch>
        </p:blipFill>
        <p:spPr bwMode="auto">
          <a:xfrm>
            <a:off x="1459897" y="4101882"/>
            <a:ext cx="1733534" cy="356387"/>
          </a:xfrm>
          <a:prstGeom prst="rect">
            <a:avLst/>
          </a:prstGeom>
          <a:ln>
            <a:headEnd/>
            <a:tailEnd/>
          </a:ln>
        </p:spPr>
        <p:style>
          <a:lnRef idx="2">
            <a:schemeClr val="dk1"/>
          </a:lnRef>
          <a:fillRef idx="1">
            <a:schemeClr val="lt1"/>
          </a:fillRef>
          <a:effectRef idx="0">
            <a:schemeClr val="dk1"/>
          </a:effectRef>
          <a:fontRef idx="minor">
            <a:schemeClr val="dk1"/>
          </a:fontRef>
        </p:style>
      </p:pic>
      <p:cxnSp>
        <p:nvCxnSpPr>
          <p:cNvPr id="29" name="Straight Arrow Connector 28"/>
          <p:cNvCxnSpPr/>
          <p:nvPr/>
        </p:nvCxnSpPr>
        <p:spPr>
          <a:xfrm>
            <a:off x="4072270" y="2588835"/>
            <a:ext cx="1400142" cy="186943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4" name="TextBox 33"/>
          <p:cNvSpPr txBox="1"/>
          <p:nvPr/>
        </p:nvSpPr>
        <p:spPr>
          <a:xfrm>
            <a:off x="4364935" y="2683095"/>
            <a:ext cx="814812" cy="1231106"/>
          </a:xfrm>
          <a:prstGeom prst="rect">
            <a:avLst/>
          </a:prstGeom>
          <a:noFill/>
        </p:spPr>
        <p:txBody>
          <a:bodyPr wrap="square" lIns="0" tIns="0" rIns="0" bIns="0" rtlCol="0">
            <a:spAutoFit/>
          </a:bodyPr>
          <a:lstStyle/>
          <a:p>
            <a:r>
              <a:rPr lang="en-US" sz="8000" b="1" dirty="0" smtClean="0">
                <a:solidFill>
                  <a:schemeClr val="bg1"/>
                </a:solidFill>
              </a:rPr>
              <a:t>?</a:t>
            </a:r>
          </a:p>
        </p:txBody>
      </p:sp>
      <p:cxnSp>
        <p:nvCxnSpPr>
          <p:cNvPr id="35" name="Straight Arrow Connector 34"/>
          <p:cNvCxnSpPr/>
          <p:nvPr/>
        </p:nvCxnSpPr>
        <p:spPr>
          <a:xfrm>
            <a:off x="3773409" y="3167165"/>
            <a:ext cx="1401657" cy="152107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a:off x="3391786" y="4146270"/>
            <a:ext cx="1674171" cy="98343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a:off x="3391786" y="3651871"/>
            <a:ext cx="1674171" cy="121456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3879586" y="3008388"/>
            <a:ext cx="814812" cy="1231106"/>
          </a:xfrm>
          <a:prstGeom prst="rect">
            <a:avLst/>
          </a:prstGeom>
          <a:noFill/>
        </p:spPr>
        <p:txBody>
          <a:bodyPr wrap="square" lIns="0" tIns="0" rIns="0" bIns="0" rtlCol="0">
            <a:spAutoFit/>
          </a:bodyPr>
          <a:lstStyle/>
          <a:p>
            <a:r>
              <a:rPr lang="en-US" sz="8000" b="1" dirty="0" smtClean="0">
                <a:solidFill>
                  <a:schemeClr val="bg1"/>
                </a:solidFill>
              </a:rPr>
              <a:t>?</a:t>
            </a:r>
          </a:p>
        </p:txBody>
      </p:sp>
      <p:sp>
        <p:nvSpPr>
          <p:cNvPr id="45" name="TextBox 44"/>
          <p:cNvSpPr txBox="1"/>
          <p:nvPr/>
        </p:nvSpPr>
        <p:spPr>
          <a:xfrm>
            <a:off x="4251145" y="3550330"/>
            <a:ext cx="814812" cy="1231106"/>
          </a:xfrm>
          <a:prstGeom prst="rect">
            <a:avLst/>
          </a:prstGeom>
          <a:noFill/>
        </p:spPr>
        <p:txBody>
          <a:bodyPr wrap="square" lIns="0" tIns="0" rIns="0" bIns="0" rtlCol="0">
            <a:spAutoFit/>
          </a:bodyPr>
          <a:lstStyle/>
          <a:p>
            <a:r>
              <a:rPr lang="en-US" sz="8000" b="1" dirty="0" smtClean="0">
                <a:solidFill>
                  <a:schemeClr val="bg1"/>
                </a:solidFill>
              </a:rPr>
              <a:t>?</a:t>
            </a:r>
          </a:p>
        </p:txBody>
      </p:sp>
      <p:sp>
        <p:nvSpPr>
          <p:cNvPr id="46" name="TextBox 45"/>
          <p:cNvSpPr txBox="1"/>
          <p:nvPr/>
        </p:nvSpPr>
        <p:spPr>
          <a:xfrm>
            <a:off x="3366003" y="3504603"/>
            <a:ext cx="814812" cy="1231106"/>
          </a:xfrm>
          <a:prstGeom prst="rect">
            <a:avLst/>
          </a:prstGeom>
          <a:noFill/>
        </p:spPr>
        <p:txBody>
          <a:bodyPr wrap="square" lIns="0" tIns="0" rIns="0" bIns="0" rtlCol="0">
            <a:spAutoFit/>
          </a:bodyPr>
          <a:lstStyle/>
          <a:p>
            <a:r>
              <a:rPr lang="en-US" sz="8000" b="1" dirty="0" smtClean="0">
                <a:solidFill>
                  <a:schemeClr val="bg1"/>
                </a:solidFill>
              </a:rPr>
              <a:t>?</a:t>
            </a:r>
          </a:p>
        </p:txBody>
      </p:sp>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4010" y="4637989"/>
            <a:ext cx="1012815" cy="1690207"/>
          </a:xfrm>
          <a:prstGeom prst="rect">
            <a:avLst/>
          </a:prstGeom>
        </p:spPr>
      </p:pic>
    </p:spTree>
    <p:extLst>
      <p:ext uri="{BB962C8B-B14F-4D97-AF65-F5344CB8AC3E}">
        <p14:creationId xmlns:p14="http://schemas.microsoft.com/office/powerpoint/2010/main" val="101426409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Tools</a:t>
            </a:r>
            <a:endParaRPr lang="en-US" dirty="0"/>
          </a:p>
        </p:txBody>
      </p:sp>
      <p:sp>
        <p:nvSpPr>
          <p:cNvPr id="3" name="Text Placeholder 2"/>
          <p:cNvSpPr>
            <a:spLocks noGrp="1"/>
          </p:cNvSpPr>
          <p:nvPr>
            <p:ph type="body" sz="quarter" idx="10"/>
          </p:nvPr>
        </p:nvSpPr>
        <p:spPr/>
        <p:txBody>
          <a:bodyPr/>
          <a:lstStyle/>
          <a:p>
            <a:r>
              <a:rPr lang="en-US" smtClean="0"/>
              <a:t>Claims</a:t>
            </a:r>
          </a:p>
          <a:p>
            <a:r>
              <a:rPr lang="en-US" smtClean="0"/>
              <a:t>Token</a:t>
            </a:r>
          </a:p>
          <a:p>
            <a:r>
              <a:rPr lang="en-US" smtClean="0"/>
              <a:t>Security Token Service ( STS )</a:t>
            </a:r>
          </a:p>
          <a:p>
            <a:r>
              <a:rPr lang="en-US" smtClean="0"/>
              <a:t>Relying Party ( RP )</a:t>
            </a:r>
          </a:p>
          <a:p>
            <a:endParaRPr lang="en-US" smtClean="0"/>
          </a:p>
          <a:p>
            <a:r>
              <a:rPr lang="en-US" smtClean="0"/>
              <a:t>Windows Identity Foundation ( WIF )</a:t>
            </a:r>
          </a:p>
          <a:p>
            <a:r>
              <a:rPr lang="en-US" smtClean="0"/>
              <a:t>Active Directory Federation Server v2 ( AD FS )</a:t>
            </a:r>
          </a:p>
          <a:p>
            <a:r>
              <a:rPr lang="en-US" smtClean="0"/>
              <a:t>AppFabric Access Control Service ( ACS )</a:t>
            </a:r>
          </a:p>
          <a:p>
            <a:endParaRPr lang="en-US" dirty="0"/>
          </a:p>
        </p:txBody>
      </p:sp>
    </p:spTree>
    <p:extLst>
      <p:ext uri="{BB962C8B-B14F-4D97-AF65-F5344CB8AC3E}">
        <p14:creationId xmlns:p14="http://schemas.microsoft.com/office/powerpoint/2010/main" val="326931630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Authentication Flow</a:t>
            </a:r>
            <a:endParaRPr lang="en-US" dirty="0"/>
          </a:p>
        </p:txBody>
      </p:sp>
      <p:sp>
        <p:nvSpPr>
          <p:cNvPr id="4" name="Rounded Rectangle 3"/>
          <p:cNvSpPr/>
          <p:nvPr/>
        </p:nvSpPr>
        <p:spPr bwMode="auto">
          <a:xfrm>
            <a:off x="4607449"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AD FS 2.0</a:t>
            </a:r>
          </a:p>
        </p:txBody>
      </p:sp>
      <p:sp>
        <p:nvSpPr>
          <p:cNvPr id="5" name="Rounded Rectangle 4"/>
          <p:cNvSpPr/>
          <p:nvPr/>
        </p:nvSpPr>
        <p:spPr bwMode="auto">
          <a:xfrm>
            <a:off x="535172"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Application</a:t>
            </a:r>
          </a:p>
        </p:txBody>
      </p:sp>
      <p:sp>
        <p:nvSpPr>
          <p:cNvPr id="6" name="Rounded Rectangle 5"/>
          <p:cNvSpPr/>
          <p:nvPr/>
        </p:nvSpPr>
        <p:spPr bwMode="auto">
          <a:xfrm>
            <a:off x="8913652"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Service</a:t>
            </a:r>
          </a:p>
        </p:txBody>
      </p:sp>
      <p:cxnSp>
        <p:nvCxnSpPr>
          <p:cNvPr id="8" name="Straight Connector 7"/>
          <p:cNvCxnSpPr/>
          <p:nvPr/>
        </p:nvCxnSpPr>
        <p:spPr>
          <a:xfrm>
            <a:off x="1609060"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20333"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012366"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15509" y="4678313"/>
            <a:ext cx="7860119"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2190307" y="2193855"/>
            <a:ext cx="3147237"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Username / Password</a:t>
            </a:r>
          </a:p>
        </p:txBody>
      </p:sp>
      <p:cxnSp>
        <p:nvCxnSpPr>
          <p:cNvPr id="15" name="Straight Arrow Connector 14"/>
          <p:cNvCxnSpPr/>
          <p:nvPr/>
        </p:nvCxnSpPr>
        <p:spPr>
          <a:xfrm flipH="1">
            <a:off x="1743740" y="3693043"/>
            <a:ext cx="3838353"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3450264" y="3162912"/>
            <a:ext cx="887819"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SAML</a:t>
            </a:r>
          </a:p>
        </p:txBody>
      </p:sp>
      <p:sp>
        <p:nvSpPr>
          <p:cNvPr id="19" name="Regular Pentagon 18"/>
          <p:cNvSpPr/>
          <p:nvPr/>
        </p:nvSpPr>
        <p:spPr bwMode="auto">
          <a:xfrm>
            <a:off x="2780411" y="3023574"/>
            <a:ext cx="637954" cy="574158"/>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1" name="Regular Pentagon 20"/>
          <p:cNvSpPr/>
          <p:nvPr/>
        </p:nvSpPr>
        <p:spPr bwMode="auto">
          <a:xfrm>
            <a:off x="6834958" y="4043335"/>
            <a:ext cx="637954" cy="574158"/>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3" name="TextBox 22"/>
          <p:cNvSpPr txBox="1"/>
          <p:nvPr/>
        </p:nvSpPr>
        <p:spPr>
          <a:xfrm>
            <a:off x="7536710" y="4176526"/>
            <a:ext cx="1766778"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Authenticate</a:t>
            </a:r>
          </a:p>
        </p:txBody>
      </p:sp>
      <p:cxnSp>
        <p:nvCxnSpPr>
          <p:cNvPr id="24" name="Straight Arrow Connector 23"/>
          <p:cNvCxnSpPr/>
          <p:nvPr/>
        </p:nvCxnSpPr>
        <p:spPr>
          <a:xfrm flipV="1">
            <a:off x="1967908" y="2686480"/>
            <a:ext cx="3614185"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H="1">
            <a:off x="1815509" y="5837274"/>
            <a:ext cx="7689998" cy="531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2748512" y="5465134"/>
            <a:ext cx="221689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Customer List</a:t>
            </a:r>
          </a:p>
        </p:txBody>
      </p:sp>
    </p:spTree>
    <p:extLst>
      <p:ext uri="{BB962C8B-B14F-4D97-AF65-F5344CB8AC3E}">
        <p14:creationId xmlns:p14="http://schemas.microsoft.com/office/powerpoint/2010/main" val="1581875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animBg="1"/>
      <p:bldP spid="21" grpId="0" animBg="1"/>
      <p:bldP spid="23"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2" name="Title 1"/>
          <p:cNvSpPr>
            <a:spLocks noGrp="1"/>
          </p:cNvSpPr>
          <p:nvPr>
            <p:ph type="ctrTitle"/>
          </p:nvPr>
        </p:nvSpPr>
        <p:spPr/>
        <p:txBody>
          <a:bodyPr/>
          <a:lstStyle/>
          <a:p>
            <a:r>
              <a:rPr lang="en-US" smtClean="0"/>
              <a:t>WPF Client </a:t>
            </a:r>
            <a:br>
              <a:rPr lang="en-US" smtClean="0"/>
            </a:b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964193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Authentication Flow</a:t>
            </a:r>
            <a:endParaRPr lang="en-US" dirty="0"/>
          </a:p>
        </p:txBody>
      </p:sp>
      <p:sp>
        <p:nvSpPr>
          <p:cNvPr id="4" name="Rounded Rectangle 3"/>
          <p:cNvSpPr/>
          <p:nvPr/>
        </p:nvSpPr>
        <p:spPr bwMode="auto">
          <a:xfrm>
            <a:off x="4607449"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AD FS 2.0</a:t>
            </a:r>
          </a:p>
        </p:txBody>
      </p:sp>
      <p:sp>
        <p:nvSpPr>
          <p:cNvPr id="5" name="Rounded Rectangle 4"/>
          <p:cNvSpPr/>
          <p:nvPr/>
        </p:nvSpPr>
        <p:spPr bwMode="auto">
          <a:xfrm>
            <a:off x="535172"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Application</a:t>
            </a:r>
          </a:p>
        </p:txBody>
      </p:sp>
      <p:sp>
        <p:nvSpPr>
          <p:cNvPr id="6" name="Rounded Rectangle 5"/>
          <p:cNvSpPr/>
          <p:nvPr/>
        </p:nvSpPr>
        <p:spPr bwMode="auto">
          <a:xfrm>
            <a:off x="8913652"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Service</a:t>
            </a:r>
          </a:p>
        </p:txBody>
      </p:sp>
      <p:cxnSp>
        <p:nvCxnSpPr>
          <p:cNvPr id="8" name="Straight Connector 7"/>
          <p:cNvCxnSpPr/>
          <p:nvPr/>
        </p:nvCxnSpPr>
        <p:spPr>
          <a:xfrm>
            <a:off x="1609060"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20333"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012366"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15509" y="4678313"/>
            <a:ext cx="7860119"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2190307" y="2193855"/>
            <a:ext cx="3147237"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Username / Password</a:t>
            </a:r>
          </a:p>
        </p:txBody>
      </p:sp>
      <p:cxnSp>
        <p:nvCxnSpPr>
          <p:cNvPr id="15" name="Straight Arrow Connector 14"/>
          <p:cNvCxnSpPr/>
          <p:nvPr/>
        </p:nvCxnSpPr>
        <p:spPr>
          <a:xfrm flipH="1">
            <a:off x="1743740" y="3693043"/>
            <a:ext cx="3838353"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3450264" y="3162912"/>
            <a:ext cx="887819"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SAML</a:t>
            </a:r>
          </a:p>
        </p:txBody>
      </p:sp>
      <p:sp>
        <p:nvSpPr>
          <p:cNvPr id="19" name="Regular Pentagon 18"/>
          <p:cNvSpPr/>
          <p:nvPr/>
        </p:nvSpPr>
        <p:spPr bwMode="auto">
          <a:xfrm>
            <a:off x="2780411" y="3023574"/>
            <a:ext cx="637954" cy="574158"/>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1" name="Regular Pentagon 20"/>
          <p:cNvSpPr/>
          <p:nvPr/>
        </p:nvSpPr>
        <p:spPr bwMode="auto">
          <a:xfrm>
            <a:off x="6834958" y="4043335"/>
            <a:ext cx="637954" cy="574158"/>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3" name="TextBox 22"/>
          <p:cNvSpPr txBox="1"/>
          <p:nvPr/>
        </p:nvSpPr>
        <p:spPr>
          <a:xfrm>
            <a:off x="7536710" y="4176526"/>
            <a:ext cx="1766778"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Authenticate</a:t>
            </a:r>
          </a:p>
        </p:txBody>
      </p:sp>
      <p:cxnSp>
        <p:nvCxnSpPr>
          <p:cNvPr id="24" name="Straight Arrow Connector 23"/>
          <p:cNvCxnSpPr/>
          <p:nvPr/>
        </p:nvCxnSpPr>
        <p:spPr>
          <a:xfrm flipV="1">
            <a:off x="1967908" y="2686480"/>
            <a:ext cx="3614185"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H="1">
            <a:off x="1815509" y="5837274"/>
            <a:ext cx="7689998" cy="531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2748512" y="5465134"/>
            <a:ext cx="221689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Customer List</a:t>
            </a:r>
          </a:p>
        </p:txBody>
      </p:sp>
      <p:sp>
        <p:nvSpPr>
          <p:cNvPr id="22" name="Rectangle 21"/>
          <p:cNvSpPr/>
          <p:nvPr/>
        </p:nvSpPr>
        <p:spPr bwMode="auto">
          <a:xfrm>
            <a:off x="3964694" y="2343863"/>
            <a:ext cx="3508218" cy="154135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r>
              <a:rPr lang="en-US" sz="1100" dirty="0"/>
              <a:t> </a:t>
            </a:r>
            <a:r>
              <a:rPr lang="en-US" sz="800" dirty="0">
                <a:solidFill>
                  <a:schemeClr val="bg1"/>
                </a:solidFill>
              </a:rPr>
              <a:t>&lt;ws2007HttpBinding&gt;</a:t>
            </a:r>
          </a:p>
          <a:p>
            <a:pPr lvl="1"/>
            <a:r>
              <a:rPr lang="en-US" sz="800" dirty="0">
                <a:solidFill>
                  <a:schemeClr val="bg1"/>
                </a:solidFill>
              </a:rPr>
              <a:t>&lt;binding name="ws2007HttpBindingConfiguration"&gt;</a:t>
            </a:r>
          </a:p>
          <a:p>
            <a:pPr lvl="2"/>
            <a:r>
              <a:rPr lang="en-US" sz="800" dirty="0">
                <a:solidFill>
                  <a:schemeClr val="bg1"/>
                </a:solidFill>
              </a:rPr>
              <a:t>&lt;security mode="</a:t>
            </a:r>
            <a:r>
              <a:rPr lang="en-US" sz="800" dirty="0" err="1">
                <a:solidFill>
                  <a:schemeClr val="bg1"/>
                </a:solidFill>
              </a:rPr>
              <a:t>TransportWithMessageCredential</a:t>
            </a:r>
            <a:r>
              <a:rPr lang="en-US" sz="800" dirty="0">
                <a:solidFill>
                  <a:schemeClr val="bg1"/>
                </a:solidFill>
              </a:rPr>
              <a:t>"&gt;</a:t>
            </a:r>
          </a:p>
          <a:p>
            <a:pPr lvl="3"/>
            <a:r>
              <a:rPr lang="en-US" sz="800" dirty="0">
                <a:solidFill>
                  <a:schemeClr val="bg1"/>
                </a:solidFill>
              </a:rPr>
              <a:t>&lt;message </a:t>
            </a:r>
            <a:r>
              <a:rPr lang="en-US" sz="800" dirty="0" err="1">
                <a:solidFill>
                  <a:schemeClr val="bg1"/>
                </a:solidFill>
              </a:rPr>
              <a:t>clientCredentialType</a:t>
            </a:r>
            <a:r>
              <a:rPr lang="en-US" sz="800" dirty="0">
                <a:solidFill>
                  <a:schemeClr val="bg1"/>
                </a:solidFill>
              </a:rPr>
              <a:t>="</a:t>
            </a:r>
            <a:r>
              <a:rPr lang="en-US" sz="800" dirty="0" err="1">
                <a:solidFill>
                  <a:schemeClr val="bg1"/>
                </a:solidFill>
              </a:rPr>
              <a:t>UserName</a:t>
            </a:r>
            <a:r>
              <a:rPr lang="en-US" sz="800" dirty="0">
                <a:solidFill>
                  <a:schemeClr val="bg1"/>
                </a:solidFill>
              </a:rPr>
              <a:t>“ </a:t>
            </a:r>
            <a:r>
              <a:rPr lang="en-US" sz="800" dirty="0" err="1">
                <a:solidFill>
                  <a:schemeClr val="bg1"/>
                </a:solidFill>
              </a:rPr>
              <a:t>establishSecurityContext</a:t>
            </a:r>
            <a:r>
              <a:rPr lang="en-US" sz="800" dirty="0">
                <a:solidFill>
                  <a:schemeClr val="bg1"/>
                </a:solidFill>
              </a:rPr>
              <a:t>="False"/&gt;</a:t>
            </a:r>
          </a:p>
          <a:p>
            <a:pPr lvl="2"/>
            <a:r>
              <a:rPr lang="en-US" sz="800" dirty="0">
                <a:solidFill>
                  <a:schemeClr val="bg1"/>
                </a:solidFill>
              </a:rPr>
              <a:t>&lt;/security&gt;</a:t>
            </a:r>
          </a:p>
          <a:p>
            <a:pPr lvl="1"/>
            <a:r>
              <a:rPr lang="en-US" sz="800" dirty="0">
                <a:solidFill>
                  <a:schemeClr val="bg1"/>
                </a:solidFill>
              </a:rPr>
              <a:t>&lt;/binding&gt;</a:t>
            </a:r>
          </a:p>
          <a:p>
            <a:r>
              <a:rPr lang="en-US" sz="800" dirty="0">
                <a:solidFill>
                  <a:schemeClr val="bg1"/>
                </a:solidFill>
              </a:rPr>
              <a:t>&lt;/ws2007HttpBinding&gt;</a:t>
            </a:r>
          </a:p>
        </p:txBody>
      </p:sp>
    </p:spTree>
    <p:extLst>
      <p:ext uri="{BB962C8B-B14F-4D97-AF65-F5344CB8AC3E}">
        <p14:creationId xmlns:p14="http://schemas.microsoft.com/office/powerpoint/2010/main" val="3269255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smtClean="0"/>
              <a:t>Username  Binding</a:t>
            </a:r>
            <a:endParaRPr lang="en-US" dirty="0"/>
          </a:p>
        </p:txBody>
      </p:sp>
      <p:sp>
        <p:nvSpPr>
          <p:cNvPr id="10" name="Rectangle 9"/>
          <p:cNvSpPr/>
          <p:nvPr/>
        </p:nvSpPr>
        <p:spPr>
          <a:xfrm>
            <a:off x="519113" y="1447800"/>
            <a:ext cx="10820400" cy="3539430"/>
          </a:xfrm>
          <a:prstGeom prst="rect">
            <a:avLst/>
          </a:prstGeom>
        </p:spPr>
        <p:txBody>
          <a:bodyPr wrap="square">
            <a:spAutoFit/>
          </a:bodyPr>
          <a:lstStyle/>
          <a:p>
            <a:r>
              <a:rPr lang="en-US" sz="2800" b="1" dirty="0">
                <a:solidFill>
                  <a:schemeClr val="bg1"/>
                </a:solidFill>
                <a:latin typeface="Consolas" pitchFamily="49" charset="0"/>
                <a:cs typeface="Consolas" pitchFamily="49" charset="0"/>
              </a:rPr>
              <a:t>&lt;</a:t>
            </a:r>
            <a:r>
              <a:rPr lang="en-US" sz="2800" b="1" dirty="0" smtClean="0">
                <a:solidFill>
                  <a:schemeClr val="bg1"/>
                </a:solidFill>
                <a:latin typeface="Consolas" pitchFamily="49" charset="0"/>
                <a:cs typeface="Consolas" pitchFamily="49" charset="0"/>
              </a:rPr>
              <a:t>ws2007HttpBinding&gt;</a:t>
            </a:r>
            <a:endParaRPr lang="en-US" sz="2800" b="1" dirty="0">
              <a:solidFill>
                <a:schemeClr val="bg1"/>
              </a:solidFill>
              <a:latin typeface="Consolas" pitchFamily="49" charset="0"/>
              <a:cs typeface="Consolas" pitchFamily="49" charset="0"/>
            </a:endParaRPr>
          </a:p>
          <a:p>
            <a:pPr lvl="1"/>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binding name="ws2007HttpBindingConfiguration"&gt;</a:t>
            </a:r>
          </a:p>
          <a:p>
            <a:pPr lvl="2"/>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security </a:t>
            </a:r>
            <a:r>
              <a:rPr lang="en-US" sz="2800" dirty="0" smtClean="0">
                <a:solidFill>
                  <a:schemeClr val="accent6">
                    <a:lumMod val="75000"/>
                  </a:schemeClr>
                </a:solidFill>
                <a:latin typeface="Consolas" pitchFamily="49" charset="0"/>
                <a:cs typeface="Consolas" pitchFamily="49" charset="0"/>
              </a:rPr>
              <a:t>mode</a:t>
            </a:r>
            <a:r>
              <a:rPr lang="en-US" sz="2800" dirty="0">
                <a:solidFill>
                  <a:schemeClr val="accent6">
                    <a:lumMod val="75000"/>
                  </a:schemeClr>
                </a:solidFill>
                <a:latin typeface="Consolas" pitchFamily="49" charset="0"/>
                <a:cs typeface="Consolas" pitchFamily="49" charset="0"/>
              </a:rPr>
              <a:t>="</a:t>
            </a:r>
            <a:r>
              <a:rPr lang="en-US" sz="2800" dirty="0" err="1">
                <a:solidFill>
                  <a:schemeClr val="accent6">
                    <a:lumMod val="75000"/>
                  </a:schemeClr>
                </a:solidFill>
                <a:latin typeface="Consolas" pitchFamily="49" charset="0"/>
                <a:cs typeface="Consolas" pitchFamily="49" charset="0"/>
              </a:rPr>
              <a:t>TransportWithMessageCredential</a:t>
            </a:r>
            <a:r>
              <a:rPr lang="en-US" sz="2800" dirty="0">
                <a:solidFill>
                  <a:schemeClr val="accent6">
                    <a:lumMod val="75000"/>
                  </a:schemeClr>
                </a:solidFill>
                <a:latin typeface="Consolas" pitchFamily="49" charset="0"/>
                <a:cs typeface="Consolas" pitchFamily="49" charset="0"/>
              </a:rPr>
              <a:t>"&gt;</a:t>
            </a:r>
          </a:p>
          <a:p>
            <a:pPr lvl="3"/>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message </a:t>
            </a:r>
            <a:r>
              <a:rPr lang="en-US" sz="2800" dirty="0" err="1">
                <a:solidFill>
                  <a:schemeClr val="accent6">
                    <a:lumMod val="75000"/>
                  </a:schemeClr>
                </a:solidFill>
                <a:latin typeface="Consolas" pitchFamily="49" charset="0"/>
                <a:cs typeface="Consolas" pitchFamily="49" charset="0"/>
              </a:rPr>
              <a:t>clientCredentialType</a:t>
            </a:r>
            <a:r>
              <a:rPr lang="en-US" sz="2800" dirty="0">
                <a:solidFill>
                  <a:schemeClr val="accent6">
                    <a:lumMod val="75000"/>
                  </a:schemeClr>
                </a:solidFill>
                <a:latin typeface="Consolas" pitchFamily="49" charset="0"/>
                <a:cs typeface="Consolas" pitchFamily="49" charset="0"/>
              </a:rPr>
              <a:t>="</a:t>
            </a:r>
            <a:r>
              <a:rPr lang="en-US" sz="2800" dirty="0" err="1" smtClean="0">
                <a:solidFill>
                  <a:schemeClr val="accent6">
                    <a:lumMod val="75000"/>
                  </a:schemeClr>
                </a:solidFill>
                <a:latin typeface="Consolas" pitchFamily="49" charset="0"/>
                <a:cs typeface="Consolas" pitchFamily="49" charset="0"/>
              </a:rPr>
              <a:t>UserName</a:t>
            </a:r>
            <a:r>
              <a:rPr lang="en-US" sz="2800" dirty="0" smtClean="0">
                <a:solidFill>
                  <a:schemeClr val="accent6">
                    <a:lumMod val="75000"/>
                  </a:schemeClr>
                </a:solidFill>
                <a:latin typeface="Consolas" pitchFamily="49" charset="0"/>
                <a:cs typeface="Consolas" pitchFamily="49" charset="0"/>
              </a:rPr>
              <a:t>“ </a:t>
            </a:r>
            <a:r>
              <a:rPr lang="en-US" sz="2800" dirty="0" err="1" smtClean="0">
                <a:solidFill>
                  <a:schemeClr val="accent6">
                    <a:lumMod val="75000"/>
                  </a:schemeClr>
                </a:solidFill>
                <a:latin typeface="Consolas" pitchFamily="49" charset="0"/>
                <a:cs typeface="Consolas" pitchFamily="49" charset="0"/>
              </a:rPr>
              <a:t>establishSecurityContext</a:t>
            </a:r>
            <a:r>
              <a:rPr lang="en-US" sz="2800" dirty="0">
                <a:solidFill>
                  <a:schemeClr val="accent6">
                    <a:lumMod val="75000"/>
                  </a:schemeClr>
                </a:solidFill>
                <a:latin typeface="Consolas" pitchFamily="49" charset="0"/>
                <a:cs typeface="Consolas" pitchFamily="49" charset="0"/>
              </a:rPr>
              <a:t>="False"/&gt;</a:t>
            </a:r>
          </a:p>
          <a:p>
            <a:pPr lvl="2"/>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security&gt;</a:t>
            </a:r>
          </a:p>
          <a:p>
            <a:pPr lvl="1"/>
            <a:r>
              <a:rPr lang="en-US" sz="2800" dirty="0">
                <a:solidFill>
                  <a:schemeClr val="accent6">
                    <a:lumMod val="75000"/>
                  </a:schemeClr>
                </a:solidFill>
                <a:latin typeface="Consolas" pitchFamily="49" charset="0"/>
                <a:cs typeface="Consolas" pitchFamily="49" charset="0"/>
              </a:rPr>
              <a:t>&lt;/binding&gt;</a:t>
            </a:r>
          </a:p>
          <a:p>
            <a:r>
              <a:rPr lang="en-US" sz="2800" b="1" dirty="0">
                <a:solidFill>
                  <a:schemeClr val="bg1"/>
                </a:solidFill>
                <a:latin typeface="Consolas" pitchFamily="49" charset="0"/>
                <a:cs typeface="Consolas" pitchFamily="49" charset="0"/>
              </a:rPr>
              <a:t>&lt;/ws2007HttpBinding&gt;</a:t>
            </a:r>
          </a:p>
        </p:txBody>
      </p:sp>
    </p:spTree>
    <p:extLst>
      <p:ext uri="{BB962C8B-B14F-4D97-AF65-F5344CB8AC3E}">
        <p14:creationId xmlns:p14="http://schemas.microsoft.com/office/powerpoint/2010/main" val="346775728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dirty="0"/>
              <a:t>Username  Binding</a:t>
            </a:r>
          </a:p>
        </p:txBody>
      </p:sp>
      <p:sp>
        <p:nvSpPr>
          <p:cNvPr id="10" name="Rectangle 9"/>
          <p:cNvSpPr/>
          <p:nvPr/>
        </p:nvSpPr>
        <p:spPr>
          <a:xfrm>
            <a:off x="519113" y="1436914"/>
            <a:ext cx="11589489" cy="3539430"/>
          </a:xfrm>
          <a:prstGeom prst="rect">
            <a:avLst/>
          </a:prstGeom>
        </p:spPr>
        <p:txBody>
          <a:bodyPr wrap="square">
            <a:spAutoFit/>
          </a:bodyPr>
          <a:lstStyle/>
          <a:p>
            <a:r>
              <a:rPr lang="en-US" sz="2800" dirty="0">
                <a:solidFill>
                  <a:schemeClr val="bg1">
                    <a:lumMod val="50000"/>
                    <a:lumOff val="50000"/>
                  </a:schemeClr>
                </a:solidFill>
                <a:latin typeface="Consolas" pitchFamily="49" charset="0"/>
                <a:cs typeface="Consolas" pitchFamily="49" charset="0"/>
              </a:rPr>
              <a:t>&lt;</a:t>
            </a:r>
            <a:r>
              <a:rPr lang="en-US" sz="2800" dirty="0" smtClean="0">
                <a:solidFill>
                  <a:schemeClr val="bg1">
                    <a:lumMod val="50000"/>
                    <a:lumOff val="50000"/>
                  </a:schemeClr>
                </a:solidFill>
                <a:latin typeface="Consolas" pitchFamily="49" charset="0"/>
                <a:cs typeface="Consolas" pitchFamily="49" charset="0"/>
              </a:rPr>
              <a:t>ws2007HttpBinding&gt;</a:t>
            </a:r>
            <a:endParaRPr lang="en-US" sz="2800" dirty="0">
              <a:solidFill>
                <a:schemeClr val="bg1">
                  <a:lumMod val="50000"/>
                  <a:lumOff val="50000"/>
                </a:schemeClr>
              </a:solidFill>
              <a:latin typeface="Consolas" pitchFamily="49" charset="0"/>
              <a:cs typeface="Consolas" pitchFamily="49" charset="0"/>
            </a:endParaRPr>
          </a:p>
          <a:p>
            <a:pPr lvl="1"/>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binding name="ws2007HttpBindingConfiguration"&gt;</a:t>
            </a:r>
          </a:p>
          <a:p>
            <a:pPr lvl="2"/>
            <a:r>
              <a:rPr lang="en-US" sz="2800" b="1" dirty="0" smtClean="0">
                <a:solidFill>
                  <a:schemeClr val="bg1"/>
                </a:solidFill>
                <a:latin typeface="Consolas" pitchFamily="49" charset="0"/>
                <a:cs typeface="Consolas" pitchFamily="49" charset="0"/>
              </a:rPr>
              <a:t>&lt;</a:t>
            </a:r>
            <a:r>
              <a:rPr lang="en-US" sz="2800" b="1" dirty="0">
                <a:solidFill>
                  <a:schemeClr val="bg1"/>
                </a:solidFill>
                <a:latin typeface="Consolas" pitchFamily="49" charset="0"/>
                <a:cs typeface="Consolas" pitchFamily="49" charset="0"/>
              </a:rPr>
              <a:t>security </a:t>
            </a:r>
            <a:r>
              <a:rPr lang="en-US" sz="2800" b="1" dirty="0" smtClean="0">
                <a:solidFill>
                  <a:schemeClr val="bg1"/>
                </a:solidFill>
                <a:latin typeface="Consolas" pitchFamily="49" charset="0"/>
                <a:cs typeface="Consolas" pitchFamily="49" charset="0"/>
              </a:rPr>
              <a:t>mode</a:t>
            </a:r>
            <a:r>
              <a:rPr lang="en-US" sz="2800" b="1" dirty="0">
                <a:solidFill>
                  <a:schemeClr val="bg1"/>
                </a:solidFill>
                <a:latin typeface="Consolas" pitchFamily="49" charset="0"/>
                <a:cs typeface="Consolas" pitchFamily="49" charset="0"/>
              </a:rPr>
              <a:t>="</a:t>
            </a:r>
            <a:r>
              <a:rPr lang="en-US" sz="2800" b="1" dirty="0" err="1">
                <a:solidFill>
                  <a:schemeClr val="bg1"/>
                </a:solidFill>
                <a:latin typeface="Consolas" pitchFamily="49" charset="0"/>
                <a:cs typeface="Consolas" pitchFamily="49" charset="0"/>
              </a:rPr>
              <a:t>TransportWithMessageCredential</a:t>
            </a:r>
            <a:r>
              <a:rPr lang="en-US" sz="2800" b="1" dirty="0">
                <a:solidFill>
                  <a:schemeClr val="bg1"/>
                </a:solidFill>
                <a:latin typeface="Consolas" pitchFamily="49" charset="0"/>
                <a:cs typeface="Consolas" pitchFamily="49" charset="0"/>
              </a:rPr>
              <a:t>"&gt;</a:t>
            </a:r>
          </a:p>
          <a:p>
            <a:pPr lvl="3"/>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message </a:t>
            </a:r>
            <a:r>
              <a:rPr lang="en-US" sz="2800" dirty="0" err="1">
                <a:solidFill>
                  <a:schemeClr val="accent6">
                    <a:lumMod val="75000"/>
                  </a:schemeClr>
                </a:solidFill>
                <a:latin typeface="Consolas" pitchFamily="49" charset="0"/>
                <a:cs typeface="Consolas" pitchFamily="49" charset="0"/>
              </a:rPr>
              <a:t>clientCredentialType</a:t>
            </a:r>
            <a:r>
              <a:rPr lang="en-US" sz="2800" dirty="0">
                <a:solidFill>
                  <a:schemeClr val="accent6">
                    <a:lumMod val="75000"/>
                  </a:schemeClr>
                </a:solidFill>
                <a:latin typeface="Consolas" pitchFamily="49" charset="0"/>
                <a:cs typeface="Consolas" pitchFamily="49" charset="0"/>
              </a:rPr>
              <a:t>="</a:t>
            </a:r>
            <a:r>
              <a:rPr lang="en-US" sz="2800" dirty="0" err="1" smtClean="0">
                <a:solidFill>
                  <a:schemeClr val="accent6">
                    <a:lumMod val="75000"/>
                  </a:schemeClr>
                </a:solidFill>
                <a:latin typeface="Consolas" pitchFamily="49" charset="0"/>
                <a:cs typeface="Consolas" pitchFamily="49" charset="0"/>
              </a:rPr>
              <a:t>UserName</a:t>
            </a:r>
            <a:r>
              <a:rPr lang="en-US" sz="2800" dirty="0" smtClean="0">
                <a:solidFill>
                  <a:schemeClr val="accent6">
                    <a:lumMod val="75000"/>
                  </a:schemeClr>
                </a:solidFill>
                <a:latin typeface="Consolas" pitchFamily="49" charset="0"/>
                <a:cs typeface="Consolas" pitchFamily="49" charset="0"/>
              </a:rPr>
              <a:t>“ </a:t>
            </a:r>
            <a:r>
              <a:rPr lang="en-US" sz="2800" dirty="0" err="1" smtClean="0">
                <a:solidFill>
                  <a:schemeClr val="accent6">
                    <a:lumMod val="75000"/>
                  </a:schemeClr>
                </a:solidFill>
                <a:latin typeface="Consolas" pitchFamily="49" charset="0"/>
                <a:cs typeface="Consolas" pitchFamily="49" charset="0"/>
              </a:rPr>
              <a:t>establishSecurityContext</a:t>
            </a:r>
            <a:r>
              <a:rPr lang="en-US" sz="2800" dirty="0">
                <a:solidFill>
                  <a:schemeClr val="accent6">
                    <a:lumMod val="75000"/>
                  </a:schemeClr>
                </a:solidFill>
                <a:latin typeface="Consolas" pitchFamily="49" charset="0"/>
                <a:cs typeface="Consolas" pitchFamily="49" charset="0"/>
              </a:rPr>
              <a:t>="False"/&gt;</a:t>
            </a:r>
          </a:p>
          <a:p>
            <a:pPr lvl="2"/>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security&gt;</a:t>
            </a:r>
          </a:p>
          <a:p>
            <a:pPr lvl="1"/>
            <a:r>
              <a:rPr lang="en-US" sz="2800" dirty="0">
                <a:solidFill>
                  <a:schemeClr val="accent6">
                    <a:lumMod val="75000"/>
                  </a:schemeClr>
                </a:solidFill>
                <a:latin typeface="Consolas" pitchFamily="49" charset="0"/>
                <a:cs typeface="Consolas" pitchFamily="49" charset="0"/>
              </a:rPr>
              <a:t>&lt;/binding&gt;</a:t>
            </a:r>
          </a:p>
          <a:p>
            <a:r>
              <a:rPr lang="en-US" sz="2800" dirty="0">
                <a:solidFill>
                  <a:schemeClr val="bg1">
                    <a:lumMod val="65000"/>
                    <a:lumOff val="35000"/>
                  </a:schemeClr>
                </a:solidFill>
                <a:latin typeface="Consolas" pitchFamily="49" charset="0"/>
                <a:cs typeface="Consolas" pitchFamily="49" charset="0"/>
              </a:rPr>
              <a:t>&lt;/ws2007HttpBinding&gt;</a:t>
            </a:r>
          </a:p>
        </p:txBody>
      </p:sp>
    </p:spTree>
    <p:extLst>
      <p:ext uri="{BB962C8B-B14F-4D97-AF65-F5344CB8AC3E}">
        <p14:creationId xmlns:p14="http://schemas.microsoft.com/office/powerpoint/2010/main" val="92602318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dirty="0"/>
              <a:t>Username  Binding</a:t>
            </a:r>
          </a:p>
        </p:txBody>
      </p:sp>
      <p:sp>
        <p:nvSpPr>
          <p:cNvPr id="10" name="Rectangle 9"/>
          <p:cNvSpPr/>
          <p:nvPr/>
        </p:nvSpPr>
        <p:spPr>
          <a:xfrm>
            <a:off x="519113" y="1447800"/>
            <a:ext cx="10820400" cy="3539430"/>
          </a:xfrm>
          <a:prstGeom prst="rect">
            <a:avLst/>
          </a:prstGeom>
        </p:spPr>
        <p:txBody>
          <a:bodyPr wrap="square">
            <a:spAutoFit/>
          </a:bodyPr>
          <a:lstStyle/>
          <a:p>
            <a:r>
              <a:rPr lang="en-US" sz="2800" dirty="0">
                <a:solidFill>
                  <a:schemeClr val="bg1">
                    <a:lumMod val="65000"/>
                    <a:lumOff val="35000"/>
                  </a:schemeClr>
                </a:solidFill>
                <a:latin typeface="Consolas" pitchFamily="49" charset="0"/>
                <a:cs typeface="Consolas" pitchFamily="49" charset="0"/>
              </a:rPr>
              <a:t>&lt;</a:t>
            </a:r>
            <a:r>
              <a:rPr lang="en-US" sz="2800" dirty="0" smtClean="0">
                <a:solidFill>
                  <a:schemeClr val="bg1">
                    <a:lumMod val="65000"/>
                    <a:lumOff val="35000"/>
                  </a:schemeClr>
                </a:solidFill>
                <a:latin typeface="Consolas" pitchFamily="49" charset="0"/>
                <a:cs typeface="Consolas" pitchFamily="49" charset="0"/>
              </a:rPr>
              <a:t>ws2007HttpBinding&gt;</a:t>
            </a:r>
            <a:endParaRPr lang="en-US" sz="2800" dirty="0">
              <a:solidFill>
                <a:schemeClr val="bg1">
                  <a:lumMod val="65000"/>
                  <a:lumOff val="35000"/>
                </a:schemeClr>
              </a:solidFill>
              <a:latin typeface="Consolas" pitchFamily="49" charset="0"/>
              <a:cs typeface="Consolas" pitchFamily="49" charset="0"/>
            </a:endParaRPr>
          </a:p>
          <a:p>
            <a:pPr lvl="1"/>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binding name="ws2007HttpBindingConfiguration"&gt;</a:t>
            </a:r>
          </a:p>
          <a:p>
            <a:pPr lvl="2"/>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security </a:t>
            </a:r>
            <a:r>
              <a:rPr lang="en-US" sz="2800" dirty="0" smtClean="0">
                <a:solidFill>
                  <a:schemeClr val="accent6">
                    <a:lumMod val="75000"/>
                  </a:schemeClr>
                </a:solidFill>
                <a:latin typeface="Consolas" pitchFamily="49" charset="0"/>
                <a:cs typeface="Consolas" pitchFamily="49" charset="0"/>
              </a:rPr>
              <a:t>mode</a:t>
            </a:r>
            <a:r>
              <a:rPr lang="en-US" sz="2800" dirty="0">
                <a:solidFill>
                  <a:schemeClr val="accent6">
                    <a:lumMod val="75000"/>
                  </a:schemeClr>
                </a:solidFill>
                <a:latin typeface="Consolas" pitchFamily="49" charset="0"/>
                <a:cs typeface="Consolas" pitchFamily="49" charset="0"/>
              </a:rPr>
              <a:t>="</a:t>
            </a:r>
            <a:r>
              <a:rPr lang="en-US" sz="2800" dirty="0" err="1">
                <a:solidFill>
                  <a:schemeClr val="accent6">
                    <a:lumMod val="75000"/>
                  </a:schemeClr>
                </a:solidFill>
                <a:latin typeface="Consolas" pitchFamily="49" charset="0"/>
                <a:cs typeface="Consolas" pitchFamily="49" charset="0"/>
              </a:rPr>
              <a:t>TransportWithMessageCredential</a:t>
            </a:r>
            <a:r>
              <a:rPr lang="en-US" sz="2800" dirty="0">
                <a:solidFill>
                  <a:schemeClr val="accent6">
                    <a:lumMod val="75000"/>
                  </a:schemeClr>
                </a:solidFill>
                <a:latin typeface="Consolas" pitchFamily="49" charset="0"/>
                <a:cs typeface="Consolas" pitchFamily="49" charset="0"/>
              </a:rPr>
              <a:t>"&gt;</a:t>
            </a:r>
          </a:p>
          <a:p>
            <a:pPr lvl="3"/>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message </a:t>
            </a:r>
            <a:r>
              <a:rPr lang="en-US" sz="2800" b="1" dirty="0" err="1">
                <a:solidFill>
                  <a:schemeClr val="bg1"/>
                </a:solidFill>
                <a:latin typeface="Consolas" pitchFamily="49" charset="0"/>
                <a:cs typeface="Consolas" pitchFamily="49" charset="0"/>
              </a:rPr>
              <a:t>clientCredentialType</a:t>
            </a:r>
            <a:r>
              <a:rPr lang="en-US" sz="2800" b="1" dirty="0">
                <a:solidFill>
                  <a:schemeClr val="bg1"/>
                </a:solidFill>
                <a:latin typeface="Consolas" pitchFamily="49" charset="0"/>
                <a:cs typeface="Consolas" pitchFamily="49" charset="0"/>
              </a:rPr>
              <a:t>="</a:t>
            </a:r>
            <a:r>
              <a:rPr lang="en-US" sz="2800" b="1" dirty="0" err="1" smtClean="0">
                <a:solidFill>
                  <a:schemeClr val="bg1"/>
                </a:solidFill>
                <a:latin typeface="Consolas" pitchFamily="49" charset="0"/>
                <a:cs typeface="Consolas" pitchFamily="49" charset="0"/>
              </a:rPr>
              <a:t>UserName</a:t>
            </a:r>
            <a:r>
              <a:rPr lang="en-US" sz="2800" b="1" dirty="0" smtClean="0">
                <a:solidFill>
                  <a:schemeClr val="bg1"/>
                </a:solidFill>
                <a:latin typeface="Consolas" pitchFamily="49" charset="0"/>
                <a:cs typeface="Consolas" pitchFamily="49" charset="0"/>
              </a:rPr>
              <a:t>“ </a:t>
            </a:r>
            <a:r>
              <a:rPr lang="en-US" sz="2800" dirty="0" err="1" smtClean="0">
                <a:solidFill>
                  <a:schemeClr val="accent6">
                    <a:lumMod val="75000"/>
                  </a:schemeClr>
                </a:solidFill>
                <a:latin typeface="Consolas" pitchFamily="49" charset="0"/>
                <a:cs typeface="Consolas" pitchFamily="49" charset="0"/>
              </a:rPr>
              <a:t>establishSecurityContext</a:t>
            </a:r>
            <a:r>
              <a:rPr lang="en-US" sz="2800" dirty="0">
                <a:solidFill>
                  <a:schemeClr val="accent6">
                    <a:lumMod val="75000"/>
                  </a:schemeClr>
                </a:solidFill>
                <a:latin typeface="Consolas" pitchFamily="49" charset="0"/>
                <a:cs typeface="Consolas" pitchFamily="49" charset="0"/>
              </a:rPr>
              <a:t>="False"/&gt;</a:t>
            </a:r>
          </a:p>
          <a:p>
            <a:pPr lvl="2"/>
            <a:r>
              <a:rPr lang="en-US" sz="2800" dirty="0" smtClean="0">
                <a:solidFill>
                  <a:schemeClr val="accent6">
                    <a:lumMod val="75000"/>
                  </a:schemeClr>
                </a:solidFill>
                <a:latin typeface="Consolas" pitchFamily="49" charset="0"/>
                <a:cs typeface="Consolas" pitchFamily="49" charset="0"/>
              </a:rPr>
              <a:t>&lt;/</a:t>
            </a:r>
            <a:r>
              <a:rPr lang="en-US" sz="2800" dirty="0">
                <a:solidFill>
                  <a:schemeClr val="accent6">
                    <a:lumMod val="75000"/>
                  </a:schemeClr>
                </a:solidFill>
                <a:latin typeface="Consolas" pitchFamily="49" charset="0"/>
                <a:cs typeface="Consolas" pitchFamily="49" charset="0"/>
              </a:rPr>
              <a:t>security&gt;</a:t>
            </a:r>
          </a:p>
          <a:p>
            <a:pPr lvl="1"/>
            <a:r>
              <a:rPr lang="en-US" sz="2800" dirty="0">
                <a:solidFill>
                  <a:schemeClr val="bg1">
                    <a:lumMod val="65000"/>
                    <a:lumOff val="35000"/>
                  </a:schemeClr>
                </a:solidFill>
                <a:latin typeface="Consolas" pitchFamily="49" charset="0"/>
                <a:cs typeface="Consolas" pitchFamily="49" charset="0"/>
              </a:rPr>
              <a:t>&lt;/binding&gt;</a:t>
            </a:r>
          </a:p>
          <a:p>
            <a:r>
              <a:rPr lang="en-US" sz="2800" dirty="0">
                <a:solidFill>
                  <a:schemeClr val="bg1">
                    <a:lumMod val="65000"/>
                    <a:lumOff val="35000"/>
                  </a:schemeClr>
                </a:solidFill>
                <a:latin typeface="Consolas" pitchFamily="49" charset="0"/>
                <a:cs typeface="Consolas" pitchFamily="49" charset="0"/>
              </a:rPr>
              <a:t>&lt;/ws2007HttpBinding&gt;</a:t>
            </a:r>
          </a:p>
        </p:txBody>
      </p:sp>
    </p:spTree>
    <p:extLst>
      <p:ext uri="{BB962C8B-B14F-4D97-AF65-F5344CB8AC3E}">
        <p14:creationId xmlns:p14="http://schemas.microsoft.com/office/powerpoint/2010/main" val="92602318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65812" y="4373522"/>
            <a:ext cx="11206717" cy="129717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Rectangle 6"/>
          <p:cNvSpPr/>
          <p:nvPr/>
        </p:nvSpPr>
        <p:spPr bwMode="auto">
          <a:xfrm>
            <a:off x="255181" y="1860698"/>
            <a:ext cx="11206717" cy="129717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title"/>
          </p:nvPr>
        </p:nvSpPr>
        <p:spPr/>
        <p:txBody>
          <a:bodyPr/>
          <a:lstStyle/>
          <a:p>
            <a:r>
              <a:rPr lang="en-US" dirty="0" smtClean="0"/>
              <a:t>AD FS Endpoints</a:t>
            </a:r>
            <a:endParaRPr lang="en-US" dirty="0"/>
          </a:p>
        </p:txBody>
      </p:sp>
      <p:sp>
        <p:nvSpPr>
          <p:cNvPr id="3" name="Text Placeholder 2"/>
          <p:cNvSpPr>
            <a:spLocks noGrp="1"/>
          </p:cNvSpPr>
          <p:nvPr>
            <p:ph type="body" sz="quarter" idx="10"/>
          </p:nvPr>
        </p:nvSpPr>
        <p:spPr>
          <a:xfrm>
            <a:off x="401213" y="2256725"/>
            <a:ext cx="11787612" cy="1717393"/>
          </a:xfrm>
        </p:spPr>
        <p:txBody>
          <a:bodyPr/>
          <a:lstStyle/>
          <a:p>
            <a:pPr marL="0" indent="0">
              <a:buNone/>
            </a:pPr>
            <a:r>
              <a:rPr lang="en-US" sz="3600" dirty="0">
                <a:solidFill>
                  <a:schemeClr val="accent6">
                    <a:lumMod val="75000"/>
                  </a:schemeClr>
                </a:solidFill>
              </a:rPr>
              <a:t>https</a:t>
            </a:r>
            <a:r>
              <a:rPr lang="en-US" sz="3600" dirty="0" smtClean="0">
                <a:solidFill>
                  <a:schemeClr val="accent6">
                    <a:lumMod val="75000"/>
                  </a:schemeClr>
                </a:solidFill>
              </a:rPr>
              <a:t>://[server]/adfs/services/trust/13/</a:t>
            </a:r>
            <a:r>
              <a:rPr lang="en-US" sz="3600" dirty="0" smtClean="0">
                <a:solidFill>
                  <a:schemeClr val="bg1"/>
                </a:solidFill>
              </a:rPr>
              <a:t>usernamemixed</a:t>
            </a:r>
            <a:endParaRPr lang="en-US" sz="3600" dirty="0">
              <a:solidFill>
                <a:schemeClr val="bg1"/>
              </a:solidFill>
            </a:endParaRPr>
          </a:p>
          <a:p>
            <a:pPr marL="0" indent="0">
              <a:buNone/>
            </a:pPr>
            <a:endParaRPr lang="en-US" sz="3600" dirty="0" smtClean="0"/>
          </a:p>
          <a:p>
            <a:pPr marL="0" indent="0">
              <a:buNone/>
            </a:pPr>
            <a:endParaRPr lang="en-US" sz="3600" dirty="0"/>
          </a:p>
        </p:txBody>
      </p:sp>
      <p:sp>
        <p:nvSpPr>
          <p:cNvPr id="6" name="TextBox 5"/>
          <p:cNvSpPr txBox="1"/>
          <p:nvPr/>
        </p:nvSpPr>
        <p:spPr>
          <a:xfrm>
            <a:off x="372140" y="4136340"/>
            <a:ext cx="11529606" cy="1107996"/>
          </a:xfrm>
          <a:prstGeom prst="rect">
            <a:avLst/>
          </a:prstGeom>
          <a:noFill/>
        </p:spPr>
        <p:txBody>
          <a:bodyPr wrap="square" lIns="0" tIns="0" rIns="0" bIns="0" rtlCol="0">
            <a:spAutoFit/>
          </a:bodyPr>
          <a:lstStyle/>
          <a:p>
            <a:endParaRPr lang="en-US" sz="3600" dirty="0" smtClean="0">
              <a:solidFill>
                <a:schemeClr val="accent6">
                  <a:lumMod val="50000"/>
                </a:schemeClr>
              </a:solidFill>
            </a:endParaRPr>
          </a:p>
          <a:p>
            <a:r>
              <a:rPr lang="en-US" sz="3600" dirty="0" smtClean="0">
                <a:solidFill>
                  <a:schemeClr val="accent6">
                    <a:lumMod val="75000"/>
                  </a:schemeClr>
                </a:solidFill>
              </a:rPr>
              <a:t>https</a:t>
            </a:r>
            <a:r>
              <a:rPr lang="en-US" sz="3600" dirty="0">
                <a:solidFill>
                  <a:schemeClr val="accent6">
                    <a:lumMod val="75000"/>
                  </a:schemeClr>
                </a:solidFill>
              </a:rPr>
              <a:t>://[server]/adfs/services/trust/13/</a:t>
            </a:r>
            <a:r>
              <a:rPr lang="en-US" sz="3600" dirty="0">
                <a:solidFill>
                  <a:schemeClr val="bg1"/>
                </a:solidFill>
              </a:rPr>
              <a:t>windowstransport</a:t>
            </a:r>
          </a:p>
        </p:txBody>
      </p:sp>
    </p:spTree>
    <p:extLst>
      <p:ext uri="{BB962C8B-B14F-4D97-AF65-F5344CB8AC3E}">
        <p14:creationId xmlns:p14="http://schemas.microsoft.com/office/powerpoint/2010/main" val="296835795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Agenda</a:t>
            </a:r>
            <a:endParaRPr lang="en-US" dirty="0"/>
          </a:p>
        </p:txBody>
      </p:sp>
      <p:sp>
        <p:nvSpPr>
          <p:cNvPr id="6" name="Text Placeholder 5"/>
          <p:cNvSpPr>
            <a:spLocks noGrp="1"/>
          </p:cNvSpPr>
          <p:nvPr>
            <p:ph type="body" sz="quarter" idx="10"/>
          </p:nvPr>
        </p:nvSpPr>
        <p:spPr/>
        <p:txBody>
          <a:bodyPr/>
          <a:lstStyle/>
          <a:p>
            <a:pPr lvl="1"/>
            <a:r>
              <a:rPr lang="en-US" smtClean="0"/>
              <a:t>Using federated identity in client apps</a:t>
            </a:r>
          </a:p>
          <a:p>
            <a:pPr lvl="2"/>
            <a:r>
              <a:rPr lang="en-US" smtClean="0"/>
              <a:t>Windows Presentation Foundation</a:t>
            </a:r>
          </a:p>
          <a:p>
            <a:pPr lvl="2"/>
            <a:r>
              <a:rPr lang="en-US" smtClean="0"/>
              <a:t>Silverlight</a:t>
            </a:r>
          </a:p>
          <a:p>
            <a:pPr lvl="2"/>
            <a:r>
              <a:rPr lang="en-US" smtClean="0"/>
              <a:t>Windows Phone 7</a:t>
            </a:r>
          </a:p>
          <a:p>
            <a:pPr lvl="1"/>
            <a:r>
              <a:rPr lang="en-US" smtClean="0"/>
              <a:t>Identity design decisions for client apps</a:t>
            </a:r>
          </a:p>
          <a:p>
            <a:pPr lvl="1"/>
            <a:endParaRPr lang="en-US" smtClean="0"/>
          </a:p>
          <a:p>
            <a:endParaRPr lang="en-US" dirty="0"/>
          </a:p>
        </p:txBody>
      </p:sp>
    </p:spTree>
    <p:extLst>
      <p:ext uri="{BB962C8B-B14F-4D97-AF65-F5344CB8AC3E}">
        <p14:creationId xmlns:p14="http://schemas.microsoft.com/office/powerpoint/2010/main" val="386064867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Authentication Flow</a:t>
            </a:r>
          </a:p>
        </p:txBody>
      </p:sp>
      <p:sp>
        <p:nvSpPr>
          <p:cNvPr id="4" name="Rounded Rectangle 3"/>
          <p:cNvSpPr/>
          <p:nvPr/>
        </p:nvSpPr>
        <p:spPr bwMode="auto">
          <a:xfrm>
            <a:off x="4607449"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AD FS 2.0</a:t>
            </a:r>
          </a:p>
        </p:txBody>
      </p:sp>
      <p:sp>
        <p:nvSpPr>
          <p:cNvPr id="5" name="Rounded Rectangle 4"/>
          <p:cNvSpPr/>
          <p:nvPr/>
        </p:nvSpPr>
        <p:spPr bwMode="auto">
          <a:xfrm>
            <a:off x="535172"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Application</a:t>
            </a:r>
          </a:p>
        </p:txBody>
      </p:sp>
      <p:sp>
        <p:nvSpPr>
          <p:cNvPr id="6" name="Rounded Rectangle 5"/>
          <p:cNvSpPr/>
          <p:nvPr/>
        </p:nvSpPr>
        <p:spPr bwMode="auto">
          <a:xfrm>
            <a:off x="8913652"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Service</a:t>
            </a:r>
          </a:p>
        </p:txBody>
      </p:sp>
      <p:cxnSp>
        <p:nvCxnSpPr>
          <p:cNvPr id="8" name="Straight Connector 7"/>
          <p:cNvCxnSpPr/>
          <p:nvPr/>
        </p:nvCxnSpPr>
        <p:spPr>
          <a:xfrm>
            <a:off x="1609060"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20333"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012366"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15509" y="4678313"/>
            <a:ext cx="7860119"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2190307" y="2193855"/>
            <a:ext cx="3147237"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Username / Password</a:t>
            </a:r>
          </a:p>
        </p:txBody>
      </p:sp>
      <p:cxnSp>
        <p:nvCxnSpPr>
          <p:cNvPr id="15" name="Straight Arrow Connector 14"/>
          <p:cNvCxnSpPr/>
          <p:nvPr/>
        </p:nvCxnSpPr>
        <p:spPr>
          <a:xfrm flipH="1">
            <a:off x="1743740" y="3693043"/>
            <a:ext cx="3838353"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3450264" y="3162912"/>
            <a:ext cx="887819"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SAML</a:t>
            </a:r>
          </a:p>
        </p:txBody>
      </p:sp>
      <p:sp>
        <p:nvSpPr>
          <p:cNvPr id="19" name="Regular Pentagon 18"/>
          <p:cNvSpPr/>
          <p:nvPr/>
        </p:nvSpPr>
        <p:spPr bwMode="auto">
          <a:xfrm>
            <a:off x="2780411" y="3023574"/>
            <a:ext cx="637954" cy="574158"/>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1" name="Regular Pentagon 20"/>
          <p:cNvSpPr/>
          <p:nvPr/>
        </p:nvSpPr>
        <p:spPr bwMode="auto">
          <a:xfrm>
            <a:off x="6834958" y="4043335"/>
            <a:ext cx="637954" cy="574158"/>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3" name="TextBox 22"/>
          <p:cNvSpPr txBox="1"/>
          <p:nvPr/>
        </p:nvSpPr>
        <p:spPr>
          <a:xfrm>
            <a:off x="7536710" y="4176526"/>
            <a:ext cx="1766778"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Authenticate</a:t>
            </a:r>
          </a:p>
        </p:txBody>
      </p:sp>
      <p:cxnSp>
        <p:nvCxnSpPr>
          <p:cNvPr id="24" name="Straight Arrow Connector 23"/>
          <p:cNvCxnSpPr/>
          <p:nvPr/>
        </p:nvCxnSpPr>
        <p:spPr>
          <a:xfrm flipV="1">
            <a:off x="1967908" y="2686480"/>
            <a:ext cx="3614185"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H="1">
            <a:off x="1815509" y="5837274"/>
            <a:ext cx="7689998" cy="531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TextBox 32"/>
          <p:cNvSpPr txBox="1"/>
          <p:nvPr/>
        </p:nvSpPr>
        <p:spPr>
          <a:xfrm>
            <a:off x="2748512" y="5465134"/>
            <a:ext cx="221689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Customer List</a:t>
            </a:r>
          </a:p>
        </p:txBody>
      </p:sp>
      <p:sp>
        <p:nvSpPr>
          <p:cNvPr id="20" name="Rectangle 19"/>
          <p:cNvSpPr/>
          <p:nvPr/>
        </p:nvSpPr>
        <p:spPr bwMode="auto">
          <a:xfrm>
            <a:off x="7366247" y="2154441"/>
            <a:ext cx="4689694" cy="17382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r>
              <a:rPr lang="en-US" sz="1100" dirty="0"/>
              <a:t> </a:t>
            </a:r>
            <a:r>
              <a:rPr lang="en-US" sz="800" dirty="0"/>
              <a:t>&lt;</a:t>
            </a:r>
            <a:r>
              <a:rPr lang="en-US" sz="800" dirty="0" err="1"/>
              <a:t>customBinding</a:t>
            </a:r>
            <a:r>
              <a:rPr lang="en-US" sz="800" dirty="0"/>
              <a:t>&gt;</a:t>
            </a:r>
          </a:p>
          <a:p>
            <a:r>
              <a:rPr lang="en-US" sz="800" dirty="0"/>
              <a:t>        &lt;binding name="customBinding0"&gt;</a:t>
            </a:r>
          </a:p>
          <a:p>
            <a:r>
              <a:rPr lang="en-US" sz="800" dirty="0"/>
              <a:t>          &lt;security </a:t>
            </a:r>
            <a:r>
              <a:rPr lang="en-US" sz="800" dirty="0" err="1"/>
              <a:t>authenticationMode</a:t>
            </a:r>
            <a:r>
              <a:rPr lang="en-US" sz="800" dirty="0"/>
              <a:t>="</a:t>
            </a:r>
            <a:r>
              <a:rPr lang="en-US" sz="800" dirty="0" err="1"/>
              <a:t>IssuedTokenOverTransport</a:t>
            </a:r>
            <a:r>
              <a:rPr lang="en-US" sz="800" dirty="0"/>
              <a:t>"</a:t>
            </a:r>
          </a:p>
          <a:p>
            <a:r>
              <a:rPr lang="en-US" sz="800" dirty="0" err="1"/>
              <a:t>messageSecurityVersion</a:t>
            </a:r>
            <a:r>
              <a:rPr lang="en-US" sz="800" dirty="0"/>
              <a:t>="WSSecurity11WSTrust13WSSecureConversation13WSSecurityPolicy12BasicSecurityProfile10"&gt;</a:t>
            </a:r>
          </a:p>
          <a:p>
            <a:r>
              <a:rPr lang="en-US" sz="800" dirty="0"/>
              <a:t>            &lt;</a:t>
            </a:r>
            <a:r>
              <a:rPr lang="en-US" sz="800" dirty="0" err="1"/>
              <a:t>issuedTokenParameters</a:t>
            </a:r>
            <a:r>
              <a:rPr lang="en-US" sz="800" dirty="0"/>
              <a:t> </a:t>
            </a:r>
            <a:r>
              <a:rPr lang="en-US" sz="800" dirty="0" err="1"/>
              <a:t>keyType</a:t>
            </a:r>
            <a:r>
              <a:rPr lang="en-US" sz="800" dirty="0"/>
              <a:t>="</a:t>
            </a:r>
            <a:r>
              <a:rPr lang="en-US" sz="800" dirty="0" err="1"/>
              <a:t>SymmetricKey</a:t>
            </a:r>
            <a:r>
              <a:rPr lang="en-US" sz="800" dirty="0"/>
              <a:t>" &gt;</a:t>
            </a:r>
          </a:p>
          <a:p>
            <a:r>
              <a:rPr lang="en-US" sz="800" dirty="0"/>
              <a:t>              &lt;issuer address="https://localhost/PatientListService_STS/Service.svc/IWSTrust13" /&gt;</a:t>
            </a:r>
          </a:p>
          <a:p>
            <a:r>
              <a:rPr lang="en-US" sz="800" dirty="0"/>
              <a:t>              &lt;</a:t>
            </a:r>
            <a:r>
              <a:rPr lang="en-US" sz="800" dirty="0" err="1"/>
              <a:t>issuerMetadata</a:t>
            </a:r>
            <a:r>
              <a:rPr lang="en-US" sz="800" dirty="0"/>
              <a:t> address="https://localhost/PatientListService_STS/Service.svc/mex" /&gt;</a:t>
            </a:r>
          </a:p>
          <a:p>
            <a:r>
              <a:rPr lang="en-US" sz="800" dirty="0"/>
              <a:t>            &lt;/</a:t>
            </a:r>
            <a:r>
              <a:rPr lang="en-US" sz="800" dirty="0" err="1"/>
              <a:t>issuedTokenParameters</a:t>
            </a:r>
            <a:r>
              <a:rPr lang="en-US" sz="800" dirty="0"/>
              <a:t>&gt;</a:t>
            </a:r>
          </a:p>
          <a:p>
            <a:r>
              <a:rPr lang="en-US" sz="800" dirty="0"/>
              <a:t>          &lt;/security&gt;</a:t>
            </a:r>
          </a:p>
          <a:p>
            <a:r>
              <a:rPr lang="en-US" sz="800" dirty="0"/>
              <a:t>	…</a:t>
            </a:r>
          </a:p>
          <a:p>
            <a:r>
              <a:rPr lang="en-US" sz="800" dirty="0"/>
              <a:t>      &lt;/</a:t>
            </a:r>
            <a:r>
              <a:rPr lang="en-US" sz="800" dirty="0" err="1"/>
              <a:t>customBinding</a:t>
            </a:r>
            <a:r>
              <a:rPr lang="en-US" sz="800" dirty="0"/>
              <a:t>&gt;</a:t>
            </a:r>
          </a:p>
        </p:txBody>
      </p:sp>
    </p:spTree>
    <p:extLst>
      <p:ext uri="{BB962C8B-B14F-4D97-AF65-F5344CB8AC3E}">
        <p14:creationId xmlns:p14="http://schemas.microsoft.com/office/powerpoint/2010/main" val="47078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dirty="0"/>
              <a:t>Service Binding</a:t>
            </a:r>
          </a:p>
        </p:txBody>
      </p:sp>
      <p:sp>
        <p:nvSpPr>
          <p:cNvPr id="4" name="Text Placeholder 5"/>
          <p:cNvSpPr txBox="1">
            <a:spLocks/>
          </p:cNvSpPr>
          <p:nvPr/>
        </p:nvSpPr>
        <p:spPr>
          <a:xfrm>
            <a:off x="247650" y="1453356"/>
            <a:ext cx="11839575" cy="5318379"/>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solidFill>
                  <a:schemeClr val="bg1"/>
                </a:solidFill>
              </a:rPr>
              <a:t> </a:t>
            </a:r>
            <a:r>
              <a:rPr lang="en-US" sz="2400" b="1" dirty="0" smtClean="0">
                <a:solidFill>
                  <a:schemeClr val="bg1"/>
                </a:solidFill>
              </a:rPr>
              <a:t>&lt;</a:t>
            </a:r>
            <a:r>
              <a:rPr lang="en-US" sz="2400" b="1" dirty="0" err="1" smtClean="0">
                <a:solidFill>
                  <a:schemeClr val="bg1"/>
                </a:solidFill>
              </a:rPr>
              <a:t>customBinding</a:t>
            </a:r>
            <a:r>
              <a:rPr lang="en-US" sz="2400" b="1" dirty="0" smtClean="0">
                <a:solidFill>
                  <a:schemeClr val="bg1"/>
                </a:solidFill>
              </a:rPr>
              <a:t>&gt;</a:t>
            </a:r>
          </a:p>
          <a:p>
            <a:r>
              <a:rPr lang="en-US" sz="2400" dirty="0" smtClean="0">
                <a:solidFill>
                  <a:schemeClr val="bg1">
                    <a:lumMod val="50000"/>
                    <a:lumOff val="50000"/>
                  </a:schemeClr>
                </a:solidFill>
              </a:rPr>
              <a:t>        &lt;binding name="customBinding0"&gt;</a:t>
            </a:r>
          </a:p>
          <a:p>
            <a:r>
              <a:rPr lang="en-US" sz="2400" dirty="0" smtClean="0">
                <a:solidFill>
                  <a:schemeClr val="bg1">
                    <a:lumMod val="50000"/>
                    <a:lumOff val="50000"/>
                  </a:schemeClr>
                </a:solidFill>
              </a:rPr>
              <a:t>          &lt;security </a:t>
            </a:r>
            <a:r>
              <a:rPr lang="en-US" sz="2400" dirty="0" err="1" smtClean="0">
                <a:solidFill>
                  <a:schemeClr val="bg1">
                    <a:lumMod val="50000"/>
                    <a:lumOff val="50000"/>
                  </a:schemeClr>
                </a:solidFill>
              </a:rPr>
              <a:t>authenticationMode</a:t>
            </a:r>
            <a:r>
              <a:rPr lang="en-US" sz="2400" dirty="0" smtClean="0">
                <a:solidFill>
                  <a:schemeClr val="bg1">
                    <a:lumMod val="50000"/>
                    <a:lumOff val="50000"/>
                  </a:schemeClr>
                </a:solidFill>
              </a:rPr>
              <a:t>="</a:t>
            </a:r>
            <a:r>
              <a:rPr lang="en-US" sz="2400" dirty="0" err="1" smtClean="0">
                <a:solidFill>
                  <a:schemeClr val="bg1">
                    <a:lumMod val="50000"/>
                    <a:lumOff val="50000"/>
                  </a:schemeClr>
                </a:solidFill>
              </a:rPr>
              <a:t>IssuedTokenOverTransport</a:t>
            </a:r>
            <a:r>
              <a:rPr lang="en-US" sz="2400" dirty="0" smtClean="0">
                <a:solidFill>
                  <a:schemeClr val="bg1">
                    <a:lumMod val="50000"/>
                    <a:lumOff val="50000"/>
                  </a:schemeClr>
                </a:solidFill>
              </a:rPr>
              <a:t>"</a:t>
            </a:r>
          </a:p>
          <a:p>
            <a:r>
              <a:rPr lang="en-US" sz="2400" dirty="0" err="1" smtClean="0">
                <a:solidFill>
                  <a:schemeClr val="bg1">
                    <a:lumMod val="50000"/>
                    <a:lumOff val="50000"/>
                  </a:schemeClr>
                </a:solidFill>
              </a:rPr>
              <a:t>messageSecurityVersion</a:t>
            </a:r>
            <a:r>
              <a:rPr lang="en-US" sz="2400" dirty="0" smtClean="0">
                <a:solidFill>
                  <a:schemeClr val="bg1">
                    <a:lumMod val="50000"/>
                    <a:lumOff val="50000"/>
                  </a:schemeClr>
                </a:solidFill>
              </a:rPr>
              <a:t>="WSSecurity11WSTrust13WSSecureConversation13WSSecurityPolicy12BasicSecurityProfile10"&gt;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issuedTokenParameters</a:t>
            </a:r>
            <a:r>
              <a:rPr lang="en-US" sz="2400" dirty="0" smtClean="0">
                <a:solidFill>
                  <a:schemeClr val="bg1">
                    <a:lumMod val="50000"/>
                    <a:lumOff val="50000"/>
                  </a:schemeClr>
                </a:solidFill>
              </a:rPr>
              <a:t> </a:t>
            </a:r>
            <a:r>
              <a:rPr lang="en-US" sz="2400" dirty="0" err="1" smtClean="0">
                <a:solidFill>
                  <a:schemeClr val="bg1">
                    <a:lumMod val="50000"/>
                    <a:lumOff val="50000"/>
                  </a:schemeClr>
                </a:solidFill>
              </a:rPr>
              <a:t>keyType</a:t>
            </a:r>
            <a:r>
              <a:rPr lang="en-US" sz="2400" dirty="0" smtClean="0">
                <a:solidFill>
                  <a:schemeClr val="bg1">
                    <a:lumMod val="50000"/>
                    <a:lumOff val="50000"/>
                  </a:schemeClr>
                </a:solidFill>
              </a:rPr>
              <a:t>="</a:t>
            </a:r>
            <a:r>
              <a:rPr lang="en-US" sz="2400" dirty="0" err="1" smtClean="0">
                <a:solidFill>
                  <a:schemeClr val="bg1">
                    <a:lumMod val="50000"/>
                    <a:lumOff val="50000"/>
                  </a:schemeClr>
                </a:solidFill>
              </a:rPr>
              <a:t>SymmetricKey</a:t>
            </a:r>
            <a:r>
              <a:rPr lang="en-US" sz="2400" dirty="0" smtClean="0">
                <a:solidFill>
                  <a:schemeClr val="bg1">
                    <a:lumMod val="50000"/>
                    <a:lumOff val="50000"/>
                  </a:schemeClr>
                </a:solidFill>
              </a:rPr>
              <a:t>" &gt;</a:t>
            </a:r>
          </a:p>
          <a:p>
            <a:r>
              <a:rPr lang="en-US" sz="2400" dirty="0" smtClean="0">
                <a:solidFill>
                  <a:schemeClr val="bg1">
                    <a:lumMod val="50000"/>
                    <a:lumOff val="50000"/>
                  </a:schemeClr>
                </a:solidFill>
              </a:rPr>
              <a:t>              &lt;issuer address="https://localhost/PatientListService_STS/Service.svc/IWSTrust13" /&gt;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issuerMetadata</a:t>
            </a:r>
            <a:r>
              <a:rPr lang="en-US" sz="2400" dirty="0" smtClean="0">
                <a:solidFill>
                  <a:schemeClr val="bg1">
                    <a:lumMod val="50000"/>
                    <a:lumOff val="50000"/>
                  </a:schemeClr>
                </a:solidFill>
              </a:rPr>
              <a:t> address="https://localhost/PatientListService_STS/Service.svc/mex" /&gt;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issuedTokenParameters</a:t>
            </a:r>
            <a:r>
              <a:rPr lang="en-US" sz="2400" dirty="0" smtClean="0">
                <a:solidFill>
                  <a:schemeClr val="bg1">
                    <a:lumMod val="50000"/>
                    <a:lumOff val="50000"/>
                  </a:schemeClr>
                </a:solidFill>
              </a:rPr>
              <a:t>&gt;</a:t>
            </a:r>
          </a:p>
          <a:p>
            <a:r>
              <a:rPr lang="en-US" sz="2400" dirty="0" smtClean="0">
                <a:solidFill>
                  <a:schemeClr val="bg1">
                    <a:lumMod val="50000"/>
                    <a:lumOff val="50000"/>
                  </a:schemeClr>
                </a:solidFill>
              </a:rPr>
              <a:t>          &lt;/security&gt;</a:t>
            </a:r>
          </a:p>
          <a:p>
            <a:r>
              <a:rPr lang="en-US" sz="2400" b="1" dirty="0" smtClean="0">
                <a:solidFill>
                  <a:schemeClr val="bg1"/>
                </a:solidFill>
              </a:rPr>
              <a:t> &lt;/</a:t>
            </a:r>
            <a:r>
              <a:rPr lang="en-US" sz="2400" b="1" dirty="0" err="1" smtClean="0">
                <a:solidFill>
                  <a:schemeClr val="bg1"/>
                </a:solidFill>
              </a:rPr>
              <a:t>customBinding</a:t>
            </a:r>
            <a:r>
              <a:rPr lang="en-US" sz="2400" b="1" dirty="0" smtClean="0">
                <a:solidFill>
                  <a:schemeClr val="bg1"/>
                </a:solidFill>
              </a:rPr>
              <a:t>&gt;</a:t>
            </a:r>
            <a:endParaRPr lang="en-US" sz="24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dirty="0"/>
              <a:t>Service Binding</a:t>
            </a:r>
          </a:p>
        </p:txBody>
      </p:sp>
      <p:sp>
        <p:nvSpPr>
          <p:cNvPr id="13" name="Text Placeholder 5"/>
          <p:cNvSpPr txBox="1">
            <a:spLocks/>
          </p:cNvSpPr>
          <p:nvPr/>
        </p:nvSpPr>
        <p:spPr>
          <a:xfrm>
            <a:off x="247650" y="1453356"/>
            <a:ext cx="11839575" cy="5318379"/>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 </a:t>
            </a:r>
            <a:r>
              <a:rPr lang="en-US" sz="2400" dirty="0" smtClean="0">
                <a:solidFill>
                  <a:schemeClr val="bg1">
                    <a:lumMod val="50000"/>
                    <a:lumOff val="50000"/>
                  </a:schemeClr>
                </a:solidFill>
              </a:rPr>
              <a:t>&lt;</a:t>
            </a:r>
            <a:r>
              <a:rPr lang="en-US" sz="2400" dirty="0" err="1" smtClean="0">
                <a:solidFill>
                  <a:schemeClr val="bg1">
                    <a:lumMod val="50000"/>
                    <a:lumOff val="50000"/>
                  </a:schemeClr>
                </a:solidFill>
              </a:rPr>
              <a:t>customBinding</a:t>
            </a:r>
            <a:r>
              <a:rPr lang="en-US" sz="2400" dirty="0" smtClean="0">
                <a:solidFill>
                  <a:schemeClr val="bg1">
                    <a:lumMod val="50000"/>
                    <a:lumOff val="50000"/>
                  </a:schemeClr>
                </a:solidFill>
              </a:rPr>
              <a:t>&gt;</a:t>
            </a:r>
          </a:p>
          <a:p>
            <a:r>
              <a:rPr lang="en-US" sz="2400" dirty="0" smtClean="0">
                <a:solidFill>
                  <a:schemeClr val="bg1">
                    <a:lumMod val="50000"/>
                    <a:lumOff val="50000"/>
                  </a:schemeClr>
                </a:solidFill>
              </a:rPr>
              <a:t>        &lt;binding name="customBinding0"&gt;</a:t>
            </a:r>
          </a:p>
          <a:p>
            <a:r>
              <a:rPr lang="en-US" sz="2400" dirty="0" smtClean="0">
                <a:solidFill>
                  <a:schemeClr val="bg1">
                    <a:lumMod val="50000"/>
                    <a:lumOff val="50000"/>
                  </a:schemeClr>
                </a:solidFill>
              </a:rPr>
              <a:t>          &lt;security </a:t>
            </a:r>
            <a:r>
              <a:rPr lang="en-US" sz="2400" b="1" dirty="0" err="1" smtClean="0">
                <a:solidFill>
                  <a:schemeClr val="bg1">
                    <a:lumMod val="95000"/>
                    <a:lumOff val="5000"/>
                  </a:schemeClr>
                </a:solidFill>
              </a:rPr>
              <a:t>authenticationMode</a:t>
            </a:r>
            <a:r>
              <a:rPr lang="en-US" sz="2400" b="1" dirty="0" smtClean="0">
                <a:solidFill>
                  <a:schemeClr val="bg1">
                    <a:lumMod val="95000"/>
                    <a:lumOff val="5000"/>
                  </a:schemeClr>
                </a:solidFill>
              </a:rPr>
              <a:t>="</a:t>
            </a:r>
            <a:r>
              <a:rPr lang="en-US" sz="2400" b="1" dirty="0" err="1" smtClean="0">
                <a:solidFill>
                  <a:schemeClr val="bg1">
                    <a:lumMod val="95000"/>
                    <a:lumOff val="5000"/>
                  </a:schemeClr>
                </a:solidFill>
              </a:rPr>
              <a:t>IssuedTokenOverTransport</a:t>
            </a:r>
            <a:r>
              <a:rPr lang="en-US" sz="2400" b="1" dirty="0" smtClean="0">
                <a:solidFill>
                  <a:schemeClr val="bg1">
                    <a:lumMod val="95000"/>
                    <a:lumOff val="5000"/>
                  </a:schemeClr>
                </a:solidFill>
              </a:rPr>
              <a:t>"</a:t>
            </a:r>
          </a:p>
          <a:p>
            <a:r>
              <a:rPr lang="en-US" sz="2400" dirty="0" err="1" smtClean="0">
                <a:solidFill>
                  <a:schemeClr val="bg1">
                    <a:lumMod val="50000"/>
                    <a:lumOff val="50000"/>
                  </a:schemeClr>
                </a:solidFill>
              </a:rPr>
              <a:t>messageSecurityVersion</a:t>
            </a:r>
            <a:r>
              <a:rPr lang="en-US" sz="2400" dirty="0" smtClean="0">
                <a:solidFill>
                  <a:schemeClr val="bg1">
                    <a:lumMod val="50000"/>
                    <a:lumOff val="50000"/>
                  </a:schemeClr>
                </a:solidFill>
              </a:rPr>
              <a:t>="WSSecurity11WSTrust13WSSecureConversation13WSSecurityPolicy12BasicSecurityProfile10"&gt;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issuedTokenParameters</a:t>
            </a:r>
            <a:r>
              <a:rPr lang="en-US" sz="2400" dirty="0" smtClean="0">
                <a:solidFill>
                  <a:schemeClr val="bg1">
                    <a:lumMod val="50000"/>
                    <a:lumOff val="50000"/>
                  </a:schemeClr>
                </a:solidFill>
              </a:rPr>
              <a:t> </a:t>
            </a:r>
            <a:r>
              <a:rPr lang="en-US" sz="2400" dirty="0" err="1" smtClean="0">
                <a:solidFill>
                  <a:schemeClr val="bg1">
                    <a:lumMod val="50000"/>
                    <a:lumOff val="50000"/>
                  </a:schemeClr>
                </a:solidFill>
              </a:rPr>
              <a:t>keyType</a:t>
            </a:r>
            <a:r>
              <a:rPr lang="en-US" sz="2400" dirty="0" smtClean="0">
                <a:solidFill>
                  <a:schemeClr val="bg1">
                    <a:lumMod val="50000"/>
                    <a:lumOff val="50000"/>
                  </a:schemeClr>
                </a:solidFill>
              </a:rPr>
              <a:t>="</a:t>
            </a:r>
            <a:r>
              <a:rPr lang="en-US" sz="2400" dirty="0" err="1" smtClean="0">
                <a:solidFill>
                  <a:schemeClr val="bg1">
                    <a:lumMod val="50000"/>
                    <a:lumOff val="50000"/>
                  </a:schemeClr>
                </a:solidFill>
              </a:rPr>
              <a:t>SymmetricKey</a:t>
            </a:r>
            <a:r>
              <a:rPr lang="en-US" sz="2400" dirty="0" smtClean="0">
                <a:solidFill>
                  <a:schemeClr val="bg1">
                    <a:lumMod val="50000"/>
                    <a:lumOff val="50000"/>
                  </a:schemeClr>
                </a:solidFill>
              </a:rPr>
              <a:t>" &gt;</a:t>
            </a:r>
          </a:p>
          <a:p>
            <a:r>
              <a:rPr lang="en-US" sz="2400" dirty="0" smtClean="0">
                <a:solidFill>
                  <a:schemeClr val="bg1">
                    <a:lumMod val="50000"/>
                    <a:lumOff val="50000"/>
                  </a:schemeClr>
                </a:solidFill>
              </a:rPr>
              <a:t>              &lt;issuer address="https://localhost/PatientListService_STS/Service.svc/IWSTrust13" /&gt;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issuerMetadata</a:t>
            </a:r>
            <a:r>
              <a:rPr lang="en-US" sz="2400" dirty="0" smtClean="0">
                <a:solidFill>
                  <a:schemeClr val="bg1">
                    <a:lumMod val="50000"/>
                    <a:lumOff val="50000"/>
                  </a:schemeClr>
                </a:solidFill>
              </a:rPr>
              <a:t> address="https://localhost/PatientListService_STS/Service.svc/mex" /&gt;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issuedTokenParameters</a:t>
            </a:r>
            <a:r>
              <a:rPr lang="en-US" sz="2400" dirty="0" smtClean="0">
                <a:solidFill>
                  <a:schemeClr val="bg1">
                    <a:lumMod val="50000"/>
                    <a:lumOff val="50000"/>
                  </a:schemeClr>
                </a:solidFill>
              </a:rPr>
              <a:t>&gt;</a:t>
            </a:r>
          </a:p>
          <a:p>
            <a:r>
              <a:rPr lang="en-US" sz="2400" dirty="0" smtClean="0">
                <a:solidFill>
                  <a:schemeClr val="bg1">
                    <a:lumMod val="50000"/>
                    <a:lumOff val="50000"/>
                  </a:schemeClr>
                </a:solidFill>
              </a:rPr>
              <a:t>          &lt;/security&gt;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customBinding</a:t>
            </a:r>
            <a:r>
              <a:rPr lang="en-US" sz="2400" dirty="0" smtClean="0">
                <a:solidFill>
                  <a:schemeClr val="bg1">
                    <a:lumMod val="50000"/>
                    <a:lumOff val="50000"/>
                  </a:schemeClr>
                </a:solidFill>
              </a:rPr>
              <a:t>&gt;</a:t>
            </a:r>
            <a:endParaRPr lang="en-US" sz="2400" dirty="0">
              <a:solidFill>
                <a:schemeClr val="bg1">
                  <a:lumMod val="50000"/>
                  <a:lumOff val="50000"/>
                </a:schemeClr>
              </a:solidFill>
            </a:endParaRPr>
          </a:p>
        </p:txBody>
      </p:sp>
    </p:spTree>
    <p:extLst>
      <p:ext uri="{BB962C8B-B14F-4D97-AF65-F5344CB8AC3E}">
        <p14:creationId xmlns:p14="http://schemas.microsoft.com/office/powerpoint/2010/main" val="196077011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dirty="0"/>
              <a:t>Service Binding</a:t>
            </a:r>
          </a:p>
        </p:txBody>
      </p:sp>
      <p:sp>
        <p:nvSpPr>
          <p:cNvPr id="4" name="Text Placeholder 5"/>
          <p:cNvSpPr txBox="1">
            <a:spLocks/>
          </p:cNvSpPr>
          <p:nvPr/>
        </p:nvSpPr>
        <p:spPr>
          <a:xfrm>
            <a:off x="247650" y="1453356"/>
            <a:ext cx="11839575" cy="5318379"/>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 </a:t>
            </a:r>
            <a:r>
              <a:rPr lang="en-US" sz="2400" dirty="0" smtClean="0">
                <a:solidFill>
                  <a:schemeClr val="bg1">
                    <a:lumMod val="50000"/>
                    <a:lumOff val="50000"/>
                  </a:schemeClr>
                </a:solidFill>
              </a:rPr>
              <a:t>&lt;</a:t>
            </a:r>
            <a:r>
              <a:rPr lang="en-US" sz="2400" dirty="0" err="1" smtClean="0">
                <a:solidFill>
                  <a:schemeClr val="bg1">
                    <a:lumMod val="50000"/>
                    <a:lumOff val="50000"/>
                  </a:schemeClr>
                </a:solidFill>
              </a:rPr>
              <a:t>customBinding</a:t>
            </a:r>
            <a:r>
              <a:rPr lang="en-US" sz="2400" dirty="0" smtClean="0">
                <a:solidFill>
                  <a:schemeClr val="bg1">
                    <a:lumMod val="50000"/>
                    <a:lumOff val="50000"/>
                  </a:schemeClr>
                </a:solidFill>
              </a:rPr>
              <a:t>&gt;</a:t>
            </a:r>
          </a:p>
          <a:p>
            <a:r>
              <a:rPr lang="en-US" sz="2400" dirty="0" smtClean="0">
                <a:solidFill>
                  <a:schemeClr val="bg1">
                    <a:lumMod val="50000"/>
                    <a:lumOff val="50000"/>
                  </a:schemeClr>
                </a:solidFill>
              </a:rPr>
              <a:t>        &lt;binding name="customBinding0"&gt;</a:t>
            </a:r>
          </a:p>
          <a:p>
            <a:r>
              <a:rPr lang="en-US" sz="2400" dirty="0" smtClean="0">
                <a:solidFill>
                  <a:schemeClr val="bg1">
                    <a:lumMod val="50000"/>
                    <a:lumOff val="50000"/>
                  </a:schemeClr>
                </a:solidFill>
              </a:rPr>
              <a:t>          &lt;security </a:t>
            </a:r>
            <a:r>
              <a:rPr lang="en-US" sz="2400" dirty="0" err="1" smtClean="0">
                <a:solidFill>
                  <a:schemeClr val="bg1">
                    <a:lumMod val="50000"/>
                    <a:lumOff val="50000"/>
                  </a:schemeClr>
                </a:solidFill>
              </a:rPr>
              <a:t>authenticationMode</a:t>
            </a:r>
            <a:r>
              <a:rPr lang="en-US" sz="2400" dirty="0" smtClean="0">
                <a:solidFill>
                  <a:schemeClr val="bg1">
                    <a:lumMod val="50000"/>
                    <a:lumOff val="50000"/>
                  </a:schemeClr>
                </a:solidFill>
              </a:rPr>
              <a:t>="</a:t>
            </a:r>
            <a:r>
              <a:rPr lang="en-US" sz="2400" dirty="0" err="1" smtClean="0">
                <a:solidFill>
                  <a:schemeClr val="bg1">
                    <a:lumMod val="50000"/>
                    <a:lumOff val="50000"/>
                  </a:schemeClr>
                </a:solidFill>
              </a:rPr>
              <a:t>IssuedTokenOverTransport</a:t>
            </a:r>
            <a:r>
              <a:rPr lang="en-US" sz="2400" dirty="0" smtClean="0">
                <a:solidFill>
                  <a:schemeClr val="bg1">
                    <a:lumMod val="50000"/>
                    <a:lumOff val="50000"/>
                  </a:schemeClr>
                </a:solidFill>
              </a:rPr>
              <a:t>"</a:t>
            </a:r>
          </a:p>
          <a:p>
            <a:r>
              <a:rPr lang="en-US" sz="2400" b="1" dirty="0" err="1" smtClean="0">
                <a:solidFill>
                  <a:schemeClr val="bg1"/>
                </a:solidFill>
              </a:rPr>
              <a:t>messageSecurityVersion</a:t>
            </a:r>
            <a:r>
              <a:rPr lang="en-US" sz="2400" b="1" dirty="0" smtClean="0">
                <a:solidFill>
                  <a:schemeClr val="bg1"/>
                </a:solidFill>
              </a:rPr>
              <a:t>="WSSecurity11WSTrust13WSSecureConversation13WSSecurityPolicy12BasicSecurityProfile10"&gt;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issuedTokenParameters</a:t>
            </a:r>
            <a:r>
              <a:rPr lang="en-US" sz="2400" dirty="0" smtClean="0">
                <a:solidFill>
                  <a:schemeClr val="bg1">
                    <a:lumMod val="50000"/>
                    <a:lumOff val="50000"/>
                  </a:schemeClr>
                </a:solidFill>
              </a:rPr>
              <a:t> </a:t>
            </a:r>
            <a:r>
              <a:rPr lang="en-US" sz="2400" dirty="0" err="1" smtClean="0">
                <a:solidFill>
                  <a:schemeClr val="bg1">
                    <a:lumMod val="50000"/>
                    <a:lumOff val="50000"/>
                  </a:schemeClr>
                </a:solidFill>
              </a:rPr>
              <a:t>keyType</a:t>
            </a:r>
            <a:r>
              <a:rPr lang="en-US" sz="2400" dirty="0" smtClean="0">
                <a:solidFill>
                  <a:schemeClr val="bg1">
                    <a:lumMod val="50000"/>
                    <a:lumOff val="50000"/>
                  </a:schemeClr>
                </a:solidFill>
              </a:rPr>
              <a:t>="</a:t>
            </a:r>
            <a:r>
              <a:rPr lang="en-US" sz="2400" dirty="0" err="1" smtClean="0">
                <a:solidFill>
                  <a:schemeClr val="bg1">
                    <a:lumMod val="50000"/>
                    <a:lumOff val="50000"/>
                  </a:schemeClr>
                </a:solidFill>
              </a:rPr>
              <a:t>SymmetricKey</a:t>
            </a:r>
            <a:r>
              <a:rPr lang="en-US" sz="2400" dirty="0" smtClean="0">
                <a:solidFill>
                  <a:schemeClr val="bg1">
                    <a:lumMod val="50000"/>
                    <a:lumOff val="50000"/>
                  </a:schemeClr>
                </a:solidFill>
              </a:rPr>
              <a:t>" &gt;</a:t>
            </a:r>
          </a:p>
          <a:p>
            <a:r>
              <a:rPr lang="en-US" sz="2400" dirty="0" smtClean="0">
                <a:solidFill>
                  <a:schemeClr val="bg1">
                    <a:lumMod val="50000"/>
                    <a:lumOff val="50000"/>
                  </a:schemeClr>
                </a:solidFill>
              </a:rPr>
              <a:t>              &lt;issuer address="https://localhost/PatientListService_STS/Service.svc/IWSTrust13" /&gt;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issuerMetadata</a:t>
            </a:r>
            <a:r>
              <a:rPr lang="en-US" sz="2400" dirty="0" smtClean="0">
                <a:solidFill>
                  <a:schemeClr val="bg1">
                    <a:lumMod val="50000"/>
                    <a:lumOff val="50000"/>
                  </a:schemeClr>
                </a:solidFill>
              </a:rPr>
              <a:t> address="https://localhost/PatientListService_STS/Service.svc/mex" /&gt;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issuedTokenParameters</a:t>
            </a:r>
            <a:r>
              <a:rPr lang="en-US" sz="2400" dirty="0" smtClean="0">
                <a:solidFill>
                  <a:schemeClr val="bg1">
                    <a:lumMod val="50000"/>
                    <a:lumOff val="50000"/>
                  </a:schemeClr>
                </a:solidFill>
              </a:rPr>
              <a:t>&gt;</a:t>
            </a:r>
          </a:p>
          <a:p>
            <a:r>
              <a:rPr lang="en-US" sz="2400" dirty="0" smtClean="0">
                <a:solidFill>
                  <a:schemeClr val="bg1">
                    <a:lumMod val="50000"/>
                    <a:lumOff val="50000"/>
                  </a:schemeClr>
                </a:solidFill>
              </a:rPr>
              <a:t>          &lt;/security&gt;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customBinding</a:t>
            </a:r>
            <a:r>
              <a:rPr lang="en-US" sz="2400" dirty="0" smtClean="0">
                <a:solidFill>
                  <a:schemeClr val="bg1">
                    <a:lumMod val="50000"/>
                    <a:lumOff val="50000"/>
                  </a:schemeClr>
                </a:solidFill>
              </a:rPr>
              <a:t>&gt;</a:t>
            </a:r>
            <a:endParaRPr lang="en-US" sz="2400" dirty="0">
              <a:solidFill>
                <a:schemeClr val="bg1">
                  <a:lumMod val="50000"/>
                  <a:lumOff val="50000"/>
                </a:schemeClr>
              </a:solidFill>
            </a:endParaRPr>
          </a:p>
        </p:txBody>
      </p:sp>
    </p:spTree>
    <p:extLst>
      <p:ext uri="{BB962C8B-B14F-4D97-AF65-F5344CB8AC3E}">
        <p14:creationId xmlns:p14="http://schemas.microsoft.com/office/powerpoint/2010/main" val="196077011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dirty="0"/>
              <a:t>Service Binding</a:t>
            </a:r>
          </a:p>
        </p:txBody>
      </p:sp>
      <p:sp>
        <p:nvSpPr>
          <p:cNvPr id="4" name="Text Placeholder 5"/>
          <p:cNvSpPr txBox="1">
            <a:spLocks/>
          </p:cNvSpPr>
          <p:nvPr/>
        </p:nvSpPr>
        <p:spPr>
          <a:xfrm>
            <a:off x="247650" y="1453356"/>
            <a:ext cx="11839575" cy="5318379"/>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 </a:t>
            </a:r>
            <a:r>
              <a:rPr lang="en-US" sz="2400" dirty="0" smtClean="0">
                <a:solidFill>
                  <a:schemeClr val="bg1">
                    <a:lumMod val="50000"/>
                    <a:lumOff val="50000"/>
                  </a:schemeClr>
                </a:solidFill>
              </a:rPr>
              <a:t>&lt;</a:t>
            </a:r>
            <a:r>
              <a:rPr lang="en-US" sz="2400" dirty="0" err="1" smtClean="0">
                <a:solidFill>
                  <a:schemeClr val="bg1">
                    <a:lumMod val="50000"/>
                    <a:lumOff val="50000"/>
                  </a:schemeClr>
                </a:solidFill>
              </a:rPr>
              <a:t>customBinding</a:t>
            </a:r>
            <a:r>
              <a:rPr lang="en-US" sz="2400" dirty="0" smtClean="0">
                <a:solidFill>
                  <a:schemeClr val="bg1">
                    <a:lumMod val="50000"/>
                    <a:lumOff val="50000"/>
                  </a:schemeClr>
                </a:solidFill>
              </a:rPr>
              <a:t>&gt;</a:t>
            </a:r>
          </a:p>
          <a:p>
            <a:r>
              <a:rPr lang="en-US" sz="2400" dirty="0" smtClean="0">
                <a:solidFill>
                  <a:schemeClr val="bg1">
                    <a:lumMod val="50000"/>
                    <a:lumOff val="50000"/>
                  </a:schemeClr>
                </a:solidFill>
              </a:rPr>
              <a:t>        &lt;binding name="customBinding0"&gt;</a:t>
            </a:r>
          </a:p>
          <a:p>
            <a:r>
              <a:rPr lang="en-US" sz="2400" dirty="0" smtClean="0">
                <a:solidFill>
                  <a:schemeClr val="bg1">
                    <a:lumMod val="50000"/>
                    <a:lumOff val="50000"/>
                  </a:schemeClr>
                </a:solidFill>
              </a:rPr>
              <a:t>          &lt;security </a:t>
            </a:r>
            <a:r>
              <a:rPr lang="en-US" sz="2400" dirty="0" err="1" smtClean="0">
                <a:solidFill>
                  <a:schemeClr val="bg1">
                    <a:lumMod val="50000"/>
                    <a:lumOff val="50000"/>
                  </a:schemeClr>
                </a:solidFill>
              </a:rPr>
              <a:t>authenticationMode</a:t>
            </a:r>
            <a:r>
              <a:rPr lang="en-US" sz="2400" dirty="0" smtClean="0">
                <a:solidFill>
                  <a:schemeClr val="bg1">
                    <a:lumMod val="50000"/>
                    <a:lumOff val="50000"/>
                  </a:schemeClr>
                </a:solidFill>
              </a:rPr>
              <a:t>="</a:t>
            </a:r>
            <a:r>
              <a:rPr lang="en-US" sz="2400" dirty="0" err="1" smtClean="0">
                <a:solidFill>
                  <a:schemeClr val="bg1">
                    <a:lumMod val="50000"/>
                    <a:lumOff val="50000"/>
                  </a:schemeClr>
                </a:solidFill>
              </a:rPr>
              <a:t>IssuedTokenOverTransport</a:t>
            </a:r>
            <a:r>
              <a:rPr lang="en-US" sz="2400" dirty="0" smtClean="0">
                <a:solidFill>
                  <a:schemeClr val="bg1">
                    <a:lumMod val="50000"/>
                    <a:lumOff val="50000"/>
                  </a:schemeClr>
                </a:solidFill>
              </a:rPr>
              <a:t>"</a:t>
            </a:r>
          </a:p>
          <a:p>
            <a:r>
              <a:rPr lang="en-US" sz="2400" dirty="0" err="1" smtClean="0">
                <a:solidFill>
                  <a:schemeClr val="bg1">
                    <a:lumMod val="50000"/>
                    <a:lumOff val="50000"/>
                  </a:schemeClr>
                </a:solidFill>
              </a:rPr>
              <a:t>messageSecurityVersion</a:t>
            </a:r>
            <a:r>
              <a:rPr lang="en-US" sz="2400" dirty="0" smtClean="0">
                <a:solidFill>
                  <a:schemeClr val="bg1">
                    <a:lumMod val="50000"/>
                    <a:lumOff val="50000"/>
                  </a:schemeClr>
                </a:solidFill>
              </a:rPr>
              <a:t>="WSSecurity11WSTrust13WSSecureConversation13WSSecurityPolicy12BasicSecurityProfile10"&gt;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issuedTokenParameters</a:t>
            </a:r>
            <a:r>
              <a:rPr lang="en-US" sz="2400" dirty="0" smtClean="0">
                <a:solidFill>
                  <a:schemeClr val="bg1">
                    <a:lumMod val="50000"/>
                    <a:lumOff val="50000"/>
                  </a:schemeClr>
                </a:solidFill>
              </a:rPr>
              <a:t> </a:t>
            </a:r>
            <a:r>
              <a:rPr lang="en-US" sz="2400" dirty="0" err="1" smtClean="0">
                <a:solidFill>
                  <a:schemeClr val="bg1">
                    <a:lumMod val="50000"/>
                    <a:lumOff val="50000"/>
                  </a:schemeClr>
                </a:solidFill>
              </a:rPr>
              <a:t>keyType</a:t>
            </a:r>
            <a:r>
              <a:rPr lang="en-US" sz="2400" dirty="0" smtClean="0">
                <a:solidFill>
                  <a:schemeClr val="bg1">
                    <a:lumMod val="50000"/>
                    <a:lumOff val="50000"/>
                  </a:schemeClr>
                </a:solidFill>
              </a:rPr>
              <a:t>="</a:t>
            </a:r>
            <a:r>
              <a:rPr lang="en-US" sz="2400" dirty="0" err="1" smtClean="0">
                <a:solidFill>
                  <a:schemeClr val="bg1">
                    <a:lumMod val="50000"/>
                    <a:lumOff val="50000"/>
                  </a:schemeClr>
                </a:solidFill>
              </a:rPr>
              <a:t>SymmetricKey</a:t>
            </a:r>
            <a:r>
              <a:rPr lang="en-US" sz="2400" dirty="0" smtClean="0">
                <a:solidFill>
                  <a:schemeClr val="bg1">
                    <a:lumMod val="50000"/>
                    <a:lumOff val="50000"/>
                  </a:schemeClr>
                </a:solidFill>
              </a:rPr>
              <a:t>" &gt;</a:t>
            </a:r>
          </a:p>
          <a:p>
            <a:r>
              <a:rPr lang="en-US" sz="2400" dirty="0" smtClean="0">
                <a:solidFill>
                  <a:schemeClr val="bg1">
                    <a:lumMod val="50000"/>
                    <a:lumOff val="50000"/>
                  </a:schemeClr>
                </a:solidFill>
              </a:rPr>
              <a:t>              </a:t>
            </a:r>
            <a:r>
              <a:rPr lang="en-US" sz="2400" b="1" dirty="0" smtClean="0">
                <a:solidFill>
                  <a:schemeClr val="bg1"/>
                </a:solidFill>
              </a:rPr>
              <a:t>&lt;issuer address="https://localhost/PatientListService_STS/Service.svc/IWSTrust13" /&gt;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issuerMetadata</a:t>
            </a:r>
            <a:r>
              <a:rPr lang="en-US" sz="2400" dirty="0" smtClean="0">
                <a:solidFill>
                  <a:schemeClr val="bg1">
                    <a:lumMod val="50000"/>
                    <a:lumOff val="50000"/>
                  </a:schemeClr>
                </a:solidFill>
              </a:rPr>
              <a:t> address="https://localhost/PatientListService_STS/Service.svc/mex" /&gt;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issuedTokenParameters</a:t>
            </a:r>
            <a:r>
              <a:rPr lang="en-US" sz="2400" dirty="0" smtClean="0">
                <a:solidFill>
                  <a:schemeClr val="bg1">
                    <a:lumMod val="50000"/>
                    <a:lumOff val="50000"/>
                  </a:schemeClr>
                </a:solidFill>
              </a:rPr>
              <a:t>&gt;</a:t>
            </a:r>
          </a:p>
          <a:p>
            <a:r>
              <a:rPr lang="en-US" sz="2400" dirty="0" smtClean="0">
                <a:solidFill>
                  <a:schemeClr val="bg1">
                    <a:lumMod val="50000"/>
                    <a:lumOff val="50000"/>
                  </a:schemeClr>
                </a:solidFill>
              </a:rPr>
              <a:t>          &lt;/security&gt;</a:t>
            </a:r>
          </a:p>
          <a:p>
            <a:r>
              <a:rPr lang="en-US" sz="2400" dirty="0" smtClean="0">
                <a:solidFill>
                  <a:schemeClr val="bg1">
                    <a:lumMod val="50000"/>
                    <a:lumOff val="50000"/>
                  </a:schemeClr>
                </a:solidFill>
              </a:rPr>
              <a:t> &lt;/</a:t>
            </a:r>
            <a:r>
              <a:rPr lang="en-US" sz="2400" dirty="0" err="1" smtClean="0">
                <a:solidFill>
                  <a:schemeClr val="bg1">
                    <a:lumMod val="50000"/>
                    <a:lumOff val="50000"/>
                  </a:schemeClr>
                </a:solidFill>
              </a:rPr>
              <a:t>customBinding</a:t>
            </a:r>
            <a:r>
              <a:rPr lang="en-US" sz="2400" dirty="0" smtClean="0">
                <a:solidFill>
                  <a:schemeClr val="bg1">
                    <a:lumMod val="50000"/>
                    <a:lumOff val="50000"/>
                  </a:schemeClr>
                </a:solidFill>
              </a:rPr>
              <a:t>&gt;</a:t>
            </a:r>
            <a:endParaRPr lang="en-US" sz="2400" dirty="0">
              <a:solidFill>
                <a:schemeClr val="bg1">
                  <a:lumMod val="50000"/>
                  <a:lumOff val="50000"/>
                </a:schemeClr>
              </a:solidFill>
            </a:endParaRPr>
          </a:p>
        </p:txBody>
      </p:sp>
    </p:spTree>
    <p:extLst>
      <p:ext uri="{BB962C8B-B14F-4D97-AF65-F5344CB8AC3E}">
        <p14:creationId xmlns:p14="http://schemas.microsoft.com/office/powerpoint/2010/main" val="402986171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5" name="Rectangle 4"/>
          <p:cNvSpPr/>
          <p:nvPr/>
        </p:nvSpPr>
        <p:spPr bwMode="auto">
          <a:xfrm>
            <a:off x="5951637" y="4909253"/>
            <a:ext cx="1756206" cy="1196216"/>
          </a:xfrm>
          <a:prstGeom prst="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WPF</a:t>
            </a:r>
          </a:p>
        </p:txBody>
      </p:sp>
      <p:pic>
        <p:nvPicPr>
          <p:cNvPr id="16" name="Picture 4" descr="C:\Users\calebb\Desktop\art I like\Internet Clouds web\cloud internet.png"/>
          <p:cNvPicPr>
            <a:picLocks noChangeAspect="1" noChangeArrowheads="1"/>
          </p:cNvPicPr>
          <p:nvPr/>
        </p:nvPicPr>
        <p:blipFill>
          <a:blip r:embed="rId3" cstate="print"/>
          <a:srcRect/>
          <a:stretch>
            <a:fillRect/>
          </a:stretch>
        </p:blipFill>
        <p:spPr bwMode="auto">
          <a:xfrm>
            <a:off x="7314937" y="604856"/>
            <a:ext cx="2328333" cy="1986709"/>
          </a:xfrm>
          <a:prstGeom prst="rect">
            <a:avLst/>
          </a:prstGeom>
          <a:noFill/>
        </p:spPr>
      </p:pic>
      <p:pic>
        <p:nvPicPr>
          <p:cNvPr id="17" name="Picture 3" descr="C:\Users\calebb\Desktop\art I like\Web Services.png"/>
          <p:cNvPicPr>
            <a:picLocks noChangeAspect="1" noChangeArrowheads="1"/>
          </p:cNvPicPr>
          <p:nvPr/>
        </p:nvPicPr>
        <p:blipFill>
          <a:blip r:embed="rId4" cstate="print"/>
          <a:srcRect/>
          <a:stretch>
            <a:fillRect/>
          </a:stretch>
        </p:blipFill>
        <p:spPr bwMode="auto">
          <a:xfrm>
            <a:off x="7407695" y="1706141"/>
            <a:ext cx="1071408" cy="1338099"/>
          </a:xfrm>
          <a:prstGeom prst="rect">
            <a:avLst/>
          </a:prstGeom>
          <a:noFill/>
        </p:spPr>
      </p:pic>
      <p:pic>
        <p:nvPicPr>
          <p:cNvPr id="18" name="Picture 17" descr="C:\Users\calebb\Desktop\art I like\Hardware - Istock\Servers computer.png"/>
          <p:cNvPicPr>
            <a:picLocks noChangeAspect="1" noChangeArrowheads="1"/>
          </p:cNvPicPr>
          <p:nvPr/>
        </p:nvPicPr>
        <p:blipFill>
          <a:blip r:embed="rId5" cstate="print"/>
          <a:srcRect/>
          <a:stretch>
            <a:fillRect/>
          </a:stretch>
        </p:blipFill>
        <p:spPr bwMode="auto">
          <a:xfrm>
            <a:off x="992066" y="2747961"/>
            <a:ext cx="961336" cy="1909122"/>
          </a:xfrm>
          <a:prstGeom prst="rect">
            <a:avLst/>
          </a:prstGeom>
          <a:noFill/>
        </p:spPr>
      </p:pic>
      <p:sp>
        <p:nvSpPr>
          <p:cNvPr id="19" name="Rectangle 18"/>
          <p:cNvSpPr/>
          <p:nvPr/>
        </p:nvSpPr>
        <p:spPr>
          <a:xfrm>
            <a:off x="1571906" y="2591565"/>
            <a:ext cx="1515597" cy="12405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dirty="0" smtClean="0"/>
              <a:t>Active Directory with AD FS</a:t>
            </a:r>
          </a:p>
        </p:txBody>
      </p:sp>
      <p:cxnSp>
        <p:nvCxnSpPr>
          <p:cNvPr id="22" name="Straight Arrow Connector 21"/>
          <p:cNvCxnSpPr/>
          <p:nvPr/>
        </p:nvCxnSpPr>
        <p:spPr>
          <a:xfrm>
            <a:off x="2697004" y="3952657"/>
            <a:ext cx="3990114" cy="76647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p:nvPr/>
        </p:nvCxnSpPr>
        <p:spPr>
          <a:xfrm flipV="1">
            <a:off x="6829740" y="3090859"/>
            <a:ext cx="1164166" cy="162827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5359108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219" y="1905000"/>
            <a:ext cx="7049585" cy="1495794"/>
          </a:xfrm>
        </p:spPr>
        <p:txBody>
          <a:bodyPr/>
          <a:lstStyle/>
          <a:p>
            <a:r>
              <a:rPr lang="en-US" sz="5400" dirty="0" smtClean="0"/>
              <a:t>How to get user identity in the app?</a:t>
            </a:r>
            <a:endParaRPr lang="en-US" sz="5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804" y="1533621"/>
            <a:ext cx="3687620" cy="484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24158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an App uses User Identity</a:t>
            </a:r>
            <a:endParaRPr lang="en-US" dirty="0"/>
          </a:p>
        </p:txBody>
      </p:sp>
      <p:sp>
        <p:nvSpPr>
          <p:cNvPr id="3" name="Text Placeholder 2"/>
          <p:cNvSpPr>
            <a:spLocks noGrp="1"/>
          </p:cNvSpPr>
          <p:nvPr>
            <p:ph type="body" sz="quarter" idx="10"/>
          </p:nvPr>
        </p:nvSpPr>
        <p:spPr/>
        <p:txBody>
          <a:bodyPr/>
          <a:lstStyle/>
          <a:p>
            <a:r>
              <a:rPr lang="en-US" smtClean="0"/>
              <a:t>Personalize app for the user</a:t>
            </a:r>
          </a:p>
          <a:p>
            <a:r>
              <a:rPr lang="en-US" smtClean="0"/>
              <a:t>Customize for user role</a:t>
            </a:r>
          </a:p>
          <a:p>
            <a:endParaRPr lang="en-US" dirty="0"/>
          </a:p>
        </p:txBody>
      </p:sp>
    </p:spTree>
    <p:extLst>
      <p:ext uri="{BB962C8B-B14F-4D97-AF65-F5344CB8AC3E}">
        <p14:creationId xmlns:p14="http://schemas.microsoft.com/office/powerpoint/2010/main" val="183837163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get the User Identity?</a:t>
            </a:r>
            <a:endParaRPr lang="en-US" dirty="0"/>
          </a:p>
        </p:txBody>
      </p:sp>
      <p:sp>
        <p:nvSpPr>
          <p:cNvPr id="3" name="Text Placeholder 2"/>
          <p:cNvSpPr>
            <a:spLocks noGrp="1"/>
          </p:cNvSpPr>
          <p:nvPr>
            <p:ph type="body" sz="quarter" idx="10"/>
          </p:nvPr>
        </p:nvSpPr>
        <p:spPr>
          <a:xfrm>
            <a:off x="519112" y="1447799"/>
            <a:ext cx="11149013" cy="984885"/>
          </a:xfrm>
        </p:spPr>
        <p:txBody>
          <a:bodyPr/>
          <a:lstStyle/>
          <a:p>
            <a:r>
              <a:rPr lang="en-US" dirty="0" smtClean="0"/>
              <a:t>Is it the service?</a:t>
            </a:r>
          </a:p>
          <a:p>
            <a:r>
              <a:rPr lang="en-US" dirty="0" smtClean="0"/>
              <a:t>Is the identity </a:t>
            </a:r>
            <a:r>
              <a:rPr lang="en-US" dirty="0"/>
              <a:t>p</a:t>
            </a:r>
            <a:r>
              <a:rPr lang="en-US" dirty="0" smtClean="0"/>
              <a:t>rovider?</a:t>
            </a:r>
          </a:p>
        </p:txBody>
      </p:sp>
    </p:spTree>
    <p:extLst>
      <p:ext uri="{BB962C8B-B14F-4D97-AF65-F5344CB8AC3E}">
        <p14:creationId xmlns:p14="http://schemas.microsoft.com/office/powerpoint/2010/main" val="321116854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48316" y="2928752"/>
            <a:ext cx="5061098" cy="952128"/>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title"/>
          </p:nvPr>
        </p:nvSpPr>
        <p:spPr/>
        <p:txBody>
          <a:bodyPr/>
          <a:lstStyle/>
          <a:p>
            <a:r>
              <a:rPr lang="en-US" dirty="0" smtClean="0"/>
              <a:t>Getting The Display Token</a:t>
            </a:r>
            <a:endParaRPr lang="en-US" dirty="0"/>
          </a:p>
        </p:txBody>
      </p:sp>
      <p:sp>
        <p:nvSpPr>
          <p:cNvPr id="4" name="Rounded Rectangle 3"/>
          <p:cNvSpPr/>
          <p:nvPr/>
        </p:nvSpPr>
        <p:spPr bwMode="auto">
          <a:xfrm>
            <a:off x="4607449"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AD FS 2.0</a:t>
            </a:r>
          </a:p>
        </p:txBody>
      </p:sp>
      <p:sp>
        <p:nvSpPr>
          <p:cNvPr id="5" name="Rounded Rectangle 4"/>
          <p:cNvSpPr/>
          <p:nvPr/>
        </p:nvSpPr>
        <p:spPr bwMode="auto">
          <a:xfrm>
            <a:off x="535172"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Application</a:t>
            </a:r>
          </a:p>
        </p:txBody>
      </p:sp>
      <p:sp>
        <p:nvSpPr>
          <p:cNvPr id="6" name="Rounded Rectangle 5"/>
          <p:cNvSpPr/>
          <p:nvPr/>
        </p:nvSpPr>
        <p:spPr bwMode="auto">
          <a:xfrm>
            <a:off x="8913652" y="1183756"/>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Service</a:t>
            </a:r>
          </a:p>
        </p:txBody>
      </p:sp>
      <p:cxnSp>
        <p:nvCxnSpPr>
          <p:cNvPr id="8" name="Straight Connector 7"/>
          <p:cNvCxnSpPr/>
          <p:nvPr/>
        </p:nvCxnSpPr>
        <p:spPr>
          <a:xfrm>
            <a:off x="1609060"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20333"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012366" y="2087525"/>
            <a:ext cx="0" cy="41679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15509" y="4678313"/>
            <a:ext cx="7860119" cy="1"/>
          </a:xfrm>
          <a:prstGeom prst="straightConnector1">
            <a:avLst/>
          </a:prstGeom>
          <a:ln>
            <a:solidFill>
              <a:schemeClr val="tx1">
                <a:lumMod val="50000"/>
              </a:schemeClr>
            </a:solidFill>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2190307" y="2193855"/>
            <a:ext cx="3147237"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Username / Password</a:t>
            </a:r>
          </a:p>
        </p:txBody>
      </p:sp>
      <p:cxnSp>
        <p:nvCxnSpPr>
          <p:cNvPr id="15" name="Straight Arrow Connector 14"/>
          <p:cNvCxnSpPr/>
          <p:nvPr/>
        </p:nvCxnSpPr>
        <p:spPr>
          <a:xfrm flipH="1">
            <a:off x="1743740" y="3693043"/>
            <a:ext cx="3838353"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3450264" y="3162912"/>
            <a:ext cx="887819"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SAML</a:t>
            </a:r>
          </a:p>
        </p:txBody>
      </p:sp>
      <p:sp>
        <p:nvSpPr>
          <p:cNvPr id="19" name="Regular Pentagon 18"/>
          <p:cNvSpPr/>
          <p:nvPr/>
        </p:nvSpPr>
        <p:spPr bwMode="auto">
          <a:xfrm>
            <a:off x="2110558" y="3013816"/>
            <a:ext cx="637954" cy="574158"/>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1" name="Regular Pentagon 20"/>
          <p:cNvSpPr/>
          <p:nvPr/>
        </p:nvSpPr>
        <p:spPr bwMode="auto">
          <a:xfrm>
            <a:off x="6834958" y="4043335"/>
            <a:ext cx="637954" cy="574158"/>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3" name="TextBox 22"/>
          <p:cNvSpPr txBox="1"/>
          <p:nvPr/>
        </p:nvSpPr>
        <p:spPr>
          <a:xfrm>
            <a:off x="7536710" y="4176526"/>
            <a:ext cx="1766778"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Authenticate</a:t>
            </a:r>
          </a:p>
        </p:txBody>
      </p:sp>
      <p:cxnSp>
        <p:nvCxnSpPr>
          <p:cNvPr id="24" name="Straight Arrow Connector 23"/>
          <p:cNvCxnSpPr/>
          <p:nvPr/>
        </p:nvCxnSpPr>
        <p:spPr>
          <a:xfrm flipV="1">
            <a:off x="1967908" y="2686480"/>
            <a:ext cx="3614185" cy="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flipH="1">
            <a:off x="1815509" y="5837274"/>
            <a:ext cx="7689998" cy="5316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3" name="TextBox 32"/>
          <p:cNvSpPr txBox="1"/>
          <p:nvPr/>
        </p:nvSpPr>
        <p:spPr>
          <a:xfrm>
            <a:off x="2748512" y="5465134"/>
            <a:ext cx="2216891"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Customer List</a:t>
            </a:r>
          </a:p>
        </p:txBody>
      </p:sp>
      <p:sp>
        <p:nvSpPr>
          <p:cNvPr id="20" name="Hexagon 19"/>
          <p:cNvSpPr/>
          <p:nvPr/>
        </p:nvSpPr>
        <p:spPr bwMode="auto">
          <a:xfrm>
            <a:off x="2575287" y="3124668"/>
            <a:ext cx="525101" cy="452673"/>
          </a:xfrm>
          <a:prstGeom prst="hexagon">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902451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Rich Client Application</a:t>
            </a:r>
            <a:endParaRPr lang="en-US" dirty="0"/>
          </a:p>
        </p:txBody>
      </p:sp>
      <p:pic>
        <p:nvPicPr>
          <p:cNvPr id="10" name="Picture 12" descr="C:\Users\calebb\Desktop\art I like\Arrows\Gold Gradient Collection\arrow 0 gold  arrow curved 4.png"/>
          <p:cNvPicPr>
            <a:picLocks noChangeAspect="1" noChangeArrowheads="1"/>
          </p:cNvPicPr>
          <p:nvPr/>
        </p:nvPicPr>
        <p:blipFill>
          <a:blip r:embed="rId3" cstate="print"/>
          <a:srcRect/>
          <a:stretch>
            <a:fillRect/>
          </a:stretch>
        </p:blipFill>
        <p:spPr bwMode="auto">
          <a:xfrm rot="14487415" flipH="1" flipV="1">
            <a:off x="5268877" y="3085605"/>
            <a:ext cx="1005417" cy="1845902"/>
          </a:xfrm>
          <a:prstGeom prst="rect">
            <a:avLst/>
          </a:prstGeom>
          <a:noFill/>
        </p:spPr>
      </p:pic>
      <p:pic>
        <p:nvPicPr>
          <p:cNvPr id="12" name="Picture 11" descr="C:\Users\calebb\Desktop\art I like\Hardware - Istock\Servers computer.png"/>
          <p:cNvPicPr>
            <a:picLocks noChangeAspect="1" noChangeArrowheads="1"/>
          </p:cNvPicPr>
          <p:nvPr/>
        </p:nvPicPr>
        <p:blipFill>
          <a:blip r:embed="rId4" cstate="print"/>
          <a:srcRect/>
          <a:stretch>
            <a:fillRect/>
          </a:stretch>
        </p:blipFill>
        <p:spPr bwMode="auto">
          <a:xfrm>
            <a:off x="7132462" y="1952433"/>
            <a:ext cx="961336" cy="1909122"/>
          </a:xfrm>
          <a:prstGeom prst="rect">
            <a:avLst/>
          </a:prstGeom>
          <a:noFill/>
        </p:spPr>
      </p:pic>
      <p:pic>
        <p:nvPicPr>
          <p:cNvPr id="9" name="Picture 3" descr="C:\Users\calebb\Desktop\art I like\Web Services.png"/>
          <p:cNvPicPr>
            <a:picLocks noChangeAspect="1" noChangeArrowheads="1"/>
          </p:cNvPicPr>
          <p:nvPr/>
        </p:nvPicPr>
        <p:blipFill>
          <a:blip r:embed="rId5" cstate="print"/>
          <a:srcRect/>
          <a:stretch>
            <a:fillRect/>
          </a:stretch>
        </p:blipFill>
        <p:spPr bwMode="auto">
          <a:xfrm>
            <a:off x="6471312" y="2758796"/>
            <a:ext cx="1071408" cy="1338099"/>
          </a:xfrm>
          <a:prstGeom prst="rect">
            <a:avLst/>
          </a:prstGeom>
          <a:noFill/>
        </p:spPr>
      </p:pic>
      <p:pic>
        <p:nvPicPr>
          <p:cNvPr id="13" name="Picture 12" descr="C:\Users\calebb\Desktop\art I like\Hardware - Istock\laptops notebook istock.png"/>
          <p:cNvPicPr>
            <a:picLocks noChangeAspect="1" noChangeArrowheads="1"/>
          </p:cNvPicPr>
          <p:nvPr/>
        </p:nvPicPr>
        <p:blipFill>
          <a:blip r:embed="rId6" cstate="print"/>
          <a:srcRect/>
          <a:stretch>
            <a:fillRect/>
          </a:stretch>
        </p:blipFill>
        <p:spPr bwMode="auto">
          <a:xfrm>
            <a:off x="4263037" y="4891169"/>
            <a:ext cx="1217083" cy="1113808"/>
          </a:xfrm>
          <a:prstGeom prst="rect">
            <a:avLst/>
          </a:prstGeom>
          <a:noFill/>
        </p:spPr>
      </p:pic>
      <p:pic>
        <p:nvPicPr>
          <p:cNvPr id="14" name="Picture 9" descr="C:\Users\calebb\Desktop\art I like\People\user business casual man people person.png"/>
          <p:cNvPicPr>
            <a:picLocks noChangeAspect="1" noChangeArrowheads="1"/>
          </p:cNvPicPr>
          <p:nvPr/>
        </p:nvPicPr>
        <p:blipFill>
          <a:blip r:embed="rId7" cstate="print"/>
          <a:srcRect/>
          <a:stretch>
            <a:fillRect/>
          </a:stretch>
        </p:blipFill>
        <p:spPr bwMode="auto">
          <a:xfrm flipH="1">
            <a:off x="2849978" y="4305649"/>
            <a:ext cx="1288829" cy="1699328"/>
          </a:xfrm>
          <a:prstGeom prst="rect">
            <a:avLst/>
          </a:prstGeom>
          <a:noFill/>
        </p:spPr>
      </p:pic>
    </p:spTree>
    <p:extLst>
      <p:ext uri="{BB962C8B-B14F-4D97-AF65-F5344CB8AC3E}">
        <p14:creationId xmlns:p14="http://schemas.microsoft.com/office/powerpoint/2010/main" val="159505444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2" name="Title 1"/>
          <p:cNvSpPr>
            <a:spLocks noGrp="1"/>
          </p:cNvSpPr>
          <p:nvPr>
            <p:ph type="ctrTitle"/>
          </p:nvPr>
        </p:nvSpPr>
        <p:spPr/>
        <p:txBody>
          <a:bodyPr/>
          <a:lstStyle/>
          <a:p>
            <a:r>
              <a:rPr lang="en-US" smtClean="0"/>
              <a:t>Showing User Identity</a:t>
            </a:r>
            <a:br>
              <a:rPr lang="en-US" smtClean="0"/>
            </a:b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2683691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C:\Users\calebb\Desktop\art I like\Internet Clouds web\cloud internet.png"/>
          <p:cNvPicPr>
            <a:picLocks noChangeAspect="1" noChangeArrowheads="1"/>
          </p:cNvPicPr>
          <p:nvPr/>
        </p:nvPicPr>
        <p:blipFill>
          <a:blip r:embed="rId3" cstate="print"/>
          <a:srcRect/>
          <a:stretch>
            <a:fillRect/>
          </a:stretch>
        </p:blipFill>
        <p:spPr bwMode="auto">
          <a:xfrm>
            <a:off x="6950679" y="888660"/>
            <a:ext cx="2328333" cy="1986709"/>
          </a:xfrm>
          <a:prstGeom prst="rect">
            <a:avLst/>
          </a:prstGeom>
          <a:noFill/>
        </p:spPr>
      </p:pic>
      <p:pic>
        <p:nvPicPr>
          <p:cNvPr id="14" name="Picture 3" descr="C:\Users\calebb\Desktop\art I like\Web Services.png"/>
          <p:cNvPicPr>
            <a:picLocks noChangeAspect="1" noChangeArrowheads="1"/>
          </p:cNvPicPr>
          <p:nvPr/>
        </p:nvPicPr>
        <p:blipFill>
          <a:blip r:embed="rId4" cstate="print"/>
          <a:srcRect/>
          <a:stretch>
            <a:fillRect/>
          </a:stretch>
        </p:blipFill>
        <p:spPr bwMode="auto">
          <a:xfrm>
            <a:off x="7043437" y="1989945"/>
            <a:ext cx="1071408" cy="1338099"/>
          </a:xfrm>
          <a:prstGeom prst="rect">
            <a:avLst/>
          </a:prstGeom>
          <a:noFill/>
        </p:spPr>
      </p:pic>
      <p:pic>
        <p:nvPicPr>
          <p:cNvPr id="19" name="Picture 18" descr="C:\Users\calebb\Desktop\art I like\Hardware - Istock\laptops notebook istock.png"/>
          <p:cNvPicPr>
            <a:picLocks noChangeAspect="1" noChangeArrowheads="1"/>
          </p:cNvPicPr>
          <p:nvPr/>
        </p:nvPicPr>
        <p:blipFill>
          <a:blip r:embed="rId5" cstate="print"/>
          <a:srcRect/>
          <a:stretch>
            <a:fillRect/>
          </a:stretch>
        </p:blipFill>
        <p:spPr bwMode="auto">
          <a:xfrm>
            <a:off x="4606738" y="4063491"/>
            <a:ext cx="1217083" cy="1113808"/>
          </a:xfrm>
          <a:prstGeom prst="rect">
            <a:avLst/>
          </a:prstGeom>
          <a:noFill/>
        </p:spPr>
      </p:pic>
      <p:sp>
        <p:nvSpPr>
          <p:cNvPr id="2" name="Title 1"/>
          <p:cNvSpPr>
            <a:spLocks noGrp="1"/>
          </p:cNvSpPr>
          <p:nvPr>
            <p:ph type="title"/>
          </p:nvPr>
        </p:nvSpPr>
        <p:spPr/>
        <p:txBody>
          <a:bodyPr/>
          <a:lstStyle/>
          <a:p>
            <a:r>
              <a:rPr lang="en-US" smtClean="0"/>
              <a:t>Review</a:t>
            </a:r>
            <a:endParaRPr lang="en-US" dirty="0"/>
          </a:p>
        </p:txBody>
      </p:sp>
      <p:sp>
        <p:nvSpPr>
          <p:cNvPr id="3" name="TextBox 2"/>
          <p:cNvSpPr txBox="1"/>
          <p:nvPr/>
        </p:nvSpPr>
        <p:spPr>
          <a:xfrm>
            <a:off x="3358834" y="4992035"/>
            <a:ext cx="4019739" cy="677108"/>
          </a:xfrm>
          <a:prstGeom prst="rect">
            <a:avLst/>
          </a:prstGeom>
          <a:noFill/>
        </p:spPr>
        <p:txBody>
          <a:bodyPr wrap="square" lIns="0" tIns="0" rIns="0" bIns="0" rtlCol="0">
            <a:spAutoFit/>
          </a:bodyPr>
          <a:lstStyle/>
          <a:p>
            <a:r>
              <a:rPr lang="en-US" sz="4400" dirty="0" smtClean="0">
                <a:gradFill>
                  <a:gsLst>
                    <a:gs pos="0">
                      <a:schemeClr val="tx1"/>
                    </a:gs>
                    <a:gs pos="86000">
                      <a:schemeClr val="tx1"/>
                    </a:gs>
                  </a:gsLst>
                  <a:lin ang="5400000" scaled="0"/>
                </a:gradFill>
              </a:rPr>
              <a:t>Welcome Frank!</a:t>
            </a:r>
          </a:p>
        </p:txBody>
      </p:sp>
      <p:sp>
        <p:nvSpPr>
          <p:cNvPr id="12" name="Hexagon 11"/>
          <p:cNvSpPr/>
          <p:nvPr/>
        </p:nvSpPr>
        <p:spPr bwMode="auto">
          <a:xfrm>
            <a:off x="3055543" y="2539496"/>
            <a:ext cx="656378" cy="588475"/>
          </a:xfrm>
          <a:prstGeom prst="hex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3" name="Hexagon 12"/>
          <p:cNvSpPr/>
          <p:nvPr/>
        </p:nvSpPr>
        <p:spPr bwMode="auto">
          <a:xfrm>
            <a:off x="3358834" y="2901634"/>
            <a:ext cx="525101" cy="452673"/>
          </a:xfrm>
          <a:prstGeom prst="hexagon">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cxnSp>
        <p:nvCxnSpPr>
          <p:cNvPr id="15" name="Straight Arrow Connector 14"/>
          <p:cNvCxnSpPr/>
          <p:nvPr/>
        </p:nvCxnSpPr>
        <p:spPr>
          <a:xfrm flipV="1">
            <a:off x="6224743" y="2961822"/>
            <a:ext cx="1152944" cy="165857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889055" y="3034148"/>
            <a:ext cx="1645732" cy="156992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7" name="Picture 16" descr="C:\Users\calebb\Desktop\art I like\Hardware - Istock\Servers computer.png"/>
          <p:cNvPicPr>
            <a:picLocks noChangeAspect="1" noChangeArrowheads="1"/>
          </p:cNvPicPr>
          <p:nvPr/>
        </p:nvPicPr>
        <p:blipFill>
          <a:blip r:embed="rId6" cstate="print"/>
          <a:srcRect/>
          <a:stretch>
            <a:fillRect/>
          </a:stretch>
        </p:blipFill>
        <p:spPr bwMode="auto">
          <a:xfrm>
            <a:off x="2094207" y="1584935"/>
            <a:ext cx="961336" cy="1909122"/>
          </a:xfrm>
          <a:prstGeom prst="rect">
            <a:avLst/>
          </a:prstGeom>
          <a:noFill/>
        </p:spPr>
      </p:pic>
      <p:sp>
        <p:nvSpPr>
          <p:cNvPr id="18" name="Rectangle 17"/>
          <p:cNvSpPr/>
          <p:nvPr/>
        </p:nvSpPr>
        <p:spPr>
          <a:xfrm>
            <a:off x="2730731" y="1091691"/>
            <a:ext cx="1515597" cy="124051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000" dirty="0" smtClean="0"/>
              <a:t>Active Directory with AD FS</a:t>
            </a:r>
          </a:p>
        </p:txBody>
      </p:sp>
    </p:spTree>
    <p:extLst>
      <p:ext uri="{BB962C8B-B14F-4D97-AF65-F5344CB8AC3E}">
        <p14:creationId xmlns:p14="http://schemas.microsoft.com/office/powerpoint/2010/main" val="1110390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2.79312E-6 9.57668E-7 L 0.00912 0.11103 C 0.01094 0.13602 0.01915 0.15869 0.031 0.17349 C 0.04442 0.19014 0.05836 0.195 0.07191 0.18899 L 0.13444 0.16724 " pathEditMode="relative" rAng="2101842" ptsTypes="FffFF">
                                      <p:cBhvr>
                                        <p:cTn id="6" dur="2000" fill="hold"/>
                                        <p:tgtEl>
                                          <p:spTgt spid="13"/>
                                        </p:tgtEl>
                                        <p:attrNameLst>
                                          <p:attrName>ppt_x</p:attrName>
                                          <p:attrName>ppt_y</p:attrName>
                                        </p:attrNameLst>
                                      </p:cBhvr>
                                      <p:rCtr x="4937" y="12885"/>
                                    </p:animMotion>
                                  </p:childTnLst>
                                </p:cTn>
                              </p:par>
                              <p:par>
                                <p:cTn id="7" presetID="37" presetClass="path" presetSubtype="0" accel="50000" decel="50000" fill="hold" grpId="0" nodeType="withEffect">
                                  <p:stCondLst>
                                    <p:cond delay="0"/>
                                  </p:stCondLst>
                                  <p:childTnLst>
                                    <p:animMotion origin="layout" path="M 4.7629E-6 -3.17372E-6 L 0.0865 0.14157 C 0.10474 0.17349 0.13183 0.19107 0.16037 0.19107 C 0.19267 0.19107 0.21834 0.17349 0.23671 0.14157 L 0.32347 -3.17372E-6 " pathEditMode="relative" rAng="0" ptsTypes="FffFF">
                                      <p:cBhvr>
                                        <p:cTn id="8" dur="3000" fill="hold"/>
                                        <p:tgtEl>
                                          <p:spTgt spid="12"/>
                                        </p:tgtEl>
                                        <p:attrNameLst>
                                          <p:attrName>ppt_x</p:attrName>
                                          <p:attrName>ppt_y</p:attrName>
                                        </p:attrNameLst>
                                      </p:cBhvr>
                                      <p:rCtr x="16167" y="9554"/>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 Authorization at the Service</a:t>
            </a:r>
            <a:endParaRPr lang="en-US" dirty="0"/>
          </a:p>
        </p:txBody>
      </p:sp>
      <p:sp>
        <p:nvSpPr>
          <p:cNvPr id="3" name="TextBox 2"/>
          <p:cNvSpPr txBox="1"/>
          <p:nvPr/>
        </p:nvSpPr>
        <p:spPr>
          <a:xfrm>
            <a:off x="905347" y="1810694"/>
            <a:ext cx="6898740" cy="984885"/>
          </a:xfrm>
          <a:prstGeom prst="rect">
            <a:avLst/>
          </a:prstGeom>
          <a:noFill/>
        </p:spPr>
        <p:txBody>
          <a:bodyPr wrap="square" lIns="0" tIns="0" rIns="0" bIns="0" rtlCol="0">
            <a:spAutoFit/>
          </a:bodyPr>
          <a:lstStyle/>
          <a:p>
            <a:r>
              <a:rPr lang="en-US" sz="3200" dirty="0" smtClean="0">
                <a:gradFill>
                  <a:gsLst>
                    <a:gs pos="0">
                      <a:schemeClr val="tx1"/>
                    </a:gs>
                    <a:gs pos="86000">
                      <a:schemeClr val="tx1"/>
                    </a:gs>
                  </a:gsLst>
                  <a:lin ang="5400000" scaled="0"/>
                </a:gradFill>
              </a:rPr>
              <a:t>Don’t trust app code to enforce</a:t>
            </a:r>
          </a:p>
          <a:p>
            <a:r>
              <a:rPr lang="en-US" sz="3200" dirty="0">
                <a:gradFill>
                  <a:gsLst>
                    <a:gs pos="0">
                      <a:schemeClr val="tx1"/>
                    </a:gs>
                    <a:gs pos="86000">
                      <a:schemeClr val="tx1"/>
                    </a:gs>
                  </a:gsLst>
                  <a:lin ang="5400000" scaled="0"/>
                </a:gradFill>
              </a:rPr>
              <a:t>s</a:t>
            </a:r>
            <a:r>
              <a:rPr lang="en-US" sz="3200" dirty="0" smtClean="0">
                <a:gradFill>
                  <a:gsLst>
                    <a:gs pos="0">
                      <a:schemeClr val="tx1"/>
                    </a:gs>
                    <a:gs pos="86000">
                      <a:schemeClr val="tx1"/>
                    </a:gs>
                  </a:gsLst>
                  <a:lin ang="5400000" scaled="0"/>
                </a:gradFill>
              </a:rPr>
              <a:t>ecurity for the service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741" y="1346784"/>
            <a:ext cx="4566351" cy="5215742"/>
          </a:xfrm>
          <a:prstGeom prst="rect">
            <a:avLst/>
          </a:prstGeom>
        </p:spPr>
      </p:pic>
    </p:spTree>
    <p:extLst>
      <p:ext uri="{BB962C8B-B14F-4D97-AF65-F5344CB8AC3E}">
        <p14:creationId xmlns:p14="http://schemas.microsoft.com/office/powerpoint/2010/main" val="354939793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to Silverlight</a:t>
            </a:r>
            <a:endParaRPr lang="en-US" dirty="0"/>
          </a:p>
        </p:txBody>
      </p:sp>
      <p:sp>
        <p:nvSpPr>
          <p:cNvPr id="3" name="Text Placeholder 2"/>
          <p:cNvSpPr>
            <a:spLocks noGrp="1"/>
          </p:cNvSpPr>
          <p:nvPr>
            <p:ph type="body" sz="quarter" idx="10"/>
          </p:nvPr>
        </p:nvSpPr>
        <p:spPr>
          <a:xfrm>
            <a:off x="519112" y="1447799"/>
            <a:ext cx="11149013" cy="984885"/>
          </a:xfrm>
        </p:spPr>
        <p:txBody>
          <a:bodyPr/>
          <a:lstStyle/>
          <a:p>
            <a:r>
              <a:rPr lang="en-US" dirty="0" smtClean="0"/>
              <a:t>Easy deployment</a:t>
            </a:r>
          </a:p>
          <a:p>
            <a:r>
              <a:rPr lang="en-US" dirty="0" smtClean="0"/>
              <a:t>Broader reach</a:t>
            </a:r>
            <a:endParaRPr lang="en-US" dirty="0"/>
          </a:p>
        </p:txBody>
      </p:sp>
    </p:spTree>
    <p:extLst>
      <p:ext uri="{BB962C8B-B14F-4D97-AF65-F5344CB8AC3E}">
        <p14:creationId xmlns:p14="http://schemas.microsoft.com/office/powerpoint/2010/main" val="13353339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2" name="Title 1"/>
          <p:cNvSpPr>
            <a:spLocks noGrp="1"/>
          </p:cNvSpPr>
          <p:nvPr>
            <p:ph type="ctrTitle"/>
          </p:nvPr>
        </p:nvSpPr>
        <p:spPr/>
        <p:txBody>
          <a:bodyPr/>
          <a:lstStyle/>
          <a:p>
            <a:r>
              <a:rPr lang="en-US" smtClean="0"/>
              <a:t>Silverlight App</a:t>
            </a:r>
            <a:br>
              <a:rPr lang="en-US" smtClean="0"/>
            </a:b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96525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4" name="Rectangle 3"/>
          <p:cNvSpPr/>
          <p:nvPr/>
        </p:nvSpPr>
        <p:spPr bwMode="auto">
          <a:xfrm>
            <a:off x="3064121" y="5151421"/>
            <a:ext cx="1638677" cy="1196216"/>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Silverlight</a:t>
            </a:r>
          </a:p>
        </p:txBody>
      </p:sp>
      <p:sp>
        <p:nvSpPr>
          <p:cNvPr id="5" name="Rectangle 4"/>
          <p:cNvSpPr/>
          <p:nvPr/>
        </p:nvSpPr>
        <p:spPr bwMode="auto">
          <a:xfrm>
            <a:off x="6515932" y="5151421"/>
            <a:ext cx="1756206" cy="1196216"/>
          </a:xfrm>
          <a:prstGeom prst="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WPF</a:t>
            </a:r>
          </a:p>
        </p:txBody>
      </p:sp>
      <p:pic>
        <p:nvPicPr>
          <p:cNvPr id="16" name="Picture 4" descr="C:\Users\calebb\Desktop\art I like\Internet Clouds web\cloud internet.png"/>
          <p:cNvPicPr>
            <a:picLocks noChangeAspect="1" noChangeArrowheads="1"/>
          </p:cNvPicPr>
          <p:nvPr/>
        </p:nvPicPr>
        <p:blipFill>
          <a:blip r:embed="rId3" cstate="print"/>
          <a:srcRect/>
          <a:stretch>
            <a:fillRect/>
          </a:stretch>
        </p:blipFill>
        <p:spPr bwMode="auto">
          <a:xfrm>
            <a:off x="8123834" y="1093183"/>
            <a:ext cx="2328333" cy="1986709"/>
          </a:xfrm>
          <a:prstGeom prst="rect">
            <a:avLst/>
          </a:prstGeom>
          <a:noFill/>
        </p:spPr>
      </p:pic>
      <p:pic>
        <p:nvPicPr>
          <p:cNvPr id="17" name="Picture 3" descr="C:\Users\calebb\Desktop\art I like\Web Services.png"/>
          <p:cNvPicPr>
            <a:picLocks noChangeAspect="1" noChangeArrowheads="1"/>
          </p:cNvPicPr>
          <p:nvPr/>
        </p:nvPicPr>
        <p:blipFill>
          <a:blip r:embed="rId4" cstate="print"/>
          <a:srcRect/>
          <a:stretch>
            <a:fillRect/>
          </a:stretch>
        </p:blipFill>
        <p:spPr bwMode="auto">
          <a:xfrm>
            <a:off x="7971990" y="1948309"/>
            <a:ext cx="1071408" cy="1338099"/>
          </a:xfrm>
          <a:prstGeom prst="rect">
            <a:avLst/>
          </a:prstGeom>
          <a:noFill/>
        </p:spPr>
      </p:pic>
      <p:pic>
        <p:nvPicPr>
          <p:cNvPr id="18" name="Picture 17" descr="C:\Users\calebb\Desktop\art I like\Hardware - Istock\Servers computer.png"/>
          <p:cNvPicPr>
            <a:picLocks noChangeAspect="1" noChangeArrowheads="1"/>
          </p:cNvPicPr>
          <p:nvPr/>
        </p:nvPicPr>
        <p:blipFill>
          <a:blip r:embed="rId5" cstate="print"/>
          <a:srcRect/>
          <a:stretch>
            <a:fillRect/>
          </a:stretch>
        </p:blipFill>
        <p:spPr bwMode="auto">
          <a:xfrm>
            <a:off x="1556361" y="2990129"/>
            <a:ext cx="961336" cy="1909122"/>
          </a:xfrm>
          <a:prstGeom prst="rect">
            <a:avLst/>
          </a:prstGeom>
          <a:noFill/>
        </p:spPr>
      </p:pic>
      <p:sp>
        <p:nvSpPr>
          <p:cNvPr id="19" name="Rectangle 18"/>
          <p:cNvSpPr/>
          <p:nvPr/>
        </p:nvSpPr>
        <p:spPr>
          <a:xfrm>
            <a:off x="2136201" y="2833733"/>
            <a:ext cx="1515597" cy="12405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dirty="0" smtClean="0"/>
              <a:t>Active Directory with AD FS</a:t>
            </a:r>
          </a:p>
        </p:txBody>
      </p:sp>
      <p:cxnSp>
        <p:nvCxnSpPr>
          <p:cNvPr id="21" name="Straight Arrow Connector 20"/>
          <p:cNvCxnSpPr/>
          <p:nvPr/>
        </p:nvCxnSpPr>
        <p:spPr>
          <a:xfrm>
            <a:off x="2700678" y="4348716"/>
            <a:ext cx="1121242" cy="61258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2" name="Straight Arrow Connector 21"/>
          <p:cNvCxnSpPr/>
          <p:nvPr/>
        </p:nvCxnSpPr>
        <p:spPr>
          <a:xfrm>
            <a:off x="3261299" y="4194825"/>
            <a:ext cx="3990114" cy="76647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a:xfrm flipV="1">
            <a:off x="4200508" y="3179135"/>
            <a:ext cx="3678724" cy="182902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6" name="Straight Arrow Connector 25"/>
          <p:cNvCxnSpPr/>
          <p:nvPr/>
        </p:nvCxnSpPr>
        <p:spPr>
          <a:xfrm flipV="1">
            <a:off x="7394035" y="3333027"/>
            <a:ext cx="1164166" cy="162827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7627028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Windows Phone 7</a:t>
            </a:r>
            <a:endParaRPr lang="en-US" dirty="0"/>
          </a:p>
        </p:txBody>
      </p:sp>
      <p:cxnSp>
        <p:nvCxnSpPr>
          <p:cNvPr id="7" name="Straight Arrow Connector 6"/>
          <p:cNvCxnSpPr/>
          <p:nvPr/>
        </p:nvCxnSpPr>
        <p:spPr>
          <a:xfrm>
            <a:off x="2970954" y="4250478"/>
            <a:ext cx="2135148" cy="76647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6116825" y="3342061"/>
            <a:ext cx="1936248" cy="16124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010" y="4954536"/>
            <a:ext cx="1012815" cy="1690207"/>
          </a:xfrm>
          <a:prstGeom prst="rect">
            <a:avLst/>
          </a:prstGeom>
        </p:spPr>
      </p:pic>
      <p:pic>
        <p:nvPicPr>
          <p:cNvPr id="12" name="Picture 4" descr="C:\Users\calebb\Desktop\art I like\Internet Clouds web\cloud internet.png"/>
          <p:cNvPicPr>
            <a:picLocks noChangeAspect="1" noChangeArrowheads="1"/>
          </p:cNvPicPr>
          <p:nvPr/>
        </p:nvPicPr>
        <p:blipFill>
          <a:blip r:embed="rId4" cstate="print"/>
          <a:srcRect/>
          <a:stretch>
            <a:fillRect/>
          </a:stretch>
        </p:blipFill>
        <p:spPr bwMode="auto">
          <a:xfrm>
            <a:off x="8123834" y="1093183"/>
            <a:ext cx="2328333" cy="1986709"/>
          </a:xfrm>
          <a:prstGeom prst="rect">
            <a:avLst/>
          </a:prstGeom>
          <a:noFill/>
        </p:spPr>
      </p:pic>
      <p:pic>
        <p:nvPicPr>
          <p:cNvPr id="13" name="Picture 3" descr="C:\Users\calebb\Desktop\art I like\Web Services.png"/>
          <p:cNvPicPr>
            <a:picLocks noChangeAspect="1" noChangeArrowheads="1"/>
          </p:cNvPicPr>
          <p:nvPr/>
        </p:nvPicPr>
        <p:blipFill>
          <a:blip r:embed="rId5" cstate="print"/>
          <a:srcRect/>
          <a:stretch>
            <a:fillRect/>
          </a:stretch>
        </p:blipFill>
        <p:spPr bwMode="auto">
          <a:xfrm>
            <a:off x="7971990" y="1948309"/>
            <a:ext cx="1071408" cy="1338099"/>
          </a:xfrm>
          <a:prstGeom prst="rect">
            <a:avLst/>
          </a:prstGeom>
          <a:noFill/>
        </p:spPr>
      </p:pic>
      <p:pic>
        <p:nvPicPr>
          <p:cNvPr id="14" name="Picture 13" descr="C:\Users\calebb\Desktop\art I like\Hardware - Istock\Servers computer.png"/>
          <p:cNvPicPr>
            <a:picLocks noChangeAspect="1" noChangeArrowheads="1"/>
          </p:cNvPicPr>
          <p:nvPr/>
        </p:nvPicPr>
        <p:blipFill>
          <a:blip r:embed="rId6" cstate="print"/>
          <a:srcRect/>
          <a:stretch>
            <a:fillRect/>
          </a:stretch>
        </p:blipFill>
        <p:spPr bwMode="auto">
          <a:xfrm>
            <a:off x="1556361" y="2990129"/>
            <a:ext cx="961336" cy="1909122"/>
          </a:xfrm>
          <a:prstGeom prst="rect">
            <a:avLst/>
          </a:prstGeom>
          <a:noFill/>
        </p:spPr>
      </p:pic>
      <p:sp>
        <p:nvSpPr>
          <p:cNvPr id="15" name="Rectangle 14"/>
          <p:cNvSpPr/>
          <p:nvPr/>
        </p:nvSpPr>
        <p:spPr>
          <a:xfrm>
            <a:off x="2136201" y="2833733"/>
            <a:ext cx="1515597" cy="12405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dirty="0" smtClean="0"/>
              <a:t>Active Directory with AD FS</a:t>
            </a:r>
          </a:p>
        </p:txBody>
      </p:sp>
    </p:spTree>
    <p:extLst>
      <p:ext uri="{BB962C8B-B14F-4D97-AF65-F5344CB8AC3E}">
        <p14:creationId xmlns:p14="http://schemas.microsoft.com/office/powerpoint/2010/main" val="205888596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2" name="Title 1"/>
          <p:cNvSpPr>
            <a:spLocks noGrp="1"/>
          </p:cNvSpPr>
          <p:nvPr>
            <p:ph type="ctrTitle"/>
          </p:nvPr>
        </p:nvSpPr>
        <p:spPr/>
        <p:txBody>
          <a:bodyPr/>
          <a:lstStyle/>
          <a:p>
            <a:r>
              <a:rPr lang="en-US" smtClean="0"/>
              <a:t>Windows Phone 7</a:t>
            </a:r>
            <a:br>
              <a:rPr lang="en-US" smtClean="0"/>
            </a:b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097665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37626"/>
            <a:ext cx="11149013" cy="609398"/>
          </a:xfrm>
        </p:spPr>
        <p:txBody>
          <a:bodyPr/>
          <a:lstStyle/>
          <a:p>
            <a:r>
              <a:rPr lang="en-US" dirty="0" smtClean="0"/>
              <a:t>Review</a:t>
            </a:r>
            <a:endParaRPr lang="en-US" dirty="0"/>
          </a:p>
        </p:txBody>
      </p:sp>
      <p:sp>
        <p:nvSpPr>
          <p:cNvPr id="4" name="Rectangle 3"/>
          <p:cNvSpPr/>
          <p:nvPr/>
        </p:nvSpPr>
        <p:spPr bwMode="auto">
          <a:xfrm>
            <a:off x="3212983" y="5151421"/>
            <a:ext cx="1638677" cy="1196216"/>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Silverlight</a:t>
            </a:r>
          </a:p>
        </p:txBody>
      </p:sp>
      <p:sp>
        <p:nvSpPr>
          <p:cNvPr id="5" name="Rectangle 4"/>
          <p:cNvSpPr/>
          <p:nvPr/>
        </p:nvSpPr>
        <p:spPr bwMode="auto">
          <a:xfrm>
            <a:off x="6664794" y="5151421"/>
            <a:ext cx="1756206" cy="1196216"/>
          </a:xfrm>
          <a:prstGeom prst="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WPF</a:t>
            </a:r>
          </a:p>
        </p:txBody>
      </p:sp>
      <p:pic>
        <p:nvPicPr>
          <p:cNvPr id="16" name="Picture 4" descr="C:\Users\calebb\Desktop\art I like\Internet Clouds web\cloud internet.png"/>
          <p:cNvPicPr>
            <a:picLocks noChangeAspect="1" noChangeArrowheads="1"/>
          </p:cNvPicPr>
          <p:nvPr/>
        </p:nvPicPr>
        <p:blipFill>
          <a:blip r:embed="rId3" cstate="print"/>
          <a:srcRect/>
          <a:stretch>
            <a:fillRect/>
          </a:stretch>
        </p:blipFill>
        <p:spPr bwMode="auto">
          <a:xfrm>
            <a:off x="8028094" y="847024"/>
            <a:ext cx="2328333" cy="1986709"/>
          </a:xfrm>
          <a:prstGeom prst="rect">
            <a:avLst/>
          </a:prstGeom>
          <a:noFill/>
        </p:spPr>
      </p:pic>
      <p:pic>
        <p:nvPicPr>
          <p:cNvPr id="17" name="Picture 3" descr="C:\Users\calebb\Desktop\art I like\Web Services.png"/>
          <p:cNvPicPr>
            <a:picLocks noChangeAspect="1" noChangeArrowheads="1"/>
          </p:cNvPicPr>
          <p:nvPr/>
        </p:nvPicPr>
        <p:blipFill>
          <a:blip r:embed="rId4" cstate="print"/>
          <a:srcRect/>
          <a:stretch>
            <a:fillRect/>
          </a:stretch>
        </p:blipFill>
        <p:spPr bwMode="auto">
          <a:xfrm>
            <a:off x="8120852" y="1948309"/>
            <a:ext cx="1071408" cy="1338099"/>
          </a:xfrm>
          <a:prstGeom prst="rect">
            <a:avLst/>
          </a:prstGeom>
          <a:noFill/>
        </p:spPr>
      </p:pic>
      <p:pic>
        <p:nvPicPr>
          <p:cNvPr id="18" name="Picture 17" descr="C:\Users\calebb\Desktop\art I like\Hardware - Istock\Servers computer.png"/>
          <p:cNvPicPr>
            <a:picLocks noChangeAspect="1" noChangeArrowheads="1"/>
          </p:cNvPicPr>
          <p:nvPr/>
        </p:nvPicPr>
        <p:blipFill>
          <a:blip r:embed="rId5" cstate="print"/>
          <a:srcRect/>
          <a:stretch>
            <a:fillRect/>
          </a:stretch>
        </p:blipFill>
        <p:spPr bwMode="auto">
          <a:xfrm>
            <a:off x="1705223" y="2990129"/>
            <a:ext cx="961336" cy="1909122"/>
          </a:xfrm>
          <a:prstGeom prst="rect">
            <a:avLst/>
          </a:prstGeom>
          <a:noFill/>
        </p:spPr>
      </p:pic>
      <p:sp>
        <p:nvSpPr>
          <p:cNvPr id="19" name="Rectangle 18"/>
          <p:cNvSpPr/>
          <p:nvPr/>
        </p:nvSpPr>
        <p:spPr>
          <a:xfrm>
            <a:off x="2285063" y="2833733"/>
            <a:ext cx="1515597" cy="12405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dirty="0" smtClean="0"/>
              <a:t>Active Directory with AD FS</a:t>
            </a:r>
          </a:p>
        </p:txBody>
      </p:sp>
      <p:cxnSp>
        <p:nvCxnSpPr>
          <p:cNvPr id="21" name="Straight Arrow Connector 20"/>
          <p:cNvCxnSpPr/>
          <p:nvPr/>
        </p:nvCxnSpPr>
        <p:spPr>
          <a:xfrm>
            <a:off x="2849540" y="4348716"/>
            <a:ext cx="1121242" cy="61258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2" name="Straight Arrow Connector 21"/>
          <p:cNvCxnSpPr/>
          <p:nvPr/>
        </p:nvCxnSpPr>
        <p:spPr>
          <a:xfrm>
            <a:off x="3410161" y="4194825"/>
            <a:ext cx="3990114" cy="76647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a:xfrm flipV="1">
            <a:off x="4349370" y="3179135"/>
            <a:ext cx="3678724" cy="182902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6" name="Straight Arrow Connector 25"/>
          <p:cNvCxnSpPr/>
          <p:nvPr/>
        </p:nvCxnSpPr>
        <p:spPr>
          <a:xfrm flipV="1">
            <a:off x="7542897" y="3333027"/>
            <a:ext cx="1164166" cy="162827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 name="Straight Arrow Connector 6"/>
          <p:cNvCxnSpPr/>
          <p:nvPr/>
        </p:nvCxnSpPr>
        <p:spPr>
          <a:xfrm>
            <a:off x="3042861" y="4194825"/>
            <a:ext cx="2135148" cy="76647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6188732" y="3286408"/>
            <a:ext cx="1936248" cy="16124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1474" y="4848206"/>
            <a:ext cx="1012815" cy="1690207"/>
          </a:xfrm>
          <a:prstGeom prst="rect">
            <a:avLst/>
          </a:prstGeom>
        </p:spPr>
      </p:pic>
    </p:spTree>
    <p:extLst>
      <p:ext uri="{BB962C8B-B14F-4D97-AF65-F5344CB8AC3E}">
        <p14:creationId xmlns:p14="http://schemas.microsoft.com/office/powerpoint/2010/main" val="112824710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dirty="0" smtClean="0"/>
              <a:t>Disable Formatting</a:t>
            </a:r>
            <a:endParaRPr lang="en-US" dirty="0"/>
          </a:p>
        </p:txBody>
      </p:sp>
      <p:sp>
        <p:nvSpPr>
          <p:cNvPr id="3" name="Rectangle 2"/>
          <p:cNvSpPr/>
          <p:nvPr/>
        </p:nvSpPr>
        <p:spPr>
          <a:xfrm>
            <a:off x="520996" y="828457"/>
            <a:ext cx="11139746" cy="5909310"/>
          </a:xfrm>
          <a:prstGeom prst="rect">
            <a:avLst/>
          </a:prstGeom>
        </p:spPr>
        <p:txBody>
          <a:bodyPr wrap="square">
            <a:spAutoFit/>
          </a:bodyPr>
          <a:lstStyle/>
          <a:p>
            <a:r>
              <a:rPr lang="en-US" dirty="0">
                <a:solidFill>
                  <a:schemeClr val="bg1"/>
                </a:solidFill>
                <a:latin typeface="Consolas" pitchFamily="49" charset="0"/>
                <a:cs typeface="Consolas" pitchFamily="49" charset="0"/>
              </a:rPr>
              <a:t>private string </a:t>
            </a:r>
            <a:r>
              <a:rPr lang="en-US" dirty="0" err="1">
                <a:solidFill>
                  <a:schemeClr val="bg1"/>
                </a:solidFill>
                <a:latin typeface="Consolas" pitchFamily="49" charset="0"/>
                <a:cs typeface="Consolas" pitchFamily="49" charset="0"/>
              </a:rPr>
              <a:t>DisableFormatting</a:t>
            </a:r>
            <a:r>
              <a:rPr lang="en-US" dirty="0">
                <a:solidFill>
                  <a:schemeClr val="bg1"/>
                </a:solidFill>
                <a:latin typeface="Consolas" pitchFamily="49" charset="0"/>
                <a:cs typeface="Consolas" pitchFamily="49" charset="0"/>
              </a:rPr>
              <a:t>(string input)</a:t>
            </a:r>
          </a:p>
          <a:p>
            <a:r>
              <a:rPr lang="en-US" dirty="0">
                <a:solidFill>
                  <a:schemeClr val="bg1"/>
                </a:solidFill>
                <a:latin typeface="Consolas" pitchFamily="49" charset="0"/>
                <a:cs typeface="Consolas" pitchFamily="49" charset="0"/>
              </a:rPr>
              <a:t>        {</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StringBuilder</a:t>
            </a:r>
            <a:r>
              <a:rPr lang="en-US" dirty="0">
                <a:solidFill>
                  <a:schemeClr val="bg1"/>
                </a:solidFill>
                <a:latin typeface="Consolas" pitchFamily="49" charset="0"/>
                <a:cs typeface="Consolas" pitchFamily="49" charset="0"/>
              </a:rPr>
              <a:t> output = new </a:t>
            </a:r>
            <a:r>
              <a:rPr lang="en-US" dirty="0" err="1">
                <a:solidFill>
                  <a:schemeClr val="bg1"/>
                </a:solidFill>
                <a:latin typeface="Consolas" pitchFamily="49" charset="0"/>
                <a:cs typeface="Consolas" pitchFamily="49" charset="0"/>
              </a:rPr>
              <a:t>StringBuilder</a:t>
            </a:r>
            <a:r>
              <a:rPr lang="en-US" dirty="0">
                <a:solidFill>
                  <a:schemeClr val="bg1"/>
                </a:solidFill>
                <a:latin typeface="Consolas" pitchFamily="49" charset="0"/>
                <a:cs typeface="Consolas" pitchFamily="49" charset="0"/>
              </a:rPr>
              <a:t>();</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XmlReaderSettings</a:t>
            </a:r>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rs</a:t>
            </a:r>
            <a:r>
              <a:rPr lang="en-US" dirty="0">
                <a:solidFill>
                  <a:schemeClr val="bg1"/>
                </a:solidFill>
                <a:latin typeface="Consolas" pitchFamily="49" charset="0"/>
                <a:cs typeface="Consolas" pitchFamily="49" charset="0"/>
              </a:rPr>
              <a:t> = new </a:t>
            </a:r>
            <a:r>
              <a:rPr lang="en-US" dirty="0" err="1">
                <a:solidFill>
                  <a:schemeClr val="bg1"/>
                </a:solidFill>
                <a:latin typeface="Consolas" pitchFamily="49" charset="0"/>
                <a:cs typeface="Consolas" pitchFamily="49" charset="0"/>
              </a:rPr>
              <a:t>XmlReaderSettings</a:t>
            </a:r>
            <a:r>
              <a:rPr lang="en-US" dirty="0">
                <a:solidFill>
                  <a:schemeClr val="bg1"/>
                </a:solidFill>
                <a:latin typeface="Consolas" pitchFamily="49" charset="0"/>
                <a:cs typeface="Consolas" pitchFamily="49" charset="0"/>
              </a:rPr>
              <a:t>();</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rs.IgnoreComments</a:t>
            </a:r>
            <a:r>
              <a:rPr lang="en-US" dirty="0">
                <a:solidFill>
                  <a:schemeClr val="bg1"/>
                </a:solidFill>
                <a:latin typeface="Consolas" pitchFamily="49" charset="0"/>
                <a:cs typeface="Consolas" pitchFamily="49" charset="0"/>
              </a:rPr>
              <a:t> = true;</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rs.IgnoreWhitespace</a:t>
            </a:r>
            <a:r>
              <a:rPr lang="en-US" dirty="0">
                <a:solidFill>
                  <a:schemeClr val="bg1"/>
                </a:solidFill>
                <a:latin typeface="Consolas" pitchFamily="49" charset="0"/>
                <a:cs typeface="Consolas" pitchFamily="49" charset="0"/>
              </a:rPr>
              <a:t> = true;</a:t>
            </a:r>
          </a:p>
          <a:p>
            <a:endParaRPr lang="en-US" dirty="0">
              <a:solidFill>
                <a:schemeClr val="bg1"/>
              </a:solidFill>
              <a:latin typeface="Consolas" pitchFamily="49" charset="0"/>
              <a:cs typeface="Consolas" pitchFamily="49" charset="0"/>
            </a:endParaRPr>
          </a:p>
          <a:p>
            <a:r>
              <a:rPr lang="en-US" dirty="0">
                <a:solidFill>
                  <a:schemeClr val="bg1"/>
                </a:solidFill>
                <a:latin typeface="Consolas" pitchFamily="49" charset="0"/>
                <a:cs typeface="Consolas" pitchFamily="49" charset="0"/>
              </a:rPr>
              <a:t>            using (</a:t>
            </a:r>
            <a:r>
              <a:rPr lang="en-US" dirty="0" err="1">
                <a:solidFill>
                  <a:schemeClr val="bg1"/>
                </a:solidFill>
                <a:latin typeface="Consolas" pitchFamily="49" charset="0"/>
                <a:cs typeface="Consolas" pitchFamily="49" charset="0"/>
              </a:rPr>
              <a:t>XmlReader</a:t>
            </a:r>
            <a:r>
              <a:rPr lang="en-US" dirty="0">
                <a:solidFill>
                  <a:schemeClr val="bg1"/>
                </a:solidFill>
                <a:latin typeface="Consolas" pitchFamily="49" charset="0"/>
                <a:cs typeface="Consolas" pitchFamily="49" charset="0"/>
              </a:rPr>
              <a:t> reader = </a:t>
            </a:r>
            <a:r>
              <a:rPr lang="en-US" dirty="0" err="1">
                <a:solidFill>
                  <a:schemeClr val="bg1"/>
                </a:solidFill>
                <a:latin typeface="Consolas" pitchFamily="49" charset="0"/>
                <a:cs typeface="Consolas" pitchFamily="49" charset="0"/>
              </a:rPr>
              <a:t>XmlReader.Create</a:t>
            </a:r>
            <a:r>
              <a:rPr lang="en-US" dirty="0">
                <a:solidFill>
                  <a:schemeClr val="bg1"/>
                </a:solidFill>
                <a:latin typeface="Consolas" pitchFamily="49" charset="0"/>
                <a:cs typeface="Consolas" pitchFamily="49" charset="0"/>
              </a:rPr>
              <a:t>(new </a:t>
            </a:r>
            <a:r>
              <a:rPr lang="en-US" dirty="0" err="1">
                <a:solidFill>
                  <a:schemeClr val="bg1"/>
                </a:solidFill>
                <a:latin typeface="Consolas" pitchFamily="49" charset="0"/>
                <a:cs typeface="Consolas" pitchFamily="49" charset="0"/>
              </a:rPr>
              <a:t>StringReader</a:t>
            </a:r>
            <a:r>
              <a:rPr lang="en-US" dirty="0">
                <a:solidFill>
                  <a:schemeClr val="bg1"/>
                </a:solidFill>
                <a:latin typeface="Consolas" pitchFamily="49" charset="0"/>
                <a:cs typeface="Consolas" pitchFamily="49" charset="0"/>
              </a:rPr>
              <a:t>(input),</a:t>
            </a:r>
            <a:r>
              <a:rPr lang="en-US" dirty="0" err="1">
                <a:solidFill>
                  <a:schemeClr val="bg1"/>
                </a:solidFill>
                <a:latin typeface="Consolas" pitchFamily="49" charset="0"/>
                <a:cs typeface="Consolas" pitchFamily="49" charset="0"/>
              </a:rPr>
              <a:t>rs</a:t>
            </a:r>
            <a:r>
              <a:rPr lang="en-US" dirty="0">
                <a:solidFill>
                  <a:schemeClr val="bg1"/>
                </a:solidFill>
                <a:latin typeface="Consolas" pitchFamily="49" charset="0"/>
                <a:cs typeface="Consolas" pitchFamily="49" charset="0"/>
              </a:rPr>
              <a:t>))</a:t>
            </a:r>
          </a:p>
          <a:p>
            <a:r>
              <a:rPr lang="en-US" dirty="0">
                <a:solidFill>
                  <a:schemeClr val="bg1"/>
                </a:solidFill>
                <a:latin typeface="Consolas" pitchFamily="49" charset="0"/>
                <a:cs typeface="Consolas" pitchFamily="49" charset="0"/>
              </a:rPr>
              <a:t>            {</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XmlWriterSettings</a:t>
            </a:r>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ws</a:t>
            </a:r>
            <a:r>
              <a:rPr lang="en-US" dirty="0">
                <a:solidFill>
                  <a:schemeClr val="bg1"/>
                </a:solidFill>
                <a:latin typeface="Consolas" pitchFamily="49" charset="0"/>
                <a:cs typeface="Consolas" pitchFamily="49" charset="0"/>
              </a:rPr>
              <a:t> = new </a:t>
            </a:r>
            <a:r>
              <a:rPr lang="en-US" dirty="0" err="1">
                <a:solidFill>
                  <a:schemeClr val="bg1"/>
                </a:solidFill>
                <a:latin typeface="Consolas" pitchFamily="49" charset="0"/>
                <a:cs typeface="Consolas" pitchFamily="49" charset="0"/>
              </a:rPr>
              <a:t>XmlWriterSettings</a:t>
            </a:r>
            <a:r>
              <a:rPr lang="en-US" dirty="0">
                <a:solidFill>
                  <a:schemeClr val="bg1"/>
                </a:solidFill>
                <a:latin typeface="Consolas" pitchFamily="49" charset="0"/>
                <a:cs typeface="Consolas" pitchFamily="49" charset="0"/>
              </a:rPr>
              <a:t>();</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ws.OmitXmlDeclaration</a:t>
            </a:r>
            <a:r>
              <a:rPr lang="en-US" dirty="0">
                <a:solidFill>
                  <a:schemeClr val="bg1"/>
                </a:solidFill>
                <a:latin typeface="Consolas" pitchFamily="49" charset="0"/>
                <a:cs typeface="Consolas" pitchFamily="49" charset="0"/>
              </a:rPr>
              <a:t> = true;</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ws.NewLineHandling</a:t>
            </a:r>
            <a:r>
              <a:rPr lang="en-US" dirty="0">
                <a:solidFill>
                  <a:schemeClr val="bg1"/>
                </a:solidFill>
                <a:latin typeface="Consolas" pitchFamily="49" charset="0"/>
                <a:cs typeface="Consolas" pitchFamily="49" charset="0"/>
              </a:rPr>
              <a:t> = </a:t>
            </a:r>
            <a:r>
              <a:rPr lang="en-US" dirty="0" err="1">
                <a:solidFill>
                  <a:schemeClr val="bg1"/>
                </a:solidFill>
                <a:latin typeface="Consolas" pitchFamily="49" charset="0"/>
                <a:cs typeface="Consolas" pitchFamily="49" charset="0"/>
              </a:rPr>
              <a:t>NewLineHandling.Replace</a:t>
            </a:r>
            <a:r>
              <a:rPr lang="en-US" dirty="0">
                <a:solidFill>
                  <a:schemeClr val="bg1"/>
                </a:solidFill>
                <a:latin typeface="Consolas" pitchFamily="49" charset="0"/>
                <a:cs typeface="Consolas" pitchFamily="49" charset="0"/>
              </a:rPr>
              <a:t>;</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ws.NewLineChars</a:t>
            </a:r>
            <a:r>
              <a:rPr lang="en-US" dirty="0">
                <a:solidFill>
                  <a:schemeClr val="bg1"/>
                </a:solidFill>
                <a:latin typeface="Consolas" pitchFamily="49" charset="0"/>
                <a:cs typeface="Consolas" pitchFamily="49" charset="0"/>
              </a:rPr>
              <a:t> = </a:t>
            </a:r>
            <a:r>
              <a:rPr lang="en-US" dirty="0" smtClean="0">
                <a:solidFill>
                  <a:schemeClr val="bg1"/>
                </a:solidFill>
                <a:latin typeface="Consolas" pitchFamily="49" charset="0"/>
                <a:cs typeface="Consolas" pitchFamily="49" charset="0"/>
              </a:rPr>
              <a:t>"";</a:t>
            </a:r>
            <a:endParaRPr lang="en-US" dirty="0">
              <a:solidFill>
                <a:schemeClr val="bg1"/>
              </a:solidFill>
              <a:latin typeface="Consolas" pitchFamily="49" charset="0"/>
              <a:cs typeface="Consolas" pitchFamily="49" charset="0"/>
            </a:endParaRPr>
          </a:p>
          <a:p>
            <a:endParaRPr lang="en-US" dirty="0">
              <a:solidFill>
                <a:schemeClr val="bg1"/>
              </a:solidFill>
              <a:latin typeface="Consolas" pitchFamily="49" charset="0"/>
              <a:cs typeface="Consolas" pitchFamily="49" charset="0"/>
            </a:endParaRPr>
          </a:p>
          <a:p>
            <a:r>
              <a:rPr lang="en-US" dirty="0">
                <a:solidFill>
                  <a:schemeClr val="bg1"/>
                </a:solidFill>
                <a:latin typeface="Consolas" pitchFamily="49" charset="0"/>
                <a:cs typeface="Consolas" pitchFamily="49" charset="0"/>
              </a:rPr>
              <a:t>                using (</a:t>
            </a:r>
            <a:r>
              <a:rPr lang="en-US" dirty="0" err="1">
                <a:solidFill>
                  <a:schemeClr val="bg1"/>
                </a:solidFill>
                <a:latin typeface="Consolas" pitchFamily="49" charset="0"/>
                <a:cs typeface="Consolas" pitchFamily="49" charset="0"/>
              </a:rPr>
              <a:t>XmlWriter</a:t>
            </a:r>
            <a:r>
              <a:rPr lang="en-US" dirty="0">
                <a:solidFill>
                  <a:schemeClr val="bg1"/>
                </a:solidFill>
                <a:latin typeface="Consolas" pitchFamily="49" charset="0"/>
                <a:cs typeface="Consolas" pitchFamily="49" charset="0"/>
              </a:rPr>
              <a:t> writer = </a:t>
            </a:r>
            <a:r>
              <a:rPr lang="en-US" dirty="0" err="1">
                <a:solidFill>
                  <a:schemeClr val="bg1"/>
                </a:solidFill>
                <a:latin typeface="Consolas" pitchFamily="49" charset="0"/>
                <a:cs typeface="Consolas" pitchFamily="49" charset="0"/>
              </a:rPr>
              <a:t>XmlWriter.Create</a:t>
            </a:r>
            <a:r>
              <a:rPr lang="en-US" dirty="0">
                <a:solidFill>
                  <a:schemeClr val="bg1"/>
                </a:solidFill>
                <a:latin typeface="Consolas" pitchFamily="49" charset="0"/>
                <a:cs typeface="Consolas" pitchFamily="49" charset="0"/>
              </a:rPr>
              <a:t>(output, </a:t>
            </a:r>
            <a:r>
              <a:rPr lang="en-US" dirty="0" err="1">
                <a:solidFill>
                  <a:schemeClr val="bg1"/>
                </a:solidFill>
                <a:latin typeface="Consolas" pitchFamily="49" charset="0"/>
                <a:cs typeface="Consolas" pitchFamily="49" charset="0"/>
              </a:rPr>
              <a:t>ws</a:t>
            </a:r>
            <a:r>
              <a:rPr lang="en-US" dirty="0">
                <a:solidFill>
                  <a:schemeClr val="bg1"/>
                </a:solidFill>
                <a:latin typeface="Consolas" pitchFamily="49" charset="0"/>
                <a:cs typeface="Consolas" pitchFamily="49" charset="0"/>
              </a:rPr>
              <a:t>))</a:t>
            </a:r>
          </a:p>
          <a:p>
            <a:r>
              <a:rPr lang="en-US" dirty="0">
                <a:solidFill>
                  <a:schemeClr val="bg1"/>
                </a:solidFill>
                <a:latin typeface="Consolas" pitchFamily="49" charset="0"/>
                <a:cs typeface="Consolas" pitchFamily="49" charset="0"/>
              </a:rPr>
              <a:t>                {</a:t>
            </a:r>
          </a:p>
          <a:p>
            <a:r>
              <a:rPr lang="en-US" dirty="0">
                <a:solidFill>
                  <a:schemeClr val="bg1"/>
                </a:solidFill>
                <a:latin typeface="Consolas" pitchFamily="49" charset="0"/>
                <a:cs typeface="Consolas" pitchFamily="49" charset="0"/>
              </a:rPr>
              <a:t>                    </a:t>
            </a:r>
            <a:r>
              <a:rPr lang="en-US" dirty="0" err="1">
                <a:solidFill>
                  <a:schemeClr val="bg1"/>
                </a:solidFill>
                <a:latin typeface="Consolas" pitchFamily="49" charset="0"/>
                <a:cs typeface="Consolas" pitchFamily="49" charset="0"/>
              </a:rPr>
              <a:t>writer.WriteNode</a:t>
            </a:r>
            <a:r>
              <a:rPr lang="en-US" dirty="0">
                <a:solidFill>
                  <a:schemeClr val="bg1"/>
                </a:solidFill>
                <a:latin typeface="Consolas" pitchFamily="49" charset="0"/>
                <a:cs typeface="Consolas" pitchFamily="49" charset="0"/>
              </a:rPr>
              <a:t>(reader, true);</a:t>
            </a:r>
          </a:p>
          <a:p>
            <a:r>
              <a:rPr lang="en-US" dirty="0">
                <a:solidFill>
                  <a:schemeClr val="bg1"/>
                </a:solidFill>
                <a:latin typeface="Consolas" pitchFamily="49" charset="0"/>
                <a:cs typeface="Consolas" pitchFamily="49" charset="0"/>
              </a:rPr>
              <a:t>                }</a:t>
            </a:r>
          </a:p>
          <a:p>
            <a:r>
              <a:rPr lang="en-US" dirty="0">
                <a:solidFill>
                  <a:schemeClr val="bg1"/>
                </a:solidFill>
                <a:latin typeface="Consolas" pitchFamily="49" charset="0"/>
                <a:cs typeface="Consolas" pitchFamily="49" charset="0"/>
              </a:rPr>
              <a:t>            }</a:t>
            </a:r>
          </a:p>
          <a:p>
            <a:r>
              <a:rPr lang="en-US" dirty="0">
                <a:solidFill>
                  <a:schemeClr val="bg1"/>
                </a:solidFill>
                <a:latin typeface="Consolas" pitchFamily="49" charset="0"/>
                <a:cs typeface="Consolas" pitchFamily="49" charset="0"/>
              </a:rPr>
              <a:t>            return </a:t>
            </a:r>
            <a:r>
              <a:rPr lang="en-US" dirty="0" err="1">
                <a:solidFill>
                  <a:schemeClr val="bg1"/>
                </a:solidFill>
                <a:latin typeface="Consolas" pitchFamily="49" charset="0"/>
                <a:cs typeface="Consolas" pitchFamily="49" charset="0"/>
              </a:rPr>
              <a:t>output.ToString</a:t>
            </a:r>
            <a:r>
              <a:rPr lang="en-US" dirty="0">
                <a:solidFill>
                  <a:schemeClr val="bg1"/>
                </a:solidFill>
                <a:latin typeface="Consolas" pitchFamily="49" charset="0"/>
                <a:cs typeface="Consolas" pitchFamily="49" charset="0"/>
              </a:rPr>
              <a:t>();</a:t>
            </a:r>
          </a:p>
          <a:p>
            <a:r>
              <a:rPr lang="en-US" dirty="0">
                <a:solidFill>
                  <a:schemeClr val="bg1"/>
                </a:solidFill>
                <a:latin typeface="Consolas" pitchFamily="49" charset="0"/>
                <a:cs typeface="Consolas" pitchFamily="49" charset="0"/>
              </a:rPr>
              <a:t>        }</a:t>
            </a:r>
          </a:p>
        </p:txBody>
      </p:sp>
    </p:spTree>
    <p:extLst>
      <p:ext uri="{BB962C8B-B14F-4D97-AF65-F5344CB8AC3E}">
        <p14:creationId xmlns:p14="http://schemas.microsoft.com/office/powerpoint/2010/main" val="21671864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4553"/>
            <a:ext cx="12319157" cy="838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82506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721" y="1530067"/>
            <a:ext cx="7619048" cy="4914286"/>
          </a:xfrm>
          <a:prstGeom prst="rect">
            <a:avLst/>
          </a:prstGeom>
        </p:spPr>
      </p:pic>
      <p:sp>
        <p:nvSpPr>
          <p:cNvPr id="2" name="Title 1"/>
          <p:cNvSpPr>
            <a:spLocks noGrp="1"/>
          </p:cNvSpPr>
          <p:nvPr>
            <p:ph type="title"/>
          </p:nvPr>
        </p:nvSpPr>
        <p:spPr/>
        <p:txBody>
          <a:bodyPr/>
          <a:lstStyle/>
          <a:p>
            <a:r>
              <a:rPr lang="en-US" dirty="0" smtClean="0"/>
              <a:t>Balance Between Usability And Security	</a:t>
            </a:r>
            <a:endParaRPr lang="en-US" dirty="0"/>
          </a:p>
        </p:txBody>
      </p:sp>
      <p:sp>
        <p:nvSpPr>
          <p:cNvPr id="3" name="Text Placeholder 2"/>
          <p:cNvSpPr>
            <a:spLocks noGrp="1"/>
          </p:cNvSpPr>
          <p:nvPr>
            <p:ph type="body" sz="quarter" idx="10"/>
          </p:nvPr>
        </p:nvSpPr>
        <p:spPr>
          <a:xfrm>
            <a:off x="514385" y="1701190"/>
            <a:ext cx="6221929" cy="3557897"/>
          </a:xfrm>
        </p:spPr>
        <p:txBody>
          <a:bodyPr/>
          <a:lstStyle/>
          <a:p>
            <a:pPr marL="0" indent="0">
              <a:buNone/>
            </a:pPr>
            <a:r>
              <a:rPr lang="en-US" dirty="0" smtClean="0"/>
              <a:t>Typing passwords in is</a:t>
            </a:r>
          </a:p>
          <a:p>
            <a:pPr marL="0" indent="0">
              <a:buNone/>
            </a:pPr>
            <a:r>
              <a:rPr lang="en-US" dirty="0" smtClean="0"/>
              <a:t>harder on smaller form factor. </a:t>
            </a:r>
          </a:p>
          <a:p>
            <a:pPr marL="0" indent="0">
              <a:buNone/>
            </a:pPr>
            <a:endParaRPr lang="en-US" sz="3600" dirty="0" smtClean="0"/>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800" dirty="0" smtClean="0"/>
          </a:p>
        </p:txBody>
      </p:sp>
      <p:sp>
        <p:nvSpPr>
          <p:cNvPr id="5" name="TextBox 4"/>
          <p:cNvSpPr txBox="1"/>
          <p:nvPr/>
        </p:nvSpPr>
        <p:spPr>
          <a:xfrm>
            <a:off x="498618" y="3744303"/>
            <a:ext cx="5094108" cy="1261884"/>
          </a:xfrm>
          <a:prstGeom prst="rect">
            <a:avLst/>
          </a:prstGeom>
          <a:noFill/>
        </p:spPr>
        <p:txBody>
          <a:bodyPr wrap="square" lIns="0" tIns="0" rIns="0" bIns="0" rtlCol="0">
            <a:spAutoFit/>
          </a:bodyPr>
          <a:lstStyle/>
          <a:p>
            <a:r>
              <a:rPr lang="en-US" sz="3200" dirty="0"/>
              <a:t>Saving user credential</a:t>
            </a:r>
          </a:p>
          <a:p>
            <a:r>
              <a:rPr lang="en-US" sz="3200" dirty="0" smtClean="0"/>
              <a:t>on </a:t>
            </a:r>
            <a:r>
              <a:rPr lang="en-US" sz="3200" dirty="0"/>
              <a:t>device is </a:t>
            </a:r>
            <a:r>
              <a:rPr lang="en-US" sz="3200" dirty="0" smtClean="0"/>
              <a:t>dangerous.</a:t>
            </a:r>
            <a:endParaRPr lang="en-US" sz="3200" dirty="0"/>
          </a:p>
          <a:p>
            <a:endParaRPr lang="en-US" sz="1600" dirty="0" err="1"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22154691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82772" y="4571997"/>
            <a:ext cx="11493795" cy="196702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title"/>
          </p:nvPr>
        </p:nvSpPr>
        <p:spPr/>
        <p:txBody>
          <a:bodyPr/>
          <a:lstStyle/>
          <a:p>
            <a:r>
              <a:rPr lang="en-US" smtClean="0"/>
              <a:t>Using Longer Lived Tokens	</a:t>
            </a:r>
            <a:endParaRPr lang="en-US" dirty="0"/>
          </a:p>
        </p:txBody>
      </p:sp>
      <p:sp>
        <p:nvSpPr>
          <p:cNvPr id="3" name="Text Placeholder 2"/>
          <p:cNvSpPr>
            <a:spLocks noGrp="1"/>
          </p:cNvSpPr>
          <p:nvPr>
            <p:ph type="body" sz="quarter" idx="10"/>
          </p:nvPr>
        </p:nvSpPr>
        <p:spPr>
          <a:xfrm>
            <a:off x="519112" y="1107543"/>
            <a:ext cx="11149013" cy="5761577"/>
          </a:xfrm>
        </p:spPr>
        <p:txBody>
          <a:bodyPr/>
          <a:lstStyle/>
          <a:p>
            <a:pPr marL="0" indent="0">
              <a:buNone/>
            </a:pPr>
            <a:endParaRPr lang="en-US" dirty="0" smtClean="0"/>
          </a:p>
          <a:p>
            <a:r>
              <a:rPr lang="en-US" dirty="0" smtClean="0"/>
              <a:t>Pro: limits risk</a:t>
            </a:r>
          </a:p>
          <a:p>
            <a:r>
              <a:rPr lang="en-US" dirty="0" smtClean="0"/>
              <a:t>Con: token is hard to revoke</a:t>
            </a:r>
          </a:p>
          <a:p>
            <a:pPr marL="0" indent="0">
              <a:buNone/>
            </a:pPr>
            <a:endParaRPr lang="en-US" dirty="0" smtClean="0"/>
          </a:p>
          <a:p>
            <a:pPr marL="0" indent="0">
              <a:buNone/>
            </a:pPr>
            <a:endParaRPr lang="en-US" dirty="0" smtClean="0"/>
          </a:p>
          <a:p>
            <a:r>
              <a:rPr lang="en-US" dirty="0" smtClean="0"/>
              <a:t>Increase token lifetime to 8-10 </a:t>
            </a:r>
            <a:r>
              <a:rPr lang="en-US" dirty="0" err="1" smtClean="0"/>
              <a:t>hrs</a:t>
            </a:r>
            <a:endParaRPr lang="en-US" dirty="0" smtClean="0"/>
          </a:p>
          <a:p>
            <a:pPr marL="0" indent="0">
              <a:buNone/>
            </a:pPr>
            <a:endParaRPr lang="en-US" dirty="0" smtClean="0"/>
          </a:p>
          <a:p>
            <a:pPr marL="0" indent="0">
              <a:buNone/>
            </a:pPr>
            <a:endParaRPr lang="en-US" dirty="0" smtClean="0"/>
          </a:p>
          <a:p>
            <a:pPr marL="0" indent="0">
              <a:buNone/>
            </a:pPr>
            <a:r>
              <a:rPr lang="en-US" i="1" dirty="0" smtClean="0">
                <a:solidFill>
                  <a:schemeClr val="bg1">
                    <a:lumMod val="95000"/>
                    <a:lumOff val="5000"/>
                  </a:schemeClr>
                </a:solidFill>
              </a:rPr>
              <a:t>Set-</a:t>
            </a:r>
            <a:r>
              <a:rPr lang="en-US" i="1" dirty="0" err="1" smtClean="0">
                <a:solidFill>
                  <a:schemeClr val="bg1">
                    <a:lumMod val="95000"/>
                    <a:lumOff val="5000"/>
                  </a:schemeClr>
                </a:solidFill>
              </a:rPr>
              <a:t>ADFSRelyingPartyTrust</a:t>
            </a:r>
            <a:r>
              <a:rPr lang="en-US" i="1" dirty="0" smtClean="0">
                <a:solidFill>
                  <a:schemeClr val="bg1">
                    <a:lumMod val="95000"/>
                    <a:lumOff val="5000"/>
                  </a:schemeClr>
                </a:solidFill>
              </a:rPr>
              <a:t> -</a:t>
            </a:r>
            <a:r>
              <a:rPr lang="en-US" i="1" dirty="0" err="1" smtClean="0">
                <a:solidFill>
                  <a:schemeClr val="bg1">
                    <a:lumMod val="95000"/>
                    <a:lumOff val="5000"/>
                  </a:schemeClr>
                </a:solidFill>
              </a:rPr>
              <a:t>TargetName</a:t>
            </a:r>
            <a:r>
              <a:rPr lang="en-US" i="1" dirty="0" smtClean="0">
                <a:solidFill>
                  <a:schemeClr val="bg1">
                    <a:lumMod val="95000"/>
                    <a:lumOff val="5000"/>
                  </a:schemeClr>
                </a:solidFill>
              </a:rPr>
              <a:t> "RP name" -</a:t>
            </a:r>
            <a:r>
              <a:rPr lang="en-US" i="1" dirty="0" err="1" smtClean="0">
                <a:solidFill>
                  <a:schemeClr val="bg1">
                    <a:lumMod val="95000"/>
                    <a:lumOff val="5000"/>
                  </a:schemeClr>
                </a:solidFill>
              </a:rPr>
              <a:t>TokenLifeTime</a:t>
            </a:r>
            <a:r>
              <a:rPr lang="en-US" i="1" dirty="0" smtClean="0">
                <a:solidFill>
                  <a:schemeClr val="bg1">
                    <a:lumMod val="95000"/>
                    <a:lumOff val="5000"/>
                  </a:schemeClr>
                </a:solidFill>
              </a:rPr>
              <a:t> 600</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4953" y="725279"/>
            <a:ext cx="3174603" cy="3174603"/>
          </a:xfrm>
          <a:prstGeom prst="rect">
            <a:avLst/>
          </a:prstGeom>
        </p:spPr>
      </p:pic>
      <p:sp>
        <p:nvSpPr>
          <p:cNvPr id="6" name="TextBox 5"/>
          <p:cNvSpPr txBox="1"/>
          <p:nvPr/>
        </p:nvSpPr>
        <p:spPr>
          <a:xfrm>
            <a:off x="467833" y="4686165"/>
            <a:ext cx="3893117" cy="430887"/>
          </a:xfrm>
          <a:prstGeom prst="rect">
            <a:avLst/>
          </a:prstGeom>
          <a:noFill/>
        </p:spPr>
        <p:txBody>
          <a:bodyPr wrap="none" lIns="0" tIns="0" rIns="0" bIns="0" rtlCol="0">
            <a:spAutoFit/>
          </a:bodyPr>
          <a:lstStyle/>
          <a:p>
            <a:r>
              <a:rPr lang="en-US" sz="2800" dirty="0" smtClean="0">
                <a:solidFill>
                  <a:schemeClr val="bg1"/>
                </a:solidFill>
              </a:rPr>
              <a:t>Set AD FS token lifetime</a:t>
            </a:r>
          </a:p>
        </p:txBody>
      </p:sp>
    </p:spTree>
    <p:extLst>
      <p:ext uri="{BB962C8B-B14F-4D97-AF65-F5344CB8AC3E}">
        <p14:creationId xmlns:p14="http://schemas.microsoft.com/office/powerpoint/2010/main" val="204481507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Multiple Identity Providers		</a:t>
            </a:r>
            <a:endParaRPr lang="en-US" dirty="0"/>
          </a:p>
        </p:txBody>
      </p:sp>
      <p:pic>
        <p:nvPicPr>
          <p:cNvPr id="9" name="Picture 8" descr="C:\Users\calebb\Desktop\art I like\Arrows\Gold Gradient Collection\arrow 0 gold  arrow curved 4.png"/>
          <p:cNvPicPr>
            <a:picLocks noChangeAspect="1" noChangeArrowheads="1"/>
          </p:cNvPicPr>
          <p:nvPr/>
        </p:nvPicPr>
        <p:blipFill>
          <a:blip r:embed="rId2" cstate="print"/>
          <a:srcRect/>
          <a:stretch>
            <a:fillRect/>
          </a:stretch>
        </p:blipFill>
        <p:spPr bwMode="auto">
          <a:xfrm flipH="1" flipV="1">
            <a:off x="3872235" y="2870099"/>
            <a:ext cx="1005417" cy="1845902"/>
          </a:xfrm>
          <a:prstGeom prst="rect">
            <a:avLst/>
          </a:prstGeom>
          <a:noFill/>
        </p:spPr>
      </p:pic>
      <p:pic>
        <p:nvPicPr>
          <p:cNvPr id="10" name="Picture 9" descr="C:\Users\calebb\Desktop\art I like\Arrows\Gold Gradient Collection\arrow 0 gold  arrow curved 4.png"/>
          <p:cNvPicPr>
            <a:picLocks noChangeAspect="1" noChangeArrowheads="1"/>
          </p:cNvPicPr>
          <p:nvPr/>
        </p:nvPicPr>
        <p:blipFill>
          <a:blip r:embed="rId2" cstate="print"/>
          <a:srcRect/>
          <a:stretch>
            <a:fillRect/>
          </a:stretch>
        </p:blipFill>
        <p:spPr bwMode="auto">
          <a:xfrm rot="3296702" flipH="1" flipV="1">
            <a:off x="6072239" y="3878293"/>
            <a:ext cx="1005417" cy="1845902"/>
          </a:xfrm>
          <a:prstGeom prst="rect">
            <a:avLst/>
          </a:prstGeom>
          <a:noFill/>
        </p:spPr>
      </p:pic>
      <p:pic>
        <p:nvPicPr>
          <p:cNvPr id="11" name="Picture 10" descr="C:\Users\calebb\Desktop\Artwork_Imagery\Shapes\Pentagons\green polygon.png"/>
          <p:cNvPicPr>
            <a:picLocks noChangeAspect="1" noChangeArrowheads="1"/>
          </p:cNvPicPr>
          <p:nvPr/>
        </p:nvPicPr>
        <p:blipFill>
          <a:blip r:embed="rId3" cstate="print"/>
          <a:srcRect/>
          <a:stretch>
            <a:fillRect/>
          </a:stretch>
        </p:blipFill>
        <p:spPr bwMode="auto">
          <a:xfrm>
            <a:off x="4023831" y="3191045"/>
            <a:ext cx="702223" cy="676275"/>
          </a:xfrm>
          <a:prstGeom prst="rect">
            <a:avLst/>
          </a:prstGeom>
          <a:noFill/>
        </p:spPr>
      </p:pic>
      <p:sp>
        <p:nvSpPr>
          <p:cNvPr id="12" name="Regular Pentagon 11"/>
          <p:cNvSpPr/>
          <p:nvPr/>
        </p:nvSpPr>
        <p:spPr>
          <a:xfrm>
            <a:off x="6574947" y="4492202"/>
            <a:ext cx="568773" cy="554182"/>
          </a:xfrm>
          <a:prstGeom prst="pentagon">
            <a:avLst/>
          </a:prstGeom>
          <a:ln/>
          <a:effectLst>
            <a:innerShdw blurRad="63500" dist="50800" dir="2700000">
              <a:prstClr val="black">
                <a:alpha val="50000"/>
              </a:prstClr>
            </a:innerShdw>
          </a:effectLst>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13" name="Picture 12" descr="C:\Users\calebb\Desktop\art I like\Internet Clouds web\cloud internet.png"/>
          <p:cNvPicPr>
            <a:picLocks noChangeAspect="1" noChangeArrowheads="1"/>
          </p:cNvPicPr>
          <p:nvPr/>
        </p:nvPicPr>
        <p:blipFill>
          <a:blip r:embed="rId4" cstate="print"/>
          <a:srcRect/>
          <a:stretch>
            <a:fillRect/>
          </a:stretch>
        </p:blipFill>
        <p:spPr bwMode="auto">
          <a:xfrm>
            <a:off x="5792013" y="1698105"/>
            <a:ext cx="2328333" cy="1986709"/>
          </a:xfrm>
          <a:prstGeom prst="rect">
            <a:avLst/>
          </a:prstGeom>
          <a:noFill/>
        </p:spPr>
      </p:pic>
      <p:pic>
        <p:nvPicPr>
          <p:cNvPr id="14" name="Picture 13" descr="C:\Users\calebb\Desktop\art I like\Arrows\Blue Gradient Collection\arrow 0 blue arrow curved 4.png"/>
          <p:cNvPicPr>
            <a:picLocks noChangeAspect="1" noChangeArrowheads="1"/>
          </p:cNvPicPr>
          <p:nvPr/>
        </p:nvPicPr>
        <p:blipFill>
          <a:blip r:embed="rId5" cstate="print"/>
          <a:srcRect/>
          <a:stretch>
            <a:fillRect/>
          </a:stretch>
        </p:blipFill>
        <p:spPr bwMode="auto">
          <a:xfrm rot="3158685">
            <a:off x="5027960" y="3204717"/>
            <a:ext cx="1048008" cy="1773937"/>
          </a:xfrm>
          <a:prstGeom prst="rect">
            <a:avLst/>
          </a:prstGeom>
          <a:noFill/>
        </p:spPr>
      </p:pic>
      <p:pic>
        <p:nvPicPr>
          <p:cNvPr id="15" name="Picture 14" descr="C:\Users\calebb\Desktop\art I like\People\user business casual man people person.png"/>
          <p:cNvPicPr>
            <a:picLocks noChangeAspect="1" noChangeArrowheads="1"/>
          </p:cNvPicPr>
          <p:nvPr/>
        </p:nvPicPr>
        <p:blipFill>
          <a:blip r:embed="rId6" cstate="print"/>
          <a:srcRect/>
          <a:stretch>
            <a:fillRect/>
          </a:stretch>
        </p:blipFill>
        <p:spPr bwMode="auto">
          <a:xfrm flipH="1">
            <a:off x="3252051" y="4349804"/>
            <a:ext cx="1288829" cy="1699328"/>
          </a:xfrm>
          <a:prstGeom prst="rect">
            <a:avLst/>
          </a:prstGeom>
          <a:noFill/>
        </p:spPr>
      </p:pic>
      <p:pic>
        <p:nvPicPr>
          <p:cNvPr id="18" name="Picture 17" descr="C:\Users\calebb\Desktop\art I like\Internet Clouds web\cloud internet.png"/>
          <p:cNvPicPr>
            <a:picLocks noChangeAspect="1" noChangeArrowheads="1"/>
          </p:cNvPicPr>
          <p:nvPr/>
        </p:nvPicPr>
        <p:blipFill>
          <a:blip r:embed="rId4" cstate="print"/>
          <a:srcRect/>
          <a:stretch>
            <a:fillRect/>
          </a:stretch>
        </p:blipFill>
        <p:spPr bwMode="auto">
          <a:xfrm>
            <a:off x="7796407" y="2714865"/>
            <a:ext cx="2328333" cy="1986709"/>
          </a:xfrm>
          <a:prstGeom prst="rect">
            <a:avLst/>
          </a:prstGeom>
          <a:noFill/>
        </p:spPr>
      </p:pic>
      <p:pic>
        <p:nvPicPr>
          <p:cNvPr id="19" name="Picture 18" descr="C:\Users\calebb\Desktop\art I like\Web Services.png"/>
          <p:cNvPicPr>
            <a:picLocks noChangeAspect="1" noChangeArrowheads="1"/>
          </p:cNvPicPr>
          <p:nvPr/>
        </p:nvPicPr>
        <p:blipFill>
          <a:blip r:embed="rId7" cstate="print"/>
          <a:srcRect/>
          <a:stretch>
            <a:fillRect/>
          </a:stretch>
        </p:blipFill>
        <p:spPr bwMode="auto">
          <a:xfrm>
            <a:off x="8044146" y="3528723"/>
            <a:ext cx="1071408" cy="1338099"/>
          </a:xfrm>
          <a:prstGeom prst="rect">
            <a:avLst/>
          </a:prstGeom>
          <a:noFill/>
        </p:spPr>
      </p:pic>
      <p:pic>
        <p:nvPicPr>
          <p:cNvPr id="20" name="Picture 19" descr="C:\Users\calebb\Desktop\art I like\Arrows\Gold Gradient Collection\arrow 0 gold  arrow curved 5.png"/>
          <p:cNvPicPr>
            <a:picLocks noChangeAspect="1" noChangeArrowheads="1"/>
          </p:cNvPicPr>
          <p:nvPr/>
        </p:nvPicPr>
        <p:blipFill>
          <a:blip r:embed="rId8" cstate="print"/>
          <a:srcRect/>
          <a:stretch>
            <a:fillRect/>
          </a:stretch>
        </p:blipFill>
        <p:spPr bwMode="auto">
          <a:xfrm>
            <a:off x="6012946" y="4668555"/>
            <a:ext cx="2412200" cy="1317997"/>
          </a:xfrm>
          <a:prstGeom prst="rect">
            <a:avLst/>
          </a:prstGeom>
          <a:noFill/>
        </p:spPr>
      </p:pic>
      <p:pic>
        <p:nvPicPr>
          <p:cNvPr id="21" name="Picture 20" descr="C:\Users\calebb\Desktop\art I like\Arrows\Blue Gradient Collection\arrow 0 blue arrow curved 4.png"/>
          <p:cNvPicPr>
            <a:picLocks noChangeAspect="1" noChangeArrowheads="1"/>
          </p:cNvPicPr>
          <p:nvPr/>
        </p:nvPicPr>
        <p:blipFill>
          <a:blip r:embed="rId5" cstate="print"/>
          <a:srcRect/>
          <a:stretch>
            <a:fillRect/>
          </a:stretch>
        </p:blipFill>
        <p:spPr bwMode="auto">
          <a:xfrm>
            <a:off x="2230624" y="3914275"/>
            <a:ext cx="1048008" cy="1773937"/>
          </a:xfrm>
          <a:prstGeom prst="rect">
            <a:avLst/>
          </a:prstGeom>
          <a:noFill/>
        </p:spPr>
      </p:pic>
      <p:pic>
        <p:nvPicPr>
          <p:cNvPr id="22" name="Picture 21" descr="C:\Users\calebb\Desktop\Artwork_Imagery\Shapes\Pentagons\green polygon.png"/>
          <p:cNvPicPr>
            <a:picLocks noChangeAspect="1" noChangeArrowheads="1"/>
          </p:cNvPicPr>
          <p:nvPr/>
        </p:nvPicPr>
        <p:blipFill>
          <a:blip r:embed="rId3" cstate="print"/>
          <a:srcRect/>
          <a:stretch>
            <a:fillRect/>
          </a:stretch>
        </p:blipFill>
        <p:spPr bwMode="auto">
          <a:xfrm>
            <a:off x="5200852" y="3781966"/>
            <a:ext cx="702223" cy="676275"/>
          </a:xfrm>
          <a:prstGeom prst="rect">
            <a:avLst/>
          </a:prstGeom>
          <a:noFill/>
        </p:spPr>
      </p:pic>
      <p:pic>
        <p:nvPicPr>
          <p:cNvPr id="23" name="Picture 22" descr="C:\Users\calebb\Desktop\art I like\Hardware - Istock\Servers computer.png"/>
          <p:cNvPicPr>
            <a:picLocks noChangeAspect="1" noChangeArrowheads="1"/>
          </p:cNvPicPr>
          <p:nvPr/>
        </p:nvPicPr>
        <p:blipFill>
          <a:blip r:embed="rId9" cstate="print"/>
          <a:srcRect/>
          <a:stretch>
            <a:fillRect/>
          </a:stretch>
        </p:blipFill>
        <p:spPr bwMode="auto">
          <a:xfrm>
            <a:off x="6445265" y="2688634"/>
            <a:ext cx="740833" cy="1471224"/>
          </a:xfrm>
          <a:prstGeom prst="rect">
            <a:avLst/>
          </a:prstGeom>
          <a:noFill/>
        </p:spPr>
      </p:pic>
      <p:sp>
        <p:nvSpPr>
          <p:cNvPr id="24" name="Regular Pentagon 23"/>
          <p:cNvSpPr/>
          <p:nvPr/>
        </p:nvSpPr>
        <p:spPr>
          <a:xfrm>
            <a:off x="7334827" y="5197447"/>
            <a:ext cx="568773" cy="554182"/>
          </a:xfrm>
          <a:prstGeom prst="pentagon">
            <a:avLst/>
          </a:prstGeom>
          <a:ln/>
          <a:effectLst>
            <a:innerShdw blurRad="63500" dist="50800" dir="2700000">
              <a:prstClr val="black">
                <a:alpha val="50000"/>
              </a:prstClr>
            </a:innerShdw>
          </a:effectLst>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5" name="Rectangle 24"/>
          <p:cNvSpPr/>
          <p:nvPr/>
        </p:nvSpPr>
        <p:spPr>
          <a:xfrm>
            <a:off x="6535663" y="1551214"/>
            <a:ext cx="1336916" cy="9906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26" name="TextBox 5"/>
          <p:cNvSpPr txBox="1"/>
          <p:nvPr/>
        </p:nvSpPr>
        <p:spPr>
          <a:xfrm>
            <a:off x="6554680" y="1570672"/>
            <a:ext cx="151266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prstClr val="white"/>
                </a:solidFill>
                <a:latin typeface="Segoe UI" pitchFamily="34" charset="0"/>
                <a:ea typeface="Segoe UI" pitchFamily="34" charset="0"/>
                <a:cs typeface="Segoe UI" pitchFamily="34" charset="0"/>
              </a:rPr>
              <a:t>Access </a:t>
            </a:r>
          </a:p>
          <a:p>
            <a:r>
              <a:rPr lang="en-US" b="1" dirty="0" smtClean="0">
                <a:solidFill>
                  <a:prstClr val="white"/>
                </a:solidFill>
                <a:latin typeface="Segoe UI" pitchFamily="34" charset="0"/>
                <a:ea typeface="Segoe UI" pitchFamily="34" charset="0"/>
                <a:cs typeface="Segoe UI" pitchFamily="34" charset="0"/>
              </a:rPr>
              <a:t>Control </a:t>
            </a:r>
          </a:p>
          <a:p>
            <a:r>
              <a:rPr lang="en-US" b="1" dirty="0" smtClean="0">
                <a:solidFill>
                  <a:prstClr val="white"/>
                </a:solidFill>
                <a:latin typeface="Segoe UI" pitchFamily="34" charset="0"/>
                <a:ea typeface="Segoe UI" pitchFamily="34" charset="0"/>
                <a:cs typeface="Segoe UI" pitchFamily="34" charset="0"/>
              </a:rPr>
              <a:t>Service</a:t>
            </a:r>
            <a:endParaRPr lang="en-US" b="1" dirty="0">
              <a:solidFill>
                <a:prstClr val="white"/>
              </a:solidFill>
              <a:latin typeface="Segoe UI" pitchFamily="34" charset="0"/>
              <a:ea typeface="Segoe UI" pitchFamily="34" charset="0"/>
              <a:cs typeface="Segoe UI" pitchFamily="34" charset="0"/>
            </a:endParaRPr>
          </a:p>
        </p:txBody>
      </p:sp>
      <p:grpSp>
        <p:nvGrpSpPr>
          <p:cNvPr id="3" name="Group 2"/>
          <p:cNvGrpSpPr/>
          <p:nvPr/>
        </p:nvGrpSpPr>
        <p:grpSpPr>
          <a:xfrm>
            <a:off x="960209" y="1249378"/>
            <a:ext cx="2748491" cy="2664897"/>
            <a:chOff x="960209" y="1249378"/>
            <a:chExt cx="2748491" cy="2664897"/>
          </a:xfrm>
        </p:grpSpPr>
        <p:sp>
          <p:nvSpPr>
            <p:cNvPr id="27" name="Rectangle 26"/>
            <p:cNvSpPr/>
            <p:nvPr/>
          </p:nvSpPr>
          <p:spPr>
            <a:xfrm>
              <a:off x="960209" y="1249378"/>
              <a:ext cx="2748491" cy="26648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000" dirty="0" smtClean="0">
                  <a:solidFill>
                    <a:prstClr val="black"/>
                  </a:solidFill>
                </a:rPr>
                <a:t>(AD FS 2.0 </a:t>
              </a:r>
              <a:r>
                <a:rPr lang="en-US" dirty="0" smtClean="0">
                  <a:solidFill>
                    <a:prstClr val="black"/>
                  </a:solidFill>
                </a:rPr>
                <a:t>)</a:t>
              </a:r>
              <a:endParaRPr lang="en-US" dirty="0">
                <a:solidFill>
                  <a:prstClr val="black"/>
                </a:solidFill>
              </a:endParaRPr>
            </a:p>
          </p:txBody>
        </p:sp>
        <p:pic>
          <p:nvPicPr>
            <p:cNvPr id="29" name="Picture 28" descr="http://www.aidswalkorlando.org/img/facebook-256.png"/>
            <p:cNvPicPr>
              <a:picLocks noChangeAspect="1" noChangeArrowheads="1"/>
            </p:cNvPicPr>
            <p:nvPr/>
          </p:nvPicPr>
          <p:blipFill>
            <a:blip r:embed="rId10" cstate="print"/>
            <a:srcRect/>
            <a:stretch>
              <a:fillRect/>
            </a:stretch>
          </p:blipFill>
          <p:spPr bwMode="auto">
            <a:xfrm>
              <a:off x="1076668" y="1414454"/>
              <a:ext cx="538909" cy="538909"/>
            </a:xfrm>
            <a:prstGeom prst="rect">
              <a:avLst/>
            </a:prstGeom>
            <a:noFill/>
          </p:spPr>
        </p:pic>
        <p:pic>
          <p:nvPicPr>
            <p:cNvPr id="30" name="Picture 29" descr="Google"/>
            <p:cNvPicPr>
              <a:picLocks noChangeAspect="1" noChangeArrowheads="1"/>
            </p:cNvPicPr>
            <p:nvPr/>
          </p:nvPicPr>
          <p:blipFill>
            <a:blip r:embed="rId11" cstate="print"/>
            <a:srcRect/>
            <a:stretch>
              <a:fillRect/>
            </a:stretch>
          </p:blipFill>
          <p:spPr bwMode="auto">
            <a:xfrm>
              <a:off x="1080979" y="2931277"/>
              <a:ext cx="1253475" cy="433896"/>
            </a:xfrm>
            <a:prstGeom prst="rect">
              <a:avLst/>
            </a:prstGeom>
            <a:noFill/>
          </p:spPr>
        </p:pic>
        <p:pic>
          <p:nvPicPr>
            <p:cNvPr id="31" name="Picture 30"/>
            <p:cNvPicPr>
              <a:picLocks noChangeAspect="1" noChangeArrowheads="1"/>
            </p:cNvPicPr>
            <p:nvPr/>
          </p:nvPicPr>
          <p:blipFill>
            <a:blip r:embed="rId12" cstate="print"/>
            <a:srcRect/>
            <a:stretch>
              <a:fillRect/>
            </a:stretch>
          </p:blipFill>
          <p:spPr bwMode="auto">
            <a:xfrm>
              <a:off x="1038844" y="3425579"/>
              <a:ext cx="1733534" cy="356387"/>
            </a:xfrm>
            <a:prstGeom prst="rect">
              <a:avLst/>
            </a:prstGeom>
            <a:noFill/>
            <a:ln w="9525">
              <a:noFill/>
              <a:miter lim="800000"/>
              <a:headEnd/>
              <a:tailEnd/>
            </a:ln>
          </p:spPr>
        </p:pic>
        <p:pic>
          <p:nvPicPr>
            <p:cNvPr id="32" name="Picture 31" descr="Windows Live I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6668" y="1994208"/>
              <a:ext cx="2515572" cy="33061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01983" y="4858839"/>
            <a:ext cx="1012815" cy="1690207"/>
          </a:xfrm>
          <a:prstGeom prst="rect">
            <a:avLst/>
          </a:prstGeom>
        </p:spPr>
      </p:pic>
    </p:spTree>
    <p:extLst>
      <p:ext uri="{BB962C8B-B14F-4D97-AF65-F5344CB8AC3E}">
        <p14:creationId xmlns:p14="http://schemas.microsoft.com/office/powerpoint/2010/main" val="3857662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5"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 In Using a Web Browser</a:t>
            </a:r>
            <a:endParaRPr lang="en-US" dirty="0"/>
          </a:p>
        </p:txBody>
      </p:sp>
      <p:sp>
        <p:nvSpPr>
          <p:cNvPr id="3" name="Text Placeholder 2"/>
          <p:cNvSpPr>
            <a:spLocks noGrp="1"/>
          </p:cNvSpPr>
          <p:nvPr>
            <p:ph type="body" sz="quarter" idx="10"/>
          </p:nvPr>
        </p:nvSpPr>
        <p:spPr>
          <a:xfrm>
            <a:off x="519112" y="1447799"/>
            <a:ext cx="11149013" cy="1526572"/>
          </a:xfrm>
        </p:spPr>
        <p:txBody>
          <a:bodyPr/>
          <a:lstStyle/>
          <a:p>
            <a:r>
              <a:rPr lang="en-US" dirty="0"/>
              <a:t>Broader support across identity </a:t>
            </a:r>
            <a:r>
              <a:rPr lang="en-US" dirty="0" smtClean="0"/>
              <a:t>providers</a:t>
            </a:r>
          </a:p>
          <a:p>
            <a:r>
              <a:rPr lang="en-US" dirty="0" smtClean="0"/>
              <a:t>User enters credentials at the identity provider </a:t>
            </a:r>
          </a:p>
          <a:p>
            <a:r>
              <a:rPr lang="en-US" dirty="0" smtClean="0"/>
              <a:t>Lighter weight to implement</a:t>
            </a:r>
          </a:p>
        </p:txBody>
      </p:sp>
    </p:spTree>
    <p:extLst>
      <p:ext uri="{BB962C8B-B14F-4D97-AF65-F5344CB8AC3E}">
        <p14:creationId xmlns:p14="http://schemas.microsoft.com/office/powerpoint/2010/main" val="344683085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9097" y="1573619"/>
            <a:ext cx="11004697" cy="3551274"/>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title"/>
          </p:nvPr>
        </p:nvSpPr>
        <p:spPr/>
        <p:txBody>
          <a:bodyPr/>
          <a:lstStyle/>
          <a:p>
            <a:r>
              <a:rPr lang="en-US" dirty="0" smtClean="0"/>
              <a:t>Simple Web Token (SWT)</a:t>
            </a:r>
            <a:endParaRPr lang="en-US" dirty="0"/>
          </a:p>
        </p:txBody>
      </p:sp>
      <p:sp>
        <p:nvSpPr>
          <p:cNvPr id="3" name="Text Placeholder 2"/>
          <p:cNvSpPr>
            <a:spLocks noGrp="1"/>
          </p:cNvSpPr>
          <p:nvPr>
            <p:ph type="body" sz="quarter" idx="10"/>
          </p:nvPr>
        </p:nvSpPr>
        <p:spPr>
          <a:xfrm>
            <a:off x="529745" y="1990059"/>
            <a:ext cx="11149013" cy="2800767"/>
          </a:xfrm>
        </p:spPr>
        <p:txBody>
          <a:bodyPr/>
          <a:lstStyle/>
          <a:p>
            <a:pPr marL="0" indent="0" defTabSz="914099" fontAlgn="base">
              <a:spcBef>
                <a:spcPct val="0"/>
              </a:spcBef>
              <a:spcAft>
                <a:spcPct val="0"/>
              </a:spcAft>
              <a:buNone/>
            </a:pPr>
            <a:r>
              <a:rPr lang="en-US" sz="2800" dirty="0">
                <a:solidFill>
                  <a:schemeClr val="tx1"/>
                </a:solidFill>
                <a:latin typeface="Lucida Console" pitchFamily="49" charset="0"/>
              </a:rPr>
              <a:t>http://.../</a:t>
            </a:r>
            <a:r>
              <a:rPr lang="en-US" sz="2800" dirty="0" smtClean="0">
                <a:solidFill>
                  <a:schemeClr val="tx1"/>
                </a:solidFill>
                <a:latin typeface="Lucida Console" pitchFamily="49" charset="0"/>
              </a:rPr>
              <a:t>claims/</a:t>
            </a:r>
            <a:r>
              <a:rPr lang="en-US" sz="2800" dirty="0" err="1" smtClean="0">
                <a:solidFill>
                  <a:schemeClr val="tx1"/>
                </a:solidFill>
                <a:latin typeface="Lucida Console" pitchFamily="49" charset="0"/>
              </a:rPr>
              <a:t>emailaddress</a:t>
            </a:r>
            <a:r>
              <a:rPr lang="en-US" sz="2800" dirty="0" smtClean="0">
                <a:solidFill>
                  <a:schemeClr val="tx1"/>
                </a:solidFill>
                <a:latin typeface="Lucida Console" pitchFamily="49" charset="0"/>
              </a:rPr>
              <a:t>=calebb@live.com&amp;</a:t>
            </a:r>
            <a:endParaRPr lang="en-US" sz="2800" dirty="0">
              <a:solidFill>
                <a:schemeClr val="tx1"/>
              </a:solidFill>
              <a:latin typeface="Lucida Console" pitchFamily="49" charset="0"/>
            </a:endParaRPr>
          </a:p>
          <a:p>
            <a:pPr marL="0" indent="0" defTabSz="914099" fontAlgn="base">
              <a:spcBef>
                <a:spcPct val="0"/>
              </a:spcBef>
              <a:spcAft>
                <a:spcPct val="0"/>
              </a:spcAft>
              <a:buNone/>
            </a:pPr>
            <a:r>
              <a:rPr lang="en-US" sz="2800" dirty="0" smtClean="0">
                <a:solidFill>
                  <a:schemeClr val="tx1"/>
                </a:solidFill>
                <a:latin typeface="Lucida Console" pitchFamily="49" charset="0"/>
              </a:rPr>
              <a:t>http</a:t>
            </a:r>
            <a:r>
              <a:rPr lang="en-US" sz="2800" dirty="0">
                <a:solidFill>
                  <a:schemeClr val="tx1"/>
                </a:solidFill>
                <a:latin typeface="Lucida Console" pitchFamily="49" charset="0"/>
              </a:rPr>
              <a:t>://.../</a:t>
            </a:r>
            <a:r>
              <a:rPr lang="en-US" sz="2800" dirty="0" smtClean="0">
                <a:solidFill>
                  <a:schemeClr val="tx1"/>
                </a:solidFill>
                <a:latin typeface="Lucida Console" pitchFamily="49" charset="0"/>
              </a:rPr>
              <a:t>claims/</a:t>
            </a:r>
            <a:r>
              <a:rPr lang="en-US" sz="2800" dirty="0" err="1" smtClean="0">
                <a:solidFill>
                  <a:schemeClr val="tx1"/>
                </a:solidFill>
                <a:latin typeface="Lucida Console" pitchFamily="49" charset="0"/>
              </a:rPr>
              <a:t>identityprovider</a:t>
            </a:r>
            <a:r>
              <a:rPr lang="en-US" sz="2800" dirty="0" smtClean="0">
                <a:solidFill>
                  <a:schemeClr val="tx1"/>
                </a:solidFill>
                <a:latin typeface="Lucida Console" pitchFamily="49" charset="0"/>
              </a:rPr>
              <a:t>=</a:t>
            </a:r>
            <a:r>
              <a:rPr lang="en-US" sz="2800" dirty="0" err="1" smtClean="0">
                <a:solidFill>
                  <a:schemeClr val="tx1"/>
                </a:solidFill>
                <a:latin typeface="Lucida Console" pitchFamily="49" charset="0"/>
              </a:rPr>
              <a:t>FaceBook</a:t>
            </a:r>
            <a:r>
              <a:rPr lang="en-US" sz="2800" dirty="0" smtClean="0">
                <a:solidFill>
                  <a:schemeClr val="tx1"/>
                </a:solidFill>
                <a:latin typeface="Lucida Console" pitchFamily="49" charset="0"/>
              </a:rPr>
              <a:t>&amp;</a:t>
            </a:r>
            <a:endParaRPr lang="en-US" sz="2800" dirty="0">
              <a:solidFill>
                <a:schemeClr val="tx1"/>
              </a:solidFill>
              <a:latin typeface="Lucida Console" pitchFamily="49" charset="0"/>
            </a:endParaRPr>
          </a:p>
          <a:p>
            <a:pPr marL="0" indent="0" defTabSz="914099" fontAlgn="base">
              <a:spcBef>
                <a:spcPct val="0"/>
              </a:spcBef>
              <a:spcAft>
                <a:spcPct val="0"/>
              </a:spcAft>
              <a:buNone/>
            </a:pPr>
            <a:r>
              <a:rPr lang="en-US" sz="2800" dirty="0" smtClean="0">
                <a:solidFill>
                  <a:schemeClr val="tx1"/>
                </a:solidFill>
                <a:latin typeface="Lucida Console" pitchFamily="49" charset="0"/>
              </a:rPr>
              <a:t>Audience=http</a:t>
            </a:r>
            <a:r>
              <a:rPr lang="en-US" sz="2800" dirty="0">
                <a:solidFill>
                  <a:schemeClr val="tx1"/>
                </a:solidFill>
                <a:latin typeface="Lucida Console" pitchFamily="49" charset="0"/>
              </a:rPr>
              <a:t>://localhost:32075/&amp;</a:t>
            </a:r>
          </a:p>
          <a:p>
            <a:pPr marL="0" indent="0" defTabSz="914099" fontAlgn="base">
              <a:spcBef>
                <a:spcPct val="0"/>
              </a:spcBef>
              <a:spcAft>
                <a:spcPct val="0"/>
              </a:spcAft>
              <a:buNone/>
            </a:pPr>
            <a:r>
              <a:rPr lang="en-US" sz="2800" dirty="0" err="1" smtClean="0">
                <a:solidFill>
                  <a:schemeClr val="tx1"/>
                </a:solidFill>
                <a:latin typeface="Lucida Console" pitchFamily="49" charset="0"/>
              </a:rPr>
              <a:t>ExpiresOn</a:t>
            </a:r>
            <a:r>
              <a:rPr lang="en-US" sz="2800" dirty="0" smtClean="0">
                <a:solidFill>
                  <a:schemeClr val="tx1"/>
                </a:solidFill>
                <a:latin typeface="Lucida Console" pitchFamily="49" charset="0"/>
              </a:rPr>
              <a:t>=1302285961&amp;</a:t>
            </a:r>
            <a:endParaRPr lang="en-US" sz="2800" dirty="0">
              <a:solidFill>
                <a:schemeClr val="tx1"/>
              </a:solidFill>
              <a:latin typeface="Lucida Console" pitchFamily="49" charset="0"/>
            </a:endParaRPr>
          </a:p>
          <a:p>
            <a:pPr marL="0" indent="0" defTabSz="914099" fontAlgn="base">
              <a:spcBef>
                <a:spcPct val="0"/>
              </a:spcBef>
              <a:spcAft>
                <a:spcPct val="0"/>
              </a:spcAft>
              <a:buNone/>
            </a:pPr>
            <a:r>
              <a:rPr lang="en-US" sz="2800" dirty="0">
                <a:solidFill>
                  <a:schemeClr val="tx1"/>
                </a:solidFill>
                <a:latin typeface="Lucida Console" pitchFamily="49" charset="0"/>
              </a:rPr>
              <a:t>Issuer=https</a:t>
            </a:r>
            <a:r>
              <a:rPr lang="en-US" sz="2800" dirty="0" smtClean="0">
                <a:solidFill>
                  <a:schemeClr val="tx1"/>
                </a:solidFill>
                <a:latin typeface="Lucida Console" pitchFamily="49" charset="0"/>
              </a:rPr>
              <a:t>://contoso.accesscontrol.windows.net</a:t>
            </a:r>
            <a:r>
              <a:rPr lang="en-US" sz="2800" dirty="0">
                <a:solidFill>
                  <a:schemeClr val="tx1"/>
                </a:solidFill>
                <a:latin typeface="Lucida Console" pitchFamily="49" charset="0"/>
              </a:rPr>
              <a:t>/&amp;</a:t>
            </a:r>
          </a:p>
          <a:p>
            <a:pPr marL="0" indent="0" defTabSz="914099" fontAlgn="base">
              <a:spcBef>
                <a:spcPct val="0"/>
              </a:spcBef>
              <a:spcAft>
                <a:spcPct val="0"/>
              </a:spcAft>
              <a:buNone/>
            </a:pPr>
            <a:r>
              <a:rPr lang="en-US" sz="2800" dirty="0">
                <a:solidFill>
                  <a:schemeClr val="tx1"/>
                </a:solidFill>
                <a:latin typeface="Lucida Console" pitchFamily="49" charset="0"/>
              </a:rPr>
              <a:t>HMACSHA256=X...DGzVepvditIP33IIq753JCz99ENY=</a:t>
            </a:r>
          </a:p>
          <a:p>
            <a:pPr marL="0" indent="0">
              <a:buNone/>
            </a:pPr>
            <a:endParaRPr lang="en-US" sz="2800" dirty="0"/>
          </a:p>
        </p:txBody>
      </p:sp>
    </p:spTree>
    <p:extLst>
      <p:ext uri="{BB962C8B-B14F-4D97-AF65-F5344CB8AC3E}">
        <p14:creationId xmlns:p14="http://schemas.microsoft.com/office/powerpoint/2010/main" val="40461376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 in Flow</a:t>
            </a:r>
            <a:endParaRPr lang="en-US" dirty="0"/>
          </a:p>
        </p:txBody>
      </p:sp>
      <p:sp>
        <p:nvSpPr>
          <p:cNvPr id="4" name="Rounded Rectangle 3"/>
          <p:cNvSpPr/>
          <p:nvPr/>
        </p:nvSpPr>
        <p:spPr bwMode="auto">
          <a:xfrm>
            <a:off x="3075016" y="894892"/>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err="1" smtClean="0">
                <a:solidFill>
                  <a:schemeClr val="tx1">
                    <a:alpha val="99000"/>
                  </a:schemeClr>
                </a:solidFill>
              </a:rPr>
              <a:t>IdP</a:t>
            </a:r>
            <a:endParaRPr lang="en-US" sz="2200" dirty="0" smtClean="0">
              <a:solidFill>
                <a:schemeClr val="tx1">
                  <a:alpha val="99000"/>
                </a:schemeClr>
              </a:solidFill>
            </a:endParaRPr>
          </a:p>
        </p:txBody>
      </p:sp>
      <p:sp>
        <p:nvSpPr>
          <p:cNvPr id="5" name="Rounded Rectangle 4"/>
          <p:cNvSpPr/>
          <p:nvPr/>
        </p:nvSpPr>
        <p:spPr bwMode="auto">
          <a:xfrm>
            <a:off x="535172" y="894892"/>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Application</a:t>
            </a:r>
          </a:p>
        </p:txBody>
      </p:sp>
      <p:sp>
        <p:nvSpPr>
          <p:cNvPr id="6" name="Rounded Rectangle 5"/>
          <p:cNvSpPr/>
          <p:nvPr/>
        </p:nvSpPr>
        <p:spPr bwMode="auto">
          <a:xfrm>
            <a:off x="8913652" y="894892"/>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Service</a:t>
            </a:r>
          </a:p>
        </p:txBody>
      </p:sp>
      <p:cxnSp>
        <p:nvCxnSpPr>
          <p:cNvPr id="8" name="Straight Connector 7"/>
          <p:cNvCxnSpPr/>
          <p:nvPr/>
        </p:nvCxnSpPr>
        <p:spPr>
          <a:xfrm>
            <a:off x="1609060" y="1741655"/>
            <a:ext cx="0" cy="46697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148904" y="1741655"/>
            <a:ext cx="2" cy="46697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012366" y="1741655"/>
            <a:ext cx="0" cy="47654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735330" y="4412233"/>
            <a:ext cx="5216139" cy="0"/>
          </a:xfrm>
          <a:prstGeom prst="straightConnector1">
            <a:avLst/>
          </a:prstGeom>
          <a:ln>
            <a:solidFill>
              <a:schemeClr val="tx1">
                <a:lumMod val="50000"/>
              </a:schemeClr>
            </a:solidFill>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2254788" y="3041972"/>
            <a:ext cx="2488255"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Get </a:t>
            </a:r>
            <a:r>
              <a:rPr lang="en-US" sz="2000" dirty="0" err="1" smtClean="0">
                <a:gradFill>
                  <a:gsLst>
                    <a:gs pos="0">
                      <a:schemeClr val="tx1"/>
                    </a:gs>
                    <a:gs pos="86000">
                      <a:schemeClr val="tx1"/>
                    </a:gs>
                  </a:gsLst>
                  <a:lin ang="5400000" scaled="0"/>
                </a:gradFill>
              </a:rPr>
              <a:t>IdP</a:t>
            </a:r>
            <a:endParaRPr lang="en-US" sz="2000" dirty="0" smtClean="0">
              <a:gradFill>
                <a:gsLst>
                  <a:gs pos="0">
                    <a:schemeClr val="tx1"/>
                  </a:gs>
                  <a:gs pos="86000">
                    <a:schemeClr val="tx1"/>
                  </a:gs>
                </a:gsLst>
                <a:lin ang="5400000" scaled="0"/>
              </a:gradFill>
            </a:endParaRPr>
          </a:p>
        </p:txBody>
      </p:sp>
      <p:cxnSp>
        <p:nvCxnSpPr>
          <p:cNvPr id="15" name="Straight Arrow Connector 14"/>
          <p:cNvCxnSpPr/>
          <p:nvPr/>
        </p:nvCxnSpPr>
        <p:spPr>
          <a:xfrm flipH="1" flipV="1">
            <a:off x="1681566" y="4032564"/>
            <a:ext cx="2113216" cy="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Regular Pentagon 20"/>
          <p:cNvSpPr/>
          <p:nvPr/>
        </p:nvSpPr>
        <p:spPr bwMode="auto">
          <a:xfrm>
            <a:off x="2530104" y="3485466"/>
            <a:ext cx="520110" cy="471840"/>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cxnSp>
        <p:nvCxnSpPr>
          <p:cNvPr id="24" name="Straight Arrow Connector 23"/>
          <p:cNvCxnSpPr/>
          <p:nvPr/>
        </p:nvCxnSpPr>
        <p:spPr>
          <a:xfrm>
            <a:off x="1686608" y="3378317"/>
            <a:ext cx="2200476"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flipH="1">
            <a:off x="1758820" y="5039824"/>
            <a:ext cx="521613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2" name="Rounded Rectangle 21"/>
          <p:cNvSpPr/>
          <p:nvPr/>
        </p:nvSpPr>
        <p:spPr bwMode="auto">
          <a:xfrm>
            <a:off x="6120826" y="894892"/>
            <a:ext cx="2147777" cy="81870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ACS</a:t>
            </a:r>
          </a:p>
        </p:txBody>
      </p:sp>
      <p:cxnSp>
        <p:nvCxnSpPr>
          <p:cNvPr id="25" name="Straight Connector 24"/>
          <p:cNvCxnSpPr/>
          <p:nvPr/>
        </p:nvCxnSpPr>
        <p:spPr>
          <a:xfrm>
            <a:off x="7208909" y="1741655"/>
            <a:ext cx="0" cy="46697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758820" y="5947127"/>
            <a:ext cx="7987710" cy="0"/>
          </a:xfrm>
          <a:prstGeom prst="straightConnector1">
            <a:avLst/>
          </a:prstGeom>
          <a:ln>
            <a:solidFill>
              <a:schemeClr val="tx1">
                <a:lumMod val="50000"/>
              </a:schemeClr>
            </a:solidFill>
            <a:tailEnd type="arrow"/>
          </a:ln>
        </p:spPr>
        <p:style>
          <a:lnRef idx="3">
            <a:schemeClr val="dk1"/>
          </a:lnRef>
          <a:fillRef idx="0">
            <a:schemeClr val="dk1"/>
          </a:fillRef>
          <a:effectRef idx="2">
            <a:schemeClr val="dk1"/>
          </a:effectRef>
          <a:fontRef idx="minor">
            <a:schemeClr val="tx1"/>
          </a:fontRef>
        </p:style>
      </p:cxnSp>
      <p:sp>
        <p:nvSpPr>
          <p:cNvPr id="30" name="Rectangular Callout 29"/>
          <p:cNvSpPr/>
          <p:nvPr/>
        </p:nvSpPr>
        <p:spPr bwMode="auto">
          <a:xfrm>
            <a:off x="6974958" y="2501665"/>
            <a:ext cx="3381154" cy="1696167"/>
          </a:xfrm>
          <a:prstGeom prst="wedgeRectCallout">
            <a:avLst>
              <a:gd name="adj1" fmla="val -43160"/>
              <a:gd name="adj2" fmla="val 88201"/>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31" name="TextBox 30"/>
          <p:cNvSpPr txBox="1"/>
          <p:nvPr/>
        </p:nvSpPr>
        <p:spPr>
          <a:xfrm>
            <a:off x="7123815" y="2657250"/>
            <a:ext cx="3083440" cy="1384995"/>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&lt;html&gt;</a:t>
            </a:r>
          </a:p>
          <a:p>
            <a:r>
              <a:rPr lang="en-US" dirty="0">
                <a:gradFill>
                  <a:gsLst>
                    <a:gs pos="0">
                      <a:schemeClr val="tx1"/>
                    </a:gs>
                    <a:gs pos="86000">
                      <a:schemeClr val="tx1"/>
                    </a:gs>
                  </a:gsLst>
                  <a:lin ang="5400000" scaled="0"/>
                </a:gradFill>
              </a:rPr>
              <a:t> </a:t>
            </a:r>
            <a:r>
              <a:rPr lang="en-US" dirty="0" smtClean="0">
                <a:gradFill>
                  <a:gsLst>
                    <a:gs pos="0">
                      <a:schemeClr val="tx1"/>
                    </a:gs>
                    <a:gs pos="86000">
                      <a:schemeClr val="tx1"/>
                    </a:gs>
                  </a:gsLst>
                  <a:lin ang="5400000" scaled="0"/>
                </a:gradFill>
              </a:rPr>
              <a:t> &lt;</a:t>
            </a:r>
            <a:r>
              <a:rPr lang="en-US" dirty="0" err="1" smtClean="0">
                <a:gradFill>
                  <a:gsLst>
                    <a:gs pos="0">
                      <a:schemeClr val="tx1"/>
                    </a:gs>
                    <a:gs pos="86000">
                      <a:schemeClr val="tx1"/>
                    </a:gs>
                  </a:gsLst>
                  <a:lin ang="5400000" scaled="0"/>
                </a:gradFill>
              </a:rPr>
              <a:t>javascript</a:t>
            </a:r>
            <a:r>
              <a:rPr lang="en-US" dirty="0" smtClean="0">
                <a:gradFill>
                  <a:gsLst>
                    <a:gs pos="0">
                      <a:schemeClr val="tx1"/>
                    </a:gs>
                    <a:gs pos="86000">
                      <a:schemeClr val="tx1"/>
                    </a:gs>
                  </a:gsLst>
                  <a:lin ang="5400000" scaled="0"/>
                </a:gradFill>
              </a:rPr>
              <a:t>&gt;</a:t>
            </a:r>
          </a:p>
          <a:p>
            <a:r>
              <a:rPr lang="en-US" dirty="0" smtClean="0">
                <a:gradFill>
                  <a:gsLst>
                    <a:gs pos="0">
                      <a:schemeClr val="tx1"/>
                    </a:gs>
                    <a:gs pos="86000">
                      <a:schemeClr val="tx1"/>
                    </a:gs>
                  </a:gsLst>
                  <a:lin ang="5400000" scaled="0"/>
                </a:gradFill>
              </a:rPr>
              <a:t>    Notify( SWT )</a:t>
            </a:r>
          </a:p>
          <a:p>
            <a:r>
              <a:rPr lang="en-US" dirty="0" smtClean="0">
                <a:gradFill>
                  <a:gsLst>
                    <a:gs pos="0">
                      <a:schemeClr val="tx1"/>
                    </a:gs>
                    <a:gs pos="86000">
                      <a:schemeClr val="tx1"/>
                    </a:gs>
                  </a:gsLst>
                  <a:lin ang="5400000" scaled="0"/>
                </a:gradFill>
              </a:rPr>
              <a:t>  &lt;</a:t>
            </a:r>
            <a:r>
              <a:rPr lang="en-US" dirty="0" err="1">
                <a:gradFill>
                  <a:gsLst>
                    <a:gs pos="0">
                      <a:schemeClr val="tx1"/>
                    </a:gs>
                    <a:gs pos="86000">
                      <a:schemeClr val="tx1"/>
                    </a:gs>
                  </a:gsLst>
                  <a:lin ang="5400000" scaled="0"/>
                </a:gradFill>
              </a:rPr>
              <a:t>javascript</a:t>
            </a:r>
            <a:r>
              <a:rPr lang="en-US" dirty="0" smtClean="0">
                <a:gradFill>
                  <a:gsLst>
                    <a:gs pos="0">
                      <a:schemeClr val="tx1"/>
                    </a:gs>
                    <a:gs pos="86000">
                      <a:schemeClr val="tx1"/>
                    </a:gs>
                  </a:gsLst>
                  <a:lin ang="5400000" scaled="0"/>
                </a:gradFill>
              </a:rPr>
              <a:t>&gt;</a:t>
            </a:r>
          </a:p>
          <a:p>
            <a:r>
              <a:rPr lang="en-US" dirty="0" smtClean="0">
                <a:gradFill>
                  <a:gsLst>
                    <a:gs pos="0">
                      <a:schemeClr val="tx1"/>
                    </a:gs>
                    <a:gs pos="86000">
                      <a:schemeClr val="tx1"/>
                    </a:gs>
                  </a:gsLst>
                  <a:lin ang="5400000" scaled="0"/>
                </a:gradFill>
              </a:rPr>
              <a:t>&lt;/html&gt;</a:t>
            </a: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08" y="5405853"/>
            <a:ext cx="668927" cy="1284898"/>
          </a:xfrm>
          <a:prstGeom prst="rect">
            <a:avLst/>
          </a:prstGeom>
        </p:spPr>
      </p:pic>
      <p:sp>
        <p:nvSpPr>
          <p:cNvPr id="34" name="Regular Pentagon 33"/>
          <p:cNvSpPr/>
          <p:nvPr/>
        </p:nvSpPr>
        <p:spPr bwMode="auto">
          <a:xfrm>
            <a:off x="5204208" y="4540356"/>
            <a:ext cx="450997" cy="403496"/>
          </a:xfrm>
          <a:prstGeom prst="pentagon">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35" name="Regular Pentagon 34"/>
          <p:cNvSpPr/>
          <p:nvPr/>
        </p:nvSpPr>
        <p:spPr bwMode="auto">
          <a:xfrm>
            <a:off x="3314134" y="5462935"/>
            <a:ext cx="450997" cy="403496"/>
          </a:xfrm>
          <a:prstGeom prst="pentagon">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cxnSp>
        <p:nvCxnSpPr>
          <p:cNvPr id="36" name="Straight Arrow Connector 35"/>
          <p:cNvCxnSpPr/>
          <p:nvPr/>
        </p:nvCxnSpPr>
        <p:spPr>
          <a:xfrm flipH="1">
            <a:off x="1735330" y="6361812"/>
            <a:ext cx="7923895"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9" name="TextBox 38"/>
          <p:cNvSpPr txBox="1"/>
          <p:nvPr/>
        </p:nvSpPr>
        <p:spPr>
          <a:xfrm>
            <a:off x="2426315" y="5510794"/>
            <a:ext cx="887819" cy="307777"/>
          </a:xfrm>
          <a:prstGeom prst="rect">
            <a:avLst/>
          </a:prstGeom>
          <a:noFill/>
        </p:spPr>
        <p:txBody>
          <a:bodyPr wrap="square" lIns="0" tIns="0" rIns="0" bIns="0" rtlCol="0">
            <a:spAutoFit/>
          </a:bodyPr>
          <a:lstStyle/>
          <a:p>
            <a:r>
              <a:rPr lang="en-US" sz="2000" dirty="0" err="1" smtClean="0">
                <a:gradFill>
                  <a:gsLst>
                    <a:gs pos="0">
                      <a:schemeClr val="tx1"/>
                    </a:gs>
                    <a:gs pos="86000">
                      <a:schemeClr val="tx1"/>
                    </a:gs>
                  </a:gsLst>
                  <a:lin ang="5400000" scaled="0"/>
                </a:gradFill>
              </a:rPr>
              <a:t>OAuth</a:t>
            </a:r>
            <a:endParaRPr lang="en-US" sz="2000" dirty="0" smtClean="0">
              <a:gradFill>
                <a:gsLst>
                  <a:gs pos="0">
                    <a:schemeClr val="tx1"/>
                  </a:gs>
                  <a:gs pos="86000">
                    <a:schemeClr val="tx1"/>
                  </a:gs>
                </a:gsLst>
                <a:lin ang="5400000" scaled="0"/>
              </a:gradFill>
            </a:endParaRPr>
          </a:p>
        </p:txBody>
      </p:sp>
      <p:cxnSp>
        <p:nvCxnSpPr>
          <p:cNvPr id="28" name="Straight Arrow Connector 27"/>
          <p:cNvCxnSpPr/>
          <p:nvPr/>
        </p:nvCxnSpPr>
        <p:spPr>
          <a:xfrm>
            <a:off x="1711842" y="2251476"/>
            <a:ext cx="5263116"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7" name="TextBox 36"/>
          <p:cNvSpPr txBox="1"/>
          <p:nvPr/>
        </p:nvSpPr>
        <p:spPr>
          <a:xfrm>
            <a:off x="2738174" y="1845022"/>
            <a:ext cx="3400825"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GET feed </a:t>
            </a:r>
            <a:r>
              <a:rPr lang="en-US" sz="2000" dirty="0">
                <a:gradFill>
                  <a:gsLst>
                    <a:gs pos="0">
                      <a:schemeClr val="tx1"/>
                    </a:gs>
                    <a:gs pos="86000">
                      <a:schemeClr val="tx1"/>
                    </a:gs>
                  </a:gsLst>
                  <a:lin ang="5400000" scaled="0"/>
                </a:gradFill>
              </a:rPr>
              <a:t>of Configured </a:t>
            </a:r>
            <a:r>
              <a:rPr lang="en-US" sz="2000" dirty="0" err="1">
                <a:gradFill>
                  <a:gsLst>
                    <a:gs pos="0">
                      <a:schemeClr val="tx1"/>
                    </a:gs>
                    <a:gs pos="86000">
                      <a:schemeClr val="tx1"/>
                    </a:gs>
                  </a:gsLst>
                  <a:lin ang="5400000" scaled="0"/>
                </a:gradFill>
              </a:rPr>
              <a:t>IdPs</a:t>
            </a:r>
            <a:endParaRPr lang="en-US" sz="2000" dirty="0" smtClean="0">
              <a:gradFill>
                <a:gsLst>
                  <a:gs pos="0">
                    <a:schemeClr val="tx1"/>
                  </a:gs>
                  <a:gs pos="86000">
                    <a:schemeClr val="tx1"/>
                  </a:gs>
                </a:gsLst>
                <a:lin ang="5400000" scaled="0"/>
              </a:gradFill>
            </a:endParaRPr>
          </a:p>
        </p:txBody>
      </p:sp>
      <p:cxnSp>
        <p:nvCxnSpPr>
          <p:cNvPr id="38" name="Straight Arrow Connector 37"/>
          <p:cNvCxnSpPr/>
          <p:nvPr/>
        </p:nvCxnSpPr>
        <p:spPr>
          <a:xfrm flipH="1">
            <a:off x="1773868" y="2715767"/>
            <a:ext cx="5073499" cy="92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41" name="TextBox 40"/>
          <p:cNvSpPr txBox="1"/>
          <p:nvPr/>
        </p:nvSpPr>
        <p:spPr>
          <a:xfrm>
            <a:off x="4343400" y="2305188"/>
            <a:ext cx="2332220" cy="307777"/>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JSON Feed</a:t>
            </a:r>
          </a:p>
        </p:txBody>
      </p:sp>
      <p:sp>
        <p:nvSpPr>
          <p:cNvPr id="33" name="Regular Pentagon 32"/>
          <p:cNvSpPr/>
          <p:nvPr/>
        </p:nvSpPr>
        <p:spPr bwMode="auto">
          <a:xfrm>
            <a:off x="5169651" y="3767451"/>
            <a:ext cx="520110" cy="471840"/>
          </a:xfrm>
          <a:prstGeom prst="pentago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176701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30" grpId="0" animBg="1"/>
      <p:bldP spid="31" grpId="0"/>
      <p:bldP spid="34" grpId="0" animBg="1"/>
      <p:bldP spid="35" grpId="0" animBg="1"/>
      <p:bldP spid="39" grpId="0"/>
      <p:bldP spid="37" grpId="0"/>
      <p:bldP spid="41" grpId="0"/>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2" name="Title 1"/>
          <p:cNvSpPr>
            <a:spLocks noGrp="1"/>
          </p:cNvSpPr>
          <p:nvPr>
            <p:ph type="ctrTitle"/>
          </p:nvPr>
        </p:nvSpPr>
        <p:spPr/>
        <p:txBody>
          <a:bodyPr/>
          <a:lstStyle/>
          <a:p>
            <a:r>
              <a:rPr lang="en-US" dirty="0" smtClean="0"/>
              <a:t>ACS with WP7</a:t>
            </a:r>
            <a:endParaRPr lang="en-US" dirty="0"/>
          </a:p>
        </p:txBody>
      </p:sp>
      <p:sp>
        <p:nvSpPr>
          <p:cNvPr id="10" name="Subtitle 9"/>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986522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37626"/>
            <a:ext cx="11149013" cy="609398"/>
          </a:xfrm>
        </p:spPr>
        <p:txBody>
          <a:bodyPr/>
          <a:lstStyle/>
          <a:p>
            <a:r>
              <a:rPr lang="en-US" dirty="0" smtClean="0"/>
              <a:t>Review</a:t>
            </a:r>
            <a:endParaRPr lang="en-US" dirty="0"/>
          </a:p>
        </p:txBody>
      </p:sp>
      <p:pic>
        <p:nvPicPr>
          <p:cNvPr id="16" name="Picture 4" descr="C:\Users\calebb\Desktop\art I like\Internet Clouds web\cloud internet.png"/>
          <p:cNvPicPr>
            <a:picLocks noChangeAspect="1" noChangeArrowheads="1"/>
          </p:cNvPicPr>
          <p:nvPr/>
        </p:nvPicPr>
        <p:blipFill>
          <a:blip r:embed="rId3" cstate="print"/>
          <a:srcRect/>
          <a:stretch>
            <a:fillRect/>
          </a:stretch>
        </p:blipFill>
        <p:spPr bwMode="auto">
          <a:xfrm>
            <a:off x="8453395" y="1861899"/>
            <a:ext cx="2328333" cy="1986709"/>
          </a:xfrm>
          <a:prstGeom prst="rect">
            <a:avLst/>
          </a:prstGeom>
          <a:noFill/>
        </p:spPr>
      </p:pic>
      <p:pic>
        <p:nvPicPr>
          <p:cNvPr id="17" name="Picture 3" descr="C:\Users\calebb\Desktop\art I like\Web Services.png"/>
          <p:cNvPicPr>
            <a:picLocks noChangeAspect="1" noChangeArrowheads="1"/>
          </p:cNvPicPr>
          <p:nvPr/>
        </p:nvPicPr>
        <p:blipFill>
          <a:blip r:embed="rId4" cstate="print"/>
          <a:srcRect/>
          <a:stretch>
            <a:fillRect/>
          </a:stretch>
        </p:blipFill>
        <p:spPr bwMode="auto">
          <a:xfrm>
            <a:off x="8546154" y="2980607"/>
            <a:ext cx="1071408" cy="1338099"/>
          </a:xfrm>
          <a:prstGeom prst="rect">
            <a:avLst/>
          </a:prstGeom>
          <a:noFill/>
        </p:spPr>
      </p:pic>
      <p:cxnSp>
        <p:nvCxnSpPr>
          <p:cNvPr id="9" name="Straight Arrow Connector 8"/>
          <p:cNvCxnSpPr/>
          <p:nvPr/>
        </p:nvCxnSpPr>
        <p:spPr>
          <a:xfrm flipV="1">
            <a:off x="6188732" y="3848608"/>
            <a:ext cx="2147194" cy="105027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nvGrpSpPr>
          <p:cNvPr id="13" name="Group 12"/>
          <p:cNvGrpSpPr/>
          <p:nvPr/>
        </p:nvGrpSpPr>
        <p:grpSpPr>
          <a:xfrm>
            <a:off x="966468" y="1399627"/>
            <a:ext cx="2748491" cy="2664897"/>
            <a:chOff x="1082928" y="1117069"/>
            <a:chExt cx="2748491" cy="2664897"/>
          </a:xfrm>
        </p:grpSpPr>
        <p:sp>
          <p:nvSpPr>
            <p:cNvPr id="23" name="Rectangle 22"/>
            <p:cNvSpPr/>
            <p:nvPr/>
          </p:nvSpPr>
          <p:spPr>
            <a:xfrm>
              <a:off x="1082928" y="1117069"/>
              <a:ext cx="2748491" cy="26648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000" dirty="0" smtClean="0">
                  <a:solidFill>
                    <a:prstClr val="black"/>
                  </a:solidFill>
                </a:rPr>
                <a:t>(AD FS 2.0 </a:t>
              </a:r>
              <a:r>
                <a:rPr lang="en-US" dirty="0" smtClean="0">
                  <a:solidFill>
                    <a:prstClr val="black"/>
                  </a:solidFill>
                </a:rPr>
                <a:t>)</a:t>
              </a:r>
              <a:endParaRPr lang="en-US" dirty="0">
                <a:solidFill>
                  <a:prstClr val="black"/>
                </a:solidFill>
              </a:endParaRPr>
            </a:p>
          </p:txBody>
        </p:sp>
        <p:pic>
          <p:nvPicPr>
            <p:cNvPr id="25" name="Picture 24" descr="http://www.aidswalkorlando.org/img/facebook-256.png"/>
            <p:cNvPicPr>
              <a:picLocks noChangeAspect="1" noChangeArrowheads="1"/>
            </p:cNvPicPr>
            <p:nvPr/>
          </p:nvPicPr>
          <p:blipFill>
            <a:blip r:embed="rId5" cstate="print"/>
            <a:srcRect/>
            <a:stretch>
              <a:fillRect/>
            </a:stretch>
          </p:blipFill>
          <p:spPr bwMode="auto">
            <a:xfrm>
              <a:off x="1199387" y="1282145"/>
              <a:ext cx="538909" cy="538909"/>
            </a:xfrm>
            <a:prstGeom prst="rect">
              <a:avLst/>
            </a:prstGeom>
            <a:noFill/>
          </p:spPr>
        </p:pic>
        <p:pic>
          <p:nvPicPr>
            <p:cNvPr id="27" name="Picture 26" descr="Google"/>
            <p:cNvPicPr>
              <a:picLocks noChangeAspect="1" noChangeArrowheads="1"/>
            </p:cNvPicPr>
            <p:nvPr/>
          </p:nvPicPr>
          <p:blipFill>
            <a:blip r:embed="rId6" cstate="print"/>
            <a:srcRect/>
            <a:stretch>
              <a:fillRect/>
            </a:stretch>
          </p:blipFill>
          <p:spPr bwMode="auto">
            <a:xfrm>
              <a:off x="1203698" y="2798968"/>
              <a:ext cx="1253475" cy="433896"/>
            </a:xfrm>
            <a:prstGeom prst="rect">
              <a:avLst/>
            </a:prstGeom>
            <a:noFill/>
          </p:spPr>
        </p:pic>
        <p:pic>
          <p:nvPicPr>
            <p:cNvPr id="28" name="Picture 27"/>
            <p:cNvPicPr>
              <a:picLocks noChangeAspect="1" noChangeArrowheads="1"/>
            </p:cNvPicPr>
            <p:nvPr/>
          </p:nvPicPr>
          <p:blipFill>
            <a:blip r:embed="rId7" cstate="print"/>
            <a:srcRect/>
            <a:stretch>
              <a:fillRect/>
            </a:stretch>
          </p:blipFill>
          <p:spPr bwMode="auto">
            <a:xfrm>
              <a:off x="1161563" y="3293270"/>
              <a:ext cx="1733534" cy="356387"/>
            </a:xfrm>
            <a:prstGeom prst="rect">
              <a:avLst/>
            </a:prstGeom>
            <a:noFill/>
            <a:ln w="9525">
              <a:noFill/>
              <a:miter lim="800000"/>
              <a:headEnd/>
              <a:tailEnd/>
            </a:ln>
          </p:spPr>
        </p:pic>
        <p:pic>
          <p:nvPicPr>
            <p:cNvPr id="29" name="Picture 28" descr="Windows Live I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9387" y="1861899"/>
              <a:ext cx="2515572" cy="33061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0" name="Straight Arrow Connector 29"/>
          <p:cNvCxnSpPr/>
          <p:nvPr/>
        </p:nvCxnSpPr>
        <p:spPr>
          <a:xfrm>
            <a:off x="3714959" y="4233625"/>
            <a:ext cx="1378544" cy="85141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0845" y="4848206"/>
            <a:ext cx="1012815" cy="1690207"/>
          </a:xfrm>
          <a:prstGeom prst="rect">
            <a:avLst/>
          </a:prstGeom>
        </p:spPr>
      </p:pic>
    </p:spTree>
    <p:extLst>
      <p:ext uri="{BB962C8B-B14F-4D97-AF65-F5344CB8AC3E}">
        <p14:creationId xmlns:p14="http://schemas.microsoft.com/office/powerpoint/2010/main" val="94054908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Android</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87" y="852888"/>
            <a:ext cx="8133908" cy="590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26031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when using Web Browser</a:t>
            </a:r>
            <a:endParaRPr lang="en-US" dirty="0"/>
          </a:p>
        </p:txBody>
      </p:sp>
      <p:sp>
        <p:nvSpPr>
          <p:cNvPr id="3" name="Text Placeholder 2"/>
          <p:cNvSpPr>
            <a:spLocks noGrp="1"/>
          </p:cNvSpPr>
          <p:nvPr>
            <p:ph type="body" sz="quarter" idx="10"/>
          </p:nvPr>
        </p:nvSpPr>
        <p:spPr>
          <a:xfrm>
            <a:off x="519112" y="1447799"/>
            <a:ext cx="11149013" cy="2000548"/>
          </a:xfrm>
        </p:spPr>
        <p:txBody>
          <a:bodyPr/>
          <a:lstStyle/>
          <a:p>
            <a:r>
              <a:rPr lang="en-US" dirty="0" smtClean="0"/>
              <a:t>App doesn’t get user credentials. Or does it…?</a:t>
            </a:r>
          </a:p>
          <a:p>
            <a:r>
              <a:rPr lang="en-US" dirty="0" smtClean="0"/>
              <a:t>Not a consistent model for sign out</a:t>
            </a:r>
          </a:p>
          <a:p>
            <a:r>
              <a:rPr lang="en-US" dirty="0" smtClean="0"/>
              <a:t>Need mobile friendly sign in page</a:t>
            </a:r>
            <a:endParaRPr lang="en-US" dirty="0"/>
          </a:p>
          <a:p>
            <a:pPr marL="460375" lvl="1" indent="0">
              <a:buNone/>
            </a:pPr>
            <a:endParaRPr lang="en-US" dirty="0" smtClean="0"/>
          </a:p>
        </p:txBody>
      </p:sp>
    </p:spTree>
    <p:extLst>
      <p:ext uri="{BB962C8B-B14F-4D97-AF65-F5344CB8AC3E}">
        <p14:creationId xmlns:p14="http://schemas.microsoft.com/office/powerpoint/2010/main" val="41220688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 Client Application On Premise</a:t>
            </a:r>
            <a:endParaRPr lang="en-US" dirty="0"/>
          </a:p>
        </p:txBody>
      </p:sp>
      <p:pic>
        <p:nvPicPr>
          <p:cNvPr id="14" name="Picture 13" descr="C:\Users\calebb\Desktop\art I like\Hardware - Istock\Servers computer.png"/>
          <p:cNvPicPr>
            <a:picLocks noChangeAspect="1" noChangeArrowheads="1"/>
          </p:cNvPicPr>
          <p:nvPr/>
        </p:nvPicPr>
        <p:blipFill>
          <a:blip r:embed="rId3" cstate="print"/>
          <a:srcRect/>
          <a:stretch>
            <a:fillRect/>
          </a:stretch>
        </p:blipFill>
        <p:spPr bwMode="auto">
          <a:xfrm>
            <a:off x="8545521" y="1595481"/>
            <a:ext cx="961336" cy="1909122"/>
          </a:xfrm>
          <a:prstGeom prst="rect">
            <a:avLst/>
          </a:prstGeom>
          <a:noFill/>
        </p:spPr>
      </p:pic>
      <p:pic>
        <p:nvPicPr>
          <p:cNvPr id="15" name="Picture 3" descr="C:\Users\calebb\Desktop\art I like\Web Services.png"/>
          <p:cNvPicPr>
            <a:picLocks noChangeAspect="1" noChangeArrowheads="1"/>
          </p:cNvPicPr>
          <p:nvPr/>
        </p:nvPicPr>
        <p:blipFill>
          <a:blip r:embed="rId4" cstate="print"/>
          <a:srcRect/>
          <a:stretch>
            <a:fillRect/>
          </a:stretch>
        </p:blipFill>
        <p:spPr bwMode="auto">
          <a:xfrm>
            <a:off x="8009817" y="2550041"/>
            <a:ext cx="1071408" cy="1338099"/>
          </a:xfrm>
          <a:prstGeom prst="rect">
            <a:avLst/>
          </a:prstGeom>
          <a:noFill/>
        </p:spPr>
      </p:pic>
      <p:pic>
        <p:nvPicPr>
          <p:cNvPr id="16" name="Picture 15" descr="C:\Users\calebb\Desktop\art I like\Hardware - Istock\laptops notebook istock.png"/>
          <p:cNvPicPr>
            <a:picLocks noChangeAspect="1" noChangeArrowheads="1"/>
          </p:cNvPicPr>
          <p:nvPr/>
        </p:nvPicPr>
        <p:blipFill>
          <a:blip r:embed="rId5" cstate="print"/>
          <a:srcRect/>
          <a:stretch>
            <a:fillRect/>
          </a:stretch>
        </p:blipFill>
        <p:spPr bwMode="auto">
          <a:xfrm>
            <a:off x="4630475" y="4548643"/>
            <a:ext cx="1217083" cy="1113808"/>
          </a:xfrm>
          <a:prstGeom prst="rect">
            <a:avLst/>
          </a:prstGeom>
          <a:noFill/>
        </p:spPr>
      </p:pic>
      <p:pic>
        <p:nvPicPr>
          <p:cNvPr id="17" name="Picture 9" descr="C:\Users\calebb\Desktop\art I like\People\user business casual man people person.png"/>
          <p:cNvPicPr>
            <a:picLocks noChangeAspect="1" noChangeArrowheads="1"/>
          </p:cNvPicPr>
          <p:nvPr/>
        </p:nvPicPr>
        <p:blipFill>
          <a:blip r:embed="rId6" cstate="print"/>
          <a:srcRect/>
          <a:stretch>
            <a:fillRect/>
          </a:stretch>
        </p:blipFill>
        <p:spPr bwMode="auto">
          <a:xfrm flipH="1">
            <a:off x="3310802" y="4548643"/>
            <a:ext cx="1288829" cy="1699328"/>
          </a:xfrm>
          <a:prstGeom prst="rect">
            <a:avLst/>
          </a:prstGeom>
          <a:noFill/>
        </p:spPr>
      </p:pic>
      <p:pic>
        <p:nvPicPr>
          <p:cNvPr id="19" name="Picture 18" descr="C:\Users\calebb\Desktop\art I like\Hardware - Istock\Servers computer.png"/>
          <p:cNvPicPr>
            <a:picLocks noChangeAspect="1" noChangeArrowheads="1"/>
          </p:cNvPicPr>
          <p:nvPr/>
        </p:nvPicPr>
        <p:blipFill>
          <a:blip r:embed="rId3" cstate="print"/>
          <a:srcRect/>
          <a:stretch>
            <a:fillRect/>
          </a:stretch>
        </p:blipFill>
        <p:spPr bwMode="auto">
          <a:xfrm>
            <a:off x="2304676" y="1595481"/>
            <a:ext cx="961336" cy="1909122"/>
          </a:xfrm>
          <a:prstGeom prst="rect">
            <a:avLst/>
          </a:prstGeom>
          <a:noFill/>
        </p:spPr>
      </p:pic>
      <p:sp>
        <p:nvSpPr>
          <p:cNvPr id="21" name="Rectangle 20"/>
          <p:cNvSpPr/>
          <p:nvPr/>
        </p:nvSpPr>
        <p:spPr>
          <a:xfrm>
            <a:off x="2811356" y="2052407"/>
            <a:ext cx="1244596" cy="83564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000" dirty="0" smtClean="0"/>
              <a:t>Active Directory</a:t>
            </a:r>
          </a:p>
        </p:txBody>
      </p:sp>
      <p:cxnSp>
        <p:nvCxnSpPr>
          <p:cNvPr id="22" name="Straight Arrow Connector 21"/>
          <p:cNvCxnSpPr/>
          <p:nvPr/>
        </p:nvCxnSpPr>
        <p:spPr>
          <a:xfrm>
            <a:off x="3168713" y="3219090"/>
            <a:ext cx="1774479" cy="132955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V="1">
            <a:off x="6120684" y="3504603"/>
            <a:ext cx="1889133" cy="108473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 name="Rectangle 5"/>
          <p:cNvSpPr/>
          <p:nvPr/>
        </p:nvSpPr>
        <p:spPr bwMode="auto">
          <a:xfrm>
            <a:off x="2737524" y="3786547"/>
            <a:ext cx="2435383" cy="520847"/>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Windows </a:t>
            </a:r>
            <a:r>
              <a:rPr lang="en-US" sz="2200" dirty="0" err="1" smtClean="0">
                <a:gradFill>
                  <a:gsLst>
                    <a:gs pos="0">
                      <a:srgbClr val="FFFFFF"/>
                    </a:gs>
                    <a:gs pos="100000">
                      <a:srgbClr val="FFFFFF"/>
                    </a:gs>
                  </a:gsLst>
                  <a:lin ang="5400000" scaled="0"/>
                </a:gradFill>
              </a:rPr>
              <a:t>Auth</a:t>
            </a:r>
            <a:endParaRPr lang="en-US" sz="2200" dirty="0" smtClean="0">
              <a:gradFill>
                <a:gsLst>
                  <a:gs pos="0">
                    <a:srgbClr val="FFFFFF"/>
                  </a:gs>
                  <a:gs pos="100000">
                    <a:srgbClr val="FFFFFF"/>
                  </a:gs>
                </a:gsLst>
                <a:lin ang="5400000" scaled="0"/>
              </a:gradFill>
            </a:endParaRPr>
          </a:p>
        </p:txBody>
      </p:sp>
      <p:sp>
        <p:nvSpPr>
          <p:cNvPr id="25" name="Rectangle 24"/>
          <p:cNvSpPr/>
          <p:nvPr/>
        </p:nvSpPr>
        <p:spPr bwMode="auto">
          <a:xfrm>
            <a:off x="5657435" y="3786548"/>
            <a:ext cx="2435383" cy="520847"/>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Windows </a:t>
            </a:r>
            <a:r>
              <a:rPr lang="en-US" sz="2200" dirty="0" err="1" smtClean="0">
                <a:gradFill>
                  <a:gsLst>
                    <a:gs pos="0">
                      <a:srgbClr val="FFFFFF"/>
                    </a:gs>
                    <a:gs pos="100000">
                      <a:srgbClr val="FFFFFF"/>
                    </a:gs>
                  </a:gsLst>
                  <a:lin ang="5400000" scaled="0"/>
                </a:gradFill>
              </a:rPr>
              <a:t>Auth</a:t>
            </a: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945160342"/>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Review</a:t>
            </a:r>
            <a:endParaRPr lang="en-US" dirty="0"/>
          </a:p>
        </p:txBody>
      </p:sp>
      <p:sp>
        <p:nvSpPr>
          <p:cNvPr id="8" name="Text Placeholder 5"/>
          <p:cNvSpPr>
            <a:spLocks noGrp="1"/>
          </p:cNvSpPr>
          <p:nvPr>
            <p:ph type="body" sz="quarter" idx="10"/>
          </p:nvPr>
        </p:nvSpPr>
        <p:spPr>
          <a:xfrm>
            <a:off x="519112" y="1447799"/>
            <a:ext cx="11149013" cy="3096232"/>
          </a:xfrm>
        </p:spPr>
        <p:txBody>
          <a:bodyPr/>
          <a:lstStyle/>
          <a:p>
            <a:pPr lvl="1"/>
            <a:r>
              <a:rPr lang="en-US" dirty="0" smtClean="0"/>
              <a:t>Using federated identity in client apps</a:t>
            </a:r>
          </a:p>
          <a:p>
            <a:pPr lvl="2"/>
            <a:r>
              <a:rPr lang="en-US" dirty="0" smtClean="0"/>
              <a:t>Windows Presentation Foundation</a:t>
            </a:r>
          </a:p>
          <a:p>
            <a:pPr lvl="2"/>
            <a:r>
              <a:rPr lang="en-US" dirty="0" smtClean="0"/>
              <a:t>Silverlight</a:t>
            </a:r>
          </a:p>
          <a:p>
            <a:pPr lvl="2"/>
            <a:r>
              <a:rPr lang="en-US" dirty="0" smtClean="0"/>
              <a:t>Windows Phone 7</a:t>
            </a:r>
          </a:p>
          <a:p>
            <a:pPr lvl="1"/>
            <a:r>
              <a:rPr lang="en-US" dirty="0"/>
              <a:t>I</a:t>
            </a:r>
            <a:r>
              <a:rPr lang="en-US" dirty="0" smtClean="0"/>
              <a:t>dentity </a:t>
            </a:r>
            <a:r>
              <a:rPr lang="en-US" dirty="0"/>
              <a:t>design decisions for client apps</a:t>
            </a:r>
          </a:p>
          <a:p>
            <a:pPr marL="460375" lvl="1" indent="0">
              <a:buNone/>
            </a:pPr>
            <a:endParaRPr lang="en-US" dirty="0" smtClean="0"/>
          </a:p>
          <a:p>
            <a:endParaRPr lang="en-US" dirty="0"/>
          </a:p>
        </p:txBody>
      </p:sp>
    </p:spTree>
    <p:extLst>
      <p:ext uri="{BB962C8B-B14F-4D97-AF65-F5344CB8AC3E}">
        <p14:creationId xmlns:p14="http://schemas.microsoft.com/office/powerpoint/2010/main" val="357242805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Resources</a:t>
            </a:r>
            <a:endParaRPr lang="en-US" dirty="0"/>
          </a:p>
        </p:txBody>
      </p:sp>
      <p:sp>
        <p:nvSpPr>
          <p:cNvPr id="9" name="Rectangle 8"/>
          <p:cNvSpPr/>
          <p:nvPr/>
        </p:nvSpPr>
        <p:spPr bwMode="auto">
          <a:xfrm>
            <a:off x="507868" y="1375674"/>
            <a:ext cx="11173090" cy="3453253"/>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ACS samples on </a:t>
            </a:r>
            <a:r>
              <a:rPr lang="en-US" sz="2400" dirty="0" err="1" smtClean="0">
                <a:gradFill>
                  <a:gsLst>
                    <a:gs pos="0">
                      <a:schemeClr val="tx1"/>
                    </a:gs>
                    <a:gs pos="100000">
                      <a:schemeClr val="tx1"/>
                    </a:gs>
                  </a:gsLst>
                  <a:lin ang="5400000" scaled="0"/>
                </a:gradFill>
              </a:rPr>
              <a:t>CodePlex</a:t>
            </a:r>
            <a:endParaRPr lang="en-US" sz="2400" dirty="0" smtClean="0">
              <a:gradFill>
                <a:gsLst>
                  <a:gs pos="0">
                    <a:schemeClr val="tx1"/>
                  </a:gs>
                  <a:gs pos="100000">
                    <a:schemeClr val="tx1"/>
                  </a:gs>
                </a:gsLst>
                <a:lin ang="5400000" scaled="0"/>
              </a:gradFill>
            </a:endParaRPr>
          </a:p>
          <a:p>
            <a:pPr marL="917557" lvl="1"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hlinkClick r:id="rId4"/>
              </a:rPr>
              <a:t>http://acs.codeplex.com/wikipage?title=Samples&amp;referringTitle=Home</a:t>
            </a:r>
            <a:endParaRPr lang="en-US" sz="2400" dirty="0" smtClean="0">
              <a:gradFill>
                <a:gsLst>
                  <a:gs pos="0">
                    <a:schemeClr val="tx1"/>
                  </a:gs>
                  <a:gs pos="100000">
                    <a:schemeClr val="tx1"/>
                  </a:gs>
                </a:gsLst>
                <a:lin ang="5400000" scaled="0"/>
              </a:gradFill>
            </a:endParaRPr>
          </a:p>
          <a:p>
            <a:pPr marL="460375" indent="-460375">
              <a:lnSpc>
                <a:spcPct val="90000"/>
              </a:lnSpc>
              <a:spcBef>
                <a:spcPct val="20000"/>
              </a:spcBef>
              <a:buSzPct val="90000"/>
              <a:buBlip>
                <a:blip r:embed="rId3"/>
              </a:buBlip>
            </a:pPr>
            <a:endParaRPr lang="en-US" sz="2400" dirty="0" smtClean="0"/>
          </a:p>
          <a:p>
            <a:pPr marL="460375" indent="-460375">
              <a:lnSpc>
                <a:spcPct val="90000"/>
              </a:lnSpc>
              <a:spcBef>
                <a:spcPct val="20000"/>
              </a:spcBef>
              <a:buSzPct val="90000"/>
              <a:buBlip>
                <a:blip r:embed="rId3"/>
              </a:buBlip>
            </a:pPr>
            <a:r>
              <a:rPr lang="en-US" sz="2400" dirty="0" smtClean="0"/>
              <a:t>Identity </a:t>
            </a:r>
            <a:r>
              <a:rPr lang="en-US" sz="2400" dirty="0"/>
              <a:t>Developer Training </a:t>
            </a:r>
            <a:r>
              <a:rPr lang="en-US" sz="2400" dirty="0" smtClean="0"/>
              <a:t>Kit</a:t>
            </a:r>
          </a:p>
          <a:p>
            <a:pPr marL="917557" lvl="1"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hlinkClick r:id="rId5"/>
              </a:rPr>
              <a:t>http://go.microsoft.com/fwlink/?</a:t>
            </a:r>
            <a:r>
              <a:rPr lang="en-US" sz="2400" dirty="0" smtClean="0">
                <a:gradFill>
                  <a:gsLst>
                    <a:gs pos="0">
                      <a:schemeClr val="tx1"/>
                    </a:gs>
                    <a:gs pos="100000">
                      <a:schemeClr val="tx1"/>
                    </a:gs>
                  </a:gsLst>
                  <a:lin ang="5400000" scaled="0"/>
                </a:gradFill>
                <a:hlinkClick r:id="rId5"/>
              </a:rPr>
              <a:t>LinkId=148795</a:t>
            </a:r>
            <a:endParaRPr lang="en-US" sz="2400" dirty="0">
              <a:gradFill>
                <a:gsLst>
                  <a:gs pos="0">
                    <a:schemeClr val="tx1"/>
                  </a:gs>
                  <a:gs pos="100000">
                    <a:schemeClr val="tx1"/>
                  </a:gs>
                </a:gsLst>
                <a:lin ang="5400000" scaled="0"/>
              </a:gradFill>
            </a:endParaRPr>
          </a:p>
          <a:p>
            <a:pPr marL="460375" indent="-460375">
              <a:lnSpc>
                <a:spcPct val="90000"/>
              </a:lnSpc>
              <a:spcBef>
                <a:spcPct val="20000"/>
              </a:spcBef>
              <a:buSzPct val="90000"/>
              <a:buBlip>
                <a:blip r:embed="rId3"/>
              </a:buBlip>
            </a:pPr>
            <a:endParaRPr lang="en-US" sz="2400" dirty="0" smtClean="0">
              <a:gradFill>
                <a:gsLst>
                  <a:gs pos="0">
                    <a:schemeClr val="tx1"/>
                  </a:gs>
                  <a:gs pos="100000">
                    <a:schemeClr val="tx1"/>
                  </a:gs>
                </a:gsLst>
                <a:lin ang="5400000" scaled="0"/>
              </a:gradFill>
            </a:endParaRPr>
          </a:p>
          <a:p>
            <a:pPr marL="460375" indent="-460375">
              <a:lnSpc>
                <a:spcPct val="90000"/>
              </a:lnSpc>
              <a:spcBef>
                <a:spcPct val="20000"/>
              </a:spcBef>
              <a:buSzPct val="90000"/>
              <a:buBlip>
                <a:blip r:embed="rId3"/>
              </a:buBlip>
            </a:pPr>
            <a:r>
              <a:rPr lang="en-US" sz="2400" dirty="0"/>
              <a:t>Windows Azure Toolkit for Windows Phone 7 v1.2</a:t>
            </a:r>
            <a:endParaRPr lang="en-US" sz="2400" dirty="0" smtClean="0">
              <a:gradFill>
                <a:gsLst>
                  <a:gs pos="0">
                    <a:schemeClr val="tx1"/>
                  </a:gs>
                  <a:gs pos="100000">
                    <a:schemeClr val="tx1"/>
                  </a:gs>
                </a:gsLst>
                <a:lin ang="5400000" scaled="0"/>
              </a:gradFill>
            </a:endParaRPr>
          </a:p>
          <a:p>
            <a:pPr marL="917557" lvl="1"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http://watoolkitwp7.codeplex.com/</a:t>
            </a:r>
          </a:p>
        </p:txBody>
      </p:sp>
    </p:spTree>
    <p:extLst>
      <p:ext uri="{BB962C8B-B14F-4D97-AF65-F5344CB8AC3E}">
        <p14:creationId xmlns:p14="http://schemas.microsoft.com/office/powerpoint/2010/main" val="367225433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rgbClr val="005A84">
                    <a:lumMod val="60000"/>
                    <a:lumOff val="40000"/>
                  </a:srgbClr>
                </a:solidFill>
              </a:rPr>
              <a:t>Blue </a:t>
            </a:r>
            <a:r>
              <a:rPr lang="en-US" sz="2000" spc="-30" dirty="0">
                <a:solidFill>
                  <a:srgbClr val="005A84">
                    <a:lumMod val="60000"/>
                    <a:lumOff val="40000"/>
                  </a:srgb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Azure - </a:t>
            </a:r>
            <a:r>
              <a:rPr lang="en-US" sz="2000" u="sng" dirty="0">
                <a:solidFill>
                  <a:srgbClr val="FFFFFF"/>
                </a:solidFill>
                <a:hlinkClick r:id="rId4"/>
              </a:rPr>
              <a:t>http://www.microsoft.com/windowsazure/</a:t>
            </a:r>
            <a:endParaRPr lang="en-US" sz="2000" dirty="0">
              <a:gradFill>
                <a:gsLst>
                  <a:gs pos="0">
                    <a:srgbClr val="FFFFFF"/>
                  </a:gs>
                  <a:gs pos="100000">
                    <a:srgbClr val="FFFFFF"/>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System Center - </a:t>
            </a:r>
            <a:r>
              <a:rPr lang="en-US" sz="2000" u="sng" dirty="0">
                <a:solidFill>
                  <a:srgbClr val="FFFFFF"/>
                </a:solidFill>
                <a:hlinkClick r:id="rId5"/>
              </a:rPr>
              <a:t>http://www.microsoft.com/systemcenter/</a:t>
            </a:r>
            <a:endParaRPr lang="en-US" sz="2000" dirty="0">
              <a:gradFill>
                <a:gsLst>
                  <a:gs pos="0">
                    <a:srgbClr val="FFFFFF"/>
                  </a:gs>
                  <a:gs pos="100000">
                    <a:srgbClr val="FFFFFF"/>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Forefront - </a:t>
            </a:r>
            <a:r>
              <a:rPr lang="en-US" sz="2000" u="sng" dirty="0">
                <a:solidFill>
                  <a:srgbClr val="FFFFFF"/>
                </a:solidFill>
                <a:hlinkClick r:id="rId6"/>
              </a:rPr>
              <a:t>http://www.microsoft.com/forefront/</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Server - </a:t>
            </a:r>
            <a:r>
              <a:rPr lang="en-US" sz="2000" u="sng" dirty="0">
                <a:solidFill>
                  <a:srgbClr val="FFFFFF"/>
                </a:solidFill>
                <a:hlinkClick r:id="rId7"/>
              </a:rPr>
              <a:t>http://www.microsoft.com/windowsserver/</a:t>
            </a:r>
            <a:r>
              <a:rPr lang="en-US" sz="2000" dirty="0">
                <a:solidFill>
                  <a:srgbClr val="FFFFFF"/>
                </a:solidFill>
              </a:rPr>
              <a:t> </a:t>
            </a: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Cloud Power - </a:t>
            </a:r>
            <a:r>
              <a:rPr lang="en-US" sz="2000" u="sng" dirty="0">
                <a:solidFill>
                  <a:srgbClr val="FFFFFF"/>
                </a:solidFill>
                <a:hlinkClick r:id="rId8"/>
              </a:rPr>
              <a:t>http://</a:t>
            </a:r>
            <a:r>
              <a:rPr lang="en-US" sz="2000" u="sng" dirty="0" smtClean="0">
                <a:solidFill>
                  <a:srgbClr val="FFFFFF"/>
                </a:solidFill>
                <a:hlinkClick r:id="rId8"/>
              </a:rPr>
              <a:t>www.microsoft.com/cloud/</a:t>
            </a:r>
            <a:r>
              <a:rPr lang="en-US" sz="2000" u="sng" dirty="0" smtClean="0">
                <a:solidFill>
                  <a:srgbClr val="FFFFFF"/>
                </a:solidFill>
              </a:rPr>
              <a:t>   </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Private Cloud - </a:t>
            </a:r>
            <a:r>
              <a:rPr lang="en-US" sz="2000" u="sng" dirty="0">
                <a:solidFill>
                  <a:srgbClr val="FFFFFF"/>
                </a:solidFill>
                <a:hlinkClick r:id="rId7"/>
              </a:rPr>
              <a:t>http://</a:t>
            </a:r>
            <a:r>
              <a:rPr lang="en-US" sz="2000" u="sng" dirty="0" smtClean="0">
                <a:solidFill>
                  <a:srgbClr val="FFFFFF"/>
                </a:solidFill>
                <a:hlinkClick r:id="rId7"/>
              </a:rPr>
              <a:t>www.microsoft.com/privatecloud/</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889865891"/>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36382513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16544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6051550" y="1941513"/>
            <a:ext cx="4114800" cy="4114800"/>
          </a:xfrm>
        </p:spPr>
      </p:pic>
    </p:spTree>
    <p:extLst>
      <p:ext uri="{BB962C8B-B14F-4D97-AF65-F5344CB8AC3E}">
        <p14:creationId xmlns:p14="http://schemas.microsoft.com/office/powerpoint/2010/main" val="317159829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Pic</a:t>
            </a:r>
            <a:endParaRPr lang="en-US" dirty="0"/>
          </a:p>
        </p:txBody>
      </p:sp>
      <p:sp>
        <p:nvSpPr>
          <p:cNvPr id="3" name="Text Placeholder 2"/>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1" y="-3254866"/>
            <a:ext cx="17543721" cy="11569525"/>
          </a:xfrm>
          <a:prstGeom prst="rect">
            <a:avLst/>
          </a:prstGeom>
        </p:spPr>
      </p:pic>
    </p:spTree>
    <p:extLst>
      <p:ext uri="{BB962C8B-B14F-4D97-AF65-F5344CB8AC3E}">
        <p14:creationId xmlns:p14="http://schemas.microsoft.com/office/powerpoint/2010/main" val="136487086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C:\Users\calebb\Desktop\art I like\Internet Clouds web\cloud internet.png"/>
          <p:cNvPicPr>
            <a:picLocks noChangeAspect="1" noChangeArrowheads="1"/>
          </p:cNvPicPr>
          <p:nvPr/>
        </p:nvPicPr>
        <p:blipFill>
          <a:blip r:embed="rId2" cstate="print"/>
          <a:srcRect/>
          <a:stretch>
            <a:fillRect/>
          </a:stretch>
        </p:blipFill>
        <p:spPr bwMode="auto">
          <a:xfrm>
            <a:off x="7774580" y="1595481"/>
            <a:ext cx="2328333" cy="1986709"/>
          </a:xfrm>
          <a:prstGeom prst="rect">
            <a:avLst/>
          </a:prstGeom>
          <a:noFill/>
        </p:spPr>
      </p:pic>
      <p:sp>
        <p:nvSpPr>
          <p:cNvPr id="2" name="Title 1"/>
          <p:cNvSpPr>
            <a:spLocks noGrp="1"/>
          </p:cNvSpPr>
          <p:nvPr>
            <p:ph type="title"/>
          </p:nvPr>
        </p:nvSpPr>
        <p:spPr/>
        <p:txBody>
          <a:bodyPr/>
          <a:lstStyle/>
          <a:p>
            <a:r>
              <a:rPr lang="en-US" dirty="0" smtClean="0"/>
              <a:t>Rich Client Application in the Cloud</a:t>
            </a:r>
            <a:endParaRPr lang="en-US" dirty="0"/>
          </a:p>
        </p:txBody>
      </p:sp>
      <p:pic>
        <p:nvPicPr>
          <p:cNvPr id="24" name="Picture 3" descr="C:\Users\calebb\Desktop\art I like\Web Services.png"/>
          <p:cNvPicPr>
            <a:picLocks noChangeAspect="1" noChangeArrowheads="1"/>
          </p:cNvPicPr>
          <p:nvPr/>
        </p:nvPicPr>
        <p:blipFill>
          <a:blip r:embed="rId3" cstate="print"/>
          <a:srcRect/>
          <a:stretch>
            <a:fillRect/>
          </a:stretch>
        </p:blipFill>
        <p:spPr bwMode="auto">
          <a:xfrm>
            <a:off x="8009817" y="2550041"/>
            <a:ext cx="1071408" cy="1338099"/>
          </a:xfrm>
          <a:prstGeom prst="rect">
            <a:avLst/>
          </a:prstGeom>
          <a:noFill/>
        </p:spPr>
      </p:pic>
      <p:pic>
        <p:nvPicPr>
          <p:cNvPr id="25" name="Picture 24" descr="C:\Users\calebb\Desktop\art I like\Hardware - Istock\laptops notebook istock.png"/>
          <p:cNvPicPr>
            <a:picLocks noChangeAspect="1" noChangeArrowheads="1"/>
          </p:cNvPicPr>
          <p:nvPr/>
        </p:nvPicPr>
        <p:blipFill>
          <a:blip r:embed="rId4" cstate="print"/>
          <a:srcRect/>
          <a:stretch>
            <a:fillRect/>
          </a:stretch>
        </p:blipFill>
        <p:spPr bwMode="auto">
          <a:xfrm>
            <a:off x="4630475" y="4548643"/>
            <a:ext cx="1217083" cy="1113808"/>
          </a:xfrm>
          <a:prstGeom prst="rect">
            <a:avLst/>
          </a:prstGeom>
          <a:noFill/>
        </p:spPr>
      </p:pic>
      <p:pic>
        <p:nvPicPr>
          <p:cNvPr id="26" name="Picture 9" descr="C:\Users\calebb\Desktop\art I like\People\user business casual man people person.png"/>
          <p:cNvPicPr>
            <a:picLocks noChangeAspect="1" noChangeArrowheads="1"/>
          </p:cNvPicPr>
          <p:nvPr/>
        </p:nvPicPr>
        <p:blipFill>
          <a:blip r:embed="rId5" cstate="print"/>
          <a:srcRect/>
          <a:stretch>
            <a:fillRect/>
          </a:stretch>
        </p:blipFill>
        <p:spPr bwMode="auto">
          <a:xfrm flipH="1">
            <a:off x="3310802" y="4548643"/>
            <a:ext cx="1288829" cy="1699328"/>
          </a:xfrm>
          <a:prstGeom prst="rect">
            <a:avLst/>
          </a:prstGeom>
          <a:noFill/>
        </p:spPr>
      </p:pic>
      <p:pic>
        <p:nvPicPr>
          <p:cNvPr id="27" name="Picture 26" descr="C:\Users\calebb\Desktop\art I like\Hardware - Istock\Servers computer.png"/>
          <p:cNvPicPr>
            <a:picLocks noChangeAspect="1" noChangeArrowheads="1"/>
          </p:cNvPicPr>
          <p:nvPr/>
        </p:nvPicPr>
        <p:blipFill>
          <a:blip r:embed="rId6" cstate="print"/>
          <a:srcRect/>
          <a:stretch>
            <a:fillRect/>
          </a:stretch>
        </p:blipFill>
        <p:spPr bwMode="auto">
          <a:xfrm>
            <a:off x="2304676" y="1595481"/>
            <a:ext cx="961336" cy="1909122"/>
          </a:xfrm>
          <a:prstGeom prst="rect">
            <a:avLst/>
          </a:prstGeom>
          <a:noFill/>
        </p:spPr>
      </p:pic>
      <p:sp>
        <p:nvSpPr>
          <p:cNvPr id="28" name="Rectangle 27"/>
          <p:cNvSpPr/>
          <p:nvPr/>
        </p:nvSpPr>
        <p:spPr>
          <a:xfrm>
            <a:off x="2811356" y="2052407"/>
            <a:ext cx="1244596" cy="83564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000" dirty="0" smtClean="0"/>
              <a:t>Active Directory</a:t>
            </a:r>
          </a:p>
        </p:txBody>
      </p:sp>
      <p:cxnSp>
        <p:nvCxnSpPr>
          <p:cNvPr id="29" name="Straight Arrow Connector 28"/>
          <p:cNvCxnSpPr/>
          <p:nvPr/>
        </p:nvCxnSpPr>
        <p:spPr>
          <a:xfrm>
            <a:off x="3168713" y="3219090"/>
            <a:ext cx="1774479" cy="132955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flipV="1">
            <a:off x="6120684" y="3504603"/>
            <a:ext cx="1889133" cy="108473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1" name="Rectangle 30"/>
          <p:cNvSpPr/>
          <p:nvPr/>
        </p:nvSpPr>
        <p:spPr bwMode="auto">
          <a:xfrm>
            <a:off x="2785344" y="3627716"/>
            <a:ext cx="2435383" cy="520847"/>
          </a:xfrm>
          <a:prstGeom prst="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Windows </a:t>
            </a:r>
            <a:r>
              <a:rPr lang="en-US" sz="2200" dirty="0" err="1" smtClean="0">
                <a:gradFill>
                  <a:gsLst>
                    <a:gs pos="0">
                      <a:srgbClr val="FFFFFF"/>
                    </a:gs>
                    <a:gs pos="100000">
                      <a:srgbClr val="FFFFFF"/>
                    </a:gs>
                  </a:gsLst>
                  <a:lin ang="5400000" scaled="0"/>
                </a:gradFill>
              </a:rPr>
              <a:t>Auth</a:t>
            </a:r>
            <a:endParaRPr lang="en-US" sz="2200" dirty="0" smtClean="0">
              <a:gradFill>
                <a:gsLst>
                  <a:gs pos="0">
                    <a:srgbClr val="FFFFFF"/>
                  </a:gs>
                  <a:gs pos="100000">
                    <a:srgbClr val="FFFFFF"/>
                  </a:gs>
                </a:gsLst>
                <a:lin ang="5400000" scaled="0"/>
              </a:gradFill>
            </a:endParaRPr>
          </a:p>
        </p:txBody>
      </p:sp>
      <p:sp>
        <p:nvSpPr>
          <p:cNvPr id="33" name="TextBox 32"/>
          <p:cNvSpPr txBox="1"/>
          <p:nvPr/>
        </p:nvSpPr>
        <p:spPr>
          <a:xfrm>
            <a:off x="6657844" y="3084763"/>
            <a:ext cx="814812" cy="1769715"/>
          </a:xfrm>
          <a:prstGeom prst="rect">
            <a:avLst/>
          </a:prstGeom>
          <a:noFill/>
        </p:spPr>
        <p:txBody>
          <a:bodyPr wrap="square" lIns="0" tIns="0" rIns="0" bIns="0" rtlCol="0">
            <a:spAutoFit/>
          </a:bodyPr>
          <a:lstStyle/>
          <a:p>
            <a:r>
              <a:rPr lang="en-US" sz="11500" b="1" dirty="0" smtClean="0">
                <a:solidFill>
                  <a:schemeClr val="bg1"/>
                </a:solidFill>
              </a:rPr>
              <a:t>?</a:t>
            </a:r>
          </a:p>
        </p:txBody>
      </p:sp>
    </p:spTree>
    <p:extLst>
      <p:ext uri="{BB962C8B-B14F-4D97-AF65-F5344CB8AC3E}">
        <p14:creationId xmlns:p14="http://schemas.microsoft.com/office/powerpoint/2010/main" val="403876277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Pic</a:t>
            </a:r>
            <a:endParaRPr lang="en-US" dirty="0"/>
          </a:p>
        </p:txBody>
      </p:sp>
      <p:sp>
        <p:nvSpPr>
          <p:cNvPr id="5" name="Rectangle 4"/>
          <p:cNvSpPr/>
          <p:nvPr/>
        </p:nvSpPr>
        <p:spPr bwMode="auto">
          <a:xfrm>
            <a:off x="-161925" y="-95250"/>
            <a:ext cx="12792075" cy="7058025"/>
          </a:xfrm>
          <a:prstGeom prst="rect">
            <a:avLst/>
          </a:prstGeom>
          <a:solidFill>
            <a:srgbClr val="F7F7F7"/>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227" y="125555"/>
            <a:ext cx="3902149" cy="6414076"/>
          </a:xfrm>
          <a:prstGeom prst="rect">
            <a:avLst/>
          </a:prstGeom>
        </p:spPr>
      </p:pic>
    </p:spTree>
    <p:extLst>
      <p:ext uri="{BB962C8B-B14F-4D97-AF65-F5344CB8AC3E}">
        <p14:creationId xmlns:p14="http://schemas.microsoft.com/office/powerpoint/2010/main" val="4991648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 Client Application with Mobile</a:t>
            </a:r>
            <a:endParaRPr lang="en-US" dirty="0"/>
          </a:p>
        </p:txBody>
      </p:sp>
      <p:pic>
        <p:nvPicPr>
          <p:cNvPr id="14" name="Picture 4" descr="C:\Users\calebb\Desktop\art I like\Internet Clouds web\cloud internet.png"/>
          <p:cNvPicPr>
            <a:picLocks noChangeAspect="1" noChangeArrowheads="1"/>
          </p:cNvPicPr>
          <p:nvPr/>
        </p:nvPicPr>
        <p:blipFill>
          <a:blip r:embed="rId2" cstate="print"/>
          <a:srcRect/>
          <a:stretch>
            <a:fillRect/>
          </a:stretch>
        </p:blipFill>
        <p:spPr bwMode="auto">
          <a:xfrm>
            <a:off x="7774580" y="1595481"/>
            <a:ext cx="2328333" cy="1986709"/>
          </a:xfrm>
          <a:prstGeom prst="rect">
            <a:avLst/>
          </a:prstGeom>
          <a:noFill/>
        </p:spPr>
      </p:pic>
      <p:pic>
        <p:nvPicPr>
          <p:cNvPr id="15" name="Picture 3" descr="C:\Users\calebb\Desktop\art I like\Web Services.png"/>
          <p:cNvPicPr>
            <a:picLocks noChangeAspect="1" noChangeArrowheads="1"/>
          </p:cNvPicPr>
          <p:nvPr/>
        </p:nvPicPr>
        <p:blipFill>
          <a:blip r:embed="rId3" cstate="print"/>
          <a:srcRect/>
          <a:stretch>
            <a:fillRect/>
          </a:stretch>
        </p:blipFill>
        <p:spPr bwMode="auto">
          <a:xfrm>
            <a:off x="8009817" y="2550041"/>
            <a:ext cx="1071408" cy="1338099"/>
          </a:xfrm>
          <a:prstGeom prst="rect">
            <a:avLst/>
          </a:prstGeom>
          <a:noFill/>
        </p:spPr>
      </p:pic>
      <p:pic>
        <p:nvPicPr>
          <p:cNvPr id="17" name="Picture 9" descr="C:\Users\calebb\Desktop\art I like\People\user business casual man people person.png"/>
          <p:cNvPicPr>
            <a:picLocks noChangeAspect="1" noChangeArrowheads="1"/>
          </p:cNvPicPr>
          <p:nvPr/>
        </p:nvPicPr>
        <p:blipFill>
          <a:blip r:embed="rId4" cstate="print"/>
          <a:srcRect/>
          <a:stretch>
            <a:fillRect/>
          </a:stretch>
        </p:blipFill>
        <p:spPr bwMode="auto">
          <a:xfrm flipH="1">
            <a:off x="3310802" y="4548643"/>
            <a:ext cx="1288829" cy="1699328"/>
          </a:xfrm>
          <a:prstGeom prst="rect">
            <a:avLst/>
          </a:prstGeom>
          <a:noFill/>
        </p:spPr>
      </p:pic>
      <p:pic>
        <p:nvPicPr>
          <p:cNvPr id="18" name="Picture 17" descr="C:\Users\calebb\Desktop\art I like\Hardware - Istock\Servers computer.png"/>
          <p:cNvPicPr>
            <a:picLocks noChangeAspect="1" noChangeArrowheads="1"/>
          </p:cNvPicPr>
          <p:nvPr/>
        </p:nvPicPr>
        <p:blipFill>
          <a:blip r:embed="rId5" cstate="print"/>
          <a:srcRect/>
          <a:stretch>
            <a:fillRect/>
          </a:stretch>
        </p:blipFill>
        <p:spPr bwMode="auto">
          <a:xfrm>
            <a:off x="2304676" y="1595481"/>
            <a:ext cx="961336" cy="1909122"/>
          </a:xfrm>
          <a:prstGeom prst="rect">
            <a:avLst/>
          </a:prstGeom>
          <a:noFill/>
        </p:spPr>
      </p:pic>
      <p:sp>
        <p:nvSpPr>
          <p:cNvPr id="19" name="Rectangle 18"/>
          <p:cNvSpPr/>
          <p:nvPr/>
        </p:nvSpPr>
        <p:spPr>
          <a:xfrm>
            <a:off x="2811356" y="1935449"/>
            <a:ext cx="1244596" cy="83564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000" dirty="0" smtClean="0"/>
              <a:t>Active Directory</a:t>
            </a:r>
          </a:p>
        </p:txBody>
      </p:sp>
      <p:cxnSp>
        <p:nvCxnSpPr>
          <p:cNvPr id="20" name="Straight Arrow Connector 19"/>
          <p:cNvCxnSpPr/>
          <p:nvPr/>
        </p:nvCxnSpPr>
        <p:spPr>
          <a:xfrm>
            <a:off x="3168713" y="3219090"/>
            <a:ext cx="1774479" cy="132955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V="1">
            <a:off x="6120684" y="3504603"/>
            <a:ext cx="1889133" cy="108473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3" name="TextBox 22"/>
          <p:cNvSpPr txBox="1"/>
          <p:nvPr/>
        </p:nvSpPr>
        <p:spPr>
          <a:xfrm>
            <a:off x="6959768" y="3096717"/>
            <a:ext cx="814812" cy="1769715"/>
          </a:xfrm>
          <a:prstGeom prst="rect">
            <a:avLst/>
          </a:prstGeom>
          <a:noFill/>
        </p:spPr>
        <p:txBody>
          <a:bodyPr wrap="square" lIns="0" tIns="0" rIns="0" bIns="0" rtlCol="0">
            <a:spAutoFit/>
          </a:bodyPr>
          <a:lstStyle/>
          <a:p>
            <a:r>
              <a:rPr lang="en-US" sz="11500" b="1" dirty="0" smtClean="0">
                <a:solidFill>
                  <a:schemeClr val="bg1"/>
                </a:solidFill>
              </a:rPr>
              <a:t>?</a:t>
            </a:r>
          </a:p>
        </p:txBody>
      </p:sp>
      <p:sp>
        <p:nvSpPr>
          <p:cNvPr id="34" name="TextBox 33"/>
          <p:cNvSpPr txBox="1"/>
          <p:nvPr/>
        </p:nvSpPr>
        <p:spPr>
          <a:xfrm>
            <a:off x="3266012" y="3003282"/>
            <a:ext cx="814812" cy="1769715"/>
          </a:xfrm>
          <a:prstGeom prst="rect">
            <a:avLst/>
          </a:prstGeom>
          <a:noFill/>
        </p:spPr>
        <p:txBody>
          <a:bodyPr wrap="square" lIns="0" tIns="0" rIns="0" bIns="0" rtlCol="0">
            <a:spAutoFit/>
          </a:bodyPr>
          <a:lstStyle/>
          <a:p>
            <a:r>
              <a:rPr lang="en-US" sz="11500" b="1" dirty="0" smtClean="0">
                <a:solidFill>
                  <a:schemeClr val="bg1"/>
                </a:solidFill>
              </a:rPr>
              <a:t>?</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6414" y="4337822"/>
            <a:ext cx="1012815" cy="1690207"/>
          </a:xfrm>
          <a:prstGeom prst="rect">
            <a:avLst/>
          </a:prstGeom>
        </p:spPr>
      </p:pic>
    </p:spTree>
    <p:extLst>
      <p:ext uri="{BB962C8B-B14F-4D97-AF65-F5344CB8AC3E}">
        <p14:creationId xmlns:p14="http://schemas.microsoft.com/office/powerpoint/2010/main" val="307995008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2.xml><?xml version="1.0" encoding="utf-8"?>
<ds:datastoreItem xmlns:ds="http://schemas.openxmlformats.org/officeDocument/2006/customXml" ds:itemID="{893833E7-CDA5-4E4A-AF0B-36A91B78C9EF}">
  <ds:schemaRefs>
    <ds:schemaRef ds:uri="http://schemas.microsoft.com/office/2006/metadata/properties"/>
    <ds:schemaRef ds:uri="http://purl.org/dc/elements/1.1/"/>
    <ds:schemaRef ds:uri="http://schemas.microsoft.com/office/2006/documentManagement/types"/>
    <ds:schemaRef ds:uri="http://purl.org/dc/terms/"/>
    <ds:schemaRef ds:uri="http://www.w3.org/XML/1998/namespace"/>
    <ds:schemaRef ds:uri="http://purl.org/dc/dcmitype/"/>
    <ds:schemaRef ds:uri="http://schemas.openxmlformats.org/package/2006/metadata/core-properties"/>
    <ds:schemaRef ds:uri="http://schemas.microsoft.com/office/infopath/2007/PartnerControls"/>
    <ds:schemaRef ds:uri="8b529f77-48ab-4581-b468-93f09345b8aa"/>
    <ds:schemaRef ds:uri="2295e2e7-0eeb-498e-8716-217bb2ee6ee3"/>
  </ds:schemaRefs>
</ds:datastoreItem>
</file>

<file path=customXml/itemProps3.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techEd2011</Template>
  <TotalTime>2804</TotalTime>
  <Words>3726</Words>
  <Application>Microsoft Office PowerPoint</Application>
  <PresentationFormat>Custom</PresentationFormat>
  <Paragraphs>449</Paragraphs>
  <Slides>57</Slides>
  <Notes>37</Notes>
  <HiddenSlides>0</HiddenSlides>
  <MMClips>0</MMClips>
  <ScaleCrop>false</ScaleCrop>
  <HeadingPairs>
    <vt:vector size="4" baseType="variant">
      <vt:variant>
        <vt:lpstr>Theme</vt:lpstr>
      </vt:variant>
      <vt:variant>
        <vt:i4>3</vt:i4>
      </vt:variant>
      <vt:variant>
        <vt:lpstr>Slide Titles</vt:lpstr>
      </vt:variant>
      <vt:variant>
        <vt:i4>57</vt:i4>
      </vt:variant>
    </vt:vector>
  </HeadingPairs>
  <TitlesOfParts>
    <vt:vector size="60" baseType="lpstr">
      <vt:lpstr>TENA11_BreakoutSession_Template_16x9_Final (2)</vt:lpstr>
      <vt:lpstr>1_White with Consolas font for code slides</vt:lpstr>
      <vt:lpstr>1_TENA11_BreakoutSession_Template_16x9_Final (2)</vt:lpstr>
      <vt:lpstr>User Identity and Authentication for Desktop and Phone Applications</vt:lpstr>
      <vt:lpstr>Agenda</vt:lpstr>
      <vt:lpstr>Rich Client Application</vt:lpstr>
      <vt:lpstr>PowerPoint Presentation</vt:lpstr>
      <vt:lpstr>Rich Client Application On Premise</vt:lpstr>
      <vt:lpstr>Cloud Pic</vt:lpstr>
      <vt:lpstr>Rich Client Application in the Cloud</vt:lpstr>
      <vt:lpstr>Mobile Pic</vt:lpstr>
      <vt:lpstr>Rich Client Application with Mobile</vt:lpstr>
      <vt:lpstr>Social</vt:lpstr>
      <vt:lpstr>Rich Client Application and Social</vt:lpstr>
      <vt:lpstr>Tools</vt:lpstr>
      <vt:lpstr>Authentication Flow</vt:lpstr>
      <vt:lpstr>WPF Client  </vt:lpstr>
      <vt:lpstr>Authentication Flow</vt:lpstr>
      <vt:lpstr>Username  Binding</vt:lpstr>
      <vt:lpstr>Username  Binding</vt:lpstr>
      <vt:lpstr>Username  Binding</vt:lpstr>
      <vt:lpstr>AD FS Endpoints</vt:lpstr>
      <vt:lpstr>Authentication Flow</vt:lpstr>
      <vt:lpstr>Service Binding</vt:lpstr>
      <vt:lpstr>Service Binding</vt:lpstr>
      <vt:lpstr>Service Binding</vt:lpstr>
      <vt:lpstr>Service Binding</vt:lpstr>
      <vt:lpstr>Review</vt:lpstr>
      <vt:lpstr>How to get user identity in the app?</vt:lpstr>
      <vt:lpstr>How an App uses User Identity</vt:lpstr>
      <vt:lpstr>Where to get the User Identity?</vt:lpstr>
      <vt:lpstr>Getting The Display Token</vt:lpstr>
      <vt:lpstr>Showing User Identity </vt:lpstr>
      <vt:lpstr>Review</vt:lpstr>
      <vt:lpstr>Perform Authorization at the Service</vt:lpstr>
      <vt:lpstr>Moving to Silverlight</vt:lpstr>
      <vt:lpstr>Silverlight App </vt:lpstr>
      <vt:lpstr>Review</vt:lpstr>
      <vt:lpstr>Enabling Windows Phone 7</vt:lpstr>
      <vt:lpstr>Windows Phone 7 </vt:lpstr>
      <vt:lpstr>Review</vt:lpstr>
      <vt:lpstr>Disable Formatting</vt:lpstr>
      <vt:lpstr>Balance Between Usability And Security </vt:lpstr>
      <vt:lpstr>Using Longer Lived Tokens </vt:lpstr>
      <vt:lpstr>Using Multiple Identity Providers  </vt:lpstr>
      <vt:lpstr>Sign In Using a Web Browser</vt:lpstr>
      <vt:lpstr>Simple Web Token (SWT)</vt:lpstr>
      <vt:lpstr>Sign in Flow</vt:lpstr>
      <vt:lpstr>ACS with WP7</vt:lpstr>
      <vt:lpstr>Review</vt:lpstr>
      <vt:lpstr>Android</vt:lpstr>
      <vt:lpstr>Considerations when using Web Browser</vt:lpstr>
      <vt:lpstr>In Review</vt:lpstr>
      <vt:lpstr>Resources</vt:lpstr>
      <vt:lpstr>Track Resources</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SIM323: User Identity and Authentication for Desktop and Phone Applications</dc:title>
  <dc:subject>Microsoft TechEd North America 2011</dc:subject>
  <dc:creator>Caleb Baker</dc:creator>
  <dc:description>Template Design: Jordan Cayabyab
Formatter: Judi Lee
Event Date: May 16-19, 2011
Event Location: Atlanta
Audience Type: Developers, IT Pros</dc:description>
  <cp:lastModifiedBy>Shows</cp:lastModifiedBy>
  <cp:revision>57</cp:revision>
  <cp:lastPrinted>2010-05-11T05:02:34Z</cp:lastPrinted>
  <dcterms:created xsi:type="dcterms:W3CDTF">2011-05-16T02:48:44Z</dcterms:created>
  <dcterms:modified xsi:type="dcterms:W3CDTF">2011-05-19T20:30:29Z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