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38"/>
  </p:notesMasterIdLst>
  <p:handoutMasterIdLst>
    <p:handoutMasterId r:id="rId39"/>
  </p:handoutMasterIdLst>
  <p:sldIdLst>
    <p:sldId id="322" r:id="rId7"/>
    <p:sldId id="335" r:id="rId8"/>
    <p:sldId id="350" r:id="rId9"/>
    <p:sldId id="351" r:id="rId10"/>
    <p:sldId id="352" r:id="rId11"/>
    <p:sldId id="353" r:id="rId12"/>
    <p:sldId id="365" r:id="rId13"/>
    <p:sldId id="366" r:id="rId14"/>
    <p:sldId id="367" r:id="rId15"/>
    <p:sldId id="368" r:id="rId16"/>
    <p:sldId id="369" r:id="rId17"/>
    <p:sldId id="355" r:id="rId18"/>
    <p:sldId id="356" r:id="rId19"/>
    <p:sldId id="357" r:id="rId20"/>
    <p:sldId id="358" r:id="rId21"/>
    <p:sldId id="359" r:id="rId22"/>
    <p:sldId id="360" r:id="rId23"/>
    <p:sldId id="361" r:id="rId24"/>
    <p:sldId id="362" r:id="rId25"/>
    <p:sldId id="363" r:id="rId26"/>
    <p:sldId id="364" r:id="rId27"/>
    <p:sldId id="354" r:id="rId28"/>
    <p:sldId id="338" r:id="rId29"/>
    <p:sldId id="337" r:id="rId30"/>
    <p:sldId id="339" r:id="rId31"/>
    <p:sldId id="340" r:id="rId32"/>
    <p:sldId id="341" r:id="rId33"/>
    <p:sldId id="342" r:id="rId34"/>
    <p:sldId id="343" r:id="rId35"/>
    <p:sldId id="271" r:id="rId36"/>
    <p:sldId id="319"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03C2F1"/>
    <a:srgbClr val="FFFFFF"/>
    <a:srgbClr val="000000"/>
    <a:srgbClr val="429A16"/>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5/18/2011 1:58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35968709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7908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87219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20344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81469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4798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734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4443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217581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18343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797516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115319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57927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6252579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611704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824179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310346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812037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4287296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881853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01645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405065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34232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62919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23735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8345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801239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71505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2724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575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3418757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75447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717387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496205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8541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242958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016874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10380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23228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157835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2825289"/>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126529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s.technet.com/plwi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blogs.quality-training.co.uk/blo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blogs.technet.com/plwi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blogs.quality-training.co.uk/blo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blogs.quality-training.co.uk/blo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0.xml.rels><?xml version="1.0" encoding="UTF-8" standalone="yes"?>
<Relationships xmlns="http://schemas.openxmlformats.org/package/2006/relationships"><Relationship Id="rId3" Type="http://schemas.openxmlformats.org/officeDocument/2006/relationships/hyperlink" Target="http://blogs.technet.com/plwi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online.wsj.com/article/SB10001424052748704810504576307322759299038.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cmagazineus.com/department-of-energy-funded-lab-silenced-by-apt-attack/article/201144/"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security" TargetMode="External"/><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hyperlink" Target="http://www.microsoft.com/endtoendtrust" TargetMode="External"/><Relationship Id="rId5" Type="http://schemas.openxmlformats.org/officeDocument/2006/relationships/hyperlink" Target="http://www.microsoft.com/sir" TargetMode="External"/><Relationship Id="rId4" Type="http://schemas.openxmlformats.org/officeDocument/2006/relationships/hyperlink" Target="http://www.microsoft.com/sd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34.png"/><Relationship Id="rId5" Type="http://schemas.openxmlformats.org/officeDocument/2006/relationships/hyperlink" Target="http://www.microsoft.com/learning" TargetMode="External"/><Relationship Id="rId10" Type="http://schemas.openxmlformats.org/officeDocument/2006/relationships/image" Target="../media/image33.emf"/><Relationship Id="rId4" Type="http://schemas.openxmlformats.org/officeDocument/2006/relationships/image" Target="../media/image30.png"/><Relationship Id="rId9" Type="http://schemas.openxmlformats.org/officeDocument/2006/relationships/image" Target="../media/image32.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blogs.technet.com/plwi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blogs.quality-training.co.uk/blo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Rethinking Cyber Threats: </a:t>
            </a:r>
            <a:br>
              <a:rPr lang="en-US" dirty="0" smtClean="0"/>
            </a:br>
            <a:r>
              <a:rPr lang="en-US" dirty="0" smtClean="0"/>
              <a:t>Experts Panel</a:t>
            </a:r>
            <a:endParaRPr lang="en-US" dirty="0"/>
          </a:p>
        </p:txBody>
      </p:sp>
      <p:sp>
        <p:nvSpPr>
          <p:cNvPr id="3" name="Subtitle 2"/>
          <p:cNvSpPr>
            <a:spLocks noGrp="1"/>
          </p:cNvSpPr>
          <p:nvPr>
            <p:ph type="subTitle" idx="1"/>
          </p:nvPr>
        </p:nvSpPr>
        <p:spPr>
          <a:xfrm>
            <a:off x="969964" y="4343400"/>
            <a:ext cx="10242550" cy="463255"/>
          </a:xfrm>
        </p:spPr>
        <p:txBody>
          <a:bodyPr/>
          <a:lstStyle/>
          <a:p>
            <a:r>
              <a:rPr lang="en-US" dirty="0" smtClean="0"/>
              <a:t>Panelists: Andy Malone, Laura Chappell, Marcus Murray, 		Paula </a:t>
            </a:r>
            <a:r>
              <a:rPr lang="en-US" dirty="0" err="1" smtClean="0"/>
              <a:t>Januszkiewicz</a:t>
            </a:r>
            <a:endParaRPr lang="en-US" dirty="0" smtClean="0"/>
          </a:p>
          <a:p>
            <a:endParaRPr lang="en-US" dirty="0" smtClean="0"/>
          </a:p>
          <a:p>
            <a:r>
              <a:rPr lang="en-US" dirty="0" smtClean="0"/>
              <a:t>Moderator: Jimmy </a:t>
            </a:r>
            <a:r>
              <a:rPr lang="en-US" dirty="0" err="1" smtClean="0"/>
              <a:t>Kuo</a:t>
            </a:r>
            <a:endParaRPr lang="en-US" dirty="0"/>
          </a:p>
        </p:txBody>
      </p:sp>
      <p:sp>
        <p:nvSpPr>
          <p:cNvPr id="4" name="Text Placeholder 3"/>
          <p:cNvSpPr>
            <a:spLocks noGrp="1"/>
          </p:cNvSpPr>
          <p:nvPr>
            <p:ph type="body" sz="quarter" idx="10"/>
          </p:nvPr>
        </p:nvSpPr>
        <p:spPr/>
        <p:txBody>
          <a:bodyPr/>
          <a:lstStyle/>
          <a:p>
            <a:r>
              <a:rPr lang="en-US" smtClean="0"/>
              <a:t>SIM327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Paula Januszkiewicz </a:t>
            </a:r>
            <a:r>
              <a:rPr lang="en-US" sz="2400" dirty="0"/>
              <a:t>is the IT Security Auditor, Enterprise Security MVP, trainer (MCT) and Microsoft Security Trusted Advisor. </a:t>
            </a:r>
            <a:r>
              <a:rPr lang="en-US" sz="2400" dirty="0" smtClean="0"/>
              <a:t>The </a:t>
            </a:r>
            <a:r>
              <a:rPr lang="en-US" sz="2400" dirty="0"/>
              <a:t>trainings she conducts usually cover Security, Virtualization and Windows operating system topics. Paula is passionate about sharing her knowledge with others. She conducted many IT security audits and penetration tests. She drives her own company CQURE. Paula is the leader of the Women in Technology group in Poland and organizes Warsaw Girl Geek Dinners. In private, she enjoys researching new technologies and describes them on her blog </a:t>
            </a:r>
            <a:r>
              <a:rPr lang="en-US" sz="2400" dirty="0">
                <a:hlinkClick r:id="rId3"/>
              </a:rPr>
              <a:t>http://blogs.technet.com/plwit</a:t>
            </a:r>
            <a:r>
              <a:rPr lang="en-US" sz="2400" dirty="0"/>
              <a:t> </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2733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Paula Januszkiewicz</a:t>
            </a:r>
          </a:p>
          <a:p>
            <a:pPr lvl="0">
              <a:lnSpc>
                <a:spcPct val="90000"/>
              </a:lnSpc>
              <a:buSzPct val="90000"/>
              <a:defRPr/>
            </a:pPr>
            <a:r>
              <a:rPr lang="en-US" sz="3200" dirty="0">
                <a:gradFill>
                  <a:gsLst>
                    <a:gs pos="0">
                      <a:schemeClr val="tx1"/>
                    </a:gs>
                    <a:gs pos="86000">
                      <a:schemeClr val="tx1"/>
                    </a:gs>
                  </a:gsLst>
                  <a:lin ang="5400000" scaled="0"/>
                </a:gradFill>
              </a:rPr>
              <a:t>IT Security Auditor, CEO, CQURE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27" y="1439785"/>
            <a:ext cx="160479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18343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03" y="1435271"/>
            <a:ext cx="132012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r>
              <a:rPr lang="en-US" sz="2400" dirty="0" err="1">
                <a:solidFill>
                  <a:srgbClr val="F8F57B"/>
                </a:solidFill>
              </a:rPr>
              <a:t>Chengi</a:t>
            </a:r>
            <a:r>
              <a:rPr lang="en-US" sz="2400" dirty="0">
                <a:solidFill>
                  <a:srgbClr val="F8F57B"/>
                </a:solidFill>
              </a:rPr>
              <a:t> Jimmy Kuo </a:t>
            </a:r>
            <a:r>
              <a:rPr lang="en-US" sz="2400" dirty="0"/>
              <a:t>is the principal architect for the Microsoft Malware Protection Center (MMPC), where he assesses the impact of computer viruses on customers and how best to protect the data that people and organizations store on computer systems.  Jimmy directs Microsoft’s worldwide anti-malware engineering team, assessing the types of computing activities that put people and organizations at high risk and </a:t>
            </a:r>
            <a:endParaRPr lang="en-US" sz="2400" dirty="0" smtClean="0"/>
          </a:p>
          <a:p>
            <a:r>
              <a:rPr lang="en-US" sz="2400" dirty="0" smtClean="0"/>
              <a:t>then </a:t>
            </a:r>
            <a:r>
              <a:rPr lang="en-US" sz="2400" dirty="0"/>
              <a:t>establishing procedures, test methodologies and updates to address threats. </a:t>
            </a: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16100" y="1524171"/>
            <a:ext cx="9271000" cy="978729"/>
          </a:xfrm>
          <a:prstGeom prst="rect">
            <a:avLst/>
          </a:prstGeom>
        </p:spPr>
        <p:txBody>
          <a:bodyPr wrap="square">
            <a:spAutoFit/>
          </a:bodyPr>
          <a:lstStyle/>
          <a:p>
            <a:pPr lvl="0">
              <a:lnSpc>
                <a:spcPct val="90000"/>
              </a:lnSpc>
              <a:buSzPct val="90000"/>
              <a:defRPr/>
            </a:pPr>
            <a:r>
              <a:rPr lang="en-US" sz="3200" dirty="0">
                <a:solidFill>
                  <a:srgbClr val="F8F57B"/>
                </a:solidFill>
              </a:rPr>
              <a:t>Jimmy Kuo</a:t>
            </a:r>
          </a:p>
          <a:p>
            <a:pPr lvl="0">
              <a:lnSpc>
                <a:spcPct val="90000"/>
              </a:lnSpc>
              <a:buSzPct val="90000"/>
              <a:defRPr/>
            </a:pPr>
            <a:r>
              <a:rPr lang="en-US" sz="3200" dirty="0">
                <a:gradFill>
                  <a:gsLst>
                    <a:gs pos="0">
                      <a:schemeClr val="tx1"/>
                    </a:gs>
                    <a:gs pos="86000">
                      <a:schemeClr val="tx1"/>
                    </a:gs>
                  </a:gsLst>
                  <a:lin ang="5400000" scaled="0"/>
                </a:gradFill>
              </a:rPr>
              <a:t>Principal Architect, MMPC, Microsoft Corporation</a:t>
            </a:r>
          </a:p>
        </p:txBody>
      </p:sp>
    </p:spTree>
    <p:extLst>
      <p:ext uri="{BB962C8B-B14F-4D97-AF65-F5344CB8AC3E}">
        <p14:creationId xmlns:p14="http://schemas.microsoft.com/office/powerpoint/2010/main" val="5170054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72832" cy="3238500"/>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lang="en-US" sz="2400" dirty="0" smtClean="0">
                <a:solidFill>
                  <a:srgbClr val="F8F57B"/>
                </a:solidFill>
              </a:rPr>
              <a:t>Andy </a:t>
            </a:r>
            <a:r>
              <a:rPr lang="en-US" sz="2400" dirty="0">
                <a:solidFill>
                  <a:srgbClr val="F8F57B"/>
                </a:solidFill>
              </a:rPr>
              <a:t>Malone </a:t>
            </a:r>
            <a:r>
              <a:rPr lang="en-US" sz="2400" dirty="0"/>
              <a:t>is the CEO of Quality Training Ltd and founder of both the Dive Deeper Technology and Cybercrime Security events. Based in Scotland, Andy is a popular international event speaker and technology evangelist with over 15 years experience. </a:t>
            </a:r>
            <a:r>
              <a:rPr lang="en-US" sz="2400" dirty="0" smtClean="0"/>
              <a:t>Andy </a:t>
            </a:r>
            <a:r>
              <a:rPr lang="en-US" sz="2400" dirty="0"/>
              <a:t>continues to work with the Microsoft product teams to create and deliver ground breaking material on Windows 7, Server 2008 R2 and beyond. </a:t>
            </a:r>
            <a:endParaRPr lang="en-US" sz="2400" dirty="0" smtClean="0"/>
          </a:p>
          <a:p>
            <a:pPr lvl="0">
              <a:lnSpc>
                <a:spcPct val="90000"/>
              </a:lnSpc>
              <a:buSzPct val="90000"/>
              <a:defRPr/>
            </a:pPr>
            <a:endParaRPr lang="en-US" sz="2400" dirty="0"/>
          </a:p>
          <a:p>
            <a:pPr lvl="0">
              <a:lnSpc>
                <a:spcPct val="90000"/>
              </a:lnSpc>
              <a:buSzPct val="90000"/>
              <a:defRPr/>
            </a:pPr>
            <a:r>
              <a:rPr lang="en-US" sz="2400" dirty="0" smtClean="0"/>
              <a:t>Andy’s blog</a:t>
            </a:r>
            <a:r>
              <a:rPr lang="en-US" sz="2400" dirty="0"/>
              <a:t>: </a:t>
            </a:r>
            <a:r>
              <a:rPr lang="en-US" sz="2400" dirty="0">
                <a:hlinkClick r:id="rId3"/>
              </a:rPr>
              <a:t>http://</a:t>
            </a:r>
            <a:r>
              <a:rPr lang="en-US" sz="2400" dirty="0" smtClean="0">
                <a:hlinkClick r:id="rId3"/>
              </a:rPr>
              <a:t>blogs.quality-training.co.uk/blog</a:t>
            </a:r>
            <a:r>
              <a:rPr lang="en-US" sz="2400" dirty="0" smtClean="0"/>
              <a:t>  </a:t>
            </a:r>
            <a:endParaRPr kumimoji="0" lang="en-US" sz="2400" b="0" i="0" u="none" strike="noStrike" kern="1200" cap="none" spc="0" normalizeH="0" noProof="0" dirty="0" smtClean="0">
              <a:ln>
                <a:noFill/>
              </a:ln>
              <a:gradFill>
                <a:gsLst>
                  <a:gs pos="0">
                    <a:schemeClr val="tx1"/>
                  </a:gs>
                  <a:gs pos="86000">
                    <a:schemeClr val="tx1"/>
                  </a:gs>
                </a:gsLst>
                <a:lin ang="5400000" scaled="0"/>
              </a:gradFill>
              <a:effectLst/>
              <a:uLnTx/>
              <a:uFillTx/>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03" y="1435271"/>
            <a:ext cx="115386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676400" y="1524171"/>
            <a:ext cx="8115300" cy="1255728"/>
          </a:xfrm>
          <a:prstGeom prst="rect">
            <a:avLst/>
          </a:prstGeom>
        </p:spPr>
        <p:txBody>
          <a:bodyPr wrap="square">
            <a:spAutoFit/>
          </a:bodyPr>
          <a:lstStyle/>
          <a:p>
            <a:pPr lvl="0">
              <a:lnSpc>
                <a:spcPct val="90000"/>
              </a:lnSpc>
              <a:buSzPct val="90000"/>
              <a:defRPr/>
            </a:pPr>
            <a:r>
              <a:rPr lang="en-US" sz="2800" dirty="0">
                <a:solidFill>
                  <a:srgbClr val="F8F57B"/>
                </a:solidFill>
              </a:rPr>
              <a:t>Andy Malone</a:t>
            </a:r>
          </a:p>
          <a:p>
            <a:pPr lvl="0">
              <a:lnSpc>
                <a:spcPct val="90000"/>
              </a:lnSpc>
              <a:buSzPct val="90000"/>
              <a:defRPr/>
            </a:pPr>
            <a:r>
              <a:rPr lang="en-US" sz="2800" dirty="0">
                <a:gradFill>
                  <a:gsLst>
                    <a:gs pos="0">
                      <a:schemeClr val="tx1"/>
                    </a:gs>
                    <a:gs pos="86000">
                      <a:schemeClr val="tx1"/>
                    </a:gs>
                  </a:gsLst>
                  <a:lin ang="5400000" scaled="0"/>
                </a:gradFill>
              </a:rPr>
              <a:t>CEO &amp; Senior Technologist</a:t>
            </a:r>
          </a:p>
          <a:p>
            <a:pPr lvl="0">
              <a:lnSpc>
                <a:spcPct val="90000"/>
              </a:lnSpc>
              <a:buSzPct val="90000"/>
              <a:defRPr/>
            </a:pPr>
            <a:r>
              <a:rPr lang="en-US" sz="2800" dirty="0">
                <a:gradFill>
                  <a:gsLst>
                    <a:gs pos="0">
                      <a:schemeClr val="tx1"/>
                    </a:gs>
                    <a:gs pos="86000">
                      <a:schemeClr val="tx1"/>
                    </a:gs>
                  </a:gsLst>
                  <a:lin ang="5400000" scaled="0"/>
                </a:gradFill>
              </a:rPr>
              <a:t>Quality Training (UK) Ltd., &amp; Dive Deeper Events</a:t>
            </a:r>
            <a:endParaRPr lang="en-US" sz="2800" dirty="0"/>
          </a:p>
        </p:txBody>
      </p:sp>
    </p:spTree>
    <p:extLst>
      <p:ext uri="{BB962C8B-B14F-4D97-AF65-F5344CB8AC3E}">
        <p14:creationId xmlns:p14="http://schemas.microsoft.com/office/powerpoint/2010/main" val="7218356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 y="1435271"/>
            <a:ext cx="195072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0077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Laura Chappell </a:t>
            </a:r>
            <a:r>
              <a:rPr lang="en-US" sz="2400" dirty="0"/>
              <a:t>is the Founder of Wireshark University and Chappell University and a highly-energetic speaker. Ms. Chappell is the author of the best-selling "Wireshark Network Analysis" book and several other industry titles on network communications, analysis and security. Nicknamed “Glenda, the Good Witch,” Laura has presented to thousands of State, Federal and international law enforcement officers, judicial members, engineers, network administrators, technicians and developers.</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501900" y="1524171"/>
            <a:ext cx="8115300" cy="923330"/>
          </a:xfrm>
          <a:prstGeom prst="rect">
            <a:avLst/>
          </a:prstGeom>
        </p:spPr>
        <p:txBody>
          <a:bodyPr wrap="square">
            <a:spAutoFit/>
          </a:bodyPr>
          <a:lstStyle/>
          <a:p>
            <a:pPr lvl="0">
              <a:lnSpc>
                <a:spcPct val="90000"/>
              </a:lnSpc>
              <a:buSzPct val="90000"/>
              <a:defRPr/>
            </a:pPr>
            <a:r>
              <a:rPr lang="en-US" sz="3200" dirty="0">
                <a:solidFill>
                  <a:srgbClr val="F8F57B"/>
                </a:solidFill>
              </a:rPr>
              <a:t>Laura Chappell</a:t>
            </a:r>
          </a:p>
          <a:p>
            <a:pPr lvl="0">
              <a:lnSpc>
                <a:spcPct val="90000"/>
              </a:lnSpc>
              <a:buSzPct val="90000"/>
              <a:defRPr/>
            </a:pPr>
            <a:r>
              <a:rPr lang="en-US" sz="2800" dirty="0">
                <a:gradFill>
                  <a:gsLst>
                    <a:gs pos="0">
                      <a:schemeClr val="tx1"/>
                    </a:gs>
                    <a:gs pos="86000">
                      <a:schemeClr val="tx1"/>
                    </a:gs>
                  </a:gsLst>
                  <a:lin ang="5400000" scaled="0"/>
                </a:gradFill>
              </a:rPr>
              <a:t>Founder, Chappell/Wireshark University</a:t>
            </a:r>
          </a:p>
        </p:txBody>
      </p:sp>
    </p:spTree>
    <p:extLst>
      <p:ext uri="{BB962C8B-B14F-4D97-AF65-F5344CB8AC3E}">
        <p14:creationId xmlns:p14="http://schemas.microsoft.com/office/powerpoint/2010/main" val="22534935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93"/>
          <a:stretch/>
        </p:blipFill>
        <p:spPr>
          <a:xfrm>
            <a:off x="400103" y="1435271"/>
            <a:ext cx="136922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Marcus Murray </a:t>
            </a:r>
            <a:r>
              <a:rPr lang="en-US" sz="2400" dirty="0"/>
              <a:t>is the Security Team Manager at Truesec. In addition to his work designing secure infrastructures and implementing security functions, he and his team also perform security assessments for a variety of clients, including banks, military organizations, and other large corporations. He is frequently engaged as keynote speaker for Security Events and his focus is often security threats, vulnerabilities, and awareness, and how to implement countermeasures that work in the real world.   Marcus is a member of the Truesec Expert Team, an independent elite-team of Security and infrastructure consultants operating all over the world.</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669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Marcus Murray</a:t>
            </a:r>
          </a:p>
          <a:p>
            <a:pPr lvl="0">
              <a:lnSpc>
                <a:spcPct val="90000"/>
              </a:lnSpc>
              <a:buSzPct val="90000"/>
              <a:defRPr/>
            </a:pPr>
            <a:r>
              <a:rPr lang="en-US" sz="3200" dirty="0">
                <a:gradFill>
                  <a:gsLst>
                    <a:gs pos="0">
                      <a:schemeClr val="tx1"/>
                    </a:gs>
                    <a:gs pos="86000">
                      <a:schemeClr val="tx1"/>
                    </a:gs>
                  </a:gsLst>
                  <a:lin ang="5400000" scaled="0"/>
                </a:gradFill>
              </a:rPr>
              <a:t>Security Team Manager, Truesec</a:t>
            </a:r>
          </a:p>
        </p:txBody>
      </p:sp>
    </p:spTree>
    <p:extLst>
      <p:ext uri="{BB962C8B-B14F-4D97-AF65-F5344CB8AC3E}">
        <p14:creationId xmlns:p14="http://schemas.microsoft.com/office/powerpoint/2010/main" val="8908077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Paula Januszkiewicz </a:t>
            </a:r>
            <a:r>
              <a:rPr lang="en-US" sz="2400" dirty="0"/>
              <a:t>is the IT Security Auditor, Enterprise Security MVP, trainer (MCT) and Microsoft Security Trusted Advisor. </a:t>
            </a:r>
            <a:r>
              <a:rPr lang="en-US" sz="2400" dirty="0" smtClean="0"/>
              <a:t>The </a:t>
            </a:r>
            <a:r>
              <a:rPr lang="en-US" sz="2400" dirty="0"/>
              <a:t>trainings she conducts usually cover Security, Virtualization and Windows operating system topics. Paula is passionate about sharing her knowledge with others. She conducted many IT security audits and penetration tests. She drives her own company CQURE. Paula is the leader of the Women in Technology group in Poland and organizes Warsaw Girl Geek Dinners. In private, she enjoys researching new technologies and describes them on her blog </a:t>
            </a:r>
            <a:r>
              <a:rPr lang="en-US" sz="2400" dirty="0">
                <a:hlinkClick r:id="rId3"/>
              </a:rPr>
              <a:t>http://blogs.technet.com/plwit</a:t>
            </a:r>
            <a:r>
              <a:rPr lang="en-US" sz="2400" dirty="0"/>
              <a:t> </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2733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Paula Januszkiewicz</a:t>
            </a:r>
          </a:p>
          <a:p>
            <a:pPr lvl="0">
              <a:lnSpc>
                <a:spcPct val="90000"/>
              </a:lnSpc>
              <a:buSzPct val="90000"/>
              <a:defRPr/>
            </a:pPr>
            <a:r>
              <a:rPr lang="en-US" sz="3200" dirty="0">
                <a:gradFill>
                  <a:gsLst>
                    <a:gs pos="0">
                      <a:schemeClr val="tx1"/>
                    </a:gs>
                    <a:gs pos="86000">
                      <a:schemeClr val="tx1"/>
                    </a:gs>
                  </a:gsLst>
                  <a:lin ang="5400000" scaled="0"/>
                </a:gradFill>
              </a:rPr>
              <a:t>IT Security Auditor, CEO, CQURE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27" y="1439785"/>
            <a:ext cx="160479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6752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03" y="1435271"/>
            <a:ext cx="132012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r>
              <a:rPr lang="en-US" sz="2400" dirty="0" err="1">
                <a:solidFill>
                  <a:srgbClr val="F8F57B"/>
                </a:solidFill>
              </a:rPr>
              <a:t>Chengi</a:t>
            </a:r>
            <a:r>
              <a:rPr lang="en-US" sz="2400" dirty="0">
                <a:solidFill>
                  <a:srgbClr val="F8F57B"/>
                </a:solidFill>
              </a:rPr>
              <a:t> Jimmy Kuo </a:t>
            </a:r>
            <a:r>
              <a:rPr lang="en-US" sz="2400" dirty="0"/>
              <a:t>is the principal architect for the Microsoft Malware Protection Center (MMPC), where he assesses the impact of computer viruses on customers and how best to protect the data that people and organizations store on computer systems.  Jimmy directs Microsoft’s worldwide anti-malware engineering team, assessing the types of computing activities that put people and organizations at high risk and </a:t>
            </a:r>
            <a:endParaRPr lang="en-US" sz="2400" dirty="0" smtClean="0"/>
          </a:p>
          <a:p>
            <a:r>
              <a:rPr lang="en-US" sz="2400" dirty="0" smtClean="0"/>
              <a:t>then </a:t>
            </a:r>
            <a:r>
              <a:rPr lang="en-US" sz="2400" dirty="0"/>
              <a:t>establishing procedures, test methodologies and updates to address threats. </a:t>
            </a: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16100" y="1524171"/>
            <a:ext cx="9271000" cy="978729"/>
          </a:xfrm>
          <a:prstGeom prst="rect">
            <a:avLst/>
          </a:prstGeom>
        </p:spPr>
        <p:txBody>
          <a:bodyPr wrap="square">
            <a:spAutoFit/>
          </a:bodyPr>
          <a:lstStyle/>
          <a:p>
            <a:pPr lvl="0">
              <a:lnSpc>
                <a:spcPct val="90000"/>
              </a:lnSpc>
              <a:buSzPct val="90000"/>
              <a:defRPr/>
            </a:pPr>
            <a:r>
              <a:rPr lang="en-US" sz="3200" dirty="0">
                <a:solidFill>
                  <a:srgbClr val="F8F57B"/>
                </a:solidFill>
              </a:rPr>
              <a:t>Jimmy Kuo</a:t>
            </a:r>
          </a:p>
          <a:p>
            <a:pPr lvl="0">
              <a:lnSpc>
                <a:spcPct val="90000"/>
              </a:lnSpc>
              <a:buSzPct val="90000"/>
              <a:defRPr/>
            </a:pPr>
            <a:r>
              <a:rPr lang="en-US" sz="3200" dirty="0">
                <a:gradFill>
                  <a:gsLst>
                    <a:gs pos="0">
                      <a:schemeClr val="tx1"/>
                    </a:gs>
                    <a:gs pos="86000">
                      <a:schemeClr val="tx1"/>
                    </a:gs>
                  </a:gsLst>
                  <a:lin ang="5400000" scaled="0"/>
                </a:gradFill>
              </a:rPr>
              <a:t>Principal Architect, MMPC, Microsoft Corporation</a:t>
            </a:r>
          </a:p>
        </p:txBody>
      </p:sp>
    </p:spTree>
    <p:extLst>
      <p:ext uri="{BB962C8B-B14F-4D97-AF65-F5344CB8AC3E}">
        <p14:creationId xmlns:p14="http://schemas.microsoft.com/office/powerpoint/2010/main" val="21215124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72832" cy="3238500"/>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lang="en-US" sz="2400" dirty="0" smtClean="0">
                <a:solidFill>
                  <a:srgbClr val="F8F57B"/>
                </a:solidFill>
              </a:rPr>
              <a:t>Andy </a:t>
            </a:r>
            <a:r>
              <a:rPr lang="en-US" sz="2400" dirty="0">
                <a:solidFill>
                  <a:srgbClr val="F8F57B"/>
                </a:solidFill>
              </a:rPr>
              <a:t>Malone </a:t>
            </a:r>
            <a:r>
              <a:rPr lang="en-US" sz="2400" dirty="0"/>
              <a:t>is the CEO of Quality Training Ltd and founder of both the Dive Deeper Technology and Cybercrime Security events. Based in Scotland, Andy is a popular international event speaker and technology evangelist with over 15 years experience. </a:t>
            </a:r>
            <a:r>
              <a:rPr lang="en-US" sz="2400" dirty="0" smtClean="0"/>
              <a:t>Andy </a:t>
            </a:r>
            <a:r>
              <a:rPr lang="en-US" sz="2400" dirty="0"/>
              <a:t>continues to work with the Microsoft product teams to create and deliver ground breaking material on Windows 7, Server 2008 R2 and beyond. </a:t>
            </a:r>
            <a:endParaRPr lang="en-US" sz="2400" dirty="0" smtClean="0"/>
          </a:p>
          <a:p>
            <a:pPr lvl="0">
              <a:lnSpc>
                <a:spcPct val="90000"/>
              </a:lnSpc>
              <a:buSzPct val="90000"/>
              <a:defRPr/>
            </a:pPr>
            <a:endParaRPr lang="en-US" sz="2400" dirty="0"/>
          </a:p>
          <a:p>
            <a:pPr lvl="0">
              <a:lnSpc>
                <a:spcPct val="90000"/>
              </a:lnSpc>
              <a:buSzPct val="90000"/>
              <a:defRPr/>
            </a:pPr>
            <a:r>
              <a:rPr lang="en-US" sz="2400" dirty="0" smtClean="0"/>
              <a:t>Andy’s blog</a:t>
            </a:r>
            <a:r>
              <a:rPr lang="en-US" sz="2400" dirty="0"/>
              <a:t>: </a:t>
            </a:r>
            <a:r>
              <a:rPr lang="en-US" sz="2400" dirty="0">
                <a:hlinkClick r:id="rId3"/>
              </a:rPr>
              <a:t>http://</a:t>
            </a:r>
            <a:r>
              <a:rPr lang="en-US" sz="2400" dirty="0" smtClean="0">
                <a:hlinkClick r:id="rId3"/>
              </a:rPr>
              <a:t>blogs.quality-training.co.uk/blog</a:t>
            </a:r>
            <a:r>
              <a:rPr lang="en-US" sz="2400" dirty="0" smtClean="0"/>
              <a:t>  </a:t>
            </a:r>
            <a:endParaRPr kumimoji="0" lang="en-US" sz="2400" b="0" i="0" u="none" strike="noStrike" kern="1200" cap="none" spc="0" normalizeH="0" noProof="0" dirty="0" smtClean="0">
              <a:ln>
                <a:noFill/>
              </a:ln>
              <a:gradFill>
                <a:gsLst>
                  <a:gs pos="0">
                    <a:schemeClr val="tx1"/>
                  </a:gs>
                  <a:gs pos="86000">
                    <a:schemeClr val="tx1"/>
                  </a:gs>
                </a:gsLst>
                <a:lin ang="5400000" scaled="0"/>
              </a:gradFill>
              <a:effectLst/>
              <a:uLnTx/>
              <a:uFillTx/>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03" y="1435271"/>
            <a:ext cx="115386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676400" y="1524171"/>
            <a:ext cx="8115300" cy="1255728"/>
          </a:xfrm>
          <a:prstGeom prst="rect">
            <a:avLst/>
          </a:prstGeom>
        </p:spPr>
        <p:txBody>
          <a:bodyPr wrap="square">
            <a:spAutoFit/>
          </a:bodyPr>
          <a:lstStyle/>
          <a:p>
            <a:pPr lvl="0">
              <a:lnSpc>
                <a:spcPct val="90000"/>
              </a:lnSpc>
              <a:buSzPct val="90000"/>
              <a:defRPr/>
            </a:pPr>
            <a:r>
              <a:rPr lang="en-US" sz="2800" dirty="0">
                <a:solidFill>
                  <a:srgbClr val="F8F57B"/>
                </a:solidFill>
              </a:rPr>
              <a:t>Andy Malone</a:t>
            </a:r>
          </a:p>
          <a:p>
            <a:pPr lvl="0">
              <a:lnSpc>
                <a:spcPct val="90000"/>
              </a:lnSpc>
              <a:buSzPct val="90000"/>
              <a:defRPr/>
            </a:pPr>
            <a:r>
              <a:rPr lang="en-US" sz="2800" dirty="0">
                <a:gradFill>
                  <a:gsLst>
                    <a:gs pos="0">
                      <a:schemeClr val="tx1"/>
                    </a:gs>
                    <a:gs pos="86000">
                      <a:schemeClr val="tx1"/>
                    </a:gs>
                  </a:gsLst>
                  <a:lin ang="5400000" scaled="0"/>
                </a:gradFill>
              </a:rPr>
              <a:t>CEO &amp; Senior Technologist</a:t>
            </a:r>
          </a:p>
          <a:p>
            <a:pPr lvl="0">
              <a:lnSpc>
                <a:spcPct val="90000"/>
              </a:lnSpc>
              <a:buSzPct val="90000"/>
              <a:defRPr/>
            </a:pPr>
            <a:r>
              <a:rPr lang="en-US" sz="2800" dirty="0">
                <a:gradFill>
                  <a:gsLst>
                    <a:gs pos="0">
                      <a:schemeClr val="tx1"/>
                    </a:gs>
                    <a:gs pos="86000">
                      <a:schemeClr val="tx1"/>
                    </a:gs>
                  </a:gsLst>
                  <a:lin ang="5400000" scaled="0"/>
                </a:gradFill>
              </a:rPr>
              <a:t>Quality Training (UK) Ltd., &amp; Dive Deeper Events</a:t>
            </a:r>
            <a:endParaRPr lang="en-US" sz="2800" dirty="0"/>
          </a:p>
        </p:txBody>
      </p:sp>
    </p:spTree>
    <p:extLst>
      <p:ext uri="{BB962C8B-B14F-4D97-AF65-F5344CB8AC3E}">
        <p14:creationId xmlns:p14="http://schemas.microsoft.com/office/powerpoint/2010/main" val="7218356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 y="1435271"/>
            <a:ext cx="195072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0077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Laura Chappell </a:t>
            </a:r>
            <a:r>
              <a:rPr lang="en-US" sz="2400" dirty="0"/>
              <a:t>is the Founder of Wireshark University and Chappell University and a highly-energetic speaker. Ms. Chappell is the author of the best-selling "Wireshark Network Analysis" book and several other industry titles on network communications, analysis and security. Nicknamed “Glenda, the Good Witch,” Laura has presented to thousands of State, Federal and international law enforcement officers, judicial members, engineers, network administrators, technicians and developers.</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501900" y="1524171"/>
            <a:ext cx="8115300" cy="923330"/>
          </a:xfrm>
          <a:prstGeom prst="rect">
            <a:avLst/>
          </a:prstGeom>
        </p:spPr>
        <p:txBody>
          <a:bodyPr wrap="square">
            <a:spAutoFit/>
          </a:bodyPr>
          <a:lstStyle/>
          <a:p>
            <a:pPr lvl="0">
              <a:lnSpc>
                <a:spcPct val="90000"/>
              </a:lnSpc>
              <a:buSzPct val="90000"/>
              <a:defRPr/>
            </a:pPr>
            <a:r>
              <a:rPr lang="en-US" sz="3200" dirty="0">
                <a:solidFill>
                  <a:srgbClr val="F8F57B"/>
                </a:solidFill>
              </a:rPr>
              <a:t>Laura Chappell</a:t>
            </a:r>
          </a:p>
          <a:p>
            <a:pPr lvl="0">
              <a:lnSpc>
                <a:spcPct val="90000"/>
              </a:lnSpc>
              <a:buSzPct val="90000"/>
              <a:defRPr/>
            </a:pPr>
            <a:r>
              <a:rPr lang="en-US" sz="2800" dirty="0">
                <a:gradFill>
                  <a:gsLst>
                    <a:gs pos="0">
                      <a:schemeClr val="tx1"/>
                    </a:gs>
                    <a:gs pos="86000">
                      <a:schemeClr val="tx1"/>
                    </a:gs>
                  </a:gsLst>
                  <a:lin ang="5400000" scaled="0"/>
                </a:gradFill>
              </a:rPr>
              <a:t>Founder, Chappell/Wireshark University</a:t>
            </a:r>
          </a:p>
        </p:txBody>
      </p:sp>
    </p:spTree>
    <p:extLst>
      <p:ext uri="{BB962C8B-B14F-4D97-AF65-F5344CB8AC3E}">
        <p14:creationId xmlns:p14="http://schemas.microsoft.com/office/powerpoint/2010/main" val="22534935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93"/>
          <a:stretch/>
        </p:blipFill>
        <p:spPr>
          <a:xfrm>
            <a:off x="400103" y="1435271"/>
            <a:ext cx="136922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Marcus Murray </a:t>
            </a:r>
            <a:r>
              <a:rPr lang="en-US" sz="2400" dirty="0"/>
              <a:t>is the Security Team Manager at Truesec. In addition to his work designing secure infrastructures and implementing security functions, he and his team also perform security assessments for a variety of clients, including banks, military organizations, and other large corporations. He is frequently engaged as keynote speaker for Security Events and his focus is often security threats, vulnerabilities, and awareness, and how to implement countermeasures that work in the real world.   Marcus is a member of the Truesec Expert Team, an independent elite-team of Security and infrastructure consultants operating all over the world.</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669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Marcus Murray</a:t>
            </a:r>
          </a:p>
          <a:p>
            <a:pPr lvl="0">
              <a:lnSpc>
                <a:spcPct val="90000"/>
              </a:lnSpc>
              <a:buSzPct val="90000"/>
              <a:defRPr/>
            </a:pPr>
            <a:r>
              <a:rPr lang="en-US" sz="3200" dirty="0">
                <a:gradFill>
                  <a:gsLst>
                    <a:gs pos="0">
                      <a:schemeClr val="tx1"/>
                    </a:gs>
                    <a:gs pos="86000">
                      <a:schemeClr val="tx1"/>
                    </a:gs>
                  </a:gsLst>
                  <a:lin ang="5400000" scaled="0"/>
                </a:gradFill>
              </a:rPr>
              <a:t>Security Team Manager, Truesec</a:t>
            </a:r>
          </a:p>
        </p:txBody>
      </p:sp>
    </p:spTree>
    <p:extLst>
      <p:ext uri="{BB962C8B-B14F-4D97-AF65-F5344CB8AC3E}">
        <p14:creationId xmlns:p14="http://schemas.microsoft.com/office/powerpoint/2010/main" val="8908077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72832" cy="3238500"/>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lang="en-US" sz="2400" dirty="0" smtClean="0">
                <a:solidFill>
                  <a:srgbClr val="F8F57B"/>
                </a:solidFill>
              </a:rPr>
              <a:t>Andy </a:t>
            </a:r>
            <a:r>
              <a:rPr lang="en-US" sz="2400" dirty="0">
                <a:solidFill>
                  <a:srgbClr val="F8F57B"/>
                </a:solidFill>
              </a:rPr>
              <a:t>Malone </a:t>
            </a:r>
            <a:r>
              <a:rPr lang="en-US" sz="2400" dirty="0"/>
              <a:t>is the CEO of Quality Training Ltd and founder of both the Dive Deeper Technology and Cybercrime Security events. Based in Scotland, Andy is a popular international event speaker and technology evangelist with over 15 years experience. </a:t>
            </a:r>
            <a:r>
              <a:rPr lang="en-US" sz="2400" dirty="0" smtClean="0"/>
              <a:t>Andy </a:t>
            </a:r>
            <a:r>
              <a:rPr lang="en-US" sz="2400" dirty="0"/>
              <a:t>continues to work with the Microsoft product teams to create and deliver ground breaking material on Windows 7, Server 2008 R2 and beyond. </a:t>
            </a:r>
            <a:endParaRPr lang="en-US" sz="2400" dirty="0" smtClean="0"/>
          </a:p>
          <a:p>
            <a:pPr lvl="0">
              <a:lnSpc>
                <a:spcPct val="90000"/>
              </a:lnSpc>
              <a:buSzPct val="90000"/>
              <a:defRPr/>
            </a:pPr>
            <a:endParaRPr lang="en-US" sz="2400" dirty="0"/>
          </a:p>
          <a:p>
            <a:pPr lvl="0">
              <a:lnSpc>
                <a:spcPct val="90000"/>
              </a:lnSpc>
              <a:buSzPct val="90000"/>
              <a:defRPr/>
            </a:pPr>
            <a:r>
              <a:rPr lang="en-US" sz="2400" dirty="0" smtClean="0"/>
              <a:t>Andy’s blog</a:t>
            </a:r>
            <a:r>
              <a:rPr lang="en-US" sz="2400" dirty="0"/>
              <a:t>: </a:t>
            </a:r>
            <a:r>
              <a:rPr lang="en-US" sz="2400" dirty="0">
                <a:hlinkClick r:id="rId3"/>
              </a:rPr>
              <a:t>http://</a:t>
            </a:r>
            <a:r>
              <a:rPr lang="en-US" sz="2400" dirty="0" smtClean="0">
                <a:hlinkClick r:id="rId3"/>
              </a:rPr>
              <a:t>blogs.quality-training.co.uk/blog</a:t>
            </a:r>
            <a:r>
              <a:rPr lang="en-US" sz="2400" dirty="0" smtClean="0"/>
              <a:t>  </a:t>
            </a:r>
            <a:endParaRPr kumimoji="0" lang="en-US" sz="2400" b="0" i="0" u="none" strike="noStrike" kern="1200" cap="none" spc="0" normalizeH="0" noProof="0" dirty="0" smtClean="0">
              <a:ln>
                <a:noFill/>
              </a:ln>
              <a:gradFill>
                <a:gsLst>
                  <a:gs pos="0">
                    <a:schemeClr val="tx1"/>
                  </a:gs>
                  <a:gs pos="86000">
                    <a:schemeClr val="tx1"/>
                  </a:gs>
                </a:gsLst>
                <a:lin ang="5400000" scaled="0"/>
              </a:gradFill>
              <a:effectLst/>
              <a:uLnTx/>
              <a:uFillTx/>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03" y="1435271"/>
            <a:ext cx="115386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676400" y="1524171"/>
            <a:ext cx="8115300" cy="1255728"/>
          </a:xfrm>
          <a:prstGeom prst="rect">
            <a:avLst/>
          </a:prstGeom>
        </p:spPr>
        <p:txBody>
          <a:bodyPr wrap="square">
            <a:spAutoFit/>
          </a:bodyPr>
          <a:lstStyle/>
          <a:p>
            <a:pPr lvl="0">
              <a:lnSpc>
                <a:spcPct val="90000"/>
              </a:lnSpc>
              <a:buSzPct val="90000"/>
              <a:defRPr/>
            </a:pPr>
            <a:r>
              <a:rPr lang="en-US" sz="2800" dirty="0">
                <a:solidFill>
                  <a:srgbClr val="F8F57B"/>
                </a:solidFill>
              </a:rPr>
              <a:t>Andy Malone</a:t>
            </a:r>
          </a:p>
          <a:p>
            <a:pPr lvl="0">
              <a:lnSpc>
                <a:spcPct val="90000"/>
              </a:lnSpc>
              <a:buSzPct val="90000"/>
              <a:defRPr/>
            </a:pPr>
            <a:r>
              <a:rPr lang="en-US" sz="2800" dirty="0">
                <a:gradFill>
                  <a:gsLst>
                    <a:gs pos="0">
                      <a:schemeClr val="tx1"/>
                    </a:gs>
                    <a:gs pos="86000">
                      <a:schemeClr val="tx1"/>
                    </a:gs>
                  </a:gsLst>
                  <a:lin ang="5400000" scaled="0"/>
                </a:gradFill>
              </a:rPr>
              <a:t>CEO &amp; Senior Technologist</a:t>
            </a:r>
          </a:p>
          <a:p>
            <a:pPr lvl="0">
              <a:lnSpc>
                <a:spcPct val="90000"/>
              </a:lnSpc>
              <a:buSzPct val="90000"/>
              <a:defRPr/>
            </a:pPr>
            <a:r>
              <a:rPr lang="en-US" sz="2800" dirty="0">
                <a:gradFill>
                  <a:gsLst>
                    <a:gs pos="0">
                      <a:schemeClr val="tx1"/>
                    </a:gs>
                    <a:gs pos="86000">
                      <a:schemeClr val="tx1"/>
                    </a:gs>
                  </a:gsLst>
                  <a:lin ang="5400000" scaled="0"/>
                </a:gradFill>
              </a:rPr>
              <a:t>Quality Training (UK) Ltd., &amp; Dive Deeper Events</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Paula Januszkiewicz </a:t>
            </a:r>
            <a:r>
              <a:rPr lang="en-US" sz="2400" dirty="0"/>
              <a:t>is the IT Security Auditor, Enterprise Security MVP, trainer (MCT) and Microsoft Security Trusted Advisor. </a:t>
            </a:r>
            <a:r>
              <a:rPr lang="en-US" sz="2400" dirty="0" smtClean="0"/>
              <a:t>The </a:t>
            </a:r>
            <a:r>
              <a:rPr lang="en-US" sz="2400" dirty="0"/>
              <a:t>trainings she conducts usually cover Security, Virtualization and Windows operating system topics. Paula is passionate about sharing her knowledge with others. She conducted many IT security audits and penetration tests. She drives her own company CQURE. Paula is the leader of the Women in Technology group in Poland and organizes Warsaw Girl Geek Dinners. In private, she enjoys researching new technologies and describes them on her blog </a:t>
            </a:r>
            <a:r>
              <a:rPr lang="en-US" sz="2400" dirty="0">
                <a:hlinkClick r:id="rId3"/>
              </a:rPr>
              <a:t>http://blogs.technet.com/plwit</a:t>
            </a:r>
            <a:r>
              <a:rPr lang="en-US" sz="2400" dirty="0"/>
              <a:t> </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2733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Paula Januszkiewicz</a:t>
            </a:r>
          </a:p>
          <a:p>
            <a:pPr lvl="0">
              <a:lnSpc>
                <a:spcPct val="90000"/>
              </a:lnSpc>
              <a:buSzPct val="90000"/>
              <a:defRPr/>
            </a:pPr>
            <a:r>
              <a:rPr lang="en-US" sz="3200" dirty="0">
                <a:gradFill>
                  <a:gsLst>
                    <a:gs pos="0">
                      <a:schemeClr val="tx1"/>
                    </a:gs>
                    <a:gs pos="86000">
                      <a:schemeClr val="tx1"/>
                    </a:gs>
                  </a:gsLst>
                  <a:lin ang="5400000" scaled="0"/>
                </a:gradFill>
              </a:rPr>
              <a:t>IT Security Auditor, CEO, CQURE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27" y="1439785"/>
            <a:ext cx="160479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6752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03" y="1435271"/>
            <a:ext cx="132012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r>
              <a:rPr lang="en-US" sz="2400" dirty="0" err="1">
                <a:solidFill>
                  <a:srgbClr val="F8F57B"/>
                </a:solidFill>
              </a:rPr>
              <a:t>Chengi</a:t>
            </a:r>
            <a:r>
              <a:rPr lang="en-US" sz="2400" dirty="0">
                <a:solidFill>
                  <a:srgbClr val="F8F57B"/>
                </a:solidFill>
              </a:rPr>
              <a:t> Jimmy Kuo </a:t>
            </a:r>
            <a:r>
              <a:rPr lang="en-US" sz="2400" dirty="0"/>
              <a:t>is the principal architect for the Microsoft Malware Protection Center (MMPC), where he assesses the impact of computer viruses on customers and how best to protect the data that people and organizations store on computer systems.  Jimmy directs Microsoft’s worldwide anti-malware engineering team, assessing the types of computing activities that put people and organizations at high risk and </a:t>
            </a:r>
            <a:endParaRPr lang="en-US" sz="2400" dirty="0" smtClean="0"/>
          </a:p>
          <a:p>
            <a:r>
              <a:rPr lang="en-US" sz="2400" dirty="0" smtClean="0"/>
              <a:t>then </a:t>
            </a:r>
            <a:r>
              <a:rPr lang="en-US" sz="2400" dirty="0"/>
              <a:t>establishing procedures, test methodologies and updates to address threats. </a:t>
            </a: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16100" y="1524171"/>
            <a:ext cx="9271000" cy="978729"/>
          </a:xfrm>
          <a:prstGeom prst="rect">
            <a:avLst/>
          </a:prstGeom>
        </p:spPr>
        <p:txBody>
          <a:bodyPr wrap="square">
            <a:spAutoFit/>
          </a:bodyPr>
          <a:lstStyle/>
          <a:p>
            <a:pPr lvl="0">
              <a:lnSpc>
                <a:spcPct val="90000"/>
              </a:lnSpc>
              <a:buSzPct val="90000"/>
              <a:defRPr/>
            </a:pPr>
            <a:r>
              <a:rPr lang="en-US" sz="3200" dirty="0">
                <a:solidFill>
                  <a:srgbClr val="F8F57B"/>
                </a:solidFill>
              </a:rPr>
              <a:t>Jimmy Kuo</a:t>
            </a:r>
          </a:p>
          <a:p>
            <a:pPr lvl="0">
              <a:lnSpc>
                <a:spcPct val="90000"/>
              </a:lnSpc>
              <a:buSzPct val="90000"/>
              <a:defRPr/>
            </a:pPr>
            <a:r>
              <a:rPr lang="en-US" sz="3200" dirty="0">
                <a:gradFill>
                  <a:gsLst>
                    <a:gs pos="0">
                      <a:schemeClr val="tx1"/>
                    </a:gs>
                    <a:gs pos="86000">
                      <a:schemeClr val="tx1"/>
                    </a:gs>
                  </a:gsLst>
                  <a:lin ang="5400000" scaled="0"/>
                </a:gradFill>
              </a:rPr>
              <a:t>Principal Architect, MMPC, Microsoft Corporation</a:t>
            </a:r>
          </a:p>
        </p:txBody>
      </p:sp>
    </p:spTree>
    <p:extLst>
      <p:ext uri="{BB962C8B-B14F-4D97-AF65-F5344CB8AC3E}">
        <p14:creationId xmlns:p14="http://schemas.microsoft.com/office/powerpoint/2010/main" val="21215124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Rethinking Cyber Threats: </a:t>
            </a:r>
            <a:br>
              <a:rPr lang="en-US" dirty="0" smtClean="0"/>
            </a:br>
            <a:r>
              <a:rPr lang="en-US" dirty="0" smtClean="0"/>
              <a:t>Experts Panel</a:t>
            </a:r>
            <a:endParaRPr lang="en-US" dirty="0"/>
          </a:p>
        </p:txBody>
      </p:sp>
      <p:sp>
        <p:nvSpPr>
          <p:cNvPr id="3" name="Subtitle 2"/>
          <p:cNvSpPr>
            <a:spLocks noGrp="1"/>
          </p:cNvSpPr>
          <p:nvPr>
            <p:ph type="subTitle" idx="1"/>
          </p:nvPr>
        </p:nvSpPr>
        <p:spPr>
          <a:xfrm>
            <a:off x="969964" y="4343400"/>
            <a:ext cx="10242550" cy="463255"/>
          </a:xfrm>
        </p:spPr>
        <p:txBody>
          <a:bodyPr/>
          <a:lstStyle/>
          <a:p>
            <a:r>
              <a:rPr lang="en-US" dirty="0" smtClean="0"/>
              <a:t>Panelists: Andy Malone, Laura Chappell, Marcus Murray, 		Paula </a:t>
            </a:r>
            <a:r>
              <a:rPr lang="en-US" dirty="0" err="1" smtClean="0"/>
              <a:t>Januszkiewicz</a:t>
            </a:r>
            <a:endParaRPr lang="en-US" dirty="0" smtClean="0"/>
          </a:p>
          <a:p>
            <a:endParaRPr lang="en-US" dirty="0" smtClean="0"/>
          </a:p>
          <a:p>
            <a:r>
              <a:rPr lang="en-US" dirty="0" smtClean="0"/>
              <a:t>Moderator: Jimmy </a:t>
            </a:r>
            <a:r>
              <a:rPr lang="en-US" dirty="0" err="1" smtClean="0"/>
              <a:t>Kuo</a:t>
            </a:r>
            <a:endParaRPr lang="en-US" dirty="0"/>
          </a:p>
        </p:txBody>
      </p:sp>
      <p:sp>
        <p:nvSpPr>
          <p:cNvPr id="4" name="Text Placeholder 3"/>
          <p:cNvSpPr>
            <a:spLocks noGrp="1"/>
          </p:cNvSpPr>
          <p:nvPr>
            <p:ph type="body" sz="quarter" idx="10"/>
          </p:nvPr>
        </p:nvSpPr>
        <p:spPr/>
        <p:txBody>
          <a:bodyPr/>
          <a:lstStyle/>
          <a:p>
            <a:r>
              <a:rPr lang="en-US" smtClean="0"/>
              <a:t>SIM327</a:t>
            </a:r>
            <a:endParaRPr lang="en-US" dirty="0"/>
          </a:p>
        </p:txBody>
      </p:sp>
    </p:spTree>
    <p:extLst>
      <p:ext uri="{BB962C8B-B14F-4D97-AF65-F5344CB8AC3E}">
        <p14:creationId xmlns:p14="http://schemas.microsoft.com/office/powerpoint/2010/main" val="13443272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Ripped from the headlines…</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Tree>
    <p:extLst>
      <p:ext uri="{BB962C8B-B14F-4D97-AF65-F5344CB8AC3E}">
        <p14:creationId xmlns:p14="http://schemas.microsoft.com/office/powerpoint/2010/main" val="342777485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ne_breach.jpg"/>
          <p:cNvPicPr>
            <a:picLocks noChangeAspect="1"/>
          </p:cNvPicPr>
          <p:nvPr/>
        </p:nvPicPr>
        <p:blipFill rotWithShape="1">
          <a:blip r:embed="rId3"/>
          <a:srcRect l="1120" t="1999" r="940"/>
          <a:stretch/>
        </p:blipFill>
        <p:spPr>
          <a:xfrm>
            <a:off x="965200" y="685800"/>
            <a:ext cx="9994900" cy="482237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65200" y="5850331"/>
            <a:ext cx="9994900" cy="400110"/>
          </a:xfrm>
          <a:prstGeom prst="rect">
            <a:avLst/>
          </a:prstGeom>
        </p:spPr>
        <p:txBody>
          <a:bodyPr wrap="square">
            <a:spAutoFit/>
          </a:bodyPr>
          <a:lstStyle/>
          <a:p>
            <a:r>
              <a:rPr lang="en-US" sz="2000" dirty="0" smtClean="0">
                <a:hlinkClick r:id="rId4"/>
              </a:rPr>
              <a:t>http://online.wsj.com/article/SB10001424052748704810504576307322759299038.html</a:t>
            </a:r>
            <a:endParaRPr lang="en-US" sz="2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200" y="6091631"/>
            <a:ext cx="11836400" cy="400110"/>
          </a:xfrm>
          <a:prstGeom prst="rect">
            <a:avLst/>
          </a:prstGeom>
        </p:spPr>
        <p:txBody>
          <a:bodyPr wrap="square">
            <a:spAutoFit/>
          </a:bodyPr>
          <a:lstStyle/>
          <a:p>
            <a:r>
              <a:rPr lang="en-US" sz="2000" dirty="0" smtClean="0">
                <a:hlinkClick r:id="rId3"/>
              </a:rPr>
              <a:t>http://www.scmagazineus.com/department-of-energy-funded-lab-silenced-by-apt-attack/article/201144/</a:t>
            </a:r>
            <a:endParaRPr lang="en-US" sz="2000" dirty="0"/>
          </a:p>
        </p:txBody>
      </p:sp>
      <p:pic>
        <p:nvPicPr>
          <p:cNvPr id="4" name="Picture 3" descr="ornl1.jpg"/>
          <p:cNvPicPr>
            <a:picLocks noChangeAspect="1"/>
          </p:cNvPicPr>
          <p:nvPr/>
        </p:nvPicPr>
        <p:blipFill>
          <a:blip r:embed="rId4"/>
          <a:stretch>
            <a:fillRect/>
          </a:stretch>
        </p:blipFill>
        <p:spPr>
          <a:xfrm>
            <a:off x="950913" y="561392"/>
            <a:ext cx="5066522" cy="5159828"/>
          </a:xfrm>
          <a:prstGeom prst="rect">
            <a:avLst/>
          </a:prstGeom>
          <a:ln>
            <a:noFill/>
          </a:ln>
          <a:effectLst>
            <a:outerShdw blurRad="292100" dist="139700" dir="2700000" algn="tl" rotWithShape="0">
              <a:srgbClr val="333333">
                <a:alpha val="65000"/>
              </a:srgbClr>
            </a:outerShdw>
          </a:effectLst>
        </p:spPr>
      </p:pic>
      <p:pic>
        <p:nvPicPr>
          <p:cNvPr id="5" name="Picture 4" descr="ornl2.jpg"/>
          <p:cNvPicPr>
            <a:picLocks noChangeAspect="1"/>
          </p:cNvPicPr>
          <p:nvPr/>
        </p:nvPicPr>
        <p:blipFill>
          <a:blip r:embed="rId5"/>
          <a:stretch>
            <a:fillRect/>
          </a:stretch>
        </p:blipFill>
        <p:spPr>
          <a:xfrm>
            <a:off x="5332126" y="2306222"/>
            <a:ext cx="5589191" cy="298501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113" y="1447800"/>
            <a:ext cx="10693400" cy="4862870"/>
          </a:xfrm>
          <a:prstGeom prst="rect">
            <a:avLst/>
          </a:prstGeom>
          <a:noFill/>
        </p:spPr>
        <p:txBody>
          <a:bodyPr wrap="square" lIns="0" tIns="0" rIns="0" bIns="0" rtlCol="0">
            <a:spAutoFit/>
          </a:bodyPr>
          <a:lstStyle/>
          <a:p>
            <a:r>
              <a:rPr lang="en-US" sz="3200" dirty="0" smtClean="0">
                <a:gradFill>
                  <a:gsLst>
                    <a:gs pos="0">
                      <a:srgbClr val="FFFFFF"/>
                    </a:gs>
                    <a:gs pos="100000">
                      <a:srgbClr val="FFFFFF"/>
                    </a:gs>
                  </a:gsLst>
                  <a:lin ang="5400000" scaled="0"/>
                </a:gradFill>
              </a:rPr>
              <a:t>Safety and Security Center</a:t>
            </a:r>
          </a:p>
          <a:p>
            <a:pPr>
              <a:spcAft>
                <a:spcPts val="2400"/>
              </a:spcAft>
            </a:pPr>
            <a:r>
              <a:rPr lang="en-US" sz="3200" dirty="0">
                <a:solidFill>
                  <a:srgbClr val="7030A0"/>
                </a:solidFill>
                <a:hlinkClick r:id="rId3"/>
              </a:rPr>
              <a:t>http://</a:t>
            </a:r>
            <a:r>
              <a:rPr lang="en-US" sz="3200" dirty="0" smtClean="0">
                <a:solidFill>
                  <a:srgbClr val="7030A0"/>
                </a:solidFill>
                <a:hlinkClick r:id="rId3"/>
              </a:rPr>
              <a:t>www.microsoft.com/security</a:t>
            </a:r>
            <a:endParaRPr lang="en-US" sz="3200" dirty="0" smtClean="0">
              <a:solidFill>
                <a:srgbClr val="7030A0"/>
              </a:solidFill>
            </a:endParaRPr>
          </a:p>
          <a:p>
            <a:r>
              <a:rPr lang="en-US" sz="3200" dirty="0">
                <a:gradFill>
                  <a:gsLst>
                    <a:gs pos="0">
                      <a:srgbClr val="FFFFFF"/>
                    </a:gs>
                    <a:gs pos="100000">
                      <a:srgbClr val="FFFFFF"/>
                    </a:gs>
                  </a:gsLst>
                  <a:lin ang="5400000" scaled="0"/>
                </a:gradFill>
              </a:rPr>
              <a:t>Security Development Lifecycle</a:t>
            </a:r>
          </a:p>
          <a:p>
            <a:pPr>
              <a:spcAft>
                <a:spcPts val="2400"/>
              </a:spcAft>
            </a:pPr>
            <a:r>
              <a:rPr lang="en-US" sz="3200" dirty="0">
                <a:solidFill>
                  <a:srgbClr val="7030A0"/>
                </a:solidFill>
                <a:hlinkClick r:id="rId4"/>
              </a:rPr>
              <a:t>http://www.microsoft.com/sdl</a:t>
            </a:r>
            <a:endParaRPr lang="en-US" sz="3200" dirty="0">
              <a:solidFill>
                <a:srgbClr val="7030A0"/>
              </a:solidFill>
            </a:endParaRPr>
          </a:p>
          <a:p>
            <a:r>
              <a:rPr lang="en-US" sz="3200" dirty="0">
                <a:gradFill>
                  <a:gsLst>
                    <a:gs pos="0">
                      <a:srgbClr val="FFFFFF"/>
                    </a:gs>
                    <a:gs pos="100000">
                      <a:srgbClr val="FFFFFF"/>
                    </a:gs>
                  </a:gsLst>
                  <a:lin ang="5400000" scaled="0"/>
                </a:gradFill>
              </a:rPr>
              <a:t>Security Intelligence Report</a:t>
            </a:r>
          </a:p>
          <a:p>
            <a:pPr>
              <a:spcAft>
                <a:spcPts val="2400"/>
              </a:spcAft>
            </a:pPr>
            <a:r>
              <a:rPr lang="en-US" sz="3200" dirty="0">
                <a:solidFill>
                  <a:srgbClr val="7030A0"/>
                </a:solidFill>
                <a:hlinkClick r:id="rId5"/>
              </a:rPr>
              <a:t>http://www.microsoft.com/sir</a:t>
            </a:r>
            <a:endParaRPr lang="en-US" sz="3200" dirty="0">
              <a:solidFill>
                <a:srgbClr val="7030A0"/>
              </a:solidFill>
            </a:endParaRPr>
          </a:p>
          <a:p>
            <a:r>
              <a:rPr lang="en-US" sz="3200" dirty="0">
                <a:gradFill>
                  <a:gsLst>
                    <a:gs pos="0">
                      <a:srgbClr val="FFFFFF"/>
                    </a:gs>
                    <a:gs pos="100000">
                      <a:srgbClr val="FFFFFF"/>
                    </a:gs>
                  </a:gsLst>
                  <a:lin ang="5400000" scaled="0"/>
                </a:gradFill>
              </a:rPr>
              <a:t>End to End Trust</a:t>
            </a:r>
          </a:p>
          <a:p>
            <a:pPr>
              <a:spcAft>
                <a:spcPts val="2400"/>
              </a:spcAft>
            </a:pPr>
            <a:r>
              <a:rPr lang="en-US" sz="3200" dirty="0">
                <a:solidFill>
                  <a:srgbClr val="7030A0"/>
                </a:solidFill>
                <a:hlinkClick r:id="rId6"/>
              </a:rPr>
              <a:t>http://www.microsoft.com/endtoendtrust</a:t>
            </a:r>
            <a:r>
              <a:rPr lang="en-US" sz="3200" dirty="0">
                <a:solidFill>
                  <a:srgbClr val="7030A0"/>
                </a:solidFill>
              </a:rPr>
              <a:t>  </a:t>
            </a:r>
          </a:p>
        </p:txBody>
      </p:sp>
      <p:sp>
        <p:nvSpPr>
          <p:cNvPr id="8" name="TextBox 7"/>
          <p:cNvSpPr txBox="1"/>
          <p:nvPr/>
        </p:nvSpPr>
        <p:spPr>
          <a:xfrm>
            <a:off x="3793794" y="171450"/>
            <a:ext cx="5845506" cy="677108"/>
          </a:xfrm>
          <a:prstGeom prst="rect">
            <a:avLst/>
          </a:prstGeom>
          <a:noFill/>
        </p:spPr>
        <p:txBody>
          <a:bodyPr wrap="square" lIns="0" tIns="0" rIns="0" bIns="0" rtlCol="0">
            <a:spAutoFit/>
          </a:bodyPr>
          <a:lstStyle/>
          <a:p>
            <a:r>
              <a:rPr lang="en-US" sz="4400" dirty="0" smtClean="0">
                <a:gradFill>
                  <a:gsLst>
                    <a:gs pos="0">
                      <a:srgbClr val="FFFFFF"/>
                    </a:gs>
                    <a:gs pos="86000">
                      <a:srgbClr val="FFFFFF"/>
                    </a:gs>
                  </a:gsLst>
                  <a:lin ang="5400000" scaled="0"/>
                </a:gradFill>
              </a:rPr>
              <a:t>Trustworthy Computing</a:t>
            </a:r>
          </a:p>
        </p:txBody>
      </p:sp>
      <p:cxnSp>
        <p:nvCxnSpPr>
          <p:cNvPr id="10" name="Straight Connector 9"/>
          <p:cNvCxnSpPr/>
          <p:nvPr/>
        </p:nvCxnSpPr>
        <p:spPr>
          <a:xfrm>
            <a:off x="3606800" y="231775"/>
            <a:ext cx="0" cy="664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black">
          <a:xfrm>
            <a:off x="519113" y="266700"/>
            <a:ext cx="2827955" cy="475623"/>
          </a:xfrm>
          <a:prstGeom prst="rect">
            <a:avLst/>
          </a:prstGeom>
          <a:noFill/>
          <a:ln>
            <a:noFill/>
          </a:ln>
        </p:spPr>
      </p:pic>
    </p:spTree>
    <p:extLst>
      <p:ext uri="{BB962C8B-B14F-4D97-AF65-F5344CB8AC3E}">
        <p14:creationId xmlns:p14="http://schemas.microsoft.com/office/powerpoint/2010/main" val="31585059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001252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3274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244186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 y="1435271"/>
            <a:ext cx="195072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0077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Laura Chappell </a:t>
            </a:r>
            <a:r>
              <a:rPr lang="en-US" sz="2400" dirty="0"/>
              <a:t>is the Founder of Wireshark University and Chappell University and a highly-energetic speaker. Ms. Chappell is the author of the best-selling "Wireshark Network Analysis" book and several other industry titles on network communications, analysis and security. Nicknamed “Glenda, the Good Witch,” Laura has presented to thousands of State, Federal and international law enforcement officers, judicial members, engineers, network administrators, technicians and developers.</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501900" y="1524171"/>
            <a:ext cx="8115300" cy="923330"/>
          </a:xfrm>
          <a:prstGeom prst="rect">
            <a:avLst/>
          </a:prstGeom>
        </p:spPr>
        <p:txBody>
          <a:bodyPr wrap="square">
            <a:spAutoFit/>
          </a:bodyPr>
          <a:lstStyle/>
          <a:p>
            <a:pPr lvl="0">
              <a:lnSpc>
                <a:spcPct val="90000"/>
              </a:lnSpc>
              <a:buSzPct val="90000"/>
              <a:defRPr/>
            </a:pPr>
            <a:r>
              <a:rPr lang="en-US" sz="3200" dirty="0">
                <a:solidFill>
                  <a:srgbClr val="F8F57B"/>
                </a:solidFill>
              </a:rPr>
              <a:t>Laura Chappell</a:t>
            </a:r>
          </a:p>
          <a:p>
            <a:pPr lvl="0">
              <a:lnSpc>
                <a:spcPct val="90000"/>
              </a:lnSpc>
              <a:buSzPct val="90000"/>
              <a:defRPr/>
            </a:pPr>
            <a:r>
              <a:rPr lang="en-US" sz="2800" dirty="0">
                <a:gradFill>
                  <a:gsLst>
                    <a:gs pos="0">
                      <a:schemeClr val="tx1"/>
                    </a:gs>
                    <a:gs pos="86000">
                      <a:schemeClr val="tx1"/>
                    </a:gs>
                  </a:gsLst>
                  <a:lin ang="5400000" scaled="0"/>
                </a:gradFill>
              </a:rPr>
              <a:t>Founder, Chappell/Wireshark University</a:t>
            </a:r>
          </a:p>
        </p:txBody>
      </p:sp>
    </p:spTree>
    <p:extLst>
      <p:ext uri="{BB962C8B-B14F-4D97-AF65-F5344CB8AC3E}">
        <p14:creationId xmlns:p14="http://schemas.microsoft.com/office/powerpoint/2010/main" val="16761917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93"/>
          <a:stretch/>
        </p:blipFill>
        <p:spPr>
          <a:xfrm>
            <a:off x="400103" y="1435271"/>
            <a:ext cx="136922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Marcus Murray </a:t>
            </a:r>
            <a:r>
              <a:rPr lang="en-US" sz="2400" dirty="0"/>
              <a:t>is the Security Team Manager at Truesec. In addition to his work designing secure infrastructures and implementing security functions, he and his team also perform security assessments for a variety of clients, including banks, military organizations, and other large corporations. He is frequently engaged as keynote speaker for Security Events and his focus is often security threats, vulnerabilities, and awareness, and how to implement countermeasures that work in the real world.   Marcus is a member of the Truesec Expert Team, an independent elite-team of Security and infrastructure consultants operating all over the world.</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669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Marcus Murray</a:t>
            </a:r>
          </a:p>
          <a:p>
            <a:pPr lvl="0">
              <a:lnSpc>
                <a:spcPct val="90000"/>
              </a:lnSpc>
              <a:buSzPct val="90000"/>
              <a:defRPr/>
            </a:pPr>
            <a:r>
              <a:rPr lang="en-US" sz="3200" dirty="0">
                <a:gradFill>
                  <a:gsLst>
                    <a:gs pos="0">
                      <a:schemeClr val="tx1"/>
                    </a:gs>
                    <a:gs pos="86000">
                      <a:schemeClr val="tx1"/>
                    </a:gs>
                  </a:gsLst>
                  <a:lin ang="5400000" scaled="0"/>
                </a:gradFill>
              </a:rPr>
              <a:t>Security Team Manager, Truesec</a:t>
            </a:r>
          </a:p>
        </p:txBody>
      </p:sp>
    </p:spTree>
    <p:extLst>
      <p:ext uri="{BB962C8B-B14F-4D97-AF65-F5344CB8AC3E}">
        <p14:creationId xmlns:p14="http://schemas.microsoft.com/office/powerpoint/2010/main" val="23219832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Paula Januszkiewicz </a:t>
            </a:r>
            <a:r>
              <a:rPr lang="en-US" sz="2400" dirty="0"/>
              <a:t>is the IT Security Auditor, Enterprise Security MVP, trainer (MCT) and Microsoft Security Trusted Advisor. </a:t>
            </a:r>
            <a:r>
              <a:rPr lang="en-US" sz="2400" dirty="0" smtClean="0"/>
              <a:t>The </a:t>
            </a:r>
            <a:r>
              <a:rPr lang="en-US" sz="2400" dirty="0"/>
              <a:t>trainings she conducts usually cover Security, Virtualization and Windows operating system topics. Paula is passionate about sharing her knowledge with others. She conducted many IT security audits and penetration tests. She drives her own company CQURE. Paula is the leader of the Women in Technology group in Poland and organizes Warsaw Girl Geek Dinners. In private, she enjoys researching new technologies and describes them on her blog </a:t>
            </a:r>
            <a:r>
              <a:rPr lang="en-US" sz="2400" dirty="0">
                <a:hlinkClick r:id="rId3"/>
              </a:rPr>
              <a:t>http://blogs.technet.com/plwit</a:t>
            </a:r>
            <a:r>
              <a:rPr lang="en-US" sz="2400" dirty="0"/>
              <a:t> </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2733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Paula Januszkiewicz</a:t>
            </a:r>
          </a:p>
          <a:p>
            <a:pPr lvl="0">
              <a:lnSpc>
                <a:spcPct val="90000"/>
              </a:lnSpc>
              <a:buSzPct val="90000"/>
              <a:defRPr/>
            </a:pPr>
            <a:r>
              <a:rPr lang="en-US" sz="3200" dirty="0">
                <a:gradFill>
                  <a:gsLst>
                    <a:gs pos="0">
                      <a:schemeClr val="tx1"/>
                    </a:gs>
                    <a:gs pos="86000">
                      <a:schemeClr val="tx1"/>
                    </a:gs>
                  </a:gsLst>
                  <a:lin ang="5400000" scaled="0"/>
                </a:gradFill>
              </a:rPr>
              <a:t>IT Security Auditor, CEO, CQURE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27" y="1439785"/>
            <a:ext cx="160479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35818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03" y="1435271"/>
            <a:ext cx="132012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r>
              <a:rPr lang="en-US" sz="2400" dirty="0" err="1">
                <a:solidFill>
                  <a:srgbClr val="F8F57B"/>
                </a:solidFill>
              </a:rPr>
              <a:t>Chengi</a:t>
            </a:r>
            <a:r>
              <a:rPr lang="en-US" sz="2400" dirty="0">
                <a:solidFill>
                  <a:srgbClr val="F8F57B"/>
                </a:solidFill>
              </a:rPr>
              <a:t> Jimmy Kuo </a:t>
            </a:r>
            <a:r>
              <a:rPr lang="en-US" sz="2400" dirty="0"/>
              <a:t>is the principal architect for the Microsoft Malware Protection Center (MMPC), where he assesses the impact of computer viruses on customers and how best to protect the data that people and organizations store on computer systems.  Jimmy directs Microsoft’s worldwide anti-malware engineering team, assessing the types of computing activities that put people and organizations at high risk and </a:t>
            </a:r>
            <a:endParaRPr lang="en-US" sz="2400" dirty="0" smtClean="0"/>
          </a:p>
          <a:p>
            <a:r>
              <a:rPr lang="en-US" sz="2400" dirty="0" smtClean="0"/>
              <a:t>then </a:t>
            </a:r>
            <a:r>
              <a:rPr lang="en-US" sz="2400" dirty="0"/>
              <a:t>establishing procedures, test methodologies and updates to address threats. </a:t>
            </a: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16100" y="1524171"/>
            <a:ext cx="9271000" cy="978729"/>
          </a:xfrm>
          <a:prstGeom prst="rect">
            <a:avLst/>
          </a:prstGeom>
        </p:spPr>
        <p:txBody>
          <a:bodyPr wrap="square">
            <a:spAutoFit/>
          </a:bodyPr>
          <a:lstStyle/>
          <a:p>
            <a:pPr lvl="0">
              <a:lnSpc>
                <a:spcPct val="90000"/>
              </a:lnSpc>
              <a:buSzPct val="90000"/>
              <a:defRPr/>
            </a:pPr>
            <a:r>
              <a:rPr lang="en-US" sz="3200" dirty="0">
                <a:solidFill>
                  <a:srgbClr val="F8F57B"/>
                </a:solidFill>
              </a:rPr>
              <a:t>Jimmy Kuo</a:t>
            </a:r>
          </a:p>
          <a:p>
            <a:pPr lvl="0">
              <a:lnSpc>
                <a:spcPct val="90000"/>
              </a:lnSpc>
              <a:buSzPct val="90000"/>
              <a:defRPr/>
            </a:pPr>
            <a:r>
              <a:rPr lang="en-US" sz="3200" dirty="0">
                <a:gradFill>
                  <a:gsLst>
                    <a:gs pos="0">
                      <a:schemeClr val="tx1"/>
                    </a:gs>
                    <a:gs pos="86000">
                      <a:schemeClr val="tx1"/>
                    </a:gs>
                  </a:gsLst>
                  <a:lin ang="5400000" scaled="0"/>
                </a:gradFill>
              </a:rPr>
              <a:t>Principal Architect, MMPC, Microsoft Corporation</a:t>
            </a:r>
          </a:p>
        </p:txBody>
      </p:sp>
    </p:spTree>
    <p:extLst>
      <p:ext uri="{BB962C8B-B14F-4D97-AF65-F5344CB8AC3E}">
        <p14:creationId xmlns:p14="http://schemas.microsoft.com/office/powerpoint/2010/main" val="17362651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7868" y="3454401"/>
            <a:ext cx="10172832" cy="3238500"/>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lang="en-US" sz="2400" dirty="0" smtClean="0">
                <a:solidFill>
                  <a:srgbClr val="F8F57B"/>
                </a:solidFill>
              </a:rPr>
              <a:t>Andy </a:t>
            </a:r>
            <a:r>
              <a:rPr lang="en-US" sz="2400" dirty="0">
                <a:solidFill>
                  <a:srgbClr val="F8F57B"/>
                </a:solidFill>
              </a:rPr>
              <a:t>Malone </a:t>
            </a:r>
            <a:r>
              <a:rPr lang="en-US" sz="2400" dirty="0"/>
              <a:t>is the CEO of Quality Training Ltd and founder of both the Dive Deeper Technology and Cybercrime Security events. Based in Scotland, Andy is a popular international event speaker and technology evangelist with over 15 years experience. </a:t>
            </a:r>
            <a:r>
              <a:rPr lang="en-US" sz="2400" dirty="0" smtClean="0"/>
              <a:t>Andy </a:t>
            </a:r>
            <a:r>
              <a:rPr lang="en-US" sz="2400" dirty="0"/>
              <a:t>continues to work with the Microsoft product teams to create and deliver ground breaking material on Windows 7, Server 2008 R2 and beyond. </a:t>
            </a:r>
            <a:endParaRPr lang="en-US" sz="2400" dirty="0" smtClean="0"/>
          </a:p>
          <a:p>
            <a:pPr lvl="0">
              <a:lnSpc>
                <a:spcPct val="90000"/>
              </a:lnSpc>
              <a:buSzPct val="90000"/>
              <a:defRPr/>
            </a:pPr>
            <a:endParaRPr lang="en-US" sz="2400" dirty="0"/>
          </a:p>
          <a:p>
            <a:pPr lvl="0">
              <a:lnSpc>
                <a:spcPct val="90000"/>
              </a:lnSpc>
              <a:buSzPct val="90000"/>
              <a:defRPr/>
            </a:pPr>
            <a:r>
              <a:rPr lang="en-US" sz="2400" dirty="0" smtClean="0"/>
              <a:t>Andy’s blog</a:t>
            </a:r>
            <a:r>
              <a:rPr lang="en-US" sz="2400" dirty="0"/>
              <a:t>: </a:t>
            </a:r>
            <a:r>
              <a:rPr lang="en-US" sz="2400" dirty="0">
                <a:hlinkClick r:id="rId3"/>
              </a:rPr>
              <a:t>http://</a:t>
            </a:r>
            <a:r>
              <a:rPr lang="en-US" sz="2400" dirty="0" smtClean="0">
                <a:hlinkClick r:id="rId3"/>
              </a:rPr>
              <a:t>blogs.quality-training.co.uk/blog</a:t>
            </a:r>
            <a:r>
              <a:rPr lang="en-US" sz="2400" dirty="0" smtClean="0"/>
              <a:t>  </a:t>
            </a:r>
            <a:endParaRPr kumimoji="0" lang="en-US" sz="2400" b="0" i="0" u="none" strike="noStrike" kern="1200" cap="none" spc="0" normalizeH="0" noProof="0" dirty="0" smtClean="0">
              <a:ln>
                <a:noFill/>
              </a:ln>
              <a:gradFill>
                <a:gsLst>
                  <a:gs pos="0">
                    <a:schemeClr val="tx1"/>
                  </a:gs>
                  <a:gs pos="86000">
                    <a:schemeClr val="tx1"/>
                  </a:gs>
                </a:gsLst>
                <a:lin ang="5400000" scaled="0"/>
              </a:gradFill>
              <a:effectLst/>
              <a:uLnTx/>
              <a:uFillTx/>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03" y="1435271"/>
            <a:ext cx="1153865"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676400" y="1524171"/>
            <a:ext cx="8115300" cy="1255728"/>
          </a:xfrm>
          <a:prstGeom prst="rect">
            <a:avLst/>
          </a:prstGeom>
        </p:spPr>
        <p:txBody>
          <a:bodyPr wrap="square">
            <a:spAutoFit/>
          </a:bodyPr>
          <a:lstStyle/>
          <a:p>
            <a:pPr lvl="0">
              <a:lnSpc>
                <a:spcPct val="90000"/>
              </a:lnSpc>
              <a:buSzPct val="90000"/>
              <a:defRPr/>
            </a:pPr>
            <a:r>
              <a:rPr lang="en-US" sz="2800" dirty="0">
                <a:solidFill>
                  <a:srgbClr val="F8F57B"/>
                </a:solidFill>
              </a:rPr>
              <a:t>Andy Malone</a:t>
            </a:r>
          </a:p>
          <a:p>
            <a:pPr lvl="0">
              <a:lnSpc>
                <a:spcPct val="90000"/>
              </a:lnSpc>
              <a:buSzPct val="90000"/>
              <a:defRPr/>
            </a:pPr>
            <a:r>
              <a:rPr lang="en-US" sz="2800" dirty="0">
                <a:gradFill>
                  <a:gsLst>
                    <a:gs pos="0">
                      <a:schemeClr val="tx1"/>
                    </a:gs>
                    <a:gs pos="86000">
                      <a:schemeClr val="tx1"/>
                    </a:gs>
                  </a:gsLst>
                  <a:lin ang="5400000" scaled="0"/>
                </a:gradFill>
              </a:rPr>
              <a:t>CEO &amp; Senior Technologist</a:t>
            </a:r>
          </a:p>
          <a:p>
            <a:pPr lvl="0">
              <a:lnSpc>
                <a:spcPct val="90000"/>
              </a:lnSpc>
              <a:buSzPct val="90000"/>
              <a:defRPr/>
            </a:pPr>
            <a:r>
              <a:rPr lang="en-US" sz="2800" dirty="0">
                <a:gradFill>
                  <a:gsLst>
                    <a:gs pos="0">
                      <a:schemeClr val="tx1"/>
                    </a:gs>
                    <a:gs pos="86000">
                      <a:schemeClr val="tx1"/>
                    </a:gs>
                  </a:gsLst>
                  <a:lin ang="5400000" scaled="0"/>
                </a:gradFill>
              </a:rPr>
              <a:t>Quality Training (UK) Ltd., &amp; Dive Deeper Events</a:t>
            </a:r>
            <a:endParaRPr lang="en-US" sz="2800" dirty="0"/>
          </a:p>
        </p:txBody>
      </p:sp>
    </p:spTree>
    <p:extLst>
      <p:ext uri="{BB962C8B-B14F-4D97-AF65-F5344CB8AC3E}">
        <p14:creationId xmlns:p14="http://schemas.microsoft.com/office/powerpoint/2010/main" val="33264406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 y="1435271"/>
            <a:ext cx="195072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0077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Laura Chappell </a:t>
            </a:r>
            <a:r>
              <a:rPr lang="en-US" sz="2400" dirty="0"/>
              <a:t>is the Founder of Wireshark University and Chappell University and a highly-energetic speaker. Ms. Chappell is the author of the best-selling "Wireshark Network Analysis" book and several other industry titles on network communications, analysis and security. Nicknamed “Glenda, the Good Witch,” Laura has presented to thousands of State, Federal and international law enforcement officers, judicial members, engineers, network administrators, technicians and developers.</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2501900" y="1524171"/>
            <a:ext cx="8115300" cy="923330"/>
          </a:xfrm>
          <a:prstGeom prst="rect">
            <a:avLst/>
          </a:prstGeom>
        </p:spPr>
        <p:txBody>
          <a:bodyPr wrap="square">
            <a:spAutoFit/>
          </a:bodyPr>
          <a:lstStyle/>
          <a:p>
            <a:pPr lvl="0">
              <a:lnSpc>
                <a:spcPct val="90000"/>
              </a:lnSpc>
              <a:buSzPct val="90000"/>
              <a:defRPr/>
            </a:pPr>
            <a:r>
              <a:rPr lang="en-US" sz="3200" dirty="0">
                <a:solidFill>
                  <a:srgbClr val="F8F57B"/>
                </a:solidFill>
              </a:rPr>
              <a:t>Laura Chappell</a:t>
            </a:r>
          </a:p>
          <a:p>
            <a:pPr lvl="0">
              <a:lnSpc>
                <a:spcPct val="90000"/>
              </a:lnSpc>
              <a:buSzPct val="90000"/>
              <a:defRPr/>
            </a:pPr>
            <a:r>
              <a:rPr lang="en-US" sz="2800" dirty="0">
                <a:gradFill>
                  <a:gsLst>
                    <a:gs pos="0">
                      <a:schemeClr val="tx1"/>
                    </a:gs>
                    <a:gs pos="86000">
                      <a:schemeClr val="tx1"/>
                    </a:gs>
                  </a:gsLst>
                  <a:lin ang="5400000" scaled="0"/>
                </a:gradFill>
              </a:rPr>
              <a:t>Founder, Chappell/Wireshark University</a:t>
            </a:r>
          </a:p>
        </p:txBody>
      </p:sp>
    </p:spTree>
    <p:extLst>
      <p:ext uri="{BB962C8B-B14F-4D97-AF65-F5344CB8AC3E}">
        <p14:creationId xmlns:p14="http://schemas.microsoft.com/office/powerpoint/2010/main" val="26627506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93"/>
          <a:stretch/>
        </p:blipFill>
        <p:spPr>
          <a:xfrm>
            <a:off x="400103" y="1435271"/>
            <a:ext cx="136922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507868" y="3454401"/>
            <a:ext cx="10147432" cy="3238500"/>
          </a:xfrm>
          <a:prstGeom prst="rect">
            <a:avLst/>
          </a:prstGeom>
        </p:spPr>
        <p:txBody>
          <a:bodyPr vert="horz" wrap="square" lIns="0" tIns="0" rIns="0" bIns="0" rtlCol="0">
            <a:noAutofit/>
          </a:bodyPr>
          <a:lstStyle/>
          <a:p>
            <a:pPr lvl="0">
              <a:lnSpc>
                <a:spcPct val="90000"/>
              </a:lnSpc>
              <a:buSzPct val="90000"/>
              <a:defRPr/>
            </a:pPr>
            <a:r>
              <a:rPr lang="en-US" sz="2400" dirty="0">
                <a:solidFill>
                  <a:srgbClr val="F8F57B"/>
                </a:solidFill>
              </a:rPr>
              <a:t>Marcus Murray </a:t>
            </a:r>
            <a:r>
              <a:rPr lang="en-US" sz="2400" dirty="0"/>
              <a:t>is the Security Team Manager at Truesec. In addition to his work designing secure infrastructures and implementing security functions, he and his team also perform security assessments for a variety of clients, including banks, military organizations, and other large corporations. He is frequently engaged as keynote speaker for Security Events and his focus is often security threats, vulnerabilities, and awareness, and how to implement countermeasures that work in the real world.   Marcus is a member of the Truesec Expert Team, an independent elite-team of Security and infrastructure consultants operating all over the world.</a:t>
            </a:r>
            <a:endParaRPr lang="en-US" sz="2400" dirty="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lang="en-US" sz="2400" baseline="0" dirty="0" smtClean="0">
              <a:gradFill>
                <a:gsLst>
                  <a:gs pos="0">
                    <a:schemeClr val="tx1"/>
                  </a:gs>
                  <a:gs pos="86000">
                    <a:schemeClr val="tx1"/>
                  </a:gs>
                </a:gsLst>
                <a:lin ang="5400000" scaled="0"/>
              </a:gradFill>
            </a:endParaRPr>
          </a:p>
          <a:p>
            <a:pPr marL="0" marR="0" lvl="0" indent="0" algn="l" defTabSz="914363" rtl="0" eaLnBrk="1" fontAlgn="auto" latinLnBrk="0" hangingPunct="1">
              <a:lnSpc>
                <a:spcPct val="90000"/>
              </a:lnSpc>
              <a:spcBef>
                <a:spcPts val="0"/>
              </a:spcBef>
              <a:spcAft>
                <a:spcPts val="0"/>
              </a:spcAft>
              <a:buClrTx/>
              <a:buSzPct val="90000"/>
              <a:buFontTx/>
              <a:buNone/>
              <a:tabLst/>
              <a:defRPr/>
            </a:pPr>
            <a:endParaRPr kumimoji="0" lang="en-US" sz="28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8" name="Title 1"/>
          <p:cNvSpPr txBox="1">
            <a:spLocks/>
          </p:cNvSpPr>
          <p:nvPr/>
        </p:nvSpPr>
        <p:spPr>
          <a:xfrm>
            <a:off x="507868" y="230189"/>
            <a:ext cx="11173090" cy="1107996"/>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Panelist</a:t>
            </a:r>
            <a:br>
              <a:rPr kumimoji="0" lang="en-US" sz="48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endParaRPr kumimoji="0" lang="en-US" sz="3600" b="0" i="0" u="none" strike="noStrike" kern="1200" cap="none" spc="-100" normalizeH="0" baseline="0" noProof="0" dirty="0">
              <a:ln w="3175">
                <a:noFill/>
              </a:ln>
              <a:solidFill>
                <a:schemeClr val="accent1">
                  <a:alpha val="99000"/>
                </a:schemeClr>
              </a:solidFill>
              <a:effectLst/>
              <a:uLnTx/>
              <a:uFillTx/>
              <a:latin typeface="+mj-lt"/>
              <a:ea typeface="+mn-ea"/>
              <a:cs typeface="Arial" charset="0"/>
            </a:endParaRPr>
          </a:p>
        </p:txBody>
      </p:sp>
      <p:sp>
        <p:nvSpPr>
          <p:cNvPr id="5" name="Rectangle 4"/>
          <p:cNvSpPr/>
          <p:nvPr/>
        </p:nvSpPr>
        <p:spPr>
          <a:xfrm>
            <a:off x="1866900" y="1524171"/>
            <a:ext cx="8115300" cy="978729"/>
          </a:xfrm>
          <a:prstGeom prst="rect">
            <a:avLst/>
          </a:prstGeom>
        </p:spPr>
        <p:txBody>
          <a:bodyPr wrap="square">
            <a:spAutoFit/>
          </a:bodyPr>
          <a:lstStyle/>
          <a:p>
            <a:pPr lvl="0">
              <a:lnSpc>
                <a:spcPct val="90000"/>
              </a:lnSpc>
              <a:buSzPct val="90000"/>
              <a:defRPr/>
            </a:pPr>
            <a:r>
              <a:rPr lang="en-US" sz="3200" dirty="0">
                <a:solidFill>
                  <a:srgbClr val="F8F57B"/>
                </a:solidFill>
              </a:rPr>
              <a:t>Marcus Murray</a:t>
            </a:r>
          </a:p>
          <a:p>
            <a:pPr lvl="0">
              <a:lnSpc>
                <a:spcPct val="90000"/>
              </a:lnSpc>
              <a:buSzPct val="90000"/>
              <a:defRPr/>
            </a:pPr>
            <a:r>
              <a:rPr lang="en-US" sz="3200" dirty="0">
                <a:gradFill>
                  <a:gsLst>
                    <a:gs pos="0">
                      <a:schemeClr val="tx1"/>
                    </a:gs>
                    <a:gs pos="86000">
                      <a:schemeClr val="tx1"/>
                    </a:gs>
                  </a:gsLst>
                  <a:lin ang="5400000" scaled="0"/>
                </a:gradFill>
              </a:rPr>
              <a:t>Security Team Manager, Truesec</a:t>
            </a:r>
          </a:p>
        </p:txBody>
      </p:sp>
    </p:spTree>
    <p:extLst>
      <p:ext uri="{BB962C8B-B14F-4D97-AF65-F5344CB8AC3E}">
        <p14:creationId xmlns:p14="http://schemas.microsoft.com/office/powerpoint/2010/main" val="40060330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SIM327</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terms/"/>
    <ds:schemaRef ds:uri="http://www.w3.org/XML/1998/namespace"/>
    <ds:schemaRef ds:uri="8b529f77-48ab-4581-b468-93f09345b8aa"/>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946</TotalTime>
  <Words>5226</Words>
  <Application>Microsoft Office PowerPoint</Application>
  <PresentationFormat>Custom</PresentationFormat>
  <Paragraphs>257</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TENA11_BreakoutSession_Template_16x9_Final_05132011</vt:lpstr>
      <vt:lpstr>1_White with Consolas font for code slides</vt:lpstr>
      <vt:lpstr>1_TENA11_BreakoutSession_Template_16x9_Final (2)</vt:lpstr>
      <vt:lpstr>Rethinking Cyber Threats:  Experts Panel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Rethinking Cyber Threats:  Experts Panel</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SIM327: Rethinking Cyber Threats: Experts Panel</dc:title>
  <dc:subject>Microsoft TechEd North America 2011</dc:subject>
  <dc:creator>Jimmy Kuo;Andy Malone;Laura Chappell;Marcus Murray;Paula Januszkiewicz</dc:creator>
  <dc:description>Template Design: Jordan Cayabyab
Formatter: Dana Kim-Wincapaw, Silver Fox Productions, Inc.
Event Date: May 16-19, 2011
Event Location: Atlanta
Audience Type: Developers, IT Pros</dc:description>
  <cp:lastModifiedBy>Shows</cp:lastModifiedBy>
  <cp:revision>19</cp:revision>
  <cp:lastPrinted>2010-05-11T05:02:34Z</cp:lastPrinted>
  <dcterms:created xsi:type="dcterms:W3CDTF">2011-05-10T23:28:13Z</dcterms:created>
  <dcterms:modified xsi:type="dcterms:W3CDTF">2011-05-18T18:00:40Z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