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 id="2147483764" r:id="rId5"/>
    <p:sldMasterId id="2147483779" r:id="rId6"/>
  </p:sldMasterIdLst>
  <p:notesMasterIdLst>
    <p:notesMasterId r:id="rId47"/>
  </p:notesMasterIdLst>
  <p:handoutMasterIdLst>
    <p:handoutMasterId r:id="rId48"/>
  </p:handoutMasterIdLst>
  <p:sldIdLst>
    <p:sldId id="322" r:id="rId7"/>
    <p:sldId id="376" r:id="rId8"/>
    <p:sldId id="377" r:id="rId9"/>
    <p:sldId id="378" r:id="rId10"/>
    <p:sldId id="379" r:id="rId11"/>
    <p:sldId id="380" r:id="rId12"/>
    <p:sldId id="381" r:id="rId13"/>
    <p:sldId id="382" r:id="rId14"/>
    <p:sldId id="383" r:id="rId15"/>
    <p:sldId id="384"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401" r:id="rId31"/>
    <p:sldId id="402" r:id="rId32"/>
    <p:sldId id="403" r:id="rId33"/>
    <p:sldId id="404" r:id="rId34"/>
    <p:sldId id="405" r:id="rId35"/>
    <p:sldId id="406" r:id="rId36"/>
    <p:sldId id="407" r:id="rId37"/>
    <p:sldId id="411" r:id="rId38"/>
    <p:sldId id="412" r:id="rId39"/>
    <p:sldId id="413" r:id="rId40"/>
    <p:sldId id="414" r:id="rId41"/>
    <p:sldId id="415" r:id="rId42"/>
    <p:sldId id="410" r:id="rId43"/>
    <p:sldId id="408" r:id="rId44"/>
    <p:sldId id="409" r:id="rId45"/>
    <p:sldId id="319" r:id="rId46"/>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2857"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811908-8408-408F-9476-F605D9FACCBD}" type="doc">
      <dgm:prSet loTypeId="urn:microsoft.com/office/officeart/2005/8/layout/cycle3" loCatId="cycle" qsTypeId="urn:microsoft.com/office/officeart/2005/8/quickstyle/3d1" qsCatId="3D" csTypeId="urn:microsoft.com/office/officeart/2005/8/colors/accent1_2" csCatId="accent1" phldr="1"/>
      <dgm:spPr/>
      <dgm:t>
        <a:bodyPr/>
        <a:lstStyle/>
        <a:p>
          <a:endParaRPr lang="en-US"/>
        </a:p>
      </dgm:t>
    </dgm:pt>
    <dgm:pt modelId="{5308D9BA-225A-4B9F-8C9E-3643776B51BB}">
      <dgm:prSet custT="1"/>
      <dgm:spPr/>
      <dgm:t>
        <a:bodyPr/>
        <a:lstStyle/>
        <a:p>
          <a:pPr rtl="0"/>
          <a:r>
            <a:rPr lang="en-US" sz="1800" b="1" smtClean="0"/>
            <a:t>Protects documents and email</a:t>
          </a:r>
          <a:endParaRPr lang="en-US" sz="1800" b="1" dirty="0"/>
        </a:p>
      </dgm:t>
    </dgm:pt>
    <dgm:pt modelId="{7458E716-76D9-48DC-876B-C3C38B4A19FE}" type="parTrans" cxnId="{B2DE67B3-B9C4-401A-B406-96AE9413C858}">
      <dgm:prSet/>
      <dgm:spPr/>
      <dgm:t>
        <a:bodyPr/>
        <a:lstStyle/>
        <a:p>
          <a:endParaRPr lang="en-US"/>
        </a:p>
      </dgm:t>
    </dgm:pt>
    <dgm:pt modelId="{9CDE1B49-131B-4C02-BFDC-6D77F2AB6C93}" type="sibTrans" cxnId="{B2DE67B3-B9C4-401A-B406-96AE9413C858}">
      <dgm:prSet/>
      <dgm:spPr/>
      <dgm:t>
        <a:bodyPr/>
        <a:lstStyle/>
        <a:p>
          <a:endParaRPr lang="en-US" dirty="0"/>
        </a:p>
      </dgm:t>
    </dgm:pt>
    <dgm:pt modelId="{ADBA0789-6AC9-43E7-AB3A-BFAE5BA6520B}">
      <dgm:prSet custT="1"/>
      <dgm:spPr/>
      <dgm:t>
        <a:bodyPr/>
        <a:lstStyle/>
        <a:p>
          <a:pPr rtl="0"/>
          <a:r>
            <a:rPr lang="en-US" sz="1800" b="1" smtClean="0"/>
            <a:t>Encrypts data</a:t>
          </a:r>
          <a:endParaRPr lang="en-US" sz="1800" b="1" dirty="0"/>
        </a:p>
      </dgm:t>
    </dgm:pt>
    <dgm:pt modelId="{DB244CB9-F5BB-4806-B9A5-2871A2D58F0A}" type="parTrans" cxnId="{2E937C72-3C8C-4644-BD55-FDDE32AAA108}">
      <dgm:prSet/>
      <dgm:spPr/>
      <dgm:t>
        <a:bodyPr/>
        <a:lstStyle/>
        <a:p>
          <a:endParaRPr lang="en-US"/>
        </a:p>
      </dgm:t>
    </dgm:pt>
    <dgm:pt modelId="{22340FA4-CDDC-471C-BAF3-0A7C50E4DC0E}" type="sibTrans" cxnId="{2E937C72-3C8C-4644-BD55-FDDE32AAA108}">
      <dgm:prSet/>
      <dgm:spPr/>
      <dgm:t>
        <a:bodyPr/>
        <a:lstStyle/>
        <a:p>
          <a:endParaRPr lang="en-US"/>
        </a:p>
      </dgm:t>
    </dgm:pt>
    <dgm:pt modelId="{83016931-4ACC-48CA-A55A-A6C7EEF885FB}">
      <dgm:prSet custT="1"/>
      <dgm:spPr/>
      <dgm:t>
        <a:bodyPr/>
        <a:lstStyle/>
        <a:p>
          <a:pPr rtl="0"/>
          <a:r>
            <a:rPr lang="en-US" sz="1800" b="1" smtClean="0"/>
            <a:t>Decrypts for authorized personnel</a:t>
          </a:r>
          <a:endParaRPr lang="en-US" sz="1800" b="1" dirty="0"/>
        </a:p>
      </dgm:t>
    </dgm:pt>
    <dgm:pt modelId="{EFA732B4-AC7D-44E5-9D16-46B8501B86E0}" type="parTrans" cxnId="{32AFD22E-AE00-404B-88C6-6D4D58497C16}">
      <dgm:prSet/>
      <dgm:spPr/>
      <dgm:t>
        <a:bodyPr/>
        <a:lstStyle/>
        <a:p>
          <a:endParaRPr lang="en-US"/>
        </a:p>
      </dgm:t>
    </dgm:pt>
    <dgm:pt modelId="{67C1CFCB-0DAB-4443-A50D-D3F4D7C816F9}" type="sibTrans" cxnId="{32AFD22E-AE00-404B-88C6-6D4D58497C16}">
      <dgm:prSet/>
      <dgm:spPr/>
      <dgm:t>
        <a:bodyPr/>
        <a:lstStyle/>
        <a:p>
          <a:endParaRPr lang="en-US"/>
        </a:p>
      </dgm:t>
    </dgm:pt>
    <dgm:pt modelId="{D4C09898-4BB2-4520-B1D2-2B72E9CCCC17}">
      <dgm:prSet custT="1"/>
      <dgm:spPr/>
      <dgm:t>
        <a:bodyPr/>
        <a:lstStyle/>
        <a:p>
          <a:pPr rtl="0"/>
          <a:r>
            <a:rPr lang="en-US" sz="1600" b="1" smtClean="0"/>
            <a:t>Can restrict other capabilities</a:t>
          </a:r>
          <a:endParaRPr lang="en-US" sz="1600" b="1" dirty="0"/>
        </a:p>
      </dgm:t>
    </dgm:pt>
    <dgm:pt modelId="{D21DC93B-8F07-47F1-A574-C23DC948F9A7}" type="parTrans" cxnId="{55D54BA2-B606-49A8-A374-31DB8CC2CE21}">
      <dgm:prSet/>
      <dgm:spPr/>
      <dgm:t>
        <a:bodyPr/>
        <a:lstStyle/>
        <a:p>
          <a:endParaRPr lang="en-US"/>
        </a:p>
      </dgm:t>
    </dgm:pt>
    <dgm:pt modelId="{782ED7D9-215C-4E62-A705-60D51CD64DC8}" type="sibTrans" cxnId="{55D54BA2-B606-49A8-A374-31DB8CC2CE21}">
      <dgm:prSet/>
      <dgm:spPr/>
      <dgm:t>
        <a:bodyPr/>
        <a:lstStyle/>
        <a:p>
          <a:endParaRPr lang="en-US"/>
        </a:p>
      </dgm:t>
    </dgm:pt>
    <dgm:pt modelId="{278F62B6-66ED-43AD-8AFD-AD8E8B8E7960}">
      <dgm:prSet custT="1"/>
      <dgm:spPr/>
      <dgm:t>
        <a:bodyPr/>
        <a:lstStyle/>
        <a:p>
          <a:pPr rtl="0"/>
          <a:r>
            <a:rPr lang="en-US" sz="1400" b="1" smtClean="0"/>
            <a:t>Forward</a:t>
          </a:r>
          <a:endParaRPr lang="en-US" sz="1400" b="1" dirty="0"/>
        </a:p>
      </dgm:t>
    </dgm:pt>
    <dgm:pt modelId="{C5292E7C-8124-4A21-971E-44D237C126BA}" type="parTrans" cxnId="{A3CD4A92-36BC-4762-AE21-20DB36280776}">
      <dgm:prSet/>
      <dgm:spPr/>
      <dgm:t>
        <a:bodyPr/>
        <a:lstStyle/>
        <a:p>
          <a:endParaRPr lang="en-US"/>
        </a:p>
      </dgm:t>
    </dgm:pt>
    <dgm:pt modelId="{6735012E-30DB-4889-8478-8D416A2BC357}" type="sibTrans" cxnId="{A3CD4A92-36BC-4762-AE21-20DB36280776}">
      <dgm:prSet/>
      <dgm:spPr/>
      <dgm:t>
        <a:bodyPr/>
        <a:lstStyle/>
        <a:p>
          <a:endParaRPr lang="en-US"/>
        </a:p>
      </dgm:t>
    </dgm:pt>
    <dgm:pt modelId="{857B2B8E-D055-40B5-A664-93F65A4598E2}">
      <dgm:prSet custT="1"/>
      <dgm:spPr/>
      <dgm:t>
        <a:bodyPr/>
        <a:lstStyle/>
        <a:p>
          <a:pPr rtl="0"/>
          <a:r>
            <a:rPr lang="en-US" sz="1400" b="1" smtClean="0"/>
            <a:t>Print</a:t>
          </a:r>
          <a:endParaRPr lang="en-US" sz="1400" b="1" dirty="0"/>
        </a:p>
      </dgm:t>
    </dgm:pt>
    <dgm:pt modelId="{03350EE2-B84E-424A-B3BC-8E575A646B3C}" type="parTrans" cxnId="{A1CEC1E7-5161-4A80-8C1F-CE3077BAA8CF}">
      <dgm:prSet/>
      <dgm:spPr/>
      <dgm:t>
        <a:bodyPr/>
        <a:lstStyle/>
        <a:p>
          <a:endParaRPr lang="en-US"/>
        </a:p>
      </dgm:t>
    </dgm:pt>
    <dgm:pt modelId="{5858963A-519B-4BA1-9DBC-A88A5B1D580D}" type="sibTrans" cxnId="{A1CEC1E7-5161-4A80-8C1F-CE3077BAA8CF}">
      <dgm:prSet/>
      <dgm:spPr/>
      <dgm:t>
        <a:bodyPr/>
        <a:lstStyle/>
        <a:p>
          <a:endParaRPr lang="en-US"/>
        </a:p>
      </dgm:t>
    </dgm:pt>
    <dgm:pt modelId="{2880E216-BC82-43F9-B01C-DF73E4C234F9}">
      <dgm:prSet custT="1"/>
      <dgm:spPr/>
      <dgm:t>
        <a:bodyPr/>
        <a:lstStyle/>
        <a:p>
          <a:pPr rtl="0"/>
          <a:r>
            <a:rPr lang="en-US" sz="1400" b="1" smtClean="0"/>
            <a:t>Cut/Copy/Paste</a:t>
          </a:r>
          <a:endParaRPr lang="en-US" sz="1400" b="1" dirty="0"/>
        </a:p>
      </dgm:t>
    </dgm:pt>
    <dgm:pt modelId="{5B86E043-D868-495F-A990-F54B24CC8CEB}" type="parTrans" cxnId="{AF38321E-076E-4230-8E72-1ADF9DA91E02}">
      <dgm:prSet/>
      <dgm:spPr/>
      <dgm:t>
        <a:bodyPr/>
        <a:lstStyle/>
        <a:p>
          <a:endParaRPr lang="en-US"/>
        </a:p>
      </dgm:t>
    </dgm:pt>
    <dgm:pt modelId="{968E60D9-9E8D-454C-A2C4-478FEC4757F8}" type="sibTrans" cxnId="{AF38321E-076E-4230-8E72-1ADF9DA91E02}">
      <dgm:prSet/>
      <dgm:spPr/>
      <dgm:t>
        <a:bodyPr/>
        <a:lstStyle/>
        <a:p>
          <a:endParaRPr lang="en-US"/>
        </a:p>
      </dgm:t>
    </dgm:pt>
    <dgm:pt modelId="{898C829B-A030-46F5-B4BE-5B69D136EB48}">
      <dgm:prSet custT="1"/>
      <dgm:spPr/>
      <dgm:t>
        <a:bodyPr/>
        <a:lstStyle/>
        <a:p>
          <a:pPr rtl="0"/>
          <a:r>
            <a:rPr lang="en-US" sz="1700" b="1" smtClean="0"/>
            <a:t>Enforces document security after the file is opened </a:t>
          </a:r>
          <a:endParaRPr lang="en-US" sz="1700" b="1" dirty="0"/>
        </a:p>
      </dgm:t>
    </dgm:pt>
    <dgm:pt modelId="{0D7E0393-6A29-430E-A36B-2052AFB185C1}" type="parTrans" cxnId="{5034C24B-2687-4612-A297-F99106DCC12E}">
      <dgm:prSet/>
      <dgm:spPr/>
      <dgm:t>
        <a:bodyPr/>
        <a:lstStyle/>
        <a:p>
          <a:endParaRPr lang="en-US"/>
        </a:p>
      </dgm:t>
    </dgm:pt>
    <dgm:pt modelId="{44B8972E-BC53-492B-96E2-7678E00F18F4}" type="sibTrans" cxnId="{5034C24B-2687-4612-A297-F99106DCC12E}">
      <dgm:prSet/>
      <dgm:spPr/>
      <dgm:t>
        <a:bodyPr/>
        <a:lstStyle/>
        <a:p>
          <a:endParaRPr lang="en-US"/>
        </a:p>
      </dgm:t>
    </dgm:pt>
    <dgm:pt modelId="{6A845836-3B96-4DE7-A28B-28BCACBC9537}">
      <dgm:prSet custT="1"/>
      <dgm:spPr/>
      <dgm:t>
        <a:bodyPr/>
        <a:lstStyle/>
        <a:p>
          <a:pPr rtl="0"/>
          <a:r>
            <a:rPr lang="en-US" sz="1800" b="1" dirty="0" smtClean="0"/>
            <a:t>Central policy management via templates</a:t>
          </a:r>
          <a:endParaRPr lang="en-US" sz="1800" b="1" dirty="0"/>
        </a:p>
      </dgm:t>
    </dgm:pt>
    <dgm:pt modelId="{2C595A68-E7DC-403D-92FB-75B3FC7C219D}" type="parTrans" cxnId="{2709F136-B5A3-458B-81A8-3CCA051B9DC8}">
      <dgm:prSet/>
      <dgm:spPr/>
      <dgm:t>
        <a:bodyPr/>
        <a:lstStyle/>
        <a:p>
          <a:endParaRPr lang="en-US"/>
        </a:p>
      </dgm:t>
    </dgm:pt>
    <dgm:pt modelId="{99E20769-D353-47F6-82B9-25376493E990}" type="sibTrans" cxnId="{2709F136-B5A3-458B-81A8-3CCA051B9DC8}">
      <dgm:prSet/>
      <dgm:spPr/>
      <dgm:t>
        <a:bodyPr/>
        <a:lstStyle/>
        <a:p>
          <a:endParaRPr lang="en-US"/>
        </a:p>
      </dgm:t>
    </dgm:pt>
    <dgm:pt modelId="{EC970B5C-1A10-41C6-9067-124C95A0C2D5}" type="pres">
      <dgm:prSet presAssocID="{46811908-8408-408F-9476-F605D9FACCBD}" presName="Name0" presStyleCnt="0">
        <dgm:presLayoutVars>
          <dgm:dir/>
          <dgm:resizeHandles val="exact"/>
        </dgm:presLayoutVars>
      </dgm:prSet>
      <dgm:spPr/>
      <dgm:t>
        <a:bodyPr/>
        <a:lstStyle/>
        <a:p>
          <a:endParaRPr lang="en-US"/>
        </a:p>
      </dgm:t>
    </dgm:pt>
    <dgm:pt modelId="{A64373E1-591C-4863-B556-8B406B5170DC}" type="pres">
      <dgm:prSet presAssocID="{46811908-8408-408F-9476-F605D9FACCBD}" presName="cycle" presStyleCnt="0"/>
      <dgm:spPr/>
      <dgm:t>
        <a:bodyPr/>
        <a:lstStyle/>
        <a:p>
          <a:endParaRPr lang="en-US"/>
        </a:p>
      </dgm:t>
    </dgm:pt>
    <dgm:pt modelId="{A911AB07-5FF3-4358-BD35-DFF797549957}" type="pres">
      <dgm:prSet presAssocID="{5308D9BA-225A-4B9F-8C9E-3643776B51BB}" presName="nodeFirstNode" presStyleLbl="node1" presStyleIdx="0" presStyleCnt="6" custScaleX="78087">
        <dgm:presLayoutVars>
          <dgm:bulletEnabled val="1"/>
        </dgm:presLayoutVars>
      </dgm:prSet>
      <dgm:spPr/>
      <dgm:t>
        <a:bodyPr/>
        <a:lstStyle/>
        <a:p>
          <a:endParaRPr lang="en-US"/>
        </a:p>
      </dgm:t>
    </dgm:pt>
    <dgm:pt modelId="{A138AD4D-3943-412A-A836-D5960BB0A87E}" type="pres">
      <dgm:prSet presAssocID="{9CDE1B49-131B-4C02-BFDC-6D77F2AB6C93}" presName="sibTransFirstNode" presStyleLbl="bgShp" presStyleIdx="0" presStyleCnt="1"/>
      <dgm:spPr/>
      <dgm:t>
        <a:bodyPr/>
        <a:lstStyle/>
        <a:p>
          <a:endParaRPr lang="en-US"/>
        </a:p>
      </dgm:t>
    </dgm:pt>
    <dgm:pt modelId="{0385EC14-4473-42F9-81D7-721448F1F3DE}" type="pres">
      <dgm:prSet presAssocID="{ADBA0789-6AC9-43E7-AB3A-BFAE5BA6520B}" presName="nodeFollowingNodes" presStyleLbl="node1" presStyleIdx="1" presStyleCnt="6">
        <dgm:presLayoutVars>
          <dgm:bulletEnabled val="1"/>
        </dgm:presLayoutVars>
      </dgm:prSet>
      <dgm:spPr/>
      <dgm:t>
        <a:bodyPr/>
        <a:lstStyle/>
        <a:p>
          <a:endParaRPr lang="en-US"/>
        </a:p>
      </dgm:t>
    </dgm:pt>
    <dgm:pt modelId="{FB8DBF67-FEB7-4A0C-A25F-7F4E514B7828}" type="pres">
      <dgm:prSet presAssocID="{83016931-4ACC-48CA-A55A-A6C7EEF885FB}" presName="nodeFollowingNodes" presStyleLbl="node1" presStyleIdx="2" presStyleCnt="6" custScaleY="121329" custRadScaleRad="88444" custRadScaleInc="-35572">
        <dgm:presLayoutVars>
          <dgm:bulletEnabled val="1"/>
        </dgm:presLayoutVars>
      </dgm:prSet>
      <dgm:spPr/>
      <dgm:t>
        <a:bodyPr/>
        <a:lstStyle/>
        <a:p>
          <a:endParaRPr lang="en-US"/>
        </a:p>
      </dgm:t>
    </dgm:pt>
    <dgm:pt modelId="{26D789B2-E3B4-44CC-986D-6E0D0612D1C4}" type="pres">
      <dgm:prSet presAssocID="{D4C09898-4BB2-4520-B1D2-2B72E9CCCC17}" presName="nodeFollowingNodes" presStyleLbl="node1" presStyleIdx="3" presStyleCnt="6" custScaleX="109558" custScaleY="153163" custRadScaleRad="94156">
        <dgm:presLayoutVars>
          <dgm:bulletEnabled val="1"/>
        </dgm:presLayoutVars>
      </dgm:prSet>
      <dgm:spPr/>
      <dgm:t>
        <a:bodyPr/>
        <a:lstStyle/>
        <a:p>
          <a:endParaRPr lang="en-US"/>
        </a:p>
      </dgm:t>
    </dgm:pt>
    <dgm:pt modelId="{9881404F-BE04-4A42-8C8C-922BA42F8C30}" type="pres">
      <dgm:prSet presAssocID="{898C829B-A030-46F5-B4BE-5B69D136EB48}" presName="nodeFollowingNodes" presStyleLbl="node1" presStyleIdx="4" presStyleCnt="6" custScaleY="121329" custRadScaleRad="88444" custRadScaleInc="35572">
        <dgm:presLayoutVars>
          <dgm:bulletEnabled val="1"/>
        </dgm:presLayoutVars>
      </dgm:prSet>
      <dgm:spPr/>
      <dgm:t>
        <a:bodyPr/>
        <a:lstStyle/>
        <a:p>
          <a:endParaRPr lang="en-US"/>
        </a:p>
      </dgm:t>
    </dgm:pt>
    <dgm:pt modelId="{F53D36CD-B417-4C81-9E92-5FE0EFF72D62}" type="pres">
      <dgm:prSet presAssocID="{6A845836-3B96-4DE7-A28B-28BCACBC9537}" presName="nodeFollowingNodes" presStyleLbl="node1" presStyleIdx="5" presStyleCnt="6">
        <dgm:presLayoutVars>
          <dgm:bulletEnabled val="1"/>
        </dgm:presLayoutVars>
      </dgm:prSet>
      <dgm:spPr/>
      <dgm:t>
        <a:bodyPr/>
        <a:lstStyle/>
        <a:p>
          <a:endParaRPr lang="en-US"/>
        </a:p>
      </dgm:t>
    </dgm:pt>
  </dgm:ptLst>
  <dgm:cxnLst>
    <dgm:cxn modelId="{2E937C72-3C8C-4644-BD55-FDDE32AAA108}" srcId="{46811908-8408-408F-9476-F605D9FACCBD}" destId="{ADBA0789-6AC9-43E7-AB3A-BFAE5BA6520B}" srcOrd="1" destOrd="0" parTransId="{DB244CB9-F5BB-4806-B9A5-2871A2D58F0A}" sibTransId="{22340FA4-CDDC-471C-BAF3-0A7C50E4DC0E}"/>
    <dgm:cxn modelId="{AF38321E-076E-4230-8E72-1ADF9DA91E02}" srcId="{D4C09898-4BB2-4520-B1D2-2B72E9CCCC17}" destId="{2880E216-BC82-43F9-B01C-DF73E4C234F9}" srcOrd="2" destOrd="0" parTransId="{5B86E043-D868-495F-A990-F54B24CC8CEB}" sibTransId="{968E60D9-9E8D-454C-A2C4-478FEC4757F8}"/>
    <dgm:cxn modelId="{A76EA46C-7204-47C4-A761-A68D70B2B6AD}" type="presOf" srcId="{898C829B-A030-46F5-B4BE-5B69D136EB48}" destId="{9881404F-BE04-4A42-8C8C-922BA42F8C30}" srcOrd="0" destOrd="0" presId="urn:microsoft.com/office/officeart/2005/8/layout/cycle3"/>
    <dgm:cxn modelId="{B8208FAA-3613-44A9-92D4-217E37F77F9F}" type="presOf" srcId="{ADBA0789-6AC9-43E7-AB3A-BFAE5BA6520B}" destId="{0385EC14-4473-42F9-81D7-721448F1F3DE}" srcOrd="0" destOrd="0" presId="urn:microsoft.com/office/officeart/2005/8/layout/cycle3"/>
    <dgm:cxn modelId="{2E7CC50C-D229-4991-B1C7-AD047889598F}" type="presOf" srcId="{6A845836-3B96-4DE7-A28B-28BCACBC9537}" destId="{F53D36CD-B417-4C81-9E92-5FE0EFF72D62}" srcOrd="0" destOrd="0" presId="urn:microsoft.com/office/officeart/2005/8/layout/cycle3"/>
    <dgm:cxn modelId="{32AFD22E-AE00-404B-88C6-6D4D58497C16}" srcId="{46811908-8408-408F-9476-F605D9FACCBD}" destId="{83016931-4ACC-48CA-A55A-A6C7EEF885FB}" srcOrd="2" destOrd="0" parTransId="{EFA732B4-AC7D-44E5-9D16-46B8501B86E0}" sibTransId="{67C1CFCB-0DAB-4443-A50D-D3F4D7C816F9}"/>
    <dgm:cxn modelId="{55D54BA2-B606-49A8-A374-31DB8CC2CE21}" srcId="{46811908-8408-408F-9476-F605D9FACCBD}" destId="{D4C09898-4BB2-4520-B1D2-2B72E9CCCC17}" srcOrd="3" destOrd="0" parTransId="{D21DC93B-8F07-47F1-A574-C23DC948F9A7}" sibTransId="{782ED7D9-215C-4E62-A705-60D51CD64DC8}"/>
    <dgm:cxn modelId="{6F6B37C6-CDE7-4FCD-ACBC-B2B32531B54E}" type="presOf" srcId="{278F62B6-66ED-43AD-8AFD-AD8E8B8E7960}" destId="{26D789B2-E3B4-44CC-986D-6E0D0612D1C4}" srcOrd="0" destOrd="1" presId="urn:microsoft.com/office/officeart/2005/8/layout/cycle3"/>
    <dgm:cxn modelId="{E2FBAAB0-0F1A-48A7-B9AA-16CA49E6BCD3}" type="presOf" srcId="{46811908-8408-408F-9476-F605D9FACCBD}" destId="{EC970B5C-1A10-41C6-9067-124C95A0C2D5}" srcOrd="0" destOrd="0" presId="urn:microsoft.com/office/officeart/2005/8/layout/cycle3"/>
    <dgm:cxn modelId="{7560F6FB-5EB8-417B-8C8D-DBDD06860991}" type="presOf" srcId="{5308D9BA-225A-4B9F-8C9E-3643776B51BB}" destId="{A911AB07-5FF3-4358-BD35-DFF797549957}" srcOrd="0" destOrd="0" presId="urn:microsoft.com/office/officeart/2005/8/layout/cycle3"/>
    <dgm:cxn modelId="{A1CEC1E7-5161-4A80-8C1F-CE3077BAA8CF}" srcId="{D4C09898-4BB2-4520-B1D2-2B72E9CCCC17}" destId="{857B2B8E-D055-40B5-A664-93F65A4598E2}" srcOrd="1" destOrd="0" parTransId="{03350EE2-B84E-424A-B3BC-8E575A646B3C}" sibTransId="{5858963A-519B-4BA1-9DBC-A88A5B1D580D}"/>
    <dgm:cxn modelId="{BB1D7282-50BB-45AF-8C69-8284C40E0714}" type="presOf" srcId="{857B2B8E-D055-40B5-A664-93F65A4598E2}" destId="{26D789B2-E3B4-44CC-986D-6E0D0612D1C4}" srcOrd="0" destOrd="2" presId="urn:microsoft.com/office/officeart/2005/8/layout/cycle3"/>
    <dgm:cxn modelId="{2709F136-B5A3-458B-81A8-3CCA051B9DC8}" srcId="{46811908-8408-408F-9476-F605D9FACCBD}" destId="{6A845836-3B96-4DE7-A28B-28BCACBC9537}" srcOrd="5" destOrd="0" parTransId="{2C595A68-E7DC-403D-92FB-75B3FC7C219D}" sibTransId="{99E20769-D353-47F6-82B9-25376493E990}"/>
    <dgm:cxn modelId="{832C32B6-6326-482B-BDD3-ED57CF5F3CF6}" type="presOf" srcId="{83016931-4ACC-48CA-A55A-A6C7EEF885FB}" destId="{FB8DBF67-FEB7-4A0C-A25F-7F4E514B7828}" srcOrd="0" destOrd="0" presId="urn:microsoft.com/office/officeart/2005/8/layout/cycle3"/>
    <dgm:cxn modelId="{5034C24B-2687-4612-A297-F99106DCC12E}" srcId="{46811908-8408-408F-9476-F605D9FACCBD}" destId="{898C829B-A030-46F5-B4BE-5B69D136EB48}" srcOrd="4" destOrd="0" parTransId="{0D7E0393-6A29-430E-A36B-2052AFB185C1}" sibTransId="{44B8972E-BC53-492B-96E2-7678E00F18F4}"/>
    <dgm:cxn modelId="{A3CD4A92-36BC-4762-AE21-20DB36280776}" srcId="{D4C09898-4BB2-4520-B1D2-2B72E9CCCC17}" destId="{278F62B6-66ED-43AD-8AFD-AD8E8B8E7960}" srcOrd="0" destOrd="0" parTransId="{C5292E7C-8124-4A21-971E-44D237C126BA}" sibTransId="{6735012E-30DB-4889-8478-8D416A2BC357}"/>
    <dgm:cxn modelId="{2C14A11B-CC71-4AD4-B772-1459BBB20408}" type="presOf" srcId="{D4C09898-4BB2-4520-B1D2-2B72E9CCCC17}" destId="{26D789B2-E3B4-44CC-986D-6E0D0612D1C4}" srcOrd="0" destOrd="0" presId="urn:microsoft.com/office/officeart/2005/8/layout/cycle3"/>
    <dgm:cxn modelId="{E2E75F24-D765-4C48-A772-CEA542DC6D25}" type="presOf" srcId="{9CDE1B49-131B-4C02-BFDC-6D77F2AB6C93}" destId="{A138AD4D-3943-412A-A836-D5960BB0A87E}" srcOrd="0" destOrd="0" presId="urn:microsoft.com/office/officeart/2005/8/layout/cycle3"/>
    <dgm:cxn modelId="{B2DE67B3-B9C4-401A-B406-96AE9413C858}" srcId="{46811908-8408-408F-9476-F605D9FACCBD}" destId="{5308D9BA-225A-4B9F-8C9E-3643776B51BB}" srcOrd="0" destOrd="0" parTransId="{7458E716-76D9-48DC-876B-C3C38B4A19FE}" sibTransId="{9CDE1B49-131B-4C02-BFDC-6D77F2AB6C93}"/>
    <dgm:cxn modelId="{B1B4F292-4989-44B0-81E3-537D740DF2B6}" type="presOf" srcId="{2880E216-BC82-43F9-B01C-DF73E4C234F9}" destId="{26D789B2-E3B4-44CC-986D-6E0D0612D1C4}" srcOrd="0" destOrd="3" presId="urn:microsoft.com/office/officeart/2005/8/layout/cycle3"/>
    <dgm:cxn modelId="{C24655C6-A9BD-4BCF-AE3C-E2DF6ACFBC4A}" type="presParOf" srcId="{EC970B5C-1A10-41C6-9067-124C95A0C2D5}" destId="{A64373E1-591C-4863-B556-8B406B5170DC}" srcOrd="0" destOrd="0" presId="urn:microsoft.com/office/officeart/2005/8/layout/cycle3"/>
    <dgm:cxn modelId="{62C1C10A-CD9A-4D42-B9AC-1314CEA92079}" type="presParOf" srcId="{A64373E1-591C-4863-B556-8B406B5170DC}" destId="{A911AB07-5FF3-4358-BD35-DFF797549957}" srcOrd="0" destOrd="0" presId="urn:microsoft.com/office/officeart/2005/8/layout/cycle3"/>
    <dgm:cxn modelId="{88DC506C-76B2-4F1E-9376-369FECC7C09E}" type="presParOf" srcId="{A64373E1-591C-4863-B556-8B406B5170DC}" destId="{A138AD4D-3943-412A-A836-D5960BB0A87E}" srcOrd="1" destOrd="0" presId="urn:microsoft.com/office/officeart/2005/8/layout/cycle3"/>
    <dgm:cxn modelId="{6F2CE75A-4C32-43C2-A1DE-ABF2AD5FE382}" type="presParOf" srcId="{A64373E1-591C-4863-B556-8B406B5170DC}" destId="{0385EC14-4473-42F9-81D7-721448F1F3DE}" srcOrd="2" destOrd="0" presId="urn:microsoft.com/office/officeart/2005/8/layout/cycle3"/>
    <dgm:cxn modelId="{19CFA06E-AE15-4097-A4C8-640C71106747}" type="presParOf" srcId="{A64373E1-591C-4863-B556-8B406B5170DC}" destId="{FB8DBF67-FEB7-4A0C-A25F-7F4E514B7828}" srcOrd="3" destOrd="0" presId="urn:microsoft.com/office/officeart/2005/8/layout/cycle3"/>
    <dgm:cxn modelId="{51640CF0-3F52-4358-9E71-7BC525BACACB}" type="presParOf" srcId="{A64373E1-591C-4863-B556-8B406B5170DC}" destId="{26D789B2-E3B4-44CC-986D-6E0D0612D1C4}" srcOrd="4" destOrd="0" presId="urn:microsoft.com/office/officeart/2005/8/layout/cycle3"/>
    <dgm:cxn modelId="{ABA0B2D9-4679-476C-8799-675D7B486FBE}" type="presParOf" srcId="{A64373E1-591C-4863-B556-8B406B5170DC}" destId="{9881404F-BE04-4A42-8C8C-922BA42F8C30}" srcOrd="5" destOrd="0" presId="urn:microsoft.com/office/officeart/2005/8/layout/cycle3"/>
    <dgm:cxn modelId="{3C7263D5-4101-4CA6-BB67-6BC633ECCFC1}" type="presParOf" srcId="{A64373E1-591C-4863-B556-8B406B5170DC}" destId="{F53D36CD-B417-4C81-9E92-5FE0EFF72D62}"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8AD4D-3943-412A-A836-D5960BB0A87E}">
      <dsp:nvSpPr>
        <dsp:cNvPr id="0" name=""/>
        <dsp:cNvSpPr/>
      </dsp:nvSpPr>
      <dsp:spPr>
        <a:xfrm>
          <a:off x="2931434" y="-47506"/>
          <a:ext cx="5411793" cy="5411793"/>
        </a:xfrm>
        <a:prstGeom prst="circularArrow">
          <a:avLst>
            <a:gd name="adj1" fmla="val 5274"/>
            <a:gd name="adj2" fmla="val 312630"/>
            <a:gd name="adj3" fmla="val 14585023"/>
            <a:gd name="adj4" fmla="val 16921004"/>
            <a:gd name="adj5" fmla="val 5477"/>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A911AB07-5FF3-4358-BD35-DFF797549957}">
      <dsp:nvSpPr>
        <dsp:cNvPr id="0" name=""/>
        <dsp:cNvSpPr/>
      </dsp:nvSpPr>
      <dsp:spPr>
        <a:xfrm>
          <a:off x="4820549" y="-137287"/>
          <a:ext cx="1633563" cy="10459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Protects documents and email</a:t>
          </a:r>
          <a:endParaRPr lang="en-US" sz="1800" b="1" kern="1200" dirty="0"/>
        </a:p>
      </dsp:txBody>
      <dsp:txXfrm>
        <a:off x="4871610" y="-86226"/>
        <a:ext cx="1531441" cy="943867"/>
      </dsp:txXfrm>
    </dsp:sp>
    <dsp:sp modelId="{0385EC14-4473-42F9-81D7-721448F1F3DE}">
      <dsp:nvSpPr>
        <dsp:cNvPr id="0" name=""/>
        <dsp:cNvSpPr/>
      </dsp:nvSpPr>
      <dsp:spPr>
        <a:xfrm>
          <a:off x="6492660" y="960439"/>
          <a:ext cx="2091978" cy="10459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Encrypts data</a:t>
          </a:r>
          <a:endParaRPr lang="en-US" sz="1800" b="1" kern="1200" dirty="0"/>
        </a:p>
      </dsp:txBody>
      <dsp:txXfrm>
        <a:off x="6543721" y="1011500"/>
        <a:ext cx="1989856" cy="943867"/>
      </dsp:txXfrm>
    </dsp:sp>
    <dsp:sp modelId="{FB8DBF67-FEB7-4A0C-A25F-7F4E514B7828}">
      <dsp:nvSpPr>
        <dsp:cNvPr id="0" name=""/>
        <dsp:cNvSpPr/>
      </dsp:nvSpPr>
      <dsp:spPr>
        <a:xfrm>
          <a:off x="6492705" y="2340572"/>
          <a:ext cx="2091978" cy="1269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smtClean="0"/>
            <a:t>Decrypts for authorized personnel</a:t>
          </a:r>
          <a:endParaRPr lang="en-US" sz="1800" b="1" kern="1200" dirty="0"/>
        </a:p>
      </dsp:txBody>
      <dsp:txXfrm>
        <a:off x="6554657" y="2402524"/>
        <a:ext cx="1968074" cy="1145184"/>
      </dsp:txXfrm>
    </dsp:sp>
    <dsp:sp modelId="{26D789B2-E3B4-44CC-986D-6E0D0612D1C4}">
      <dsp:nvSpPr>
        <dsp:cNvPr id="0" name=""/>
        <dsp:cNvSpPr/>
      </dsp:nvSpPr>
      <dsp:spPr>
        <a:xfrm>
          <a:off x="4491366" y="3847278"/>
          <a:ext cx="2291929" cy="160206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b="1" kern="1200" smtClean="0"/>
            <a:t>Can restrict other capabilities</a:t>
          </a:r>
          <a:endParaRPr lang="en-US" sz="1600" b="1" kern="1200" dirty="0"/>
        </a:p>
        <a:p>
          <a:pPr marL="114300" lvl="1" indent="-114300" algn="l" defTabSz="622300" rtl="0">
            <a:lnSpc>
              <a:spcPct val="90000"/>
            </a:lnSpc>
            <a:spcBef>
              <a:spcPct val="0"/>
            </a:spcBef>
            <a:spcAft>
              <a:spcPct val="15000"/>
            </a:spcAft>
            <a:buChar char="••"/>
          </a:pPr>
          <a:r>
            <a:rPr lang="en-US" sz="1400" b="1" kern="1200" smtClean="0"/>
            <a:t>Forward</a:t>
          </a:r>
          <a:endParaRPr lang="en-US" sz="1400" b="1" kern="1200" dirty="0"/>
        </a:p>
        <a:p>
          <a:pPr marL="114300" lvl="1" indent="-114300" algn="l" defTabSz="622300" rtl="0">
            <a:lnSpc>
              <a:spcPct val="90000"/>
            </a:lnSpc>
            <a:spcBef>
              <a:spcPct val="0"/>
            </a:spcBef>
            <a:spcAft>
              <a:spcPct val="15000"/>
            </a:spcAft>
            <a:buChar char="••"/>
          </a:pPr>
          <a:r>
            <a:rPr lang="en-US" sz="1400" b="1" kern="1200" smtClean="0"/>
            <a:t>Print</a:t>
          </a:r>
          <a:endParaRPr lang="en-US" sz="1400" b="1" kern="1200" dirty="0"/>
        </a:p>
        <a:p>
          <a:pPr marL="114300" lvl="1" indent="-114300" algn="l" defTabSz="622300" rtl="0">
            <a:lnSpc>
              <a:spcPct val="90000"/>
            </a:lnSpc>
            <a:spcBef>
              <a:spcPct val="0"/>
            </a:spcBef>
            <a:spcAft>
              <a:spcPct val="15000"/>
            </a:spcAft>
            <a:buChar char="••"/>
          </a:pPr>
          <a:r>
            <a:rPr lang="en-US" sz="1400" b="1" kern="1200" smtClean="0"/>
            <a:t>Cut/Copy/Paste</a:t>
          </a:r>
          <a:endParaRPr lang="en-US" sz="1400" b="1" kern="1200" dirty="0"/>
        </a:p>
      </dsp:txBody>
      <dsp:txXfrm>
        <a:off x="4569573" y="3925485"/>
        <a:ext cx="2135515" cy="1445654"/>
      </dsp:txXfrm>
    </dsp:sp>
    <dsp:sp modelId="{9881404F-BE04-4A42-8C8C-922BA42F8C30}">
      <dsp:nvSpPr>
        <dsp:cNvPr id="0" name=""/>
        <dsp:cNvSpPr/>
      </dsp:nvSpPr>
      <dsp:spPr>
        <a:xfrm>
          <a:off x="2689979" y="2340572"/>
          <a:ext cx="2091978" cy="12690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b="1" kern="1200" smtClean="0"/>
            <a:t>Enforces document security after the file is opened </a:t>
          </a:r>
          <a:endParaRPr lang="en-US" sz="1700" b="1" kern="1200" dirty="0"/>
        </a:p>
      </dsp:txBody>
      <dsp:txXfrm>
        <a:off x="2751931" y="2402524"/>
        <a:ext cx="1968074" cy="1145184"/>
      </dsp:txXfrm>
    </dsp:sp>
    <dsp:sp modelId="{F53D36CD-B417-4C81-9E92-5FE0EFF72D62}">
      <dsp:nvSpPr>
        <dsp:cNvPr id="0" name=""/>
        <dsp:cNvSpPr/>
      </dsp:nvSpPr>
      <dsp:spPr>
        <a:xfrm>
          <a:off x="2690023" y="960439"/>
          <a:ext cx="2091978" cy="1045989"/>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b="1" kern="1200" dirty="0" smtClean="0"/>
            <a:t>Central policy management via templates</a:t>
          </a:r>
          <a:endParaRPr lang="en-US" sz="1800" b="1" kern="1200" dirty="0"/>
        </a:p>
      </dsp:txBody>
      <dsp:txXfrm>
        <a:off x="2741084" y="1011500"/>
        <a:ext cx="1989856" cy="94386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openxmlformats.org/officeDocument/2006/relationships/image" Target="../media/image31.emf"/><Relationship Id="rId13" Type="http://schemas.openxmlformats.org/officeDocument/2006/relationships/image" Target="../media/image36.emf"/><Relationship Id="rId3" Type="http://schemas.openxmlformats.org/officeDocument/2006/relationships/image" Target="../media/image26.emf"/><Relationship Id="rId7" Type="http://schemas.openxmlformats.org/officeDocument/2006/relationships/image" Target="../media/image30.emf"/><Relationship Id="rId12" Type="http://schemas.openxmlformats.org/officeDocument/2006/relationships/image" Target="../media/image35.emf"/><Relationship Id="rId2" Type="http://schemas.openxmlformats.org/officeDocument/2006/relationships/image" Target="../media/image25.emf"/><Relationship Id="rId1" Type="http://schemas.openxmlformats.org/officeDocument/2006/relationships/image" Target="../media/image24.emf"/><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emf"/><Relationship Id="rId10" Type="http://schemas.openxmlformats.org/officeDocument/2006/relationships/image" Target="../media/image33.emf"/><Relationship Id="rId4" Type="http://schemas.openxmlformats.org/officeDocument/2006/relationships/image" Target="../media/image27.emf"/><Relationship Id="rId9"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10:13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46E7C-FCA6-4807-B30A-0E0A62DFE48F}" type="slidenum">
              <a:rPr lang="en-US"/>
              <a:pPr/>
              <a:t>15</a:t>
            </a:fld>
            <a:endParaRPr lang="en-US" dirty="0"/>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8B75F-98BB-49D4-B08C-59C3036EAE76}"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BC1F2B-F220-4EED-B469-0E211CAA0F84}" type="slidenum">
              <a:rPr lang="en-US"/>
              <a:pPr/>
              <a:t>17</a:t>
            </a:fld>
            <a:endParaRPr lang="en-US" dirty="0"/>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p:txBody>
          <a:bodyPr/>
          <a:lstStyle/>
          <a:p>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F78B75F-98BB-49D4-B08C-59C3036EAE76}" type="slidenum">
              <a:rPr lang="en-US" smtClean="0"/>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A36183-752E-4F32-9458-749C9CBB2FA5}" type="slidenum">
              <a:rPr lang="en-US"/>
              <a:pPr/>
              <a:t>19</a:t>
            </a:fld>
            <a:endParaRPr lang="en-US" dirty="0"/>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2A44D4-4BD3-4F90-AA43-B81171824AA9}" type="slidenum">
              <a:rPr lang="en-US" smtClean="0"/>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F81245-BEEF-49CE-9F72-2BDFB4B4BC09}" type="slidenum">
              <a:rPr lang="en-US"/>
              <a:pPr/>
              <a:t>21</a:t>
            </a:fld>
            <a:endParaRPr lang="en-US" dirty="0"/>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8B75F-98BB-49D4-B08C-59C3036EAE76}" type="slidenum">
              <a:rPr lang="en-US" smtClean="0"/>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8B75F-98BB-49D4-B08C-59C3036EAE76}" type="slidenum">
              <a:rPr lang="en-US" smtClean="0"/>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US" sz="1000" dirty="0"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A4007D-A024-4228-8F1F-88B3989CBE10}" type="slidenum">
              <a:rPr lang="en-US" smtClean="0"/>
              <a:pPr fontAlgn="base">
                <a:spcBef>
                  <a:spcPct val="0"/>
                </a:spcBef>
                <a:spcAft>
                  <a:spcPct val="0"/>
                </a:spcAft>
                <a:defRPr/>
              </a:pPr>
              <a:t>24</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10:13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10:13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10:13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10:13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10:13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defTabSz="911322"/>
            <a:fld id="{96C27A6E-E470-403F-90ED-32CF47240900}" type="slidenum">
              <a:rPr lang="en-US"/>
              <a:pPr defTabSz="911322"/>
              <a:t>6</a:t>
            </a:fld>
            <a:endParaRPr lang="en-US" dirty="0"/>
          </a:p>
        </p:txBody>
      </p:sp>
      <p:sp>
        <p:nvSpPr>
          <p:cNvPr id="39939" name="Rectangle 2"/>
          <p:cNvSpPr>
            <a:spLocks noGrp="1" noRot="1" noChangeAspect="1" noChangeArrowheads="1" noTextEdit="1"/>
          </p:cNvSpPr>
          <p:nvPr>
            <p:ph type="sldImg"/>
          </p:nvPr>
        </p:nvSpPr>
        <p:spPr>
          <a:xfrm>
            <a:off x="382588" y="688975"/>
            <a:ext cx="6091237" cy="3427413"/>
          </a:xfrm>
          <a:ln/>
        </p:spPr>
      </p:sp>
      <p:sp>
        <p:nvSpPr>
          <p:cNvPr id="39940" name="Rectangle 3"/>
          <p:cNvSpPr>
            <a:spLocks noGrp="1" noChangeArrowheads="1"/>
          </p:cNvSpPr>
          <p:nvPr>
            <p:ph type="body" idx="1"/>
          </p:nvPr>
        </p:nvSpPr>
        <p:spPr>
          <a:xfrm>
            <a:off x="687975" y="4344025"/>
            <a:ext cx="5482052" cy="4111365"/>
          </a:xfrm>
          <a:noFill/>
          <a:ln/>
        </p:spPr>
        <p:txBody>
          <a:bodyPr/>
          <a:lstStyle/>
          <a:p>
            <a:pPr eaLnBrk="1" hangingPunct="1">
              <a:spcBef>
                <a:spcPct val="0"/>
              </a:spcBef>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4E4BA82D-18AA-4EBA-B7CB-D152E79BB807}" type="slidenum">
              <a:rPr lang="en-US" smtClean="0"/>
              <a:pPr/>
              <a:t>7</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4D96174-AB42-456C-A72E-8337B9390761}" type="slidenum">
              <a:rPr lang="en-US"/>
              <a:pPr/>
              <a:t>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marL="224325" indent="-224325"/>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34273C2-683D-4DED-9CA3-8E332A475955}" type="slidenum">
              <a:rPr lang="en-US"/>
              <a:pPr/>
              <a:t>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xfrm>
            <a:off x="684869" y="4344025"/>
            <a:ext cx="5488264" cy="4114488"/>
          </a:xfrm>
          <a:noFill/>
          <a:ln/>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endParaRPr lang="en-US" baseline="0" dirty="0" smtClean="0"/>
          </a:p>
        </p:txBody>
      </p:sp>
      <p:sp>
        <p:nvSpPr>
          <p:cNvPr id="4" name="Slide Number Placeholder 3"/>
          <p:cNvSpPr>
            <a:spLocks noGrp="1"/>
          </p:cNvSpPr>
          <p:nvPr>
            <p:ph type="sldNum" sz="quarter" idx="10"/>
          </p:nvPr>
        </p:nvSpPr>
        <p:spPr/>
        <p:txBody>
          <a:bodyPr/>
          <a:lstStyle/>
          <a:p>
            <a:fld id="{FC47540B-08B8-4BF5-8A25-725E8611FA7F}"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75242293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45551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175618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94539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41969389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3844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01891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48317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376807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367621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9144442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1911657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9327" y="71438"/>
            <a:ext cx="10684268" cy="66479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87195" y="1314450"/>
            <a:ext cx="5180251"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70592" y="1314450"/>
            <a:ext cx="5180251"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70592" y="3600450"/>
            <a:ext cx="5180251" cy="24437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xfrm>
            <a:off x="609441" y="6422065"/>
            <a:ext cx="2844059" cy="365125"/>
          </a:xfrm>
          <a:prstGeom prst="rect">
            <a:avLst/>
          </a:prstGeom>
          <a:ln/>
        </p:spPr>
        <p:txBody>
          <a:bodyPr/>
          <a:lstStyle>
            <a:lvl1pPr>
              <a:defRPr/>
            </a:lvl1pPr>
          </a:lstStyle>
          <a:p>
            <a:pPr>
              <a:defRPr/>
            </a:pPr>
            <a:endParaRPr lang="en-US"/>
          </a:p>
        </p:txBody>
      </p:sp>
      <p:sp>
        <p:nvSpPr>
          <p:cNvPr id="7" name="Rectangle 7"/>
          <p:cNvSpPr>
            <a:spLocks noGrp="1" noChangeArrowheads="1"/>
          </p:cNvSpPr>
          <p:nvPr>
            <p:ph type="ftr" sz="quarter" idx="11"/>
          </p:nvPr>
        </p:nvSpPr>
        <p:spPr>
          <a:xfrm>
            <a:off x="4164515" y="6422065"/>
            <a:ext cx="3859795" cy="365125"/>
          </a:xfrm>
          <a:prstGeom prst="rect">
            <a:avLst/>
          </a:prstGeom>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xfrm>
            <a:off x="10868369" y="6422065"/>
            <a:ext cx="1015735" cy="365125"/>
          </a:xfrm>
          <a:prstGeom prst="rect">
            <a:avLst/>
          </a:prstGeom>
          <a:ln/>
        </p:spPr>
        <p:txBody>
          <a:bodyPr/>
          <a:lstStyle>
            <a:lvl1pPr>
              <a:defRPr/>
            </a:lvl1pPr>
          </a:lstStyle>
          <a:p>
            <a:pPr>
              <a:defRPr/>
            </a:pPr>
            <a:fld id="{E8885BB6-90F6-4252-9085-63E97E512469}" type="slidenum">
              <a:rPr lang="en-US"/>
              <a:pPr>
                <a:defRPr/>
              </a:pPr>
              <a:t>‹#›</a:t>
            </a:fld>
            <a:endParaRPr lang="en-US"/>
          </a:p>
        </p:txBody>
      </p:sp>
    </p:spTree>
    <p:extLst>
      <p:ext uri="{BB962C8B-B14F-4D97-AF65-F5344CB8AC3E}">
        <p14:creationId xmlns:p14="http://schemas.microsoft.com/office/powerpoint/2010/main" val="357645608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5_Title and sub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294" y="228600"/>
            <a:ext cx="11376237" cy="664797"/>
          </a:xfrm>
        </p:spPr>
        <p:txBody>
          <a:bodyPr/>
          <a:lstStyle>
            <a:lvl1pPr>
              <a:defRPr>
                <a:solidFill>
                  <a:schemeClr val="tx2"/>
                </a:solidFill>
              </a:defRPr>
            </a:lvl1p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11071516" y="6477001"/>
            <a:ext cx="914162" cy="365125"/>
          </a:xfrm>
          <a:prstGeom prst="rect">
            <a:avLst/>
          </a:prstGeom>
        </p:spPr>
        <p:txBody>
          <a:bodyPr/>
          <a:lstStyle/>
          <a:p>
            <a:fld id="{F36DB0E4-7632-4126-BCC8-EAE492994250}" type="slidenum">
              <a:rPr lang="en-US" smtClean="0"/>
              <a:pPr/>
              <a:t>‹#›</a:t>
            </a:fld>
            <a:endParaRPr lang="en-US" dirty="0"/>
          </a:p>
        </p:txBody>
      </p:sp>
      <p:sp>
        <p:nvSpPr>
          <p:cNvPr id="8" name="Text Placeholder 9"/>
          <p:cNvSpPr>
            <a:spLocks noGrp="1"/>
          </p:cNvSpPr>
          <p:nvPr>
            <p:ph type="body" sz="quarter" idx="14"/>
          </p:nvPr>
        </p:nvSpPr>
        <p:spPr>
          <a:xfrm>
            <a:off x="406294" y="636233"/>
            <a:ext cx="11376237" cy="506767"/>
          </a:xfrm>
        </p:spPr>
        <p:txBody>
          <a:bodyPr>
            <a:noAutofit/>
          </a:bodyPr>
          <a:lstStyle>
            <a:lvl1pPr>
              <a:buFont typeface="Arial" pitchFamily="34" charset="0"/>
              <a:buNone/>
              <a:defRPr sz="2600">
                <a:solidFill>
                  <a:schemeClr val="bg2"/>
                </a:solidFill>
                <a:latin typeface="+mj-lt"/>
              </a:defRPr>
            </a:lvl1pPr>
          </a:lstStyle>
          <a:p>
            <a:pPr lvl="0"/>
            <a:r>
              <a:rPr lang="en-US" smtClean="0"/>
              <a:t>Click to edit Master text styles</a:t>
            </a:r>
          </a:p>
        </p:txBody>
      </p:sp>
    </p:spTree>
    <p:extLst>
      <p:ext uri="{BB962C8B-B14F-4D97-AF65-F5344CB8AC3E}">
        <p14:creationId xmlns:p14="http://schemas.microsoft.com/office/powerpoint/2010/main" val="315608585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487814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95979375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2999060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6314627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1814894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4556948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077426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8168445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8512686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802038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142091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0980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90683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069793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80075445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181737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00374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67404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5056373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280619814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3975799"/>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91455246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2299984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6152686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8272223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18298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734642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1.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5500318"/>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76" r:id="rId20"/>
    <p:sldLayoutId id="2147483777" r:id="rId21"/>
    <p:sldLayoutId id="2147483778" r:id="rId22"/>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6952259"/>
      </p:ext>
    </p:extLst>
  </p:cSld>
  <p:clrMap bg1="dk1" tx1="lt1" bg2="dk2" tx2="lt2" accent1="accent1" accent2="accent2" accent3="accent3" accent4="accent4" accent5="accent5" accent6="accent6" hlink="hlink" folHlink="folHlink"/>
  <p:sldLayoutIdLst>
    <p:sldLayoutId id="214748376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9201637"/>
      </p:ext>
    </p:extLst>
  </p:cSld>
  <p:clrMap bg1="dk1" tx1="lt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notesSlide" Target="../notesSlides/notesSlide9.xml"/><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slideLayout" Target="../slideLayouts/slideLayout13.xml"/><Relationship Id="rId16" Type="http://schemas.openxmlformats.org/officeDocument/2006/relationships/image" Target="../media/image49.png"/><Relationship Id="rId1" Type="http://schemas.openxmlformats.org/officeDocument/2006/relationships/tags" Target="../tags/tag5.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50.png"/><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1.png"/><Relationship Id="rId4" Type="http://schemas.openxmlformats.org/officeDocument/2006/relationships/image" Target="../media/image5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notesSlide" Target="../notesSlides/notesSlide13.xml"/><Relationship Id="rId21" Type="http://schemas.openxmlformats.org/officeDocument/2006/relationships/image" Target="../media/image71.png"/><Relationship Id="rId7" Type="http://schemas.openxmlformats.org/officeDocument/2006/relationships/image" Target="../media/image53.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slideLayout" Target="../slideLayouts/slideLayout22.xml"/><Relationship Id="rId16" Type="http://schemas.openxmlformats.org/officeDocument/2006/relationships/image" Target="../media/image67.png"/><Relationship Id="rId20" Type="http://schemas.openxmlformats.org/officeDocument/2006/relationships/image" Target="../media/image70.png"/><Relationship Id="rId1" Type="http://schemas.openxmlformats.org/officeDocument/2006/relationships/tags" Target="../tags/tag6.xml"/><Relationship Id="rId6" Type="http://schemas.openxmlformats.org/officeDocument/2006/relationships/image" Target="../media/image52.png"/><Relationship Id="rId11" Type="http://schemas.openxmlformats.org/officeDocument/2006/relationships/image" Target="../media/image62.png"/><Relationship Id="rId5" Type="http://schemas.openxmlformats.org/officeDocument/2006/relationships/image" Target="../media/image44.png"/><Relationship Id="rId15" Type="http://schemas.openxmlformats.org/officeDocument/2006/relationships/image" Target="../media/image66.png"/><Relationship Id="rId10" Type="http://schemas.openxmlformats.org/officeDocument/2006/relationships/image" Target="../media/image61.png"/><Relationship Id="rId19"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60.png"/><Relationship Id="rId14" Type="http://schemas.openxmlformats.org/officeDocument/2006/relationships/image" Target="../media/image65.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3.xml"/><Relationship Id="rId1" Type="http://schemas.openxmlformats.org/officeDocument/2006/relationships/slideLayout" Target="../slideLayouts/slideLayout36.xml"/><Relationship Id="rId6" Type="http://schemas.openxmlformats.org/officeDocument/2006/relationships/hyperlink" Target="http://microsoft.com/technet" TargetMode="External"/><Relationship Id="rId11" Type="http://schemas.openxmlformats.org/officeDocument/2006/relationships/image" Target="../media/image76.png"/><Relationship Id="rId5" Type="http://schemas.openxmlformats.org/officeDocument/2006/relationships/hyperlink" Target="http://www.microsoft.com/learning" TargetMode="External"/><Relationship Id="rId10" Type="http://schemas.openxmlformats.org/officeDocument/2006/relationships/image" Target="../media/image75.emf"/><Relationship Id="rId4" Type="http://schemas.openxmlformats.org/officeDocument/2006/relationships/image" Target="../media/image72.png"/><Relationship Id="rId9" Type="http://schemas.openxmlformats.org/officeDocument/2006/relationships/image" Target="../media/image74.png"/><Relationship Id="rId1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png"/><Relationship Id="rId2" Type="http://schemas.openxmlformats.org/officeDocument/2006/relationships/notesSlide" Target="../notesSlides/notesSlide24.xml"/><Relationship Id="rId1" Type="http://schemas.openxmlformats.org/officeDocument/2006/relationships/slideLayout" Target="../slideLayouts/slideLayout37.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 Id="rId14" Type="http://schemas.openxmlformats.org/officeDocument/2006/relationships/image" Target="../media/image88.png"/></Relationships>
</file>

<file path=ppt/slides/_rels/slide36.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96.emf"/><Relationship Id="rId13" Type="http://schemas.openxmlformats.org/officeDocument/2006/relationships/image" Target="../media/image101.emf"/><Relationship Id="rId18" Type="http://schemas.openxmlformats.org/officeDocument/2006/relationships/image" Target="../media/image106.emf"/><Relationship Id="rId3" Type="http://schemas.openxmlformats.org/officeDocument/2006/relationships/image" Target="../media/image91.emf"/><Relationship Id="rId21" Type="http://schemas.openxmlformats.org/officeDocument/2006/relationships/image" Target="../media/image109.emf"/><Relationship Id="rId7" Type="http://schemas.openxmlformats.org/officeDocument/2006/relationships/image" Target="../media/image95.emf"/><Relationship Id="rId12" Type="http://schemas.openxmlformats.org/officeDocument/2006/relationships/image" Target="../media/image100.emf"/><Relationship Id="rId17" Type="http://schemas.openxmlformats.org/officeDocument/2006/relationships/image" Target="../media/image105.emf"/><Relationship Id="rId2" Type="http://schemas.openxmlformats.org/officeDocument/2006/relationships/slideLayout" Target="../slideLayouts/slideLayout8.xml"/><Relationship Id="rId16" Type="http://schemas.openxmlformats.org/officeDocument/2006/relationships/image" Target="../media/image104.emf"/><Relationship Id="rId20" Type="http://schemas.openxmlformats.org/officeDocument/2006/relationships/image" Target="../media/image108.emf"/><Relationship Id="rId1" Type="http://schemas.openxmlformats.org/officeDocument/2006/relationships/tags" Target="../tags/tag8.xml"/><Relationship Id="rId6" Type="http://schemas.openxmlformats.org/officeDocument/2006/relationships/image" Target="../media/image94.emf"/><Relationship Id="rId11" Type="http://schemas.openxmlformats.org/officeDocument/2006/relationships/image" Target="../media/image99.emf"/><Relationship Id="rId5" Type="http://schemas.openxmlformats.org/officeDocument/2006/relationships/image" Target="../media/image93.emf"/><Relationship Id="rId15" Type="http://schemas.openxmlformats.org/officeDocument/2006/relationships/image" Target="../media/image103.emf"/><Relationship Id="rId10" Type="http://schemas.openxmlformats.org/officeDocument/2006/relationships/image" Target="../media/image98.emf"/><Relationship Id="rId19" Type="http://schemas.openxmlformats.org/officeDocument/2006/relationships/image" Target="../media/image107.emf"/><Relationship Id="rId4" Type="http://schemas.openxmlformats.org/officeDocument/2006/relationships/image" Target="../media/image92.emf"/><Relationship Id="rId9" Type="http://schemas.openxmlformats.org/officeDocument/2006/relationships/image" Target="../media/image97.emf"/><Relationship Id="rId14" Type="http://schemas.openxmlformats.org/officeDocument/2006/relationships/image" Target="../media/image102.emf"/></Relationships>
</file>

<file path=ppt/slides/_rels/slide39.xml.rels><?xml version="1.0" encoding="UTF-8" standalone="yes"?>
<Relationships xmlns="http://schemas.openxmlformats.org/package/2006/relationships"><Relationship Id="rId8" Type="http://schemas.openxmlformats.org/officeDocument/2006/relationships/image" Target="../media/image115.emf"/><Relationship Id="rId13" Type="http://schemas.openxmlformats.org/officeDocument/2006/relationships/image" Target="../media/image120.emf"/><Relationship Id="rId18" Type="http://schemas.openxmlformats.org/officeDocument/2006/relationships/image" Target="../media/image125.emf"/><Relationship Id="rId26" Type="http://schemas.openxmlformats.org/officeDocument/2006/relationships/image" Target="../media/image133.emf"/><Relationship Id="rId39" Type="http://schemas.openxmlformats.org/officeDocument/2006/relationships/image" Target="../media/image146.emf"/><Relationship Id="rId3" Type="http://schemas.openxmlformats.org/officeDocument/2006/relationships/image" Target="../media/image110.emf"/><Relationship Id="rId21" Type="http://schemas.openxmlformats.org/officeDocument/2006/relationships/image" Target="../media/image128.emf"/><Relationship Id="rId34" Type="http://schemas.openxmlformats.org/officeDocument/2006/relationships/image" Target="../media/image141.emf"/><Relationship Id="rId42" Type="http://schemas.openxmlformats.org/officeDocument/2006/relationships/image" Target="../media/image149.emf"/><Relationship Id="rId7" Type="http://schemas.openxmlformats.org/officeDocument/2006/relationships/image" Target="../media/image114.emf"/><Relationship Id="rId12" Type="http://schemas.openxmlformats.org/officeDocument/2006/relationships/image" Target="../media/image119.emf"/><Relationship Id="rId17" Type="http://schemas.openxmlformats.org/officeDocument/2006/relationships/image" Target="../media/image124.emf"/><Relationship Id="rId25" Type="http://schemas.openxmlformats.org/officeDocument/2006/relationships/image" Target="../media/image132.emf"/><Relationship Id="rId33" Type="http://schemas.openxmlformats.org/officeDocument/2006/relationships/image" Target="../media/image140.emf"/><Relationship Id="rId38" Type="http://schemas.openxmlformats.org/officeDocument/2006/relationships/image" Target="../media/image145.emf"/><Relationship Id="rId2" Type="http://schemas.openxmlformats.org/officeDocument/2006/relationships/slideLayout" Target="../slideLayouts/slideLayout8.xml"/><Relationship Id="rId16" Type="http://schemas.openxmlformats.org/officeDocument/2006/relationships/image" Target="../media/image123.emf"/><Relationship Id="rId20" Type="http://schemas.openxmlformats.org/officeDocument/2006/relationships/image" Target="../media/image127.emf"/><Relationship Id="rId29" Type="http://schemas.openxmlformats.org/officeDocument/2006/relationships/image" Target="../media/image136.emf"/><Relationship Id="rId41" Type="http://schemas.openxmlformats.org/officeDocument/2006/relationships/image" Target="../media/image148.emf"/><Relationship Id="rId1" Type="http://schemas.openxmlformats.org/officeDocument/2006/relationships/tags" Target="../tags/tag9.xml"/><Relationship Id="rId6" Type="http://schemas.openxmlformats.org/officeDocument/2006/relationships/image" Target="../media/image113.emf"/><Relationship Id="rId11" Type="http://schemas.openxmlformats.org/officeDocument/2006/relationships/image" Target="../media/image118.emf"/><Relationship Id="rId24" Type="http://schemas.openxmlformats.org/officeDocument/2006/relationships/image" Target="../media/image131.emf"/><Relationship Id="rId32" Type="http://schemas.openxmlformats.org/officeDocument/2006/relationships/image" Target="../media/image139.emf"/><Relationship Id="rId37" Type="http://schemas.openxmlformats.org/officeDocument/2006/relationships/image" Target="../media/image144.emf"/><Relationship Id="rId40" Type="http://schemas.openxmlformats.org/officeDocument/2006/relationships/image" Target="../media/image147.emf"/><Relationship Id="rId45" Type="http://schemas.openxmlformats.org/officeDocument/2006/relationships/image" Target="../media/image152.emf"/><Relationship Id="rId5" Type="http://schemas.openxmlformats.org/officeDocument/2006/relationships/image" Target="../media/image112.emf"/><Relationship Id="rId15" Type="http://schemas.openxmlformats.org/officeDocument/2006/relationships/image" Target="../media/image122.emf"/><Relationship Id="rId23" Type="http://schemas.openxmlformats.org/officeDocument/2006/relationships/image" Target="../media/image130.emf"/><Relationship Id="rId28" Type="http://schemas.openxmlformats.org/officeDocument/2006/relationships/image" Target="../media/image135.emf"/><Relationship Id="rId36" Type="http://schemas.openxmlformats.org/officeDocument/2006/relationships/image" Target="../media/image143.emf"/><Relationship Id="rId10" Type="http://schemas.openxmlformats.org/officeDocument/2006/relationships/image" Target="../media/image117.emf"/><Relationship Id="rId19" Type="http://schemas.openxmlformats.org/officeDocument/2006/relationships/image" Target="../media/image126.emf"/><Relationship Id="rId31" Type="http://schemas.openxmlformats.org/officeDocument/2006/relationships/image" Target="../media/image138.emf"/><Relationship Id="rId44" Type="http://schemas.openxmlformats.org/officeDocument/2006/relationships/image" Target="../media/image151.emf"/><Relationship Id="rId4" Type="http://schemas.openxmlformats.org/officeDocument/2006/relationships/image" Target="../media/image111.emf"/><Relationship Id="rId9" Type="http://schemas.openxmlformats.org/officeDocument/2006/relationships/image" Target="../media/image116.emf"/><Relationship Id="rId14" Type="http://schemas.openxmlformats.org/officeDocument/2006/relationships/image" Target="../media/image121.emf"/><Relationship Id="rId22" Type="http://schemas.openxmlformats.org/officeDocument/2006/relationships/image" Target="../media/image129.emf"/><Relationship Id="rId27" Type="http://schemas.openxmlformats.org/officeDocument/2006/relationships/image" Target="../media/image134.emf"/><Relationship Id="rId30" Type="http://schemas.openxmlformats.org/officeDocument/2006/relationships/image" Target="../media/image137.emf"/><Relationship Id="rId35" Type="http://schemas.openxmlformats.org/officeDocument/2006/relationships/image" Target="../media/image142.emf"/><Relationship Id="rId43" Type="http://schemas.openxmlformats.org/officeDocument/2006/relationships/image" Target="../media/image150.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6.xml"/><Relationship Id="rId7" Type="http://schemas.openxmlformats.org/officeDocument/2006/relationships/diagramColors" Target="../diagrams/colors1.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25.emf"/><Relationship Id="rId13" Type="http://schemas.openxmlformats.org/officeDocument/2006/relationships/oleObject" Target="../embeddings/oleObject5.bin"/><Relationship Id="rId18" Type="http://schemas.openxmlformats.org/officeDocument/2006/relationships/image" Target="../media/image30.emf"/><Relationship Id="rId26" Type="http://schemas.openxmlformats.org/officeDocument/2006/relationships/image" Target="../media/image34.emf"/><Relationship Id="rId3" Type="http://schemas.openxmlformats.org/officeDocument/2006/relationships/slideLayout" Target="../slideLayouts/slideLayout21.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27.emf"/><Relationship Id="rId17" Type="http://schemas.openxmlformats.org/officeDocument/2006/relationships/oleObject" Target="../embeddings/oleObject7.bin"/><Relationship Id="rId25" Type="http://schemas.openxmlformats.org/officeDocument/2006/relationships/oleObject" Target="../embeddings/oleObject11.bin"/><Relationship Id="rId2" Type="http://schemas.openxmlformats.org/officeDocument/2006/relationships/tags" Target="../tags/tag3.xml"/><Relationship Id="rId16" Type="http://schemas.openxmlformats.org/officeDocument/2006/relationships/image" Target="../media/image29.emf"/><Relationship Id="rId20" Type="http://schemas.openxmlformats.org/officeDocument/2006/relationships/image" Target="../media/image31.emf"/><Relationship Id="rId29" Type="http://schemas.openxmlformats.org/officeDocument/2006/relationships/oleObject" Target="../embeddings/oleObject13.bin"/><Relationship Id="rId1" Type="http://schemas.openxmlformats.org/officeDocument/2006/relationships/vmlDrawing" Target="../drawings/vmlDrawing1.vml"/><Relationship Id="rId6" Type="http://schemas.openxmlformats.org/officeDocument/2006/relationships/image" Target="../media/image24.emf"/><Relationship Id="rId11" Type="http://schemas.openxmlformats.org/officeDocument/2006/relationships/oleObject" Target="../embeddings/oleObject4.bin"/><Relationship Id="rId24" Type="http://schemas.openxmlformats.org/officeDocument/2006/relationships/image" Target="../media/image33.e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28" Type="http://schemas.openxmlformats.org/officeDocument/2006/relationships/image" Target="../media/image35.emf"/><Relationship Id="rId10" Type="http://schemas.openxmlformats.org/officeDocument/2006/relationships/image" Target="../media/image26.emf"/><Relationship Id="rId19" Type="http://schemas.openxmlformats.org/officeDocument/2006/relationships/oleObject" Target="../embeddings/oleObject8.bin"/><Relationship Id="rId4" Type="http://schemas.openxmlformats.org/officeDocument/2006/relationships/notesSlide" Target="../notesSlides/notesSlide7.xml"/><Relationship Id="rId9" Type="http://schemas.openxmlformats.org/officeDocument/2006/relationships/oleObject" Target="../embeddings/oleObject3.bin"/><Relationship Id="rId14" Type="http://schemas.openxmlformats.org/officeDocument/2006/relationships/image" Target="../media/image28.emf"/><Relationship Id="rId22" Type="http://schemas.openxmlformats.org/officeDocument/2006/relationships/image" Target="../media/image32.emf"/><Relationship Id="rId27" Type="http://schemas.openxmlformats.org/officeDocument/2006/relationships/oleObject" Target="../embeddings/oleObject12.bin"/><Relationship Id="rId30" Type="http://schemas.openxmlformats.org/officeDocument/2006/relationships/image" Target="../media/image36.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Become an Expert in AD RMS </a:t>
            </a:r>
            <a:r>
              <a:rPr lang="en-US" dirty="0" smtClean="0"/>
              <a:t/>
            </a:r>
            <a:br>
              <a:rPr lang="en-US" dirty="0" smtClean="0"/>
            </a:br>
            <a:r>
              <a:rPr lang="en-US" dirty="0" smtClean="0"/>
              <a:t>in 75 </a:t>
            </a:r>
            <a:r>
              <a:rPr lang="en-US" dirty="0"/>
              <a:t>minutes</a:t>
            </a:r>
            <a:endParaRPr lang="en-US" sz="3600" dirty="0"/>
          </a:p>
        </p:txBody>
      </p:sp>
      <p:sp>
        <p:nvSpPr>
          <p:cNvPr id="3" name="Subtitle 2"/>
          <p:cNvSpPr>
            <a:spLocks noGrp="1"/>
          </p:cNvSpPr>
          <p:nvPr>
            <p:ph type="subTitle" idx="1"/>
          </p:nvPr>
        </p:nvSpPr>
        <p:spPr/>
        <p:txBody>
          <a:bodyPr/>
          <a:lstStyle/>
          <a:p>
            <a:r>
              <a:rPr lang="en-US" dirty="0" smtClean="0"/>
              <a:t>Tejas Patel	</a:t>
            </a:r>
          </a:p>
          <a:p>
            <a:r>
              <a:rPr lang="en-US" dirty="0" smtClean="0"/>
              <a:t>Program Manager</a:t>
            </a:r>
          </a:p>
          <a:p>
            <a:r>
              <a:rPr lang="en-US" dirty="0" smtClean="0"/>
              <a:t>Microsoft </a:t>
            </a:r>
          </a:p>
        </p:txBody>
      </p:sp>
      <p:sp>
        <p:nvSpPr>
          <p:cNvPr id="4" name="Text Placeholder 3"/>
          <p:cNvSpPr>
            <a:spLocks noGrp="1"/>
          </p:cNvSpPr>
          <p:nvPr>
            <p:ph type="body" sz="quarter" idx="10"/>
          </p:nvPr>
        </p:nvSpPr>
        <p:spPr/>
        <p:txBody>
          <a:bodyPr/>
          <a:lstStyle/>
          <a:p>
            <a:r>
              <a:rPr lang="en-US" dirty="0" smtClean="0"/>
              <a:t>SIM328</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What’s in a RMS Certificate</a:t>
            </a:r>
            <a:endParaRPr lang="en-US" dirty="0"/>
          </a:p>
        </p:txBody>
      </p:sp>
      <p:sp>
        <p:nvSpPr>
          <p:cNvPr id="4" name="Text Placeholder 3"/>
          <p:cNvSpPr>
            <a:spLocks noGrp="1"/>
          </p:cNvSpPr>
          <p:nvPr>
            <p:ph type="body" sz="quarter" idx="10"/>
          </p:nvPr>
        </p:nvSpPr>
        <p:spPr/>
        <p:txBody>
          <a:bodyPr/>
          <a:lstStyle/>
          <a:p>
            <a:r>
              <a:rPr lang="en-US" smtClean="0"/>
              <a:t>AD RMS uses certificates for identity and licenses</a:t>
            </a:r>
          </a:p>
          <a:p>
            <a:r>
              <a:rPr lang="en-US" smtClean="0"/>
              <a:t>AD RMS does not use X.509 certificates!</a:t>
            </a:r>
          </a:p>
          <a:p>
            <a:r>
              <a:rPr lang="en-US" smtClean="0"/>
              <a:t>It uses XrML certs instead</a:t>
            </a:r>
          </a:p>
          <a:p>
            <a:pPr lvl="1"/>
            <a:r>
              <a:rPr lang="en-US" smtClean="0"/>
              <a:t>Similar to X.509 but with room for policy</a:t>
            </a:r>
          </a:p>
          <a:p>
            <a:r>
              <a:rPr lang="en-US" smtClean="0"/>
              <a:t>Identity certificate: “this is User X and his/her email is…”</a:t>
            </a:r>
          </a:p>
          <a:p>
            <a:r>
              <a:rPr lang="en-US" smtClean="0"/>
              <a:t>There are also machine and server certificates</a:t>
            </a:r>
            <a:endParaRPr lang="en-US" dirty="0" smtClean="0"/>
          </a:p>
        </p:txBody>
      </p:sp>
    </p:spTree>
    <p:extLst>
      <p:ext uri="{BB962C8B-B14F-4D97-AF65-F5344CB8AC3E}">
        <p14:creationId xmlns:p14="http://schemas.microsoft.com/office/powerpoint/2010/main" val="419200070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What’s is a </a:t>
            </a:r>
            <a:r>
              <a:rPr lang="en-US" dirty="0"/>
              <a:t>P</a:t>
            </a:r>
            <a:r>
              <a:rPr lang="en-US" dirty="0" smtClean="0"/>
              <a:t>ublishing License</a:t>
            </a:r>
            <a:endParaRPr lang="en-US" dirty="0"/>
          </a:p>
        </p:txBody>
      </p:sp>
      <p:sp>
        <p:nvSpPr>
          <p:cNvPr id="4" name="Text Placeholder 3"/>
          <p:cNvSpPr>
            <a:spLocks noGrp="1"/>
          </p:cNvSpPr>
          <p:nvPr>
            <p:ph type="body" sz="quarter" idx="10"/>
          </p:nvPr>
        </p:nvSpPr>
        <p:spPr>
          <a:xfrm>
            <a:off x="519112" y="1445025"/>
            <a:ext cx="11149013" cy="5558445"/>
          </a:xfrm>
        </p:spPr>
        <p:txBody>
          <a:bodyPr/>
          <a:lstStyle/>
          <a:p>
            <a:r>
              <a:rPr lang="en-US" dirty="0" smtClean="0"/>
              <a:t>An IRM protected document has an embedded </a:t>
            </a:r>
            <a:br>
              <a:rPr lang="en-US" dirty="0" smtClean="0"/>
            </a:br>
            <a:r>
              <a:rPr lang="en-US" dirty="0" smtClean="0"/>
              <a:t>“publishing license” </a:t>
            </a:r>
          </a:p>
          <a:p>
            <a:r>
              <a:rPr lang="en-US" dirty="0" smtClean="0"/>
              <a:t>List of rights (like an ACL)</a:t>
            </a:r>
          </a:p>
          <a:p>
            <a:r>
              <a:rPr lang="en-US" dirty="0" smtClean="0"/>
              <a:t>Subjects of rights are email addresses</a:t>
            </a:r>
          </a:p>
          <a:p>
            <a:pPr lvl="1"/>
            <a:r>
              <a:rPr lang="en-US" sz="2400" dirty="0" smtClean="0"/>
              <a:t>Groups or users</a:t>
            </a:r>
          </a:p>
          <a:p>
            <a:r>
              <a:rPr lang="en-US" dirty="0" smtClean="0"/>
              <a:t>Rights are operations</a:t>
            </a:r>
          </a:p>
          <a:p>
            <a:pPr lvl="1"/>
            <a:r>
              <a:rPr lang="en-US" sz="2400" dirty="0" smtClean="0"/>
              <a:t>View</a:t>
            </a:r>
          </a:p>
          <a:p>
            <a:pPr lvl="1"/>
            <a:r>
              <a:rPr lang="en-US" sz="2400" dirty="0" smtClean="0"/>
              <a:t>Edit</a:t>
            </a:r>
          </a:p>
          <a:p>
            <a:pPr lvl="1"/>
            <a:r>
              <a:rPr lang="en-US" sz="2400" dirty="0" smtClean="0"/>
              <a:t>Copy</a:t>
            </a:r>
          </a:p>
          <a:p>
            <a:pPr lvl="1"/>
            <a:r>
              <a:rPr lang="en-US" sz="2400" dirty="0" smtClean="0"/>
              <a:t>Print</a:t>
            </a:r>
          </a:p>
          <a:p>
            <a:pPr lvl="1"/>
            <a:r>
              <a:rPr lang="en-US" sz="2400" dirty="0" smtClean="0"/>
              <a:t>Forward</a:t>
            </a:r>
          </a:p>
          <a:p>
            <a:pPr lvl="1"/>
            <a:r>
              <a:rPr lang="en-US" sz="2400" dirty="0" smtClean="0"/>
              <a:t>…</a:t>
            </a:r>
            <a:endParaRPr lang="en-US" sz="2400" dirty="0"/>
          </a:p>
        </p:txBody>
      </p:sp>
    </p:spTree>
    <p:extLst>
      <p:ext uri="{BB962C8B-B14F-4D97-AF65-F5344CB8AC3E}">
        <p14:creationId xmlns:p14="http://schemas.microsoft.com/office/powerpoint/2010/main" val="321312596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Use Licenses</a:t>
            </a:r>
            <a:endParaRPr lang="en-US" dirty="0"/>
          </a:p>
        </p:txBody>
      </p:sp>
      <p:sp>
        <p:nvSpPr>
          <p:cNvPr id="4" name="Text Placeholder 3"/>
          <p:cNvSpPr>
            <a:spLocks noGrp="1"/>
          </p:cNvSpPr>
          <p:nvPr>
            <p:ph type="body" sz="quarter" idx="10"/>
          </p:nvPr>
        </p:nvSpPr>
        <p:spPr>
          <a:xfrm>
            <a:off x="519112" y="1447800"/>
            <a:ext cx="11149013" cy="4659737"/>
          </a:xfrm>
        </p:spPr>
        <p:txBody>
          <a:bodyPr/>
          <a:lstStyle/>
          <a:p>
            <a:r>
              <a:rPr lang="en-US" dirty="0" smtClean="0"/>
              <a:t>When consuming content, users acquire use licenses </a:t>
            </a:r>
            <a:br>
              <a:rPr lang="en-US" dirty="0" smtClean="0"/>
            </a:br>
            <a:r>
              <a:rPr lang="en-US" dirty="0" smtClean="0"/>
              <a:t>from the server</a:t>
            </a:r>
          </a:p>
          <a:p>
            <a:pPr lvl="1"/>
            <a:r>
              <a:rPr lang="en-US" dirty="0" smtClean="0"/>
              <a:t>Use license derived from the Publishing License in the document by the server</a:t>
            </a:r>
          </a:p>
          <a:p>
            <a:pPr lvl="1"/>
            <a:r>
              <a:rPr lang="en-US" dirty="0" smtClean="0"/>
              <a:t>Contains a list of rights for the requesting user only</a:t>
            </a:r>
          </a:p>
          <a:p>
            <a:r>
              <a:rPr lang="en-US" dirty="0" smtClean="0"/>
              <a:t>Use licenses </a:t>
            </a:r>
          </a:p>
          <a:p>
            <a:pPr lvl="1"/>
            <a:r>
              <a:rPr lang="en-US" dirty="0" smtClean="0"/>
              <a:t>Cannot be transferred</a:t>
            </a:r>
          </a:p>
          <a:p>
            <a:pPr lvl="1"/>
            <a:r>
              <a:rPr lang="en-US" dirty="0"/>
              <a:t>Only work in the original device where they were requested</a:t>
            </a:r>
          </a:p>
          <a:p>
            <a:pPr lvl="1"/>
            <a:r>
              <a:rPr lang="en-US" dirty="0" smtClean="0"/>
              <a:t>Can be cached (or not)</a:t>
            </a:r>
          </a:p>
          <a:p>
            <a:pPr lvl="1"/>
            <a:r>
              <a:rPr lang="en-US" dirty="0" smtClean="0"/>
              <a:t>Have a lifetime</a:t>
            </a:r>
          </a:p>
        </p:txBody>
      </p:sp>
    </p:spTree>
    <p:extLst>
      <p:ext uri="{BB962C8B-B14F-4D97-AF65-F5344CB8AC3E}">
        <p14:creationId xmlns:p14="http://schemas.microsoft.com/office/powerpoint/2010/main" val="426399193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Templates</a:t>
            </a:r>
            <a:endParaRPr lang="en-US" dirty="0"/>
          </a:p>
        </p:txBody>
      </p:sp>
      <p:sp>
        <p:nvSpPr>
          <p:cNvPr id="3" name="Text Placeholder 2"/>
          <p:cNvSpPr>
            <a:spLocks noGrp="1"/>
          </p:cNvSpPr>
          <p:nvPr>
            <p:ph type="body" sz="quarter" idx="10"/>
          </p:nvPr>
        </p:nvSpPr>
        <p:spPr>
          <a:xfrm>
            <a:off x="519112" y="1447799"/>
            <a:ext cx="11573571" cy="5047536"/>
          </a:xfrm>
        </p:spPr>
        <p:txBody>
          <a:bodyPr/>
          <a:lstStyle/>
          <a:p>
            <a:r>
              <a:rPr lang="en-US" dirty="0" smtClean="0"/>
              <a:t>Instead of indicating a list of rights, you can indicate a template</a:t>
            </a:r>
          </a:p>
          <a:p>
            <a:pPr lvl="1"/>
            <a:r>
              <a:rPr lang="en-US" dirty="0" smtClean="0"/>
              <a:t>PL then lists template GUID, not list of rights</a:t>
            </a:r>
          </a:p>
          <a:p>
            <a:pPr lvl="1"/>
            <a:r>
              <a:rPr lang="en-US" dirty="0" smtClean="0"/>
              <a:t>Template on server contains definition of rights for different </a:t>
            </a:r>
            <a:br>
              <a:rPr lang="en-US" dirty="0" smtClean="0"/>
            </a:br>
            <a:r>
              <a:rPr lang="en-US" dirty="0" smtClean="0"/>
              <a:t>users or groups</a:t>
            </a:r>
          </a:p>
          <a:p>
            <a:pPr lvl="1"/>
            <a:r>
              <a:rPr lang="en-US" dirty="0" smtClean="0"/>
              <a:t>Server evaluates template when user tries to consume content</a:t>
            </a:r>
          </a:p>
          <a:p>
            <a:pPr lvl="1"/>
            <a:r>
              <a:rPr lang="en-US" dirty="0" smtClean="0"/>
              <a:t>Protecting client needs a copy of the template in order to know what’s applying</a:t>
            </a:r>
          </a:p>
          <a:p>
            <a:r>
              <a:rPr lang="en-US" dirty="0" smtClean="0"/>
              <a:t>Templates are centrally managed</a:t>
            </a:r>
          </a:p>
          <a:p>
            <a:pPr lvl="1"/>
            <a:r>
              <a:rPr lang="en-US" dirty="0" smtClean="0"/>
              <a:t>And can be updated</a:t>
            </a:r>
          </a:p>
          <a:p>
            <a:pPr lvl="1"/>
            <a:r>
              <a:rPr lang="en-US" dirty="0" smtClean="0"/>
              <a:t>When using a template you are basically delegating policy to IT</a:t>
            </a:r>
            <a:endParaRPr lang="en-US" dirty="0"/>
          </a:p>
        </p:txBody>
      </p:sp>
    </p:spTree>
    <p:extLst>
      <p:ext uri="{BB962C8B-B14F-4D97-AF65-F5344CB8AC3E}">
        <p14:creationId xmlns:p14="http://schemas.microsoft.com/office/powerpoint/2010/main" val="246697021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1195606" y="3982006"/>
            <a:ext cx="2054747" cy="1371600"/>
            <a:chOff x="1096963" y="4616450"/>
            <a:chExt cx="1541463" cy="1371600"/>
          </a:xfrm>
        </p:grpSpPr>
        <p:pic>
          <p:nvPicPr>
            <p:cNvPr id="12310" name="Picture 127" descr="Computer_Desktop+Keyboard"/>
            <p:cNvPicPr>
              <a:picLocks noChangeAspect="1" noChangeArrowheads="1"/>
            </p:cNvPicPr>
            <p:nvPr/>
          </p:nvPicPr>
          <p:blipFill>
            <a:blip r:embed="rId4" cstate="print"/>
            <a:srcRect/>
            <a:stretch>
              <a:fillRect/>
            </a:stretch>
          </p:blipFill>
          <p:spPr bwMode="auto">
            <a:xfrm>
              <a:off x="1628776" y="4737100"/>
              <a:ext cx="1009650" cy="1131436"/>
            </a:xfrm>
            <a:prstGeom prst="rect">
              <a:avLst/>
            </a:prstGeom>
            <a:noFill/>
            <a:ln w="9525">
              <a:noFill/>
              <a:miter lim="800000"/>
              <a:headEnd/>
              <a:tailEnd/>
            </a:ln>
          </p:spPr>
        </p:pic>
        <p:pic>
          <p:nvPicPr>
            <p:cNvPr id="12311" name="Picture 128" descr="User_Half02"/>
            <p:cNvPicPr>
              <a:picLocks noChangeAspect="1" noChangeArrowheads="1"/>
            </p:cNvPicPr>
            <p:nvPr/>
          </p:nvPicPr>
          <p:blipFill>
            <a:blip r:embed="rId5" cstate="print"/>
            <a:srcRect/>
            <a:stretch>
              <a:fillRect/>
            </a:stretch>
          </p:blipFill>
          <p:spPr bwMode="auto">
            <a:xfrm>
              <a:off x="1096963" y="4616450"/>
              <a:ext cx="869950" cy="1371600"/>
            </a:xfrm>
            <a:prstGeom prst="rect">
              <a:avLst/>
            </a:prstGeom>
            <a:noFill/>
            <a:ln w="9525">
              <a:noFill/>
              <a:miter lim="800000"/>
              <a:headEnd/>
              <a:tailEnd/>
            </a:ln>
          </p:spPr>
        </p:pic>
      </p:grpSp>
      <p:grpSp>
        <p:nvGrpSpPr>
          <p:cNvPr id="3" name="Group 3"/>
          <p:cNvGrpSpPr>
            <a:grpSpLocks/>
          </p:cNvGrpSpPr>
          <p:nvPr/>
        </p:nvGrpSpPr>
        <p:grpSpPr bwMode="auto">
          <a:xfrm>
            <a:off x="1498210" y="1051481"/>
            <a:ext cx="2133044" cy="1352550"/>
            <a:chOff x="3536950" y="1695450"/>
            <a:chExt cx="1930401" cy="1485900"/>
          </a:xfrm>
        </p:grpSpPr>
        <p:pic>
          <p:nvPicPr>
            <p:cNvPr id="12336" name="Picture 70" descr="Server"/>
            <p:cNvPicPr>
              <a:picLocks noChangeAspect="1" noChangeArrowheads="1"/>
            </p:cNvPicPr>
            <p:nvPr/>
          </p:nvPicPr>
          <p:blipFill>
            <a:blip r:embed="rId6" cstate="print"/>
            <a:srcRect/>
            <a:stretch>
              <a:fillRect/>
            </a:stretch>
          </p:blipFill>
          <p:spPr bwMode="auto">
            <a:xfrm>
              <a:off x="3536950" y="1695450"/>
              <a:ext cx="1262063" cy="1485900"/>
            </a:xfrm>
            <a:prstGeom prst="rect">
              <a:avLst/>
            </a:prstGeom>
            <a:noFill/>
            <a:ln w="9525">
              <a:noFill/>
              <a:miter lim="800000"/>
              <a:headEnd/>
              <a:tailEnd/>
            </a:ln>
          </p:spPr>
        </p:pic>
        <p:pic>
          <p:nvPicPr>
            <p:cNvPr id="12337" name="Picture 71" descr="Database"/>
            <p:cNvPicPr>
              <a:picLocks noChangeAspect="1" noChangeArrowheads="1"/>
            </p:cNvPicPr>
            <p:nvPr/>
          </p:nvPicPr>
          <p:blipFill>
            <a:blip r:embed="rId7" cstate="print"/>
            <a:srcRect/>
            <a:stretch>
              <a:fillRect/>
            </a:stretch>
          </p:blipFill>
          <p:spPr bwMode="auto">
            <a:xfrm>
              <a:off x="4475163" y="2370138"/>
              <a:ext cx="992188" cy="801688"/>
            </a:xfrm>
            <a:prstGeom prst="rect">
              <a:avLst/>
            </a:prstGeom>
            <a:noFill/>
            <a:ln w="9525">
              <a:noFill/>
              <a:miter lim="800000"/>
              <a:headEnd/>
              <a:tailEnd/>
            </a:ln>
          </p:spPr>
        </p:pic>
      </p:grpSp>
      <p:pic>
        <p:nvPicPr>
          <p:cNvPr id="12328" name="Picture 70" descr="Server"/>
          <p:cNvPicPr>
            <a:picLocks noChangeAspect="1" noChangeArrowheads="1"/>
          </p:cNvPicPr>
          <p:nvPr/>
        </p:nvPicPr>
        <p:blipFill>
          <a:blip r:embed="rId8" cstate="print"/>
          <a:srcRect/>
          <a:stretch>
            <a:fillRect/>
          </a:stretch>
        </p:blipFill>
        <p:spPr bwMode="auto">
          <a:xfrm>
            <a:off x="5053173" y="2756456"/>
            <a:ext cx="1476325" cy="1305118"/>
          </a:xfrm>
          <a:prstGeom prst="rect">
            <a:avLst/>
          </a:prstGeom>
          <a:noFill/>
          <a:ln w="9525">
            <a:noFill/>
            <a:miter lim="800000"/>
            <a:headEnd/>
            <a:tailEnd/>
          </a:ln>
        </p:spPr>
      </p:pic>
      <p:sp>
        <p:nvSpPr>
          <p:cNvPr id="12327" name="Text Box 14"/>
          <p:cNvSpPr txBox="1">
            <a:spLocks noChangeArrowheads="1"/>
          </p:cNvSpPr>
          <p:nvPr/>
        </p:nvSpPr>
        <p:spPr bwMode="auto">
          <a:xfrm>
            <a:off x="4826861" y="4031720"/>
            <a:ext cx="1375441" cy="307777"/>
          </a:xfrm>
          <a:prstGeom prst="rect">
            <a:avLst/>
          </a:prstGeom>
          <a:noFill/>
          <a:ln w="9525" algn="ctr">
            <a:noFill/>
            <a:miter lim="800000"/>
            <a:headEnd/>
            <a:tailEnd/>
          </a:ln>
        </p:spPr>
        <p:txBody>
          <a:bodyPr wrap="none">
            <a:spAutoFit/>
          </a:bodyPr>
          <a:lstStyle/>
          <a:p>
            <a:r>
              <a:rPr lang="en-US" sz="1400" dirty="0" smtClean="0">
                <a:latin typeface="+mn-lt"/>
              </a:rPr>
              <a:t>AD RMS server</a:t>
            </a:r>
            <a:endParaRPr lang="en-US" sz="1400" dirty="0">
              <a:latin typeface="+mn-lt"/>
            </a:endParaRPr>
          </a:p>
        </p:txBody>
      </p:sp>
      <p:grpSp>
        <p:nvGrpSpPr>
          <p:cNvPr id="4" name="Group 31"/>
          <p:cNvGrpSpPr>
            <a:grpSpLocks/>
          </p:cNvGrpSpPr>
          <p:nvPr/>
        </p:nvGrpSpPr>
        <p:grpSpPr bwMode="auto">
          <a:xfrm>
            <a:off x="8963494" y="4194731"/>
            <a:ext cx="1908735" cy="1371600"/>
            <a:chOff x="5788025" y="4467225"/>
            <a:chExt cx="1431925" cy="1371600"/>
          </a:xfrm>
        </p:grpSpPr>
        <p:pic>
          <p:nvPicPr>
            <p:cNvPr id="12321" name="Picture 7" descr="D:\Clip_Installer\DVD_ART\Artwork_Imagery\HARDWARE_IMAGERY\Illustration - Misc Hardware\Windows Vista Illustration Icons\Laptop.png"/>
            <p:cNvPicPr>
              <a:picLocks noChangeAspect="1" noChangeArrowheads="1"/>
            </p:cNvPicPr>
            <p:nvPr/>
          </p:nvPicPr>
          <p:blipFill>
            <a:blip r:embed="rId9" cstate="print"/>
            <a:srcRect/>
            <a:stretch>
              <a:fillRect/>
            </a:stretch>
          </p:blipFill>
          <p:spPr bwMode="auto">
            <a:xfrm>
              <a:off x="6172200" y="4495800"/>
              <a:ext cx="1047750" cy="1047750"/>
            </a:xfrm>
            <a:prstGeom prst="rect">
              <a:avLst/>
            </a:prstGeom>
            <a:noFill/>
            <a:ln w="9525">
              <a:noFill/>
              <a:miter lim="800000"/>
              <a:headEnd/>
              <a:tailEnd/>
            </a:ln>
          </p:spPr>
        </p:pic>
        <p:pic>
          <p:nvPicPr>
            <p:cNvPr id="12322" name="Picture 8" descr="User_Half01"/>
            <p:cNvPicPr>
              <a:picLocks noChangeAspect="1" noChangeArrowheads="1"/>
            </p:cNvPicPr>
            <p:nvPr/>
          </p:nvPicPr>
          <p:blipFill>
            <a:blip r:embed="rId10" cstate="print"/>
            <a:srcRect/>
            <a:stretch>
              <a:fillRect/>
            </a:stretch>
          </p:blipFill>
          <p:spPr bwMode="auto">
            <a:xfrm>
              <a:off x="5788025" y="4467225"/>
              <a:ext cx="871538" cy="1371600"/>
            </a:xfrm>
            <a:prstGeom prst="rect">
              <a:avLst/>
            </a:prstGeom>
            <a:noFill/>
            <a:ln w="9525">
              <a:noFill/>
              <a:miter lim="800000"/>
              <a:headEnd/>
              <a:tailEnd/>
            </a:ln>
          </p:spPr>
        </p:pic>
      </p:grpSp>
      <p:sp>
        <p:nvSpPr>
          <p:cNvPr id="12294" name="Text Box 14"/>
          <p:cNvSpPr txBox="1">
            <a:spLocks noChangeArrowheads="1"/>
          </p:cNvSpPr>
          <p:nvPr/>
        </p:nvSpPr>
        <p:spPr bwMode="auto">
          <a:xfrm>
            <a:off x="1144818" y="5428497"/>
            <a:ext cx="1752236" cy="523220"/>
          </a:xfrm>
          <a:prstGeom prst="rect">
            <a:avLst/>
          </a:prstGeom>
          <a:noFill/>
          <a:ln w="9525" algn="ctr">
            <a:noFill/>
            <a:miter lim="800000"/>
            <a:headEnd/>
            <a:tailEnd/>
          </a:ln>
        </p:spPr>
        <p:txBody>
          <a:bodyPr wrap="square">
            <a:spAutoFit/>
          </a:bodyPr>
          <a:lstStyle/>
          <a:p>
            <a:pPr algn="ctr"/>
            <a:r>
              <a:rPr lang="en-US" sz="1400" dirty="0">
                <a:latin typeface="+mn-lt"/>
              </a:rPr>
              <a:t>Information </a:t>
            </a:r>
            <a:r>
              <a:rPr lang="en-US" sz="1400" dirty="0" smtClean="0">
                <a:latin typeface="+mn-lt"/>
              </a:rPr>
              <a:t>protectio</a:t>
            </a:r>
            <a:r>
              <a:rPr lang="en-US" sz="1400" dirty="0">
                <a:latin typeface="+mn-lt"/>
              </a:rPr>
              <a:t>n</a:t>
            </a:r>
          </a:p>
        </p:txBody>
      </p:sp>
      <p:sp>
        <p:nvSpPr>
          <p:cNvPr id="12295" name="Text Box 14"/>
          <p:cNvSpPr txBox="1">
            <a:spLocks noChangeArrowheads="1"/>
          </p:cNvSpPr>
          <p:nvPr/>
        </p:nvSpPr>
        <p:spPr bwMode="auto">
          <a:xfrm>
            <a:off x="9283394" y="5545695"/>
            <a:ext cx="913840" cy="307777"/>
          </a:xfrm>
          <a:prstGeom prst="rect">
            <a:avLst/>
          </a:prstGeom>
          <a:noFill/>
          <a:ln w="9525" algn="ctr">
            <a:noFill/>
            <a:miter lim="800000"/>
            <a:headEnd/>
            <a:tailEnd/>
          </a:ln>
        </p:spPr>
        <p:txBody>
          <a:bodyPr wrap="none">
            <a:spAutoFit/>
          </a:bodyPr>
          <a:lstStyle/>
          <a:p>
            <a:r>
              <a:rPr lang="en-US" sz="1400" dirty="0">
                <a:latin typeface="+mn-lt"/>
              </a:rPr>
              <a:t>Recipient</a:t>
            </a:r>
          </a:p>
        </p:txBody>
      </p:sp>
      <p:sp>
        <p:nvSpPr>
          <p:cNvPr id="12296" name="Text Box 14"/>
          <p:cNvSpPr txBox="1">
            <a:spLocks noChangeArrowheads="1"/>
          </p:cNvSpPr>
          <p:nvPr/>
        </p:nvSpPr>
        <p:spPr bwMode="auto">
          <a:xfrm>
            <a:off x="1360664" y="2507218"/>
            <a:ext cx="2397558" cy="523220"/>
          </a:xfrm>
          <a:prstGeom prst="rect">
            <a:avLst/>
          </a:prstGeom>
          <a:noFill/>
          <a:ln w="9525" algn="ctr">
            <a:noFill/>
            <a:miter lim="800000"/>
            <a:headEnd/>
            <a:tailEnd/>
          </a:ln>
        </p:spPr>
        <p:txBody>
          <a:bodyPr wrap="square">
            <a:spAutoFit/>
          </a:bodyPr>
          <a:lstStyle/>
          <a:p>
            <a:pPr algn="ctr"/>
            <a:r>
              <a:rPr lang="en-US" sz="1400" dirty="0">
                <a:latin typeface="+mn-lt"/>
              </a:rPr>
              <a:t>SQL </a:t>
            </a:r>
            <a:r>
              <a:rPr lang="en-US" sz="1400" dirty="0" smtClean="0">
                <a:latin typeface="+mn-lt"/>
              </a:rPr>
              <a:t>Server keeps the latest templates</a:t>
            </a:r>
            <a:endParaRPr lang="en-US" sz="1400" dirty="0">
              <a:latin typeface="+mn-lt"/>
            </a:endParaRPr>
          </a:p>
        </p:txBody>
      </p:sp>
      <p:grpSp>
        <p:nvGrpSpPr>
          <p:cNvPr id="5" name="Group 41"/>
          <p:cNvGrpSpPr>
            <a:grpSpLocks/>
          </p:cNvGrpSpPr>
          <p:nvPr/>
        </p:nvGrpSpPr>
        <p:grpSpPr bwMode="auto">
          <a:xfrm>
            <a:off x="3638872" y="2234486"/>
            <a:ext cx="1396636" cy="838200"/>
            <a:chOff x="2600325" y="2647950"/>
            <a:chExt cx="1047750" cy="838200"/>
          </a:xfrm>
        </p:grpSpPr>
        <p:sp>
          <p:nvSpPr>
            <p:cNvPr id="12319" name="Line 45"/>
            <p:cNvSpPr>
              <a:spLocks noChangeShapeType="1"/>
            </p:cNvSpPr>
            <p:nvPr/>
          </p:nvSpPr>
          <p:spPr bwMode="auto">
            <a:xfrm>
              <a:off x="2686050" y="2714625"/>
              <a:ext cx="962025" cy="771525"/>
            </a:xfrm>
            <a:prstGeom prst="line">
              <a:avLst/>
            </a:prstGeom>
            <a:noFill/>
            <a:ln w="38100">
              <a:solidFill>
                <a:schemeClr val="tx1"/>
              </a:solidFill>
              <a:round/>
              <a:headEnd/>
              <a:tailEnd type="triangle" w="med" len="med"/>
            </a:ln>
          </p:spPr>
          <p:txBody>
            <a:bodyPr/>
            <a:lstStyle/>
            <a:p>
              <a:endParaRPr lang="en-US" dirty="0"/>
            </a:p>
          </p:txBody>
        </p:sp>
        <p:sp>
          <p:nvSpPr>
            <p:cNvPr id="12320" name="Line 79"/>
            <p:cNvSpPr>
              <a:spLocks noChangeShapeType="1"/>
            </p:cNvSpPr>
            <p:nvPr/>
          </p:nvSpPr>
          <p:spPr bwMode="auto">
            <a:xfrm>
              <a:off x="2600325" y="2647950"/>
              <a:ext cx="962025" cy="752476"/>
            </a:xfrm>
            <a:prstGeom prst="line">
              <a:avLst/>
            </a:prstGeom>
            <a:noFill/>
            <a:ln w="38100">
              <a:solidFill>
                <a:schemeClr val="tx1"/>
              </a:solidFill>
              <a:round/>
              <a:headEnd type="triangle" w="med" len="med"/>
              <a:tailEnd/>
            </a:ln>
          </p:spPr>
          <p:txBody>
            <a:bodyPr/>
            <a:lstStyle/>
            <a:p>
              <a:endParaRPr lang="en-US" dirty="0"/>
            </a:p>
          </p:txBody>
        </p:sp>
      </p:grpSp>
      <p:grpSp>
        <p:nvGrpSpPr>
          <p:cNvPr id="6" name="Group 45"/>
          <p:cNvGrpSpPr>
            <a:grpSpLocks/>
          </p:cNvGrpSpPr>
          <p:nvPr/>
        </p:nvGrpSpPr>
        <p:grpSpPr bwMode="auto">
          <a:xfrm rot="-3806097">
            <a:off x="3825570" y="3772299"/>
            <a:ext cx="792162" cy="821053"/>
            <a:chOff x="2600325" y="2647950"/>
            <a:chExt cx="1047750" cy="838200"/>
          </a:xfrm>
        </p:grpSpPr>
        <p:sp>
          <p:nvSpPr>
            <p:cNvPr id="12315" name="Line 45"/>
            <p:cNvSpPr>
              <a:spLocks noChangeShapeType="1"/>
            </p:cNvSpPr>
            <p:nvPr/>
          </p:nvSpPr>
          <p:spPr bwMode="auto">
            <a:xfrm>
              <a:off x="2686050" y="2714625"/>
              <a:ext cx="962025" cy="771525"/>
            </a:xfrm>
            <a:prstGeom prst="line">
              <a:avLst/>
            </a:prstGeom>
            <a:noFill/>
            <a:ln w="38100">
              <a:solidFill>
                <a:schemeClr val="tx1"/>
              </a:solidFill>
              <a:round/>
              <a:headEnd/>
              <a:tailEnd type="triangle" w="med" len="med"/>
            </a:ln>
          </p:spPr>
          <p:txBody>
            <a:bodyPr/>
            <a:lstStyle/>
            <a:p>
              <a:endParaRPr lang="en-US" dirty="0"/>
            </a:p>
          </p:txBody>
        </p:sp>
        <p:sp>
          <p:nvSpPr>
            <p:cNvPr id="12316" name="Line 79"/>
            <p:cNvSpPr>
              <a:spLocks noChangeShapeType="1"/>
            </p:cNvSpPr>
            <p:nvPr/>
          </p:nvSpPr>
          <p:spPr bwMode="auto">
            <a:xfrm>
              <a:off x="2600325" y="2647950"/>
              <a:ext cx="962025" cy="752476"/>
            </a:xfrm>
            <a:prstGeom prst="line">
              <a:avLst/>
            </a:prstGeom>
            <a:noFill/>
            <a:ln w="38100">
              <a:solidFill>
                <a:schemeClr val="tx1"/>
              </a:solidFill>
              <a:round/>
              <a:headEnd type="triangle" w="med" len="med"/>
              <a:tailEnd/>
            </a:ln>
          </p:spPr>
          <p:txBody>
            <a:bodyPr/>
            <a:lstStyle/>
            <a:p>
              <a:endParaRPr lang="en-US" dirty="0"/>
            </a:p>
          </p:txBody>
        </p:sp>
      </p:grpSp>
      <p:sp>
        <p:nvSpPr>
          <p:cNvPr id="12301" name="Line 45"/>
          <p:cNvSpPr>
            <a:spLocks noChangeShapeType="1"/>
          </p:cNvSpPr>
          <p:nvPr/>
        </p:nvSpPr>
        <p:spPr bwMode="auto">
          <a:xfrm flipV="1">
            <a:off x="4196258" y="5057063"/>
            <a:ext cx="3726479" cy="45719"/>
          </a:xfrm>
          <a:prstGeom prst="line">
            <a:avLst/>
          </a:prstGeom>
          <a:noFill/>
          <a:ln w="38100">
            <a:solidFill>
              <a:schemeClr val="tx1"/>
            </a:solidFill>
            <a:round/>
            <a:headEnd/>
            <a:tailEnd type="triangle" w="med" len="med"/>
          </a:ln>
        </p:spPr>
        <p:txBody>
          <a:bodyPr/>
          <a:lstStyle/>
          <a:p>
            <a:endParaRPr lang="en-US" dirty="0"/>
          </a:p>
        </p:txBody>
      </p:sp>
      <p:sp>
        <p:nvSpPr>
          <p:cNvPr id="12302" name="Line 45"/>
          <p:cNvSpPr>
            <a:spLocks noChangeShapeType="1"/>
          </p:cNvSpPr>
          <p:nvPr/>
        </p:nvSpPr>
        <p:spPr bwMode="auto">
          <a:xfrm>
            <a:off x="6847818" y="4294166"/>
            <a:ext cx="689430" cy="505771"/>
          </a:xfrm>
          <a:prstGeom prst="line">
            <a:avLst/>
          </a:prstGeom>
          <a:noFill/>
          <a:ln w="38100">
            <a:solidFill>
              <a:schemeClr val="tx1"/>
            </a:solidFill>
            <a:round/>
            <a:headEnd/>
            <a:tailEnd type="triangle" w="med" len="med"/>
          </a:ln>
        </p:spPr>
        <p:txBody>
          <a:bodyPr/>
          <a:lstStyle/>
          <a:p>
            <a:endParaRPr lang="en-US" dirty="0"/>
          </a:p>
        </p:txBody>
      </p:sp>
      <p:sp>
        <p:nvSpPr>
          <p:cNvPr id="12303" name="Line 45"/>
          <p:cNvSpPr>
            <a:spLocks noChangeShapeType="1"/>
          </p:cNvSpPr>
          <p:nvPr/>
        </p:nvSpPr>
        <p:spPr bwMode="auto">
          <a:xfrm flipH="1" flipV="1">
            <a:off x="6648478" y="4143636"/>
            <a:ext cx="751646" cy="568106"/>
          </a:xfrm>
          <a:prstGeom prst="line">
            <a:avLst/>
          </a:prstGeom>
          <a:noFill/>
          <a:ln w="38100">
            <a:solidFill>
              <a:schemeClr val="tx1"/>
            </a:solidFill>
            <a:round/>
            <a:headEnd/>
            <a:tailEnd type="triangle" w="med" len="med"/>
          </a:ln>
        </p:spPr>
        <p:txBody>
          <a:bodyPr/>
          <a:lstStyle/>
          <a:p>
            <a:endParaRPr lang="en-US" dirty="0"/>
          </a:p>
        </p:txBody>
      </p:sp>
      <p:grpSp>
        <p:nvGrpSpPr>
          <p:cNvPr id="7" name="Group 66"/>
          <p:cNvGrpSpPr/>
          <p:nvPr/>
        </p:nvGrpSpPr>
        <p:grpSpPr>
          <a:xfrm>
            <a:off x="2437609" y="1173686"/>
            <a:ext cx="1041285" cy="844904"/>
            <a:chOff x="2352558" y="1322355"/>
            <a:chExt cx="781167" cy="844904"/>
          </a:xfrm>
        </p:grpSpPr>
        <p:grpSp>
          <p:nvGrpSpPr>
            <p:cNvPr id="8" name="Group 53"/>
            <p:cNvGrpSpPr/>
            <p:nvPr/>
          </p:nvGrpSpPr>
          <p:grpSpPr>
            <a:xfrm>
              <a:off x="2676092" y="1322355"/>
              <a:ext cx="457633" cy="630451"/>
              <a:chOff x="4504892" y="3646455"/>
              <a:chExt cx="457633" cy="630451"/>
            </a:xfrm>
          </p:grpSpPr>
          <p:pic>
            <p:nvPicPr>
              <p:cNvPr id="55" name="Picture 195" descr="Document_Document01"/>
              <p:cNvPicPr>
                <a:picLocks noChangeAspect="1" noChangeArrowheads="1"/>
              </p:cNvPicPr>
              <p:nvPr/>
            </p:nvPicPr>
            <p:blipFill>
              <a:blip r:embed="rId11" cstate="print"/>
              <a:srcRect/>
              <a:stretch>
                <a:fillRect/>
              </a:stretch>
            </p:blipFill>
            <p:spPr bwMode="auto">
              <a:xfrm>
                <a:off x="4504892" y="3646455"/>
                <a:ext cx="457633" cy="630451"/>
              </a:xfrm>
              <a:prstGeom prst="rect">
                <a:avLst/>
              </a:prstGeom>
              <a:noFill/>
              <a:ln w="9525">
                <a:noFill/>
                <a:miter lim="800000"/>
                <a:headEnd/>
                <a:tailEnd/>
              </a:ln>
            </p:spPr>
          </p:pic>
          <p:pic>
            <p:nvPicPr>
              <p:cNvPr id="56" name="Picture 5" descr="D:\Clip_Installer\DVD_ART\Artwork_Imagery\HARDWARE_IMAGERY\Illustration - Misc Hardware\Windows Vista Illustration Icons\Complete.png"/>
              <p:cNvPicPr>
                <a:picLocks noChangeAspect="1" noChangeArrowheads="1"/>
              </p:cNvPicPr>
              <p:nvPr/>
            </p:nvPicPr>
            <p:blipFill>
              <a:blip r:embed="rId12" cstate="print"/>
              <a:srcRect/>
              <a:stretch>
                <a:fillRect/>
              </a:stretch>
            </p:blipFill>
            <p:spPr bwMode="auto">
              <a:xfrm>
                <a:off x="4543425" y="3676651"/>
                <a:ext cx="133349" cy="133349"/>
              </a:xfrm>
              <a:prstGeom prst="rect">
                <a:avLst/>
              </a:prstGeom>
              <a:noFill/>
              <a:ln w="9525">
                <a:noFill/>
                <a:miter lim="800000"/>
                <a:headEnd/>
                <a:tailEnd/>
              </a:ln>
            </p:spPr>
          </p:pic>
          <p:pic>
            <p:nvPicPr>
              <p:cNvPr id="57" name="Picture 5" descr="D:\Clip_Installer\DVD_ART\Artwork_Imagery\HARDWARE_IMAGERY\Illustration - Misc Hardware\Windows Vista Illustration Icons\Complete.png"/>
              <p:cNvPicPr>
                <a:picLocks noChangeAspect="1" noChangeArrowheads="1"/>
              </p:cNvPicPr>
              <p:nvPr/>
            </p:nvPicPr>
            <p:blipFill>
              <a:blip r:embed="rId12" cstate="print"/>
              <a:srcRect/>
              <a:stretch>
                <a:fillRect/>
              </a:stretch>
            </p:blipFill>
            <p:spPr bwMode="auto">
              <a:xfrm>
                <a:off x="4543426" y="3990977"/>
                <a:ext cx="133350" cy="133350"/>
              </a:xfrm>
              <a:prstGeom prst="rect">
                <a:avLst/>
              </a:prstGeom>
              <a:noFill/>
              <a:ln w="9525">
                <a:noFill/>
                <a:miter lim="800000"/>
                <a:headEnd/>
                <a:tailEnd/>
              </a:ln>
            </p:spPr>
          </p:pic>
          <p:pic>
            <p:nvPicPr>
              <p:cNvPr id="58" name="Picture 6" descr="D:\Clip_Installer\DVD_ART\Artwork_Imagery\HARDWARE_IMAGERY\Illustration - Misc Hardware\Windows Vista Illustration Icons\Error.png"/>
              <p:cNvPicPr>
                <a:picLocks noChangeAspect="1" noChangeArrowheads="1"/>
              </p:cNvPicPr>
              <p:nvPr/>
            </p:nvPicPr>
            <p:blipFill>
              <a:blip r:embed="rId13" cstate="print"/>
              <a:srcRect/>
              <a:stretch>
                <a:fillRect/>
              </a:stretch>
            </p:blipFill>
            <p:spPr bwMode="auto">
              <a:xfrm>
                <a:off x="4533899" y="3829050"/>
                <a:ext cx="142875" cy="142875"/>
              </a:xfrm>
              <a:prstGeom prst="rect">
                <a:avLst/>
              </a:prstGeom>
              <a:noFill/>
              <a:ln w="9525">
                <a:noFill/>
                <a:miter lim="800000"/>
                <a:headEnd/>
                <a:tailEnd/>
              </a:ln>
            </p:spPr>
          </p:pic>
        </p:grpSp>
        <p:sp>
          <p:nvSpPr>
            <p:cNvPr id="64" name="Rectangle 63"/>
            <p:cNvSpPr/>
            <p:nvPr/>
          </p:nvSpPr>
          <p:spPr>
            <a:xfrm>
              <a:off x="2352558" y="1859482"/>
              <a:ext cx="678007" cy="307777"/>
            </a:xfrm>
            <a:prstGeom prst="rect">
              <a:avLst/>
            </a:prstGeom>
          </p:spPr>
          <p:txBody>
            <a:bodyPr wrap="none">
              <a:spAutoFit/>
            </a:bodyPr>
            <a:lstStyle/>
            <a:p>
              <a:r>
                <a:rPr lang="en-US" sz="1400" dirty="0">
                  <a:latin typeface="+mn-lt"/>
                </a:rPr>
                <a:t>T</a:t>
              </a:r>
              <a:r>
                <a:rPr lang="en-US" sz="1400" dirty="0" smtClean="0">
                  <a:latin typeface="+mn-lt"/>
                </a:rPr>
                <a:t>emplate</a:t>
              </a:r>
              <a:endParaRPr lang="en-US" sz="1400" dirty="0">
                <a:latin typeface="+mn-lt"/>
              </a:endParaRPr>
            </a:p>
          </p:txBody>
        </p:sp>
      </p:grpSp>
      <p:pic>
        <p:nvPicPr>
          <p:cNvPr id="76" name="Picture 5" descr="Document_Writing01"/>
          <p:cNvPicPr>
            <a:picLocks noChangeAspect="1" noChangeArrowheads="1"/>
          </p:cNvPicPr>
          <p:nvPr/>
        </p:nvPicPr>
        <p:blipFill>
          <a:blip r:embed="rId14" cstate="print"/>
          <a:srcRect/>
          <a:stretch>
            <a:fillRect/>
          </a:stretch>
        </p:blipFill>
        <p:spPr bwMode="auto">
          <a:xfrm>
            <a:off x="3409960" y="4427690"/>
            <a:ext cx="669774" cy="765815"/>
          </a:xfrm>
          <a:prstGeom prst="rect">
            <a:avLst/>
          </a:prstGeom>
          <a:noFill/>
          <a:ln w="9525">
            <a:noFill/>
            <a:miter lim="800000"/>
            <a:headEnd/>
            <a:tailEnd/>
          </a:ln>
        </p:spPr>
      </p:pic>
      <p:pic>
        <p:nvPicPr>
          <p:cNvPr id="77" name="Picture 5" descr="D:\Clip_Installer\DVD_ART\Artwork_Imagery\HARDWARE_IMAGERY\Illustration - Misc Hardware\Windows Vista Illustration Icons\Complete.png"/>
          <p:cNvPicPr>
            <a:picLocks noChangeAspect="1" noChangeArrowheads="1"/>
          </p:cNvPicPr>
          <p:nvPr/>
        </p:nvPicPr>
        <p:blipFill>
          <a:blip r:embed="rId15" cstate="print"/>
          <a:srcRect/>
          <a:stretch>
            <a:fillRect/>
          </a:stretch>
        </p:blipFill>
        <p:spPr bwMode="auto">
          <a:xfrm>
            <a:off x="3449854" y="4489619"/>
            <a:ext cx="251950" cy="176935"/>
          </a:xfrm>
          <a:prstGeom prst="rect">
            <a:avLst/>
          </a:prstGeom>
          <a:noFill/>
          <a:ln w="9525">
            <a:noFill/>
            <a:miter lim="800000"/>
            <a:headEnd/>
            <a:tailEnd/>
          </a:ln>
        </p:spPr>
      </p:pic>
      <p:pic>
        <p:nvPicPr>
          <p:cNvPr id="78" name="Picture 6" descr="D:\Clip_Installer\DVD_ART\Artwork_Imagery\HARDWARE_IMAGERY\Illustration - Misc Hardware\Windows Vista Illustration Icons\Error.png"/>
          <p:cNvPicPr>
            <a:picLocks noChangeAspect="1" noChangeArrowheads="1"/>
          </p:cNvPicPr>
          <p:nvPr/>
        </p:nvPicPr>
        <p:blipFill>
          <a:blip r:embed="rId16" cstate="print"/>
          <a:srcRect/>
          <a:stretch>
            <a:fillRect/>
          </a:stretch>
        </p:blipFill>
        <p:spPr bwMode="auto">
          <a:xfrm>
            <a:off x="3456150" y="4675401"/>
            <a:ext cx="264550" cy="185783"/>
          </a:xfrm>
          <a:prstGeom prst="rect">
            <a:avLst/>
          </a:prstGeom>
          <a:noFill/>
          <a:ln w="9525">
            <a:noFill/>
            <a:miter lim="800000"/>
            <a:headEnd/>
            <a:tailEnd/>
          </a:ln>
        </p:spPr>
      </p:pic>
      <p:pic>
        <p:nvPicPr>
          <p:cNvPr id="79" name="Picture 5" descr="D:\Clip_Installer\DVD_ART\Artwork_Imagery\HARDWARE_IMAGERY\Illustration - Misc Hardware\Windows Vista Illustration Icons\Complete.png"/>
          <p:cNvPicPr>
            <a:picLocks noChangeAspect="1" noChangeArrowheads="1"/>
          </p:cNvPicPr>
          <p:nvPr/>
        </p:nvPicPr>
        <p:blipFill>
          <a:blip r:embed="rId15" cstate="print"/>
          <a:srcRect/>
          <a:stretch>
            <a:fillRect/>
          </a:stretch>
        </p:blipFill>
        <p:spPr bwMode="auto">
          <a:xfrm>
            <a:off x="3462450" y="4861185"/>
            <a:ext cx="251950" cy="176935"/>
          </a:xfrm>
          <a:prstGeom prst="rect">
            <a:avLst/>
          </a:prstGeom>
          <a:noFill/>
          <a:ln w="9525">
            <a:noFill/>
            <a:miter lim="800000"/>
            <a:headEnd/>
            <a:tailEnd/>
          </a:ln>
        </p:spPr>
      </p:pic>
      <p:sp>
        <p:nvSpPr>
          <p:cNvPr id="81" name="Rectangle 80"/>
          <p:cNvSpPr/>
          <p:nvPr/>
        </p:nvSpPr>
        <p:spPr>
          <a:xfrm>
            <a:off x="2969343" y="5167907"/>
            <a:ext cx="1614296" cy="738664"/>
          </a:xfrm>
          <a:prstGeom prst="rect">
            <a:avLst/>
          </a:prstGeom>
        </p:spPr>
        <p:txBody>
          <a:bodyPr wrap="square">
            <a:spAutoFit/>
          </a:bodyPr>
          <a:lstStyle/>
          <a:p>
            <a:pPr algn="ctr"/>
            <a:r>
              <a:rPr lang="en-US" sz="1400" dirty="0" smtClean="0">
                <a:latin typeface="+mn-lt"/>
              </a:rPr>
              <a:t>Document protected based on template</a:t>
            </a:r>
            <a:endParaRPr lang="en-US" sz="1400" dirty="0">
              <a:latin typeface="+mn-lt"/>
            </a:endParaRPr>
          </a:p>
        </p:txBody>
      </p:sp>
      <p:sp>
        <p:nvSpPr>
          <p:cNvPr id="59" name="Rectangle 58"/>
          <p:cNvSpPr/>
          <p:nvPr/>
        </p:nvSpPr>
        <p:spPr>
          <a:xfrm>
            <a:off x="7366291" y="5068206"/>
            <a:ext cx="1762633" cy="954107"/>
          </a:xfrm>
          <a:prstGeom prst="rect">
            <a:avLst/>
          </a:prstGeom>
        </p:spPr>
        <p:txBody>
          <a:bodyPr wrap="square">
            <a:spAutoFit/>
          </a:bodyPr>
          <a:lstStyle/>
          <a:p>
            <a:pPr algn="ctr"/>
            <a:r>
              <a:rPr lang="en-US" sz="1400" dirty="0" smtClean="0">
                <a:latin typeface="+mn-lt"/>
              </a:rPr>
              <a:t>RM-enabled application requests use license with latest rights</a:t>
            </a:r>
            <a:endParaRPr lang="en-US" sz="1400" dirty="0">
              <a:latin typeface="+mn-lt"/>
            </a:endParaRPr>
          </a:p>
        </p:txBody>
      </p:sp>
      <p:sp>
        <p:nvSpPr>
          <p:cNvPr id="65" name="Rectangle 2"/>
          <p:cNvSpPr txBox="1">
            <a:spLocks noChangeArrowheads="1"/>
          </p:cNvSpPr>
          <p:nvPr/>
        </p:nvSpPr>
        <p:spPr bwMode="auto">
          <a:xfrm>
            <a:off x="1061889" y="0"/>
            <a:ext cx="10309714" cy="914400"/>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
                <a:srgbClr val="DC0081"/>
              </a:buClr>
              <a:buSzTx/>
              <a:buFont typeface="Wingdings" pitchFamily="2" charset="2"/>
              <a:buNone/>
              <a:tabLst/>
              <a:defRPr/>
            </a:pP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sp>
        <p:nvSpPr>
          <p:cNvPr id="53" name="Title 52"/>
          <p:cNvSpPr>
            <a:spLocks noGrp="1"/>
          </p:cNvSpPr>
          <p:nvPr>
            <p:ph type="title"/>
          </p:nvPr>
        </p:nvSpPr>
        <p:spPr/>
        <p:txBody>
          <a:bodyPr>
            <a:normAutofit/>
          </a:bodyPr>
          <a:lstStyle/>
          <a:p>
            <a:pPr lvl="0"/>
            <a:r>
              <a:rPr lang="en-US" dirty="0" smtClean="0"/>
              <a:t>Templates in Action</a:t>
            </a:r>
            <a:endParaRPr lang="en-US" dirty="0"/>
          </a:p>
        </p:txBody>
      </p:sp>
      <p:grpSp>
        <p:nvGrpSpPr>
          <p:cNvPr id="14" name="Group 13"/>
          <p:cNvGrpSpPr/>
          <p:nvPr/>
        </p:nvGrpSpPr>
        <p:grpSpPr>
          <a:xfrm>
            <a:off x="6640226" y="3585609"/>
            <a:ext cx="270847" cy="548501"/>
            <a:chOff x="4981467" y="3585608"/>
            <a:chExt cx="203188" cy="548501"/>
          </a:xfrm>
        </p:grpSpPr>
        <p:pic>
          <p:nvPicPr>
            <p:cNvPr id="66" name="Picture 5" descr="D:\Clip_Installer\DVD_ART\Artwork_Imagery\HARDWARE_IMAGERY\Illustration - Misc Hardware\Windows Vista Illustration Icons\Complete.png"/>
            <p:cNvPicPr>
              <a:picLocks noChangeAspect="1" noChangeArrowheads="1"/>
            </p:cNvPicPr>
            <p:nvPr/>
          </p:nvPicPr>
          <p:blipFill>
            <a:blip r:embed="rId15" cstate="print"/>
            <a:srcRect/>
            <a:stretch>
              <a:fillRect/>
            </a:stretch>
          </p:blipFill>
          <p:spPr bwMode="auto">
            <a:xfrm>
              <a:off x="4981467" y="3585608"/>
              <a:ext cx="189012" cy="176935"/>
            </a:xfrm>
            <a:prstGeom prst="rect">
              <a:avLst/>
            </a:prstGeom>
            <a:noFill/>
            <a:ln w="9525">
              <a:noFill/>
              <a:miter lim="800000"/>
              <a:headEnd/>
              <a:tailEnd/>
            </a:ln>
          </p:spPr>
        </p:pic>
        <p:pic>
          <p:nvPicPr>
            <p:cNvPr id="67" name="Picture 6" descr="D:\Clip_Installer\DVD_ART\Artwork_Imagery\HARDWARE_IMAGERY\Illustration - Misc Hardware\Windows Vista Illustration Icons\Error.png"/>
            <p:cNvPicPr>
              <a:picLocks noChangeAspect="1" noChangeArrowheads="1"/>
            </p:cNvPicPr>
            <p:nvPr/>
          </p:nvPicPr>
          <p:blipFill>
            <a:blip r:embed="rId16" cstate="print"/>
            <a:srcRect/>
            <a:stretch>
              <a:fillRect/>
            </a:stretch>
          </p:blipFill>
          <p:spPr bwMode="auto">
            <a:xfrm>
              <a:off x="4986191" y="3771390"/>
              <a:ext cx="198464" cy="185783"/>
            </a:xfrm>
            <a:prstGeom prst="rect">
              <a:avLst/>
            </a:prstGeom>
            <a:noFill/>
            <a:ln w="9525">
              <a:noFill/>
              <a:miter lim="800000"/>
              <a:headEnd/>
              <a:tailEnd/>
            </a:ln>
          </p:spPr>
        </p:pic>
        <p:pic>
          <p:nvPicPr>
            <p:cNvPr id="68" name="Picture 5" descr="D:\Clip_Installer\DVD_ART\Artwork_Imagery\HARDWARE_IMAGERY\Illustration - Misc Hardware\Windows Vista Illustration Icons\Complete.png"/>
            <p:cNvPicPr>
              <a:picLocks noChangeAspect="1" noChangeArrowheads="1"/>
            </p:cNvPicPr>
            <p:nvPr/>
          </p:nvPicPr>
          <p:blipFill>
            <a:blip r:embed="rId15" cstate="print"/>
            <a:srcRect/>
            <a:stretch>
              <a:fillRect/>
            </a:stretch>
          </p:blipFill>
          <p:spPr bwMode="auto">
            <a:xfrm>
              <a:off x="4990917" y="3957174"/>
              <a:ext cx="189012" cy="176935"/>
            </a:xfrm>
            <a:prstGeom prst="rect">
              <a:avLst/>
            </a:prstGeom>
            <a:noFill/>
            <a:ln w="9525">
              <a:noFill/>
              <a:miter lim="800000"/>
              <a:headEnd/>
              <a:tailEnd/>
            </a:ln>
          </p:spPr>
        </p:pic>
      </p:grpSp>
    </p:spTree>
    <p:custDataLst>
      <p:tags r:id="rId1"/>
    </p:custDataLst>
    <p:extLst>
      <p:ext uri="{BB962C8B-B14F-4D97-AF65-F5344CB8AC3E}">
        <p14:creationId xmlns:p14="http://schemas.microsoft.com/office/powerpoint/2010/main" val="3219082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1"/>
                                        </p:tgtEl>
                                      </p:cBhvr>
                                    </p:animEffect>
                                    <p:set>
                                      <p:cBhvr>
                                        <p:cTn id="7" dur="1" fill="hold">
                                          <p:stCondLst>
                                            <p:cond delay="499"/>
                                          </p:stCondLst>
                                        </p:cTn>
                                        <p:tgtEl>
                                          <p:spTgt spid="81"/>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77"/>
                                        </p:tgtEl>
                                      </p:cBhvr>
                                    </p:animEffect>
                                    <p:set>
                                      <p:cBhvr>
                                        <p:cTn id="10" dur="1" fill="hold">
                                          <p:stCondLst>
                                            <p:cond delay="499"/>
                                          </p:stCondLst>
                                        </p:cTn>
                                        <p:tgtEl>
                                          <p:spTgt spid="77"/>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8"/>
                                        </p:tgtEl>
                                      </p:cBhvr>
                                    </p:animEffect>
                                    <p:set>
                                      <p:cBhvr>
                                        <p:cTn id="13" dur="1" fill="hold">
                                          <p:stCondLst>
                                            <p:cond delay="499"/>
                                          </p:stCondLst>
                                        </p:cTn>
                                        <p:tgtEl>
                                          <p:spTgt spid="7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79"/>
                                        </p:tgtEl>
                                      </p:cBhvr>
                                    </p:animEffect>
                                    <p:set>
                                      <p:cBhvr>
                                        <p:cTn id="16" dur="1" fill="hold">
                                          <p:stCondLst>
                                            <p:cond delay="499"/>
                                          </p:stCondLst>
                                        </p:cTn>
                                        <p:tgtEl>
                                          <p:spTgt spid="79"/>
                                        </p:tgtEl>
                                        <p:attrNameLst>
                                          <p:attrName>style.visibility</p:attrName>
                                        </p:attrNameLst>
                                      </p:cBhvr>
                                      <p:to>
                                        <p:strVal val="hidden"/>
                                      </p:to>
                                    </p:set>
                                  </p:childTnLst>
                                </p:cTn>
                              </p:par>
                            </p:childTnLst>
                          </p:cTn>
                        </p:par>
                        <p:par>
                          <p:cTn id="17" fill="hold">
                            <p:stCondLst>
                              <p:cond delay="500"/>
                            </p:stCondLst>
                            <p:childTnLst>
                              <p:par>
                                <p:cTn id="18" presetID="63" presetClass="path" presetSubtype="0" accel="50000" decel="50000" fill="hold" nodeType="afterEffect">
                                  <p:stCondLst>
                                    <p:cond delay="0"/>
                                  </p:stCondLst>
                                  <p:childTnLst>
                                    <p:animMotion origin="layout" path="M 1.94444E-6 1.11111E-6 L 0.36354 1.11111E-6 " pathEditMode="relative" rAng="0" ptsTypes="AA">
                                      <p:cBhvr>
                                        <p:cTn id="19" dur="2000" fill="hold"/>
                                        <p:tgtEl>
                                          <p:spTgt spid="76"/>
                                        </p:tgtEl>
                                        <p:attrNameLst>
                                          <p:attrName>ppt_x</p:attrName>
                                          <p:attrName>ppt_y</p:attrName>
                                        </p:attrNameLst>
                                      </p:cBhvr>
                                      <p:rCtr x="18177" y="0"/>
                                    </p:animMotion>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4.16667E-6 1.11111E-6 L 0.16737 0.17245 " pathEditMode="relative" rAng="0" ptsTypes="AA">
                                      <p:cBhvr>
                                        <p:cTn id="27" dur="750" fill="hold"/>
                                        <p:tgtEl>
                                          <p:spTgt spid="7"/>
                                        </p:tgtEl>
                                        <p:attrNameLst>
                                          <p:attrName>ppt_x</p:attrName>
                                          <p:attrName>ppt_y</p:attrName>
                                        </p:attrNameLst>
                                      </p:cBhvr>
                                      <p:rCtr x="8368" y="8611"/>
                                    </p:animMotion>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par>
                          <p:cTn id="33" fill="hold">
                            <p:stCondLst>
                              <p:cond delay="500"/>
                            </p:stCondLst>
                            <p:childTnLst>
                              <p:par>
                                <p:cTn id="34" presetID="42" presetClass="path" presetSubtype="0" accel="50000" decel="50000" fill="hold" nodeType="afterEffect">
                                  <p:stCondLst>
                                    <p:cond delay="0"/>
                                  </p:stCondLst>
                                  <p:childTnLst>
                                    <p:animMotion origin="layout" path="M -2.77778E-6 -1.48148E-6 L 0.10209 0.125 " pathEditMode="relative" rAng="0" ptsTypes="AA">
                                      <p:cBhvr>
                                        <p:cTn id="35" dur="2000" fill="hold"/>
                                        <p:tgtEl>
                                          <p:spTgt spid="14"/>
                                        </p:tgtEl>
                                        <p:attrNameLst>
                                          <p:attrName>ppt_x</p:attrName>
                                          <p:attrName>ppt_y</p:attrName>
                                        </p:attrNameLst>
                                      </p:cBhvr>
                                      <p:rCtr x="5104" y="62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p:cNvSpPr>
            <a:spLocks noGrp="1"/>
          </p:cNvSpPr>
          <p:nvPr>
            <p:ph type="title"/>
          </p:nvPr>
        </p:nvSpPr>
        <p:spPr/>
        <p:txBody>
          <a:bodyPr>
            <a:normAutofit/>
          </a:bodyPr>
          <a:lstStyle/>
          <a:p>
            <a:r>
              <a:rPr lang="en-US" dirty="0" smtClean="0"/>
              <a:t>Overview of AD RMS Components</a:t>
            </a:r>
            <a:endParaRPr lang="en-US" dirty="0"/>
          </a:p>
        </p:txBody>
      </p:sp>
      <p:sp>
        <p:nvSpPr>
          <p:cNvPr id="174083" name="Rectangle 3"/>
          <p:cNvSpPr>
            <a:spLocks noGrp="1" noChangeArrowheads="1"/>
          </p:cNvSpPr>
          <p:nvPr>
            <p:ph idx="1"/>
          </p:nvPr>
        </p:nvSpPr>
        <p:spPr>
          <a:xfrm>
            <a:off x="522406" y="1447800"/>
            <a:ext cx="8142812" cy="5440363"/>
          </a:xfrm>
        </p:spPr>
        <p:txBody>
          <a:bodyPr>
            <a:normAutofit fontScale="92500" lnSpcReduction="10000"/>
          </a:bodyPr>
          <a:lstStyle/>
          <a:p>
            <a:r>
              <a:rPr lang="en-US" dirty="0" smtClean="0"/>
              <a:t>AD RMS server</a:t>
            </a:r>
          </a:p>
          <a:p>
            <a:pPr lvl="1"/>
            <a:r>
              <a:rPr lang="en-US" dirty="0" smtClean="0"/>
              <a:t>“Certifies” user identity</a:t>
            </a:r>
          </a:p>
          <a:p>
            <a:pPr lvl="1"/>
            <a:r>
              <a:rPr lang="en-US" dirty="0" smtClean="0"/>
              <a:t>Licenses AD RMS-protected information </a:t>
            </a:r>
          </a:p>
          <a:p>
            <a:r>
              <a:rPr lang="en-US" dirty="0" smtClean="0"/>
              <a:t>AD RMS client</a:t>
            </a:r>
          </a:p>
          <a:p>
            <a:pPr lvl="1"/>
            <a:r>
              <a:rPr lang="en-US" dirty="0" smtClean="0"/>
              <a:t>Installed at client computer</a:t>
            </a:r>
          </a:p>
          <a:p>
            <a:pPr lvl="1"/>
            <a:r>
              <a:rPr lang="en-US" dirty="0" smtClean="0"/>
              <a:t>Interacts with AD RMS-enabled applications and with the server</a:t>
            </a:r>
          </a:p>
          <a:p>
            <a:r>
              <a:rPr lang="en-US" dirty="0" smtClean="0"/>
              <a:t>AD RMS-enabled applications </a:t>
            </a:r>
          </a:p>
          <a:p>
            <a:pPr lvl="1"/>
            <a:r>
              <a:rPr lang="en-US" dirty="0" smtClean="0"/>
              <a:t>Enable consumption of AD RMS protected content </a:t>
            </a:r>
          </a:p>
          <a:p>
            <a:pPr lvl="1"/>
            <a:r>
              <a:rPr lang="en-US" dirty="0" smtClean="0"/>
              <a:t>Some versions of such applications allow protecting content by defining usage rights</a:t>
            </a:r>
          </a:p>
          <a:p>
            <a:pPr lvl="1"/>
            <a:r>
              <a:rPr lang="en-US" dirty="0" smtClean="0"/>
              <a:t>Can be created with AD RMS SDKs </a:t>
            </a:r>
            <a:endParaRPr lang="en-US" dirty="0"/>
          </a:p>
        </p:txBody>
      </p:sp>
      <p:grpSp>
        <p:nvGrpSpPr>
          <p:cNvPr id="22" name="21 Grupo"/>
          <p:cNvGrpSpPr/>
          <p:nvPr/>
        </p:nvGrpSpPr>
        <p:grpSpPr>
          <a:xfrm>
            <a:off x="8846388" y="3731594"/>
            <a:ext cx="2152603" cy="1594604"/>
            <a:chOff x="6562112" y="2875315"/>
            <a:chExt cx="1614873" cy="1594604"/>
          </a:xfrm>
        </p:grpSpPr>
        <p:pic>
          <p:nvPicPr>
            <p:cNvPr id="18" name="Picture 127" descr="Computer_Desktop+Keyboard"/>
            <p:cNvPicPr>
              <a:picLocks noChangeAspect="1" noChangeArrowheads="1"/>
            </p:cNvPicPr>
            <p:nvPr/>
          </p:nvPicPr>
          <p:blipFill>
            <a:blip r:embed="rId3" cstate="print"/>
            <a:srcRect/>
            <a:stretch>
              <a:fillRect/>
            </a:stretch>
          </p:blipFill>
          <p:spPr bwMode="auto">
            <a:xfrm>
              <a:off x="6710363" y="2875315"/>
              <a:ext cx="1112838" cy="1247070"/>
            </a:xfrm>
            <a:prstGeom prst="rect">
              <a:avLst/>
            </a:prstGeom>
            <a:noFill/>
            <a:ln w="9525">
              <a:noFill/>
              <a:miter lim="800000"/>
              <a:headEnd/>
              <a:tailEnd/>
            </a:ln>
          </p:spPr>
        </p:pic>
        <p:sp>
          <p:nvSpPr>
            <p:cNvPr id="19" name="18 CuadroTexto"/>
            <p:cNvSpPr txBox="1"/>
            <p:nvPr/>
          </p:nvSpPr>
          <p:spPr>
            <a:xfrm>
              <a:off x="6562112" y="4131365"/>
              <a:ext cx="1614873" cy="338554"/>
            </a:xfrm>
            <a:prstGeom prst="rect">
              <a:avLst/>
            </a:prstGeom>
            <a:noFill/>
          </p:spPr>
          <p:txBody>
            <a:bodyPr wrap="square" rtlCol="0">
              <a:spAutoFit/>
            </a:bodyPr>
            <a:lstStyle/>
            <a:p>
              <a:r>
                <a:rPr lang="es-CR" sz="1600" dirty="0" smtClean="0">
                  <a:latin typeface="+mn-lt"/>
                </a:rPr>
                <a:t>AD RMS Client</a:t>
              </a:r>
              <a:endParaRPr lang="es-ES" sz="1600" dirty="0">
                <a:latin typeface="+mn-lt"/>
              </a:endParaRPr>
            </a:p>
          </p:txBody>
        </p:sp>
      </p:grpSp>
      <p:pic>
        <p:nvPicPr>
          <p:cNvPr id="215041" name="Picture 1"/>
          <p:cNvPicPr>
            <a:picLocks noChangeAspect="1" noChangeArrowheads="1"/>
          </p:cNvPicPr>
          <p:nvPr/>
        </p:nvPicPr>
        <p:blipFill>
          <a:blip r:embed="rId4" cstate="print"/>
          <a:srcRect/>
          <a:stretch>
            <a:fillRect/>
          </a:stretch>
        </p:blipFill>
        <p:spPr bwMode="auto">
          <a:xfrm>
            <a:off x="9020247" y="5535896"/>
            <a:ext cx="1407090" cy="1002631"/>
          </a:xfrm>
          <a:prstGeom prst="rect">
            <a:avLst/>
          </a:prstGeom>
          <a:noFill/>
          <a:ln w="9525">
            <a:noFill/>
            <a:miter lim="800000"/>
            <a:headEnd/>
            <a:tailEnd/>
          </a:ln>
          <a:effectLst/>
        </p:spPr>
      </p:pic>
      <p:grpSp>
        <p:nvGrpSpPr>
          <p:cNvPr id="20" name="Group 19"/>
          <p:cNvGrpSpPr/>
          <p:nvPr/>
        </p:nvGrpSpPr>
        <p:grpSpPr>
          <a:xfrm>
            <a:off x="8863213" y="2029650"/>
            <a:ext cx="1679409" cy="1646652"/>
            <a:chOff x="5727147" y="1391480"/>
            <a:chExt cx="1259885" cy="1646652"/>
          </a:xfrm>
        </p:grpSpPr>
        <p:grpSp>
          <p:nvGrpSpPr>
            <p:cNvPr id="21" name="Group 29"/>
            <p:cNvGrpSpPr/>
            <p:nvPr/>
          </p:nvGrpSpPr>
          <p:grpSpPr>
            <a:xfrm>
              <a:off x="5844953" y="1391480"/>
              <a:ext cx="1142079" cy="1305118"/>
              <a:chOff x="3790866" y="3048001"/>
              <a:chExt cx="1142079" cy="1305118"/>
            </a:xfrm>
          </p:grpSpPr>
          <p:grpSp>
            <p:nvGrpSpPr>
              <p:cNvPr id="24" name="Group 64"/>
              <p:cNvGrpSpPr>
                <a:grpSpLocks/>
              </p:cNvGrpSpPr>
              <p:nvPr/>
            </p:nvGrpSpPr>
            <p:grpSpPr bwMode="auto">
              <a:xfrm>
                <a:off x="3790866" y="3048001"/>
                <a:ext cx="1142079" cy="1305118"/>
                <a:chOff x="4914900" y="4724400"/>
                <a:chExt cx="1142639" cy="1304925"/>
              </a:xfrm>
            </p:grpSpPr>
            <p:pic>
              <p:nvPicPr>
                <p:cNvPr id="28" name="Picture 70" descr="Server"/>
                <p:cNvPicPr>
                  <a:picLocks noChangeAspect="1" noChangeArrowheads="1"/>
                </p:cNvPicPr>
                <p:nvPr/>
              </p:nvPicPr>
              <p:blipFill>
                <a:blip r:embed="rId5" cstate="print"/>
                <a:srcRect/>
                <a:stretch>
                  <a:fillRect/>
                </a:stretch>
              </p:blipFill>
              <p:spPr bwMode="auto">
                <a:xfrm>
                  <a:off x="4914900" y="4724400"/>
                  <a:ext cx="1108075" cy="1304925"/>
                </a:xfrm>
                <a:prstGeom prst="rect">
                  <a:avLst/>
                </a:prstGeom>
                <a:noFill/>
                <a:ln w="9525">
                  <a:noFill/>
                  <a:miter lim="800000"/>
                  <a:headEnd/>
                  <a:tailEnd/>
                </a:ln>
              </p:spPr>
            </p:pic>
            <p:pic>
              <p:nvPicPr>
                <p:cNvPr id="29" name="Picture 195" descr="Document_Document01"/>
                <p:cNvPicPr>
                  <a:picLocks noChangeAspect="1" noChangeArrowheads="1"/>
                </p:cNvPicPr>
                <p:nvPr/>
              </p:nvPicPr>
              <p:blipFill>
                <a:blip r:embed="rId6" cstate="print"/>
                <a:srcRect/>
                <a:stretch>
                  <a:fillRect/>
                </a:stretch>
              </p:blipFill>
              <p:spPr bwMode="auto">
                <a:xfrm>
                  <a:off x="5629275" y="5322767"/>
                  <a:ext cx="428264" cy="630358"/>
                </a:xfrm>
                <a:prstGeom prst="rect">
                  <a:avLst/>
                </a:prstGeom>
                <a:noFill/>
                <a:ln w="9525">
                  <a:noFill/>
                  <a:miter lim="800000"/>
                  <a:headEnd/>
                  <a:tailEnd/>
                </a:ln>
              </p:spPr>
            </p:pic>
          </p:grpSp>
          <p:pic>
            <p:nvPicPr>
              <p:cNvPr id="25" name="Picture 5" descr="D:\Clip_Installer\DVD_ART\Artwork_Imagery\HARDWARE_IMAGERY\Illustration - Misc Hardware\Windows Vista Illustration Icons\Complete.png"/>
              <p:cNvPicPr>
                <a:picLocks noChangeAspect="1" noChangeArrowheads="1"/>
              </p:cNvPicPr>
              <p:nvPr/>
            </p:nvPicPr>
            <p:blipFill>
              <a:blip r:embed="rId7" cstate="print"/>
              <a:srcRect/>
              <a:stretch>
                <a:fillRect/>
              </a:stretch>
            </p:blipFill>
            <p:spPr bwMode="auto">
              <a:xfrm>
                <a:off x="4544580" y="3708113"/>
                <a:ext cx="143452" cy="143452"/>
              </a:xfrm>
              <a:prstGeom prst="rect">
                <a:avLst/>
              </a:prstGeom>
              <a:noFill/>
              <a:ln w="9525">
                <a:noFill/>
                <a:miter lim="800000"/>
                <a:headEnd/>
                <a:tailEnd/>
              </a:ln>
            </p:spPr>
          </p:pic>
          <p:pic>
            <p:nvPicPr>
              <p:cNvPr id="26" name="Picture 6" descr="D:\Clip_Installer\DVD_ART\Artwork_Imagery\HARDWARE_IMAGERY\Illustration - Misc Hardware\Windows Vista Illustration Icons\Error.png"/>
              <p:cNvPicPr>
                <a:picLocks noChangeAspect="1" noChangeArrowheads="1"/>
              </p:cNvPicPr>
              <p:nvPr/>
            </p:nvPicPr>
            <p:blipFill>
              <a:blip r:embed="rId8" cstate="print"/>
              <a:srcRect/>
              <a:stretch>
                <a:fillRect/>
              </a:stretch>
            </p:blipFill>
            <p:spPr bwMode="auto">
              <a:xfrm>
                <a:off x="4534766" y="3871193"/>
                <a:ext cx="165100" cy="165100"/>
              </a:xfrm>
              <a:prstGeom prst="rect">
                <a:avLst/>
              </a:prstGeom>
              <a:noFill/>
              <a:ln w="9525">
                <a:noFill/>
                <a:miter lim="800000"/>
                <a:headEnd/>
                <a:tailEnd/>
              </a:ln>
            </p:spPr>
          </p:pic>
          <p:pic>
            <p:nvPicPr>
              <p:cNvPr id="27" name="Picture 5" descr="D:\Clip_Installer\DVD_ART\Artwork_Imagery\HARDWARE_IMAGERY\Illustration - Misc Hardware\Windows Vista Illustration Icons\Complete.png"/>
              <p:cNvPicPr>
                <a:picLocks noChangeAspect="1" noChangeArrowheads="1"/>
              </p:cNvPicPr>
              <p:nvPr/>
            </p:nvPicPr>
            <p:blipFill>
              <a:blip r:embed="rId7" cstate="print"/>
              <a:srcRect/>
              <a:stretch>
                <a:fillRect/>
              </a:stretch>
            </p:blipFill>
            <p:spPr bwMode="auto">
              <a:xfrm>
                <a:off x="4539962" y="4036004"/>
                <a:ext cx="143452" cy="143452"/>
              </a:xfrm>
              <a:prstGeom prst="rect">
                <a:avLst/>
              </a:prstGeom>
              <a:noFill/>
              <a:ln w="9525">
                <a:noFill/>
                <a:miter lim="800000"/>
                <a:headEnd/>
                <a:tailEnd/>
              </a:ln>
            </p:spPr>
          </p:pic>
        </p:grpSp>
        <p:sp>
          <p:nvSpPr>
            <p:cNvPr id="23" name="20 CuadroTexto"/>
            <p:cNvSpPr txBox="1"/>
            <p:nvPr/>
          </p:nvSpPr>
          <p:spPr>
            <a:xfrm>
              <a:off x="5727147" y="2699578"/>
              <a:ext cx="1173175" cy="338554"/>
            </a:xfrm>
            <a:prstGeom prst="rect">
              <a:avLst/>
            </a:prstGeom>
            <a:noFill/>
          </p:spPr>
          <p:txBody>
            <a:bodyPr wrap="none" rtlCol="0">
              <a:spAutoFit/>
            </a:bodyPr>
            <a:lstStyle/>
            <a:p>
              <a:r>
                <a:rPr lang="es-CR" sz="1600" dirty="0" smtClean="0">
                  <a:latin typeface="+mn-lt"/>
                </a:rPr>
                <a:t>AD RMS Server</a:t>
              </a:r>
              <a:endParaRPr lang="es-ES" sz="1600" dirty="0">
                <a:latin typeface="+mn-lt"/>
              </a:endParaRPr>
            </a:p>
          </p:txBody>
        </p:sp>
      </p:grpSp>
    </p:spTree>
    <p:extLst>
      <p:ext uri="{BB962C8B-B14F-4D97-AF65-F5344CB8AC3E}">
        <p14:creationId xmlns:p14="http://schemas.microsoft.com/office/powerpoint/2010/main" val="14070970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AD RMS Server Terminology</a:t>
            </a:r>
            <a:endParaRPr lang="en-US" dirty="0"/>
          </a:p>
        </p:txBody>
      </p:sp>
      <p:sp>
        <p:nvSpPr>
          <p:cNvPr id="3" name="Text Placeholder 2"/>
          <p:cNvSpPr>
            <a:spLocks noGrp="1"/>
          </p:cNvSpPr>
          <p:nvPr>
            <p:ph idx="1"/>
          </p:nvPr>
        </p:nvSpPr>
        <p:spPr>
          <a:xfrm>
            <a:off x="519112" y="1447799"/>
            <a:ext cx="11149013" cy="4912114"/>
          </a:xfrm>
        </p:spPr>
        <p:txBody>
          <a:bodyPr/>
          <a:lstStyle/>
          <a:p>
            <a:pPr lvl="0"/>
            <a:r>
              <a:rPr lang="en-US" dirty="0" smtClean="0"/>
              <a:t>Certification server (or cluster)</a:t>
            </a:r>
          </a:p>
          <a:p>
            <a:pPr lvl="1"/>
            <a:r>
              <a:rPr lang="en-US" dirty="0" smtClean="0"/>
              <a:t>First AD RMS server (cluster) in the enterprise</a:t>
            </a:r>
          </a:p>
          <a:p>
            <a:pPr lvl="1"/>
            <a:r>
              <a:rPr lang="en-US" dirty="0" smtClean="0"/>
              <a:t>Provides certification and licensing capabilities</a:t>
            </a:r>
          </a:p>
          <a:p>
            <a:pPr lvl="0"/>
            <a:r>
              <a:rPr lang="en-US" dirty="0" smtClean="0"/>
              <a:t>Licensing server (optional)</a:t>
            </a:r>
          </a:p>
          <a:p>
            <a:pPr lvl="1"/>
            <a:r>
              <a:rPr lang="en-US" dirty="0" smtClean="0"/>
              <a:t>Provides licensing services only</a:t>
            </a:r>
          </a:p>
          <a:p>
            <a:pPr lvl="1"/>
            <a:r>
              <a:rPr lang="en-US" dirty="0" smtClean="0"/>
              <a:t>Relies on a certification server for certification of users</a:t>
            </a:r>
          </a:p>
          <a:p>
            <a:pPr lvl="0"/>
            <a:r>
              <a:rPr lang="en-US" dirty="0" smtClean="0"/>
              <a:t>Cluster</a:t>
            </a:r>
          </a:p>
          <a:p>
            <a:pPr lvl="1"/>
            <a:r>
              <a:rPr lang="en-US" dirty="0" smtClean="0"/>
              <a:t>Group of equivalent AD RMS servers sharing the same database</a:t>
            </a:r>
          </a:p>
          <a:p>
            <a:pPr lvl="1"/>
            <a:r>
              <a:rPr lang="en-US" dirty="0" smtClean="0"/>
              <a:t>Not to be confused with Windows Server Clustering Services</a:t>
            </a:r>
          </a:p>
          <a:p>
            <a:endParaRPr lang="en-US" dirty="0"/>
          </a:p>
        </p:txBody>
      </p:sp>
    </p:spTree>
    <p:extLst>
      <p:ext uri="{BB962C8B-B14F-4D97-AF65-F5344CB8AC3E}">
        <p14:creationId xmlns:p14="http://schemas.microsoft.com/office/powerpoint/2010/main" val="242925172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519113" y="228600"/>
            <a:ext cx="11376237" cy="533400"/>
          </a:xfrm>
        </p:spPr>
        <p:txBody>
          <a:bodyPr>
            <a:noAutofit/>
          </a:bodyPr>
          <a:lstStyle/>
          <a:p>
            <a:pPr lvl="0"/>
            <a:r>
              <a:rPr lang="en-US" dirty="0" smtClean="0">
                <a:solidFill>
                  <a:schemeClr val="tx1"/>
                </a:solidFill>
              </a:rPr>
              <a:t>AD RMS Topology</a:t>
            </a:r>
            <a:endParaRPr lang="en-GB" dirty="0">
              <a:solidFill>
                <a:schemeClr val="tx1"/>
              </a:solidFill>
            </a:endParaRPr>
          </a:p>
        </p:txBody>
      </p:sp>
      <p:sp>
        <p:nvSpPr>
          <p:cNvPr id="184332" name="Line 12"/>
          <p:cNvSpPr>
            <a:spLocks noChangeShapeType="1"/>
          </p:cNvSpPr>
          <p:nvPr/>
        </p:nvSpPr>
        <p:spPr bwMode="auto">
          <a:xfrm>
            <a:off x="8125883" y="3348440"/>
            <a:ext cx="609441" cy="833120"/>
          </a:xfrm>
          <a:prstGeom prst="line">
            <a:avLst/>
          </a:prstGeom>
          <a:noFill/>
          <a:ln w="50800">
            <a:solidFill>
              <a:schemeClr val="tx1"/>
            </a:solidFill>
            <a:round/>
            <a:headEnd type="none" w="sm" len="sm"/>
            <a:tailEnd type="triangle" w="lg" len="lg"/>
          </a:ln>
          <a:effectLst/>
        </p:spPr>
        <p:txBody>
          <a:bodyPr/>
          <a:lstStyle/>
          <a:p>
            <a:endParaRPr lang="es-ES" dirty="0"/>
          </a:p>
        </p:txBody>
      </p:sp>
      <p:sp>
        <p:nvSpPr>
          <p:cNvPr id="184342" name="Line 22"/>
          <p:cNvSpPr>
            <a:spLocks noChangeShapeType="1"/>
          </p:cNvSpPr>
          <p:nvPr/>
        </p:nvSpPr>
        <p:spPr bwMode="auto">
          <a:xfrm flipH="1">
            <a:off x="4834901" y="3368760"/>
            <a:ext cx="920933" cy="944880"/>
          </a:xfrm>
          <a:prstGeom prst="line">
            <a:avLst/>
          </a:prstGeom>
          <a:noFill/>
          <a:ln w="50800">
            <a:solidFill>
              <a:schemeClr val="tx1"/>
            </a:solidFill>
            <a:round/>
            <a:headEnd type="none" w="sm" len="sm"/>
            <a:tailEnd type="triangle" w="lg" len="lg"/>
          </a:ln>
          <a:effectLst/>
        </p:spPr>
        <p:txBody>
          <a:bodyPr/>
          <a:lstStyle/>
          <a:p>
            <a:endParaRPr lang="es-ES" dirty="0"/>
          </a:p>
        </p:txBody>
      </p:sp>
      <p:sp>
        <p:nvSpPr>
          <p:cNvPr id="184359" name="Text Box 39"/>
          <p:cNvSpPr txBox="1">
            <a:spLocks noChangeArrowheads="1"/>
          </p:cNvSpPr>
          <p:nvPr/>
        </p:nvSpPr>
        <p:spPr bwMode="auto">
          <a:xfrm>
            <a:off x="9053588" y="1402801"/>
            <a:ext cx="1767380" cy="584775"/>
          </a:xfrm>
          <a:prstGeom prst="rect">
            <a:avLst/>
          </a:prstGeom>
          <a:noFill/>
          <a:ln w="9525" algn="ctr">
            <a:noFill/>
            <a:miter lim="800000"/>
            <a:headEnd/>
            <a:tailEnd/>
          </a:ln>
          <a:effectLst/>
        </p:spPr>
        <p:txBody>
          <a:bodyPr wrap="square">
            <a:spAutoFit/>
          </a:bodyPr>
          <a:lstStyle/>
          <a:p>
            <a:pPr>
              <a:spcBef>
                <a:spcPct val="50000"/>
              </a:spcBef>
            </a:pPr>
            <a:r>
              <a:rPr lang="en-US" sz="1600" dirty="0" smtClean="0">
                <a:solidFill>
                  <a:schemeClr val="tx1"/>
                </a:solidFill>
                <a:latin typeface="+mn-lt"/>
              </a:rPr>
              <a:t>AD RMS Root Server</a:t>
            </a:r>
            <a:endParaRPr lang="en-US" sz="1600" dirty="0">
              <a:solidFill>
                <a:schemeClr val="tx1"/>
              </a:solidFill>
              <a:latin typeface="+mn-lt"/>
            </a:endParaRPr>
          </a:p>
        </p:txBody>
      </p:sp>
      <p:grpSp>
        <p:nvGrpSpPr>
          <p:cNvPr id="3" name="42 Grupo"/>
          <p:cNvGrpSpPr/>
          <p:nvPr/>
        </p:nvGrpSpPr>
        <p:grpSpPr>
          <a:xfrm>
            <a:off x="3439725" y="4366458"/>
            <a:ext cx="3182870" cy="1731987"/>
            <a:chOff x="457199" y="3657601"/>
            <a:chExt cx="2004496" cy="1550233"/>
          </a:xfrm>
        </p:grpSpPr>
        <p:grpSp>
          <p:nvGrpSpPr>
            <p:cNvPr id="4" name="54 Grupo"/>
            <p:cNvGrpSpPr/>
            <p:nvPr/>
          </p:nvGrpSpPr>
          <p:grpSpPr>
            <a:xfrm>
              <a:off x="1215877" y="4001865"/>
              <a:ext cx="822470" cy="719699"/>
              <a:chOff x="2308077" y="1855565"/>
              <a:chExt cx="822470" cy="719699"/>
            </a:xfrm>
          </p:grpSpPr>
          <p:pic>
            <p:nvPicPr>
              <p:cNvPr id="56" name="Picture 71" descr="Database"/>
              <p:cNvPicPr>
                <a:picLocks noChangeAspect="1" noChangeArrowheads="1"/>
              </p:cNvPicPr>
              <p:nvPr/>
            </p:nvPicPr>
            <p:blipFill>
              <a:blip r:embed="rId3" cstate="print"/>
              <a:srcRect/>
              <a:stretch>
                <a:fillRect/>
              </a:stretch>
            </p:blipFill>
            <p:spPr bwMode="auto">
              <a:xfrm>
                <a:off x="2308077" y="1855565"/>
                <a:ext cx="822470" cy="719699"/>
              </a:xfrm>
              <a:prstGeom prst="rect">
                <a:avLst/>
              </a:prstGeom>
              <a:noFill/>
              <a:ln w="9525">
                <a:noFill/>
                <a:miter lim="800000"/>
                <a:headEnd/>
                <a:tailEnd/>
              </a:ln>
            </p:spPr>
          </p:pic>
          <p:sp>
            <p:nvSpPr>
              <p:cNvPr id="57" name="56 CuadroTexto"/>
              <p:cNvSpPr txBox="1"/>
              <p:nvPr/>
            </p:nvSpPr>
            <p:spPr>
              <a:xfrm>
                <a:off x="2329602" y="1900592"/>
                <a:ext cx="580199" cy="275479"/>
              </a:xfrm>
              <a:prstGeom prst="rect">
                <a:avLst/>
              </a:prstGeom>
              <a:noFill/>
            </p:spPr>
            <p:txBody>
              <a:bodyPr wrap="none" rtlCol="0">
                <a:spAutoFit/>
              </a:bodyPr>
              <a:lstStyle/>
              <a:p>
                <a:r>
                  <a:rPr lang="es-CR" sz="1400" dirty="0" smtClean="0">
                    <a:latin typeface="+mn-lt"/>
                  </a:rPr>
                  <a:t>Database</a:t>
                </a:r>
                <a:endParaRPr lang="es-ES" sz="1400" dirty="0">
                  <a:latin typeface="+mn-lt"/>
                </a:endParaRPr>
              </a:p>
            </p:txBody>
          </p:sp>
        </p:grpSp>
        <p:sp>
          <p:nvSpPr>
            <p:cNvPr id="184347" name="Text Box 27"/>
            <p:cNvSpPr txBox="1">
              <a:spLocks noChangeArrowheads="1"/>
            </p:cNvSpPr>
            <p:nvPr/>
          </p:nvSpPr>
          <p:spPr bwMode="auto">
            <a:xfrm>
              <a:off x="569823" y="4904808"/>
              <a:ext cx="1891872" cy="303026"/>
            </a:xfrm>
            <a:prstGeom prst="rect">
              <a:avLst/>
            </a:prstGeom>
            <a:noFill/>
            <a:ln w="9525" algn="ctr">
              <a:noFill/>
              <a:miter lim="800000"/>
              <a:headEnd/>
              <a:tailEnd/>
            </a:ln>
            <a:effectLst/>
          </p:spPr>
          <p:txBody>
            <a:bodyPr wrap="square">
              <a:spAutoFit/>
            </a:bodyPr>
            <a:lstStyle/>
            <a:p>
              <a:r>
                <a:rPr lang="en-US" sz="1600" dirty="0" smtClean="0">
                  <a:solidFill>
                    <a:schemeClr val="tx1"/>
                  </a:solidFill>
                  <a:latin typeface="+mn-lt"/>
                </a:rPr>
                <a:t>License-only</a:t>
              </a:r>
              <a:r>
                <a:rPr lang="en-US" sz="1600" dirty="0" smtClean="0">
                  <a:latin typeface="+mn-lt"/>
                </a:rPr>
                <a:t> </a:t>
              </a:r>
              <a:r>
                <a:rPr lang="en-US" sz="1600" dirty="0">
                  <a:solidFill>
                    <a:schemeClr val="tx1"/>
                  </a:solidFill>
                  <a:latin typeface="+mn-lt"/>
                </a:rPr>
                <a:t>Server</a:t>
              </a:r>
            </a:p>
          </p:txBody>
        </p:sp>
        <p:sp>
          <p:nvSpPr>
            <p:cNvPr id="184372" name="Oval 52"/>
            <p:cNvSpPr>
              <a:spLocks noChangeArrowheads="1"/>
            </p:cNvSpPr>
            <p:nvPr/>
          </p:nvSpPr>
          <p:spPr bwMode="auto">
            <a:xfrm>
              <a:off x="457199" y="3657601"/>
              <a:ext cx="1676399" cy="1277570"/>
            </a:xfrm>
            <a:prstGeom prst="ellipse">
              <a:avLst/>
            </a:prstGeom>
            <a:noFill/>
            <a:ln w="9525" algn="ctr">
              <a:solidFill>
                <a:schemeClr val="tx1"/>
              </a:solidFill>
              <a:round/>
              <a:headEnd/>
              <a:tailEnd/>
            </a:ln>
            <a:effectLst/>
          </p:spPr>
          <p:txBody>
            <a:bodyPr wrap="none" anchor="ctr"/>
            <a:lstStyle/>
            <a:p>
              <a:endParaRPr lang="es-ES" dirty="0"/>
            </a:p>
          </p:txBody>
        </p:sp>
        <p:pic>
          <p:nvPicPr>
            <p:cNvPr id="31" name="Picture 70" descr="Server"/>
            <p:cNvPicPr>
              <a:picLocks noChangeAspect="1" noChangeArrowheads="1"/>
            </p:cNvPicPr>
            <p:nvPr/>
          </p:nvPicPr>
          <p:blipFill>
            <a:blip r:embed="rId4" cstate="print"/>
            <a:srcRect/>
            <a:stretch>
              <a:fillRect/>
            </a:stretch>
          </p:blipFill>
          <p:spPr bwMode="auto">
            <a:xfrm>
              <a:off x="555117" y="3911601"/>
              <a:ext cx="609046" cy="776562"/>
            </a:xfrm>
            <a:prstGeom prst="rect">
              <a:avLst/>
            </a:prstGeom>
            <a:noFill/>
            <a:ln w="9525">
              <a:noFill/>
              <a:miter lim="800000"/>
              <a:headEnd/>
              <a:tailEnd/>
            </a:ln>
          </p:spPr>
        </p:pic>
      </p:grpSp>
      <p:grpSp>
        <p:nvGrpSpPr>
          <p:cNvPr id="52" name="Group 51"/>
          <p:cNvGrpSpPr/>
          <p:nvPr/>
        </p:nvGrpSpPr>
        <p:grpSpPr>
          <a:xfrm>
            <a:off x="6006113" y="1391694"/>
            <a:ext cx="2445702" cy="1872947"/>
            <a:chOff x="4505758" y="1609413"/>
            <a:chExt cx="1834754" cy="1872947"/>
          </a:xfrm>
        </p:grpSpPr>
        <p:pic>
          <p:nvPicPr>
            <p:cNvPr id="32" name="Picture 70" descr="Server"/>
            <p:cNvPicPr>
              <a:picLocks noChangeAspect="1" noChangeArrowheads="1"/>
            </p:cNvPicPr>
            <p:nvPr/>
          </p:nvPicPr>
          <p:blipFill>
            <a:blip r:embed="rId5" cstate="print"/>
            <a:srcRect/>
            <a:stretch>
              <a:fillRect/>
            </a:stretch>
          </p:blipFill>
          <p:spPr bwMode="auto">
            <a:xfrm>
              <a:off x="5702098" y="1630660"/>
              <a:ext cx="546208" cy="706160"/>
            </a:xfrm>
            <a:prstGeom prst="rect">
              <a:avLst/>
            </a:prstGeom>
            <a:noFill/>
            <a:ln w="9525">
              <a:noFill/>
              <a:miter lim="800000"/>
              <a:headEnd/>
              <a:tailEnd/>
            </a:ln>
          </p:spPr>
        </p:pic>
        <p:pic>
          <p:nvPicPr>
            <p:cNvPr id="33" name="Picture 70" descr="Server"/>
            <p:cNvPicPr>
              <a:picLocks noChangeAspect="1" noChangeArrowheads="1"/>
            </p:cNvPicPr>
            <p:nvPr/>
          </p:nvPicPr>
          <p:blipFill>
            <a:blip r:embed="rId5" cstate="print"/>
            <a:srcRect/>
            <a:stretch>
              <a:fillRect/>
            </a:stretch>
          </p:blipFill>
          <p:spPr bwMode="auto">
            <a:xfrm>
              <a:off x="5794304" y="2520587"/>
              <a:ext cx="546208" cy="706160"/>
            </a:xfrm>
            <a:prstGeom prst="rect">
              <a:avLst/>
            </a:prstGeom>
            <a:noFill/>
            <a:ln w="9525">
              <a:noFill/>
              <a:miter lim="800000"/>
              <a:headEnd/>
              <a:tailEnd/>
            </a:ln>
          </p:spPr>
        </p:pic>
        <p:pic>
          <p:nvPicPr>
            <p:cNvPr id="34" name="Picture 70" descr="Server"/>
            <p:cNvPicPr>
              <a:picLocks noChangeAspect="1" noChangeArrowheads="1"/>
            </p:cNvPicPr>
            <p:nvPr/>
          </p:nvPicPr>
          <p:blipFill>
            <a:blip r:embed="rId5" cstate="print"/>
            <a:srcRect/>
            <a:stretch>
              <a:fillRect/>
            </a:stretch>
          </p:blipFill>
          <p:spPr bwMode="auto">
            <a:xfrm>
              <a:off x="4792012" y="1609413"/>
              <a:ext cx="546208" cy="706160"/>
            </a:xfrm>
            <a:prstGeom prst="rect">
              <a:avLst/>
            </a:prstGeom>
            <a:noFill/>
            <a:ln w="9525">
              <a:noFill/>
              <a:miter lim="800000"/>
              <a:headEnd/>
              <a:tailEnd/>
            </a:ln>
          </p:spPr>
        </p:pic>
        <p:pic>
          <p:nvPicPr>
            <p:cNvPr id="36" name="Picture 70" descr="Server"/>
            <p:cNvPicPr>
              <a:picLocks noChangeAspect="1" noChangeArrowheads="1"/>
            </p:cNvPicPr>
            <p:nvPr/>
          </p:nvPicPr>
          <p:blipFill>
            <a:blip r:embed="rId5" cstate="print"/>
            <a:srcRect/>
            <a:stretch>
              <a:fillRect/>
            </a:stretch>
          </p:blipFill>
          <p:spPr bwMode="auto">
            <a:xfrm>
              <a:off x="4505758" y="2776200"/>
              <a:ext cx="546208" cy="706160"/>
            </a:xfrm>
            <a:prstGeom prst="rect">
              <a:avLst/>
            </a:prstGeom>
            <a:noFill/>
            <a:ln w="9525">
              <a:noFill/>
              <a:miter lim="800000"/>
              <a:headEnd/>
              <a:tailEnd/>
            </a:ln>
          </p:spPr>
        </p:pic>
      </p:grpSp>
      <p:grpSp>
        <p:nvGrpSpPr>
          <p:cNvPr id="53" name="Group 52"/>
          <p:cNvGrpSpPr/>
          <p:nvPr/>
        </p:nvGrpSpPr>
        <p:grpSpPr>
          <a:xfrm>
            <a:off x="4909388" y="1084031"/>
            <a:ext cx="4032470" cy="2302329"/>
            <a:chOff x="3683000" y="1301750"/>
            <a:chExt cx="3025140" cy="2302329"/>
          </a:xfrm>
        </p:grpSpPr>
        <p:sp>
          <p:nvSpPr>
            <p:cNvPr id="184371" name="Oval 51"/>
            <p:cNvSpPr>
              <a:spLocks noChangeArrowheads="1"/>
            </p:cNvSpPr>
            <p:nvPr/>
          </p:nvSpPr>
          <p:spPr bwMode="auto">
            <a:xfrm>
              <a:off x="3683000" y="1301750"/>
              <a:ext cx="3025140" cy="2302329"/>
            </a:xfrm>
            <a:prstGeom prst="ellipse">
              <a:avLst/>
            </a:prstGeom>
            <a:noFill/>
            <a:ln w="9525" algn="ctr">
              <a:solidFill>
                <a:schemeClr val="tx1"/>
              </a:solidFill>
              <a:round/>
              <a:headEnd/>
              <a:tailEnd/>
            </a:ln>
            <a:effectLst/>
          </p:spPr>
          <p:txBody>
            <a:bodyPr wrap="none" anchor="ctr"/>
            <a:lstStyle/>
            <a:p>
              <a:endParaRPr lang="es-ES" dirty="0"/>
            </a:p>
          </p:txBody>
        </p:sp>
        <p:pic>
          <p:nvPicPr>
            <p:cNvPr id="35" name="Picture 70" descr="Server"/>
            <p:cNvPicPr>
              <a:picLocks noChangeAspect="1" noChangeArrowheads="1"/>
            </p:cNvPicPr>
            <p:nvPr/>
          </p:nvPicPr>
          <p:blipFill>
            <a:blip r:embed="rId5" cstate="print"/>
            <a:srcRect/>
            <a:stretch>
              <a:fillRect/>
            </a:stretch>
          </p:blipFill>
          <p:spPr bwMode="auto">
            <a:xfrm>
              <a:off x="5166158" y="2230100"/>
              <a:ext cx="546208" cy="706160"/>
            </a:xfrm>
            <a:prstGeom prst="rect">
              <a:avLst/>
            </a:prstGeom>
            <a:noFill/>
            <a:ln w="9525">
              <a:noFill/>
              <a:miter lim="800000"/>
              <a:headEnd/>
              <a:tailEnd/>
            </a:ln>
          </p:spPr>
        </p:pic>
        <p:grpSp>
          <p:nvGrpSpPr>
            <p:cNvPr id="6" name="38 Grupo"/>
            <p:cNvGrpSpPr/>
            <p:nvPr/>
          </p:nvGrpSpPr>
          <p:grpSpPr>
            <a:xfrm>
              <a:off x="3827808" y="1936389"/>
              <a:ext cx="926287" cy="654452"/>
              <a:chOff x="2069378" y="1855564"/>
              <a:chExt cx="1032849" cy="729742"/>
            </a:xfrm>
          </p:grpSpPr>
          <p:pic>
            <p:nvPicPr>
              <p:cNvPr id="37" name="Picture 71" descr="Database"/>
              <p:cNvPicPr>
                <a:picLocks noChangeAspect="1" noChangeArrowheads="1"/>
              </p:cNvPicPr>
              <p:nvPr/>
            </p:nvPicPr>
            <p:blipFill>
              <a:blip r:embed="rId6" cstate="print"/>
              <a:srcRect/>
              <a:stretch>
                <a:fillRect/>
              </a:stretch>
            </p:blipFill>
            <p:spPr bwMode="auto">
              <a:xfrm>
                <a:off x="2120326" y="1855564"/>
                <a:ext cx="981901" cy="729742"/>
              </a:xfrm>
              <a:prstGeom prst="rect">
                <a:avLst/>
              </a:prstGeom>
              <a:noFill/>
              <a:ln w="9525">
                <a:noFill/>
                <a:miter lim="800000"/>
                <a:headEnd/>
                <a:tailEnd/>
              </a:ln>
            </p:spPr>
          </p:pic>
          <p:sp>
            <p:nvSpPr>
              <p:cNvPr id="38" name="37 CuadroTexto"/>
              <p:cNvSpPr txBox="1"/>
              <p:nvPr/>
            </p:nvSpPr>
            <p:spPr>
              <a:xfrm>
                <a:off x="2069378" y="1866178"/>
                <a:ext cx="770649" cy="343185"/>
              </a:xfrm>
              <a:prstGeom prst="rect">
                <a:avLst/>
              </a:prstGeom>
              <a:noFill/>
            </p:spPr>
            <p:txBody>
              <a:bodyPr wrap="none" rtlCol="0">
                <a:spAutoFit/>
              </a:bodyPr>
              <a:lstStyle/>
              <a:p>
                <a:r>
                  <a:rPr lang="es-CR" sz="1400" dirty="0" smtClean="0">
                    <a:latin typeface="+mn-lt"/>
                  </a:rPr>
                  <a:t>Database</a:t>
                </a:r>
                <a:endParaRPr lang="es-ES" sz="1400" dirty="0">
                  <a:latin typeface="+mn-lt"/>
                </a:endParaRPr>
              </a:p>
            </p:txBody>
          </p:sp>
        </p:grpSp>
      </p:grpSp>
      <p:grpSp>
        <p:nvGrpSpPr>
          <p:cNvPr id="54" name="Group 53"/>
          <p:cNvGrpSpPr/>
          <p:nvPr/>
        </p:nvGrpSpPr>
        <p:grpSpPr>
          <a:xfrm>
            <a:off x="7684493" y="4239982"/>
            <a:ext cx="3014619" cy="1893375"/>
            <a:chOff x="5764871" y="4457701"/>
            <a:chExt cx="2261553" cy="1893375"/>
          </a:xfrm>
        </p:grpSpPr>
        <p:grpSp>
          <p:nvGrpSpPr>
            <p:cNvPr id="9" name="48 Grupo"/>
            <p:cNvGrpSpPr/>
            <p:nvPr/>
          </p:nvGrpSpPr>
          <p:grpSpPr>
            <a:xfrm>
              <a:off x="5764871" y="4457701"/>
              <a:ext cx="2261553" cy="1893375"/>
              <a:chOff x="4384187" y="4341800"/>
              <a:chExt cx="1861919" cy="1610998"/>
            </a:xfrm>
          </p:grpSpPr>
          <p:grpSp>
            <p:nvGrpSpPr>
              <p:cNvPr id="10" name="43 Grupo"/>
              <p:cNvGrpSpPr/>
              <p:nvPr/>
            </p:nvGrpSpPr>
            <p:grpSpPr>
              <a:xfrm>
                <a:off x="4512971" y="4725765"/>
                <a:ext cx="742029" cy="586408"/>
                <a:chOff x="2226971" y="1855565"/>
                <a:chExt cx="742029" cy="586408"/>
              </a:xfrm>
            </p:grpSpPr>
            <p:pic>
              <p:nvPicPr>
                <p:cNvPr id="45" name="Picture 71" descr="Database"/>
                <p:cNvPicPr>
                  <a:picLocks noChangeAspect="1" noChangeArrowheads="1"/>
                </p:cNvPicPr>
                <p:nvPr/>
              </p:nvPicPr>
              <p:blipFill>
                <a:blip r:embed="rId7" cstate="print"/>
                <a:srcRect/>
                <a:stretch>
                  <a:fillRect/>
                </a:stretch>
              </p:blipFill>
              <p:spPr bwMode="auto">
                <a:xfrm>
                  <a:off x="2245338" y="1855565"/>
                  <a:ext cx="723662" cy="586408"/>
                </a:xfrm>
                <a:prstGeom prst="rect">
                  <a:avLst/>
                </a:prstGeom>
                <a:noFill/>
                <a:ln w="9525">
                  <a:noFill/>
                  <a:miter lim="800000"/>
                  <a:headEnd/>
                  <a:tailEnd/>
                </a:ln>
              </p:spPr>
            </p:pic>
            <p:sp>
              <p:nvSpPr>
                <p:cNvPr id="46" name="45 CuadroTexto"/>
                <p:cNvSpPr txBox="1"/>
                <p:nvPr/>
              </p:nvSpPr>
              <p:spPr>
                <a:xfrm>
                  <a:off x="2226971" y="1864170"/>
                  <a:ext cx="569009" cy="261875"/>
                </a:xfrm>
                <a:prstGeom prst="rect">
                  <a:avLst/>
                </a:prstGeom>
                <a:noFill/>
              </p:spPr>
              <p:txBody>
                <a:bodyPr wrap="none" rtlCol="0">
                  <a:spAutoFit/>
                </a:bodyPr>
                <a:lstStyle/>
                <a:p>
                  <a:r>
                    <a:rPr lang="es-CR" sz="1400" dirty="0" smtClean="0">
                      <a:latin typeface="+mn-lt"/>
                    </a:rPr>
                    <a:t>Database</a:t>
                  </a:r>
                  <a:endParaRPr lang="es-ES" sz="1400" dirty="0">
                    <a:latin typeface="+mn-lt"/>
                  </a:endParaRPr>
                </a:p>
              </p:txBody>
            </p:sp>
          </p:grpSp>
          <p:sp>
            <p:nvSpPr>
              <p:cNvPr id="184350" name="Text Box 30"/>
              <p:cNvSpPr txBox="1">
                <a:spLocks noChangeArrowheads="1"/>
              </p:cNvSpPr>
              <p:nvPr/>
            </p:nvSpPr>
            <p:spPr bwMode="auto">
              <a:xfrm>
                <a:off x="4384187" y="5664736"/>
                <a:ext cx="1617327" cy="288062"/>
              </a:xfrm>
              <a:prstGeom prst="rect">
                <a:avLst/>
              </a:prstGeom>
              <a:noFill/>
              <a:ln w="9525" algn="ctr">
                <a:noFill/>
                <a:miter lim="800000"/>
                <a:headEnd/>
                <a:tailEnd/>
              </a:ln>
              <a:effectLst/>
            </p:spPr>
            <p:txBody>
              <a:bodyPr wrap="none">
                <a:spAutoFit/>
              </a:bodyPr>
              <a:lstStyle/>
              <a:p>
                <a:r>
                  <a:rPr lang="en-US" sz="1600" dirty="0" smtClean="0">
                    <a:solidFill>
                      <a:schemeClr val="tx1"/>
                    </a:solidFill>
                    <a:latin typeface="+mn-lt"/>
                  </a:rPr>
                  <a:t>License-only</a:t>
                </a:r>
                <a:r>
                  <a:rPr lang="en-US" sz="1600" dirty="0" smtClean="0">
                    <a:latin typeface="+mn-lt"/>
                  </a:rPr>
                  <a:t> </a:t>
                </a:r>
                <a:r>
                  <a:rPr lang="en-US" sz="1600" dirty="0" smtClean="0">
                    <a:solidFill>
                      <a:schemeClr val="tx1"/>
                    </a:solidFill>
                    <a:latin typeface="+mn-lt"/>
                  </a:rPr>
                  <a:t>Server Cluster</a:t>
                </a:r>
                <a:endParaRPr lang="en-US" sz="1600" dirty="0">
                  <a:solidFill>
                    <a:schemeClr val="tx1"/>
                  </a:solidFill>
                  <a:latin typeface="+mn-lt"/>
                </a:endParaRPr>
              </a:p>
            </p:txBody>
          </p:sp>
          <p:sp>
            <p:nvSpPr>
              <p:cNvPr id="184374" name="Oval 54"/>
              <p:cNvSpPr>
                <a:spLocks noChangeArrowheads="1"/>
              </p:cNvSpPr>
              <p:nvPr/>
            </p:nvSpPr>
            <p:spPr bwMode="auto">
              <a:xfrm>
                <a:off x="4426778" y="4341800"/>
                <a:ext cx="1819328" cy="1373198"/>
              </a:xfrm>
              <a:prstGeom prst="ellipse">
                <a:avLst/>
              </a:prstGeom>
              <a:noFill/>
              <a:ln w="9525" algn="ctr">
                <a:solidFill>
                  <a:schemeClr val="tx1"/>
                </a:solidFill>
                <a:round/>
                <a:headEnd/>
                <a:tailEnd/>
              </a:ln>
              <a:effectLst/>
            </p:spPr>
            <p:txBody>
              <a:bodyPr wrap="none" anchor="ctr"/>
              <a:lstStyle/>
              <a:p>
                <a:endParaRPr lang="es-ES" dirty="0"/>
              </a:p>
            </p:txBody>
          </p:sp>
          <p:pic>
            <p:nvPicPr>
              <p:cNvPr id="61" name="Picture 70" descr="Server"/>
              <p:cNvPicPr>
                <a:picLocks noChangeAspect="1" noChangeArrowheads="1"/>
              </p:cNvPicPr>
              <p:nvPr/>
            </p:nvPicPr>
            <p:blipFill>
              <a:blip r:embed="rId4" cstate="print"/>
              <a:srcRect/>
              <a:stretch>
                <a:fillRect/>
              </a:stretch>
            </p:blipFill>
            <p:spPr bwMode="auto">
              <a:xfrm>
                <a:off x="5285997" y="4426423"/>
                <a:ext cx="451083" cy="583179"/>
              </a:xfrm>
              <a:prstGeom prst="rect">
                <a:avLst/>
              </a:prstGeom>
              <a:noFill/>
              <a:ln w="9525">
                <a:noFill/>
                <a:miter lim="800000"/>
                <a:headEnd/>
                <a:tailEnd/>
              </a:ln>
            </p:spPr>
          </p:pic>
        </p:grpSp>
        <p:pic>
          <p:nvPicPr>
            <p:cNvPr id="47" name="Picture 70" descr="Server"/>
            <p:cNvPicPr>
              <a:picLocks noChangeAspect="1" noChangeArrowheads="1"/>
            </p:cNvPicPr>
            <p:nvPr/>
          </p:nvPicPr>
          <p:blipFill>
            <a:blip r:embed="rId4" cstate="print"/>
            <a:srcRect/>
            <a:stretch>
              <a:fillRect/>
            </a:stretch>
          </p:blipFill>
          <p:spPr bwMode="auto">
            <a:xfrm>
              <a:off x="6956739" y="5309001"/>
              <a:ext cx="547900" cy="685400"/>
            </a:xfrm>
            <a:prstGeom prst="rect">
              <a:avLst/>
            </a:prstGeom>
            <a:noFill/>
            <a:ln w="9525">
              <a:noFill/>
              <a:miter lim="800000"/>
              <a:headEnd/>
              <a:tailEnd/>
            </a:ln>
          </p:spPr>
        </p:pic>
      </p:grpSp>
      <p:grpSp>
        <p:nvGrpSpPr>
          <p:cNvPr id="41" name="Group 23"/>
          <p:cNvGrpSpPr>
            <a:grpSpLocks/>
          </p:cNvGrpSpPr>
          <p:nvPr/>
        </p:nvGrpSpPr>
        <p:grpSpPr bwMode="auto">
          <a:xfrm>
            <a:off x="812588" y="5840413"/>
            <a:ext cx="1218883" cy="425450"/>
            <a:chOff x="384" y="3024"/>
            <a:chExt cx="720" cy="336"/>
          </a:xfrm>
        </p:grpSpPr>
        <p:sp>
          <p:nvSpPr>
            <p:cNvPr id="42" name="Oval 2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43" name="Group 25"/>
            <p:cNvGrpSpPr>
              <a:grpSpLocks/>
            </p:cNvGrpSpPr>
            <p:nvPr/>
          </p:nvGrpSpPr>
          <p:grpSpPr bwMode="auto">
            <a:xfrm>
              <a:off x="480" y="3096"/>
              <a:ext cx="240" cy="192"/>
              <a:chOff x="480" y="3096"/>
              <a:chExt cx="240" cy="192"/>
            </a:xfrm>
          </p:grpSpPr>
          <p:sp>
            <p:nvSpPr>
              <p:cNvPr id="44" name="Oval 2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w="9525" algn="ctr">
                <a:noFill/>
                <a:round/>
                <a:headEnd/>
                <a:tailEnd/>
              </a:ln>
            </p:spPr>
            <p:txBody>
              <a:bodyPr wrap="none" anchor="ctr"/>
              <a:lstStyle/>
              <a:p>
                <a:endParaRPr lang="en-US" dirty="0"/>
              </a:p>
            </p:txBody>
          </p:sp>
          <p:sp>
            <p:nvSpPr>
              <p:cNvPr id="48" name="Freeform 2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49" name="Group 28"/>
          <p:cNvGrpSpPr>
            <a:grpSpLocks/>
          </p:cNvGrpSpPr>
          <p:nvPr/>
        </p:nvGrpSpPr>
        <p:grpSpPr bwMode="auto">
          <a:xfrm>
            <a:off x="1462237" y="5930901"/>
            <a:ext cx="406294" cy="244475"/>
            <a:chOff x="768" y="3096"/>
            <a:chExt cx="240" cy="192"/>
          </a:xfrm>
        </p:grpSpPr>
        <p:sp>
          <p:nvSpPr>
            <p:cNvPr id="50" name="Oval 2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w="9525" algn="ctr">
              <a:noFill/>
              <a:round/>
              <a:headEnd/>
              <a:tailEnd/>
            </a:ln>
          </p:spPr>
          <p:txBody>
            <a:bodyPr wrap="none" anchor="ctr"/>
            <a:lstStyle/>
            <a:p>
              <a:endParaRPr lang="en-US" dirty="0"/>
            </a:p>
          </p:txBody>
        </p:sp>
        <p:sp>
          <p:nvSpPr>
            <p:cNvPr id="51" name="Rectangle 3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
        <p:nvSpPr>
          <p:cNvPr id="55" name="Rectangle 54"/>
          <p:cNvSpPr/>
          <p:nvPr/>
        </p:nvSpPr>
        <p:spPr>
          <a:xfrm>
            <a:off x="9121288" y="2032458"/>
            <a:ext cx="1841867" cy="584775"/>
          </a:xfrm>
          <a:prstGeom prst="rect">
            <a:avLst/>
          </a:prstGeom>
        </p:spPr>
        <p:txBody>
          <a:bodyPr wrap="square">
            <a:spAutoFit/>
          </a:bodyPr>
          <a:lstStyle/>
          <a:p>
            <a:pPr>
              <a:spcBef>
                <a:spcPct val="50000"/>
              </a:spcBef>
            </a:pPr>
            <a:r>
              <a:rPr lang="en-US" sz="1600" dirty="0" smtClean="0">
                <a:solidFill>
                  <a:schemeClr val="tx1"/>
                </a:solidFill>
                <a:latin typeface="+mn-lt"/>
              </a:rPr>
              <a:t>AD RMS Root Cluster</a:t>
            </a:r>
            <a:endParaRPr lang="en-US" sz="1600" dirty="0">
              <a:solidFill>
                <a:schemeClr val="tx1"/>
              </a:solidFill>
              <a:latin typeface="+mn-lt"/>
            </a:endParaRPr>
          </a:p>
        </p:txBody>
      </p:sp>
    </p:spTree>
    <p:extLst>
      <p:ext uri="{BB962C8B-B14F-4D97-AF65-F5344CB8AC3E}">
        <p14:creationId xmlns:p14="http://schemas.microsoft.com/office/powerpoint/2010/main" val="28140457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20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9"/>
                                        </p:tgtEl>
                                        <p:attrNameLst>
                                          <p:attrName>style.visibility</p:attrName>
                                        </p:attrNameLst>
                                      </p:cBhvr>
                                      <p:to>
                                        <p:strVal val="visible"/>
                                      </p:to>
                                    </p:set>
                                    <p:animEffect transition="in" filter="fade">
                                      <p:cBhvr>
                                        <p:cTn id="10" dur="2000"/>
                                        <p:tgtEl>
                                          <p:spTgt spid="184359"/>
                                        </p:tgtEl>
                                      </p:cBhvr>
                                    </p:animEffect>
                                  </p:childTnLst>
                                </p:cTn>
                              </p:par>
                            </p:childTnLst>
                          </p:cTn>
                        </p:par>
                        <p:par>
                          <p:cTn id="11" fill="hold">
                            <p:stCondLst>
                              <p:cond delay="2000"/>
                            </p:stCondLst>
                            <p:childTnLst>
                              <p:par>
                                <p:cTn id="12" presetID="1" presetClass="exit" presetSubtype="0" fill="hold" grpId="1" nodeType="afterEffect">
                                  <p:stCondLst>
                                    <p:cond delay="0"/>
                                  </p:stCondLst>
                                  <p:childTnLst>
                                    <p:set>
                                      <p:cBhvr>
                                        <p:cTn id="13" dur="1" fill="hold">
                                          <p:stCondLst>
                                            <p:cond delay="0"/>
                                          </p:stCondLst>
                                        </p:cTn>
                                        <p:tgtEl>
                                          <p:spTgt spid="184359"/>
                                        </p:tgtEl>
                                        <p:attrNameLst>
                                          <p:attrName>style.visibility</p:attrName>
                                        </p:attrNameLst>
                                      </p:cBhvr>
                                      <p:to>
                                        <p:strVal val="hidden"/>
                                      </p:to>
                                    </p:set>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2000"/>
                                        <p:tgtEl>
                                          <p:spTgt spid="5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342"/>
                                        </p:tgtEl>
                                        <p:attrNameLst>
                                          <p:attrName>style.visibility</p:attrName>
                                        </p:attrNameLst>
                                      </p:cBhvr>
                                      <p:to>
                                        <p:strVal val="visible"/>
                                      </p:to>
                                    </p:set>
                                    <p:animEffect transition="in" filter="fade">
                                      <p:cBhvr>
                                        <p:cTn id="28" dur="2000"/>
                                        <p:tgtEl>
                                          <p:spTgt spid="18434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fade">
                                      <p:cBhvr>
                                        <p:cTn id="33" dur="2000"/>
                                        <p:tgtEl>
                                          <p:spTgt spid="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4332"/>
                                        </p:tgtEl>
                                        <p:attrNameLst>
                                          <p:attrName>style.visibility</p:attrName>
                                        </p:attrNameLst>
                                      </p:cBhvr>
                                      <p:to>
                                        <p:strVal val="visible"/>
                                      </p:to>
                                    </p:set>
                                    <p:animEffect transition="in" filter="fade">
                                      <p:cBhvr>
                                        <p:cTn id="36" dur="2000"/>
                                        <p:tgtEl>
                                          <p:spTgt spid="184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2" grpId="0" animBg="1"/>
      <p:bldP spid="184342" grpId="0" animBg="1"/>
      <p:bldP spid="184359" grpId="0"/>
      <p:bldP spid="184359" grpId="1"/>
      <p:bldP spid="5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665627" y="2958737"/>
            <a:ext cx="1831770" cy="1679375"/>
            <a:chOff x="5612847" y="1391480"/>
            <a:chExt cx="1374185" cy="1679375"/>
          </a:xfrm>
        </p:grpSpPr>
        <p:grpSp>
          <p:nvGrpSpPr>
            <p:cNvPr id="8" name="Group 29"/>
            <p:cNvGrpSpPr/>
            <p:nvPr/>
          </p:nvGrpSpPr>
          <p:grpSpPr>
            <a:xfrm>
              <a:off x="5844953" y="1391480"/>
              <a:ext cx="1142079" cy="1305118"/>
              <a:chOff x="3790866" y="3048001"/>
              <a:chExt cx="1142079" cy="1305118"/>
            </a:xfrm>
          </p:grpSpPr>
          <p:grpSp>
            <p:nvGrpSpPr>
              <p:cNvPr id="10" name="Group 64"/>
              <p:cNvGrpSpPr>
                <a:grpSpLocks/>
              </p:cNvGrpSpPr>
              <p:nvPr/>
            </p:nvGrpSpPr>
            <p:grpSpPr bwMode="auto">
              <a:xfrm>
                <a:off x="3790866" y="3048001"/>
                <a:ext cx="1142079" cy="1305118"/>
                <a:chOff x="4914900" y="4724400"/>
                <a:chExt cx="1142639" cy="1304925"/>
              </a:xfrm>
            </p:grpSpPr>
            <p:pic>
              <p:nvPicPr>
                <p:cNvPr id="14" name="Picture 70" descr="Server"/>
                <p:cNvPicPr>
                  <a:picLocks noChangeAspect="1" noChangeArrowheads="1"/>
                </p:cNvPicPr>
                <p:nvPr/>
              </p:nvPicPr>
              <p:blipFill>
                <a:blip r:embed="rId4" cstate="print"/>
                <a:srcRect/>
                <a:stretch>
                  <a:fillRect/>
                </a:stretch>
              </p:blipFill>
              <p:spPr bwMode="auto">
                <a:xfrm>
                  <a:off x="4914900" y="4724400"/>
                  <a:ext cx="1108075" cy="1304925"/>
                </a:xfrm>
                <a:prstGeom prst="rect">
                  <a:avLst/>
                </a:prstGeom>
                <a:noFill/>
                <a:ln w="9525">
                  <a:noFill/>
                  <a:miter lim="800000"/>
                  <a:headEnd/>
                  <a:tailEnd/>
                </a:ln>
              </p:spPr>
            </p:pic>
            <p:pic>
              <p:nvPicPr>
                <p:cNvPr id="15" name="Picture 195" descr="Document_Document01"/>
                <p:cNvPicPr>
                  <a:picLocks noChangeAspect="1" noChangeArrowheads="1"/>
                </p:cNvPicPr>
                <p:nvPr/>
              </p:nvPicPr>
              <p:blipFill>
                <a:blip r:embed="rId5" cstate="print"/>
                <a:srcRect/>
                <a:stretch>
                  <a:fillRect/>
                </a:stretch>
              </p:blipFill>
              <p:spPr bwMode="auto">
                <a:xfrm>
                  <a:off x="5629275" y="5322767"/>
                  <a:ext cx="428264" cy="630358"/>
                </a:xfrm>
                <a:prstGeom prst="rect">
                  <a:avLst/>
                </a:prstGeom>
                <a:noFill/>
                <a:ln w="9525">
                  <a:noFill/>
                  <a:miter lim="800000"/>
                  <a:headEnd/>
                  <a:tailEnd/>
                </a:ln>
              </p:spPr>
            </p:pic>
          </p:grpSp>
          <p:pic>
            <p:nvPicPr>
              <p:cNvPr id="11" name="Picture 5" descr="D:\Clip_Installer\DVD_ART\Artwork_Imagery\HARDWARE_IMAGERY\Illustration - Misc Hardware\Windows Vista Illustration Icons\Complete.png"/>
              <p:cNvPicPr>
                <a:picLocks noChangeAspect="1" noChangeArrowheads="1"/>
              </p:cNvPicPr>
              <p:nvPr/>
            </p:nvPicPr>
            <p:blipFill>
              <a:blip r:embed="rId6" cstate="print"/>
              <a:srcRect/>
              <a:stretch>
                <a:fillRect/>
              </a:stretch>
            </p:blipFill>
            <p:spPr bwMode="auto">
              <a:xfrm>
                <a:off x="4544580" y="3708113"/>
                <a:ext cx="143452" cy="143452"/>
              </a:xfrm>
              <a:prstGeom prst="rect">
                <a:avLst/>
              </a:prstGeom>
              <a:noFill/>
              <a:ln w="9525">
                <a:noFill/>
                <a:miter lim="800000"/>
                <a:headEnd/>
                <a:tailEnd/>
              </a:ln>
            </p:spPr>
          </p:pic>
          <p:pic>
            <p:nvPicPr>
              <p:cNvPr id="12" name="Picture 6" descr="D:\Clip_Installer\DVD_ART\Artwork_Imagery\HARDWARE_IMAGERY\Illustration - Misc Hardware\Windows Vista Illustration Icons\Error.png"/>
              <p:cNvPicPr>
                <a:picLocks noChangeAspect="1" noChangeArrowheads="1"/>
              </p:cNvPicPr>
              <p:nvPr/>
            </p:nvPicPr>
            <p:blipFill>
              <a:blip r:embed="rId7" cstate="print"/>
              <a:srcRect/>
              <a:stretch>
                <a:fillRect/>
              </a:stretch>
            </p:blipFill>
            <p:spPr bwMode="auto">
              <a:xfrm>
                <a:off x="4534766" y="3871193"/>
                <a:ext cx="165100" cy="165100"/>
              </a:xfrm>
              <a:prstGeom prst="rect">
                <a:avLst/>
              </a:prstGeom>
              <a:noFill/>
              <a:ln w="9525">
                <a:noFill/>
                <a:miter lim="800000"/>
                <a:headEnd/>
                <a:tailEnd/>
              </a:ln>
            </p:spPr>
          </p:pic>
          <p:pic>
            <p:nvPicPr>
              <p:cNvPr id="13" name="Picture 5" descr="D:\Clip_Installer\DVD_ART\Artwork_Imagery\HARDWARE_IMAGERY\Illustration - Misc Hardware\Windows Vista Illustration Icons\Complete.png"/>
              <p:cNvPicPr>
                <a:picLocks noChangeAspect="1" noChangeArrowheads="1"/>
              </p:cNvPicPr>
              <p:nvPr/>
            </p:nvPicPr>
            <p:blipFill>
              <a:blip r:embed="rId6" cstate="print"/>
              <a:srcRect/>
              <a:stretch>
                <a:fillRect/>
              </a:stretch>
            </p:blipFill>
            <p:spPr bwMode="auto">
              <a:xfrm>
                <a:off x="4539962" y="4036004"/>
                <a:ext cx="143452" cy="143452"/>
              </a:xfrm>
              <a:prstGeom prst="rect">
                <a:avLst/>
              </a:prstGeom>
              <a:noFill/>
              <a:ln w="9525">
                <a:noFill/>
                <a:miter lim="800000"/>
                <a:headEnd/>
                <a:tailEnd/>
              </a:ln>
            </p:spPr>
          </p:pic>
        </p:grpSp>
        <p:sp>
          <p:nvSpPr>
            <p:cNvPr id="9" name="20 CuadroTexto"/>
            <p:cNvSpPr txBox="1"/>
            <p:nvPr/>
          </p:nvSpPr>
          <p:spPr>
            <a:xfrm>
              <a:off x="5612847" y="2763078"/>
              <a:ext cx="1046280" cy="307777"/>
            </a:xfrm>
            <a:prstGeom prst="rect">
              <a:avLst/>
            </a:prstGeom>
            <a:noFill/>
          </p:spPr>
          <p:txBody>
            <a:bodyPr wrap="none" rtlCol="0">
              <a:spAutoFit/>
            </a:bodyPr>
            <a:lstStyle/>
            <a:p>
              <a:r>
                <a:rPr lang="es-CR" sz="1400" dirty="0" smtClean="0">
                  <a:latin typeface="+mn-lt"/>
                </a:rPr>
                <a:t>AD RMS Server</a:t>
              </a:r>
              <a:endParaRPr lang="es-ES" sz="1400" dirty="0">
                <a:latin typeface="+mn-lt"/>
              </a:endParaRPr>
            </a:p>
          </p:txBody>
        </p:sp>
      </p:grpSp>
      <p:grpSp>
        <p:nvGrpSpPr>
          <p:cNvPr id="41" name="Group 40"/>
          <p:cNvGrpSpPr/>
          <p:nvPr/>
        </p:nvGrpSpPr>
        <p:grpSpPr>
          <a:xfrm>
            <a:off x="5917174" y="1141529"/>
            <a:ext cx="2018774" cy="1674408"/>
            <a:chOff x="4306957" y="1230795"/>
            <a:chExt cx="1514475" cy="1674408"/>
          </a:xfrm>
        </p:grpSpPr>
        <p:grpSp>
          <p:nvGrpSpPr>
            <p:cNvPr id="16" name="Group 23"/>
            <p:cNvGrpSpPr>
              <a:grpSpLocks/>
            </p:cNvGrpSpPr>
            <p:nvPr/>
          </p:nvGrpSpPr>
          <p:grpSpPr bwMode="auto">
            <a:xfrm>
              <a:off x="4306957" y="1230795"/>
              <a:ext cx="1514475" cy="1343025"/>
              <a:chOff x="4152900" y="3571875"/>
              <a:chExt cx="1747838" cy="1485900"/>
            </a:xfrm>
          </p:grpSpPr>
          <p:pic>
            <p:nvPicPr>
              <p:cNvPr id="17" name="Picture 70" descr="Server"/>
              <p:cNvPicPr>
                <a:picLocks noChangeAspect="1" noChangeArrowheads="1"/>
              </p:cNvPicPr>
              <p:nvPr/>
            </p:nvPicPr>
            <p:blipFill>
              <a:blip r:embed="rId8" cstate="print"/>
              <a:srcRect/>
              <a:stretch>
                <a:fillRect/>
              </a:stretch>
            </p:blipFill>
            <p:spPr bwMode="auto">
              <a:xfrm>
                <a:off x="4152900" y="3571875"/>
                <a:ext cx="1262063" cy="1485900"/>
              </a:xfrm>
              <a:prstGeom prst="rect">
                <a:avLst/>
              </a:prstGeom>
              <a:noFill/>
              <a:ln w="9525">
                <a:noFill/>
                <a:miter lim="800000"/>
                <a:headEnd/>
                <a:tailEnd/>
              </a:ln>
            </p:spPr>
          </p:pic>
          <p:pic>
            <p:nvPicPr>
              <p:cNvPr id="18" name="Picture 38" descr="ActiveDirectory02"/>
              <p:cNvPicPr>
                <a:picLocks noChangeAspect="1" noChangeArrowheads="1"/>
              </p:cNvPicPr>
              <p:nvPr/>
            </p:nvPicPr>
            <p:blipFill>
              <a:blip r:embed="rId9" cstate="print"/>
              <a:srcRect/>
              <a:stretch>
                <a:fillRect/>
              </a:stretch>
            </p:blipFill>
            <p:spPr bwMode="auto">
              <a:xfrm>
                <a:off x="4895850" y="4352925"/>
                <a:ext cx="1004888" cy="658813"/>
              </a:xfrm>
              <a:prstGeom prst="rect">
                <a:avLst/>
              </a:prstGeom>
              <a:noFill/>
              <a:ln w="9525">
                <a:noFill/>
                <a:miter lim="800000"/>
                <a:headEnd/>
                <a:tailEnd/>
              </a:ln>
            </p:spPr>
          </p:pic>
        </p:grpSp>
        <p:sp>
          <p:nvSpPr>
            <p:cNvPr id="34" name="20 CuadroTexto"/>
            <p:cNvSpPr txBox="1"/>
            <p:nvPr/>
          </p:nvSpPr>
          <p:spPr>
            <a:xfrm>
              <a:off x="4326282" y="2597426"/>
              <a:ext cx="1085532" cy="307777"/>
            </a:xfrm>
            <a:prstGeom prst="rect">
              <a:avLst/>
            </a:prstGeom>
            <a:noFill/>
          </p:spPr>
          <p:txBody>
            <a:bodyPr wrap="none" rtlCol="0">
              <a:spAutoFit/>
            </a:bodyPr>
            <a:lstStyle/>
            <a:p>
              <a:r>
                <a:rPr lang="es-CR" sz="1400" dirty="0" smtClean="0">
                  <a:latin typeface="+mn-lt"/>
                </a:rPr>
                <a:t>Active Directory</a:t>
              </a:r>
              <a:endParaRPr lang="es-ES" sz="1400" dirty="0">
                <a:latin typeface="+mn-lt"/>
              </a:endParaRPr>
            </a:p>
          </p:txBody>
        </p:sp>
      </p:grpSp>
      <p:grpSp>
        <p:nvGrpSpPr>
          <p:cNvPr id="40" name="Group 39"/>
          <p:cNvGrpSpPr/>
          <p:nvPr/>
        </p:nvGrpSpPr>
        <p:grpSpPr>
          <a:xfrm>
            <a:off x="8613290" y="1958196"/>
            <a:ext cx="2260011" cy="1838401"/>
            <a:chOff x="6210301" y="2339009"/>
            <a:chExt cx="1695450" cy="1838401"/>
          </a:xfrm>
        </p:grpSpPr>
        <p:grpSp>
          <p:nvGrpSpPr>
            <p:cNvPr id="19" name="Group 3"/>
            <p:cNvGrpSpPr>
              <a:grpSpLocks/>
            </p:cNvGrpSpPr>
            <p:nvPr/>
          </p:nvGrpSpPr>
          <p:grpSpPr bwMode="auto">
            <a:xfrm>
              <a:off x="6210301" y="2339009"/>
              <a:ext cx="1695450" cy="1447800"/>
              <a:chOff x="3536950" y="1695450"/>
              <a:chExt cx="1930401" cy="1485900"/>
            </a:xfrm>
          </p:grpSpPr>
          <p:pic>
            <p:nvPicPr>
              <p:cNvPr id="20" name="Picture 70" descr="Server"/>
              <p:cNvPicPr>
                <a:picLocks noChangeAspect="1" noChangeArrowheads="1"/>
              </p:cNvPicPr>
              <p:nvPr/>
            </p:nvPicPr>
            <p:blipFill>
              <a:blip r:embed="rId10" cstate="print"/>
              <a:srcRect/>
              <a:stretch>
                <a:fillRect/>
              </a:stretch>
            </p:blipFill>
            <p:spPr bwMode="auto">
              <a:xfrm>
                <a:off x="3536950" y="1695450"/>
                <a:ext cx="1262063" cy="1485900"/>
              </a:xfrm>
              <a:prstGeom prst="rect">
                <a:avLst/>
              </a:prstGeom>
              <a:noFill/>
              <a:ln w="9525">
                <a:noFill/>
                <a:miter lim="800000"/>
                <a:headEnd/>
                <a:tailEnd/>
              </a:ln>
            </p:spPr>
          </p:pic>
          <p:pic>
            <p:nvPicPr>
              <p:cNvPr id="21" name="Picture 71" descr="Database"/>
              <p:cNvPicPr>
                <a:picLocks noChangeAspect="1" noChangeArrowheads="1"/>
              </p:cNvPicPr>
              <p:nvPr/>
            </p:nvPicPr>
            <p:blipFill>
              <a:blip r:embed="rId11" cstate="print"/>
              <a:srcRect/>
              <a:stretch>
                <a:fillRect/>
              </a:stretch>
            </p:blipFill>
            <p:spPr bwMode="auto">
              <a:xfrm>
                <a:off x="4475163" y="2370138"/>
                <a:ext cx="992188" cy="801688"/>
              </a:xfrm>
              <a:prstGeom prst="rect">
                <a:avLst/>
              </a:prstGeom>
              <a:noFill/>
              <a:ln w="9525">
                <a:noFill/>
                <a:miter lim="800000"/>
                <a:headEnd/>
                <a:tailEnd/>
              </a:ln>
            </p:spPr>
          </p:pic>
        </p:grpSp>
        <p:sp>
          <p:nvSpPr>
            <p:cNvPr id="35" name="20 CuadroTexto"/>
            <p:cNvSpPr txBox="1"/>
            <p:nvPr/>
          </p:nvSpPr>
          <p:spPr>
            <a:xfrm>
              <a:off x="6579151" y="3869633"/>
              <a:ext cx="375441" cy="307777"/>
            </a:xfrm>
            <a:prstGeom prst="rect">
              <a:avLst/>
            </a:prstGeom>
            <a:noFill/>
          </p:spPr>
          <p:txBody>
            <a:bodyPr wrap="none" rtlCol="0">
              <a:spAutoFit/>
            </a:bodyPr>
            <a:lstStyle/>
            <a:p>
              <a:r>
                <a:rPr lang="es-CR" sz="1400" dirty="0" smtClean="0">
                  <a:latin typeface="+mn-lt"/>
                </a:rPr>
                <a:t>SQL</a:t>
              </a:r>
              <a:endParaRPr lang="es-ES" sz="1400" dirty="0">
                <a:latin typeface="+mn-lt"/>
              </a:endParaRPr>
            </a:p>
          </p:txBody>
        </p:sp>
      </p:grpSp>
      <p:grpSp>
        <p:nvGrpSpPr>
          <p:cNvPr id="39" name="Group 38"/>
          <p:cNvGrpSpPr/>
          <p:nvPr/>
        </p:nvGrpSpPr>
        <p:grpSpPr>
          <a:xfrm>
            <a:off x="8506379" y="4014215"/>
            <a:ext cx="1946826" cy="1766896"/>
            <a:chOff x="6236114" y="4355272"/>
            <a:chExt cx="1460500" cy="1766896"/>
          </a:xfrm>
        </p:grpSpPr>
        <p:grpSp>
          <p:nvGrpSpPr>
            <p:cNvPr id="22" name="Group 6"/>
            <p:cNvGrpSpPr>
              <a:grpSpLocks/>
            </p:cNvGrpSpPr>
            <p:nvPr/>
          </p:nvGrpSpPr>
          <p:grpSpPr bwMode="auto">
            <a:xfrm>
              <a:off x="6236114" y="4355272"/>
              <a:ext cx="1460500" cy="1463675"/>
              <a:chOff x="930276" y="3155950"/>
              <a:chExt cx="1793874" cy="1685925"/>
            </a:xfrm>
          </p:grpSpPr>
          <p:pic>
            <p:nvPicPr>
              <p:cNvPr id="23" name="Picture 29" descr="Server"/>
              <p:cNvPicPr>
                <a:picLocks noChangeAspect="1" noChangeArrowheads="1"/>
              </p:cNvPicPr>
              <p:nvPr/>
            </p:nvPicPr>
            <p:blipFill>
              <a:blip r:embed="rId12" cstate="print"/>
              <a:srcRect/>
              <a:stretch>
                <a:fillRect/>
              </a:stretch>
            </p:blipFill>
            <p:spPr bwMode="auto">
              <a:xfrm>
                <a:off x="930276" y="3155950"/>
                <a:ext cx="1262063" cy="1485900"/>
              </a:xfrm>
              <a:prstGeom prst="rect">
                <a:avLst/>
              </a:prstGeom>
              <a:noFill/>
              <a:ln w="9525">
                <a:noFill/>
                <a:miter lim="800000"/>
                <a:headEnd/>
                <a:tailEnd/>
              </a:ln>
            </p:spPr>
          </p:pic>
          <p:grpSp>
            <p:nvGrpSpPr>
              <p:cNvPr id="24" name="Group 20"/>
              <p:cNvGrpSpPr>
                <a:grpSpLocks/>
              </p:cNvGrpSpPr>
              <p:nvPr/>
            </p:nvGrpSpPr>
            <p:grpSpPr bwMode="auto">
              <a:xfrm>
                <a:off x="1752600" y="3733802"/>
                <a:ext cx="971550" cy="1108073"/>
                <a:chOff x="1958976" y="2813052"/>
                <a:chExt cx="971550" cy="1108073"/>
              </a:xfrm>
            </p:grpSpPr>
            <p:grpSp>
              <p:nvGrpSpPr>
                <p:cNvPr id="25" name="Group 45"/>
                <p:cNvGrpSpPr>
                  <a:grpSpLocks/>
                </p:cNvGrpSpPr>
                <p:nvPr/>
              </p:nvGrpSpPr>
              <p:grpSpPr bwMode="auto">
                <a:xfrm>
                  <a:off x="1958976" y="2813052"/>
                  <a:ext cx="971550" cy="923926"/>
                  <a:chOff x="2743" y="913"/>
                  <a:chExt cx="612" cy="582"/>
                </a:xfrm>
              </p:grpSpPr>
              <p:pic>
                <p:nvPicPr>
                  <p:cNvPr id="27" name="Picture 46" descr="Application_Console"/>
                  <p:cNvPicPr>
                    <a:picLocks noChangeAspect="1" noChangeArrowheads="1"/>
                  </p:cNvPicPr>
                  <p:nvPr/>
                </p:nvPicPr>
                <p:blipFill>
                  <a:blip r:embed="rId13" cstate="print"/>
                  <a:srcRect/>
                  <a:stretch>
                    <a:fillRect/>
                  </a:stretch>
                </p:blipFill>
                <p:spPr bwMode="auto">
                  <a:xfrm>
                    <a:off x="2743" y="913"/>
                    <a:ext cx="558" cy="495"/>
                  </a:xfrm>
                  <a:prstGeom prst="rect">
                    <a:avLst/>
                  </a:prstGeom>
                  <a:noFill/>
                  <a:ln w="9525">
                    <a:noFill/>
                    <a:miter lim="800000"/>
                    <a:headEnd/>
                    <a:tailEnd/>
                  </a:ln>
                </p:spPr>
              </p:pic>
              <p:pic>
                <p:nvPicPr>
                  <p:cNvPr id="28" name="Picture 47" descr="BarChart"/>
                  <p:cNvPicPr>
                    <a:picLocks noChangeAspect="1" noChangeArrowheads="1"/>
                  </p:cNvPicPr>
                  <p:nvPr/>
                </p:nvPicPr>
                <p:blipFill>
                  <a:blip r:embed="rId14" cstate="print"/>
                  <a:srcRect/>
                  <a:stretch>
                    <a:fillRect/>
                  </a:stretch>
                </p:blipFill>
                <p:spPr bwMode="auto">
                  <a:xfrm>
                    <a:off x="2996" y="1062"/>
                    <a:ext cx="359" cy="433"/>
                  </a:xfrm>
                  <a:prstGeom prst="rect">
                    <a:avLst/>
                  </a:prstGeom>
                  <a:noFill/>
                  <a:ln w="9525">
                    <a:noFill/>
                    <a:miter lim="800000"/>
                    <a:headEnd/>
                    <a:tailEnd/>
                  </a:ln>
                </p:spPr>
              </p:pic>
            </p:grpSp>
            <p:pic>
              <p:nvPicPr>
                <p:cNvPr id="26" name="Picture 39" descr="ServerProcess"/>
                <p:cNvPicPr>
                  <a:picLocks noChangeAspect="1" noChangeArrowheads="1"/>
                </p:cNvPicPr>
                <p:nvPr/>
              </p:nvPicPr>
              <p:blipFill>
                <a:blip r:embed="rId15" cstate="print"/>
                <a:srcRect/>
                <a:stretch>
                  <a:fillRect/>
                </a:stretch>
              </p:blipFill>
              <p:spPr bwMode="auto">
                <a:xfrm>
                  <a:off x="2082801" y="3416300"/>
                  <a:ext cx="657225" cy="504825"/>
                </a:xfrm>
                <a:prstGeom prst="rect">
                  <a:avLst/>
                </a:prstGeom>
                <a:noFill/>
                <a:ln w="9525">
                  <a:noFill/>
                  <a:miter lim="800000"/>
                  <a:headEnd/>
                  <a:tailEnd/>
                </a:ln>
              </p:spPr>
            </p:pic>
          </p:grpSp>
        </p:grpSp>
        <p:sp>
          <p:nvSpPr>
            <p:cNvPr id="36" name="20 CuadroTexto"/>
            <p:cNvSpPr txBox="1"/>
            <p:nvPr/>
          </p:nvSpPr>
          <p:spPr>
            <a:xfrm>
              <a:off x="6287604" y="5814391"/>
              <a:ext cx="831214" cy="307777"/>
            </a:xfrm>
            <a:prstGeom prst="rect">
              <a:avLst/>
            </a:prstGeom>
            <a:noFill/>
          </p:spPr>
          <p:txBody>
            <a:bodyPr wrap="none" rtlCol="0">
              <a:spAutoFit/>
            </a:bodyPr>
            <a:lstStyle/>
            <a:p>
              <a:r>
                <a:rPr lang="es-CR" sz="1400" dirty="0" smtClean="0">
                  <a:latin typeface="+mn-lt"/>
                </a:rPr>
                <a:t>MOSS 2007</a:t>
              </a:r>
            </a:p>
          </p:txBody>
        </p:sp>
      </p:grpSp>
      <p:grpSp>
        <p:nvGrpSpPr>
          <p:cNvPr id="38" name="Group 37"/>
          <p:cNvGrpSpPr/>
          <p:nvPr/>
        </p:nvGrpSpPr>
        <p:grpSpPr>
          <a:xfrm>
            <a:off x="5063368" y="4671578"/>
            <a:ext cx="2601534" cy="1577777"/>
            <a:chOff x="3653182" y="4972878"/>
            <a:chExt cx="1951659" cy="1577777"/>
          </a:xfrm>
        </p:grpSpPr>
        <p:grpSp>
          <p:nvGrpSpPr>
            <p:cNvPr id="29" name="Group 30"/>
            <p:cNvGrpSpPr>
              <a:grpSpLocks/>
            </p:cNvGrpSpPr>
            <p:nvPr/>
          </p:nvGrpSpPr>
          <p:grpSpPr bwMode="auto">
            <a:xfrm>
              <a:off x="4204666" y="4972878"/>
              <a:ext cx="1400175" cy="1266825"/>
              <a:chOff x="3467100" y="4800600"/>
              <a:chExt cx="1590675" cy="1485900"/>
            </a:xfrm>
          </p:grpSpPr>
          <p:pic>
            <p:nvPicPr>
              <p:cNvPr id="30" name="Picture 70" descr="Server"/>
              <p:cNvPicPr>
                <a:picLocks noChangeAspect="1" noChangeArrowheads="1"/>
              </p:cNvPicPr>
              <p:nvPr/>
            </p:nvPicPr>
            <p:blipFill>
              <a:blip r:embed="rId16" cstate="print"/>
              <a:srcRect/>
              <a:stretch>
                <a:fillRect/>
              </a:stretch>
            </p:blipFill>
            <p:spPr bwMode="auto">
              <a:xfrm>
                <a:off x="3467100" y="4800600"/>
                <a:ext cx="1262063" cy="1485900"/>
              </a:xfrm>
              <a:prstGeom prst="rect">
                <a:avLst/>
              </a:prstGeom>
              <a:noFill/>
              <a:ln w="9525">
                <a:noFill/>
                <a:miter lim="800000"/>
                <a:headEnd/>
                <a:tailEnd/>
              </a:ln>
            </p:spPr>
          </p:pic>
          <p:grpSp>
            <p:nvGrpSpPr>
              <p:cNvPr id="31" name="Group 16"/>
              <p:cNvGrpSpPr>
                <a:grpSpLocks/>
              </p:cNvGrpSpPr>
              <p:nvPr/>
            </p:nvGrpSpPr>
            <p:grpSpPr bwMode="auto">
              <a:xfrm>
                <a:off x="4295775" y="5391150"/>
                <a:ext cx="762000" cy="762000"/>
                <a:chOff x="2548" y="2237"/>
                <a:chExt cx="626" cy="536"/>
              </a:xfrm>
            </p:grpSpPr>
            <p:pic>
              <p:nvPicPr>
                <p:cNvPr id="32" name="Picture 17" descr="InboxFull01"/>
                <p:cNvPicPr>
                  <a:picLocks noChangeAspect="1" noChangeArrowheads="1"/>
                </p:cNvPicPr>
                <p:nvPr/>
              </p:nvPicPr>
              <p:blipFill>
                <a:blip r:embed="rId17" cstate="print"/>
                <a:srcRect/>
                <a:stretch>
                  <a:fillRect/>
                </a:stretch>
              </p:blipFill>
              <p:spPr bwMode="auto">
                <a:xfrm>
                  <a:off x="2548" y="2399"/>
                  <a:ext cx="587" cy="374"/>
                </a:xfrm>
                <a:prstGeom prst="rect">
                  <a:avLst/>
                </a:prstGeom>
                <a:noFill/>
                <a:ln w="9525">
                  <a:noFill/>
                  <a:miter lim="800000"/>
                  <a:headEnd/>
                  <a:tailEnd/>
                </a:ln>
              </p:spPr>
            </p:pic>
            <p:pic>
              <p:nvPicPr>
                <p:cNvPr id="33" name="Picture 18" descr="Mail_Front01"/>
                <p:cNvPicPr>
                  <a:picLocks noChangeAspect="1" noChangeArrowheads="1"/>
                </p:cNvPicPr>
                <p:nvPr/>
              </p:nvPicPr>
              <p:blipFill>
                <a:blip r:embed="rId18" cstate="print"/>
                <a:srcRect/>
                <a:stretch>
                  <a:fillRect/>
                </a:stretch>
              </p:blipFill>
              <p:spPr bwMode="auto">
                <a:xfrm>
                  <a:off x="2695" y="2237"/>
                  <a:ext cx="479" cy="345"/>
                </a:xfrm>
                <a:prstGeom prst="rect">
                  <a:avLst/>
                </a:prstGeom>
                <a:noFill/>
                <a:ln w="9525">
                  <a:noFill/>
                  <a:miter lim="800000"/>
                  <a:headEnd/>
                  <a:tailEnd/>
                </a:ln>
              </p:spPr>
            </p:pic>
          </p:grpSp>
        </p:grpSp>
        <p:sp>
          <p:nvSpPr>
            <p:cNvPr id="37" name="20 CuadroTexto"/>
            <p:cNvSpPr txBox="1"/>
            <p:nvPr/>
          </p:nvSpPr>
          <p:spPr>
            <a:xfrm>
              <a:off x="3653182" y="6242878"/>
              <a:ext cx="1698215" cy="307777"/>
            </a:xfrm>
            <a:prstGeom prst="rect">
              <a:avLst/>
            </a:prstGeom>
            <a:noFill/>
          </p:spPr>
          <p:txBody>
            <a:bodyPr wrap="none" rtlCol="0">
              <a:spAutoFit/>
            </a:bodyPr>
            <a:lstStyle/>
            <a:p>
              <a:r>
                <a:rPr lang="es-CR" sz="1400" dirty="0" smtClean="0">
                  <a:latin typeface="+mn-lt"/>
                </a:rPr>
                <a:t>Exchange Server 2007 SP1</a:t>
              </a:r>
              <a:endParaRPr lang="es-ES" sz="1400" dirty="0">
                <a:latin typeface="+mn-lt"/>
              </a:endParaRPr>
            </a:p>
          </p:txBody>
        </p:sp>
      </p:grpSp>
      <p:grpSp>
        <p:nvGrpSpPr>
          <p:cNvPr id="42" name="Group 29"/>
          <p:cNvGrpSpPr>
            <a:grpSpLocks/>
          </p:cNvGrpSpPr>
          <p:nvPr/>
        </p:nvGrpSpPr>
        <p:grpSpPr bwMode="auto">
          <a:xfrm>
            <a:off x="829989" y="3770139"/>
            <a:ext cx="1695585" cy="1195830"/>
            <a:chOff x="6130925" y="3448050"/>
            <a:chExt cx="1479550" cy="1371600"/>
          </a:xfrm>
        </p:grpSpPr>
        <p:pic>
          <p:nvPicPr>
            <p:cNvPr id="43" name="Picture 7" descr="D:\Clip_Installer\DVD_ART\Artwork_Imagery\HARDWARE_IMAGERY\Illustration - Misc Hardware\Windows Vista Illustration Icons\Laptop.png"/>
            <p:cNvPicPr>
              <a:picLocks noChangeAspect="1" noChangeArrowheads="1"/>
            </p:cNvPicPr>
            <p:nvPr/>
          </p:nvPicPr>
          <p:blipFill>
            <a:blip r:embed="rId19" cstate="print"/>
            <a:srcRect/>
            <a:stretch>
              <a:fillRect/>
            </a:stretch>
          </p:blipFill>
          <p:spPr bwMode="auto">
            <a:xfrm>
              <a:off x="6515100" y="3476625"/>
              <a:ext cx="1047749" cy="1047750"/>
            </a:xfrm>
            <a:prstGeom prst="rect">
              <a:avLst/>
            </a:prstGeom>
            <a:noFill/>
            <a:ln w="9525">
              <a:noFill/>
              <a:miter lim="800000"/>
              <a:headEnd/>
              <a:tailEnd/>
            </a:ln>
          </p:spPr>
        </p:pic>
        <p:pic>
          <p:nvPicPr>
            <p:cNvPr id="44" name="Picture 8" descr="User_Half01"/>
            <p:cNvPicPr>
              <a:picLocks noChangeAspect="1" noChangeArrowheads="1"/>
            </p:cNvPicPr>
            <p:nvPr/>
          </p:nvPicPr>
          <p:blipFill>
            <a:blip r:embed="rId20" cstate="print"/>
            <a:srcRect/>
            <a:stretch>
              <a:fillRect/>
            </a:stretch>
          </p:blipFill>
          <p:spPr bwMode="auto">
            <a:xfrm>
              <a:off x="6130925" y="3448050"/>
              <a:ext cx="871537" cy="1371600"/>
            </a:xfrm>
            <a:prstGeom prst="rect">
              <a:avLst/>
            </a:prstGeom>
            <a:noFill/>
            <a:ln w="9525">
              <a:noFill/>
              <a:miter lim="800000"/>
              <a:headEnd/>
              <a:tailEnd/>
            </a:ln>
          </p:spPr>
        </p:pic>
        <p:pic>
          <p:nvPicPr>
            <p:cNvPr id="45" name="Picture 5" descr="Document_Writing01"/>
            <p:cNvPicPr>
              <a:picLocks noChangeAspect="1" noChangeArrowheads="1"/>
            </p:cNvPicPr>
            <p:nvPr/>
          </p:nvPicPr>
          <p:blipFill>
            <a:blip r:embed="rId21" cstate="print"/>
            <a:srcRect/>
            <a:stretch>
              <a:fillRect/>
            </a:stretch>
          </p:blipFill>
          <p:spPr bwMode="auto">
            <a:xfrm>
              <a:off x="7256463" y="3714751"/>
              <a:ext cx="354012" cy="576388"/>
            </a:xfrm>
            <a:prstGeom prst="rect">
              <a:avLst/>
            </a:prstGeom>
            <a:noFill/>
            <a:ln w="9525">
              <a:noFill/>
              <a:miter lim="800000"/>
              <a:headEnd/>
              <a:tailEnd/>
            </a:ln>
          </p:spPr>
        </p:pic>
      </p:grpSp>
      <p:cxnSp>
        <p:nvCxnSpPr>
          <p:cNvPr id="51" name="Straight Arrow Connector 50"/>
          <p:cNvCxnSpPr/>
          <p:nvPr/>
        </p:nvCxnSpPr>
        <p:spPr bwMode="auto">
          <a:xfrm rot="5400000" flipH="1" flipV="1">
            <a:off x="5148596" y="1903175"/>
            <a:ext cx="1166193" cy="1501522"/>
          </a:xfrm>
          <a:prstGeom prst="straightConnector1">
            <a:avLst/>
          </a:prstGeom>
          <a:noFill/>
          <a:ln w="9525" cap="flat" cmpd="sng" algn="ctr">
            <a:noFill/>
            <a:prstDash val="solid"/>
            <a:round/>
            <a:headEnd type="arrow"/>
            <a:tailEnd type="arrow"/>
          </a:ln>
          <a:effectLst/>
        </p:spPr>
      </p:cxnSp>
      <p:sp>
        <p:nvSpPr>
          <p:cNvPr id="59" name="Line 56"/>
          <p:cNvSpPr>
            <a:spLocks noChangeShapeType="1"/>
          </p:cNvSpPr>
          <p:nvPr/>
        </p:nvSpPr>
        <p:spPr bwMode="auto">
          <a:xfrm flipH="1">
            <a:off x="5192911" y="2455151"/>
            <a:ext cx="741927" cy="503583"/>
          </a:xfrm>
          <a:prstGeom prst="line">
            <a:avLst/>
          </a:prstGeom>
          <a:noFill/>
          <a:ln w="28575">
            <a:solidFill>
              <a:schemeClr val="tx1"/>
            </a:solidFill>
            <a:round/>
            <a:headEnd type="triangle"/>
            <a:tailEnd type="triangle" w="med" len="med"/>
          </a:ln>
          <a:effectLst/>
        </p:spPr>
        <p:txBody>
          <a:bodyPr anchor="ctr"/>
          <a:lstStyle/>
          <a:p>
            <a:endParaRPr lang="es-ES" dirty="0"/>
          </a:p>
        </p:txBody>
      </p:sp>
      <p:sp>
        <p:nvSpPr>
          <p:cNvPr id="63" name="Line 56"/>
          <p:cNvSpPr>
            <a:spLocks noChangeShapeType="1"/>
          </p:cNvSpPr>
          <p:nvPr/>
        </p:nvSpPr>
        <p:spPr bwMode="auto">
          <a:xfrm flipH="1">
            <a:off x="5749358" y="2958734"/>
            <a:ext cx="2499590" cy="377686"/>
          </a:xfrm>
          <a:prstGeom prst="line">
            <a:avLst/>
          </a:prstGeom>
          <a:noFill/>
          <a:ln w="28575">
            <a:solidFill>
              <a:schemeClr val="tx1"/>
            </a:solidFill>
            <a:round/>
            <a:headEnd type="triangle"/>
            <a:tailEnd type="triangle" w="med" len="med"/>
          </a:ln>
          <a:effectLst/>
        </p:spPr>
        <p:txBody>
          <a:bodyPr anchor="ctr"/>
          <a:lstStyle/>
          <a:p>
            <a:endParaRPr lang="es-ES" dirty="0"/>
          </a:p>
        </p:txBody>
      </p:sp>
      <p:sp>
        <p:nvSpPr>
          <p:cNvPr id="64" name="Line 56"/>
          <p:cNvSpPr>
            <a:spLocks noChangeShapeType="1"/>
          </p:cNvSpPr>
          <p:nvPr/>
        </p:nvSpPr>
        <p:spPr bwMode="auto">
          <a:xfrm flipH="1" flipV="1">
            <a:off x="5758188" y="3740612"/>
            <a:ext cx="2508427" cy="556592"/>
          </a:xfrm>
          <a:prstGeom prst="line">
            <a:avLst/>
          </a:prstGeom>
          <a:noFill/>
          <a:ln w="28575">
            <a:solidFill>
              <a:schemeClr val="tx1"/>
            </a:solidFill>
            <a:round/>
            <a:headEnd type="triangle"/>
            <a:tailEnd type="triangle" w="med" len="med"/>
          </a:ln>
          <a:effectLst/>
        </p:spPr>
        <p:txBody>
          <a:bodyPr anchor="ctr"/>
          <a:lstStyle/>
          <a:p>
            <a:endParaRPr lang="es-ES" dirty="0"/>
          </a:p>
        </p:txBody>
      </p:sp>
      <p:sp>
        <p:nvSpPr>
          <p:cNvPr id="65" name="Line 56"/>
          <p:cNvSpPr>
            <a:spLocks noChangeShapeType="1"/>
          </p:cNvSpPr>
          <p:nvPr/>
        </p:nvSpPr>
        <p:spPr bwMode="auto">
          <a:xfrm flipH="1" flipV="1">
            <a:off x="5404889" y="4297204"/>
            <a:ext cx="635940" cy="384313"/>
          </a:xfrm>
          <a:prstGeom prst="line">
            <a:avLst/>
          </a:prstGeom>
          <a:noFill/>
          <a:ln w="28575">
            <a:solidFill>
              <a:schemeClr val="tx1"/>
            </a:solidFill>
            <a:round/>
            <a:headEnd type="triangle"/>
            <a:tailEnd type="triangle" w="med" len="med"/>
          </a:ln>
          <a:effectLst/>
        </p:spPr>
        <p:txBody>
          <a:bodyPr anchor="ctr"/>
          <a:lstStyle/>
          <a:p>
            <a:endParaRPr lang="es-ES" dirty="0"/>
          </a:p>
        </p:txBody>
      </p:sp>
      <p:grpSp>
        <p:nvGrpSpPr>
          <p:cNvPr id="66" name="Group 23"/>
          <p:cNvGrpSpPr>
            <a:grpSpLocks/>
          </p:cNvGrpSpPr>
          <p:nvPr/>
        </p:nvGrpSpPr>
        <p:grpSpPr bwMode="auto">
          <a:xfrm>
            <a:off x="812588" y="5865813"/>
            <a:ext cx="1218883" cy="425450"/>
            <a:chOff x="384" y="3024"/>
            <a:chExt cx="720" cy="336"/>
          </a:xfrm>
        </p:grpSpPr>
        <p:sp>
          <p:nvSpPr>
            <p:cNvPr id="67" name="Oval 24"/>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68" name="Group 25"/>
            <p:cNvGrpSpPr>
              <a:grpSpLocks/>
            </p:cNvGrpSpPr>
            <p:nvPr/>
          </p:nvGrpSpPr>
          <p:grpSpPr bwMode="auto">
            <a:xfrm>
              <a:off x="480" y="3096"/>
              <a:ext cx="240" cy="192"/>
              <a:chOff x="480" y="3096"/>
              <a:chExt cx="240" cy="192"/>
            </a:xfrm>
          </p:grpSpPr>
          <p:sp>
            <p:nvSpPr>
              <p:cNvPr id="69" name="Oval 26"/>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w="9525" algn="ctr">
                <a:noFill/>
                <a:round/>
                <a:headEnd/>
                <a:tailEnd/>
              </a:ln>
            </p:spPr>
            <p:txBody>
              <a:bodyPr wrap="none" anchor="ctr"/>
              <a:lstStyle/>
              <a:p>
                <a:endParaRPr lang="en-US" dirty="0"/>
              </a:p>
            </p:txBody>
          </p:sp>
          <p:sp>
            <p:nvSpPr>
              <p:cNvPr id="70" name="Freeform 27"/>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71" name="Group 28"/>
          <p:cNvGrpSpPr>
            <a:grpSpLocks/>
          </p:cNvGrpSpPr>
          <p:nvPr/>
        </p:nvGrpSpPr>
        <p:grpSpPr bwMode="auto">
          <a:xfrm>
            <a:off x="1462237" y="5956301"/>
            <a:ext cx="406294" cy="244475"/>
            <a:chOff x="768" y="3096"/>
            <a:chExt cx="240" cy="192"/>
          </a:xfrm>
        </p:grpSpPr>
        <p:sp>
          <p:nvSpPr>
            <p:cNvPr id="72" name="Oval 29"/>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w="9525" algn="ctr">
              <a:noFill/>
              <a:round/>
              <a:headEnd/>
              <a:tailEnd/>
            </a:ln>
          </p:spPr>
          <p:txBody>
            <a:bodyPr wrap="none" anchor="ctr"/>
            <a:lstStyle/>
            <a:p>
              <a:endParaRPr lang="en-US" dirty="0"/>
            </a:p>
          </p:txBody>
        </p:sp>
        <p:sp>
          <p:nvSpPr>
            <p:cNvPr id="73" name="Rectangle 30"/>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
        <p:nvSpPr>
          <p:cNvPr id="60" name="TextBox 59"/>
          <p:cNvSpPr txBox="1">
            <a:spLocks noChangeArrowheads="1"/>
          </p:cNvSpPr>
          <p:nvPr/>
        </p:nvSpPr>
        <p:spPr bwMode="auto">
          <a:xfrm>
            <a:off x="792880" y="5100370"/>
            <a:ext cx="2087430" cy="523220"/>
          </a:xfrm>
          <a:prstGeom prst="rect">
            <a:avLst/>
          </a:prstGeom>
          <a:noFill/>
          <a:ln w="9525">
            <a:noFill/>
            <a:miter lim="800000"/>
            <a:headEnd/>
            <a:tailEnd/>
          </a:ln>
        </p:spPr>
        <p:txBody>
          <a:bodyPr wrap="none">
            <a:spAutoFit/>
          </a:bodyPr>
          <a:lstStyle/>
          <a:p>
            <a:pPr algn="ctr">
              <a:lnSpc>
                <a:spcPct val="100000"/>
              </a:lnSpc>
              <a:spcBef>
                <a:spcPct val="0"/>
              </a:spcBef>
              <a:buClrTx/>
              <a:buSzTx/>
              <a:buFontTx/>
              <a:buNone/>
            </a:pPr>
            <a:r>
              <a:rPr lang="en-US" sz="1400" dirty="0" smtClean="0">
                <a:solidFill>
                  <a:schemeClr val="tx1"/>
                </a:solidFill>
                <a:effectLst/>
                <a:latin typeface="+mn-lt"/>
              </a:rPr>
              <a:t>RMS Client</a:t>
            </a:r>
          </a:p>
          <a:p>
            <a:pPr algn="ctr">
              <a:lnSpc>
                <a:spcPct val="100000"/>
              </a:lnSpc>
              <a:spcBef>
                <a:spcPct val="0"/>
              </a:spcBef>
              <a:buClrTx/>
              <a:buSzTx/>
              <a:buFontTx/>
              <a:buNone/>
            </a:pPr>
            <a:r>
              <a:rPr lang="en-US" sz="1400" dirty="0" smtClean="0">
                <a:solidFill>
                  <a:schemeClr val="tx1"/>
                </a:solidFill>
                <a:latin typeface="+mn-lt"/>
              </a:rPr>
              <a:t>RM-enabled application</a:t>
            </a:r>
            <a:endParaRPr lang="en-US" sz="1400" dirty="0">
              <a:solidFill>
                <a:schemeClr val="tx1"/>
              </a:solidFill>
              <a:effectLst/>
              <a:latin typeface="+mn-lt"/>
            </a:endParaRPr>
          </a:p>
        </p:txBody>
      </p:sp>
      <p:sp>
        <p:nvSpPr>
          <p:cNvPr id="74" name="Rectangle 2"/>
          <p:cNvSpPr>
            <a:spLocks noGrp="1" noChangeArrowheads="1"/>
          </p:cNvSpPr>
          <p:nvPr>
            <p:ph type="title"/>
          </p:nvPr>
        </p:nvSpPr>
        <p:spPr>
          <a:xfrm>
            <a:off x="507097" y="228600"/>
            <a:ext cx="11376237" cy="609398"/>
          </a:xfrm>
        </p:spPr>
        <p:txBody>
          <a:bodyPr/>
          <a:lstStyle/>
          <a:p>
            <a:r>
              <a:rPr lang="en-US" dirty="0" smtClean="0">
                <a:solidFill>
                  <a:schemeClr val="tx1"/>
                </a:solidFill>
              </a:rPr>
              <a:t>AD RMS Infrastructure Components (cont.)</a:t>
            </a:r>
            <a:endParaRPr lang="en-US" dirty="0">
              <a:solidFill>
                <a:schemeClr val="tx1"/>
              </a:solidFill>
            </a:endParaRPr>
          </a:p>
        </p:txBody>
      </p:sp>
    </p:spTree>
    <p:custDataLst>
      <p:tags r:id="rId1"/>
    </p:custDataLst>
    <p:extLst>
      <p:ext uri="{BB962C8B-B14F-4D97-AF65-F5344CB8AC3E}">
        <p14:creationId xmlns:p14="http://schemas.microsoft.com/office/powerpoint/2010/main" val="298450797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3" grpId="0" animBg="1"/>
      <p:bldP spid="64" grpId="0" animBg="1"/>
      <p:bldP spid="6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smtClean="0"/>
              <a:t>AD RMS Server</a:t>
            </a:r>
            <a:endParaRPr lang="en-US" dirty="0"/>
          </a:p>
        </p:txBody>
      </p:sp>
      <p:sp>
        <p:nvSpPr>
          <p:cNvPr id="21" name="Content Placeholder 20"/>
          <p:cNvSpPr>
            <a:spLocks noGrp="1"/>
          </p:cNvSpPr>
          <p:nvPr>
            <p:ph idx="1"/>
          </p:nvPr>
        </p:nvSpPr>
        <p:spPr>
          <a:xfrm>
            <a:off x="519113" y="1449308"/>
            <a:ext cx="8048082" cy="5182957"/>
          </a:xfrm>
        </p:spPr>
        <p:txBody>
          <a:bodyPr/>
          <a:lstStyle/>
          <a:p>
            <a:r>
              <a:rPr lang="en-US" dirty="0" smtClean="0"/>
              <a:t>Runs on Windows Server 2008/2008 R2 inside IIS</a:t>
            </a:r>
          </a:p>
          <a:p>
            <a:pPr lvl="1"/>
            <a:r>
              <a:rPr lang="en-US" dirty="0" smtClean="0"/>
              <a:t>It’s a web service!</a:t>
            </a:r>
          </a:p>
          <a:p>
            <a:pPr lvl="1"/>
            <a:r>
              <a:rPr lang="en-US" dirty="0" smtClean="0"/>
              <a:t>Typically runs over SSL</a:t>
            </a:r>
          </a:p>
          <a:p>
            <a:r>
              <a:rPr lang="en-US" dirty="0" smtClean="0"/>
              <a:t>Requires IIS with ASP.NET</a:t>
            </a:r>
          </a:p>
          <a:p>
            <a:r>
              <a:rPr lang="en-US" dirty="0" smtClean="0"/>
              <a:t>Stateless</a:t>
            </a:r>
          </a:p>
          <a:p>
            <a:r>
              <a:rPr lang="en-US" dirty="0" smtClean="0"/>
              <a:t>Uses Microsoft Message Queuing</a:t>
            </a:r>
          </a:p>
          <a:p>
            <a:pPr lvl="1"/>
            <a:r>
              <a:rPr lang="en-US" dirty="0" smtClean="0"/>
              <a:t>Responsible for transactions to be applied to SQL database</a:t>
            </a:r>
          </a:p>
          <a:p>
            <a:pPr lvl="1"/>
            <a:r>
              <a:rPr lang="en-US" dirty="0" smtClean="0"/>
              <a:t>Provides tolerance when connectivity is lost between ADRMS server and SQL Server</a:t>
            </a:r>
            <a:endParaRPr lang="en-US" dirty="0"/>
          </a:p>
        </p:txBody>
      </p:sp>
      <p:grpSp>
        <p:nvGrpSpPr>
          <p:cNvPr id="2" name="Group 37"/>
          <p:cNvGrpSpPr/>
          <p:nvPr/>
        </p:nvGrpSpPr>
        <p:grpSpPr>
          <a:xfrm>
            <a:off x="8463723" y="1797880"/>
            <a:ext cx="1797911" cy="1710152"/>
            <a:chOff x="5638247" y="1391480"/>
            <a:chExt cx="1348785" cy="1710152"/>
          </a:xfrm>
        </p:grpSpPr>
        <p:grpSp>
          <p:nvGrpSpPr>
            <p:cNvPr id="3" name="Group 29"/>
            <p:cNvGrpSpPr/>
            <p:nvPr/>
          </p:nvGrpSpPr>
          <p:grpSpPr>
            <a:xfrm>
              <a:off x="5844953" y="1391480"/>
              <a:ext cx="1142079" cy="1305118"/>
              <a:chOff x="3790866" y="3048001"/>
              <a:chExt cx="1142079" cy="1305118"/>
            </a:xfrm>
          </p:grpSpPr>
          <p:grpSp>
            <p:nvGrpSpPr>
              <p:cNvPr id="4" name="Group 64"/>
              <p:cNvGrpSpPr>
                <a:grpSpLocks/>
              </p:cNvGrpSpPr>
              <p:nvPr/>
            </p:nvGrpSpPr>
            <p:grpSpPr bwMode="auto">
              <a:xfrm>
                <a:off x="3790866" y="3048001"/>
                <a:ext cx="1142079" cy="1305118"/>
                <a:chOff x="4914900" y="4724400"/>
                <a:chExt cx="1142639" cy="1304925"/>
              </a:xfrm>
            </p:grpSpPr>
            <p:pic>
              <p:nvPicPr>
                <p:cNvPr id="17" name="Picture 70" descr="Server"/>
                <p:cNvPicPr>
                  <a:picLocks noChangeAspect="1" noChangeArrowheads="1"/>
                </p:cNvPicPr>
                <p:nvPr/>
              </p:nvPicPr>
              <p:blipFill>
                <a:blip r:embed="rId3" cstate="print"/>
                <a:srcRect/>
                <a:stretch>
                  <a:fillRect/>
                </a:stretch>
              </p:blipFill>
              <p:spPr bwMode="auto">
                <a:xfrm>
                  <a:off x="4914900" y="4724400"/>
                  <a:ext cx="1108075" cy="1304925"/>
                </a:xfrm>
                <a:prstGeom prst="rect">
                  <a:avLst/>
                </a:prstGeom>
                <a:noFill/>
                <a:ln w="9525">
                  <a:noFill/>
                  <a:miter lim="800000"/>
                  <a:headEnd/>
                  <a:tailEnd/>
                </a:ln>
              </p:spPr>
            </p:pic>
            <p:pic>
              <p:nvPicPr>
                <p:cNvPr id="18" name="Picture 195" descr="Document_Document01"/>
                <p:cNvPicPr>
                  <a:picLocks noChangeAspect="1" noChangeArrowheads="1"/>
                </p:cNvPicPr>
                <p:nvPr/>
              </p:nvPicPr>
              <p:blipFill>
                <a:blip r:embed="rId4" cstate="print"/>
                <a:srcRect/>
                <a:stretch>
                  <a:fillRect/>
                </a:stretch>
              </p:blipFill>
              <p:spPr bwMode="auto">
                <a:xfrm>
                  <a:off x="5629275" y="5322767"/>
                  <a:ext cx="428264" cy="630358"/>
                </a:xfrm>
                <a:prstGeom prst="rect">
                  <a:avLst/>
                </a:prstGeom>
                <a:noFill/>
                <a:ln w="9525">
                  <a:noFill/>
                  <a:miter lim="800000"/>
                  <a:headEnd/>
                  <a:tailEnd/>
                </a:ln>
              </p:spPr>
            </p:pic>
          </p:grpSp>
          <p:pic>
            <p:nvPicPr>
              <p:cNvPr id="14" name="Picture 5" descr="D:\Clip_Installer\DVD_ART\Artwork_Imagery\HARDWARE_IMAGERY\Illustration - Misc Hardware\Windows Vista Illustration Icons\Complete.png"/>
              <p:cNvPicPr>
                <a:picLocks noChangeAspect="1" noChangeArrowheads="1"/>
              </p:cNvPicPr>
              <p:nvPr/>
            </p:nvPicPr>
            <p:blipFill>
              <a:blip r:embed="rId5" cstate="print"/>
              <a:srcRect/>
              <a:stretch>
                <a:fillRect/>
              </a:stretch>
            </p:blipFill>
            <p:spPr bwMode="auto">
              <a:xfrm>
                <a:off x="4544580" y="3708113"/>
                <a:ext cx="143452" cy="143452"/>
              </a:xfrm>
              <a:prstGeom prst="rect">
                <a:avLst/>
              </a:prstGeom>
              <a:noFill/>
              <a:ln w="9525">
                <a:noFill/>
                <a:miter lim="800000"/>
                <a:headEnd/>
                <a:tailEnd/>
              </a:ln>
            </p:spPr>
          </p:pic>
          <p:pic>
            <p:nvPicPr>
              <p:cNvPr id="15" name="Picture 6" descr="D:\Clip_Installer\DVD_ART\Artwork_Imagery\HARDWARE_IMAGERY\Illustration - Misc Hardware\Windows Vista Illustration Icons\Error.png"/>
              <p:cNvPicPr>
                <a:picLocks noChangeAspect="1" noChangeArrowheads="1"/>
              </p:cNvPicPr>
              <p:nvPr/>
            </p:nvPicPr>
            <p:blipFill>
              <a:blip r:embed="rId6" cstate="print"/>
              <a:srcRect/>
              <a:stretch>
                <a:fillRect/>
              </a:stretch>
            </p:blipFill>
            <p:spPr bwMode="auto">
              <a:xfrm>
                <a:off x="4534766" y="3871193"/>
                <a:ext cx="165100" cy="165100"/>
              </a:xfrm>
              <a:prstGeom prst="rect">
                <a:avLst/>
              </a:prstGeom>
              <a:noFill/>
              <a:ln w="9525">
                <a:noFill/>
                <a:miter lim="800000"/>
                <a:headEnd/>
                <a:tailEnd/>
              </a:ln>
            </p:spPr>
          </p:pic>
          <p:pic>
            <p:nvPicPr>
              <p:cNvPr id="16" name="Picture 5" descr="D:\Clip_Installer\DVD_ART\Artwork_Imagery\HARDWARE_IMAGERY\Illustration - Misc Hardware\Windows Vista Illustration Icons\Complete.png"/>
              <p:cNvPicPr>
                <a:picLocks noChangeAspect="1" noChangeArrowheads="1"/>
              </p:cNvPicPr>
              <p:nvPr/>
            </p:nvPicPr>
            <p:blipFill>
              <a:blip r:embed="rId5" cstate="print"/>
              <a:srcRect/>
              <a:stretch>
                <a:fillRect/>
              </a:stretch>
            </p:blipFill>
            <p:spPr bwMode="auto">
              <a:xfrm>
                <a:off x="4539962" y="4036004"/>
                <a:ext cx="143452" cy="143452"/>
              </a:xfrm>
              <a:prstGeom prst="rect">
                <a:avLst/>
              </a:prstGeom>
              <a:noFill/>
              <a:ln w="9525">
                <a:noFill/>
                <a:miter lim="800000"/>
                <a:headEnd/>
                <a:tailEnd/>
              </a:ln>
            </p:spPr>
          </p:pic>
        </p:grpSp>
        <p:sp>
          <p:nvSpPr>
            <p:cNvPr id="12" name="20 CuadroTexto"/>
            <p:cNvSpPr txBox="1"/>
            <p:nvPr/>
          </p:nvSpPr>
          <p:spPr>
            <a:xfrm>
              <a:off x="5638247" y="2763078"/>
              <a:ext cx="1173175" cy="338554"/>
            </a:xfrm>
            <a:prstGeom prst="rect">
              <a:avLst/>
            </a:prstGeom>
            <a:noFill/>
          </p:spPr>
          <p:txBody>
            <a:bodyPr wrap="none" rtlCol="0">
              <a:spAutoFit/>
            </a:bodyPr>
            <a:lstStyle/>
            <a:p>
              <a:r>
                <a:rPr lang="es-CR" sz="1600" dirty="0" smtClean="0">
                  <a:latin typeface="+mn-lt"/>
                </a:rPr>
                <a:t>AD RMS Server</a:t>
              </a:r>
              <a:endParaRPr lang="es-ES" sz="1600" dirty="0">
                <a:latin typeface="+mn-lt"/>
              </a:endParaRPr>
            </a:p>
          </p:txBody>
        </p:sp>
      </p:grpSp>
    </p:spTree>
    <p:extLst>
      <p:ext uri="{BB962C8B-B14F-4D97-AF65-F5344CB8AC3E}">
        <p14:creationId xmlns:p14="http://schemas.microsoft.com/office/powerpoint/2010/main" val="177851615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Session Objectives and Takeaways</a:t>
            </a:r>
            <a:endParaRPr lang="en-US" dirty="0"/>
          </a:p>
        </p:txBody>
      </p:sp>
      <p:sp>
        <p:nvSpPr>
          <p:cNvPr id="6" name="Text Placeholder 5"/>
          <p:cNvSpPr>
            <a:spLocks noGrp="1"/>
          </p:cNvSpPr>
          <p:nvPr>
            <p:ph type="body" sz="quarter" idx="10"/>
          </p:nvPr>
        </p:nvSpPr>
        <p:spPr>
          <a:xfrm>
            <a:off x="519112" y="1447799"/>
            <a:ext cx="11149013" cy="4321183"/>
          </a:xfrm>
        </p:spPr>
        <p:txBody>
          <a:bodyPr/>
          <a:lstStyle/>
          <a:p>
            <a:r>
              <a:rPr lang="en-US" dirty="0" smtClean="0"/>
              <a:t>Session Objective(s):  </a:t>
            </a:r>
          </a:p>
          <a:p>
            <a:pPr lvl="1"/>
            <a:r>
              <a:rPr lang="en-US" dirty="0" smtClean="0"/>
              <a:t>Learn the fundamentals of Information Protection with AD RMS</a:t>
            </a:r>
          </a:p>
          <a:p>
            <a:pPr lvl="1"/>
            <a:r>
              <a:rPr lang="en-US" dirty="0" smtClean="0"/>
              <a:t>Be able to quickly learn additional capabilities of the platform</a:t>
            </a:r>
          </a:p>
          <a:p>
            <a:pPr lvl="1"/>
            <a:r>
              <a:rPr lang="en-US" dirty="0" smtClean="0"/>
              <a:t>Understand at a low-level what’s going on during key operations with AD RMS</a:t>
            </a:r>
          </a:p>
          <a:p>
            <a:r>
              <a:rPr lang="en-US" dirty="0" smtClean="0"/>
              <a:t>AD RMS is actually simple technology</a:t>
            </a:r>
          </a:p>
          <a:p>
            <a:r>
              <a:rPr lang="en-US" dirty="0" smtClean="0"/>
              <a:t>Once the fundamentals are clear, understanding advanced behaviors is straightforward</a:t>
            </a:r>
          </a:p>
          <a:p>
            <a:pPr marL="0" indent="0">
              <a:buNone/>
            </a:pPr>
            <a:endParaRPr lang="en-US" dirty="0"/>
          </a:p>
        </p:txBody>
      </p:sp>
    </p:spTree>
    <p:extLst>
      <p:ext uri="{BB962C8B-B14F-4D97-AF65-F5344CB8AC3E}">
        <p14:creationId xmlns:p14="http://schemas.microsoft.com/office/powerpoint/2010/main" val="164282146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AD RMS Databases</a:t>
            </a:r>
            <a:endParaRPr lang="en-US" dirty="0"/>
          </a:p>
        </p:txBody>
      </p:sp>
      <p:sp>
        <p:nvSpPr>
          <p:cNvPr id="3" name="Content Placeholder 2"/>
          <p:cNvSpPr>
            <a:spLocks noGrp="1"/>
          </p:cNvSpPr>
          <p:nvPr>
            <p:ph idx="1"/>
          </p:nvPr>
        </p:nvSpPr>
        <p:spPr>
          <a:xfrm>
            <a:off x="519112" y="1447799"/>
            <a:ext cx="11149013" cy="4370427"/>
          </a:xfrm>
        </p:spPr>
        <p:txBody>
          <a:bodyPr/>
          <a:lstStyle/>
          <a:p>
            <a:r>
              <a:rPr lang="en-US" dirty="0" smtClean="0"/>
              <a:t>AD RMS web services are stateless</a:t>
            </a:r>
          </a:p>
          <a:p>
            <a:pPr lvl="1"/>
            <a:r>
              <a:rPr lang="en-US" dirty="0" smtClean="0"/>
              <a:t>All persistent information is stored in SQL Server</a:t>
            </a:r>
          </a:p>
          <a:p>
            <a:r>
              <a:rPr lang="en-US" dirty="0" smtClean="0"/>
              <a:t>Three separate databases</a:t>
            </a:r>
          </a:p>
          <a:p>
            <a:pPr lvl="1"/>
            <a:r>
              <a:rPr lang="en-US" dirty="0" smtClean="0"/>
              <a:t>Configuration: hosts configuration data, cluster and user keys</a:t>
            </a:r>
          </a:p>
          <a:p>
            <a:pPr lvl="1"/>
            <a:r>
              <a:rPr lang="en-US" dirty="0" smtClean="0"/>
              <a:t>Caching: caches AD identities and group membership</a:t>
            </a:r>
          </a:p>
          <a:p>
            <a:pPr lvl="1"/>
            <a:r>
              <a:rPr lang="en-US" dirty="0" smtClean="0"/>
              <a:t>Logging: stores logs of licensing operations</a:t>
            </a:r>
          </a:p>
          <a:p>
            <a:r>
              <a:rPr lang="en-US" dirty="0" smtClean="0"/>
              <a:t>Most operations are performed asynchronously</a:t>
            </a:r>
          </a:p>
          <a:p>
            <a:pPr lvl="1"/>
            <a:r>
              <a:rPr lang="en-US" dirty="0" smtClean="0"/>
              <a:t>Data is written to MSMQ, flushed to the DB when possible</a:t>
            </a:r>
          </a:p>
          <a:p>
            <a:pPr lvl="1"/>
            <a:r>
              <a:rPr lang="en-US" dirty="0" smtClean="0"/>
              <a:t>If DB not available, AD RMS continues to work “almost” normally</a:t>
            </a:r>
          </a:p>
        </p:txBody>
      </p:sp>
      <p:grpSp>
        <p:nvGrpSpPr>
          <p:cNvPr id="4" name="Group 3"/>
          <p:cNvGrpSpPr>
            <a:grpSpLocks/>
          </p:cNvGrpSpPr>
          <p:nvPr/>
        </p:nvGrpSpPr>
        <p:grpSpPr bwMode="auto">
          <a:xfrm>
            <a:off x="9609887" y="751874"/>
            <a:ext cx="2133044" cy="1352550"/>
            <a:chOff x="3536950" y="1695450"/>
            <a:chExt cx="1930401" cy="1485900"/>
          </a:xfrm>
        </p:grpSpPr>
        <p:pic>
          <p:nvPicPr>
            <p:cNvPr id="5" name="Picture 70" descr="Server"/>
            <p:cNvPicPr>
              <a:picLocks noChangeAspect="1" noChangeArrowheads="1"/>
            </p:cNvPicPr>
            <p:nvPr/>
          </p:nvPicPr>
          <p:blipFill>
            <a:blip r:embed="rId3" cstate="print"/>
            <a:srcRect/>
            <a:stretch>
              <a:fillRect/>
            </a:stretch>
          </p:blipFill>
          <p:spPr bwMode="auto">
            <a:xfrm>
              <a:off x="3536950" y="1695450"/>
              <a:ext cx="1262063" cy="1485900"/>
            </a:xfrm>
            <a:prstGeom prst="rect">
              <a:avLst/>
            </a:prstGeom>
            <a:noFill/>
            <a:ln w="9525">
              <a:noFill/>
              <a:miter lim="800000"/>
              <a:headEnd/>
              <a:tailEnd/>
            </a:ln>
          </p:spPr>
        </p:pic>
        <p:pic>
          <p:nvPicPr>
            <p:cNvPr id="6" name="Picture 71" descr="Database"/>
            <p:cNvPicPr>
              <a:picLocks noChangeAspect="1" noChangeArrowheads="1"/>
            </p:cNvPicPr>
            <p:nvPr/>
          </p:nvPicPr>
          <p:blipFill>
            <a:blip r:embed="rId4" cstate="print"/>
            <a:srcRect/>
            <a:stretch>
              <a:fillRect/>
            </a:stretch>
          </p:blipFill>
          <p:spPr bwMode="auto">
            <a:xfrm>
              <a:off x="4475163" y="2370138"/>
              <a:ext cx="992188" cy="801688"/>
            </a:xfrm>
            <a:prstGeom prst="rect">
              <a:avLst/>
            </a:prstGeom>
            <a:noFill/>
            <a:ln w="9525">
              <a:noFill/>
              <a:miter lim="800000"/>
              <a:headEnd/>
              <a:tailEnd/>
            </a:ln>
          </p:spPr>
        </p:pic>
      </p:grpSp>
    </p:spTree>
    <p:extLst>
      <p:ext uri="{BB962C8B-B14F-4D97-AF65-F5344CB8AC3E}">
        <p14:creationId xmlns:p14="http://schemas.microsoft.com/office/powerpoint/2010/main" val="335685768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a:bodyPr>
          <a:lstStyle/>
          <a:p>
            <a:pPr lvl="0"/>
            <a:r>
              <a:rPr lang="en-US" dirty="0" smtClean="0"/>
              <a:t>Active Directory</a:t>
            </a:r>
            <a:endParaRPr lang="en-US" dirty="0"/>
          </a:p>
        </p:txBody>
      </p:sp>
      <p:sp>
        <p:nvSpPr>
          <p:cNvPr id="159747" name="Rectangle 3"/>
          <p:cNvSpPr>
            <a:spLocks noGrp="1" noChangeArrowheads="1"/>
          </p:cNvSpPr>
          <p:nvPr>
            <p:ph idx="1"/>
          </p:nvPr>
        </p:nvSpPr>
        <p:spPr>
          <a:xfrm>
            <a:off x="519113" y="1432427"/>
            <a:ext cx="9220591" cy="5638467"/>
          </a:xfrm>
        </p:spPr>
        <p:txBody>
          <a:bodyPr/>
          <a:lstStyle/>
          <a:p>
            <a:r>
              <a:rPr lang="en-US" dirty="0" smtClean="0"/>
              <a:t>Provides authentication</a:t>
            </a:r>
          </a:p>
          <a:p>
            <a:pPr lvl="1"/>
            <a:r>
              <a:rPr lang="en-US" dirty="0" smtClean="0"/>
              <a:t>All accounts related to AD RMS must have an </a:t>
            </a:r>
            <a:br>
              <a:rPr lang="en-US" dirty="0" smtClean="0"/>
            </a:br>
            <a:r>
              <a:rPr lang="en-US" dirty="0" smtClean="0"/>
              <a:t>email account </a:t>
            </a:r>
          </a:p>
          <a:p>
            <a:r>
              <a:rPr lang="en-US" dirty="0" smtClean="0"/>
              <a:t>Provides Service Connection Point (SCP) for service location</a:t>
            </a:r>
          </a:p>
          <a:p>
            <a:r>
              <a:rPr lang="en-US" dirty="0" smtClean="0"/>
              <a:t>Determines recipient group membership</a:t>
            </a:r>
          </a:p>
          <a:p>
            <a:pPr lvl="1"/>
            <a:r>
              <a:rPr lang="en-US" dirty="0" smtClean="0"/>
              <a:t>Active Directory should be in native mode for group propagation</a:t>
            </a:r>
          </a:p>
          <a:p>
            <a:r>
              <a:rPr lang="en-US" dirty="0" smtClean="0"/>
              <a:t>One AD RMS root cluster per forest</a:t>
            </a:r>
          </a:p>
          <a:p>
            <a:pPr lvl="1"/>
            <a:r>
              <a:rPr lang="en-US" dirty="0" smtClean="0"/>
              <a:t>AD RMS certification is limited to users in the AD forest</a:t>
            </a:r>
          </a:p>
          <a:p>
            <a:endParaRPr lang="en-US" dirty="0"/>
          </a:p>
        </p:txBody>
      </p:sp>
      <p:grpSp>
        <p:nvGrpSpPr>
          <p:cNvPr id="2" name="Group 6"/>
          <p:cNvGrpSpPr/>
          <p:nvPr/>
        </p:nvGrpSpPr>
        <p:grpSpPr>
          <a:xfrm>
            <a:off x="9234672" y="1407027"/>
            <a:ext cx="2222455" cy="1760285"/>
            <a:chOff x="6035441" y="3374858"/>
            <a:chExt cx="1667275" cy="1760285"/>
          </a:xfrm>
        </p:grpSpPr>
        <p:grpSp>
          <p:nvGrpSpPr>
            <p:cNvPr id="3" name="Group 23"/>
            <p:cNvGrpSpPr>
              <a:grpSpLocks/>
            </p:cNvGrpSpPr>
            <p:nvPr/>
          </p:nvGrpSpPr>
          <p:grpSpPr bwMode="auto">
            <a:xfrm>
              <a:off x="6188242" y="3374858"/>
              <a:ext cx="1514474" cy="1343025"/>
              <a:chOff x="4152900" y="3571875"/>
              <a:chExt cx="1747838" cy="1485900"/>
            </a:xfrm>
          </p:grpSpPr>
          <p:pic>
            <p:nvPicPr>
              <p:cNvPr id="13" name="Picture 70" descr="Server"/>
              <p:cNvPicPr>
                <a:picLocks noChangeAspect="1" noChangeArrowheads="1"/>
              </p:cNvPicPr>
              <p:nvPr/>
            </p:nvPicPr>
            <p:blipFill>
              <a:blip r:embed="rId3" cstate="print"/>
              <a:srcRect/>
              <a:stretch>
                <a:fillRect/>
              </a:stretch>
            </p:blipFill>
            <p:spPr bwMode="auto">
              <a:xfrm>
                <a:off x="4152900" y="3571875"/>
                <a:ext cx="1262063" cy="1485900"/>
              </a:xfrm>
              <a:prstGeom prst="rect">
                <a:avLst/>
              </a:prstGeom>
              <a:noFill/>
              <a:ln w="9525">
                <a:noFill/>
                <a:miter lim="800000"/>
                <a:headEnd/>
                <a:tailEnd/>
              </a:ln>
            </p:spPr>
          </p:pic>
          <p:pic>
            <p:nvPicPr>
              <p:cNvPr id="14" name="Picture 38" descr="ActiveDirectory02"/>
              <p:cNvPicPr>
                <a:picLocks noChangeAspect="1" noChangeArrowheads="1"/>
              </p:cNvPicPr>
              <p:nvPr/>
            </p:nvPicPr>
            <p:blipFill>
              <a:blip r:embed="rId4" cstate="print"/>
              <a:srcRect/>
              <a:stretch>
                <a:fillRect/>
              </a:stretch>
            </p:blipFill>
            <p:spPr bwMode="auto">
              <a:xfrm>
                <a:off x="4895850" y="4352925"/>
                <a:ext cx="1004888" cy="658813"/>
              </a:xfrm>
              <a:prstGeom prst="rect">
                <a:avLst/>
              </a:prstGeom>
              <a:noFill/>
              <a:ln w="9525">
                <a:noFill/>
                <a:miter lim="800000"/>
                <a:headEnd/>
                <a:tailEnd/>
              </a:ln>
            </p:spPr>
          </p:pic>
        </p:grpSp>
        <p:sp>
          <p:nvSpPr>
            <p:cNvPr id="12" name="20 CuadroTexto"/>
            <p:cNvSpPr txBox="1"/>
            <p:nvPr/>
          </p:nvSpPr>
          <p:spPr>
            <a:xfrm>
              <a:off x="6035441" y="4796589"/>
              <a:ext cx="1218055" cy="338554"/>
            </a:xfrm>
            <a:prstGeom prst="rect">
              <a:avLst/>
            </a:prstGeom>
            <a:noFill/>
          </p:spPr>
          <p:txBody>
            <a:bodyPr wrap="none" rtlCol="0">
              <a:spAutoFit/>
            </a:bodyPr>
            <a:lstStyle/>
            <a:p>
              <a:r>
                <a:rPr lang="es-CR" sz="1600" dirty="0" smtClean="0">
                  <a:latin typeface="+mn-lt"/>
                </a:rPr>
                <a:t>Active Directory</a:t>
              </a:r>
              <a:endParaRPr lang="es-ES" sz="1600" dirty="0">
                <a:latin typeface="+mn-lt"/>
              </a:endParaRPr>
            </a:p>
          </p:txBody>
        </p:sp>
      </p:grpSp>
    </p:spTree>
    <p:extLst>
      <p:ext uri="{BB962C8B-B14F-4D97-AF65-F5344CB8AC3E}">
        <p14:creationId xmlns:p14="http://schemas.microsoft.com/office/powerpoint/2010/main" val="14761438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AD RMS Client Initialization in Detail</a:t>
            </a:r>
            <a:endParaRPr lang="en-US" dirty="0"/>
          </a:p>
        </p:txBody>
      </p:sp>
      <p:sp>
        <p:nvSpPr>
          <p:cNvPr id="3" name="Content Placeholder 2"/>
          <p:cNvSpPr>
            <a:spLocks noGrp="1"/>
          </p:cNvSpPr>
          <p:nvPr>
            <p:ph idx="1"/>
          </p:nvPr>
        </p:nvSpPr>
        <p:spPr>
          <a:xfrm>
            <a:off x="519112" y="1447799"/>
            <a:ext cx="11481104" cy="3705630"/>
          </a:xfrm>
        </p:spPr>
        <p:txBody>
          <a:bodyPr/>
          <a:lstStyle/>
          <a:p>
            <a:pPr lvl="1"/>
            <a:r>
              <a:rPr lang="en-US" dirty="0" smtClean="0"/>
              <a:t>User initiates first IRM operation</a:t>
            </a:r>
          </a:p>
          <a:p>
            <a:pPr lvl="1"/>
            <a:r>
              <a:rPr lang="en-US" dirty="0" smtClean="0"/>
              <a:t>Client “finds” AD RMS certification URL</a:t>
            </a:r>
          </a:p>
          <a:p>
            <a:pPr lvl="1"/>
            <a:r>
              <a:rPr lang="en-US" dirty="0" smtClean="0"/>
              <a:t>Client authenticates against the certification URL via AD</a:t>
            </a:r>
          </a:p>
          <a:p>
            <a:pPr lvl="1"/>
            <a:r>
              <a:rPr lang="en-US" dirty="0" smtClean="0"/>
              <a:t>Server issues a machine and user certificates (SPC and RAC)</a:t>
            </a:r>
          </a:p>
          <a:p>
            <a:pPr lvl="1"/>
            <a:r>
              <a:rPr lang="en-US" dirty="0" smtClean="0"/>
              <a:t>Client is redirected to licensing URL</a:t>
            </a:r>
          </a:p>
          <a:p>
            <a:pPr lvl="1"/>
            <a:r>
              <a:rPr lang="en-US" dirty="0" smtClean="0"/>
              <a:t>Client acquires CLC (which enables user to protect documents)</a:t>
            </a:r>
          </a:p>
          <a:p>
            <a:pPr lvl="1"/>
            <a:r>
              <a:rPr lang="en-US" dirty="0" smtClean="0"/>
              <a:t>Client acquires license to consume content if requested</a:t>
            </a:r>
          </a:p>
          <a:p>
            <a:pPr lvl="1"/>
            <a:endParaRPr lang="en-US" dirty="0"/>
          </a:p>
        </p:txBody>
      </p:sp>
    </p:spTree>
    <p:extLst>
      <p:ext uri="{BB962C8B-B14F-4D97-AF65-F5344CB8AC3E}">
        <p14:creationId xmlns:p14="http://schemas.microsoft.com/office/powerpoint/2010/main" val="365955132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How Clients Find AD RMS</a:t>
            </a:r>
            <a:endParaRPr lang="en-US" dirty="0"/>
          </a:p>
        </p:txBody>
      </p:sp>
      <p:sp>
        <p:nvSpPr>
          <p:cNvPr id="3" name="Content Placeholder 2"/>
          <p:cNvSpPr>
            <a:spLocks noGrp="1"/>
          </p:cNvSpPr>
          <p:nvPr>
            <p:ph idx="1"/>
          </p:nvPr>
        </p:nvSpPr>
        <p:spPr>
          <a:xfrm>
            <a:off x="519112" y="1447799"/>
            <a:ext cx="11481104" cy="3447098"/>
          </a:xfrm>
        </p:spPr>
        <p:txBody>
          <a:bodyPr/>
          <a:lstStyle/>
          <a:p>
            <a:pPr lvl="1"/>
            <a:r>
              <a:rPr lang="en-US" dirty="0" smtClean="0"/>
              <a:t>Clients can poll AD (AD RMS Service Connection Point) to ask where is AD RMS certification for this forest</a:t>
            </a:r>
          </a:p>
          <a:p>
            <a:pPr lvl="1"/>
            <a:r>
              <a:rPr lang="en-US" dirty="0" smtClean="0"/>
              <a:t>Clients that try to open a document use the licensing URL in the document</a:t>
            </a:r>
          </a:p>
          <a:p>
            <a:pPr lvl="1"/>
            <a:r>
              <a:rPr lang="en-US" dirty="0" smtClean="0"/>
              <a:t>You can manually configure clients through registry values</a:t>
            </a:r>
          </a:p>
          <a:p>
            <a:pPr lvl="1"/>
            <a:r>
              <a:rPr lang="en-US" dirty="0" smtClean="0"/>
              <a:t>Once a client finds one service, it can find the other through the </a:t>
            </a:r>
            <a:r>
              <a:rPr lang="en-US" dirty="0" err="1" smtClean="0"/>
              <a:t>ServiceLocator</a:t>
            </a:r>
            <a:r>
              <a:rPr lang="en-US" dirty="0" smtClean="0"/>
              <a:t> web service</a:t>
            </a:r>
            <a:endParaRPr lang="en-US" dirty="0"/>
          </a:p>
          <a:p>
            <a:pPr lvl="1"/>
            <a:endParaRPr lang="en-US" dirty="0"/>
          </a:p>
        </p:txBody>
      </p:sp>
    </p:spTree>
    <p:extLst>
      <p:ext uri="{BB962C8B-B14F-4D97-AF65-F5344CB8AC3E}">
        <p14:creationId xmlns:p14="http://schemas.microsoft.com/office/powerpoint/2010/main" val="207180183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itle 98"/>
          <p:cNvSpPr>
            <a:spLocks noGrp="1"/>
          </p:cNvSpPr>
          <p:nvPr>
            <p:ph type="title"/>
          </p:nvPr>
        </p:nvSpPr>
        <p:spPr/>
        <p:txBody>
          <a:bodyPr>
            <a:normAutofit/>
          </a:bodyPr>
          <a:lstStyle/>
          <a:p>
            <a:pPr lvl="0"/>
            <a:r>
              <a:rPr lang="en-US" dirty="0" smtClean="0"/>
              <a:t>AD RMS Software Elements</a:t>
            </a:r>
            <a:endParaRPr lang="en-US" dirty="0"/>
          </a:p>
        </p:txBody>
      </p:sp>
      <p:grpSp>
        <p:nvGrpSpPr>
          <p:cNvPr id="2" name="Group 79"/>
          <p:cNvGrpSpPr/>
          <p:nvPr/>
        </p:nvGrpSpPr>
        <p:grpSpPr>
          <a:xfrm>
            <a:off x="3224960" y="1786574"/>
            <a:ext cx="5383398" cy="2556827"/>
            <a:chOff x="2546350" y="1786573"/>
            <a:chExt cx="4038600" cy="2556827"/>
          </a:xfrm>
        </p:grpSpPr>
        <p:sp>
          <p:nvSpPr>
            <p:cNvPr id="56" name="Rounded Rectangle 55"/>
            <p:cNvSpPr/>
            <p:nvPr/>
          </p:nvSpPr>
          <p:spPr>
            <a:xfrm>
              <a:off x="2546350" y="2362200"/>
              <a:ext cx="4038600" cy="1981200"/>
            </a:xfrm>
            <a:prstGeom prst="roundRect">
              <a:avLst/>
            </a:prstGeom>
            <a:solidFill>
              <a:srgbClr val="FFCDCD">
                <a:alpha val="5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3" name="Oval Callout 72"/>
            <p:cNvSpPr/>
            <p:nvPr/>
          </p:nvSpPr>
          <p:spPr>
            <a:xfrm>
              <a:off x="5345430" y="1786573"/>
              <a:ext cx="1143000" cy="381000"/>
            </a:xfrm>
            <a:prstGeom prst="wedgeEllipseCallout">
              <a:avLst>
                <a:gd name="adj1" fmla="val -50059"/>
                <a:gd name="adj2" fmla="val 101032"/>
              </a:avLst>
            </a:prstGeom>
            <a:solidFill>
              <a:srgbClr val="FFCDCD"/>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92" name="TextBox 77"/>
            <p:cNvSpPr txBox="1">
              <a:spLocks noChangeArrowheads="1"/>
            </p:cNvSpPr>
            <p:nvPr/>
          </p:nvSpPr>
          <p:spPr bwMode="auto">
            <a:xfrm>
              <a:off x="5421630" y="1829435"/>
              <a:ext cx="735104" cy="276999"/>
            </a:xfrm>
            <a:prstGeom prst="rect">
              <a:avLst/>
            </a:prstGeom>
            <a:noFill/>
            <a:ln w="9525">
              <a:noFill/>
              <a:miter lim="800000"/>
              <a:headEnd/>
              <a:tailEnd/>
            </a:ln>
          </p:spPr>
          <p:txBody>
            <a:bodyPr wrap="none">
              <a:spAutoFit/>
            </a:bodyPr>
            <a:lstStyle/>
            <a:p>
              <a:r>
                <a:rPr lang="en-US" sz="1200" i="1" dirty="0">
                  <a:solidFill>
                    <a:srgbClr val="FF0000"/>
                  </a:solidFill>
                  <a:latin typeface="Calibri" pitchFamily="34" charset="0"/>
                </a:rPr>
                <a:t>User Identity</a:t>
              </a:r>
            </a:p>
          </p:txBody>
        </p:sp>
      </p:grpSp>
      <p:grpSp>
        <p:nvGrpSpPr>
          <p:cNvPr id="3" name="Group 70"/>
          <p:cNvGrpSpPr/>
          <p:nvPr/>
        </p:nvGrpSpPr>
        <p:grpSpPr>
          <a:xfrm>
            <a:off x="5468043" y="392226"/>
            <a:ext cx="3168661" cy="1519413"/>
            <a:chOff x="4229100" y="392225"/>
            <a:chExt cx="2377115" cy="1519413"/>
          </a:xfrm>
        </p:grpSpPr>
        <p:grpSp>
          <p:nvGrpSpPr>
            <p:cNvPr id="4" name="Group 64"/>
            <p:cNvGrpSpPr/>
            <p:nvPr/>
          </p:nvGrpSpPr>
          <p:grpSpPr>
            <a:xfrm>
              <a:off x="4229100" y="659685"/>
              <a:ext cx="908050" cy="1251953"/>
              <a:chOff x="4229100" y="659685"/>
              <a:chExt cx="908050" cy="1251953"/>
            </a:xfrm>
          </p:grpSpPr>
          <p:sp>
            <p:nvSpPr>
              <p:cNvPr id="13" name="Snip Single Corner Rectangle 12"/>
              <p:cNvSpPr/>
              <p:nvPr/>
            </p:nvSpPr>
            <p:spPr>
              <a:xfrm>
                <a:off x="4229100" y="762000"/>
                <a:ext cx="908050" cy="266700"/>
              </a:xfrm>
              <a:prstGeom prst="snip1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55" name="TextBox 7"/>
              <p:cNvSpPr txBox="1">
                <a:spLocks noChangeArrowheads="1"/>
              </p:cNvSpPr>
              <p:nvPr/>
            </p:nvSpPr>
            <p:spPr bwMode="auto">
              <a:xfrm>
                <a:off x="4229100" y="659685"/>
                <a:ext cx="908050" cy="338554"/>
              </a:xfrm>
              <a:prstGeom prst="rect">
                <a:avLst/>
              </a:prstGeom>
              <a:noFill/>
              <a:ln w="9525">
                <a:noFill/>
                <a:miter lim="800000"/>
                <a:headEnd/>
                <a:tailEnd/>
              </a:ln>
            </p:spPr>
            <p:txBody>
              <a:bodyPr wrap="square">
                <a:spAutoFit/>
              </a:bodyPr>
              <a:lstStyle/>
              <a:p>
                <a:pPr algn="ctr"/>
                <a:r>
                  <a:rPr lang="en-US" sz="1600" dirty="0">
                    <a:solidFill>
                      <a:schemeClr val="bg1"/>
                    </a:solidFill>
                    <a:latin typeface="Calibri" pitchFamily="34" charset="0"/>
                  </a:rPr>
                  <a:t>SLC</a:t>
                </a:r>
              </a:p>
            </p:txBody>
          </p:sp>
          <p:sp>
            <p:nvSpPr>
              <p:cNvPr id="2056" name="TextBox 8"/>
              <p:cNvSpPr txBox="1">
                <a:spLocks noChangeArrowheads="1"/>
              </p:cNvSpPr>
              <p:nvPr/>
            </p:nvSpPr>
            <p:spPr bwMode="auto">
              <a:xfrm>
                <a:off x="4229100" y="1014412"/>
                <a:ext cx="908050" cy="292388"/>
              </a:xfrm>
              <a:prstGeom prst="rect">
                <a:avLst/>
              </a:prstGeom>
              <a:noFill/>
              <a:ln w="25400">
                <a:solidFill>
                  <a:srgbClr val="92D050"/>
                </a:solidFill>
                <a:miter lim="800000"/>
                <a:headEnd/>
                <a:tailEnd/>
              </a:ln>
            </p:spPr>
            <p:txBody>
              <a:bodyPr wrap="square">
                <a:spAutoFit/>
              </a:bodyPr>
              <a:lstStyle/>
              <a:p>
                <a:pPr algn="ctr"/>
                <a:r>
                  <a:rPr lang="en-US" sz="1300" dirty="0">
                    <a:latin typeface="Calibri" pitchFamily="34" charset="0"/>
                  </a:rPr>
                  <a:t>Issuer</a:t>
                </a:r>
              </a:p>
            </p:txBody>
          </p:sp>
          <p:sp>
            <p:nvSpPr>
              <p:cNvPr id="2057" name="TextBox 9"/>
              <p:cNvSpPr txBox="1">
                <a:spLocks noChangeArrowheads="1"/>
              </p:cNvSpPr>
              <p:nvPr/>
            </p:nvSpPr>
            <p:spPr bwMode="auto">
              <a:xfrm>
                <a:off x="4229100" y="1314450"/>
                <a:ext cx="908050" cy="292388"/>
              </a:xfrm>
              <a:prstGeom prst="rect">
                <a:avLst/>
              </a:prstGeom>
              <a:noFill/>
              <a:ln w="25400">
                <a:solidFill>
                  <a:srgbClr val="92D050"/>
                </a:solidFill>
                <a:miter lim="800000"/>
                <a:headEnd/>
                <a:tailEnd/>
              </a:ln>
            </p:spPr>
            <p:txBody>
              <a:bodyPr wrap="square">
                <a:spAutoFit/>
              </a:bodyPr>
              <a:lstStyle/>
              <a:p>
                <a:pPr algn="ctr"/>
                <a:r>
                  <a:rPr lang="en-US" sz="1300" dirty="0">
                    <a:latin typeface="Calibri" pitchFamily="34" charset="0"/>
                  </a:rPr>
                  <a:t>Pub key</a:t>
                </a:r>
              </a:p>
            </p:txBody>
          </p:sp>
          <p:sp>
            <p:nvSpPr>
              <p:cNvPr id="2058" name="TextBox 10"/>
              <p:cNvSpPr txBox="1">
                <a:spLocks noChangeArrowheads="1"/>
              </p:cNvSpPr>
              <p:nvPr/>
            </p:nvSpPr>
            <p:spPr bwMode="auto">
              <a:xfrm>
                <a:off x="4229100" y="1619250"/>
                <a:ext cx="908050" cy="292388"/>
              </a:xfrm>
              <a:prstGeom prst="rect">
                <a:avLst/>
              </a:prstGeom>
              <a:noFill/>
              <a:ln w="25400">
                <a:solidFill>
                  <a:srgbClr val="92D050"/>
                </a:solidFill>
                <a:miter lim="800000"/>
                <a:headEnd/>
                <a:tailEnd/>
              </a:ln>
            </p:spPr>
            <p:txBody>
              <a:bodyPr wrap="square">
                <a:spAutoFit/>
              </a:bodyPr>
              <a:lstStyle/>
              <a:p>
                <a:pPr algn="ctr"/>
                <a:r>
                  <a:rPr lang="en-US" sz="1300" i="1" dirty="0">
                    <a:latin typeface="Calibri" pitchFamily="34" charset="0"/>
                  </a:rPr>
                  <a:t>Signature</a:t>
                </a:r>
              </a:p>
            </p:txBody>
          </p:sp>
        </p:grpSp>
        <p:sp>
          <p:nvSpPr>
            <p:cNvPr id="14" name="Oval Callout 13"/>
            <p:cNvSpPr/>
            <p:nvPr/>
          </p:nvSpPr>
          <p:spPr>
            <a:xfrm>
              <a:off x="5426703" y="392225"/>
              <a:ext cx="1179512" cy="385763"/>
            </a:xfrm>
            <a:prstGeom prst="wedgeEllipseCallout">
              <a:avLst>
                <a:gd name="adj1" fmla="val -73946"/>
                <a:gd name="adj2" fmla="val 64965"/>
              </a:avLst>
            </a:prstGeom>
            <a:solidFill>
              <a:schemeClr val="accent3">
                <a:lumMod val="20000"/>
                <a:lumOff val="80000"/>
              </a:schemeClr>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0" name="TextBox 16"/>
            <p:cNvSpPr txBox="1">
              <a:spLocks noChangeArrowheads="1"/>
            </p:cNvSpPr>
            <p:nvPr/>
          </p:nvSpPr>
          <p:spPr bwMode="auto">
            <a:xfrm>
              <a:off x="5463215" y="453659"/>
              <a:ext cx="815531" cy="276999"/>
            </a:xfrm>
            <a:prstGeom prst="rect">
              <a:avLst/>
            </a:prstGeom>
            <a:noFill/>
            <a:ln w="9525">
              <a:noFill/>
              <a:miter lim="800000"/>
              <a:headEnd/>
              <a:tailEnd/>
            </a:ln>
          </p:spPr>
          <p:txBody>
            <a:bodyPr wrap="none">
              <a:spAutoFit/>
            </a:bodyPr>
            <a:lstStyle/>
            <a:p>
              <a:r>
                <a:rPr lang="en-US" sz="1200" i="1" dirty="0">
                  <a:solidFill>
                    <a:srgbClr val="FF0000"/>
                  </a:solidFill>
                  <a:latin typeface="Calibri" pitchFamily="34" charset="0"/>
                </a:rPr>
                <a:t>Server Identity</a:t>
              </a:r>
            </a:p>
          </p:txBody>
        </p:sp>
      </p:grpSp>
      <p:grpSp>
        <p:nvGrpSpPr>
          <p:cNvPr id="5" name="Group 76"/>
          <p:cNvGrpSpPr/>
          <p:nvPr/>
        </p:nvGrpSpPr>
        <p:grpSpPr>
          <a:xfrm>
            <a:off x="7287902" y="2514601"/>
            <a:ext cx="1117309" cy="1521599"/>
            <a:chOff x="5594350" y="2514600"/>
            <a:chExt cx="838200" cy="1521599"/>
          </a:xfrm>
        </p:grpSpPr>
        <p:sp>
          <p:nvSpPr>
            <p:cNvPr id="53" name="Snip Single Corner Rectangle 52"/>
            <p:cNvSpPr/>
            <p:nvPr/>
          </p:nvSpPr>
          <p:spPr>
            <a:xfrm>
              <a:off x="5594350" y="2547938"/>
              <a:ext cx="838200" cy="304800"/>
            </a:xfrm>
            <a:prstGeom prst="snip1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72" name="TextBox 48"/>
            <p:cNvSpPr txBox="1">
              <a:spLocks noChangeArrowheads="1"/>
            </p:cNvSpPr>
            <p:nvPr/>
          </p:nvSpPr>
          <p:spPr bwMode="auto">
            <a:xfrm>
              <a:off x="5594350" y="2514600"/>
              <a:ext cx="838200" cy="338138"/>
            </a:xfrm>
            <a:prstGeom prst="rect">
              <a:avLst/>
            </a:prstGeom>
            <a:noFill/>
            <a:ln w="9525">
              <a:noFill/>
              <a:miter lim="800000"/>
              <a:headEnd/>
              <a:tailEnd/>
            </a:ln>
          </p:spPr>
          <p:txBody>
            <a:bodyPr>
              <a:spAutoFit/>
            </a:bodyPr>
            <a:lstStyle/>
            <a:p>
              <a:pPr algn="ctr"/>
              <a:r>
                <a:rPr lang="en-US" sz="1600" dirty="0">
                  <a:solidFill>
                    <a:schemeClr val="bg1"/>
                  </a:solidFill>
                  <a:latin typeface="Calibri" pitchFamily="34" charset="0"/>
                </a:rPr>
                <a:t>CLC</a:t>
              </a:r>
            </a:p>
          </p:txBody>
        </p:sp>
        <p:sp>
          <p:nvSpPr>
            <p:cNvPr id="2073" name="TextBox 49"/>
            <p:cNvSpPr txBox="1">
              <a:spLocks noChangeArrowheads="1"/>
            </p:cNvSpPr>
            <p:nvPr/>
          </p:nvSpPr>
          <p:spPr bwMode="auto">
            <a:xfrm>
              <a:off x="5594350" y="2849563"/>
              <a:ext cx="838200" cy="293687"/>
            </a:xfrm>
            <a:prstGeom prst="rect">
              <a:avLst/>
            </a:prstGeom>
            <a:solidFill>
              <a:schemeClr val="bg1"/>
            </a:solidFill>
            <a:ln w="25400">
              <a:solidFill>
                <a:srgbClr val="FF0000"/>
              </a:solidFill>
              <a:miter lim="800000"/>
              <a:headEnd/>
              <a:tailEnd/>
            </a:ln>
          </p:spPr>
          <p:txBody>
            <a:bodyPr>
              <a:spAutoFit/>
            </a:bodyPr>
            <a:lstStyle/>
            <a:p>
              <a:pPr algn="ctr"/>
              <a:r>
                <a:rPr lang="en-US" sz="1300" dirty="0">
                  <a:latin typeface="Calibri" pitchFamily="34" charset="0"/>
                </a:rPr>
                <a:t>Issuer</a:t>
              </a:r>
            </a:p>
          </p:txBody>
        </p:sp>
        <p:sp>
          <p:nvSpPr>
            <p:cNvPr id="2074" name="TextBox 50"/>
            <p:cNvSpPr txBox="1">
              <a:spLocks noChangeArrowheads="1"/>
            </p:cNvSpPr>
            <p:nvPr/>
          </p:nvSpPr>
          <p:spPr bwMode="auto">
            <a:xfrm>
              <a:off x="5594350" y="3454400"/>
              <a:ext cx="838200" cy="292100"/>
            </a:xfrm>
            <a:prstGeom prst="rect">
              <a:avLst/>
            </a:prstGeom>
            <a:solidFill>
              <a:schemeClr val="bg1"/>
            </a:solidFill>
            <a:ln w="25400">
              <a:solidFill>
                <a:srgbClr val="FF0000"/>
              </a:solidFill>
              <a:miter lim="800000"/>
              <a:headEnd/>
              <a:tailEnd/>
            </a:ln>
          </p:spPr>
          <p:txBody>
            <a:bodyPr>
              <a:spAutoFit/>
            </a:bodyPr>
            <a:lstStyle/>
            <a:p>
              <a:pPr algn="ctr"/>
              <a:r>
                <a:rPr lang="en-US" sz="1300" dirty="0">
                  <a:latin typeface="Calibri" pitchFamily="34" charset="0"/>
                </a:rPr>
                <a:t>Prv key</a:t>
              </a:r>
            </a:p>
          </p:txBody>
        </p:sp>
        <p:sp>
          <p:nvSpPr>
            <p:cNvPr id="2075" name="TextBox 51"/>
            <p:cNvSpPr txBox="1">
              <a:spLocks noChangeArrowheads="1"/>
            </p:cNvSpPr>
            <p:nvPr/>
          </p:nvSpPr>
          <p:spPr bwMode="auto">
            <a:xfrm>
              <a:off x="5594350" y="3759200"/>
              <a:ext cx="838200" cy="276999"/>
            </a:xfrm>
            <a:prstGeom prst="rect">
              <a:avLst/>
            </a:prstGeom>
            <a:solidFill>
              <a:schemeClr val="bg1"/>
            </a:solidFill>
            <a:ln w="25400">
              <a:solidFill>
                <a:srgbClr val="FF0000"/>
              </a:solidFill>
              <a:miter lim="800000"/>
              <a:headEnd/>
              <a:tailEnd/>
            </a:ln>
          </p:spPr>
          <p:txBody>
            <a:bodyPr>
              <a:spAutoFit/>
            </a:bodyPr>
            <a:lstStyle/>
            <a:p>
              <a:pPr algn="ctr"/>
              <a:r>
                <a:rPr lang="en-US" sz="1200" i="1" dirty="0">
                  <a:latin typeface="Calibri" pitchFamily="34" charset="0"/>
                </a:rPr>
                <a:t>Signature</a:t>
              </a:r>
              <a:endParaRPr lang="en-US" sz="1300" i="1" dirty="0">
                <a:latin typeface="Calibri" pitchFamily="34" charset="0"/>
              </a:endParaRPr>
            </a:p>
          </p:txBody>
        </p:sp>
        <p:sp>
          <p:nvSpPr>
            <p:cNvPr id="2076" name="TextBox 53"/>
            <p:cNvSpPr txBox="1">
              <a:spLocks noChangeArrowheads="1"/>
            </p:cNvSpPr>
            <p:nvPr/>
          </p:nvSpPr>
          <p:spPr bwMode="auto">
            <a:xfrm>
              <a:off x="5594350" y="3149600"/>
              <a:ext cx="838200" cy="292100"/>
            </a:xfrm>
            <a:prstGeom prst="rect">
              <a:avLst/>
            </a:prstGeom>
            <a:solidFill>
              <a:schemeClr val="bg1"/>
            </a:solidFill>
            <a:ln w="25400">
              <a:solidFill>
                <a:srgbClr val="FF0000"/>
              </a:solidFill>
              <a:miter lim="800000"/>
              <a:headEnd/>
              <a:tailEnd/>
            </a:ln>
          </p:spPr>
          <p:txBody>
            <a:bodyPr>
              <a:spAutoFit/>
            </a:bodyPr>
            <a:lstStyle/>
            <a:p>
              <a:pPr algn="ctr"/>
              <a:r>
                <a:rPr lang="en-US" sz="1300" dirty="0">
                  <a:latin typeface="Calibri" pitchFamily="34" charset="0"/>
                </a:rPr>
                <a:t>Pub key</a:t>
              </a:r>
            </a:p>
          </p:txBody>
        </p:sp>
      </p:grpSp>
      <p:grpSp>
        <p:nvGrpSpPr>
          <p:cNvPr id="6" name="Group 88"/>
          <p:cNvGrpSpPr/>
          <p:nvPr/>
        </p:nvGrpSpPr>
        <p:grpSpPr>
          <a:xfrm>
            <a:off x="4545416" y="2998786"/>
            <a:ext cx="2742486" cy="601664"/>
            <a:chOff x="3536950" y="2998783"/>
            <a:chExt cx="2057400" cy="601671"/>
          </a:xfrm>
        </p:grpSpPr>
        <p:sp>
          <p:nvSpPr>
            <p:cNvPr id="2077" name="TextBox 57"/>
            <p:cNvSpPr txBox="1">
              <a:spLocks noChangeArrowheads="1"/>
            </p:cNvSpPr>
            <p:nvPr/>
          </p:nvSpPr>
          <p:spPr bwMode="auto">
            <a:xfrm>
              <a:off x="3689349" y="2998783"/>
              <a:ext cx="1554399" cy="307781"/>
            </a:xfrm>
            <a:prstGeom prst="rect">
              <a:avLst/>
            </a:prstGeom>
            <a:noFill/>
            <a:ln w="9525">
              <a:noFill/>
              <a:miter lim="800000"/>
              <a:headEnd/>
              <a:tailEnd/>
            </a:ln>
          </p:spPr>
          <p:txBody>
            <a:bodyPr wrap="square">
              <a:spAutoFit/>
            </a:bodyPr>
            <a:lstStyle/>
            <a:p>
              <a:r>
                <a:rPr lang="en-US" sz="1400" dirty="0">
                  <a:latin typeface="+mn-lt"/>
                </a:rPr>
                <a:t>Encrypted </a:t>
              </a:r>
              <a:r>
                <a:rPr lang="en-US" sz="1400" dirty="0" smtClean="0">
                  <a:latin typeface="+mn-lt"/>
                </a:rPr>
                <a:t>with</a:t>
              </a:r>
              <a:endParaRPr lang="en-US" sz="1400" dirty="0">
                <a:latin typeface="+mn-lt"/>
              </a:endParaRPr>
            </a:p>
          </p:txBody>
        </p:sp>
        <p:cxnSp>
          <p:nvCxnSpPr>
            <p:cNvPr id="60" name="Elbow Connector 59"/>
            <p:cNvCxnSpPr>
              <a:stCxn id="2074" idx="1"/>
              <a:endCxn id="2071" idx="3"/>
            </p:cNvCxnSpPr>
            <p:nvPr/>
          </p:nvCxnSpPr>
          <p:spPr>
            <a:xfrm rot="10800000">
              <a:off x="3536950" y="3282950"/>
              <a:ext cx="2057400" cy="317504"/>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90"/>
          <p:cNvGrpSpPr/>
          <p:nvPr/>
        </p:nvGrpSpPr>
        <p:grpSpPr>
          <a:xfrm>
            <a:off x="3053556" y="3587750"/>
            <a:ext cx="2202876" cy="2057400"/>
            <a:chOff x="2417763" y="3587750"/>
            <a:chExt cx="1652589" cy="2057400"/>
          </a:xfrm>
        </p:grpSpPr>
        <p:cxnSp>
          <p:nvCxnSpPr>
            <p:cNvPr id="85" name="Elbow Connector 84"/>
            <p:cNvCxnSpPr>
              <a:stCxn id="2063" idx="1"/>
              <a:endCxn id="2067" idx="1"/>
            </p:cNvCxnSpPr>
            <p:nvPr/>
          </p:nvCxnSpPr>
          <p:spPr>
            <a:xfrm rot="10800000" flipH="1" flipV="1">
              <a:off x="2698750" y="3587750"/>
              <a:ext cx="1371602" cy="2057400"/>
            </a:xfrm>
            <a:prstGeom prst="bentConnector3">
              <a:avLst>
                <a:gd name="adj1" fmla="val -1666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82" name="TextBox 85"/>
            <p:cNvSpPr txBox="1">
              <a:spLocks noChangeArrowheads="1"/>
            </p:cNvSpPr>
            <p:nvPr/>
          </p:nvSpPr>
          <p:spPr bwMode="auto">
            <a:xfrm>
              <a:off x="2417763" y="4800600"/>
              <a:ext cx="1341439" cy="307777"/>
            </a:xfrm>
            <a:prstGeom prst="rect">
              <a:avLst/>
            </a:prstGeom>
            <a:noFill/>
            <a:ln w="9525">
              <a:noFill/>
              <a:miter lim="800000"/>
              <a:headEnd/>
              <a:tailEnd/>
            </a:ln>
          </p:spPr>
          <p:txBody>
            <a:bodyPr wrap="square">
              <a:spAutoFit/>
            </a:bodyPr>
            <a:lstStyle/>
            <a:p>
              <a:r>
                <a:rPr lang="en-US" sz="1400" dirty="0">
                  <a:latin typeface="+mn-lt"/>
                </a:rPr>
                <a:t>Encrypted </a:t>
              </a:r>
              <a:r>
                <a:rPr lang="en-US" sz="1400" dirty="0" smtClean="0">
                  <a:latin typeface="+mn-lt"/>
                </a:rPr>
                <a:t>with</a:t>
              </a:r>
              <a:endParaRPr lang="en-US" sz="1400" dirty="0">
                <a:latin typeface="+mn-lt"/>
              </a:endParaRPr>
            </a:p>
          </p:txBody>
        </p:sp>
      </p:grpSp>
      <p:grpSp>
        <p:nvGrpSpPr>
          <p:cNvPr id="8" name="Group 82"/>
          <p:cNvGrpSpPr/>
          <p:nvPr/>
        </p:nvGrpSpPr>
        <p:grpSpPr>
          <a:xfrm>
            <a:off x="6695391" y="895351"/>
            <a:ext cx="2542940" cy="2101057"/>
            <a:chOff x="5149852" y="895351"/>
            <a:chExt cx="1907698" cy="2101057"/>
          </a:xfrm>
        </p:grpSpPr>
        <p:sp>
          <p:nvSpPr>
            <p:cNvPr id="2080" name="TextBox 81"/>
            <p:cNvSpPr txBox="1">
              <a:spLocks noChangeArrowheads="1"/>
            </p:cNvSpPr>
            <p:nvPr/>
          </p:nvSpPr>
          <p:spPr bwMode="auto">
            <a:xfrm>
              <a:off x="5905229" y="1440598"/>
              <a:ext cx="1152321" cy="523220"/>
            </a:xfrm>
            <a:prstGeom prst="rect">
              <a:avLst/>
            </a:prstGeom>
            <a:noFill/>
            <a:ln w="9525">
              <a:noFill/>
              <a:miter lim="800000"/>
              <a:headEnd/>
              <a:tailEnd/>
            </a:ln>
          </p:spPr>
          <p:txBody>
            <a:bodyPr wrap="square">
              <a:spAutoFit/>
            </a:bodyPr>
            <a:lstStyle/>
            <a:p>
              <a:r>
                <a:rPr lang="en-US" sz="1400" dirty="0" smtClean="0"/>
                <a:t>Issuer is </a:t>
              </a:r>
            </a:p>
            <a:p>
              <a:endParaRPr lang="en-US" sz="1400" dirty="0">
                <a:latin typeface="+mn-lt"/>
              </a:endParaRPr>
            </a:p>
          </p:txBody>
        </p:sp>
        <p:cxnSp>
          <p:nvCxnSpPr>
            <p:cNvPr id="95" name="Elbow Connector 94"/>
            <p:cNvCxnSpPr>
              <a:stCxn id="2073" idx="3"/>
              <a:endCxn id="13" idx="0"/>
            </p:cNvCxnSpPr>
            <p:nvPr/>
          </p:nvCxnSpPr>
          <p:spPr>
            <a:xfrm flipH="1" flipV="1">
              <a:off x="5149852" y="895351"/>
              <a:ext cx="1295398" cy="2101057"/>
            </a:xfrm>
            <a:prstGeom prst="bentConnector3">
              <a:avLst>
                <a:gd name="adj1" fmla="val -1764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0" y="5534026"/>
            <a:ext cx="3081064" cy="1323439"/>
          </a:xfrm>
          <a:prstGeom prst="rect">
            <a:avLst/>
          </a:prstGeom>
          <a:solidFill>
            <a:schemeClr val="bg1">
              <a:lumMod val="85000"/>
            </a:schemeClr>
          </a:solidFill>
        </p:spPr>
        <p:txBody>
          <a:bodyPr wrap="square">
            <a:spAutoFit/>
          </a:bodyPr>
          <a:lstStyle/>
          <a:p>
            <a:pPr fontAlgn="auto">
              <a:spcBef>
                <a:spcPts val="0"/>
              </a:spcBef>
              <a:spcAft>
                <a:spcPts val="0"/>
              </a:spcAft>
              <a:buFont typeface="Arial" charset="0"/>
              <a:buChar char="•"/>
              <a:defRPr/>
            </a:pPr>
            <a:r>
              <a:rPr lang="en-US" sz="1000" b="1" dirty="0">
                <a:latin typeface="+mn-lt"/>
                <a:cs typeface="+mn-cs"/>
              </a:rPr>
              <a:t>Certificate key pairs </a:t>
            </a:r>
            <a:r>
              <a:rPr lang="en-US" sz="1000" dirty="0">
                <a:latin typeface="+mn-lt"/>
                <a:cs typeface="+mn-cs"/>
              </a:rPr>
              <a:t>: RSA-1024</a:t>
            </a:r>
          </a:p>
          <a:p>
            <a:pPr fontAlgn="auto">
              <a:spcBef>
                <a:spcPts val="0"/>
              </a:spcBef>
              <a:spcAft>
                <a:spcPts val="0"/>
              </a:spcAft>
              <a:buFont typeface="Arial" charset="0"/>
              <a:buChar char="•"/>
              <a:defRPr/>
            </a:pPr>
            <a:r>
              <a:rPr lang="en-US" sz="1000" b="1" dirty="0">
                <a:latin typeface="+mn-lt"/>
                <a:cs typeface="+mn-cs"/>
              </a:rPr>
              <a:t>Content key</a:t>
            </a:r>
            <a:r>
              <a:rPr lang="en-US" sz="1000" dirty="0">
                <a:latin typeface="+mn-lt"/>
                <a:cs typeface="+mn-cs"/>
              </a:rPr>
              <a:t>: AES-128</a:t>
            </a:r>
          </a:p>
          <a:p>
            <a:pPr fontAlgn="auto">
              <a:spcBef>
                <a:spcPts val="0"/>
              </a:spcBef>
              <a:spcAft>
                <a:spcPts val="0"/>
              </a:spcAft>
              <a:buFont typeface="Arial" charset="0"/>
              <a:buChar char="•"/>
              <a:defRPr/>
            </a:pPr>
            <a:r>
              <a:rPr lang="en-US" sz="1000" b="1" dirty="0">
                <a:latin typeface="+mn-lt"/>
                <a:cs typeface="+mn-cs"/>
              </a:rPr>
              <a:t>SLC</a:t>
            </a:r>
            <a:r>
              <a:rPr lang="en-US" sz="1000" dirty="0">
                <a:latin typeface="+mn-lt"/>
                <a:cs typeface="+mn-cs"/>
              </a:rPr>
              <a:t>: Server Licensor Certificate</a:t>
            </a:r>
          </a:p>
          <a:p>
            <a:pPr fontAlgn="auto">
              <a:spcBef>
                <a:spcPts val="0"/>
              </a:spcBef>
              <a:spcAft>
                <a:spcPts val="0"/>
              </a:spcAft>
              <a:buFont typeface="Arial" charset="0"/>
              <a:buChar char="•"/>
              <a:defRPr/>
            </a:pPr>
            <a:r>
              <a:rPr lang="en-US" sz="1000" b="1" dirty="0">
                <a:latin typeface="+mn-lt"/>
                <a:cs typeface="+mn-cs"/>
              </a:rPr>
              <a:t>RAC</a:t>
            </a:r>
            <a:r>
              <a:rPr lang="en-US" sz="1000" dirty="0">
                <a:latin typeface="+mn-lt"/>
                <a:cs typeface="+mn-cs"/>
              </a:rPr>
              <a:t>: Rights Account Certificate</a:t>
            </a:r>
          </a:p>
          <a:p>
            <a:pPr fontAlgn="auto">
              <a:spcBef>
                <a:spcPts val="0"/>
              </a:spcBef>
              <a:spcAft>
                <a:spcPts val="0"/>
              </a:spcAft>
              <a:buFont typeface="Arial" charset="0"/>
              <a:buChar char="•"/>
              <a:defRPr/>
            </a:pPr>
            <a:r>
              <a:rPr lang="en-US" sz="1000" b="1" dirty="0">
                <a:latin typeface="+mn-lt"/>
                <a:cs typeface="+mn-cs"/>
              </a:rPr>
              <a:t>CLC</a:t>
            </a:r>
            <a:r>
              <a:rPr lang="en-US" sz="1000" dirty="0">
                <a:latin typeface="+mn-lt"/>
                <a:cs typeface="+mn-cs"/>
              </a:rPr>
              <a:t>: Client Licensor Certificate</a:t>
            </a:r>
          </a:p>
          <a:p>
            <a:pPr fontAlgn="auto">
              <a:spcBef>
                <a:spcPts val="0"/>
              </a:spcBef>
              <a:spcAft>
                <a:spcPts val="0"/>
              </a:spcAft>
              <a:buFont typeface="Arial" charset="0"/>
              <a:buChar char="•"/>
              <a:defRPr/>
            </a:pPr>
            <a:r>
              <a:rPr lang="en-US" sz="1000" b="1" dirty="0">
                <a:latin typeface="+mn-lt"/>
                <a:cs typeface="+mn-cs"/>
              </a:rPr>
              <a:t>SPC</a:t>
            </a:r>
            <a:r>
              <a:rPr lang="en-US" sz="1000" dirty="0">
                <a:latin typeface="+mn-lt"/>
                <a:cs typeface="+mn-cs"/>
              </a:rPr>
              <a:t>: Security Processor Certificate</a:t>
            </a:r>
          </a:p>
          <a:p>
            <a:pPr fontAlgn="auto">
              <a:spcBef>
                <a:spcPts val="0"/>
              </a:spcBef>
              <a:spcAft>
                <a:spcPts val="0"/>
              </a:spcAft>
              <a:buFont typeface="Arial" charset="0"/>
              <a:buChar char="•"/>
              <a:defRPr/>
            </a:pPr>
            <a:r>
              <a:rPr lang="en-US" sz="1000" b="1" dirty="0">
                <a:latin typeface="+mn-lt"/>
                <a:cs typeface="+mn-cs"/>
              </a:rPr>
              <a:t>PL</a:t>
            </a:r>
            <a:r>
              <a:rPr lang="en-US" sz="1000" dirty="0">
                <a:latin typeface="+mn-lt"/>
                <a:cs typeface="+mn-cs"/>
              </a:rPr>
              <a:t>: Publish License</a:t>
            </a:r>
          </a:p>
          <a:p>
            <a:pPr fontAlgn="auto">
              <a:spcBef>
                <a:spcPts val="0"/>
              </a:spcBef>
              <a:spcAft>
                <a:spcPts val="0"/>
              </a:spcAft>
              <a:buFont typeface="Arial" charset="0"/>
              <a:buChar char="•"/>
              <a:defRPr/>
            </a:pPr>
            <a:r>
              <a:rPr lang="en-US" sz="1000" b="1" dirty="0">
                <a:latin typeface="+mn-lt"/>
                <a:cs typeface="+mn-cs"/>
              </a:rPr>
              <a:t>UL</a:t>
            </a:r>
            <a:r>
              <a:rPr lang="en-US" sz="1000" dirty="0">
                <a:latin typeface="+mn-lt"/>
                <a:cs typeface="+mn-cs"/>
              </a:rPr>
              <a:t>: Use License</a:t>
            </a:r>
          </a:p>
        </p:txBody>
      </p:sp>
      <p:grpSp>
        <p:nvGrpSpPr>
          <p:cNvPr id="9" name="Group 86"/>
          <p:cNvGrpSpPr/>
          <p:nvPr/>
        </p:nvGrpSpPr>
        <p:grpSpPr>
          <a:xfrm>
            <a:off x="9361695" y="3352800"/>
            <a:ext cx="1278134" cy="367541"/>
            <a:chOff x="7270750" y="3352800"/>
            <a:chExt cx="838200" cy="338138"/>
          </a:xfrm>
        </p:grpSpPr>
        <p:sp>
          <p:nvSpPr>
            <p:cNvPr id="59" name="Snip Single Corner Rectangle 58"/>
            <p:cNvSpPr/>
            <p:nvPr/>
          </p:nvSpPr>
          <p:spPr>
            <a:xfrm>
              <a:off x="7270750" y="3386138"/>
              <a:ext cx="838200" cy="304800"/>
            </a:xfrm>
            <a:prstGeom prst="snip1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86" name="TextBox 61"/>
            <p:cNvSpPr txBox="1">
              <a:spLocks noChangeArrowheads="1"/>
            </p:cNvSpPr>
            <p:nvPr/>
          </p:nvSpPr>
          <p:spPr bwMode="auto">
            <a:xfrm>
              <a:off x="7270750" y="3352800"/>
              <a:ext cx="838200" cy="311470"/>
            </a:xfrm>
            <a:prstGeom prst="rect">
              <a:avLst/>
            </a:prstGeom>
            <a:noFill/>
            <a:ln w="9525">
              <a:noFill/>
              <a:miter lim="800000"/>
              <a:headEnd/>
              <a:tailEnd/>
            </a:ln>
          </p:spPr>
          <p:txBody>
            <a:bodyPr>
              <a:spAutoFit/>
            </a:bodyPr>
            <a:lstStyle/>
            <a:p>
              <a:pPr algn="ctr"/>
              <a:r>
                <a:rPr lang="en-US" sz="1600" dirty="0">
                  <a:solidFill>
                    <a:schemeClr val="bg1"/>
                  </a:solidFill>
                  <a:latin typeface="Calibri" pitchFamily="34" charset="0"/>
                </a:rPr>
                <a:t>PL</a:t>
              </a:r>
            </a:p>
          </p:txBody>
        </p:sp>
      </p:grpSp>
      <p:sp>
        <p:nvSpPr>
          <p:cNvPr id="64" name="TextBox 63"/>
          <p:cNvSpPr txBox="1"/>
          <p:nvPr/>
        </p:nvSpPr>
        <p:spPr>
          <a:xfrm>
            <a:off x="9361695" y="3687763"/>
            <a:ext cx="1278134" cy="292388"/>
          </a:xfrm>
          <a:prstGeom prst="rect">
            <a:avLst/>
          </a:prstGeom>
          <a:solidFill>
            <a:schemeClr val="bg1"/>
          </a:solidFill>
          <a:ln w="25400">
            <a:solidFill>
              <a:schemeClr val="accent6"/>
            </a:solidFill>
          </a:ln>
        </p:spPr>
        <p:txBody>
          <a:bodyPr wrap="square">
            <a:spAutoFit/>
          </a:bodyPr>
          <a:lstStyle/>
          <a:p>
            <a:pPr algn="ctr" fontAlgn="auto">
              <a:spcBef>
                <a:spcPts val="0"/>
              </a:spcBef>
              <a:spcAft>
                <a:spcPts val="0"/>
              </a:spcAft>
              <a:defRPr/>
            </a:pPr>
            <a:r>
              <a:rPr lang="en-US" sz="1300" dirty="0">
                <a:latin typeface="+mn-lt"/>
                <a:cs typeface="+mn-cs"/>
              </a:rPr>
              <a:t>Issuer</a:t>
            </a:r>
          </a:p>
        </p:txBody>
      </p:sp>
      <p:sp>
        <p:nvSpPr>
          <p:cNvPr id="66" name="TextBox 65"/>
          <p:cNvSpPr txBox="1"/>
          <p:nvPr/>
        </p:nvSpPr>
        <p:spPr>
          <a:xfrm>
            <a:off x="9361695" y="4203700"/>
            <a:ext cx="1278134" cy="292388"/>
          </a:xfrm>
          <a:prstGeom prst="rect">
            <a:avLst/>
          </a:prstGeom>
          <a:solidFill>
            <a:schemeClr val="bg1"/>
          </a:solidFill>
          <a:ln w="25400">
            <a:solidFill>
              <a:schemeClr val="accent6"/>
            </a:solidFill>
          </a:ln>
        </p:spPr>
        <p:txBody>
          <a:bodyPr wrap="square">
            <a:spAutoFit/>
          </a:bodyPr>
          <a:lstStyle/>
          <a:p>
            <a:pPr algn="ctr" fontAlgn="auto">
              <a:spcBef>
                <a:spcPts val="0"/>
              </a:spcBef>
              <a:spcAft>
                <a:spcPts val="0"/>
              </a:spcAft>
              <a:defRPr/>
            </a:pPr>
            <a:r>
              <a:rPr lang="en-US" sz="1300" i="1" dirty="0">
                <a:latin typeface="+mn-lt"/>
                <a:cs typeface="+mn-cs"/>
              </a:rPr>
              <a:t>Signature</a:t>
            </a:r>
          </a:p>
        </p:txBody>
      </p:sp>
      <p:sp>
        <p:nvSpPr>
          <p:cNvPr id="67" name="TextBox 66"/>
          <p:cNvSpPr txBox="1"/>
          <p:nvPr/>
        </p:nvSpPr>
        <p:spPr>
          <a:xfrm>
            <a:off x="9361695" y="3987799"/>
            <a:ext cx="1278134" cy="253916"/>
          </a:xfrm>
          <a:prstGeom prst="rect">
            <a:avLst/>
          </a:prstGeom>
          <a:solidFill>
            <a:schemeClr val="bg1"/>
          </a:solidFill>
          <a:ln w="25400">
            <a:solidFill>
              <a:schemeClr val="accent6"/>
            </a:solidFill>
          </a:ln>
        </p:spPr>
        <p:txBody>
          <a:bodyPr wrap="square">
            <a:spAutoFit/>
          </a:bodyPr>
          <a:lstStyle/>
          <a:p>
            <a:pPr algn="ctr" fontAlgn="auto">
              <a:spcBef>
                <a:spcPts val="0"/>
              </a:spcBef>
              <a:spcAft>
                <a:spcPts val="0"/>
              </a:spcAft>
              <a:defRPr/>
            </a:pPr>
            <a:r>
              <a:rPr lang="en-US" sz="1050" dirty="0">
                <a:latin typeface="+mn-lt"/>
                <a:cs typeface="+mn-cs"/>
              </a:rPr>
              <a:t>Content key</a:t>
            </a:r>
          </a:p>
        </p:txBody>
      </p:sp>
      <p:grpSp>
        <p:nvGrpSpPr>
          <p:cNvPr id="10" name="Group 81"/>
          <p:cNvGrpSpPr/>
          <p:nvPr/>
        </p:nvGrpSpPr>
        <p:grpSpPr>
          <a:xfrm>
            <a:off x="3630715" y="828962"/>
            <a:ext cx="1837327" cy="2153951"/>
            <a:chOff x="2850746" y="828962"/>
            <a:chExt cx="1378354" cy="2153951"/>
          </a:xfrm>
        </p:grpSpPr>
        <p:cxnSp>
          <p:nvCxnSpPr>
            <p:cNvPr id="70" name="Elbow Connector 69"/>
            <p:cNvCxnSpPr>
              <a:stCxn id="2062" idx="3"/>
              <a:endCxn id="2055" idx="1"/>
            </p:cNvCxnSpPr>
            <p:nvPr/>
          </p:nvCxnSpPr>
          <p:spPr>
            <a:xfrm flipV="1">
              <a:off x="3536950" y="828962"/>
              <a:ext cx="692150" cy="2153951"/>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3" name="TextBox 78"/>
            <p:cNvSpPr txBox="1">
              <a:spLocks noChangeArrowheads="1"/>
            </p:cNvSpPr>
            <p:nvPr/>
          </p:nvSpPr>
          <p:spPr bwMode="auto">
            <a:xfrm>
              <a:off x="2850746" y="1933258"/>
              <a:ext cx="1048154" cy="523220"/>
            </a:xfrm>
            <a:prstGeom prst="rect">
              <a:avLst/>
            </a:prstGeom>
            <a:noFill/>
            <a:ln w="9525">
              <a:noFill/>
              <a:miter lim="800000"/>
              <a:headEnd/>
              <a:tailEnd/>
            </a:ln>
          </p:spPr>
          <p:txBody>
            <a:bodyPr wrap="square">
              <a:spAutoFit/>
            </a:bodyPr>
            <a:lstStyle/>
            <a:p>
              <a:r>
                <a:rPr lang="en-US" sz="1400" dirty="0" smtClean="0"/>
                <a:t>Issuer is </a:t>
              </a:r>
            </a:p>
            <a:p>
              <a:endParaRPr lang="en-US" sz="1400" dirty="0">
                <a:latin typeface="+mn-lt"/>
              </a:endParaRPr>
            </a:p>
          </p:txBody>
        </p:sp>
      </p:grpSp>
      <p:grpSp>
        <p:nvGrpSpPr>
          <p:cNvPr id="11" name="Group 83"/>
          <p:cNvGrpSpPr/>
          <p:nvPr/>
        </p:nvGrpSpPr>
        <p:grpSpPr>
          <a:xfrm>
            <a:off x="8422140" y="2683669"/>
            <a:ext cx="2314401" cy="1150288"/>
            <a:chOff x="6445250" y="2683669"/>
            <a:chExt cx="1736253" cy="1150288"/>
          </a:xfrm>
        </p:grpSpPr>
        <p:cxnSp>
          <p:nvCxnSpPr>
            <p:cNvPr id="69" name="Elbow Connector 68"/>
            <p:cNvCxnSpPr>
              <a:stCxn id="64" idx="1"/>
              <a:endCxn id="2072" idx="3"/>
            </p:cNvCxnSpPr>
            <p:nvPr/>
          </p:nvCxnSpPr>
          <p:spPr>
            <a:xfrm rot="10800000">
              <a:off x="6445250" y="2683669"/>
              <a:ext cx="717550" cy="115028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4" name="TextBox 79"/>
            <p:cNvSpPr txBox="1">
              <a:spLocks noChangeArrowheads="1"/>
            </p:cNvSpPr>
            <p:nvPr/>
          </p:nvSpPr>
          <p:spPr bwMode="auto">
            <a:xfrm>
              <a:off x="6766703" y="2958830"/>
              <a:ext cx="1414800" cy="523220"/>
            </a:xfrm>
            <a:prstGeom prst="rect">
              <a:avLst/>
            </a:prstGeom>
            <a:noFill/>
            <a:ln w="9525">
              <a:noFill/>
              <a:miter lim="800000"/>
              <a:headEnd/>
              <a:tailEnd/>
            </a:ln>
          </p:spPr>
          <p:txBody>
            <a:bodyPr wrap="square">
              <a:spAutoFit/>
            </a:bodyPr>
            <a:lstStyle/>
            <a:p>
              <a:r>
                <a:rPr lang="en-US" sz="1400" dirty="0" smtClean="0"/>
                <a:t>Issuer is </a:t>
              </a:r>
            </a:p>
            <a:p>
              <a:endParaRPr lang="en-US" sz="1400" dirty="0">
                <a:latin typeface="+mn-lt"/>
              </a:endParaRPr>
            </a:p>
          </p:txBody>
        </p:sp>
      </p:grpSp>
      <p:grpSp>
        <p:nvGrpSpPr>
          <p:cNvPr id="12" name="Group 85"/>
          <p:cNvGrpSpPr/>
          <p:nvPr/>
        </p:nvGrpSpPr>
        <p:grpSpPr>
          <a:xfrm>
            <a:off x="6695390" y="1460645"/>
            <a:ext cx="5611937" cy="2654113"/>
            <a:chOff x="5149852" y="1460643"/>
            <a:chExt cx="4210047" cy="2654113"/>
          </a:xfrm>
        </p:grpSpPr>
        <p:cxnSp>
          <p:nvCxnSpPr>
            <p:cNvPr id="81" name="Elbow Connector 80"/>
            <p:cNvCxnSpPr>
              <a:stCxn id="67" idx="3"/>
              <a:endCxn id="2057" idx="3"/>
            </p:cNvCxnSpPr>
            <p:nvPr/>
          </p:nvCxnSpPr>
          <p:spPr>
            <a:xfrm flipH="1" flipV="1">
              <a:off x="5149852" y="1460643"/>
              <a:ext cx="2971799" cy="2654113"/>
            </a:xfrm>
            <a:prstGeom prst="bentConnector3">
              <a:avLst>
                <a:gd name="adj1" fmla="val -769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96" name="TextBox 82"/>
            <p:cNvSpPr txBox="1">
              <a:spLocks noChangeArrowheads="1"/>
            </p:cNvSpPr>
            <p:nvPr/>
          </p:nvSpPr>
          <p:spPr bwMode="auto">
            <a:xfrm>
              <a:off x="8305800" y="2590800"/>
              <a:ext cx="1054099" cy="307777"/>
            </a:xfrm>
            <a:prstGeom prst="rect">
              <a:avLst/>
            </a:prstGeom>
            <a:noFill/>
            <a:ln w="9525">
              <a:noFill/>
              <a:miter lim="800000"/>
              <a:headEnd/>
              <a:tailEnd/>
            </a:ln>
          </p:spPr>
          <p:txBody>
            <a:bodyPr wrap="square">
              <a:spAutoFit/>
            </a:bodyPr>
            <a:lstStyle/>
            <a:p>
              <a:r>
                <a:rPr lang="en-US" sz="1400" dirty="0">
                  <a:latin typeface="+mn-lt"/>
                </a:rPr>
                <a:t>Encrypted </a:t>
              </a:r>
              <a:r>
                <a:rPr lang="en-US" sz="1400" dirty="0" smtClean="0">
                  <a:latin typeface="+mn-lt"/>
                </a:rPr>
                <a:t>with</a:t>
              </a:r>
              <a:endParaRPr lang="en-US" sz="1400" dirty="0">
                <a:latin typeface="+mn-lt"/>
              </a:endParaRPr>
            </a:p>
          </p:txBody>
        </p:sp>
      </p:grpSp>
      <p:grpSp>
        <p:nvGrpSpPr>
          <p:cNvPr id="15" name="Group 91"/>
          <p:cNvGrpSpPr/>
          <p:nvPr/>
        </p:nvGrpSpPr>
        <p:grpSpPr>
          <a:xfrm>
            <a:off x="541726" y="3352799"/>
            <a:ext cx="1320456" cy="408707"/>
            <a:chOff x="685800" y="3352800"/>
            <a:chExt cx="838200" cy="338138"/>
          </a:xfrm>
        </p:grpSpPr>
        <p:sp>
          <p:nvSpPr>
            <p:cNvPr id="90" name="Snip Single Corner Rectangle 89"/>
            <p:cNvSpPr/>
            <p:nvPr/>
          </p:nvSpPr>
          <p:spPr>
            <a:xfrm>
              <a:off x="685800" y="3386138"/>
              <a:ext cx="838200" cy="304800"/>
            </a:xfrm>
            <a:prstGeom prst="snip1Rect">
              <a:avLst/>
            </a:prstGeom>
            <a:solidFill>
              <a:srgbClr val="FFFF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98" name="TextBox 90"/>
            <p:cNvSpPr txBox="1">
              <a:spLocks noChangeArrowheads="1"/>
            </p:cNvSpPr>
            <p:nvPr/>
          </p:nvSpPr>
          <p:spPr bwMode="auto">
            <a:xfrm>
              <a:off x="685800" y="3352800"/>
              <a:ext cx="838200" cy="280098"/>
            </a:xfrm>
            <a:prstGeom prst="rect">
              <a:avLst/>
            </a:prstGeom>
            <a:noFill/>
            <a:ln w="9525">
              <a:noFill/>
              <a:miter lim="800000"/>
              <a:headEnd/>
              <a:tailEnd/>
            </a:ln>
          </p:spPr>
          <p:txBody>
            <a:bodyPr>
              <a:spAutoFit/>
            </a:bodyPr>
            <a:lstStyle/>
            <a:p>
              <a:pPr algn="ctr"/>
              <a:r>
                <a:rPr lang="en-US" sz="1600" dirty="0" smtClean="0">
                  <a:solidFill>
                    <a:schemeClr val="bg1"/>
                  </a:solidFill>
                  <a:latin typeface="Calibri" pitchFamily="34" charset="0"/>
                </a:rPr>
                <a:t>UL</a:t>
              </a:r>
              <a:endParaRPr lang="en-US" sz="1600" dirty="0">
                <a:solidFill>
                  <a:schemeClr val="bg1"/>
                </a:solidFill>
                <a:latin typeface="Calibri" pitchFamily="34" charset="0"/>
              </a:endParaRPr>
            </a:p>
          </p:txBody>
        </p:sp>
      </p:grpSp>
      <p:sp>
        <p:nvSpPr>
          <p:cNvPr id="2099" name="TextBox 91"/>
          <p:cNvSpPr txBox="1">
            <a:spLocks noChangeArrowheads="1"/>
          </p:cNvSpPr>
          <p:nvPr/>
        </p:nvSpPr>
        <p:spPr bwMode="auto">
          <a:xfrm>
            <a:off x="541726" y="3687763"/>
            <a:ext cx="1320456" cy="292388"/>
          </a:xfrm>
          <a:prstGeom prst="rect">
            <a:avLst/>
          </a:prstGeom>
          <a:solidFill>
            <a:schemeClr val="bg1"/>
          </a:solidFill>
          <a:ln w="25400">
            <a:solidFill>
              <a:srgbClr val="FFCC00"/>
            </a:solidFill>
            <a:miter lim="800000"/>
            <a:headEnd/>
            <a:tailEnd/>
          </a:ln>
        </p:spPr>
        <p:txBody>
          <a:bodyPr wrap="square">
            <a:spAutoFit/>
          </a:bodyPr>
          <a:lstStyle/>
          <a:p>
            <a:pPr algn="ctr"/>
            <a:r>
              <a:rPr lang="en-US" sz="1300" dirty="0">
                <a:latin typeface="Calibri" pitchFamily="34" charset="0"/>
              </a:rPr>
              <a:t>Issuer</a:t>
            </a:r>
          </a:p>
        </p:txBody>
      </p:sp>
      <p:sp>
        <p:nvSpPr>
          <p:cNvPr id="2100" name="TextBox 92"/>
          <p:cNvSpPr txBox="1">
            <a:spLocks noChangeArrowheads="1"/>
          </p:cNvSpPr>
          <p:nvPr/>
        </p:nvSpPr>
        <p:spPr bwMode="auto">
          <a:xfrm>
            <a:off x="541726" y="4203701"/>
            <a:ext cx="1320456" cy="276999"/>
          </a:xfrm>
          <a:prstGeom prst="rect">
            <a:avLst/>
          </a:prstGeom>
          <a:solidFill>
            <a:schemeClr val="bg1"/>
          </a:solidFill>
          <a:ln w="25400">
            <a:solidFill>
              <a:srgbClr val="FFCC00"/>
            </a:solidFill>
            <a:miter lim="800000"/>
            <a:headEnd/>
            <a:tailEnd/>
          </a:ln>
        </p:spPr>
        <p:txBody>
          <a:bodyPr wrap="square">
            <a:spAutoFit/>
          </a:bodyPr>
          <a:lstStyle/>
          <a:p>
            <a:pPr algn="ctr"/>
            <a:r>
              <a:rPr lang="en-US" sz="1200" i="1" dirty="0">
                <a:latin typeface="Calibri" pitchFamily="34" charset="0"/>
              </a:rPr>
              <a:t>Signature</a:t>
            </a:r>
          </a:p>
        </p:txBody>
      </p:sp>
      <p:sp>
        <p:nvSpPr>
          <p:cNvPr id="94" name="TextBox 93"/>
          <p:cNvSpPr txBox="1"/>
          <p:nvPr/>
        </p:nvSpPr>
        <p:spPr>
          <a:xfrm>
            <a:off x="541726" y="3987799"/>
            <a:ext cx="1320456" cy="253916"/>
          </a:xfrm>
          <a:prstGeom prst="rect">
            <a:avLst/>
          </a:prstGeom>
          <a:solidFill>
            <a:schemeClr val="bg1"/>
          </a:solidFill>
          <a:ln w="25400">
            <a:solidFill>
              <a:srgbClr val="FFCC00"/>
            </a:solidFill>
          </a:ln>
        </p:spPr>
        <p:txBody>
          <a:bodyPr wrap="square">
            <a:spAutoFit/>
          </a:bodyPr>
          <a:lstStyle/>
          <a:p>
            <a:pPr algn="ctr" fontAlgn="auto">
              <a:spcBef>
                <a:spcPts val="0"/>
              </a:spcBef>
              <a:spcAft>
                <a:spcPts val="0"/>
              </a:spcAft>
              <a:defRPr/>
            </a:pPr>
            <a:r>
              <a:rPr lang="en-US" sz="1050" dirty="0">
                <a:latin typeface="+mn-lt"/>
                <a:cs typeface="+mn-cs"/>
              </a:rPr>
              <a:t>Content key</a:t>
            </a:r>
          </a:p>
        </p:txBody>
      </p:sp>
      <p:grpSp>
        <p:nvGrpSpPr>
          <p:cNvPr id="16" name="Group 96"/>
          <p:cNvGrpSpPr/>
          <p:nvPr/>
        </p:nvGrpSpPr>
        <p:grpSpPr>
          <a:xfrm>
            <a:off x="321129" y="828964"/>
            <a:ext cx="5163842" cy="3004995"/>
            <a:chOff x="1628971" y="828964"/>
            <a:chExt cx="2631163" cy="3004995"/>
          </a:xfrm>
        </p:grpSpPr>
        <p:cxnSp>
          <p:nvCxnSpPr>
            <p:cNvPr id="96" name="Elbow Connector 95"/>
            <p:cNvCxnSpPr>
              <a:stCxn id="2099" idx="1"/>
              <a:endCxn id="2055" idx="1"/>
            </p:cNvCxnSpPr>
            <p:nvPr/>
          </p:nvCxnSpPr>
          <p:spPr>
            <a:xfrm rot="10800000" flipH="1">
              <a:off x="1749998" y="828964"/>
              <a:ext cx="2510136" cy="3004995"/>
            </a:xfrm>
            <a:prstGeom prst="bentConnector3">
              <a:avLst>
                <a:gd name="adj1" fmla="val -618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3" name="TextBox 96"/>
            <p:cNvSpPr txBox="1">
              <a:spLocks noChangeArrowheads="1"/>
            </p:cNvSpPr>
            <p:nvPr/>
          </p:nvSpPr>
          <p:spPr bwMode="auto">
            <a:xfrm>
              <a:off x="1628971" y="2346960"/>
              <a:ext cx="728327" cy="307777"/>
            </a:xfrm>
            <a:prstGeom prst="rect">
              <a:avLst/>
            </a:prstGeom>
            <a:noFill/>
            <a:ln w="9525">
              <a:noFill/>
              <a:miter lim="800000"/>
              <a:headEnd/>
              <a:tailEnd/>
            </a:ln>
          </p:spPr>
          <p:txBody>
            <a:bodyPr wrap="square">
              <a:spAutoFit/>
            </a:bodyPr>
            <a:lstStyle/>
            <a:p>
              <a:r>
                <a:rPr lang="en-US" sz="1400" dirty="0" smtClean="0">
                  <a:latin typeface="+mn-lt"/>
                </a:rPr>
                <a:t>Issuer is </a:t>
              </a:r>
              <a:endParaRPr lang="en-US" sz="1400" dirty="0">
                <a:latin typeface="+mn-lt"/>
              </a:endParaRPr>
            </a:p>
          </p:txBody>
        </p:sp>
      </p:grpSp>
      <p:grpSp>
        <p:nvGrpSpPr>
          <p:cNvPr id="17" name="Group 92"/>
          <p:cNvGrpSpPr/>
          <p:nvPr/>
        </p:nvGrpSpPr>
        <p:grpSpPr>
          <a:xfrm>
            <a:off x="1811395" y="3282950"/>
            <a:ext cx="1616712" cy="1122165"/>
            <a:chOff x="1485900" y="3282950"/>
            <a:chExt cx="1212850" cy="1122165"/>
          </a:xfrm>
        </p:grpSpPr>
        <p:cxnSp>
          <p:nvCxnSpPr>
            <p:cNvPr id="98" name="Elbow Connector 97"/>
            <p:cNvCxnSpPr>
              <a:stCxn id="94" idx="3"/>
              <a:endCxn id="2071" idx="1"/>
            </p:cNvCxnSpPr>
            <p:nvPr/>
          </p:nvCxnSpPr>
          <p:spPr>
            <a:xfrm flipV="1">
              <a:off x="1524000" y="3282950"/>
              <a:ext cx="1174750" cy="831807"/>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05" name="TextBox 110"/>
            <p:cNvSpPr txBox="1">
              <a:spLocks noChangeArrowheads="1"/>
            </p:cNvSpPr>
            <p:nvPr/>
          </p:nvSpPr>
          <p:spPr bwMode="auto">
            <a:xfrm>
              <a:off x="1485900" y="4097338"/>
              <a:ext cx="1054100" cy="307777"/>
            </a:xfrm>
            <a:prstGeom prst="rect">
              <a:avLst/>
            </a:prstGeom>
            <a:noFill/>
            <a:ln w="9525">
              <a:noFill/>
              <a:miter lim="800000"/>
              <a:headEnd/>
              <a:tailEnd/>
            </a:ln>
          </p:spPr>
          <p:txBody>
            <a:bodyPr wrap="square">
              <a:spAutoFit/>
            </a:bodyPr>
            <a:lstStyle/>
            <a:p>
              <a:r>
                <a:rPr lang="en-US" sz="1400" dirty="0">
                  <a:latin typeface="+mn-lt"/>
                </a:rPr>
                <a:t>Encrypted </a:t>
              </a:r>
              <a:r>
                <a:rPr lang="en-US" sz="1400" dirty="0" smtClean="0">
                  <a:latin typeface="+mn-lt"/>
                </a:rPr>
                <a:t>with</a:t>
              </a:r>
              <a:endParaRPr lang="en-US" sz="1400" dirty="0">
                <a:latin typeface="+mn-lt"/>
              </a:endParaRPr>
            </a:p>
          </p:txBody>
        </p:sp>
      </p:grpSp>
      <p:sp>
        <p:nvSpPr>
          <p:cNvPr id="2106" name="TextBox 114"/>
          <p:cNvSpPr txBox="1">
            <a:spLocks noChangeArrowheads="1"/>
          </p:cNvSpPr>
          <p:nvPr/>
        </p:nvSpPr>
        <p:spPr bwMode="auto">
          <a:xfrm>
            <a:off x="673772" y="1691424"/>
            <a:ext cx="2559652" cy="461665"/>
          </a:xfrm>
          <a:prstGeom prst="rect">
            <a:avLst/>
          </a:prstGeom>
          <a:noFill/>
          <a:ln w="9525">
            <a:noFill/>
            <a:miter lim="800000"/>
            <a:headEnd/>
            <a:tailEnd/>
          </a:ln>
        </p:spPr>
        <p:txBody>
          <a:bodyPr wrap="square">
            <a:spAutoFit/>
          </a:bodyPr>
          <a:lstStyle/>
          <a:p>
            <a:pPr>
              <a:defRPr/>
            </a:pPr>
            <a:r>
              <a:rPr lang="en-US" sz="1200" dirty="0" smtClean="0">
                <a:latin typeface="+mn-lt"/>
              </a:rPr>
              <a:t>AD RMS </a:t>
            </a:r>
            <a:r>
              <a:rPr lang="en-US" sz="1200" dirty="0">
                <a:latin typeface="+mn-lt"/>
              </a:rPr>
              <a:t>uses XrML certificates, not X.509 certificates</a:t>
            </a:r>
          </a:p>
        </p:txBody>
      </p:sp>
      <p:sp>
        <p:nvSpPr>
          <p:cNvPr id="2107" name="TextBox 60"/>
          <p:cNvSpPr txBox="1">
            <a:spLocks noChangeArrowheads="1"/>
          </p:cNvSpPr>
          <p:nvPr/>
        </p:nvSpPr>
        <p:spPr bwMode="auto">
          <a:xfrm>
            <a:off x="673770" y="1076960"/>
            <a:ext cx="4908971" cy="400110"/>
          </a:xfrm>
          <a:prstGeom prst="rect">
            <a:avLst/>
          </a:prstGeom>
          <a:noFill/>
          <a:ln w="9525">
            <a:noFill/>
            <a:miter lim="800000"/>
            <a:headEnd/>
            <a:tailEnd/>
          </a:ln>
        </p:spPr>
        <p:txBody>
          <a:bodyPr wrap="square">
            <a:spAutoFit/>
          </a:bodyPr>
          <a:lstStyle/>
          <a:p>
            <a:pPr>
              <a:defRPr/>
            </a:pPr>
            <a:r>
              <a:rPr lang="en-US" sz="2000" dirty="0" smtClean="0">
                <a:latin typeface="+mn-lt"/>
              </a:rPr>
              <a:t>AD RMS </a:t>
            </a:r>
            <a:r>
              <a:rPr lang="en-US" sz="2000" dirty="0">
                <a:latin typeface="+mn-lt"/>
              </a:rPr>
              <a:t>Certificates and </a:t>
            </a:r>
            <a:r>
              <a:rPr lang="en-US" sz="2000" dirty="0" smtClean="0">
                <a:latin typeface="+mn-lt"/>
              </a:rPr>
              <a:t>Licenses</a:t>
            </a:r>
            <a:endParaRPr lang="en-US" sz="2000" dirty="0">
              <a:solidFill>
                <a:schemeClr val="bg1">
                  <a:lumMod val="50000"/>
                </a:schemeClr>
              </a:solidFill>
              <a:latin typeface="+mn-lt"/>
            </a:endParaRPr>
          </a:p>
        </p:txBody>
      </p:sp>
      <p:grpSp>
        <p:nvGrpSpPr>
          <p:cNvPr id="18" name="Group 71"/>
          <p:cNvGrpSpPr/>
          <p:nvPr/>
        </p:nvGrpSpPr>
        <p:grpSpPr>
          <a:xfrm>
            <a:off x="5256431" y="4572001"/>
            <a:ext cx="2742485" cy="1802587"/>
            <a:chOff x="4070350" y="4572000"/>
            <a:chExt cx="2057400" cy="1802587"/>
          </a:xfrm>
        </p:grpSpPr>
        <p:sp>
          <p:nvSpPr>
            <p:cNvPr id="37" name="Oval Callout 36"/>
            <p:cNvSpPr/>
            <p:nvPr/>
          </p:nvSpPr>
          <p:spPr>
            <a:xfrm>
              <a:off x="4908550" y="4572000"/>
              <a:ext cx="1219200" cy="325438"/>
            </a:xfrm>
            <a:prstGeom prst="wedgeEllipseCallout">
              <a:avLst>
                <a:gd name="adj1" fmla="val -50059"/>
                <a:gd name="adj2" fmla="val 101032"/>
              </a:avLst>
            </a:prstGeom>
            <a:solidFill>
              <a:schemeClr val="tx2">
                <a:lumMod val="20000"/>
                <a:lumOff val="80000"/>
              </a:schemeClr>
            </a:solid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70" name="TextBox 37"/>
            <p:cNvSpPr txBox="1">
              <a:spLocks noChangeArrowheads="1"/>
            </p:cNvSpPr>
            <p:nvPr/>
          </p:nvSpPr>
          <p:spPr bwMode="auto">
            <a:xfrm>
              <a:off x="4908550" y="4600575"/>
              <a:ext cx="926313" cy="276999"/>
            </a:xfrm>
            <a:prstGeom prst="rect">
              <a:avLst/>
            </a:prstGeom>
            <a:noFill/>
            <a:ln w="9525">
              <a:noFill/>
              <a:miter lim="800000"/>
              <a:headEnd/>
              <a:tailEnd/>
            </a:ln>
          </p:spPr>
          <p:txBody>
            <a:bodyPr wrap="none">
              <a:spAutoFit/>
            </a:bodyPr>
            <a:lstStyle/>
            <a:p>
              <a:r>
                <a:rPr lang="en-US" sz="1200" i="1" dirty="0">
                  <a:solidFill>
                    <a:srgbClr val="FF0000"/>
                  </a:solidFill>
                  <a:latin typeface="Calibri" pitchFamily="34" charset="0"/>
                </a:rPr>
                <a:t>Machine Identity</a:t>
              </a:r>
            </a:p>
          </p:txBody>
        </p:sp>
        <p:grpSp>
          <p:nvGrpSpPr>
            <p:cNvPr id="19" name="Group 67"/>
            <p:cNvGrpSpPr/>
            <p:nvPr/>
          </p:nvGrpSpPr>
          <p:grpSpPr>
            <a:xfrm>
              <a:off x="4070350" y="4864100"/>
              <a:ext cx="838200" cy="1510487"/>
              <a:chOff x="4070350" y="4864100"/>
              <a:chExt cx="838200" cy="1510487"/>
            </a:xfrm>
          </p:grpSpPr>
          <p:sp>
            <p:nvSpPr>
              <p:cNvPr id="36" name="Snip Single Corner Rectangle 35"/>
              <p:cNvSpPr/>
              <p:nvPr/>
            </p:nvSpPr>
            <p:spPr>
              <a:xfrm>
                <a:off x="4070350" y="4897438"/>
                <a:ext cx="838200" cy="304800"/>
              </a:xfrm>
              <a:prstGeom prst="snip1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5" name="TextBox 31"/>
              <p:cNvSpPr txBox="1">
                <a:spLocks noChangeArrowheads="1"/>
              </p:cNvSpPr>
              <p:nvPr/>
            </p:nvSpPr>
            <p:spPr bwMode="auto">
              <a:xfrm>
                <a:off x="4070350" y="4864100"/>
                <a:ext cx="838200" cy="338138"/>
              </a:xfrm>
              <a:prstGeom prst="rect">
                <a:avLst/>
              </a:prstGeom>
              <a:noFill/>
              <a:ln w="9525">
                <a:noFill/>
                <a:miter lim="800000"/>
                <a:headEnd/>
                <a:tailEnd/>
              </a:ln>
            </p:spPr>
            <p:txBody>
              <a:bodyPr>
                <a:spAutoFit/>
              </a:bodyPr>
              <a:lstStyle/>
              <a:p>
                <a:pPr algn="ctr"/>
                <a:r>
                  <a:rPr lang="en-US" sz="1600" dirty="0">
                    <a:solidFill>
                      <a:schemeClr val="bg1"/>
                    </a:solidFill>
                    <a:latin typeface="Calibri" pitchFamily="34" charset="0"/>
                  </a:rPr>
                  <a:t>SPC</a:t>
                </a:r>
              </a:p>
            </p:txBody>
          </p:sp>
          <p:sp>
            <p:nvSpPr>
              <p:cNvPr id="2066" name="TextBox 32"/>
              <p:cNvSpPr txBox="1">
                <a:spLocks noChangeArrowheads="1"/>
              </p:cNvSpPr>
              <p:nvPr/>
            </p:nvSpPr>
            <p:spPr bwMode="auto">
              <a:xfrm>
                <a:off x="4070350" y="5199063"/>
                <a:ext cx="838200" cy="292100"/>
              </a:xfrm>
              <a:prstGeom prst="rect">
                <a:avLst/>
              </a:prstGeom>
              <a:noFill/>
              <a:ln w="25400">
                <a:solidFill>
                  <a:srgbClr val="00B0F0"/>
                </a:solidFill>
                <a:miter lim="800000"/>
                <a:headEnd/>
                <a:tailEnd/>
              </a:ln>
            </p:spPr>
            <p:txBody>
              <a:bodyPr>
                <a:spAutoFit/>
              </a:bodyPr>
              <a:lstStyle/>
              <a:p>
                <a:pPr algn="ctr"/>
                <a:r>
                  <a:rPr lang="en-US" sz="1300" dirty="0">
                    <a:latin typeface="Calibri" pitchFamily="34" charset="0"/>
                  </a:rPr>
                  <a:t>Issuer</a:t>
                </a:r>
              </a:p>
            </p:txBody>
          </p:sp>
          <p:sp>
            <p:nvSpPr>
              <p:cNvPr id="2067" name="TextBox 33"/>
              <p:cNvSpPr txBox="1">
                <a:spLocks noChangeArrowheads="1"/>
              </p:cNvSpPr>
              <p:nvPr/>
            </p:nvSpPr>
            <p:spPr bwMode="auto">
              <a:xfrm>
                <a:off x="4070350" y="5499100"/>
                <a:ext cx="838200" cy="292100"/>
              </a:xfrm>
              <a:prstGeom prst="rect">
                <a:avLst/>
              </a:prstGeom>
              <a:noFill/>
              <a:ln w="25400">
                <a:solidFill>
                  <a:srgbClr val="00B0F0"/>
                </a:solidFill>
                <a:miter lim="800000"/>
                <a:headEnd/>
                <a:tailEnd/>
              </a:ln>
            </p:spPr>
            <p:txBody>
              <a:bodyPr>
                <a:spAutoFit/>
              </a:bodyPr>
              <a:lstStyle/>
              <a:p>
                <a:pPr algn="ctr"/>
                <a:r>
                  <a:rPr lang="en-US" sz="1300" dirty="0">
                    <a:latin typeface="Calibri" pitchFamily="34" charset="0"/>
                  </a:rPr>
                  <a:t>Pub key</a:t>
                </a:r>
              </a:p>
            </p:txBody>
          </p:sp>
          <p:sp>
            <p:nvSpPr>
              <p:cNvPr id="2068" name="TextBox 34"/>
              <p:cNvSpPr txBox="1">
                <a:spLocks noChangeArrowheads="1"/>
              </p:cNvSpPr>
              <p:nvPr/>
            </p:nvSpPr>
            <p:spPr bwMode="auto">
              <a:xfrm>
                <a:off x="4070350" y="5803900"/>
                <a:ext cx="838200" cy="292100"/>
              </a:xfrm>
              <a:prstGeom prst="rect">
                <a:avLst/>
              </a:prstGeom>
              <a:noFill/>
              <a:ln w="25400">
                <a:solidFill>
                  <a:srgbClr val="00B0F0"/>
                </a:solidFill>
                <a:miter lim="800000"/>
                <a:headEnd/>
                <a:tailEnd/>
              </a:ln>
            </p:spPr>
            <p:txBody>
              <a:bodyPr>
                <a:spAutoFit/>
              </a:bodyPr>
              <a:lstStyle/>
              <a:p>
                <a:pPr algn="ctr"/>
                <a:r>
                  <a:rPr lang="en-US" sz="1300" dirty="0" smtClean="0">
                    <a:latin typeface="Calibri" pitchFamily="34" charset="0"/>
                  </a:rPr>
                  <a:t>Prv </a:t>
                </a:r>
                <a:r>
                  <a:rPr lang="en-US" sz="1300" dirty="0">
                    <a:latin typeface="Calibri" pitchFamily="34" charset="0"/>
                  </a:rPr>
                  <a:t>key</a:t>
                </a:r>
              </a:p>
            </p:txBody>
          </p:sp>
          <p:sp>
            <p:nvSpPr>
              <p:cNvPr id="2108" name="TextBox 32"/>
              <p:cNvSpPr txBox="1">
                <a:spLocks noChangeArrowheads="1"/>
              </p:cNvSpPr>
              <p:nvPr/>
            </p:nvSpPr>
            <p:spPr bwMode="auto">
              <a:xfrm>
                <a:off x="4070350" y="6097588"/>
                <a:ext cx="838200" cy="276999"/>
              </a:xfrm>
              <a:prstGeom prst="rect">
                <a:avLst/>
              </a:prstGeom>
              <a:noFill/>
              <a:ln w="25400">
                <a:solidFill>
                  <a:srgbClr val="00B0F0"/>
                </a:solidFill>
                <a:miter lim="800000"/>
                <a:headEnd/>
                <a:tailEnd/>
              </a:ln>
            </p:spPr>
            <p:txBody>
              <a:bodyPr>
                <a:spAutoFit/>
              </a:bodyPr>
              <a:lstStyle/>
              <a:p>
                <a:pPr algn="ctr"/>
                <a:r>
                  <a:rPr lang="en-US" sz="1200" i="1" dirty="0">
                    <a:latin typeface="Calibri" pitchFamily="34" charset="0"/>
                  </a:rPr>
                  <a:t>Signature</a:t>
                </a:r>
                <a:endParaRPr lang="en-US" sz="1300" dirty="0">
                  <a:latin typeface="Calibri" pitchFamily="34" charset="0"/>
                </a:endParaRPr>
              </a:p>
            </p:txBody>
          </p:sp>
        </p:grpSp>
      </p:grpSp>
      <p:grpSp>
        <p:nvGrpSpPr>
          <p:cNvPr id="20" name="Group 87"/>
          <p:cNvGrpSpPr/>
          <p:nvPr/>
        </p:nvGrpSpPr>
        <p:grpSpPr>
          <a:xfrm>
            <a:off x="6204450" y="5589588"/>
            <a:ext cx="5273360" cy="738664"/>
            <a:chOff x="4781550" y="5589588"/>
            <a:chExt cx="3956050" cy="738664"/>
          </a:xfrm>
        </p:grpSpPr>
        <p:sp>
          <p:nvSpPr>
            <p:cNvPr id="2109" name="TextBox 85"/>
            <p:cNvSpPr txBox="1">
              <a:spLocks noChangeArrowheads="1"/>
            </p:cNvSpPr>
            <p:nvPr/>
          </p:nvSpPr>
          <p:spPr bwMode="auto">
            <a:xfrm>
              <a:off x="6196012" y="5589588"/>
              <a:ext cx="2541588" cy="738664"/>
            </a:xfrm>
            <a:prstGeom prst="rect">
              <a:avLst/>
            </a:prstGeom>
            <a:noFill/>
            <a:ln w="9525">
              <a:noFill/>
              <a:miter lim="800000"/>
              <a:headEnd/>
              <a:tailEnd/>
            </a:ln>
          </p:spPr>
          <p:txBody>
            <a:bodyPr wrap="square">
              <a:spAutoFit/>
            </a:bodyPr>
            <a:lstStyle/>
            <a:p>
              <a:r>
                <a:rPr lang="en-US" sz="1400" dirty="0">
                  <a:latin typeface="+mn-lt"/>
                </a:rPr>
                <a:t>Protected using both</a:t>
              </a:r>
            </a:p>
            <a:p>
              <a:r>
                <a:rPr lang="en-US" sz="1400" dirty="0">
                  <a:latin typeface="+mn-lt"/>
                </a:rPr>
                <a:t>DPAPI and</a:t>
              </a:r>
            </a:p>
            <a:p>
              <a:r>
                <a:rPr lang="en-US" sz="1400" dirty="0">
                  <a:latin typeface="+mn-lt"/>
                </a:rPr>
                <a:t>RSAVault </a:t>
              </a:r>
              <a:r>
                <a:rPr lang="en-US" sz="1400" dirty="0" smtClean="0">
                  <a:latin typeface="+mn-lt"/>
                </a:rPr>
                <a:t>(for obfuscation</a:t>
              </a:r>
              <a:r>
                <a:rPr lang="en-US" sz="1400" dirty="0">
                  <a:latin typeface="+mn-lt"/>
                </a:rPr>
                <a:t>)</a:t>
              </a:r>
            </a:p>
          </p:txBody>
        </p:sp>
        <p:cxnSp>
          <p:nvCxnSpPr>
            <p:cNvPr id="75" name="Straight Arrow Connector 74"/>
            <p:cNvCxnSpPr>
              <a:stCxn id="2068" idx="3"/>
            </p:cNvCxnSpPr>
            <p:nvPr/>
          </p:nvCxnSpPr>
          <p:spPr>
            <a:xfrm flipV="1">
              <a:off x="4781550" y="5943600"/>
              <a:ext cx="1339850" cy="63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1" name="Group 75"/>
          <p:cNvGrpSpPr/>
          <p:nvPr/>
        </p:nvGrpSpPr>
        <p:grpSpPr>
          <a:xfrm>
            <a:off x="3428107" y="2501901"/>
            <a:ext cx="1117309" cy="1521599"/>
            <a:chOff x="2698750" y="2501900"/>
            <a:chExt cx="838200" cy="1521599"/>
          </a:xfrm>
        </p:grpSpPr>
        <p:grpSp>
          <p:nvGrpSpPr>
            <p:cNvPr id="23" name="Group 73"/>
            <p:cNvGrpSpPr/>
            <p:nvPr/>
          </p:nvGrpSpPr>
          <p:grpSpPr>
            <a:xfrm>
              <a:off x="2698750" y="2535238"/>
              <a:ext cx="838200" cy="1488261"/>
              <a:chOff x="2698750" y="2535238"/>
              <a:chExt cx="838200" cy="1488261"/>
            </a:xfrm>
          </p:grpSpPr>
          <p:sp>
            <p:nvSpPr>
              <p:cNvPr id="22" name="Snip Single Corner Rectangle 21"/>
              <p:cNvSpPr/>
              <p:nvPr/>
            </p:nvSpPr>
            <p:spPr>
              <a:xfrm>
                <a:off x="2698750" y="2535238"/>
                <a:ext cx="838200" cy="304800"/>
              </a:xfrm>
              <a:prstGeom prst="snip1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62" name="TextBox 18"/>
              <p:cNvSpPr txBox="1">
                <a:spLocks noChangeArrowheads="1"/>
              </p:cNvSpPr>
              <p:nvPr/>
            </p:nvSpPr>
            <p:spPr bwMode="auto">
              <a:xfrm>
                <a:off x="2698750" y="2836863"/>
                <a:ext cx="838200" cy="292100"/>
              </a:xfrm>
              <a:prstGeom prst="rect">
                <a:avLst/>
              </a:prstGeom>
              <a:solidFill>
                <a:schemeClr val="bg1"/>
              </a:solidFill>
              <a:ln w="25400">
                <a:solidFill>
                  <a:srgbClr val="FF0000"/>
                </a:solidFill>
                <a:miter lim="800000"/>
                <a:headEnd/>
                <a:tailEnd/>
              </a:ln>
            </p:spPr>
            <p:txBody>
              <a:bodyPr>
                <a:spAutoFit/>
              </a:bodyPr>
              <a:lstStyle/>
              <a:p>
                <a:pPr algn="ctr"/>
                <a:r>
                  <a:rPr lang="en-US" sz="1300" dirty="0">
                    <a:latin typeface="Calibri" pitchFamily="34" charset="0"/>
                  </a:rPr>
                  <a:t>Issuer</a:t>
                </a:r>
              </a:p>
            </p:txBody>
          </p:sp>
          <p:sp>
            <p:nvSpPr>
              <p:cNvPr id="2063" name="TextBox 19"/>
              <p:cNvSpPr txBox="1">
                <a:spLocks noChangeArrowheads="1"/>
              </p:cNvSpPr>
              <p:nvPr/>
            </p:nvSpPr>
            <p:spPr bwMode="auto">
              <a:xfrm>
                <a:off x="2698750" y="3441700"/>
                <a:ext cx="838200" cy="292100"/>
              </a:xfrm>
              <a:prstGeom prst="rect">
                <a:avLst/>
              </a:prstGeom>
              <a:solidFill>
                <a:schemeClr val="bg1"/>
              </a:solidFill>
              <a:ln w="25400">
                <a:solidFill>
                  <a:srgbClr val="FF0000"/>
                </a:solidFill>
                <a:miter lim="800000"/>
                <a:headEnd/>
                <a:tailEnd/>
              </a:ln>
            </p:spPr>
            <p:txBody>
              <a:bodyPr>
                <a:spAutoFit/>
              </a:bodyPr>
              <a:lstStyle/>
              <a:p>
                <a:pPr algn="ctr"/>
                <a:r>
                  <a:rPr lang="en-US" sz="1300" dirty="0">
                    <a:latin typeface="Calibri" pitchFamily="34" charset="0"/>
                  </a:rPr>
                  <a:t>Prv key</a:t>
                </a:r>
              </a:p>
            </p:txBody>
          </p:sp>
          <p:sp>
            <p:nvSpPr>
              <p:cNvPr id="2064" name="TextBox 20"/>
              <p:cNvSpPr txBox="1">
                <a:spLocks noChangeArrowheads="1"/>
              </p:cNvSpPr>
              <p:nvPr/>
            </p:nvSpPr>
            <p:spPr bwMode="auto">
              <a:xfrm>
                <a:off x="2698750" y="3746500"/>
                <a:ext cx="838200" cy="276999"/>
              </a:xfrm>
              <a:prstGeom prst="rect">
                <a:avLst/>
              </a:prstGeom>
              <a:solidFill>
                <a:schemeClr val="bg1"/>
              </a:solidFill>
              <a:ln w="25400">
                <a:solidFill>
                  <a:srgbClr val="FF0000"/>
                </a:solidFill>
                <a:miter lim="800000"/>
                <a:headEnd/>
                <a:tailEnd/>
              </a:ln>
            </p:spPr>
            <p:txBody>
              <a:bodyPr>
                <a:spAutoFit/>
              </a:bodyPr>
              <a:lstStyle/>
              <a:p>
                <a:pPr algn="ctr"/>
                <a:r>
                  <a:rPr lang="en-US" sz="1200" i="1" dirty="0">
                    <a:latin typeface="Calibri" pitchFamily="34" charset="0"/>
                  </a:rPr>
                  <a:t>Signature</a:t>
                </a:r>
                <a:endParaRPr lang="en-US" sz="1300" i="1" dirty="0">
                  <a:latin typeface="Calibri" pitchFamily="34" charset="0"/>
                </a:endParaRPr>
              </a:p>
            </p:txBody>
          </p:sp>
          <p:sp>
            <p:nvSpPr>
              <p:cNvPr id="2071" name="TextBox 47"/>
              <p:cNvSpPr txBox="1">
                <a:spLocks noChangeArrowheads="1"/>
              </p:cNvSpPr>
              <p:nvPr/>
            </p:nvSpPr>
            <p:spPr bwMode="auto">
              <a:xfrm>
                <a:off x="2698750" y="3136900"/>
                <a:ext cx="838200" cy="292100"/>
              </a:xfrm>
              <a:prstGeom prst="rect">
                <a:avLst/>
              </a:prstGeom>
              <a:solidFill>
                <a:schemeClr val="bg1"/>
              </a:solidFill>
              <a:ln w="25400">
                <a:solidFill>
                  <a:srgbClr val="FF0000"/>
                </a:solidFill>
                <a:miter lim="800000"/>
                <a:headEnd/>
                <a:tailEnd/>
              </a:ln>
            </p:spPr>
            <p:txBody>
              <a:bodyPr>
                <a:spAutoFit/>
              </a:bodyPr>
              <a:lstStyle/>
              <a:p>
                <a:pPr algn="ctr"/>
                <a:r>
                  <a:rPr lang="en-US" sz="1300" dirty="0">
                    <a:latin typeface="Calibri" pitchFamily="34" charset="0"/>
                  </a:rPr>
                  <a:t>Pub key</a:t>
                </a:r>
              </a:p>
            </p:txBody>
          </p:sp>
        </p:grpSp>
        <p:sp>
          <p:nvSpPr>
            <p:cNvPr id="2061" name="TextBox 17"/>
            <p:cNvSpPr txBox="1">
              <a:spLocks noChangeArrowheads="1"/>
            </p:cNvSpPr>
            <p:nvPr/>
          </p:nvSpPr>
          <p:spPr bwMode="auto">
            <a:xfrm>
              <a:off x="2698750" y="2501900"/>
              <a:ext cx="838200" cy="338138"/>
            </a:xfrm>
            <a:prstGeom prst="rect">
              <a:avLst/>
            </a:prstGeom>
            <a:noFill/>
            <a:ln w="9525">
              <a:noFill/>
              <a:miter lim="800000"/>
              <a:headEnd/>
              <a:tailEnd/>
            </a:ln>
          </p:spPr>
          <p:txBody>
            <a:bodyPr>
              <a:spAutoFit/>
            </a:bodyPr>
            <a:lstStyle/>
            <a:p>
              <a:pPr algn="ctr"/>
              <a:r>
                <a:rPr lang="en-US" sz="1600" dirty="0">
                  <a:solidFill>
                    <a:schemeClr val="bg1"/>
                  </a:solidFill>
                  <a:latin typeface="Calibri" pitchFamily="34" charset="0"/>
                </a:rPr>
                <a:t>RAC</a:t>
              </a:r>
            </a:p>
          </p:txBody>
        </p:sp>
      </p:grpSp>
    </p:spTree>
    <p:custDataLst>
      <p:tags r:id="rId1"/>
    </p:custDataLst>
    <p:extLst>
      <p:ext uri="{BB962C8B-B14F-4D97-AF65-F5344CB8AC3E}">
        <p14:creationId xmlns:p14="http://schemas.microsoft.com/office/powerpoint/2010/main" val="737668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20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2000"/>
                                        <p:tgtEl>
                                          <p:spTgt spid="7"/>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20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2000"/>
                                        <p:tgtEl>
                                          <p:spTgt spid="67"/>
                                        </p:tgtEl>
                                      </p:cBhvr>
                                    </p:animEffec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2000"/>
                                        <p:tgtEl>
                                          <p:spTgt spid="64"/>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2000"/>
                                        <p:tgtEl>
                                          <p:spTgt spid="15"/>
                                        </p:tgtEl>
                                      </p:cBhvr>
                                    </p:animEffec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100"/>
                                        </p:tgtEl>
                                        <p:attrNameLst>
                                          <p:attrName>style.visibility</p:attrName>
                                        </p:attrNameLst>
                                      </p:cBhvr>
                                      <p:to>
                                        <p:strVal val="visible"/>
                                      </p:to>
                                    </p:set>
                                    <p:animEffect transition="in" filter="fade">
                                      <p:cBhvr>
                                        <p:cTn id="70" dur="2000"/>
                                        <p:tgtEl>
                                          <p:spTgt spid="2100"/>
                                        </p:tgtEl>
                                      </p:cBhvr>
                                    </p:animEffect>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94"/>
                                        </p:tgtEl>
                                        <p:attrNameLst>
                                          <p:attrName>style.visibility</p:attrName>
                                        </p:attrNameLst>
                                      </p:cBhvr>
                                      <p:to>
                                        <p:strVal val="visible"/>
                                      </p:to>
                                    </p:set>
                                    <p:animEffect transition="in" filter="fade">
                                      <p:cBhvr>
                                        <p:cTn id="74" dur="2000"/>
                                        <p:tgtEl>
                                          <p:spTgt spid="94"/>
                                        </p:tgtEl>
                                      </p:cBhvr>
                                    </p:animEffect>
                                  </p:childTnLst>
                                </p:cTn>
                              </p:par>
                              <p:par>
                                <p:cTn id="75" presetID="10" presetClass="entr" presetSubtype="0"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2000"/>
                                        <p:tgtEl>
                                          <p:spTgt spid="17"/>
                                        </p:tgtEl>
                                      </p:cBhvr>
                                    </p:animEffect>
                                  </p:childTnLst>
                                </p:cTn>
                              </p:par>
                            </p:childTnLst>
                          </p:cTn>
                        </p:par>
                        <p:par>
                          <p:cTn id="78" fill="hold">
                            <p:stCondLst>
                              <p:cond delay="6000"/>
                            </p:stCondLst>
                            <p:childTnLst>
                              <p:par>
                                <p:cTn id="79" presetID="10" presetClass="entr" presetSubtype="0" fill="hold"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2000"/>
                                        <p:tgtEl>
                                          <p:spTgt spid="1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099"/>
                                        </p:tgtEl>
                                        <p:attrNameLst>
                                          <p:attrName>style.visibility</p:attrName>
                                        </p:attrNameLst>
                                      </p:cBhvr>
                                      <p:to>
                                        <p:strVal val="visible"/>
                                      </p:to>
                                    </p:set>
                                    <p:animEffect transition="in" filter="fade">
                                      <p:cBhvr>
                                        <p:cTn id="84" dur="2000"/>
                                        <p:tgtEl>
                                          <p:spTgt spid="2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67" grpId="0" animBg="1"/>
      <p:bldP spid="2099" grpId="0" animBg="1"/>
      <p:bldP spid="2100" grpId="0" animBg="1"/>
      <p:bldP spid="9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Who’s the </a:t>
            </a:r>
            <a:r>
              <a:rPr lang="en-US" dirty="0" err="1" smtClean="0"/>
              <a:t>SuperUser</a:t>
            </a:r>
            <a:r>
              <a:rPr lang="en-US" dirty="0" smtClean="0"/>
              <a:t>?</a:t>
            </a:r>
            <a:br>
              <a:rPr lang="en-US" dirty="0" smtClean="0"/>
            </a:br>
            <a:r>
              <a:rPr lang="en-US" sz="3600" dirty="0" smtClean="0">
                <a:solidFill>
                  <a:schemeClr val="accent1"/>
                </a:solidFill>
              </a:rPr>
              <a:t>And what’s he doing with my documents?</a:t>
            </a:r>
            <a:endParaRPr lang="en-US" sz="3600" dirty="0">
              <a:solidFill>
                <a:schemeClr val="accent1"/>
              </a:solidFill>
            </a:endParaRPr>
          </a:p>
        </p:txBody>
      </p:sp>
      <p:sp>
        <p:nvSpPr>
          <p:cNvPr id="3" name="Text Placeholder 2"/>
          <p:cNvSpPr>
            <a:spLocks noGrp="1"/>
          </p:cNvSpPr>
          <p:nvPr>
            <p:ph type="body" sz="quarter" idx="10"/>
          </p:nvPr>
        </p:nvSpPr>
        <p:spPr>
          <a:xfrm>
            <a:off x="519112" y="1761401"/>
            <a:ext cx="11149013" cy="4918269"/>
          </a:xfrm>
        </p:spPr>
        <p:txBody>
          <a:bodyPr/>
          <a:lstStyle/>
          <a:p>
            <a:r>
              <a:rPr lang="en-US" dirty="0" smtClean="0"/>
              <a:t>A </a:t>
            </a:r>
            <a:r>
              <a:rPr lang="en-US" dirty="0" err="1" smtClean="0"/>
              <a:t>SuperUser</a:t>
            </a:r>
            <a:r>
              <a:rPr lang="en-US" dirty="0" smtClean="0"/>
              <a:t> group can be defined and enabled in AD RMS</a:t>
            </a:r>
          </a:p>
          <a:p>
            <a:r>
              <a:rPr lang="en-US" dirty="0" smtClean="0"/>
              <a:t>Simply put, AD RMS will accept all license requests for users in that group</a:t>
            </a:r>
          </a:p>
          <a:p>
            <a:r>
              <a:rPr lang="en-US" dirty="0" err="1" smtClean="0"/>
              <a:t>SuperUsers</a:t>
            </a:r>
            <a:r>
              <a:rPr lang="en-US" dirty="0" smtClean="0"/>
              <a:t> can thus open any document, perform any action on them</a:t>
            </a:r>
          </a:p>
          <a:p>
            <a:r>
              <a:rPr lang="en-US" dirty="0" smtClean="0"/>
              <a:t>This functionality is disabled by default</a:t>
            </a:r>
          </a:p>
          <a:p>
            <a:r>
              <a:rPr lang="en-US" dirty="0" smtClean="0"/>
              <a:t>Used by some capabilities</a:t>
            </a:r>
          </a:p>
          <a:p>
            <a:pPr lvl="1"/>
            <a:r>
              <a:rPr lang="en-US" dirty="0" smtClean="0"/>
              <a:t>Bulk protection tool</a:t>
            </a:r>
          </a:p>
          <a:p>
            <a:pPr lvl="1"/>
            <a:r>
              <a:rPr lang="en-US" dirty="0" smtClean="0"/>
              <a:t>Exchange transport scanning</a:t>
            </a:r>
          </a:p>
          <a:p>
            <a:pPr lvl="1"/>
            <a:r>
              <a:rPr lang="en-US" dirty="0" smtClean="0"/>
              <a:t>Exchange journaling</a:t>
            </a:r>
            <a:endParaRPr lang="en-US" dirty="0"/>
          </a:p>
        </p:txBody>
      </p:sp>
    </p:spTree>
    <p:extLst>
      <p:ext uri="{BB962C8B-B14F-4D97-AF65-F5344CB8AC3E}">
        <p14:creationId xmlns:p14="http://schemas.microsoft.com/office/powerpoint/2010/main" val="344671744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Some Considerations</a:t>
            </a:r>
            <a:endParaRPr lang="en-US" dirty="0"/>
          </a:p>
        </p:txBody>
      </p:sp>
      <p:sp>
        <p:nvSpPr>
          <p:cNvPr id="3" name="Text Placeholder 2"/>
          <p:cNvSpPr>
            <a:spLocks noGrp="1"/>
          </p:cNvSpPr>
          <p:nvPr>
            <p:ph type="body" sz="quarter" idx="10"/>
          </p:nvPr>
        </p:nvSpPr>
        <p:spPr/>
        <p:txBody>
          <a:bodyPr/>
          <a:lstStyle/>
          <a:p>
            <a:r>
              <a:rPr lang="en-US" smtClean="0"/>
              <a:t>RMS must be deployed in each AD Forest</a:t>
            </a:r>
          </a:p>
          <a:p>
            <a:pPr lvl="1"/>
            <a:r>
              <a:rPr lang="en-US" smtClean="0"/>
              <a:t>A Trusted User Domain (cluster public key import) allows a cluster to understand RACs from another forest</a:t>
            </a:r>
          </a:p>
          <a:p>
            <a:r>
              <a:rPr lang="en-US" smtClean="0"/>
              <a:t>Licensing service can’t open content from other clusters</a:t>
            </a:r>
          </a:p>
          <a:p>
            <a:pPr lvl="1"/>
            <a:r>
              <a:rPr lang="en-US" smtClean="0"/>
              <a:t>A Trusted Publishing Domain (cluster private key import) allows it to do so</a:t>
            </a:r>
          </a:p>
          <a:p>
            <a:pPr lvl="1"/>
            <a:r>
              <a:rPr lang="en-US" smtClean="0"/>
              <a:t>Users will go to the original cluster for a license unless redirected</a:t>
            </a:r>
          </a:p>
          <a:p>
            <a:r>
              <a:rPr lang="en-US" smtClean="0"/>
              <a:t>AD RMS can’t serve users in forests without AD RMS</a:t>
            </a:r>
          </a:p>
          <a:p>
            <a:pPr lvl="1"/>
            <a:r>
              <a:rPr lang="en-US" smtClean="0"/>
              <a:t>Microsoft provides an AD RMS service to Windows Live ID users!</a:t>
            </a:r>
          </a:p>
          <a:p>
            <a:pPr lvl="1"/>
            <a:r>
              <a:rPr lang="en-US" smtClean="0"/>
              <a:t>AD RMS integrates with AD FS!</a:t>
            </a:r>
          </a:p>
          <a:p>
            <a:pPr lvl="2"/>
            <a:r>
              <a:rPr lang="en-US" smtClean="0"/>
              <a:t>This extends the boundary of AD RMS to all trusted forests</a:t>
            </a:r>
            <a:endParaRPr lang="en-US" dirty="0"/>
          </a:p>
        </p:txBody>
      </p:sp>
    </p:spTree>
    <p:extLst>
      <p:ext uri="{BB962C8B-B14F-4D97-AF65-F5344CB8AC3E}">
        <p14:creationId xmlns:p14="http://schemas.microsoft.com/office/powerpoint/2010/main" val="286319472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Exchange </a:t>
            </a:r>
            <a:r>
              <a:rPr lang="en-US" dirty="0" err="1" smtClean="0"/>
              <a:t>Prelicensing</a:t>
            </a:r>
            <a:endParaRPr lang="en-US" dirty="0"/>
          </a:p>
        </p:txBody>
      </p:sp>
      <p:sp>
        <p:nvSpPr>
          <p:cNvPr id="3" name="Text Placeholder 2"/>
          <p:cNvSpPr>
            <a:spLocks noGrp="1"/>
          </p:cNvSpPr>
          <p:nvPr>
            <p:ph type="body" sz="quarter" idx="10"/>
          </p:nvPr>
        </p:nvSpPr>
        <p:spPr>
          <a:xfrm>
            <a:off x="519112" y="1447799"/>
            <a:ext cx="11149013" cy="4487382"/>
          </a:xfrm>
        </p:spPr>
        <p:txBody>
          <a:bodyPr/>
          <a:lstStyle/>
          <a:p>
            <a:r>
              <a:rPr lang="en-US" dirty="0" smtClean="0"/>
              <a:t>Special case: Exchange 2007+ sends protected content to a client</a:t>
            </a:r>
          </a:p>
          <a:p>
            <a:pPr lvl="1"/>
            <a:r>
              <a:rPr lang="en-US" dirty="0" smtClean="0"/>
              <a:t>Email (and attachments) delivered with embedded use license!</a:t>
            </a:r>
          </a:p>
          <a:p>
            <a:r>
              <a:rPr lang="en-US" dirty="0" smtClean="0"/>
              <a:t>How does Exchange do it?</a:t>
            </a:r>
          </a:p>
          <a:p>
            <a:pPr lvl="1"/>
            <a:r>
              <a:rPr lang="en-US" dirty="0" smtClean="0"/>
              <a:t>Exchange Hub Transport Servers know about </a:t>
            </a:r>
            <a:br>
              <a:rPr lang="en-US" dirty="0" smtClean="0"/>
            </a:br>
            <a:r>
              <a:rPr lang="en-US" dirty="0" smtClean="0"/>
              <a:t>protected messages</a:t>
            </a:r>
          </a:p>
          <a:p>
            <a:pPr lvl="1"/>
            <a:r>
              <a:rPr lang="en-US" dirty="0" smtClean="0"/>
              <a:t>They request a license on behalf of the user to the </a:t>
            </a:r>
            <a:br>
              <a:rPr lang="en-US" dirty="0" smtClean="0"/>
            </a:br>
            <a:r>
              <a:rPr lang="en-US" dirty="0" err="1" smtClean="0"/>
              <a:t>prelicensing</a:t>
            </a:r>
            <a:r>
              <a:rPr lang="en-US" dirty="0" smtClean="0"/>
              <a:t> service</a:t>
            </a:r>
          </a:p>
          <a:p>
            <a:pPr lvl="1"/>
            <a:r>
              <a:rPr lang="en-US" dirty="0" smtClean="0"/>
              <a:t>Server has a copy of the users RAC, can issue license </a:t>
            </a:r>
            <a:br>
              <a:rPr lang="en-US" dirty="0" smtClean="0"/>
            </a:br>
            <a:r>
              <a:rPr lang="en-US" dirty="0" smtClean="0"/>
              <a:t>without contacting the client</a:t>
            </a:r>
            <a:endParaRPr lang="en-US" dirty="0"/>
          </a:p>
        </p:txBody>
      </p:sp>
    </p:spTree>
    <p:extLst>
      <p:ext uri="{BB962C8B-B14F-4D97-AF65-F5344CB8AC3E}">
        <p14:creationId xmlns:p14="http://schemas.microsoft.com/office/powerpoint/2010/main" val="130156346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22200" cy="609398"/>
          </a:xfrm>
        </p:spPr>
        <p:txBody>
          <a:bodyPr/>
          <a:lstStyle/>
          <a:p>
            <a:r>
              <a:rPr lang="en-US" dirty="0" smtClean="0"/>
              <a:t>Understanding other Exchange Capabilities</a:t>
            </a:r>
            <a:endParaRPr lang="en-US" dirty="0"/>
          </a:p>
        </p:txBody>
      </p:sp>
      <p:sp>
        <p:nvSpPr>
          <p:cNvPr id="3" name="Text Placeholder 2"/>
          <p:cNvSpPr>
            <a:spLocks noGrp="1"/>
          </p:cNvSpPr>
          <p:nvPr>
            <p:ph type="body" sz="quarter" idx="10"/>
          </p:nvPr>
        </p:nvSpPr>
        <p:spPr>
          <a:xfrm>
            <a:off x="519112" y="1447800"/>
            <a:ext cx="11149013" cy="4105739"/>
          </a:xfrm>
        </p:spPr>
        <p:txBody>
          <a:bodyPr/>
          <a:lstStyle/>
          <a:p>
            <a:r>
              <a:rPr lang="en-US" sz="2800" dirty="0" smtClean="0"/>
              <a:t>Exchange 2010 can display protected content in OWA</a:t>
            </a:r>
          </a:p>
          <a:p>
            <a:pPr lvl="1"/>
            <a:r>
              <a:rPr lang="en-US" sz="2400" dirty="0" smtClean="0"/>
              <a:t>IIS is the client. </a:t>
            </a:r>
          </a:p>
          <a:p>
            <a:pPr lvl="1"/>
            <a:r>
              <a:rPr lang="en-US" sz="2400" dirty="0" smtClean="0"/>
              <a:t>Message rendered server-side and displayed in-browser</a:t>
            </a:r>
          </a:p>
          <a:p>
            <a:pPr lvl="1"/>
            <a:r>
              <a:rPr lang="en-US" sz="2400" dirty="0" smtClean="0"/>
              <a:t>Browser client has full RMS capabilities</a:t>
            </a:r>
          </a:p>
          <a:p>
            <a:r>
              <a:rPr lang="en-US" sz="2800" dirty="0" smtClean="0"/>
              <a:t>Forefront Protection for Exchange can scan protected messages</a:t>
            </a:r>
          </a:p>
          <a:p>
            <a:pPr lvl="1"/>
            <a:r>
              <a:rPr lang="en-US" sz="2400" dirty="0" smtClean="0"/>
              <a:t>Exchange 2010 uses </a:t>
            </a:r>
            <a:r>
              <a:rPr lang="en-US" sz="2400" dirty="0" err="1" smtClean="0"/>
              <a:t>SuperUser</a:t>
            </a:r>
            <a:r>
              <a:rPr lang="en-US" sz="2400" dirty="0" smtClean="0"/>
              <a:t> capability to request license for </a:t>
            </a:r>
            <a:br>
              <a:rPr lang="en-US" sz="2400" dirty="0" smtClean="0"/>
            </a:br>
            <a:r>
              <a:rPr lang="en-US" sz="2400" dirty="0" smtClean="0"/>
              <a:t>the message</a:t>
            </a:r>
          </a:p>
          <a:p>
            <a:pPr lvl="1"/>
            <a:r>
              <a:rPr lang="en-US" sz="2400" dirty="0" smtClean="0"/>
              <a:t>Forefront scans unprotected message and returns results to Exchange</a:t>
            </a:r>
          </a:p>
          <a:p>
            <a:r>
              <a:rPr lang="en-US" sz="2800" dirty="0" smtClean="0"/>
              <a:t>Exchange can index protected messages</a:t>
            </a:r>
          </a:p>
          <a:p>
            <a:pPr lvl="1"/>
            <a:r>
              <a:rPr lang="en-US" sz="2400" dirty="0" smtClean="0"/>
              <a:t>Uses </a:t>
            </a:r>
            <a:r>
              <a:rPr lang="en-US" sz="2400" dirty="0" err="1" smtClean="0"/>
              <a:t>SuperUser</a:t>
            </a:r>
            <a:r>
              <a:rPr lang="en-US" sz="2400" dirty="0" smtClean="0"/>
              <a:t> capability</a:t>
            </a:r>
            <a:endParaRPr lang="en-US" sz="2400" dirty="0"/>
          </a:p>
        </p:txBody>
      </p:sp>
    </p:spTree>
    <p:extLst>
      <p:ext uri="{BB962C8B-B14F-4D97-AF65-F5344CB8AC3E}">
        <p14:creationId xmlns:p14="http://schemas.microsoft.com/office/powerpoint/2010/main" val="3825719929"/>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22200" cy="664797"/>
          </a:xfrm>
        </p:spPr>
        <p:txBody>
          <a:bodyPr/>
          <a:lstStyle/>
          <a:p>
            <a:r>
              <a:rPr lang="en-US" dirty="0" smtClean="0"/>
              <a:t>Integrating with SharePoint</a:t>
            </a:r>
            <a:endParaRPr lang="en-US" dirty="0"/>
          </a:p>
        </p:txBody>
      </p:sp>
      <p:sp>
        <p:nvSpPr>
          <p:cNvPr id="3" name="Text Placeholder 2"/>
          <p:cNvSpPr>
            <a:spLocks noGrp="1"/>
          </p:cNvSpPr>
          <p:nvPr>
            <p:ph type="body" sz="quarter" idx="10"/>
          </p:nvPr>
        </p:nvSpPr>
        <p:spPr>
          <a:xfrm>
            <a:off x="519112" y="1447800"/>
            <a:ext cx="11149013" cy="4216539"/>
          </a:xfrm>
        </p:spPr>
        <p:txBody>
          <a:bodyPr/>
          <a:lstStyle/>
          <a:p>
            <a:r>
              <a:rPr lang="en-US" dirty="0" smtClean="0"/>
              <a:t>SharePoint can store protected documents</a:t>
            </a:r>
          </a:p>
          <a:p>
            <a:pPr lvl="1"/>
            <a:r>
              <a:rPr lang="en-US" sz="2400" dirty="0" smtClean="0"/>
              <a:t>But can’t index them</a:t>
            </a:r>
          </a:p>
          <a:p>
            <a:r>
              <a:rPr lang="en-US" sz="2800" dirty="0"/>
              <a:t>SharePoint 2007 and 2010 can </a:t>
            </a:r>
            <a:r>
              <a:rPr lang="en-US" sz="2800" dirty="0" smtClean="0"/>
              <a:t>automatically protect documents</a:t>
            </a:r>
          </a:p>
          <a:p>
            <a:pPr lvl="1"/>
            <a:r>
              <a:rPr lang="en-US" sz="2400" dirty="0" smtClean="0"/>
              <a:t>Documents are protected when downloaded by users!</a:t>
            </a:r>
          </a:p>
          <a:p>
            <a:pPr lvl="1"/>
            <a:r>
              <a:rPr lang="en-US" sz="2400" dirty="0" smtClean="0"/>
              <a:t>Documents stored in unprotected format</a:t>
            </a:r>
          </a:p>
          <a:p>
            <a:pPr lvl="1"/>
            <a:r>
              <a:rPr lang="en-US" sz="2400" dirty="0" smtClean="0"/>
              <a:t>If re-uploaded, documents are unprotected</a:t>
            </a:r>
          </a:p>
          <a:p>
            <a:pPr lvl="1"/>
            <a:r>
              <a:rPr lang="en-US" sz="2400" dirty="0" smtClean="0"/>
              <a:t>This allows indexing, malware scanning, etc.</a:t>
            </a:r>
          </a:p>
          <a:p>
            <a:r>
              <a:rPr lang="en-US" sz="2800" dirty="0" smtClean="0"/>
              <a:t>Documents protected with rights for the actual user downloading the document</a:t>
            </a:r>
          </a:p>
          <a:p>
            <a:pPr lvl="1"/>
            <a:r>
              <a:rPr lang="en-US" sz="2400" dirty="0" smtClean="0"/>
              <a:t>This prevents “</a:t>
            </a:r>
            <a:r>
              <a:rPr lang="en-US" sz="2400" dirty="0" err="1" smtClean="0"/>
              <a:t>sideloading</a:t>
            </a:r>
            <a:r>
              <a:rPr lang="en-US" sz="2400" dirty="0" smtClean="0"/>
              <a:t>”		</a:t>
            </a:r>
            <a:endParaRPr lang="en-US" sz="2400" dirty="0"/>
          </a:p>
        </p:txBody>
      </p:sp>
    </p:spTree>
    <p:extLst>
      <p:ext uri="{BB962C8B-B14F-4D97-AF65-F5344CB8AC3E}">
        <p14:creationId xmlns:p14="http://schemas.microsoft.com/office/powerpoint/2010/main" val="410194102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Setting the Right Expectations</a:t>
            </a:r>
            <a:endParaRPr lang="en-US" dirty="0"/>
          </a:p>
        </p:txBody>
      </p:sp>
      <p:sp>
        <p:nvSpPr>
          <p:cNvPr id="6" name="Text Placeholder 5"/>
          <p:cNvSpPr>
            <a:spLocks noGrp="1"/>
          </p:cNvSpPr>
          <p:nvPr>
            <p:ph type="body" sz="quarter" idx="10"/>
          </p:nvPr>
        </p:nvSpPr>
        <p:spPr>
          <a:xfrm>
            <a:off x="519112" y="1447799"/>
            <a:ext cx="11149013" cy="1969770"/>
          </a:xfrm>
        </p:spPr>
        <p:txBody>
          <a:bodyPr/>
          <a:lstStyle/>
          <a:p>
            <a:r>
              <a:rPr lang="en-US" dirty="0" smtClean="0"/>
              <a:t>Won’t be explaining hardcore details, advanced features </a:t>
            </a:r>
            <a:br>
              <a:rPr lang="en-US" dirty="0" smtClean="0"/>
            </a:br>
            <a:r>
              <a:rPr lang="en-US" dirty="0" smtClean="0"/>
              <a:t>or specific configurations</a:t>
            </a:r>
          </a:p>
          <a:p>
            <a:r>
              <a:rPr lang="en-US" dirty="0" smtClean="0"/>
              <a:t>But you will understand the FUNDAMENTALS</a:t>
            </a:r>
          </a:p>
          <a:p>
            <a:endParaRPr lang="en-US" dirty="0"/>
          </a:p>
        </p:txBody>
      </p:sp>
    </p:spTree>
    <p:extLst>
      <p:ext uri="{BB962C8B-B14F-4D97-AF65-F5344CB8AC3E}">
        <p14:creationId xmlns:p14="http://schemas.microsoft.com/office/powerpoint/2010/main" val="28090187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522200" cy="664797"/>
          </a:xfrm>
        </p:spPr>
        <p:txBody>
          <a:bodyPr/>
          <a:lstStyle/>
          <a:p>
            <a:r>
              <a:rPr lang="en-US" dirty="0" smtClean="0"/>
              <a:t>Summary</a:t>
            </a:r>
            <a:endParaRPr lang="en-US" dirty="0"/>
          </a:p>
        </p:txBody>
      </p:sp>
      <p:sp>
        <p:nvSpPr>
          <p:cNvPr id="3" name="Text Placeholder 2"/>
          <p:cNvSpPr>
            <a:spLocks noGrp="1"/>
          </p:cNvSpPr>
          <p:nvPr>
            <p:ph type="body" sz="quarter" idx="10"/>
          </p:nvPr>
        </p:nvSpPr>
        <p:spPr>
          <a:xfrm>
            <a:off x="519112" y="1447800"/>
            <a:ext cx="11149013" cy="3705630"/>
          </a:xfrm>
        </p:spPr>
        <p:txBody>
          <a:bodyPr/>
          <a:lstStyle/>
          <a:p>
            <a:r>
              <a:rPr lang="en-US" sz="2800" dirty="0" smtClean="0"/>
              <a:t>AD RMS is basically PKI + Document encryption + Policy</a:t>
            </a:r>
          </a:p>
          <a:p>
            <a:r>
              <a:rPr lang="en-US" sz="2800" dirty="0" smtClean="0"/>
              <a:t>AD RMS is a web service that issues certificates and licenses to users</a:t>
            </a:r>
          </a:p>
          <a:p>
            <a:r>
              <a:rPr lang="en-US" sz="2800" dirty="0" smtClean="0"/>
              <a:t>Applications encrypt documents and apply a policy (PL)</a:t>
            </a:r>
          </a:p>
          <a:p>
            <a:r>
              <a:rPr lang="en-US" sz="2800" dirty="0" smtClean="0"/>
              <a:t>Users consume documents by requesting a license (UL)</a:t>
            </a:r>
          </a:p>
          <a:p>
            <a:r>
              <a:rPr lang="en-US" sz="2800" dirty="0" smtClean="0"/>
              <a:t>Servers evaluate identity and rights, and issue licenses</a:t>
            </a:r>
          </a:p>
          <a:p>
            <a:r>
              <a:rPr lang="en-US" sz="2800" dirty="0" smtClean="0"/>
              <a:t>Applications enforce rights</a:t>
            </a:r>
          </a:p>
          <a:p>
            <a:r>
              <a:rPr lang="en-US" sz="2800" dirty="0" smtClean="0"/>
              <a:t>The rest is just logic</a:t>
            </a:r>
          </a:p>
          <a:p>
            <a:endParaRPr lang="en-US" sz="2800" dirty="0" smtClean="0"/>
          </a:p>
        </p:txBody>
      </p:sp>
    </p:spTree>
    <p:extLst>
      <p:ext uri="{BB962C8B-B14F-4D97-AF65-F5344CB8AC3E}">
        <p14:creationId xmlns:p14="http://schemas.microsoft.com/office/powerpoint/2010/main" val="44120677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 Review: Session Objectives and Takeaways</a:t>
            </a:r>
          </a:p>
        </p:txBody>
      </p:sp>
      <p:sp>
        <p:nvSpPr>
          <p:cNvPr id="6" name="Text Placeholder 5"/>
          <p:cNvSpPr>
            <a:spLocks noGrp="1"/>
          </p:cNvSpPr>
          <p:nvPr>
            <p:ph type="body" sz="quarter" idx="10"/>
          </p:nvPr>
        </p:nvSpPr>
        <p:spPr>
          <a:xfrm>
            <a:off x="519112" y="1447799"/>
            <a:ext cx="11149013" cy="4708981"/>
          </a:xfrm>
        </p:spPr>
        <p:txBody>
          <a:bodyPr/>
          <a:lstStyle/>
          <a:p>
            <a:r>
              <a:rPr lang="en-US" dirty="0" smtClean="0"/>
              <a:t>Session Objective(s):  </a:t>
            </a:r>
          </a:p>
          <a:p>
            <a:pPr lvl="1"/>
            <a:r>
              <a:rPr lang="en-US" dirty="0" smtClean="0"/>
              <a:t>Learn the fundamentals of Information Protection with AD RMS</a:t>
            </a:r>
          </a:p>
          <a:p>
            <a:pPr lvl="1"/>
            <a:r>
              <a:rPr lang="en-US" dirty="0" smtClean="0"/>
              <a:t>Become able to quickly learn additional capabilities of the platform</a:t>
            </a:r>
          </a:p>
          <a:p>
            <a:pPr lvl="1"/>
            <a:r>
              <a:rPr lang="en-US" dirty="0" smtClean="0"/>
              <a:t>Understand at a low-level what’s going on during key operations with AD RMS</a:t>
            </a:r>
          </a:p>
          <a:p>
            <a:r>
              <a:rPr lang="en-US" dirty="0" smtClean="0"/>
              <a:t>AD RMS is actually simple technology</a:t>
            </a:r>
          </a:p>
          <a:p>
            <a:r>
              <a:rPr lang="en-US" dirty="0" smtClean="0"/>
              <a:t>Once the fundamentals are clear, understanding advanced behaviors is straightforward</a:t>
            </a:r>
          </a:p>
          <a:p>
            <a:endParaRPr lang="en-US" dirty="0"/>
          </a:p>
        </p:txBody>
      </p:sp>
    </p:spTree>
    <p:extLst>
      <p:ext uri="{BB962C8B-B14F-4D97-AF65-F5344CB8AC3E}">
        <p14:creationId xmlns:p14="http://schemas.microsoft.com/office/powerpoint/2010/main" val="4125913395"/>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2" y="2442175"/>
            <a:ext cx="9190037" cy="1523494"/>
          </a:xfrm>
        </p:spPr>
        <p:txBody>
          <a:bodyPr/>
          <a:lstStyle/>
          <a:p>
            <a:r>
              <a:rPr lang="en-US" sz="9600" dirty="0" smtClean="0"/>
              <a:t>Q &amp; A</a:t>
            </a:r>
            <a:endParaRPr lang="en-US" sz="9600" dirty="0"/>
          </a:p>
        </p:txBody>
      </p:sp>
    </p:spTree>
    <p:extLst>
      <p:ext uri="{BB962C8B-B14F-4D97-AF65-F5344CB8AC3E}">
        <p14:creationId xmlns:p14="http://schemas.microsoft.com/office/powerpoint/2010/main" val="239943777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24297404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4229603829"/>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64525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775141964"/>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280831351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85627" y="863029"/>
            <a:ext cx="10818688" cy="5887092"/>
          </a:xfrm>
          <a:prstGeom prst="rect">
            <a:avLst/>
          </a:prstGeom>
          <a:solidFill>
            <a:schemeClr val="tx1"/>
          </a:solidFill>
          <a:ln>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AD RMS Protection flow</a:t>
            </a:r>
          </a:p>
        </p:txBody>
      </p:sp>
      <p:grpSp>
        <p:nvGrpSpPr>
          <p:cNvPr id="2229" name="Group 2228"/>
          <p:cNvGrpSpPr/>
          <p:nvPr/>
        </p:nvGrpSpPr>
        <p:grpSpPr>
          <a:xfrm>
            <a:off x="7314267" y="987980"/>
            <a:ext cx="3402714" cy="2562225"/>
            <a:chOff x="5487129" y="987979"/>
            <a:chExt cx="2552700" cy="2562225"/>
          </a:xfrm>
        </p:grpSpPr>
        <p:sp>
          <p:nvSpPr>
            <p:cNvPr id="2417" name="Rectangle 7"/>
            <p:cNvSpPr>
              <a:spLocks noChangeArrowheads="1"/>
            </p:cNvSpPr>
            <p:nvPr/>
          </p:nvSpPr>
          <p:spPr bwMode="auto">
            <a:xfrm>
              <a:off x="5515704" y="1026079"/>
              <a:ext cx="2514600" cy="2514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5704" y="1026079"/>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9" name="Rectangle 9"/>
            <p:cNvSpPr>
              <a:spLocks noChangeArrowheads="1"/>
            </p:cNvSpPr>
            <p:nvPr/>
          </p:nvSpPr>
          <p:spPr bwMode="auto">
            <a:xfrm>
              <a:off x="5515704" y="1026079"/>
              <a:ext cx="2514600" cy="2514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0" name="Rectangle 10"/>
            <p:cNvSpPr>
              <a:spLocks noChangeArrowheads="1"/>
            </p:cNvSpPr>
            <p:nvPr/>
          </p:nvSpPr>
          <p:spPr bwMode="auto">
            <a:xfrm>
              <a:off x="5506179" y="1016554"/>
              <a:ext cx="2533650" cy="2533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1" name="Freeform 11"/>
            <p:cNvSpPr>
              <a:spLocks/>
            </p:cNvSpPr>
            <p:nvPr/>
          </p:nvSpPr>
          <p:spPr bwMode="auto">
            <a:xfrm>
              <a:off x="5510942" y="1021317"/>
              <a:ext cx="2524125" cy="2524125"/>
            </a:xfrm>
            <a:custGeom>
              <a:avLst/>
              <a:gdLst>
                <a:gd name="T0" fmla="*/ 8 w 4240"/>
                <a:gd name="T1" fmla="*/ 4224 h 4240"/>
                <a:gd name="T2" fmla="*/ 4232 w 4240"/>
                <a:gd name="T3" fmla="*/ 4224 h 4240"/>
                <a:gd name="T4" fmla="*/ 4224 w 4240"/>
                <a:gd name="T5" fmla="*/ 4232 h 4240"/>
                <a:gd name="T6" fmla="*/ 4224 w 4240"/>
                <a:gd name="T7" fmla="*/ 8 h 4240"/>
                <a:gd name="T8" fmla="*/ 4232 w 4240"/>
                <a:gd name="T9" fmla="*/ 16 h 4240"/>
                <a:gd name="T10" fmla="*/ 8 w 4240"/>
                <a:gd name="T11" fmla="*/ 16 h 4240"/>
                <a:gd name="T12" fmla="*/ 16 w 4240"/>
                <a:gd name="T13" fmla="*/ 8 h 4240"/>
                <a:gd name="T14" fmla="*/ 16 w 4240"/>
                <a:gd name="T15" fmla="*/ 4232 h 4240"/>
                <a:gd name="T16" fmla="*/ 8 w 4240"/>
                <a:gd name="T17" fmla="*/ 4240 h 4240"/>
                <a:gd name="T18" fmla="*/ 0 w 4240"/>
                <a:gd name="T19" fmla="*/ 4232 h 4240"/>
                <a:gd name="T20" fmla="*/ 0 w 4240"/>
                <a:gd name="T21" fmla="*/ 8 h 4240"/>
                <a:gd name="T22" fmla="*/ 8 w 4240"/>
                <a:gd name="T23" fmla="*/ 0 h 4240"/>
                <a:gd name="T24" fmla="*/ 4232 w 4240"/>
                <a:gd name="T25" fmla="*/ 0 h 4240"/>
                <a:gd name="T26" fmla="*/ 4240 w 4240"/>
                <a:gd name="T27" fmla="*/ 8 h 4240"/>
                <a:gd name="T28" fmla="*/ 4240 w 4240"/>
                <a:gd name="T29" fmla="*/ 4232 h 4240"/>
                <a:gd name="T30" fmla="*/ 4232 w 4240"/>
                <a:gd name="T31" fmla="*/ 4240 h 4240"/>
                <a:gd name="T32" fmla="*/ 8 w 4240"/>
                <a:gd name="T33" fmla="*/ 4240 h 4240"/>
                <a:gd name="T34" fmla="*/ 0 w 4240"/>
                <a:gd name="T35" fmla="*/ 4232 h 4240"/>
                <a:gd name="T36" fmla="*/ 8 w 4240"/>
                <a:gd name="T37" fmla="*/ 4224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40" h="4240">
                  <a:moveTo>
                    <a:pt x="8" y="4224"/>
                  </a:moveTo>
                  <a:lnTo>
                    <a:pt x="4232" y="4224"/>
                  </a:lnTo>
                  <a:lnTo>
                    <a:pt x="4224" y="4232"/>
                  </a:lnTo>
                  <a:lnTo>
                    <a:pt x="4224" y="8"/>
                  </a:lnTo>
                  <a:lnTo>
                    <a:pt x="4232" y="16"/>
                  </a:lnTo>
                  <a:lnTo>
                    <a:pt x="8" y="16"/>
                  </a:lnTo>
                  <a:lnTo>
                    <a:pt x="16" y="8"/>
                  </a:lnTo>
                  <a:lnTo>
                    <a:pt x="16" y="4232"/>
                  </a:lnTo>
                  <a:cubicBezTo>
                    <a:pt x="16" y="4237"/>
                    <a:pt x="13" y="4240"/>
                    <a:pt x="8" y="4240"/>
                  </a:cubicBezTo>
                  <a:cubicBezTo>
                    <a:pt x="4" y="4240"/>
                    <a:pt x="0" y="4237"/>
                    <a:pt x="0" y="4232"/>
                  </a:cubicBezTo>
                  <a:lnTo>
                    <a:pt x="0" y="8"/>
                  </a:lnTo>
                  <a:cubicBezTo>
                    <a:pt x="0" y="4"/>
                    <a:pt x="4" y="0"/>
                    <a:pt x="8" y="0"/>
                  </a:cubicBezTo>
                  <a:lnTo>
                    <a:pt x="4232" y="0"/>
                  </a:lnTo>
                  <a:cubicBezTo>
                    <a:pt x="4237" y="0"/>
                    <a:pt x="4240" y="4"/>
                    <a:pt x="4240" y="8"/>
                  </a:cubicBezTo>
                  <a:lnTo>
                    <a:pt x="4240" y="4232"/>
                  </a:lnTo>
                  <a:cubicBezTo>
                    <a:pt x="4240" y="4237"/>
                    <a:pt x="4237" y="4240"/>
                    <a:pt x="4232" y="4240"/>
                  </a:cubicBezTo>
                  <a:lnTo>
                    <a:pt x="8" y="4240"/>
                  </a:lnTo>
                  <a:cubicBezTo>
                    <a:pt x="4" y="4240"/>
                    <a:pt x="0" y="4237"/>
                    <a:pt x="0" y="4232"/>
                  </a:cubicBezTo>
                  <a:cubicBezTo>
                    <a:pt x="0" y="4228"/>
                    <a:pt x="4" y="4224"/>
                    <a:pt x="8" y="422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2" name="Rectangle 12"/>
            <p:cNvSpPr>
              <a:spLocks noChangeArrowheads="1"/>
            </p:cNvSpPr>
            <p:nvPr/>
          </p:nvSpPr>
          <p:spPr bwMode="auto">
            <a:xfrm>
              <a:off x="5506179" y="1016554"/>
              <a:ext cx="2533650" cy="2533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3" name="Rectangle 13"/>
            <p:cNvSpPr>
              <a:spLocks noChangeArrowheads="1"/>
            </p:cNvSpPr>
            <p:nvPr/>
          </p:nvSpPr>
          <p:spPr bwMode="auto">
            <a:xfrm>
              <a:off x="5487129" y="987979"/>
              <a:ext cx="253365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4" name="Rectangle 14"/>
            <p:cNvSpPr>
              <a:spLocks noChangeArrowheads="1"/>
            </p:cNvSpPr>
            <p:nvPr/>
          </p:nvSpPr>
          <p:spPr bwMode="auto">
            <a:xfrm>
              <a:off x="5487129" y="997504"/>
              <a:ext cx="2533650" cy="2381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5" name="Rectangle 15"/>
            <p:cNvSpPr>
              <a:spLocks noChangeArrowheads="1"/>
            </p:cNvSpPr>
            <p:nvPr/>
          </p:nvSpPr>
          <p:spPr bwMode="auto">
            <a:xfrm>
              <a:off x="5487129" y="1235629"/>
              <a:ext cx="2533650" cy="3143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6" name="Rectangle 16"/>
            <p:cNvSpPr>
              <a:spLocks noChangeArrowheads="1"/>
            </p:cNvSpPr>
            <p:nvPr/>
          </p:nvSpPr>
          <p:spPr bwMode="auto">
            <a:xfrm>
              <a:off x="5487129" y="1549954"/>
              <a:ext cx="2533650" cy="3238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7" name="Rectangle 17"/>
            <p:cNvSpPr>
              <a:spLocks noChangeArrowheads="1"/>
            </p:cNvSpPr>
            <p:nvPr/>
          </p:nvSpPr>
          <p:spPr bwMode="auto">
            <a:xfrm>
              <a:off x="5487129" y="1873804"/>
              <a:ext cx="2533650" cy="4667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8" name="Rectangle 18"/>
            <p:cNvSpPr>
              <a:spLocks noChangeArrowheads="1"/>
            </p:cNvSpPr>
            <p:nvPr/>
          </p:nvSpPr>
          <p:spPr bwMode="auto">
            <a:xfrm>
              <a:off x="5487129" y="2340529"/>
              <a:ext cx="2533650" cy="3238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9" name="Rectangle 19"/>
            <p:cNvSpPr>
              <a:spLocks noChangeArrowheads="1"/>
            </p:cNvSpPr>
            <p:nvPr/>
          </p:nvSpPr>
          <p:spPr bwMode="auto">
            <a:xfrm>
              <a:off x="5487129" y="2664379"/>
              <a:ext cx="2533650" cy="3143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0" name="Rectangle 20"/>
            <p:cNvSpPr>
              <a:spLocks noChangeArrowheads="1"/>
            </p:cNvSpPr>
            <p:nvPr/>
          </p:nvSpPr>
          <p:spPr bwMode="auto">
            <a:xfrm>
              <a:off x="5487129" y="2978704"/>
              <a:ext cx="2533650" cy="3143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1" name="Rectangle 21"/>
            <p:cNvSpPr>
              <a:spLocks noChangeArrowheads="1"/>
            </p:cNvSpPr>
            <p:nvPr/>
          </p:nvSpPr>
          <p:spPr bwMode="auto">
            <a:xfrm>
              <a:off x="5487129" y="3293029"/>
              <a:ext cx="2533650" cy="2286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2" name="Rectangle 22"/>
            <p:cNvSpPr>
              <a:spLocks noChangeArrowheads="1"/>
            </p:cNvSpPr>
            <p:nvPr/>
          </p:nvSpPr>
          <p:spPr bwMode="auto">
            <a:xfrm>
              <a:off x="5496654" y="1007029"/>
              <a:ext cx="2514600" cy="2514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33" name="Rectangle 23"/>
            <p:cNvSpPr>
              <a:spLocks noChangeArrowheads="1"/>
            </p:cNvSpPr>
            <p:nvPr/>
          </p:nvSpPr>
          <p:spPr bwMode="auto">
            <a:xfrm>
              <a:off x="5525229" y="1026079"/>
              <a:ext cx="81173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RMS Protected Document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01" name="Group 2200"/>
          <p:cNvGrpSpPr/>
          <p:nvPr/>
        </p:nvGrpSpPr>
        <p:grpSpPr>
          <a:xfrm>
            <a:off x="1727722" y="5836205"/>
            <a:ext cx="1802930" cy="733425"/>
            <a:chOff x="2877344" y="5930901"/>
            <a:chExt cx="1352550" cy="733425"/>
          </a:xfrm>
        </p:grpSpPr>
        <p:sp>
          <p:nvSpPr>
            <p:cNvPr id="2434" name="Rectangle 24"/>
            <p:cNvSpPr>
              <a:spLocks noChangeArrowheads="1"/>
            </p:cNvSpPr>
            <p:nvPr/>
          </p:nvSpPr>
          <p:spPr bwMode="auto">
            <a:xfrm>
              <a:off x="2905919" y="5969001"/>
              <a:ext cx="1314450" cy="6858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3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919" y="5969001"/>
              <a:ext cx="13144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6" name="Rectangle 26"/>
            <p:cNvSpPr>
              <a:spLocks noChangeArrowheads="1"/>
            </p:cNvSpPr>
            <p:nvPr/>
          </p:nvSpPr>
          <p:spPr bwMode="auto">
            <a:xfrm>
              <a:off x="2905919" y="5969001"/>
              <a:ext cx="1314450" cy="6858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7" name="Rectangle 27"/>
            <p:cNvSpPr>
              <a:spLocks noChangeArrowheads="1"/>
            </p:cNvSpPr>
            <p:nvPr/>
          </p:nvSpPr>
          <p:spPr bwMode="auto">
            <a:xfrm>
              <a:off x="2896394" y="5959476"/>
              <a:ext cx="1333500" cy="7048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8" name="Freeform 28"/>
            <p:cNvSpPr>
              <a:spLocks/>
            </p:cNvSpPr>
            <p:nvPr/>
          </p:nvSpPr>
          <p:spPr bwMode="auto">
            <a:xfrm>
              <a:off x="2901157" y="5964239"/>
              <a:ext cx="1323975" cy="695325"/>
            </a:xfrm>
            <a:custGeom>
              <a:avLst/>
              <a:gdLst>
                <a:gd name="T0" fmla="*/ 8 w 2224"/>
                <a:gd name="T1" fmla="*/ 1152 h 1168"/>
                <a:gd name="T2" fmla="*/ 2216 w 2224"/>
                <a:gd name="T3" fmla="*/ 1152 h 1168"/>
                <a:gd name="T4" fmla="*/ 2208 w 2224"/>
                <a:gd name="T5" fmla="*/ 1160 h 1168"/>
                <a:gd name="T6" fmla="*/ 2208 w 2224"/>
                <a:gd name="T7" fmla="*/ 8 h 1168"/>
                <a:gd name="T8" fmla="*/ 2216 w 2224"/>
                <a:gd name="T9" fmla="*/ 16 h 1168"/>
                <a:gd name="T10" fmla="*/ 8 w 2224"/>
                <a:gd name="T11" fmla="*/ 16 h 1168"/>
                <a:gd name="T12" fmla="*/ 16 w 2224"/>
                <a:gd name="T13" fmla="*/ 8 h 1168"/>
                <a:gd name="T14" fmla="*/ 16 w 2224"/>
                <a:gd name="T15" fmla="*/ 1160 h 1168"/>
                <a:gd name="T16" fmla="*/ 8 w 2224"/>
                <a:gd name="T17" fmla="*/ 1168 h 1168"/>
                <a:gd name="T18" fmla="*/ 0 w 2224"/>
                <a:gd name="T19" fmla="*/ 1160 h 1168"/>
                <a:gd name="T20" fmla="*/ 0 w 2224"/>
                <a:gd name="T21" fmla="*/ 8 h 1168"/>
                <a:gd name="T22" fmla="*/ 8 w 2224"/>
                <a:gd name="T23" fmla="*/ 0 h 1168"/>
                <a:gd name="T24" fmla="*/ 2216 w 2224"/>
                <a:gd name="T25" fmla="*/ 0 h 1168"/>
                <a:gd name="T26" fmla="*/ 2224 w 2224"/>
                <a:gd name="T27" fmla="*/ 8 h 1168"/>
                <a:gd name="T28" fmla="*/ 2224 w 2224"/>
                <a:gd name="T29" fmla="*/ 1160 h 1168"/>
                <a:gd name="T30" fmla="*/ 2216 w 2224"/>
                <a:gd name="T31" fmla="*/ 1168 h 1168"/>
                <a:gd name="T32" fmla="*/ 8 w 2224"/>
                <a:gd name="T33" fmla="*/ 1168 h 1168"/>
                <a:gd name="T34" fmla="*/ 0 w 2224"/>
                <a:gd name="T35" fmla="*/ 1160 h 1168"/>
                <a:gd name="T36" fmla="*/ 8 w 2224"/>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1168">
                  <a:moveTo>
                    <a:pt x="8" y="1152"/>
                  </a:moveTo>
                  <a:lnTo>
                    <a:pt x="2216" y="1152"/>
                  </a:lnTo>
                  <a:lnTo>
                    <a:pt x="2208" y="1160"/>
                  </a:lnTo>
                  <a:lnTo>
                    <a:pt x="2208" y="8"/>
                  </a:lnTo>
                  <a:lnTo>
                    <a:pt x="2216"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16" y="0"/>
                  </a:lnTo>
                  <a:cubicBezTo>
                    <a:pt x="2221" y="0"/>
                    <a:pt x="2224" y="4"/>
                    <a:pt x="2224" y="8"/>
                  </a:cubicBezTo>
                  <a:lnTo>
                    <a:pt x="2224" y="1160"/>
                  </a:lnTo>
                  <a:cubicBezTo>
                    <a:pt x="2224" y="1165"/>
                    <a:pt x="2221" y="1168"/>
                    <a:pt x="2216"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9" name="Rectangle 29"/>
            <p:cNvSpPr>
              <a:spLocks noChangeArrowheads="1"/>
            </p:cNvSpPr>
            <p:nvPr/>
          </p:nvSpPr>
          <p:spPr bwMode="auto">
            <a:xfrm>
              <a:off x="2896394" y="5959476"/>
              <a:ext cx="1333500" cy="7048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0" name="Rectangle 30"/>
            <p:cNvSpPr>
              <a:spLocks noChangeArrowheads="1"/>
            </p:cNvSpPr>
            <p:nvPr/>
          </p:nvSpPr>
          <p:spPr bwMode="auto">
            <a:xfrm>
              <a:off x="2877344" y="5930901"/>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1" name="Rectangle 31"/>
            <p:cNvSpPr>
              <a:spLocks noChangeArrowheads="1"/>
            </p:cNvSpPr>
            <p:nvPr/>
          </p:nvSpPr>
          <p:spPr bwMode="auto">
            <a:xfrm>
              <a:off x="2877344" y="5940426"/>
              <a:ext cx="134302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3" name="Rectangle 32"/>
            <p:cNvSpPr>
              <a:spLocks noChangeArrowheads="1"/>
            </p:cNvSpPr>
            <p:nvPr/>
          </p:nvSpPr>
          <p:spPr bwMode="auto">
            <a:xfrm>
              <a:off x="2877344" y="5969001"/>
              <a:ext cx="1343025" cy="381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4" name="Rectangle 33"/>
            <p:cNvSpPr>
              <a:spLocks noChangeArrowheads="1"/>
            </p:cNvSpPr>
            <p:nvPr/>
          </p:nvSpPr>
          <p:spPr bwMode="auto">
            <a:xfrm>
              <a:off x="2877344" y="6007101"/>
              <a:ext cx="1343025" cy="476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5" name="Rectangle 34"/>
            <p:cNvSpPr>
              <a:spLocks noChangeArrowheads="1"/>
            </p:cNvSpPr>
            <p:nvPr/>
          </p:nvSpPr>
          <p:spPr bwMode="auto">
            <a:xfrm>
              <a:off x="2877344" y="6054726"/>
              <a:ext cx="1343025" cy="38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6" name="Rectangle 35"/>
            <p:cNvSpPr>
              <a:spLocks noChangeArrowheads="1"/>
            </p:cNvSpPr>
            <p:nvPr/>
          </p:nvSpPr>
          <p:spPr bwMode="auto">
            <a:xfrm>
              <a:off x="2877344" y="6092826"/>
              <a:ext cx="1343025" cy="476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7" name="Rectangle 36"/>
            <p:cNvSpPr>
              <a:spLocks noChangeArrowheads="1"/>
            </p:cNvSpPr>
            <p:nvPr/>
          </p:nvSpPr>
          <p:spPr bwMode="auto">
            <a:xfrm>
              <a:off x="2877344" y="6140451"/>
              <a:ext cx="1343025" cy="4762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8" name="Rectangle 37"/>
            <p:cNvSpPr>
              <a:spLocks noChangeArrowheads="1"/>
            </p:cNvSpPr>
            <p:nvPr/>
          </p:nvSpPr>
          <p:spPr bwMode="auto">
            <a:xfrm>
              <a:off x="2877344" y="6188076"/>
              <a:ext cx="1343025" cy="3810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49" name="Rectangle 38"/>
            <p:cNvSpPr>
              <a:spLocks noChangeArrowheads="1"/>
            </p:cNvSpPr>
            <p:nvPr/>
          </p:nvSpPr>
          <p:spPr bwMode="auto">
            <a:xfrm>
              <a:off x="2877344" y="6226176"/>
              <a:ext cx="1343025" cy="952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0" name="Rectangle 39"/>
            <p:cNvSpPr>
              <a:spLocks noChangeArrowheads="1"/>
            </p:cNvSpPr>
            <p:nvPr/>
          </p:nvSpPr>
          <p:spPr bwMode="auto">
            <a:xfrm>
              <a:off x="2877344" y="6321426"/>
              <a:ext cx="1343025" cy="3810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1" name="Rectangle 40"/>
            <p:cNvSpPr>
              <a:spLocks noChangeArrowheads="1"/>
            </p:cNvSpPr>
            <p:nvPr/>
          </p:nvSpPr>
          <p:spPr bwMode="auto">
            <a:xfrm>
              <a:off x="2877344" y="6359526"/>
              <a:ext cx="1343025" cy="476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2" name="Rectangle 41"/>
            <p:cNvSpPr>
              <a:spLocks noChangeArrowheads="1"/>
            </p:cNvSpPr>
            <p:nvPr/>
          </p:nvSpPr>
          <p:spPr bwMode="auto">
            <a:xfrm>
              <a:off x="2877344" y="6407151"/>
              <a:ext cx="1343025" cy="381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3" name="Rectangle 42"/>
            <p:cNvSpPr>
              <a:spLocks noChangeArrowheads="1"/>
            </p:cNvSpPr>
            <p:nvPr/>
          </p:nvSpPr>
          <p:spPr bwMode="auto">
            <a:xfrm>
              <a:off x="2877344" y="6445251"/>
              <a:ext cx="1343025" cy="476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4" name="Rectangle 43"/>
            <p:cNvSpPr>
              <a:spLocks noChangeArrowheads="1"/>
            </p:cNvSpPr>
            <p:nvPr/>
          </p:nvSpPr>
          <p:spPr bwMode="auto">
            <a:xfrm>
              <a:off x="2877344" y="6492876"/>
              <a:ext cx="1343025" cy="476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5" name="Rectangle 44"/>
            <p:cNvSpPr>
              <a:spLocks noChangeArrowheads="1"/>
            </p:cNvSpPr>
            <p:nvPr/>
          </p:nvSpPr>
          <p:spPr bwMode="auto">
            <a:xfrm>
              <a:off x="2877344" y="6540501"/>
              <a:ext cx="1343025" cy="381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6" name="Rectangle 45"/>
            <p:cNvSpPr>
              <a:spLocks noChangeArrowheads="1"/>
            </p:cNvSpPr>
            <p:nvPr/>
          </p:nvSpPr>
          <p:spPr bwMode="auto">
            <a:xfrm>
              <a:off x="2877344" y="6578601"/>
              <a:ext cx="1343025" cy="476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7" name="Rectangle 46"/>
            <p:cNvSpPr>
              <a:spLocks noChangeArrowheads="1"/>
            </p:cNvSpPr>
            <p:nvPr/>
          </p:nvSpPr>
          <p:spPr bwMode="auto">
            <a:xfrm>
              <a:off x="2877344" y="6626226"/>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58" name="Rectangle 47"/>
            <p:cNvSpPr>
              <a:spLocks noChangeArrowheads="1"/>
            </p:cNvSpPr>
            <p:nvPr/>
          </p:nvSpPr>
          <p:spPr bwMode="auto">
            <a:xfrm>
              <a:off x="2886869" y="5949951"/>
              <a:ext cx="1314450" cy="6858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59" name="Rectangle 48"/>
            <p:cNvSpPr>
              <a:spLocks noChangeArrowheads="1"/>
            </p:cNvSpPr>
            <p:nvPr/>
          </p:nvSpPr>
          <p:spPr bwMode="auto">
            <a:xfrm>
              <a:off x="2905919" y="5969001"/>
              <a:ext cx="131445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097" name="Picture 4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5919" y="5969001"/>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 name="Rectangle 50"/>
            <p:cNvSpPr>
              <a:spLocks noChangeArrowheads="1"/>
            </p:cNvSpPr>
            <p:nvPr/>
          </p:nvSpPr>
          <p:spPr bwMode="auto">
            <a:xfrm>
              <a:off x="2905919" y="5969001"/>
              <a:ext cx="131445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1" name="Rectangle 51"/>
            <p:cNvSpPr>
              <a:spLocks noChangeArrowheads="1"/>
            </p:cNvSpPr>
            <p:nvPr/>
          </p:nvSpPr>
          <p:spPr bwMode="auto">
            <a:xfrm>
              <a:off x="2896394" y="5959476"/>
              <a:ext cx="133350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2" name="Freeform 52"/>
            <p:cNvSpPr>
              <a:spLocks/>
            </p:cNvSpPr>
            <p:nvPr/>
          </p:nvSpPr>
          <p:spPr bwMode="auto">
            <a:xfrm>
              <a:off x="2901157" y="5964239"/>
              <a:ext cx="1323975" cy="238125"/>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3" name="Rectangle 53"/>
            <p:cNvSpPr>
              <a:spLocks noChangeArrowheads="1"/>
            </p:cNvSpPr>
            <p:nvPr/>
          </p:nvSpPr>
          <p:spPr bwMode="auto">
            <a:xfrm>
              <a:off x="2896394" y="5959476"/>
              <a:ext cx="133350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0" name="Rectangle 54"/>
            <p:cNvSpPr>
              <a:spLocks noChangeArrowheads="1"/>
            </p:cNvSpPr>
            <p:nvPr/>
          </p:nvSpPr>
          <p:spPr bwMode="auto">
            <a:xfrm>
              <a:off x="2877344" y="5930901"/>
              <a:ext cx="1343025" cy="9525"/>
            </a:xfrm>
            <a:prstGeom prst="rect">
              <a:avLst/>
            </a:prstGeom>
            <a:solidFill>
              <a:srgbClr val="0099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1" name="Rectangle 55"/>
            <p:cNvSpPr>
              <a:spLocks noChangeArrowheads="1"/>
            </p:cNvSpPr>
            <p:nvPr/>
          </p:nvSpPr>
          <p:spPr bwMode="auto">
            <a:xfrm>
              <a:off x="2877344" y="5940426"/>
              <a:ext cx="1343025" cy="95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2" name="Rectangle 56"/>
            <p:cNvSpPr>
              <a:spLocks noChangeArrowheads="1"/>
            </p:cNvSpPr>
            <p:nvPr/>
          </p:nvSpPr>
          <p:spPr bwMode="auto">
            <a:xfrm>
              <a:off x="2877344" y="5949951"/>
              <a:ext cx="1343025" cy="9525"/>
            </a:xfrm>
            <a:prstGeom prst="rect">
              <a:avLst/>
            </a:prstGeom>
            <a:solidFill>
              <a:srgbClr val="00A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3" name="Rectangle 57"/>
            <p:cNvSpPr>
              <a:spLocks noChangeArrowheads="1"/>
            </p:cNvSpPr>
            <p:nvPr/>
          </p:nvSpPr>
          <p:spPr bwMode="auto">
            <a:xfrm>
              <a:off x="2877344" y="5959476"/>
              <a:ext cx="1343025" cy="9525"/>
            </a:xfrm>
            <a:prstGeom prst="rect">
              <a:avLst/>
            </a:prstGeom>
            <a:solidFill>
              <a:srgbClr val="00A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4" name="Rectangle 58"/>
            <p:cNvSpPr>
              <a:spLocks noChangeArrowheads="1"/>
            </p:cNvSpPr>
            <p:nvPr/>
          </p:nvSpPr>
          <p:spPr bwMode="auto">
            <a:xfrm>
              <a:off x="2877344" y="5969001"/>
              <a:ext cx="1343025" cy="9525"/>
            </a:xfrm>
            <a:prstGeom prst="rect">
              <a:avLst/>
            </a:prstGeom>
            <a:solidFill>
              <a:srgbClr val="00AD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5" name="Rectangle 59"/>
            <p:cNvSpPr>
              <a:spLocks noChangeArrowheads="1"/>
            </p:cNvSpPr>
            <p:nvPr/>
          </p:nvSpPr>
          <p:spPr bwMode="auto">
            <a:xfrm>
              <a:off x="2877344" y="5978526"/>
              <a:ext cx="1343025" cy="19050"/>
            </a:xfrm>
            <a:prstGeom prst="rect">
              <a:avLst/>
            </a:prstGeom>
            <a:solidFill>
              <a:srgbClr val="00AC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6" name="Rectangle 60"/>
            <p:cNvSpPr>
              <a:spLocks noChangeArrowheads="1"/>
            </p:cNvSpPr>
            <p:nvPr/>
          </p:nvSpPr>
          <p:spPr bwMode="auto">
            <a:xfrm>
              <a:off x="2877344" y="5997576"/>
              <a:ext cx="1343025" cy="19050"/>
            </a:xfrm>
            <a:prstGeom prst="rect">
              <a:avLst/>
            </a:prstGeom>
            <a:solidFill>
              <a:srgbClr val="00A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7" name="Rectangle 61"/>
            <p:cNvSpPr>
              <a:spLocks noChangeArrowheads="1"/>
            </p:cNvSpPr>
            <p:nvPr/>
          </p:nvSpPr>
          <p:spPr bwMode="auto">
            <a:xfrm>
              <a:off x="2877344" y="6016626"/>
              <a:ext cx="1343025" cy="9525"/>
            </a:xfrm>
            <a:prstGeom prst="rect">
              <a:avLst/>
            </a:prstGeom>
            <a:solidFill>
              <a:srgbClr val="00A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8" name="Rectangle 62"/>
            <p:cNvSpPr>
              <a:spLocks noChangeArrowheads="1"/>
            </p:cNvSpPr>
            <p:nvPr/>
          </p:nvSpPr>
          <p:spPr bwMode="auto">
            <a:xfrm>
              <a:off x="2877344" y="6026151"/>
              <a:ext cx="1343025" cy="9525"/>
            </a:xfrm>
            <a:prstGeom prst="rect">
              <a:avLst/>
            </a:prstGeom>
            <a:solidFill>
              <a:srgbClr val="00A8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89" name="Rectangle 63"/>
            <p:cNvSpPr>
              <a:spLocks noChangeArrowheads="1"/>
            </p:cNvSpPr>
            <p:nvPr/>
          </p:nvSpPr>
          <p:spPr bwMode="auto">
            <a:xfrm>
              <a:off x="2877344" y="6035676"/>
              <a:ext cx="1343025" cy="9525"/>
            </a:xfrm>
            <a:prstGeom prst="rect">
              <a:avLst/>
            </a:prstGeom>
            <a:solidFill>
              <a:srgbClr val="00A7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0" name="Rectangle 64"/>
            <p:cNvSpPr>
              <a:spLocks noChangeArrowheads="1"/>
            </p:cNvSpPr>
            <p:nvPr/>
          </p:nvSpPr>
          <p:spPr bwMode="auto">
            <a:xfrm>
              <a:off x="2877344" y="6045201"/>
              <a:ext cx="1343025" cy="9525"/>
            </a:xfrm>
            <a:prstGeom prst="rect">
              <a:avLst/>
            </a:prstGeom>
            <a:solidFill>
              <a:srgbClr val="00A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1" name="Rectangle 65"/>
            <p:cNvSpPr>
              <a:spLocks noChangeArrowheads="1"/>
            </p:cNvSpPr>
            <p:nvPr/>
          </p:nvSpPr>
          <p:spPr bwMode="auto">
            <a:xfrm>
              <a:off x="2877344" y="6054726"/>
              <a:ext cx="1343025" cy="19050"/>
            </a:xfrm>
            <a:prstGeom prst="rect">
              <a:avLst/>
            </a:prstGeom>
            <a:solidFill>
              <a:srgbClr val="00A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2" name="Rectangle 66"/>
            <p:cNvSpPr>
              <a:spLocks noChangeArrowheads="1"/>
            </p:cNvSpPr>
            <p:nvPr/>
          </p:nvSpPr>
          <p:spPr bwMode="auto">
            <a:xfrm>
              <a:off x="2877344" y="6073776"/>
              <a:ext cx="1343025" cy="19050"/>
            </a:xfrm>
            <a:prstGeom prst="rect">
              <a:avLst/>
            </a:prstGeom>
            <a:solidFill>
              <a:srgbClr val="00A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3" name="Rectangle 67"/>
            <p:cNvSpPr>
              <a:spLocks noChangeArrowheads="1"/>
            </p:cNvSpPr>
            <p:nvPr/>
          </p:nvSpPr>
          <p:spPr bwMode="auto">
            <a:xfrm>
              <a:off x="2877344" y="6092826"/>
              <a:ext cx="1343025" cy="9525"/>
            </a:xfrm>
            <a:prstGeom prst="rect">
              <a:avLst/>
            </a:prstGeom>
            <a:solidFill>
              <a:srgbClr val="00A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4" name="Rectangle 68"/>
            <p:cNvSpPr>
              <a:spLocks noChangeArrowheads="1"/>
            </p:cNvSpPr>
            <p:nvPr/>
          </p:nvSpPr>
          <p:spPr bwMode="auto">
            <a:xfrm>
              <a:off x="2877344" y="6102351"/>
              <a:ext cx="1343025" cy="9525"/>
            </a:xfrm>
            <a:prstGeom prst="rect">
              <a:avLst/>
            </a:prstGeom>
            <a:solidFill>
              <a:srgbClr val="00A1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5" name="Rectangle 69"/>
            <p:cNvSpPr>
              <a:spLocks noChangeArrowheads="1"/>
            </p:cNvSpPr>
            <p:nvPr/>
          </p:nvSpPr>
          <p:spPr bwMode="auto">
            <a:xfrm>
              <a:off x="2877344" y="6111876"/>
              <a:ext cx="1343025" cy="9525"/>
            </a:xfrm>
            <a:prstGeom prst="rect">
              <a:avLst/>
            </a:prstGeom>
            <a:solidFill>
              <a:srgbClr val="00A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6" name="Rectangle 70"/>
            <p:cNvSpPr>
              <a:spLocks noChangeArrowheads="1"/>
            </p:cNvSpPr>
            <p:nvPr/>
          </p:nvSpPr>
          <p:spPr bwMode="auto">
            <a:xfrm>
              <a:off x="2877344" y="6121401"/>
              <a:ext cx="1343025" cy="9525"/>
            </a:xfrm>
            <a:prstGeom prst="rect">
              <a:avLst/>
            </a:prstGeom>
            <a:solidFill>
              <a:srgbClr val="009F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8" name="Rectangle 71"/>
            <p:cNvSpPr>
              <a:spLocks noChangeArrowheads="1"/>
            </p:cNvSpPr>
            <p:nvPr/>
          </p:nvSpPr>
          <p:spPr bwMode="auto">
            <a:xfrm>
              <a:off x="2877344" y="6130926"/>
              <a:ext cx="1343025" cy="9525"/>
            </a:xfrm>
            <a:prstGeom prst="rect">
              <a:avLst/>
            </a:prstGeom>
            <a:solidFill>
              <a:srgbClr val="009E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99" name="Rectangle 72"/>
            <p:cNvSpPr>
              <a:spLocks noChangeArrowheads="1"/>
            </p:cNvSpPr>
            <p:nvPr/>
          </p:nvSpPr>
          <p:spPr bwMode="auto">
            <a:xfrm>
              <a:off x="2877344" y="6140451"/>
              <a:ext cx="1343025" cy="9525"/>
            </a:xfrm>
            <a:prstGeom prst="rect">
              <a:avLst/>
            </a:prstGeom>
            <a:solidFill>
              <a:srgbClr val="009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0" name="Rectangle 73"/>
            <p:cNvSpPr>
              <a:spLocks noChangeArrowheads="1"/>
            </p:cNvSpPr>
            <p:nvPr/>
          </p:nvSpPr>
          <p:spPr bwMode="auto">
            <a:xfrm>
              <a:off x="2877344" y="6149976"/>
              <a:ext cx="1343025" cy="9525"/>
            </a:xfrm>
            <a:prstGeom prst="rect">
              <a:avLst/>
            </a:prstGeom>
            <a:solidFill>
              <a:srgbClr val="009C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1" name="Rectangle 74"/>
            <p:cNvSpPr>
              <a:spLocks noChangeArrowheads="1"/>
            </p:cNvSpPr>
            <p:nvPr/>
          </p:nvSpPr>
          <p:spPr bwMode="auto">
            <a:xfrm>
              <a:off x="2877344" y="6159501"/>
              <a:ext cx="1343025" cy="9525"/>
            </a:xfrm>
            <a:prstGeom prst="rect">
              <a:avLst/>
            </a:prstGeom>
            <a:solidFill>
              <a:srgbClr val="009B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2" name="Rectangle 75"/>
            <p:cNvSpPr>
              <a:spLocks noChangeArrowheads="1"/>
            </p:cNvSpPr>
            <p:nvPr/>
          </p:nvSpPr>
          <p:spPr bwMode="auto">
            <a:xfrm>
              <a:off x="2877344" y="6169026"/>
              <a:ext cx="1343025" cy="9525"/>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3" name="Rectangle 76"/>
            <p:cNvSpPr>
              <a:spLocks noChangeArrowheads="1"/>
            </p:cNvSpPr>
            <p:nvPr/>
          </p:nvSpPr>
          <p:spPr bwMode="auto">
            <a:xfrm>
              <a:off x="2886869" y="5949951"/>
              <a:ext cx="1314450"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04" name="Rectangle 77"/>
            <p:cNvSpPr>
              <a:spLocks noChangeArrowheads="1"/>
            </p:cNvSpPr>
            <p:nvPr/>
          </p:nvSpPr>
          <p:spPr bwMode="auto">
            <a:xfrm>
              <a:off x="2915444" y="5997576"/>
              <a:ext cx="8141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Calibri" pitchFamily="34" charset="0"/>
                  <a:cs typeface="Arial" pitchFamily="34" charset="0"/>
                </a:rPr>
                <a:t>Client Licensor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05" name="Rectangle 78"/>
            <p:cNvSpPr>
              <a:spLocks noChangeArrowheads="1"/>
            </p:cNvSpPr>
            <p:nvPr/>
          </p:nvSpPr>
          <p:spPr bwMode="auto">
            <a:xfrm>
              <a:off x="2905919" y="6197601"/>
              <a:ext cx="131445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27"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5919" y="6197601"/>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6" name="Rectangle 80"/>
            <p:cNvSpPr>
              <a:spLocks noChangeArrowheads="1"/>
            </p:cNvSpPr>
            <p:nvPr/>
          </p:nvSpPr>
          <p:spPr bwMode="auto">
            <a:xfrm>
              <a:off x="2905919" y="6197601"/>
              <a:ext cx="131445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7" name="Rectangle 81"/>
            <p:cNvSpPr>
              <a:spLocks noChangeArrowheads="1"/>
            </p:cNvSpPr>
            <p:nvPr/>
          </p:nvSpPr>
          <p:spPr bwMode="auto">
            <a:xfrm>
              <a:off x="2896394" y="6188076"/>
              <a:ext cx="133350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08" name="Freeform 82"/>
            <p:cNvSpPr>
              <a:spLocks/>
            </p:cNvSpPr>
            <p:nvPr/>
          </p:nvSpPr>
          <p:spPr bwMode="auto">
            <a:xfrm>
              <a:off x="2901157" y="6192839"/>
              <a:ext cx="1323975" cy="238125"/>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9" name="Rectangle 83"/>
            <p:cNvSpPr>
              <a:spLocks noChangeArrowheads="1"/>
            </p:cNvSpPr>
            <p:nvPr/>
          </p:nvSpPr>
          <p:spPr bwMode="auto">
            <a:xfrm>
              <a:off x="2896394" y="6188076"/>
              <a:ext cx="133350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0" name="Rectangle 84"/>
            <p:cNvSpPr>
              <a:spLocks noChangeArrowheads="1"/>
            </p:cNvSpPr>
            <p:nvPr/>
          </p:nvSpPr>
          <p:spPr bwMode="auto">
            <a:xfrm>
              <a:off x="2877344" y="6159501"/>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1" name="Rectangle 85"/>
            <p:cNvSpPr>
              <a:spLocks noChangeArrowheads="1"/>
            </p:cNvSpPr>
            <p:nvPr/>
          </p:nvSpPr>
          <p:spPr bwMode="auto">
            <a:xfrm>
              <a:off x="2877344" y="6169026"/>
              <a:ext cx="13430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2" name="Rectangle 86"/>
            <p:cNvSpPr>
              <a:spLocks noChangeArrowheads="1"/>
            </p:cNvSpPr>
            <p:nvPr/>
          </p:nvSpPr>
          <p:spPr bwMode="auto">
            <a:xfrm>
              <a:off x="2877344" y="6178551"/>
              <a:ext cx="1343025" cy="190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3" name="Rectangle 87"/>
            <p:cNvSpPr>
              <a:spLocks noChangeArrowheads="1"/>
            </p:cNvSpPr>
            <p:nvPr/>
          </p:nvSpPr>
          <p:spPr bwMode="auto">
            <a:xfrm>
              <a:off x="2877344" y="6197601"/>
              <a:ext cx="1343025" cy="95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4" name="Rectangle 88"/>
            <p:cNvSpPr>
              <a:spLocks noChangeArrowheads="1"/>
            </p:cNvSpPr>
            <p:nvPr/>
          </p:nvSpPr>
          <p:spPr bwMode="auto">
            <a:xfrm>
              <a:off x="2877344" y="6207126"/>
              <a:ext cx="1343025" cy="190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5" name="Rectangle 89"/>
            <p:cNvSpPr>
              <a:spLocks noChangeArrowheads="1"/>
            </p:cNvSpPr>
            <p:nvPr/>
          </p:nvSpPr>
          <p:spPr bwMode="auto">
            <a:xfrm>
              <a:off x="2877344" y="6226176"/>
              <a:ext cx="1343025" cy="190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6" name="Rectangle 90"/>
            <p:cNvSpPr>
              <a:spLocks noChangeArrowheads="1"/>
            </p:cNvSpPr>
            <p:nvPr/>
          </p:nvSpPr>
          <p:spPr bwMode="auto">
            <a:xfrm>
              <a:off x="2877344" y="6245226"/>
              <a:ext cx="1343025" cy="952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7" name="Rectangle 91"/>
            <p:cNvSpPr>
              <a:spLocks noChangeArrowheads="1"/>
            </p:cNvSpPr>
            <p:nvPr/>
          </p:nvSpPr>
          <p:spPr bwMode="auto">
            <a:xfrm>
              <a:off x="2877344" y="6254751"/>
              <a:ext cx="1343025" cy="190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8" name="Rectangle 92"/>
            <p:cNvSpPr>
              <a:spLocks noChangeArrowheads="1"/>
            </p:cNvSpPr>
            <p:nvPr/>
          </p:nvSpPr>
          <p:spPr bwMode="auto">
            <a:xfrm>
              <a:off x="2877344" y="6273801"/>
              <a:ext cx="1343025"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19" name="Rectangle 93"/>
            <p:cNvSpPr>
              <a:spLocks noChangeArrowheads="1"/>
            </p:cNvSpPr>
            <p:nvPr/>
          </p:nvSpPr>
          <p:spPr bwMode="auto">
            <a:xfrm>
              <a:off x="2877344" y="6302376"/>
              <a:ext cx="1343025" cy="190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0" name="Rectangle 94"/>
            <p:cNvSpPr>
              <a:spLocks noChangeArrowheads="1"/>
            </p:cNvSpPr>
            <p:nvPr/>
          </p:nvSpPr>
          <p:spPr bwMode="auto">
            <a:xfrm>
              <a:off x="2877344" y="6321426"/>
              <a:ext cx="1343025" cy="95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1" name="Rectangle 95"/>
            <p:cNvSpPr>
              <a:spLocks noChangeArrowheads="1"/>
            </p:cNvSpPr>
            <p:nvPr/>
          </p:nvSpPr>
          <p:spPr bwMode="auto">
            <a:xfrm>
              <a:off x="2877344" y="6330951"/>
              <a:ext cx="1343025" cy="190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2" name="Rectangle 96"/>
            <p:cNvSpPr>
              <a:spLocks noChangeArrowheads="1"/>
            </p:cNvSpPr>
            <p:nvPr/>
          </p:nvSpPr>
          <p:spPr bwMode="auto">
            <a:xfrm>
              <a:off x="2877344" y="6350001"/>
              <a:ext cx="1343025" cy="1905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3" name="Rectangle 97"/>
            <p:cNvSpPr>
              <a:spLocks noChangeArrowheads="1"/>
            </p:cNvSpPr>
            <p:nvPr/>
          </p:nvSpPr>
          <p:spPr bwMode="auto">
            <a:xfrm>
              <a:off x="2877344" y="6369051"/>
              <a:ext cx="1343025" cy="95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4" name="Rectangle 98"/>
            <p:cNvSpPr>
              <a:spLocks noChangeArrowheads="1"/>
            </p:cNvSpPr>
            <p:nvPr/>
          </p:nvSpPr>
          <p:spPr bwMode="auto">
            <a:xfrm>
              <a:off x="2877344" y="6378576"/>
              <a:ext cx="1343025" cy="19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5" name="Rectangle 99"/>
            <p:cNvSpPr>
              <a:spLocks noChangeArrowheads="1"/>
            </p:cNvSpPr>
            <p:nvPr/>
          </p:nvSpPr>
          <p:spPr bwMode="auto">
            <a:xfrm>
              <a:off x="2877344" y="6397626"/>
              <a:ext cx="1343025" cy="95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26" name="Rectangle 100"/>
            <p:cNvSpPr>
              <a:spLocks noChangeArrowheads="1"/>
            </p:cNvSpPr>
            <p:nvPr/>
          </p:nvSpPr>
          <p:spPr bwMode="auto">
            <a:xfrm>
              <a:off x="2886869" y="6178551"/>
              <a:ext cx="1314450"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28" name="Rectangle 101"/>
            <p:cNvSpPr>
              <a:spLocks noChangeArrowheads="1"/>
            </p:cNvSpPr>
            <p:nvPr/>
          </p:nvSpPr>
          <p:spPr bwMode="auto">
            <a:xfrm>
              <a:off x="2915444" y="6226176"/>
              <a:ext cx="31988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29" name="Rectangle 102"/>
            <p:cNvSpPr>
              <a:spLocks noChangeArrowheads="1"/>
            </p:cNvSpPr>
            <p:nvPr/>
          </p:nvSpPr>
          <p:spPr bwMode="auto">
            <a:xfrm>
              <a:off x="2905919" y="6426201"/>
              <a:ext cx="131445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51" name="Picture 1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05919" y="6426201"/>
              <a:ext cx="131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 name="Rectangle 104"/>
            <p:cNvSpPr>
              <a:spLocks noChangeArrowheads="1"/>
            </p:cNvSpPr>
            <p:nvPr/>
          </p:nvSpPr>
          <p:spPr bwMode="auto">
            <a:xfrm>
              <a:off x="2905919" y="6426201"/>
              <a:ext cx="131445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1" name="Rectangle 105"/>
            <p:cNvSpPr>
              <a:spLocks noChangeArrowheads="1"/>
            </p:cNvSpPr>
            <p:nvPr/>
          </p:nvSpPr>
          <p:spPr bwMode="auto">
            <a:xfrm>
              <a:off x="2896394" y="6416676"/>
              <a:ext cx="133350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2" name="Freeform 106"/>
            <p:cNvSpPr>
              <a:spLocks/>
            </p:cNvSpPr>
            <p:nvPr/>
          </p:nvSpPr>
          <p:spPr bwMode="auto">
            <a:xfrm>
              <a:off x="2901157" y="6421439"/>
              <a:ext cx="1323975" cy="238125"/>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3" name="Rectangle 107"/>
            <p:cNvSpPr>
              <a:spLocks noChangeArrowheads="1"/>
            </p:cNvSpPr>
            <p:nvPr/>
          </p:nvSpPr>
          <p:spPr bwMode="auto">
            <a:xfrm>
              <a:off x="2896394" y="6416676"/>
              <a:ext cx="133350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4" name="Rectangle 108"/>
            <p:cNvSpPr>
              <a:spLocks noChangeArrowheads="1"/>
            </p:cNvSpPr>
            <p:nvPr/>
          </p:nvSpPr>
          <p:spPr bwMode="auto">
            <a:xfrm>
              <a:off x="2877344" y="6388101"/>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5" name="Rectangle 109"/>
            <p:cNvSpPr>
              <a:spLocks noChangeArrowheads="1"/>
            </p:cNvSpPr>
            <p:nvPr/>
          </p:nvSpPr>
          <p:spPr bwMode="auto">
            <a:xfrm>
              <a:off x="2877344" y="6397626"/>
              <a:ext cx="13430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6" name="Rectangle 110"/>
            <p:cNvSpPr>
              <a:spLocks noChangeArrowheads="1"/>
            </p:cNvSpPr>
            <p:nvPr/>
          </p:nvSpPr>
          <p:spPr bwMode="auto">
            <a:xfrm>
              <a:off x="2877344" y="6407151"/>
              <a:ext cx="1343025" cy="190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7" name="Rectangle 111"/>
            <p:cNvSpPr>
              <a:spLocks noChangeArrowheads="1"/>
            </p:cNvSpPr>
            <p:nvPr/>
          </p:nvSpPr>
          <p:spPr bwMode="auto">
            <a:xfrm>
              <a:off x="2877344" y="6426201"/>
              <a:ext cx="1343025" cy="95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8" name="Rectangle 112"/>
            <p:cNvSpPr>
              <a:spLocks noChangeArrowheads="1"/>
            </p:cNvSpPr>
            <p:nvPr/>
          </p:nvSpPr>
          <p:spPr bwMode="auto">
            <a:xfrm>
              <a:off x="2877344" y="6435726"/>
              <a:ext cx="1343025" cy="190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39" name="Rectangle 113"/>
            <p:cNvSpPr>
              <a:spLocks noChangeArrowheads="1"/>
            </p:cNvSpPr>
            <p:nvPr/>
          </p:nvSpPr>
          <p:spPr bwMode="auto">
            <a:xfrm>
              <a:off x="2877344" y="6454776"/>
              <a:ext cx="1343025" cy="190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0" name="Rectangle 114"/>
            <p:cNvSpPr>
              <a:spLocks noChangeArrowheads="1"/>
            </p:cNvSpPr>
            <p:nvPr/>
          </p:nvSpPr>
          <p:spPr bwMode="auto">
            <a:xfrm>
              <a:off x="2877344" y="6473826"/>
              <a:ext cx="1343025" cy="952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1" name="Rectangle 115"/>
            <p:cNvSpPr>
              <a:spLocks noChangeArrowheads="1"/>
            </p:cNvSpPr>
            <p:nvPr/>
          </p:nvSpPr>
          <p:spPr bwMode="auto">
            <a:xfrm>
              <a:off x="2877344" y="6483351"/>
              <a:ext cx="1343025" cy="190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2" name="Rectangle 116"/>
            <p:cNvSpPr>
              <a:spLocks noChangeArrowheads="1"/>
            </p:cNvSpPr>
            <p:nvPr/>
          </p:nvSpPr>
          <p:spPr bwMode="auto">
            <a:xfrm>
              <a:off x="2877344" y="6502401"/>
              <a:ext cx="1343025"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3" name="Rectangle 117"/>
            <p:cNvSpPr>
              <a:spLocks noChangeArrowheads="1"/>
            </p:cNvSpPr>
            <p:nvPr/>
          </p:nvSpPr>
          <p:spPr bwMode="auto">
            <a:xfrm>
              <a:off x="2877344" y="6530976"/>
              <a:ext cx="1343025" cy="190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4" name="Rectangle 118"/>
            <p:cNvSpPr>
              <a:spLocks noChangeArrowheads="1"/>
            </p:cNvSpPr>
            <p:nvPr/>
          </p:nvSpPr>
          <p:spPr bwMode="auto">
            <a:xfrm>
              <a:off x="2877344" y="6550026"/>
              <a:ext cx="1343025" cy="95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5" name="Rectangle 119"/>
            <p:cNvSpPr>
              <a:spLocks noChangeArrowheads="1"/>
            </p:cNvSpPr>
            <p:nvPr/>
          </p:nvSpPr>
          <p:spPr bwMode="auto">
            <a:xfrm>
              <a:off x="2877344" y="6559551"/>
              <a:ext cx="1343025" cy="190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6" name="Rectangle 120"/>
            <p:cNvSpPr>
              <a:spLocks noChangeArrowheads="1"/>
            </p:cNvSpPr>
            <p:nvPr/>
          </p:nvSpPr>
          <p:spPr bwMode="auto">
            <a:xfrm>
              <a:off x="2877344" y="6578601"/>
              <a:ext cx="1343025" cy="1905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7" name="Rectangle 121"/>
            <p:cNvSpPr>
              <a:spLocks noChangeArrowheads="1"/>
            </p:cNvSpPr>
            <p:nvPr/>
          </p:nvSpPr>
          <p:spPr bwMode="auto">
            <a:xfrm>
              <a:off x="2877344" y="6597651"/>
              <a:ext cx="1343025" cy="95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8" name="Rectangle 122"/>
            <p:cNvSpPr>
              <a:spLocks noChangeArrowheads="1"/>
            </p:cNvSpPr>
            <p:nvPr/>
          </p:nvSpPr>
          <p:spPr bwMode="auto">
            <a:xfrm>
              <a:off x="2877344" y="6607176"/>
              <a:ext cx="1343025" cy="19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49" name="Rectangle 123"/>
            <p:cNvSpPr>
              <a:spLocks noChangeArrowheads="1"/>
            </p:cNvSpPr>
            <p:nvPr/>
          </p:nvSpPr>
          <p:spPr bwMode="auto">
            <a:xfrm>
              <a:off x="2877344" y="6626226"/>
              <a:ext cx="1343025" cy="95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0" name="Rectangle 124"/>
            <p:cNvSpPr>
              <a:spLocks noChangeArrowheads="1"/>
            </p:cNvSpPr>
            <p:nvPr/>
          </p:nvSpPr>
          <p:spPr bwMode="auto">
            <a:xfrm>
              <a:off x="2886869" y="6407151"/>
              <a:ext cx="1314450"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52" name="Rectangle 125"/>
            <p:cNvSpPr>
              <a:spLocks noChangeArrowheads="1"/>
            </p:cNvSpPr>
            <p:nvPr/>
          </p:nvSpPr>
          <p:spPr bwMode="auto">
            <a:xfrm>
              <a:off x="2915444" y="6454776"/>
              <a:ext cx="3499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Private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2203" name="Group 2202"/>
          <p:cNvGrpSpPr/>
          <p:nvPr/>
        </p:nvGrpSpPr>
        <p:grpSpPr>
          <a:xfrm>
            <a:off x="1715025" y="3368569"/>
            <a:ext cx="1828324" cy="733425"/>
            <a:chOff x="2867819" y="3378201"/>
            <a:chExt cx="1371600" cy="733425"/>
          </a:xfrm>
        </p:grpSpPr>
        <p:sp>
          <p:nvSpPr>
            <p:cNvPr id="2153" name="Rectangle 126"/>
            <p:cNvSpPr>
              <a:spLocks noChangeArrowheads="1"/>
            </p:cNvSpPr>
            <p:nvPr/>
          </p:nvSpPr>
          <p:spPr bwMode="auto">
            <a:xfrm>
              <a:off x="2896394" y="3416301"/>
              <a:ext cx="1333500" cy="6858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75" name="Picture 1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394" y="3416301"/>
              <a:ext cx="1333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 name="Rectangle 128"/>
            <p:cNvSpPr>
              <a:spLocks noChangeArrowheads="1"/>
            </p:cNvSpPr>
            <p:nvPr/>
          </p:nvSpPr>
          <p:spPr bwMode="auto">
            <a:xfrm>
              <a:off x="2896394" y="3416301"/>
              <a:ext cx="1333500" cy="6858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5" name="Rectangle 129"/>
            <p:cNvSpPr>
              <a:spLocks noChangeArrowheads="1"/>
            </p:cNvSpPr>
            <p:nvPr/>
          </p:nvSpPr>
          <p:spPr bwMode="auto">
            <a:xfrm>
              <a:off x="2886869" y="3406776"/>
              <a:ext cx="1352550" cy="7048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6" name="Freeform 130"/>
            <p:cNvSpPr>
              <a:spLocks/>
            </p:cNvSpPr>
            <p:nvPr/>
          </p:nvSpPr>
          <p:spPr bwMode="auto">
            <a:xfrm>
              <a:off x="2891632" y="3411539"/>
              <a:ext cx="1343025" cy="695325"/>
            </a:xfrm>
            <a:custGeom>
              <a:avLst/>
              <a:gdLst>
                <a:gd name="T0" fmla="*/ 8 w 2256"/>
                <a:gd name="T1" fmla="*/ 1152 h 1168"/>
                <a:gd name="T2" fmla="*/ 2248 w 2256"/>
                <a:gd name="T3" fmla="*/ 1152 h 1168"/>
                <a:gd name="T4" fmla="*/ 2240 w 2256"/>
                <a:gd name="T5" fmla="*/ 1160 h 1168"/>
                <a:gd name="T6" fmla="*/ 2240 w 2256"/>
                <a:gd name="T7" fmla="*/ 8 h 1168"/>
                <a:gd name="T8" fmla="*/ 2248 w 2256"/>
                <a:gd name="T9" fmla="*/ 16 h 1168"/>
                <a:gd name="T10" fmla="*/ 8 w 2256"/>
                <a:gd name="T11" fmla="*/ 16 h 1168"/>
                <a:gd name="T12" fmla="*/ 16 w 2256"/>
                <a:gd name="T13" fmla="*/ 8 h 1168"/>
                <a:gd name="T14" fmla="*/ 16 w 2256"/>
                <a:gd name="T15" fmla="*/ 1160 h 1168"/>
                <a:gd name="T16" fmla="*/ 8 w 2256"/>
                <a:gd name="T17" fmla="*/ 1168 h 1168"/>
                <a:gd name="T18" fmla="*/ 0 w 2256"/>
                <a:gd name="T19" fmla="*/ 1160 h 1168"/>
                <a:gd name="T20" fmla="*/ 0 w 2256"/>
                <a:gd name="T21" fmla="*/ 8 h 1168"/>
                <a:gd name="T22" fmla="*/ 8 w 2256"/>
                <a:gd name="T23" fmla="*/ 0 h 1168"/>
                <a:gd name="T24" fmla="*/ 2248 w 2256"/>
                <a:gd name="T25" fmla="*/ 0 h 1168"/>
                <a:gd name="T26" fmla="*/ 2256 w 2256"/>
                <a:gd name="T27" fmla="*/ 8 h 1168"/>
                <a:gd name="T28" fmla="*/ 2256 w 2256"/>
                <a:gd name="T29" fmla="*/ 1160 h 1168"/>
                <a:gd name="T30" fmla="*/ 2248 w 2256"/>
                <a:gd name="T31" fmla="*/ 1168 h 1168"/>
                <a:gd name="T32" fmla="*/ 8 w 2256"/>
                <a:gd name="T33" fmla="*/ 1168 h 1168"/>
                <a:gd name="T34" fmla="*/ 0 w 2256"/>
                <a:gd name="T35" fmla="*/ 1160 h 1168"/>
                <a:gd name="T36" fmla="*/ 8 w 2256"/>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1168">
                  <a:moveTo>
                    <a:pt x="8" y="1152"/>
                  </a:moveTo>
                  <a:lnTo>
                    <a:pt x="2248" y="1152"/>
                  </a:lnTo>
                  <a:lnTo>
                    <a:pt x="2240" y="1160"/>
                  </a:lnTo>
                  <a:lnTo>
                    <a:pt x="2240" y="8"/>
                  </a:lnTo>
                  <a:lnTo>
                    <a:pt x="2248"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48" y="0"/>
                  </a:lnTo>
                  <a:cubicBezTo>
                    <a:pt x="2253" y="0"/>
                    <a:pt x="2256" y="4"/>
                    <a:pt x="2256" y="8"/>
                  </a:cubicBezTo>
                  <a:lnTo>
                    <a:pt x="2256" y="1160"/>
                  </a:lnTo>
                  <a:cubicBezTo>
                    <a:pt x="2256" y="1165"/>
                    <a:pt x="2253" y="1168"/>
                    <a:pt x="2248"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7" name="Rectangle 131"/>
            <p:cNvSpPr>
              <a:spLocks noChangeArrowheads="1"/>
            </p:cNvSpPr>
            <p:nvPr/>
          </p:nvSpPr>
          <p:spPr bwMode="auto">
            <a:xfrm>
              <a:off x="2886869" y="3406776"/>
              <a:ext cx="1352550" cy="7048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8" name="Rectangle 132"/>
            <p:cNvSpPr>
              <a:spLocks noChangeArrowheads="1"/>
            </p:cNvSpPr>
            <p:nvPr/>
          </p:nvSpPr>
          <p:spPr bwMode="auto">
            <a:xfrm>
              <a:off x="2867819" y="3378201"/>
              <a:ext cx="135255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59" name="Rectangle 133"/>
            <p:cNvSpPr>
              <a:spLocks noChangeArrowheads="1"/>
            </p:cNvSpPr>
            <p:nvPr/>
          </p:nvSpPr>
          <p:spPr bwMode="auto">
            <a:xfrm>
              <a:off x="2867819" y="3387726"/>
              <a:ext cx="1352550"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0" name="Rectangle 134"/>
            <p:cNvSpPr>
              <a:spLocks noChangeArrowheads="1"/>
            </p:cNvSpPr>
            <p:nvPr/>
          </p:nvSpPr>
          <p:spPr bwMode="auto">
            <a:xfrm>
              <a:off x="2867819" y="3406776"/>
              <a:ext cx="1352550" cy="476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1" name="Rectangle 135"/>
            <p:cNvSpPr>
              <a:spLocks noChangeArrowheads="1"/>
            </p:cNvSpPr>
            <p:nvPr/>
          </p:nvSpPr>
          <p:spPr bwMode="auto">
            <a:xfrm>
              <a:off x="2867819" y="3454401"/>
              <a:ext cx="1352550" cy="476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2" name="Rectangle 136"/>
            <p:cNvSpPr>
              <a:spLocks noChangeArrowheads="1"/>
            </p:cNvSpPr>
            <p:nvPr/>
          </p:nvSpPr>
          <p:spPr bwMode="auto">
            <a:xfrm>
              <a:off x="2867819" y="3502026"/>
              <a:ext cx="1352550" cy="38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3" name="Rectangle 137"/>
            <p:cNvSpPr>
              <a:spLocks noChangeArrowheads="1"/>
            </p:cNvSpPr>
            <p:nvPr/>
          </p:nvSpPr>
          <p:spPr bwMode="auto">
            <a:xfrm>
              <a:off x="2867819" y="3540126"/>
              <a:ext cx="1352550" cy="476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4" name="Rectangle 138"/>
            <p:cNvSpPr>
              <a:spLocks noChangeArrowheads="1"/>
            </p:cNvSpPr>
            <p:nvPr/>
          </p:nvSpPr>
          <p:spPr bwMode="auto">
            <a:xfrm>
              <a:off x="2867819" y="3587751"/>
              <a:ext cx="1352550" cy="4762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5" name="Rectangle 139"/>
            <p:cNvSpPr>
              <a:spLocks noChangeArrowheads="1"/>
            </p:cNvSpPr>
            <p:nvPr/>
          </p:nvSpPr>
          <p:spPr bwMode="auto">
            <a:xfrm>
              <a:off x="2867819" y="3635376"/>
              <a:ext cx="1352550" cy="3810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6" name="Rectangle 140"/>
            <p:cNvSpPr>
              <a:spLocks noChangeArrowheads="1"/>
            </p:cNvSpPr>
            <p:nvPr/>
          </p:nvSpPr>
          <p:spPr bwMode="auto">
            <a:xfrm>
              <a:off x="2867819" y="3673476"/>
              <a:ext cx="1352550" cy="857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7" name="Rectangle 141"/>
            <p:cNvSpPr>
              <a:spLocks noChangeArrowheads="1"/>
            </p:cNvSpPr>
            <p:nvPr/>
          </p:nvSpPr>
          <p:spPr bwMode="auto">
            <a:xfrm>
              <a:off x="2867819" y="3759201"/>
              <a:ext cx="1352550" cy="476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8" name="Rectangle 142"/>
            <p:cNvSpPr>
              <a:spLocks noChangeArrowheads="1"/>
            </p:cNvSpPr>
            <p:nvPr/>
          </p:nvSpPr>
          <p:spPr bwMode="auto">
            <a:xfrm>
              <a:off x="2867819" y="3806826"/>
              <a:ext cx="1352550" cy="476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69" name="Rectangle 143"/>
            <p:cNvSpPr>
              <a:spLocks noChangeArrowheads="1"/>
            </p:cNvSpPr>
            <p:nvPr/>
          </p:nvSpPr>
          <p:spPr bwMode="auto">
            <a:xfrm>
              <a:off x="2867819" y="3854451"/>
              <a:ext cx="1352550" cy="381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0" name="Rectangle 144"/>
            <p:cNvSpPr>
              <a:spLocks noChangeArrowheads="1"/>
            </p:cNvSpPr>
            <p:nvPr/>
          </p:nvSpPr>
          <p:spPr bwMode="auto">
            <a:xfrm>
              <a:off x="2867819" y="3892551"/>
              <a:ext cx="1352550" cy="476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1" name="Rectangle 145"/>
            <p:cNvSpPr>
              <a:spLocks noChangeArrowheads="1"/>
            </p:cNvSpPr>
            <p:nvPr/>
          </p:nvSpPr>
          <p:spPr bwMode="auto">
            <a:xfrm>
              <a:off x="2867819" y="3940176"/>
              <a:ext cx="1352550" cy="476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2" name="Rectangle 146"/>
            <p:cNvSpPr>
              <a:spLocks noChangeArrowheads="1"/>
            </p:cNvSpPr>
            <p:nvPr/>
          </p:nvSpPr>
          <p:spPr bwMode="auto">
            <a:xfrm>
              <a:off x="2867819" y="3987801"/>
              <a:ext cx="1352550" cy="381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3" name="Rectangle 147"/>
            <p:cNvSpPr>
              <a:spLocks noChangeArrowheads="1"/>
            </p:cNvSpPr>
            <p:nvPr/>
          </p:nvSpPr>
          <p:spPr bwMode="auto">
            <a:xfrm>
              <a:off x="2867819" y="4025901"/>
              <a:ext cx="1352550" cy="476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4" name="Rectangle 148"/>
            <p:cNvSpPr>
              <a:spLocks noChangeArrowheads="1"/>
            </p:cNvSpPr>
            <p:nvPr/>
          </p:nvSpPr>
          <p:spPr bwMode="auto">
            <a:xfrm>
              <a:off x="2867819" y="4073526"/>
              <a:ext cx="135255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0" name="Rectangle 149"/>
            <p:cNvSpPr>
              <a:spLocks noChangeArrowheads="1"/>
            </p:cNvSpPr>
            <p:nvPr/>
          </p:nvSpPr>
          <p:spPr bwMode="auto">
            <a:xfrm>
              <a:off x="2877344" y="3397251"/>
              <a:ext cx="1333500" cy="6858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61" name="Rectangle 150"/>
            <p:cNvSpPr>
              <a:spLocks noChangeArrowheads="1"/>
            </p:cNvSpPr>
            <p:nvPr/>
          </p:nvSpPr>
          <p:spPr bwMode="auto">
            <a:xfrm>
              <a:off x="2896394" y="3416301"/>
              <a:ext cx="133350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199" name="Picture 15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96394" y="3416301"/>
              <a:ext cx="133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 name="Rectangle 152"/>
            <p:cNvSpPr>
              <a:spLocks noChangeArrowheads="1"/>
            </p:cNvSpPr>
            <p:nvPr/>
          </p:nvSpPr>
          <p:spPr bwMode="auto">
            <a:xfrm>
              <a:off x="2896394" y="3416301"/>
              <a:ext cx="133350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3" name="Rectangle 153"/>
            <p:cNvSpPr>
              <a:spLocks noChangeArrowheads="1"/>
            </p:cNvSpPr>
            <p:nvPr/>
          </p:nvSpPr>
          <p:spPr bwMode="auto">
            <a:xfrm>
              <a:off x="2886869" y="3406776"/>
              <a:ext cx="135255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4" name="Freeform 154"/>
            <p:cNvSpPr>
              <a:spLocks/>
            </p:cNvSpPr>
            <p:nvPr/>
          </p:nvSpPr>
          <p:spPr bwMode="auto">
            <a:xfrm>
              <a:off x="2891632" y="3411539"/>
              <a:ext cx="1343025" cy="238125"/>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5" name="Rectangle 155"/>
            <p:cNvSpPr>
              <a:spLocks noChangeArrowheads="1"/>
            </p:cNvSpPr>
            <p:nvPr/>
          </p:nvSpPr>
          <p:spPr bwMode="auto">
            <a:xfrm>
              <a:off x="2886869" y="3406776"/>
              <a:ext cx="135255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6" name="Rectangle 156"/>
            <p:cNvSpPr>
              <a:spLocks noChangeArrowheads="1"/>
            </p:cNvSpPr>
            <p:nvPr/>
          </p:nvSpPr>
          <p:spPr bwMode="auto">
            <a:xfrm>
              <a:off x="2867819" y="3378201"/>
              <a:ext cx="1352550" cy="9525"/>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7" name="Rectangle 157"/>
            <p:cNvSpPr>
              <a:spLocks noChangeArrowheads="1"/>
            </p:cNvSpPr>
            <p:nvPr/>
          </p:nvSpPr>
          <p:spPr bwMode="auto">
            <a:xfrm>
              <a:off x="2867819" y="3387726"/>
              <a:ext cx="1352550" cy="95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8" name="Rectangle 158"/>
            <p:cNvSpPr>
              <a:spLocks noChangeArrowheads="1"/>
            </p:cNvSpPr>
            <p:nvPr/>
          </p:nvSpPr>
          <p:spPr bwMode="auto">
            <a:xfrm>
              <a:off x="2867819" y="3397251"/>
              <a:ext cx="1352550" cy="9525"/>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69" name="Rectangle 159"/>
            <p:cNvSpPr>
              <a:spLocks noChangeArrowheads="1"/>
            </p:cNvSpPr>
            <p:nvPr/>
          </p:nvSpPr>
          <p:spPr bwMode="auto">
            <a:xfrm>
              <a:off x="2867819" y="3406776"/>
              <a:ext cx="1352550" cy="9525"/>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0" name="Rectangle 160"/>
            <p:cNvSpPr>
              <a:spLocks noChangeArrowheads="1"/>
            </p:cNvSpPr>
            <p:nvPr/>
          </p:nvSpPr>
          <p:spPr bwMode="auto">
            <a:xfrm>
              <a:off x="2867819" y="3416301"/>
              <a:ext cx="1352550" cy="9525"/>
            </a:xfrm>
            <a:prstGeom prst="rect">
              <a:avLst/>
            </a:prstGeom>
            <a:solidFill>
              <a:srgbClr val="F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1" name="Rectangle 161"/>
            <p:cNvSpPr>
              <a:spLocks noChangeArrowheads="1"/>
            </p:cNvSpPr>
            <p:nvPr/>
          </p:nvSpPr>
          <p:spPr bwMode="auto">
            <a:xfrm>
              <a:off x="2867819" y="3425826"/>
              <a:ext cx="1352550" cy="9525"/>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2" name="Rectangle 162"/>
            <p:cNvSpPr>
              <a:spLocks noChangeArrowheads="1"/>
            </p:cNvSpPr>
            <p:nvPr/>
          </p:nvSpPr>
          <p:spPr bwMode="auto">
            <a:xfrm>
              <a:off x="2867819" y="3435351"/>
              <a:ext cx="1352550" cy="9525"/>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3" name="Rectangle 163"/>
            <p:cNvSpPr>
              <a:spLocks noChangeArrowheads="1"/>
            </p:cNvSpPr>
            <p:nvPr/>
          </p:nvSpPr>
          <p:spPr bwMode="auto">
            <a:xfrm>
              <a:off x="2867819" y="3444876"/>
              <a:ext cx="1352550" cy="9525"/>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4" name="Rectangle 164"/>
            <p:cNvSpPr>
              <a:spLocks noChangeArrowheads="1"/>
            </p:cNvSpPr>
            <p:nvPr/>
          </p:nvSpPr>
          <p:spPr bwMode="auto">
            <a:xfrm>
              <a:off x="2867819" y="3454401"/>
              <a:ext cx="1352550" cy="9525"/>
            </a:xfrm>
            <a:prstGeom prst="rect">
              <a:avLst/>
            </a:prstGeom>
            <a:solidFill>
              <a:srgbClr val="F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5" name="Rectangle 165"/>
            <p:cNvSpPr>
              <a:spLocks noChangeArrowheads="1"/>
            </p:cNvSpPr>
            <p:nvPr/>
          </p:nvSpPr>
          <p:spPr bwMode="auto">
            <a:xfrm>
              <a:off x="2867819" y="3463926"/>
              <a:ext cx="1352550" cy="9525"/>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6" name="Rectangle 166"/>
            <p:cNvSpPr>
              <a:spLocks noChangeArrowheads="1"/>
            </p:cNvSpPr>
            <p:nvPr/>
          </p:nvSpPr>
          <p:spPr bwMode="auto">
            <a:xfrm>
              <a:off x="2867819" y="3473451"/>
              <a:ext cx="1352550" cy="9525"/>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7" name="Rectangle 167"/>
            <p:cNvSpPr>
              <a:spLocks noChangeArrowheads="1"/>
            </p:cNvSpPr>
            <p:nvPr/>
          </p:nvSpPr>
          <p:spPr bwMode="auto">
            <a:xfrm>
              <a:off x="2867819" y="3482976"/>
              <a:ext cx="1352550" cy="9525"/>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8" name="Rectangle 168"/>
            <p:cNvSpPr>
              <a:spLocks noChangeArrowheads="1"/>
            </p:cNvSpPr>
            <p:nvPr/>
          </p:nvSpPr>
          <p:spPr bwMode="auto">
            <a:xfrm>
              <a:off x="2867819" y="3492501"/>
              <a:ext cx="1352550" cy="9525"/>
            </a:xfrm>
            <a:prstGeom prst="rect">
              <a:avLst/>
            </a:prstGeom>
            <a:solidFill>
              <a:srgbClr val="F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79" name="Rectangle 169"/>
            <p:cNvSpPr>
              <a:spLocks noChangeArrowheads="1"/>
            </p:cNvSpPr>
            <p:nvPr/>
          </p:nvSpPr>
          <p:spPr bwMode="auto">
            <a:xfrm>
              <a:off x="2867819" y="3502026"/>
              <a:ext cx="1352550" cy="9525"/>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0" name="Rectangle 170"/>
            <p:cNvSpPr>
              <a:spLocks noChangeArrowheads="1"/>
            </p:cNvSpPr>
            <p:nvPr/>
          </p:nvSpPr>
          <p:spPr bwMode="auto">
            <a:xfrm>
              <a:off x="2867819" y="3511551"/>
              <a:ext cx="1352550" cy="9525"/>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1" name="Rectangle 171"/>
            <p:cNvSpPr>
              <a:spLocks noChangeArrowheads="1"/>
            </p:cNvSpPr>
            <p:nvPr/>
          </p:nvSpPr>
          <p:spPr bwMode="auto">
            <a:xfrm>
              <a:off x="2867819" y="3521076"/>
              <a:ext cx="1352550" cy="9525"/>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2" name="Rectangle 172"/>
            <p:cNvSpPr>
              <a:spLocks noChangeArrowheads="1"/>
            </p:cNvSpPr>
            <p:nvPr/>
          </p:nvSpPr>
          <p:spPr bwMode="auto">
            <a:xfrm>
              <a:off x="2867819" y="3530601"/>
              <a:ext cx="1352550" cy="9525"/>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3" name="Rectangle 173"/>
            <p:cNvSpPr>
              <a:spLocks noChangeArrowheads="1"/>
            </p:cNvSpPr>
            <p:nvPr/>
          </p:nvSpPr>
          <p:spPr bwMode="auto">
            <a:xfrm>
              <a:off x="2867819" y="3540126"/>
              <a:ext cx="1352550" cy="9525"/>
            </a:xfrm>
            <a:prstGeom prst="rect">
              <a:avLst/>
            </a:prstGeom>
            <a:solidFill>
              <a:srgbClr val="E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4" name="Rectangle 174"/>
            <p:cNvSpPr>
              <a:spLocks noChangeArrowheads="1"/>
            </p:cNvSpPr>
            <p:nvPr/>
          </p:nvSpPr>
          <p:spPr bwMode="auto">
            <a:xfrm>
              <a:off x="2867819" y="3549651"/>
              <a:ext cx="1352550" cy="9525"/>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5" name="Rectangle 175"/>
            <p:cNvSpPr>
              <a:spLocks noChangeArrowheads="1"/>
            </p:cNvSpPr>
            <p:nvPr/>
          </p:nvSpPr>
          <p:spPr bwMode="auto">
            <a:xfrm>
              <a:off x="2867819" y="3559176"/>
              <a:ext cx="1352550" cy="9525"/>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6" name="Rectangle 176"/>
            <p:cNvSpPr>
              <a:spLocks noChangeArrowheads="1"/>
            </p:cNvSpPr>
            <p:nvPr/>
          </p:nvSpPr>
          <p:spPr bwMode="auto">
            <a:xfrm>
              <a:off x="2867819" y="3568701"/>
              <a:ext cx="1352550" cy="9525"/>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7" name="Rectangle 177"/>
            <p:cNvSpPr>
              <a:spLocks noChangeArrowheads="1"/>
            </p:cNvSpPr>
            <p:nvPr/>
          </p:nvSpPr>
          <p:spPr bwMode="auto">
            <a:xfrm>
              <a:off x="2867819" y="3578226"/>
              <a:ext cx="1352550" cy="9525"/>
            </a:xfrm>
            <a:prstGeom prst="rect">
              <a:avLst/>
            </a:prstGeom>
            <a:solidFill>
              <a:srgbClr val="E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8" name="Rectangle 178"/>
            <p:cNvSpPr>
              <a:spLocks noChangeArrowheads="1"/>
            </p:cNvSpPr>
            <p:nvPr/>
          </p:nvSpPr>
          <p:spPr bwMode="auto">
            <a:xfrm>
              <a:off x="2867819" y="3587751"/>
              <a:ext cx="1352550" cy="9525"/>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89" name="Rectangle 179"/>
            <p:cNvSpPr>
              <a:spLocks noChangeArrowheads="1"/>
            </p:cNvSpPr>
            <p:nvPr/>
          </p:nvSpPr>
          <p:spPr bwMode="auto">
            <a:xfrm>
              <a:off x="2867819" y="3597276"/>
              <a:ext cx="1352550" cy="9525"/>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0" name="Rectangle 180"/>
            <p:cNvSpPr>
              <a:spLocks noChangeArrowheads="1"/>
            </p:cNvSpPr>
            <p:nvPr/>
          </p:nvSpPr>
          <p:spPr bwMode="auto">
            <a:xfrm>
              <a:off x="2867819" y="3606801"/>
              <a:ext cx="1352550" cy="9525"/>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1" name="Rectangle 181"/>
            <p:cNvSpPr>
              <a:spLocks noChangeArrowheads="1"/>
            </p:cNvSpPr>
            <p:nvPr/>
          </p:nvSpPr>
          <p:spPr bwMode="auto">
            <a:xfrm>
              <a:off x="2867819" y="3616326"/>
              <a:ext cx="1352550" cy="9525"/>
            </a:xfrm>
            <a:prstGeom prst="rect">
              <a:avLst/>
            </a:prstGeom>
            <a:solidFill>
              <a:srgbClr val="E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76" name="Rectangle 182"/>
            <p:cNvSpPr>
              <a:spLocks noChangeArrowheads="1"/>
            </p:cNvSpPr>
            <p:nvPr/>
          </p:nvSpPr>
          <p:spPr bwMode="auto">
            <a:xfrm>
              <a:off x="2877344" y="3397251"/>
              <a:ext cx="1333500"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77" name="Rectangle 183"/>
            <p:cNvSpPr>
              <a:spLocks noChangeArrowheads="1"/>
            </p:cNvSpPr>
            <p:nvPr/>
          </p:nvSpPr>
          <p:spPr bwMode="auto">
            <a:xfrm>
              <a:off x="2905919" y="3444876"/>
              <a:ext cx="83337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Calibri" pitchFamily="34" charset="0"/>
                  <a:cs typeface="Arial" pitchFamily="34" charset="0"/>
                </a:rPr>
                <a:t>Server Licensor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78" name="Rectangle 184"/>
            <p:cNvSpPr>
              <a:spLocks noChangeArrowheads="1"/>
            </p:cNvSpPr>
            <p:nvPr/>
          </p:nvSpPr>
          <p:spPr bwMode="auto">
            <a:xfrm>
              <a:off x="2896394" y="3644901"/>
              <a:ext cx="133350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33" name="Picture 18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6394" y="3644901"/>
              <a:ext cx="133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9" name="Rectangle 186"/>
            <p:cNvSpPr>
              <a:spLocks noChangeArrowheads="1"/>
            </p:cNvSpPr>
            <p:nvPr/>
          </p:nvSpPr>
          <p:spPr bwMode="auto">
            <a:xfrm>
              <a:off x="2896394" y="3644901"/>
              <a:ext cx="133350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0" name="Rectangle 187"/>
            <p:cNvSpPr>
              <a:spLocks noChangeArrowheads="1"/>
            </p:cNvSpPr>
            <p:nvPr/>
          </p:nvSpPr>
          <p:spPr bwMode="auto">
            <a:xfrm>
              <a:off x="2886869" y="3635376"/>
              <a:ext cx="135255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1" name="Freeform 188"/>
            <p:cNvSpPr>
              <a:spLocks/>
            </p:cNvSpPr>
            <p:nvPr/>
          </p:nvSpPr>
          <p:spPr bwMode="auto">
            <a:xfrm>
              <a:off x="2891632" y="3640139"/>
              <a:ext cx="1343025" cy="238125"/>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2" name="Rectangle 189"/>
            <p:cNvSpPr>
              <a:spLocks noChangeArrowheads="1"/>
            </p:cNvSpPr>
            <p:nvPr/>
          </p:nvSpPr>
          <p:spPr bwMode="auto">
            <a:xfrm>
              <a:off x="2886869" y="3635376"/>
              <a:ext cx="135255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3" name="Rectangle 190"/>
            <p:cNvSpPr>
              <a:spLocks noChangeArrowheads="1"/>
            </p:cNvSpPr>
            <p:nvPr/>
          </p:nvSpPr>
          <p:spPr bwMode="auto">
            <a:xfrm>
              <a:off x="2867819" y="3606801"/>
              <a:ext cx="135255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4" name="Rectangle 191"/>
            <p:cNvSpPr>
              <a:spLocks noChangeArrowheads="1"/>
            </p:cNvSpPr>
            <p:nvPr/>
          </p:nvSpPr>
          <p:spPr bwMode="auto">
            <a:xfrm>
              <a:off x="2867819" y="3616326"/>
              <a:ext cx="135255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5" name="Rectangle 192"/>
            <p:cNvSpPr>
              <a:spLocks noChangeArrowheads="1"/>
            </p:cNvSpPr>
            <p:nvPr/>
          </p:nvSpPr>
          <p:spPr bwMode="auto">
            <a:xfrm>
              <a:off x="2867819" y="3625851"/>
              <a:ext cx="1352550" cy="190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6" name="Rectangle 193"/>
            <p:cNvSpPr>
              <a:spLocks noChangeArrowheads="1"/>
            </p:cNvSpPr>
            <p:nvPr/>
          </p:nvSpPr>
          <p:spPr bwMode="auto">
            <a:xfrm>
              <a:off x="2867819" y="3644901"/>
              <a:ext cx="1352550" cy="95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7" name="Rectangle 194"/>
            <p:cNvSpPr>
              <a:spLocks noChangeArrowheads="1"/>
            </p:cNvSpPr>
            <p:nvPr/>
          </p:nvSpPr>
          <p:spPr bwMode="auto">
            <a:xfrm>
              <a:off x="2867819" y="3654426"/>
              <a:ext cx="1352550" cy="190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8" name="Rectangle 195"/>
            <p:cNvSpPr>
              <a:spLocks noChangeArrowheads="1"/>
            </p:cNvSpPr>
            <p:nvPr/>
          </p:nvSpPr>
          <p:spPr bwMode="auto">
            <a:xfrm>
              <a:off x="2867819" y="3673476"/>
              <a:ext cx="1352550" cy="95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9" name="Rectangle 196"/>
            <p:cNvSpPr>
              <a:spLocks noChangeArrowheads="1"/>
            </p:cNvSpPr>
            <p:nvPr/>
          </p:nvSpPr>
          <p:spPr bwMode="auto">
            <a:xfrm>
              <a:off x="2867819" y="3683001"/>
              <a:ext cx="1352550" cy="1905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0" name="Rectangle 197"/>
            <p:cNvSpPr>
              <a:spLocks noChangeArrowheads="1"/>
            </p:cNvSpPr>
            <p:nvPr/>
          </p:nvSpPr>
          <p:spPr bwMode="auto">
            <a:xfrm>
              <a:off x="2867819" y="3702051"/>
              <a:ext cx="1352550" cy="190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1" name="Rectangle 198"/>
            <p:cNvSpPr>
              <a:spLocks noChangeArrowheads="1"/>
            </p:cNvSpPr>
            <p:nvPr/>
          </p:nvSpPr>
          <p:spPr bwMode="auto">
            <a:xfrm>
              <a:off x="2867819" y="3721101"/>
              <a:ext cx="1352550"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2" name="Rectangle 199"/>
            <p:cNvSpPr>
              <a:spLocks noChangeArrowheads="1"/>
            </p:cNvSpPr>
            <p:nvPr/>
          </p:nvSpPr>
          <p:spPr bwMode="auto">
            <a:xfrm>
              <a:off x="2867819" y="3749676"/>
              <a:ext cx="1352550" cy="190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3" name="Rectangle 200"/>
            <p:cNvSpPr>
              <a:spLocks noChangeArrowheads="1"/>
            </p:cNvSpPr>
            <p:nvPr/>
          </p:nvSpPr>
          <p:spPr bwMode="auto">
            <a:xfrm>
              <a:off x="2867819" y="3768726"/>
              <a:ext cx="1352550" cy="95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4" name="Rectangle 201"/>
            <p:cNvSpPr>
              <a:spLocks noChangeArrowheads="1"/>
            </p:cNvSpPr>
            <p:nvPr/>
          </p:nvSpPr>
          <p:spPr bwMode="auto">
            <a:xfrm>
              <a:off x="2867819" y="3778251"/>
              <a:ext cx="1352550" cy="190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5" name="Rectangle 202"/>
            <p:cNvSpPr>
              <a:spLocks noChangeArrowheads="1"/>
            </p:cNvSpPr>
            <p:nvPr/>
          </p:nvSpPr>
          <p:spPr bwMode="auto">
            <a:xfrm>
              <a:off x="2867819" y="3797301"/>
              <a:ext cx="1352550" cy="95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6" name="Rectangle 203"/>
            <p:cNvSpPr>
              <a:spLocks noChangeArrowheads="1"/>
            </p:cNvSpPr>
            <p:nvPr/>
          </p:nvSpPr>
          <p:spPr bwMode="auto">
            <a:xfrm>
              <a:off x="2867819" y="3806826"/>
              <a:ext cx="1352550" cy="1905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7" name="Rectangle 204"/>
            <p:cNvSpPr>
              <a:spLocks noChangeArrowheads="1"/>
            </p:cNvSpPr>
            <p:nvPr/>
          </p:nvSpPr>
          <p:spPr bwMode="auto">
            <a:xfrm>
              <a:off x="2867819" y="3825876"/>
              <a:ext cx="1352550" cy="19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8" name="Rectangle 205"/>
            <p:cNvSpPr>
              <a:spLocks noChangeArrowheads="1"/>
            </p:cNvSpPr>
            <p:nvPr/>
          </p:nvSpPr>
          <p:spPr bwMode="auto">
            <a:xfrm>
              <a:off x="2867819" y="3844926"/>
              <a:ext cx="1352550" cy="95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0" name="Rectangle 206"/>
            <p:cNvSpPr>
              <a:spLocks noChangeArrowheads="1"/>
            </p:cNvSpPr>
            <p:nvPr/>
          </p:nvSpPr>
          <p:spPr bwMode="auto">
            <a:xfrm>
              <a:off x="2877344" y="3625851"/>
              <a:ext cx="1333500"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8" name="Rectangle 208"/>
            <p:cNvSpPr>
              <a:spLocks noChangeArrowheads="1"/>
            </p:cNvSpPr>
            <p:nvPr/>
          </p:nvSpPr>
          <p:spPr bwMode="auto">
            <a:xfrm>
              <a:off x="2905919" y="3673476"/>
              <a:ext cx="31988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39" name="Rectangle 209"/>
            <p:cNvSpPr>
              <a:spLocks noChangeArrowheads="1"/>
            </p:cNvSpPr>
            <p:nvPr/>
          </p:nvSpPr>
          <p:spPr bwMode="auto">
            <a:xfrm>
              <a:off x="2896394" y="3873501"/>
              <a:ext cx="133350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58" name="Picture 2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6394" y="3873501"/>
              <a:ext cx="133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0" name="Rectangle 211"/>
            <p:cNvSpPr>
              <a:spLocks noChangeArrowheads="1"/>
            </p:cNvSpPr>
            <p:nvPr/>
          </p:nvSpPr>
          <p:spPr bwMode="auto">
            <a:xfrm>
              <a:off x="2896394" y="3873501"/>
              <a:ext cx="1333500"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1" name="Rectangle 212"/>
            <p:cNvSpPr>
              <a:spLocks noChangeArrowheads="1"/>
            </p:cNvSpPr>
            <p:nvPr/>
          </p:nvSpPr>
          <p:spPr bwMode="auto">
            <a:xfrm>
              <a:off x="2886869" y="3863976"/>
              <a:ext cx="135255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2" name="Freeform 213"/>
            <p:cNvSpPr>
              <a:spLocks/>
            </p:cNvSpPr>
            <p:nvPr/>
          </p:nvSpPr>
          <p:spPr bwMode="auto">
            <a:xfrm>
              <a:off x="2891632" y="3868739"/>
              <a:ext cx="1343025" cy="238125"/>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3" name="Rectangle 214"/>
            <p:cNvSpPr>
              <a:spLocks noChangeArrowheads="1"/>
            </p:cNvSpPr>
            <p:nvPr/>
          </p:nvSpPr>
          <p:spPr bwMode="auto">
            <a:xfrm>
              <a:off x="2886869" y="3863976"/>
              <a:ext cx="1352550"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4" name="Rectangle 215"/>
            <p:cNvSpPr>
              <a:spLocks noChangeArrowheads="1"/>
            </p:cNvSpPr>
            <p:nvPr/>
          </p:nvSpPr>
          <p:spPr bwMode="auto">
            <a:xfrm>
              <a:off x="2867819" y="3835401"/>
              <a:ext cx="135255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5" name="Rectangle 216"/>
            <p:cNvSpPr>
              <a:spLocks noChangeArrowheads="1"/>
            </p:cNvSpPr>
            <p:nvPr/>
          </p:nvSpPr>
          <p:spPr bwMode="auto">
            <a:xfrm>
              <a:off x="2867819" y="3844926"/>
              <a:ext cx="1352550"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6" name="Rectangle 217"/>
            <p:cNvSpPr>
              <a:spLocks noChangeArrowheads="1"/>
            </p:cNvSpPr>
            <p:nvPr/>
          </p:nvSpPr>
          <p:spPr bwMode="auto">
            <a:xfrm>
              <a:off x="2867819" y="3854451"/>
              <a:ext cx="1352550" cy="190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7" name="Rectangle 218"/>
            <p:cNvSpPr>
              <a:spLocks noChangeArrowheads="1"/>
            </p:cNvSpPr>
            <p:nvPr/>
          </p:nvSpPr>
          <p:spPr bwMode="auto">
            <a:xfrm>
              <a:off x="2867819" y="3873501"/>
              <a:ext cx="1352550" cy="95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8" name="Rectangle 219"/>
            <p:cNvSpPr>
              <a:spLocks noChangeArrowheads="1"/>
            </p:cNvSpPr>
            <p:nvPr/>
          </p:nvSpPr>
          <p:spPr bwMode="auto">
            <a:xfrm>
              <a:off x="2867819" y="3883026"/>
              <a:ext cx="1352550" cy="190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49" name="Rectangle 220"/>
            <p:cNvSpPr>
              <a:spLocks noChangeArrowheads="1"/>
            </p:cNvSpPr>
            <p:nvPr/>
          </p:nvSpPr>
          <p:spPr bwMode="auto">
            <a:xfrm>
              <a:off x="2867819" y="3902076"/>
              <a:ext cx="1352550" cy="95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0" name="Rectangle 221"/>
            <p:cNvSpPr>
              <a:spLocks noChangeArrowheads="1"/>
            </p:cNvSpPr>
            <p:nvPr/>
          </p:nvSpPr>
          <p:spPr bwMode="auto">
            <a:xfrm>
              <a:off x="2867819" y="3911601"/>
              <a:ext cx="1352550" cy="1905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1" name="Rectangle 222"/>
            <p:cNvSpPr>
              <a:spLocks noChangeArrowheads="1"/>
            </p:cNvSpPr>
            <p:nvPr/>
          </p:nvSpPr>
          <p:spPr bwMode="auto">
            <a:xfrm>
              <a:off x="2867819" y="3930651"/>
              <a:ext cx="1352550" cy="190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2" name="Rectangle 223"/>
            <p:cNvSpPr>
              <a:spLocks noChangeArrowheads="1"/>
            </p:cNvSpPr>
            <p:nvPr/>
          </p:nvSpPr>
          <p:spPr bwMode="auto">
            <a:xfrm>
              <a:off x="2867819" y="3949701"/>
              <a:ext cx="1352550"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3" name="Rectangle 224"/>
            <p:cNvSpPr>
              <a:spLocks noChangeArrowheads="1"/>
            </p:cNvSpPr>
            <p:nvPr/>
          </p:nvSpPr>
          <p:spPr bwMode="auto">
            <a:xfrm>
              <a:off x="2867819" y="3978276"/>
              <a:ext cx="1352550" cy="190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4" name="Rectangle 225"/>
            <p:cNvSpPr>
              <a:spLocks noChangeArrowheads="1"/>
            </p:cNvSpPr>
            <p:nvPr/>
          </p:nvSpPr>
          <p:spPr bwMode="auto">
            <a:xfrm>
              <a:off x="2867819" y="3997326"/>
              <a:ext cx="1352550" cy="95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5" name="Rectangle 226"/>
            <p:cNvSpPr>
              <a:spLocks noChangeArrowheads="1"/>
            </p:cNvSpPr>
            <p:nvPr/>
          </p:nvSpPr>
          <p:spPr bwMode="auto">
            <a:xfrm>
              <a:off x="2867819" y="4006851"/>
              <a:ext cx="1352550" cy="190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6" name="Rectangle 227"/>
            <p:cNvSpPr>
              <a:spLocks noChangeArrowheads="1"/>
            </p:cNvSpPr>
            <p:nvPr/>
          </p:nvSpPr>
          <p:spPr bwMode="auto">
            <a:xfrm>
              <a:off x="2867819" y="4025901"/>
              <a:ext cx="1352550" cy="95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7" name="Rectangle 228"/>
            <p:cNvSpPr>
              <a:spLocks noChangeArrowheads="1"/>
            </p:cNvSpPr>
            <p:nvPr/>
          </p:nvSpPr>
          <p:spPr bwMode="auto">
            <a:xfrm>
              <a:off x="2867819" y="4035426"/>
              <a:ext cx="1352550" cy="1905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8" name="Rectangle 229"/>
            <p:cNvSpPr>
              <a:spLocks noChangeArrowheads="1"/>
            </p:cNvSpPr>
            <p:nvPr/>
          </p:nvSpPr>
          <p:spPr bwMode="auto">
            <a:xfrm>
              <a:off x="2867819" y="4054476"/>
              <a:ext cx="1352550" cy="19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59" name="Rectangle 230"/>
            <p:cNvSpPr>
              <a:spLocks noChangeArrowheads="1"/>
            </p:cNvSpPr>
            <p:nvPr/>
          </p:nvSpPr>
          <p:spPr bwMode="auto">
            <a:xfrm>
              <a:off x="2867819" y="4073526"/>
              <a:ext cx="1352550" cy="95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0" name="Rectangle 231"/>
            <p:cNvSpPr>
              <a:spLocks noChangeArrowheads="1"/>
            </p:cNvSpPr>
            <p:nvPr/>
          </p:nvSpPr>
          <p:spPr bwMode="auto">
            <a:xfrm>
              <a:off x="2877344" y="3854451"/>
              <a:ext cx="1333500"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fontAlgn="base">
                <a:spcBef>
                  <a:spcPct val="0"/>
                </a:spcBef>
                <a:spcAft>
                  <a:spcPct val="0"/>
                </a:spcAft>
              </a:pPr>
              <a:endParaRPr lang="en-US" sz="800" dirty="0">
                <a:solidFill>
                  <a:srgbClr val="000000"/>
                </a:solidFill>
                <a:latin typeface="Calibri" pitchFamily="34" charset="0"/>
                <a:cs typeface="Arial" pitchFamily="34" charset="0"/>
              </a:endParaRPr>
            </a:p>
          </p:txBody>
        </p:sp>
      </p:grpSp>
      <p:sp>
        <p:nvSpPr>
          <p:cNvPr id="2241" name="Freeform 232"/>
          <p:cNvSpPr>
            <a:spLocks noEditPoints="1"/>
          </p:cNvSpPr>
          <p:nvPr/>
        </p:nvSpPr>
        <p:spPr bwMode="auto">
          <a:xfrm>
            <a:off x="1740419" y="1073704"/>
            <a:ext cx="1003039" cy="914400"/>
          </a:xfrm>
          <a:custGeom>
            <a:avLst/>
            <a:gdLst>
              <a:gd name="T0" fmla="*/ 90 w 474"/>
              <a:gd name="T1" fmla="*/ 450 h 576"/>
              <a:gd name="T2" fmla="*/ 90 w 474"/>
              <a:gd name="T3" fmla="*/ 432 h 576"/>
              <a:gd name="T4" fmla="*/ 384 w 474"/>
              <a:gd name="T5" fmla="*/ 432 h 576"/>
              <a:gd name="T6" fmla="*/ 384 w 474"/>
              <a:gd name="T7" fmla="*/ 450 h 576"/>
              <a:gd name="T8" fmla="*/ 90 w 474"/>
              <a:gd name="T9" fmla="*/ 450 h 576"/>
              <a:gd name="T10" fmla="*/ 90 w 474"/>
              <a:gd name="T11" fmla="*/ 378 h 576"/>
              <a:gd name="T12" fmla="*/ 90 w 474"/>
              <a:gd name="T13" fmla="*/ 360 h 576"/>
              <a:gd name="T14" fmla="*/ 384 w 474"/>
              <a:gd name="T15" fmla="*/ 360 h 576"/>
              <a:gd name="T16" fmla="*/ 384 w 474"/>
              <a:gd name="T17" fmla="*/ 378 h 576"/>
              <a:gd name="T18" fmla="*/ 90 w 474"/>
              <a:gd name="T19" fmla="*/ 378 h 576"/>
              <a:gd name="T20" fmla="*/ 90 w 474"/>
              <a:gd name="T21" fmla="*/ 306 h 576"/>
              <a:gd name="T22" fmla="*/ 90 w 474"/>
              <a:gd name="T23" fmla="*/ 288 h 576"/>
              <a:gd name="T24" fmla="*/ 384 w 474"/>
              <a:gd name="T25" fmla="*/ 288 h 576"/>
              <a:gd name="T26" fmla="*/ 384 w 474"/>
              <a:gd name="T27" fmla="*/ 306 h 576"/>
              <a:gd name="T28" fmla="*/ 90 w 474"/>
              <a:gd name="T29" fmla="*/ 306 h 576"/>
              <a:gd name="T30" fmla="*/ 90 w 474"/>
              <a:gd name="T31" fmla="*/ 234 h 576"/>
              <a:gd name="T32" fmla="*/ 90 w 474"/>
              <a:gd name="T33" fmla="*/ 216 h 576"/>
              <a:gd name="T34" fmla="*/ 384 w 474"/>
              <a:gd name="T35" fmla="*/ 216 h 576"/>
              <a:gd name="T36" fmla="*/ 384 w 474"/>
              <a:gd name="T37" fmla="*/ 234 h 576"/>
              <a:gd name="T38" fmla="*/ 90 w 474"/>
              <a:gd name="T39" fmla="*/ 234 h 576"/>
              <a:gd name="T40" fmla="*/ 90 w 474"/>
              <a:gd name="T41" fmla="*/ 162 h 576"/>
              <a:gd name="T42" fmla="*/ 90 w 474"/>
              <a:gd name="T43" fmla="*/ 144 h 576"/>
              <a:gd name="T44" fmla="*/ 276 w 474"/>
              <a:gd name="T45" fmla="*/ 144 h 576"/>
              <a:gd name="T46" fmla="*/ 276 w 474"/>
              <a:gd name="T47" fmla="*/ 162 h 576"/>
              <a:gd name="T48" fmla="*/ 90 w 474"/>
              <a:gd name="T49" fmla="*/ 162 h 576"/>
              <a:gd name="T50" fmla="*/ 438 w 474"/>
              <a:gd name="T51" fmla="*/ 540 h 576"/>
              <a:gd name="T52" fmla="*/ 438 w 474"/>
              <a:gd name="T53" fmla="*/ 144 h 576"/>
              <a:gd name="T54" fmla="*/ 330 w 474"/>
              <a:gd name="T55" fmla="*/ 144 h 576"/>
              <a:gd name="T56" fmla="*/ 330 w 474"/>
              <a:gd name="T57" fmla="*/ 36 h 576"/>
              <a:gd name="T58" fmla="*/ 36 w 474"/>
              <a:gd name="T59" fmla="*/ 36 h 576"/>
              <a:gd name="T60" fmla="*/ 36 w 474"/>
              <a:gd name="T61" fmla="*/ 540 h 576"/>
              <a:gd name="T62" fmla="*/ 438 w 474"/>
              <a:gd name="T63" fmla="*/ 540 h 576"/>
              <a:gd name="T64" fmla="*/ 432 w 474"/>
              <a:gd name="T65" fmla="*/ 126 h 576"/>
              <a:gd name="T66" fmla="*/ 348 w 474"/>
              <a:gd name="T67" fmla="*/ 42 h 576"/>
              <a:gd name="T68" fmla="*/ 348 w 474"/>
              <a:gd name="T69" fmla="*/ 126 h 576"/>
              <a:gd name="T70" fmla="*/ 432 w 474"/>
              <a:gd name="T71" fmla="*/ 126 h 576"/>
              <a:gd name="T72" fmla="*/ 360 w 474"/>
              <a:gd name="T73" fmla="*/ 0 h 576"/>
              <a:gd name="T74" fmla="*/ 474 w 474"/>
              <a:gd name="T75" fmla="*/ 114 h 576"/>
              <a:gd name="T76" fmla="*/ 474 w 474"/>
              <a:gd name="T77" fmla="*/ 576 h 576"/>
              <a:gd name="T78" fmla="*/ 0 w 474"/>
              <a:gd name="T79" fmla="*/ 576 h 576"/>
              <a:gd name="T80" fmla="*/ 0 w 474"/>
              <a:gd name="T81" fmla="*/ 0 h 576"/>
              <a:gd name="T82" fmla="*/ 360 w 474"/>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76">
                <a:moveTo>
                  <a:pt x="90" y="450"/>
                </a:moveTo>
                <a:lnTo>
                  <a:pt x="90" y="432"/>
                </a:lnTo>
                <a:lnTo>
                  <a:pt x="384" y="432"/>
                </a:lnTo>
                <a:lnTo>
                  <a:pt x="384" y="450"/>
                </a:lnTo>
                <a:lnTo>
                  <a:pt x="90" y="450"/>
                </a:lnTo>
                <a:close/>
                <a:moveTo>
                  <a:pt x="90" y="378"/>
                </a:moveTo>
                <a:lnTo>
                  <a:pt x="90" y="360"/>
                </a:lnTo>
                <a:lnTo>
                  <a:pt x="384" y="360"/>
                </a:lnTo>
                <a:lnTo>
                  <a:pt x="384" y="378"/>
                </a:lnTo>
                <a:lnTo>
                  <a:pt x="90" y="378"/>
                </a:lnTo>
                <a:close/>
                <a:moveTo>
                  <a:pt x="90" y="306"/>
                </a:moveTo>
                <a:lnTo>
                  <a:pt x="90" y="288"/>
                </a:lnTo>
                <a:lnTo>
                  <a:pt x="384" y="288"/>
                </a:lnTo>
                <a:lnTo>
                  <a:pt x="384" y="306"/>
                </a:lnTo>
                <a:lnTo>
                  <a:pt x="90" y="306"/>
                </a:lnTo>
                <a:close/>
                <a:moveTo>
                  <a:pt x="90" y="234"/>
                </a:moveTo>
                <a:lnTo>
                  <a:pt x="90" y="216"/>
                </a:lnTo>
                <a:lnTo>
                  <a:pt x="384" y="216"/>
                </a:lnTo>
                <a:lnTo>
                  <a:pt x="384" y="234"/>
                </a:lnTo>
                <a:lnTo>
                  <a:pt x="90" y="234"/>
                </a:lnTo>
                <a:close/>
                <a:moveTo>
                  <a:pt x="90" y="162"/>
                </a:moveTo>
                <a:lnTo>
                  <a:pt x="90" y="144"/>
                </a:lnTo>
                <a:lnTo>
                  <a:pt x="276" y="144"/>
                </a:lnTo>
                <a:lnTo>
                  <a:pt x="276" y="162"/>
                </a:lnTo>
                <a:lnTo>
                  <a:pt x="90" y="162"/>
                </a:lnTo>
                <a:close/>
                <a:moveTo>
                  <a:pt x="438" y="540"/>
                </a:moveTo>
                <a:lnTo>
                  <a:pt x="438" y="144"/>
                </a:lnTo>
                <a:lnTo>
                  <a:pt x="330" y="144"/>
                </a:lnTo>
                <a:lnTo>
                  <a:pt x="330" y="36"/>
                </a:lnTo>
                <a:lnTo>
                  <a:pt x="36" y="36"/>
                </a:lnTo>
                <a:lnTo>
                  <a:pt x="36" y="540"/>
                </a:lnTo>
                <a:lnTo>
                  <a:pt x="438" y="540"/>
                </a:lnTo>
                <a:close/>
                <a:moveTo>
                  <a:pt x="432" y="126"/>
                </a:moveTo>
                <a:lnTo>
                  <a:pt x="348" y="42"/>
                </a:lnTo>
                <a:lnTo>
                  <a:pt x="348" y="126"/>
                </a:lnTo>
                <a:lnTo>
                  <a:pt x="432" y="126"/>
                </a:lnTo>
                <a:close/>
                <a:moveTo>
                  <a:pt x="360" y="0"/>
                </a:moveTo>
                <a:lnTo>
                  <a:pt x="474" y="114"/>
                </a:lnTo>
                <a:lnTo>
                  <a:pt x="474" y="576"/>
                </a:lnTo>
                <a:lnTo>
                  <a:pt x="0" y="576"/>
                </a:lnTo>
                <a:lnTo>
                  <a:pt x="0" y="0"/>
                </a:lnTo>
                <a:lnTo>
                  <a:pt x="3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2" name="Freeform 233"/>
          <p:cNvSpPr>
            <a:spLocks noEditPoints="1"/>
          </p:cNvSpPr>
          <p:nvPr/>
        </p:nvSpPr>
        <p:spPr bwMode="auto">
          <a:xfrm>
            <a:off x="1930869" y="2578654"/>
            <a:ext cx="628487" cy="457200"/>
          </a:xfrm>
          <a:custGeom>
            <a:avLst/>
            <a:gdLst>
              <a:gd name="T0" fmla="*/ 736 w 792"/>
              <a:gd name="T1" fmla="*/ 688 h 769"/>
              <a:gd name="T2" fmla="*/ 352 w 792"/>
              <a:gd name="T3" fmla="*/ 304 h 769"/>
              <a:gd name="T4" fmla="*/ 354 w 792"/>
              <a:gd name="T5" fmla="*/ 304 h 769"/>
              <a:gd name="T6" fmla="*/ 330 w 792"/>
              <a:gd name="T7" fmla="*/ 314 h 769"/>
              <a:gd name="T8" fmla="*/ 320 w 792"/>
              <a:gd name="T9" fmla="*/ 338 h 769"/>
              <a:gd name="T10" fmla="*/ 320 w 792"/>
              <a:gd name="T11" fmla="*/ 336 h 769"/>
              <a:gd name="T12" fmla="*/ 704 w 792"/>
              <a:gd name="T13" fmla="*/ 720 h 769"/>
              <a:gd name="T14" fmla="*/ 703 w 792"/>
              <a:gd name="T15" fmla="*/ 715 h 769"/>
              <a:gd name="T16" fmla="*/ 727 w 792"/>
              <a:gd name="T17" fmla="*/ 705 h 769"/>
              <a:gd name="T18" fmla="*/ 738 w 792"/>
              <a:gd name="T19" fmla="*/ 681 h 769"/>
              <a:gd name="T20" fmla="*/ 736 w 792"/>
              <a:gd name="T21" fmla="*/ 688 h 769"/>
              <a:gd name="T22" fmla="*/ 295 w 792"/>
              <a:gd name="T23" fmla="*/ 280 h 769"/>
              <a:gd name="T24" fmla="*/ 382 w 792"/>
              <a:gd name="T25" fmla="*/ 263 h 769"/>
              <a:gd name="T26" fmla="*/ 384 w 792"/>
              <a:gd name="T27" fmla="*/ 256 h 769"/>
              <a:gd name="T28" fmla="*/ 784 w 792"/>
              <a:gd name="T29" fmla="*/ 656 h 769"/>
              <a:gd name="T30" fmla="*/ 779 w 792"/>
              <a:gd name="T31" fmla="*/ 654 h 769"/>
              <a:gd name="T32" fmla="*/ 762 w 792"/>
              <a:gd name="T33" fmla="*/ 739 h 769"/>
              <a:gd name="T34" fmla="*/ 675 w 792"/>
              <a:gd name="T35" fmla="*/ 756 h 769"/>
              <a:gd name="T36" fmla="*/ 672 w 792"/>
              <a:gd name="T37" fmla="*/ 752 h 769"/>
              <a:gd name="T38" fmla="*/ 272 w 792"/>
              <a:gd name="T39" fmla="*/ 368 h 769"/>
              <a:gd name="T40" fmla="*/ 278 w 792"/>
              <a:gd name="T41" fmla="*/ 365 h 769"/>
              <a:gd name="T42" fmla="*/ 295 w 792"/>
              <a:gd name="T43" fmla="*/ 280 h 769"/>
              <a:gd name="T44" fmla="*/ 464 w 792"/>
              <a:gd name="T45" fmla="*/ 240 h 769"/>
              <a:gd name="T46" fmla="*/ 624 w 792"/>
              <a:gd name="T47" fmla="*/ 304 h 769"/>
              <a:gd name="T48" fmla="*/ 496 w 792"/>
              <a:gd name="T49" fmla="*/ 352 h 769"/>
              <a:gd name="T50" fmla="*/ 480 w 792"/>
              <a:gd name="T51" fmla="*/ 320 h 769"/>
              <a:gd name="T52" fmla="*/ 528 w 792"/>
              <a:gd name="T53" fmla="*/ 304 h 769"/>
              <a:gd name="T54" fmla="*/ 522 w 792"/>
              <a:gd name="T55" fmla="*/ 301 h 769"/>
              <a:gd name="T56" fmla="*/ 417 w 792"/>
              <a:gd name="T57" fmla="*/ 260 h 769"/>
              <a:gd name="T58" fmla="*/ 416 w 792"/>
              <a:gd name="T59" fmla="*/ 256 h 769"/>
              <a:gd name="T60" fmla="*/ 464 w 792"/>
              <a:gd name="T61" fmla="*/ 160 h 769"/>
              <a:gd name="T62" fmla="*/ 462 w 792"/>
              <a:gd name="T63" fmla="*/ 158 h 769"/>
              <a:gd name="T64" fmla="*/ 358 w 792"/>
              <a:gd name="T65" fmla="*/ 202 h 769"/>
              <a:gd name="T66" fmla="*/ 352 w 792"/>
              <a:gd name="T67" fmla="*/ 208 h 769"/>
              <a:gd name="T68" fmla="*/ 320 w 792"/>
              <a:gd name="T69" fmla="*/ 96 h 769"/>
              <a:gd name="T70" fmla="*/ 317 w 792"/>
              <a:gd name="T71" fmla="*/ 99 h 769"/>
              <a:gd name="T72" fmla="*/ 275 w 792"/>
              <a:gd name="T73" fmla="*/ 202 h 769"/>
              <a:gd name="T74" fmla="*/ 272 w 792"/>
              <a:gd name="T75" fmla="*/ 208 h 769"/>
              <a:gd name="T76" fmla="*/ 176 w 792"/>
              <a:gd name="T77" fmla="*/ 160 h 769"/>
              <a:gd name="T78" fmla="*/ 172 w 792"/>
              <a:gd name="T79" fmla="*/ 158 h 769"/>
              <a:gd name="T80" fmla="*/ 217 w 792"/>
              <a:gd name="T81" fmla="*/ 260 h 769"/>
              <a:gd name="T82" fmla="*/ 224 w 792"/>
              <a:gd name="T83" fmla="*/ 256 h 769"/>
              <a:gd name="T84" fmla="*/ 112 w 792"/>
              <a:gd name="T85" fmla="*/ 304 h 769"/>
              <a:gd name="T86" fmla="*/ 224 w 792"/>
              <a:gd name="T87" fmla="*/ 336 h 769"/>
              <a:gd name="T88" fmla="*/ 176 w 792"/>
              <a:gd name="T89" fmla="*/ 448 h 769"/>
              <a:gd name="T90" fmla="*/ 172 w 792"/>
              <a:gd name="T91" fmla="*/ 444 h 769"/>
              <a:gd name="T92" fmla="*/ 275 w 792"/>
              <a:gd name="T93" fmla="*/ 400 h 769"/>
              <a:gd name="T94" fmla="*/ 272 w 792"/>
              <a:gd name="T95" fmla="*/ 400 h 769"/>
              <a:gd name="T96" fmla="*/ 320 w 792"/>
              <a:gd name="T97" fmla="*/ 496 h 769"/>
              <a:gd name="T98" fmla="*/ 336 w 792"/>
              <a:gd name="T99" fmla="*/ 448 h 769"/>
              <a:gd name="T100" fmla="*/ 368 w 792"/>
              <a:gd name="T101" fmla="*/ 480 h 769"/>
              <a:gd name="T102" fmla="*/ 320 w 792"/>
              <a:gd name="T103" fmla="*/ 608 h 769"/>
              <a:gd name="T104" fmla="*/ 256 w 792"/>
              <a:gd name="T105" fmla="*/ 448 h 769"/>
              <a:gd name="T106" fmla="*/ 96 w 792"/>
              <a:gd name="T107" fmla="*/ 512 h 769"/>
              <a:gd name="T108" fmla="*/ 160 w 792"/>
              <a:gd name="T109" fmla="*/ 368 h 769"/>
              <a:gd name="T110" fmla="*/ 0 w 792"/>
              <a:gd name="T111" fmla="*/ 304 h 769"/>
              <a:gd name="T112" fmla="*/ 160 w 792"/>
              <a:gd name="T113" fmla="*/ 240 h 769"/>
              <a:gd name="T114" fmla="*/ 96 w 792"/>
              <a:gd name="T115" fmla="*/ 80 h 769"/>
              <a:gd name="T116" fmla="*/ 256 w 792"/>
              <a:gd name="T117" fmla="*/ 144 h 769"/>
              <a:gd name="T118" fmla="*/ 320 w 792"/>
              <a:gd name="T119" fmla="*/ 0 h 769"/>
              <a:gd name="T120" fmla="*/ 384 w 792"/>
              <a:gd name="T121" fmla="*/ 144 h 769"/>
              <a:gd name="T122" fmla="*/ 544 w 792"/>
              <a:gd name="T123" fmla="*/ 80 h 769"/>
              <a:gd name="T124" fmla="*/ 464 w 792"/>
              <a:gd name="T125" fmla="*/ 24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2" h="769">
                <a:moveTo>
                  <a:pt x="736" y="688"/>
                </a:moveTo>
                <a:lnTo>
                  <a:pt x="352" y="304"/>
                </a:lnTo>
                <a:lnTo>
                  <a:pt x="354" y="304"/>
                </a:lnTo>
                <a:cubicBezTo>
                  <a:pt x="345" y="305"/>
                  <a:pt x="337" y="308"/>
                  <a:pt x="330" y="314"/>
                </a:cubicBezTo>
                <a:cubicBezTo>
                  <a:pt x="325" y="321"/>
                  <a:pt x="321" y="329"/>
                  <a:pt x="320" y="338"/>
                </a:cubicBezTo>
                <a:lnTo>
                  <a:pt x="320" y="336"/>
                </a:lnTo>
                <a:lnTo>
                  <a:pt x="704" y="720"/>
                </a:lnTo>
                <a:lnTo>
                  <a:pt x="703" y="715"/>
                </a:lnTo>
                <a:cubicBezTo>
                  <a:pt x="712" y="714"/>
                  <a:pt x="720" y="710"/>
                  <a:pt x="727" y="705"/>
                </a:cubicBezTo>
                <a:cubicBezTo>
                  <a:pt x="733" y="698"/>
                  <a:pt x="736" y="690"/>
                  <a:pt x="738" y="681"/>
                </a:cubicBezTo>
                <a:lnTo>
                  <a:pt x="736" y="688"/>
                </a:lnTo>
                <a:close/>
                <a:moveTo>
                  <a:pt x="295" y="280"/>
                </a:moveTo>
                <a:cubicBezTo>
                  <a:pt x="318" y="257"/>
                  <a:pt x="352" y="250"/>
                  <a:pt x="382" y="263"/>
                </a:cubicBezTo>
                <a:lnTo>
                  <a:pt x="384" y="256"/>
                </a:lnTo>
                <a:lnTo>
                  <a:pt x="784" y="656"/>
                </a:lnTo>
                <a:lnTo>
                  <a:pt x="779" y="654"/>
                </a:lnTo>
                <a:cubicBezTo>
                  <a:pt x="792" y="683"/>
                  <a:pt x="785" y="717"/>
                  <a:pt x="762" y="739"/>
                </a:cubicBezTo>
                <a:cubicBezTo>
                  <a:pt x="740" y="762"/>
                  <a:pt x="705" y="769"/>
                  <a:pt x="675" y="756"/>
                </a:cubicBezTo>
                <a:lnTo>
                  <a:pt x="672" y="752"/>
                </a:lnTo>
                <a:lnTo>
                  <a:pt x="272" y="368"/>
                </a:lnTo>
                <a:lnTo>
                  <a:pt x="278" y="365"/>
                </a:lnTo>
                <a:cubicBezTo>
                  <a:pt x="265" y="336"/>
                  <a:pt x="272" y="302"/>
                  <a:pt x="295" y="280"/>
                </a:cubicBezTo>
                <a:close/>
                <a:moveTo>
                  <a:pt x="464" y="240"/>
                </a:moveTo>
                <a:lnTo>
                  <a:pt x="624" y="304"/>
                </a:lnTo>
                <a:lnTo>
                  <a:pt x="496" y="352"/>
                </a:lnTo>
                <a:lnTo>
                  <a:pt x="480" y="320"/>
                </a:lnTo>
                <a:lnTo>
                  <a:pt x="528" y="304"/>
                </a:lnTo>
                <a:lnTo>
                  <a:pt x="522" y="301"/>
                </a:lnTo>
                <a:cubicBezTo>
                  <a:pt x="487" y="287"/>
                  <a:pt x="452" y="274"/>
                  <a:pt x="417" y="260"/>
                </a:cubicBezTo>
                <a:lnTo>
                  <a:pt x="416" y="256"/>
                </a:lnTo>
                <a:lnTo>
                  <a:pt x="464" y="160"/>
                </a:lnTo>
                <a:lnTo>
                  <a:pt x="462" y="158"/>
                </a:lnTo>
                <a:cubicBezTo>
                  <a:pt x="427" y="173"/>
                  <a:pt x="393" y="188"/>
                  <a:pt x="358" y="202"/>
                </a:cubicBezTo>
                <a:lnTo>
                  <a:pt x="352" y="208"/>
                </a:lnTo>
                <a:lnTo>
                  <a:pt x="320" y="96"/>
                </a:lnTo>
                <a:lnTo>
                  <a:pt x="317" y="99"/>
                </a:lnTo>
                <a:cubicBezTo>
                  <a:pt x="303" y="133"/>
                  <a:pt x="289" y="168"/>
                  <a:pt x="275" y="202"/>
                </a:cubicBezTo>
                <a:lnTo>
                  <a:pt x="272" y="208"/>
                </a:lnTo>
                <a:lnTo>
                  <a:pt x="176" y="160"/>
                </a:lnTo>
                <a:lnTo>
                  <a:pt x="172" y="158"/>
                </a:lnTo>
                <a:cubicBezTo>
                  <a:pt x="187" y="192"/>
                  <a:pt x="202" y="226"/>
                  <a:pt x="217" y="260"/>
                </a:cubicBezTo>
                <a:lnTo>
                  <a:pt x="224" y="256"/>
                </a:lnTo>
                <a:lnTo>
                  <a:pt x="112" y="304"/>
                </a:lnTo>
                <a:lnTo>
                  <a:pt x="224" y="336"/>
                </a:lnTo>
                <a:lnTo>
                  <a:pt x="176" y="448"/>
                </a:lnTo>
                <a:lnTo>
                  <a:pt x="172" y="444"/>
                </a:lnTo>
                <a:cubicBezTo>
                  <a:pt x="206" y="429"/>
                  <a:pt x="241" y="414"/>
                  <a:pt x="275" y="400"/>
                </a:cubicBezTo>
                <a:lnTo>
                  <a:pt x="272" y="400"/>
                </a:lnTo>
                <a:lnTo>
                  <a:pt x="320" y="496"/>
                </a:lnTo>
                <a:lnTo>
                  <a:pt x="336" y="448"/>
                </a:lnTo>
                <a:lnTo>
                  <a:pt x="368" y="480"/>
                </a:lnTo>
                <a:lnTo>
                  <a:pt x="320" y="608"/>
                </a:lnTo>
                <a:lnTo>
                  <a:pt x="256" y="448"/>
                </a:lnTo>
                <a:lnTo>
                  <a:pt x="96" y="512"/>
                </a:lnTo>
                <a:lnTo>
                  <a:pt x="160" y="368"/>
                </a:lnTo>
                <a:lnTo>
                  <a:pt x="0" y="304"/>
                </a:lnTo>
                <a:lnTo>
                  <a:pt x="160" y="240"/>
                </a:lnTo>
                <a:lnTo>
                  <a:pt x="96" y="80"/>
                </a:lnTo>
                <a:lnTo>
                  <a:pt x="256" y="144"/>
                </a:lnTo>
                <a:lnTo>
                  <a:pt x="320" y="0"/>
                </a:lnTo>
                <a:lnTo>
                  <a:pt x="384" y="144"/>
                </a:lnTo>
                <a:lnTo>
                  <a:pt x="544" y="80"/>
                </a:lnTo>
                <a:lnTo>
                  <a:pt x="464" y="24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pic>
        <p:nvPicPr>
          <p:cNvPr id="2282" name="Picture 23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52899" y="2607230"/>
            <a:ext cx="52056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4" name="Freeform 236"/>
          <p:cNvSpPr>
            <a:spLocks noEditPoints="1"/>
          </p:cNvSpPr>
          <p:nvPr/>
        </p:nvSpPr>
        <p:spPr bwMode="auto">
          <a:xfrm>
            <a:off x="4381331" y="4588430"/>
            <a:ext cx="622138" cy="466725"/>
          </a:xfrm>
          <a:custGeom>
            <a:avLst/>
            <a:gdLst>
              <a:gd name="T0" fmla="*/ 656 w 784"/>
              <a:gd name="T1" fmla="*/ 400 h 784"/>
              <a:gd name="T2" fmla="*/ 720 w 784"/>
              <a:gd name="T3" fmla="*/ 304 h 784"/>
              <a:gd name="T4" fmla="*/ 624 w 784"/>
              <a:gd name="T5" fmla="*/ 256 h 784"/>
              <a:gd name="T6" fmla="*/ 528 w 784"/>
              <a:gd name="T7" fmla="*/ 160 h 784"/>
              <a:gd name="T8" fmla="*/ 552 w 784"/>
              <a:gd name="T9" fmla="*/ 97 h 784"/>
              <a:gd name="T10" fmla="*/ 416 w 784"/>
              <a:gd name="T11" fmla="*/ 128 h 784"/>
              <a:gd name="T12" fmla="*/ 304 w 784"/>
              <a:gd name="T13" fmla="*/ 112 h 784"/>
              <a:gd name="T14" fmla="*/ 224 w 784"/>
              <a:gd name="T15" fmla="*/ 96 h 784"/>
              <a:gd name="T16" fmla="*/ 230 w 784"/>
              <a:gd name="T17" fmla="*/ 194 h 784"/>
              <a:gd name="T18" fmla="*/ 131 w 784"/>
              <a:gd name="T19" fmla="*/ 254 h 784"/>
              <a:gd name="T20" fmla="*/ 67 w 784"/>
              <a:gd name="T21" fmla="*/ 302 h 784"/>
              <a:gd name="T22" fmla="*/ 135 w 784"/>
              <a:gd name="T23" fmla="*/ 395 h 784"/>
              <a:gd name="T24" fmla="*/ 128 w 784"/>
              <a:gd name="T25" fmla="*/ 464 h 784"/>
              <a:gd name="T26" fmla="*/ 96 w 784"/>
              <a:gd name="T27" fmla="*/ 544 h 784"/>
              <a:gd name="T28" fmla="*/ 193 w 784"/>
              <a:gd name="T29" fmla="*/ 560 h 784"/>
              <a:gd name="T30" fmla="*/ 244 w 784"/>
              <a:gd name="T31" fmla="*/ 653 h 784"/>
              <a:gd name="T32" fmla="*/ 290 w 784"/>
              <a:gd name="T33" fmla="*/ 718 h 784"/>
              <a:gd name="T34" fmla="*/ 416 w 784"/>
              <a:gd name="T35" fmla="*/ 656 h 784"/>
              <a:gd name="T36" fmla="*/ 480 w 784"/>
              <a:gd name="T37" fmla="*/ 720 h 784"/>
              <a:gd name="T38" fmla="*/ 528 w 784"/>
              <a:gd name="T39" fmla="*/ 624 h 784"/>
              <a:gd name="T40" fmla="*/ 624 w 784"/>
              <a:gd name="T41" fmla="*/ 528 h 784"/>
              <a:gd name="T42" fmla="*/ 689 w 784"/>
              <a:gd name="T43" fmla="*/ 558 h 784"/>
              <a:gd name="T44" fmla="*/ 704 w 784"/>
              <a:gd name="T45" fmla="*/ 432 h 784"/>
              <a:gd name="T46" fmla="*/ 715 w 784"/>
              <a:gd name="T47" fmla="*/ 622 h 784"/>
              <a:gd name="T48" fmla="*/ 636 w 784"/>
              <a:gd name="T49" fmla="*/ 591 h 784"/>
              <a:gd name="T50" fmla="*/ 581 w 784"/>
              <a:gd name="T51" fmla="*/ 644 h 784"/>
              <a:gd name="T52" fmla="*/ 432 w 784"/>
              <a:gd name="T53" fmla="*/ 704 h 784"/>
              <a:gd name="T54" fmla="*/ 352 w 784"/>
              <a:gd name="T55" fmla="*/ 704 h 784"/>
              <a:gd name="T56" fmla="*/ 320 w 784"/>
              <a:gd name="T57" fmla="*/ 784 h 784"/>
              <a:gd name="T58" fmla="*/ 199 w 784"/>
              <a:gd name="T59" fmla="*/ 634 h 784"/>
              <a:gd name="T60" fmla="*/ 154 w 784"/>
              <a:gd name="T61" fmla="*/ 588 h 784"/>
              <a:gd name="T62" fmla="*/ 0 w 784"/>
              <a:gd name="T63" fmla="*/ 464 h 784"/>
              <a:gd name="T64" fmla="*/ 96 w 784"/>
              <a:gd name="T65" fmla="*/ 432 h 784"/>
              <a:gd name="T66" fmla="*/ 87 w 784"/>
              <a:gd name="T67" fmla="*/ 395 h 784"/>
              <a:gd name="T68" fmla="*/ 64 w 784"/>
              <a:gd name="T69" fmla="*/ 176 h 784"/>
              <a:gd name="T70" fmla="*/ 144 w 784"/>
              <a:gd name="T71" fmla="*/ 208 h 784"/>
              <a:gd name="T72" fmla="*/ 208 w 784"/>
              <a:gd name="T73" fmla="*/ 160 h 784"/>
              <a:gd name="T74" fmla="*/ 319 w 784"/>
              <a:gd name="T75" fmla="*/ 8 h 784"/>
              <a:gd name="T76" fmla="*/ 355 w 784"/>
              <a:gd name="T77" fmla="*/ 88 h 784"/>
              <a:gd name="T78" fmla="*/ 430 w 784"/>
              <a:gd name="T79" fmla="*/ 87 h 784"/>
              <a:gd name="T80" fmla="*/ 576 w 784"/>
              <a:gd name="T81" fmla="*/ 144 h 784"/>
              <a:gd name="T82" fmla="*/ 640 w 784"/>
              <a:gd name="T83" fmla="*/ 208 h 784"/>
              <a:gd name="T84" fmla="*/ 720 w 784"/>
              <a:gd name="T85" fmla="*/ 176 h 784"/>
              <a:gd name="T86" fmla="*/ 704 w 784"/>
              <a:gd name="T87" fmla="*/ 357 h 784"/>
              <a:gd name="T88" fmla="*/ 707 w 784"/>
              <a:gd name="T89" fmla="*/ 395 h 784"/>
              <a:gd name="T90" fmla="*/ 480 w 784"/>
              <a:gd name="T91" fmla="*/ 336 h 784"/>
              <a:gd name="T92" fmla="*/ 320 w 784"/>
              <a:gd name="T93" fmla="*/ 464 h 784"/>
              <a:gd name="T94" fmla="*/ 414 w 784"/>
              <a:gd name="T95" fmla="*/ 243 h 784"/>
              <a:gd name="T96" fmla="*/ 492 w 784"/>
              <a:gd name="T97" fmla="*/ 515 h 784"/>
              <a:gd name="T98" fmla="*/ 277 w 784"/>
              <a:gd name="T99" fmla="*/ 491 h 784"/>
              <a:gd name="T100" fmla="*/ 301 w 784"/>
              <a:gd name="T101" fmla="*/ 276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4">
                <a:moveTo>
                  <a:pt x="716" y="495"/>
                </a:moveTo>
                <a:cubicBezTo>
                  <a:pt x="701" y="489"/>
                  <a:pt x="653" y="468"/>
                  <a:pt x="656" y="464"/>
                </a:cubicBezTo>
                <a:lnTo>
                  <a:pt x="656" y="432"/>
                </a:lnTo>
                <a:lnTo>
                  <a:pt x="656" y="400"/>
                </a:lnTo>
                <a:lnTo>
                  <a:pt x="656" y="336"/>
                </a:lnTo>
                <a:lnTo>
                  <a:pt x="688" y="304"/>
                </a:lnTo>
                <a:lnTo>
                  <a:pt x="686" y="312"/>
                </a:lnTo>
                <a:cubicBezTo>
                  <a:pt x="686" y="312"/>
                  <a:pt x="702" y="306"/>
                  <a:pt x="720" y="304"/>
                </a:cubicBezTo>
                <a:lnTo>
                  <a:pt x="717" y="299"/>
                </a:lnTo>
                <a:cubicBezTo>
                  <a:pt x="706" y="273"/>
                  <a:pt x="701" y="262"/>
                  <a:pt x="688" y="240"/>
                </a:cubicBezTo>
                <a:lnTo>
                  <a:pt x="691" y="236"/>
                </a:lnTo>
                <a:cubicBezTo>
                  <a:pt x="676" y="242"/>
                  <a:pt x="626" y="263"/>
                  <a:pt x="624" y="256"/>
                </a:cubicBezTo>
                <a:lnTo>
                  <a:pt x="608" y="224"/>
                </a:lnTo>
                <a:lnTo>
                  <a:pt x="601" y="232"/>
                </a:lnTo>
                <a:cubicBezTo>
                  <a:pt x="589" y="217"/>
                  <a:pt x="575" y="203"/>
                  <a:pt x="560" y="192"/>
                </a:cubicBezTo>
                <a:lnTo>
                  <a:pt x="528" y="160"/>
                </a:lnTo>
                <a:lnTo>
                  <a:pt x="544" y="128"/>
                </a:lnTo>
                <a:lnTo>
                  <a:pt x="539" y="130"/>
                </a:lnTo>
                <a:cubicBezTo>
                  <a:pt x="539" y="130"/>
                  <a:pt x="546" y="113"/>
                  <a:pt x="544" y="96"/>
                </a:cubicBezTo>
                <a:lnTo>
                  <a:pt x="552" y="97"/>
                </a:lnTo>
                <a:cubicBezTo>
                  <a:pt x="526" y="86"/>
                  <a:pt x="515" y="82"/>
                  <a:pt x="496" y="64"/>
                </a:cubicBezTo>
                <a:lnTo>
                  <a:pt x="489" y="71"/>
                </a:lnTo>
                <a:cubicBezTo>
                  <a:pt x="482" y="88"/>
                  <a:pt x="461" y="139"/>
                  <a:pt x="464" y="144"/>
                </a:cubicBezTo>
                <a:lnTo>
                  <a:pt x="416" y="128"/>
                </a:lnTo>
                <a:lnTo>
                  <a:pt x="422" y="135"/>
                </a:lnTo>
                <a:cubicBezTo>
                  <a:pt x="403" y="133"/>
                  <a:pt x="382" y="133"/>
                  <a:pt x="368" y="128"/>
                </a:cubicBezTo>
                <a:lnTo>
                  <a:pt x="320" y="144"/>
                </a:lnTo>
                <a:lnTo>
                  <a:pt x="304" y="112"/>
                </a:lnTo>
                <a:lnTo>
                  <a:pt x="308" y="107"/>
                </a:lnTo>
                <a:cubicBezTo>
                  <a:pt x="308" y="107"/>
                  <a:pt x="301" y="89"/>
                  <a:pt x="288" y="64"/>
                </a:cubicBezTo>
                <a:lnTo>
                  <a:pt x="293" y="72"/>
                </a:lnTo>
                <a:cubicBezTo>
                  <a:pt x="267" y="83"/>
                  <a:pt x="256" y="88"/>
                  <a:pt x="224" y="96"/>
                </a:cubicBezTo>
                <a:lnTo>
                  <a:pt x="230" y="99"/>
                </a:lnTo>
                <a:cubicBezTo>
                  <a:pt x="238" y="117"/>
                  <a:pt x="260" y="169"/>
                  <a:pt x="256" y="176"/>
                </a:cubicBezTo>
                <a:lnTo>
                  <a:pt x="224" y="192"/>
                </a:lnTo>
                <a:lnTo>
                  <a:pt x="230" y="194"/>
                </a:lnTo>
                <a:cubicBezTo>
                  <a:pt x="216" y="206"/>
                  <a:pt x="203" y="220"/>
                  <a:pt x="192" y="240"/>
                </a:cubicBezTo>
                <a:lnTo>
                  <a:pt x="160" y="272"/>
                </a:lnTo>
                <a:lnTo>
                  <a:pt x="128" y="256"/>
                </a:lnTo>
                <a:lnTo>
                  <a:pt x="131" y="254"/>
                </a:lnTo>
                <a:cubicBezTo>
                  <a:pt x="131" y="254"/>
                  <a:pt x="112" y="246"/>
                  <a:pt x="96" y="240"/>
                </a:cubicBezTo>
                <a:lnTo>
                  <a:pt x="93" y="239"/>
                </a:lnTo>
                <a:cubicBezTo>
                  <a:pt x="82" y="265"/>
                  <a:pt x="78" y="276"/>
                  <a:pt x="64" y="304"/>
                </a:cubicBezTo>
                <a:lnTo>
                  <a:pt x="67" y="302"/>
                </a:lnTo>
                <a:cubicBezTo>
                  <a:pt x="87" y="310"/>
                  <a:pt x="139" y="331"/>
                  <a:pt x="144" y="336"/>
                </a:cubicBezTo>
                <a:lnTo>
                  <a:pt x="139" y="331"/>
                </a:lnTo>
                <a:cubicBezTo>
                  <a:pt x="139" y="331"/>
                  <a:pt x="136" y="390"/>
                  <a:pt x="128" y="400"/>
                </a:cubicBezTo>
                <a:lnTo>
                  <a:pt x="135" y="395"/>
                </a:lnTo>
                <a:cubicBezTo>
                  <a:pt x="136" y="399"/>
                  <a:pt x="136" y="412"/>
                  <a:pt x="128" y="416"/>
                </a:cubicBezTo>
                <a:lnTo>
                  <a:pt x="136" y="412"/>
                </a:lnTo>
                <a:cubicBezTo>
                  <a:pt x="136" y="412"/>
                  <a:pt x="139" y="444"/>
                  <a:pt x="144" y="448"/>
                </a:cubicBezTo>
                <a:lnTo>
                  <a:pt x="128" y="464"/>
                </a:lnTo>
                <a:lnTo>
                  <a:pt x="121" y="460"/>
                </a:lnTo>
                <a:cubicBezTo>
                  <a:pt x="115" y="466"/>
                  <a:pt x="113" y="468"/>
                  <a:pt x="64" y="480"/>
                </a:cubicBezTo>
                <a:lnTo>
                  <a:pt x="66" y="486"/>
                </a:lnTo>
                <a:cubicBezTo>
                  <a:pt x="77" y="513"/>
                  <a:pt x="81" y="524"/>
                  <a:pt x="96" y="544"/>
                </a:cubicBezTo>
                <a:lnTo>
                  <a:pt x="91" y="550"/>
                </a:lnTo>
                <a:cubicBezTo>
                  <a:pt x="111" y="542"/>
                  <a:pt x="165" y="521"/>
                  <a:pt x="160" y="528"/>
                </a:cubicBezTo>
                <a:lnTo>
                  <a:pt x="192" y="560"/>
                </a:lnTo>
                <a:lnTo>
                  <a:pt x="193" y="560"/>
                </a:lnTo>
                <a:cubicBezTo>
                  <a:pt x="202" y="570"/>
                  <a:pt x="214" y="582"/>
                  <a:pt x="224" y="592"/>
                </a:cubicBezTo>
                <a:lnTo>
                  <a:pt x="256" y="624"/>
                </a:lnTo>
                <a:lnTo>
                  <a:pt x="240" y="656"/>
                </a:lnTo>
                <a:lnTo>
                  <a:pt x="244" y="653"/>
                </a:lnTo>
                <a:cubicBezTo>
                  <a:pt x="244" y="653"/>
                  <a:pt x="236" y="672"/>
                  <a:pt x="224" y="688"/>
                </a:cubicBezTo>
                <a:lnTo>
                  <a:pt x="227" y="691"/>
                </a:lnTo>
                <a:cubicBezTo>
                  <a:pt x="253" y="703"/>
                  <a:pt x="264" y="707"/>
                  <a:pt x="288" y="720"/>
                </a:cubicBezTo>
                <a:lnTo>
                  <a:pt x="290" y="718"/>
                </a:lnTo>
                <a:cubicBezTo>
                  <a:pt x="298" y="701"/>
                  <a:pt x="320" y="648"/>
                  <a:pt x="320" y="656"/>
                </a:cubicBezTo>
                <a:lnTo>
                  <a:pt x="352" y="656"/>
                </a:lnTo>
                <a:lnTo>
                  <a:pt x="360" y="654"/>
                </a:lnTo>
                <a:cubicBezTo>
                  <a:pt x="378" y="657"/>
                  <a:pt x="399" y="657"/>
                  <a:pt x="416" y="656"/>
                </a:cubicBezTo>
                <a:lnTo>
                  <a:pt x="448" y="656"/>
                </a:lnTo>
                <a:lnTo>
                  <a:pt x="464" y="688"/>
                </a:lnTo>
                <a:lnTo>
                  <a:pt x="471" y="685"/>
                </a:lnTo>
                <a:cubicBezTo>
                  <a:pt x="471" y="685"/>
                  <a:pt x="479" y="703"/>
                  <a:pt x="480" y="720"/>
                </a:cubicBezTo>
                <a:lnTo>
                  <a:pt x="486" y="721"/>
                </a:lnTo>
                <a:cubicBezTo>
                  <a:pt x="512" y="711"/>
                  <a:pt x="523" y="706"/>
                  <a:pt x="544" y="688"/>
                </a:cubicBezTo>
                <a:lnTo>
                  <a:pt x="549" y="696"/>
                </a:lnTo>
                <a:cubicBezTo>
                  <a:pt x="543" y="679"/>
                  <a:pt x="522" y="627"/>
                  <a:pt x="528" y="624"/>
                </a:cubicBezTo>
                <a:lnTo>
                  <a:pt x="560" y="592"/>
                </a:lnTo>
                <a:lnTo>
                  <a:pt x="561" y="599"/>
                </a:lnTo>
                <a:cubicBezTo>
                  <a:pt x="572" y="590"/>
                  <a:pt x="585" y="577"/>
                  <a:pt x="592" y="560"/>
                </a:cubicBezTo>
                <a:lnTo>
                  <a:pt x="624" y="528"/>
                </a:lnTo>
                <a:lnTo>
                  <a:pt x="656" y="544"/>
                </a:lnTo>
                <a:lnTo>
                  <a:pt x="657" y="545"/>
                </a:lnTo>
                <a:cubicBezTo>
                  <a:pt x="657" y="545"/>
                  <a:pt x="673" y="552"/>
                  <a:pt x="688" y="560"/>
                </a:cubicBezTo>
                <a:lnTo>
                  <a:pt x="689" y="558"/>
                </a:lnTo>
                <a:cubicBezTo>
                  <a:pt x="700" y="532"/>
                  <a:pt x="705" y="521"/>
                  <a:pt x="720" y="496"/>
                </a:cubicBezTo>
                <a:lnTo>
                  <a:pt x="716" y="495"/>
                </a:lnTo>
                <a:close/>
                <a:moveTo>
                  <a:pt x="704" y="435"/>
                </a:moveTo>
                <a:cubicBezTo>
                  <a:pt x="704" y="435"/>
                  <a:pt x="704" y="436"/>
                  <a:pt x="704" y="432"/>
                </a:cubicBezTo>
                <a:lnTo>
                  <a:pt x="703" y="437"/>
                </a:lnTo>
                <a:cubicBezTo>
                  <a:pt x="710" y="440"/>
                  <a:pt x="779" y="469"/>
                  <a:pt x="784" y="464"/>
                </a:cubicBezTo>
                <a:lnTo>
                  <a:pt x="720" y="624"/>
                </a:lnTo>
                <a:lnTo>
                  <a:pt x="715" y="622"/>
                </a:lnTo>
                <a:cubicBezTo>
                  <a:pt x="715" y="622"/>
                  <a:pt x="644" y="592"/>
                  <a:pt x="640" y="592"/>
                </a:cubicBezTo>
                <a:lnTo>
                  <a:pt x="638" y="589"/>
                </a:lnTo>
                <a:cubicBezTo>
                  <a:pt x="637" y="590"/>
                  <a:pt x="636" y="591"/>
                  <a:pt x="640" y="592"/>
                </a:cubicBezTo>
                <a:lnTo>
                  <a:pt x="636" y="591"/>
                </a:lnTo>
                <a:cubicBezTo>
                  <a:pt x="621" y="610"/>
                  <a:pt x="606" y="625"/>
                  <a:pt x="592" y="640"/>
                </a:cubicBezTo>
                <a:lnTo>
                  <a:pt x="590" y="638"/>
                </a:lnTo>
                <a:cubicBezTo>
                  <a:pt x="590" y="638"/>
                  <a:pt x="584" y="642"/>
                  <a:pt x="576" y="640"/>
                </a:cubicBezTo>
                <a:lnTo>
                  <a:pt x="581" y="644"/>
                </a:lnTo>
                <a:cubicBezTo>
                  <a:pt x="584" y="651"/>
                  <a:pt x="612" y="723"/>
                  <a:pt x="608" y="720"/>
                </a:cubicBezTo>
                <a:lnTo>
                  <a:pt x="464" y="784"/>
                </a:lnTo>
                <a:lnTo>
                  <a:pt x="459" y="784"/>
                </a:lnTo>
                <a:cubicBezTo>
                  <a:pt x="459" y="784"/>
                  <a:pt x="429" y="710"/>
                  <a:pt x="432" y="704"/>
                </a:cubicBezTo>
                <a:lnTo>
                  <a:pt x="426" y="703"/>
                </a:lnTo>
                <a:cubicBezTo>
                  <a:pt x="425" y="703"/>
                  <a:pt x="424" y="704"/>
                  <a:pt x="416" y="704"/>
                </a:cubicBezTo>
                <a:lnTo>
                  <a:pt x="424" y="704"/>
                </a:lnTo>
                <a:cubicBezTo>
                  <a:pt x="399" y="706"/>
                  <a:pt x="375" y="705"/>
                  <a:pt x="352" y="704"/>
                </a:cubicBezTo>
                <a:lnTo>
                  <a:pt x="353" y="702"/>
                </a:lnTo>
                <a:cubicBezTo>
                  <a:pt x="353" y="702"/>
                  <a:pt x="352" y="702"/>
                  <a:pt x="352" y="704"/>
                </a:cubicBezTo>
                <a:lnTo>
                  <a:pt x="350" y="702"/>
                </a:lnTo>
                <a:cubicBezTo>
                  <a:pt x="347" y="708"/>
                  <a:pt x="315" y="782"/>
                  <a:pt x="320" y="784"/>
                </a:cubicBezTo>
                <a:lnTo>
                  <a:pt x="160" y="720"/>
                </a:lnTo>
                <a:lnTo>
                  <a:pt x="163" y="717"/>
                </a:lnTo>
                <a:cubicBezTo>
                  <a:pt x="163" y="717"/>
                  <a:pt x="196" y="640"/>
                  <a:pt x="192" y="640"/>
                </a:cubicBezTo>
                <a:lnTo>
                  <a:pt x="199" y="634"/>
                </a:lnTo>
                <a:cubicBezTo>
                  <a:pt x="198" y="633"/>
                  <a:pt x="197" y="632"/>
                  <a:pt x="192" y="624"/>
                </a:cubicBezTo>
                <a:lnTo>
                  <a:pt x="197" y="632"/>
                </a:lnTo>
                <a:cubicBezTo>
                  <a:pt x="180" y="617"/>
                  <a:pt x="166" y="603"/>
                  <a:pt x="160" y="592"/>
                </a:cubicBezTo>
                <a:lnTo>
                  <a:pt x="154" y="588"/>
                </a:lnTo>
                <a:cubicBezTo>
                  <a:pt x="154" y="588"/>
                  <a:pt x="150" y="583"/>
                  <a:pt x="144" y="576"/>
                </a:cubicBezTo>
                <a:lnTo>
                  <a:pt x="148" y="580"/>
                </a:lnTo>
                <a:cubicBezTo>
                  <a:pt x="141" y="583"/>
                  <a:pt x="64" y="613"/>
                  <a:pt x="64" y="608"/>
                </a:cubicBezTo>
                <a:lnTo>
                  <a:pt x="0" y="464"/>
                </a:lnTo>
                <a:lnTo>
                  <a:pt x="4" y="459"/>
                </a:lnTo>
                <a:cubicBezTo>
                  <a:pt x="4" y="459"/>
                  <a:pt x="86" y="426"/>
                  <a:pt x="80" y="432"/>
                </a:cubicBezTo>
                <a:lnTo>
                  <a:pt x="86" y="426"/>
                </a:lnTo>
                <a:cubicBezTo>
                  <a:pt x="86" y="426"/>
                  <a:pt x="88" y="426"/>
                  <a:pt x="96" y="432"/>
                </a:cubicBezTo>
                <a:lnTo>
                  <a:pt x="89" y="425"/>
                </a:lnTo>
                <a:cubicBezTo>
                  <a:pt x="89" y="421"/>
                  <a:pt x="88" y="416"/>
                  <a:pt x="80" y="416"/>
                </a:cubicBezTo>
                <a:lnTo>
                  <a:pt x="80" y="400"/>
                </a:lnTo>
                <a:lnTo>
                  <a:pt x="87" y="395"/>
                </a:lnTo>
                <a:cubicBezTo>
                  <a:pt x="87" y="395"/>
                  <a:pt x="88" y="369"/>
                  <a:pt x="80" y="368"/>
                </a:cubicBezTo>
                <a:lnTo>
                  <a:pt x="88" y="363"/>
                </a:lnTo>
                <a:cubicBezTo>
                  <a:pt x="82" y="360"/>
                  <a:pt x="4" y="329"/>
                  <a:pt x="0" y="336"/>
                </a:cubicBezTo>
                <a:lnTo>
                  <a:pt x="64" y="176"/>
                </a:lnTo>
                <a:lnTo>
                  <a:pt x="66" y="175"/>
                </a:lnTo>
                <a:cubicBezTo>
                  <a:pt x="66" y="175"/>
                  <a:pt x="143" y="206"/>
                  <a:pt x="144" y="208"/>
                </a:cubicBezTo>
                <a:lnTo>
                  <a:pt x="150" y="209"/>
                </a:lnTo>
                <a:cubicBezTo>
                  <a:pt x="150" y="208"/>
                  <a:pt x="151" y="207"/>
                  <a:pt x="144" y="208"/>
                </a:cubicBezTo>
                <a:lnTo>
                  <a:pt x="151" y="207"/>
                </a:lnTo>
                <a:cubicBezTo>
                  <a:pt x="166" y="187"/>
                  <a:pt x="182" y="171"/>
                  <a:pt x="192" y="160"/>
                </a:cubicBezTo>
                <a:lnTo>
                  <a:pt x="199" y="157"/>
                </a:lnTo>
                <a:cubicBezTo>
                  <a:pt x="199" y="157"/>
                  <a:pt x="200" y="156"/>
                  <a:pt x="208" y="160"/>
                </a:cubicBezTo>
                <a:lnTo>
                  <a:pt x="201" y="155"/>
                </a:lnTo>
                <a:cubicBezTo>
                  <a:pt x="198" y="148"/>
                  <a:pt x="167" y="73"/>
                  <a:pt x="160" y="80"/>
                </a:cubicBezTo>
                <a:lnTo>
                  <a:pt x="320" y="0"/>
                </a:lnTo>
                <a:lnTo>
                  <a:pt x="319" y="8"/>
                </a:lnTo>
                <a:cubicBezTo>
                  <a:pt x="319" y="8"/>
                  <a:pt x="350" y="81"/>
                  <a:pt x="352" y="80"/>
                </a:cubicBezTo>
                <a:lnTo>
                  <a:pt x="353" y="88"/>
                </a:lnTo>
                <a:cubicBezTo>
                  <a:pt x="354" y="88"/>
                  <a:pt x="355" y="88"/>
                  <a:pt x="352" y="80"/>
                </a:cubicBezTo>
                <a:lnTo>
                  <a:pt x="355" y="88"/>
                </a:lnTo>
                <a:cubicBezTo>
                  <a:pt x="380" y="85"/>
                  <a:pt x="404" y="84"/>
                  <a:pt x="432" y="80"/>
                </a:cubicBezTo>
                <a:lnTo>
                  <a:pt x="427" y="87"/>
                </a:lnTo>
                <a:cubicBezTo>
                  <a:pt x="427" y="87"/>
                  <a:pt x="429" y="87"/>
                  <a:pt x="432" y="80"/>
                </a:cubicBezTo>
                <a:lnTo>
                  <a:pt x="430" y="87"/>
                </a:lnTo>
                <a:cubicBezTo>
                  <a:pt x="433" y="80"/>
                  <a:pt x="462" y="8"/>
                  <a:pt x="464" y="0"/>
                </a:cubicBezTo>
                <a:lnTo>
                  <a:pt x="608" y="64"/>
                </a:lnTo>
                <a:lnTo>
                  <a:pt x="615" y="71"/>
                </a:lnTo>
                <a:cubicBezTo>
                  <a:pt x="615" y="71"/>
                  <a:pt x="586" y="142"/>
                  <a:pt x="576" y="144"/>
                </a:cubicBezTo>
                <a:lnTo>
                  <a:pt x="584" y="148"/>
                </a:lnTo>
                <a:cubicBezTo>
                  <a:pt x="585" y="149"/>
                  <a:pt x="586" y="150"/>
                  <a:pt x="592" y="144"/>
                </a:cubicBezTo>
                <a:lnTo>
                  <a:pt x="586" y="150"/>
                </a:lnTo>
                <a:cubicBezTo>
                  <a:pt x="607" y="167"/>
                  <a:pt x="625" y="184"/>
                  <a:pt x="640" y="208"/>
                </a:cubicBezTo>
                <a:lnTo>
                  <a:pt x="639" y="201"/>
                </a:lnTo>
                <a:cubicBezTo>
                  <a:pt x="639" y="201"/>
                  <a:pt x="640" y="203"/>
                  <a:pt x="640" y="208"/>
                </a:cubicBezTo>
                <a:lnTo>
                  <a:pt x="641" y="204"/>
                </a:lnTo>
                <a:cubicBezTo>
                  <a:pt x="648" y="201"/>
                  <a:pt x="717" y="173"/>
                  <a:pt x="720" y="176"/>
                </a:cubicBezTo>
                <a:lnTo>
                  <a:pt x="784" y="320"/>
                </a:lnTo>
                <a:lnTo>
                  <a:pt x="780" y="326"/>
                </a:lnTo>
                <a:cubicBezTo>
                  <a:pt x="780" y="326"/>
                  <a:pt x="711" y="354"/>
                  <a:pt x="704" y="352"/>
                </a:cubicBezTo>
                <a:lnTo>
                  <a:pt x="704" y="357"/>
                </a:lnTo>
                <a:cubicBezTo>
                  <a:pt x="704" y="358"/>
                  <a:pt x="704" y="360"/>
                  <a:pt x="704" y="352"/>
                </a:cubicBezTo>
                <a:lnTo>
                  <a:pt x="704" y="360"/>
                </a:lnTo>
                <a:cubicBezTo>
                  <a:pt x="706" y="373"/>
                  <a:pt x="707" y="384"/>
                  <a:pt x="704" y="400"/>
                </a:cubicBezTo>
                <a:lnTo>
                  <a:pt x="707" y="395"/>
                </a:lnTo>
                <a:cubicBezTo>
                  <a:pt x="707" y="407"/>
                  <a:pt x="706" y="419"/>
                  <a:pt x="704" y="432"/>
                </a:cubicBezTo>
                <a:lnTo>
                  <a:pt x="704" y="435"/>
                </a:lnTo>
                <a:close/>
                <a:moveTo>
                  <a:pt x="462" y="477"/>
                </a:moveTo>
                <a:cubicBezTo>
                  <a:pt x="507" y="441"/>
                  <a:pt x="514" y="375"/>
                  <a:pt x="480" y="336"/>
                </a:cubicBezTo>
                <a:lnTo>
                  <a:pt x="478" y="330"/>
                </a:lnTo>
                <a:cubicBezTo>
                  <a:pt x="442" y="285"/>
                  <a:pt x="377" y="278"/>
                  <a:pt x="336" y="320"/>
                </a:cubicBezTo>
                <a:lnTo>
                  <a:pt x="332" y="314"/>
                </a:lnTo>
                <a:cubicBezTo>
                  <a:pt x="287" y="350"/>
                  <a:pt x="279" y="415"/>
                  <a:pt x="320" y="464"/>
                </a:cubicBezTo>
                <a:lnTo>
                  <a:pt x="315" y="460"/>
                </a:lnTo>
                <a:cubicBezTo>
                  <a:pt x="351" y="505"/>
                  <a:pt x="417" y="513"/>
                  <a:pt x="464" y="480"/>
                </a:cubicBezTo>
                <a:lnTo>
                  <a:pt x="462" y="477"/>
                </a:lnTo>
                <a:close/>
                <a:moveTo>
                  <a:pt x="414" y="243"/>
                </a:moveTo>
                <a:cubicBezTo>
                  <a:pt x="454" y="248"/>
                  <a:pt x="491" y="268"/>
                  <a:pt x="512" y="304"/>
                </a:cubicBezTo>
                <a:lnTo>
                  <a:pt x="516" y="300"/>
                </a:lnTo>
                <a:cubicBezTo>
                  <a:pt x="569" y="366"/>
                  <a:pt x="558" y="462"/>
                  <a:pt x="496" y="512"/>
                </a:cubicBezTo>
                <a:lnTo>
                  <a:pt x="492" y="515"/>
                </a:lnTo>
                <a:cubicBezTo>
                  <a:pt x="460" y="540"/>
                  <a:pt x="420" y="552"/>
                  <a:pt x="384" y="544"/>
                </a:cubicBezTo>
                <a:lnTo>
                  <a:pt x="380" y="547"/>
                </a:lnTo>
                <a:cubicBezTo>
                  <a:pt x="339" y="543"/>
                  <a:pt x="303" y="522"/>
                  <a:pt x="272" y="496"/>
                </a:cubicBezTo>
                <a:lnTo>
                  <a:pt x="277" y="491"/>
                </a:lnTo>
                <a:cubicBezTo>
                  <a:pt x="255" y="462"/>
                  <a:pt x="244" y="429"/>
                  <a:pt x="240" y="400"/>
                </a:cubicBezTo>
                <a:lnTo>
                  <a:pt x="244" y="395"/>
                </a:lnTo>
                <a:cubicBezTo>
                  <a:pt x="244" y="350"/>
                  <a:pt x="264" y="306"/>
                  <a:pt x="304" y="272"/>
                </a:cubicBezTo>
                <a:lnTo>
                  <a:pt x="301" y="276"/>
                </a:lnTo>
                <a:cubicBezTo>
                  <a:pt x="333" y="250"/>
                  <a:pt x="373" y="239"/>
                  <a:pt x="416" y="240"/>
                </a:cubicBezTo>
                <a:lnTo>
                  <a:pt x="414" y="243"/>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02" name="Group 2201"/>
          <p:cNvGrpSpPr/>
          <p:nvPr/>
        </p:nvGrpSpPr>
        <p:grpSpPr>
          <a:xfrm>
            <a:off x="1575362" y="4416980"/>
            <a:ext cx="2107651" cy="1019175"/>
            <a:chOff x="2763044" y="4511676"/>
            <a:chExt cx="1581150" cy="1019175"/>
          </a:xfrm>
        </p:grpSpPr>
        <p:sp>
          <p:nvSpPr>
            <p:cNvPr id="2245" name="Rectangle 237"/>
            <p:cNvSpPr>
              <a:spLocks noChangeArrowheads="1"/>
            </p:cNvSpPr>
            <p:nvPr/>
          </p:nvSpPr>
          <p:spPr bwMode="auto">
            <a:xfrm>
              <a:off x="2801144" y="4549776"/>
              <a:ext cx="1533525" cy="971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286" name="Picture 2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01144" y="4549776"/>
              <a:ext cx="15335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6" name="Rectangle 239"/>
            <p:cNvSpPr>
              <a:spLocks noChangeArrowheads="1"/>
            </p:cNvSpPr>
            <p:nvPr/>
          </p:nvSpPr>
          <p:spPr bwMode="auto">
            <a:xfrm>
              <a:off x="2801144" y="4549776"/>
              <a:ext cx="1533525" cy="971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7" name="Rectangle 240"/>
            <p:cNvSpPr>
              <a:spLocks noChangeArrowheads="1"/>
            </p:cNvSpPr>
            <p:nvPr/>
          </p:nvSpPr>
          <p:spPr bwMode="auto">
            <a:xfrm>
              <a:off x="2791619" y="4540251"/>
              <a:ext cx="1552575" cy="990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48" name="Freeform 241"/>
            <p:cNvSpPr>
              <a:spLocks/>
            </p:cNvSpPr>
            <p:nvPr/>
          </p:nvSpPr>
          <p:spPr bwMode="auto">
            <a:xfrm>
              <a:off x="2796382" y="4545014"/>
              <a:ext cx="1543050" cy="981075"/>
            </a:xfrm>
            <a:custGeom>
              <a:avLst/>
              <a:gdLst>
                <a:gd name="T0" fmla="*/ 8 w 2592"/>
                <a:gd name="T1" fmla="*/ 1632 h 1648"/>
                <a:gd name="T2" fmla="*/ 2584 w 2592"/>
                <a:gd name="T3" fmla="*/ 1632 h 1648"/>
                <a:gd name="T4" fmla="*/ 2576 w 2592"/>
                <a:gd name="T5" fmla="*/ 1640 h 1648"/>
                <a:gd name="T6" fmla="*/ 2576 w 2592"/>
                <a:gd name="T7" fmla="*/ 8 h 1648"/>
                <a:gd name="T8" fmla="*/ 2584 w 2592"/>
                <a:gd name="T9" fmla="*/ 16 h 1648"/>
                <a:gd name="T10" fmla="*/ 8 w 2592"/>
                <a:gd name="T11" fmla="*/ 16 h 1648"/>
                <a:gd name="T12" fmla="*/ 16 w 2592"/>
                <a:gd name="T13" fmla="*/ 8 h 1648"/>
                <a:gd name="T14" fmla="*/ 16 w 2592"/>
                <a:gd name="T15" fmla="*/ 1640 h 1648"/>
                <a:gd name="T16" fmla="*/ 8 w 2592"/>
                <a:gd name="T17" fmla="*/ 1648 h 1648"/>
                <a:gd name="T18" fmla="*/ 0 w 2592"/>
                <a:gd name="T19" fmla="*/ 1640 h 1648"/>
                <a:gd name="T20" fmla="*/ 0 w 2592"/>
                <a:gd name="T21" fmla="*/ 8 h 1648"/>
                <a:gd name="T22" fmla="*/ 8 w 2592"/>
                <a:gd name="T23" fmla="*/ 0 h 1648"/>
                <a:gd name="T24" fmla="*/ 2584 w 2592"/>
                <a:gd name="T25" fmla="*/ 0 h 1648"/>
                <a:gd name="T26" fmla="*/ 2592 w 2592"/>
                <a:gd name="T27" fmla="*/ 8 h 1648"/>
                <a:gd name="T28" fmla="*/ 2592 w 2592"/>
                <a:gd name="T29" fmla="*/ 1640 h 1648"/>
                <a:gd name="T30" fmla="*/ 2584 w 2592"/>
                <a:gd name="T31" fmla="*/ 1648 h 1648"/>
                <a:gd name="T32" fmla="*/ 8 w 2592"/>
                <a:gd name="T33" fmla="*/ 1648 h 1648"/>
                <a:gd name="T34" fmla="*/ 0 w 2592"/>
                <a:gd name="T35" fmla="*/ 1640 h 1648"/>
                <a:gd name="T36" fmla="*/ 8 w 2592"/>
                <a:gd name="T37" fmla="*/ 163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2" h="1648">
                  <a:moveTo>
                    <a:pt x="8" y="1632"/>
                  </a:moveTo>
                  <a:lnTo>
                    <a:pt x="2584" y="1632"/>
                  </a:lnTo>
                  <a:lnTo>
                    <a:pt x="2576" y="1640"/>
                  </a:lnTo>
                  <a:lnTo>
                    <a:pt x="2576" y="8"/>
                  </a:lnTo>
                  <a:lnTo>
                    <a:pt x="2584" y="16"/>
                  </a:lnTo>
                  <a:lnTo>
                    <a:pt x="8" y="16"/>
                  </a:lnTo>
                  <a:lnTo>
                    <a:pt x="16" y="8"/>
                  </a:lnTo>
                  <a:lnTo>
                    <a:pt x="16" y="1640"/>
                  </a:lnTo>
                  <a:cubicBezTo>
                    <a:pt x="16" y="1645"/>
                    <a:pt x="13" y="1648"/>
                    <a:pt x="8" y="1648"/>
                  </a:cubicBezTo>
                  <a:cubicBezTo>
                    <a:pt x="4" y="1648"/>
                    <a:pt x="0" y="1645"/>
                    <a:pt x="0" y="1640"/>
                  </a:cubicBezTo>
                  <a:lnTo>
                    <a:pt x="0" y="8"/>
                  </a:lnTo>
                  <a:cubicBezTo>
                    <a:pt x="0" y="4"/>
                    <a:pt x="4" y="0"/>
                    <a:pt x="8" y="0"/>
                  </a:cubicBezTo>
                  <a:lnTo>
                    <a:pt x="2584" y="0"/>
                  </a:lnTo>
                  <a:cubicBezTo>
                    <a:pt x="2589" y="0"/>
                    <a:pt x="2592" y="4"/>
                    <a:pt x="2592" y="8"/>
                  </a:cubicBezTo>
                  <a:lnTo>
                    <a:pt x="2592" y="1640"/>
                  </a:lnTo>
                  <a:cubicBezTo>
                    <a:pt x="2592" y="1645"/>
                    <a:pt x="2589" y="1648"/>
                    <a:pt x="2584" y="1648"/>
                  </a:cubicBezTo>
                  <a:lnTo>
                    <a:pt x="8" y="1648"/>
                  </a:lnTo>
                  <a:cubicBezTo>
                    <a:pt x="4" y="1648"/>
                    <a:pt x="0" y="1645"/>
                    <a:pt x="0" y="1640"/>
                  </a:cubicBezTo>
                  <a:cubicBezTo>
                    <a:pt x="0" y="1636"/>
                    <a:pt x="4" y="1632"/>
                    <a:pt x="8" y="16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9" name="Rectangle 242"/>
            <p:cNvSpPr>
              <a:spLocks noChangeArrowheads="1"/>
            </p:cNvSpPr>
            <p:nvPr/>
          </p:nvSpPr>
          <p:spPr bwMode="auto">
            <a:xfrm>
              <a:off x="2791619" y="4540251"/>
              <a:ext cx="1552575" cy="990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0" name="Rectangle 243"/>
            <p:cNvSpPr>
              <a:spLocks noChangeArrowheads="1"/>
            </p:cNvSpPr>
            <p:nvPr/>
          </p:nvSpPr>
          <p:spPr bwMode="auto">
            <a:xfrm>
              <a:off x="2763044" y="4511676"/>
              <a:ext cx="156210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1" name="Rectangle 244"/>
            <p:cNvSpPr>
              <a:spLocks noChangeArrowheads="1"/>
            </p:cNvSpPr>
            <p:nvPr/>
          </p:nvSpPr>
          <p:spPr bwMode="auto">
            <a:xfrm>
              <a:off x="2763044" y="4521201"/>
              <a:ext cx="1562100"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2" name="Rectangle 245"/>
            <p:cNvSpPr>
              <a:spLocks noChangeArrowheads="1"/>
            </p:cNvSpPr>
            <p:nvPr/>
          </p:nvSpPr>
          <p:spPr bwMode="auto">
            <a:xfrm>
              <a:off x="2763044" y="4549776"/>
              <a:ext cx="1562100" cy="6667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3" name="Rectangle 246"/>
            <p:cNvSpPr>
              <a:spLocks noChangeArrowheads="1"/>
            </p:cNvSpPr>
            <p:nvPr/>
          </p:nvSpPr>
          <p:spPr bwMode="auto">
            <a:xfrm>
              <a:off x="2763044" y="4616451"/>
              <a:ext cx="1562100" cy="571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4" name="Rectangle 247"/>
            <p:cNvSpPr>
              <a:spLocks noChangeArrowheads="1"/>
            </p:cNvSpPr>
            <p:nvPr/>
          </p:nvSpPr>
          <p:spPr bwMode="auto">
            <a:xfrm>
              <a:off x="2763044" y="4673601"/>
              <a:ext cx="1562100" cy="6667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5" name="Rectangle 248"/>
            <p:cNvSpPr>
              <a:spLocks noChangeArrowheads="1"/>
            </p:cNvSpPr>
            <p:nvPr/>
          </p:nvSpPr>
          <p:spPr bwMode="auto">
            <a:xfrm>
              <a:off x="2763044" y="4740276"/>
              <a:ext cx="1562100" cy="571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6" name="Rectangle 249"/>
            <p:cNvSpPr>
              <a:spLocks noChangeArrowheads="1"/>
            </p:cNvSpPr>
            <p:nvPr/>
          </p:nvSpPr>
          <p:spPr bwMode="auto">
            <a:xfrm>
              <a:off x="2763044" y="4797426"/>
              <a:ext cx="1562100" cy="6667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7" name="Rectangle 250"/>
            <p:cNvSpPr>
              <a:spLocks noChangeArrowheads="1"/>
            </p:cNvSpPr>
            <p:nvPr/>
          </p:nvSpPr>
          <p:spPr bwMode="auto">
            <a:xfrm>
              <a:off x="2763044" y="4864101"/>
              <a:ext cx="1562100" cy="571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59" name="Rectangle 251"/>
            <p:cNvSpPr>
              <a:spLocks noChangeArrowheads="1"/>
            </p:cNvSpPr>
            <p:nvPr/>
          </p:nvSpPr>
          <p:spPr bwMode="auto">
            <a:xfrm>
              <a:off x="2763044" y="4921251"/>
              <a:ext cx="1562100" cy="1238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0" name="Rectangle 252"/>
            <p:cNvSpPr>
              <a:spLocks noChangeArrowheads="1"/>
            </p:cNvSpPr>
            <p:nvPr/>
          </p:nvSpPr>
          <p:spPr bwMode="auto">
            <a:xfrm>
              <a:off x="2763044" y="5045076"/>
              <a:ext cx="1562100" cy="666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1" name="Rectangle 253"/>
            <p:cNvSpPr>
              <a:spLocks noChangeArrowheads="1"/>
            </p:cNvSpPr>
            <p:nvPr/>
          </p:nvSpPr>
          <p:spPr bwMode="auto">
            <a:xfrm>
              <a:off x="2763044" y="5111751"/>
              <a:ext cx="1562100" cy="5715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2" name="Rectangle 254"/>
            <p:cNvSpPr>
              <a:spLocks noChangeArrowheads="1"/>
            </p:cNvSpPr>
            <p:nvPr/>
          </p:nvSpPr>
          <p:spPr bwMode="auto">
            <a:xfrm>
              <a:off x="2763044" y="5168901"/>
              <a:ext cx="1562100" cy="666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3" name="Rectangle 255"/>
            <p:cNvSpPr>
              <a:spLocks noChangeArrowheads="1"/>
            </p:cNvSpPr>
            <p:nvPr/>
          </p:nvSpPr>
          <p:spPr bwMode="auto">
            <a:xfrm>
              <a:off x="2763044" y="5235576"/>
              <a:ext cx="1562100" cy="5715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4" name="Rectangle 256"/>
            <p:cNvSpPr>
              <a:spLocks noChangeArrowheads="1"/>
            </p:cNvSpPr>
            <p:nvPr/>
          </p:nvSpPr>
          <p:spPr bwMode="auto">
            <a:xfrm>
              <a:off x="2763044" y="5292726"/>
              <a:ext cx="1562100" cy="6667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5" name="Rectangle 257"/>
            <p:cNvSpPr>
              <a:spLocks noChangeArrowheads="1"/>
            </p:cNvSpPr>
            <p:nvPr/>
          </p:nvSpPr>
          <p:spPr bwMode="auto">
            <a:xfrm>
              <a:off x="2763044" y="5359401"/>
              <a:ext cx="1562100" cy="571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6" name="Rectangle 258"/>
            <p:cNvSpPr>
              <a:spLocks noChangeArrowheads="1"/>
            </p:cNvSpPr>
            <p:nvPr/>
          </p:nvSpPr>
          <p:spPr bwMode="auto">
            <a:xfrm>
              <a:off x="2763044" y="5416551"/>
              <a:ext cx="1562100" cy="6667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7" name="Rectangle 259"/>
            <p:cNvSpPr>
              <a:spLocks noChangeArrowheads="1"/>
            </p:cNvSpPr>
            <p:nvPr/>
          </p:nvSpPr>
          <p:spPr bwMode="auto">
            <a:xfrm>
              <a:off x="2763044" y="5483226"/>
              <a:ext cx="1562100" cy="190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68" name="Rectangle 260"/>
            <p:cNvSpPr>
              <a:spLocks noChangeArrowheads="1"/>
            </p:cNvSpPr>
            <p:nvPr/>
          </p:nvSpPr>
          <p:spPr bwMode="auto">
            <a:xfrm>
              <a:off x="2782094" y="4530726"/>
              <a:ext cx="1533525" cy="97155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69" name="Freeform 261"/>
            <p:cNvSpPr>
              <a:spLocks noEditPoints="1"/>
            </p:cNvSpPr>
            <p:nvPr/>
          </p:nvSpPr>
          <p:spPr bwMode="auto">
            <a:xfrm>
              <a:off x="2947194" y="4679951"/>
              <a:ext cx="579438" cy="490538"/>
            </a:xfrm>
            <a:custGeom>
              <a:avLst/>
              <a:gdLst>
                <a:gd name="T0" fmla="*/ 812 w 973"/>
                <a:gd name="T1" fmla="*/ 156 h 823"/>
                <a:gd name="T2" fmla="*/ 607 w 973"/>
                <a:gd name="T3" fmla="*/ 156 h 823"/>
                <a:gd name="T4" fmla="*/ 709 w 973"/>
                <a:gd name="T5" fmla="*/ 0 h 823"/>
                <a:gd name="T6" fmla="*/ 863 w 973"/>
                <a:gd name="T7" fmla="*/ 156 h 823"/>
                <a:gd name="T8" fmla="*/ 709 w 973"/>
                <a:gd name="T9" fmla="*/ 312 h 823"/>
                <a:gd name="T10" fmla="*/ 709 w 973"/>
                <a:gd name="T11" fmla="*/ 0 h 823"/>
                <a:gd name="T12" fmla="*/ 468 w 973"/>
                <a:gd name="T13" fmla="*/ 635 h 823"/>
                <a:gd name="T14" fmla="*/ 370 w 973"/>
                <a:gd name="T15" fmla="*/ 432 h 823"/>
                <a:gd name="T16" fmla="*/ 263 w 973"/>
                <a:gd name="T17" fmla="*/ 646 h 823"/>
                <a:gd name="T18" fmla="*/ 157 w 973"/>
                <a:gd name="T19" fmla="*/ 433 h 823"/>
                <a:gd name="T20" fmla="*/ 263 w 973"/>
                <a:gd name="T21" fmla="*/ 739 h 823"/>
                <a:gd name="T22" fmla="*/ 520 w 973"/>
                <a:gd name="T23" fmla="*/ 635 h 823"/>
                <a:gd name="T24" fmla="*/ 263 w 973"/>
                <a:gd name="T25" fmla="*/ 791 h 823"/>
                <a:gd name="T26" fmla="*/ 7 w 973"/>
                <a:gd name="T27" fmla="*/ 635 h 823"/>
                <a:gd name="T28" fmla="*/ 190 w 973"/>
                <a:gd name="T29" fmla="*/ 384 h 823"/>
                <a:gd name="T30" fmla="*/ 267 w 973"/>
                <a:gd name="T31" fmla="*/ 534 h 823"/>
                <a:gd name="T32" fmla="*/ 336 w 973"/>
                <a:gd name="T33" fmla="*/ 384 h 823"/>
                <a:gd name="T34" fmla="*/ 810 w 973"/>
                <a:gd name="T35" fmla="*/ 306 h 823"/>
                <a:gd name="T36" fmla="*/ 722 w 973"/>
                <a:gd name="T37" fmla="*/ 733 h 823"/>
                <a:gd name="T38" fmla="*/ 538 w 973"/>
                <a:gd name="T39" fmla="*/ 698 h 823"/>
                <a:gd name="T40" fmla="*/ 709 w 973"/>
                <a:gd name="T41" fmla="*/ 677 h 823"/>
                <a:gd name="T42" fmla="*/ 816 w 973"/>
                <a:gd name="T43" fmla="*/ 371 h 823"/>
                <a:gd name="T44" fmla="*/ 709 w 973"/>
                <a:gd name="T45" fmla="*/ 583 h 823"/>
                <a:gd name="T46" fmla="*/ 603 w 973"/>
                <a:gd name="T47" fmla="*/ 371 h 823"/>
                <a:gd name="T48" fmla="*/ 518 w 973"/>
                <a:gd name="T49" fmla="*/ 482 h 823"/>
                <a:gd name="T50" fmla="*/ 608 w 973"/>
                <a:gd name="T51" fmla="*/ 306 h 823"/>
                <a:gd name="T52" fmla="*/ 635 w 973"/>
                <a:gd name="T53" fmla="*/ 326 h 823"/>
                <a:gd name="T54" fmla="*/ 779 w 973"/>
                <a:gd name="T55" fmla="*/ 326 h 823"/>
                <a:gd name="T56" fmla="*/ 810 w 973"/>
                <a:gd name="T57" fmla="*/ 306 h 823"/>
                <a:gd name="T58" fmla="*/ 366 w 973"/>
                <a:gd name="T59" fmla="*/ 218 h 823"/>
                <a:gd name="T60" fmla="*/ 161 w 973"/>
                <a:gd name="T61" fmla="*/ 218 h 823"/>
                <a:gd name="T62" fmla="*/ 263 w 973"/>
                <a:gd name="T63" fmla="*/ 62 h 823"/>
                <a:gd name="T64" fmla="*/ 417 w 973"/>
                <a:gd name="T65" fmla="*/ 218 h 823"/>
                <a:gd name="T66" fmla="*/ 263 w 973"/>
                <a:gd name="T67" fmla="*/ 374 h 823"/>
                <a:gd name="T68" fmla="*/ 263 w 973"/>
                <a:gd name="T69" fmla="*/ 6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3" h="823">
                  <a:moveTo>
                    <a:pt x="709" y="260"/>
                  </a:moveTo>
                  <a:cubicBezTo>
                    <a:pt x="766" y="260"/>
                    <a:pt x="812" y="214"/>
                    <a:pt x="812" y="156"/>
                  </a:cubicBezTo>
                  <a:cubicBezTo>
                    <a:pt x="812" y="98"/>
                    <a:pt x="766" y="52"/>
                    <a:pt x="709" y="52"/>
                  </a:cubicBezTo>
                  <a:cubicBezTo>
                    <a:pt x="652" y="52"/>
                    <a:pt x="607" y="98"/>
                    <a:pt x="607" y="156"/>
                  </a:cubicBezTo>
                  <a:cubicBezTo>
                    <a:pt x="607" y="214"/>
                    <a:pt x="652" y="260"/>
                    <a:pt x="709" y="260"/>
                  </a:cubicBezTo>
                  <a:close/>
                  <a:moveTo>
                    <a:pt x="709" y="0"/>
                  </a:moveTo>
                  <a:cubicBezTo>
                    <a:pt x="794" y="0"/>
                    <a:pt x="863" y="70"/>
                    <a:pt x="863" y="156"/>
                  </a:cubicBezTo>
                  <a:cubicBezTo>
                    <a:pt x="863" y="156"/>
                    <a:pt x="863" y="156"/>
                    <a:pt x="863" y="156"/>
                  </a:cubicBezTo>
                  <a:cubicBezTo>
                    <a:pt x="863" y="242"/>
                    <a:pt x="794" y="312"/>
                    <a:pt x="709" y="312"/>
                  </a:cubicBezTo>
                  <a:cubicBezTo>
                    <a:pt x="709" y="312"/>
                    <a:pt x="709" y="312"/>
                    <a:pt x="709" y="312"/>
                  </a:cubicBezTo>
                  <a:cubicBezTo>
                    <a:pt x="624" y="312"/>
                    <a:pt x="555" y="242"/>
                    <a:pt x="555" y="156"/>
                  </a:cubicBezTo>
                  <a:cubicBezTo>
                    <a:pt x="555" y="70"/>
                    <a:pt x="624" y="0"/>
                    <a:pt x="709" y="0"/>
                  </a:cubicBezTo>
                  <a:close/>
                  <a:moveTo>
                    <a:pt x="263" y="739"/>
                  </a:moveTo>
                  <a:cubicBezTo>
                    <a:pt x="347" y="759"/>
                    <a:pt x="434" y="715"/>
                    <a:pt x="468" y="635"/>
                  </a:cubicBezTo>
                  <a:cubicBezTo>
                    <a:pt x="473" y="555"/>
                    <a:pt x="435" y="478"/>
                    <a:pt x="370" y="433"/>
                  </a:cubicBezTo>
                  <a:lnTo>
                    <a:pt x="370" y="432"/>
                  </a:lnTo>
                  <a:cubicBezTo>
                    <a:pt x="334" y="503"/>
                    <a:pt x="299" y="574"/>
                    <a:pt x="263" y="645"/>
                  </a:cubicBezTo>
                  <a:lnTo>
                    <a:pt x="263" y="646"/>
                  </a:lnTo>
                  <a:cubicBezTo>
                    <a:pt x="228" y="575"/>
                    <a:pt x="192" y="504"/>
                    <a:pt x="157" y="433"/>
                  </a:cubicBezTo>
                  <a:lnTo>
                    <a:pt x="157" y="433"/>
                  </a:lnTo>
                  <a:cubicBezTo>
                    <a:pt x="91" y="478"/>
                    <a:pt x="54" y="555"/>
                    <a:pt x="58" y="635"/>
                  </a:cubicBezTo>
                  <a:cubicBezTo>
                    <a:pt x="93" y="715"/>
                    <a:pt x="179" y="759"/>
                    <a:pt x="263" y="739"/>
                  </a:cubicBezTo>
                  <a:close/>
                  <a:moveTo>
                    <a:pt x="365" y="368"/>
                  </a:moveTo>
                  <a:cubicBezTo>
                    <a:pt x="465" y="416"/>
                    <a:pt x="527" y="522"/>
                    <a:pt x="520" y="635"/>
                  </a:cubicBezTo>
                  <a:cubicBezTo>
                    <a:pt x="496" y="747"/>
                    <a:pt x="387" y="819"/>
                    <a:pt x="276" y="795"/>
                  </a:cubicBezTo>
                  <a:cubicBezTo>
                    <a:pt x="272" y="794"/>
                    <a:pt x="267" y="792"/>
                    <a:pt x="263" y="791"/>
                  </a:cubicBezTo>
                  <a:cubicBezTo>
                    <a:pt x="154" y="823"/>
                    <a:pt x="41" y="759"/>
                    <a:pt x="10" y="648"/>
                  </a:cubicBezTo>
                  <a:cubicBezTo>
                    <a:pt x="9" y="644"/>
                    <a:pt x="8" y="639"/>
                    <a:pt x="7" y="635"/>
                  </a:cubicBezTo>
                  <a:cubicBezTo>
                    <a:pt x="0" y="522"/>
                    <a:pt x="61" y="416"/>
                    <a:pt x="162" y="368"/>
                  </a:cubicBezTo>
                  <a:cubicBezTo>
                    <a:pt x="171" y="374"/>
                    <a:pt x="180" y="380"/>
                    <a:pt x="190" y="384"/>
                  </a:cubicBezTo>
                  <a:lnTo>
                    <a:pt x="187" y="390"/>
                  </a:lnTo>
                  <a:lnTo>
                    <a:pt x="267" y="534"/>
                  </a:lnTo>
                  <a:lnTo>
                    <a:pt x="331" y="390"/>
                  </a:lnTo>
                  <a:lnTo>
                    <a:pt x="336" y="384"/>
                  </a:lnTo>
                  <a:cubicBezTo>
                    <a:pt x="346" y="380"/>
                    <a:pt x="356" y="374"/>
                    <a:pt x="365" y="368"/>
                  </a:cubicBezTo>
                  <a:close/>
                  <a:moveTo>
                    <a:pt x="810" y="306"/>
                  </a:moveTo>
                  <a:cubicBezTo>
                    <a:pt x="911" y="354"/>
                    <a:pt x="973" y="460"/>
                    <a:pt x="966" y="573"/>
                  </a:cubicBezTo>
                  <a:cubicBezTo>
                    <a:pt x="942" y="685"/>
                    <a:pt x="833" y="757"/>
                    <a:pt x="722" y="733"/>
                  </a:cubicBezTo>
                  <a:cubicBezTo>
                    <a:pt x="718" y="732"/>
                    <a:pt x="713" y="730"/>
                    <a:pt x="709" y="729"/>
                  </a:cubicBezTo>
                  <a:cubicBezTo>
                    <a:pt x="650" y="731"/>
                    <a:pt x="592" y="721"/>
                    <a:pt x="538" y="698"/>
                  </a:cubicBezTo>
                  <a:cubicBezTo>
                    <a:pt x="544" y="681"/>
                    <a:pt x="548" y="663"/>
                    <a:pt x="549" y="645"/>
                  </a:cubicBezTo>
                  <a:cubicBezTo>
                    <a:pt x="599" y="668"/>
                    <a:pt x="654" y="679"/>
                    <a:pt x="709" y="677"/>
                  </a:cubicBezTo>
                  <a:cubicBezTo>
                    <a:pt x="793" y="697"/>
                    <a:pt x="880" y="653"/>
                    <a:pt x="914" y="573"/>
                  </a:cubicBezTo>
                  <a:cubicBezTo>
                    <a:pt x="919" y="493"/>
                    <a:pt x="881" y="416"/>
                    <a:pt x="816" y="371"/>
                  </a:cubicBezTo>
                  <a:lnTo>
                    <a:pt x="816" y="370"/>
                  </a:lnTo>
                  <a:cubicBezTo>
                    <a:pt x="780" y="441"/>
                    <a:pt x="745" y="512"/>
                    <a:pt x="709" y="583"/>
                  </a:cubicBezTo>
                  <a:lnTo>
                    <a:pt x="709" y="584"/>
                  </a:lnTo>
                  <a:cubicBezTo>
                    <a:pt x="674" y="513"/>
                    <a:pt x="638" y="442"/>
                    <a:pt x="603" y="371"/>
                  </a:cubicBezTo>
                  <a:lnTo>
                    <a:pt x="603" y="371"/>
                  </a:lnTo>
                  <a:cubicBezTo>
                    <a:pt x="562" y="397"/>
                    <a:pt x="532" y="436"/>
                    <a:pt x="518" y="482"/>
                  </a:cubicBezTo>
                  <a:cubicBezTo>
                    <a:pt x="509" y="463"/>
                    <a:pt x="498" y="444"/>
                    <a:pt x="485" y="427"/>
                  </a:cubicBezTo>
                  <a:cubicBezTo>
                    <a:pt x="510" y="373"/>
                    <a:pt x="554" y="330"/>
                    <a:pt x="608" y="306"/>
                  </a:cubicBezTo>
                  <a:cubicBezTo>
                    <a:pt x="617" y="312"/>
                    <a:pt x="626" y="318"/>
                    <a:pt x="636" y="322"/>
                  </a:cubicBezTo>
                  <a:lnTo>
                    <a:pt x="635" y="326"/>
                  </a:lnTo>
                  <a:lnTo>
                    <a:pt x="715" y="470"/>
                  </a:lnTo>
                  <a:lnTo>
                    <a:pt x="779" y="326"/>
                  </a:lnTo>
                  <a:lnTo>
                    <a:pt x="782" y="322"/>
                  </a:lnTo>
                  <a:cubicBezTo>
                    <a:pt x="792" y="318"/>
                    <a:pt x="802" y="312"/>
                    <a:pt x="810" y="306"/>
                  </a:cubicBezTo>
                  <a:close/>
                  <a:moveTo>
                    <a:pt x="263" y="322"/>
                  </a:moveTo>
                  <a:cubicBezTo>
                    <a:pt x="320" y="322"/>
                    <a:pt x="366" y="276"/>
                    <a:pt x="366" y="218"/>
                  </a:cubicBezTo>
                  <a:cubicBezTo>
                    <a:pt x="366" y="160"/>
                    <a:pt x="320" y="114"/>
                    <a:pt x="263" y="114"/>
                  </a:cubicBezTo>
                  <a:cubicBezTo>
                    <a:pt x="207" y="114"/>
                    <a:pt x="161" y="160"/>
                    <a:pt x="161" y="218"/>
                  </a:cubicBezTo>
                  <a:cubicBezTo>
                    <a:pt x="161" y="276"/>
                    <a:pt x="207" y="322"/>
                    <a:pt x="263" y="322"/>
                  </a:cubicBezTo>
                  <a:close/>
                  <a:moveTo>
                    <a:pt x="263" y="62"/>
                  </a:moveTo>
                  <a:cubicBezTo>
                    <a:pt x="348" y="62"/>
                    <a:pt x="417" y="132"/>
                    <a:pt x="417" y="218"/>
                  </a:cubicBezTo>
                  <a:cubicBezTo>
                    <a:pt x="417" y="218"/>
                    <a:pt x="417" y="218"/>
                    <a:pt x="417" y="218"/>
                  </a:cubicBezTo>
                  <a:cubicBezTo>
                    <a:pt x="417" y="304"/>
                    <a:pt x="348" y="374"/>
                    <a:pt x="263" y="374"/>
                  </a:cubicBezTo>
                  <a:cubicBezTo>
                    <a:pt x="263" y="374"/>
                    <a:pt x="263" y="374"/>
                    <a:pt x="263" y="374"/>
                  </a:cubicBezTo>
                  <a:cubicBezTo>
                    <a:pt x="178" y="374"/>
                    <a:pt x="109" y="304"/>
                    <a:pt x="109" y="218"/>
                  </a:cubicBezTo>
                  <a:cubicBezTo>
                    <a:pt x="109" y="132"/>
                    <a:pt x="178" y="62"/>
                    <a:pt x="263" y="62"/>
                  </a:cubicBez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0" name="Freeform 262"/>
            <p:cNvSpPr>
              <a:spLocks/>
            </p:cNvSpPr>
            <p:nvPr/>
          </p:nvSpPr>
          <p:spPr bwMode="auto">
            <a:xfrm>
              <a:off x="3772694" y="4683126"/>
              <a:ext cx="295275" cy="295275"/>
            </a:xfrm>
            <a:custGeom>
              <a:avLst/>
              <a:gdLst>
                <a:gd name="T0" fmla="*/ 186 w 186"/>
                <a:gd name="T1" fmla="*/ 114 h 186"/>
                <a:gd name="T2" fmla="*/ 114 w 186"/>
                <a:gd name="T3" fmla="*/ 114 h 186"/>
                <a:gd name="T4" fmla="*/ 114 w 186"/>
                <a:gd name="T5" fmla="*/ 186 h 186"/>
                <a:gd name="T6" fmla="*/ 72 w 186"/>
                <a:gd name="T7" fmla="*/ 186 h 186"/>
                <a:gd name="T8" fmla="*/ 72 w 186"/>
                <a:gd name="T9" fmla="*/ 114 h 186"/>
                <a:gd name="T10" fmla="*/ 0 w 186"/>
                <a:gd name="T11" fmla="*/ 114 h 186"/>
                <a:gd name="T12" fmla="*/ 0 w 186"/>
                <a:gd name="T13" fmla="*/ 72 h 186"/>
                <a:gd name="T14" fmla="*/ 72 w 186"/>
                <a:gd name="T15" fmla="*/ 72 h 186"/>
                <a:gd name="T16" fmla="*/ 72 w 186"/>
                <a:gd name="T17" fmla="*/ 0 h 186"/>
                <a:gd name="T18" fmla="*/ 114 w 186"/>
                <a:gd name="T19" fmla="*/ 0 h 186"/>
                <a:gd name="T20" fmla="*/ 114 w 186"/>
                <a:gd name="T21" fmla="*/ 72 h 186"/>
                <a:gd name="T22" fmla="*/ 186 w 186"/>
                <a:gd name="T23" fmla="*/ 72 h 186"/>
                <a:gd name="T24" fmla="*/ 186 w 186"/>
                <a:gd name="T25"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86">
                  <a:moveTo>
                    <a:pt x="186" y="114"/>
                  </a:moveTo>
                  <a:lnTo>
                    <a:pt x="114" y="114"/>
                  </a:lnTo>
                  <a:lnTo>
                    <a:pt x="114" y="186"/>
                  </a:lnTo>
                  <a:lnTo>
                    <a:pt x="72" y="186"/>
                  </a:lnTo>
                  <a:lnTo>
                    <a:pt x="72" y="114"/>
                  </a:lnTo>
                  <a:lnTo>
                    <a:pt x="0" y="114"/>
                  </a:lnTo>
                  <a:lnTo>
                    <a:pt x="0" y="72"/>
                  </a:lnTo>
                  <a:lnTo>
                    <a:pt x="72" y="72"/>
                  </a:lnTo>
                  <a:lnTo>
                    <a:pt x="72" y="0"/>
                  </a:lnTo>
                  <a:lnTo>
                    <a:pt x="114" y="0"/>
                  </a:lnTo>
                  <a:lnTo>
                    <a:pt x="114" y="72"/>
                  </a:lnTo>
                  <a:lnTo>
                    <a:pt x="186" y="72"/>
                  </a:lnTo>
                  <a:lnTo>
                    <a:pt x="186" y="11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1" name="Freeform 263"/>
            <p:cNvSpPr>
              <a:spLocks/>
            </p:cNvSpPr>
            <p:nvPr/>
          </p:nvSpPr>
          <p:spPr bwMode="auto">
            <a:xfrm>
              <a:off x="3810794" y="5102226"/>
              <a:ext cx="228600" cy="228600"/>
            </a:xfrm>
            <a:custGeom>
              <a:avLst/>
              <a:gdLst>
                <a:gd name="T0" fmla="*/ 114 w 144"/>
                <a:gd name="T1" fmla="*/ 144 h 144"/>
                <a:gd name="T2" fmla="*/ 72 w 144"/>
                <a:gd name="T3" fmla="*/ 96 h 144"/>
                <a:gd name="T4" fmla="*/ 24 w 144"/>
                <a:gd name="T5" fmla="*/ 144 h 144"/>
                <a:gd name="T6" fmla="*/ 0 w 144"/>
                <a:gd name="T7" fmla="*/ 114 h 144"/>
                <a:gd name="T8" fmla="*/ 42 w 144"/>
                <a:gd name="T9" fmla="*/ 72 h 144"/>
                <a:gd name="T10" fmla="*/ 0 w 144"/>
                <a:gd name="T11" fmla="*/ 24 h 144"/>
                <a:gd name="T12" fmla="*/ 24 w 144"/>
                <a:gd name="T13" fmla="*/ 0 h 144"/>
                <a:gd name="T14" fmla="*/ 72 w 144"/>
                <a:gd name="T15" fmla="*/ 42 h 144"/>
                <a:gd name="T16" fmla="*/ 114 w 144"/>
                <a:gd name="T17" fmla="*/ 0 h 144"/>
                <a:gd name="T18" fmla="*/ 144 w 144"/>
                <a:gd name="T19" fmla="*/ 24 h 144"/>
                <a:gd name="T20" fmla="*/ 96 w 144"/>
                <a:gd name="T21" fmla="*/ 72 h 144"/>
                <a:gd name="T22" fmla="*/ 144 w 144"/>
                <a:gd name="T23" fmla="*/ 114 h 144"/>
                <a:gd name="T24" fmla="*/ 114 w 144"/>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114" y="144"/>
                  </a:moveTo>
                  <a:lnTo>
                    <a:pt x="72" y="96"/>
                  </a:lnTo>
                  <a:lnTo>
                    <a:pt x="24" y="144"/>
                  </a:lnTo>
                  <a:lnTo>
                    <a:pt x="0" y="114"/>
                  </a:lnTo>
                  <a:lnTo>
                    <a:pt x="42" y="72"/>
                  </a:lnTo>
                  <a:lnTo>
                    <a:pt x="0" y="24"/>
                  </a:lnTo>
                  <a:lnTo>
                    <a:pt x="24" y="0"/>
                  </a:lnTo>
                  <a:lnTo>
                    <a:pt x="72" y="42"/>
                  </a:lnTo>
                  <a:lnTo>
                    <a:pt x="114" y="0"/>
                  </a:lnTo>
                  <a:lnTo>
                    <a:pt x="144" y="24"/>
                  </a:lnTo>
                  <a:lnTo>
                    <a:pt x="96" y="72"/>
                  </a:lnTo>
                  <a:lnTo>
                    <a:pt x="144" y="114"/>
                  </a:lnTo>
                  <a:lnTo>
                    <a:pt x="114" y="14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17" name="Group 2216"/>
          <p:cNvGrpSpPr/>
          <p:nvPr/>
        </p:nvGrpSpPr>
        <p:grpSpPr>
          <a:xfrm>
            <a:off x="3492562" y="5007529"/>
            <a:ext cx="1286598" cy="1457326"/>
            <a:chOff x="2620104" y="5007529"/>
            <a:chExt cx="965200" cy="1190625"/>
          </a:xfrm>
        </p:grpSpPr>
        <p:sp>
          <p:nvSpPr>
            <p:cNvPr id="2272" name="Freeform 264"/>
            <p:cNvSpPr>
              <a:spLocks/>
            </p:cNvSpPr>
            <p:nvPr/>
          </p:nvSpPr>
          <p:spPr bwMode="auto">
            <a:xfrm>
              <a:off x="2620104" y="5074204"/>
              <a:ext cx="923925" cy="1123950"/>
            </a:xfrm>
            <a:custGeom>
              <a:avLst/>
              <a:gdLst>
                <a:gd name="T0" fmla="*/ 0 w 582"/>
                <a:gd name="T1" fmla="*/ 708 h 708"/>
                <a:gd name="T2" fmla="*/ 582 w 582"/>
                <a:gd name="T3" fmla="*/ 708 h 708"/>
                <a:gd name="T4" fmla="*/ 582 w 582"/>
                <a:gd name="T5" fmla="*/ 0 h 708"/>
              </a:gdLst>
              <a:ahLst/>
              <a:cxnLst>
                <a:cxn ang="0">
                  <a:pos x="T0" y="T1"/>
                </a:cxn>
                <a:cxn ang="0">
                  <a:pos x="T2" y="T3"/>
                </a:cxn>
                <a:cxn ang="0">
                  <a:pos x="T4" y="T5"/>
                </a:cxn>
              </a:cxnLst>
              <a:rect l="0" t="0" r="r" b="b"/>
              <a:pathLst>
                <a:path w="582" h="708">
                  <a:moveTo>
                    <a:pt x="0" y="708"/>
                  </a:moveTo>
                  <a:lnTo>
                    <a:pt x="582" y="708"/>
                  </a:lnTo>
                  <a:lnTo>
                    <a:pt x="582" y="0"/>
                  </a:ln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3" name="Freeform 265"/>
            <p:cNvSpPr>
              <a:spLocks/>
            </p:cNvSpPr>
            <p:nvPr/>
          </p:nvSpPr>
          <p:spPr bwMode="auto">
            <a:xfrm>
              <a:off x="3496404" y="5007529"/>
              <a:ext cx="88900" cy="88900"/>
            </a:xfrm>
            <a:custGeom>
              <a:avLst/>
              <a:gdLst>
                <a:gd name="T0" fmla="*/ 81 w 150"/>
                <a:gd name="T1" fmla="*/ 0 h 150"/>
                <a:gd name="T2" fmla="*/ 145 w 150"/>
                <a:gd name="T3" fmla="*/ 144 h 150"/>
                <a:gd name="T4" fmla="*/ 150 w 150"/>
                <a:gd name="T5" fmla="*/ 150 h 150"/>
                <a:gd name="T6" fmla="*/ 0 w 150"/>
                <a:gd name="T7" fmla="*/ 150 h 150"/>
                <a:gd name="T8" fmla="*/ 1 w 150"/>
                <a:gd name="T9" fmla="*/ 144 h 150"/>
                <a:gd name="T10" fmla="*/ 81 w 150"/>
                <a:gd name="T11" fmla="*/ 0 h 150"/>
              </a:gdLst>
              <a:ahLst/>
              <a:cxnLst>
                <a:cxn ang="0">
                  <a:pos x="T0" y="T1"/>
                </a:cxn>
                <a:cxn ang="0">
                  <a:pos x="T2" y="T3"/>
                </a:cxn>
                <a:cxn ang="0">
                  <a:pos x="T4" y="T5"/>
                </a:cxn>
                <a:cxn ang="0">
                  <a:pos x="T6" y="T7"/>
                </a:cxn>
                <a:cxn ang="0">
                  <a:pos x="T8" y="T9"/>
                </a:cxn>
                <a:cxn ang="0">
                  <a:pos x="T10" y="T11"/>
                </a:cxn>
              </a:cxnLst>
              <a:rect l="0" t="0" r="r" b="b"/>
              <a:pathLst>
                <a:path w="150" h="150">
                  <a:moveTo>
                    <a:pt x="81" y="0"/>
                  </a:moveTo>
                  <a:lnTo>
                    <a:pt x="145" y="144"/>
                  </a:lnTo>
                  <a:lnTo>
                    <a:pt x="150" y="150"/>
                  </a:lnTo>
                  <a:cubicBezTo>
                    <a:pt x="103" y="126"/>
                    <a:pt x="47" y="126"/>
                    <a:pt x="0" y="150"/>
                  </a:cubicBezTo>
                  <a:lnTo>
                    <a:pt x="1" y="144"/>
                  </a:lnTo>
                  <a:lnTo>
                    <a:pt x="81"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9" name="Group 2218"/>
          <p:cNvGrpSpPr/>
          <p:nvPr/>
        </p:nvGrpSpPr>
        <p:grpSpPr>
          <a:xfrm>
            <a:off x="3644923" y="4778929"/>
            <a:ext cx="736410" cy="90488"/>
            <a:chOff x="2734404" y="4778929"/>
            <a:chExt cx="552451" cy="90488"/>
          </a:xfrm>
        </p:grpSpPr>
        <p:sp>
          <p:nvSpPr>
            <p:cNvPr id="2274" name="Line 266"/>
            <p:cNvSpPr>
              <a:spLocks noChangeShapeType="1"/>
            </p:cNvSpPr>
            <p:nvPr/>
          </p:nvSpPr>
          <p:spPr bwMode="auto">
            <a:xfrm>
              <a:off x="2734404" y="4826554"/>
              <a:ext cx="48577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75" name="Freeform 267"/>
            <p:cNvSpPr>
              <a:spLocks/>
            </p:cNvSpPr>
            <p:nvPr/>
          </p:nvSpPr>
          <p:spPr bwMode="auto">
            <a:xfrm>
              <a:off x="3199542" y="4778929"/>
              <a:ext cx="87313" cy="90488"/>
            </a:xfrm>
            <a:custGeom>
              <a:avLst/>
              <a:gdLst>
                <a:gd name="T0" fmla="*/ 147 w 147"/>
                <a:gd name="T1" fmla="*/ 80 h 151"/>
                <a:gd name="T2" fmla="*/ 3 w 147"/>
                <a:gd name="T3" fmla="*/ 144 h 151"/>
                <a:gd name="T4" fmla="*/ 0 w 147"/>
                <a:gd name="T5" fmla="*/ 151 h 151"/>
                <a:gd name="T6" fmla="*/ 0 w 147"/>
                <a:gd name="T7" fmla="*/ 1 h 151"/>
                <a:gd name="T8" fmla="*/ 3 w 147"/>
                <a:gd name="T9" fmla="*/ 0 h 151"/>
                <a:gd name="T10" fmla="*/ 147 w 147"/>
                <a:gd name="T11" fmla="*/ 80 h 151"/>
              </a:gdLst>
              <a:ahLst/>
              <a:cxnLst>
                <a:cxn ang="0">
                  <a:pos x="T0" y="T1"/>
                </a:cxn>
                <a:cxn ang="0">
                  <a:pos x="T2" y="T3"/>
                </a:cxn>
                <a:cxn ang="0">
                  <a:pos x="T4" y="T5"/>
                </a:cxn>
                <a:cxn ang="0">
                  <a:pos x="T6" y="T7"/>
                </a:cxn>
                <a:cxn ang="0">
                  <a:pos x="T8" y="T9"/>
                </a:cxn>
                <a:cxn ang="0">
                  <a:pos x="T10" y="T11"/>
                </a:cxn>
              </a:cxnLst>
              <a:rect l="0" t="0" r="r" b="b"/>
              <a:pathLst>
                <a:path w="147" h="151">
                  <a:moveTo>
                    <a:pt x="147" y="80"/>
                  </a:moveTo>
                  <a:lnTo>
                    <a:pt x="3" y="144"/>
                  </a:lnTo>
                  <a:lnTo>
                    <a:pt x="0" y="151"/>
                  </a:lnTo>
                  <a:cubicBezTo>
                    <a:pt x="24" y="104"/>
                    <a:pt x="24" y="48"/>
                    <a:pt x="0" y="1"/>
                  </a:cubicBezTo>
                  <a:lnTo>
                    <a:pt x="3" y="0"/>
                  </a:lnTo>
                  <a:lnTo>
                    <a:pt x="147"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6" name="Group 2215"/>
          <p:cNvGrpSpPr/>
          <p:nvPr/>
        </p:nvGrpSpPr>
        <p:grpSpPr>
          <a:xfrm>
            <a:off x="5727181" y="4416980"/>
            <a:ext cx="2094954" cy="1019175"/>
            <a:chOff x="4296504" y="4416979"/>
            <a:chExt cx="1571625" cy="1019175"/>
          </a:xfrm>
        </p:grpSpPr>
        <p:sp>
          <p:nvSpPr>
            <p:cNvPr id="2281" name="Rectangle 274"/>
            <p:cNvSpPr>
              <a:spLocks noChangeArrowheads="1"/>
            </p:cNvSpPr>
            <p:nvPr/>
          </p:nvSpPr>
          <p:spPr bwMode="auto">
            <a:xfrm>
              <a:off x="4296504" y="4416979"/>
              <a:ext cx="155257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3" name="Rectangle 275"/>
            <p:cNvSpPr>
              <a:spLocks noChangeArrowheads="1"/>
            </p:cNvSpPr>
            <p:nvPr/>
          </p:nvSpPr>
          <p:spPr bwMode="auto">
            <a:xfrm>
              <a:off x="4296504" y="4426504"/>
              <a:ext cx="1552575" cy="28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4" name="Rectangle 276"/>
            <p:cNvSpPr>
              <a:spLocks noChangeArrowheads="1"/>
            </p:cNvSpPr>
            <p:nvPr/>
          </p:nvSpPr>
          <p:spPr bwMode="auto">
            <a:xfrm>
              <a:off x="4296504" y="4455079"/>
              <a:ext cx="1552575" cy="6667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5" name="Rectangle 277"/>
            <p:cNvSpPr>
              <a:spLocks noChangeArrowheads="1"/>
            </p:cNvSpPr>
            <p:nvPr/>
          </p:nvSpPr>
          <p:spPr bwMode="auto">
            <a:xfrm>
              <a:off x="4296504" y="4521754"/>
              <a:ext cx="1552575" cy="5715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7" name="Rectangle 278"/>
            <p:cNvSpPr>
              <a:spLocks noChangeArrowheads="1"/>
            </p:cNvSpPr>
            <p:nvPr/>
          </p:nvSpPr>
          <p:spPr bwMode="auto">
            <a:xfrm>
              <a:off x="4296504" y="4578904"/>
              <a:ext cx="1552575" cy="6667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8" name="Rectangle 279"/>
            <p:cNvSpPr>
              <a:spLocks noChangeArrowheads="1"/>
            </p:cNvSpPr>
            <p:nvPr/>
          </p:nvSpPr>
          <p:spPr bwMode="auto">
            <a:xfrm>
              <a:off x="4296504" y="4645579"/>
              <a:ext cx="1552575" cy="5715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9" name="Rectangle 280"/>
            <p:cNvSpPr>
              <a:spLocks noChangeArrowheads="1"/>
            </p:cNvSpPr>
            <p:nvPr/>
          </p:nvSpPr>
          <p:spPr bwMode="auto">
            <a:xfrm>
              <a:off x="4296504" y="4702729"/>
              <a:ext cx="1552575" cy="6667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0" name="Rectangle 281"/>
            <p:cNvSpPr>
              <a:spLocks noChangeArrowheads="1"/>
            </p:cNvSpPr>
            <p:nvPr/>
          </p:nvSpPr>
          <p:spPr bwMode="auto">
            <a:xfrm>
              <a:off x="4296504" y="4769404"/>
              <a:ext cx="1552575" cy="571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1" name="Rectangle 282"/>
            <p:cNvSpPr>
              <a:spLocks noChangeArrowheads="1"/>
            </p:cNvSpPr>
            <p:nvPr/>
          </p:nvSpPr>
          <p:spPr bwMode="auto">
            <a:xfrm>
              <a:off x="4296504" y="4826554"/>
              <a:ext cx="1552575" cy="1238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2" name="Rectangle 283"/>
            <p:cNvSpPr>
              <a:spLocks noChangeArrowheads="1"/>
            </p:cNvSpPr>
            <p:nvPr/>
          </p:nvSpPr>
          <p:spPr bwMode="auto">
            <a:xfrm>
              <a:off x="4296504" y="4950379"/>
              <a:ext cx="1552575" cy="666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3" name="Rectangle 284"/>
            <p:cNvSpPr>
              <a:spLocks noChangeArrowheads="1"/>
            </p:cNvSpPr>
            <p:nvPr/>
          </p:nvSpPr>
          <p:spPr bwMode="auto">
            <a:xfrm>
              <a:off x="4296504" y="5017054"/>
              <a:ext cx="1552575" cy="5715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4" name="Rectangle 285"/>
            <p:cNvSpPr>
              <a:spLocks noChangeArrowheads="1"/>
            </p:cNvSpPr>
            <p:nvPr/>
          </p:nvSpPr>
          <p:spPr bwMode="auto">
            <a:xfrm>
              <a:off x="4296504" y="5074204"/>
              <a:ext cx="1552575" cy="666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5" name="Rectangle 286"/>
            <p:cNvSpPr>
              <a:spLocks noChangeArrowheads="1"/>
            </p:cNvSpPr>
            <p:nvPr/>
          </p:nvSpPr>
          <p:spPr bwMode="auto">
            <a:xfrm>
              <a:off x="4296504" y="5140879"/>
              <a:ext cx="1552575" cy="57150"/>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6" name="Rectangle 287"/>
            <p:cNvSpPr>
              <a:spLocks noChangeArrowheads="1"/>
            </p:cNvSpPr>
            <p:nvPr/>
          </p:nvSpPr>
          <p:spPr bwMode="auto">
            <a:xfrm>
              <a:off x="4296504" y="5198029"/>
              <a:ext cx="1552575" cy="6667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7" name="Rectangle 288"/>
            <p:cNvSpPr>
              <a:spLocks noChangeArrowheads="1"/>
            </p:cNvSpPr>
            <p:nvPr/>
          </p:nvSpPr>
          <p:spPr bwMode="auto">
            <a:xfrm>
              <a:off x="4296504" y="5264704"/>
              <a:ext cx="1552575" cy="571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8" name="Rectangle 289"/>
            <p:cNvSpPr>
              <a:spLocks noChangeArrowheads="1"/>
            </p:cNvSpPr>
            <p:nvPr/>
          </p:nvSpPr>
          <p:spPr bwMode="auto">
            <a:xfrm>
              <a:off x="4296504" y="5321854"/>
              <a:ext cx="1552575" cy="6667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9" name="Rectangle 290"/>
            <p:cNvSpPr>
              <a:spLocks noChangeArrowheads="1"/>
            </p:cNvSpPr>
            <p:nvPr/>
          </p:nvSpPr>
          <p:spPr bwMode="auto">
            <a:xfrm>
              <a:off x="4296504" y="5388529"/>
              <a:ext cx="1552575" cy="190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206" name="Group 2205"/>
            <p:cNvGrpSpPr/>
            <p:nvPr/>
          </p:nvGrpSpPr>
          <p:grpSpPr>
            <a:xfrm>
              <a:off x="4306029" y="4436029"/>
              <a:ext cx="1562100" cy="1000125"/>
              <a:chOff x="5887244" y="4530726"/>
              <a:chExt cx="1562100" cy="1000125"/>
            </a:xfrm>
          </p:grpSpPr>
          <p:sp>
            <p:nvSpPr>
              <p:cNvPr id="2276" name="Rectangle 268"/>
              <p:cNvSpPr>
                <a:spLocks noChangeArrowheads="1"/>
              </p:cNvSpPr>
              <p:nvPr/>
            </p:nvSpPr>
            <p:spPr bwMode="auto">
              <a:xfrm>
                <a:off x="5906294" y="4549776"/>
                <a:ext cx="1533525" cy="971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17" name="Picture 26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6294" y="4549776"/>
                <a:ext cx="15335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7" name="Rectangle 270"/>
              <p:cNvSpPr>
                <a:spLocks noChangeArrowheads="1"/>
              </p:cNvSpPr>
              <p:nvPr/>
            </p:nvSpPr>
            <p:spPr bwMode="auto">
              <a:xfrm>
                <a:off x="5906294" y="4549776"/>
                <a:ext cx="1533525" cy="971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8" name="Rectangle 271"/>
              <p:cNvSpPr>
                <a:spLocks noChangeArrowheads="1"/>
              </p:cNvSpPr>
              <p:nvPr/>
            </p:nvSpPr>
            <p:spPr bwMode="auto">
              <a:xfrm>
                <a:off x="5896769" y="4540251"/>
                <a:ext cx="1552575" cy="990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79" name="Freeform 272"/>
              <p:cNvSpPr>
                <a:spLocks/>
              </p:cNvSpPr>
              <p:nvPr/>
            </p:nvSpPr>
            <p:spPr bwMode="auto">
              <a:xfrm>
                <a:off x="5901532" y="4545014"/>
                <a:ext cx="1543050" cy="981075"/>
              </a:xfrm>
              <a:custGeom>
                <a:avLst/>
                <a:gdLst>
                  <a:gd name="T0" fmla="*/ 8 w 2592"/>
                  <a:gd name="T1" fmla="*/ 1632 h 1648"/>
                  <a:gd name="T2" fmla="*/ 2584 w 2592"/>
                  <a:gd name="T3" fmla="*/ 1632 h 1648"/>
                  <a:gd name="T4" fmla="*/ 2576 w 2592"/>
                  <a:gd name="T5" fmla="*/ 1640 h 1648"/>
                  <a:gd name="T6" fmla="*/ 2576 w 2592"/>
                  <a:gd name="T7" fmla="*/ 8 h 1648"/>
                  <a:gd name="T8" fmla="*/ 2584 w 2592"/>
                  <a:gd name="T9" fmla="*/ 16 h 1648"/>
                  <a:gd name="T10" fmla="*/ 8 w 2592"/>
                  <a:gd name="T11" fmla="*/ 16 h 1648"/>
                  <a:gd name="T12" fmla="*/ 16 w 2592"/>
                  <a:gd name="T13" fmla="*/ 8 h 1648"/>
                  <a:gd name="T14" fmla="*/ 16 w 2592"/>
                  <a:gd name="T15" fmla="*/ 1640 h 1648"/>
                  <a:gd name="T16" fmla="*/ 8 w 2592"/>
                  <a:gd name="T17" fmla="*/ 1648 h 1648"/>
                  <a:gd name="T18" fmla="*/ 0 w 2592"/>
                  <a:gd name="T19" fmla="*/ 1640 h 1648"/>
                  <a:gd name="T20" fmla="*/ 0 w 2592"/>
                  <a:gd name="T21" fmla="*/ 8 h 1648"/>
                  <a:gd name="T22" fmla="*/ 8 w 2592"/>
                  <a:gd name="T23" fmla="*/ 0 h 1648"/>
                  <a:gd name="T24" fmla="*/ 2584 w 2592"/>
                  <a:gd name="T25" fmla="*/ 0 h 1648"/>
                  <a:gd name="T26" fmla="*/ 2592 w 2592"/>
                  <a:gd name="T27" fmla="*/ 8 h 1648"/>
                  <a:gd name="T28" fmla="*/ 2592 w 2592"/>
                  <a:gd name="T29" fmla="*/ 1640 h 1648"/>
                  <a:gd name="T30" fmla="*/ 2584 w 2592"/>
                  <a:gd name="T31" fmla="*/ 1648 h 1648"/>
                  <a:gd name="T32" fmla="*/ 8 w 2592"/>
                  <a:gd name="T33" fmla="*/ 1648 h 1648"/>
                  <a:gd name="T34" fmla="*/ 0 w 2592"/>
                  <a:gd name="T35" fmla="*/ 1640 h 1648"/>
                  <a:gd name="T36" fmla="*/ 8 w 2592"/>
                  <a:gd name="T37" fmla="*/ 163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2" h="1648">
                    <a:moveTo>
                      <a:pt x="8" y="1632"/>
                    </a:moveTo>
                    <a:lnTo>
                      <a:pt x="2584" y="1632"/>
                    </a:lnTo>
                    <a:lnTo>
                      <a:pt x="2576" y="1640"/>
                    </a:lnTo>
                    <a:lnTo>
                      <a:pt x="2576" y="8"/>
                    </a:lnTo>
                    <a:lnTo>
                      <a:pt x="2584" y="16"/>
                    </a:lnTo>
                    <a:lnTo>
                      <a:pt x="8" y="16"/>
                    </a:lnTo>
                    <a:lnTo>
                      <a:pt x="16" y="8"/>
                    </a:lnTo>
                    <a:lnTo>
                      <a:pt x="16" y="1640"/>
                    </a:lnTo>
                    <a:cubicBezTo>
                      <a:pt x="16" y="1645"/>
                      <a:pt x="13" y="1648"/>
                      <a:pt x="8" y="1648"/>
                    </a:cubicBezTo>
                    <a:cubicBezTo>
                      <a:pt x="4" y="1648"/>
                      <a:pt x="0" y="1645"/>
                      <a:pt x="0" y="1640"/>
                    </a:cubicBezTo>
                    <a:lnTo>
                      <a:pt x="0" y="8"/>
                    </a:lnTo>
                    <a:cubicBezTo>
                      <a:pt x="0" y="4"/>
                      <a:pt x="4" y="0"/>
                      <a:pt x="8" y="0"/>
                    </a:cubicBezTo>
                    <a:lnTo>
                      <a:pt x="2584" y="0"/>
                    </a:lnTo>
                    <a:cubicBezTo>
                      <a:pt x="2589" y="0"/>
                      <a:pt x="2592" y="4"/>
                      <a:pt x="2592" y="8"/>
                    </a:cubicBezTo>
                    <a:lnTo>
                      <a:pt x="2592" y="1640"/>
                    </a:lnTo>
                    <a:cubicBezTo>
                      <a:pt x="2592" y="1645"/>
                      <a:pt x="2589" y="1648"/>
                      <a:pt x="2584" y="1648"/>
                    </a:cubicBezTo>
                    <a:lnTo>
                      <a:pt x="8" y="1648"/>
                    </a:lnTo>
                    <a:cubicBezTo>
                      <a:pt x="4" y="1648"/>
                      <a:pt x="0" y="1645"/>
                      <a:pt x="0" y="1640"/>
                    </a:cubicBezTo>
                    <a:cubicBezTo>
                      <a:pt x="0" y="1636"/>
                      <a:pt x="4" y="1632"/>
                      <a:pt x="8" y="16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0" name="Rectangle 273"/>
              <p:cNvSpPr>
                <a:spLocks noChangeArrowheads="1"/>
              </p:cNvSpPr>
              <p:nvPr/>
            </p:nvSpPr>
            <p:spPr bwMode="auto">
              <a:xfrm>
                <a:off x="5896769" y="4540251"/>
                <a:ext cx="1552575" cy="990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0" name="Rectangle 291"/>
              <p:cNvSpPr>
                <a:spLocks noChangeArrowheads="1"/>
              </p:cNvSpPr>
              <p:nvPr/>
            </p:nvSpPr>
            <p:spPr bwMode="auto">
              <a:xfrm>
                <a:off x="5887244" y="4530726"/>
                <a:ext cx="1533525" cy="97155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1" name="Freeform 292"/>
              <p:cNvSpPr>
                <a:spLocks noEditPoints="1"/>
              </p:cNvSpPr>
              <p:nvPr/>
            </p:nvSpPr>
            <p:spPr bwMode="auto">
              <a:xfrm>
                <a:off x="6057107" y="4679951"/>
                <a:ext cx="579438" cy="490538"/>
              </a:xfrm>
              <a:custGeom>
                <a:avLst/>
                <a:gdLst>
                  <a:gd name="T0" fmla="*/ 812 w 973"/>
                  <a:gd name="T1" fmla="*/ 156 h 823"/>
                  <a:gd name="T2" fmla="*/ 607 w 973"/>
                  <a:gd name="T3" fmla="*/ 156 h 823"/>
                  <a:gd name="T4" fmla="*/ 710 w 973"/>
                  <a:gd name="T5" fmla="*/ 0 h 823"/>
                  <a:gd name="T6" fmla="*/ 863 w 973"/>
                  <a:gd name="T7" fmla="*/ 156 h 823"/>
                  <a:gd name="T8" fmla="*/ 710 w 973"/>
                  <a:gd name="T9" fmla="*/ 312 h 823"/>
                  <a:gd name="T10" fmla="*/ 710 w 973"/>
                  <a:gd name="T11" fmla="*/ 0 h 823"/>
                  <a:gd name="T12" fmla="*/ 469 w 973"/>
                  <a:gd name="T13" fmla="*/ 635 h 823"/>
                  <a:gd name="T14" fmla="*/ 370 w 973"/>
                  <a:gd name="T15" fmla="*/ 432 h 823"/>
                  <a:gd name="T16" fmla="*/ 264 w 973"/>
                  <a:gd name="T17" fmla="*/ 646 h 823"/>
                  <a:gd name="T18" fmla="*/ 157 w 973"/>
                  <a:gd name="T19" fmla="*/ 433 h 823"/>
                  <a:gd name="T20" fmla="*/ 264 w 973"/>
                  <a:gd name="T21" fmla="*/ 739 h 823"/>
                  <a:gd name="T22" fmla="*/ 520 w 973"/>
                  <a:gd name="T23" fmla="*/ 635 h 823"/>
                  <a:gd name="T24" fmla="*/ 264 w 973"/>
                  <a:gd name="T25" fmla="*/ 791 h 823"/>
                  <a:gd name="T26" fmla="*/ 7 w 973"/>
                  <a:gd name="T27" fmla="*/ 635 h 823"/>
                  <a:gd name="T28" fmla="*/ 190 w 973"/>
                  <a:gd name="T29" fmla="*/ 384 h 823"/>
                  <a:gd name="T30" fmla="*/ 259 w 973"/>
                  <a:gd name="T31" fmla="*/ 534 h 823"/>
                  <a:gd name="T32" fmla="*/ 337 w 973"/>
                  <a:gd name="T33" fmla="*/ 384 h 823"/>
                  <a:gd name="T34" fmla="*/ 811 w 973"/>
                  <a:gd name="T35" fmla="*/ 306 h 823"/>
                  <a:gd name="T36" fmla="*/ 723 w 973"/>
                  <a:gd name="T37" fmla="*/ 733 h 823"/>
                  <a:gd name="T38" fmla="*/ 538 w 973"/>
                  <a:gd name="T39" fmla="*/ 698 h 823"/>
                  <a:gd name="T40" fmla="*/ 710 w 973"/>
                  <a:gd name="T41" fmla="*/ 677 h 823"/>
                  <a:gd name="T42" fmla="*/ 816 w 973"/>
                  <a:gd name="T43" fmla="*/ 371 h 823"/>
                  <a:gd name="T44" fmla="*/ 710 w 973"/>
                  <a:gd name="T45" fmla="*/ 583 h 823"/>
                  <a:gd name="T46" fmla="*/ 603 w 973"/>
                  <a:gd name="T47" fmla="*/ 371 h 823"/>
                  <a:gd name="T48" fmla="*/ 518 w 973"/>
                  <a:gd name="T49" fmla="*/ 482 h 823"/>
                  <a:gd name="T50" fmla="*/ 608 w 973"/>
                  <a:gd name="T51" fmla="*/ 306 h 823"/>
                  <a:gd name="T52" fmla="*/ 643 w 973"/>
                  <a:gd name="T53" fmla="*/ 326 h 823"/>
                  <a:gd name="T54" fmla="*/ 787 w 973"/>
                  <a:gd name="T55" fmla="*/ 326 h 823"/>
                  <a:gd name="T56" fmla="*/ 811 w 973"/>
                  <a:gd name="T57" fmla="*/ 306 h 823"/>
                  <a:gd name="T58" fmla="*/ 366 w 973"/>
                  <a:gd name="T59" fmla="*/ 218 h 823"/>
                  <a:gd name="T60" fmla="*/ 161 w 973"/>
                  <a:gd name="T61" fmla="*/ 218 h 823"/>
                  <a:gd name="T62" fmla="*/ 264 w 973"/>
                  <a:gd name="T63" fmla="*/ 62 h 823"/>
                  <a:gd name="T64" fmla="*/ 417 w 973"/>
                  <a:gd name="T65" fmla="*/ 218 h 823"/>
                  <a:gd name="T66" fmla="*/ 264 w 973"/>
                  <a:gd name="T67" fmla="*/ 374 h 823"/>
                  <a:gd name="T68" fmla="*/ 264 w 973"/>
                  <a:gd name="T69" fmla="*/ 6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3" h="823">
                    <a:moveTo>
                      <a:pt x="710" y="260"/>
                    </a:moveTo>
                    <a:cubicBezTo>
                      <a:pt x="766" y="260"/>
                      <a:pt x="812" y="214"/>
                      <a:pt x="812" y="156"/>
                    </a:cubicBezTo>
                    <a:cubicBezTo>
                      <a:pt x="812" y="98"/>
                      <a:pt x="766" y="52"/>
                      <a:pt x="710" y="52"/>
                    </a:cubicBezTo>
                    <a:cubicBezTo>
                      <a:pt x="653" y="52"/>
                      <a:pt x="607" y="98"/>
                      <a:pt x="607" y="156"/>
                    </a:cubicBezTo>
                    <a:cubicBezTo>
                      <a:pt x="607" y="214"/>
                      <a:pt x="653" y="260"/>
                      <a:pt x="710" y="260"/>
                    </a:cubicBezTo>
                    <a:close/>
                    <a:moveTo>
                      <a:pt x="710" y="0"/>
                    </a:moveTo>
                    <a:cubicBezTo>
                      <a:pt x="795" y="0"/>
                      <a:pt x="863" y="70"/>
                      <a:pt x="863" y="156"/>
                    </a:cubicBezTo>
                    <a:cubicBezTo>
                      <a:pt x="863" y="156"/>
                      <a:pt x="863" y="156"/>
                      <a:pt x="863" y="156"/>
                    </a:cubicBezTo>
                    <a:cubicBezTo>
                      <a:pt x="863" y="242"/>
                      <a:pt x="795" y="312"/>
                      <a:pt x="710" y="312"/>
                    </a:cubicBezTo>
                    <a:cubicBezTo>
                      <a:pt x="710" y="312"/>
                      <a:pt x="710" y="312"/>
                      <a:pt x="710" y="312"/>
                    </a:cubicBezTo>
                    <a:cubicBezTo>
                      <a:pt x="625" y="312"/>
                      <a:pt x="556" y="242"/>
                      <a:pt x="556" y="156"/>
                    </a:cubicBezTo>
                    <a:cubicBezTo>
                      <a:pt x="556" y="70"/>
                      <a:pt x="625" y="0"/>
                      <a:pt x="710" y="0"/>
                    </a:cubicBezTo>
                    <a:close/>
                    <a:moveTo>
                      <a:pt x="264" y="739"/>
                    </a:moveTo>
                    <a:cubicBezTo>
                      <a:pt x="348" y="759"/>
                      <a:pt x="434" y="715"/>
                      <a:pt x="469" y="635"/>
                    </a:cubicBezTo>
                    <a:cubicBezTo>
                      <a:pt x="473" y="555"/>
                      <a:pt x="436" y="478"/>
                      <a:pt x="370" y="433"/>
                    </a:cubicBezTo>
                    <a:lnTo>
                      <a:pt x="370" y="432"/>
                    </a:lnTo>
                    <a:cubicBezTo>
                      <a:pt x="335" y="503"/>
                      <a:pt x="299" y="574"/>
                      <a:pt x="264" y="645"/>
                    </a:cubicBezTo>
                    <a:lnTo>
                      <a:pt x="264" y="646"/>
                    </a:lnTo>
                    <a:cubicBezTo>
                      <a:pt x="228" y="575"/>
                      <a:pt x="193" y="504"/>
                      <a:pt x="157" y="433"/>
                    </a:cubicBezTo>
                    <a:lnTo>
                      <a:pt x="157" y="433"/>
                    </a:lnTo>
                    <a:cubicBezTo>
                      <a:pt x="91" y="478"/>
                      <a:pt x="54" y="555"/>
                      <a:pt x="58" y="635"/>
                    </a:cubicBezTo>
                    <a:cubicBezTo>
                      <a:pt x="93" y="715"/>
                      <a:pt x="179" y="759"/>
                      <a:pt x="264" y="739"/>
                    </a:cubicBezTo>
                    <a:close/>
                    <a:moveTo>
                      <a:pt x="365" y="368"/>
                    </a:moveTo>
                    <a:cubicBezTo>
                      <a:pt x="466" y="416"/>
                      <a:pt x="527" y="522"/>
                      <a:pt x="520" y="635"/>
                    </a:cubicBezTo>
                    <a:cubicBezTo>
                      <a:pt x="496" y="747"/>
                      <a:pt x="387" y="819"/>
                      <a:pt x="277" y="795"/>
                    </a:cubicBezTo>
                    <a:cubicBezTo>
                      <a:pt x="272" y="794"/>
                      <a:pt x="268" y="792"/>
                      <a:pt x="264" y="791"/>
                    </a:cubicBezTo>
                    <a:cubicBezTo>
                      <a:pt x="155" y="823"/>
                      <a:pt x="41" y="759"/>
                      <a:pt x="10" y="648"/>
                    </a:cubicBezTo>
                    <a:cubicBezTo>
                      <a:pt x="9" y="644"/>
                      <a:pt x="8" y="639"/>
                      <a:pt x="7" y="635"/>
                    </a:cubicBezTo>
                    <a:cubicBezTo>
                      <a:pt x="0" y="522"/>
                      <a:pt x="62" y="416"/>
                      <a:pt x="162" y="368"/>
                    </a:cubicBezTo>
                    <a:cubicBezTo>
                      <a:pt x="171" y="374"/>
                      <a:pt x="180" y="380"/>
                      <a:pt x="190" y="384"/>
                    </a:cubicBezTo>
                    <a:lnTo>
                      <a:pt x="195" y="390"/>
                    </a:lnTo>
                    <a:lnTo>
                      <a:pt x="259" y="534"/>
                    </a:lnTo>
                    <a:lnTo>
                      <a:pt x="339" y="390"/>
                    </a:lnTo>
                    <a:lnTo>
                      <a:pt x="337" y="384"/>
                    </a:lnTo>
                    <a:cubicBezTo>
                      <a:pt x="347" y="380"/>
                      <a:pt x="356" y="374"/>
                      <a:pt x="365" y="368"/>
                    </a:cubicBezTo>
                    <a:close/>
                    <a:moveTo>
                      <a:pt x="811" y="306"/>
                    </a:moveTo>
                    <a:cubicBezTo>
                      <a:pt x="912" y="354"/>
                      <a:pt x="973" y="460"/>
                      <a:pt x="966" y="573"/>
                    </a:cubicBezTo>
                    <a:cubicBezTo>
                      <a:pt x="942" y="685"/>
                      <a:pt x="833" y="757"/>
                      <a:pt x="723" y="733"/>
                    </a:cubicBezTo>
                    <a:cubicBezTo>
                      <a:pt x="718" y="732"/>
                      <a:pt x="714" y="730"/>
                      <a:pt x="710" y="729"/>
                    </a:cubicBezTo>
                    <a:cubicBezTo>
                      <a:pt x="651" y="731"/>
                      <a:pt x="592" y="721"/>
                      <a:pt x="538" y="698"/>
                    </a:cubicBezTo>
                    <a:cubicBezTo>
                      <a:pt x="545" y="681"/>
                      <a:pt x="549" y="663"/>
                      <a:pt x="549" y="645"/>
                    </a:cubicBezTo>
                    <a:cubicBezTo>
                      <a:pt x="600" y="668"/>
                      <a:pt x="654" y="679"/>
                      <a:pt x="710" y="677"/>
                    </a:cubicBezTo>
                    <a:cubicBezTo>
                      <a:pt x="794" y="697"/>
                      <a:pt x="880" y="653"/>
                      <a:pt x="915" y="573"/>
                    </a:cubicBezTo>
                    <a:cubicBezTo>
                      <a:pt x="919" y="493"/>
                      <a:pt x="882" y="416"/>
                      <a:pt x="816" y="371"/>
                    </a:cubicBezTo>
                    <a:lnTo>
                      <a:pt x="816" y="370"/>
                    </a:lnTo>
                    <a:cubicBezTo>
                      <a:pt x="781" y="441"/>
                      <a:pt x="745" y="512"/>
                      <a:pt x="710" y="583"/>
                    </a:cubicBezTo>
                    <a:lnTo>
                      <a:pt x="710" y="584"/>
                    </a:lnTo>
                    <a:cubicBezTo>
                      <a:pt x="674" y="513"/>
                      <a:pt x="639" y="442"/>
                      <a:pt x="603" y="371"/>
                    </a:cubicBezTo>
                    <a:lnTo>
                      <a:pt x="603" y="371"/>
                    </a:lnTo>
                    <a:cubicBezTo>
                      <a:pt x="563" y="397"/>
                      <a:pt x="533" y="436"/>
                      <a:pt x="518" y="482"/>
                    </a:cubicBezTo>
                    <a:cubicBezTo>
                      <a:pt x="510" y="463"/>
                      <a:pt x="499" y="444"/>
                      <a:pt x="486" y="427"/>
                    </a:cubicBezTo>
                    <a:cubicBezTo>
                      <a:pt x="511" y="373"/>
                      <a:pt x="554" y="330"/>
                      <a:pt x="608" y="306"/>
                    </a:cubicBezTo>
                    <a:cubicBezTo>
                      <a:pt x="617" y="312"/>
                      <a:pt x="626" y="318"/>
                      <a:pt x="636" y="322"/>
                    </a:cubicBezTo>
                    <a:lnTo>
                      <a:pt x="643" y="326"/>
                    </a:lnTo>
                    <a:lnTo>
                      <a:pt x="707" y="470"/>
                    </a:lnTo>
                    <a:lnTo>
                      <a:pt x="787" y="326"/>
                    </a:lnTo>
                    <a:lnTo>
                      <a:pt x="783" y="322"/>
                    </a:lnTo>
                    <a:cubicBezTo>
                      <a:pt x="793" y="318"/>
                      <a:pt x="802" y="312"/>
                      <a:pt x="811" y="306"/>
                    </a:cubicBezTo>
                    <a:close/>
                    <a:moveTo>
                      <a:pt x="264" y="322"/>
                    </a:moveTo>
                    <a:cubicBezTo>
                      <a:pt x="320" y="322"/>
                      <a:pt x="366" y="276"/>
                      <a:pt x="366" y="218"/>
                    </a:cubicBezTo>
                    <a:cubicBezTo>
                      <a:pt x="366" y="160"/>
                      <a:pt x="320" y="114"/>
                      <a:pt x="264" y="114"/>
                    </a:cubicBezTo>
                    <a:cubicBezTo>
                      <a:pt x="207" y="114"/>
                      <a:pt x="161" y="160"/>
                      <a:pt x="161" y="218"/>
                    </a:cubicBezTo>
                    <a:cubicBezTo>
                      <a:pt x="161" y="276"/>
                      <a:pt x="207" y="322"/>
                      <a:pt x="264" y="322"/>
                    </a:cubicBezTo>
                    <a:close/>
                    <a:moveTo>
                      <a:pt x="264" y="62"/>
                    </a:moveTo>
                    <a:cubicBezTo>
                      <a:pt x="349" y="62"/>
                      <a:pt x="417" y="132"/>
                      <a:pt x="417" y="218"/>
                    </a:cubicBezTo>
                    <a:cubicBezTo>
                      <a:pt x="417" y="218"/>
                      <a:pt x="417" y="218"/>
                      <a:pt x="417" y="218"/>
                    </a:cubicBezTo>
                    <a:cubicBezTo>
                      <a:pt x="417" y="304"/>
                      <a:pt x="349" y="374"/>
                      <a:pt x="264" y="374"/>
                    </a:cubicBezTo>
                    <a:cubicBezTo>
                      <a:pt x="264" y="374"/>
                      <a:pt x="264" y="374"/>
                      <a:pt x="264" y="374"/>
                    </a:cubicBezTo>
                    <a:cubicBezTo>
                      <a:pt x="179" y="374"/>
                      <a:pt x="110" y="304"/>
                      <a:pt x="110" y="218"/>
                    </a:cubicBezTo>
                    <a:cubicBezTo>
                      <a:pt x="110" y="132"/>
                      <a:pt x="179" y="62"/>
                      <a:pt x="264" y="62"/>
                    </a:cubicBez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2" name="Freeform 293"/>
              <p:cNvSpPr>
                <a:spLocks/>
              </p:cNvSpPr>
              <p:nvPr/>
            </p:nvSpPr>
            <p:spPr bwMode="auto">
              <a:xfrm>
                <a:off x="6877844" y="4683126"/>
                <a:ext cx="304800" cy="295275"/>
              </a:xfrm>
              <a:custGeom>
                <a:avLst/>
                <a:gdLst>
                  <a:gd name="T0" fmla="*/ 192 w 192"/>
                  <a:gd name="T1" fmla="*/ 114 h 186"/>
                  <a:gd name="T2" fmla="*/ 120 w 192"/>
                  <a:gd name="T3" fmla="*/ 114 h 186"/>
                  <a:gd name="T4" fmla="*/ 120 w 192"/>
                  <a:gd name="T5" fmla="*/ 186 h 186"/>
                  <a:gd name="T6" fmla="*/ 78 w 192"/>
                  <a:gd name="T7" fmla="*/ 186 h 186"/>
                  <a:gd name="T8" fmla="*/ 78 w 192"/>
                  <a:gd name="T9" fmla="*/ 114 h 186"/>
                  <a:gd name="T10" fmla="*/ 0 w 192"/>
                  <a:gd name="T11" fmla="*/ 114 h 186"/>
                  <a:gd name="T12" fmla="*/ 0 w 192"/>
                  <a:gd name="T13" fmla="*/ 72 h 186"/>
                  <a:gd name="T14" fmla="*/ 78 w 192"/>
                  <a:gd name="T15" fmla="*/ 72 h 186"/>
                  <a:gd name="T16" fmla="*/ 78 w 192"/>
                  <a:gd name="T17" fmla="*/ 0 h 186"/>
                  <a:gd name="T18" fmla="*/ 120 w 192"/>
                  <a:gd name="T19" fmla="*/ 0 h 186"/>
                  <a:gd name="T20" fmla="*/ 120 w 192"/>
                  <a:gd name="T21" fmla="*/ 72 h 186"/>
                  <a:gd name="T22" fmla="*/ 192 w 192"/>
                  <a:gd name="T23" fmla="*/ 72 h 186"/>
                  <a:gd name="T24" fmla="*/ 192 w 192"/>
                  <a:gd name="T25"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86">
                    <a:moveTo>
                      <a:pt x="192" y="114"/>
                    </a:moveTo>
                    <a:lnTo>
                      <a:pt x="120" y="114"/>
                    </a:lnTo>
                    <a:lnTo>
                      <a:pt x="120" y="186"/>
                    </a:lnTo>
                    <a:lnTo>
                      <a:pt x="78" y="186"/>
                    </a:lnTo>
                    <a:lnTo>
                      <a:pt x="78" y="114"/>
                    </a:lnTo>
                    <a:lnTo>
                      <a:pt x="0" y="114"/>
                    </a:lnTo>
                    <a:lnTo>
                      <a:pt x="0" y="72"/>
                    </a:lnTo>
                    <a:lnTo>
                      <a:pt x="78" y="72"/>
                    </a:lnTo>
                    <a:lnTo>
                      <a:pt x="78" y="0"/>
                    </a:lnTo>
                    <a:lnTo>
                      <a:pt x="120" y="0"/>
                    </a:lnTo>
                    <a:lnTo>
                      <a:pt x="120" y="72"/>
                    </a:lnTo>
                    <a:lnTo>
                      <a:pt x="192" y="72"/>
                    </a:lnTo>
                    <a:lnTo>
                      <a:pt x="192" y="11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3" name="Freeform 294"/>
              <p:cNvSpPr>
                <a:spLocks/>
              </p:cNvSpPr>
              <p:nvPr/>
            </p:nvSpPr>
            <p:spPr bwMode="auto">
              <a:xfrm>
                <a:off x="6915944" y="5102226"/>
                <a:ext cx="228600" cy="228600"/>
              </a:xfrm>
              <a:custGeom>
                <a:avLst/>
                <a:gdLst>
                  <a:gd name="T0" fmla="*/ 120 w 144"/>
                  <a:gd name="T1" fmla="*/ 144 h 144"/>
                  <a:gd name="T2" fmla="*/ 72 w 144"/>
                  <a:gd name="T3" fmla="*/ 96 h 144"/>
                  <a:gd name="T4" fmla="*/ 24 w 144"/>
                  <a:gd name="T5" fmla="*/ 144 h 144"/>
                  <a:gd name="T6" fmla="*/ 0 w 144"/>
                  <a:gd name="T7" fmla="*/ 114 h 144"/>
                  <a:gd name="T8" fmla="*/ 48 w 144"/>
                  <a:gd name="T9" fmla="*/ 72 h 144"/>
                  <a:gd name="T10" fmla="*/ 0 w 144"/>
                  <a:gd name="T11" fmla="*/ 24 h 144"/>
                  <a:gd name="T12" fmla="*/ 24 w 144"/>
                  <a:gd name="T13" fmla="*/ 0 h 144"/>
                  <a:gd name="T14" fmla="*/ 72 w 144"/>
                  <a:gd name="T15" fmla="*/ 42 h 144"/>
                  <a:gd name="T16" fmla="*/ 120 w 144"/>
                  <a:gd name="T17" fmla="*/ 0 h 144"/>
                  <a:gd name="T18" fmla="*/ 144 w 144"/>
                  <a:gd name="T19" fmla="*/ 24 h 144"/>
                  <a:gd name="T20" fmla="*/ 96 w 144"/>
                  <a:gd name="T21" fmla="*/ 72 h 144"/>
                  <a:gd name="T22" fmla="*/ 144 w 144"/>
                  <a:gd name="T23" fmla="*/ 114 h 144"/>
                  <a:gd name="T24" fmla="*/ 120 w 144"/>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120" y="144"/>
                    </a:moveTo>
                    <a:lnTo>
                      <a:pt x="72" y="96"/>
                    </a:lnTo>
                    <a:lnTo>
                      <a:pt x="24" y="144"/>
                    </a:lnTo>
                    <a:lnTo>
                      <a:pt x="0" y="114"/>
                    </a:lnTo>
                    <a:lnTo>
                      <a:pt x="48" y="72"/>
                    </a:lnTo>
                    <a:lnTo>
                      <a:pt x="0" y="24"/>
                    </a:lnTo>
                    <a:lnTo>
                      <a:pt x="24" y="0"/>
                    </a:lnTo>
                    <a:lnTo>
                      <a:pt x="72" y="42"/>
                    </a:lnTo>
                    <a:lnTo>
                      <a:pt x="120" y="0"/>
                    </a:lnTo>
                    <a:lnTo>
                      <a:pt x="144" y="24"/>
                    </a:lnTo>
                    <a:lnTo>
                      <a:pt x="96" y="72"/>
                    </a:lnTo>
                    <a:lnTo>
                      <a:pt x="144" y="114"/>
                    </a:lnTo>
                    <a:lnTo>
                      <a:pt x="120" y="14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04" name="Rectangle 295"/>
              <p:cNvSpPr>
                <a:spLocks noChangeArrowheads="1"/>
              </p:cNvSpPr>
              <p:nvPr/>
            </p:nvSpPr>
            <p:spPr bwMode="auto">
              <a:xfrm>
                <a:off x="5934869" y="5368926"/>
                <a:ext cx="2092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CDCDCD"/>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05" name="Rectangle 296"/>
              <p:cNvSpPr>
                <a:spLocks noChangeArrowheads="1"/>
              </p:cNvSpPr>
              <p:nvPr/>
            </p:nvSpPr>
            <p:spPr bwMode="auto">
              <a:xfrm>
                <a:off x="5915819" y="5349876"/>
                <a:ext cx="2092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nvGrpSpPr>
          <p:cNvPr id="2215" name="Group 2214"/>
          <p:cNvGrpSpPr/>
          <p:nvPr/>
        </p:nvGrpSpPr>
        <p:grpSpPr>
          <a:xfrm>
            <a:off x="5003469" y="4778929"/>
            <a:ext cx="736410" cy="90488"/>
            <a:chOff x="3753579" y="4778929"/>
            <a:chExt cx="552451" cy="90488"/>
          </a:xfrm>
        </p:grpSpPr>
        <p:sp>
          <p:nvSpPr>
            <p:cNvPr id="2306" name="Line 297"/>
            <p:cNvSpPr>
              <a:spLocks noChangeShapeType="1"/>
            </p:cNvSpPr>
            <p:nvPr/>
          </p:nvSpPr>
          <p:spPr bwMode="auto">
            <a:xfrm>
              <a:off x="3753579" y="4826554"/>
              <a:ext cx="48577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7" name="Freeform 298"/>
            <p:cNvSpPr>
              <a:spLocks/>
            </p:cNvSpPr>
            <p:nvPr/>
          </p:nvSpPr>
          <p:spPr bwMode="auto">
            <a:xfrm>
              <a:off x="4218717" y="4778929"/>
              <a:ext cx="87313" cy="90488"/>
            </a:xfrm>
            <a:custGeom>
              <a:avLst/>
              <a:gdLst>
                <a:gd name="T0" fmla="*/ 147 w 147"/>
                <a:gd name="T1" fmla="*/ 80 h 151"/>
                <a:gd name="T2" fmla="*/ 3 w 147"/>
                <a:gd name="T3" fmla="*/ 144 h 151"/>
                <a:gd name="T4" fmla="*/ 0 w 147"/>
                <a:gd name="T5" fmla="*/ 151 h 151"/>
                <a:gd name="T6" fmla="*/ 0 w 147"/>
                <a:gd name="T7" fmla="*/ 1 h 151"/>
                <a:gd name="T8" fmla="*/ 3 w 147"/>
                <a:gd name="T9" fmla="*/ 0 h 151"/>
                <a:gd name="T10" fmla="*/ 147 w 147"/>
                <a:gd name="T11" fmla="*/ 80 h 151"/>
              </a:gdLst>
              <a:ahLst/>
              <a:cxnLst>
                <a:cxn ang="0">
                  <a:pos x="T0" y="T1"/>
                </a:cxn>
                <a:cxn ang="0">
                  <a:pos x="T2" y="T3"/>
                </a:cxn>
                <a:cxn ang="0">
                  <a:pos x="T4" y="T5"/>
                </a:cxn>
                <a:cxn ang="0">
                  <a:pos x="T6" y="T7"/>
                </a:cxn>
                <a:cxn ang="0">
                  <a:pos x="T8" y="T9"/>
                </a:cxn>
                <a:cxn ang="0">
                  <a:pos x="T10" y="T11"/>
                </a:cxn>
              </a:cxnLst>
              <a:rect l="0" t="0" r="r" b="b"/>
              <a:pathLst>
                <a:path w="147" h="151">
                  <a:moveTo>
                    <a:pt x="147" y="80"/>
                  </a:moveTo>
                  <a:lnTo>
                    <a:pt x="3" y="144"/>
                  </a:lnTo>
                  <a:lnTo>
                    <a:pt x="0" y="151"/>
                  </a:lnTo>
                  <a:cubicBezTo>
                    <a:pt x="24" y="104"/>
                    <a:pt x="24" y="48"/>
                    <a:pt x="0" y="1"/>
                  </a:cubicBezTo>
                  <a:lnTo>
                    <a:pt x="3" y="0"/>
                  </a:lnTo>
                  <a:lnTo>
                    <a:pt x="147"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08" name="Group 2207"/>
          <p:cNvGrpSpPr/>
          <p:nvPr/>
        </p:nvGrpSpPr>
        <p:grpSpPr>
          <a:xfrm>
            <a:off x="2324467" y="2759629"/>
            <a:ext cx="1028432" cy="88900"/>
            <a:chOff x="1743804" y="2759629"/>
            <a:chExt cx="771525" cy="88900"/>
          </a:xfrm>
        </p:grpSpPr>
        <p:sp>
          <p:nvSpPr>
            <p:cNvPr id="2308" name="Line 299"/>
            <p:cNvSpPr>
              <a:spLocks noChangeShapeType="1"/>
            </p:cNvSpPr>
            <p:nvPr/>
          </p:nvSpPr>
          <p:spPr bwMode="auto">
            <a:xfrm>
              <a:off x="1743804" y="2807254"/>
              <a:ext cx="69532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09" name="Freeform 300"/>
            <p:cNvSpPr>
              <a:spLocks/>
            </p:cNvSpPr>
            <p:nvPr/>
          </p:nvSpPr>
          <p:spPr bwMode="auto">
            <a:xfrm>
              <a:off x="2420079" y="2759629"/>
              <a:ext cx="95250" cy="88900"/>
            </a:xfrm>
            <a:custGeom>
              <a:avLst/>
              <a:gdLst>
                <a:gd name="T0" fmla="*/ 160 w 160"/>
                <a:gd name="T1" fmla="*/ 81 h 151"/>
                <a:gd name="T2" fmla="*/ 0 w 160"/>
                <a:gd name="T3" fmla="*/ 145 h 151"/>
                <a:gd name="T4" fmla="*/ 3 w 160"/>
                <a:gd name="T5" fmla="*/ 151 h 151"/>
                <a:gd name="T6" fmla="*/ 3 w 160"/>
                <a:gd name="T7" fmla="*/ 0 h 151"/>
                <a:gd name="T8" fmla="*/ 0 w 160"/>
                <a:gd name="T9" fmla="*/ 1 h 151"/>
                <a:gd name="T10" fmla="*/ 160 w 160"/>
                <a:gd name="T11" fmla="*/ 81 h 151"/>
              </a:gdLst>
              <a:ahLst/>
              <a:cxnLst>
                <a:cxn ang="0">
                  <a:pos x="T0" y="T1"/>
                </a:cxn>
                <a:cxn ang="0">
                  <a:pos x="T2" y="T3"/>
                </a:cxn>
                <a:cxn ang="0">
                  <a:pos x="T4" y="T5"/>
                </a:cxn>
                <a:cxn ang="0">
                  <a:pos x="T6" y="T7"/>
                </a:cxn>
                <a:cxn ang="0">
                  <a:pos x="T8" y="T9"/>
                </a:cxn>
                <a:cxn ang="0">
                  <a:pos x="T10" y="T11"/>
                </a:cxn>
              </a:cxnLst>
              <a:rect l="0" t="0" r="r" b="b"/>
              <a:pathLst>
                <a:path w="160" h="151">
                  <a:moveTo>
                    <a:pt x="160" y="81"/>
                  </a:moveTo>
                  <a:lnTo>
                    <a:pt x="0" y="145"/>
                  </a:lnTo>
                  <a:lnTo>
                    <a:pt x="3" y="151"/>
                  </a:lnTo>
                  <a:cubicBezTo>
                    <a:pt x="27" y="103"/>
                    <a:pt x="27" y="48"/>
                    <a:pt x="3" y="0"/>
                  </a:cubicBezTo>
                  <a:lnTo>
                    <a:pt x="0" y="1"/>
                  </a:lnTo>
                  <a:lnTo>
                    <a:pt x="160" y="81"/>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4" name="Group 2223"/>
          <p:cNvGrpSpPr/>
          <p:nvPr/>
        </p:nvGrpSpPr>
        <p:grpSpPr>
          <a:xfrm>
            <a:off x="3505259" y="1711879"/>
            <a:ext cx="126967" cy="895350"/>
            <a:chOff x="2629629" y="1711879"/>
            <a:chExt cx="95250" cy="895350"/>
          </a:xfrm>
        </p:grpSpPr>
        <p:sp>
          <p:nvSpPr>
            <p:cNvPr id="2310" name="Freeform 301"/>
            <p:cNvSpPr>
              <a:spLocks/>
            </p:cNvSpPr>
            <p:nvPr/>
          </p:nvSpPr>
          <p:spPr bwMode="auto">
            <a:xfrm>
              <a:off x="2677254" y="1788079"/>
              <a:ext cx="0" cy="819150"/>
            </a:xfrm>
            <a:custGeom>
              <a:avLst/>
              <a:gdLst>
                <a:gd name="T0" fmla="*/ 516 h 516"/>
                <a:gd name="T1" fmla="*/ 516 h 516"/>
                <a:gd name="T2" fmla="*/ 0 h 516"/>
              </a:gdLst>
              <a:ahLst/>
              <a:cxnLst>
                <a:cxn ang="0">
                  <a:pos x="0" y="T0"/>
                </a:cxn>
                <a:cxn ang="0">
                  <a:pos x="0" y="T1"/>
                </a:cxn>
                <a:cxn ang="0">
                  <a:pos x="0" y="T2"/>
                </a:cxn>
              </a:cxnLst>
              <a:rect l="0" t="0" r="r" b="b"/>
              <a:pathLst>
                <a:path h="516">
                  <a:moveTo>
                    <a:pt x="0" y="516"/>
                  </a:moveTo>
                  <a:lnTo>
                    <a:pt x="0" y="516"/>
                  </a:lnTo>
                  <a:lnTo>
                    <a:pt x="0" y="0"/>
                  </a:ln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1" name="Freeform 302"/>
            <p:cNvSpPr>
              <a:spLocks/>
            </p:cNvSpPr>
            <p:nvPr/>
          </p:nvSpPr>
          <p:spPr bwMode="auto">
            <a:xfrm>
              <a:off x="2629629" y="1711879"/>
              <a:ext cx="95250" cy="95250"/>
            </a:xfrm>
            <a:custGeom>
              <a:avLst/>
              <a:gdLst>
                <a:gd name="T0" fmla="*/ 80 w 160"/>
                <a:gd name="T1" fmla="*/ 0 h 160"/>
                <a:gd name="T2" fmla="*/ 160 w 160"/>
                <a:gd name="T3" fmla="*/ 160 h 160"/>
                <a:gd name="T4" fmla="*/ 157 w 160"/>
                <a:gd name="T5" fmla="*/ 158 h 160"/>
                <a:gd name="T6" fmla="*/ 7 w 160"/>
                <a:gd name="T7" fmla="*/ 158 h 160"/>
                <a:gd name="T8" fmla="*/ 0 w 160"/>
                <a:gd name="T9" fmla="*/ 160 h 160"/>
                <a:gd name="T10" fmla="*/ 80 w 160"/>
                <a:gd name="T11" fmla="*/ 0 h 160"/>
              </a:gdLst>
              <a:ahLst/>
              <a:cxnLst>
                <a:cxn ang="0">
                  <a:pos x="T0" y="T1"/>
                </a:cxn>
                <a:cxn ang="0">
                  <a:pos x="T2" y="T3"/>
                </a:cxn>
                <a:cxn ang="0">
                  <a:pos x="T4" y="T5"/>
                </a:cxn>
                <a:cxn ang="0">
                  <a:pos x="T6" y="T7"/>
                </a:cxn>
                <a:cxn ang="0">
                  <a:pos x="T8" y="T9"/>
                </a:cxn>
                <a:cxn ang="0">
                  <a:pos x="T10" y="T11"/>
                </a:cxn>
              </a:cxnLst>
              <a:rect l="0" t="0" r="r" b="b"/>
              <a:pathLst>
                <a:path w="160" h="160">
                  <a:moveTo>
                    <a:pt x="80" y="0"/>
                  </a:moveTo>
                  <a:lnTo>
                    <a:pt x="160" y="160"/>
                  </a:lnTo>
                  <a:lnTo>
                    <a:pt x="157" y="158"/>
                  </a:lnTo>
                  <a:cubicBezTo>
                    <a:pt x="110" y="135"/>
                    <a:pt x="54" y="135"/>
                    <a:pt x="7" y="158"/>
                  </a:cubicBezTo>
                  <a:lnTo>
                    <a:pt x="0" y="160"/>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12" name="Freeform 303"/>
          <p:cNvSpPr>
            <a:spLocks noEditPoints="1"/>
          </p:cNvSpPr>
          <p:nvPr/>
        </p:nvSpPr>
        <p:spPr bwMode="auto">
          <a:xfrm>
            <a:off x="3257674" y="1302305"/>
            <a:ext cx="617906" cy="461963"/>
          </a:xfrm>
          <a:custGeom>
            <a:avLst/>
            <a:gdLst>
              <a:gd name="T0" fmla="*/ 647 w 777"/>
              <a:gd name="T1" fmla="*/ 385 h 777"/>
              <a:gd name="T2" fmla="*/ 711 w 777"/>
              <a:gd name="T3" fmla="*/ 289 h 777"/>
              <a:gd name="T4" fmla="*/ 615 w 777"/>
              <a:gd name="T5" fmla="*/ 257 h 777"/>
              <a:gd name="T6" fmla="*/ 519 w 777"/>
              <a:gd name="T7" fmla="*/ 161 h 777"/>
              <a:gd name="T8" fmla="*/ 549 w 777"/>
              <a:gd name="T9" fmla="*/ 90 h 777"/>
              <a:gd name="T10" fmla="*/ 423 w 777"/>
              <a:gd name="T11" fmla="*/ 129 h 777"/>
              <a:gd name="T12" fmla="*/ 311 w 777"/>
              <a:gd name="T13" fmla="*/ 97 h 777"/>
              <a:gd name="T14" fmla="*/ 231 w 777"/>
              <a:gd name="T15" fmla="*/ 97 h 777"/>
              <a:gd name="T16" fmla="*/ 227 w 777"/>
              <a:gd name="T17" fmla="*/ 186 h 777"/>
              <a:gd name="T18" fmla="*/ 128 w 777"/>
              <a:gd name="T19" fmla="*/ 246 h 777"/>
              <a:gd name="T20" fmla="*/ 64 w 777"/>
              <a:gd name="T21" fmla="*/ 295 h 777"/>
              <a:gd name="T22" fmla="*/ 132 w 777"/>
              <a:gd name="T23" fmla="*/ 387 h 777"/>
              <a:gd name="T24" fmla="*/ 119 w 777"/>
              <a:gd name="T25" fmla="*/ 449 h 777"/>
              <a:gd name="T26" fmla="*/ 87 w 777"/>
              <a:gd name="T27" fmla="*/ 545 h 777"/>
              <a:gd name="T28" fmla="*/ 190 w 777"/>
              <a:gd name="T29" fmla="*/ 552 h 777"/>
              <a:gd name="T30" fmla="*/ 241 w 777"/>
              <a:gd name="T31" fmla="*/ 645 h 777"/>
              <a:gd name="T32" fmla="*/ 287 w 777"/>
              <a:gd name="T33" fmla="*/ 711 h 777"/>
              <a:gd name="T34" fmla="*/ 423 w 777"/>
              <a:gd name="T35" fmla="*/ 641 h 777"/>
              <a:gd name="T36" fmla="*/ 487 w 777"/>
              <a:gd name="T37" fmla="*/ 721 h 777"/>
              <a:gd name="T38" fmla="*/ 519 w 777"/>
              <a:gd name="T39" fmla="*/ 625 h 777"/>
              <a:gd name="T40" fmla="*/ 615 w 777"/>
              <a:gd name="T41" fmla="*/ 529 h 777"/>
              <a:gd name="T42" fmla="*/ 686 w 777"/>
              <a:gd name="T43" fmla="*/ 551 h 777"/>
              <a:gd name="T44" fmla="*/ 695 w 777"/>
              <a:gd name="T45" fmla="*/ 433 h 777"/>
              <a:gd name="T46" fmla="*/ 712 w 777"/>
              <a:gd name="T47" fmla="*/ 614 h 777"/>
              <a:gd name="T48" fmla="*/ 633 w 777"/>
              <a:gd name="T49" fmla="*/ 584 h 777"/>
              <a:gd name="T50" fmla="*/ 578 w 777"/>
              <a:gd name="T51" fmla="*/ 637 h 777"/>
              <a:gd name="T52" fmla="*/ 423 w 777"/>
              <a:gd name="T53" fmla="*/ 689 h 777"/>
              <a:gd name="T54" fmla="*/ 343 w 777"/>
              <a:gd name="T55" fmla="*/ 689 h 777"/>
              <a:gd name="T56" fmla="*/ 311 w 777"/>
              <a:gd name="T57" fmla="*/ 769 h 777"/>
              <a:gd name="T58" fmla="*/ 196 w 777"/>
              <a:gd name="T59" fmla="*/ 626 h 777"/>
              <a:gd name="T60" fmla="*/ 151 w 777"/>
              <a:gd name="T61" fmla="*/ 581 h 777"/>
              <a:gd name="T62" fmla="*/ 7 w 777"/>
              <a:gd name="T63" fmla="*/ 449 h 777"/>
              <a:gd name="T64" fmla="*/ 87 w 777"/>
              <a:gd name="T65" fmla="*/ 417 h 777"/>
              <a:gd name="T66" fmla="*/ 83 w 777"/>
              <a:gd name="T67" fmla="*/ 387 h 777"/>
              <a:gd name="T68" fmla="*/ 55 w 777"/>
              <a:gd name="T69" fmla="*/ 161 h 777"/>
              <a:gd name="T70" fmla="*/ 151 w 777"/>
              <a:gd name="T71" fmla="*/ 193 h 777"/>
              <a:gd name="T72" fmla="*/ 199 w 777"/>
              <a:gd name="T73" fmla="*/ 145 h 777"/>
              <a:gd name="T74" fmla="*/ 316 w 777"/>
              <a:gd name="T75" fmla="*/ 1 h 777"/>
              <a:gd name="T76" fmla="*/ 352 w 777"/>
              <a:gd name="T77" fmla="*/ 80 h 777"/>
              <a:gd name="T78" fmla="*/ 427 w 777"/>
              <a:gd name="T79" fmla="*/ 79 h 777"/>
              <a:gd name="T80" fmla="*/ 583 w 777"/>
              <a:gd name="T81" fmla="*/ 145 h 777"/>
              <a:gd name="T82" fmla="*/ 631 w 777"/>
              <a:gd name="T83" fmla="*/ 193 h 777"/>
              <a:gd name="T84" fmla="*/ 711 w 777"/>
              <a:gd name="T85" fmla="*/ 161 h 777"/>
              <a:gd name="T86" fmla="*/ 701 w 777"/>
              <a:gd name="T87" fmla="*/ 349 h 777"/>
              <a:gd name="T88" fmla="*/ 703 w 777"/>
              <a:gd name="T89" fmla="*/ 387 h 777"/>
              <a:gd name="T90" fmla="*/ 471 w 777"/>
              <a:gd name="T91" fmla="*/ 321 h 777"/>
              <a:gd name="T92" fmla="*/ 311 w 777"/>
              <a:gd name="T93" fmla="*/ 449 h 777"/>
              <a:gd name="T94" fmla="*/ 410 w 777"/>
              <a:gd name="T95" fmla="*/ 236 h 777"/>
              <a:gd name="T96" fmla="*/ 489 w 777"/>
              <a:gd name="T97" fmla="*/ 507 h 777"/>
              <a:gd name="T98" fmla="*/ 274 w 777"/>
              <a:gd name="T99" fmla="*/ 483 h 777"/>
              <a:gd name="T100" fmla="*/ 298 w 777"/>
              <a:gd name="T101" fmla="*/ 26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7" h="777">
                <a:moveTo>
                  <a:pt x="712" y="487"/>
                </a:moveTo>
                <a:cubicBezTo>
                  <a:pt x="697" y="481"/>
                  <a:pt x="649" y="461"/>
                  <a:pt x="647" y="465"/>
                </a:cubicBezTo>
                <a:lnTo>
                  <a:pt x="647" y="417"/>
                </a:lnTo>
                <a:lnTo>
                  <a:pt x="647" y="385"/>
                </a:lnTo>
                <a:lnTo>
                  <a:pt x="647" y="321"/>
                </a:lnTo>
                <a:lnTo>
                  <a:pt x="679" y="305"/>
                </a:lnTo>
                <a:lnTo>
                  <a:pt x="682" y="305"/>
                </a:lnTo>
                <a:cubicBezTo>
                  <a:pt x="682" y="305"/>
                  <a:pt x="698" y="298"/>
                  <a:pt x="711" y="289"/>
                </a:cubicBezTo>
                <a:lnTo>
                  <a:pt x="713" y="292"/>
                </a:lnTo>
                <a:cubicBezTo>
                  <a:pt x="703" y="265"/>
                  <a:pt x="698" y="255"/>
                  <a:pt x="679" y="225"/>
                </a:cubicBezTo>
                <a:lnTo>
                  <a:pt x="687" y="228"/>
                </a:lnTo>
                <a:cubicBezTo>
                  <a:pt x="672" y="234"/>
                  <a:pt x="622" y="255"/>
                  <a:pt x="615" y="257"/>
                </a:cubicBezTo>
                <a:lnTo>
                  <a:pt x="599" y="225"/>
                </a:lnTo>
                <a:lnTo>
                  <a:pt x="598" y="224"/>
                </a:lnTo>
                <a:cubicBezTo>
                  <a:pt x="586" y="209"/>
                  <a:pt x="571" y="195"/>
                  <a:pt x="551" y="177"/>
                </a:cubicBezTo>
                <a:lnTo>
                  <a:pt x="519" y="161"/>
                </a:lnTo>
                <a:lnTo>
                  <a:pt x="535" y="129"/>
                </a:lnTo>
                <a:lnTo>
                  <a:pt x="535" y="122"/>
                </a:lnTo>
                <a:cubicBezTo>
                  <a:pt x="535" y="122"/>
                  <a:pt x="542" y="106"/>
                  <a:pt x="551" y="97"/>
                </a:cubicBezTo>
                <a:lnTo>
                  <a:pt x="549" y="90"/>
                </a:lnTo>
                <a:cubicBezTo>
                  <a:pt x="523" y="79"/>
                  <a:pt x="512" y="74"/>
                  <a:pt x="487" y="65"/>
                </a:cubicBezTo>
                <a:lnTo>
                  <a:pt x="485" y="63"/>
                </a:lnTo>
                <a:cubicBezTo>
                  <a:pt x="479" y="80"/>
                  <a:pt x="458" y="131"/>
                  <a:pt x="455" y="129"/>
                </a:cubicBezTo>
                <a:lnTo>
                  <a:pt x="423" y="129"/>
                </a:lnTo>
                <a:lnTo>
                  <a:pt x="419" y="127"/>
                </a:lnTo>
                <a:cubicBezTo>
                  <a:pt x="399" y="125"/>
                  <a:pt x="379" y="126"/>
                  <a:pt x="359" y="129"/>
                </a:cubicBezTo>
                <a:lnTo>
                  <a:pt x="327" y="129"/>
                </a:lnTo>
                <a:lnTo>
                  <a:pt x="311" y="97"/>
                </a:lnTo>
                <a:lnTo>
                  <a:pt x="305" y="100"/>
                </a:lnTo>
                <a:cubicBezTo>
                  <a:pt x="305" y="100"/>
                  <a:pt x="297" y="82"/>
                  <a:pt x="295" y="65"/>
                </a:cubicBezTo>
                <a:lnTo>
                  <a:pt x="290" y="64"/>
                </a:lnTo>
                <a:cubicBezTo>
                  <a:pt x="264" y="75"/>
                  <a:pt x="253" y="80"/>
                  <a:pt x="231" y="97"/>
                </a:cubicBezTo>
                <a:lnTo>
                  <a:pt x="227" y="91"/>
                </a:lnTo>
                <a:cubicBezTo>
                  <a:pt x="235" y="109"/>
                  <a:pt x="256" y="161"/>
                  <a:pt x="263" y="161"/>
                </a:cubicBezTo>
                <a:lnTo>
                  <a:pt x="231" y="193"/>
                </a:lnTo>
                <a:lnTo>
                  <a:pt x="227" y="186"/>
                </a:lnTo>
                <a:cubicBezTo>
                  <a:pt x="212" y="198"/>
                  <a:pt x="199" y="212"/>
                  <a:pt x="183" y="225"/>
                </a:cubicBezTo>
                <a:lnTo>
                  <a:pt x="167" y="257"/>
                </a:lnTo>
                <a:lnTo>
                  <a:pt x="135" y="241"/>
                </a:lnTo>
                <a:lnTo>
                  <a:pt x="128" y="246"/>
                </a:lnTo>
                <a:cubicBezTo>
                  <a:pt x="128" y="246"/>
                  <a:pt x="109" y="239"/>
                  <a:pt x="87" y="225"/>
                </a:cubicBezTo>
                <a:lnTo>
                  <a:pt x="89" y="231"/>
                </a:lnTo>
                <a:cubicBezTo>
                  <a:pt x="79" y="257"/>
                  <a:pt x="74" y="268"/>
                  <a:pt x="71" y="289"/>
                </a:cubicBezTo>
                <a:lnTo>
                  <a:pt x="64" y="295"/>
                </a:lnTo>
                <a:cubicBezTo>
                  <a:pt x="83" y="302"/>
                  <a:pt x="135" y="323"/>
                  <a:pt x="135" y="321"/>
                </a:cubicBezTo>
                <a:lnTo>
                  <a:pt x="135" y="323"/>
                </a:lnTo>
                <a:cubicBezTo>
                  <a:pt x="135" y="323"/>
                  <a:pt x="132" y="382"/>
                  <a:pt x="135" y="385"/>
                </a:cubicBezTo>
                <a:lnTo>
                  <a:pt x="132" y="387"/>
                </a:lnTo>
                <a:cubicBezTo>
                  <a:pt x="132" y="391"/>
                  <a:pt x="133" y="404"/>
                  <a:pt x="135" y="401"/>
                </a:cubicBezTo>
                <a:lnTo>
                  <a:pt x="133" y="405"/>
                </a:lnTo>
                <a:cubicBezTo>
                  <a:pt x="133" y="405"/>
                  <a:pt x="136" y="436"/>
                  <a:pt x="135" y="433"/>
                </a:cubicBezTo>
                <a:lnTo>
                  <a:pt x="119" y="449"/>
                </a:lnTo>
                <a:lnTo>
                  <a:pt x="117" y="453"/>
                </a:lnTo>
                <a:cubicBezTo>
                  <a:pt x="112" y="459"/>
                  <a:pt x="110" y="460"/>
                  <a:pt x="55" y="481"/>
                </a:cubicBezTo>
                <a:lnTo>
                  <a:pt x="63" y="478"/>
                </a:lnTo>
                <a:cubicBezTo>
                  <a:pt x="73" y="505"/>
                  <a:pt x="78" y="516"/>
                  <a:pt x="87" y="545"/>
                </a:cubicBezTo>
                <a:lnTo>
                  <a:pt x="88" y="542"/>
                </a:lnTo>
                <a:cubicBezTo>
                  <a:pt x="107" y="535"/>
                  <a:pt x="162" y="514"/>
                  <a:pt x="167" y="513"/>
                </a:cubicBezTo>
                <a:lnTo>
                  <a:pt x="183" y="545"/>
                </a:lnTo>
                <a:lnTo>
                  <a:pt x="190" y="552"/>
                </a:lnTo>
                <a:cubicBezTo>
                  <a:pt x="198" y="563"/>
                  <a:pt x="210" y="575"/>
                  <a:pt x="231" y="593"/>
                </a:cubicBezTo>
                <a:lnTo>
                  <a:pt x="247" y="609"/>
                </a:lnTo>
                <a:lnTo>
                  <a:pt x="247" y="641"/>
                </a:lnTo>
                <a:lnTo>
                  <a:pt x="241" y="645"/>
                </a:lnTo>
                <a:cubicBezTo>
                  <a:pt x="241" y="645"/>
                  <a:pt x="232" y="664"/>
                  <a:pt x="231" y="689"/>
                </a:cubicBezTo>
                <a:lnTo>
                  <a:pt x="224" y="684"/>
                </a:lnTo>
                <a:cubicBezTo>
                  <a:pt x="250" y="695"/>
                  <a:pt x="261" y="700"/>
                  <a:pt x="279" y="705"/>
                </a:cubicBezTo>
                <a:lnTo>
                  <a:pt x="287" y="711"/>
                </a:lnTo>
                <a:cubicBezTo>
                  <a:pt x="294" y="693"/>
                  <a:pt x="317" y="641"/>
                  <a:pt x="311" y="641"/>
                </a:cubicBezTo>
                <a:lnTo>
                  <a:pt x="359" y="641"/>
                </a:lnTo>
                <a:lnTo>
                  <a:pt x="356" y="646"/>
                </a:lnTo>
                <a:cubicBezTo>
                  <a:pt x="375" y="649"/>
                  <a:pt x="395" y="649"/>
                  <a:pt x="423" y="641"/>
                </a:cubicBezTo>
                <a:lnTo>
                  <a:pt x="455" y="641"/>
                </a:lnTo>
                <a:lnTo>
                  <a:pt x="471" y="673"/>
                </a:lnTo>
                <a:lnTo>
                  <a:pt x="468" y="678"/>
                </a:lnTo>
                <a:cubicBezTo>
                  <a:pt x="468" y="678"/>
                  <a:pt x="475" y="696"/>
                  <a:pt x="487" y="721"/>
                </a:cubicBezTo>
                <a:lnTo>
                  <a:pt x="482" y="714"/>
                </a:lnTo>
                <a:cubicBezTo>
                  <a:pt x="509" y="703"/>
                  <a:pt x="520" y="699"/>
                  <a:pt x="551" y="689"/>
                </a:cubicBezTo>
                <a:lnTo>
                  <a:pt x="546" y="688"/>
                </a:lnTo>
                <a:cubicBezTo>
                  <a:pt x="539" y="672"/>
                  <a:pt x="518" y="619"/>
                  <a:pt x="519" y="625"/>
                </a:cubicBezTo>
                <a:lnTo>
                  <a:pt x="551" y="593"/>
                </a:lnTo>
                <a:lnTo>
                  <a:pt x="558" y="591"/>
                </a:lnTo>
                <a:cubicBezTo>
                  <a:pt x="569" y="582"/>
                  <a:pt x="582" y="569"/>
                  <a:pt x="599" y="545"/>
                </a:cubicBezTo>
                <a:lnTo>
                  <a:pt x="615" y="529"/>
                </a:lnTo>
                <a:lnTo>
                  <a:pt x="647" y="529"/>
                </a:lnTo>
                <a:lnTo>
                  <a:pt x="653" y="537"/>
                </a:lnTo>
                <a:cubicBezTo>
                  <a:pt x="653" y="537"/>
                  <a:pt x="670" y="544"/>
                  <a:pt x="679" y="545"/>
                </a:cubicBezTo>
                <a:lnTo>
                  <a:pt x="686" y="551"/>
                </a:lnTo>
                <a:cubicBezTo>
                  <a:pt x="697" y="524"/>
                  <a:pt x="701" y="514"/>
                  <a:pt x="711" y="481"/>
                </a:cubicBezTo>
                <a:lnTo>
                  <a:pt x="712" y="487"/>
                </a:lnTo>
                <a:close/>
                <a:moveTo>
                  <a:pt x="700" y="427"/>
                </a:moveTo>
                <a:cubicBezTo>
                  <a:pt x="700" y="427"/>
                  <a:pt x="700" y="428"/>
                  <a:pt x="695" y="433"/>
                </a:cubicBezTo>
                <a:lnTo>
                  <a:pt x="700" y="430"/>
                </a:lnTo>
                <a:cubicBezTo>
                  <a:pt x="707" y="432"/>
                  <a:pt x="776" y="462"/>
                  <a:pt x="775" y="465"/>
                </a:cubicBezTo>
                <a:lnTo>
                  <a:pt x="711" y="609"/>
                </a:lnTo>
                <a:lnTo>
                  <a:pt x="712" y="614"/>
                </a:lnTo>
                <a:cubicBezTo>
                  <a:pt x="712" y="614"/>
                  <a:pt x="641" y="584"/>
                  <a:pt x="631" y="577"/>
                </a:cubicBezTo>
                <a:lnTo>
                  <a:pt x="634" y="582"/>
                </a:lnTo>
                <a:cubicBezTo>
                  <a:pt x="634" y="583"/>
                  <a:pt x="633" y="584"/>
                  <a:pt x="631" y="577"/>
                </a:cubicBezTo>
                <a:lnTo>
                  <a:pt x="633" y="584"/>
                </a:lnTo>
                <a:cubicBezTo>
                  <a:pt x="617" y="602"/>
                  <a:pt x="602" y="618"/>
                  <a:pt x="583" y="625"/>
                </a:cubicBezTo>
                <a:lnTo>
                  <a:pt x="586" y="630"/>
                </a:lnTo>
                <a:cubicBezTo>
                  <a:pt x="586" y="630"/>
                  <a:pt x="581" y="634"/>
                  <a:pt x="583" y="641"/>
                </a:cubicBezTo>
                <a:lnTo>
                  <a:pt x="578" y="637"/>
                </a:lnTo>
                <a:cubicBezTo>
                  <a:pt x="580" y="644"/>
                  <a:pt x="609" y="715"/>
                  <a:pt x="615" y="721"/>
                </a:cubicBezTo>
                <a:lnTo>
                  <a:pt x="455" y="769"/>
                </a:lnTo>
                <a:lnTo>
                  <a:pt x="455" y="777"/>
                </a:lnTo>
                <a:cubicBezTo>
                  <a:pt x="455" y="777"/>
                  <a:pt x="426" y="702"/>
                  <a:pt x="423" y="689"/>
                </a:cubicBezTo>
                <a:lnTo>
                  <a:pt x="423" y="696"/>
                </a:lnTo>
                <a:cubicBezTo>
                  <a:pt x="422" y="696"/>
                  <a:pt x="420" y="696"/>
                  <a:pt x="423" y="689"/>
                </a:cubicBezTo>
                <a:lnTo>
                  <a:pt x="420" y="696"/>
                </a:lnTo>
                <a:cubicBezTo>
                  <a:pt x="396" y="698"/>
                  <a:pt x="372" y="697"/>
                  <a:pt x="343" y="689"/>
                </a:cubicBezTo>
                <a:lnTo>
                  <a:pt x="350" y="694"/>
                </a:lnTo>
                <a:cubicBezTo>
                  <a:pt x="350" y="694"/>
                  <a:pt x="348" y="694"/>
                  <a:pt x="343" y="689"/>
                </a:cubicBezTo>
                <a:lnTo>
                  <a:pt x="347" y="694"/>
                </a:lnTo>
                <a:cubicBezTo>
                  <a:pt x="344" y="701"/>
                  <a:pt x="312" y="775"/>
                  <a:pt x="311" y="769"/>
                </a:cubicBezTo>
                <a:lnTo>
                  <a:pt x="167" y="705"/>
                </a:lnTo>
                <a:lnTo>
                  <a:pt x="160" y="709"/>
                </a:lnTo>
                <a:cubicBezTo>
                  <a:pt x="160" y="709"/>
                  <a:pt x="193" y="633"/>
                  <a:pt x="199" y="625"/>
                </a:cubicBezTo>
                <a:lnTo>
                  <a:pt x="196" y="626"/>
                </a:lnTo>
                <a:cubicBezTo>
                  <a:pt x="195" y="625"/>
                  <a:pt x="194" y="624"/>
                  <a:pt x="199" y="625"/>
                </a:cubicBezTo>
                <a:lnTo>
                  <a:pt x="194" y="624"/>
                </a:lnTo>
                <a:cubicBezTo>
                  <a:pt x="177" y="610"/>
                  <a:pt x="163" y="595"/>
                  <a:pt x="151" y="577"/>
                </a:cubicBezTo>
                <a:lnTo>
                  <a:pt x="151" y="581"/>
                </a:lnTo>
                <a:cubicBezTo>
                  <a:pt x="151" y="581"/>
                  <a:pt x="147" y="576"/>
                  <a:pt x="151" y="577"/>
                </a:cubicBezTo>
                <a:lnTo>
                  <a:pt x="145" y="572"/>
                </a:lnTo>
                <a:cubicBezTo>
                  <a:pt x="138" y="575"/>
                  <a:pt x="60" y="605"/>
                  <a:pt x="55" y="609"/>
                </a:cubicBezTo>
                <a:lnTo>
                  <a:pt x="7" y="449"/>
                </a:lnTo>
                <a:lnTo>
                  <a:pt x="0" y="451"/>
                </a:lnTo>
                <a:cubicBezTo>
                  <a:pt x="0" y="451"/>
                  <a:pt x="83" y="419"/>
                  <a:pt x="87" y="417"/>
                </a:cubicBezTo>
                <a:lnTo>
                  <a:pt x="83" y="418"/>
                </a:lnTo>
                <a:cubicBezTo>
                  <a:pt x="83" y="418"/>
                  <a:pt x="84" y="418"/>
                  <a:pt x="87" y="417"/>
                </a:cubicBezTo>
                <a:lnTo>
                  <a:pt x="86" y="418"/>
                </a:lnTo>
                <a:cubicBezTo>
                  <a:pt x="85" y="413"/>
                  <a:pt x="85" y="408"/>
                  <a:pt x="87" y="401"/>
                </a:cubicBezTo>
                <a:lnTo>
                  <a:pt x="87" y="385"/>
                </a:lnTo>
                <a:lnTo>
                  <a:pt x="83" y="387"/>
                </a:lnTo>
                <a:cubicBezTo>
                  <a:pt x="83" y="387"/>
                  <a:pt x="85" y="361"/>
                  <a:pt x="87" y="353"/>
                </a:cubicBezTo>
                <a:lnTo>
                  <a:pt x="85" y="355"/>
                </a:lnTo>
                <a:cubicBezTo>
                  <a:pt x="79" y="353"/>
                  <a:pt x="1" y="322"/>
                  <a:pt x="7" y="321"/>
                </a:cubicBezTo>
                <a:lnTo>
                  <a:pt x="55" y="161"/>
                </a:lnTo>
                <a:lnTo>
                  <a:pt x="62" y="168"/>
                </a:lnTo>
                <a:cubicBezTo>
                  <a:pt x="62" y="168"/>
                  <a:pt x="139" y="199"/>
                  <a:pt x="151" y="193"/>
                </a:cubicBezTo>
                <a:lnTo>
                  <a:pt x="146" y="201"/>
                </a:lnTo>
                <a:cubicBezTo>
                  <a:pt x="147" y="200"/>
                  <a:pt x="148" y="199"/>
                  <a:pt x="151" y="193"/>
                </a:cubicBezTo>
                <a:lnTo>
                  <a:pt x="148" y="199"/>
                </a:lnTo>
                <a:cubicBezTo>
                  <a:pt x="163" y="179"/>
                  <a:pt x="179" y="163"/>
                  <a:pt x="199" y="145"/>
                </a:cubicBezTo>
                <a:lnTo>
                  <a:pt x="196" y="149"/>
                </a:lnTo>
                <a:cubicBezTo>
                  <a:pt x="196" y="149"/>
                  <a:pt x="197" y="148"/>
                  <a:pt x="199" y="145"/>
                </a:cubicBezTo>
                <a:lnTo>
                  <a:pt x="198" y="147"/>
                </a:lnTo>
                <a:cubicBezTo>
                  <a:pt x="195" y="140"/>
                  <a:pt x="163" y="65"/>
                  <a:pt x="167" y="65"/>
                </a:cubicBezTo>
                <a:lnTo>
                  <a:pt x="311" y="1"/>
                </a:lnTo>
                <a:lnTo>
                  <a:pt x="316" y="1"/>
                </a:lnTo>
                <a:cubicBezTo>
                  <a:pt x="316" y="1"/>
                  <a:pt x="347" y="74"/>
                  <a:pt x="343" y="81"/>
                </a:cubicBezTo>
                <a:lnTo>
                  <a:pt x="349" y="81"/>
                </a:lnTo>
                <a:cubicBezTo>
                  <a:pt x="351" y="80"/>
                  <a:pt x="352" y="80"/>
                  <a:pt x="359" y="81"/>
                </a:cubicBezTo>
                <a:lnTo>
                  <a:pt x="352" y="80"/>
                </a:lnTo>
                <a:cubicBezTo>
                  <a:pt x="376" y="77"/>
                  <a:pt x="401" y="77"/>
                  <a:pt x="423" y="81"/>
                </a:cubicBezTo>
                <a:lnTo>
                  <a:pt x="424" y="79"/>
                </a:lnTo>
                <a:cubicBezTo>
                  <a:pt x="424" y="79"/>
                  <a:pt x="425" y="79"/>
                  <a:pt x="423" y="81"/>
                </a:cubicBezTo>
                <a:lnTo>
                  <a:pt x="427" y="79"/>
                </a:lnTo>
                <a:cubicBezTo>
                  <a:pt x="429" y="72"/>
                  <a:pt x="459" y="0"/>
                  <a:pt x="455" y="1"/>
                </a:cubicBezTo>
                <a:lnTo>
                  <a:pt x="615" y="65"/>
                </a:lnTo>
                <a:lnTo>
                  <a:pt x="612" y="63"/>
                </a:lnTo>
                <a:cubicBezTo>
                  <a:pt x="612" y="63"/>
                  <a:pt x="583" y="134"/>
                  <a:pt x="583" y="145"/>
                </a:cubicBezTo>
                <a:lnTo>
                  <a:pt x="580" y="141"/>
                </a:lnTo>
                <a:cubicBezTo>
                  <a:pt x="581" y="142"/>
                  <a:pt x="582" y="142"/>
                  <a:pt x="583" y="145"/>
                </a:cubicBezTo>
                <a:lnTo>
                  <a:pt x="582" y="142"/>
                </a:lnTo>
                <a:cubicBezTo>
                  <a:pt x="604" y="159"/>
                  <a:pt x="621" y="176"/>
                  <a:pt x="631" y="193"/>
                </a:cubicBezTo>
                <a:lnTo>
                  <a:pt x="635" y="194"/>
                </a:lnTo>
                <a:cubicBezTo>
                  <a:pt x="635" y="194"/>
                  <a:pt x="637" y="195"/>
                  <a:pt x="631" y="193"/>
                </a:cubicBezTo>
                <a:lnTo>
                  <a:pt x="638" y="196"/>
                </a:lnTo>
                <a:cubicBezTo>
                  <a:pt x="644" y="194"/>
                  <a:pt x="714" y="165"/>
                  <a:pt x="711" y="161"/>
                </a:cubicBezTo>
                <a:lnTo>
                  <a:pt x="775" y="321"/>
                </a:lnTo>
                <a:lnTo>
                  <a:pt x="777" y="318"/>
                </a:lnTo>
                <a:cubicBezTo>
                  <a:pt x="777" y="318"/>
                  <a:pt x="708" y="347"/>
                  <a:pt x="695" y="353"/>
                </a:cubicBezTo>
                <a:lnTo>
                  <a:pt x="701" y="349"/>
                </a:lnTo>
                <a:cubicBezTo>
                  <a:pt x="701" y="351"/>
                  <a:pt x="701" y="352"/>
                  <a:pt x="695" y="353"/>
                </a:cubicBezTo>
                <a:lnTo>
                  <a:pt x="701" y="352"/>
                </a:lnTo>
                <a:cubicBezTo>
                  <a:pt x="703" y="365"/>
                  <a:pt x="703" y="377"/>
                  <a:pt x="695" y="385"/>
                </a:cubicBezTo>
                <a:lnTo>
                  <a:pt x="703" y="387"/>
                </a:lnTo>
                <a:cubicBezTo>
                  <a:pt x="703" y="399"/>
                  <a:pt x="702" y="412"/>
                  <a:pt x="695" y="433"/>
                </a:cubicBezTo>
                <a:lnTo>
                  <a:pt x="700" y="427"/>
                </a:lnTo>
                <a:close/>
                <a:moveTo>
                  <a:pt x="458" y="469"/>
                </a:moveTo>
                <a:cubicBezTo>
                  <a:pt x="503" y="433"/>
                  <a:pt x="511" y="367"/>
                  <a:pt x="471" y="321"/>
                </a:cubicBezTo>
                <a:lnTo>
                  <a:pt x="475" y="322"/>
                </a:lnTo>
                <a:cubicBezTo>
                  <a:pt x="439" y="277"/>
                  <a:pt x="373" y="270"/>
                  <a:pt x="327" y="305"/>
                </a:cubicBezTo>
                <a:lnTo>
                  <a:pt x="328" y="306"/>
                </a:lnTo>
                <a:cubicBezTo>
                  <a:pt x="283" y="342"/>
                  <a:pt x="276" y="408"/>
                  <a:pt x="311" y="449"/>
                </a:cubicBezTo>
                <a:lnTo>
                  <a:pt x="312" y="453"/>
                </a:lnTo>
                <a:cubicBezTo>
                  <a:pt x="348" y="498"/>
                  <a:pt x="413" y="505"/>
                  <a:pt x="455" y="465"/>
                </a:cubicBezTo>
                <a:lnTo>
                  <a:pt x="458" y="469"/>
                </a:lnTo>
                <a:close/>
                <a:moveTo>
                  <a:pt x="410" y="236"/>
                </a:moveTo>
                <a:cubicBezTo>
                  <a:pt x="451" y="240"/>
                  <a:pt x="487" y="260"/>
                  <a:pt x="519" y="289"/>
                </a:cubicBezTo>
                <a:lnTo>
                  <a:pt x="513" y="292"/>
                </a:lnTo>
                <a:cubicBezTo>
                  <a:pt x="565" y="358"/>
                  <a:pt x="554" y="454"/>
                  <a:pt x="487" y="513"/>
                </a:cubicBezTo>
                <a:lnTo>
                  <a:pt x="489" y="507"/>
                </a:lnTo>
                <a:cubicBezTo>
                  <a:pt x="457" y="532"/>
                  <a:pt x="417" y="544"/>
                  <a:pt x="375" y="545"/>
                </a:cubicBezTo>
                <a:lnTo>
                  <a:pt x="376" y="539"/>
                </a:lnTo>
                <a:cubicBezTo>
                  <a:pt x="336" y="535"/>
                  <a:pt x="299" y="515"/>
                  <a:pt x="279" y="481"/>
                </a:cubicBezTo>
                <a:lnTo>
                  <a:pt x="274" y="483"/>
                </a:lnTo>
                <a:cubicBezTo>
                  <a:pt x="252" y="455"/>
                  <a:pt x="241" y="421"/>
                  <a:pt x="247" y="385"/>
                </a:cubicBezTo>
                <a:lnTo>
                  <a:pt x="241" y="388"/>
                </a:lnTo>
                <a:cubicBezTo>
                  <a:pt x="241" y="343"/>
                  <a:pt x="260" y="298"/>
                  <a:pt x="295" y="273"/>
                </a:cubicBezTo>
                <a:lnTo>
                  <a:pt x="298" y="268"/>
                </a:lnTo>
                <a:cubicBezTo>
                  <a:pt x="330" y="243"/>
                  <a:pt x="370" y="231"/>
                  <a:pt x="407" y="241"/>
                </a:cubicBezTo>
                <a:lnTo>
                  <a:pt x="410" y="236"/>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07" name="Group 2206"/>
          <p:cNvGrpSpPr/>
          <p:nvPr/>
        </p:nvGrpSpPr>
        <p:grpSpPr>
          <a:xfrm>
            <a:off x="2743458" y="1483279"/>
            <a:ext cx="520564" cy="95250"/>
            <a:chOff x="2058129" y="1483279"/>
            <a:chExt cx="390525" cy="95250"/>
          </a:xfrm>
        </p:grpSpPr>
        <p:sp>
          <p:nvSpPr>
            <p:cNvPr id="2313" name="Line 304"/>
            <p:cNvSpPr>
              <a:spLocks noChangeShapeType="1"/>
            </p:cNvSpPr>
            <p:nvPr/>
          </p:nvSpPr>
          <p:spPr bwMode="auto">
            <a:xfrm>
              <a:off x="2058129" y="1530904"/>
              <a:ext cx="31432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4" name="Freeform 305"/>
            <p:cNvSpPr>
              <a:spLocks/>
            </p:cNvSpPr>
            <p:nvPr/>
          </p:nvSpPr>
          <p:spPr bwMode="auto">
            <a:xfrm>
              <a:off x="2353404" y="1483279"/>
              <a:ext cx="95250" cy="95250"/>
            </a:xfrm>
            <a:custGeom>
              <a:avLst/>
              <a:gdLst>
                <a:gd name="T0" fmla="*/ 160 w 160"/>
                <a:gd name="T1" fmla="*/ 80 h 160"/>
                <a:gd name="T2" fmla="*/ 0 w 160"/>
                <a:gd name="T3" fmla="*/ 160 h 160"/>
                <a:gd name="T4" fmla="*/ 3 w 160"/>
                <a:gd name="T5" fmla="*/ 158 h 160"/>
                <a:gd name="T6" fmla="*/ 3 w 160"/>
                <a:gd name="T7" fmla="*/ 8 h 160"/>
                <a:gd name="T8" fmla="*/ 0 w 160"/>
                <a:gd name="T9" fmla="*/ 0 h 160"/>
                <a:gd name="T10" fmla="*/ 160 w 160"/>
                <a:gd name="T11" fmla="*/ 80 h 160"/>
              </a:gdLst>
              <a:ahLst/>
              <a:cxnLst>
                <a:cxn ang="0">
                  <a:pos x="T0" y="T1"/>
                </a:cxn>
                <a:cxn ang="0">
                  <a:pos x="T2" y="T3"/>
                </a:cxn>
                <a:cxn ang="0">
                  <a:pos x="T4" y="T5"/>
                </a:cxn>
                <a:cxn ang="0">
                  <a:pos x="T6" y="T7"/>
                </a:cxn>
                <a:cxn ang="0">
                  <a:pos x="T8" y="T9"/>
                </a:cxn>
                <a:cxn ang="0">
                  <a:pos x="T10" y="T11"/>
                </a:cxn>
              </a:cxnLst>
              <a:rect l="0" t="0" r="r" b="b"/>
              <a:pathLst>
                <a:path w="160" h="160">
                  <a:moveTo>
                    <a:pt x="160" y="80"/>
                  </a:moveTo>
                  <a:lnTo>
                    <a:pt x="0" y="160"/>
                  </a:lnTo>
                  <a:lnTo>
                    <a:pt x="3" y="158"/>
                  </a:lnTo>
                  <a:cubicBezTo>
                    <a:pt x="27" y="111"/>
                    <a:pt x="27" y="56"/>
                    <a:pt x="3" y="8"/>
                  </a:cubicBezTo>
                  <a:lnTo>
                    <a:pt x="0" y="0"/>
                  </a:lnTo>
                  <a:lnTo>
                    <a:pt x="160"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09" name="Group 2208"/>
          <p:cNvGrpSpPr/>
          <p:nvPr/>
        </p:nvGrpSpPr>
        <p:grpSpPr>
          <a:xfrm>
            <a:off x="3873464" y="1483279"/>
            <a:ext cx="520564" cy="95250"/>
            <a:chOff x="2905854" y="1483279"/>
            <a:chExt cx="390525" cy="95250"/>
          </a:xfrm>
        </p:grpSpPr>
        <p:sp>
          <p:nvSpPr>
            <p:cNvPr id="2315" name="Line 306"/>
            <p:cNvSpPr>
              <a:spLocks noChangeShapeType="1"/>
            </p:cNvSpPr>
            <p:nvPr/>
          </p:nvSpPr>
          <p:spPr bwMode="auto">
            <a:xfrm>
              <a:off x="2905854" y="1530904"/>
              <a:ext cx="323850"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16" name="Freeform 307"/>
            <p:cNvSpPr>
              <a:spLocks/>
            </p:cNvSpPr>
            <p:nvPr/>
          </p:nvSpPr>
          <p:spPr bwMode="auto">
            <a:xfrm>
              <a:off x="3201129" y="1483279"/>
              <a:ext cx="95250" cy="95250"/>
            </a:xfrm>
            <a:custGeom>
              <a:avLst/>
              <a:gdLst>
                <a:gd name="T0" fmla="*/ 160 w 160"/>
                <a:gd name="T1" fmla="*/ 80 h 160"/>
                <a:gd name="T2" fmla="*/ 0 w 160"/>
                <a:gd name="T3" fmla="*/ 160 h 160"/>
                <a:gd name="T4" fmla="*/ 8 w 160"/>
                <a:gd name="T5" fmla="*/ 158 h 160"/>
                <a:gd name="T6" fmla="*/ 8 w 160"/>
                <a:gd name="T7" fmla="*/ 8 h 160"/>
                <a:gd name="T8" fmla="*/ 0 w 160"/>
                <a:gd name="T9" fmla="*/ 0 h 160"/>
                <a:gd name="T10" fmla="*/ 160 w 160"/>
                <a:gd name="T11" fmla="*/ 80 h 160"/>
              </a:gdLst>
              <a:ahLst/>
              <a:cxnLst>
                <a:cxn ang="0">
                  <a:pos x="T0" y="T1"/>
                </a:cxn>
                <a:cxn ang="0">
                  <a:pos x="T2" y="T3"/>
                </a:cxn>
                <a:cxn ang="0">
                  <a:pos x="T4" y="T5"/>
                </a:cxn>
                <a:cxn ang="0">
                  <a:pos x="T6" y="T7"/>
                </a:cxn>
                <a:cxn ang="0">
                  <a:pos x="T8" y="T9"/>
                </a:cxn>
                <a:cxn ang="0">
                  <a:pos x="T10" y="T11"/>
                </a:cxn>
              </a:cxnLst>
              <a:rect l="0" t="0" r="r" b="b"/>
              <a:pathLst>
                <a:path w="160" h="160">
                  <a:moveTo>
                    <a:pt x="160" y="80"/>
                  </a:moveTo>
                  <a:lnTo>
                    <a:pt x="0" y="160"/>
                  </a:lnTo>
                  <a:lnTo>
                    <a:pt x="8" y="158"/>
                  </a:lnTo>
                  <a:cubicBezTo>
                    <a:pt x="31" y="111"/>
                    <a:pt x="31" y="56"/>
                    <a:pt x="8" y="8"/>
                  </a:cubicBezTo>
                  <a:lnTo>
                    <a:pt x="0" y="0"/>
                  </a:lnTo>
                  <a:lnTo>
                    <a:pt x="160"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30" name="Group 2229"/>
          <p:cNvGrpSpPr/>
          <p:nvPr/>
        </p:nvGrpSpPr>
        <p:grpSpPr>
          <a:xfrm>
            <a:off x="7504717" y="1283255"/>
            <a:ext cx="2107651" cy="1019175"/>
            <a:chOff x="5630004" y="1283254"/>
            <a:chExt cx="1581150" cy="1019175"/>
          </a:xfrm>
        </p:grpSpPr>
        <p:sp>
          <p:nvSpPr>
            <p:cNvPr id="2344" name="Rectangle 335"/>
            <p:cNvSpPr>
              <a:spLocks noChangeArrowheads="1"/>
            </p:cNvSpPr>
            <p:nvPr/>
          </p:nvSpPr>
          <p:spPr bwMode="auto">
            <a:xfrm>
              <a:off x="5687154" y="2140504"/>
              <a:ext cx="2092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CDCDCD"/>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227" name="Group 2226"/>
            <p:cNvGrpSpPr/>
            <p:nvPr/>
          </p:nvGrpSpPr>
          <p:grpSpPr>
            <a:xfrm>
              <a:off x="5630004" y="1283254"/>
              <a:ext cx="1581150" cy="1019175"/>
              <a:chOff x="5630004" y="1283254"/>
              <a:chExt cx="1581150" cy="1019175"/>
            </a:xfrm>
          </p:grpSpPr>
          <p:sp>
            <p:nvSpPr>
              <p:cNvPr id="2318" name="Rectangle 308"/>
              <p:cNvSpPr>
                <a:spLocks noChangeArrowheads="1"/>
              </p:cNvSpPr>
              <p:nvPr/>
            </p:nvSpPr>
            <p:spPr bwMode="auto">
              <a:xfrm>
                <a:off x="5668104" y="1321354"/>
                <a:ext cx="1533525" cy="971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57" name="Picture 30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68104" y="1321354"/>
                <a:ext cx="15335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19" name="Rectangle 310"/>
              <p:cNvSpPr>
                <a:spLocks noChangeArrowheads="1"/>
              </p:cNvSpPr>
              <p:nvPr/>
            </p:nvSpPr>
            <p:spPr bwMode="auto">
              <a:xfrm>
                <a:off x="5668104" y="1321354"/>
                <a:ext cx="1533525" cy="971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0" name="Rectangle 311"/>
              <p:cNvSpPr>
                <a:spLocks noChangeArrowheads="1"/>
              </p:cNvSpPr>
              <p:nvPr/>
            </p:nvSpPr>
            <p:spPr bwMode="auto">
              <a:xfrm>
                <a:off x="5658579" y="1311829"/>
                <a:ext cx="1552575" cy="990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1" name="Freeform 312"/>
              <p:cNvSpPr>
                <a:spLocks/>
              </p:cNvSpPr>
              <p:nvPr/>
            </p:nvSpPr>
            <p:spPr bwMode="auto">
              <a:xfrm>
                <a:off x="5663342" y="1316592"/>
                <a:ext cx="1543050" cy="981075"/>
              </a:xfrm>
              <a:custGeom>
                <a:avLst/>
                <a:gdLst>
                  <a:gd name="T0" fmla="*/ 8 w 2592"/>
                  <a:gd name="T1" fmla="*/ 1632 h 1648"/>
                  <a:gd name="T2" fmla="*/ 2584 w 2592"/>
                  <a:gd name="T3" fmla="*/ 1632 h 1648"/>
                  <a:gd name="T4" fmla="*/ 2576 w 2592"/>
                  <a:gd name="T5" fmla="*/ 1640 h 1648"/>
                  <a:gd name="T6" fmla="*/ 2576 w 2592"/>
                  <a:gd name="T7" fmla="*/ 8 h 1648"/>
                  <a:gd name="T8" fmla="*/ 2584 w 2592"/>
                  <a:gd name="T9" fmla="*/ 16 h 1648"/>
                  <a:gd name="T10" fmla="*/ 8 w 2592"/>
                  <a:gd name="T11" fmla="*/ 16 h 1648"/>
                  <a:gd name="T12" fmla="*/ 16 w 2592"/>
                  <a:gd name="T13" fmla="*/ 8 h 1648"/>
                  <a:gd name="T14" fmla="*/ 16 w 2592"/>
                  <a:gd name="T15" fmla="*/ 1640 h 1648"/>
                  <a:gd name="T16" fmla="*/ 8 w 2592"/>
                  <a:gd name="T17" fmla="*/ 1648 h 1648"/>
                  <a:gd name="T18" fmla="*/ 0 w 2592"/>
                  <a:gd name="T19" fmla="*/ 1640 h 1648"/>
                  <a:gd name="T20" fmla="*/ 0 w 2592"/>
                  <a:gd name="T21" fmla="*/ 8 h 1648"/>
                  <a:gd name="T22" fmla="*/ 8 w 2592"/>
                  <a:gd name="T23" fmla="*/ 0 h 1648"/>
                  <a:gd name="T24" fmla="*/ 2584 w 2592"/>
                  <a:gd name="T25" fmla="*/ 0 h 1648"/>
                  <a:gd name="T26" fmla="*/ 2592 w 2592"/>
                  <a:gd name="T27" fmla="*/ 8 h 1648"/>
                  <a:gd name="T28" fmla="*/ 2592 w 2592"/>
                  <a:gd name="T29" fmla="*/ 1640 h 1648"/>
                  <a:gd name="T30" fmla="*/ 2584 w 2592"/>
                  <a:gd name="T31" fmla="*/ 1648 h 1648"/>
                  <a:gd name="T32" fmla="*/ 8 w 2592"/>
                  <a:gd name="T33" fmla="*/ 1648 h 1648"/>
                  <a:gd name="T34" fmla="*/ 0 w 2592"/>
                  <a:gd name="T35" fmla="*/ 1640 h 1648"/>
                  <a:gd name="T36" fmla="*/ 8 w 2592"/>
                  <a:gd name="T37" fmla="*/ 163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2" h="1648">
                    <a:moveTo>
                      <a:pt x="8" y="1632"/>
                    </a:moveTo>
                    <a:lnTo>
                      <a:pt x="2584" y="1632"/>
                    </a:lnTo>
                    <a:lnTo>
                      <a:pt x="2576" y="1640"/>
                    </a:lnTo>
                    <a:lnTo>
                      <a:pt x="2576" y="8"/>
                    </a:lnTo>
                    <a:lnTo>
                      <a:pt x="2584" y="16"/>
                    </a:lnTo>
                    <a:lnTo>
                      <a:pt x="8" y="16"/>
                    </a:lnTo>
                    <a:lnTo>
                      <a:pt x="16" y="8"/>
                    </a:lnTo>
                    <a:lnTo>
                      <a:pt x="16" y="1640"/>
                    </a:lnTo>
                    <a:cubicBezTo>
                      <a:pt x="16" y="1645"/>
                      <a:pt x="13" y="1648"/>
                      <a:pt x="8" y="1648"/>
                    </a:cubicBezTo>
                    <a:cubicBezTo>
                      <a:pt x="4" y="1648"/>
                      <a:pt x="0" y="1645"/>
                      <a:pt x="0" y="1640"/>
                    </a:cubicBezTo>
                    <a:lnTo>
                      <a:pt x="0" y="8"/>
                    </a:lnTo>
                    <a:cubicBezTo>
                      <a:pt x="0" y="4"/>
                      <a:pt x="4" y="0"/>
                      <a:pt x="8" y="0"/>
                    </a:cubicBezTo>
                    <a:lnTo>
                      <a:pt x="2584" y="0"/>
                    </a:lnTo>
                    <a:cubicBezTo>
                      <a:pt x="2589" y="0"/>
                      <a:pt x="2592" y="4"/>
                      <a:pt x="2592" y="8"/>
                    </a:cubicBezTo>
                    <a:lnTo>
                      <a:pt x="2592" y="1640"/>
                    </a:lnTo>
                    <a:cubicBezTo>
                      <a:pt x="2592" y="1645"/>
                      <a:pt x="2589" y="1648"/>
                      <a:pt x="2584" y="1648"/>
                    </a:cubicBezTo>
                    <a:lnTo>
                      <a:pt x="8" y="1648"/>
                    </a:lnTo>
                    <a:cubicBezTo>
                      <a:pt x="4" y="1648"/>
                      <a:pt x="0" y="1645"/>
                      <a:pt x="0" y="1640"/>
                    </a:cubicBezTo>
                    <a:cubicBezTo>
                      <a:pt x="0" y="1636"/>
                      <a:pt x="4" y="1632"/>
                      <a:pt x="8" y="16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2" name="Rectangle 313"/>
              <p:cNvSpPr>
                <a:spLocks noChangeArrowheads="1"/>
              </p:cNvSpPr>
              <p:nvPr/>
            </p:nvSpPr>
            <p:spPr bwMode="auto">
              <a:xfrm>
                <a:off x="5658579" y="1311829"/>
                <a:ext cx="1552575" cy="990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3" name="Rectangle 314"/>
              <p:cNvSpPr>
                <a:spLocks noChangeArrowheads="1"/>
              </p:cNvSpPr>
              <p:nvPr/>
            </p:nvSpPr>
            <p:spPr bwMode="auto">
              <a:xfrm>
                <a:off x="5630004" y="1283254"/>
                <a:ext cx="1562100"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4" name="Rectangle 315"/>
              <p:cNvSpPr>
                <a:spLocks noChangeArrowheads="1"/>
              </p:cNvSpPr>
              <p:nvPr/>
            </p:nvSpPr>
            <p:spPr bwMode="auto">
              <a:xfrm>
                <a:off x="5630004" y="1292779"/>
                <a:ext cx="1562100" cy="38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5" name="Rectangle 316"/>
              <p:cNvSpPr>
                <a:spLocks noChangeArrowheads="1"/>
              </p:cNvSpPr>
              <p:nvPr/>
            </p:nvSpPr>
            <p:spPr bwMode="auto">
              <a:xfrm>
                <a:off x="5630004" y="1330879"/>
                <a:ext cx="1562100" cy="571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6" name="Rectangle 317"/>
              <p:cNvSpPr>
                <a:spLocks noChangeArrowheads="1"/>
              </p:cNvSpPr>
              <p:nvPr/>
            </p:nvSpPr>
            <p:spPr bwMode="auto">
              <a:xfrm>
                <a:off x="5630004" y="1388029"/>
                <a:ext cx="1562100" cy="666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7" name="Rectangle 318"/>
              <p:cNvSpPr>
                <a:spLocks noChangeArrowheads="1"/>
              </p:cNvSpPr>
              <p:nvPr/>
            </p:nvSpPr>
            <p:spPr bwMode="auto">
              <a:xfrm>
                <a:off x="5630004" y="1454704"/>
                <a:ext cx="1562100" cy="571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8" name="Rectangle 319"/>
              <p:cNvSpPr>
                <a:spLocks noChangeArrowheads="1"/>
              </p:cNvSpPr>
              <p:nvPr/>
            </p:nvSpPr>
            <p:spPr bwMode="auto">
              <a:xfrm>
                <a:off x="5630004" y="1511854"/>
                <a:ext cx="1562100" cy="6667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29" name="Rectangle 320"/>
              <p:cNvSpPr>
                <a:spLocks noChangeArrowheads="1"/>
              </p:cNvSpPr>
              <p:nvPr/>
            </p:nvSpPr>
            <p:spPr bwMode="auto">
              <a:xfrm>
                <a:off x="5630004" y="1578529"/>
                <a:ext cx="1562100" cy="5715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0" name="Rectangle 321"/>
              <p:cNvSpPr>
                <a:spLocks noChangeArrowheads="1"/>
              </p:cNvSpPr>
              <p:nvPr/>
            </p:nvSpPr>
            <p:spPr bwMode="auto">
              <a:xfrm>
                <a:off x="5630004" y="1635679"/>
                <a:ext cx="1562100" cy="6667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1" name="Rectangle 322"/>
              <p:cNvSpPr>
                <a:spLocks noChangeArrowheads="1"/>
              </p:cNvSpPr>
              <p:nvPr/>
            </p:nvSpPr>
            <p:spPr bwMode="auto">
              <a:xfrm>
                <a:off x="5630004" y="1702354"/>
                <a:ext cx="1562100" cy="1238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2" name="Rectangle 323"/>
              <p:cNvSpPr>
                <a:spLocks noChangeArrowheads="1"/>
              </p:cNvSpPr>
              <p:nvPr/>
            </p:nvSpPr>
            <p:spPr bwMode="auto">
              <a:xfrm>
                <a:off x="5630004" y="1826179"/>
                <a:ext cx="1562100" cy="571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3" name="Rectangle 324"/>
              <p:cNvSpPr>
                <a:spLocks noChangeArrowheads="1"/>
              </p:cNvSpPr>
              <p:nvPr/>
            </p:nvSpPr>
            <p:spPr bwMode="auto">
              <a:xfrm>
                <a:off x="5630004" y="1883329"/>
                <a:ext cx="1562100" cy="6667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4" name="Rectangle 325"/>
              <p:cNvSpPr>
                <a:spLocks noChangeArrowheads="1"/>
              </p:cNvSpPr>
              <p:nvPr/>
            </p:nvSpPr>
            <p:spPr bwMode="auto">
              <a:xfrm>
                <a:off x="5630004" y="1950004"/>
                <a:ext cx="1562100" cy="571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5" name="Rectangle 326"/>
              <p:cNvSpPr>
                <a:spLocks noChangeArrowheads="1"/>
              </p:cNvSpPr>
              <p:nvPr/>
            </p:nvSpPr>
            <p:spPr bwMode="auto">
              <a:xfrm>
                <a:off x="5630004" y="2007154"/>
                <a:ext cx="1562100" cy="6667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6" name="Rectangle 327"/>
              <p:cNvSpPr>
                <a:spLocks noChangeArrowheads="1"/>
              </p:cNvSpPr>
              <p:nvPr/>
            </p:nvSpPr>
            <p:spPr bwMode="auto">
              <a:xfrm>
                <a:off x="5630004" y="2073829"/>
                <a:ext cx="1562100" cy="5715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7" name="Rectangle 328"/>
              <p:cNvSpPr>
                <a:spLocks noChangeArrowheads="1"/>
              </p:cNvSpPr>
              <p:nvPr/>
            </p:nvSpPr>
            <p:spPr bwMode="auto">
              <a:xfrm>
                <a:off x="5630004" y="2130979"/>
                <a:ext cx="1562100" cy="666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8" name="Rectangle 329"/>
              <p:cNvSpPr>
                <a:spLocks noChangeArrowheads="1"/>
              </p:cNvSpPr>
              <p:nvPr/>
            </p:nvSpPr>
            <p:spPr bwMode="auto">
              <a:xfrm>
                <a:off x="5630004" y="2197654"/>
                <a:ext cx="1562100" cy="5715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39" name="Rectangle 330"/>
              <p:cNvSpPr>
                <a:spLocks noChangeArrowheads="1"/>
              </p:cNvSpPr>
              <p:nvPr/>
            </p:nvSpPr>
            <p:spPr bwMode="auto">
              <a:xfrm>
                <a:off x="5630004" y="2254804"/>
                <a:ext cx="1562100" cy="190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0" name="Rectangle 331"/>
              <p:cNvSpPr>
                <a:spLocks noChangeArrowheads="1"/>
              </p:cNvSpPr>
              <p:nvPr/>
            </p:nvSpPr>
            <p:spPr bwMode="auto">
              <a:xfrm>
                <a:off x="5649054" y="1302304"/>
                <a:ext cx="1533525" cy="97155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41" name="Freeform 332"/>
              <p:cNvSpPr>
                <a:spLocks noEditPoints="1"/>
              </p:cNvSpPr>
              <p:nvPr/>
            </p:nvSpPr>
            <p:spPr bwMode="auto">
              <a:xfrm>
                <a:off x="5814154" y="1453117"/>
                <a:ext cx="579438" cy="490538"/>
              </a:xfrm>
              <a:custGeom>
                <a:avLst/>
                <a:gdLst>
                  <a:gd name="T0" fmla="*/ 813 w 974"/>
                  <a:gd name="T1" fmla="*/ 156 h 823"/>
                  <a:gd name="T2" fmla="*/ 607 w 974"/>
                  <a:gd name="T3" fmla="*/ 156 h 823"/>
                  <a:gd name="T4" fmla="*/ 710 w 974"/>
                  <a:gd name="T5" fmla="*/ 0 h 823"/>
                  <a:gd name="T6" fmla="*/ 864 w 974"/>
                  <a:gd name="T7" fmla="*/ 156 h 823"/>
                  <a:gd name="T8" fmla="*/ 710 w 974"/>
                  <a:gd name="T9" fmla="*/ 312 h 823"/>
                  <a:gd name="T10" fmla="*/ 710 w 974"/>
                  <a:gd name="T11" fmla="*/ 0 h 823"/>
                  <a:gd name="T12" fmla="*/ 469 w 974"/>
                  <a:gd name="T13" fmla="*/ 635 h 823"/>
                  <a:gd name="T14" fmla="*/ 371 w 974"/>
                  <a:gd name="T15" fmla="*/ 432 h 823"/>
                  <a:gd name="T16" fmla="*/ 264 w 974"/>
                  <a:gd name="T17" fmla="*/ 646 h 823"/>
                  <a:gd name="T18" fmla="*/ 157 w 974"/>
                  <a:gd name="T19" fmla="*/ 433 h 823"/>
                  <a:gd name="T20" fmla="*/ 264 w 974"/>
                  <a:gd name="T21" fmla="*/ 739 h 823"/>
                  <a:gd name="T22" fmla="*/ 520 w 974"/>
                  <a:gd name="T23" fmla="*/ 635 h 823"/>
                  <a:gd name="T24" fmla="*/ 264 w 974"/>
                  <a:gd name="T25" fmla="*/ 791 h 823"/>
                  <a:gd name="T26" fmla="*/ 8 w 974"/>
                  <a:gd name="T27" fmla="*/ 635 h 823"/>
                  <a:gd name="T28" fmla="*/ 191 w 974"/>
                  <a:gd name="T29" fmla="*/ 384 h 823"/>
                  <a:gd name="T30" fmla="*/ 267 w 974"/>
                  <a:gd name="T31" fmla="*/ 530 h 823"/>
                  <a:gd name="T32" fmla="*/ 337 w 974"/>
                  <a:gd name="T33" fmla="*/ 384 h 823"/>
                  <a:gd name="T34" fmla="*/ 811 w 974"/>
                  <a:gd name="T35" fmla="*/ 306 h 823"/>
                  <a:gd name="T36" fmla="*/ 723 w 974"/>
                  <a:gd name="T37" fmla="*/ 733 h 823"/>
                  <a:gd name="T38" fmla="*/ 538 w 974"/>
                  <a:gd name="T39" fmla="*/ 698 h 823"/>
                  <a:gd name="T40" fmla="*/ 710 w 974"/>
                  <a:gd name="T41" fmla="*/ 677 h 823"/>
                  <a:gd name="T42" fmla="*/ 817 w 974"/>
                  <a:gd name="T43" fmla="*/ 371 h 823"/>
                  <a:gd name="T44" fmla="*/ 710 w 974"/>
                  <a:gd name="T45" fmla="*/ 583 h 823"/>
                  <a:gd name="T46" fmla="*/ 604 w 974"/>
                  <a:gd name="T47" fmla="*/ 371 h 823"/>
                  <a:gd name="T48" fmla="*/ 519 w 974"/>
                  <a:gd name="T49" fmla="*/ 482 h 823"/>
                  <a:gd name="T50" fmla="*/ 609 w 974"/>
                  <a:gd name="T51" fmla="*/ 306 h 823"/>
                  <a:gd name="T52" fmla="*/ 635 w 974"/>
                  <a:gd name="T53" fmla="*/ 322 h 823"/>
                  <a:gd name="T54" fmla="*/ 779 w 974"/>
                  <a:gd name="T55" fmla="*/ 322 h 823"/>
                  <a:gd name="T56" fmla="*/ 811 w 974"/>
                  <a:gd name="T57" fmla="*/ 306 h 823"/>
                  <a:gd name="T58" fmla="*/ 367 w 974"/>
                  <a:gd name="T59" fmla="*/ 218 h 823"/>
                  <a:gd name="T60" fmla="*/ 161 w 974"/>
                  <a:gd name="T61" fmla="*/ 218 h 823"/>
                  <a:gd name="T62" fmla="*/ 264 w 974"/>
                  <a:gd name="T63" fmla="*/ 62 h 823"/>
                  <a:gd name="T64" fmla="*/ 418 w 974"/>
                  <a:gd name="T65" fmla="*/ 218 h 823"/>
                  <a:gd name="T66" fmla="*/ 264 w 974"/>
                  <a:gd name="T67" fmla="*/ 374 h 823"/>
                  <a:gd name="T68" fmla="*/ 264 w 974"/>
                  <a:gd name="T69" fmla="*/ 6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4" h="823">
                    <a:moveTo>
                      <a:pt x="710" y="260"/>
                    </a:moveTo>
                    <a:cubicBezTo>
                      <a:pt x="767" y="260"/>
                      <a:pt x="813" y="214"/>
                      <a:pt x="813" y="156"/>
                    </a:cubicBezTo>
                    <a:cubicBezTo>
                      <a:pt x="813" y="98"/>
                      <a:pt x="767" y="52"/>
                      <a:pt x="710" y="52"/>
                    </a:cubicBezTo>
                    <a:cubicBezTo>
                      <a:pt x="653" y="52"/>
                      <a:pt x="607" y="98"/>
                      <a:pt x="607" y="156"/>
                    </a:cubicBezTo>
                    <a:cubicBezTo>
                      <a:pt x="607" y="214"/>
                      <a:pt x="653" y="260"/>
                      <a:pt x="710" y="260"/>
                    </a:cubicBezTo>
                    <a:close/>
                    <a:moveTo>
                      <a:pt x="710" y="0"/>
                    </a:moveTo>
                    <a:cubicBezTo>
                      <a:pt x="795" y="0"/>
                      <a:pt x="864" y="70"/>
                      <a:pt x="864" y="156"/>
                    </a:cubicBezTo>
                    <a:cubicBezTo>
                      <a:pt x="864" y="156"/>
                      <a:pt x="864" y="156"/>
                      <a:pt x="864" y="156"/>
                    </a:cubicBezTo>
                    <a:cubicBezTo>
                      <a:pt x="864" y="242"/>
                      <a:pt x="795" y="312"/>
                      <a:pt x="710" y="312"/>
                    </a:cubicBezTo>
                    <a:cubicBezTo>
                      <a:pt x="710" y="312"/>
                      <a:pt x="710" y="312"/>
                      <a:pt x="710" y="312"/>
                    </a:cubicBezTo>
                    <a:cubicBezTo>
                      <a:pt x="625" y="312"/>
                      <a:pt x="556" y="242"/>
                      <a:pt x="556" y="156"/>
                    </a:cubicBezTo>
                    <a:cubicBezTo>
                      <a:pt x="556" y="70"/>
                      <a:pt x="625" y="0"/>
                      <a:pt x="710" y="0"/>
                    </a:cubicBezTo>
                    <a:close/>
                    <a:moveTo>
                      <a:pt x="264" y="739"/>
                    </a:moveTo>
                    <a:cubicBezTo>
                      <a:pt x="348" y="759"/>
                      <a:pt x="435" y="715"/>
                      <a:pt x="469" y="635"/>
                    </a:cubicBezTo>
                    <a:cubicBezTo>
                      <a:pt x="474" y="555"/>
                      <a:pt x="436" y="478"/>
                      <a:pt x="371" y="433"/>
                    </a:cubicBezTo>
                    <a:lnTo>
                      <a:pt x="371" y="432"/>
                    </a:lnTo>
                    <a:cubicBezTo>
                      <a:pt x="335" y="503"/>
                      <a:pt x="300" y="574"/>
                      <a:pt x="264" y="645"/>
                    </a:cubicBezTo>
                    <a:lnTo>
                      <a:pt x="264" y="646"/>
                    </a:lnTo>
                    <a:cubicBezTo>
                      <a:pt x="229" y="575"/>
                      <a:pt x="193" y="504"/>
                      <a:pt x="158" y="433"/>
                    </a:cubicBezTo>
                    <a:lnTo>
                      <a:pt x="157" y="433"/>
                    </a:lnTo>
                    <a:cubicBezTo>
                      <a:pt x="92" y="478"/>
                      <a:pt x="54" y="555"/>
                      <a:pt x="59" y="635"/>
                    </a:cubicBezTo>
                    <a:cubicBezTo>
                      <a:pt x="94" y="715"/>
                      <a:pt x="180" y="759"/>
                      <a:pt x="264" y="739"/>
                    </a:cubicBezTo>
                    <a:close/>
                    <a:moveTo>
                      <a:pt x="365" y="368"/>
                    </a:moveTo>
                    <a:cubicBezTo>
                      <a:pt x="466" y="416"/>
                      <a:pt x="528" y="522"/>
                      <a:pt x="520" y="635"/>
                    </a:cubicBezTo>
                    <a:cubicBezTo>
                      <a:pt x="497" y="747"/>
                      <a:pt x="388" y="819"/>
                      <a:pt x="277" y="795"/>
                    </a:cubicBezTo>
                    <a:cubicBezTo>
                      <a:pt x="273" y="794"/>
                      <a:pt x="268" y="792"/>
                      <a:pt x="264" y="791"/>
                    </a:cubicBezTo>
                    <a:cubicBezTo>
                      <a:pt x="155" y="823"/>
                      <a:pt x="42" y="759"/>
                      <a:pt x="11" y="648"/>
                    </a:cubicBezTo>
                    <a:cubicBezTo>
                      <a:pt x="10" y="644"/>
                      <a:pt x="9" y="639"/>
                      <a:pt x="8" y="635"/>
                    </a:cubicBezTo>
                    <a:cubicBezTo>
                      <a:pt x="0" y="522"/>
                      <a:pt x="62" y="416"/>
                      <a:pt x="163" y="368"/>
                    </a:cubicBezTo>
                    <a:cubicBezTo>
                      <a:pt x="172" y="374"/>
                      <a:pt x="181" y="380"/>
                      <a:pt x="191" y="384"/>
                    </a:cubicBezTo>
                    <a:lnTo>
                      <a:pt x="187" y="386"/>
                    </a:lnTo>
                    <a:lnTo>
                      <a:pt x="267" y="530"/>
                    </a:lnTo>
                    <a:lnTo>
                      <a:pt x="331" y="386"/>
                    </a:lnTo>
                    <a:lnTo>
                      <a:pt x="337" y="384"/>
                    </a:lnTo>
                    <a:cubicBezTo>
                      <a:pt x="347" y="380"/>
                      <a:pt x="357" y="374"/>
                      <a:pt x="365" y="368"/>
                    </a:cubicBezTo>
                    <a:close/>
                    <a:moveTo>
                      <a:pt x="811" y="306"/>
                    </a:moveTo>
                    <a:cubicBezTo>
                      <a:pt x="912" y="354"/>
                      <a:pt x="974" y="460"/>
                      <a:pt x="966" y="573"/>
                    </a:cubicBezTo>
                    <a:cubicBezTo>
                      <a:pt x="943" y="685"/>
                      <a:pt x="834" y="757"/>
                      <a:pt x="723" y="733"/>
                    </a:cubicBezTo>
                    <a:cubicBezTo>
                      <a:pt x="719" y="732"/>
                      <a:pt x="714" y="731"/>
                      <a:pt x="710" y="729"/>
                    </a:cubicBezTo>
                    <a:cubicBezTo>
                      <a:pt x="651" y="731"/>
                      <a:pt x="593" y="721"/>
                      <a:pt x="538" y="698"/>
                    </a:cubicBezTo>
                    <a:cubicBezTo>
                      <a:pt x="545" y="681"/>
                      <a:pt x="549" y="663"/>
                      <a:pt x="550" y="645"/>
                    </a:cubicBezTo>
                    <a:cubicBezTo>
                      <a:pt x="600" y="668"/>
                      <a:pt x="655" y="679"/>
                      <a:pt x="710" y="677"/>
                    </a:cubicBezTo>
                    <a:cubicBezTo>
                      <a:pt x="794" y="697"/>
                      <a:pt x="880" y="653"/>
                      <a:pt x="915" y="573"/>
                    </a:cubicBezTo>
                    <a:cubicBezTo>
                      <a:pt x="920" y="493"/>
                      <a:pt x="882" y="416"/>
                      <a:pt x="817" y="371"/>
                    </a:cubicBezTo>
                    <a:lnTo>
                      <a:pt x="817" y="370"/>
                    </a:lnTo>
                    <a:cubicBezTo>
                      <a:pt x="781" y="441"/>
                      <a:pt x="746" y="512"/>
                      <a:pt x="710" y="583"/>
                    </a:cubicBezTo>
                    <a:lnTo>
                      <a:pt x="710" y="584"/>
                    </a:lnTo>
                    <a:cubicBezTo>
                      <a:pt x="674" y="513"/>
                      <a:pt x="639" y="442"/>
                      <a:pt x="604" y="371"/>
                    </a:cubicBezTo>
                    <a:lnTo>
                      <a:pt x="603" y="371"/>
                    </a:lnTo>
                    <a:cubicBezTo>
                      <a:pt x="563" y="397"/>
                      <a:pt x="533" y="436"/>
                      <a:pt x="519" y="482"/>
                    </a:cubicBezTo>
                    <a:cubicBezTo>
                      <a:pt x="510" y="463"/>
                      <a:pt x="499" y="444"/>
                      <a:pt x="486" y="427"/>
                    </a:cubicBezTo>
                    <a:cubicBezTo>
                      <a:pt x="511" y="373"/>
                      <a:pt x="555" y="330"/>
                      <a:pt x="609" y="306"/>
                    </a:cubicBezTo>
                    <a:cubicBezTo>
                      <a:pt x="617" y="312"/>
                      <a:pt x="627" y="318"/>
                      <a:pt x="637" y="322"/>
                    </a:cubicBezTo>
                    <a:lnTo>
                      <a:pt x="635" y="322"/>
                    </a:lnTo>
                    <a:lnTo>
                      <a:pt x="715" y="466"/>
                    </a:lnTo>
                    <a:lnTo>
                      <a:pt x="779" y="322"/>
                    </a:lnTo>
                    <a:lnTo>
                      <a:pt x="783" y="322"/>
                    </a:lnTo>
                    <a:cubicBezTo>
                      <a:pt x="793" y="318"/>
                      <a:pt x="802" y="312"/>
                      <a:pt x="811" y="306"/>
                    </a:cubicBezTo>
                    <a:close/>
                    <a:moveTo>
                      <a:pt x="264" y="322"/>
                    </a:moveTo>
                    <a:cubicBezTo>
                      <a:pt x="321" y="322"/>
                      <a:pt x="367" y="276"/>
                      <a:pt x="367" y="218"/>
                    </a:cubicBezTo>
                    <a:cubicBezTo>
                      <a:pt x="367" y="160"/>
                      <a:pt x="321" y="114"/>
                      <a:pt x="264" y="114"/>
                    </a:cubicBezTo>
                    <a:cubicBezTo>
                      <a:pt x="207" y="114"/>
                      <a:pt x="162" y="160"/>
                      <a:pt x="161" y="218"/>
                    </a:cubicBezTo>
                    <a:cubicBezTo>
                      <a:pt x="162" y="276"/>
                      <a:pt x="207" y="322"/>
                      <a:pt x="264" y="322"/>
                    </a:cubicBezTo>
                    <a:close/>
                    <a:moveTo>
                      <a:pt x="264" y="62"/>
                    </a:moveTo>
                    <a:cubicBezTo>
                      <a:pt x="349" y="62"/>
                      <a:pt x="418" y="132"/>
                      <a:pt x="418" y="218"/>
                    </a:cubicBezTo>
                    <a:cubicBezTo>
                      <a:pt x="418" y="218"/>
                      <a:pt x="418" y="218"/>
                      <a:pt x="418" y="218"/>
                    </a:cubicBezTo>
                    <a:cubicBezTo>
                      <a:pt x="418" y="304"/>
                      <a:pt x="349" y="374"/>
                      <a:pt x="264" y="374"/>
                    </a:cubicBezTo>
                    <a:cubicBezTo>
                      <a:pt x="264" y="374"/>
                      <a:pt x="264" y="374"/>
                      <a:pt x="264" y="374"/>
                    </a:cubicBezTo>
                    <a:cubicBezTo>
                      <a:pt x="179" y="374"/>
                      <a:pt x="110" y="304"/>
                      <a:pt x="110" y="218"/>
                    </a:cubicBezTo>
                    <a:cubicBezTo>
                      <a:pt x="110" y="132"/>
                      <a:pt x="179" y="62"/>
                      <a:pt x="264" y="62"/>
                    </a:cubicBez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2" name="Freeform 333"/>
              <p:cNvSpPr>
                <a:spLocks/>
              </p:cNvSpPr>
              <p:nvPr/>
            </p:nvSpPr>
            <p:spPr bwMode="auto">
              <a:xfrm>
                <a:off x="6639654" y="1454704"/>
                <a:ext cx="304800" cy="295275"/>
              </a:xfrm>
              <a:custGeom>
                <a:avLst/>
                <a:gdLst>
                  <a:gd name="T0" fmla="*/ 192 w 192"/>
                  <a:gd name="T1" fmla="*/ 114 h 186"/>
                  <a:gd name="T2" fmla="*/ 114 w 192"/>
                  <a:gd name="T3" fmla="*/ 114 h 186"/>
                  <a:gd name="T4" fmla="*/ 114 w 192"/>
                  <a:gd name="T5" fmla="*/ 186 h 186"/>
                  <a:gd name="T6" fmla="*/ 72 w 192"/>
                  <a:gd name="T7" fmla="*/ 186 h 186"/>
                  <a:gd name="T8" fmla="*/ 72 w 192"/>
                  <a:gd name="T9" fmla="*/ 114 h 186"/>
                  <a:gd name="T10" fmla="*/ 0 w 192"/>
                  <a:gd name="T11" fmla="*/ 114 h 186"/>
                  <a:gd name="T12" fmla="*/ 0 w 192"/>
                  <a:gd name="T13" fmla="*/ 72 h 186"/>
                  <a:gd name="T14" fmla="*/ 72 w 192"/>
                  <a:gd name="T15" fmla="*/ 72 h 186"/>
                  <a:gd name="T16" fmla="*/ 72 w 192"/>
                  <a:gd name="T17" fmla="*/ 0 h 186"/>
                  <a:gd name="T18" fmla="*/ 114 w 192"/>
                  <a:gd name="T19" fmla="*/ 0 h 186"/>
                  <a:gd name="T20" fmla="*/ 114 w 192"/>
                  <a:gd name="T21" fmla="*/ 72 h 186"/>
                  <a:gd name="T22" fmla="*/ 192 w 192"/>
                  <a:gd name="T23" fmla="*/ 72 h 186"/>
                  <a:gd name="T24" fmla="*/ 192 w 192"/>
                  <a:gd name="T25" fmla="*/ 114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186">
                    <a:moveTo>
                      <a:pt x="192" y="114"/>
                    </a:moveTo>
                    <a:lnTo>
                      <a:pt x="114" y="114"/>
                    </a:lnTo>
                    <a:lnTo>
                      <a:pt x="114" y="186"/>
                    </a:lnTo>
                    <a:lnTo>
                      <a:pt x="72" y="186"/>
                    </a:lnTo>
                    <a:lnTo>
                      <a:pt x="72" y="114"/>
                    </a:lnTo>
                    <a:lnTo>
                      <a:pt x="0" y="114"/>
                    </a:lnTo>
                    <a:lnTo>
                      <a:pt x="0" y="72"/>
                    </a:lnTo>
                    <a:lnTo>
                      <a:pt x="72" y="72"/>
                    </a:lnTo>
                    <a:lnTo>
                      <a:pt x="72" y="0"/>
                    </a:lnTo>
                    <a:lnTo>
                      <a:pt x="114" y="0"/>
                    </a:lnTo>
                    <a:lnTo>
                      <a:pt x="114" y="72"/>
                    </a:lnTo>
                    <a:lnTo>
                      <a:pt x="192" y="72"/>
                    </a:lnTo>
                    <a:lnTo>
                      <a:pt x="192" y="11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3" name="Freeform 334"/>
              <p:cNvSpPr>
                <a:spLocks/>
              </p:cNvSpPr>
              <p:nvPr/>
            </p:nvSpPr>
            <p:spPr bwMode="auto">
              <a:xfrm>
                <a:off x="6677754" y="1873804"/>
                <a:ext cx="228600" cy="228600"/>
              </a:xfrm>
              <a:custGeom>
                <a:avLst/>
                <a:gdLst>
                  <a:gd name="T0" fmla="*/ 114 w 144"/>
                  <a:gd name="T1" fmla="*/ 144 h 144"/>
                  <a:gd name="T2" fmla="*/ 72 w 144"/>
                  <a:gd name="T3" fmla="*/ 96 h 144"/>
                  <a:gd name="T4" fmla="*/ 24 w 144"/>
                  <a:gd name="T5" fmla="*/ 144 h 144"/>
                  <a:gd name="T6" fmla="*/ 0 w 144"/>
                  <a:gd name="T7" fmla="*/ 120 h 144"/>
                  <a:gd name="T8" fmla="*/ 42 w 144"/>
                  <a:gd name="T9" fmla="*/ 72 h 144"/>
                  <a:gd name="T10" fmla="*/ 0 w 144"/>
                  <a:gd name="T11" fmla="*/ 24 h 144"/>
                  <a:gd name="T12" fmla="*/ 24 w 144"/>
                  <a:gd name="T13" fmla="*/ 0 h 144"/>
                  <a:gd name="T14" fmla="*/ 72 w 144"/>
                  <a:gd name="T15" fmla="*/ 48 h 144"/>
                  <a:gd name="T16" fmla="*/ 114 w 144"/>
                  <a:gd name="T17" fmla="*/ 0 h 144"/>
                  <a:gd name="T18" fmla="*/ 144 w 144"/>
                  <a:gd name="T19" fmla="*/ 24 h 144"/>
                  <a:gd name="T20" fmla="*/ 96 w 144"/>
                  <a:gd name="T21" fmla="*/ 72 h 144"/>
                  <a:gd name="T22" fmla="*/ 144 w 144"/>
                  <a:gd name="T23" fmla="*/ 120 h 144"/>
                  <a:gd name="T24" fmla="*/ 114 w 144"/>
                  <a:gd name="T2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114" y="144"/>
                    </a:moveTo>
                    <a:lnTo>
                      <a:pt x="72" y="96"/>
                    </a:lnTo>
                    <a:lnTo>
                      <a:pt x="24" y="144"/>
                    </a:lnTo>
                    <a:lnTo>
                      <a:pt x="0" y="120"/>
                    </a:lnTo>
                    <a:lnTo>
                      <a:pt x="42" y="72"/>
                    </a:lnTo>
                    <a:lnTo>
                      <a:pt x="0" y="24"/>
                    </a:lnTo>
                    <a:lnTo>
                      <a:pt x="24" y="0"/>
                    </a:lnTo>
                    <a:lnTo>
                      <a:pt x="72" y="48"/>
                    </a:lnTo>
                    <a:lnTo>
                      <a:pt x="114" y="0"/>
                    </a:lnTo>
                    <a:lnTo>
                      <a:pt x="144" y="24"/>
                    </a:lnTo>
                    <a:lnTo>
                      <a:pt x="96" y="72"/>
                    </a:lnTo>
                    <a:lnTo>
                      <a:pt x="144" y="120"/>
                    </a:lnTo>
                    <a:lnTo>
                      <a:pt x="114" y="14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5" name="Rectangle 336"/>
              <p:cNvSpPr>
                <a:spLocks noChangeArrowheads="1"/>
              </p:cNvSpPr>
              <p:nvPr/>
            </p:nvSpPr>
            <p:spPr bwMode="auto">
              <a:xfrm>
                <a:off x="5668104" y="2121454"/>
                <a:ext cx="20924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Signed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225" name="Group 2224"/>
          <p:cNvGrpSpPr/>
          <p:nvPr/>
        </p:nvGrpSpPr>
        <p:grpSpPr>
          <a:xfrm>
            <a:off x="8685510" y="2473880"/>
            <a:ext cx="1815627" cy="733425"/>
            <a:chOff x="6515829" y="2473879"/>
            <a:chExt cx="1362075" cy="733425"/>
          </a:xfrm>
        </p:grpSpPr>
        <p:sp>
          <p:nvSpPr>
            <p:cNvPr id="2347" name="Rectangle 338"/>
            <p:cNvSpPr>
              <a:spLocks noChangeArrowheads="1"/>
            </p:cNvSpPr>
            <p:nvPr/>
          </p:nvSpPr>
          <p:spPr bwMode="auto">
            <a:xfrm>
              <a:off x="6544404" y="2511979"/>
              <a:ext cx="1323975" cy="6858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87" name="Picture 33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44404" y="2511979"/>
              <a:ext cx="1323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48" name="Rectangle 340"/>
            <p:cNvSpPr>
              <a:spLocks noChangeArrowheads="1"/>
            </p:cNvSpPr>
            <p:nvPr/>
          </p:nvSpPr>
          <p:spPr bwMode="auto">
            <a:xfrm>
              <a:off x="6544404" y="2511979"/>
              <a:ext cx="1323975" cy="6858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49" name="Rectangle 341"/>
            <p:cNvSpPr>
              <a:spLocks noChangeArrowheads="1"/>
            </p:cNvSpPr>
            <p:nvPr/>
          </p:nvSpPr>
          <p:spPr bwMode="auto">
            <a:xfrm>
              <a:off x="6534879" y="2502454"/>
              <a:ext cx="1343025" cy="7048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0" name="Freeform 342"/>
            <p:cNvSpPr>
              <a:spLocks/>
            </p:cNvSpPr>
            <p:nvPr/>
          </p:nvSpPr>
          <p:spPr bwMode="auto">
            <a:xfrm>
              <a:off x="6539642" y="2507217"/>
              <a:ext cx="1333500" cy="695325"/>
            </a:xfrm>
            <a:custGeom>
              <a:avLst/>
              <a:gdLst>
                <a:gd name="T0" fmla="*/ 8 w 2240"/>
                <a:gd name="T1" fmla="*/ 1152 h 1168"/>
                <a:gd name="T2" fmla="*/ 2232 w 2240"/>
                <a:gd name="T3" fmla="*/ 1152 h 1168"/>
                <a:gd name="T4" fmla="*/ 2224 w 2240"/>
                <a:gd name="T5" fmla="*/ 1160 h 1168"/>
                <a:gd name="T6" fmla="*/ 2224 w 2240"/>
                <a:gd name="T7" fmla="*/ 8 h 1168"/>
                <a:gd name="T8" fmla="*/ 2232 w 2240"/>
                <a:gd name="T9" fmla="*/ 16 h 1168"/>
                <a:gd name="T10" fmla="*/ 8 w 2240"/>
                <a:gd name="T11" fmla="*/ 16 h 1168"/>
                <a:gd name="T12" fmla="*/ 16 w 2240"/>
                <a:gd name="T13" fmla="*/ 8 h 1168"/>
                <a:gd name="T14" fmla="*/ 16 w 2240"/>
                <a:gd name="T15" fmla="*/ 1160 h 1168"/>
                <a:gd name="T16" fmla="*/ 8 w 2240"/>
                <a:gd name="T17" fmla="*/ 1168 h 1168"/>
                <a:gd name="T18" fmla="*/ 0 w 2240"/>
                <a:gd name="T19" fmla="*/ 1160 h 1168"/>
                <a:gd name="T20" fmla="*/ 0 w 2240"/>
                <a:gd name="T21" fmla="*/ 8 h 1168"/>
                <a:gd name="T22" fmla="*/ 8 w 2240"/>
                <a:gd name="T23" fmla="*/ 0 h 1168"/>
                <a:gd name="T24" fmla="*/ 2232 w 2240"/>
                <a:gd name="T25" fmla="*/ 0 h 1168"/>
                <a:gd name="T26" fmla="*/ 2240 w 2240"/>
                <a:gd name="T27" fmla="*/ 8 h 1168"/>
                <a:gd name="T28" fmla="*/ 2240 w 2240"/>
                <a:gd name="T29" fmla="*/ 1160 h 1168"/>
                <a:gd name="T30" fmla="*/ 2232 w 2240"/>
                <a:gd name="T31" fmla="*/ 1168 h 1168"/>
                <a:gd name="T32" fmla="*/ 8 w 2240"/>
                <a:gd name="T33" fmla="*/ 1168 h 1168"/>
                <a:gd name="T34" fmla="*/ 0 w 2240"/>
                <a:gd name="T35" fmla="*/ 1160 h 1168"/>
                <a:gd name="T36" fmla="*/ 8 w 2240"/>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1168">
                  <a:moveTo>
                    <a:pt x="8" y="1152"/>
                  </a:moveTo>
                  <a:lnTo>
                    <a:pt x="2232" y="1152"/>
                  </a:lnTo>
                  <a:lnTo>
                    <a:pt x="2224" y="1160"/>
                  </a:lnTo>
                  <a:lnTo>
                    <a:pt x="2224" y="8"/>
                  </a:lnTo>
                  <a:lnTo>
                    <a:pt x="2232"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32" y="0"/>
                  </a:lnTo>
                  <a:cubicBezTo>
                    <a:pt x="2237" y="0"/>
                    <a:pt x="2240" y="4"/>
                    <a:pt x="2240" y="8"/>
                  </a:cubicBezTo>
                  <a:lnTo>
                    <a:pt x="2240" y="1160"/>
                  </a:lnTo>
                  <a:cubicBezTo>
                    <a:pt x="2240" y="1165"/>
                    <a:pt x="2237" y="1168"/>
                    <a:pt x="2232"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1" name="Rectangle 343"/>
            <p:cNvSpPr>
              <a:spLocks noChangeArrowheads="1"/>
            </p:cNvSpPr>
            <p:nvPr/>
          </p:nvSpPr>
          <p:spPr bwMode="auto">
            <a:xfrm>
              <a:off x="6534879" y="2502454"/>
              <a:ext cx="1343025" cy="7048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2" name="Rectangle 344"/>
            <p:cNvSpPr>
              <a:spLocks noChangeArrowheads="1"/>
            </p:cNvSpPr>
            <p:nvPr/>
          </p:nvSpPr>
          <p:spPr bwMode="auto">
            <a:xfrm>
              <a:off x="6515829" y="2473879"/>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3" name="Rectangle 345"/>
            <p:cNvSpPr>
              <a:spLocks noChangeArrowheads="1"/>
            </p:cNvSpPr>
            <p:nvPr/>
          </p:nvSpPr>
          <p:spPr bwMode="auto">
            <a:xfrm>
              <a:off x="6515829" y="2483404"/>
              <a:ext cx="1343025"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4" name="Rectangle 346"/>
            <p:cNvSpPr>
              <a:spLocks noChangeArrowheads="1"/>
            </p:cNvSpPr>
            <p:nvPr/>
          </p:nvSpPr>
          <p:spPr bwMode="auto">
            <a:xfrm>
              <a:off x="6515829" y="2502454"/>
              <a:ext cx="1343025" cy="476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5" name="Rectangle 347"/>
            <p:cNvSpPr>
              <a:spLocks noChangeArrowheads="1"/>
            </p:cNvSpPr>
            <p:nvPr/>
          </p:nvSpPr>
          <p:spPr bwMode="auto">
            <a:xfrm>
              <a:off x="6515829" y="2550079"/>
              <a:ext cx="1343025" cy="476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6" name="Rectangle 348"/>
            <p:cNvSpPr>
              <a:spLocks noChangeArrowheads="1"/>
            </p:cNvSpPr>
            <p:nvPr/>
          </p:nvSpPr>
          <p:spPr bwMode="auto">
            <a:xfrm>
              <a:off x="6515829" y="2597704"/>
              <a:ext cx="1343025" cy="381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8" name="Rectangle 349"/>
            <p:cNvSpPr>
              <a:spLocks noChangeArrowheads="1"/>
            </p:cNvSpPr>
            <p:nvPr/>
          </p:nvSpPr>
          <p:spPr bwMode="auto">
            <a:xfrm>
              <a:off x="6515829" y="2635804"/>
              <a:ext cx="1343025" cy="476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59" name="Rectangle 350"/>
            <p:cNvSpPr>
              <a:spLocks noChangeArrowheads="1"/>
            </p:cNvSpPr>
            <p:nvPr/>
          </p:nvSpPr>
          <p:spPr bwMode="auto">
            <a:xfrm>
              <a:off x="6515829" y="2683429"/>
              <a:ext cx="1343025" cy="4762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0" name="Rectangle 351"/>
            <p:cNvSpPr>
              <a:spLocks noChangeArrowheads="1"/>
            </p:cNvSpPr>
            <p:nvPr/>
          </p:nvSpPr>
          <p:spPr bwMode="auto">
            <a:xfrm>
              <a:off x="6515829" y="2731054"/>
              <a:ext cx="1343025" cy="3810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1" name="Rectangle 352"/>
            <p:cNvSpPr>
              <a:spLocks noChangeArrowheads="1"/>
            </p:cNvSpPr>
            <p:nvPr/>
          </p:nvSpPr>
          <p:spPr bwMode="auto">
            <a:xfrm>
              <a:off x="6515829" y="2769154"/>
              <a:ext cx="1343025" cy="857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2" name="Rectangle 353"/>
            <p:cNvSpPr>
              <a:spLocks noChangeArrowheads="1"/>
            </p:cNvSpPr>
            <p:nvPr/>
          </p:nvSpPr>
          <p:spPr bwMode="auto">
            <a:xfrm>
              <a:off x="6515829" y="2854879"/>
              <a:ext cx="1343025" cy="476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3" name="Rectangle 354"/>
            <p:cNvSpPr>
              <a:spLocks noChangeArrowheads="1"/>
            </p:cNvSpPr>
            <p:nvPr/>
          </p:nvSpPr>
          <p:spPr bwMode="auto">
            <a:xfrm>
              <a:off x="6515829" y="2902504"/>
              <a:ext cx="1343025" cy="476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4" name="Rectangle 355"/>
            <p:cNvSpPr>
              <a:spLocks noChangeArrowheads="1"/>
            </p:cNvSpPr>
            <p:nvPr/>
          </p:nvSpPr>
          <p:spPr bwMode="auto">
            <a:xfrm>
              <a:off x="6515829" y="2950129"/>
              <a:ext cx="1343025" cy="381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5" name="Rectangle 356"/>
            <p:cNvSpPr>
              <a:spLocks noChangeArrowheads="1"/>
            </p:cNvSpPr>
            <p:nvPr/>
          </p:nvSpPr>
          <p:spPr bwMode="auto">
            <a:xfrm>
              <a:off x="6515829" y="2988229"/>
              <a:ext cx="1343025" cy="476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6" name="Rectangle 357"/>
            <p:cNvSpPr>
              <a:spLocks noChangeArrowheads="1"/>
            </p:cNvSpPr>
            <p:nvPr/>
          </p:nvSpPr>
          <p:spPr bwMode="auto">
            <a:xfrm>
              <a:off x="6515829" y="3035854"/>
              <a:ext cx="1343025" cy="476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7" name="Rectangle 358"/>
            <p:cNvSpPr>
              <a:spLocks noChangeArrowheads="1"/>
            </p:cNvSpPr>
            <p:nvPr/>
          </p:nvSpPr>
          <p:spPr bwMode="auto">
            <a:xfrm>
              <a:off x="6515829" y="3083479"/>
              <a:ext cx="1343025" cy="381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8" name="Rectangle 359"/>
            <p:cNvSpPr>
              <a:spLocks noChangeArrowheads="1"/>
            </p:cNvSpPr>
            <p:nvPr/>
          </p:nvSpPr>
          <p:spPr bwMode="auto">
            <a:xfrm>
              <a:off x="6515829" y="3121579"/>
              <a:ext cx="1343025" cy="476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69" name="Rectangle 360"/>
            <p:cNvSpPr>
              <a:spLocks noChangeArrowheads="1"/>
            </p:cNvSpPr>
            <p:nvPr/>
          </p:nvSpPr>
          <p:spPr bwMode="auto">
            <a:xfrm>
              <a:off x="6515829" y="3169204"/>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0" name="Rectangle 361"/>
            <p:cNvSpPr>
              <a:spLocks noChangeArrowheads="1"/>
            </p:cNvSpPr>
            <p:nvPr/>
          </p:nvSpPr>
          <p:spPr bwMode="auto">
            <a:xfrm>
              <a:off x="6525354" y="2492929"/>
              <a:ext cx="1323975" cy="6858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71" name="Rectangle 362"/>
            <p:cNvSpPr>
              <a:spLocks noChangeArrowheads="1"/>
            </p:cNvSpPr>
            <p:nvPr/>
          </p:nvSpPr>
          <p:spPr bwMode="auto">
            <a:xfrm>
              <a:off x="6544404" y="2511979"/>
              <a:ext cx="1323975"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11" name="Picture 36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4404" y="2511979"/>
              <a:ext cx="1323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2" name="Rectangle 364"/>
            <p:cNvSpPr>
              <a:spLocks noChangeArrowheads="1"/>
            </p:cNvSpPr>
            <p:nvPr/>
          </p:nvSpPr>
          <p:spPr bwMode="auto">
            <a:xfrm>
              <a:off x="6544404" y="2511979"/>
              <a:ext cx="1323975"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3" name="Rectangle 365"/>
            <p:cNvSpPr>
              <a:spLocks noChangeArrowheads="1"/>
            </p:cNvSpPr>
            <p:nvPr/>
          </p:nvSpPr>
          <p:spPr bwMode="auto">
            <a:xfrm>
              <a:off x="6534879" y="2502454"/>
              <a:ext cx="1343025"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4" name="Freeform 366"/>
            <p:cNvSpPr>
              <a:spLocks/>
            </p:cNvSpPr>
            <p:nvPr/>
          </p:nvSpPr>
          <p:spPr bwMode="auto">
            <a:xfrm>
              <a:off x="6539642" y="2507217"/>
              <a:ext cx="1333500" cy="238125"/>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5" name="Rectangle 367"/>
            <p:cNvSpPr>
              <a:spLocks noChangeArrowheads="1"/>
            </p:cNvSpPr>
            <p:nvPr/>
          </p:nvSpPr>
          <p:spPr bwMode="auto">
            <a:xfrm>
              <a:off x="6534879" y="2502454"/>
              <a:ext cx="1343025"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6" name="Rectangle 368"/>
            <p:cNvSpPr>
              <a:spLocks noChangeArrowheads="1"/>
            </p:cNvSpPr>
            <p:nvPr/>
          </p:nvSpPr>
          <p:spPr bwMode="auto">
            <a:xfrm>
              <a:off x="6515829" y="2473879"/>
              <a:ext cx="1343025" cy="9525"/>
            </a:xfrm>
            <a:prstGeom prst="rect">
              <a:avLst/>
            </a:prstGeom>
            <a:solidFill>
              <a:srgbClr val="0099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7" name="Rectangle 369"/>
            <p:cNvSpPr>
              <a:spLocks noChangeArrowheads="1"/>
            </p:cNvSpPr>
            <p:nvPr/>
          </p:nvSpPr>
          <p:spPr bwMode="auto">
            <a:xfrm>
              <a:off x="6515829" y="2483404"/>
              <a:ext cx="1343025" cy="95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8" name="Rectangle 370"/>
            <p:cNvSpPr>
              <a:spLocks noChangeArrowheads="1"/>
            </p:cNvSpPr>
            <p:nvPr/>
          </p:nvSpPr>
          <p:spPr bwMode="auto">
            <a:xfrm>
              <a:off x="6515829" y="2492929"/>
              <a:ext cx="1343025" cy="9525"/>
            </a:xfrm>
            <a:prstGeom prst="rect">
              <a:avLst/>
            </a:prstGeom>
            <a:solidFill>
              <a:srgbClr val="00A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9" name="Rectangle 371"/>
            <p:cNvSpPr>
              <a:spLocks noChangeArrowheads="1"/>
            </p:cNvSpPr>
            <p:nvPr/>
          </p:nvSpPr>
          <p:spPr bwMode="auto">
            <a:xfrm>
              <a:off x="6515829" y="2502454"/>
              <a:ext cx="1343025" cy="9525"/>
            </a:xfrm>
            <a:prstGeom prst="rect">
              <a:avLst/>
            </a:prstGeom>
            <a:solidFill>
              <a:srgbClr val="00A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0" name="Rectangle 372"/>
            <p:cNvSpPr>
              <a:spLocks noChangeArrowheads="1"/>
            </p:cNvSpPr>
            <p:nvPr/>
          </p:nvSpPr>
          <p:spPr bwMode="auto">
            <a:xfrm>
              <a:off x="6515829" y="2511979"/>
              <a:ext cx="1343025" cy="9525"/>
            </a:xfrm>
            <a:prstGeom prst="rect">
              <a:avLst/>
            </a:prstGeom>
            <a:solidFill>
              <a:srgbClr val="00AD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1" name="Rectangle 373"/>
            <p:cNvSpPr>
              <a:spLocks noChangeArrowheads="1"/>
            </p:cNvSpPr>
            <p:nvPr/>
          </p:nvSpPr>
          <p:spPr bwMode="auto">
            <a:xfrm>
              <a:off x="6515829" y="2521504"/>
              <a:ext cx="1343025" cy="9525"/>
            </a:xfrm>
            <a:prstGeom prst="rect">
              <a:avLst/>
            </a:prstGeom>
            <a:solidFill>
              <a:srgbClr val="00AC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2" name="Rectangle 374"/>
            <p:cNvSpPr>
              <a:spLocks noChangeArrowheads="1"/>
            </p:cNvSpPr>
            <p:nvPr/>
          </p:nvSpPr>
          <p:spPr bwMode="auto">
            <a:xfrm>
              <a:off x="6515829" y="2531029"/>
              <a:ext cx="1343025" cy="9525"/>
            </a:xfrm>
            <a:prstGeom prst="rect">
              <a:avLst/>
            </a:prstGeom>
            <a:solidFill>
              <a:srgbClr val="00A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3" name="Rectangle 375"/>
            <p:cNvSpPr>
              <a:spLocks noChangeArrowheads="1"/>
            </p:cNvSpPr>
            <p:nvPr/>
          </p:nvSpPr>
          <p:spPr bwMode="auto">
            <a:xfrm>
              <a:off x="6515829" y="2540554"/>
              <a:ext cx="1343025" cy="9525"/>
            </a:xfrm>
            <a:prstGeom prst="rect">
              <a:avLst/>
            </a:prstGeom>
            <a:solidFill>
              <a:srgbClr val="00A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4" name="Rectangle 376"/>
            <p:cNvSpPr>
              <a:spLocks noChangeArrowheads="1"/>
            </p:cNvSpPr>
            <p:nvPr/>
          </p:nvSpPr>
          <p:spPr bwMode="auto">
            <a:xfrm>
              <a:off x="6515829" y="2550079"/>
              <a:ext cx="1343025" cy="19050"/>
            </a:xfrm>
            <a:prstGeom prst="rect">
              <a:avLst/>
            </a:prstGeom>
            <a:solidFill>
              <a:srgbClr val="00A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5" name="Rectangle 377"/>
            <p:cNvSpPr>
              <a:spLocks noChangeArrowheads="1"/>
            </p:cNvSpPr>
            <p:nvPr/>
          </p:nvSpPr>
          <p:spPr bwMode="auto">
            <a:xfrm>
              <a:off x="6515829" y="2569129"/>
              <a:ext cx="1343025" cy="9525"/>
            </a:xfrm>
            <a:prstGeom prst="rect">
              <a:avLst/>
            </a:prstGeom>
            <a:solidFill>
              <a:srgbClr val="00A8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6" name="Rectangle 378"/>
            <p:cNvSpPr>
              <a:spLocks noChangeArrowheads="1"/>
            </p:cNvSpPr>
            <p:nvPr/>
          </p:nvSpPr>
          <p:spPr bwMode="auto">
            <a:xfrm>
              <a:off x="6515829" y="2578654"/>
              <a:ext cx="1343025" cy="9525"/>
            </a:xfrm>
            <a:prstGeom prst="rect">
              <a:avLst/>
            </a:prstGeom>
            <a:solidFill>
              <a:srgbClr val="00A7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8" name="Rectangle 379"/>
            <p:cNvSpPr>
              <a:spLocks noChangeArrowheads="1"/>
            </p:cNvSpPr>
            <p:nvPr/>
          </p:nvSpPr>
          <p:spPr bwMode="auto">
            <a:xfrm>
              <a:off x="6515829" y="2588179"/>
              <a:ext cx="1343025" cy="9525"/>
            </a:xfrm>
            <a:prstGeom prst="rect">
              <a:avLst/>
            </a:prstGeom>
            <a:solidFill>
              <a:srgbClr val="00A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89" name="Rectangle 380"/>
            <p:cNvSpPr>
              <a:spLocks noChangeArrowheads="1"/>
            </p:cNvSpPr>
            <p:nvPr/>
          </p:nvSpPr>
          <p:spPr bwMode="auto">
            <a:xfrm>
              <a:off x="6515829" y="2597704"/>
              <a:ext cx="1343025" cy="19050"/>
            </a:xfrm>
            <a:prstGeom prst="rect">
              <a:avLst/>
            </a:prstGeom>
            <a:solidFill>
              <a:srgbClr val="00A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0" name="Rectangle 381"/>
            <p:cNvSpPr>
              <a:spLocks noChangeArrowheads="1"/>
            </p:cNvSpPr>
            <p:nvPr/>
          </p:nvSpPr>
          <p:spPr bwMode="auto">
            <a:xfrm>
              <a:off x="6515829" y="2616754"/>
              <a:ext cx="1343025" cy="19050"/>
            </a:xfrm>
            <a:prstGeom prst="rect">
              <a:avLst/>
            </a:prstGeom>
            <a:solidFill>
              <a:srgbClr val="00A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1" name="Rectangle 382"/>
            <p:cNvSpPr>
              <a:spLocks noChangeArrowheads="1"/>
            </p:cNvSpPr>
            <p:nvPr/>
          </p:nvSpPr>
          <p:spPr bwMode="auto">
            <a:xfrm>
              <a:off x="6515829" y="2635804"/>
              <a:ext cx="1343025" cy="9525"/>
            </a:xfrm>
            <a:prstGeom prst="rect">
              <a:avLst/>
            </a:prstGeom>
            <a:solidFill>
              <a:srgbClr val="00A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2" name="Rectangle 383"/>
            <p:cNvSpPr>
              <a:spLocks noChangeArrowheads="1"/>
            </p:cNvSpPr>
            <p:nvPr/>
          </p:nvSpPr>
          <p:spPr bwMode="auto">
            <a:xfrm>
              <a:off x="6515829" y="2645329"/>
              <a:ext cx="1343025" cy="9525"/>
            </a:xfrm>
            <a:prstGeom prst="rect">
              <a:avLst/>
            </a:prstGeom>
            <a:solidFill>
              <a:srgbClr val="00A1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3" name="Rectangle 384"/>
            <p:cNvSpPr>
              <a:spLocks noChangeArrowheads="1"/>
            </p:cNvSpPr>
            <p:nvPr/>
          </p:nvSpPr>
          <p:spPr bwMode="auto">
            <a:xfrm>
              <a:off x="6515829" y="2654854"/>
              <a:ext cx="1343025" cy="9525"/>
            </a:xfrm>
            <a:prstGeom prst="rect">
              <a:avLst/>
            </a:prstGeom>
            <a:solidFill>
              <a:srgbClr val="00A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4" name="Rectangle 385"/>
            <p:cNvSpPr>
              <a:spLocks noChangeArrowheads="1"/>
            </p:cNvSpPr>
            <p:nvPr/>
          </p:nvSpPr>
          <p:spPr bwMode="auto">
            <a:xfrm>
              <a:off x="6515829" y="2664379"/>
              <a:ext cx="1343025" cy="9525"/>
            </a:xfrm>
            <a:prstGeom prst="rect">
              <a:avLst/>
            </a:prstGeom>
            <a:solidFill>
              <a:srgbClr val="009F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5" name="Rectangle 386"/>
            <p:cNvSpPr>
              <a:spLocks noChangeArrowheads="1"/>
            </p:cNvSpPr>
            <p:nvPr/>
          </p:nvSpPr>
          <p:spPr bwMode="auto">
            <a:xfrm>
              <a:off x="6515829" y="2673904"/>
              <a:ext cx="1343025" cy="9525"/>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6" name="Rectangle 387"/>
            <p:cNvSpPr>
              <a:spLocks noChangeArrowheads="1"/>
            </p:cNvSpPr>
            <p:nvPr/>
          </p:nvSpPr>
          <p:spPr bwMode="auto">
            <a:xfrm>
              <a:off x="6515829" y="2683429"/>
              <a:ext cx="1343025" cy="9525"/>
            </a:xfrm>
            <a:prstGeom prst="rect">
              <a:avLst/>
            </a:prstGeom>
            <a:solidFill>
              <a:srgbClr val="009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7" name="Rectangle 388"/>
            <p:cNvSpPr>
              <a:spLocks noChangeArrowheads="1"/>
            </p:cNvSpPr>
            <p:nvPr/>
          </p:nvSpPr>
          <p:spPr bwMode="auto">
            <a:xfrm>
              <a:off x="6515829" y="2692954"/>
              <a:ext cx="1343025" cy="9525"/>
            </a:xfrm>
            <a:prstGeom prst="rect">
              <a:avLst/>
            </a:prstGeom>
            <a:solidFill>
              <a:srgbClr val="009C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8" name="Rectangle 389"/>
            <p:cNvSpPr>
              <a:spLocks noChangeArrowheads="1"/>
            </p:cNvSpPr>
            <p:nvPr/>
          </p:nvSpPr>
          <p:spPr bwMode="auto">
            <a:xfrm>
              <a:off x="6515829" y="2702479"/>
              <a:ext cx="1343025" cy="9525"/>
            </a:xfrm>
            <a:prstGeom prst="rect">
              <a:avLst/>
            </a:prstGeom>
            <a:solidFill>
              <a:srgbClr val="009B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9" name="Rectangle 390"/>
            <p:cNvSpPr>
              <a:spLocks noChangeArrowheads="1"/>
            </p:cNvSpPr>
            <p:nvPr/>
          </p:nvSpPr>
          <p:spPr bwMode="auto">
            <a:xfrm>
              <a:off x="6515829" y="2712004"/>
              <a:ext cx="1343025" cy="9525"/>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0" name="Rectangle 391"/>
            <p:cNvSpPr>
              <a:spLocks noChangeArrowheads="1"/>
            </p:cNvSpPr>
            <p:nvPr/>
          </p:nvSpPr>
          <p:spPr bwMode="auto">
            <a:xfrm>
              <a:off x="6525354" y="2492929"/>
              <a:ext cx="1323975"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01" name="Rectangle 392"/>
            <p:cNvSpPr>
              <a:spLocks noChangeArrowheads="1"/>
            </p:cNvSpPr>
            <p:nvPr/>
          </p:nvSpPr>
          <p:spPr bwMode="auto">
            <a:xfrm>
              <a:off x="6553929" y="2540554"/>
              <a:ext cx="8141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Calibri" pitchFamily="34" charset="0"/>
                  <a:cs typeface="Arial" pitchFamily="34" charset="0"/>
                </a:rPr>
                <a:t>Client Licensor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02" name="Rectangle 393"/>
            <p:cNvSpPr>
              <a:spLocks noChangeArrowheads="1"/>
            </p:cNvSpPr>
            <p:nvPr/>
          </p:nvSpPr>
          <p:spPr bwMode="auto">
            <a:xfrm>
              <a:off x="6544404" y="2740579"/>
              <a:ext cx="1323975"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42" name="Picture 39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44404" y="2740579"/>
              <a:ext cx="1323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3" name="Rectangle 395"/>
            <p:cNvSpPr>
              <a:spLocks noChangeArrowheads="1"/>
            </p:cNvSpPr>
            <p:nvPr/>
          </p:nvSpPr>
          <p:spPr bwMode="auto">
            <a:xfrm>
              <a:off x="6544404" y="2740579"/>
              <a:ext cx="1323975"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4" name="Rectangle 396"/>
            <p:cNvSpPr>
              <a:spLocks noChangeArrowheads="1"/>
            </p:cNvSpPr>
            <p:nvPr/>
          </p:nvSpPr>
          <p:spPr bwMode="auto">
            <a:xfrm>
              <a:off x="6534879" y="2731054"/>
              <a:ext cx="1343025"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5" name="Freeform 397"/>
            <p:cNvSpPr>
              <a:spLocks/>
            </p:cNvSpPr>
            <p:nvPr/>
          </p:nvSpPr>
          <p:spPr bwMode="auto">
            <a:xfrm>
              <a:off x="6539642" y="2735817"/>
              <a:ext cx="1333500" cy="238125"/>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6" name="Rectangle 398"/>
            <p:cNvSpPr>
              <a:spLocks noChangeArrowheads="1"/>
            </p:cNvSpPr>
            <p:nvPr/>
          </p:nvSpPr>
          <p:spPr bwMode="auto">
            <a:xfrm>
              <a:off x="6534879" y="2731054"/>
              <a:ext cx="1343025"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7" name="Rectangle 399"/>
            <p:cNvSpPr>
              <a:spLocks noChangeArrowheads="1"/>
            </p:cNvSpPr>
            <p:nvPr/>
          </p:nvSpPr>
          <p:spPr bwMode="auto">
            <a:xfrm>
              <a:off x="6515829" y="2702479"/>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8" name="Rectangle 400"/>
            <p:cNvSpPr>
              <a:spLocks noChangeArrowheads="1"/>
            </p:cNvSpPr>
            <p:nvPr/>
          </p:nvSpPr>
          <p:spPr bwMode="auto">
            <a:xfrm>
              <a:off x="6515829" y="2712004"/>
              <a:ext cx="13430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9" name="Rectangle 401"/>
            <p:cNvSpPr>
              <a:spLocks noChangeArrowheads="1"/>
            </p:cNvSpPr>
            <p:nvPr/>
          </p:nvSpPr>
          <p:spPr bwMode="auto">
            <a:xfrm>
              <a:off x="6515829" y="2721529"/>
              <a:ext cx="1343025" cy="190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0" name="Rectangle 402"/>
            <p:cNvSpPr>
              <a:spLocks noChangeArrowheads="1"/>
            </p:cNvSpPr>
            <p:nvPr/>
          </p:nvSpPr>
          <p:spPr bwMode="auto">
            <a:xfrm>
              <a:off x="6515829" y="2740579"/>
              <a:ext cx="1343025" cy="95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2" name="Rectangle 403"/>
            <p:cNvSpPr>
              <a:spLocks noChangeArrowheads="1"/>
            </p:cNvSpPr>
            <p:nvPr/>
          </p:nvSpPr>
          <p:spPr bwMode="auto">
            <a:xfrm>
              <a:off x="6515829" y="2750104"/>
              <a:ext cx="1343025" cy="190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3" name="Rectangle 404"/>
            <p:cNvSpPr>
              <a:spLocks noChangeArrowheads="1"/>
            </p:cNvSpPr>
            <p:nvPr/>
          </p:nvSpPr>
          <p:spPr bwMode="auto">
            <a:xfrm>
              <a:off x="6515829" y="2769154"/>
              <a:ext cx="1343025" cy="95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4" name="Rectangle 405"/>
            <p:cNvSpPr>
              <a:spLocks noChangeArrowheads="1"/>
            </p:cNvSpPr>
            <p:nvPr/>
          </p:nvSpPr>
          <p:spPr bwMode="auto">
            <a:xfrm>
              <a:off x="6515829" y="2778679"/>
              <a:ext cx="1343025" cy="1905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5" name="Rectangle 406"/>
            <p:cNvSpPr>
              <a:spLocks noChangeArrowheads="1"/>
            </p:cNvSpPr>
            <p:nvPr/>
          </p:nvSpPr>
          <p:spPr bwMode="auto">
            <a:xfrm>
              <a:off x="6515829" y="2797729"/>
              <a:ext cx="1343025" cy="190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6" name="Rectangle 407"/>
            <p:cNvSpPr>
              <a:spLocks noChangeArrowheads="1"/>
            </p:cNvSpPr>
            <p:nvPr/>
          </p:nvSpPr>
          <p:spPr bwMode="auto">
            <a:xfrm>
              <a:off x="6515829" y="2816779"/>
              <a:ext cx="1343025"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Rectangle 409"/>
            <p:cNvSpPr>
              <a:spLocks noChangeArrowheads="1"/>
            </p:cNvSpPr>
            <p:nvPr/>
          </p:nvSpPr>
          <p:spPr bwMode="auto">
            <a:xfrm>
              <a:off x="6515829" y="2845354"/>
              <a:ext cx="1343025" cy="190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410"/>
            <p:cNvSpPr>
              <a:spLocks noChangeArrowheads="1"/>
            </p:cNvSpPr>
            <p:nvPr/>
          </p:nvSpPr>
          <p:spPr bwMode="auto">
            <a:xfrm>
              <a:off x="6515829" y="2864404"/>
              <a:ext cx="1343025" cy="95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411"/>
            <p:cNvSpPr>
              <a:spLocks noChangeArrowheads="1"/>
            </p:cNvSpPr>
            <p:nvPr/>
          </p:nvSpPr>
          <p:spPr bwMode="auto">
            <a:xfrm>
              <a:off x="6515829" y="2873929"/>
              <a:ext cx="1343025" cy="190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412"/>
            <p:cNvSpPr>
              <a:spLocks noChangeArrowheads="1"/>
            </p:cNvSpPr>
            <p:nvPr/>
          </p:nvSpPr>
          <p:spPr bwMode="auto">
            <a:xfrm>
              <a:off x="6515829" y="2892979"/>
              <a:ext cx="1343025" cy="95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13"/>
            <p:cNvSpPr>
              <a:spLocks noChangeArrowheads="1"/>
            </p:cNvSpPr>
            <p:nvPr/>
          </p:nvSpPr>
          <p:spPr bwMode="auto">
            <a:xfrm>
              <a:off x="6515829" y="2902504"/>
              <a:ext cx="1343025" cy="1905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414"/>
            <p:cNvSpPr>
              <a:spLocks noChangeArrowheads="1"/>
            </p:cNvSpPr>
            <p:nvPr/>
          </p:nvSpPr>
          <p:spPr bwMode="auto">
            <a:xfrm>
              <a:off x="6515829" y="2921554"/>
              <a:ext cx="1343025" cy="19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415"/>
            <p:cNvSpPr>
              <a:spLocks noChangeArrowheads="1"/>
            </p:cNvSpPr>
            <p:nvPr/>
          </p:nvSpPr>
          <p:spPr bwMode="auto">
            <a:xfrm>
              <a:off x="6515829" y="2940604"/>
              <a:ext cx="1343025" cy="95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416"/>
            <p:cNvSpPr>
              <a:spLocks noChangeArrowheads="1"/>
            </p:cNvSpPr>
            <p:nvPr/>
          </p:nvSpPr>
          <p:spPr bwMode="auto">
            <a:xfrm>
              <a:off x="6525354" y="2721529"/>
              <a:ext cx="1323975"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Rectangle 417"/>
            <p:cNvSpPr>
              <a:spLocks noChangeArrowheads="1"/>
            </p:cNvSpPr>
            <p:nvPr/>
          </p:nvSpPr>
          <p:spPr bwMode="auto">
            <a:xfrm>
              <a:off x="6553929" y="2769154"/>
              <a:ext cx="31988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418"/>
            <p:cNvSpPr>
              <a:spLocks noChangeArrowheads="1"/>
            </p:cNvSpPr>
            <p:nvPr/>
          </p:nvSpPr>
          <p:spPr bwMode="auto">
            <a:xfrm>
              <a:off x="6544404" y="2969179"/>
              <a:ext cx="1323975"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467" name="Picture 4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44404" y="2969179"/>
              <a:ext cx="1323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420"/>
            <p:cNvSpPr>
              <a:spLocks noChangeArrowheads="1"/>
            </p:cNvSpPr>
            <p:nvPr/>
          </p:nvSpPr>
          <p:spPr bwMode="auto">
            <a:xfrm>
              <a:off x="6544404" y="2969179"/>
              <a:ext cx="1323975" cy="22860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421"/>
            <p:cNvSpPr>
              <a:spLocks noChangeArrowheads="1"/>
            </p:cNvSpPr>
            <p:nvPr/>
          </p:nvSpPr>
          <p:spPr bwMode="auto">
            <a:xfrm>
              <a:off x="6534879" y="2959654"/>
              <a:ext cx="1343025"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422"/>
            <p:cNvSpPr>
              <a:spLocks/>
            </p:cNvSpPr>
            <p:nvPr/>
          </p:nvSpPr>
          <p:spPr bwMode="auto">
            <a:xfrm>
              <a:off x="6539641" y="2964417"/>
              <a:ext cx="1333500" cy="238125"/>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Rectangle 423"/>
            <p:cNvSpPr>
              <a:spLocks noChangeArrowheads="1"/>
            </p:cNvSpPr>
            <p:nvPr/>
          </p:nvSpPr>
          <p:spPr bwMode="auto">
            <a:xfrm>
              <a:off x="6534879" y="2959654"/>
              <a:ext cx="1343025" cy="247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424"/>
            <p:cNvSpPr>
              <a:spLocks noChangeArrowheads="1"/>
            </p:cNvSpPr>
            <p:nvPr/>
          </p:nvSpPr>
          <p:spPr bwMode="auto">
            <a:xfrm>
              <a:off x="6515829" y="2931079"/>
              <a:ext cx="1343025" cy="952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425"/>
            <p:cNvSpPr>
              <a:spLocks noChangeArrowheads="1"/>
            </p:cNvSpPr>
            <p:nvPr/>
          </p:nvSpPr>
          <p:spPr bwMode="auto">
            <a:xfrm>
              <a:off x="6515829" y="2940604"/>
              <a:ext cx="1343025" cy="9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426"/>
            <p:cNvSpPr>
              <a:spLocks noChangeArrowheads="1"/>
            </p:cNvSpPr>
            <p:nvPr/>
          </p:nvSpPr>
          <p:spPr bwMode="auto">
            <a:xfrm>
              <a:off x="6515829" y="2950129"/>
              <a:ext cx="1343025" cy="190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427"/>
            <p:cNvSpPr>
              <a:spLocks noChangeArrowheads="1"/>
            </p:cNvSpPr>
            <p:nvPr/>
          </p:nvSpPr>
          <p:spPr bwMode="auto">
            <a:xfrm>
              <a:off x="6515829" y="2969179"/>
              <a:ext cx="1343025" cy="95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428"/>
            <p:cNvSpPr>
              <a:spLocks noChangeArrowheads="1"/>
            </p:cNvSpPr>
            <p:nvPr/>
          </p:nvSpPr>
          <p:spPr bwMode="auto">
            <a:xfrm>
              <a:off x="6515829" y="2978704"/>
              <a:ext cx="1343025" cy="190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429"/>
            <p:cNvSpPr>
              <a:spLocks noChangeArrowheads="1"/>
            </p:cNvSpPr>
            <p:nvPr/>
          </p:nvSpPr>
          <p:spPr bwMode="auto">
            <a:xfrm>
              <a:off x="6515829" y="2997754"/>
              <a:ext cx="1343025" cy="95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430"/>
            <p:cNvSpPr>
              <a:spLocks noChangeArrowheads="1"/>
            </p:cNvSpPr>
            <p:nvPr/>
          </p:nvSpPr>
          <p:spPr bwMode="auto">
            <a:xfrm>
              <a:off x="6515829" y="3007279"/>
              <a:ext cx="1343025" cy="1905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431"/>
            <p:cNvSpPr>
              <a:spLocks noChangeArrowheads="1"/>
            </p:cNvSpPr>
            <p:nvPr/>
          </p:nvSpPr>
          <p:spPr bwMode="auto">
            <a:xfrm>
              <a:off x="6515829" y="3026329"/>
              <a:ext cx="1343025" cy="190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432"/>
            <p:cNvSpPr>
              <a:spLocks noChangeArrowheads="1"/>
            </p:cNvSpPr>
            <p:nvPr/>
          </p:nvSpPr>
          <p:spPr bwMode="auto">
            <a:xfrm>
              <a:off x="6515829" y="3045379"/>
              <a:ext cx="1343025"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433"/>
            <p:cNvSpPr>
              <a:spLocks noChangeArrowheads="1"/>
            </p:cNvSpPr>
            <p:nvPr/>
          </p:nvSpPr>
          <p:spPr bwMode="auto">
            <a:xfrm>
              <a:off x="6515829" y="3073954"/>
              <a:ext cx="1343025" cy="190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4" name="Rectangle 434"/>
            <p:cNvSpPr>
              <a:spLocks noChangeArrowheads="1"/>
            </p:cNvSpPr>
            <p:nvPr/>
          </p:nvSpPr>
          <p:spPr bwMode="auto">
            <a:xfrm>
              <a:off x="6515829" y="3093004"/>
              <a:ext cx="1343025" cy="95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5" name="Rectangle 435"/>
            <p:cNvSpPr>
              <a:spLocks noChangeArrowheads="1"/>
            </p:cNvSpPr>
            <p:nvPr/>
          </p:nvSpPr>
          <p:spPr bwMode="auto">
            <a:xfrm>
              <a:off x="6515829" y="3102529"/>
              <a:ext cx="1343025" cy="190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6" name="Rectangle 436"/>
            <p:cNvSpPr>
              <a:spLocks noChangeArrowheads="1"/>
            </p:cNvSpPr>
            <p:nvPr/>
          </p:nvSpPr>
          <p:spPr bwMode="auto">
            <a:xfrm>
              <a:off x="6515829" y="3121579"/>
              <a:ext cx="1343025" cy="95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8" name="Rectangle 437"/>
            <p:cNvSpPr>
              <a:spLocks noChangeArrowheads="1"/>
            </p:cNvSpPr>
            <p:nvPr/>
          </p:nvSpPr>
          <p:spPr bwMode="auto">
            <a:xfrm>
              <a:off x="6515829" y="3131104"/>
              <a:ext cx="1343025" cy="1905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69" name="Rectangle 438"/>
            <p:cNvSpPr>
              <a:spLocks noChangeArrowheads="1"/>
            </p:cNvSpPr>
            <p:nvPr/>
          </p:nvSpPr>
          <p:spPr bwMode="auto">
            <a:xfrm>
              <a:off x="6515829" y="3150154"/>
              <a:ext cx="1343025" cy="19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0" name="Rectangle 439"/>
            <p:cNvSpPr>
              <a:spLocks noChangeArrowheads="1"/>
            </p:cNvSpPr>
            <p:nvPr/>
          </p:nvSpPr>
          <p:spPr bwMode="auto">
            <a:xfrm>
              <a:off x="6515829" y="3169204"/>
              <a:ext cx="1343025" cy="95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71" name="Rectangle 440"/>
            <p:cNvSpPr>
              <a:spLocks noChangeArrowheads="1"/>
            </p:cNvSpPr>
            <p:nvPr/>
          </p:nvSpPr>
          <p:spPr bwMode="auto">
            <a:xfrm>
              <a:off x="6525354" y="2950129"/>
              <a:ext cx="1323975" cy="2286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72" name="Freeform 441"/>
          <p:cNvSpPr>
            <a:spLocks noEditPoints="1"/>
          </p:cNvSpPr>
          <p:nvPr/>
        </p:nvSpPr>
        <p:spPr bwMode="auto">
          <a:xfrm>
            <a:off x="4381331" y="2569130"/>
            <a:ext cx="622138" cy="466725"/>
          </a:xfrm>
          <a:custGeom>
            <a:avLst/>
            <a:gdLst>
              <a:gd name="T0" fmla="*/ 656 w 784"/>
              <a:gd name="T1" fmla="*/ 400 h 784"/>
              <a:gd name="T2" fmla="*/ 720 w 784"/>
              <a:gd name="T3" fmla="*/ 304 h 784"/>
              <a:gd name="T4" fmla="*/ 624 w 784"/>
              <a:gd name="T5" fmla="*/ 256 h 784"/>
              <a:gd name="T6" fmla="*/ 528 w 784"/>
              <a:gd name="T7" fmla="*/ 160 h 784"/>
              <a:gd name="T8" fmla="*/ 552 w 784"/>
              <a:gd name="T9" fmla="*/ 96 h 784"/>
              <a:gd name="T10" fmla="*/ 416 w 784"/>
              <a:gd name="T11" fmla="*/ 128 h 784"/>
              <a:gd name="T12" fmla="*/ 304 w 784"/>
              <a:gd name="T13" fmla="*/ 112 h 784"/>
              <a:gd name="T14" fmla="*/ 224 w 784"/>
              <a:gd name="T15" fmla="*/ 96 h 784"/>
              <a:gd name="T16" fmla="*/ 230 w 784"/>
              <a:gd name="T17" fmla="*/ 192 h 784"/>
              <a:gd name="T18" fmla="*/ 131 w 784"/>
              <a:gd name="T19" fmla="*/ 252 h 784"/>
              <a:gd name="T20" fmla="*/ 67 w 784"/>
              <a:gd name="T21" fmla="*/ 301 h 784"/>
              <a:gd name="T22" fmla="*/ 135 w 784"/>
              <a:gd name="T23" fmla="*/ 393 h 784"/>
              <a:gd name="T24" fmla="*/ 128 w 784"/>
              <a:gd name="T25" fmla="*/ 464 h 784"/>
              <a:gd name="T26" fmla="*/ 96 w 784"/>
              <a:gd name="T27" fmla="*/ 544 h 784"/>
              <a:gd name="T28" fmla="*/ 193 w 784"/>
              <a:gd name="T29" fmla="*/ 558 h 784"/>
              <a:gd name="T30" fmla="*/ 244 w 784"/>
              <a:gd name="T31" fmla="*/ 651 h 784"/>
              <a:gd name="T32" fmla="*/ 290 w 784"/>
              <a:gd name="T33" fmla="*/ 717 h 784"/>
              <a:gd name="T34" fmla="*/ 416 w 784"/>
              <a:gd name="T35" fmla="*/ 656 h 784"/>
              <a:gd name="T36" fmla="*/ 480 w 784"/>
              <a:gd name="T37" fmla="*/ 720 h 784"/>
              <a:gd name="T38" fmla="*/ 528 w 784"/>
              <a:gd name="T39" fmla="*/ 624 h 784"/>
              <a:gd name="T40" fmla="*/ 624 w 784"/>
              <a:gd name="T41" fmla="*/ 528 h 784"/>
              <a:gd name="T42" fmla="*/ 689 w 784"/>
              <a:gd name="T43" fmla="*/ 557 h 784"/>
              <a:gd name="T44" fmla="*/ 704 w 784"/>
              <a:gd name="T45" fmla="*/ 432 h 784"/>
              <a:gd name="T46" fmla="*/ 715 w 784"/>
              <a:gd name="T47" fmla="*/ 620 h 784"/>
              <a:gd name="T48" fmla="*/ 636 w 784"/>
              <a:gd name="T49" fmla="*/ 590 h 784"/>
              <a:gd name="T50" fmla="*/ 581 w 784"/>
              <a:gd name="T51" fmla="*/ 643 h 784"/>
              <a:gd name="T52" fmla="*/ 432 w 784"/>
              <a:gd name="T53" fmla="*/ 704 h 784"/>
              <a:gd name="T54" fmla="*/ 352 w 784"/>
              <a:gd name="T55" fmla="*/ 704 h 784"/>
              <a:gd name="T56" fmla="*/ 320 w 784"/>
              <a:gd name="T57" fmla="*/ 784 h 784"/>
              <a:gd name="T58" fmla="*/ 199 w 784"/>
              <a:gd name="T59" fmla="*/ 632 h 784"/>
              <a:gd name="T60" fmla="*/ 154 w 784"/>
              <a:gd name="T61" fmla="*/ 587 h 784"/>
              <a:gd name="T62" fmla="*/ 0 w 784"/>
              <a:gd name="T63" fmla="*/ 464 h 784"/>
              <a:gd name="T64" fmla="*/ 96 w 784"/>
              <a:gd name="T65" fmla="*/ 416 h 784"/>
              <a:gd name="T66" fmla="*/ 87 w 784"/>
              <a:gd name="T67" fmla="*/ 393 h 784"/>
              <a:gd name="T68" fmla="*/ 64 w 784"/>
              <a:gd name="T69" fmla="*/ 176 h 784"/>
              <a:gd name="T70" fmla="*/ 144 w 784"/>
              <a:gd name="T71" fmla="*/ 208 h 784"/>
              <a:gd name="T72" fmla="*/ 208 w 784"/>
              <a:gd name="T73" fmla="*/ 160 h 784"/>
              <a:gd name="T74" fmla="*/ 319 w 784"/>
              <a:gd name="T75" fmla="*/ 7 h 784"/>
              <a:gd name="T76" fmla="*/ 355 w 784"/>
              <a:gd name="T77" fmla="*/ 86 h 784"/>
              <a:gd name="T78" fmla="*/ 430 w 784"/>
              <a:gd name="T79" fmla="*/ 85 h 784"/>
              <a:gd name="T80" fmla="*/ 576 w 784"/>
              <a:gd name="T81" fmla="*/ 144 h 784"/>
              <a:gd name="T82" fmla="*/ 640 w 784"/>
              <a:gd name="T83" fmla="*/ 192 h 784"/>
              <a:gd name="T84" fmla="*/ 720 w 784"/>
              <a:gd name="T85" fmla="*/ 176 h 784"/>
              <a:gd name="T86" fmla="*/ 704 w 784"/>
              <a:gd name="T87" fmla="*/ 355 h 784"/>
              <a:gd name="T88" fmla="*/ 707 w 784"/>
              <a:gd name="T89" fmla="*/ 393 h 784"/>
              <a:gd name="T90" fmla="*/ 480 w 784"/>
              <a:gd name="T91" fmla="*/ 320 h 784"/>
              <a:gd name="T92" fmla="*/ 320 w 784"/>
              <a:gd name="T93" fmla="*/ 464 h 784"/>
              <a:gd name="T94" fmla="*/ 414 w 784"/>
              <a:gd name="T95" fmla="*/ 242 h 784"/>
              <a:gd name="T96" fmla="*/ 492 w 784"/>
              <a:gd name="T97" fmla="*/ 513 h 784"/>
              <a:gd name="T98" fmla="*/ 277 w 784"/>
              <a:gd name="T99" fmla="*/ 489 h 784"/>
              <a:gd name="T100" fmla="*/ 301 w 784"/>
              <a:gd name="T101" fmla="*/ 27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84">
                <a:moveTo>
                  <a:pt x="716" y="493"/>
                </a:moveTo>
                <a:cubicBezTo>
                  <a:pt x="701" y="487"/>
                  <a:pt x="653" y="467"/>
                  <a:pt x="656" y="464"/>
                </a:cubicBezTo>
                <a:lnTo>
                  <a:pt x="656" y="432"/>
                </a:lnTo>
                <a:lnTo>
                  <a:pt x="656" y="400"/>
                </a:lnTo>
                <a:lnTo>
                  <a:pt x="656" y="336"/>
                </a:lnTo>
                <a:lnTo>
                  <a:pt x="688" y="304"/>
                </a:lnTo>
                <a:lnTo>
                  <a:pt x="686" y="311"/>
                </a:lnTo>
                <a:cubicBezTo>
                  <a:pt x="686" y="311"/>
                  <a:pt x="702" y="304"/>
                  <a:pt x="720" y="304"/>
                </a:cubicBezTo>
                <a:lnTo>
                  <a:pt x="717" y="298"/>
                </a:lnTo>
                <a:cubicBezTo>
                  <a:pt x="706" y="271"/>
                  <a:pt x="701" y="261"/>
                  <a:pt x="688" y="240"/>
                </a:cubicBezTo>
                <a:lnTo>
                  <a:pt x="691" y="234"/>
                </a:lnTo>
                <a:cubicBezTo>
                  <a:pt x="676" y="241"/>
                  <a:pt x="626" y="261"/>
                  <a:pt x="624" y="256"/>
                </a:cubicBezTo>
                <a:lnTo>
                  <a:pt x="608" y="224"/>
                </a:lnTo>
                <a:lnTo>
                  <a:pt x="601" y="230"/>
                </a:lnTo>
                <a:cubicBezTo>
                  <a:pt x="589" y="215"/>
                  <a:pt x="575" y="201"/>
                  <a:pt x="560" y="192"/>
                </a:cubicBezTo>
                <a:lnTo>
                  <a:pt x="528" y="160"/>
                </a:lnTo>
                <a:lnTo>
                  <a:pt x="544" y="128"/>
                </a:lnTo>
                <a:lnTo>
                  <a:pt x="539" y="128"/>
                </a:lnTo>
                <a:cubicBezTo>
                  <a:pt x="539" y="128"/>
                  <a:pt x="546" y="112"/>
                  <a:pt x="544" y="96"/>
                </a:cubicBezTo>
                <a:lnTo>
                  <a:pt x="552" y="96"/>
                </a:lnTo>
                <a:cubicBezTo>
                  <a:pt x="526" y="85"/>
                  <a:pt x="515" y="80"/>
                  <a:pt x="496" y="64"/>
                </a:cubicBezTo>
                <a:lnTo>
                  <a:pt x="489" y="70"/>
                </a:lnTo>
                <a:cubicBezTo>
                  <a:pt x="482" y="86"/>
                  <a:pt x="461" y="137"/>
                  <a:pt x="464" y="144"/>
                </a:cubicBezTo>
                <a:lnTo>
                  <a:pt x="416" y="128"/>
                </a:lnTo>
                <a:lnTo>
                  <a:pt x="422" y="133"/>
                </a:lnTo>
                <a:cubicBezTo>
                  <a:pt x="403" y="131"/>
                  <a:pt x="382" y="132"/>
                  <a:pt x="368" y="128"/>
                </a:cubicBezTo>
                <a:lnTo>
                  <a:pt x="320" y="144"/>
                </a:lnTo>
                <a:lnTo>
                  <a:pt x="304" y="112"/>
                </a:lnTo>
                <a:lnTo>
                  <a:pt x="308" y="106"/>
                </a:lnTo>
                <a:cubicBezTo>
                  <a:pt x="308" y="106"/>
                  <a:pt x="301" y="88"/>
                  <a:pt x="288" y="64"/>
                </a:cubicBezTo>
                <a:lnTo>
                  <a:pt x="293" y="70"/>
                </a:lnTo>
                <a:cubicBezTo>
                  <a:pt x="267" y="81"/>
                  <a:pt x="256" y="86"/>
                  <a:pt x="224" y="96"/>
                </a:cubicBezTo>
                <a:lnTo>
                  <a:pt x="230" y="97"/>
                </a:lnTo>
                <a:cubicBezTo>
                  <a:pt x="238" y="115"/>
                  <a:pt x="260" y="167"/>
                  <a:pt x="256" y="160"/>
                </a:cubicBezTo>
                <a:lnTo>
                  <a:pt x="224" y="192"/>
                </a:lnTo>
                <a:lnTo>
                  <a:pt x="230" y="192"/>
                </a:lnTo>
                <a:cubicBezTo>
                  <a:pt x="216" y="204"/>
                  <a:pt x="203" y="218"/>
                  <a:pt x="192" y="240"/>
                </a:cubicBezTo>
                <a:lnTo>
                  <a:pt x="160" y="256"/>
                </a:lnTo>
                <a:lnTo>
                  <a:pt x="128" y="256"/>
                </a:lnTo>
                <a:lnTo>
                  <a:pt x="131" y="252"/>
                </a:lnTo>
                <a:cubicBezTo>
                  <a:pt x="131" y="252"/>
                  <a:pt x="112" y="245"/>
                  <a:pt x="96" y="240"/>
                </a:cubicBezTo>
                <a:lnTo>
                  <a:pt x="93" y="237"/>
                </a:lnTo>
                <a:cubicBezTo>
                  <a:pt x="82" y="263"/>
                  <a:pt x="78" y="274"/>
                  <a:pt x="64" y="304"/>
                </a:cubicBezTo>
                <a:lnTo>
                  <a:pt x="67" y="301"/>
                </a:lnTo>
                <a:cubicBezTo>
                  <a:pt x="87" y="308"/>
                  <a:pt x="139" y="329"/>
                  <a:pt x="144" y="336"/>
                </a:cubicBezTo>
                <a:lnTo>
                  <a:pt x="139" y="329"/>
                </a:lnTo>
                <a:cubicBezTo>
                  <a:pt x="139" y="329"/>
                  <a:pt x="136" y="388"/>
                  <a:pt x="128" y="400"/>
                </a:cubicBezTo>
                <a:lnTo>
                  <a:pt x="135" y="393"/>
                </a:lnTo>
                <a:cubicBezTo>
                  <a:pt x="136" y="397"/>
                  <a:pt x="136" y="410"/>
                  <a:pt x="128" y="416"/>
                </a:cubicBezTo>
                <a:lnTo>
                  <a:pt x="136" y="411"/>
                </a:lnTo>
                <a:cubicBezTo>
                  <a:pt x="136" y="411"/>
                  <a:pt x="139" y="442"/>
                  <a:pt x="144" y="448"/>
                </a:cubicBezTo>
                <a:lnTo>
                  <a:pt x="128" y="464"/>
                </a:lnTo>
                <a:lnTo>
                  <a:pt x="121" y="459"/>
                </a:lnTo>
                <a:cubicBezTo>
                  <a:pt x="115" y="465"/>
                  <a:pt x="113" y="466"/>
                  <a:pt x="64" y="480"/>
                </a:cubicBezTo>
                <a:lnTo>
                  <a:pt x="66" y="484"/>
                </a:lnTo>
                <a:cubicBezTo>
                  <a:pt x="77" y="511"/>
                  <a:pt x="81" y="522"/>
                  <a:pt x="96" y="544"/>
                </a:cubicBezTo>
                <a:lnTo>
                  <a:pt x="91" y="548"/>
                </a:lnTo>
                <a:cubicBezTo>
                  <a:pt x="111" y="541"/>
                  <a:pt x="165" y="520"/>
                  <a:pt x="160" y="512"/>
                </a:cubicBezTo>
                <a:lnTo>
                  <a:pt x="192" y="560"/>
                </a:lnTo>
                <a:lnTo>
                  <a:pt x="193" y="558"/>
                </a:lnTo>
                <a:cubicBezTo>
                  <a:pt x="202" y="569"/>
                  <a:pt x="214" y="581"/>
                  <a:pt x="224" y="592"/>
                </a:cubicBezTo>
                <a:lnTo>
                  <a:pt x="256" y="624"/>
                </a:lnTo>
                <a:lnTo>
                  <a:pt x="240" y="656"/>
                </a:lnTo>
                <a:lnTo>
                  <a:pt x="244" y="651"/>
                </a:lnTo>
                <a:cubicBezTo>
                  <a:pt x="244" y="651"/>
                  <a:pt x="236" y="670"/>
                  <a:pt x="224" y="688"/>
                </a:cubicBezTo>
                <a:lnTo>
                  <a:pt x="227" y="690"/>
                </a:lnTo>
                <a:cubicBezTo>
                  <a:pt x="253" y="701"/>
                  <a:pt x="264" y="706"/>
                  <a:pt x="288" y="720"/>
                </a:cubicBezTo>
                <a:lnTo>
                  <a:pt x="290" y="717"/>
                </a:lnTo>
                <a:cubicBezTo>
                  <a:pt x="298" y="699"/>
                  <a:pt x="320" y="647"/>
                  <a:pt x="320" y="640"/>
                </a:cubicBezTo>
                <a:lnTo>
                  <a:pt x="352" y="656"/>
                </a:lnTo>
                <a:lnTo>
                  <a:pt x="360" y="652"/>
                </a:lnTo>
                <a:cubicBezTo>
                  <a:pt x="378" y="655"/>
                  <a:pt x="399" y="655"/>
                  <a:pt x="416" y="656"/>
                </a:cubicBezTo>
                <a:lnTo>
                  <a:pt x="448" y="656"/>
                </a:lnTo>
                <a:lnTo>
                  <a:pt x="464" y="688"/>
                </a:lnTo>
                <a:lnTo>
                  <a:pt x="471" y="684"/>
                </a:lnTo>
                <a:cubicBezTo>
                  <a:pt x="471" y="684"/>
                  <a:pt x="479" y="702"/>
                  <a:pt x="480" y="720"/>
                </a:cubicBezTo>
                <a:lnTo>
                  <a:pt x="486" y="720"/>
                </a:lnTo>
                <a:cubicBezTo>
                  <a:pt x="512" y="709"/>
                  <a:pt x="523" y="705"/>
                  <a:pt x="544" y="688"/>
                </a:cubicBezTo>
                <a:lnTo>
                  <a:pt x="549" y="694"/>
                </a:lnTo>
                <a:cubicBezTo>
                  <a:pt x="543" y="678"/>
                  <a:pt x="522" y="626"/>
                  <a:pt x="528" y="624"/>
                </a:cubicBezTo>
                <a:lnTo>
                  <a:pt x="560" y="592"/>
                </a:lnTo>
                <a:lnTo>
                  <a:pt x="561" y="597"/>
                </a:lnTo>
                <a:cubicBezTo>
                  <a:pt x="572" y="588"/>
                  <a:pt x="585" y="575"/>
                  <a:pt x="592" y="560"/>
                </a:cubicBezTo>
                <a:lnTo>
                  <a:pt x="624" y="528"/>
                </a:lnTo>
                <a:lnTo>
                  <a:pt x="656" y="544"/>
                </a:lnTo>
                <a:lnTo>
                  <a:pt x="657" y="543"/>
                </a:lnTo>
                <a:cubicBezTo>
                  <a:pt x="657" y="543"/>
                  <a:pt x="673" y="550"/>
                  <a:pt x="688" y="560"/>
                </a:cubicBezTo>
                <a:lnTo>
                  <a:pt x="689" y="557"/>
                </a:lnTo>
                <a:cubicBezTo>
                  <a:pt x="700" y="530"/>
                  <a:pt x="705" y="520"/>
                  <a:pt x="720" y="496"/>
                </a:cubicBezTo>
                <a:lnTo>
                  <a:pt x="716" y="493"/>
                </a:lnTo>
                <a:close/>
                <a:moveTo>
                  <a:pt x="704" y="433"/>
                </a:moveTo>
                <a:cubicBezTo>
                  <a:pt x="704" y="433"/>
                  <a:pt x="704" y="434"/>
                  <a:pt x="704" y="432"/>
                </a:cubicBezTo>
                <a:lnTo>
                  <a:pt x="703" y="436"/>
                </a:lnTo>
                <a:cubicBezTo>
                  <a:pt x="710" y="438"/>
                  <a:pt x="779" y="468"/>
                  <a:pt x="784" y="464"/>
                </a:cubicBezTo>
                <a:lnTo>
                  <a:pt x="720" y="624"/>
                </a:lnTo>
                <a:lnTo>
                  <a:pt x="715" y="620"/>
                </a:lnTo>
                <a:cubicBezTo>
                  <a:pt x="715" y="620"/>
                  <a:pt x="644" y="590"/>
                  <a:pt x="640" y="592"/>
                </a:cubicBezTo>
                <a:lnTo>
                  <a:pt x="638" y="588"/>
                </a:lnTo>
                <a:cubicBezTo>
                  <a:pt x="637" y="589"/>
                  <a:pt x="636" y="590"/>
                  <a:pt x="640" y="592"/>
                </a:cubicBezTo>
                <a:lnTo>
                  <a:pt x="636" y="590"/>
                </a:lnTo>
                <a:cubicBezTo>
                  <a:pt x="621" y="608"/>
                  <a:pt x="606" y="624"/>
                  <a:pt x="592" y="640"/>
                </a:cubicBezTo>
                <a:lnTo>
                  <a:pt x="590" y="636"/>
                </a:lnTo>
                <a:cubicBezTo>
                  <a:pt x="590" y="636"/>
                  <a:pt x="584" y="640"/>
                  <a:pt x="576" y="640"/>
                </a:cubicBezTo>
                <a:lnTo>
                  <a:pt x="581" y="643"/>
                </a:lnTo>
                <a:cubicBezTo>
                  <a:pt x="584" y="650"/>
                  <a:pt x="612" y="721"/>
                  <a:pt x="608" y="720"/>
                </a:cubicBezTo>
                <a:lnTo>
                  <a:pt x="464" y="784"/>
                </a:lnTo>
                <a:lnTo>
                  <a:pt x="459" y="783"/>
                </a:lnTo>
                <a:cubicBezTo>
                  <a:pt x="459" y="783"/>
                  <a:pt x="429" y="708"/>
                  <a:pt x="432" y="704"/>
                </a:cubicBezTo>
                <a:lnTo>
                  <a:pt x="426" y="702"/>
                </a:lnTo>
                <a:cubicBezTo>
                  <a:pt x="425" y="702"/>
                  <a:pt x="424" y="702"/>
                  <a:pt x="416" y="704"/>
                </a:cubicBezTo>
                <a:lnTo>
                  <a:pt x="424" y="702"/>
                </a:lnTo>
                <a:cubicBezTo>
                  <a:pt x="399" y="704"/>
                  <a:pt x="375" y="703"/>
                  <a:pt x="352" y="704"/>
                </a:cubicBezTo>
                <a:lnTo>
                  <a:pt x="353" y="700"/>
                </a:lnTo>
                <a:cubicBezTo>
                  <a:pt x="353" y="700"/>
                  <a:pt x="352" y="700"/>
                  <a:pt x="352" y="704"/>
                </a:cubicBezTo>
                <a:lnTo>
                  <a:pt x="350" y="700"/>
                </a:lnTo>
                <a:cubicBezTo>
                  <a:pt x="347" y="707"/>
                  <a:pt x="315" y="781"/>
                  <a:pt x="320" y="784"/>
                </a:cubicBezTo>
                <a:lnTo>
                  <a:pt x="160" y="720"/>
                </a:lnTo>
                <a:lnTo>
                  <a:pt x="163" y="715"/>
                </a:lnTo>
                <a:cubicBezTo>
                  <a:pt x="163" y="715"/>
                  <a:pt x="196" y="639"/>
                  <a:pt x="192" y="624"/>
                </a:cubicBezTo>
                <a:lnTo>
                  <a:pt x="199" y="632"/>
                </a:lnTo>
                <a:cubicBezTo>
                  <a:pt x="198" y="631"/>
                  <a:pt x="197" y="630"/>
                  <a:pt x="192" y="624"/>
                </a:cubicBezTo>
                <a:lnTo>
                  <a:pt x="197" y="630"/>
                </a:lnTo>
                <a:cubicBezTo>
                  <a:pt x="180" y="616"/>
                  <a:pt x="166" y="602"/>
                  <a:pt x="160" y="592"/>
                </a:cubicBezTo>
                <a:lnTo>
                  <a:pt x="154" y="587"/>
                </a:lnTo>
                <a:cubicBezTo>
                  <a:pt x="154" y="587"/>
                  <a:pt x="150" y="582"/>
                  <a:pt x="144" y="576"/>
                </a:cubicBezTo>
                <a:lnTo>
                  <a:pt x="148" y="578"/>
                </a:lnTo>
                <a:cubicBezTo>
                  <a:pt x="141" y="581"/>
                  <a:pt x="64" y="611"/>
                  <a:pt x="64" y="608"/>
                </a:cubicBezTo>
                <a:lnTo>
                  <a:pt x="0" y="464"/>
                </a:lnTo>
                <a:lnTo>
                  <a:pt x="4" y="457"/>
                </a:lnTo>
                <a:cubicBezTo>
                  <a:pt x="4" y="457"/>
                  <a:pt x="86" y="425"/>
                  <a:pt x="80" y="432"/>
                </a:cubicBezTo>
                <a:lnTo>
                  <a:pt x="86" y="424"/>
                </a:lnTo>
                <a:cubicBezTo>
                  <a:pt x="86" y="424"/>
                  <a:pt x="88" y="424"/>
                  <a:pt x="96" y="416"/>
                </a:cubicBezTo>
                <a:lnTo>
                  <a:pt x="89" y="424"/>
                </a:lnTo>
                <a:cubicBezTo>
                  <a:pt x="89" y="420"/>
                  <a:pt x="88" y="414"/>
                  <a:pt x="80" y="416"/>
                </a:cubicBezTo>
                <a:lnTo>
                  <a:pt x="80" y="400"/>
                </a:lnTo>
                <a:lnTo>
                  <a:pt x="87" y="393"/>
                </a:lnTo>
                <a:cubicBezTo>
                  <a:pt x="87" y="393"/>
                  <a:pt x="88" y="367"/>
                  <a:pt x="80" y="368"/>
                </a:cubicBezTo>
                <a:lnTo>
                  <a:pt x="88" y="361"/>
                </a:lnTo>
                <a:cubicBezTo>
                  <a:pt x="82" y="359"/>
                  <a:pt x="4" y="328"/>
                  <a:pt x="0" y="320"/>
                </a:cubicBezTo>
                <a:lnTo>
                  <a:pt x="64" y="176"/>
                </a:lnTo>
                <a:lnTo>
                  <a:pt x="66" y="174"/>
                </a:lnTo>
                <a:cubicBezTo>
                  <a:pt x="66" y="174"/>
                  <a:pt x="143" y="205"/>
                  <a:pt x="144" y="208"/>
                </a:cubicBezTo>
                <a:lnTo>
                  <a:pt x="150" y="207"/>
                </a:lnTo>
                <a:cubicBezTo>
                  <a:pt x="150" y="206"/>
                  <a:pt x="151" y="205"/>
                  <a:pt x="144" y="208"/>
                </a:cubicBezTo>
                <a:lnTo>
                  <a:pt x="151" y="205"/>
                </a:lnTo>
                <a:cubicBezTo>
                  <a:pt x="166" y="185"/>
                  <a:pt x="182" y="169"/>
                  <a:pt x="192" y="160"/>
                </a:cubicBezTo>
                <a:lnTo>
                  <a:pt x="199" y="155"/>
                </a:lnTo>
                <a:cubicBezTo>
                  <a:pt x="199" y="155"/>
                  <a:pt x="200" y="154"/>
                  <a:pt x="208" y="160"/>
                </a:cubicBezTo>
                <a:lnTo>
                  <a:pt x="201" y="153"/>
                </a:lnTo>
                <a:cubicBezTo>
                  <a:pt x="198" y="147"/>
                  <a:pt x="167" y="71"/>
                  <a:pt x="160" y="64"/>
                </a:cubicBezTo>
                <a:lnTo>
                  <a:pt x="320" y="0"/>
                </a:lnTo>
                <a:lnTo>
                  <a:pt x="319" y="7"/>
                </a:lnTo>
                <a:cubicBezTo>
                  <a:pt x="319" y="7"/>
                  <a:pt x="350" y="80"/>
                  <a:pt x="352" y="80"/>
                </a:cubicBezTo>
                <a:lnTo>
                  <a:pt x="353" y="87"/>
                </a:lnTo>
                <a:cubicBezTo>
                  <a:pt x="354" y="86"/>
                  <a:pt x="355" y="86"/>
                  <a:pt x="352" y="80"/>
                </a:cubicBezTo>
                <a:lnTo>
                  <a:pt x="355" y="86"/>
                </a:lnTo>
                <a:cubicBezTo>
                  <a:pt x="380" y="83"/>
                  <a:pt x="404" y="83"/>
                  <a:pt x="432" y="80"/>
                </a:cubicBezTo>
                <a:lnTo>
                  <a:pt x="427" y="85"/>
                </a:lnTo>
                <a:cubicBezTo>
                  <a:pt x="427" y="85"/>
                  <a:pt x="429" y="85"/>
                  <a:pt x="432" y="80"/>
                </a:cubicBezTo>
                <a:lnTo>
                  <a:pt x="430" y="85"/>
                </a:lnTo>
                <a:cubicBezTo>
                  <a:pt x="433" y="78"/>
                  <a:pt x="462" y="6"/>
                  <a:pt x="464" y="0"/>
                </a:cubicBezTo>
                <a:lnTo>
                  <a:pt x="608" y="64"/>
                </a:lnTo>
                <a:lnTo>
                  <a:pt x="615" y="69"/>
                </a:lnTo>
                <a:cubicBezTo>
                  <a:pt x="615" y="69"/>
                  <a:pt x="586" y="140"/>
                  <a:pt x="576" y="144"/>
                </a:cubicBezTo>
                <a:lnTo>
                  <a:pt x="584" y="147"/>
                </a:lnTo>
                <a:cubicBezTo>
                  <a:pt x="585" y="148"/>
                  <a:pt x="586" y="148"/>
                  <a:pt x="592" y="144"/>
                </a:cubicBezTo>
                <a:lnTo>
                  <a:pt x="586" y="148"/>
                </a:lnTo>
                <a:cubicBezTo>
                  <a:pt x="607" y="165"/>
                  <a:pt x="625" y="182"/>
                  <a:pt x="640" y="192"/>
                </a:cubicBezTo>
                <a:lnTo>
                  <a:pt x="639" y="200"/>
                </a:lnTo>
                <a:cubicBezTo>
                  <a:pt x="639" y="200"/>
                  <a:pt x="640" y="201"/>
                  <a:pt x="640" y="208"/>
                </a:cubicBezTo>
                <a:lnTo>
                  <a:pt x="641" y="202"/>
                </a:lnTo>
                <a:cubicBezTo>
                  <a:pt x="648" y="200"/>
                  <a:pt x="717" y="171"/>
                  <a:pt x="720" y="176"/>
                </a:cubicBezTo>
                <a:lnTo>
                  <a:pt x="784" y="320"/>
                </a:lnTo>
                <a:lnTo>
                  <a:pt x="780" y="324"/>
                </a:lnTo>
                <a:cubicBezTo>
                  <a:pt x="780" y="324"/>
                  <a:pt x="711" y="353"/>
                  <a:pt x="704" y="352"/>
                </a:cubicBezTo>
                <a:lnTo>
                  <a:pt x="704" y="355"/>
                </a:lnTo>
                <a:cubicBezTo>
                  <a:pt x="704" y="357"/>
                  <a:pt x="704" y="358"/>
                  <a:pt x="704" y="352"/>
                </a:cubicBezTo>
                <a:lnTo>
                  <a:pt x="704" y="358"/>
                </a:lnTo>
                <a:cubicBezTo>
                  <a:pt x="706" y="372"/>
                  <a:pt x="707" y="383"/>
                  <a:pt x="704" y="400"/>
                </a:cubicBezTo>
                <a:lnTo>
                  <a:pt x="707" y="393"/>
                </a:lnTo>
                <a:cubicBezTo>
                  <a:pt x="707" y="405"/>
                  <a:pt x="706" y="418"/>
                  <a:pt x="704" y="432"/>
                </a:cubicBezTo>
                <a:lnTo>
                  <a:pt x="704" y="433"/>
                </a:lnTo>
                <a:close/>
                <a:moveTo>
                  <a:pt x="462" y="475"/>
                </a:moveTo>
                <a:cubicBezTo>
                  <a:pt x="507" y="439"/>
                  <a:pt x="514" y="373"/>
                  <a:pt x="480" y="320"/>
                </a:cubicBezTo>
                <a:lnTo>
                  <a:pt x="478" y="328"/>
                </a:lnTo>
                <a:cubicBezTo>
                  <a:pt x="442" y="283"/>
                  <a:pt x="377" y="276"/>
                  <a:pt x="336" y="304"/>
                </a:cubicBezTo>
                <a:lnTo>
                  <a:pt x="332" y="312"/>
                </a:lnTo>
                <a:cubicBezTo>
                  <a:pt x="287" y="348"/>
                  <a:pt x="279" y="414"/>
                  <a:pt x="320" y="464"/>
                </a:cubicBezTo>
                <a:lnTo>
                  <a:pt x="315" y="459"/>
                </a:lnTo>
                <a:cubicBezTo>
                  <a:pt x="351" y="504"/>
                  <a:pt x="417" y="511"/>
                  <a:pt x="464" y="480"/>
                </a:cubicBezTo>
                <a:lnTo>
                  <a:pt x="462" y="475"/>
                </a:lnTo>
                <a:close/>
                <a:moveTo>
                  <a:pt x="414" y="242"/>
                </a:moveTo>
                <a:cubicBezTo>
                  <a:pt x="454" y="246"/>
                  <a:pt x="491" y="266"/>
                  <a:pt x="512" y="304"/>
                </a:cubicBezTo>
                <a:lnTo>
                  <a:pt x="516" y="298"/>
                </a:lnTo>
                <a:cubicBezTo>
                  <a:pt x="569" y="364"/>
                  <a:pt x="558" y="460"/>
                  <a:pt x="496" y="512"/>
                </a:cubicBezTo>
                <a:lnTo>
                  <a:pt x="492" y="513"/>
                </a:lnTo>
                <a:cubicBezTo>
                  <a:pt x="460" y="538"/>
                  <a:pt x="420" y="550"/>
                  <a:pt x="384" y="544"/>
                </a:cubicBezTo>
                <a:lnTo>
                  <a:pt x="380" y="545"/>
                </a:lnTo>
                <a:cubicBezTo>
                  <a:pt x="339" y="541"/>
                  <a:pt x="303" y="521"/>
                  <a:pt x="272" y="496"/>
                </a:cubicBezTo>
                <a:lnTo>
                  <a:pt x="277" y="489"/>
                </a:lnTo>
                <a:cubicBezTo>
                  <a:pt x="255" y="461"/>
                  <a:pt x="244" y="427"/>
                  <a:pt x="240" y="400"/>
                </a:cubicBezTo>
                <a:lnTo>
                  <a:pt x="244" y="394"/>
                </a:lnTo>
                <a:cubicBezTo>
                  <a:pt x="244" y="349"/>
                  <a:pt x="264" y="304"/>
                  <a:pt x="304" y="272"/>
                </a:cubicBezTo>
                <a:lnTo>
                  <a:pt x="301" y="274"/>
                </a:lnTo>
                <a:cubicBezTo>
                  <a:pt x="333" y="249"/>
                  <a:pt x="373" y="237"/>
                  <a:pt x="416" y="240"/>
                </a:cubicBezTo>
                <a:lnTo>
                  <a:pt x="414" y="242"/>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223" name="Group 2222"/>
          <p:cNvGrpSpPr/>
          <p:nvPr/>
        </p:nvGrpSpPr>
        <p:grpSpPr>
          <a:xfrm>
            <a:off x="3873464" y="2759629"/>
            <a:ext cx="507866" cy="88900"/>
            <a:chOff x="2905854" y="2759629"/>
            <a:chExt cx="380999" cy="88900"/>
          </a:xfrm>
        </p:grpSpPr>
        <p:sp>
          <p:nvSpPr>
            <p:cNvPr id="2473" name="Line 442"/>
            <p:cNvSpPr>
              <a:spLocks noChangeShapeType="1"/>
            </p:cNvSpPr>
            <p:nvPr/>
          </p:nvSpPr>
          <p:spPr bwMode="auto">
            <a:xfrm>
              <a:off x="2905854" y="2807254"/>
              <a:ext cx="31432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4" name="Freeform 443"/>
            <p:cNvSpPr>
              <a:spLocks/>
            </p:cNvSpPr>
            <p:nvPr/>
          </p:nvSpPr>
          <p:spPr bwMode="auto">
            <a:xfrm>
              <a:off x="3199541" y="2759629"/>
              <a:ext cx="87312" cy="88900"/>
            </a:xfrm>
            <a:custGeom>
              <a:avLst/>
              <a:gdLst>
                <a:gd name="T0" fmla="*/ 147 w 147"/>
                <a:gd name="T1" fmla="*/ 81 h 151"/>
                <a:gd name="T2" fmla="*/ 3 w 147"/>
                <a:gd name="T3" fmla="*/ 145 h 151"/>
                <a:gd name="T4" fmla="*/ 0 w 147"/>
                <a:gd name="T5" fmla="*/ 151 h 151"/>
                <a:gd name="T6" fmla="*/ 0 w 147"/>
                <a:gd name="T7" fmla="*/ 0 h 151"/>
                <a:gd name="T8" fmla="*/ 3 w 147"/>
                <a:gd name="T9" fmla="*/ 1 h 151"/>
                <a:gd name="T10" fmla="*/ 147 w 147"/>
                <a:gd name="T11" fmla="*/ 81 h 151"/>
              </a:gdLst>
              <a:ahLst/>
              <a:cxnLst>
                <a:cxn ang="0">
                  <a:pos x="T0" y="T1"/>
                </a:cxn>
                <a:cxn ang="0">
                  <a:pos x="T2" y="T3"/>
                </a:cxn>
                <a:cxn ang="0">
                  <a:pos x="T4" y="T5"/>
                </a:cxn>
                <a:cxn ang="0">
                  <a:pos x="T6" y="T7"/>
                </a:cxn>
                <a:cxn ang="0">
                  <a:pos x="T8" y="T9"/>
                </a:cxn>
                <a:cxn ang="0">
                  <a:pos x="T10" y="T11"/>
                </a:cxn>
              </a:cxnLst>
              <a:rect l="0" t="0" r="r" b="b"/>
              <a:pathLst>
                <a:path w="147" h="151">
                  <a:moveTo>
                    <a:pt x="147" y="81"/>
                  </a:moveTo>
                  <a:lnTo>
                    <a:pt x="3" y="145"/>
                  </a:lnTo>
                  <a:lnTo>
                    <a:pt x="0" y="151"/>
                  </a:lnTo>
                  <a:cubicBezTo>
                    <a:pt x="24" y="103"/>
                    <a:pt x="24" y="48"/>
                    <a:pt x="0" y="0"/>
                  </a:cubicBezTo>
                  <a:lnTo>
                    <a:pt x="3" y="1"/>
                  </a:lnTo>
                  <a:lnTo>
                    <a:pt x="147" y="81"/>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0" name="Group 2209"/>
          <p:cNvGrpSpPr/>
          <p:nvPr/>
        </p:nvGrpSpPr>
        <p:grpSpPr>
          <a:xfrm>
            <a:off x="3505259" y="2988230"/>
            <a:ext cx="1273902" cy="742950"/>
            <a:chOff x="2629629" y="2988229"/>
            <a:chExt cx="955675" cy="657225"/>
          </a:xfrm>
        </p:grpSpPr>
        <p:sp>
          <p:nvSpPr>
            <p:cNvPr id="2475" name="Freeform 444"/>
            <p:cNvSpPr>
              <a:spLocks/>
            </p:cNvSpPr>
            <p:nvPr/>
          </p:nvSpPr>
          <p:spPr bwMode="auto">
            <a:xfrm>
              <a:off x="2629629" y="3054904"/>
              <a:ext cx="914400" cy="590550"/>
            </a:xfrm>
            <a:custGeom>
              <a:avLst/>
              <a:gdLst>
                <a:gd name="T0" fmla="*/ 0 w 576"/>
                <a:gd name="T1" fmla="*/ 372 h 372"/>
                <a:gd name="T2" fmla="*/ 576 w 576"/>
                <a:gd name="T3" fmla="*/ 372 h 372"/>
                <a:gd name="T4" fmla="*/ 576 w 576"/>
                <a:gd name="T5" fmla="*/ 0 h 372"/>
              </a:gdLst>
              <a:ahLst/>
              <a:cxnLst>
                <a:cxn ang="0">
                  <a:pos x="T0" y="T1"/>
                </a:cxn>
                <a:cxn ang="0">
                  <a:pos x="T2" y="T3"/>
                </a:cxn>
                <a:cxn ang="0">
                  <a:pos x="T4" y="T5"/>
                </a:cxn>
              </a:cxnLst>
              <a:rect l="0" t="0" r="r" b="b"/>
              <a:pathLst>
                <a:path w="576" h="372">
                  <a:moveTo>
                    <a:pt x="0" y="372"/>
                  </a:moveTo>
                  <a:lnTo>
                    <a:pt x="576" y="372"/>
                  </a:lnTo>
                  <a:lnTo>
                    <a:pt x="576" y="0"/>
                  </a:ln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6" name="Freeform 445"/>
            <p:cNvSpPr>
              <a:spLocks/>
            </p:cNvSpPr>
            <p:nvPr/>
          </p:nvSpPr>
          <p:spPr bwMode="auto">
            <a:xfrm>
              <a:off x="3496404" y="2988229"/>
              <a:ext cx="88900" cy="88900"/>
            </a:xfrm>
            <a:custGeom>
              <a:avLst/>
              <a:gdLst>
                <a:gd name="T0" fmla="*/ 81 w 150"/>
                <a:gd name="T1" fmla="*/ 0 h 148"/>
                <a:gd name="T2" fmla="*/ 145 w 150"/>
                <a:gd name="T3" fmla="*/ 144 h 148"/>
                <a:gd name="T4" fmla="*/ 150 w 150"/>
                <a:gd name="T5" fmla="*/ 148 h 148"/>
                <a:gd name="T6" fmla="*/ 0 w 150"/>
                <a:gd name="T7" fmla="*/ 148 h 148"/>
                <a:gd name="T8" fmla="*/ 1 w 150"/>
                <a:gd name="T9" fmla="*/ 144 h 148"/>
                <a:gd name="T10" fmla="*/ 81 w 150"/>
                <a:gd name="T11" fmla="*/ 0 h 148"/>
              </a:gdLst>
              <a:ahLst/>
              <a:cxnLst>
                <a:cxn ang="0">
                  <a:pos x="T0" y="T1"/>
                </a:cxn>
                <a:cxn ang="0">
                  <a:pos x="T2" y="T3"/>
                </a:cxn>
                <a:cxn ang="0">
                  <a:pos x="T4" y="T5"/>
                </a:cxn>
                <a:cxn ang="0">
                  <a:pos x="T6" y="T7"/>
                </a:cxn>
                <a:cxn ang="0">
                  <a:pos x="T8" y="T9"/>
                </a:cxn>
                <a:cxn ang="0">
                  <a:pos x="T10" y="T11"/>
                </a:cxn>
              </a:cxnLst>
              <a:rect l="0" t="0" r="r" b="b"/>
              <a:pathLst>
                <a:path w="150" h="148">
                  <a:moveTo>
                    <a:pt x="81" y="0"/>
                  </a:moveTo>
                  <a:lnTo>
                    <a:pt x="145" y="144"/>
                  </a:lnTo>
                  <a:lnTo>
                    <a:pt x="150" y="148"/>
                  </a:lnTo>
                  <a:cubicBezTo>
                    <a:pt x="103" y="124"/>
                    <a:pt x="47" y="124"/>
                    <a:pt x="0" y="148"/>
                  </a:cubicBezTo>
                  <a:lnTo>
                    <a:pt x="1" y="144"/>
                  </a:lnTo>
                  <a:lnTo>
                    <a:pt x="81"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3" name="Group 2212"/>
          <p:cNvGrpSpPr/>
          <p:nvPr/>
        </p:nvGrpSpPr>
        <p:grpSpPr>
          <a:xfrm>
            <a:off x="5003469" y="2758042"/>
            <a:ext cx="888768" cy="88900"/>
            <a:chOff x="3753579" y="2758042"/>
            <a:chExt cx="666750" cy="88900"/>
          </a:xfrm>
        </p:grpSpPr>
        <p:sp>
          <p:nvSpPr>
            <p:cNvPr id="2477" name="Freeform 447"/>
            <p:cNvSpPr>
              <a:spLocks/>
            </p:cNvSpPr>
            <p:nvPr/>
          </p:nvSpPr>
          <p:spPr bwMode="auto">
            <a:xfrm>
              <a:off x="3753579" y="2797729"/>
              <a:ext cx="600075" cy="2381"/>
            </a:xfrm>
            <a:custGeom>
              <a:avLst/>
              <a:gdLst>
                <a:gd name="T0" fmla="*/ 0 w 378"/>
                <a:gd name="T1" fmla="*/ 6 h 6"/>
                <a:gd name="T2" fmla="*/ 108 w 378"/>
                <a:gd name="T3" fmla="*/ 6 h 6"/>
                <a:gd name="T4" fmla="*/ 108 w 378"/>
                <a:gd name="T5" fmla="*/ 0 h 6"/>
                <a:gd name="T6" fmla="*/ 378 w 378"/>
                <a:gd name="T7" fmla="*/ 0 h 6"/>
                <a:gd name="connsiteX0" fmla="*/ 0 w 10000"/>
                <a:gd name="connsiteY0" fmla="*/ 10000 h 10000"/>
                <a:gd name="connsiteX1" fmla="*/ 2857 w 10000"/>
                <a:gd name="connsiteY1" fmla="*/ 10000 h 10000"/>
                <a:gd name="connsiteX2" fmla="*/ 2897 w 10000"/>
                <a:gd name="connsiteY2" fmla="*/ 10000 h 10000"/>
                <a:gd name="connsiteX3" fmla="*/ 10000 w 10000"/>
                <a:gd name="connsiteY3" fmla="*/ 0 h 10000"/>
                <a:gd name="connsiteX0" fmla="*/ 0 w 10000"/>
                <a:gd name="connsiteY0" fmla="*/ 2500 h 2500"/>
                <a:gd name="connsiteX1" fmla="*/ 2857 w 10000"/>
                <a:gd name="connsiteY1" fmla="*/ 2500 h 2500"/>
                <a:gd name="connsiteX2" fmla="*/ 2897 w 10000"/>
                <a:gd name="connsiteY2" fmla="*/ 2500 h 2500"/>
                <a:gd name="connsiteX3" fmla="*/ 10000 w 10000"/>
                <a:gd name="connsiteY3" fmla="*/ 0 h 2500"/>
              </a:gdLst>
              <a:ahLst/>
              <a:cxnLst>
                <a:cxn ang="0">
                  <a:pos x="connsiteX0" y="connsiteY0"/>
                </a:cxn>
                <a:cxn ang="0">
                  <a:pos x="connsiteX1" y="connsiteY1"/>
                </a:cxn>
                <a:cxn ang="0">
                  <a:pos x="connsiteX2" y="connsiteY2"/>
                </a:cxn>
                <a:cxn ang="0">
                  <a:pos x="connsiteX3" y="connsiteY3"/>
                </a:cxn>
              </a:cxnLst>
              <a:rect l="l" t="t" r="r" b="b"/>
              <a:pathLst>
                <a:path w="10000" h="2500">
                  <a:moveTo>
                    <a:pt x="0" y="2500"/>
                  </a:moveTo>
                  <a:lnTo>
                    <a:pt x="2857" y="2500"/>
                  </a:lnTo>
                  <a:lnTo>
                    <a:pt x="2897" y="2500"/>
                  </a:lnTo>
                  <a:cubicBezTo>
                    <a:pt x="5278" y="2500"/>
                    <a:pt x="7619" y="0"/>
                    <a:pt x="10000" y="0"/>
                  </a:cubicBez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78" name="Freeform 448"/>
            <p:cNvSpPr>
              <a:spLocks/>
            </p:cNvSpPr>
            <p:nvPr/>
          </p:nvSpPr>
          <p:spPr bwMode="auto">
            <a:xfrm>
              <a:off x="4325079" y="2758042"/>
              <a:ext cx="95250" cy="88900"/>
            </a:xfrm>
            <a:custGeom>
              <a:avLst/>
              <a:gdLst>
                <a:gd name="T0" fmla="*/ 160 w 160"/>
                <a:gd name="T1" fmla="*/ 68 h 150"/>
                <a:gd name="T2" fmla="*/ 0 w 160"/>
                <a:gd name="T3" fmla="*/ 148 h 150"/>
                <a:gd name="T4" fmla="*/ 6 w 160"/>
                <a:gd name="T5" fmla="*/ 150 h 150"/>
                <a:gd name="T6" fmla="*/ 6 w 160"/>
                <a:gd name="T7" fmla="*/ 0 h 150"/>
                <a:gd name="T8" fmla="*/ 0 w 160"/>
                <a:gd name="T9" fmla="*/ 4 h 150"/>
                <a:gd name="T10" fmla="*/ 160 w 160"/>
                <a:gd name="T11" fmla="*/ 68 h 150"/>
              </a:gdLst>
              <a:ahLst/>
              <a:cxnLst>
                <a:cxn ang="0">
                  <a:pos x="T0" y="T1"/>
                </a:cxn>
                <a:cxn ang="0">
                  <a:pos x="T2" y="T3"/>
                </a:cxn>
                <a:cxn ang="0">
                  <a:pos x="T4" y="T5"/>
                </a:cxn>
                <a:cxn ang="0">
                  <a:pos x="T6" y="T7"/>
                </a:cxn>
                <a:cxn ang="0">
                  <a:pos x="T8" y="T9"/>
                </a:cxn>
                <a:cxn ang="0">
                  <a:pos x="T10" y="T11"/>
                </a:cxn>
              </a:cxnLst>
              <a:rect l="0" t="0" r="r" b="b"/>
              <a:pathLst>
                <a:path w="160" h="150">
                  <a:moveTo>
                    <a:pt x="160" y="68"/>
                  </a:moveTo>
                  <a:lnTo>
                    <a:pt x="0" y="148"/>
                  </a:lnTo>
                  <a:lnTo>
                    <a:pt x="6" y="150"/>
                  </a:lnTo>
                  <a:cubicBezTo>
                    <a:pt x="30" y="103"/>
                    <a:pt x="30" y="47"/>
                    <a:pt x="6" y="0"/>
                  </a:cubicBezTo>
                  <a:lnTo>
                    <a:pt x="0" y="4"/>
                  </a:lnTo>
                  <a:lnTo>
                    <a:pt x="160" y="6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1" name="Group 2220"/>
          <p:cNvGrpSpPr/>
          <p:nvPr/>
        </p:nvGrpSpPr>
        <p:grpSpPr>
          <a:xfrm>
            <a:off x="5397067" y="1502329"/>
            <a:ext cx="1929896" cy="88900"/>
            <a:chOff x="4048854" y="1502329"/>
            <a:chExt cx="1447799" cy="88900"/>
          </a:xfrm>
        </p:grpSpPr>
        <p:sp>
          <p:nvSpPr>
            <p:cNvPr id="2479" name="Line 450"/>
            <p:cNvSpPr>
              <a:spLocks noChangeShapeType="1"/>
            </p:cNvSpPr>
            <p:nvPr/>
          </p:nvSpPr>
          <p:spPr bwMode="auto">
            <a:xfrm>
              <a:off x="4048854" y="1549954"/>
              <a:ext cx="138112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0" name="Freeform 451"/>
            <p:cNvSpPr>
              <a:spLocks/>
            </p:cNvSpPr>
            <p:nvPr/>
          </p:nvSpPr>
          <p:spPr bwMode="auto">
            <a:xfrm>
              <a:off x="5409341" y="1502329"/>
              <a:ext cx="87312" cy="88900"/>
            </a:xfrm>
            <a:custGeom>
              <a:avLst/>
              <a:gdLst>
                <a:gd name="T0" fmla="*/ 146 w 146"/>
                <a:gd name="T1" fmla="*/ 80 h 150"/>
                <a:gd name="T2" fmla="*/ 2 w 146"/>
                <a:gd name="T3" fmla="*/ 144 h 150"/>
                <a:gd name="T4" fmla="*/ 0 w 146"/>
                <a:gd name="T5" fmla="*/ 150 h 150"/>
                <a:gd name="T6" fmla="*/ 0 w 146"/>
                <a:gd name="T7" fmla="*/ 0 h 150"/>
                <a:gd name="T8" fmla="*/ 2 w 146"/>
                <a:gd name="T9" fmla="*/ 0 h 150"/>
                <a:gd name="T10" fmla="*/ 146 w 146"/>
                <a:gd name="T11" fmla="*/ 80 h 150"/>
              </a:gdLst>
              <a:ahLst/>
              <a:cxnLst>
                <a:cxn ang="0">
                  <a:pos x="T0" y="T1"/>
                </a:cxn>
                <a:cxn ang="0">
                  <a:pos x="T2" y="T3"/>
                </a:cxn>
                <a:cxn ang="0">
                  <a:pos x="T4" y="T5"/>
                </a:cxn>
                <a:cxn ang="0">
                  <a:pos x="T6" y="T7"/>
                </a:cxn>
                <a:cxn ang="0">
                  <a:pos x="T8" y="T9"/>
                </a:cxn>
                <a:cxn ang="0">
                  <a:pos x="T10" y="T11"/>
                </a:cxn>
              </a:cxnLst>
              <a:rect l="0" t="0" r="r" b="b"/>
              <a:pathLst>
                <a:path w="146" h="150">
                  <a:moveTo>
                    <a:pt x="146" y="80"/>
                  </a:moveTo>
                  <a:lnTo>
                    <a:pt x="2" y="144"/>
                  </a:lnTo>
                  <a:lnTo>
                    <a:pt x="0" y="150"/>
                  </a:lnTo>
                  <a:cubicBezTo>
                    <a:pt x="24" y="103"/>
                    <a:pt x="24" y="47"/>
                    <a:pt x="0" y="0"/>
                  </a:cubicBezTo>
                  <a:lnTo>
                    <a:pt x="2" y="0"/>
                  </a:lnTo>
                  <a:lnTo>
                    <a:pt x="146"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0" name="Group 2219"/>
          <p:cNvGrpSpPr/>
          <p:nvPr/>
        </p:nvGrpSpPr>
        <p:grpSpPr>
          <a:xfrm>
            <a:off x="6412802" y="2758042"/>
            <a:ext cx="914161" cy="90488"/>
            <a:chOff x="4810854" y="2758042"/>
            <a:chExt cx="685799" cy="90488"/>
          </a:xfrm>
        </p:grpSpPr>
        <p:sp>
          <p:nvSpPr>
            <p:cNvPr id="2481" name="Line 452"/>
            <p:cNvSpPr>
              <a:spLocks noChangeShapeType="1"/>
            </p:cNvSpPr>
            <p:nvPr/>
          </p:nvSpPr>
          <p:spPr bwMode="auto">
            <a:xfrm>
              <a:off x="4810854" y="2807254"/>
              <a:ext cx="619125" cy="0"/>
            </a:xfrm>
            <a:prstGeom prst="line">
              <a:avLst/>
            </a:prstGeom>
            <a:noFill/>
            <a:ln w="8"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2" name="Freeform 453"/>
            <p:cNvSpPr>
              <a:spLocks/>
            </p:cNvSpPr>
            <p:nvPr/>
          </p:nvSpPr>
          <p:spPr bwMode="auto">
            <a:xfrm>
              <a:off x="5409341" y="2758042"/>
              <a:ext cx="87312" cy="90488"/>
            </a:xfrm>
            <a:custGeom>
              <a:avLst/>
              <a:gdLst>
                <a:gd name="T0" fmla="*/ 146 w 146"/>
                <a:gd name="T1" fmla="*/ 82 h 150"/>
                <a:gd name="T2" fmla="*/ 2 w 146"/>
                <a:gd name="T3" fmla="*/ 146 h 150"/>
                <a:gd name="T4" fmla="*/ 0 w 146"/>
                <a:gd name="T5" fmla="*/ 150 h 150"/>
                <a:gd name="T6" fmla="*/ 0 w 146"/>
                <a:gd name="T7" fmla="*/ 0 h 150"/>
                <a:gd name="T8" fmla="*/ 2 w 146"/>
                <a:gd name="T9" fmla="*/ 2 h 150"/>
                <a:gd name="T10" fmla="*/ 146 w 146"/>
                <a:gd name="T11" fmla="*/ 82 h 150"/>
              </a:gdLst>
              <a:ahLst/>
              <a:cxnLst>
                <a:cxn ang="0">
                  <a:pos x="T0" y="T1"/>
                </a:cxn>
                <a:cxn ang="0">
                  <a:pos x="T2" y="T3"/>
                </a:cxn>
                <a:cxn ang="0">
                  <a:pos x="T4" y="T5"/>
                </a:cxn>
                <a:cxn ang="0">
                  <a:pos x="T6" y="T7"/>
                </a:cxn>
                <a:cxn ang="0">
                  <a:pos x="T8" y="T9"/>
                </a:cxn>
                <a:cxn ang="0">
                  <a:pos x="T10" y="T11"/>
                </a:cxn>
              </a:cxnLst>
              <a:rect l="0" t="0" r="r" b="b"/>
              <a:pathLst>
                <a:path w="146" h="150">
                  <a:moveTo>
                    <a:pt x="146" y="82"/>
                  </a:moveTo>
                  <a:lnTo>
                    <a:pt x="2" y="146"/>
                  </a:lnTo>
                  <a:lnTo>
                    <a:pt x="0" y="150"/>
                  </a:lnTo>
                  <a:cubicBezTo>
                    <a:pt x="24" y="103"/>
                    <a:pt x="24" y="47"/>
                    <a:pt x="0" y="0"/>
                  </a:cubicBezTo>
                  <a:lnTo>
                    <a:pt x="2" y="2"/>
                  </a:lnTo>
                  <a:lnTo>
                    <a:pt x="146" y="82"/>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2" name="Group 2221"/>
          <p:cNvGrpSpPr/>
          <p:nvPr/>
        </p:nvGrpSpPr>
        <p:grpSpPr>
          <a:xfrm>
            <a:off x="7784045" y="3521630"/>
            <a:ext cx="1130004" cy="1400175"/>
            <a:chOff x="5839554" y="3521629"/>
            <a:chExt cx="847724" cy="1400175"/>
          </a:xfrm>
        </p:grpSpPr>
        <p:sp>
          <p:nvSpPr>
            <p:cNvPr id="2483" name="Freeform 454"/>
            <p:cNvSpPr>
              <a:spLocks/>
            </p:cNvSpPr>
            <p:nvPr/>
          </p:nvSpPr>
          <p:spPr bwMode="auto">
            <a:xfrm>
              <a:off x="5839554" y="3588304"/>
              <a:ext cx="800100" cy="1333500"/>
            </a:xfrm>
            <a:custGeom>
              <a:avLst/>
              <a:gdLst>
                <a:gd name="T0" fmla="*/ 0 w 504"/>
                <a:gd name="T1" fmla="*/ 840 h 840"/>
                <a:gd name="T2" fmla="*/ 504 w 504"/>
                <a:gd name="T3" fmla="*/ 840 h 840"/>
                <a:gd name="T4" fmla="*/ 504 w 504"/>
                <a:gd name="T5" fmla="*/ 0 h 840"/>
              </a:gdLst>
              <a:ahLst/>
              <a:cxnLst>
                <a:cxn ang="0">
                  <a:pos x="T0" y="T1"/>
                </a:cxn>
                <a:cxn ang="0">
                  <a:pos x="T2" y="T3"/>
                </a:cxn>
                <a:cxn ang="0">
                  <a:pos x="T4" y="T5"/>
                </a:cxn>
              </a:cxnLst>
              <a:rect l="0" t="0" r="r" b="b"/>
              <a:pathLst>
                <a:path w="504" h="840">
                  <a:moveTo>
                    <a:pt x="0" y="840"/>
                  </a:moveTo>
                  <a:lnTo>
                    <a:pt x="504" y="840"/>
                  </a:lnTo>
                  <a:lnTo>
                    <a:pt x="504" y="0"/>
                  </a:ln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4" name="Freeform 455"/>
            <p:cNvSpPr>
              <a:spLocks/>
            </p:cNvSpPr>
            <p:nvPr/>
          </p:nvSpPr>
          <p:spPr bwMode="auto">
            <a:xfrm>
              <a:off x="6596791" y="3521629"/>
              <a:ext cx="90487" cy="85725"/>
            </a:xfrm>
            <a:custGeom>
              <a:avLst/>
              <a:gdLst>
                <a:gd name="T0" fmla="*/ 71 w 151"/>
                <a:gd name="T1" fmla="*/ 0 h 145"/>
                <a:gd name="T2" fmla="*/ 151 w 151"/>
                <a:gd name="T3" fmla="*/ 144 h 145"/>
                <a:gd name="T4" fmla="*/ 151 w 151"/>
                <a:gd name="T5" fmla="*/ 145 h 145"/>
                <a:gd name="T6" fmla="*/ 0 w 151"/>
                <a:gd name="T7" fmla="*/ 145 h 145"/>
                <a:gd name="T8" fmla="*/ 7 w 151"/>
                <a:gd name="T9" fmla="*/ 144 h 145"/>
                <a:gd name="T10" fmla="*/ 71 w 151"/>
                <a:gd name="T11" fmla="*/ 0 h 145"/>
              </a:gdLst>
              <a:ahLst/>
              <a:cxnLst>
                <a:cxn ang="0">
                  <a:pos x="T0" y="T1"/>
                </a:cxn>
                <a:cxn ang="0">
                  <a:pos x="T2" y="T3"/>
                </a:cxn>
                <a:cxn ang="0">
                  <a:pos x="T4" y="T5"/>
                </a:cxn>
                <a:cxn ang="0">
                  <a:pos x="T6" y="T7"/>
                </a:cxn>
                <a:cxn ang="0">
                  <a:pos x="T8" y="T9"/>
                </a:cxn>
                <a:cxn ang="0">
                  <a:pos x="T10" y="T11"/>
                </a:cxn>
              </a:cxnLst>
              <a:rect l="0" t="0" r="r" b="b"/>
              <a:pathLst>
                <a:path w="151" h="145">
                  <a:moveTo>
                    <a:pt x="71" y="0"/>
                  </a:moveTo>
                  <a:lnTo>
                    <a:pt x="151" y="144"/>
                  </a:lnTo>
                  <a:lnTo>
                    <a:pt x="151" y="145"/>
                  </a:lnTo>
                  <a:cubicBezTo>
                    <a:pt x="103" y="122"/>
                    <a:pt x="48" y="122"/>
                    <a:pt x="0" y="145"/>
                  </a:cubicBezTo>
                  <a:lnTo>
                    <a:pt x="7" y="144"/>
                  </a:lnTo>
                  <a:lnTo>
                    <a:pt x="71"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14" name="Group 2213"/>
          <p:cNvGrpSpPr/>
          <p:nvPr/>
        </p:nvGrpSpPr>
        <p:grpSpPr>
          <a:xfrm>
            <a:off x="5892238" y="2607230"/>
            <a:ext cx="520564" cy="390525"/>
            <a:chOff x="4420329" y="2607229"/>
            <a:chExt cx="390525" cy="390525"/>
          </a:xfrm>
        </p:grpSpPr>
        <p:sp>
          <p:nvSpPr>
            <p:cNvPr id="2485" name="Line 456"/>
            <p:cNvSpPr>
              <a:spLocks noChangeShapeType="1"/>
            </p:cNvSpPr>
            <p:nvPr/>
          </p:nvSpPr>
          <p:spPr bwMode="auto">
            <a:xfrm>
              <a:off x="4563204" y="2731054"/>
              <a:ext cx="0" cy="38100"/>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6" name="Line 457"/>
            <p:cNvSpPr>
              <a:spLocks noChangeShapeType="1"/>
            </p:cNvSpPr>
            <p:nvPr/>
          </p:nvSpPr>
          <p:spPr bwMode="auto">
            <a:xfrm>
              <a:off x="4667979" y="2731054"/>
              <a:ext cx="0" cy="38100"/>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87" name="Rectangle 458"/>
            <p:cNvSpPr>
              <a:spLocks noChangeArrowheads="1"/>
            </p:cNvSpPr>
            <p:nvPr/>
          </p:nvSpPr>
          <p:spPr bwMode="auto">
            <a:xfrm>
              <a:off x="4496529" y="2769154"/>
              <a:ext cx="228600" cy="95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8" name="Rectangle 459"/>
            <p:cNvSpPr>
              <a:spLocks noChangeArrowheads="1"/>
            </p:cNvSpPr>
            <p:nvPr/>
          </p:nvSpPr>
          <p:spPr bwMode="auto">
            <a:xfrm>
              <a:off x="4496529" y="2778679"/>
              <a:ext cx="228600" cy="952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89" name="Rectangle 460"/>
            <p:cNvSpPr>
              <a:spLocks noChangeArrowheads="1"/>
            </p:cNvSpPr>
            <p:nvPr/>
          </p:nvSpPr>
          <p:spPr bwMode="auto">
            <a:xfrm>
              <a:off x="4496529" y="2788204"/>
              <a:ext cx="228600" cy="9525"/>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0" name="Rectangle 461"/>
            <p:cNvSpPr>
              <a:spLocks noChangeArrowheads="1"/>
            </p:cNvSpPr>
            <p:nvPr/>
          </p:nvSpPr>
          <p:spPr bwMode="auto">
            <a:xfrm>
              <a:off x="4496529" y="2797729"/>
              <a:ext cx="228600" cy="190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1" name="Rectangle 462"/>
            <p:cNvSpPr>
              <a:spLocks noChangeArrowheads="1"/>
            </p:cNvSpPr>
            <p:nvPr/>
          </p:nvSpPr>
          <p:spPr bwMode="auto">
            <a:xfrm>
              <a:off x="4496529" y="2816779"/>
              <a:ext cx="228600"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2" name="Rectangle 463"/>
            <p:cNvSpPr>
              <a:spLocks noChangeArrowheads="1"/>
            </p:cNvSpPr>
            <p:nvPr/>
          </p:nvSpPr>
          <p:spPr bwMode="auto">
            <a:xfrm>
              <a:off x="4496529" y="2826304"/>
              <a:ext cx="228600" cy="95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3" name="Rectangle 464"/>
            <p:cNvSpPr>
              <a:spLocks noChangeArrowheads="1"/>
            </p:cNvSpPr>
            <p:nvPr/>
          </p:nvSpPr>
          <p:spPr bwMode="auto">
            <a:xfrm>
              <a:off x="4496529" y="2835829"/>
              <a:ext cx="228600" cy="95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5" name="Rectangle 465"/>
            <p:cNvSpPr>
              <a:spLocks noChangeArrowheads="1"/>
            </p:cNvSpPr>
            <p:nvPr/>
          </p:nvSpPr>
          <p:spPr bwMode="auto">
            <a:xfrm>
              <a:off x="4496529" y="2845354"/>
              <a:ext cx="228600" cy="190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8" name="Rectangle 466"/>
            <p:cNvSpPr>
              <a:spLocks noChangeArrowheads="1"/>
            </p:cNvSpPr>
            <p:nvPr/>
          </p:nvSpPr>
          <p:spPr bwMode="auto">
            <a:xfrm>
              <a:off x="4496529" y="2864404"/>
              <a:ext cx="228600" cy="9525"/>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467"/>
            <p:cNvSpPr>
              <a:spLocks noChangeArrowheads="1"/>
            </p:cNvSpPr>
            <p:nvPr/>
          </p:nvSpPr>
          <p:spPr bwMode="auto">
            <a:xfrm>
              <a:off x="4496529" y="2873929"/>
              <a:ext cx="228600" cy="9525"/>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2" name="Rectangle 468"/>
            <p:cNvSpPr>
              <a:spLocks noChangeArrowheads="1"/>
            </p:cNvSpPr>
            <p:nvPr/>
          </p:nvSpPr>
          <p:spPr bwMode="auto">
            <a:xfrm>
              <a:off x="4496529" y="2883454"/>
              <a:ext cx="228600" cy="1905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3" name="Rectangle 469"/>
            <p:cNvSpPr>
              <a:spLocks noChangeArrowheads="1"/>
            </p:cNvSpPr>
            <p:nvPr/>
          </p:nvSpPr>
          <p:spPr bwMode="auto">
            <a:xfrm>
              <a:off x="4496529" y="2902504"/>
              <a:ext cx="228600" cy="95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4" name="Rectangle 470"/>
            <p:cNvSpPr>
              <a:spLocks noChangeArrowheads="1"/>
            </p:cNvSpPr>
            <p:nvPr/>
          </p:nvSpPr>
          <p:spPr bwMode="auto">
            <a:xfrm>
              <a:off x="4496529" y="2912029"/>
              <a:ext cx="228600" cy="95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5" name="Rectangle 471"/>
            <p:cNvSpPr>
              <a:spLocks noChangeArrowheads="1"/>
            </p:cNvSpPr>
            <p:nvPr/>
          </p:nvSpPr>
          <p:spPr bwMode="auto">
            <a:xfrm>
              <a:off x="4496529" y="2921554"/>
              <a:ext cx="228600" cy="9525"/>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6" name="Rectangle 472"/>
            <p:cNvSpPr>
              <a:spLocks noChangeArrowheads="1"/>
            </p:cNvSpPr>
            <p:nvPr/>
          </p:nvSpPr>
          <p:spPr bwMode="auto">
            <a:xfrm>
              <a:off x="4496529" y="2931079"/>
              <a:ext cx="228600" cy="952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7" name="Rectangle 473"/>
            <p:cNvSpPr>
              <a:spLocks noChangeArrowheads="1"/>
            </p:cNvSpPr>
            <p:nvPr/>
          </p:nvSpPr>
          <p:spPr bwMode="auto">
            <a:xfrm>
              <a:off x="4515579" y="2778679"/>
              <a:ext cx="200025" cy="1524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58" name="Freeform 474"/>
            <p:cNvSpPr>
              <a:spLocks/>
            </p:cNvSpPr>
            <p:nvPr/>
          </p:nvSpPr>
          <p:spPr bwMode="auto">
            <a:xfrm>
              <a:off x="4561616" y="2686604"/>
              <a:ext cx="106362" cy="49213"/>
            </a:xfrm>
            <a:custGeom>
              <a:avLst/>
              <a:gdLst>
                <a:gd name="T0" fmla="*/ 67 w 67"/>
                <a:gd name="T1" fmla="*/ 31 h 31"/>
                <a:gd name="T2" fmla="*/ 29 w 67"/>
                <a:gd name="T3" fmla="*/ 2 h 31"/>
                <a:gd name="T4" fmla="*/ 0 w 67"/>
                <a:gd name="T5" fmla="*/ 31 h 31"/>
              </a:gdLst>
              <a:ahLst/>
              <a:cxnLst>
                <a:cxn ang="0">
                  <a:pos x="T0" y="T1"/>
                </a:cxn>
                <a:cxn ang="0">
                  <a:pos x="T2" y="T3"/>
                </a:cxn>
                <a:cxn ang="0">
                  <a:pos x="T4" y="T5"/>
                </a:cxn>
              </a:cxnLst>
              <a:rect l="0" t="0" r="r" b="b"/>
              <a:pathLst>
                <a:path w="67" h="31">
                  <a:moveTo>
                    <a:pt x="67" y="31"/>
                  </a:moveTo>
                  <a:cubicBezTo>
                    <a:pt x="64" y="13"/>
                    <a:pt x="47" y="0"/>
                    <a:pt x="29" y="2"/>
                  </a:cubicBezTo>
                  <a:cubicBezTo>
                    <a:pt x="13" y="4"/>
                    <a:pt x="2" y="16"/>
                    <a:pt x="0" y="31"/>
                  </a:cubicBezTo>
                </a:path>
              </a:pathLst>
            </a:custGeom>
            <a:noFill/>
            <a:ln w="24"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205" name="Group 2204"/>
            <p:cNvGrpSpPr/>
            <p:nvPr/>
          </p:nvGrpSpPr>
          <p:grpSpPr>
            <a:xfrm>
              <a:off x="4420329" y="2607229"/>
              <a:ext cx="390525" cy="390525"/>
              <a:chOff x="6001544" y="2701926"/>
              <a:chExt cx="390525" cy="390525"/>
            </a:xfrm>
          </p:grpSpPr>
          <p:pic>
            <p:nvPicPr>
              <p:cNvPr id="2494" name="Picture 44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01544" y="2701926"/>
                <a:ext cx="390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Freeform 475"/>
              <p:cNvSpPr>
                <a:spLocks noEditPoints="1"/>
              </p:cNvSpPr>
              <p:nvPr/>
            </p:nvSpPr>
            <p:spPr bwMode="auto">
              <a:xfrm>
                <a:off x="6077744" y="2757489"/>
                <a:ext cx="238125" cy="282575"/>
              </a:xfrm>
              <a:custGeom>
                <a:avLst/>
                <a:gdLst>
                  <a:gd name="T0" fmla="*/ 208 w 400"/>
                  <a:gd name="T1" fmla="*/ 323 h 475"/>
                  <a:gd name="T2" fmla="*/ 176 w 400"/>
                  <a:gd name="T3" fmla="*/ 387 h 475"/>
                  <a:gd name="T4" fmla="*/ 187 w 400"/>
                  <a:gd name="T5" fmla="*/ 323 h 475"/>
                  <a:gd name="T6" fmla="*/ 167 w 400"/>
                  <a:gd name="T7" fmla="*/ 293 h 475"/>
                  <a:gd name="T8" fmla="*/ 200 w 400"/>
                  <a:gd name="T9" fmla="*/ 260 h 475"/>
                  <a:gd name="T10" fmla="*/ 234 w 400"/>
                  <a:gd name="T11" fmla="*/ 293 h 475"/>
                  <a:gd name="T12" fmla="*/ 368 w 400"/>
                  <a:gd name="T13" fmla="*/ 227 h 475"/>
                  <a:gd name="T14" fmla="*/ 352 w 400"/>
                  <a:gd name="T15" fmla="*/ 211 h 475"/>
                  <a:gd name="T16" fmla="*/ 50 w 400"/>
                  <a:gd name="T17" fmla="*/ 208 h 475"/>
                  <a:gd name="T18" fmla="*/ 32 w 400"/>
                  <a:gd name="T19" fmla="*/ 435 h 475"/>
                  <a:gd name="T20" fmla="*/ 48 w 400"/>
                  <a:gd name="T21" fmla="*/ 451 h 475"/>
                  <a:gd name="T22" fmla="*/ 351 w 400"/>
                  <a:gd name="T23" fmla="*/ 445 h 475"/>
                  <a:gd name="T24" fmla="*/ 246 w 400"/>
                  <a:gd name="T25" fmla="*/ 124 h 475"/>
                  <a:gd name="T26" fmla="*/ 200 w 400"/>
                  <a:gd name="T27" fmla="*/ 89 h 475"/>
                  <a:gd name="T28" fmla="*/ 160 w 400"/>
                  <a:gd name="T29" fmla="*/ 131 h 475"/>
                  <a:gd name="T30" fmla="*/ 240 w 400"/>
                  <a:gd name="T31" fmla="*/ 179 h 475"/>
                  <a:gd name="T32" fmla="*/ 246 w 400"/>
                  <a:gd name="T33" fmla="*/ 124 h 475"/>
                  <a:gd name="T34" fmla="*/ 96 w 400"/>
                  <a:gd name="T35" fmla="*/ 179 h 475"/>
                  <a:gd name="T36" fmla="*/ 125 w 400"/>
                  <a:gd name="T37" fmla="*/ 178 h 475"/>
                  <a:gd name="T38" fmla="*/ 128 w 400"/>
                  <a:gd name="T39" fmla="*/ 131 h 475"/>
                  <a:gd name="T40" fmla="*/ 192 w 400"/>
                  <a:gd name="T41" fmla="*/ 67 h 475"/>
                  <a:gd name="T42" fmla="*/ 272 w 400"/>
                  <a:gd name="T43" fmla="*/ 115 h 475"/>
                  <a:gd name="T44" fmla="*/ 272 w 400"/>
                  <a:gd name="T45" fmla="*/ 179 h 475"/>
                  <a:gd name="T46" fmla="*/ 306 w 400"/>
                  <a:gd name="T47" fmla="*/ 178 h 475"/>
                  <a:gd name="T48" fmla="*/ 306 w 400"/>
                  <a:gd name="T49" fmla="*/ 122 h 475"/>
                  <a:gd name="T50" fmla="*/ 200 w 400"/>
                  <a:gd name="T51" fmla="*/ 30 h 475"/>
                  <a:gd name="T52" fmla="*/ 96 w 400"/>
                  <a:gd name="T53" fmla="*/ 115 h 475"/>
                  <a:gd name="T54" fmla="*/ 351 w 400"/>
                  <a:gd name="T55" fmla="*/ 178 h 475"/>
                  <a:gd name="T56" fmla="*/ 400 w 400"/>
                  <a:gd name="T57" fmla="*/ 435 h 475"/>
                  <a:gd name="T58" fmla="*/ 352 w 400"/>
                  <a:gd name="T59" fmla="*/ 467 h 475"/>
                  <a:gd name="T60" fmla="*/ 50 w 400"/>
                  <a:gd name="T61" fmla="*/ 475 h 475"/>
                  <a:gd name="T62" fmla="*/ 0 w 400"/>
                  <a:gd name="T63" fmla="*/ 227 h 475"/>
                  <a:gd name="T64" fmla="*/ 48 w 400"/>
                  <a:gd name="T65" fmla="*/ 179 h 475"/>
                  <a:gd name="T66" fmla="*/ 64 w 400"/>
                  <a:gd name="T67" fmla="*/ 115 h 475"/>
                  <a:gd name="T68" fmla="*/ 65 w 400"/>
                  <a:gd name="T69" fmla="*/ 122 h 475"/>
                  <a:gd name="T70" fmla="*/ 200 w 400"/>
                  <a:gd name="T71" fmla="*/ 0 h 475"/>
                  <a:gd name="T72" fmla="*/ 336 w 400"/>
                  <a:gd name="T73" fmla="*/ 115 h 475"/>
                  <a:gd name="T74" fmla="*/ 352 w 400"/>
                  <a:gd name="T75" fmla="*/ 179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0" h="475">
                    <a:moveTo>
                      <a:pt x="234" y="293"/>
                    </a:moveTo>
                    <a:cubicBezTo>
                      <a:pt x="234" y="307"/>
                      <a:pt x="226" y="318"/>
                      <a:pt x="208" y="323"/>
                    </a:cubicBezTo>
                    <a:lnTo>
                      <a:pt x="224" y="387"/>
                    </a:lnTo>
                    <a:lnTo>
                      <a:pt x="176" y="387"/>
                    </a:lnTo>
                    <a:lnTo>
                      <a:pt x="192" y="323"/>
                    </a:lnTo>
                    <a:lnTo>
                      <a:pt x="187" y="323"/>
                    </a:lnTo>
                    <a:cubicBezTo>
                      <a:pt x="175" y="318"/>
                      <a:pt x="167" y="307"/>
                      <a:pt x="160" y="291"/>
                    </a:cubicBezTo>
                    <a:lnTo>
                      <a:pt x="167" y="293"/>
                    </a:lnTo>
                    <a:cubicBezTo>
                      <a:pt x="167" y="275"/>
                      <a:pt x="182" y="260"/>
                      <a:pt x="192" y="259"/>
                    </a:cubicBezTo>
                    <a:lnTo>
                      <a:pt x="200" y="260"/>
                    </a:lnTo>
                    <a:cubicBezTo>
                      <a:pt x="219" y="260"/>
                      <a:pt x="234" y="275"/>
                      <a:pt x="240" y="291"/>
                    </a:cubicBezTo>
                    <a:lnTo>
                      <a:pt x="234" y="293"/>
                    </a:lnTo>
                    <a:close/>
                    <a:moveTo>
                      <a:pt x="368" y="435"/>
                    </a:moveTo>
                    <a:lnTo>
                      <a:pt x="368" y="227"/>
                    </a:lnTo>
                    <a:lnTo>
                      <a:pt x="366" y="223"/>
                    </a:lnTo>
                    <a:cubicBezTo>
                      <a:pt x="366" y="214"/>
                      <a:pt x="359" y="208"/>
                      <a:pt x="352" y="211"/>
                    </a:cubicBezTo>
                    <a:lnTo>
                      <a:pt x="48" y="211"/>
                    </a:lnTo>
                    <a:lnTo>
                      <a:pt x="50" y="208"/>
                    </a:lnTo>
                    <a:cubicBezTo>
                      <a:pt x="42" y="208"/>
                      <a:pt x="35" y="214"/>
                      <a:pt x="32" y="227"/>
                    </a:cubicBezTo>
                    <a:lnTo>
                      <a:pt x="32" y="435"/>
                    </a:lnTo>
                    <a:lnTo>
                      <a:pt x="35" y="430"/>
                    </a:lnTo>
                    <a:cubicBezTo>
                      <a:pt x="35" y="438"/>
                      <a:pt x="42" y="445"/>
                      <a:pt x="48" y="451"/>
                    </a:cubicBezTo>
                    <a:lnTo>
                      <a:pt x="352" y="451"/>
                    </a:lnTo>
                    <a:lnTo>
                      <a:pt x="351" y="445"/>
                    </a:lnTo>
                    <a:cubicBezTo>
                      <a:pt x="359" y="445"/>
                      <a:pt x="366" y="438"/>
                      <a:pt x="368" y="435"/>
                    </a:cubicBezTo>
                    <a:close/>
                    <a:moveTo>
                      <a:pt x="246" y="124"/>
                    </a:moveTo>
                    <a:cubicBezTo>
                      <a:pt x="244" y="105"/>
                      <a:pt x="224" y="89"/>
                      <a:pt x="192" y="83"/>
                    </a:cubicBezTo>
                    <a:lnTo>
                      <a:pt x="200" y="89"/>
                    </a:lnTo>
                    <a:cubicBezTo>
                      <a:pt x="176" y="89"/>
                      <a:pt x="157" y="106"/>
                      <a:pt x="160" y="131"/>
                    </a:cubicBezTo>
                    <a:lnTo>
                      <a:pt x="160" y="131"/>
                    </a:lnTo>
                    <a:lnTo>
                      <a:pt x="160" y="179"/>
                    </a:lnTo>
                    <a:lnTo>
                      <a:pt x="240" y="179"/>
                    </a:lnTo>
                    <a:lnTo>
                      <a:pt x="240" y="131"/>
                    </a:lnTo>
                    <a:lnTo>
                      <a:pt x="246" y="124"/>
                    </a:lnTo>
                    <a:close/>
                    <a:moveTo>
                      <a:pt x="95" y="122"/>
                    </a:moveTo>
                    <a:cubicBezTo>
                      <a:pt x="95" y="122"/>
                      <a:pt x="95" y="149"/>
                      <a:pt x="96" y="179"/>
                    </a:cubicBezTo>
                    <a:lnTo>
                      <a:pt x="128" y="179"/>
                    </a:lnTo>
                    <a:lnTo>
                      <a:pt x="125" y="178"/>
                    </a:lnTo>
                    <a:cubicBezTo>
                      <a:pt x="125" y="149"/>
                      <a:pt x="125" y="122"/>
                      <a:pt x="128" y="115"/>
                    </a:cubicBezTo>
                    <a:lnTo>
                      <a:pt x="128" y="131"/>
                    </a:lnTo>
                    <a:lnTo>
                      <a:pt x="125" y="125"/>
                    </a:lnTo>
                    <a:cubicBezTo>
                      <a:pt x="127" y="88"/>
                      <a:pt x="160" y="60"/>
                      <a:pt x="192" y="67"/>
                    </a:cubicBezTo>
                    <a:lnTo>
                      <a:pt x="200" y="60"/>
                    </a:lnTo>
                    <a:cubicBezTo>
                      <a:pt x="241" y="60"/>
                      <a:pt x="274" y="88"/>
                      <a:pt x="272" y="115"/>
                    </a:cubicBezTo>
                    <a:lnTo>
                      <a:pt x="276" y="122"/>
                    </a:lnTo>
                    <a:cubicBezTo>
                      <a:pt x="276" y="122"/>
                      <a:pt x="276" y="149"/>
                      <a:pt x="272" y="179"/>
                    </a:cubicBezTo>
                    <a:lnTo>
                      <a:pt x="304" y="179"/>
                    </a:lnTo>
                    <a:lnTo>
                      <a:pt x="306" y="178"/>
                    </a:lnTo>
                    <a:cubicBezTo>
                      <a:pt x="306" y="149"/>
                      <a:pt x="306" y="122"/>
                      <a:pt x="304" y="115"/>
                    </a:cubicBezTo>
                    <a:lnTo>
                      <a:pt x="306" y="122"/>
                    </a:lnTo>
                    <a:cubicBezTo>
                      <a:pt x="303" y="71"/>
                      <a:pt x="257" y="30"/>
                      <a:pt x="192" y="35"/>
                    </a:cubicBezTo>
                    <a:lnTo>
                      <a:pt x="200" y="30"/>
                    </a:lnTo>
                    <a:cubicBezTo>
                      <a:pt x="144" y="30"/>
                      <a:pt x="98" y="71"/>
                      <a:pt x="96" y="131"/>
                    </a:cubicBezTo>
                    <a:lnTo>
                      <a:pt x="96" y="115"/>
                    </a:lnTo>
                    <a:lnTo>
                      <a:pt x="95" y="122"/>
                    </a:lnTo>
                    <a:close/>
                    <a:moveTo>
                      <a:pt x="351" y="178"/>
                    </a:moveTo>
                    <a:cubicBezTo>
                      <a:pt x="376" y="178"/>
                      <a:pt x="396" y="198"/>
                      <a:pt x="400" y="227"/>
                    </a:cubicBezTo>
                    <a:lnTo>
                      <a:pt x="400" y="435"/>
                    </a:lnTo>
                    <a:lnTo>
                      <a:pt x="396" y="430"/>
                    </a:lnTo>
                    <a:cubicBezTo>
                      <a:pt x="396" y="455"/>
                      <a:pt x="376" y="475"/>
                      <a:pt x="352" y="467"/>
                    </a:cubicBezTo>
                    <a:lnTo>
                      <a:pt x="48" y="467"/>
                    </a:lnTo>
                    <a:lnTo>
                      <a:pt x="50" y="475"/>
                    </a:lnTo>
                    <a:cubicBezTo>
                      <a:pt x="25" y="475"/>
                      <a:pt x="5" y="455"/>
                      <a:pt x="0" y="435"/>
                    </a:cubicBezTo>
                    <a:lnTo>
                      <a:pt x="0" y="227"/>
                    </a:lnTo>
                    <a:lnTo>
                      <a:pt x="5" y="223"/>
                    </a:lnTo>
                    <a:cubicBezTo>
                      <a:pt x="5" y="198"/>
                      <a:pt x="25" y="178"/>
                      <a:pt x="48" y="179"/>
                    </a:cubicBezTo>
                    <a:lnTo>
                      <a:pt x="64" y="179"/>
                    </a:lnTo>
                    <a:lnTo>
                      <a:pt x="64" y="115"/>
                    </a:lnTo>
                    <a:lnTo>
                      <a:pt x="64" y="115"/>
                    </a:lnTo>
                    <a:lnTo>
                      <a:pt x="65" y="122"/>
                    </a:lnTo>
                    <a:cubicBezTo>
                      <a:pt x="69" y="54"/>
                      <a:pt x="128" y="0"/>
                      <a:pt x="192" y="3"/>
                    </a:cubicBezTo>
                    <a:lnTo>
                      <a:pt x="200" y="0"/>
                    </a:lnTo>
                    <a:cubicBezTo>
                      <a:pt x="273" y="0"/>
                      <a:pt x="332" y="54"/>
                      <a:pt x="336" y="115"/>
                    </a:cubicBezTo>
                    <a:lnTo>
                      <a:pt x="336" y="115"/>
                    </a:lnTo>
                    <a:lnTo>
                      <a:pt x="336" y="179"/>
                    </a:lnTo>
                    <a:lnTo>
                      <a:pt x="352" y="179"/>
                    </a:lnTo>
                    <a:lnTo>
                      <a:pt x="351" y="17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2228" name="Group 2227"/>
          <p:cNvGrpSpPr/>
          <p:nvPr/>
        </p:nvGrpSpPr>
        <p:grpSpPr>
          <a:xfrm>
            <a:off x="9764728" y="1492805"/>
            <a:ext cx="533261" cy="390525"/>
            <a:chOff x="7325454" y="1492804"/>
            <a:chExt cx="400050" cy="390525"/>
          </a:xfrm>
        </p:grpSpPr>
        <p:pic>
          <p:nvPicPr>
            <p:cNvPr id="2497" name="Picture 44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25454" y="1492804"/>
              <a:ext cx="40005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Line 476"/>
            <p:cNvSpPr>
              <a:spLocks noChangeShapeType="1"/>
            </p:cNvSpPr>
            <p:nvPr/>
          </p:nvSpPr>
          <p:spPr bwMode="auto">
            <a:xfrm>
              <a:off x="7468329" y="1626154"/>
              <a:ext cx="0" cy="28575"/>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Line 477"/>
            <p:cNvSpPr>
              <a:spLocks noChangeShapeType="1"/>
            </p:cNvSpPr>
            <p:nvPr/>
          </p:nvSpPr>
          <p:spPr bwMode="auto">
            <a:xfrm>
              <a:off x="7573104" y="1626154"/>
              <a:ext cx="0" cy="28575"/>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2" name="Rectangle 478"/>
            <p:cNvSpPr>
              <a:spLocks noChangeArrowheads="1"/>
            </p:cNvSpPr>
            <p:nvPr/>
          </p:nvSpPr>
          <p:spPr bwMode="auto">
            <a:xfrm>
              <a:off x="7411179" y="1654729"/>
              <a:ext cx="228600" cy="95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3" name="Rectangle 479"/>
            <p:cNvSpPr>
              <a:spLocks noChangeArrowheads="1"/>
            </p:cNvSpPr>
            <p:nvPr/>
          </p:nvSpPr>
          <p:spPr bwMode="auto">
            <a:xfrm>
              <a:off x="7411179" y="1664254"/>
              <a:ext cx="228600" cy="952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480"/>
            <p:cNvSpPr>
              <a:spLocks noChangeArrowheads="1"/>
            </p:cNvSpPr>
            <p:nvPr/>
          </p:nvSpPr>
          <p:spPr bwMode="auto">
            <a:xfrm>
              <a:off x="7411179" y="1673779"/>
              <a:ext cx="228600" cy="9525"/>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5" name="Rectangle 481"/>
            <p:cNvSpPr>
              <a:spLocks noChangeArrowheads="1"/>
            </p:cNvSpPr>
            <p:nvPr/>
          </p:nvSpPr>
          <p:spPr bwMode="auto">
            <a:xfrm>
              <a:off x="7411179" y="1683304"/>
              <a:ext cx="228600" cy="190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6" name="Rectangle 482"/>
            <p:cNvSpPr>
              <a:spLocks noChangeArrowheads="1"/>
            </p:cNvSpPr>
            <p:nvPr/>
          </p:nvSpPr>
          <p:spPr bwMode="auto">
            <a:xfrm>
              <a:off x="7411179" y="1702354"/>
              <a:ext cx="228600"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7" name="Rectangle 483"/>
            <p:cNvSpPr>
              <a:spLocks noChangeArrowheads="1"/>
            </p:cNvSpPr>
            <p:nvPr/>
          </p:nvSpPr>
          <p:spPr bwMode="auto">
            <a:xfrm>
              <a:off x="7411179" y="1711879"/>
              <a:ext cx="228600" cy="95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8" name="Rectangle 484"/>
            <p:cNvSpPr>
              <a:spLocks noChangeArrowheads="1"/>
            </p:cNvSpPr>
            <p:nvPr/>
          </p:nvSpPr>
          <p:spPr bwMode="auto">
            <a:xfrm>
              <a:off x="7411179" y="1721404"/>
              <a:ext cx="228600" cy="95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9" name="Rectangle 485"/>
            <p:cNvSpPr>
              <a:spLocks noChangeArrowheads="1"/>
            </p:cNvSpPr>
            <p:nvPr/>
          </p:nvSpPr>
          <p:spPr bwMode="auto">
            <a:xfrm>
              <a:off x="7411179" y="1730929"/>
              <a:ext cx="228600" cy="190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0" name="Rectangle 486"/>
            <p:cNvSpPr>
              <a:spLocks noChangeArrowheads="1"/>
            </p:cNvSpPr>
            <p:nvPr/>
          </p:nvSpPr>
          <p:spPr bwMode="auto">
            <a:xfrm>
              <a:off x="7411179" y="1749979"/>
              <a:ext cx="228600" cy="9525"/>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1" name="Rectangle 487"/>
            <p:cNvSpPr>
              <a:spLocks noChangeArrowheads="1"/>
            </p:cNvSpPr>
            <p:nvPr/>
          </p:nvSpPr>
          <p:spPr bwMode="auto">
            <a:xfrm>
              <a:off x="7411179" y="1759504"/>
              <a:ext cx="228600" cy="9525"/>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2" name="Rectangle 488"/>
            <p:cNvSpPr>
              <a:spLocks noChangeArrowheads="1"/>
            </p:cNvSpPr>
            <p:nvPr/>
          </p:nvSpPr>
          <p:spPr bwMode="auto">
            <a:xfrm>
              <a:off x="7411179" y="1769029"/>
              <a:ext cx="228600" cy="1905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3" name="Rectangle 489"/>
            <p:cNvSpPr>
              <a:spLocks noChangeArrowheads="1"/>
            </p:cNvSpPr>
            <p:nvPr/>
          </p:nvSpPr>
          <p:spPr bwMode="auto">
            <a:xfrm>
              <a:off x="7411179" y="1788079"/>
              <a:ext cx="228600" cy="95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4" name="Rectangle 490"/>
            <p:cNvSpPr>
              <a:spLocks noChangeArrowheads="1"/>
            </p:cNvSpPr>
            <p:nvPr/>
          </p:nvSpPr>
          <p:spPr bwMode="auto">
            <a:xfrm>
              <a:off x="7411179" y="1797604"/>
              <a:ext cx="228600" cy="95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5" name="Rectangle 491"/>
            <p:cNvSpPr>
              <a:spLocks noChangeArrowheads="1"/>
            </p:cNvSpPr>
            <p:nvPr/>
          </p:nvSpPr>
          <p:spPr bwMode="auto">
            <a:xfrm>
              <a:off x="7411179" y="1807129"/>
              <a:ext cx="228600" cy="9525"/>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6" name="Rectangle 492"/>
            <p:cNvSpPr>
              <a:spLocks noChangeArrowheads="1"/>
            </p:cNvSpPr>
            <p:nvPr/>
          </p:nvSpPr>
          <p:spPr bwMode="auto">
            <a:xfrm>
              <a:off x="7411179" y="1816654"/>
              <a:ext cx="228600" cy="952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7" name="Rectangle 493"/>
            <p:cNvSpPr>
              <a:spLocks noChangeArrowheads="1"/>
            </p:cNvSpPr>
            <p:nvPr/>
          </p:nvSpPr>
          <p:spPr bwMode="auto">
            <a:xfrm>
              <a:off x="7420704" y="1664254"/>
              <a:ext cx="209550" cy="1524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8" name="Freeform 494"/>
            <p:cNvSpPr>
              <a:spLocks/>
            </p:cNvSpPr>
            <p:nvPr/>
          </p:nvSpPr>
          <p:spPr bwMode="auto">
            <a:xfrm>
              <a:off x="7471504" y="1572179"/>
              <a:ext cx="106362" cy="49213"/>
            </a:xfrm>
            <a:custGeom>
              <a:avLst/>
              <a:gdLst>
                <a:gd name="T0" fmla="*/ 67 w 67"/>
                <a:gd name="T1" fmla="*/ 31 h 31"/>
                <a:gd name="T2" fmla="*/ 29 w 67"/>
                <a:gd name="T3" fmla="*/ 3 h 31"/>
                <a:gd name="T4" fmla="*/ 0 w 67"/>
                <a:gd name="T5" fmla="*/ 31 h 31"/>
              </a:gdLst>
              <a:ahLst/>
              <a:cxnLst>
                <a:cxn ang="0">
                  <a:pos x="T0" y="T1"/>
                </a:cxn>
                <a:cxn ang="0">
                  <a:pos x="T2" y="T3"/>
                </a:cxn>
                <a:cxn ang="0">
                  <a:pos x="T4" y="T5"/>
                </a:cxn>
              </a:cxnLst>
              <a:rect l="0" t="0" r="r" b="b"/>
              <a:pathLst>
                <a:path w="67" h="31">
                  <a:moveTo>
                    <a:pt x="67" y="31"/>
                  </a:moveTo>
                  <a:cubicBezTo>
                    <a:pt x="64" y="13"/>
                    <a:pt x="47" y="0"/>
                    <a:pt x="29" y="3"/>
                  </a:cubicBezTo>
                  <a:cubicBezTo>
                    <a:pt x="13" y="4"/>
                    <a:pt x="2" y="16"/>
                    <a:pt x="0" y="31"/>
                  </a:cubicBezTo>
                </a:path>
              </a:pathLst>
            </a:custGeom>
            <a:noFill/>
            <a:ln w="24"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79" name="Freeform 495"/>
            <p:cNvSpPr>
              <a:spLocks noEditPoints="1"/>
            </p:cNvSpPr>
            <p:nvPr/>
          </p:nvSpPr>
          <p:spPr bwMode="auto">
            <a:xfrm>
              <a:off x="7409591" y="1548367"/>
              <a:ext cx="233362" cy="282575"/>
            </a:xfrm>
            <a:custGeom>
              <a:avLst/>
              <a:gdLst>
                <a:gd name="T0" fmla="*/ 211 w 391"/>
                <a:gd name="T1" fmla="*/ 322 h 474"/>
                <a:gd name="T2" fmla="*/ 179 w 391"/>
                <a:gd name="T3" fmla="*/ 386 h 474"/>
                <a:gd name="T4" fmla="*/ 182 w 391"/>
                <a:gd name="T5" fmla="*/ 323 h 474"/>
                <a:gd name="T6" fmla="*/ 162 w 391"/>
                <a:gd name="T7" fmla="*/ 293 h 474"/>
                <a:gd name="T8" fmla="*/ 195 w 391"/>
                <a:gd name="T9" fmla="*/ 259 h 474"/>
                <a:gd name="T10" fmla="*/ 229 w 391"/>
                <a:gd name="T11" fmla="*/ 293 h 474"/>
                <a:gd name="T12" fmla="*/ 355 w 391"/>
                <a:gd name="T13" fmla="*/ 226 h 474"/>
                <a:gd name="T14" fmla="*/ 339 w 391"/>
                <a:gd name="T15" fmla="*/ 210 h 474"/>
                <a:gd name="T16" fmla="*/ 45 w 391"/>
                <a:gd name="T17" fmla="*/ 207 h 474"/>
                <a:gd name="T18" fmla="*/ 35 w 391"/>
                <a:gd name="T19" fmla="*/ 434 h 474"/>
                <a:gd name="T20" fmla="*/ 51 w 391"/>
                <a:gd name="T21" fmla="*/ 450 h 474"/>
                <a:gd name="T22" fmla="*/ 346 w 391"/>
                <a:gd name="T23" fmla="*/ 445 h 474"/>
                <a:gd name="T24" fmla="*/ 241 w 391"/>
                <a:gd name="T25" fmla="*/ 124 h 474"/>
                <a:gd name="T26" fmla="*/ 195 w 391"/>
                <a:gd name="T27" fmla="*/ 89 h 474"/>
                <a:gd name="T28" fmla="*/ 147 w 391"/>
                <a:gd name="T29" fmla="*/ 130 h 474"/>
                <a:gd name="T30" fmla="*/ 243 w 391"/>
                <a:gd name="T31" fmla="*/ 178 h 474"/>
                <a:gd name="T32" fmla="*/ 241 w 391"/>
                <a:gd name="T33" fmla="*/ 124 h 474"/>
                <a:gd name="T34" fmla="*/ 83 w 391"/>
                <a:gd name="T35" fmla="*/ 178 h 474"/>
                <a:gd name="T36" fmla="*/ 120 w 391"/>
                <a:gd name="T37" fmla="*/ 178 h 474"/>
                <a:gd name="T38" fmla="*/ 115 w 391"/>
                <a:gd name="T39" fmla="*/ 130 h 474"/>
                <a:gd name="T40" fmla="*/ 195 w 391"/>
                <a:gd name="T41" fmla="*/ 66 h 474"/>
                <a:gd name="T42" fmla="*/ 275 w 391"/>
                <a:gd name="T43" fmla="*/ 114 h 474"/>
                <a:gd name="T44" fmla="*/ 275 w 391"/>
                <a:gd name="T45" fmla="*/ 178 h 474"/>
                <a:gd name="T46" fmla="*/ 301 w 391"/>
                <a:gd name="T47" fmla="*/ 178 h 474"/>
                <a:gd name="T48" fmla="*/ 301 w 391"/>
                <a:gd name="T49" fmla="*/ 122 h 474"/>
                <a:gd name="T50" fmla="*/ 195 w 391"/>
                <a:gd name="T51" fmla="*/ 30 h 474"/>
                <a:gd name="T52" fmla="*/ 83 w 391"/>
                <a:gd name="T53" fmla="*/ 114 h 474"/>
                <a:gd name="T54" fmla="*/ 346 w 391"/>
                <a:gd name="T55" fmla="*/ 178 h 474"/>
                <a:gd name="T56" fmla="*/ 387 w 391"/>
                <a:gd name="T57" fmla="*/ 434 h 474"/>
                <a:gd name="T58" fmla="*/ 339 w 391"/>
                <a:gd name="T59" fmla="*/ 466 h 474"/>
                <a:gd name="T60" fmla="*/ 45 w 391"/>
                <a:gd name="T61" fmla="*/ 474 h 474"/>
                <a:gd name="T62" fmla="*/ 3 w 391"/>
                <a:gd name="T63" fmla="*/ 226 h 474"/>
                <a:gd name="T64" fmla="*/ 51 w 391"/>
                <a:gd name="T65" fmla="*/ 178 h 474"/>
                <a:gd name="T66" fmla="*/ 67 w 391"/>
                <a:gd name="T67" fmla="*/ 114 h 474"/>
                <a:gd name="T68" fmla="*/ 60 w 391"/>
                <a:gd name="T69" fmla="*/ 122 h 474"/>
                <a:gd name="T70" fmla="*/ 195 w 391"/>
                <a:gd name="T71" fmla="*/ 0 h 474"/>
                <a:gd name="T72" fmla="*/ 323 w 391"/>
                <a:gd name="T73" fmla="*/ 114 h 474"/>
                <a:gd name="T74" fmla="*/ 339 w 391"/>
                <a:gd name="T75" fmla="*/ 17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474">
                  <a:moveTo>
                    <a:pt x="229" y="293"/>
                  </a:moveTo>
                  <a:cubicBezTo>
                    <a:pt x="229" y="306"/>
                    <a:pt x="221" y="318"/>
                    <a:pt x="211" y="322"/>
                  </a:cubicBezTo>
                  <a:lnTo>
                    <a:pt x="211" y="386"/>
                  </a:lnTo>
                  <a:lnTo>
                    <a:pt x="179" y="386"/>
                  </a:lnTo>
                  <a:lnTo>
                    <a:pt x="179" y="322"/>
                  </a:lnTo>
                  <a:lnTo>
                    <a:pt x="182" y="323"/>
                  </a:lnTo>
                  <a:cubicBezTo>
                    <a:pt x="170" y="318"/>
                    <a:pt x="162" y="306"/>
                    <a:pt x="163" y="290"/>
                  </a:cubicBezTo>
                  <a:lnTo>
                    <a:pt x="162" y="293"/>
                  </a:lnTo>
                  <a:cubicBezTo>
                    <a:pt x="162" y="274"/>
                    <a:pt x="177" y="259"/>
                    <a:pt x="195" y="258"/>
                  </a:cubicBezTo>
                  <a:lnTo>
                    <a:pt x="195" y="259"/>
                  </a:lnTo>
                  <a:cubicBezTo>
                    <a:pt x="214" y="259"/>
                    <a:pt x="229" y="274"/>
                    <a:pt x="227" y="290"/>
                  </a:cubicBezTo>
                  <a:lnTo>
                    <a:pt x="229" y="293"/>
                  </a:lnTo>
                  <a:close/>
                  <a:moveTo>
                    <a:pt x="355" y="434"/>
                  </a:moveTo>
                  <a:lnTo>
                    <a:pt x="355" y="226"/>
                  </a:lnTo>
                  <a:lnTo>
                    <a:pt x="361" y="222"/>
                  </a:lnTo>
                  <a:cubicBezTo>
                    <a:pt x="361" y="214"/>
                    <a:pt x="354" y="207"/>
                    <a:pt x="339" y="210"/>
                  </a:cubicBezTo>
                  <a:lnTo>
                    <a:pt x="51" y="210"/>
                  </a:lnTo>
                  <a:lnTo>
                    <a:pt x="45" y="207"/>
                  </a:lnTo>
                  <a:cubicBezTo>
                    <a:pt x="37" y="207"/>
                    <a:pt x="30" y="214"/>
                    <a:pt x="35" y="226"/>
                  </a:cubicBezTo>
                  <a:lnTo>
                    <a:pt x="35" y="434"/>
                  </a:lnTo>
                  <a:lnTo>
                    <a:pt x="30" y="430"/>
                  </a:lnTo>
                  <a:cubicBezTo>
                    <a:pt x="30" y="438"/>
                    <a:pt x="37" y="445"/>
                    <a:pt x="51" y="450"/>
                  </a:cubicBezTo>
                  <a:lnTo>
                    <a:pt x="339" y="450"/>
                  </a:lnTo>
                  <a:lnTo>
                    <a:pt x="346" y="445"/>
                  </a:lnTo>
                  <a:cubicBezTo>
                    <a:pt x="354" y="445"/>
                    <a:pt x="361" y="438"/>
                    <a:pt x="355" y="434"/>
                  </a:cubicBezTo>
                  <a:close/>
                  <a:moveTo>
                    <a:pt x="241" y="124"/>
                  </a:moveTo>
                  <a:cubicBezTo>
                    <a:pt x="239" y="104"/>
                    <a:pt x="219" y="89"/>
                    <a:pt x="195" y="82"/>
                  </a:cubicBezTo>
                  <a:lnTo>
                    <a:pt x="195" y="89"/>
                  </a:lnTo>
                  <a:cubicBezTo>
                    <a:pt x="171" y="89"/>
                    <a:pt x="152" y="105"/>
                    <a:pt x="147" y="130"/>
                  </a:cubicBezTo>
                  <a:lnTo>
                    <a:pt x="147" y="130"/>
                  </a:lnTo>
                  <a:lnTo>
                    <a:pt x="147" y="178"/>
                  </a:lnTo>
                  <a:lnTo>
                    <a:pt x="243" y="178"/>
                  </a:lnTo>
                  <a:lnTo>
                    <a:pt x="243" y="130"/>
                  </a:lnTo>
                  <a:lnTo>
                    <a:pt x="241" y="124"/>
                  </a:lnTo>
                  <a:close/>
                  <a:moveTo>
                    <a:pt x="90" y="122"/>
                  </a:moveTo>
                  <a:cubicBezTo>
                    <a:pt x="90" y="122"/>
                    <a:pt x="90" y="148"/>
                    <a:pt x="83" y="178"/>
                  </a:cubicBezTo>
                  <a:lnTo>
                    <a:pt x="115" y="178"/>
                  </a:lnTo>
                  <a:lnTo>
                    <a:pt x="120" y="178"/>
                  </a:lnTo>
                  <a:cubicBezTo>
                    <a:pt x="120" y="149"/>
                    <a:pt x="120" y="122"/>
                    <a:pt x="115" y="114"/>
                  </a:cubicBezTo>
                  <a:lnTo>
                    <a:pt x="115" y="130"/>
                  </a:lnTo>
                  <a:lnTo>
                    <a:pt x="120" y="125"/>
                  </a:lnTo>
                  <a:cubicBezTo>
                    <a:pt x="122" y="88"/>
                    <a:pt x="155" y="59"/>
                    <a:pt x="195" y="66"/>
                  </a:cubicBezTo>
                  <a:lnTo>
                    <a:pt x="195" y="59"/>
                  </a:lnTo>
                  <a:cubicBezTo>
                    <a:pt x="236" y="59"/>
                    <a:pt x="269" y="88"/>
                    <a:pt x="275" y="114"/>
                  </a:cubicBezTo>
                  <a:lnTo>
                    <a:pt x="271" y="122"/>
                  </a:lnTo>
                  <a:cubicBezTo>
                    <a:pt x="271" y="122"/>
                    <a:pt x="271" y="149"/>
                    <a:pt x="275" y="178"/>
                  </a:cubicBezTo>
                  <a:lnTo>
                    <a:pt x="307" y="178"/>
                  </a:lnTo>
                  <a:lnTo>
                    <a:pt x="301" y="178"/>
                  </a:lnTo>
                  <a:cubicBezTo>
                    <a:pt x="301" y="148"/>
                    <a:pt x="301" y="122"/>
                    <a:pt x="307" y="114"/>
                  </a:cubicBezTo>
                  <a:lnTo>
                    <a:pt x="301" y="122"/>
                  </a:lnTo>
                  <a:cubicBezTo>
                    <a:pt x="298" y="71"/>
                    <a:pt x="252" y="30"/>
                    <a:pt x="195" y="34"/>
                  </a:cubicBezTo>
                  <a:lnTo>
                    <a:pt x="195" y="30"/>
                  </a:lnTo>
                  <a:cubicBezTo>
                    <a:pt x="139" y="30"/>
                    <a:pt x="93" y="71"/>
                    <a:pt x="83" y="130"/>
                  </a:cubicBezTo>
                  <a:lnTo>
                    <a:pt x="83" y="114"/>
                  </a:lnTo>
                  <a:lnTo>
                    <a:pt x="90" y="122"/>
                  </a:lnTo>
                  <a:close/>
                  <a:moveTo>
                    <a:pt x="346" y="178"/>
                  </a:moveTo>
                  <a:cubicBezTo>
                    <a:pt x="371" y="178"/>
                    <a:pt x="391" y="198"/>
                    <a:pt x="387" y="226"/>
                  </a:cubicBezTo>
                  <a:lnTo>
                    <a:pt x="387" y="434"/>
                  </a:lnTo>
                  <a:lnTo>
                    <a:pt x="391" y="430"/>
                  </a:lnTo>
                  <a:cubicBezTo>
                    <a:pt x="391" y="454"/>
                    <a:pt x="371" y="474"/>
                    <a:pt x="339" y="466"/>
                  </a:cubicBezTo>
                  <a:lnTo>
                    <a:pt x="51" y="466"/>
                  </a:lnTo>
                  <a:lnTo>
                    <a:pt x="45" y="474"/>
                  </a:lnTo>
                  <a:cubicBezTo>
                    <a:pt x="20" y="474"/>
                    <a:pt x="0" y="454"/>
                    <a:pt x="3" y="434"/>
                  </a:cubicBezTo>
                  <a:lnTo>
                    <a:pt x="3" y="226"/>
                  </a:lnTo>
                  <a:lnTo>
                    <a:pt x="0" y="222"/>
                  </a:lnTo>
                  <a:cubicBezTo>
                    <a:pt x="0" y="198"/>
                    <a:pt x="20" y="178"/>
                    <a:pt x="51" y="178"/>
                  </a:cubicBezTo>
                  <a:lnTo>
                    <a:pt x="67" y="178"/>
                  </a:lnTo>
                  <a:lnTo>
                    <a:pt x="67" y="114"/>
                  </a:lnTo>
                  <a:lnTo>
                    <a:pt x="67" y="114"/>
                  </a:lnTo>
                  <a:lnTo>
                    <a:pt x="60" y="122"/>
                  </a:lnTo>
                  <a:cubicBezTo>
                    <a:pt x="64" y="54"/>
                    <a:pt x="123" y="0"/>
                    <a:pt x="195" y="2"/>
                  </a:cubicBezTo>
                  <a:lnTo>
                    <a:pt x="195" y="0"/>
                  </a:lnTo>
                  <a:cubicBezTo>
                    <a:pt x="268" y="0"/>
                    <a:pt x="327" y="54"/>
                    <a:pt x="323" y="114"/>
                  </a:cubicBezTo>
                  <a:lnTo>
                    <a:pt x="323" y="114"/>
                  </a:lnTo>
                  <a:lnTo>
                    <a:pt x="323" y="178"/>
                  </a:lnTo>
                  <a:lnTo>
                    <a:pt x="339" y="178"/>
                  </a:lnTo>
                  <a:lnTo>
                    <a:pt x="346" y="17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04" name="Group 2203"/>
          <p:cNvGrpSpPr/>
          <p:nvPr/>
        </p:nvGrpSpPr>
        <p:grpSpPr>
          <a:xfrm>
            <a:off x="4394028" y="1073704"/>
            <a:ext cx="1003039" cy="914400"/>
            <a:chOff x="4877594" y="1168401"/>
            <a:chExt cx="752475" cy="914400"/>
          </a:xfrm>
        </p:grpSpPr>
        <p:sp>
          <p:nvSpPr>
            <p:cNvPr id="2243" name="Freeform 235"/>
            <p:cNvSpPr>
              <a:spLocks noEditPoints="1"/>
            </p:cNvSpPr>
            <p:nvPr/>
          </p:nvSpPr>
          <p:spPr bwMode="auto">
            <a:xfrm>
              <a:off x="4877594" y="1168401"/>
              <a:ext cx="752475" cy="914400"/>
            </a:xfrm>
            <a:custGeom>
              <a:avLst/>
              <a:gdLst>
                <a:gd name="T0" fmla="*/ 90 w 474"/>
                <a:gd name="T1" fmla="*/ 450 h 576"/>
                <a:gd name="T2" fmla="*/ 90 w 474"/>
                <a:gd name="T3" fmla="*/ 432 h 576"/>
                <a:gd name="T4" fmla="*/ 384 w 474"/>
                <a:gd name="T5" fmla="*/ 432 h 576"/>
                <a:gd name="T6" fmla="*/ 384 w 474"/>
                <a:gd name="T7" fmla="*/ 450 h 576"/>
                <a:gd name="T8" fmla="*/ 90 w 474"/>
                <a:gd name="T9" fmla="*/ 450 h 576"/>
                <a:gd name="T10" fmla="*/ 90 w 474"/>
                <a:gd name="T11" fmla="*/ 378 h 576"/>
                <a:gd name="T12" fmla="*/ 90 w 474"/>
                <a:gd name="T13" fmla="*/ 360 h 576"/>
                <a:gd name="T14" fmla="*/ 384 w 474"/>
                <a:gd name="T15" fmla="*/ 360 h 576"/>
                <a:gd name="T16" fmla="*/ 384 w 474"/>
                <a:gd name="T17" fmla="*/ 378 h 576"/>
                <a:gd name="T18" fmla="*/ 90 w 474"/>
                <a:gd name="T19" fmla="*/ 378 h 576"/>
                <a:gd name="T20" fmla="*/ 90 w 474"/>
                <a:gd name="T21" fmla="*/ 306 h 576"/>
                <a:gd name="T22" fmla="*/ 90 w 474"/>
                <a:gd name="T23" fmla="*/ 288 h 576"/>
                <a:gd name="T24" fmla="*/ 384 w 474"/>
                <a:gd name="T25" fmla="*/ 288 h 576"/>
                <a:gd name="T26" fmla="*/ 384 w 474"/>
                <a:gd name="T27" fmla="*/ 306 h 576"/>
                <a:gd name="T28" fmla="*/ 90 w 474"/>
                <a:gd name="T29" fmla="*/ 306 h 576"/>
                <a:gd name="T30" fmla="*/ 90 w 474"/>
                <a:gd name="T31" fmla="*/ 234 h 576"/>
                <a:gd name="T32" fmla="*/ 90 w 474"/>
                <a:gd name="T33" fmla="*/ 216 h 576"/>
                <a:gd name="T34" fmla="*/ 384 w 474"/>
                <a:gd name="T35" fmla="*/ 216 h 576"/>
                <a:gd name="T36" fmla="*/ 384 w 474"/>
                <a:gd name="T37" fmla="*/ 234 h 576"/>
                <a:gd name="T38" fmla="*/ 90 w 474"/>
                <a:gd name="T39" fmla="*/ 234 h 576"/>
                <a:gd name="T40" fmla="*/ 90 w 474"/>
                <a:gd name="T41" fmla="*/ 162 h 576"/>
                <a:gd name="T42" fmla="*/ 90 w 474"/>
                <a:gd name="T43" fmla="*/ 144 h 576"/>
                <a:gd name="T44" fmla="*/ 276 w 474"/>
                <a:gd name="T45" fmla="*/ 144 h 576"/>
                <a:gd name="T46" fmla="*/ 276 w 474"/>
                <a:gd name="T47" fmla="*/ 162 h 576"/>
                <a:gd name="T48" fmla="*/ 90 w 474"/>
                <a:gd name="T49" fmla="*/ 162 h 576"/>
                <a:gd name="T50" fmla="*/ 438 w 474"/>
                <a:gd name="T51" fmla="*/ 540 h 576"/>
                <a:gd name="T52" fmla="*/ 438 w 474"/>
                <a:gd name="T53" fmla="*/ 144 h 576"/>
                <a:gd name="T54" fmla="*/ 330 w 474"/>
                <a:gd name="T55" fmla="*/ 144 h 576"/>
                <a:gd name="T56" fmla="*/ 330 w 474"/>
                <a:gd name="T57" fmla="*/ 36 h 576"/>
                <a:gd name="T58" fmla="*/ 36 w 474"/>
                <a:gd name="T59" fmla="*/ 36 h 576"/>
                <a:gd name="T60" fmla="*/ 36 w 474"/>
                <a:gd name="T61" fmla="*/ 540 h 576"/>
                <a:gd name="T62" fmla="*/ 438 w 474"/>
                <a:gd name="T63" fmla="*/ 540 h 576"/>
                <a:gd name="T64" fmla="*/ 432 w 474"/>
                <a:gd name="T65" fmla="*/ 126 h 576"/>
                <a:gd name="T66" fmla="*/ 348 w 474"/>
                <a:gd name="T67" fmla="*/ 42 h 576"/>
                <a:gd name="T68" fmla="*/ 348 w 474"/>
                <a:gd name="T69" fmla="*/ 126 h 576"/>
                <a:gd name="T70" fmla="*/ 432 w 474"/>
                <a:gd name="T71" fmla="*/ 126 h 576"/>
                <a:gd name="T72" fmla="*/ 360 w 474"/>
                <a:gd name="T73" fmla="*/ 0 h 576"/>
                <a:gd name="T74" fmla="*/ 474 w 474"/>
                <a:gd name="T75" fmla="*/ 114 h 576"/>
                <a:gd name="T76" fmla="*/ 474 w 474"/>
                <a:gd name="T77" fmla="*/ 576 h 576"/>
                <a:gd name="T78" fmla="*/ 0 w 474"/>
                <a:gd name="T79" fmla="*/ 576 h 576"/>
                <a:gd name="T80" fmla="*/ 0 w 474"/>
                <a:gd name="T81" fmla="*/ 0 h 576"/>
                <a:gd name="T82" fmla="*/ 360 w 474"/>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76">
                  <a:moveTo>
                    <a:pt x="90" y="450"/>
                  </a:moveTo>
                  <a:lnTo>
                    <a:pt x="90" y="432"/>
                  </a:lnTo>
                  <a:lnTo>
                    <a:pt x="384" y="432"/>
                  </a:lnTo>
                  <a:lnTo>
                    <a:pt x="384" y="450"/>
                  </a:lnTo>
                  <a:lnTo>
                    <a:pt x="90" y="450"/>
                  </a:lnTo>
                  <a:close/>
                  <a:moveTo>
                    <a:pt x="90" y="378"/>
                  </a:moveTo>
                  <a:lnTo>
                    <a:pt x="90" y="360"/>
                  </a:lnTo>
                  <a:lnTo>
                    <a:pt x="384" y="360"/>
                  </a:lnTo>
                  <a:lnTo>
                    <a:pt x="384" y="378"/>
                  </a:lnTo>
                  <a:lnTo>
                    <a:pt x="90" y="378"/>
                  </a:lnTo>
                  <a:close/>
                  <a:moveTo>
                    <a:pt x="90" y="306"/>
                  </a:moveTo>
                  <a:lnTo>
                    <a:pt x="90" y="288"/>
                  </a:lnTo>
                  <a:lnTo>
                    <a:pt x="384" y="288"/>
                  </a:lnTo>
                  <a:lnTo>
                    <a:pt x="384" y="306"/>
                  </a:lnTo>
                  <a:lnTo>
                    <a:pt x="90" y="306"/>
                  </a:lnTo>
                  <a:close/>
                  <a:moveTo>
                    <a:pt x="90" y="234"/>
                  </a:moveTo>
                  <a:lnTo>
                    <a:pt x="90" y="216"/>
                  </a:lnTo>
                  <a:lnTo>
                    <a:pt x="384" y="216"/>
                  </a:lnTo>
                  <a:lnTo>
                    <a:pt x="384" y="234"/>
                  </a:lnTo>
                  <a:lnTo>
                    <a:pt x="90" y="234"/>
                  </a:lnTo>
                  <a:close/>
                  <a:moveTo>
                    <a:pt x="90" y="162"/>
                  </a:moveTo>
                  <a:lnTo>
                    <a:pt x="90" y="144"/>
                  </a:lnTo>
                  <a:lnTo>
                    <a:pt x="276" y="144"/>
                  </a:lnTo>
                  <a:lnTo>
                    <a:pt x="276" y="162"/>
                  </a:lnTo>
                  <a:lnTo>
                    <a:pt x="90" y="162"/>
                  </a:lnTo>
                  <a:close/>
                  <a:moveTo>
                    <a:pt x="438" y="540"/>
                  </a:moveTo>
                  <a:lnTo>
                    <a:pt x="438" y="144"/>
                  </a:lnTo>
                  <a:lnTo>
                    <a:pt x="330" y="144"/>
                  </a:lnTo>
                  <a:lnTo>
                    <a:pt x="330" y="36"/>
                  </a:lnTo>
                  <a:lnTo>
                    <a:pt x="36" y="36"/>
                  </a:lnTo>
                  <a:lnTo>
                    <a:pt x="36" y="540"/>
                  </a:lnTo>
                  <a:lnTo>
                    <a:pt x="438" y="540"/>
                  </a:lnTo>
                  <a:close/>
                  <a:moveTo>
                    <a:pt x="432" y="126"/>
                  </a:moveTo>
                  <a:lnTo>
                    <a:pt x="348" y="42"/>
                  </a:lnTo>
                  <a:lnTo>
                    <a:pt x="348" y="126"/>
                  </a:lnTo>
                  <a:lnTo>
                    <a:pt x="432" y="126"/>
                  </a:lnTo>
                  <a:close/>
                  <a:moveTo>
                    <a:pt x="360" y="0"/>
                  </a:moveTo>
                  <a:lnTo>
                    <a:pt x="474" y="114"/>
                  </a:lnTo>
                  <a:lnTo>
                    <a:pt x="474" y="576"/>
                  </a:lnTo>
                  <a:lnTo>
                    <a:pt x="0" y="576"/>
                  </a:lnTo>
                  <a:lnTo>
                    <a:pt x="0" y="0"/>
                  </a:lnTo>
                  <a:lnTo>
                    <a:pt x="3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96" name="Line 496"/>
            <p:cNvSpPr>
              <a:spLocks noChangeShapeType="1"/>
            </p:cNvSpPr>
            <p:nvPr/>
          </p:nvSpPr>
          <p:spPr bwMode="auto">
            <a:xfrm>
              <a:off x="5191919" y="1577976"/>
              <a:ext cx="0" cy="28575"/>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8" name="Line 497"/>
            <p:cNvSpPr>
              <a:spLocks noChangeShapeType="1"/>
            </p:cNvSpPr>
            <p:nvPr/>
          </p:nvSpPr>
          <p:spPr bwMode="auto">
            <a:xfrm>
              <a:off x="5296694" y="1577976"/>
              <a:ext cx="0" cy="28575"/>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99" name="Rectangle 498"/>
            <p:cNvSpPr>
              <a:spLocks noChangeArrowheads="1"/>
            </p:cNvSpPr>
            <p:nvPr/>
          </p:nvSpPr>
          <p:spPr bwMode="auto">
            <a:xfrm>
              <a:off x="5134769" y="1606551"/>
              <a:ext cx="228600" cy="95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0" name="Rectangle 499"/>
            <p:cNvSpPr>
              <a:spLocks noChangeArrowheads="1"/>
            </p:cNvSpPr>
            <p:nvPr/>
          </p:nvSpPr>
          <p:spPr bwMode="auto">
            <a:xfrm>
              <a:off x="5134769" y="1616076"/>
              <a:ext cx="228600" cy="952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1" name="Rectangle 500"/>
            <p:cNvSpPr>
              <a:spLocks noChangeArrowheads="1"/>
            </p:cNvSpPr>
            <p:nvPr/>
          </p:nvSpPr>
          <p:spPr bwMode="auto">
            <a:xfrm>
              <a:off x="5134769" y="1625601"/>
              <a:ext cx="228600" cy="19050"/>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2" name="Rectangle 501"/>
            <p:cNvSpPr>
              <a:spLocks noChangeArrowheads="1"/>
            </p:cNvSpPr>
            <p:nvPr/>
          </p:nvSpPr>
          <p:spPr bwMode="auto">
            <a:xfrm>
              <a:off x="5134769" y="1644651"/>
              <a:ext cx="228600" cy="9525"/>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3" name="Rectangle 502"/>
            <p:cNvSpPr>
              <a:spLocks noChangeArrowheads="1"/>
            </p:cNvSpPr>
            <p:nvPr/>
          </p:nvSpPr>
          <p:spPr bwMode="auto">
            <a:xfrm>
              <a:off x="5134769" y="1654176"/>
              <a:ext cx="228600"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4" name="Rectangle 503"/>
            <p:cNvSpPr>
              <a:spLocks noChangeArrowheads="1"/>
            </p:cNvSpPr>
            <p:nvPr/>
          </p:nvSpPr>
          <p:spPr bwMode="auto">
            <a:xfrm>
              <a:off x="5134769" y="1663701"/>
              <a:ext cx="228600" cy="95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5" name="Rectangle 504"/>
            <p:cNvSpPr>
              <a:spLocks noChangeArrowheads="1"/>
            </p:cNvSpPr>
            <p:nvPr/>
          </p:nvSpPr>
          <p:spPr bwMode="auto">
            <a:xfrm>
              <a:off x="5134769" y="1673226"/>
              <a:ext cx="228600" cy="95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6" name="Rectangle 505"/>
            <p:cNvSpPr>
              <a:spLocks noChangeArrowheads="1"/>
            </p:cNvSpPr>
            <p:nvPr/>
          </p:nvSpPr>
          <p:spPr bwMode="auto">
            <a:xfrm>
              <a:off x="5134769" y="1682751"/>
              <a:ext cx="228600" cy="190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7" name="Rectangle 506"/>
            <p:cNvSpPr>
              <a:spLocks noChangeArrowheads="1"/>
            </p:cNvSpPr>
            <p:nvPr/>
          </p:nvSpPr>
          <p:spPr bwMode="auto">
            <a:xfrm>
              <a:off x="5134769" y="1701801"/>
              <a:ext cx="228600" cy="190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8" name="Rectangle 507"/>
            <p:cNvSpPr>
              <a:spLocks noChangeArrowheads="1"/>
            </p:cNvSpPr>
            <p:nvPr/>
          </p:nvSpPr>
          <p:spPr bwMode="auto">
            <a:xfrm>
              <a:off x="5134769" y="1720851"/>
              <a:ext cx="228600" cy="9525"/>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9" name="Rectangle 508"/>
            <p:cNvSpPr>
              <a:spLocks noChangeArrowheads="1"/>
            </p:cNvSpPr>
            <p:nvPr/>
          </p:nvSpPr>
          <p:spPr bwMode="auto">
            <a:xfrm>
              <a:off x="5134769" y="1730376"/>
              <a:ext cx="228600" cy="9525"/>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0" name="Rectangle 509"/>
            <p:cNvSpPr>
              <a:spLocks noChangeArrowheads="1"/>
            </p:cNvSpPr>
            <p:nvPr/>
          </p:nvSpPr>
          <p:spPr bwMode="auto">
            <a:xfrm>
              <a:off x="5134769" y="1739901"/>
              <a:ext cx="228600" cy="95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1" name="Rectangle 510"/>
            <p:cNvSpPr>
              <a:spLocks noChangeArrowheads="1"/>
            </p:cNvSpPr>
            <p:nvPr/>
          </p:nvSpPr>
          <p:spPr bwMode="auto">
            <a:xfrm>
              <a:off x="5134769" y="1749426"/>
              <a:ext cx="228600" cy="95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2" name="Rectangle 511"/>
            <p:cNvSpPr>
              <a:spLocks noChangeArrowheads="1"/>
            </p:cNvSpPr>
            <p:nvPr/>
          </p:nvSpPr>
          <p:spPr bwMode="auto">
            <a:xfrm>
              <a:off x="5134769" y="1758951"/>
              <a:ext cx="228600" cy="9525"/>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3" name="Rectangle 512"/>
            <p:cNvSpPr>
              <a:spLocks noChangeArrowheads="1"/>
            </p:cNvSpPr>
            <p:nvPr/>
          </p:nvSpPr>
          <p:spPr bwMode="auto">
            <a:xfrm>
              <a:off x="5134769" y="1768476"/>
              <a:ext cx="228600" cy="952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4" name="Rectangle 513"/>
            <p:cNvSpPr>
              <a:spLocks noChangeArrowheads="1"/>
            </p:cNvSpPr>
            <p:nvPr/>
          </p:nvSpPr>
          <p:spPr bwMode="auto">
            <a:xfrm>
              <a:off x="5134769" y="1778001"/>
              <a:ext cx="228600" cy="95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5" name="Rectangle 514"/>
            <p:cNvSpPr>
              <a:spLocks noChangeArrowheads="1"/>
            </p:cNvSpPr>
            <p:nvPr/>
          </p:nvSpPr>
          <p:spPr bwMode="auto">
            <a:xfrm>
              <a:off x="5144294" y="1616076"/>
              <a:ext cx="209550" cy="1524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6" name="Freeform 515"/>
            <p:cNvSpPr>
              <a:spLocks/>
            </p:cNvSpPr>
            <p:nvPr/>
          </p:nvSpPr>
          <p:spPr bwMode="auto">
            <a:xfrm>
              <a:off x="5195094" y="1525589"/>
              <a:ext cx="106362" cy="50800"/>
            </a:xfrm>
            <a:custGeom>
              <a:avLst/>
              <a:gdLst>
                <a:gd name="T0" fmla="*/ 67 w 67"/>
                <a:gd name="T1" fmla="*/ 32 h 32"/>
                <a:gd name="T2" fmla="*/ 29 w 67"/>
                <a:gd name="T3" fmla="*/ 3 h 32"/>
                <a:gd name="T4" fmla="*/ 0 w 67"/>
                <a:gd name="T5" fmla="*/ 32 h 32"/>
              </a:gdLst>
              <a:ahLst/>
              <a:cxnLst>
                <a:cxn ang="0">
                  <a:pos x="T0" y="T1"/>
                </a:cxn>
                <a:cxn ang="0">
                  <a:pos x="T2" y="T3"/>
                </a:cxn>
                <a:cxn ang="0">
                  <a:pos x="T4" y="T5"/>
                </a:cxn>
              </a:cxnLst>
              <a:rect l="0" t="0" r="r" b="b"/>
              <a:pathLst>
                <a:path w="67" h="32">
                  <a:moveTo>
                    <a:pt x="67" y="32"/>
                  </a:moveTo>
                  <a:cubicBezTo>
                    <a:pt x="64" y="13"/>
                    <a:pt x="47" y="0"/>
                    <a:pt x="29" y="3"/>
                  </a:cubicBezTo>
                  <a:cubicBezTo>
                    <a:pt x="14" y="5"/>
                    <a:pt x="2" y="17"/>
                    <a:pt x="0" y="32"/>
                  </a:cubicBezTo>
                </a:path>
              </a:pathLst>
            </a:custGeom>
            <a:noFill/>
            <a:ln w="24"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7" name="Freeform 516"/>
            <p:cNvSpPr>
              <a:spLocks noEditPoints="1"/>
            </p:cNvSpPr>
            <p:nvPr/>
          </p:nvSpPr>
          <p:spPr bwMode="auto">
            <a:xfrm>
              <a:off x="5133181" y="1501776"/>
              <a:ext cx="233362" cy="285750"/>
            </a:xfrm>
            <a:custGeom>
              <a:avLst/>
              <a:gdLst>
                <a:gd name="T0" fmla="*/ 211 w 391"/>
                <a:gd name="T1" fmla="*/ 320 h 480"/>
                <a:gd name="T2" fmla="*/ 179 w 391"/>
                <a:gd name="T3" fmla="*/ 400 h 480"/>
                <a:gd name="T4" fmla="*/ 182 w 391"/>
                <a:gd name="T5" fmla="*/ 324 h 480"/>
                <a:gd name="T6" fmla="*/ 162 w 391"/>
                <a:gd name="T7" fmla="*/ 294 h 480"/>
                <a:gd name="T8" fmla="*/ 196 w 391"/>
                <a:gd name="T9" fmla="*/ 260 h 480"/>
                <a:gd name="T10" fmla="*/ 230 w 391"/>
                <a:gd name="T11" fmla="*/ 294 h 480"/>
                <a:gd name="T12" fmla="*/ 355 w 391"/>
                <a:gd name="T13" fmla="*/ 224 h 480"/>
                <a:gd name="T14" fmla="*/ 339 w 391"/>
                <a:gd name="T15" fmla="*/ 208 h 480"/>
                <a:gd name="T16" fmla="*/ 45 w 391"/>
                <a:gd name="T17" fmla="*/ 208 h 480"/>
                <a:gd name="T18" fmla="*/ 35 w 391"/>
                <a:gd name="T19" fmla="*/ 432 h 480"/>
                <a:gd name="T20" fmla="*/ 51 w 391"/>
                <a:gd name="T21" fmla="*/ 448 h 480"/>
                <a:gd name="T22" fmla="*/ 346 w 391"/>
                <a:gd name="T23" fmla="*/ 445 h 480"/>
                <a:gd name="T24" fmla="*/ 241 w 391"/>
                <a:gd name="T25" fmla="*/ 124 h 480"/>
                <a:gd name="T26" fmla="*/ 196 w 391"/>
                <a:gd name="T27" fmla="*/ 90 h 480"/>
                <a:gd name="T28" fmla="*/ 147 w 391"/>
                <a:gd name="T29" fmla="*/ 128 h 480"/>
                <a:gd name="T30" fmla="*/ 243 w 391"/>
                <a:gd name="T31" fmla="*/ 176 h 480"/>
                <a:gd name="T32" fmla="*/ 241 w 391"/>
                <a:gd name="T33" fmla="*/ 124 h 480"/>
                <a:gd name="T34" fmla="*/ 83 w 391"/>
                <a:gd name="T35" fmla="*/ 176 h 480"/>
                <a:gd name="T36" fmla="*/ 120 w 391"/>
                <a:gd name="T37" fmla="*/ 179 h 480"/>
                <a:gd name="T38" fmla="*/ 115 w 391"/>
                <a:gd name="T39" fmla="*/ 128 h 480"/>
                <a:gd name="T40" fmla="*/ 195 w 391"/>
                <a:gd name="T41" fmla="*/ 64 h 480"/>
                <a:gd name="T42" fmla="*/ 275 w 391"/>
                <a:gd name="T43" fmla="*/ 128 h 480"/>
                <a:gd name="T44" fmla="*/ 275 w 391"/>
                <a:gd name="T45" fmla="*/ 176 h 480"/>
                <a:gd name="T46" fmla="*/ 301 w 391"/>
                <a:gd name="T47" fmla="*/ 179 h 480"/>
                <a:gd name="T48" fmla="*/ 301 w 391"/>
                <a:gd name="T49" fmla="*/ 123 h 480"/>
                <a:gd name="T50" fmla="*/ 196 w 391"/>
                <a:gd name="T51" fmla="*/ 30 h 480"/>
                <a:gd name="T52" fmla="*/ 83 w 391"/>
                <a:gd name="T53" fmla="*/ 128 h 480"/>
                <a:gd name="T54" fmla="*/ 346 w 391"/>
                <a:gd name="T55" fmla="*/ 179 h 480"/>
                <a:gd name="T56" fmla="*/ 387 w 391"/>
                <a:gd name="T57" fmla="*/ 432 h 480"/>
                <a:gd name="T58" fmla="*/ 339 w 391"/>
                <a:gd name="T59" fmla="*/ 480 h 480"/>
                <a:gd name="T60" fmla="*/ 45 w 391"/>
                <a:gd name="T61" fmla="*/ 475 h 480"/>
                <a:gd name="T62" fmla="*/ 3 w 391"/>
                <a:gd name="T63" fmla="*/ 224 h 480"/>
                <a:gd name="T64" fmla="*/ 51 w 391"/>
                <a:gd name="T65" fmla="*/ 176 h 480"/>
                <a:gd name="T66" fmla="*/ 67 w 391"/>
                <a:gd name="T67" fmla="*/ 128 h 480"/>
                <a:gd name="T68" fmla="*/ 60 w 391"/>
                <a:gd name="T69" fmla="*/ 123 h 480"/>
                <a:gd name="T70" fmla="*/ 196 w 391"/>
                <a:gd name="T71" fmla="*/ 1 h 480"/>
                <a:gd name="T72" fmla="*/ 323 w 391"/>
                <a:gd name="T73" fmla="*/ 128 h 480"/>
                <a:gd name="T74" fmla="*/ 339 w 391"/>
                <a:gd name="T75" fmla="*/ 17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480">
                  <a:moveTo>
                    <a:pt x="230" y="294"/>
                  </a:moveTo>
                  <a:cubicBezTo>
                    <a:pt x="230" y="307"/>
                    <a:pt x="221" y="319"/>
                    <a:pt x="211" y="320"/>
                  </a:cubicBezTo>
                  <a:lnTo>
                    <a:pt x="211" y="400"/>
                  </a:lnTo>
                  <a:lnTo>
                    <a:pt x="179" y="400"/>
                  </a:lnTo>
                  <a:lnTo>
                    <a:pt x="179" y="320"/>
                  </a:lnTo>
                  <a:lnTo>
                    <a:pt x="182" y="324"/>
                  </a:lnTo>
                  <a:cubicBezTo>
                    <a:pt x="170" y="319"/>
                    <a:pt x="162" y="307"/>
                    <a:pt x="163" y="288"/>
                  </a:cubicBezTo>
                  <a:lnTo>
                    <a:pt x="162" y="294"/>
                  </a:lnTo>
                  <a:cubicBezTo>
                    <a:pt x="162" y="275"/>
                    <a:pt x="177" y="260"/>
                    <a:pt x="195" y="256"/>
                  </a:cubicBezTo>
                  <a:lnTo>
                    <a:pt x="196" y="260"/>
                  </a:lnTo>
                  <a:cubicBezTo>
                    <a:pt x="214" y="260"/>
                    <a:pt x="230" y="275"/>
                    <a:pt x="227" y="288"/>
                  </a:cubicBezTo>
                  <a:lnTo>
                    <a:pt x="230" y="294"/>
                  </a:lnTo>
                  <a:close/>
                  <a:moveTo>
                    <a:pt x="355" y="432"/>
                  </a:moveTo>
                  <a:lnTo>
                    <a:pt x="355" y="224"/>
                  </a:lnTo>
                  <a:lnTo>
                    <a:pt x="361" y="223"/>
                  </a:lnTo>
                  <a:cubicBezTo>
                    <a:pt x="361" y="215"/>
                    <a:pt x="355" y="208"/>
                    <a:pt x="339" y="208"/>
                  </a:cubicBezTo>
                  <a:lnTo>
                    <a:pt x="51" y="208"/>
                  </a:lnTo>
                  <a:lnTo>
                    <a:pt x="45" y="208"/>
                  </a:lnTo>
                  <a:cubicBezTo>
                    <a:pt x="37" y="208"/>
                    <a:pt x="30" y="215"/>
                    <a:pt x="35" y="224"/>
                  </a:cubicBezTo>
                  <a:lnTo>
                    <a:pt x="35" y="432"/>
                  </a:lnTo>
                  <a:lnTo>
                    <a:pt x="30" y="431"/>
                  </a:lnTo>
                  <a:cubicBezTo>
                    <a:pt x="30" y="439"/>
                    <a:pt x="37" y="445"/>
                    <a:pt x="51" y="448"/>
                  </a:cubicBezTo>
                  <a:lnTo>
                    <a:pt x="339" y="448"/>
                  </a:lnTo>
                  <a:lnTo>
                    <a:pt x="346" y="445"/>
                  </a:lnTo>
                  <a:cubicBezTo>
                    <a:pt x="355" y="445"/>
                    <a:pt x="361" y="439"/>
                    <a:pt x="355" y="432"/>
                  </a:cubicBezTo>
                  <a:close/>
                  <a:moveTo>
                    <a:pt x="241" y="124"/>
                  </a:moveTo>
                  <a:cubicBezTo>
                    <a:pt x="240" y="105"/>
                    <a:pt x="219" y="90"/>
                    <a:pt x="195" y="96"/>
                  </a:cubicBezTo>
                  <a:lnTo>
                    <a:pt x="196" y="90"/>
                  </a:lnTo>
                  <a:cubicBezTo>
                    <a:pt x="171" y="90"/>
                    <a:pt x="152" y="106"/>
                    <a:pt x="147" y="128"/>
                  </a:cubicBezTo>
                  <a:lnTo>
                    <a:pt x="147" y="128"/>
                  </a:lnTo>
                  <a:lnTo>
                    <a:pt x="147" y="176"/>
                  </a:lnTo>
                  <a:lnTo>
                    <a:pt x="243" y="176"/>
                  </a:lnTo>
                  <a:lnTo>
                    <a:pt x="243" y="128"/>
                  </a:lnTo>
                  <a:lnTo>
                    <a:pt x="241" y="124"/>
                  </a:lnTo>
                  <a:close/>
                  <a:moveTo>
                    <a:pt x="90" y="123"/>
                  </a:moveTo>
                  <a:cubicBezTo>
                    <a:pt x="90" y="123"/>
                    <a:pt x="90" y="149"/>
                    <a:pt x="83" y="176"/>
                  </a:cubicBezTo>
                  <a:lnTo>
                    <a:pt x="115" y="176"/>
                  </a:lnTo>
                  <a:lnTo>
                    <a:pt x="120" y="179"/>
                  </a:lnTo>
                  <a:cubicBezTo>
                    <a:pt x="120" y="149"/>
                    <a:pt x="120" y="123"/>
                    <a:pt x="115" y="128"/>
                  </a:cubicBezTo>
                  <a:lnTo>
                    <a:pt x="115" y="128"/>
                  </a:lnTo>
                  <a:lnTo>
                    <a:pt x="121" y="126"/>
                  </a:lnTo>
                  <a:cubicBezTo>
                    <a:pt x="122" y="89"/>
                    <a:pt x="155" y="60"/>
                    <a:pt x="195" y="64"/>
                  </a:cubicBezTo>
                  <a:lnTo>
                    <a:pt x="196" y="60"/>
                  </a:lnTo>
                  <a:cubicBezTo>
                    <a:pt x="236" y="60"/>
                    <a:pt x="269" y="88"/>
                    <a:pt x="275" y="128"/>
                  </a:cubicBezTo>
                  <a:lnTo>
                    <a:pt x="271" y="123"/>
                  </a:lnTo>
                  <a:cubicBezTo>
                    <a:pt x="271" y="123"/>
                    <a:pt x="271" y="149"/>
                    <a:pt x="275" y="176"/>
                  </a:cubicBezTo>
                  <a:lnTo>
                    <a:pt x="307" y="176"/>
                  </a:lnTo>
                  <a:lnTo>
                    <a:pt x="301" y="179"/>
                  </a:lnTo>
                  <a:cubicBezTo>
                    <a:pt x="301" y="149"/>
                    <a:pt x="301" y="123"/>
                    <a:pt x="307" y="128"/>
                  </a:cubicBezTo>
                  <a:lnTo>
                    <a:pt x="301" y="123"/>
                  </a:lnTo>
                  <a:cubicBezTo>
                    <a:pt x="298" y="72"/>
                    <a:pt x="252" y="30"/>
                    <a:pt x="195" y="32"/>
                  </a:cubicBezTo>
                  <a:lnTo>
                    <a:pt x="196" y="30"/>
                  </a:lnTo>
                  <a:cubicBezTo>
                    <a:pt x="139" y="30"/>
                    <a:pt x="93" y="72"/>
                    <a:pt x="83" y="128"/>
                  </a:cubicBezTo>
                  <a:lnTo>
                    <a:pt x="83" y="128"/>
                  </a:lnTo>
                  <a:lnTo>
                    <a:pt x="90" y="123"/>
                  </a:lnTo>
                  <a:close/>
                  <a:moveTo>
                    <a:pt x="346" y="179"/>
                  </a:moveTo>
                  <a:cubicBezTo>
                    <a:pt x="371" y="179"/>
                    <a:pt x="391" y="199"/>
                    <a:pt x="387" y="224"/>
                  </a:cubicBezTo>
                  <a:lnTo>
                    <a:pt x="387" y="432"/>
                  </a:lnTo>
                  <a:lnTo>
                    <a:pt x="391" y="431"/>
                  </a:lnTo>
                  <a:cubicBezTo>
                    <a:pt x="391" y="455"/>
                    <a:pt x="371" y="475"/>
                    <a:pt x="339" y="480"/>
                  </a:cubicBezTo>
                  <a:lnTo>
                    <a:pt x="51" y="480"/>
                  </a:lnTo>
                  <a:lnTo>
                    <a:pt x="45" y="475"/>
                  </a:lnTo>
                  <a:cubicBezTo>
                    <a:pt x="20" y="475"/>
                    <a:pt x="0" y="455"/>
                    <a:pt x="3" y="432"/>
                  </a:cubicBezTo>
                  <a:lnTo>
                    <a:pt x="3" y="224"/>
                  </a:lnTo>
                  <a:lnTo>
                    <a:pt x="0" y="223"/>
                  </a:lnTo>
                  <a:cubicBezTo>
                    <a:pt x="0" y="199"/>
                    <a:pt x="20" y="179"/>
                    <a:pt x="51" y="176"/>
                  </a:cubicBezTo>
                  <a:lnTo>
                    <a:pt x="67" y="176"/>
                  </a:lnTo>
                  <a:lnTo>
                    <a:pt x="67" y="128"/>
                  </a:lnTo>
                  <a:lnTo>
                    <a:pt x="67" y="128"/>
                  </a:lnTo>
                  <a:lnTo>
                    <a:pt x="60" y="123"/>
                  </a:lnTo>
                  <a:cubicBezTo>
                    <a:pt x="64" y="55"/>
                    <a:pt x="123" y="1"/>
                    <a:pt x="195" y="0"/>
                  </a:cubicBezTo>
                  <a:lnTo>
                    <a:pt x="196" y="1"/>
                  </a:lnTo>
                  <a:cubicBezTo>
                    <a:pt x="268" y="1"/>
                    <a:pt x="327" y="55"/>
                    <a:pt x="323" y="128"/>
                  </a:cubicBezTo>
                  <a:lnTo>
                    <a:pt x="323" y="128"/>
                  </a:lnTo>
                  <a:lnTo>
                    <a:pt x="323" y="176"/>
                  </a:lnTo>
                  <a:lnTo>
                    <a:pt x="339" y="176"/>
                  </a:lnTo>
                  <a:lnTo>
                    <a:pt x="346" y="17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226" name="Group 2225"/>
          <p:cNvGrpSpPr/>
          <p:nvPr/>
        </p:nvGrpSpPr>
        <p:grpSpPr>
          <a:xfrm>
            <a:off x="7542808" y="2378629"/>
            <a:ext cx="1003039" cy="914400"/>
            <a:chOff x="5658579" y="2378629"/>
            <a:chExt cx="752475" cy="914400"/>
          </a:xfrm>
        </p:grpSpPr>
        <p:sp>
          <p:nvSpPr>
            <p:cNvPr id="2346" name="Freeform 337"/>
            <p:cNvSpPr>
              <a:spLocks noEditPoints="1"/>
            </p:cNvSpPr>
            <p:nvPr/>
          </p:nvSpPr>
          <p:spPr bwMode="auto">
            <a:xfrm>
              <a:off x="5658579" y="2378629"/>
              <a:ext cx="752475" cy="914400"/>
            </a:xfrm>
            <a:custGeom>
              <a:avLst/>
              <a:gdLst>
                <a:gd name="T0" fmla="*/ 90 w 474"/>
                <a:gd name="T1" fmla="*/ 450 h 576"/>
                <a:gd name="T2" fmla="*/ 90 w 474"/>
                <a:gd name="T3" fmla="*/ 432 h 576"/>
                <a:gd name="T4" fmla="*/ 384 w 474"/>
                <a:gd name="T5" fmla="*/ 432 h 576"/>
                <a:gd name="T6" fmla="*/ 384 w 474"/>
                <a:gd name="T7" fmla="*/ 450 h 576"/>
                <a:gd name="T8" fmla="*/ 90 w 474"/>
                <a:gd name="T9" fmla="*/ 450 h 576"/>
                <a:gd name="T10" fmla="*/ 90 w 474"/>
                <a:gd name="T11" fmla="*/ 378 h 576"/>
                <a:gd name="T12" fmla="*/ 90 w 474"/>
                <a:gd name="T13" fmla="*/ 360 h 576"/>
                <a:gd name="T14" fmla="*/ 384 w 474"/>
                <a:gd name="T15" fmla="*/ 360 h 576"/>
                <a:gd name="T16" fmla="*/ 384 w 474"/>
                <a:gd name="T17" fmla="*/ 378 h 576"/>
                <a:gd name="T18" fmla="*/ 90 w 474"/>
                <a:gd name="T19" fmla="*/ 378 h 576"/>
                <a:gd name="T20" fmla="*/ 90 w 474"/>
                <a:gd name="T21" fmla="*/ 306 h 576"/>
                <a:gd name="T22" fmla="*/ 90 w 474"/>
                <a:gd name="T23" fmla="*/ 288 h 576"/>
                <a:gd name="T24" fmla="*/ 384 w 474"/>
                <a:gd name="T25" fmla="*/ 288 h 576"/>
                <a:gd name="T26" fmla="*/ 384 w 474"/>
                <a:gd name="T27" fmla="*/ 306 h 576"/>
                <a:gd name="T28" fmla="*/ 90 w 474"/>
                <a:gd name="T29" fmla="*/ 306 h 576"/>
                <a:gd name="T30" fmla="*/ 90 w 474"/>
                <a:gd name="T31" fmla="*/ 234 h 576"/>
                <a:gd name="T32" fmla="*/ 90 w 474"/>
                <a:gd name="T33" fmla="*/ 216 h 576"/>
                <a:gd name="T34" fmla="*/ 384 w 474"/>
                <a:gd name="T35" fmla="*/ 216 h 576"/>
                <a:gd name="T36" fmla="*/ 384 w 474"/>
                <a:gd name="T37" fmla="*/ 234 h 576"/>
                <a:gd name="T38" fmla="*/ 90 w 474"/>
                <a:gd name="T39" fmla="*/ 234 h 576"/>
                <a:gd name="T40" fmla="*/ 90 w 474"/>
                <a:gd name="T41" fmla="*/ 162 h 576"/>
                <a:gd name="T42" fmla="*/ 90 w 474"/>
                <a:gd name="T43" fmla="*/ 144 h 576"/>
                <a:gd name="T44" fmla="*/ 276 w 474"/>
                <a:gd name="T45" fmla="*/ 144 h 576"/>
                <a:gd name="T46" fmla="*/ 276 w 474"/>
                <a:gd name="T47" fmla="*/ 162 h 576"/>
                <a:gd name="T48" fmla="*/ 90 w 474"/>
                <a:gd name="T49" fmla="*/ 162 h 576"/>
                <a:gd name="T50" fmla="*/ 438 w 474"/>
                <a:gd name="T51" fmla="*/ 540 h 576"/>
                <a:gd name="T52" fmla="*/ 438 w 474"/>
                <a:gd name="T53" fmla="*/ 144 h 576"/>
                <a:gd name="T54" fmla="*/ 330 w 474"/>
                <a:gd name="T55" fmla="*/ 144 h 576"/>
                <a:gd name="T56" fmla="*/ 330 w 474"/>
                <a:gd name="T57" fmla="*/ 36 h 576"/>
                <a:gd name="T58" fmla="*/ 36 w 474"/>
                <a:gd name="T59" fmla="*/ 36 h 576"/>
                <a:gd name="T60" fmla="*/ 36 w 474"/>
                <a:gd name="T61" fmla="*/ 540 h 576"/>
                <a:gd name="T62" fmla="*/ 438 w 474"/>
                <a:gd name="T63" fmla="*/ 540 h 576"/>
                <a:gd name="T64" fmla="*/ 432 w 474"/>
                <a:gd name="T65" fmla="*/ 126 h 576"/>
                <a:gd name="T66" fmla="*/ 348 w 474"/>
                <a:gd name="T67" fmla="*/ 36 h 576"/>
                <a:gd name="T68" fmla="*/ 348 w 474"/>
                <a:gd name="T69" fmla="*/ 126 h 576"/>
                <a:gd name="T70" fmla="*/ 432 w 474"/>
                <a:gd name="T71" fmla="*/ 126 h 576"/>
                <a:gd name="T72" fmla="*/ 360 w 474"/>
                <a:gd name="T73" fmla="*/ 0 h 576"/>
                <a:gd name="T74" fmla="*/ 474 w 474"/>
                <a:gd name="T75" fmla="*/ 108 h 576"/>
                <a:gd name="T76" fmla="*/ 474 w 474"/>
                <a:gd name="T77" fmla="*/ 576 h 576"/>
                <a:gd name="T78" fmla="*/ 0 w 474"/>
                <a:gd name="T79" fmla="*/ 576 h 576"/>
                <a:gd name="T80" fmla="*/ 0 w 474"/>
                <a:gd name="T81" fmla="*/ 0 h 576"/>
                <a:gd name="T82" fmla="*/ 360 w 474"/>
                <a:gd name="T8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4" h="576">
                  <a:moveTo>
                    <a:pt x="90" y="450"/>
                  </a:moveTo>
                  <a:lnTo>
                    <a:pt x="90" y="432"/>
                  </a:lnTo>
                  <a:lnTo>
                    <a:pt x="384" y="432"/>
                  </a:lnTo>
                  <a:lnTo>
                    <a:pt x="384" y="450"/>
                  </a:lnTo>
                  <a:lnTo>
                    <a:pt x="90" y="450"/>
                  </a:lnTo>
                  <a:close/>
                  <a:moveTo>
                    <a:pt x="90" y="378"/>
                  </a:moveTo>
                  <a:lnTo>
                    <a:pt x="90" y="360"/>
                  </a:lnTo>
                  <a:lnTo>
                    <a:pt x="384" y="360"/>
                  </a:lnTo>
                  <a:lnTo>
                    <a:pt x="384" y="378"/>
                  </a:lnTo>
                  <a:lnTo>
                    <a:pt x="90" y="378"/>
                  </a:lnTo>
                  <a:close/>
                  <a:moveTo>
                    <a:pt x="90" y="306"/>
                  </a:moveTo>
                  <a:lnTo>
                    <a:pt x="90" y="288"/>
                  </a:lnTo>
                  <a:lnTo>
                    <a:pt x="384" y="288"/>
                  </a:lnTo>
                  <a:lnTo>
                    <a:pt x="384" y="306"/>
                  </a:lnTo>
                  <a:lnTo>
                    <a:pt x="90" y="306"/>
                  </a:lnTo>
                  <a:close/>
                  <a:moveTo>
                    <a:pt x="90" y="234"/>
                  </a:moveTo>
                  <a:lnTo>
                    <a:pt x="90" y="216"/>
                  </a:lnTo>
                  <a:lnTo>
                    <a:pt x="384" y="216"/>
                  </a:lnTo>
                  <a:lnTo>
                    <a:pt x="384" y="234"/>
                  </a:lnTo>
                  <a:lnTo>
                    <a:pt x="90" y="234"/>
                  </a:lnTo>
                  <a:close/>
                  <a:moveTo>
                    <a:pt x="90" y="162"/>
                  </a:moveTo>
                  <a:lnTo>
                    <a:pt x="90" y="144"/>
                  </a:lnTo>
                  <a:lnTo>
                    <a:pt x="276" y="144"/>
                  </a:lnTo>
                  <a:lnTo>
                    <a:pt x="276" y="162"/>
                  </a:lnTo>
                  <a:lnTo>
                    <a:pt x="90" y="162"/>
                  </a:lnTo>
                  <a:close/>
                  <a:moveTo>
                    <a:pt x="438" y="540"/>
                  </a:moveTo>
                  <a:lnTo>
                    <a:pt x="438" y="144"/>
                  </a:lnTo>
                  <a:lnTo>
                    <a:pt x="330" y="144"/>
                  </a:lnTo>
                  <a:lnTo>
                    <a:pt x="330" y="36"/>
                  </a:lnTo>
                  <a:lnTo>
                    <a:pt x="36" y="36"/>
                  </a:lnTo>
                  <a:lnTo>
                    <a:pt x="36" y="540"/>
                  </a:lnTo>
                  <a:lnTo>
                    <a:pt x="438" y="540"/>
                  </a:lnTo>
                  <a:close/>
                  <a:moveTo>
                    <a:pt x="432" y="126"/>
                  </a:moveTo>
                  <a:lnTo>
                    <a:pt x="348" y="36"/>
                  </a:lnTo>
                  <a:lnTo>
                    <a:pt x="348" y="126"/>
                  </a:lnTo>
                  <a:lnTo>
                    <a:pt x="432" y="126"/>
                  </a:lnTo>
                  <a:close/>
                  <a:moveTo>
                    <a:pt x="360" y="0"/>
                  </a:moveTo>
                  <a:lnTo>
                    <a:pt x="474" y="108"/>
                  </a:lnTo>
                  <a:lnTo>
                    <a:pt x="474" y="576"/>
                  </a:lnTo>
                  <a:lnTo>
                    <a:pt x="0" y="576"/>
                  </a:lnTo>
                  <a:lnTo>
                    <a:pt x="0" y="0"/>
                  </a:lnTo>
                  <a:lnTo>
                    <a:pt x="360"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18" name="Line 517"/>
            <p:cNvSpPr>
              <a:spLocks noChangeShapeType="1"/>
            </p:cNvSpPr>
            <p:nvPr/>
          </p:nvSpPr>
          <p:spPr bwMode="auto">
            <a:xfrm>
              <a:off x="5963379" y="2769154"/>
              <a:ext cx="0" cy="28575"/>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19" name="Line 518"/>
            <p:cNvSpPr>
              <a:spLocks noChangeShapeType="1"/>
            </p:cNvSpPr>
            <p:nvPr/>
          </p:nvSpPr>
          <p:spPr bwMode="auto">
            <a:xfrm>
              <a:off x="6077679" y="2769154"/>
              <a:ext cx="0" cy="28575"/>
            </a:xfrm>
            <a:prstGeom prst="line">
              <a:avLst/>
            </a:prstGeom>
            <a:noFill/>
            <a:ln w="18"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20" name="Rectangle 519"/>
            <p:cNvSpPr>
              <a:spLocks noChangeArrowheads="1"/>
            </p:cNvSpPr>
            <p:nvPr/>
          </p:nvSpPr>
          <p:spPr bwMode="auto">
            <a:xfrm>
              <a:off x="5906229" y="2797729"/>
              <a:ext cx="228600" cy="9525"/>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1" name="Rectangle 520"/>
            <p:cNvSpPr>
              <a:spLocks noChangeArrowheads="1"/>
            </p:cNvSpPr>
            <p:nvPr/>
          </p:nvSpPr>
          <p:spPr bwMode="auto">
            <a:xfrm>
              <a:off x="5906229" y="2807254"/>
              <a:ext cx="228600" cy="952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2" name="Rectangle 521"/>
            <p:cNvSpPr>
              <a:spLocks noChangeArrowheads="1"/>
            </p:cNvSpPr>
            <p:nvPr/>
          </p:nvSpPr>
          <p:spPr bwMode="auto">
            <a:xfrm>
              <a:off x="5906229" y="2816779"/>
              <a:ext cx="228600" cy="9525"/>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3" name="Rectangle 522"/>
            <p:cNvSpPr>
              <a:spLocks noChangeArrowheads="1"/>
            </p:cNvSpPr>
            <p:nvPr/>
          </p:nvSpPr>
          <p:spPr bwMode="auto">
            <a:xfrm>
              <a:off x="5906229" y="2826304"/>
              <a:ext cx="228600" cy="190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4" name="Rectangle 523"/>
            <p:cNvSpPr>
              <a:spLocks noChangeArrowheads="1"/>
            </p:cNvSpPr>
            <p:nvPr/>
          </p:nvSpPr>
          <p:spPr bwMode="auto">
            <a:xfrm>
              <a:off x="5906229" y="2845354"/>
              <a:ext cx="228600" cy="9525"/>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5" name="Rectangle 524"/>
            <p:cNvSpPr>
              <a:spLocks noChangeArrowheads="1"/>
            </p:cNvSpPr>
            <p:nvPr/>
          </p:nvSpPr>
          <p:spPr bwMode="auto">
            <a:xfrm>
              <a:off x="5906229" y="2854879"/>
              <a:ext cx="228600" cy="9525"/>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6" name="Rectangle 525"/>
            <p:cNvSpPr>
              <a:spLocks noChangeArrowheads="1"/>
            </p:cNvSpPr>
            <p:nvPr/>
          </p:nvSpPr>
          <p:spPr bwMode="auto">
            <a:xfrm>
              <a:off x="5906229" y="2864404"/>
              <a:ext cx="228600" cy="952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7" name="Rectangle 526"/>
            <p:cNvSpPr>
              <a:spLocks noChangeArrowheads="1"/>
            </p:cNvSpPr>
            <p:nvPr/>
          </p:nvSpPr>
          <p:spPr bwMode="auto">
            <a:xfrm>
              <a:off x="5906229" y="2873929"/>
              <a:ext cx="228600" cy="1905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8" name="Rectangle 527"/>
            <p:cNvSpPr>
              <a:spLocks noChangeArrowheads="1"/>
            </p:cNvSpPr>
            <p:nvPr/>
          </p:nvSpPr>
          <p:spPr bwMode="auto">
            <a:xfrm>
              <a:off x="5906229" y="2892979"/>
              <a:ext cx="228600" cy="9525"/>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29" name="Rectangle 528"/>
            <p:cNvSpPr>
              <a:spLocks noChangeArrowheads="1"/>
            </p:cNvSpPr>
            <p:nvPr/>
          </p:nvSpPr>
          <p:spPr bwMode="auto">
            <a:xfrm>
              <a:off x="5906229" y="2902504"/>
              <a:ext cx="228600" cy="9525"/>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0" name="Rectangle 529"/>
            <p:cNvSpPr>
              <a:spLocks noChangeArrowheads="1"/>
            </p:cNvSpPr>
            <p:nvPr/>
          </p:nvSpPr>
          <p:spPr bwMode="auto">
            <a:xfrm>
              <a:off x="5906229" y="2912029"/>
              <a:ext cx="228600" cy="1905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1" name="Rectangle 530"/>
            <p:cNvSpPr>
              <a:spLocks noChangeArrowheads="1"/>
            </p:cNvSpPr>
            <p:nvPr/>
          </p:nvSpPr>
          <p:spPr bwMode="auto">
            <a:xfrm>
              <a:off x="5906229" y="2931079"/>
              <a:ext cx="228600" cy="95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2" name="Rectangle 531"/>
            <p:cNvSpPr>
              <a:spLocks noChangeArrowheads="1"/>
            </p:cNvSpPr>
            <p:nvPr/>
          </p:nvSpPr>
          <p:spPr bwMode="auto">
            <a:xfrm>
              <a:off x="5906229" y="2940604"/>
              <a:ext cx="228600" cy="95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3" name="Rectangle 532"/>
            <p:cNvSpPr>
              <a:spLocks noChangeArrowheads="1"/>
            </p:cNvSpPr>
            <p:nvPr/>
          </p:nvSpPr>
          <p:spPr bwMode="auto">
            <a:xfrm>
              <a:off x="5906229" y="2950129"/>
              <a:ext cx="228600" cy="9525"/>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4" name="Rectangle 533"/>
            <p:cNvSpPr>
              <a:spLocks noChangeArrowheads="1"/>
            </p:cNvSpPr>
            <p:nvPr/>
          </p:nvSpPr>
          <p:spPr bwMode="auto">
            <a:xfrm>
              <a:off x="5906229" y="2959654"/>
              <a:ext cx="228600" cy="952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35" name="Rectangle 534"/>
            <p:cNvSpPr>
              <a:spLocks noChangeArrowheads="1"/>
            </p:cNvSpPr>
            <p:nvPr/>
          </p:nvSpPr>
          <p:spPr bwMode="auto">
            <a:xfrm>
              <a:off x="5915754" y="2807254"/>
              <a:ext cx="209550" cy="152400"/>
            </a:xfrm>
            <a:prstGeom prst="rect">
              <a:avLst/>
            </a:prstGeom>
            <a:noFill/>
            <a:ln w="2"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6" name="Freeform 535"/>
            <p:cNvSpPr>
              <a:spLocks/>
            </p:cNvSpPr>
            <p:nvPr/>
          </p:nvSpPr>
          <p:spPr bwMode="auto">
            <a:xfrm>
              <a:off x="5968141" y="2715179"/>
              <a:ext cx="107950" cy="49213"/>
            </a:xfrm>
            <a:custGeom>
              <a:avLst/>
              <a:gdLst>
                <a:gd name="T0" fmla="*/ 68 w 68"/>
                <a:gd name="T1" fmla="*/ 31 h 31"/>
                <a:gd name="T2" fmla="*/ 29 w 68"/>
                <a:gd name="T3" fmla="*/ 3 h 31"/>
                <a:gd name="T4" fmla="*/ 0 w 68"/>
                <a:gd name="T5" fmla="*/ 31 h 31"/>
              </a:gdLst>
              <a:ahLst/>
              <a:cxnLst>
                <a:cxn ang="0">
                  <a:pos x="T0" y="T1"/>
                </a:cxn>
                <a:cxn ang="0">
                  <a:pos x="T2" y="T3"/>
                </a:cxn>
                <a:cxn ang="0">
                  <a:pos x="T4" y="T5"/>
                </a:cxn>
              </a:cxnLst>
              <a:rect l="0" t="0" r="r" b="b"/>
              <a:pathLst>
                <a:path w="68" h="31">
                  <a:moveTo>
                    <a:pt x="68" y="31"/>
                  </a:moveTo>
                  <a:cubicBezTo>
                    <a:pt x="65" y="13"/>
                    <a:pt x="48" y="0"/>
                    <a:pt x="29" y="3"/>
                  </a:cubicBezTo>
                  <a:cubicBezTo>
                    <a:pt x="14" y="4"/>
                    <a:pt x="2" y="16"/>
                    <a:pt x="0" y="31"/>
                  </a:cubicBezTo>
                </a:path>
              </a:pathLst>
            </a:custGeom>
            <a:noFill/>
            <a:ln w="24"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37" name="Freeform 536"/>
            <p:cNvSpPr>
              <a:spLocks noEditPoints="1"/>
            </p:cNvSpPr>
            <p:nvPr/>
          </p:nvSpPr>
          <p:spPr bwMode="auto">
            <a:xfrm>
              <a:off x="5906229" y="2691367"/>
              <a:ext cx="233362" cy="282575"/>
            </a:xfrm>
            <a:custGeom>
              <a:avLst/>
              <a:gdLst>
                <a:gd name="T0" fmla="*/ 208 w 392"/>
                <a:gd name="T1" fmla="*/ 322 h 474"/>
                <a:gd name="T2" fmla="*/ 176 w 392"/>
                <a:gd name="T3" fmla="*/ 386 h 474"/>
                <a:gd name="T4" fmla="*/ 183 w 392"/>
                <a:gd name="T5" fmla="*/ 323 h 474"/>
                <a:gd name="T6" fmla="*/ 162 w 392"/>
                <a:gd name="T7" fmla="*/ 293 h 474"/>
                <a:gd name="T8" fmla="*/ 196 w 392"/>
                <a:gd name="T9" fmla="*/ 259 h 474"/>
                <a:gd name="T10" fmla="*/ 230 w 392"/>
                <a:gd name="T11" fmla="*/ 293 h 474"/>
                <a:gd name="T12" fmla="*/ 368 w 392"/>
                <a:gd name="T13" fmla="*/ 226 h 474"/>
                <a:gd name="T14" fmla="*/ 352 w 392"/>
                <a:gd name="T15" fmla="*/ 210 h 474"/>
                <a:gd name="T16" fmla="*/ 46 w 392"/>
                <a:gd name="T17" fmla="*/ 207 h 474"/>
                <a:gd name="T18" fmla="*/ 32 w 392"/>
                <a:gd name="T19" fmla="*/ 434 h 474"/>
                <a:gd name="T20" fmla="*/ 48 w 392"/>
                <a:gd name="T21" fmla="*/ 450 h 474"/>
                <a:gd name="T22" fmla="*/ 347 w 392"/>
                <a:gd name="T23" fmla="*/ 445 h 474"/>
                <a:gd name="T24" fmla="*/ 241 w 392"/>
                <a:gd name="T25" fmla="*/ 124 h 474"/>
                <a:gd name="T26" fmla="*/ 196 w 392"/>
                <a:gd name="T27" fmla="*/ 89 h 474"/>
                <a:gd name="T28" fmla="*/ 144 w 392"/>
                <a:gd name="T29" fmla="*/ 130 h 474"/>
                <a:gd name="T30" fmla="*/ 240 w 392"/>
                <a:gd name="T31" fmla="*/ 178 h 474"/>
                <a:gd name="T32" fmla="*/ 241 w 392"/>
                <a:gd name="T33" fmla="*/ 124 h 474"/>
                <a:gd name="T34" fmla="*/ 96 w 392"/>
                <a:gd name="T35" fmla="*/ 178 h 474"/>
                <a:gd name="T36" fmla="*/ 121 w 392"/>
                <a:gd name="T37" fmla="*/ 178 h 474"/>
                <a:gd name="T38" fmla="*/ 128 w 392"/>
                <a:gd name="T39" fmla="*/ 130 h 474"/>
                <a:gd name="T40" fmla="*/ 192 w 392"/>
                <a:gd name="T41" fmla="*/ 66 h 474"/>
                <a:gd name="T42" fmla="*/ 272 w 392"/>
                <a:gd name="T43" fmla="*/ 114 h 474"/>
                <a:gd name="T44" fmla="*/ 272 w 392"/>
                <a:gd name="T45" fmla="*/ 178 h 474"/>
                <a:gd name="T46" fmla="*/ 302 w 392"/>
                <a:gd name="T47" fmla="*/ 178 h 474"/>
                <a:gd name="T48" fmla="*/ 302 w 392"/>
                <a:gd name="T49" fmla="*/ 122 h 474"/>
                <a:gd name="T50" fmla="*/ 196 w 392"/>
                <a:gd name="T51" fmla="*/ 30 h 474"/>
                <a:gd name="T52" fmla="*/ 96 w 392"/>
                <a:gd name="T53" fmla="*/ 114 h 474"/>
                <a:gd name="T54" fmla="*/ 347 w 392"/>
                <a:gd name="T55" fmla="*/ 178 h 474"/>
                <a:gd name="T56" fmla="*/ 384 w 392"/>
                <a:gd name="T57" fmla="*/ 434 h 474"/>
                <a:gd name="T58" fmla="*/ 352 w 392"/>
                <a:gd name="T59" fmla="*/ 466 h 474"/>
                <a:gd name="T60" fmla="*/ 46 w 392"/>
                <a:gd name="T61" fmla="*/ 474 h 474"/>
                <a:gd name="T62" fmla="*/ 0 w 392"/>
                <a:gd name="T63" fmla="*/ 226 h 474"/>
                <a:gd name="T64" fmla="*/ 48 w 392"/>
                <a:gd name="T65" fmla="*/ 178 h 474"/>
                <a:gd name="T66" fmla="*/ 64 w 392"/>
                <a:gd name="T67" fmla="*/ 114 h 474"/>
                <a:gd name="T68" fmla="*/ 61 w 392"/>
                <a:gd name="T69" fmla="*/ 122 h 474"/>
                <a:gd name="T70" fmla="*/ 196 w 392"/>
                <a:gd name="T71" fmla="*/ 0 h 474"/>
                <a:gd name="T72" fmla="*/ 336 w 392"/>
                <a:gd name="T73" fmla="*/ 114 h 474"/>
                <a:gd name="T74" fmla="*/ 352 w 392"/>
                <a:gd name="T75" fmla="*/ 17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2" h="474">
                  <a:moveTo>
                    <a:pt x="230" y="293"/>
                  </a:moveTo>
                  <a:cubicBezTo>
                    <a:pt x="230" y="306"/>
                    <a:pt x="222" y="318"/>
                    <a:pt x="208" y="322"/>
                  </a:cubicBezTo>
                  <a:lnTo>
                    <a:pt x="224" y="386"/>
                  </a:lnTo>
                  <a:lnTo>
                    <a:pt x="176" y="386"/>
                  </a:lnTo>
                  <a:lnTo>
                    <a:pt x="176" y="322"/>
                  </a:lnTo>
                  <a:lnTo>
                    <a:pt x="183" y="323"/>
                  </a:lnTo>
                  <a:cubicBezTo>
                    <a:pt x="171" y="318"/>
                    <a:pt x="162" y="306"/>
                    <a:pt x="160" y="290"/>
                  </a:cubicBezTo>
                  <a:lnTo>
                    <a:pt x="162" y="293"/>
                  </a:lnTo>
                  <a:cubicBezTo>
                    <a:pt x="162" y="274"/>
                    <a:pt x="178" y="259"/>
                    <a:pt x="192" y="258"/>
                  </a:cubicBezTo>
                  <a:lnTo>
                    <a:pt x="196" y="259"/>
                  </a:lnTo>
                  <a:cubicBezTo>
                    <a:pt x="215" y="259"/>
                    <a:pt x="230" y="274"/>
                    <a:pt x="224" y="290"/>
                  </a:cubicBezTo>
                  <a:lnTo>
                    <a:pt x="230" y="293"/>
                  </a:lnTo>
                  <a:close/>
                  <a:moveTo>
                    <a:pt x="368" y="434"/>
                  </a:moveTo>
                  <a:lnTo>
                    <a:pt x="368" y="226"/>
                  </a:lnTo>
                  <a:lnTo>
                    <a:pt x="362" y="222"/>
                  </a:lnTo>
                  <a:cubicBezTo>
                    <a:pt x="362" y="214"/>
                    <a:pt x="355" y="207"/>
                    <a:pt x="352" y="210"/>
                  </a:cubicBezTo>
                  <a:lnTo>
                    <a:pt x="48" y="210"/>
                  </a:lnTo>
                  <a:lnTo>
                    <a:pt x="46" y="207"/>
                  </a:lnTo>
                  <a:cubicBezTo>
                    <a:pt x="37" y="207"/>
                    <a:pt x="31" y="214"/>
                    <a:pt x="32" y="226"/>
                  </a:cubicBezTo>
                  <a:lnTo>
                    <a:pt x="32" y="434"/>
                  </a:lnTo>
                  <a:lnTo>
                    <a:pt x="31" y="430"/>
                  </a:lnTo>
                  <a:cubicBezTo>
                    <a:pt x="31" y="438"/>
                    <a:pt x="37" y="445"/>
                    <a:pt x="48" y="450"/>
                  </a:cubicBezTo>
                  <a:lnTo>
                    <a:pt x="352" y="450"/>
                  </a:lnTo>
                  <a:lnTo>
                    <a:pt x="347" y="445"/>
                  </a:lnTo>
                  <a:cubicBezTo>
                    <a:pt x="355" y="445"/>
                    <a:pt x="362" y="438"/>
                    <a:pt x="368" y="434"/>
                  </a:cubicBezTo>
                  <a:close/>
                  <a:moveTo>
                    <a:pt x="241" y="124"/>
                  </a:moveTo>
                  <a:cubicBezTo>
                    <a:pt x="240" y="104"/>
                    <a:pt x="220" y="89"/>
                    <a:pt x="192" y="82"/>
                  </a:cubicBezTo>
                  <a:lnTo>
                    <a:pt x="196" y="89"/>
                  </a:lnTo>
                  <a:cubicBezTo>
                    <a:pt x="172" y="89"/>
                    <a:pt x="152" y="105"/>
                    <a:pt x="144" y="130"/>
                  </a:cubicBezTo>
                  <a:lnTo>
                    <a:pt x="144" y="130"/>
                  </a:lnTo>
                  <a:lnTo>
                    <a:pt x="144" y="178"/>
                  </a:lnTo>
                  <a:lnTo>
                    <a:pt x="240" y="178"/>
                  </a:lnTo>
                  <a:lnTo>
                    <a:pt x="240" y="130"/>
                  </a:lnTo>
                  <a:lnTo>
                    <a:pt x="241" y="124"/>
                  </a:lnTo>
                  <a:close/>
                  <a:moveTo>
                    <a:pt x="91" y="122"/>
                  </a:moveTo>
                  <a:cubicBezTo>
                    <a:pt x="91" y="122"/>
                    <a:pt x="91" y="148"/>
                    <a:pt x="96" y="178"/>
                  </a:cubicBezTo>
                  <a:lnTo>
                    <a:pt x="128" y="178"/>
                  </a:lnTo>
                  <a:lnTo>
                    <a:pt x="121" y="178"/>
                  </a:lnTo>
                  <a:cubicBezTo>
                    <a:pt x="121" y="149"/>
                    <a:pt x="121" y="122"/>
                    <a:pt x="128" y="114"/>
                  </a:cubicBezTo>
                  <a:lnTo>
                    <a:pt x="128" y="130"/>
                  </a:lnTo>
                  <a:lnTo>
                    <a:pt x="121" y="125"/>
                  </a:lnTo>
                  <a:cubicBezTo>
                    <a:pt x="123" y="88"/>
                    <a:pt x="156" y="59"/>
                    <a:pt x="192" y="66"/>
                  </a:cubicBezTo>
                  <a:lnTo>
                    <a:pt x="196" y="59"/>
                  </a:lnTo>
                  <a:cubicBezTo>
                    <a:pt x="236" y="59"/>
                    <a:pt x="270" y="88"/>
                    <a:pt x="272" y="114"/>
                  </a:cubicBezTo>
                  <a:lnTo>
                    <a:pt x="272" y="122"/>
                  </a:lnTo>
                  <a:cubicBezTo>
                    <a:pt x="272" y="122"/>
                    <a:pt x="272" y="149"/>
                    <a:pt x="272" y="178"/>
                  </a:cubicBezTo>
                  <a:lnTo>
                    <a:pt x="304" y="178"/>
                  </a:lnTo>
                  <a:lnTo>
                    <a:pt x="302" y="178"/>
                  </a:lnTo>
                  <a:cubicBezTo>
                    <a:pt x="302" y="148"/>
                    <a:pt x="302" y="122"/>
                    <a:pt x="304" y="114"/>
                  </a:cubicBezTo>
                  <a:lnTo>
                    <a:pt x="302" y="122"/>
                  </a:lnTo>
                  <a:cubicBezTo>
                    <a:pt x="299" y="71"/>
                    <a:pt x="253" y="30"/>
                    <a:pt x="192" y="34"/>
                  </a:cubicBezTo>
                  <a:lnTo>
                    <a:pt x="196" y="30"/>
                  </a:lnTo>
                  <a:cubicBezTo>
                    <a:pt x="140" y="30"/>
                    <a:pt x="94" y="71"/>
                    <a:pt x="96" y="130"/>
                  </a:cubicBezTo>
                  <a:lnTo>
                    <a:pt x="96" y="114"/>
                  </a:lnTo>
                  <a:lnTo>
                    <a:pt x="91" y="122"/>
                  </a:lnTo>
                  <a:close/>
                  <a:moveTo>
                    <a:pt x="347" y="178"/>
                  </a:moveTo>
                  <a:cubicBezTo>
                    <a:pt x="372" y="178"/>
                    <a:pt x="392" y="198"/>
                    <a:pt x="384" y="226"/>
                  </a:cubicBezTo>
                  <a:lnTo>
                    <a:pt x="384" y="434"/>
                  </a:lnTo>
                  <a:lnTo>
                    <a:pt x="392" y="430"/>
                  </a:lnTo>
                  <a:cubicBezTo>
                    <a:pt x="392" y="454"/>
                    <a:pt x="372" y="474"/>
                    <a:pt x="352" y="466"/>
                  </a:cubicBezTo>
                  <a:lnTo>
                    <a:pt x="48" y="466"/>
                  </a:lnTo>
                  <a:lnTo>
                    <a:pt x="46" y="474"/>
                  </a:lnTo>
                  <a:cubicBezTo>
                    <a:pt x="21" y="474"/>
                    <a:pt x="0" y="454"/>
                    <a:pt x="0" y="434"/>
                  </a:cubicBezTo>
                  <a:lnTo>
                    <a:pt x="0" y="226"/>
                  </a:lnTo>
                  <a:lnTo>
                    <a:pt x="0" y="222"/>
                  </a:lnTo>
                  <a:cubicBezTo>
                    <a:pt x="0" y="198"/>
                    <a:pt x="21" y="178"/>
                    <a:pt x="48" y="178"/>
                  </a:cubicBezTo>
                  <a:lnTo>
                    <a:pt x="64" y="178"/>
                  </a:lnTo>
                  <a:lnTo>
                    <a:pt x="64" y="114"/>
                  </a:lnTo>
                  <a:lnTo>
                    <a:pt x="64" y="114"/>
                  </a:lnTo>
                  <a:lnTo>
                    <a:pt x="61" y="122"/>
                  </a:lnTo>
                  <a:cubicBezTo>
                    <a:pt x="64" y="54"/>
                    <a:pt x="124" y="0"/>
                    <a:pt x="192" y="2"/>
                  </a:cubicBezTo>
                  <a:lnTo>
                    <a:pt x="196" y="0"/>
                  </a:lnTo>
                  <a:cubicBezTo>
                    <a:pt x="269" y="0"/>
                    <a:pt x="328" y="54"/>
                    <a:pt x="336" y="114"/>
                  </a:cubicBezTo>
                  <a:lnTo>
                    <a:pt x="336" y="114"/>
                  </a:lnTo>
                  <a:lnTo>
                    <a:pt x="336" y="178"/>
                  </a:lnTo>
                  <a:lnTo>
                    <a:pt x="352" y="178"/>
                  </a:lnTo>
                  <a:lnTo>
                    <a:pt x="347" y="17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5" name="Group 564"/>
          <p:cNvGrpSpPr/>
          <p:nvPr/>
        </p:nvGrpSpPr>
        <p:grpSpPr>
          <a:xfrm flipV="1">
            <a:off x="3498849" y="3731179"/>
            <a:ext cx="1273902" cy="857249"/>
            <a:chOff x="2629629" y="2988229"/>
            <a:chExt cx="955675" cy="657225"/>
          </a:xfrm>
        </p:grpSpPr>
        <p:sp>
          <p:nvSpPr>
            <p:cNvPr id="566" name="Freeform 444"/>
            <p:cNvSpPr>
              <a:spLocks/>
            </p:cNvSpPr>
            <p:nvPr/>
          </p:nvSpPr>
          <p:spPr bwMode="auto">
            <a:xfrm>
              <a:off x="2629629" y="3054904"/>
              <a:ext cx="914400" cy="590550"/>
            </a:xfrm>
            <a:custGeom>
              <a:avLst/>
              <a:gdLst>
                <a:gd name="T0" fmla="*/ 0 w 576"/>
                <a:gd name="T1" fmla="*/ 372 h 372"/>
                <a:gd name="T2" fmla="*/ 576 w 576"/>
                <a:gd name="T3" fmla="*/ 372 h 372"/>
                <a:gd name="T4" fmla="*/ 576 w 576"/>
                <a:gd name="T5" fmla="*/ 0 h 372"/>
              </a:gdLst>
              <a:ahLst/>
              <a:cxnLst>
                <a:cxn ang="0">
                  <a:pos x="T0" y="T1"/>
                </a:cxn>
                <a:cxn ang="0">
                  <a:pos x="T2" y="T3"/>
                </a:cxn>
                <a:cxn ang="0">
                  <a:pos x="T4" y="T5"/>
                </a:cxn>
              </a:cxnLst>
              <a:rect l="0" t="0" r="r" b="b"/>
              <a:pathLst>
                <a:path w="576" h="372">
                  <a:moveTo>
                    <a:pt x="0" y="372"/>
                  </a:moveTo>
                  <a:lnTo>
                    <a:pt x="576" y="372"/>
                  </a:lnTo>
                  <a:lnTo>
                    <a:pt x="576" y="0"/>
                  </a:ln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7" name="Freeform 445"/>
            <p:cNvSpPr>
              <a:spLocks/>
            </p:cNvSpPr>
            <p:nvPr/>
          </p:nvSpPr>
          <p:spPr bwMode="auto">
            <a:xfrm>
              <a:off x="3496404" y="2988229"/>
              <a:ext cx="88900" cy="88900"/>
            </a:xfrm>
            <a:custGeom>
              <a:avLst/>
              <a:gdLst>
                <a:gd name="T0" fmla="*/ 81 w 150"/>
                <a:gd name="T1" fmla="*/ 0 h 148"/>
                <a:gd name="T2" fmla="*/ 145 w 150"/>
                <a:gd name="T3" fmla="*/ 144 h 148"/>
                <a:gd name="T4" fmla="*/ 150 w 150"/>
                <a:gd name="T5" fmla="*/ 148 h 148"/>
                <a:gd name="T6" fmla="*/ 0 w 150"/>
                <a:gd name="T7" fmla="*/ 148 h 148"/>
                <a:gd name="T8" fmla="*/ 1 w 150"/>
                <a:gd name="T9" fmla="*/ 144 h 148"/>
                <a:gd name="T10" fmla="*/ 81 w 150"/>
                <a:gd name="T11" fmla="*/ 0 h 148"/>
              </a:gdLst>
              <a:ahLst/>
              <a:cxnLst>
                <a:cxn ang="0">
                  <a:pos x="T0" y="T1"/>
                </a:cxn>
                <a:cxn ang="0">
                  <a:pos x="T2" y="T3"/>
                </a:cxn>
                <a:cxn ang="0">
                  <a:pos x="T4" y="T5"/>
                </a:cxn>
                <a:cxn ang="0">
                  <a:pos x="T6" y="T7"/>
                </a:cxn>
                <a:cxn ang="0">
                  <a:pos x="T8" y="T9"/>
                </a:cxn>
                <a:cxn ang="0">
                  <a:pos x="T10" y="T11"/>
                </a:cxn>
              </a:cxnLst>
              <a:rect l="0" t="0" r="r" b="b"/>
              <a:pathLst>
                <a:path w="150" h="148">
                  <a:moveTo>
                    <a:pt x="81" y="0"/>
                  </a:moveTo>
                  <a:lnTo>
                    <a:pt x="145" y="144"/>
                  </a:lnTo>
                  <a:lnTo>
                    <a:pt x="150" y="148"/>
                  </a:lnTo>
                  <a:cubicBezTo>
                    <a:pt x="103" y="124"/>
                    <a:pt x="47" y="124"/>
                    <a:pt x="0" y="148"/>
                  </a:cubicBezTo>
                  <a:lnTo>
                    <a:pt x="1" y="144"/>
                  </a:lnTo>
                  <a:lnTo>
                    <a:pt x="81"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63" name="Group 562"/>
          <p:cNvGrpSpPr/>
          <p:nvPr/>
        </p:nvGrpSpPr>
        <p:grpSpPr>
          <a:xfrm>
            <a:off x="3492562" y="5017054"/>
            <a:ext cx="1286598" cy="1200151"/>
            <a:chOff x="2620104" y="5007529"/>
            <a:chExt cx="965200" cy="1190625"/>
          </a:xfrm>
        </p:grpSpPr>
        <p:sp>
          <p:nvSpPr>
            <p:cNvPr id="564" name="Freeform 264"/>
            <p:cNvSpPr>
              <a:spLocks/>
            </p:cNvSpPr>
            <p:nvPr/>
          </p:nvSpPr>
          <p:spPr bwMode="auto">
            <a:xfrm>
              <a:off x="2620104" y="5074204"/>
              <a:ext cx="923925" cy="1123950"/>
            </a:xfrm>
            <a:custGeom>
              <a:avLst/>
              <a:gdLst>
                <a:gd name="T0" fmla="*/ 0 w 582"/>
                <a:gd name="T1" fmla="*/ 708 h 708"/>
                <a:gd name="T2" fmla="*/ 582 w 582"/>
                <a:gd name="T3" fmla="*/ 708 h 708"/>
                <a:gd name="T4" fmla="*/ 582 w 582"/>
                <a:gd name="T5" fmla="*/ 0 h 708"/>
              </a:gdLst>
              <a:ahLst/>
              <a:cxnLst>
                <a:cxn ang="0">
                  <a:pos x="T0" y="T1"/>
                </a:cxn>
                <a:cxn ang="0">
                  <a:pos x="T2" y="T3"/>
                </a:cxn>
                <a:cxn ang="0">
                  <a:pos x="T4" y="T5"/>
                </a:cxn>
              </a:cxnLst>
              <a:rect l="0" t="0" r="r" b="b"/>
              <a:pathLst>
                <a:path w="582" h="708">
                  <a:moveTo>
                    <a:pt x="0" y="708"/>
                  </a:moveTo>
                  <a:lnTo>
                    <a:pt x="582" y="708"/>
                  </a:lnTo>
                  <a:lnTo>
                    <a:pt x="582" y="0"/>
                  </a:lnTo>
                </a:path>
              </a:pathLst>
            </a:custGeom>
            <a:noFill/>
            <a:ln w="8"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8" name="Freeform 265"/>
            <p:cNvSpPr>
              <a:spLocks/>
            </p:cNvSpPr>
            <p:nvPr/>
          </p:nvSpPr>
          <p:spPr bwMode="auto">
            <a:xfrm>
              <a:off x="3496404" y="5007529"/>
              <a:ext cx="88900" cy="88900"/>
            </a:xfrm>
            <a:custGeom>
              <a:avLst/>
              <a:gdLst>
                <a:gd name="T0" fmla="*/ 81 w 150"/>
                <a:gd name="T1" fmla="*/ 0 h 150"/>
                <a:gd name="T2" fmla="*/ 145 w 150"/>
                <a:gd name="T3" fmla="*/ 144 h 150"/>
                <a:gd name="T4" fmla="*/ 150 w 150"/>
                <a:gd name="T5" fmla="*/ 150 h 150"/>
                <a:gd name="T6" fmla="*/ 0 w 150"/>
                <a:gd name="T7" fmla="*/ 150 h 150"/>
                <a:gd name="T8" fmla="*/ 1 w 150"/>
                <a:gd name="T9" fmla="*/ 144 h 150"/>
                <a:gd name="T10" fmla="*/ 81 w 150"/>
                <a:gd name="T11" fmla="*/ 0 h 150"/>
              </a:gdLst>
              <a:ahLst/>
              <a:cxnLst>
                <a:cxn ang="0">
                  <a:pos x="T0" y="T1"/>
                </a:cxn>
                <a:cxn ang="0">
                  <a:pos x="T2" y="T3"/>
                </a:cxn>
                <a:cxn ang="0">
                  <a:pos x="T4" y="T5"/>
                </a:cxn>
                <a:cxn ang="0">
                  <a:pos x="T6" y="T7"/>
                </a:cxn>
                <a:cxn ang="0">
                  <a:pos x="T8" y="T9"/>
                </a:cxn>
                <a:cxn ang="0">
                  <a:pos x="T10" y="T11"/>
                </a:cxn>
              </a:cxnLst>
              <a:rect l="0" t="0" r="r" b="b"/>
              <a:pathLst>
                <a:path w="150" h="150">
                  <a:moveTo>
                    <a:pt x="81" y="0"/>
                  </a:moveTo>
                  <a:lnTo>
                    <a:pt x="145" y="144"/>
                  </a:lnTo>
                  <a:lnTo>
                    <a:pt x="150" y="150"/>
                  </a:lnTo>
                  <a:cubicBezTo>
                    <a:pt x="103" y="126"/>
                    <a:pt x="47" y="126"/>
                    <a:pt x="0" y="150"/>
                  </a:cubicBezTo>
                  <a:lnTo>
                    <a:pt x="1" y="144"/>
                  </a:lnTo>
                  <a:lnTo>
                    <a:pt x="81"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31404463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41"/>
                                        </p:tgtEl>
                                        <p:attrNameLst>
                                          <p:attrName>style.visibility</p:attrName>
                                        </p:attrNameLst>
                                      </p:cBhvr>
                                      <p:to>
                                        <p:strVal val="visible"/>
                                      </p:to>
                                    </p:set>
                                    <p:animEffect transition="in" filter="fade">
                                      <p:cBhvr>
                                        <p:cTn id="7" dur="500"/>
                                        <p:tgtEl>
                                          <p:spTgt spid="22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42"/>
                                        </p:tgtEl>
                                        <p:attrNameLst>
                                          <p:attrName>style.visibility</p:attrName>
                                        </p:attrNameLst>
                                      </p:cBhvr>
                                      <p:to>
                                        <p:strVal val="visible"/>
                                      </p:to>
                                    </p:set>
                                    <p:animEffect transition="in" filter="fade">
                                      <p:cBhvr>
                                        <p:cTn id="12" dur="500"/>
                                        <p:tgtEl>
                                          <p:spTgt spid="22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08"/>
                                        </p:tgtEl>
                                        <p:attrNameLst>
                                          <p:attrName>style.visibility</p:attrName>
                                        </p:attrNameLst>
                                      </p:cBhvr>
                                      <p:to>
                                        <p:strVal val="visible"/>
                                      </p:to>
                                    </p:set>
                                    <p:animEffect transition="in" filter="fade">
                                      <p:cBhvr>
                                        <p:cTn id="17" dur="500"/>
                                        <p:tgtEl>
                                          <p:spTgt spid="22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82"/>
                                        </p:tgtEl>
                                        <p:attrNameLst>
                                          <p:attrName>style.visibility</p:attrName>
                                        </p:attrNameLst>
                                      </p:cBhvr>
                                      <p:to>
                                        <p:strVal val="visible"/>
                                      </p:to>
                                    </p:set>
                                    <p:animEffect transition="in" filter="fade">
                                      <p:cBhvr>
                                        <p:cTn id="22" dur="500"/>
                                        <p:tgtEl>
                                          <p:spTgt spid="228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24"/>
                                        </p:tgtEl>
                                        <p:attrNameLst>
                                          <p:attrName>style.visibility</p:attrName>
                                        </p:attrNameLst>
                                      </p:cBhvr>
                                      <p:to>
                                        <p:strVal val="visible"/>
                                      </p:to>
                                    </p:set>
                                    <p:animEffect transition="in" filter="fade">
                                      <p:cBhvr>
                                        <p:cTn id="27" dur="500"/>
                                        <p:tgtEl>
                                          <p:spTgt spid="2224"/>
                                        </p:tgtEl>
                                      </p:cBhvr>
                                    </p:animEffect>
                                  </p:childTnLst>
                                </p:cTn>
                              </p:par>
                              <p:par>
                                <p:cTn id="28" presetID="10" presetClass="entr" presetSubtype="0" fill="hold" nodeType="withEffect">
                                  <p:stCondLst>
                                    <p:cond delay="0"/>
                                  </p:stCondLst>
                                  <p:childTnLst>
                                    <p:set>
                                      <p:cBhvr>
                                        <p:cTn id="29" dur="1" fill="hold">
                                          <p:stCondLst>
                                            <p:cond delay="0"/>
                                          </p:stCondLst>
                                        </p:cTn>
                                        <p:tgtEl>
                                          <p:spTgt spid="2207"/>
                                        </p:tgtEl>
                                        <p:attrNameLst>
                                          <p:attrName>style.visibility</p:attrName>
                                        </p:attrNameLst>
                                      </p:cBhvr>
                                      <p:to>
                                        <p:strVal val="visible"/>
                                      </p:to>
                                    </p:set>
                                    <p:animEffect transition="in" filter="fade">
                                      <p:cBhvr>
                                        <p:cTn id="30" dur="500"/>
                                        <p:tgtEl>
                                          <p:spTgt spid="220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12"/>
                                        </p:tgtEl>
                                        <p:attrNameLst>
                                          <p:attrName>style.visibility</p:attrName>
                                        </p:attrNameLst>
                                      </p:cBhvr>
                                      <p:to>
                                        <p:strVal val="visible"/>
                                      </p:to>
                                    </p:set>
                                    <p:animEffect transition="in" filter="fade">
                                      <p:cBhvr>
                                        <p:cTn id="33" dur="500"/>
                                        <p:tgtEl>
                                          <p:spTgt spid="23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209"/>
                                        </p:tgtEl>
                                        <p:attrNameLst>
                                          <p:attrName>style.visibility</p:attrName>
                                        </p:attrNameLst>
                                      </p:cBhvr>
                                      <p:to>
                                        <p:strVal val="visible"/>
                                      </p:to>
                                    </p:set>
                                    <p:animEffect transition="in" filter="fade">
                                      <p:cBhvr>
                                        <p:cTn id="38" dur="500"/>
                                        <p:tgtEl>
                                          <p:spTgt spid="220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04"/>
                                        </p:tgtEl>
                                        <p:attrNameLst>
                                          <p:attrName>style.visibility</p:attrName>
                                        </p:attrNameLst>
                                      </p:cBhvr>
                                      <p:to>
                                        <p:strVal val="visible"/>
                                      </p:to>
                                    </p:set>
                                    <p:animEffect transition="in" filter="fade">
                                      <p:cBhvr>
                                        <p:cTn id="43" dur="500"/>
                                        <p:tgtEl>
                                          <p:spTgt spid="220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203"/>
                                        </p:tgtEl>
                                        <p:attrNameLst>
                                          <p:attrName>style.visibility</p:attrName>
                                        </p:attrNameLst>
                                      </p:cBhvr>
                                      <p:to>
                                        <p:strVal val="visible"/>
                                      </p:to>
                                    </p:set>
                                    <p:animEffect transition="in" filter="fade">
                                      <p:cBhvr>
                                        <p:cTn id="48" dur="500"/>
                                        <p:tgtEl>
                                          <p:spTgt spid="220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10"/>
                                        </p:tgtEl>
                                        <p:attrNameLst>
                                          <p:attrName>style.visibility</p:attrName>
                                        </p:attrNameLst>
                                      </p:cBhvr>
                                      <p:to>
                                        <p:strVal val="visible"/>
                                      </p:to>
                                    </p:set>
                                    <p:animEffect transition="in" filter="fade">
                                      <p:cBhvr>
                                        <p:cTn id="53" dur="500"/>
                                        <p:tgtEl>
                                          <p:spTgt spid="2210"/>
                                        </p:tgtEl>
                                      </p:cBhvr>
                                    </p:animEffect>
                                  </p:childTnLst>
                                </p:cTn>
                              </p:par>
                              <p:par>
                                <p:cTn id="54" presetID="10" presetClass="entr" presetSubtype="0" fill="hold" nodeType="withEffect">
                                  <p:stCondLst>
                                    <p:cond delay="0"/>
                                  </p:stCondLst>
                                  <p:childTnLst>
                                    <p:set>
                                      <p:cBhvr>
                                        <p:cTn id="55" dur="1" fill="hold">
                                          <p:stCondLst>
                                            <p:cond delay="0"/>
                                          </p:stCondLst>
                                        </p:cTn>
                                        <p:tgtEl>
                                          <p:spTgt spid="2223"/>
                                        </p:tgtEl>
                                        <p:attrNameLst>
                                          <p:attrName>style.visibility</p:attrName>
                                        </p:attrNameLst>
                                      </p:cBhvr>
                                      <p:to>
                                        <p:strVal val="visible"/>
                                      </p:to>
                                    </p:set>
                                    <p:animEffect transition="in" filter="fade">
                                      <p:cBhvr>
                                        <p:cTn id="56" dur="500"/>
                                        <p:tgtEl>
                                          <p:spTgt spid="222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72"/>
                                        </p:tgtEl>
                                        <p:attrNameLst>
                                          <p:attrName>style.visibility</p:attrName>
                                        </p:attrNameLst>
                                      </p:cBhvr>
                                      <p:to>
                                        <p:strVal val="visible"/>
                                      </p:to>
                                    </p:set>
                                    <p:animEffect transition="in" filter="fade">
                                      <p:cBhvr>
                                        <p:cTn id="59" dur="500"/>
                                        <p:tgtEl>
                                          <p:spTgt spid="247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13"/>
                                        </p:tgtEl>
                                        <p:attrNameLst>
                                          <p:attrName>style.visibility</p:attrName>
                                        </p:attrNameLst>
                                      </p:cBhvr>
                                      <p:to>
                                        <p:strVal val="visible"/>
                                      </p:to>
                                    </p:set>
                                    <p:animEffect transition="in" filter="fade">
                                      <p:cBhvr>
                                        <p:cTn id="64" dur="500"/>
                                        <p:tgtEl>
                                          <p:spTgt spid="221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214"/>
                                        </p:tgtEl>
                                        <p:attrNameLst>
                                          <p:attrName>style.visibility</p:attrName>
                                        </p:attrNameLst>
                                      </p:cBhvr>
                                      <p:to>
                                        <p:strVal val="visible"/>
                                      </p:to>
                                    </p:set>
                                    <p:animEffect transition="in" filter="fade">
                                      <p:cBhvr>
                                        <p:cTn id="69" dur="500"/>
                                        <p:tgtEl>
                                          <p:spTgt spid="221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202"/>
                                        </p:tgtEl>
                                        <p:attrNameLst>
                                          <p:attrName>style.visibility</p:attrName>
                                        </p:attrNameLst>
                                      </p:cBhvr>
                                      <p:to>
                                        <p:strVal val="visible"/>
                                      </p:to>
                                    </p:set>
                                    <p:animEffect transition="in" filter="fade">
                                      <p:cBhvr>
                                        <p:cTn id="74" dur="500"/>
                                        <p:tgtEl>
                                          <p:spTgt spid="220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201"/>
                                        </p:tgtEl>
                                        <p:attrNameLst>
                                          <p:attrName>style.visibility</p:attrName>
                                        </p:attrNameLst>
                                      </p:cBhvr>
                                      <p:to>
                                        <p:strVal val="visible"/>
                                      </p:to>
                                    </p:set>
                                    <p:animEffect transition="in" filter="fade">
                                      <p:cBhvr>
                                        <p:cTn id="79" dur="500"/>
                                        <p:tgtEl>
                                          <p:spTgt spid="220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2217"/>
                                        </p:tgtEl>
                                        <p:attrNameLst>
                                          <p:attrName>style.visibility</p:attrName>
                                        </p:attrNameLst>
                                      </p:cBhvr>
                                      <p:to>
                                        <p:strVal val="visible"/>
                                      </p:to>
                                    </p:set>
                                    <p:animEffect transition="in" filter="fade">
                                      <p:cBhvr>
                                        <p:cTn id="84" dur="500"/>
                                        <p:tgtEl>
                                          <p:spTgt spid="2217"/>
                                        </p:tgtEl>
                                      </p:cBhvr>
                                    </p:animEffect>
                                  </p:childTnLst>
                                </p:cTn>
                              </p:par>
                              <p:par>
                                <p:cTn id="85" presetID="10" presetClass="entr" presetSubtype="0" fill="hold" nodeType="withEffect">
                                  <p:stCondLst>
                                    <p:cond delay="0"/>
                                  </p:stCondLst>
                                  <p:childTnLst>
                                    <p:set>
                                      <p:cBhvr>
                                        <p:cTn id="86" dur="1" fill="hold">
                                          <p:stCondLst>
                                            <p:cond delay="0"/>
                                          </p:stCondLst>
                                        </p:cTn>
                                        <p:tgtEl>
                                          <p:spTgt spid="565"/>
                                        </p:tgtEl>
                                        <p:attrNameLst>
                                          <p:attrName>style.visibility</p:attrName>
                                        </p:attrNameLst>
                                      </p:cBhvr>
                                      <p:to>
                                        <p:strVal val="visible"/>
                                      </p:to>
                                    </p:set>
                                    <p:animEffect transition="in" filter="fade">
                                      <p:cBhvr>
                                        <p:cTn id="87" dur="500"/>
                                        <p:tgtEl>
                                          <p:spTgt spid="565"/>
                                        </p:tgtEl>
                                      </p:cBhvr>
                                    </p:animEffect>
                                  </p:childTnLst>
                                </p:cTn>
                              </p:par>
                              <p:par>
                                <p:cTn id="88" presetID="10" presetClass="entr" presetSubtype="0" fill="hold" nodeType="withEffect">
                                  <p:stCondLst>
                                    <p:cond delay="0"/>
                                  </p:stCondLst>
                                  <p:childTnLst>
                                    <p:set>
                                      <p:cBhvr>
                                        <p:cTn id="89" dur="1" fill="hold">
                                          <p:stCondLst>
                                            <p:cond delay="0"/>
                                          </p:stCondLst>
                                        </p:cTn>
                                        <p:tgtEl>
                                          <p:spTgt spid="2219"/>
                                        </p:tgtEl>
                                        <p:attrNameLst>
                                          <p:attrName>style.visibility</p:attrName>
                                        </p:attrNameLst>
                                      </p:cBhvr>
                                      <p:to>
                                        <p:strVal val="visible"/>
                                      </p:to>
                                    </p:set>
                                    <p:animEffect transition="in" filter="fade">
                                      <p:cBhvr>
                                        <p:cTn id="90" dur="500"/>
                                        <p:tgtEl>
                                          <p:spTgt spid="221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244"/>
                                        </p:tgtEl>
                                        <p:attrNameLst>
                                          <p:attrName>style.visibility</p:attrName>
                                        </p:attrNameLst>
                                      </p:cBhvr>
                                      <p:to>
                                        <p:strVal val="visible"/>
                                      </p:to>
                                    </p:set>
                                    <p:animEffect transition="in" filter="fade">
                                      <p:cBhvr>
                                        <p:cTn id="93" dur="500"/>
                                        <p:tgtEl>
                                          <p:spTgt spid="2244"/>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2215"/>
                                        </p:tgtEl>
                                        <p:attrNameLst>
                                          <p:attrName>style.visibility</p:attrName>
                                        </p:attrNameLst>
                                      </p:cBhvr>
                                      <p:to>
                                        <p:strVal val="visible"/>
                                      </p:to>
                                    </p:set>
                                    <p:animEffect transition="in" filter="fade">
                                      <p:cBhvr>
                                        <p:cTn id="98" dur="500"/>
                                        <p:tgtEl>
                                          <p:spTgt spid="2215"/>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2216"/>
                                        </p:tgtEl>
                                        <p:attrNameLst>
                                          <p:attrName>style.visibility</p:attrName>
                                        </p:attrNameLst>
                                      </p:cBhvr>
                                      <p:to>
                                        <p:strVal val="visible"/>
                                      </p:to>
                                    </p:set>
                                    <p:animEffect transition="in" filter="fade">
                                      <p:cBhvr>
                                        <p:cTn id="103" dur="500"/>
                                        <p:tgtEl>
                                          <p:spTgt spid="2216"/>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2222"/>
                                        </p:tgtEl>
                                        <p:attrNameLst>
                                          <p:attrName>style.visibility</p:attrName>
                                        </p:attrNameLst>
                                      </p:cBhvr>
                                      <p:to>
                                        <p:strVal val="visible"/>
                                      </p:to>
                                    </p:set>
                                    <p:animEffect transition="in" filter="fade">
                                      <p:cBhvr>
                                        <p:cTn id="108" dur="500"/>
                                        <p:tgtEl>
                                          <p:spTgt spid="2222"/>
                                        </p:tgtEl>
                                      </p:cBhvr>
                                    </p:animEffect>
                                  </p:childTnLst>
                                </p:cTn>
                              </p:par>
                              <p:par>
                                <p:cTn id="109" presetID="10" presetClass="entr" presetSubtype="0" fill="hold" nodeType="withEffect">
                                  <p:stCondLst>
                                    <p:cond delay="0"/>
                                  </p:stCondLst>
                                  <p:childTnLst>
                                    <p:set>
                                      <p:cBhvr>
                                        <p:cTn id="110" dur="1" fill="hold">
                                          <p:stCondLst>
                                            <p:cond delay="0"/>
                                          </p:stCondLst>
                                        </p:cTn>
                                        <p:tgtEl>
                                          <p:spTgt spid="2220"/>
                                        </p:tgtEl>
                                        <p:attrNameLst>
                                          <p:attrName>style.visibility</p:attrName>
                                        </p:attrNameLst>
                                      </p:cBhvr>
                                      <p:to>
                                        <p:strVal val="visible"/>
                                      </p:to>
                                    </p:set>
                                    <p:animEffect transition="in" filter="fade">
                                      <p:cBhvr>
                                        <p:cTn id="111" dur="500"/>
                                        <p:tgtEl>
                                          <p:spTgt spid="2220"/>
                                        </p:tgtEl>
                                      </p:cBhvr>
                                    </p:animEffect>
                                  </p:childTnLst>
                                </p:cTn>
                              </p:par>
                              <p:par>
                                <p:cTn id="112" presetID="10" presetClass="entr" presetSubtype="0" fill="hold" nodeType="withEffect">
                                  <p:stCondLst>
                                    <p:cond delay="0"/>
                                  </p:stCondLst>
                                  <p:childTnLst>
                                    <p:set>
                                      <p:cBhvr>
                                        <p:cTn id="113" dur="1" fill="hold">
                                          <p:stCondLst>
                                            <p:cond delay="0"/>
                                          </p:stCondLst>
                                        </p:cTn>
                                        <p:tgtEl>
                                          <p:spTgt spid="2221"/>
                                        </p:tgtEl>
                                        <p:attrNameLst>
                                          <p:attrName>style.visibility</p:attrName>
                                        </p:attrNameLst>
                                      </p:cBhvr>
                                      <p:to>
                                        <p:strVal val="visible"/>
                                      </p:to>
                                    </p:set>
                                    <p:animEffect transition="in" filter="fade">
                                      <p:cBhvr>
                                        <p:cTn id="114" dur="500"/>
                                        <p:tgtEl>
                                          <p:spTgt spid="2221"/>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2229"/>
                                        </p:tgtEl>
                                        <p:attrNameLst>
                                          <p:attrName>style.visibility</p:attrName>
                                        </p:attrNameLst>
                                      </p:cBhvr>
                                      <p:to>
                                        <p:strVal val="visible"/>
                                      </p:to>
                                    </p:set>
                                    <p:animEffect transition="in" filter="fade">
                                      <p:cBhvr>
                                        <p:cTn id="119" dur="500"/>
                                        <p:tgtEl>
                                          <p:spTgt spid="2229"/>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2226"/>
                                        </p:tgtEl>
                                        <p:attrNameLst>
                                          <p:attrName>style.visibility</p:attrName>
                                        </p:attrNameLst>
                                      </p:cBhvr>
                                      <p:to>
                                        <p:strVal val="visible"/>
                                      </p:to>
                                    </p:set>
                                    <p:animEffect transition="in" filter="fade">
                                      <p:cBhvr>
                                        <p:cTn id="124" dur="500"/>
                                        <p:tgtEl>
                                          <p:spTgt spid="2226"/>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2225"/>
                                        </p:tgtEl>
                                        <p:attrNameLst>
                                          <p:attrName>style.visibility</p:attrName>
                                        </p:attrNameLst>
                                      </p:cBhvr>
                                      <p:to>
                                        <p:strVal val="visible"/>
                                      </p:to>
                                    </p:set>
                                    <p:animEffect transition="in" filter="fade">
                                      <p:cBhvr>
                                        <p:cTn id="129" dur="500"/>
                                        <p:tgtEl>
                                          <p:spTgt spid="2225"/>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nodeType="clickEffect">
                                  <p:stCondLst>
                                    <p:cond delay="0"/>
                                  </p:stCondLst>
                                  <p:childTnLst>
                                    <p:set>
                                      <p:cBhvr>
                                        <p:cTn id="133" dur="1" fill="hold">
                                          <p:stCondLst>
                                            <p:cond delay="0"/>
                                          </p:stCondLst>
                                        </p:cTn>
                                        <p:tgtEl>
                                          <p:spTgt spid="2228"/>
                                        </p:tgtEl>
                                        <p:attrNameLst>
                                          <p:attrName>style.visibility</p:attrName>
                                        </p:attrNameLst>
                                      </p:cBhvr>
                                      <p:to>
                                        <p:strVal val="visible"/>
                                      </p:to>
                                    </p:set>
                                    <p:animEffect transition="in" filter="fade">
                                      <p:cBhvr>
                                        <p:cTn id="134" dur="500"/>
                                        <p:tgtEl>
                                          <p:spTgt spid="2228"/>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nodeType="clickEffect">
                                  <p:stCondLst>
                                    <p:cond delay="0"/>
                                  </p:stCondLst>
                                  <p:childTnLst>
                                    <p:set>
                                      <p:cBhvr>
                                        <p:cTn id="138" dur="1" fill="hold">
                                          <p:stCondLst>
                                            <p:cond delay="0"/>
                                          </p:stCondLst>
                                        </p:cTn>
                                        <p:tgtEl>
                                          <p:spTgt spid="2230"/>
                                        </p:tgtEl>
                                        <p:attrNameLst>
                                          <p:attrName>style.visibility</p:attrName>
                                        </p:attrNameLst>
                                      </p:cBhvr>
                                      <p:to>
                                        <p:strVal val="visible"/>
                                      </p:to>
                                    </p:set>
                                    <p:animEffect transition="in" filter="fade">
                                      <p:cBhvr>
                                        <p:cTn id="139" dur="500"/>
                                        <p:tgtEl>
                                          <p:spTgt spid="2230"/>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nodeType="clickEffect">
                                  <p:stCondLst>
                                    <p:cond delay="0"/>
                                  </p:stCondLst>
                                  <p:childTnLst>
                                    <p:set>
                                      <p:cBhvr>
                                        <p:cTn id="143" dur="1" fill="hold">
                                          <p:stCondLst>
                                            <p:cond delay="0"/>
                                          </p:stCondLst>
                                        </p:cTn>
                                        <p:tgtEl>
                                          <p:spTgt spid="563"/>
                                        </p:tgtEl>
                                        <p:attrNameLst>
                                          <p:attrName>style.visibility</p:attrName>
                                        </p:attrNameLst>
                                      </p:cBhvr>
                                      <p:to>
                                        <p:strVal val="visible"/>
                                      </p:to>
                                    </p:set>
                                    <p:animEffect transition="in" filter="fade">
                                      <p:cBhvr>
                                        <p:cTn id="144"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1" grpId="0" animBg="1"/>
      <p:bldP spid="2242" grpId="0" animBg="1"/>
      <p:bldP spid="2244" grpId="0" animBg="1"/>
      <p:bldP spid="2312" grpId="0" animBg="1"/>
      <p:bldP spid="247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 name="Rectangle 1047"/>
          <p:cNvSpPr/>
          <p:nvPr/>
        </p:nvSpPr>
        <p:spPr bwMode="auto">
          <a:xfrm>
            <a:off x="513057" y="908016"/>
            <a:ext cx="9493321" cy="5949984"/>
          </a:xfrm>
          <a:prstGeom prst="rect">
            <a:avLst/>
          </a:prstGeom>
          <a:solidFill>
            <a:schemeClr val="tx1"/>
          </a:solidFill>
          <a:ln>
            <a:solidFill>
              <a:schemeClr val="tx1"/>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mtClean="0"/>
              <a:t>AD RMS Licensing flow</a:t>
            </a:r>
            <a:endParaRPr lang="en-US" dirty="0"/>
          </a:p>
        </p:txBody>
      </p:sp>
      <p:grpSp>
        <p:nvGrpSpPr>
          <p:cNvPr id="3251" name="Group 3250"/>
          <p:cNvGrpSpPr/>
          <p:nvPr/>
        </p:nvGrpSpPr>
        <p:grpSpPr>
          <a:xfrm>
            <a:off x="1434105" y="1031303"/>
            <a:ext cx="2492784" cy="1862138"/>
            <a:chOff x="1130300" y="625476"/>
            <a:chExt cx="1870075" cy="1862138"/>
          </a:xfrm>
        </p:grpSpPr>
        <p:grpSp>
          <p:nvGrpSpPr>
            <p:cNvPr id="5" name="Group 207"/>
            <p:cNvGrpSpPr>
              <a:grpSpLocks/>
            </p:cNvGrpSpPr>
            <p:nvPr/>
          </p:nvGrpSpPr>
          <p:grpSpPr bwMode="auto">
            <a:xfrm>
              <a:off x="1130300" y="625476"/>
              <a:ext cx="1870075" cy="1862138"/>
              <a:chOff x="712" y="394"/>
              <a:chExt cx="1178" cy="1173"/>
            </a:xfrm>
          </p:grpSpPr>
          <p:sp>
            <p:nvSpPr>
              <p:cNvPr id="3446" name="Rectangle 7"/>
              <p:cNvSpPr>
                <a:spLocks noChangeArrowheads="1"/>
              </p:cNvSpPr>
              <p:nvPr/>
            </p:nvSpPr>
            <p:spPr bwMode="auto">
              <a:xfrm>
                <a:off x="730" y="407"/>
                <a:ext cx="1156" cy="115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4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 y="407"/>
                <a:ext cx="1156" cy="1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8" name="Rectangle 9"/>
              <p:cNvSpPr>
                <a:spLocks noChangeArrowheads="1"/>
              </p:cNvSpPr>
              <p:nvPr/>
            </p:nvSpPr>
            <p:spPr bwMode="auto">
              <a:xfrm>
                <a:off x="730" y="407"/>
                <a:ext cx="1156" cy="115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9" name="Rectangle 10"/>
              <p:cNvSpPr>
                <a:spLocks noChangeArrowheads="1"/>
              </p:cNvSpPr>
              <p:nvPr/>
            </p:nvSpPr>
            <p:spPr bwMode="auto">
              <a:xfrm>
                <a:off x="725" y="403"/>
                <a:ext cx="1165" cy="116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0" name="Freeform 11"/>
              <p:cNvSpPr>
                <a:spLocks/>
              </p:cNvSpPr>
              <p:nvPr/>
            </p:nvSpPr>
            <p:spPr bwMode="auto">
              <a:xfrm>
                <a:off x="727" y="405"/>
                <a:ext cx="1161" cy="1160"/>
              </a:xfrm>
              <a:custGeom>
                <a:avLst/>
                <a:gdLst>
                  <a:gd name="T0" fmla="*/ 8 w 4240"/>
                  <a:gd name="T1" fmla="*/ 4224 h 4240"/>
                  <a:gd name="T2" fmla="*/ 4232 w 4240"/>
                  <a:gd name="T3" fmla="*/ 4224 h 4240"/>
                  <a:gd name="T4" fmla="*/ 4224 w 4240"/>
                  <a:gd name="T5" fmla="*/ 4232 h 4240"/>
                  <a:gd name="T6" fmla="*/ 4224 w 4240"/>
                  <a:gd name="T7" fmla="*/ 8 h 4240"/>
                  <a:gd name="T8" fmla="*/ 4232 w 4240"/>
                  <a:gd name="T9" fmla="*/ 16 h 4240"/>
                  <a:gd name="T10" fmla="*/ 8 w 4240"/>
                  <a:gd name="T11" fmla="*/ 16 h 4240"/>
                  <a:gd name="T12" fmla="*/ 16 w 4240"/>
                  <a:gd name="T13" fmla="*/ 8 h 4240"/>
                  <a:gd name="T14" fmla="*/ 16 w 4240"/>
                  <a:gd name="T15" fmla="*/ 4232 h 4240"/>
                  <a:gd name="T16" fmla="*/ 8 w 4240"/>
                  <a:gd name="T17" fmla="*/ 4240 h 4240"/>
                  <a:gd name="T18" fmla="*/ 0 w 4240"/>
                  <a:gd name="T19" fmla="*/ 4232 h 4240"/>
                  <a:gd name="T20" fmla="*/ 0 w 4240"/>
                  <a:gd name="T21" fmla="*/ 8 h 4240"/>
                  <a:gd name="T22" fmla="*/ 8 w 4240"/>
                  <a:gd name="T23" fmla="*/ 0 h 4240"/>
                  <a:gd name="T24" fmla="*/ 4232 w 4240"/>
                  <a:gd name="T25" fmla="*/ 0 h 4240"/>
                  <a:gd name="T26" fmla="*/ 4240 w 4240"/>
                  <a:gd name="T27" fmla="*/ 8 h 4240"/>
                  <a:gd name="T28" fmla="*/ 4240 w 4240"/>
                  <a:gd name="T29" fmla="*/ 4232 h 4240"/>
                  <a:gd name="T30" fmla="*/ 4232 w 4240"/>
                  <a:gd name="T31" fmla="*/ 4240 h 4240"/>
                  <a:gd name="T32" fmla="*/ 8 w 4240"/>
                  <a:gd name="T33" fmla="*/ 4240 h 4240"/>
                  <a:gd name="T34" fmla="*/ 0 w 4240"/>
                  <a:gd name="T35" fmla="*/ 4232 h 4240"/>
                  <a:gd name="T36" fmla="*/ 8 w 4240"/>
                  <a:gd name="T37" fmla="*/ 4224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40" h="4240">
                    <a:moveTo>
                      <a:pt x="8" y="4224"/>
                    </a:moveTo>
                    <a:lnTo>
                      <a:pt x="4232" y="4224"/>
                    </a:lnTo>
                    <a:lnTo>
                      <a:pt x="4224" y="4232"/>
                    </a:lnTo>
                    <a:lnTo>
                      <a:pt x="4224" y="8"/>
                    </a:lnTo>
                    <a:lnTo>
                      <a:pt x="4232" y="16"/>
                    </a:lnTo>
                    <a:lnTo>
                      <a:pt x="8" y="16"/>
                    </a:lnTo>
                    <a:lnTo>
                      <a:pt x="16" y="8"/>
                    </a:lnTo>
                    <a:lnTo>
                      <a:pt x="16" y="4232"/>
                    </a:lnTo>
                    <a:cubicBezTo>
                      <a:pt x="16" y="4237"/>
                      <a:pt x="13" y="4240"/>
                      <a:pt x="8" y="4240"/>
                    </a:cubicBezTo>
                    <a:cubicBezTo>
                      <a:pt x="4" y="4240"/>
                      <a:pt x="0" y="4237"/>
                      <a:pt x="0" y="4232"/>
                    </a:cubicBezTo>
                    <a:lnTo>
                      <a:pt x="0" y="8"/>
                    </a:lnTo>
                    <a:cubicBezTo>
                      <a:pt x="0" y="4"/>
                      <a:pt x="4" y="0"/>
                      <a:pt x="8" y="0"/>
                    </a:cubicBezTo>
                    <a:lnTo>
                      <a:pt x="4232" y="0"/>
                    </a:lnTo>
                    <a:cubicBezTo>
                      <a:pt x="4237" y="0"/>
                      <a:pt x="4240" y="4"/>
                      <a:pt x="4240" y="8"/>
                    </a:cubicBezTo>
                    <a:lnTo>
                      <a:pt x="4240" y="4232"/>
                    </a:lnTo>
                    <a:cubicBezTo>
                      <a:pt x="4240" y="4237"/>
                      <a:pt x="4237" y="4240"/>
                      <a:pt x="4232" y="4240"/>
                    </a:cubicBezTo>
                    <a:lnTo>
                      <a:pt x="8" y="4240"/>
                    </a:lnTo>
                    <a:cubicBezTo>
                      <a:pt x="4" y="4240"/>
                      <a:pt x="0" y="4237"/>
                      <a:pt x="0" y="4232"/>
                    </a:cubicBezTo>
                    <a:cubicBezTo>
                      <a:pt x="0" y="4228"/>
                      <a:pt x="4" y="4224"/>
                      <a:pt x="8" y="422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1" name="Rectangle 12"/>
              <p:cNvSpPr>
                <a:spLocks noChangeArrowheads="1"/>
              </p:cNvSpPr>
              <p:nvPr/>
            </p:nvSpPr>
            <p:spPr bwMode="auto">
              <a:xfrm>
                <a:off x="725" y="403"/>
                <a:ext cx="1165" cy="116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2" name="Rectangle 13"/>
              <p:cNvSpPr>
                <a:spLocks noChangeArrowheads="1"/>
              </p:cNvSpPr>
              <p:nvPr/>
            </p:nvSpPr>
            <p:spPr bwMode="auto">
              <a:xfrm>
                <a:off x="712" y="394"/>
                <a:ext cx="1165"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4" name="Rectangle 14"/>
              <p:cNvSpPr>
                <a:spLocks noChangeArrowheads="1"/>
              </p:cNvSpPr>
              <p:nvPr/>
            </p:nvSpPr>
            <p:spPr bwMode="auto">
              <a:xfrm>
                <a:off x="712" y="398"/>
                <a:ext cx="1165" cy="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5" name="Rectangle 15"/>
              <p:cNvSpPr>
                <a:spLocks noChangeArrowheads="1"/>
              </p:cNvSpPr>
              <p:nvPr/>
            </p:nvSpPr>
            <p:spPr bwMode="auto">
              <a:xfrm>
                <a:off x="712" y="508"/>
                <a:ext cx="1165" cy="144"/>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6" name="Rectangle 16"/>
              <p:cNvSpPr>
                <a:spLocks noChangeArrowheads="1"/>
              </p:cNvSpPr>
              <p:nvPr/>
            </p:nvSpPr>
            <p:spPr bwMode="auto">
              <a:xfrm>
                <a:off x="712" y="652"/>
                <a:ext cx="1165" cy="14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7" name="Rectangle 17"/>
              <p:cNvSpPr>
                <a:spLocks noChangeArrowheads="1"/>
              </p:cNvSpPr>
              <p:nvPr/>
            </p:nvSpPr>
            <p:spPr bwMode="auto">
              <a:xfrm>
                <a:off x="712" y="797"/>
                <a:ext cx="1165" cy="219"/>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8" name="Rectangle 18"/>
              <p:cNvSpPr>
                <a:spLocks noChangeArrowheads="1"/>
              </p:cNvSpPr>
              <p:nvPr/>
            </p:nvSpPr>
            <p:spPr bwMode="auto">
              <a:xfrm>
                <a:off x="712" y="1016"/>
                <a:ext cx="1165" cy="14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59" name="Rectangle 19"/>
              <p:cNvSpPr>
                <a:spLocks noChangeArrowheads="1"/>
              </p:cNvSpPr>
              <p:nvPr/>
            </p:nvSpPr>
            <p:spPr bwMode="auto">
              <a:xfrm>
                <a:off x="712" y="1164"/>
                <a:ext cx="1165" cy="14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0" name="Rectangle 20"/>
              <p:cNvSpPr>
                <a:spLocks noChangeArrowheads="1"/>
              </p:cNvSpPr>
              <p:nvPr/>
            </p:nvSpPr>
            <p:spPr bwMode="auto">
              <a:xfrm>
                <a:off x="712" y="1309"/>
                <a:ext cx="1165" cy="144"/>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1" name="Rectangle 21"/>
              <p:cNvSpPr>
                <a:spLocks noChangeArrowheads="1"/>
              </p:cNvSpPr>
              <p:nvPr/>
            </p:nvSpPr>
            <p:spPr bwMode="auto">
              <a:xfrm>
                <a:off x="712" y="1453"/>
                <a:ext cx="1165" cy="106"/>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2" name="Rectangle 22"/>
              <p:cNvSpPr>
                <a:spLocks noChangeArrowheads="1"/>
              </p:cNvSpPr>
              <p:nvPr/>
            </p:nvSpPr>
            <p:spPr bwMode="auto">
              <a:xfrm>
                <a:off x="721" y="403"/>
                <a:ext cx="1156" cy="1156"/>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63" name="Rectangle 23"/>
              <p:cNvSpPr>
                <a:spLocks noChangeArrowheads="1"/>
              </p:cNvSpPr>
              <p:nvPr/>
            </p:nvSpPr>
            <p:spPr bwMode="auto">
              <a:xfrm>
                <a:off x="730" y="407"/>
                <a:ext cx="383"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RMS Protected Document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64" name="Rectangle 24"/>
              <p:cNvSpPr>
                <a:spLocks noChangeArrowheads="1"/>
              </p:cNvSpPr>
              <p:nvPr/>
            </p:nvSpPr>
            <p:spPr bwMode="auto">
              <a:xfrm>
                <a:off x="795" y="547"/>
                <a:ext cx="705" cy="44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65"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 y="547"/>
                <a:ext cx="705"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6" name="Rectangle 26"/>
              <p:cNvSpPr>
                <a:spLocks noChangeArrowheads="1"/>
              </p:cNvSpPr>
              <p:nvPr/>
            </p:nvSpPr>
            <p:spPr bwMode="auto">
              <a:xfrm>
                <a:off x="795" y="547"/>
                <a:ext cx="705" cy="447"/>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7" name="Rectangle 27"/>
              <p:cNvSpPr>
                <a:spLocks noChangeArrowheads="1"/>
              </p:cNvSpPr>
              <p:nvPr/>
            </p:nvSpPr>
            <p:spPr bwMode="auto">
              <a:xfrm>
                <a:off x="791" y="543"/>
                <a:ext cx="714" cy="45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8" name="Freeform 28"/>
              <p:cNvSpPr>
                <a:spLocks/>
              </p:cNvSpPr>
              <p:nvPr/>
            </p:nvSpPr>
            <p:spPr bwMode="auto">
              <a:xfrm>
                <a:off x="793" y="545"/>
                <a:ext cx="710" cy="451"/>
              </a:xfrm>
              <a:custGeom>
                <a:avLst/>
                <a:gdLst>
                  <a:gd name="T0" fmla="*/ 8 w 2592"/>
                  <a:gd name="T1" fmla="*/ 1632 h 1648"/>
                  <a:gd name="T2" fmla="*/ 2584 w 2592"/>
                  <a:gd name="T3" fmla="*/ 1632 h 1648"/>
                  <a:gd name="T4" fmla="*/ 2576 w 2592"/>
                  <a:gd name="T5" fmla="*/ 1640 h 1648"/>
                  <a:gd name="T6" fmla="*/ 2576 w 2592"/>
                  <a:gd name="T7" fmla="*/ 8 h 1648"/>
                  <a:gd name="T8" fmla="*/ 2584 w 2592"/>
                  <a:gd name="T9" fmla="*/ 16 h 1648"/>
                  <a:gd name="T10" fmla="*/ 8 w 2592"/>
                  <a:gd name="T11" fmla="*/ 16 h 1648"/>
                  <a:gd name="T12" fmla="*/ 16 w 2592"/>
                  <a:gd name="T13" fmla="*/ 8 h 1648"/>
                  <a:gd name="T14" fmla="*/ 16 w 2592"/>
                  <a:gd name="T15" fmla="*/ 1640 h 1648"/>
                  <a:gd name="T16" fmla="*/ 8 w 2592"/>
                  <a:gd name="T17" fmla="*/ 1648 h 1648"/>
                  <a:gd name="T18" fmla="*/ 0 w 2592"/>
                  <a:gd name="T19" fmla="*/ 1640 h 1648"/>
                  <a:gd name="T20" fmla="*/ 0 w 2592"/>
                  <a:gd name="T21" fmla="*/ 8 h 1648"/>
                  <a:gd name="T22" fmla="*/ 8 w 2592"/>
                  <a:gd name="T23" fmla="*/ 0 h 1648"/>
                  <a:gd name="T24" fmla="*/ 2584 w 2592"/>
                  <a:gd name="T25" fmla="*/ 0 h 1648"/>
                  <a:gd name="T26" fmla="*/ 2592 w 2592"/>
                  <a:gd name="T27" fmla="*/ 8 h 1648"/>
                  <a:gd name="T28" fmla="*/ 2592 w 2592"/>
                  <a:gd name="T29" fmla="*/ 1640 h 1648"/>
                  <a:gd name="T30" fmla="*/ 2584 w 2592"/>
                  <a:gd name="T31" fmla="*/ 1648 h 1648"/>
                  <a:gd name="T32" fmla="*/ 8 w 2592"/>
                  <a:gd name="T33" fmla="*/ 1648 h 1648"/>
                  <a:gd name="T34" fmla="*/ 0 w 2592"/>
                  <a:gd name="T35" fmla="*/ 1640 h 1648"/>
                  <a:gd name="T36" fmla="*/ 8 w 2592"/>
                  <a:gd name="T37" fmla="*/ 163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2" h="1648">
                    <a:moveTo>
                      <a:pt x="8" y="1632"/>
                    </a:moveTo>
                    <a:lnTo>
                      <a:pt x="2584" y="1632"/>
                    </a:lnTo>
                    <a:lnTo>
                      <a:pt x="2576" y="1640"/>
                    </a:lnTo>
                    <a:lnTo>
                      <a:pt x="2576" y="8"/>
                    </a:lnTo>
                    <a:lnTo>
                      <a:pt x="2584" y="16"/>
                    </a:lnTo>
                    <a:lnTo>
                      <a:pt x="8" y="16"/>
                    </a:lnTo>
                    <a:lnTo>
                      <a:pt x="16" y="8"/>
                    </a:lnTo>
                    <a:lnTo>
                      <a:pt x="16" y="1640"/>
                    </a:lnTo>
                    <a:cubicBezTo>
                      <a:pt x="16" y="1645"/>
                      <a:pt x="13" y="1648"/>
                      <a:pt x="8" y="1648"/>
                    </a:cubicBezTo>
                    <a:cubicBezTo>
                      <a:pt x="4" y="1648"/>
                      <a:pt x="0" y="1645"/>
                      <a:pt x="0" y="1640"/>
                    </a:cubicBezTo>
                    <a:lnTo>
                      <a:pt x="0" y="8"/>
                    </a:lnTo>
                    <a:cubicBezTo>
                      <a:pt x="0" y="4"/>
                      <a:pt x="4" y="0"/>
                      <a:pt x="8" y="0"/>
                    </a:cubicBezTo>
                    <a:lnTo>
                      <a:pt x="2584" y="0"/>
                    </a:lnTo>
                    <a:cubicBezTo>
                      <a:pt x="2589" y="0"/>
                      <a:pt x="2592" y="4"/>
                      <a:pt x="2592" y="8"/>
                    </a:cubicBezTo>
                    <a:lnTo>
                      <a:pt x="2592" y="1640"/>
                    </a:lnTo>
                    <a:cubicBezTo>
                      <a:pt x="2592" y="1645"/>
                      <a:pt x="2589" y="1648"/>
                      <a:pt x="2584" y="1648"/>
                    </a:cubicBezTo>
                    <a:lnTo>
                      <a:pt x="8" y="1648"/>
                    </a:lnTo>
                    <a:cubicBezTo>
                      <a:pt x="4" y="1648"/>
                      <a:pt x="0" y="1645"/>
                      <a:pt x="0" y="1640"/>
                    </a:cubicBezTo>
                    <a:cubicBezTo>
                      <a:pt x="0" y="1636"/>
                      <a:pt x="4" y="1632"/>
                      <a:pt x="8" y="16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9" name="Rectangle 29"/>
              <p:cNvSpPr>
                <a:spLocks noChangeArrowheads="1"/>
              </p:cNvSpPr>
              <p:nvPr/>
            </p:nvSpPr>
            <p:spPr bwMode="auto">
              <a:xfrm>
                <a:off x="791" y="543"/>
                <a:ext cx="714" cy="45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0" name="Rectangle 30"/>
              <p:cNvSpPr>
                <a:spLocks noChangeArrowheads="1"/>
              </p:cNvSpPr>
              <p:nvPr/>
            </p:nvSpPr>
            <p:spPr bwMode="auto">
              <a:xfrm>
                <a:off x="782" y="530"/>
                <a:ext cx="718"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1" name="Rectangle 31"/>
              <p:cNvSpPr>
                <a:spLocks noChangeArrowheads="1"/>
              </p:cNvSpPr>
              <p:nvPr/>
            </p:nvSpPr>
            <p:spPr bwMode="auto">
              <a:xfrm>
                <a:off x="782" y="534"/>
                <a:ext cx="718" cy="1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2" name="Rectangle 32"/>
              <p:cNvSpPr>
                <a:spLocks noChangeArrowheads="1"/>
              </p:cNvSpPr>
              <p:nvPr/>
            </p:nvSpPr>
            <p:spPr bwMode="auto">
              <a:xfrm>
                <a:off x="782" y="551"/>
                <a:ext cx="718" cy="27"/>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3" name="Rectangle 33"/>
              <p:cNvSpPr>
                <a:spLocks noChangeArrowheads="1"/>
              </p:cNvSpPr>
              <p:nvPr/>
            </p:nvSpPr>
            <p:spPr bwMode="auto">
              <a:xfrm>
                <a:off x="782" y="578"/>
                <a:ext cx="718" cy="3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4" name="Rectangle 34"/>
              <p:cNvSpPr>
                <a:spLocks noChangeArrowheads="1"/>
              </p:cNvSpPr>
              <p:nvPr/>
            </p:nvSpPr>
            <p:spPr bwMode="auto">
              <a:xfrm>
                <a:off x="782" y="608"/>
                <a:ext cx="718" cy="2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5" name="Rectangle 35"/>
              <p:cNvSpPr>
                <a:spLocks noChangeArrowheads="1"/>
              </p:cNvSpPr>
              <p:nvPr/>
            </p:nvSpPr>
            <p:spPr bwMode="auto">
              <a:xfrm>
                <a:off x="782" y="635"/>
                <a:ext cx="718" cy="3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6" name="Rectangle 36"/>
              <p:cNvSpPr>
                <a:spLocks noChangeArrowheads="1"/>
              </p:cNvSpPr>
              <p:nvPr/>
            </p:nvSpPr>
            <p:spPr bwMode="auto">
              <a:xfrm>
                <a:off x="782" y="665"/>
                <a:ext cx="718" cy="27"/>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8" name="Rectangle 37"/>
              <p:cNvSpPr>
                <a:spLocks noChangeArrowheads="1"/>
              </p:cNvSpPr>
              <p:nvPr/>
            </p:nvSpPr>
            <p:spPr bwMode="auto">
              <a:xfrm>
                <a:off x="782" y="692"/>
                <a:ext cx="718" cy="3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79" name="Rectangle 38"/>
              <p:cNvSpPr>
                <a:spLocks noChangeArrowheads="1"/>
              </p:cNvSpPr>
              <p:nvPr/>
            </p:nvSpPr>
            <p:spPr bwMode="auto">
              <a:xfrm>
                <a:off x="782" y="722"/>
                <a:ext cx="718" cy="57"/>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0" name="Rectangle 39"/>
              <p:cNvSpPr>
                <a:spLocks noChangeArrowheads="1"/>
              </p:cNvSpPr>
              <p:nvPr/>
            </p:nvSpPr>
            <p:spPr bwMode="auto">
              <a:xfrm>
                <a:off x="782" y="779"/>
                <a:ext cx="718" cy="26"/>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1" name="Rectangle 40"/>
              <p:cNvSpPr>
                <a:spLocks noChangeArrowheads="1"/>
              </p:cNvSpPr>
              <p:nvPr/>
            </p:nvSpPr>
            <p:spPr bwMode="auto">
              <a:xfrm>
                <a:off x="782" y="805"/>
                <a:ext cx="718" cy="31"/>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2" name="Rectangle 41"/>
              <p:cNvSpPr>
                <a:spLocks noChangeArrowheads="1"/>
              </p:cNvSpPr>
              <p:nvPr/>
            </p:nvSpPr>
            <p:spPr bwMode="auto">
              <a:xfrm>
                <a:off x="782" y="836"/>
                <a:ext cx="718" cy="26"/>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3" name="Rectangle 42"/>
              <p:cNvSpPr>
                <a:spLocks noChangeArrowheads="1"/>
              </p:cNvSpPr>
              <p:nvPr/>
            </p:nvSpPr>
            <p:spPr bwMode="auto">
              <a:xfrm>
                <a:off x="782" y="862"/>
                <a:ext cx="718" cy="31"/>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4" name="Rectangle 43"/>
              <p:cNvSpPr>
                <a:spLocks noChangeArrowheads="1"/>
              </p:cNvSpPr>
              <p:nvPr/>
            </p:nvSpPr>
            <p:spPr bwMode="auto">
              <a:xfrm>
                <a:off x="782" y="893"/>
                <a:ext cx="718" cy="26"/>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5" name="Rectangle 44"/>
              <p:cNvSpPr>
                <a:spLocks noChangeArrowheads="1"/>
              </p:cNvSpPr>
              <p:nvPr/>
            </p:nvSpPr>
            <p:spPr bwMode="auto">
              <a:xfrm>
                <a:off x="782" y="919"/>
                <a:ext cx="718" cy="3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6" name="Rectangle 45"/>
              <p:cNvSpPr>
                <a:spLocks noChangeArrowheads="1"/>
              </p:cNvSpPr>
              <p:nvPr/>
            </p:nvSpPr>
            <p:spPr bwMode="auto">
              <a:xfrm>
                <a:off x="782" y="950"/>
                <a:ext cx="718" cy="26"/>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7" name="Rectangle 46"/>
              <p:cNvSpPr>
                <a:spLocks noChangeArrowheads="1"/>
              </p:cNvSpPr>
              <p:nvPr/>
            </p:nvSpPr>
            <p:spPr bwMode="auto">
              <a:xfrm>
                <a:off x="782" y="976"/>
                <a:ext cx="718" cy="9"/>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6" name="Rectangle 47"/>
              <p:cNvSpPr>
                <a:spLocks noChangeArrowheads="1"/>
              </p:cNvSpPr>
              <p:nvPr/>
            </p:nvSpPr>
            <p:spPr bwMode="auto">
              <a:xfrm>
                <a:off x="786" y="538"/>
                <a:ext cx="706" cy="447"/>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7" name="Freeform 48"/>
              <p:cNvSpPr>
                <a:spLocks noEditPoints="1"/>
              </p:cNvSpPr>
              <p:nvPr/>
            </p:nvSpPr>
            <p:spPr bwMode="auto">
              <a:xfrm>
                <a:off x="865" y="607"/>
                <a:ext cx="266" cy="225"/>
              </a:xfrm>
              <a:custGeom>
                <a:avLst/>
                <a:gdLst>
                  <a:gd name="T0" fmla="*/ 812 w 974"/>
                  <a:gd name="T1" fmla="*/ 156 h 823"/>
                  <a:gd name="T2" fmla="*/ 607 w 974"/>
                  <a:gd name="T3" fmla="*/ 156 h 823"/>
                  <a:gd name="T4" fmla="*/ 710 w 974"/>
                  <a:gd name="T5" fmla="*/ 0 h 823"/>
                  <a:gd name="T6" fmla="*/ 864 w 974"/>
                  <a:gd name="T7" fmla="*/ 156 h 823"/>
                  <a:gd name="T8" fmla="*/ 710 w 974"/>
                  <a:gd name="T9" fmla="*/ 313 h 823"/>
                  <a:gd name="T10" fmla="*/ 710 w 974"/>
                  <a:gd name="T11" fmla="*/ 0 h 823"/>
                  <a:gd name="T12" fmla="*/ 469 w 974"/>
                  <a:gd name="T13" fmla="*/ 635 h 823"/>
                  <a:gd name="T14" fmla="*/ 371 w 974"/>
                  <a:gd name="T15" fmla="*/ 433 h 823"/>
                  <a:gd name="T16" fmla="*/ 264 w 974"/>
                  <a:gd name="T17" fmla="*/ 646 h 823"/>
                  <a:gd name="T18" fmla="*/ 157 w 974"/>
                  <a:gd name="T19" fmla="*/ 433 h 823"/>
                  <a:gd name="T20" fmla="*/ 264 w 974"/>
                  <a:gd name="T21" fmla="*/ 739 h 823"/>
                  <a:gd name="T22" fmla="*/ 520 w 974"/>
                  <a:gd name="T23" fmla="*/ 635 h 823"/>
                  <a:gd name="T24" fmla="*/ 264 w 974"/>
                  <a:gd name="T25" fmla="*/ 792 h 823"/>
                  <a:gd name="T26" fmla="*/ 7 w 974"/>
                  <a:gd name="T27" fmla="*/ 635 h 823"/>
                  <a:gd name="T28" fmla="*/ 191 w 974"/>
                  <a:gd name="T29" fmla="*/ 384 h 823"/>
                  <a:gd name="T30" fmla="*/ 259 w 974"/>
                  <a:gd name="T31" fmla="*/ 533 h 823"/>
                  <a:gd name="T32" fmla="*/ 337 w 974"/>
                  <a:gd name="T33" fmla="*/ 384 h 823"/>
                  <a:gd name="T34" fmla="*/ 811 w 974"/>
                  <a:gd name="T35" fmla="*/ 307 h 823"/>
                  <a:gd name="T36" fmla="*/ 723 w 974"/>
                  <a:gd name="T37" fmla="*/ 733 h 823"/>
                  <a:gd name="T38" fmla="*/ 538 w 974"/>
                  <a:gd name="T39" fmla="*/ 698 h 823"/>
                  <a:gd name="T40" fmla="*/ 710 w 974"/>
                  <a:gd name="T41" fmla="*/ 677 h 823"/>
                  <a:gd name="T42" fmla="*/ 817 w 974"/>
                  <a:gd name="T43" fmla="*/ 371 h 823"/>
                  <a:gd name="T44" fmla="*/ 710 w 974"/>
                  <a:gd name="T45" fmla="*/ 584 h 823"/>
                  <a:gd name="T46" fmla="*/ 603 w 974"/>
                  <a:gd name="T47" fmla="*/ 371 h 823"/>
                  <a:gd name="T48" fmla="*/ 519 w 974"/>
                  <a:gd name="T49" fmla="*/ 483 h 823"/>
                  <a:gd name="T50" fmla="*/ 609 w 974"/>
                  <a:gd name="T51" fmla="*/ 307 h 823"/>
                  <a:gd name="T52" fmla="*/ 643 w 974"/>
                  <a:gd name="T53" fmla="*/ 325 h 823"/>
                  <a:gd name="T54" fmla="*/ 787 w 974"/>
                  <a:gd name="T55" fmla="*/ 325 h 823"/>
                  <a:gd name="T56" fmla="*/ 811 w 974"/>
                  <a:gd name="T57" fmla="*/ 307 h 823"/>
                  <a:gd name="T58" fmla="*/ 367 w 974"/>
                  <a:gd name="T59" fmla="*/ 218 h 823"/>
                  <a:gd name="T60" fmla="*/ 161 w 974"/>
                  <a:gd name="T61" fmla="*/ 218 h 823"/>
                  <a:gd name="T62" fmla="*/ 264 w 974"/>
                  <a:gd name="T63" fmla="*/ 62 h 823"/>
                  <a:gd name="T64" fmla="*/ 418 w 974"/>
                  <a:gd name="T65" fmla="*/ 218 h 823"/>
                  <a:gd name="T66" fmla="*/ 264 w 974"/>
                  <a:gd name="T67" fmla="*/ 375 h 823"/>
                  <a:gd name="T68" fmla="*/ 264 w 974"/>
                  <a:gd name="T69" fmla="*/ 6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4" h="823">
                    <a:moveTo>
                      <a:pt x="710" y="261"/>
                    </a:moveTo>
                    <a:cubicBezTo>
                      <a:pt x="767" y="261"/>
                      <a:pt x="812" y="214"/>
                      <a:pt x="812" y="156"/>
                    </a:cubicBezTo>
                    <a:cubicBezTo>
                      <a:pt x="812" y="99"/>
                      <a:pt x="767" y="52"/>
                      <a:pt x="710" y="52"/>
                    </a:cubicBezTo>
                    <a:cubicBezTo>
                      <a:pt x="653" y="52"/>
                      <a:pt x="607" y="99"/>
                      <a:pt x="607" y="156"/>
                    </a:cubicBezTo>
                    <a:cubicBezTo>
                      <a:pt x="607" y="214"/>
                      <a:pt x="653" y="260"/>
                      <a:pt x="710" y="261"/>
                    </a:cubicBezTo>
                    <a:close/>
                    <a:moveTo>
                      <a:pt x="710" y="0"/>
                    </a:moveTo>
                    <a:cubicBezTo>
                      <a:pt x="795" y="0"/>
                      <a:pt x="864" y="70"/>
                      <a:pt x="864" y="156"/>
                    </a:cubicBezTo>
                    <a:cubicBezTo>
                      <a:pt x="864" y="156"/>
                      <a:pt x="864" y="156"/>
                      <a:pt x="864" y="156"/>
                    </a:cubicBezTo>
                    <a:cubicBezTo>
                      <a:pt x="864" y="243"/>
                      <a:pt x="795" y="313"/>
                      <a:pt x="710" y="313"/>
                    </a:cubicBezTo>
                    <a:cubicBezTo>
                      <a:pt x="710" y="313"/>
                      <a:pt x="710" y="313"/>
                      <a:pt x="710" y="313"/>
                    </a:cubicBezTo>
                    <a:cubicBezTo>
                      <a:pt x="625" y="313"/>
                      <a:pt x="556" y="243"/>
                      <a:pt x="556" y="156"/>
                    </a:cubicBezTo>
                    <a:cubicBezTo>
                      <a:pt x="556" y="70"/>
                      <a:pt x="625" y="0"/>
                      <a:pt x="710" y="0"/>
                    </a:cubicBezTo>
                    <a:close/>
                    <a:moveTo>
                      <a:pt x="264" y="739"/>
                    </a:moveTo>
                    <a:cubicBezTo>
                      <a:pt x="348" y="760"/>
                      <a:pt x="434" y="716"/>
                      <a:pt x="469" y="635"/>
                    </a:cubicBezTo>
                    <a:cubicBezTo>
                      <a:pt x="473" y="555"/>
                      <a:pt x="436" y="478"/>
                      <a:pt x="371" y="433"/>
                    </a:cubicBezTo>
                    <a:lnTo>
                      <a:pt x="371" y="433"/>
                    </a:lnTo>
                    <a:cubicBezTo>
                      <a:pt x="335" y="504"/>
                      <a:pt x="300" y="575"/>
                      <a:pt x="264" y="646"/>
                    </a:cubicBezTo>
                    <a:lnTo>
                      <a:pt x="264" y="646"/>
                    </a:lnTo>
                    <a:cubicBezTo>
                      <a:pt x="228" y="575"/>
                      <a:pt x="193" y="504"/>
                      <a:pt x="157" y="433"/>
                    </a:cubicBezTo>
                    <a:lnTo>
                      <a:pt x="157" y="433"/>
                    </a:lnTo>
                    <a:cubicBezTo>
                      <a:pt x="92" y="478"/>
                      <a:pt x="54" y="555"/>
                      <a:pt x="59" y="635"/>
                    </a:cubicBezTo>
                    <a:cubicBezTo>
                      <a:pt x="93" y="716"/>
                      <a:pt x="180" y="760"/>
                      <a:pt x="264" y="739"/>
                    </a:cubicBezTo>
                    <a:close/>
                    <a:moveTo>
                      <a:pt x="365" y="369"/>
                    </a:moveTo>
                    <a:cubicBezTo>
                      <a:pt x="466" y="417"/>
                      <a:pt x="528" y="522"/>
                      <a:pt x="520" y="635"/>
                    </a:cubicBezTo>
                    <a:cubicBezTo>
                      <a:pt x="497" y="748"/>
                      <a:pt x="388" y="819"/>
                      <a:pt x="277" y="795"/>
                    </a:cubicBezTo>
                    <a:cubicBezTo>
                      <a:pt x="273" y="794"/>
                      <a:pt x="268" y="793"/>
                      <a:pt x="264" y="792"/>
                    </a:cubicBezTo>
                    <a:cubicBezTo>
                      <a:pt x="155" y="823"/>
                      <a:pt x="42" y="759"/>
                      <a:pt x="11" y="648"/>
                    </a:cubicBezTo>
                    <a:cubicBezTo>
                      <a:pt x="10" y="644"/>
                      <a:pt x="8" y="640"/>
                      <a:pt x="7" y="635"/>
                    </a:cubicBezTo>
                    <a:cubicBezTo>
                      <a:pt x="0" y="522"/>
                      <a:pt x="62" y="417"/>
                      <a:pt x="163" y="369"/>
                    </a:cubicBezTo>
                    <a:cubicBezTo>
                      <a:pt x="171" y="375"/>
                      <a:pt x="181" y="380"/>
                      <a:pt x="191" y="384"/>
                    </a:cubicBezTo>
                    <a:lnTo>
                      <a:pt x="195" y="389"/>
                    </a:lnTo>
                    <a:lnTo>
                      <a:pt x="259" y="533"/>
                    </a:lnTo>
                    <a:lnTo>
                      <a:pt x="339" y="389"/>
                    </a:lnTo>
                    <a:lnTo>
                      <a:pt x="337" y="384"/>
                    </a:lnTo>
                    <a:cubicBezTo>
                      <a:pt x="347" y="380"/>
                      <a:pt x="356" y="375"/>
                      <a:pt x="365" y="369"/>
                    </a:cubicBezTo>
                    <a:close/>
                    <a:moveTo>
                      <a:pt x="811" y="307"/>
                    </a:moveTo>
                    <a:cubicBezTo>
                      <a:pt x="912" y="355"/>
                      <a:pt x="974" y="460"/>
                      <a:pt x="966" y="573"/>
                    </a:cubicBezTo>
                    <a:cubicBezTo>
                      <a:pt x="943" y="686"/>
                      <a:pt x="834" y="757"/>
                      <a:pt x="723" y="733"/>
                    </a:cubicBezTo>
                    <a:cubicBezTo>
                      <a:pt x="719" y="732"/>
                      <a:pt x="714" y="731"/>
                      <a:pt x="710" y="730"/>
                    </a:cubicBezTo>
                    <a:cubicBezTo>
                      <a:pt x="651" y="732"/>
                      <a:pt x="593" y="721"/>
                      <a:pt x="538" y="698"/>
                    </a:cubicBezTo>
                    <a:cubicBezTo>
                      <a:pt x="545" y="681"/>
                      <a:pt x="549" y="663"/>
                      <a:pt x="550" y="645"/>
                    </a:cubicBezTo>
                    <a:cubicBezTo>
                      <a:pt x="600" y="669"/>
                      <a:pt x="655" y="680"/>
                      <a:pt x="710" y="677"/>
                    </a:cubicBezTo>
                    <a:cubicBezTo>
                      <a:pt x="794" y="698"/>
                      <a:pt x="880" y="654"/>
                      <a:pt x="915" y="573"/>
                    </a:cubicBezTo>
                    <a:cubicBezTo>
                      <a:pt x="919" y="493"/>
                      <a:pt x="882" y="416"/>
                      <a:pt x="817" y="371"/>
                    </a:cubicBezTo>
                    <a:lnTo>
                      <a:pt x="817" y="371"/>
                    </a:lnTo>
                    <a:cubicBezTo>
                      <a:pt x="781" y="442"/>
                      <a:pt x="746" y="513"/>
                      <a:pt x="710" y="584"/>
                    </a:cubicBezTo>
                    <a:lnTo>
                      <a:pt x="710" y="584"/>
                    </a:lnTo>
                    <a:cubicBezTo>
                      <a:pt x="674" y="513"/>
                      <a:pt x="639" y="442"/>
                      <a:pt x="603" y="371"/>
                    </a:cubicBezTo>
                    <a:lnTo>
                      <a:pt x="603" y="371"/>
                    </a:lnTo>
                    <a:cubicBezTo>
                      <a:pt x="563" y="397"/>
                      <a:pt x="533" y="437"/>
                      <a:pt x="519" y="483"/>
                    </a:cubicBezTo>
                    <a:cubicBezTo>
                      <a:pt x="510" y="463"/>
                      <a:pt x="499" y="444"/>
                      <a:pt x="486" y="427"/>
                    </a:cubicBezTo>
                    <a:cubicBezTo>
                      <a:pt x="511" y="373"/>
                      <a:pt x="555" y="330"/>
                      <a:pt x="609" y="307"/>
                    </a:cubicBezTo>
                    <a:cubicBezTo>
                      <a:pt x="617" y="313"/>
                      <a:pt x="627" y="318"/>
                      <a:pt x="637" y="322"/>
                    </a:cubicBezTo>
                    <a:lnTo>
                      <a:pt x="643" y="325"/>
                    </a:lnTo>
                    <a:lnTo>
                      <a:pt x="707" y="469"/>
                    </a:lnTo>
                    <a:lnTo>
                      <a:pt x="787" y="325"/>
                    </a:lnTo>
                    <a:lnTo>
                      <a:pt x="783" y="322"/>
                    </a:lnTo>
                    <a:cubicBezTo>
                      <a:pt x="793" y="318"/>
                      <a:pt x="802" y="313"/>
                      <a:pt x="811" y="307"/>
                    </a:cubicBezTo>
                    <a:close/>
                    <a:moveTo>
                      <a:pt x="264" y="323"/>
                    </a:moveTo>
                    <a:cubicBezTo>
                      <a:pt x="321" y="323"/>
                      <a:pt x="366" y="276"/>
                      <a:pt x="367" y="218"/>
                    </a:cubicBezTo>
                    <a:cubicBezTo>
                      <a:pt x="366" y="161"/>
                      <a:pt x="321" y="114"/>
                      <a:pt x="264" y="114"/>
                    </a:cubicBezTo>
                    <a:cubicBezTo>
                      <a:pt x="207" y="114"/>
                      <a:pt x="161" y="161"/>
                      <a:pt x="161" y="218"/>
                    </a:cubicBezTo>
                    <a:cubicBezTo>
                      <a:pt x="161" y="276"/>
                      <a:pt x="207" y="322"/>
                      <a:pt x="264" y="323"/>
                    </a:cubicBezTo>
                    <a:close/>
                    <a:moveTo>
                      <a:pt x="264" y="62"/>
                    </a:moveTo>
                    <a:cubicBezTo>
                      <a:pt x="349" y="62"/>
                      <a:pt x="418" y="132"/>
                      <a:pt x="418" y="218"/>
                    </a:cubicBezTo>
                    <a:cubicBezTo>
                      <a:pt x="418" y="218"/>
                      <a:pt x="418" y="218"/>
                      <a:pt x="418" y="218"/>
                    </a:cubicBezTo>
                    <a:cubicBezTo>
                      <a:pt x="418" y="305"/>
                      <a:pt x="349" y="375"/>
                      <a:pt x="264" y="375"/>
                    </a:cubicBezTo>
                    <a:cubicBezTo>
                      <a:pt x="264" y="375"/>
                      <a:pt x="264" y="375"/>
                      <a:pt x="264" y="375"/>
                    </a:cubicBezTo>
                    <a:cubicBezTo>
                      <a:pt x="179" y="375"/>
                      <a:pt x="110" y="305"/>
                      <a:pt x="110" y="218"/>
                    </a:cubicBezTo>
                    <a:cubicBezTo>
                      <a:pt x="110" y="132"/>
                      <a:pt x="179" y="62"/>
                      <a:pt x="264" y="62"/>
                    </a:cubicBez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8" name="Freeform 49"/>
              <p:cNvSpPr>
                <a:spLocks/>
              </p:cNvSpPr>
              <p:nvPr/>
            </p:nvSpPr>
            <p:spPr bwMode="auto">
              <a:xfrm>
                <a:off x="1242" y="608"/>
                <a:ext cx="140" cy="136"/>
              </a:xfrm>
              <a:custGeom>
                <a:avLst/>
                <a:gdLst>
                  <a:gd name="T0" fmla="*/ 140 w 140"/>
                  <a:gd name="T1" fmla="*/ 84 h 136"/>
                  <a:gd name="T2" fmla="*/ 88 w 140"/>
                  <a:gd name="T3" fmla="*/ 84 h 136"/>
                  <a:gd name="T4" fmla="*/ 88 w 140"/>
                  <a:gd name="T5" fmla="*/ 136 h 136"/>
                  <a:gd name="T6" fmla="*/ 57 w 140"/>
                  <a:gd name="T7" fmla="*/ 136 h 136"/>
                  <a:gd name="T8" fmla="*/ 57 w 140"/>
                  <a:gd name="T9" fmla="*/ 84 h 136"/>
                  <a:gd name="T10" fmla="*/ 0 w 140"/>
                  <a:gd name="T11" fmla="*/ 84 h 136"/>
                  <a:gd name="T12" fmla="*/ 0 w 140"/>
                  <a:gd name="T13" fmla="*/ 53 h 136"/>
                  <a:gd name="T14" fmla="*/ 57 w 140"/>
                  <a:gd name="T15" fmla="*/ 53 h 136"/>
                  <a:gd name="T16" fmla="*/ 57 w 140"/>
                  <a:gd name="T17" fmla="*/ 0 h 136"/>
                  <a:gd name="T18" fmla="*/ 88 w 140"/>
                  <a:gd name="T19" fmla="*/ 0 h 136"/>
                  <a:gd name="T20" fmla="*/ 88 w 140"/>
                  <a:gd name="T21" fmla="*/ 53 h 136"/>
                  <a:gd name="T22" fmla="*/ 140 w 140"/>
                  <a:gd name="T23" fmla="*/ 53 h 136"/>
                  <a:gd name="T24" fmla="*/ 140 w 140"/>
                  <a:gd name="T25" fmla="*/ 8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36">
                    <a:moveTo>
                      <a:pt x="140" y="84"/>
                    </a:moveTo>
                    <a:lnTo>
                      <a:pt x="88" y="84"/>
                    </a:lnTo>
                    <a:lnTo>
                      <a:pt x="88" y="136"/>
                    </a:lnTo>
                    <a:lnTo>
                      <a:pt x="57" y="136"/>
                    </a:lnTo>
                    <a:lnTo>
                      <a:pt x="57" y="84"/>
                    </a:lnTo>
                    <a:lnTo>
                      <a:pt x="0" y="84"/>
                    </a:lnTo>
                    <a:lnTo>
                      <a:pt x="0" y="53"/>
                    </a:lnTo>
                    <a:lnTo>
                      <a:pt x="57" y="53"/>
                    </a:lnTo>
                    <a:lnTo>
                      <a:pt x="57" y="0"/>
                    </a:lnTo>
                    <a:lnTo>
                      <a:pt x="88" y="0"/>
                    </a:lnTo>
                    <a:lnTo>
                      <a:pt x="88" y="53"/>
                    </a:lnTo>
                    <a:lnTo>
                      <a:pt x="140" y="53"/>
                    </a:lnTo>
                    <a:lnTo>
                      <a:pt x="140" y="84"/>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9" name="Freeform 50"/>
              <p:cNvSpPr>
                <a:spLocks/>
              </p:cNvSpPr>
              <p:nvPr/>
            </p:nvSpPr>
            <p:spPr bwMode="auto">
              <a:xfrm>
                <a:off x="1259" y="801"/>
                <a:ext cx="106" cy="105"/>
              </a:xfrm>
              <a:custGeom>
                <a:avLst/>
                <a:gdLst>
                  <a:gd name="T0" fmla="*/ 88 w 106"/>
                  <a:gd name="T1" fmla="*/ 105 h 105"/>
                  <a:gd name="T2" fmla="*/ 53 w 106"/>
                  <a:gd name="T3" fmla="*/ 70 h 105"/>
                  <a:gd name="T4" fmla="*/ 18 w 106"/>
                  <a:gd name="T5" fmla="*/ 105 h 105"/>
                  <a:gd name="T6" fmla="*/ 0 w 106"/>
                  <a:gd name="T7" fmla="*/ 88 h 105"/>
                  <a:gd name="T8" fmla="*/ 35 w 106"/>
                  <a:gd name="T9" fmla="*/ 53 h 105"/>
                  <a:gd name="T10" fmla="*/ 0 w 106"/>
                  <a:gd name="T11" fmla="*/ 18 h 105"/>
                  <a:gd name="T12" fmla="*/ 18 w 106"/>
                  <a:gd name="T13" fmla="*/ 0 h 105"/>
                  <a:gd name="T14" fmla="*/ 53 w 106"/>
                  <a:gd name="T15" fmla="*/ 35 h 105"/>
                  <a:gd name="T16" fmla="*/ 88 w 106"/>
                  <a:gd name="T17" fmla="*/ 0 h 105"/>
                  <a:gd name="T18" fmla="*/ 106 w 106"/>
                  <a:gd name="T19" fmla="*/ 18 h 105"/>
                  <a:gd name="T20" fmla="*/ 71 w 106"/>
                  <a:gd name="T21" fmla="*/ 53 h 105"/>
                  <a:gd name="T22" fmla="*/ 106 w 106"/>
                  <a:gd name="T23" fmla="*/ 88 h 105"/>
                  <a:gd name="T24" fmla="*/ 88 w 106"/>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5">
                    <a:moveTo>
                      <a:pt x="88" y="105"/>
                    </a:moveTo>
                    <a:lnTo>
                      <a:pt x="53" y="70"/>
                    </a:lnTo>
                    <a:lnTo>
                      <a:pt x="18" y="105"/>
                    </a:lnTo>
                    <a:lnTo>
                      <a:pt x="0" y="88"/>
                    </a:lnTo>
                    <a:lnTo>
                      <a:pt x="35" y="53"/>
                    </a:lnTo>
                    <a:lnTo>
                      <a:pt x="0" y="18"/>
                    </a:lnTo>
                    <a:lnTo>
                      <a:pt x="18" y="0"/>
                    </a:lnTo>
                    <a:lnTo>
                      <a:pt x="53" y="35"/>
                    </a:lnTo>
                    <a:lnTo>
                      <a:pt x="88" y="0"/>
                    </a:lnTo>
                    <a:lnTo>
                      <a:pt x="106" y="18"/>
                    </a:lnTo>
                    <a:lnTo>
                      <a:pt x="71" y="53"/>
                    </a:lnTo>
                    <a:lnTo>
                      <a:pt x="106" y="88"/>
                    </a:lnTo>
                    <a:lnTo>
                      <a:pt x="88" y="10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0" name="Rectangle 51"/>
              <p:cNvSpPr>
                <a:spLocks noChangeArrowheads="1"/>
              </p:cNvSpPr>
              <p:nvPr/>
            </p:nvSpPr>
            <p:spPr bwMode="auto">
              <a:xfrm>
                <a:off x="808" y="919"/>
                <a:ext cx="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CDCDCD"/>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21" name="Rectangle 52"/>
              <p:cNvSpPr>
                <a:spLocks noChangeArrowheads="1"/>
              </p:cNvSpPr>
              <p:nvPr/>
            </p:nvSpPr>
            <p:spPr bwMode="auto">
              <a:xfrm>
                <a:off x="800" y="911"/>
                <a:ext cx="98"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22" name="Freeform 53"/>
              <p:cNvSpPr>
                <a:spLocks noEditPoints="1"/>
              </p:cNvSpPr>
              <p:nvPr/>
            </p:nvSpPr>
            <p:spPr bwMode="auto">
              <a:xfrm>
                <a:off x="791" y="1033"/>
                <a:ext cx="350" cy="420"/>
              </a:xfrm>
              <a:custGeom>
                <a:avLst/>
                <a:gdLst>
                  <a:gd name="T0" fmla="*/ 70 w 350"/>
                  <a:gd name="T1" fmla="*/ 329 h 420"/>
                  <a:gd name="T2" fmla="*/ 70 w 350"/>
                  <a:gd name="T3" fmla="*/ 315 h 420"/>
                  <a:gd name="T4" fmla="*/ 285 w 350"/>
                  <a:gd name="T5" fmla="*/ 315 h 420"/>
                  <a:gd name="T6" fmla="*/ 285 w 350"/>
                  <a:gd name="T7" fmla="*/ 329 h 420"/>
                  <a:gd name="T8" fmla="*/ 70 w 350"/>
                  <a:gd name="T9" fmla="*/ 329 h 420"/>
                  <a:gd name="T10" fmla="*/ 70 w 350"/>
                  <a:gd name="T11" fmla="*/ 276 h 420"/>
                  <a:gd name="T12" fmla="*/ 70 w 350"/>
                  <a:gd name="T13" fmla="*/ 263 h 420"/>
                  <a:gd name="T14" fmla="*/ 285 w 350"/>
                  <a:gd name="T15" fmla="*/ 263 h 420"/>
                  <a:gd name="T16" fmla="*/ 285 w 350"/>
                  <a:gd name="T17" fmla="*/ 276 h 420"/>
                  <a:gd name="T18" fmla="*/ 70 w 350"/>
                  <a:gd name="T19" fmla="*/ 276 h 420"/>
                  <a:gd name="T20" fmla="*/ 70 w 350"/>
                  <a:gd name="T21" fmla="*/ 223 h 420"/>
                  <a:gd name="T22" fmla="*/ 70 w 350"/>
                  <a:gd name="T23" fmla="*/ 210 h 420"/>
                  <a:gd name="T24" fmla="*/ 285 w 350"/>
                  <a:gd name="T25" fmla="*/ 210 h 420"/>
                  <a:gd name="T26" fmla="*/ 285 w 350"/>
                  <a:gd name="T27" fmla="*/ 223 h 420"/>
                  <a:gd name="T28" fmla="*/ 70 w 350"/>
                  <a:gd name="T29" fmla="*/ 223 h 420"/>
                  <a:gd name="T30" fmla="*/ 70 w 350"/>
                  <a:gd name="T31" fmla="*/ 171 h 420"/>
                  <a:gd name="T32" fmla="*/ 70 w 350"/>
                  <a:gd name="T33" fmla="*/ 158 h 420"/>
                  <a:gd name="T34" fmla="*/ 285 w 350"/>
                  <a:gd name="T35" fmla="*/ 158 h 420"/>
                  <a:gd name="T36" fmla="*/ 285 w 350"/>
                  <a:gd name="T37" fmla="*/ 171 h 420"/>
                  <a:gd name="T38" fmla="*/ 70 w 350"/>
                  <a:gd name="T39" fmla="*/ 171 h 420"/>
                  <a:gd name="T40" fmla="*/ 70 w 350"/>
                  <a:gd name="T41" fmla="*/ 118 h 420"/>
                  <a:gd name="T42" fmla="*/ 70 w 350"/>
                  <a:gd name="T43" fmla="*/ 105 h 420"/>
                  <a:gd name="T44" fmla="*/ 201 w 350"/>
                  <a:gd name="T45" fmla="*/ 105 h 420"/>
                  <a:gd name="T46" fmla="*/ 201 w 350"/>
                  <a:gd name="T47" fmla="*/ 118 h 420"/>
                  <a:gd name="T48" fmla="*/ 70 w 350"/>
                  <a:gd name="T49" fmla="*/ 118 h 420"/>
                  <a:gd name="T50" fmla="*/ 324 w 350"/>
                  <a:gd name="T51" fmla="*/ 394 h 420"/>
                  <a:gd name="T52" fmla="*/ 324 w 350"/>
                  <a:gd name="T53" fmla="*/ 105 h 420"/>
                  <a:gd name="T54" fmla="*/ 241 w 350"/>
                  <a:gd name="T55" fmla="*/ 105 h 420"/>
                  <a:gd name="T56" fmla="*/ 241 w 350"/>
                  <a:gd name="T57" fmla="*/ 26 h 420"/>
                  <a:gd name="T58" fmla="*/ 31 w 350"/>
                  <a:gd name="T59" fmla="*/ 26 h 420"/>
                  <a:gd name="T60" fmla="*/ 31 w 350"/>
                  <a:gd name="T61" fmla="*/ 394 h 420"/>
                  <a:gd name="T62" fmla="*/ 324 w 350"/>
                  <a:gd name="T63" fmla="*/ 394 h 420"/>
                  <a:gd name="T64" fmla="*/ 320 w 350"/>
                  <a:gd name="T65" fmla="*/ 92 h 420"/>
                  <a:gd name="T66" fmla="*/ 254 w 350"/>
                  <a:gd name="T67" fmla="*/ 26 h 420"/>
                  <a:gd name="T68" fmla="*/ 254 w 350"/>
                  <a:gd name="T69" fmla="*/ 92 h 420"/>
                  <a:gd name="T70" fmla="*/ 320 w 350"/>
                  <a:gd name="T71" fmla="*/ 92 h 420"/>
                  <a:gd name="T72" fmla="*/ 267 w 350"/>
                  <a:gd name="T73" fmla="*/ 0 h 420"/>
                  <a:gd name="T74" fmla="*/ 350 w 350"/>
                  <a:gd name="T75" fmla="*/ 79 h 420"/>
                  <a:gd name="T76" fmla="*/ 350 w 350"/>
                  <a:gd name="T77" fmla="*/ 420 h 420"/>
                  <a:gd name="T78" fmla="*/ 0 w 350"/>
                  <a:gd name="T79" fmla="*/ 420 h 420"/>
                  <a:gd name="T80" fmla="*/ 0 w 350"/>
                  <a:gd name="T81" fmla="*/ 0 h 420"/>
                  <a:gd name="T82" fmla="*/ 267 w 350"/>
                  <a:gd name="T8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0" h="420">
                    <a:moveTo>
                      <a:pt x="70" y="329"/>
                    </a:moveTo>
                    <a:lnTo>
                      <a:pt x="70" y="315"/>
                    </a:lnTo>
                    <a:lnTo>
                      <a:pt x="285" y="315"/>
                    </a:lnTo>
                    <a:lnTo>
                      <a:pt x="285" y="329"/>
                    </a:lnTo>
                    <a:lnTo>
                      <a:pt x="70" y="329"/>
                    </a:lnTo>
                    <a:close/>
                    <a:moveTo>
                      <a:pt x="70" y="276"/>
                    </a:moveTo>
                    <a:lnTo>
                      <a:pt x="70" y="263"/>
                    </a:lnTo>
                    <a:lnTo>
                      <a:pt x="285" y="263"/>
                    </a:lnTo>
                    <a:lnTo>
                      <a:pt x="285" y="276"/>
                    </a:lnTo>
                    <a:lnTo>
                      <a:pt x="70" y="276"/>
                    </a:lnTo>
                    <a:close/>
                    <a:moveTo>
                      <a:pt x="70" y="223"/>
                    </a:moveTo>
                    <a:lnTo>
                      <a:pt x="70" y="210"/>
                    </a:lnTo>
                    <a:lnTo>
                      <a:pt x="285" y="210"/>
                    </a:lnTo>
                    <a:lnTo>
                      <a:pt x="285" y="223"/>
                    </a:lnTo>
                    <a:lnTo>
                      <a:pt x="70" y="223"/>
                    </a:lnTo>
                    <a:close/>
                    <a:moveTo>
                      <a:pt x="70" y="171"/>
                    </a:moveTo>
                    <a:lnTo>
                      <a:pt x="70" y="158"/>
                    </a:lnTo>
                    <a:lnTo>
                      <a:pt x="285" y="158"/>
                    </a:lnTo>
                    <a:lnTo>
                      <a:pt x="285" y="171"/>
                    </a:lnTo>
                    <a:lnTo>
                      <a:pt x="70" y="171"/>
                    </a:lnTo>
                    <a:close/>
                    <a:moveTo>
                      <a:pt x="70" y="118"/>
                    </a:moveTo>
                    <a:lnTo>
                      <a:pt x="70" y="105"/>
                    </a:lnTo>
                    <a:lnTo>
                      <a:pt x="201" y="105"/>
                    </a:lnTo>
                    <a:lnTo>
                      <a:pt x="201" y="118"/>
                    </a:lnTo>
                    <a:lnTo>
                      <a:pt x="70" y="118"/>
                    </a:lnTo>
                    <a:close/>
                    <a:moveTo>
                      <a:pt x="324" y="394"/>
                    </a:moveTo>
                    <a:lnTo>
                      <a:pt x="324" y="105"/>
                    </a:lnTo>
                    <a:lnTo>
                      <a:pt x="241" y="105"/>
                    </a:lnTo>
                    <a:lnTo>
                      <a:pt x="241" y="26"/>
                    </a:lnTo>
                    <a:lnTo>
                      <a:pt x="31" y="26"/>
                    </a:lnTo>
                    <a:lnTo>
                      <a:pt x="31" y="394"/>
                    </a:lnTo>
                    <a:lnTo>
                      <a:pt x="324" y="394"/>
                    </a:lnTo>
                    <a:close/>
                    <a:moveTo>
                      <a:pt x="320" y="92"/>
                    </a:moveTo>
                    <a:lnTo>
                      <a:pt x="254" y="26"/>
                    </a:lnTo>
                    <a:lnTo>
                      <a:pt x="254" y="92"/>
                    </a:lnTo>
                    <a:lnTo>
                      <a:pt x="320" y="92"/>
                    </a:lnTo>
                    <a:close/>
                    <a:moveTo>
                      <a:pt x="267" y="0"/>
                    </a:moveTo>
                    <a:lnTo>
                      <a:pt x="350" y="79"/>
                    </a:lnTo>
                    <a:lnTo>
                      <a:pt x="350" y="420"/>
                    </a:lnTo>
                    <a:lnTo>
                      <a:pt x="0" y="420"/>
                    </a:lnTo>
                    <a:lnTo>
                      <a:pt x="0" y="0"/>
                    </a:lnTo>
                    <a:lnTo>
                      <a:pt x="267"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3" name="Rectangle 54"/>
              <p:cNvSpPr>
                <a:spLocks noChangeArrowheads="1"/>
              </p:cNvSpPr>
              <p:nvPr/>
            </p:nvSpPr>
            <p:spPr bwMode="auto">
              <a:xfrm>
                <a:off x="1203" y="1169"/>
                <a:ext cx="604" cy="31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27" name="Picture 5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3" y="1169"/>
                <a:ext cx="60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24" name="Rectangle 56"/>
              <p:cNvSpPr>
                <a:spLocks noChangeArrowheads="1"/>
              </p:cNvSpPr>
              <p:nvPr/>
            </p:nvSpPr>
            <p:spPr bwMode="auto">
              <a:xfrm>
                <a:off x="1203" y="1169"/>
                <a:ext cx="604" cy="31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5" name="Rectangle 57"/>
              <p:cNvSpPr>
                <a:spLocks noChangeArrowheads="1"/>
              </p:cNvSpPr>
              <p:nvPr/>
            </p:nvSpPr>
            <p:spPr bwMode="auto">
              <a:xfrm>
                <a:off x="1198" y="1164"/>
                <a:ext cx="613" cy="3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6" name="Freeform 58"/>
              <p:cNvSpPr>
                <a:spLocks/>
              </p:cNvSpPr>
              <p:nvPr/>
            </p:nvSpPr>
            <p:spPr bwMode="auto">
              <a:xfrm>
                <a:off x="1200" y="1167"/>
                <a:ext cx="609" cy="319"/>
              </a:xfrm>
              <a:custGeom>
                <a:avLst/>
                <a:gdLst>
                  <a:gd name="T0" fmla="*/ 8 w 2224"/>
                  <a:gd name="T1" fmla="*/ 1152 h 1168"/>
                  <a:gd name="T2" fmla="*/ 2216 w 2224"/>
                  <a:gd name="T3" fmla="*/ 1152 h 1168"/>
                  <a:gd name="T4" fmla="*/ 2208 w 2224"/>
                  <a:gd name="T5" fmla="*/ 1160 h 1168"/>
                  <a:gd name="T6" fmla="*/ 2208 w 2224"/>
                  <a:gd name="T7" fmla="*/ 8 h 1168"/>
                  <a:gd name="T8" fmla="*/ 2216 w 2224"/>
                  <a:gd name="T9" fmla="*/ 16 h 1168"/>
                  <a:gd name="T10" fmla="*/ 8 w 2224"/>
                  <a:gd name="T11" fmla="*/ 16 h 1168"/>
                  <a:gd name="T12" fmla="*/ 16 w 2224"/>
                  <a:gd name="T13" fmla="*/ 8 h 1168"/>
                  <a:gd name="T14" fmla="*/ 16 w 2224"/>
                  <a:gd name="T15" fmla="*/ 1160 h 1168"/>
                  <a:gd name="T16" fmla="*/ 8 w 2224"/>
                  <a:gd name="T17" fmla="*/ 1168 h 1168"/>
                  <a:gd name="T18" fmla="*/ 0 w 2224"/>
                  <a:gd name="T19" fmla="*/ 1160 h 1168"/>
                  <a:gd name="T20" fmla="*/ 0 w 2224"/>
                  <a:gd name="T21" fmla="*/ 8 h 1168"/>
                  <a:gd name="T22" fmla="*/ 8 w 2224"/>
                  <a:gd name="T23" fmla="*/ 0 h 1168"/>
                  <a:gd name="T24" fmla="*/ 2216 w 2224"/>
                  <a:gd name="T25" fmla="*/ 0 h 1168"/>
                  <a:gd name="T26" fmla="*/ 2224 w 2224"/>
                  <a:gd name="T27" fmla="*/ 8 h 1168"/>
                  <a:gd name="T28" fmla="*/ 2224 w 2224"/>
                  <a:gd name="T29" fmla="*/ 1160 h 1168"/>
                  <a:gd name="T30" fmla="*/ 2216 w 2224"/>
                  <a:gd name="T31" fmla="*/ 1168 h 1168"/>
                  <a:gd name="T32" fmla="*/ 8 w 2224"/>
                  <a:gd name="T33" fmla="*/ 1168 h 1168"/>
                  <a:gd name="T34" fmla="*/ 0 w 2224"/>
                  <a:gd name="T35" fmla="*/ 1160 h 1168"/>
                  <a:gd name="T36" fmla="*/ 8 w 2224"/>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1168">
                    <a:moveTo>
                      <a:pt x="8" y="1152"/>
                    </a:moveTo>
                    <a:lnTo>
                      <a:pt x="2216" y="1152"/>
                    </a:lnTo>
                    <a:lnTo>
                      <a:pt x="2208" y="1160"/>
                    </a:lnTo>
                    <a:lnTo>
                      <a:pt x="2208" y="8"/>
                    </a:lnTo>
                    <a:lnTo>
                      <a:pt x="2216"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16" y="0"/>
                    </a:lnTo>
                    <a:cubicBezTo>
                      <a:pt x="2221" y="0"/>
                      <a:pt x="2224" y="4"/>
                      <a:pt x="2224" y="8"/>
                    </a:cubicBezTo>
                    <a:lnTo>
                      <a:pt x="2224" y="1160"/>
                    </a:lnTo>
                    <a:cubicBezTo>
                      <a:pt x="2224" y="1165"/>
                      <a:pt x="2221" y="1168"/>
                      <a:pt x="2216"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7" name="Rectangle 59"/>
              <p:cNvSpPr>
                <a:spLocks noChangeArrowheads="1"/>
              </p:cNvSpPr>
              <p:nvPr/>
            </p:nvSpPr>
            <p:spPr bwMode="auto">
              <a:xfrm>
                <a:off x="1198" y="1164"/>
                <a:ext cx="613" cy="3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29" name="Rectangle 60"/>
              <p:cNvSpPr>
                <a:spLocks noChangeArrowheads="1"/>
              </p:cNvSpPr>
              <p:nvPr/>
            </p:nvSpPr>
            <p:spPr bwMode="auto">
              <a:xfrm>
                <a:off x="1185" y="1156"/>
                <a:ext cx="618"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0" name="Rectangle 61"/>
              <p:cNvSpPr>
                <a:spLocks noChangeArrowheads="1"/>
              </p:cNvSpPr>
              <p:nvPr/>
            </p:nvSpPr>
            <p:spPr bwMode="auto">
              <a:xfrm>
                <a:off x="1185" y="1160"/>
                <a:ext cx="618"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1" name="Rectangle 62"/>
              <p:cNvSpPr>
                <a:spLocks noChangeArrowheads="1"/>
              </p:cNvSpPr>
              <p:nvPr/>
            </p:nvSpPr>
            <p:spPr bwMode="auto">
              <a:xfrm>
                <a:off x="1185" y="1169"/>
                <a:ext cx="618" cy="22"/>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3" name="Rectangle 63"/>
              <p:cNvSpPr>
                <a:spLocks noChangeArrowheads="1"/>
              </p:cNvSpPr>
              <p:nvPr/>
            </p:nvSpPr>
            <p:spPr bwMode="auto">
              <a:xfrm>
                <a:off x="1185" y="1191"/>
                <a:ext cx="618" cy="22"/>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4" name="Rectangle 64"/>
              <p:cNvSpPr>
                <a:spLocks noChangeArrowheads="1"/>
              </p:cNvSpPr>
              <p:nvPr/>
            </p:nvSpPr>
            <p:spPr bwMode="auto">
              <a:xfrm>
                <a:off x="1185" y="1213"/>
                <a:ext cx="618" cy="17"/>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5" name="Rectangle 65"/>
              <p:cNvSpPr>
                <a:spLocks noChangeArrowheads="1"/>
              </p:cNvSpPr>
              <p:nvPr/>
            </p:nvSpPr>
            <p:spPr bwMode="auto">
              <a:xfrm>
                <a:off x="1185" y="1230"/>
                <a:ext cx="618" cy="22"/>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6" name="Rectangle 66"/>
              <p:cNvSpPr>
                <a:spLocks noChangeArrowheads="1"/>
              </p:cNvSpPr>
              <p:nvPr/>
            </p:nvSpPr>
            <p:spPr bwMode="auto">
              <a:xfrm>
                <a:off x="1185" y="1252"/>
                <a:ext cx="618" cy="1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7" name="Rectangle 67"/>
              <p:cNvSpPr>
                <a:spLocks noChangeArrowheads="1"/>
              </p:cNvSpPr>
              <p:nvPr/>
            </p:nvSpPr>
            <p:spPr bwMode="auto">
              <a:xfrm>
                <a:off x="1185" y="1270"/>
                <a:ext cx="618" cy="21"/>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8" name="Rectangle 68"/>
              <p:cNvSpPr>
                <a:spLocks noChangeArrowheads="1"/>
              </p:cNvSpPr>
              <p:nvPr/>
            </p:nvSpPr>
            <p:spPr bwMode="auto">
              <a:xfrm>
                <a:off x="1185" y="1291"/>
                <a:ext cx="618" cy="4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39" name="Rectangle 69"/>
              <p:cNvSpPr>
                <a:spLocks noChangeArrowheads="1"/>
              </p:cNvSpPr>
              <p:nvPr/>
            </p:nvSpPr>
            <p:spPr bwMode="auto">
              <a:xfrm>
                <a:off x="1185" y="1331"/>
                <a:ext cx="618" cy="22"/>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0" name="Rectangle 70"/>
              <p:cNvSpPr>
                <a:spLocks noChangeArrowheads="1"/>
              </p:cNvSpPr>
              <p:nvPr/>
            </p:nvSpPr>
            <p:spPr bwMode="auto">
              <a:xfrm>
                <a:off x="1185" y="1353"/>
                <a:ext cx="618" cy="22"/>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1" name="Rectangle 71"/>
              <p:cNvSpPr>
                <a:spLocks noChangeArrowheads="1"/>
              </p:cNvSpPr>
              <p:nvPr/>
            </p:nvSpPr>
            <p:spPr bwMode="auto">
              <a:xfrm>
                <a:off x="1185" y="1375"/>
                <a:ext cx="618" cy="17"/>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2" name="Rectangle 72"/>
              <p:cNvSpPr>
                <a:spLocks noChangeArrowheads="1"/>
              </p:cNvSpPr>
              <p:nvPr/>
            </p:nvSpPr>
            <p:spPr bwMode="auto">
              <a:xfrm>
                <a:off x="1185" y="1392"/>
                <a:ext cx="618" cy="22"/>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3" name="Rectangle 73"/>
              <p:cNvSpPr>
                <a:spLocks noChangeArrowheads="1"/>
              </p:cNvSpPr>
              <p:nvPr/>
            </p:nvSpPr>
            <p:spPr bwMode="auto">
              <a:xfrm>
                <a:off x="1185" y="1414"/>
                <a:ext cx="618" cy="1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4" name="Rectangle 74"/>
              <p:cNvSpPr>
                <a:spLocks noChangeArrowheads="1"/>
              </p:cNvSpPr>
              <p:nvPr/>
            </p:nvSpPr>
            <p:spPr bwMode="auto">
              <a:xfrm>
                <a:off x="1185" y="1432"/>
                <a:ext cx="618" cy="21"/>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5" name="Rectangle 75"/>
              <p:cNvSpPr>
                <a:spLocks noChangeArrowheads="1"/>
              </p:cNvSpPr>
              <p:nvPr/>
            </p:nvSpPr>
            <p:spPr bwMode="auto">
              <a:xfrm>
                <a:off x="1185" y="1453"/>
                <a:ext cx="618" cy="22"/>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6" name="Rectangle 76"/>
              <p:cNvSpPr>
                <a:spLocks noChangeArrowheads="1"/>
              </p:cNvSpPr>
              <p:nvPr/>
            </p:nvSpPr>
            <p:spPr bwMode="auto">
              <a:xfrm>
                <a:off x="1185" y="1475"/>
                <a:ext cx="618" cy="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47" name="Rectangle 77"/>
              <p:cNvSpPr>
                <a:spLocks noChangeArrowheads="1"/>
              </p:cNvSpPr>
              <p:nvPr/>
            </p:nvSpPr>
            <p:spPr bwMode="auto">
              <a:xfrm>
                <a:off x="1194" y="1164"/>
                <a:ext cx="604" cy="316"/>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04" name="Rectangle 78"/>
              <p:cNvSpPr>
                <a:spLocks noChangeArrowheads="1"/>
              </p:cNvSpPr>
              <p:nvPr/>
            </p:nvSpPr>
            <p:spPr bwMode="auto">
              <a:xfrm>
                <a:off x="1203" y="1169"/>
                <a:ext cx="604" cy="10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51"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3" y="1169"/>
                <a:ext cx="60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5" name="Rectangle 80"/>
              <p:cNvSpPr>
                <a:spLocks noChangeArrowheads="1"/>
              </p:cNvSpPr>
              <p:nvPr/>
            </p:nvSpPr>
            <p:spPr bwMode="auto">
              <a:xfrm>
                <a:off x="1203" y="1169"/>
                <a:ext cx="604" cy="10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6" name="Rectangle 81"/>
              <p:cNvSpPr>
                <a:spLocks noChangeArrowheads="1"/>
              </p:cNvSpPr>
              <p:nvPr/>
            </p:nvSpPr>
            <p:spPr bwMode="auto">
              <a:xfrm>
                <a:off x="1198" y="1164"/>
                <a:ext cx="613" cy="11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7" name="Freeform 82"/>
              <p:cNvSpPr>
                <a:spLocks/>
              </p:cNvSpPr>
              <p:nvPr/>
            </p:nvSpPr>
            <p:spPr bwMode="auto">
              <a:xfrm>
                <a:off x="1200" y="1167"/>
                <a:ext cx="609" cy="109"/>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8" name="Rectangle 83"/>
              <p:cNvSpPr>
                <a:spLocks noChangeArrowheads="1"/>
              </p:cNvSpPr>
              <p:nvPr/>
            </p:nvSpPr>
            <p:spPr bwMode="auto">
              <a:xfrm>
                <a:off x="1198" y="1164"/>
                <a:ext cx="613" cy="11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9" name="Rectangle 84"/>
              <p:cNvSpPr>
                <a:spLocks noChangeArrowheads="1"/>
              </p:cNvSpPr>
              <p:nvPr/>
            </p:nvSpPr>
            <p:spPr bwMode="auto">
              <a:xfrm>
                <a:off x="1185" y="1156"/>
                <a:ext cx="618" cy="4"/>
              </a:xfrm>
              <a:prstGeom prst="rect">
                <a:avLst/>
              </a:prstGeom>
              <a:solidFill>
                <a:srgbClr val="0099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0" name="Rectangle 85"/>
              <p:cNvSpPr>
                <a:spLocks noChangeArrowheads="1"/>
              </p:cNvSpPr>
              <p:nvPr/>
            </p:nvSpPr>
            <p:spPr bwMode="auto">
              <a:xfrm>
                <a:off x="1185" y="1160"/>
                <a:ext cx="618" cy="4"/>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1" name="Rectangle 86"/>
              <p:cNvSpPr>
                <a:spLocks noChangeArrowheads="1"/>
              </p:cNvSpPr>
              <p:nvPr/>
            </p:nvSpPr>
            <p:spPr bwMode="auto">
              <a:xfrm>
                <a:off x="1185" y="1164"/>
                <a:ext cx="618" cy="5"/>
              </a:xfrm>
              <a:prstGeom prst="rect">
                <a:avLst/>
              </a:prstGeom>
              <a:solidFill>
                <a:srgbClr val="00A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2" name="Rectangle 87"/>
              <p:cNvSpPr>
                <a:spLocks noChangeArrowheads="1"/>
              </p:cNvSpPr>
              <p:nvPr/>
            </p:nvSpPr>
            <p:spPr bwMode="auto">
              <a:xfrm>
                <a:off x="1185" y="1169"/>
                <a:ext cx="618" cy="4"/>
              </a:xfrm>
              <a:prstGeom prst="rect">
                <a:avLst/>
              </a:prstGeom>
              <a:solidFill>
                <a:srgbClr val="00A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3" name="Rectangle 88"/>
              <p:cNvSpPr>
                <a:spLocks noChangeArrowheads="1"/>
              </p:cNvSpPr>
              <p:nvPr/>
            </p:nvSpPr>
            <p:spPr bwMode="auto">
              <a:xfrm>
                <a:off x="1185" y="1173"/>
                <a:ext cx="618" cy="5"/>
              </a:xfrm>
              <a:prstGeom prst="rect">
                <a:avLst/>
              </a:prstGeom>
              <a:solidFill>
                <a:srgbClr val="00AD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4" name="Rectangle 89"/>
              <p:cNvSpPr>
                <a:spLocks noChangeArrowheads="1"/>
              </p:cNvSpPr>
              <p:nvPr/>
            </p:nvSpPr>
            <p:spPr bwMode="auto">
              <a:xfrm>
                <a:off x="1185" y="1178"/>
                <a:ext cx="618" cy="4"/>
              </a:xfrm>
              <a:prstGeom prst="rect">
                <a:avLst/>
              </a:prstGeom>
              <a:solidFill>
                <a:srgbClr val="00AC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5" name="Rectangle 90"/>
              <p:cNvSpPr>
                <a:spLocks noChangeArrowheads="1"/>
              </p:cNvSpPr>
              <p:nvPr/>
            </p:nvSpPr>
            <p:spPr bwMode="auto">
              <a:xfrm>
                <a:off x="1185" y="1182"/>
                <a:ext cx="618" cy="4"/>
              </a:xfrm>
              <a:prstGeom prst="rect">
                <a:avLst/>
              </a:prstGeom>
              <a:solidFill>
                <a:srgbClr val="00AB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6" name="Rectangle 91"/>
              <p:cNvSpPr>
                <a:spLocks noChangeArrowheads="1"/>
              </p:cNvSpPr>
              <p:nvPr/>
            </p:nvSpPr>
            <p:spPr bwMode="auto">
              <a:xfrm>
                <a:off x="1185" y="1186"/>
                <a:ext cx="618" cy="5"/>
              </a:xfrm>
              <a:prstGeom prst="rect">
                <a:avLst/>
              </a:prstGeom>
              <a:solidFill>
                <a:srgbClr val="00A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7" name="Rectangle 92"/>
              <p:cNvSpPr>
                <a:spLocks noChangeArrowheads="1"/>
              </p:cNvSpPr>
              <p:nvPr/>
            </p:nvSpPr>
            <p:spPr bwMode="auto">
              <a:xfrm>
                <a:off x="1185" y="1191"/>
                <a:ext cx="618" cy="8"/>
              </a:xfrm>
              <a:prstGeom prst="rect">
                <a:avLst/>
              </a:prstGeom>
              <a:solidFill>
                <a:srgbClr val="00A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8" name="Rectangle 93"/>
              <p:cNvSpPr>
                <a:spLocks noChangeArrowheads="1"/>
              </p:cNvSpPr>
              <p:nvPr/>
            </p:nvSpPr>
            <p:spPr bwMode="auto">
              <a:xfrm>
                <a:off x="1185" y="1199"/>
                <a:ext cx="618" cy="9"/>
              </a:xfrm>
              <a:prstGeom prst="rect">
                <a:avLst/>
              </a:prstGeom>
              <a:solidFill>
                <a:srgbClr val="00A7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9" name="Rectangle 94"/>
              <p:cNvSpPr>
                <a:spLocks noChangeArrowheads="1"/>
              </p:cNvSpPr>
              <p:nvPr/>
            </p:nvSpPr>
            <p:spPr bwMode="auto">
              <a:xfrm>
                <a:off x="1185" y="1208"/>
                <a:ext cx="618" cy="5"/>
              </a:xfrm>
              <a:prstGeom prst="rect">
                <a:avLst/>
              </a:prstGeom>
              <a:solidFill>
                <a:srgbClr val="00A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0" name="Rectangle 95"/>
              <p:cNvSpPr>
                <a:spLocks noChangeArrowheads="1"/>
              </p:cNvSpPr>
              <p:nvPr/>
            </p:nvSpPr>
            <p:spPr bwMode="auto">
              <a:xfrm>
                <a:off x="1185" y="1213"/>
                <a:ext cx="618" cy="4"/>
              </a:xfrm>
              <a:prstGeom prst="rect">
                <a:avLst/>
              </a:prstGeom>
              <a:solidFill>
                <a:srgbClr val="00A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1" name="Rectangle 96"/>
              <p:cNvSpPr>
                <a:spLocks noChangeArrowheads="1"/>
              </p:cNvSpPr>
              <p:nvPr/>
            </p:nvSpPr>
            <p:spPr bwMode="auto">
              <a:xfrm>
                <a:off x="1185" y="1217"/>
                <a:ext cx="618" cy="4"/>
              </a:xfrm>
              <a:prstGeom prst="rect">
                <a:avLst/>
              </a:prstGeom>
              <a:solidFill>
                <a:srgbClr val="00A4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2" name="Rectangle 97"/>
              <p:cNvSpPr>
                <a:spLocks noChangeArrowheads="1"/>
              </p:cNvSpPr>
              <p:nvPr/>
            </p:nvSpPr>
            <p:spPr bwMode="auto">
              <a:xfrm>
                <a:off x="1185" y="1221"/>
                <a:ext cx="618" cy="5"/>
              </a:xfrm>
              <a:prstGeom prst="rect">
                <a:avLst/>
              </a:prstGeom>
              <a:solidFill>
                <a:srgbClr val="00A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3" name="Rectangle 98"/>
              <p:cNvSpPr>
                <a:spLocks noChangeArrowheads="1"/>
              </p:cNvSpPr>
              <p:nvPr/>
            </p:nvSpPr>
            <p:spPr bwMode="auto">
              <a:xfrm>
                <a:off x="1185" y="1226"/>
                <a:ext cx="618" cy="9"/>
              </a:xfrm>
              <a:prstGeom prst="rect">
                <a:avLst/>
              </a:prstGeom>
              <a:solidFill>
                <a:srgbClr val="00A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4" name="Rectangle 99"/>
              <p:cNvSpPr>
                <a:spLocks noChangeArrowheads="1"/>
              </p:cNvSpPr>
              <p:nvPr/>
            </p:nvSpPr>
            <p:spPr bwMode="auto">
              <a:xfrm>
                <a:off x="1185" y="1235"/>
                <a:ext cx="618" cy="8"/>
              </a:xfrm>
              <a:prstGeom prst="rect">
                <a:avLst/>
              </a:prstGeom>
              <a:solidFill>
                <a:srgbClr val="00A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5" name="Rectangle 100"/>
              <p:cNvSpPr>
                <a:spLocks noChangeArrowheads="1"/>
              </p:cNvSpPr>
              <p:nvPr/>
            </p:nvSpPr>
            <p:spPr bwMode="auto">
              <a:xfrm>
                <a:off x="1185" y="1243"/>
                <a:ext cx="618" cy="5"/>
              </a:xfrm>
              <a:prstGeom prst="rect">
                <a:avLst/>
              </a:prstGeom>
              <a:solidFill>
                <a:srgbClr val="009F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6" name="Rectangle 101"/>
              <p:cNvSpPr>
                <a:spLocks noChangeArrowheads="1"/>
              </p:cNvSpPr>
              <p:nvPr/>
            </p:nvSpPr>
            <p:spPr bwMode="auto">
              <a:xfrm>
                <a:off x="1185" y="1248"/>
                <a:ext cx="618" cy="4"/>
              </a:xfrm>
              <a:prstGeom prst="rect">
                <a:avLst/>
              </a:prstGeom>
              <a:solidFill>
                <a:srgbClr val="009E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8" name="Rectangle 102"/>
              <p:cNvSpPr>
                <a:spLocks noChangeArrowheads="1"/>
              </p:cNvSpPr>
              <p:nvPr/>
            </p:nvSpPr>
            <p:spPr bwMode="auto">
              <a:xfrm>
                <a:off x="1185" y="1252"/>
                <a:ext cx="618" cy="4"/>
              </a:xfrm>
              <a:prstGeom prst="rect">
                <a:avLst/>
              </a:prstGeom>
              <a:solidFill>
                <a:srgbClr val="009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9" name="Rectangle 103"/>
              <p:cNvSpPr>
                <a:spLocks noChangeArrowheads="1"/>
              </p:cNvSpPr>
              <p:nvPr/>
            </p:nvSpPr>
            <p:spPr bwMode="auto">
              <a:xfrm>
                <a:off x="1185" y="1256"/>
                <a:ext cx="618" cy="5"/>
              </a:xfrm>
              <a:prstGeom prst="rect">
                <a:avLst/>
              </a:prstGeom>
              <a:solidFill>
                <a:srgbClr val="009C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0" name="Rectangle 104"/>
              <p:cNvSpPr>
                <a:spLocks noChangeArrowheads="1"/>
              </p:cNvSpPr>
              <p:nvPr/>
            </p:nvSpPr>
            <p:spPr bwMode="auto">
              <a:xfrm>
                <a:off x="1185" y="1261"/>
                <a:ext cx="618" cy="4"/>
              </a:xfrm>
              <a:prstGeom prst="rect">
                <a:avLst/>
              </a:prstGeom>
              <a:solidFill>
                <a:srgbClr val="009B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1" name="Rectangle 105"/>
              <p:cNvSpPr>
                <a:spLocks noChangeArrowheads="1"/>
              </p:cNvSpPr>
              <p:nvPr/>
            </p:nvSpPr>
            <p:spPr bwMode="auto">
              <a:xfrm>
                <a:off x="1185" y="1265"/>
                <a:ext cx="618" cy="5"/>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2" name="Rectangle 106"/>
              <p:cNvSpPr>
                <a:spLocks noChangeArrowheads="1"/>
              </p:cNvSpPr>
              <p:nvPr/>
            </p:nvSpPr>
            <p:spPr bwMode="auto">
              <a:xfrm>
                <a:off x="1194" y="1164"/>
                <a:ext cx="604" cy="106"/>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33" name="Rectangle 107"/>
              <p:cNvSpPr>
                <a:spLocks noChangeArrowheads="1"/>
              </p:cNvSpPr>
              <p:nvPr/>
            </p:nvSpPr>
            <p:spPr bwMode="auto">
              <a:xfrm>
                <a:off x="1203" y="1182"/>
                <a:ext cx="386"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Client Licensor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34" name="Rectangle 108"/>
              <p:cNvSpPr>
                <a:spLocks noChangeArrowheads="1"/>
              </p:cNvSpPr>
              <p:nvPr/>
            </p:nvSpPr>
            <p:spPr bwMode="auto">
              <a:xfrm>
                <a:off x="1203" y="1274"/>
                <a:ext cx="604" cy="10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81" name="Picture 1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03" y="1274"/>
                <a:ext cx="60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5" name="Rectangle 110"/>
              <p:cNvSpPr>
                <a:spLocks noChangeArrowheads="1"/>
              </p:cNvSpPr>
              <p:nvPr/>
            </p:nvSpPr>
            <p:spPr bwMode="auto">
              <a:xfrm>
                <a:off x="1203" y="1274"/>
                <a:ext cx="604" cy="10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6" name="Rectangle 111"/>
              <p:cNvSpPr>
                <a:spLocks noChangeArrowheads="1"/>
              </p:cNvSpPr>
              <p:nvPr/>
            </p:nvSpPr>
            <p:spPr bwMode="auto">
              <a:xfrm>
                <a:off x="1198" y="1270"/>
                <a:ext cx="613" cy="1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7" name="Freeform 112"/>
              <p:cNvSpPr>
                <a:spLocks/>
              </p:cNvSpPr>
              <p:nvPr/>
            </p:nvSpPr>
            <p:spPr bwMode="auto">
              <a:xfrm>
                <a:off x="1200" y="1272"/>
                <a:ext cx="609" cy="109"/>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8" name="Rectangle 113"/>
              <p:cNvSpPr>
                <a:spLocks noChangeArrowheads="1"/>
              </p:cNvSpPr>
              <p:nvPr/>
            </p:nvSpPr>
            <p:spPr bwMode="auto">
              <a:xfrm>
                <a:off x="1198" y="1270"/>
                <a:ext cx="613" cy="1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9" name="Rectangle 114"/>
              <p:cNvSpPr>
                <a:spLocks noChangeArrowheads="1"/>
              </p:cNvSpPr>
              <p:nvPr/>
            </p:nvSpPr>
            <p:spPr bwMode="auto">
              <a:xfrm>
                <a:off x="1185" y="1261"/>
                <a:ext cx="618"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0" name="Rectangle 115"/>
              <p:cNvSpPr>
                <a:spLocks noChangeArrowheads="1"/>
              </p:cNvSpPr>
              <p:nvPr/>
            </p:nvSpPr>
            <p:spPr bwMode="auto">
              <a:xfrm>
                <a:off x="1185" y="1265"/>
                <a:ext cx="61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1" name="Rectangle 116"/>
              <p:cNvSpPr>
                <a:spLocks noChangeArrowheads="1"/>
              </p:cNvSpPr>
              <p:nvPr/>
            </p:nvSpPr>
            <p:spPr bwMode="auto">
              <a:xfrm>
                <a:off x="1185" y="1270"/>
                <a:ext cx="618"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2" name="Rectangle 117"/>
              <p:cNvSpPr>
                <a:spLocks noChangeArrowheads="1"/>
              </p:cNvSpPr>
              <p:nvPr/>
            </p:nvSpPr>
            <p:spPr bwMode="auto">
              <a:xfrm>
                <a:off x="1185" y="1274"/>
                <a:ext cx="618" cy="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3" name="Rectangle 118"/>
              <p:cNvSpPr>
                <a:spLocks noChangeArrowheads="1"/>
              </p:cNvSpPr>
              <p:nvPr/>
            </p:nvSpPr>
            <p:spPr bwMode="auto">
              <a:xfrm>
                <a:off x="1185" y="1283"/>
                <a:ext cx="618" cy="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4" name="Rectangle 119"/>
              <p:cNvSpPr>
                <a:spLocks noChangeArrowheads="1"/>
              </p:cNvSpPr>
              <p:nvPr/>
            </p:nvSpPr>
            <p:spPr bwMode="auto">
              <a:xfrm>
                <a:off x="1185" y="1291"/>
                <a:ext cx="618" cy="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5" name="Rectangle 120"/>
              <p:cNvSpPr>
                <a:spLocks noChangeArrowheads="1"/>
              </p:cNvSpPr>
              <p:nvPr/>
            </p:nvSpPr>
            <p:spPr bwMode="auto">
              <a:xfrm>
                <a:off x="1185" y="1296"/>
                <a:ext cx="618" cy="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6" name="Rectangle 121"/>
              <p:cNvSpPr>
                <a:spLocks noChangeArrowheads="1"/>
              </p:cNvSpPr>
              <p:nvPr/>
            </p:nvSpPr>
            <p:spPr bwMode="auto">
              <a:xfrm>
                <a:off x="1185" y="1305"/>
                <a:ext cx="618" cy="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7" name="Rectangle 122"/>
              <p:cNvSpPr>
                <a:spLocks noChangeArrowheads="1"/>
              </p:cNvSpPr>
              <p:nvPr/>
            </p:nvSpPr>
            <p:spPr bwMode="auto">
              <a:xfrm>
                <a:off x="1185" y="1313"/>
                <a:ext cx="618" cy="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8" name="Rectangle 123"/>
              <p:cNvSpPr>
                <a:spLocks noChangeArrowheads="1"/>
              </p:cNvSpPr>
              <p:nvPr/>
            </p:nvSpPr>
            <p:spPr bwMode="auto">
              <a:xfrm>
                <a:off x="1185" y="1326"/>
                <a:ext cx="618" cy="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9" name="Rectangle 124"/>
              <p:cNvSpPr>
                <a:spLocks noChangeArrowheads="1"/>
              </p:cNvSpPr>
              <p:nvPr/>
            </p:nvSpPr>
            <p:spPr bwMode="auto">
              <a:xfrm>
                <a:off x="1185" y="1331"/>
                <a:ext cx="618" cy="9"/>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0" name="Rectangle 125"/>
              <p:cNvSpPr>
                <a:spLocks noChangeArrowheads="1"/>
              </p:cNvSpPr>
              <p:nvPr/>
            </p:nvSpPr>
            <p:spPr bwMode="auto">
              <a:xfrm>
                <a:off x="1185" y="1340"/>
                <a:ext cx="618" cy="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2" name="Rectangle 126"/>
              <p:cNvSpPr>
                <a:spLocks noChangeArrowheads="1"/>
              </p:cNvSpPr>
              <p:nvPr/>
            </p:nvSpPr>
            <p:spPr bwMode="auto">
              <a:xfrm>
                <a:off x="1185" y="1348"/>
                <a:ext cx="618" cy="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3" name="Rectangle 127"/>
              <p:cNvSpPr>
                <a:spLocks noChangeArrowheads="1"/>
              </p:cNvSpPr>
              <p:nvPr/>
            </p:nvSpPr>
            <p:spPr bwMode="auto">
              <a:xfrm>
                <a:off x="1185" y="1353"/>
                <a:ext cx="618" cy="9"/>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4" name="Rectangle 128"/>
              <p:cNvSpPr>
                <a:spLocks noChangeArrowheads="1"/>
              </p:cNvSpPr>
              <p:nvPr/>
            </p:nvSpPr>
            <p:spPr bwMode="auto">
              <a:xfrm>
                <a:off x="1185" y="1362"/>
                <a:ext cx="618" cy="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5" name="Rectangle 129"/>
              <p:cNvSpPr>
                <a:spLocks noChangeArrowheads="1"/>
              </p:cNvSpPr>
              <p:nvPr/>
            </p:nvSpPr>
            <p:spPr bwMode="auto">
              <a:xfrm>
                <a:off x="1185" y="1370"/>
                <a:ext cx="618" cy="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6" name="Rectangle 130"/>
              <p:cNvSpPr>
                <a:spLocks noChangeArrowheads="1"/>
              </p:cNvSpPr>
              <p:nvPr/>
            </p:nvSpPr>
            <p:spPr bwMode="auto">
              <a:xfrm>
                <a:off x="1194" y="1270"/>
                <a:ext cx="604" cy="10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7" name="Rectangle 131"/>
              <p:cNvSpPr>
                <a:spLocks noChangeArrowheads="1"/>
              </p:cNvSpPr>
              <p:nvPr/>
            </p:nvSpPr>
            <p:spPr bwMode="auto">
              <a:xfrm>
                <a:off x="1203" y="1287"/>
                <a:ext cx="151" cy="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58" name="Rectangle 132"/>
              <p:cNvSpPr>
                <a:spLocks noChangeArrowheads="1"/>
              </p:cNvSpPr>
              <p:nvPr/>
            </p:nvSpPr>
            <p:spPr bwMode="auto">
              <a:xfrm>
                <a:off x="1203" y="1379"/>
                <a:ext cx="604" cy="10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05" name="Picture 1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3" y="1379"/>
                <a:ext cx="604"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9" name="Rectangle 134"/>
              <p:cNvSpPr>
                <a:spLocks noChangeArrowheads="1"/>
              </p:cNvSpPr>
              <p:nvPr/>
            </p:nvSpPr>
            <p:spPr bwMode="auto">
              <a:xfrm>
                <a:off x="1203" y="1379"/>
                <a:ext cx="604" cy="10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0" name="Rectangle 135"/>
              <p:cNvSpPr>
                <a:spLocks noChangeArrowheads="1"/>
              </p:cNvSpPr>
              <p:nvPr/>
            </p:nvSpPr>
            <p:spPr bwMode="auto">
              <a:xfrm>
                <a:off x="1198" y="1375"/>
                <a:ext cx="613" cy="11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1" name="Freeform 136"/>
              <p:cNvSpPr>
                <a:spLocks/>
              </p:cNvSpPr>
              <p:nvPr/>
            </p:nvSpPr>
            <p:spPr bwMode="auto">
              <a:xfrm>
                <a:off x="1200" y="1377"/>
                <a:ext cx="609" cy="109"/>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2" name="Rectangle 137"/>
              <p:cNvSpPr>
                <a:spLocks noChangeArrowheads="1"/>
              </p:cNvSpPr>
              <p:nvPr/>
            </p:nvSpPr>
            <p:spPr bwMode="auto">
              <a:xfrm>
                <a:off x="1198" y="1375"/>
                <a:ext cx="613" cy="11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3" name="Rectangle 138"/>
              <p:cNvSpPr>
                <a:spLocks noChangeArrowheads="1"/>
              </p:cNvSpPr>
              <p:nvPr/>
            </p:nvSpPr>
            <p:spPr bwMode="auto">
              <a:xfrm>
                <a:off x="1185" y="1366"/>
                <a:ext cx="618" cy="4"/>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4" name="Rectangle 139"/>
              <p:cNvSpPr>
                <a:spLocks noChangeArrowheads="1"/>
              </p:cNvSpPr>
              <p:nvPr/>
            </p:nvSpPr>
            <p:spPr bwMode="auto">
              <a:xfrm>
                <a:off x="1185" y="1370"/>
                <a:ext cx="618"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5" name="Rectangle 140"/>
              <p:cNvSpPr>
                <a:spLocks noChangeArrowheads="1"/>
              </p:cNvSpPr>
              <p:nvPr/>
            </p:nvSpPr>
            <p:spPr bwMode="auto">
              <a:xfrm>
                <a:off x="1185" y="1375"/>
                <a:ext cx="618" cy="4"/>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6" name="Rectangle 141"/>
              <p:cNvSpPr>
                <a:spLocks noChangeArrowheads="1"/>
              </p:cNvSpPr>
              <p:nvPr/>
            </p:nvSpPr>
            <p:spPr bwMode="auto">
              <a:xfrm>
                <a:off x="1185" y="1379"/>
                <a:ext cx="618" cy="9"/>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7" name="Rectangle 142"/>
              <p:cNvSpPr>
                <a:spLocks noChangeArrowheads="1"/>
              </p:cNvSpPr>
              <p:nvPr/>
            </p:nvSpPr>
            <p:spPr bwMode="auto">
              <a:xfrm>
                <a:off x="1185" y="1388"/>
                <a:ext cx="618" cy="9"/>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8" name="Rectangle 143"/>
              <p:cNvSpPr>
                <a:spLocks noChangeArrowheads="1"/>
              </p:cNvSpPr>
              <p:nvPr/>
            </p:nvSpPr>
            <p:spPr bwMode="auto">
              <a:xfrm>
                <a:off x="1185" y="1397"/>
                <a:ext cx="618" cy="4"/>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9" name="Rectangle 144"/>
              <p:cNvSpPr>
                <a:spLocks noChangeArrowheads="1"/>
              </p:cNvSpPr>
              <p:nvPr/>
            </p:nvSpPr>
            <p:spPr bwMode="auto">
              <a:xfrm>
                <a:off x="1185" y="1401"/>
                <a:ext cx="618" cy="9"/>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0" name="Rectangle 145"/>
              <p:cNvSpPr>
                <a:spLocks noChangeArrowheads="1"/>
              </p:cNvSpPr>
              <p:nvPr/>
            </p:nvSpPr>
            <p:spPr bwMode="auto">
              <a:xfrm>
                <a:off x="1185" y="1410"/>
                <a:ext cx="618" cy="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1" name="Rectangle 146"/>
              <p:cNvSpPr>
                <a:spLocks noChangeArrowheads="1"/>
              </p:cNvSpPr>
              <p:nvPr/>
            </p:nvSpPr>
            <p:spPr bwMode="auto">
              <a:xfrm>
                <a:off x="1185" y="1418"/>
                <a:ext cx="618" cy="14"/>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2" name="Rectangle 147"/>
              <p:cNvSpPr>
                <a:spLocks noChangeArrowheads="1"/>
              </p:cNvSpPr>
              <p:nvPr/>
            </p:nvSpPr>
            <p:spPr bwMode="auto">
              <a:xfrm>
                <a:off x="1185" y="1432"/>
                <a:ext cx="618" cy="4"/>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3" name="Rectangle 148"/>
              <p:cNvSpPr>
                <a:spLocks noChangeArrowheads="1"/>
              </p:cNvSpPr>
              <p:nvPr/>
            </p:nvSpPr>
            <p:spPr bwMode="auto">
              <a:xfrm>
                <a:off x="1185" y="1436"/>
                <a:ext cx="618" cy="9"/>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4" name="Rectangle 149"/>
              <p:cNvSpPr>
                <a:spLocks noChangeArrowheads="1"/>
              </p:cNvSpPr>
              <p:nvPr/>
            </p:nvSpPr>
            <p:spPr bwMode="auto">
              <a:xfrm>
                <a:off x="1185" y="1445"/>
                <a:ext cx="618" cy="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5" name="Rectangle 150"/>
              <p:cNvSpPr>
                <a:spLocks noChangeArrowheads="1"/>
              </p:cNvSpPr>
              <p:nvPr/>
            </p:nvSpPr>
            <p:spPr bwMode="auto">
              <a:xfrm>
                <a:off x="1185" y="1453"/>
                <a:ext cx="618" cy="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6" name="Rectangle 151"/>
              <p:cNvSpPr>
                <a:spLocks noChangeArrowheads="1"/>
              </p:cNvSpPr>
              <p:nvPr/>
            </p:nvSpPr>
            <p:spPr bwMode="auto">
              <a:xfrm>
                <a:off x="1185" y="1458"/>
                <a:ext cx="618" cy="9"/>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7" name="Rectangle 152"/>
              <p:cNvSpPr>
                <a:spLocks noChangeArrowheads="1"/>
              </p:cNvSpPr>
              <p:nvPr/>
            </p:nvSpPr>
            <p:spPr bwMode="auto">
              <a:xfrm>
                <a:off x="1185" y="1467"/>
                <a:ext cx="618" cy="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8" name="Rectangle 153"/>
              <p:cNvSpPr>
                <a:spLocks noChangeArrowheads="1"/>
              </p:cNvSpPr>
              <p:nvPr/>
            </p:nvSpPr>
            <p:spPr bwMode="auto">
              <a:xfrm>
                <a:off x="1185" y="1475"/>
                <a:ext cx="618" cy="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79" name="Rectangle 154"/>
              <p:cNvSpPr>
                <a:spLocks noChangeArrowheads="1"/>
              </p:cNvSpPr>
              <p:nvPr/>
            </p:nvSpPr>
            <p:spPr bwMode="auto">
              <a:xfrm>
                <a:off x="1194" y="1375"/>
                <a:ext cx="604" cy="10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227" name="Picture 1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2" y="626"/>
                <a:ext cx="179"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80" name="Rectangle 156"/>
              <p:cNvSpPr>
                <a:spLocks noChangeArrowheads="1"/>
              </p:cNvSpPr>
              <p:nvPr/>
            </p:nvSpPr>
            <p:spPr bwMode="auto">
              <a:xfrm>
                <a:off x="944" y="1213"/>
                <a:ext cx="9"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2" name="Freeform 157"/>
              <p:cNvSpPr>
                <a:spLocks/>
              </p:cNvSpPr>
              <p:nvPr/>
            </p:nvSpPr>
            <p:spPr bwMode="auto">
              <a:xfrm>
                <a:off x="946" y="1215"/>
                <a:ext cx="5" cy="22"/>
              </a:xfrm>
              <a:custGeom>
                <a:avLst/>
                <a:gdLst>
                  <a:gd name="T0" fmla="*/ 16 w 16"/>
                  <a:gd name="T1" fmla="*/ 8 h 80"/>
                  <a:gd name="T2" fmla="*/ 16 w 16"/>
                  <a:gd name="T3" fmla="*/ 72 h 80"/>
                  <a:gd name="T4" fmla="*/ 8 w 16"/>
                  <a:gd name="T5" fmla="*/ 80 h 80"/>
                  <a:gd name="T6" fmla="*/ 0 w 16"/>
                  <a:gd name="T7" fmla="*/ 72 h 80"/>
                  <a:gd name="T8" fmla="*/ 0 w 16"/>
                  <a:gd name="T9" fmla="*/ 8 h 80"/>
                  <a:gd name="T10" fmla="*/ 8 w 16"/>
                  <a:gd name="T11" fmla="*/ 0 h 80"/>
                  <a:gd name="T12" fmla="*/ 16 w 16"/>
                  <a:gd name="T13" fmla="*/ 8 h 80"/>
                </a:gdLst>
                <a:ahLst/>
                <a:cxnLst>
                  <a:cxn ang="0">
                    <a:pos x="T0" y="T1"/>
                  </a:cxn>
                  <a:cxn ang="0">
                    <a:pos x="T2" y="T3"/>
                  </a:cxn>
                  <a:cxn ang="0">
                    <a:pos x="T4" y="T5"/>
                  </a:cxn>
                  <a:cxn ang="0">
                    <a:pos x="T6" y="T7"/>
                  </a:cxn>
                  <a:cxn ang="0">
                    <a:pos x="T8" y="T9"/>
                  </a:cxn>
                  <a:cxn ang="0">
                    <a:pos x="T10" y="T11"/>
                  </a:cxn>
                  <a:cxn ang="0">
                    <a:pos x="T12" y="T13"/>
                  </a:cxn>
                </a:cxnLst>
                <a:rect l="0" t="0" r="r" b="b"/>
                <a:pathLst>
                  <a:path w="16" h="80">
                    <a:moveTo>
                      <a:pt x="16" y="8"/>
                    </a:moveTo>
                    <a:lnTo>
                      <a:pt x="16" y="72"/>
                    </a:lnTo>
                    <a:cubicBezTo>
                      <a:pt x="16" y="77"/>
                      <a:pt x="13" y="80"/>
                      <a:pt x="8" y="80"/>
                    </a:cubicBezTo>
                    <a:cubicBezTo>
                      <a:pt x="4" y="80"/>
                      <a:pt x="0" y="77"/>
                      <a:pt x="0" y="72"/>
                    </a:cubicBezTo>
                    <a:lnTo>
                      <a:pt x="0" y="8"/>
                    </a:lnTo>
                    <a:cubicBezTo>
                      <a:pt x="0" y="4"/>
                      <a:pt x="4" y="0"/>
                      <a:pt x="8" y="0"/>
                    </a:cubicBezTo>
                    <a:cubicBezTo>
                      <a:pt x="13" y="0"/>
                      <a:pt x="16" y="4"/>
                      <a:pt x="16" y="8"/>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3" name="Rectangle 158"/>
              <p:cNvSpPr>
                <a:spLocks noChangeArrowheads="1"/>
              </p:cNvSpPr>
              <p:nvPr/>
            </p:nvSpPr>
            <p:spPr bwMode="auto">
              <a:xfrm>
                <a:off x="944" y="1213"/>
                <a:ext cx="9"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4" name="Line 159"/>
              <p:cNvSpPr>
                <a:spLocks noChangeShapeType="1"/>
              </p:cNvSpPr>
              <p:nvPr/>
            </p:nvSpPr>
            <p:spPr bwMode="auto">
              <a:xfrm>
                <a:off x="940" y="1208"/>
                <a:ext cx="0" cy="18"/>
              </a:xfrm>
              <a:prstGeom prst="line">
                <a:avLst/>
              </a:prstGeom>
              <a:noFill/>
              <a:ln w="1"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5" name="Rectangle 160"/>
              <p:cNvSpPr>
                <a:spLocks noChangeArrowheads="1"/>
              </p:cNvSpPr>
              <p:nvPr/>
            </p:nvSpPr>
            <p:spPr bwMode="auto">
              <a:xfrm>
                <a:off x="997" y="1213"/>
                <a:ext cx="8"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6" name="Freeform 161"/>
              <p:cNvSpPr>
                <a:spLocks/>
              </p:cNvSpPr>
              <p:nvPr/>
            </p:nvSpPr>
            <p:spPr bwMode="auto">
              <a:xfrm>
                <a:off x="999" y="1215"/>
                <a:ext cx="4" cy="22"/>
              </a:xfrm>
              <a:custGeom>
                <a:avLst/>
                <a:gdLst>
                  <a:gd name="T0" fmla="*/ 16 w 16"/>
                  <a:gd name="T1" fmla="*/ 8 h 80"/>
                  <a:gd name="T2" fmla="*/ 16 w 16"/>
                  <a:gd name="T3" fmla="*/ 72 h 80"/>
                  <a:gd name="T4" fmla="*/ 8 w 16"/>
                  <a:gd name="T5" fmla="*/ 80 h 80"/>
                  <a:gd name="T6" fmla="*/ 0 w 16"/>
                  <a:gd name="T7" fmla="*/ 72 h 80"/>
                  <a:gd name="T8" fmla="*/ 0 w 16"/>
                  <a:gd name="T9" fmla="*/ 8 h 80"/>
                  <a:gd name="T10" fmla="*/ 8 w 16"/>
                  <a:gd name="T11" fmla="*/ 0 h 80"/>
                  <a:gd name="T12" fmla="*/ 16 w 16"/>
                  <a:gd name="T13" fmla="*/ 8 h 80"/>
                </a:gdLst>
                <a:ahLst/>
                <a:cxnLst>
                  <a:cxn ang="0">
                    <a:pos x="T0" y="T1"/>
                  </a:cxn>
                  <a:cxn ang="0">
                    <a:pos x="T2" y="T3"/>
                  </a:cxn>
                  <a:cxn ang="0">
                    <a:pos x="T4" y="T5"/>
                  </a:cxn>
                  <a:cxn ang="0">
                    <a:pos x="T6" y="T7"/>
                  </a:cxn>
                  <a:cxn ang="0">
                    <a:pos x="T8" y="T9"/>
                  </a:cxn>
                  <a:cxn ang="0">
                    <a:pos x="T10" y="T11"/>
                  </a:cxn>
                  <a:cxn ang="0">
                    <a:pos x="T12" y="T13"/>
                  </a:cxn>
                </a:cxnLst>
                <a:rect l="0" t="0" r="r" b="b"/>
                <a:pathLst>
                  <a:path w="16" h="80">
                    <a:moveTo>
                      <a:pt x="16" y="8"/>
                    </a:moveTo>
                    <a:lnTo>
                      <a:pt x="16" y="72"/>
                    </a:lnTo>
                    <a:cubicBezTo>
                      <a:pt x="16" y="77"/>
                      <a:pt x="13" y="80"/>
                      <a:pt x="8" y="80"/>
                    </a:cubicBezTo>
                    <a:cubicBezTo>
                      <a:pt x="4" y="80"/>
                      <a:pt x="0" y="77"/>
                      <a:pt x="0" y="72"/>
                    </a:cubicBezTo>
                    <a:lnTo>
                      <a:pt x="0" y="8"/>
                    </a:lnTo>
                    <a:cubicBezTo>
                      <a:pt x="0" y="4"/>
                      <a:pt x="4" y="0"/>
                      <a:pt x="8" y="0"/>
                    </a:cubicBezTo>
                    <a:cubicBezTo>
                      <a:pt x="13" y="0"/>
                      <a:pt x="16" y="4"/>
                      <a:pt x="16" y="8"/>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7" name="Rectangle 162"/>
              <p:cNvSpPr>
                <a:spLocks noChangeArrowheads="1"/>
              </p:cNvSpPr>
              <p:nvPr/>
            </p:nvSpPr>
            <p:spPr bwMode="auto">
              <a:xfrm>
                <a:off x="997" y="1213"/>
                <a:ext cx="8"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88" name="Line 163"/>
              <p:cNvSpPr>
                <a:spLocks noChangeShapeType="1"/>
              </p:cNvSpPr>
              <p:nvPr/>
            </p:nvSpPr>
            <p:spPr bwMode="auto">
              <a:xfrm>
                <a:off x="992" y="1208"/>
                <a:ext cx="0" cy="18"/>
              </a:xfrm>
              <a:prstGeom prst="line">
                <a:avLst/>
              </a:prstGeom>
              <a:noFill/>
              <a:ln w="1"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9" name="Rectangle 164"/>
              <p:cNvSpPr>
                <a:spLocks noChangeArrowheads="1"/>
              </p:cNvSpPr>
              <p:nvPr/>
            </p:nvSpPr>
            <p:spPr bwMode="auto">
              <a:xfrm>
                <a:off x="927" y="1239"/>
                <a:ext cx="96" cy="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37" name="Picture 1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7" y="1239"/>
                <a:ext cx="9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90" name="Rectangle 166"/>
              <p:cNvSpPr>
                <a:spLocks noChangeArrowheads="1"/>
              </p:cNvSpPr>
              <p:nvPr/>
            </p:nvSpPr>
            <p:spPr bwMode="auto">
              <a:xfrm>
                <a:off x="927" y="1239"/>
                <a:ext cx="96" cy="7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1" name="Rectangle 167"/>
              <p:cNvSpPr>
                <a:spLocks noChangeArrowheads="1"/>
              </p:cNvSpPr>
              <p:nvPr/>
            </p:nvSpPr>
            <p:spPr bwMode="auto">
              <a:xfrm>
                <a:off x="922" y="1235"/>
                <a:ext cx="105" cy="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 name="Freeform 168"/>
              <p:cNvSpPr>
                <a:spLocks/>
              </p:cNvSpPr>
              <p:nvPr/>
            </p:nvSpPr>
            <p:spPr bwMode="auto">
              <a:xfrm>
                <a:off x="924" y="1237"/>
                <a:ext cx="101" cy="74"/>
              </a:xfrm>
              <a:custGeom>
                <a:avLst/>
                <a:gdLst>
                  <a:gd name="T0" fmla="*/ 8 w 368"/>
                  <a:gd name="T1" fmla="*/ 256 h 272"/>
                  <a:gd name="T2" fmla="*/ 360 w 368"/>
                  <a:gd name="T3" fmla="*/ 256 h 272"/>
                  <a:gd name="T4" fmla="*/ 352 w 368"/>
                  <a:gd name="T5" fmla="*/ 264 h 272"/>
                  <a:gd name="T6" fmla="*/ 352 w 368"/>
                  <a:gd name="T7" fmla="*/ 8 h 272"/>
                  <a:gd name="T8" fmla="*/ 360 w 368"/>
                  <a:gd name="T9" fmla="*/ 16 h 272"/>
                  <a:gd name="T10" fmla="*/ 8 w 368"/>
                  <a:gd name="T11" fmla="*/ 16 h 272"/>
                  <a:gd name="T12" fmla="*/ 16 w 368"/>
                  <a:gd name="T13" fmla="*/ 8 h 272"/>
                  <a:gd name="T14" fmla="*/ 16 w 368"/>
                  <a:gd name="T15" fmla="*/ 264 h 272"/>
                  <a:gd name="T16" fmla="*/ 8 w 368"/>
                  <a:gd name="T17" fmla="*/ 272 h 272"/>
                  <a:gd name="T18" fmla="*/ 0 w 368"/>
                  <a:gd name="T19" fmla="*/ 264 h 272"/>
                  <a:gd name="T20" fmla="*/ 0 w 368"/>
                  <a:gd name="T21" fmla="*/ 8 h 272"/>
                  <a:gd name="T22" fmla="*/ 8 w 368"/>
                  <a:gd name="T23" fmla="*/ 0 h 272"/>
                  <a:gd name="T24" fmla="*/ 360 w 368"/>
                  <a:gd name="T25" fmla="*/ 0 h 272"/>
                  <a:gd name="T26" fmla="*/ 368 w 368"/>
                  <a:gd name="T27" fmla="*/ 8 h 272"/>
                  <a:gd name="T28" fmla="*/ 368 w 368"/>
                  <a:gd name="T29" fmla="*/ 264 h 272"/>
                  <a:gd name="T30" fmla="*/ 360 w 368"/>
                  <a:gd name="T31" fmla="*/ 272 h 272"/>
                  <a:gd name="T32" fmla="*/ 8 w 368"/>
                  <a:gd name="T33" fmla="*/ 272 h 272"/>
                  <a:gd name="T34" fmla="*/ 0 w 368"/>
                  <a:gd name="T35" fmla="*/ 264 h 272"/>
                  <a:gd name="T36" fmla="*/ 8 w 368"/>
                  <a:gd name="T37"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272">
                    <a:moveTo>
                      <a:pt x="8" y="256"/>
                    </a:moveTo>
                    <a:lnTo>
                      <a:pt x="360" y="256"/>
                    </a:lnTo>
                    <a:lnTo>
                      <a:pt x="352" y="264"/>
                    </a:lnTo>
                    <a:lnTo>
                      <a:pt x="352" y="8"/>
                    </a:lnTo>
                    <a:lnTo>
                      <a:pt x="360" y="16"/>
                    </a:lnTo>
                    <a:lnTo>
                      <a:pt x="8" y="16"/>
                    </a:lnTo>
                    <a:lnTo>
                      <a:pt x="16" y="8"/>
                    </a:lnTo>
                    <a:lnTo>
                      <a:pt x="16" y="264"/>
                    </a:lnTo>
                    <a:cubicBezTo>
                      <a:pt x="16" y="269"/>
                      <a:pt x="13" y="272"/>
                      <a:pt x="8" y="272"/>
                    </a:cubicBezTo>
                    <a:cubicBezTo>
                      <a:pt x="4" y="272"/>
                      <a:pt x="0" y="269"/>
                      <a:pt x="0" y="264"/>
                    </a:cubicBezTo>
                    <a:lnTo>
                      <a:pt x="0" y="8"/>
                    </a:lnTo>
                    <a:cubicBezTo>
                      <a:pt x="0" y="4"/>
                      <a:pt x="4" y="0"/>
                      <a:pt x="8" y="0"/>
                    </a:cubicBezTo>
                    <a:lnTo>
                      <a:pt x="360" y="0"/>
                    </a:lnTo>
                    <a:cubicBezTo>
                      <a:pt x="365" y="0"/>
                      <a:pt x="368" y="4"/>
                      <a:pt x="368" y="8"/>
                    </a:cubicBezTo>
                    <a:lnTo>
                      <a:pt x="368" y="264"/>
                    </a:lnTo>
                    <a:cubicBezTo>
                      <a:pt x="368" y="269"/>
                      <a:pt x="365" y="272"/>
                      <a:pt x="360" y="272"/>
                    </a:cubicBezTo>
                    <a:lnTo>
                      <a:pt x="8" y="272"/>
                    </a:lnTo>
                    <a:cubicBezTo>
                      <a:pt x="4" y="272"/>
                      <a:pt x="0" y="269"/>
                      <a:pt x="0" y="264"/>
                    </a:cubicBezTo>
                    <a:cubicBezTo>
                      <a:pt x="0" y="260"/>
                      <a:pt x="4" y="256"/>
                      <a:pt x="8" y="256"/>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3" name="Rectangle 169"/>
              <p:cNvSpPr>
                <a:spLocks noChangeArrowheads="1"/>
              </p:cNvSpPr>
              <p:nvPr/>
            </p:nvSpPr>
            <p:spPr bwMode="auto">
              <a:xfrm>
                <a:off x="922" y="1235"/>
                <a:ext cx="105" cy="7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4" name="Rectangle 170"/>
              <p:cNvSpPr>
                <a:spLocks noChangeArrowheads="1"/>
              </p:cNvSpPr>
              <p:nvPr/>
            </p:nvSpPr>
            <p:spPr bwMode="auto">
              <a:xfrm>
                <a:off x="913" y="1226"/>
                <a:ext cx="106" cy="4"/>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5" name="Rectangle 171"/>
              <p:cNvSpPr>
                <a:spLocks noChangeArrowheads="1"/>
              </p:cNvSpPr>
              <p:nvPr/>
            </p:nvSpPr>
            <p:spPr bwMode="auto">
              <a:xfrm>
                <a:off x="913" y="1230"/>
                <a:ext cx="106" cy="5"/>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6" name="Rectangle 172"/>
              <p:cNvSpPr>
                <a:spLocks noChangeArrowheads="1"/>
              </p:cNvSpPr>
              <p:nvPr/>
            </p:nvSpPr>
            <p:spPr bwMode="auto">
              <a:xfrm>
                <a:off x="913" y="1235"/>
                <a:ext cx="106" cy="4"/>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7" name="Rectangle 173"/>
              <p:cNvSpPr>
                <a:spLocks noChangeArrowheads="1"/>
              </p:cNvSpPr>
              <p:nvPr/>
            </p:nvSpPr>
            <p:spPr bwMode="auto">
              <a:xfrm>
                <a:off x="913" y="1239"/>
                <a:ext cx="106" cy="4"/>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8" name="Rectangle 174"/>
              <p:cNvSpPr>
                <a:spLocks noChangeArrowheads="1"/>
              </p:cNvSpPr>
              <p:nvPr/>
            </p:nvSpPr>
            <p:spPr bwMode="auto">
              <a:xfrm>
                <a:off x="913" y="1243"/>
                <a:ext cx="106"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9" name="Rectangle 175"/>
              <p:cNvSpPr>
                <a:spLocks noChangeArrowheads="1"/>
              </p:cNvSpPr>
              <p:nvPr/>
            </p:nvSpPr>
            <p:spPr bwMode="auto">
              <a:xfrm>
                <a:off x="913" y="1252"/>
                <a:ext cx="106" cy="4"/>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0" name="Rectangle 176"/>
              <p:cNvSpPr>
                <a:spLocks noChangeArrowheads="1"/>
              </p:cNvSpPr>
              <p:nvPr/>
            </p:nvSpPr>
            <p:spPr bwMode="auto">
              <a:xfrm>
                <a:off x="913" y="1256"/>
                <a:ext cx="106" cy="5"/>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1" name="Rectangle 177"/>
              <p:cNvSpPr>
                <a:spLocks noChangeArrowheads="1"/>
              </p:cNvSpPr>
              <p:nvPr/>
            </p:nvSpPr>
            <p:spPr bwMode="auto">
              <a:xfrm>
                <a:off x="913" y="1261"/>
                <a:ext cx="106" cy="9"/>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2" name="Rectangle 178"/>
              <p:cNvSpPr>
                <a:spLocks noChangeArrowheads="1"/>
              </p:cNvSpPr>
              <p:nvPr/>
            </p:nvSpPr>
            <p:spPr bwMode="auto">
              <a:xfrm>
                <a:off x="913" y="1270"/>
                <a:ext cx="106" cy="4"/>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3" name="Rectangle 179"/>
              <p:cNvSpPr>
                <a:spLocks noChangeArrowheads="1"/>
              </p:cNvSpPr>
              <p:nvPr/>
            </p:nvSpPr>
            <p:spPr bwMode="auto">
              <a:xfrm>
                <a:off x="913" y="1274"/>
                <a:ext cx="106" cy="4"/>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4" name="Rectangle 180"/>
              <p:cNvSpPr>
                <a:spLocks noChangeArrowheads="1"/>
              </p:cNvSpPr>
              <p:nvPr/>
            </p:nvSpPr>
            <p:spPr bwMode="auto">
              <a:xfrm>
                <a:off x="913" y="1278"/>
                <a:ext cx="106" cy="5"/>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6" name="Rectangle 181"/>
              <p:cNvSpPr>
                <a:spLocks noChangeArrowheads="1"/>
              </p:cNvSpPr>
              <p:nvPr/>
            </p:nvSpPr>
            <p:spPr bwMode="auto">
              <a:xfrm>
                <a:off x="913" y="1283"/>
                <a:ext cx="106" cy="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7" name="Rectangle 182"/>
              <p:cNvSpPr>
                <a:spLocks noChangeArrowheads="1"/>
              </p:cNvSpPr>
              <p:nvPr/>
            </p:nvSpPr>
            <p:spPr bwMode="auto">
              <a:xfrm>
                <a:off x="913" y="1291"/>
                <a:ext cx="106" cy="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8" name="Rectangle 183"/>
              <p:cNvSpPr>
                <a:spLocks noChangeArrowheads="1"/>
              </p:cNvSpPr>
              <p:nvPr/>
            </p:nvSpPr>
            <p:spPr bwMode="auto">
              <a:xfrm>
                <a:off x="913" y="1296"/>
                <a:ext cx="106" cy="4"/>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9" name="Rectangle 184"/>
              <p:cNvSpPr>
                <a:spLocks noChangeArrowheads="1"/>
              </p:cNvSpPr>
              <p:nvPr/>
            </p:nvSpPr>
            <p:spPr bwMode="auto">
              <a:xfrm>
                <a:off x="913" y="1300"/>
                <a:ext cx="106" cy="5"/>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0" name="Rectangle 185"/>
              <p:cNvSpPr>
                <a:spLocks noChangeArrowheads="1"/>
              </p:cNvSpPr>
              <p:nvPr/>
            </p:nvSpPr>
            <p:spPr bwMode="auto">
              <a:xfrm>
                <a:off x="918" y="1230"/>
                <a:ext cx="96" cy="70"/>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1" name="Freeform 186"/>
              <p:cNvSpPr>
                <a:spLocks/>
              </p:cNvSpPr>
              <p:nvPr/>
            </p:nvSpPr>
            <p:spPr bwMode="auto">
              <a:xfrm>
                <a:off x="941" y="1187"/>
                <a:ext cx="50" cy="23"/>
              </a:xfrm>
              <a:custGeom>
                <a:avLst/>
                <a:gdLst>
                  <a:gd name="T0" fmla="*/ 50 w 50"/>
                  <a:gd name="T1" fmla="*/ 23 h 23"/>
                  <a:gd name="T2" fmla="*/ 21 w 50"/>
                  <a:gd name="T3" fmla="*/ 2 h 23"/>
                  <a:gd name="T4" fmla="*/ 0 w 50"/>
                  <a:gd name="T5" fmla="*/ 23 h 23"/>
                </a:gdLst>
                <a:ahLst/>
                <a:cxnLst>
                  <a:cxn ang="0">
                    <a:pos x="T0" y="T1"/>
                  </a:cxn>
                  <a:cxn ang="0">
                    <a:pos x="T2" y="T3"/>
                  </a:cxn>
                  <a:cxn ang="0">
                    <a:pos x="T4" y="T5"/>
                  </a:cxn>
                </a:cxnLst>
                <a:rect l="0" t="0" r="r" b="b"/>
                <a:pathLst>
                  <a:path w="50" h="23">
                    <a:moveTo>
                      <a:pt x="50" y="23"/>
                    </a:moveTo>
                    <a:cubicBezTo>
                      <a:pt x="48" y="9"/>
                      <a:pt x="35" y="0"/>
                      <a:pt x="21" y="2"/>
                    </a:cubicBezTo>
                    <a:cubicBezTo>
                      <a:pt x="11" y="3"/>
                      <a:pt x="2" y="12"/>
                      <a:pt x="0" y="23"/>
                    </a:cubicBezTo>
                  </a:path>
                </a:pathLst>
              </a:custGeom>
              <a:noFill/>
              <a:ln w="18"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2" name="Freeform 187"/>
              <p:cNvSpPr>
                <a:spLocks noEditPoints="1"/>
              </p:cNvSpPr>
              <p:nvPr/>
            </p:nvSpPr>
            <p:spPr bwMode="auto">
              <a:xfrm>
                <a:off x="913" y="1176"/>
                <a:ext cx="107" cy="130"/>
              </a:xfrm>
              <a:custGeom>
                <a:avLst/>
                <a:gdLst>
                  <a:gd name="T0" fmla="*/ 209 w 391"/>
                  <a:gd name="T1" fmla="*/ 325 h 475"/>
                  <a:gd name="T2" fmla="*/ 177 w 391"/>
                  <a:gd name="T3" fmla="*/ 389 h 475"/>
                  <a:gd name="T4" fmla="*/ 182 w 391"/>
                  <a:gd name="T5" fmla="*/ 324 h 475"/>
                  <a:gd name="T6" fmla="*/ 161 w 391"/>
                  <a:gd name="T7" fmla="*/ 293 h 475"/>
                  <a:gd name="T8" fmla="*/ 195 w 391"/>
                  <a:gd name="T9" fmla="*/ 260 h 475"/>
                  <a:gd name="T10" fmla="*/ 229 w 391"/>
                  <a:gd name="T11" fmla="*/ 293 h 475"/>
                  <a:gd name="T12" fmla="*/ 353 w 391"/>
                  <a:gd name="T13" fmla="*/ 229 h 475"/>
                  <a:gd name="T14" fmla="*/ 353 w 391"/>
                  <a:gd name="T15" fmla="*/ 213 h 475"/>
                  <a:gd name="T16" fmla="*/ 45 w 391"/>
                  <a:gd name="T17" fmla="*/ 208 h 475"/>
                  <a:gd name="T18" fmla="*/ 33 w 391"/>
                  <a:gd name="T19" fmla="*/ 437 h 475"/>
                  <a:gd name="T20" fmla="*/ 49 w 391"/>
                  <a:gd name="T21" fmla="*/ 437 h 475"/>
                  <a:gd name="T22" fmla="*/ 346 w 391"/>
                  <a:gd name="T23" fmla="*/ 445 h 475"/>
                  <a:gd name="T24" fmla="*/ 241 w 391"/>
                  <a:gd name="T25" fmla="*/ 124 h 475"/>
                  <a:gd name="T26" fmla="*/ 195 w 391"/>
                  <a:gd name="T27" fmla="*/ 89 h 475"/>
                  <a:gd name="T28" fmla="*/ 145 w 391"/>
                  <a:gd name="T29" fmla="*/ 133 h 475"/>
                  <a:gd name="T30" fmla="*/ 241 w 391"/>
                  <a:gd name="T31" fmla="*/ 181 h 475"/>
                  <a:gd name="T32" fmla="*/ 241 w 391"/>
                  <a:gd name="T33" fmla="*/ 124 h 475"/>
                  <a:gd name="T34" fmla="*/ 97 w 391"/>
                  <a:gd name="T35" fmla="*/ 181 h 475"/>
                  <a:gd name="T36" fmla="*/ 120 w 391"/>
                  <a:gd name="T37" fmla="*/ 178 h 475"/>
                  <a:gd name="T38" fmla="*/ 113 w 391"/>
                  <a:gd name="T39" fmla="*/ 117 h 475"/>
                  <a:gd name="T40" fmla="*/ 193 w 391"/>
                  <a:gd name="T41" fmla="*/ 53 h 475"/>
                  <a:gd name="T42" fmla="*/ 273 w 391"/>
                  <a:gd name="T43" fmla="*/ 117 h 475"/>
                  <a:gd name="T44" fmla="*/ 273 w 391"/>
                  <a:gd name="T45" fmla="*/ 181 h 475"/>
                  <a:gd name="T46" fmla="*/ 301 w 391"/>
                  <a:gd name="T47" fmla="*/ 178 h 475"/>
                  <a:gd name="T48" fmla="*/ 301 w 391"/>
                  <a:gd name="T49" fmla="*/ 122 h 475"/>
                  <a:gd name="T50" fmla="*/ 195 w 391"/>
                  <a:gd name="T51" fmla="*/ 30 h 475"/>
                  <a:gd name="T52" fmla="*/ 97 w 391"/>
                  <a:gd name="T53" fmla="*/ 117 h 475"/>
                  <a:gd name="T54" fmla="*/ 346 w 391"/>
                  <a:gd name="T55" fmla="*/ 178 h 475"/>
                  <a:gd name="T56" fmla="*/ 385 w 391"/>
                  <a:gd name="T57" fmla="*/ 437 h 475"/>
                  <a:gd name="T58" fmla="*/ 353 w 391"/>
                  <a:gd name="T59" fmla="*/ 469 h 475"/>
                  <a:gd name="T60" fmla="*/ 45 w 391"/>
                  <a:gd name="T61" fmla="*/ 475 h 475"/>
                  <a:gd name="T62" fmla="*/ 1 w 391"/>
                  <a:gd name="T63" fmla="*/ 229 h 475"/>
                  <a:gd name="T64" fmla="*/ 49 w 391"/>
                  <a:gd name="T65" fmla="*/ 181 h 475"/>
                  <a:gd name="T66" fmla="*/ 65 w 391"/>
                  <a:gd name="T67" fmla="*/ 117 h 475"/>
                  <a:gd name="T68" fmla="*/ 60 w 391"/>
                  <a:gd name="T69" fmla="*/ 122 h 475"/>
                  <a:gd name="T70" fmla="*/ 195 w 391"/>
                  <a:gd name="T71" fmla="*/ 0 h 475"/>
                  <a:gd name="T72" fmla="*/ 337 w 391"/>
                  <a:gd name="T73" fmla="*/ 117 h 475"/>
                  <a:gd name="T74" fmla="*/ 353 w 391"/>
                  <a:gd name="T75" fmla="*/ 18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1" h="475">
                    <a:moveTo>
                      <a:pt x="229" y="293"/>
                    </a:moveTo>
                    <a:cubicBezTo>
                      <a:pt x="229" y="307"/>
                      <a:pt x="221" y="318"/>
                      <a:pt x="209" y="325"/>
                    </a:cubicBezTo>
                    <a:lnTo>
                      <a:pt x="225" y="389"/>
                    </a:lnTo>
                    <a:lnTo>
                      <a:pt x="177" y="389"/>
                    </a:lnTo>
                    <a:lnTo>
                      <a:pt x="177" y="325"/>
                    </a:lnTo>
                    <a:lnTo>
                      <a:pt x="182" y="324"/>
                    </a:lnTo>
                    <a:cubicBezTo>
                      <a:pt x="170" y="318"/>
                      <a:pt x="161" y="307"/>
                      <a:pt x="161" y="293"/>
                    </a:cubicBezTo>
                    <a:lnTo>
                      <a:pt x="161" y="293"/>
                    </a:lnTo>
                    <a:cubicBezTo>
                      <a:pt x="161" y="275"/>
                      <a:pt x="177" y="260"/>
                      <a:pt x="193" y="261"/>
                    </a:cubicBezTo>
                    <a:lnTo>
                      <a:pt x="195" y="260"/>
                    </a:lnTo>
                    <a:cubicBezTo>
                      <a:pt x="214" y="260"/>
                      <a:pt x="229" y="275"/>
                      <a:pt x="225" y="293"/>
                    </a:cubicBezTo>
                    <a:lnTo>
                      <a:pt x="229" y="293"/>
                    </a:lnTo>
                    <a:close/>
                    <a:moveTo>
                      <a:pt x="353" y="437"/>
                    </a:moveTo>
                    <a:lnTo>
                      <a:pt x="353" y="229"/>
                    </a:lnTo>
                    <a:lnTo>
                      <a:pt x="361" y="223"/>
                    </a:lnTo>
                    <a:cubicBezTo>
                      <a:pt x="361" y="214"/>
                      <a:pt x="354" y="208"/>
                      <a:pt x="353" y="213"/>
                    </a:cubicBezTo>
                    <a:lnTo>
                      <a:pt x="49" y="213"/>
                    </a:lnTo>
                    <a:lnTo>
                      <a:pt x="45" y="208"/>
                    </a:lnTo>
                    <a:cubicBezTo>
                      <a:pt x="36" y="208"/>
                      <a:pt x="30" y="214"/>
                      <a:pt x="33" y="229"/>
                    </a:cubicBezTo>
                    <a:lnTo>
                      <a:pt x="33" y="437"/>
                    </a:lnTo>
                    <a:lnTo>
                      <a:pt x="30" y="430"/>
                    </a:lnTo>
                    <a:cubicBezTo>
                      <a:pt x="30" y="438"/>
                      <a:pt x="36" y="445"/>
                      <a:pt x="49" y="437"/>
                    </a:cubicBezTo>
                    <a:lnTo>
                      <a:pt x="353" y="437"/>
                    </a:lnTo>
                    <a:lnTo>
                      <a:pt x="346" y="445"/>
                    </a:lnTo>
                    <a:cubicBezTo>
                      <a:pt x="354" y="445"/>
                      <a:pt x="361" y="438"/>
                      <a:pt x="353" y="437"/>
                    </a:cubicBezTo>
                    <a:close/>
                    <a:moveTo>
                      <a:pt x="241" y="124"/>
                    </a:moveTo>
                    <a:cubicBezTo>
                      <a:pt x="239" y="105"/>
                      <a:pt x="219" y="89"/>
                      <a:pt x="193" y="85"/>
                    </a:cubicBezTo>
                    <a:lnTo>
                      <a:pt x="195" y="89"/>
                    </a:lnTo>
                    <a:cubicBezTo>
                      <a:pt x="171" y="89"/>
                      <a:pt x="151" y="106"/>
                      <a:pt x="145" y="133"/>
                    </a:cubicBezTo>
                    <a:lnTo>
                      <a:pt x="145" y="133"/>
                    </a:lnTo>
                    <a:lnTo>
                      <a:pt x="145" y="181"/>
                    </a:lnTo>
                    <a:lnTo>
                      <a:pt x="241" y="181"/>
                    </a:lnTo>
                    <a:lnTo>
                      <a:pt x="241" y="117"/>
                    </a:lnTo>
                    <a:lnTo>
                      <a:pt x="241" y="124"/>
                    </a:lnTo>
                    <a:close/>
                    <a:moveTo>
                      <a:pt x="90" y="122"/>
                    </a:moveTo>
                    <a:cubicBezTo>
                      <a:pt x="90" y="122"/>
                      <a:pt x="90" y="149"/>
                      <a:pt x="97" y="181"/>
                    </a:cubicBezTo>
                    <a:lnTo>
                      <a:pt x="113" y="181"/>
                    </a:lnTo>
                    <a:lnTo>
                      <a:pt x="120" y="178"/>
                    </a:lnTo>
                    <a:cubicBezTo>
                      <a:pt x="120" y="149"/>
                      <a:pt x="120" y="122"/>
                      <a:pt x="113" y="117"/>
                    </a:cubicBezTo>
                    <a:lnTo>
                      <a:pt x="113" y="117"/>
                    </a:lnTo>
                    <a:lnTo>
                      <a:pt x="120" y="125"/>
                    </a:lnTo>
                    <a:cubicBezTo>
                      <a:pt x="122" y="88"/>
                      <a:pt x="155" y="60"/>
                      <a:pt x="193" y="53"/>
                    </a:cubicBezTo>
                    <a:lnTo>
                      <a:pt x="195" y="60"/>
                    </a:lnTo>
                    <a:cubicBezTo>
                      <a:pt x="236" y="60"/>
                      <a:pt x="269" y="88"/>
                      <a:pt x="273" y="117"/>
                    </a:cubicBezTo>
                    <a:lnTo>
                      <a:pt x="271" y="122"/>
                    </a:lnTo>
                    <a:cubicBezTo>
                      <a:pt x="271" y="122"/>
                      <a:pt x="271" y="149"/>
                      <a:pt x="273" y="181"/>
                    </a:cubicBezTo>
                    <a:lnTo>
                      <a:pt x="305" y="181"/>
                    </a:lnTo>
                    <a:lnTo>
                      <a:pt x="301" y="178"/>
                    </a:lnTo>
                    <a:cubicBezTo>
                      <a:pt x="301" y="149"/>
                      <a:pt x="301" y="122"/>
                      <a:pt x="305" y="117"/>
                    </a:cubicBezTo>
                    <a:lnTo>
                      <a:pt x="301" y="122"/>
                    </a:lnTo>
                    <a:cubicBezTo>
                      <a:pt x="298" y="71"/>
                      <a:pt x="252" y="30"/>
                      <a:pt x="193" y="37"/>
                    </a:cubicBezTo>
                    <a:lnTo>
                      <a:pt x="195" y="30"/>
                    </a:lnTo>
                    <a:cubicBezTo>
                      <a:pt x="139" y="30"/>
                      <a:pt x="93" y="71"/>
                      <a:pt x="97" y="117"/>
                    </a:cubicBezTo>
                    <a:lnTo>
                      <a:pt x="97" y="117"/>
                    </a:lnTo>
                    <a:lnTo>
                      <a:pt x="90" y="122"/>
                    </a:lnTo>
                    <a:close/>
                    <a:moveTo>
                      <a:pt x="346" y="178"/>
                    </a:moveTo>
                    <a:cubicBezTo>
                      <a:pt x="371" y="178"/>
                      <a:pt x="391" y="198"/>
                      <a:pt x="385" y="229"/>
                    </a:cubicBezTo>
                    <a:lnTo>
                      <a:pt x="385" y="437"/>
                    </a:lnTo>
                    <a:lnTo>
                      <a:pt x="391" y="430"/>
                    </a:lnTo>
                    <a:cubicBezTo>
                      <a:pt x="391" y="455"/>
                      <a:pt x="371" y="475"/>
                      <a:pt x="353" y="469"/>
                    </a:cubicBezTo>
                    <a:lnTo>
                      <a:pt x="49" y="469"/>
                    </a:lnTo>
                    <a:lnTo>
                      <a:pt x="45" y="475"/>
                    </a:lnTo>
                    <a:cubicBezTo>
                      <a:pt x="20" y="475"/>
                      <a:pt x="0" y="455"/>
                      <a:pt x="1" y="437"/>
                    </a:cubicBezTo>
                    <a:lnTo>
                      <a:pt x="1" y="229"/>
                    </a:lnTo>
                    <a:lnTo>
                      <a:pt x="0" y="223"/>
                    </a:lnTo>
                    <a:cubicBezTo>
                      <a:pt x="0" y="198"/>
                      <a:pt x="20" y="178"/>
                      <a:pt x="49" y="181"/>
                    </a:cubicBezTo>
                    <a:lnTo>
                      <a:pt x="65" y="181"/>
                    </a:lnTo>
                    <a:lnTo>
                      <a:pt x="65" y="117"/>
                    </a:lnTo>
                    <a:lnTo>
                      <a:pt x="65" y="117"/>
                    </a:lnTo>
                    <a:lnTo>
                      <a:pt x="60" y="122"/>
                    </a:lnTo>
                    <a:cubicBezTo>
                      <a:pt x="63" y="54"/>
                      <a:pt x="123" y="0"/>
                      <a:pt x="193" y="5"/>
                    </a:cubicBezTo>
                    <a:lnTo>
                      <a:pt x="195" y="0"/>
                    </a:lnTo>
                    <a:cubicBezTo>
                      <a:pt x="268" y="0"/>
                      <a:pt x="327" y="54"/>
                      <a:pt x="337" y="117"/>
                    </a:cubicBezTo>
                    <a:lnTo>
                      <a:pt x="337" y="117"/>
                    </a:lnTo>
                    <a:lnTo>
                      <a:pt x="337" y="181"/>
                    </a:lnTo>
                    <a:lnTo>
                      <a:pt x="353" y="181"/>
                    </a:lnTo>
                    <a:lnTo>
                      <a:pt x="346" y="17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3" name="Rectangle 188"/>
              <p:cNvSpPr>
                <a:spLocks noChangeArrowheads="1"/>
              </p:cNvSpPr>
              <p:nvPr/>
            </p:nvSpPr>
            <p:spPr bwMode="auto">
              <a:xfrm>
                <a:off x="1619" y="687"/>
                <a:ext cx="8"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4" name="Freeform 189"/>
              <p:cNvSpPr>
                <a:spLocks/>
              </p:cNvSpPr>
              <p:nvPr/>
            </p:nvSpPr>
            <p:spPr bwMode="auto">
              <a:xfrm>
                <a:off x="1621" y="689"/>
                <a:ext cx="4" cy="22"/>
              </a:xfrm>
              <a:custGeom>
                <a:avLst/>
                <a:gdLst>
                  <a:gd name="T0" fmla="*/ 16 w 16"/>
                  <a:gd name="T1" fmla="*/ 8 h 80"/>
                  <a:gd name="T2" fmla="*/ 16 w 16"/>
                  <a:gd name="T3" fmla="*/ 72 h 80"/>
                  <a:gd name="T4" fmla="*/ 8 w 16"/>
                  <a:gd name="T5" fmla="*/ 80 h 80"/>
                  <a:gd name="T6" fmla="*/ 0 w 16"/>
                  <a:gd name="T7" fmla="*/ 72 h 80"/>
                  <a:gd name="T8" fmla="*/ 0 w 16"/>
                  <a:gd name="T9" fmla="*/ 8 h 80"/>
                  <a:gd name="T10" fmla="*/ 8 w 16"/>
                  <a:gd name="T11" fmla="*/ 0 h 80"/>
                  <a:gd name="T12" fmla="*/ 16 w 16"/>
                  <a:gd name="T13" fmla="*/ 8 h 80"/>
                </a:gdLst>
                <a:ahLst/>
                <a:cxnLst>
                  <a:cxn ang="0">
                    <a:pos x="T0" y="T1"/>
                  </a:cxn>
                  <a:cxn ang="0">
                    <a:pos x="T2" y="T3"/>
                  </a:cxn>
                  <a:cxn ang="0">
                    <a:pos x="T4" y="T5"/>
                  </a:cxn>
                  <a:cxn ang="0">
                    <a:pos x="T6" y="T7"/>
                  </a:cxn>
                  <a:cxn ang="0">
                    <a:pos x="T8" y="T9"/>
                  </a:cxn>
                  <a:cxn ang="0">
                    <a:pos x="T10" y="T11"/>
                  </a:cxn>
                  <a:cxn ang="0">
                    <a:pos x="T12" y="T13"/>
                  </a:cxn>
                </a:cxnLst>
                <a:rect l="0" t="0" r="r" b="b"/>
                <a:pathLst>
                  <a:path w="16" h="80">
                    <a:moveTo>
                      <a:pt x="16" y="8"/>
                    </a:moveTo>
                    <a:lnTo>
                      <a:pt x="16" y="72"/>
                    </a:lnTo>
                    <a:cubicBezTo>
                      <a:pt x="16" y="77"/>
                      <a:pt x="13" y="80"/>
                      <a:pt x="8" y="80"/>
                    </a:cubicBezTo>
                    <a:cubicBezTo>
                      <a:pt x="4" y="80"/>
                      <a:pt x="0" y="77"/>
                      <a:pt x="0" y="72"/>
                    </a:cubicBezTo>
                    <a:lnTo>
                      <a:pt x="0" y="8"/>
                    </a:lnTo>
                    <a:cubicBezTo>
                      <a:pt x="0" y="4"/>
                      <a:pt x="4" y="0"/>
                      <a:pt x="8" y="0"/>
                    </a:cubicBezTo>
                    <a:cubicBezTo>
                      <a:pt x="13" y="0"/>
                      <a:pt x="16" y="4"/>
                      <a:pt x="16" y="8"/>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5" name="Rectangle 190"/>
              <p:cNvSpPr>
                <a:spLocks noChangeArrowheads="1"/>
              </p:cNvSpPr>
              <p:nvPr/>
            </p:nvSpPr>
            <p:spPr bwMode="auto">
              <a:xfrm>
                <a:off x="1619" y="687"/>
                <a:ext cx="8"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6" name="Line 191"/>
              <p:cNvSpPr>
                <a:spLocks noChangeShapeType="1"/>
              </p:cNvSpPr>
              <p:nvPr/>
            </p:nvSpPr>
            <p:spPr bwMode="auto">
              <a:xfrm>
                <a:off x="1614" y="683"/>
                <a:ext cx="0" cy="17"/>
              </a:xfrm>
              <a:prstGeom prst="line">
                <a:avLst/>
              </a:prstGeom>
              <a:noFill/>
              <a:ln w="1"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7" name="Rectangle 192"/>
              <p:cNvSpPr>
                <a:spLocks noChangeArrowheads="1"/>
              </p:cNvSpPr>
              <p:nvPr/>
            </p:nvSpPr>
            <p:spPr bwMode="auto">
              <a:xfrm>
                <a:off x="1667" y="687"/>
                <a:ext cx="9"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18" name="Freeform 193"/>
              <p:cNvSpPr>
                <a:spLocks/>
              </p:cNvSpPr>
              <p:nvPr/>
            </p:nvSpPr>
            <p:spPr bwMode="auto">
              <a:xfrm>
                <a:off x="1669" y="689"/>
                <a:ext cx="4" cy="22"/>
              </a:xfrm>
              <a:custGeom>
                <a:avLst/>
                <a:gdLst>
                  <a:gd name="T0" fmla="*/ 16 w 16"/>
                  <a:gd name="T1" fmla="*/ 8 h 80"/>
                  <a:gd name="T2" fmla="*/ 16 w 16"/>
                  <a:gd name="T3" fmla="*/ 72 h 80"/>
                  <a:gd name="T4" fmla="*/ 8 w 16"/>
                  <a:gd name="T5" fmla="*/ 80 h 80"/>
                  <a:gd name="T6" fmla="*/ 0 w 16"/>
                  <a:gd name="T7" fmla="*/ 72 h 80"/>
                  <a:gd name="T8" fmla="*/ 0 w 16"/>
                  <a:gd name="T9" fmla="*/ 8 h 80"/>
                  <a:gd name="T10" fmla="*/ 8 w 16"/>
                  <a:gd name="T11" fmla="*/ 0 h 80"/>
                  <a:gd name="T12" fmla="*/ 16 w 16"/>
                  <a:gd name="T13" fmla="*/ 8 h 80"/>
                </a:gdLst>
                <a:ahLst/>
                <a:cxnLst>
                  <a:cxn ang="0">
                    <a:pos x="T0" y="T1"/>
                  </a:cxn>
                  <a:cxn ang="0">
                    <a:pos x="T2" y="T3"/>
                  </a:cxn>
                  <a:cxn ang="0">
                    <a:pos x="T4" y="T5"/>
                  </a:cxn>
                  <a:cxn ang="0">
                    <a:pos x="T6" y="T7"/>
                  </a:cxn>
                  <a:cxn ang="0">
                    <a:pos x="T8" y="T9"/>
                  </a:cxn>
                  <a:cxn ang="0">
                    <a:pos x="T10" y="T11"/>
                  </a:cxn>
                  <a:cxn ang="0">
                    <a:pos x="T12" y="T13"/>
                  </a:cxn>
                </a:cxnLst>
                <a:rect l="0" t="0" r="r" b="b"/>
                <a:pathLst>
                  <a:path w="16" h="80">
                    <a:moveTo>
                      <a:pt x="16" y="8"/>
                    </a:moveTo>
                    <a:lnTo>
                      <a:pt x="16" y="72"/>
                    </a:lnTo>
                    <a:cubicBezTo>
                      <a:pt x="16" y="77"/>
                      <a:pt x="13" y="80"/>
                      <a:pt x="8" y="80"/>
                    </a:cubicBezTo>
                    <a:cubicBezTo>
                      <a:pt x="4" y="80"/>
                      <a:pt x="0" y="77"/>
                      <a:pt x="0" y="72"/>
                    </a:cubicBezTo>
                    <a:lnTo>
                      <a:pt x="0" y="8"/>
                    </a:lnTo>
                    <a:cubicBezTo>
                      <a:pt x="0" y="4"/>
                      <a:pt x="4" y="0"/>
                      <a:pt x="8" y="0"/>
                    </a:cubicBezTo>
                    <a:cubicBezTo>
                      <a:pt x="13" y="0"/>
                      <a:pt x="16" y="4"/>
                      <a:pt x="16" y="8"/>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9" name="Rectangle 194"/>
              <p:cNvSpPr>
                <a:spLocks noChangeArrowheads="1"/>
              </p:cNvSpPr>
              <p:nvPr/>
            </p:nvSpPr>
            <p:spPr bwMode="auto">
              <a:xfrm>
                <a:off x="1667" y="687"/>
                <a:ext cx="9" cy="2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0" name="Line 195"/>
              <p:cNvSpPr>
                <a:spLocks noChangeShapeType="1"/>
              </p:cNvSpPr>
              <p:nvPr/>
            </p:nvSpPr>
            <p:spPr bwMode="auto">
              <a:xfrm>
                <a:off x="1662" y="683"/>
                <a:ext cx="0" cy="17"/>
              </a:xfrm>
              <a:prstGeom prst="line">
                <a:avLst/>
              </a:prstGeom>
              <a:noFill/>
              <a:ln w="1"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1" name="Rectangle 196"/>
              <p:cNvSpPr>
                <a:spLocks noChangeArrowheads="1"/>
              </p:cNvSpPr>
              <p:nvPr/>
            </p:nvSpPr>
            <p:spPr bwMode="auto">
              <a:xfrm>
                <a:off x="1601" y="713"/>
                <a:ext cx="96" cy="7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22" name="Picture 19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1" y="713"/>
                <a:ext cx="96" cy="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23" name="Rectangle 198"/>
              <p:cNvSpPr>
                <a:spLocks noChangeArrowheads="1"/>
              </p:cNvSpPr>
              <p:nvPr/>
            </p:nvSpPr>
            <p:spPr bwMode="auto">
              <a:xfrm>
                <a:off x="1601" y="713"/>
                <a:ext cx="96" cy="71"/>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4" name="Rectangle 199"/>
              <p:cNvSpPr>
                <a:spLocks noChangeArrowheads="1"/>
              </p:cNvSpPr>
              <p:nvPr/>
            </p:nvSpPr>
            <p:spPr bwMode="auto">
              <a:xfrm>
                <a:off x="1597" y="709"/>
                <a:ext cx="105" cy="7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5" name="Freeform 200"/>
              <p:cNvSpPr>
                <a:spLocks/>
              </p:cNvSpPr>
              <p:nvPr/>
            </p:nvSpPr>
            <p:spPr bwMode="auto">
              <a:xfrm>
                <a:off x="1599" y="711"/>
                <a:ext cx="101" cy="75"/>
              </a:xfrm>
              <a:custGeom>
                <a:avLst/>
                <a:gdLst>
                  <a:gd name="T0" fmla="*/ 8 w 368"/>
                  <a:gd name="T1" fmla="*/ 256 h 272"/>
                  <a:gd name="T2" fmla="*/ 360 w 368"/>
                  <a:gd name="T3" fmla="*/ 256 h 272"/>
                  <a:gd name="T4" fmla="*/ 352 w 368"/>
                  <a:gd name="T5" fmla="*/ 264 h 272"/>
                  <a:gd name="T6" fmla="*/ 352 w 368"/>
                  <a:gd name="T7" fmla="*/ 8 h 272"/>
                  <a:gd name="T8" fmla="*/ 360 w 368"/>
                  <a:gd name="T9" fmla="*/ 16 h 272"/>
                  <a:gd name="T10" fmla="*/ 8 w 368"/>
                  <a:gd name="T11" fmla="*/ 16 h 272"/>
                  <a:gd name="T12" fmla="*/ 16 w 368"/>
                  <a:gd name="T13" fmla="*/ 8 h 272"/>
                  <a:gd name="T14" fmla="*/ 16 w 368"/>
                  <a:gd name="T15" fmla="*/ 264 h 272"/>
                  <a:gd name="T16" fmla="*/ 8 w 368"/>
                  <a:gd name="T17" fmla="*/ 272 h 272"/>
                  <a:gd name="T18" fmla="*/ 0 w 368"/>
                  <a:gd name="T19" fmla="*/ 264 h 272"/>
                  <a:gd name="T20" fmla="*/ 0 w 368"/>
                  <a:gd name="T21" fmla="*/ 8 h 272"/>
                  <a:gd name="T22" fmla="*/ 8 w 368"/>
                  <a:gd name="T23" fmla="*/ 0 h 272"/>
                  <a:gd name="T24" fmla="*/ 360 w 368"/>
                  <a:gd name="T25" fmla="*/ 0 h 272"/>
                  <a:gd name="T26" fmla="*/ 368 w 368"/>
                  <a:gd name="T27" fmla="*/ 8 h 272"/>
                  <a:gd name="T28" fmla="*/ 368 w 368"/>
                  <a:gd name="T29" fmla="*/ 264 h 272"/>
                  <a:gd name="T30" fmla="*/ 360 w 368"/>
                  <a:gd name="T31" fmla="*/ 272 h 272"/>
                  <a:gd name="T32" fmla="*/ 8 w 368"/>
                  <a:gd name="T33" fmla="*/ 272 h 272"/>
                  <a:gd name="T34" fmla="*/ 0 w 368"/>
                  <a:gd name="T35" fmla="*/ 264 h 272"/>
                  <a:gd name="T36" fmla="*/ 8 w 368"/>
                  <a:gd name="T37"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272">
                    <a:moveTo>
                      <a:pt x="8" y="256"/>
                    </a:moveTo>
                    <a:lnTo>
                      <a:pt x="360" y="256"/>
                    </a:lnTo>
                    <a:lnTo>
                      <a:pt x="352" y="264"/>
                    </a:lnTo>
                    <a:lnTo>
                      <a:pt x="352" y="8"/>
                    </a:lnTo>
                    <a:lnTo>
                      <a:pt x="360" y="16"/>
                    </a:lnTo>
                    <a:lnTo>
                      <a:pt x="8" y="16"/>
                    </a:lnTo>
                    <a:lnTo>
                      <a:pt x="16" y="8"/>
                    </a:lnTo>
                    <a:lnTo>
                      <a:pt x="16" y="264"/>
                    </a:lnTo>
                    <a:cubicBezTo>
                      <a:pt x="16" y="269"/>
                      <a:pt x="13" y="272"/>
                      <a:pt x="8" y="272"/>
                    </a:cubicBezTo>
                    <a:cubicBezTo>
                      <a:pt x="4" y="272"/>
                      <a:pt x="0" y="269"/>
                      <a:pt x="0" y="264"/>
                    </a:cubicBezTo>
                    <a:lnTo>
                      <a:pt x="0" y="8"/>
                    </a:lnTo>
                    <a:cubicBezTo>
                      <a:pt x="0" y="4"/>
                      <a:pt x="4" y="0"/>
                      <a:pt x="8" y="0"/>
                    </a:cubicBezTo>
                    <a:lnTo>
                      <a:pt x="360" y="0"/>
                    </a:lnTo>
                    <a:cubicBezTo>
                      <a:pt x="365" y="0"/>
                      <a:pt x="368" y="4"/>
                      <a:pt x="368" y="8"/>
                    </a:cubicBezTo>
                    <a:lnTo>
                      <a:pt x="368" y="264"/>
                    </a:lnTo>
                    <a:cubicBezTo>
                      <a:pt x="368" y="269"/>
                      <a:pt x="365" y="272"/>
                      <a:pt x="360" y="272"/>
                    </a:cubicBezTo>
                    <a:lnTo>
                      <a:pt x="8" y="272"/>
                    </a:lnTo>
                    <a:cubicBezTo>
                      <a:pt x="4" y="272"/>
                      <a:pt x="0" y="269"/>
                      <a:pt x="0" y="264"/>
                    </a:cubicBezTo>
                    <a:cubicBezTo>
                      <a:pt x="0" y="260"/>
                      <a:pt x="4" y="256"/>
                      <a:pt x="8" y="256"/>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6" name="Rectangle 201"/>
              <p:cNvSpPr>
                <a:spLocks noChangeArrowheads="1"/>
              </p:cNvSpPr>
              <p:nvPr/>
            </p:nvSpPr>
            <p:spPr bwMode="auto">
              <a:xfrm>
                <a:off x="1597" y="709"/>
                <a:ext cx="105" cy="79"/>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8" name="Rectangle 202"/>
              <p:cNvSpPr>
                <a:spLocks noChangeArrowheads="1"/>
              </p:cNvSpPr>
              <p:nvPr/>
            </p:nvSpPr>
            <p:spPr bwMode="auto">
              <a:xfrm>
                <a:off x="1588" y="700"/>
                <a:ext cx="105" cy="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29" name="Rectangle 203"/>
              <p:cNvSpPr>
                <a:spLocks noChangeArrowheads="1"/>
              </p:cNvSpPr>
              <p:nvPr/>
            </p:nvSpPr>
            <p:spPr bwMode="auto">
              <a:xfrm>
                <a:off x="1588" y="705"/>
                <a:ext cx="105" cy="4"/>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0" name="Rectangle 204"/>
              <p:cNvSpPr>
                <a:spLocks noChangeArrowheads="1"/>
              </p:cNvSpPr>
              <p:nvPr/>
            </p:nvSpPr>
            <p:spPr bwMode="auto">
              <a:xfrm>
                <a:off x="1588" y="709"/>
                <a:ext cx="105" cy="4"/>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1" name="Rectangle 205"/>
              <p:cNvSpPr>
                <a:spLocks noChangeArrowheads="1"/>
              </p:cNvSpPr>
              <p:nvPr/>
            </p:nvSpPr>
            <p:spPr bwMode="auto">
              <a:xfrm>
                <a:off x="1588" y="713"/>
                <a:ext cx="105" cy="5"/>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32" name="Rectangle 206"/>
              <p:cNvSpPr>
                <a:spLocks noChangeArrowheads="1"/>
              </p:cNvSpPr>
              <p:nvPr/>
            </p:nvSpPr>
            <p:spPr bwMode="auto">
              <a:xfrm>
                <a:off x="1588" y="718"/>
                <a:ext cx="105" cy="9"/>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00" name="Rectangle 208"/>
            <p:cNvSpPr>
              <a:spLocks noChangeArrowheads="1"/>
            </p:cNvSpPr>
            <p:nvPr/>
          </p:nvSpPr>
          <p:spPr bwMode="auto">
            <a:xfrm>
              <a:off x="2520951" y="1154113"/>
              <a:ext cx="166688" cy="63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1" name="Rectangle 209"/>
            <p:cNvSpPr>
              <a:spLocks noChangeArrowheads="1"/>
            </p:cNvSpPr>
            <p:nvPr/>
          </p:nvSpPr>
          <p:spPr bwMode="auto">
            <a:xfrm>
              <a:off x="2520951" y="1160463"/>
              <a:ext cx="166688" cy="63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2" name="Rectangle 210"/>
            <p:cNvSpPr>
              <a:spLocks noChangeArrowheads="1"/>
            </p:cNvSpPr>
            <p:nvPr/>
          </p:nvSpPr>
          <p:spPr bwMode="auto">
            <a:xfrm>
              <a:off x="2520951" y="1166813"/>
              <a:ext cx="166688" cy="1428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3" name="Rectangle 211"/>
            <p:cNvSpPr>
              <a:spLocks noChangeArrowheads="1"/>
            </p:cNvSpPr>
            <p:nvPr/>
          </p:nvSpPr>
          <p:spPr bwMode="auto">
            <a:xfrm>
              <a:off x="2520951" y="1181101"/>
              <a:ext cx="166688"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4" name="Rectangle 212"/>
            <p:cNvSpPr>
              <a:spLocks noChangeArrowheads="1"/>
            </p:cNvSpPr>
            <p:nvPr/>
          </p:nvSpPr>
          <p:spPr bwMode="auto">
            <a:xfrm>
              <a:off x="2520951" y="1187451"/>
              <a:ext cx="166688" cy="7938"/>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5" name="Rectangle 213"/>
            <p:cNvSpPr>
              <a:spLocks noChangeArrowheads="1"/>
            </p:cNvSpPr>
            <p:nvPr/>
          </p:nvSpPr>
          <p:spPr bwMode="auto">
            <a:xfrm>
              <a:off x="2520951" y="1195388"/>
              <a:ext cx="166688" cy="635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6" name="Rectangle 214"/>
            <p:cNvSpPr>
              <a:spLocks noChangeArrowheads="1"/>
            </p:cNvSpPr>
            <p:nvPr/>
          </p:nvSpPr>
          <p:spPr bwMode="auto">
            <a:xfrm>
              <a:off x="2520951" y="1201738"/>
              <a:ext cx="166688" cy="142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7" name="Rectangle 215"/>
            <p:cNvSpPr>
              <a:spLocks noChangeArrowheads="1"/>
            </p:cNvSpPr>
            <p:nvPr/>
          </p:nvSpPr>
          <p:spPr bwMode="auto">
            <a:xfrm>
              <a:off x="2520951" y="1216026"/>
              <a:ext cx="166688" cy="63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8" name="Rectangle 216"/>
            <p:cNvSpPr>
              <a:spLocks noChangeArrowheads="1"/>
            </p:cNvSpPr>
            <p:nvPr/>
          </p:nvSpPr>
          <p:spPr bwMode="auto">
            <a:xfrm>
              <a:off x="2520951" y="1222376"/>
              <a:ext cx="166688" cy="7938"/>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09" name="Rectangle 217"/>
            <p:cNvSpPr>
              <a:spLocks noChangeArrowheads="1"/>
            </p:cNvSpPr>
            <p:nvPr/>
          </p:nvSpPr>
          <p:spPr bwMode="auto">
            <a:xfrm>
              <a:off x="2520951" y="1230313"/>
              <a:ext cx="166688" cy="635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0" name="Rectangle 218"/>
            <p:cNvSpPr>
              <a:spLocks noChangeArrowheads="1"/>
            </p:cNvSpPr>
            <p:nvPr/>
          </p:nvSpPr>
          <p:spPr bwMode="auto">
            <a:xfrm>
              <a:off x="2527301" y="1119188"/>
              <a:ext cx="153988" cy="11112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1" name="Freeform 219"/>
            <p:cNvSpPr>
              <a:spLocks/>
            </p:cNvSpPr>
            <p:nvPr/>
          </p:nvSpPr>
          <p:spPr bwMode="auto">
            <a:xfrm>
              <a:off x="2563813" y="1049338"/>
              <a:ext cx="79375" cy="36513"/>
            </a:xfrm>
            <a:custGeom>
              <a:avLst/>
              <a:gdLst>
                <a:gd name="T0" fmla="*/ 50 w 50"/>
                <a:gd name="T1" fmla="*/ 23 h 23"/>
                <a:gd name="T2" fmla="*/ 21 w 50"/>
                <a:gd name="T3" fmla="*/ 2 h 23"/>
                <a:gd name="T4" fmla="*/ 0 w 50"/>
                <a:gd name="T5" fmla="*/ 23 h 23"/>
              </a:gdLst>
              <a:ahLst/>
              <a:cxnLst>
                <a:cxn ang="0">
                  <a:pos x="T0" y="T1"/>
                </a:cxn>
                <a:cxn ang="0">
                  <a:pos x="T2" y="T3"/>
                </a:cxn>
                <a:cxn ang="0">
                  <a:pos x="T4" y="T5"/>
                </a:cxn>
              </a:cxnLst>
              <a:rect l="0" t="0" r="r" b="b"/>
              <a:pathLst>
                <a:path w="50" h="23">
                  <a:moveTo>
                    <a:pt x="50" y="23"/>
                  </a:moveTo>
                  <a:cubicBezTo>
                    <a:pt x="48" y="10"/>
                    <a:pt x="35" y="0"/>
                    <a:pt x="21" y="2"/>
                  </a:cubicBezTo>
                  <a:cubicBezTo>
                    <a:pt x="10" y="4"/>
                    <a:pt x="2" y="12"/>
                    <a:pt x="0" y="23"/>
                  </a:cubicBezTo>
                </a:path>
              </a:pathLst>
            </a:custGeom>
            <a:noFill/>
            <a:ln w="18"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12" name="Freeform 220"/>
            <p:cNvSpPr>
              <a:spLocks noEditPoints="1"/>
            </p:cNvSpPr>
            <p:nvPr/>
          </p:nvSpPr>
          <p:spPr bwMode="auto">
            <a:xfrm>
              <a:off x="2519363" y="1033463"/>
              <a:ext cx="169863" cy="206375"/>
            </a:xfrm>
            <a:custGeom>
              <a:avLst/>
              <a:gdLst>
                <a:gd name="T0" fmla="*/ 212 w 392"/>
                <a:gd name="T1" fmla="*/ 325 h 475"/>
                <a:gd name="T2" fmla="*/ 180 w 392"/>
                <a:gd name="T3" fmla="*/ 389 h 475"/>
                <a:gd name="T4" fmla="*/ 182 w 392"/>
                <a:gd name="T5" fmla="*/ 324 h 475"/>
                <a:gd name="T6" fmla="*/ 162 w 392"/>
                <a:gd name="T7" fmla="*/ 293 h 475"/>
                <a:gd name="T8" fmla="*/ 196 w 392"/>
                <a:gd name="T9" fmla="*/ 260 h 475"/>
                <a:gd name="T10" fmla="*/ 230 w 392"/>
                <a:gd name="T11" fmla="*/ 293 h 475"/>
                <a:gd name="T12" fmla="*/ 356 w 392"/>
                <a:gd name="T13" fmla="*/ 229 h 475"/>
                <a:gd name="T14" fmla="*/ 340 w 392"/>
                <a:gd name="T15" fmla="*/ 213 h 475"/>
                <a:gd name="T16" fmla="*/ 46 w 392"/>
                <a:gd name="T17" fmla="*/ 208 h 475"/>
                <a:gd name="T18" fmla="*/ 36 w 392"/>
                <a:gd name="T19" fmla="*/ 437 h 475"/>
                <a:gd name="T20" fmla="*/ 52 w 392"/>
                <a:gd name="T21" fmla="*/ 437 h 475"/>
                <a:gd name="T22" fmla="*/ 347 w 392"/>
                <a:gd name="T23" fmla="*/ 445 h 475"/>
                <a:gd name="T24" fmla="*/ 241 w 392"/>
                <a:gd name="T25" fmla="*/ 124 h 475"/>
                <a:gd name="T26" fmla="*/ 196 w 392"/>
                <a:gd name="T27" fmla="*/ 89 h 475"/>
                <a:gd name="T28" fmla="*/ 148 w 392"/>
                <a:gd name="T29" fmla="*/ 133 h 475"/>
                <a:gd name="T30" fmla="*/ 244 w 392"/>
                <a:gd name="T31" fmla="*/ 181 h 475"/>
                <a:gd name="T32" fmla="*/ 241 w 392"/>
                <a:gd name="T33" fmla="*/ 124 h 475"/>
                <a:gd name="T34" fmla="*/ 84 w 392"/>
                <a:gd name="T35" fmla="*/ 181 h 475"/>
                <a:gd name="T36" fmla="*/ 121 w 392"/>
                <a:gd name="T37" fmla="*/ 178 h 475"/>
                <a:gd name="T38" fmla="*/ 116 w 392"/>
                <a:gd name="T39" fmla="*/ 117 h 475"/>
                <a:gd name="T40" fmla="*/ 196 w 392"/>
                <a:gd name="T41" fmla="*/ 53 h 475"/>
                <a:gd name="T42" fmla="*/ 276 w 392"/>
                <a:gd name="T43" fmla="*/ 117 h 475"/>
                <a:gd name="T44" fmla="*/ 276 w 392"/>
                <a:gd name="T45" fmla="*/ 181 h 475"/>
                <a:gd name="T46" fmla="*/ 302 w 392"/>
                <a:gd name="T47" fmla="*/ 178 h 475"/>
                <a:gd name="T48" fmla="*/ 302 w 392"/>
                <a:gd name="T49" fmla="*/ 122 h 475"/>
                <a:gd name="T50" fmla="*/ 196 w 392"/>
                <a:gd name="T51" fmla="*/ 30 h 475"/>
                <a:gd name="T52" fmla="*/ 84 w 392"/>
                <a:gd name="T53" fmla="*/ 117 h 475"/>
                <a:gd name="T54" fmla="*/ 347 w 392"/>
                <a:gd name="T55" fmla="*/ 178 h 475"/>
                <a:gd name="T56" fmla="*/ 388 w 392"/>
                <a:gd name="T57" fmla="*/ 437 h 475"/>
                <a:gd name="T58" fmla="*/ 340 w 392"/>
                <a:gd name="T59" fmla="*/ 469 h 475"/>
                <a:gd name="T60" fmla="*/ 46 w 392"/>
                <a:gd name="T61" fmla="*/ 475 h 475"/>
                <a:gd name="T62" fmla="*/ 4 w 392"/>
                <a:gd name="T63" fmla="*/ 229 h 475"/>
                <a:gd name="T64" fmla="*/ 52 w 392"/>
                <a:gd name="T65" fmla="*/ 181 h 475"/>
                <a:gd name="T66" fmla="*/ 68 w 392"/>
                <a:gd name="T67" fmla="*/ 117 h 475"/>
                <a:gd name="T68" fmla="*/ 61 w 392"/>
                <a:gd name="T69" fmla="*/ 122 h 475"/>
                <a:gd name="T70" fmla="*/ 196 w 392"/>
                <a:gd name="T71" fmla="*/ 0 h 475"/>
                <a:gd name="T72" fmla="*/ 324 w 392"/>
                <a:gd name="T73" fmla="*/ 117 h 475"/>
                <a:gd name="T74" fmla="*/ 340 w 392"/>
                <a:gd name="T75" fmla="*/ 18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2" h="475">
                  <a:moveTo>
                    <a:pt x="230" y="293"/>
                  </a:moveTo>
                  <a:cubicBezTo>
                    <a:pt x="230" y="307"/>
                    <a:pt x="222" y="318"/>
                    <a:pt x="212" y="325"/>
                  </a:cubicBezTo>
                  <a:lnTo>
                    <a:pt x="212" y="389"/>
                  </a:lnTo>
                  <a:lnTo>
                    <a:pt x="180" y="389"/>
                  </a:lnTo>
                  <a:lnTo>
                    <a:pt x="180" y="325"/>
                  </a:lnTo>
                  <a:lnTo>
                    <a:pt x="182" y="324"/>
                  </a:lnTo>
                  <a:cubicBezTo>
                    <a:pt x="171" y="318"/>
                    <a:pt x="162" y="307"/>
                    <a:pt x="164" y="293"/>
                  </a:cubicBezTo>
                  <a:lnTo>
                    <a:pt x="162" y="293"/>
                  </a:lnTo>
                  <a:cubicBezTo>
                    <a:pt x="162" y="275"/>
                    <a:pt x="177" y="260"/>
                    <a:pt x="196" y="261"/>
                  </a:cubicBezTo>
                  <a:lnTo>
                    <a:pt x="196" y="260"/>
                  </a:lnTo>
                  <a:cubicBezTo>
                    <a:pt x="215" y="260"/>
                    <a:pt x="230" y="275"/>
                    <a:pt x="228" y="293"/>
                  </a:cubicBezTo>
                  <a:lnTo>
                    <a:pt x="230" y="293"/>
                  </a:lnTo>
                  <a:close/>
                  <a:moveTo>
                    <a:pt x="356" y="437"/>
                  </a:moveTo>
                  <a:lnTo>
                    <a:pt x="356" y="229"/>
                  </a:lnTo>
                  <a:lnTo>
                    <a:pt x="362" y="223"/>
                  </a:lnTo>
                  <a:cubicBezTo>
                    <a:pt x="362" y="214"/>
                    <a:pt x="355" y="208"/>
                    <a:pt x="340" y="213"/>
                  </a:cubicBezTo>
                  <a:lnTo>
                    <a:pt x="52" y="213"/>
                  </a:lnTo>
                  <a:lnTo>
                    <a:pt x="46" y="208"/>
                  </a:lnTo>
                  <a:cubicBezTo>
                    <a:pt x="37" y="208"/>
                    <a:pt x="30" y="214"/>
                    <a:pt x="36" y="229"/>
                  </a:cubicBezTo>
                  <a:lnTo>
                    <a:pt x="36" y="437"/>
                  </a:lnTo>
                  <a:lnTo>
                    <a:pt x="30" y="430"/>
                  </a:lnTo>
                  <a:cubicBezTo>
                    <a:pt x="30" y="438"/>
                    <a:pt x="37" y="445"/>
                    <a:pt x="52" y="437"/>
                  </a:cubicBezTo>
                  <a:lnTo>
                    <a:pt x="340" y="437"/>
                  </a:lnTo>
                  <a:lnTo>
                    <a:pt x="347" y="445"/>
                  </a:lnTo>
                  <a:cubicBezTo>
                    <a:pt x="355" y="445"/>
                    <a:pt x="362" y="438"/>
                    <a:pt x="356" y="437"/>
                  </a:cubicBezTo>
                  <a:close/>
                  <a:moveTo>
                    <a:pt x="241" y="124"/>
                  </a:moveTo>
                  <a:cubicBezTo>
                    <a:pt x="240" y="105"/>
                    <a:pt x="220" y="89"/>
                    <a:pt x="196" y="85"/>
                  </a:cubicBezTo>
                  <a:lnTo>
                    <a:pt x="196" y="89"/>
                  </a:lnTo>
                  <a:cubicBezTo>
                    <a:pt x="172" y="89"/>
                    <a:pt x="152" y="106"/>
                    <a:pt x="148" y="133"/>
                  </a:cubicBezTo>
                  <a:lnTo>
                    <a:pt x="148" y="133"/>
                  </a:lnTo>
                  <a:lnTo>
                    <a:pt x="148" y="181"/>
                  </a:lnTo>
                  <a:lnTo>
                    <a:pt x="244" y="181"/>
                  </a:lnTo>
                  <a:lnTo>
                    <a:pt x="244" y="117"/>
                  </a:lnTo>
                  <a:lnTo>
                    <a:pt x="241" y="124"/>
                  </a:lnTo>
                  <a:close/>
                  <a:moveTo>
                    <a:pt x="91" y="122"/>
                  </a:moveTo>
                  <a:cubicBezTo>
                    <a:pt x="91" y="122"/>
                    <a:pt x="91" y="149"/>
                    <a:pt x="84" y="181"/>
                  </a:cubicBezTo>
                  <a:lnTo>
                    <a:pt x="116" y="181"/>
                  </a:lnTo>
                  <a:lnTo>
                    <a:pt x="121" y="178"/>
                  </a:lnTo>
                  <a:cubicBezTo>
                    <a:pt x="121" y="149"/>
                    <a:pt x="121" y="122"/>
                    <a:pt x="116" y="117"/>
                  </a:cubicBezTo>
                  <a:lnTo>
                    <a:pt x="116" y="117"/>
                  </a:lnTo>
                  <a:lnTo>
                    <a:pt x="121" y="125"/>
                  </a:lnTo>
                  <a:cubicBezTo>
                    <a:pt x="123" y="88"/>
                    <a:pt x="156" y="60"/>
                    <a:pt x="196" y="53"/>
                  </a:cubicBezTo>
                  <a:lnTo>
                    <a:pt x="196" y="60"/>
                  </a:lnTo>
                  <a:cubicBezTo>
                    <a:pt x="236" y="60"/>
                    <a:pt x="269" y="88"/>
                    <a:pt x="276" y="117"/>
                  </a:cubicBezTo>
                  <a:lnTo>
                    <a:pt x="271" y="122"/>
                  </a:lnTo>
                  <a:cubicBezTo>
                    <a:pt x="271" y="122"/>
                    <a:pt x="271" y="149"/>
                    <a:pt x="276" y="181"/>
                  </a:cubicBezTo>
                  <a:lnTo>
                    <a:pt x="308" y="181"/>
                  </a:lnTo>
                  <a:lnTo>
                    <a:pt x="302" y="178"/>
                  </a:lnTo>
                  <a:cubicBezTo>
                    <a:pt x="302" y="149"/>
                    <a:pt x="302" y="122"/>
                    <a:pt x="308" y="117"/>
                  </a:cubicBezTo>
                  <a:lnTo>
                    <a:pt x="302" y="122"/>
                  </a:lnTo>
                  <a:cubicBezTo>
                    <a:pt x="299" y="71"/>
                    <a:pt x="252" y="30"/>
                    <a:pt x="196" y="37"/>
                  </a:cubicBezTo>
                  <a:lnTo>
                    <a:pt x="196" y="30"/>
                  </a:lnTo>
                  <a:cubicBezTo>
                    <a:pt x="140" y="30"/>
                    <a:pt x="94" y="71"/>
                    <a:pt x="84" y="117"/>
                  </a:cubicBezTo>
                  <a:lnTo>
                    <a:pt x="84" y="117"/>
                  </a:lnTo>
                  <a:lnTo>
                    <a:pt x="91" y="122"/>
                  </a:lnTo>
                  <a:close/>
                  <a:moveTo>
                    <a:pt x="347" y="178"/>
                  </a:moveTo>
                  <a:cubicBezTo>
                    <a:pt x="372" y="178"/>
                    <a:pt x="392" y="198"/>
                    <a:pt x="388" y="229"/>
                  </a:cubicBezTo>
                  <a:lnTo>
                    <a:pt x="388" y="437"/>
                  </a:lnTo>
                  <a:lnTo>
                    <a:pt x="392" y="430"/>
                  </a:lnTo>
                  <a:cubicBezTo>
                    <a:pt x="392" y="455"/>
                    <a:pt x="372" y="475"/>
                    <a:pt x="340" y="469"/>
                  </a:cubicBezTo>
                  <a:lnTo>
                    <a:pt x="52" y="469"/>
                  </a:lnTo>
                  <a:lnTo>
                    <a:pt x="46" y="475"/>
                  </a:lnTo>
                  <a:cubicBezTo>
                    <a:pt x="21" y="475"/>
                    <a:pt x="0" y="455"/>
                    <a:pt x="4" y="437"/>
                  </a:cubicBezTo>
                  <a:lnTo>
                    <a:pt x="4" y="229"/>
                  </a:lnTo>
                  <a:lnTo>
                    <a:pt x="0" y="223"/>
                  </a:lnTo>
                  <a:cubicBezTo>
                    <a:pt x="0" y="198"/>
                    <a:pt x="21" y="178"/>
                    <a:pt x="52" y="181"/>
                  </a:cubicBezTo>
                  <a:lnTo>
                    <a:pt x="68" y="181"/>
                  </a:lnTo>
                  <a:lnTo>
                    <a:pt x="68" y="117"/>
                  </a:lnTo>
                  <a:lnTo>
                    <a:pt x="68" y="117"/>
                  </a:lnTo>
                  <a:lnTo>
                    <a:pt x="61" y="122"/>
                  </a:lnTo>
                  <a:cubicBezTo>
                    <a:pt x="64" y="54"/>
                    <a:pt x="123" y="0"/>
                    <a:pt x="196" y="5"/>
                  </a:cubicBezTo>
                  <a:lnTo>
                    <a:pt x="196" y="0"/>
                  </a:lnTo>
                  <a:cubicBezTo>
                    <a:pt x="269" y="0"/>
                    <a:pt x="328" y="54"/>
                    <a:pt x="324" y="117"/>
                  </a:cubicBezTo>
                  <a:lnTo>
                    <a:pt x="324" y="117"/>
                  </a:lnTo>
                  <a:lnTo>
                    <a:pt x="324" y="181"/>
                  </a:lnTo>
                  <a:lnTo>
                    <a:pt x="340" y="181"/>
                  </a:lnTo>
                  <a:lnTo>
                    <a:pt x="347" y="17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2" name="Group 3241"/>
          <p:cNvGrpSpPr/>
          <p:nvPr/>
        </p:nvGrpSpPr>
        <p:grpSpPr>
          <a:xfrm>
            <a:off x="2583156" y="4368766"/>
            <a:ext cx="1343734" cy="528637"/>
            <a:chOff x="1992313" y="4086226"/>
            <a:chExt cx="1008063" cy="528637"/>
          </a:xfrm>
        </p:grpSpPr>
        <p:sp>
          <p:nvSpPr>
            <p:cNvPr id="3613" name="Rectangle 221"/>
            <p:cNvSpPr>
              <a:spLocks noChangeArrowheads="1"/>
            </p:cNvSpPr>
            <p:nvPr/>
          </p:nvSpPr>
          <p:spPr bwMode="auto">
            <a:xfrm>
              <a:off x="2020888" y="4108451"/>
              <a:ext cx="973138" cy="5000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294" name="Picture 2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0888" y="4108451"/>
              <a:ext cx="973138"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 name="Rectangle 223"/>
            <p:cNvSpPr>
              <a:spLocks noChangeArrowheads="1"/>
            </p:cNvSpPr>
            <p:nvPr/>
          </p:nvSpPr>
          <p:spPr bwMode="auto">
            <a:xfrm>
              <a:off x="2020888" y="4108451"/>
              <a:ext cx="973138" cy="5000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15" name="Rectangle 224"/>
            <p:cNvSpPr>
              <a:spLocks noChangeArrowheads="1"/>
            </p:cNvSpPr>
            <p:nvPr/>
          </p:nvSpPr>
          <p:spPr bwMode="auto">
            <a:xfrm>
              <a:off x="2012951" y="4100513"/>
              <a:ext cx="987425" cy="514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4" name="Freeform 225"/>
            <p:cNvSpPr>
              <a:spLocks/>
            </p:cNvSpPr>
            <p:nvPr/>
          </p:nvSpPr>
          <p:spPr bwMode="auto">
            <a:xfrm>
              <a:off x="2016126" y="4103688"/>
              <a:ext cx="981075" cy="508000"/>
            </a:xfrm>
            <a:custGeom>
              <a:avLst/>
              <a:gdLst>
                <a:gd name="T0" fmla="*/ 8 w 2256"/>
                <a:gd name="T1" fmla="*/ 1152 h 1168"/>
                <a:gd name="T2" fmla="*/ 2248 w 2256"/>
                <a:gd name="T3" fmla="*/ 1152 h 1168"/>
                <a:gd name="T4" fmla="*/ 2240 w 2256"/>
                <a:gd name="T5" fmla="*/ 1160 h 1168"/>
                <a:gd name="T6" fmla="*/ 2240 w 2256"/>
                <a:gd name="T7" fmla="*/ 8 h 1168"/>
                <a:gd name="T8" fmla="*/ 2248 w 2256"/>
                <a:gd name="T9" fmla="*/ 16 h 1168"/>
                <a:gd name="T10" fmla="*/ 8 w 2256"/>
                <a:gd name="T11" fmla="*/ 16 h 1168"/>
                <a:gd name="T12" fmla="*/ 16 w 2256"/>
                <a:gd name="T13" fmla="*/ 8 h 1168"/>
                <a:gd name="T14" fmla="*/ 16 w 2256"/>
                <a:gd name="T15" fmla="*/ 1160 h 1168"/>
                <a:gd name="T16" fmla="*/ 8 w 2256"/>
                <a:gd name="T17" fmla="*/ 1168 h 1168"/>
                <a:gd name="T18" fmla="*/ 0 w 2256"/>
                <a:gd name="T19" fmla="*/ 1160 h 1168"/>
                <a:gd name="T20" fmla="*/ 0 w 2256"/>
                <a:gd name="T21" fmla="*/ 8 h 1168"/>
                <a:gd name="T22" fmla="*/ 8 w 2256"/>
                <a:gd name="T23" fmla="*/ 0 h 1168"/>
                <a:gd name="T24" fmla="*/ 2248 w 2256"/>
                <a:gd name="T25" fmla="*/ 0 h 1168"/>
                <a:gd name="T26" fmla="*/ 2256 w 2256"/>
                <a:gd name="T27" fmla="*/ 8 h 1168"/>
                <a:gd name="T28" fmla="*/ 2256 w 2256"/>
                <a:gd name="T29" fmla="*/ 1160 h 1168"/>
                <a:gd name="T30" fmla="*/ 2248 w 2256"/>
                <a:gd name="T31" fmla="*/ 1168 h 1168"/>
                <a:gd name="T32" fmla="*/ 8 w 2256"/>
                <a:gd name="T33" fmla="*/ 1168 h 1168"/>
                <a:gd name="T34" fmla="*/ 0 w 2256"/>
                <a:gd name="T35" fmla="*/ 1160 h 1168"/>
                <a:gd name="T36" fmla="*/ 8 w 2256"/>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1168">
                  <a:moveTo>
                    <a:pt x="8" y="1152"/>
                  </a:moveTo>
                  <a:lnTo>
                    <a:pt x="2248" y="1152"/>
                  </a:lnTo>
                  <a:lnTo>
                    <a:pt x="2240" y="1160"/>
                  </a:lnTo>
                  <a:lnTo>
                    <a:pt x="2240" y="8"/>
                  </a:lnTo>
                  <a:lnTo>
                    <a:pt x="2248"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48" y="0"/>
                  </a:lnTo>
                  <a:cubicBezTo>
                    <a:pt x="2253" y="0"/>
                    <a:pt x="2256" y="4"/>
                    <a:pt x="2256" y="8"/>
                  </a:cubicBezTo>
                  <a:lnTo>
                    <a:pt x="2256" y="1160"/>
                  </a:lnTo>
                  <a:cubicBezTo>
                    <a:pt x="2256" y="1165"/>
                    <a:pt x="2253" y="1168"/>
                    <a:pt x="2248"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5" name="Rectangle 226"/>
            <p:cNvSpPr>
              <a:spLocks noChangeArrowheads="1"/>
            </p:cNvSpPr>
            <p:nvPr/>
          </p:nvSpPr>
          <p:spPr bwMode="auto">
            <a:xfrm>
              <a:off x="2012951" y="4100513"/>
              <a:ext cx="987425" cy="514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6" name="Rectangle 227"/>
            <p:cNvSpPr>
              <a:spLocks noChangeArrowheads="1"/>
            </p:cNvSpPr>
            <p:nvPr/>
          </p:nvSpPr>
          <p:spPr bwMode="auto">
            <a:xfrm>
              <a:off x="1992313" y="4086226"/>
              <a:ext cx="987425" cy="79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7" name="Rectangle 228"/>
            <p:cNvSpPr>
              <a:spLocks noChangeArrowheads="1"/>
            </p:cNvSpPr>
            <p:nvPr/>
          </p:nvSpPr>
          <p:spPr bwMode="auto">
            <a:xfrm>
              <a:off x="1992313" y="4094163"/>
              <a:ext cx="987425"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8" name="Rectangle 229"/>
            <p:cNvSpPr>
              <a:spLocks noChangeArrowheads="1"/>
            </p:cNvSpPr>
            <p:nvPr/>
          </p:nvSpPr>
          <p:spPr bwMode="auto">
            <a:xfrm>
              <a:off x="1992313" y="4108451"/>
              <a:ext cx="987425"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69" name="Rectangle 230"/>
            <p:cNvSpPr>
              <a:spLocks noChangeArrowheads="1"/>
            </p:cNvSpPr>
            <p:nvPr/>
          </p:nvSpPr>
          <p:spPr bwMode="auto">
            <a:xfrm>
              <a:off x="1992313" y="4143376"/>
              <a:ext cx="987425" cy="269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0" name="Rectangle 231"/>
            <p:cNvSpPr>
              <a:spLocks noChangeArrowheads="1"/>
            </p:cNvSpPr>
            <p:nvPr/>
          </p:nvSpPr>
          <p:spPr bwMode="auto">
            <a:xfrm>
              <a:off x="1992313" y="4170363"/>
              <a:ext cx="987425" cy="3492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1" name="Rectangle 232"/>
            <p:cNvSpPr>
              <a:spLocks noChangeArrowheads="1"/>
            </p:cNvSpPr>
            <p:nvPr/>
          </p:nvSpPr>
          <p:spPr bwMode="auto">
            <a:xfrm>
              <a:off x="1992313" y="4205288"/>
              <a:ext cx="987425"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2" name="Rectangle 233"/>
            <p:cNvSpPr>
              <a:spLocks noChangeArrowheads="1"/>
            </p:cNvSpPr>
            <p:nvPr/>
          </p:nvSpPr>
          <p:spPr bwMode="auto">
            <a:xfrm>
              <a:off x="1992313" y="4240213"/>
              <a:ext cx="987425" cy="269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3" name="Rectangle 234"/>
            <p:cNvSpPr>
              <a:spLocks noChangeArrowheads="1"/>
            </p:cNvSpPr>
            <p:nvPr/>
          </p:nvSpPr>
          <p:spPr bwMode="auto">
            <a:xfrm>
              <a:off x="1992313" y="4267201"/>
              <a:ext cx="987425"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4" name="Rectangle 235"/>
            <p:cNvSpPr>
              <a:spLocks noChangeArrowheads="1"/>
            </p:cNvSpPr>
            <p:nvPr/>
          </p:nvSpPr>
          <p:spPr bwMode="auto">
            <a:xfrm>
              <a:off x="1992313" y="4302126"/>
              <a:ext cx="987425" cy="635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5" name="Rectangle 236"/>
            <p:cNvSpPr>
              <a:spLocks noChangeArrowheads="1"/>
            </p:cNvSpPr>
            <p:nvPr/>
          </p:nvSpPr>
          <p:spPr bwMode="auto">
            <a:xfrm>
              <a:off x="1992313" y="4365626"/>
              <a:ext cx="987425"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6" name="Rectangle 237"/>
            <p:cNvSpPr>
              <a:spLocks noChangeArrowheads="1"/>
            </p:cNvSpPr>
            <p:nvPr/>
          </p:nvSpPr>
          <p:spPr bwMode="auto">
            <a:xfrm>
              <a:off x="1992313" y="4400551"/>
              <a:ext cx="987425" cy="269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7" name="Rectangle 238"/>
            <p:cNvSpPr>
              <a:spLocks noChangeArrowheads="1"/>
            </p:cNvSpPr>
            <p:nvPr/>
          </p:nvSpPr>
          <p:spPr bwMode="auto">
            <a:xfrm>
              <a:off x="1992313" y="4427538"/>
              <a:ext cx="987425" cy="349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8" name="Rectangle 239"/>
            <p:cNvSpPr>
              <a:spLocks noChangeArrowheads="1"/>
            </p:cNvSpPr>
            <p:nvPr/>
          </p:nvSpPr>
          <p:spPr bwMode="auto">
            <a:xfrm>
              <a:off x="1992313" y="4462463"/>
              <a:ext cx="987425" cy="349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79" name="Rectangle 240"/>
            <p:cNvSpPr>
              <a:spLocks noChangeArrowheads="1"/>
            </p:cNvSpPr>
            <p:nvPr/>
          </p:nvSpPr>
          <p:spPr bwMode="auto">
            <a:xfrm>
              <a:off x="1992313" y="4497388"/>
              <a:ext cx="987425" cy="269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0" name="Rectangle 241"/>
            <p:cNvSpPr>
              <a:spLocks noChangeArrowheads="1"/>
            </p:cNvSpPr>
            <p:nvPr/>
          </p:nvSpPr>
          <p:spPr bwMode="auto">
            <a:xfrm>
              <a:off x="1992313" y="4524376"/>
              <a:ext cx="987425" cy="349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1" name="Rectangle 242"/>
            <p:cNvSpPr>
              <a:spLocks noChangeArrowheads="1"/>
            </p:cNvSpPr>
            <p:nvPr/>
          </p:nvSpPr>
          <p:spPr bwMode="auto">
            <a:xfrm>
              <a:off x="1992313" y="4559301"/>
              <a:ext cx="987425" cy="2857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2" name="Rectangle 243"/>
            <p:cNvSpPr>
              <a:spLocks noChangeArrowheads="1"/>
            </p:cNvSpPr>
            <p:nvPr/>
          </p:nvSpPr>
          <p:spPr bwMode="auto">
            <a:xfrm>
              <a:off x="1992313" y="4587876"/>
              <a:ext cx="987425" cy="142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3" name="Rectangle 244"/>
            <p:cNvSpPr>
              <a:spLocks noChangeArrowheads="1"/>
            </p:cNvSpPr>
            <p:nvPr/>
          </p:nvSpPr>
          <p:spPr bwMode="auto">
            <a:xfrm>
              <a:off x="2006601" y="4094163"/>
              <a:ext cx="973138" cy="500063"/>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4" name="Rectangle 245"/>
            <p:cNvSpPr>
              <a:spLocks noChangeArrowheads="1"/>
            </p:cNvSpPr>
            <p:nvPr/>
          </p:nvSpPr>
          <p:spPr bwMode="auto">
            <a:xfrm>
              <a:off x="2020888" y="4108451"/>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18" name="Picture 24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20888" y="4108451"/>
              <a:ext cx="9731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5" name="Rectangle 247"/>
            <p:cNvSpPr>
              <a:spLocks noChangeArrowheads="1"/>
            </p:cNvSpPr>
            <p:nvPr/>
          </p:nvSpPr>
          <p:spPr bwMode="auto">
            <a:xfrm>
              <a:off x="2020888" y="4108451"/>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6" name="Rectangle 248"/>
            <p:cNvSpPr>
              <a:spLocks noChangeArrowheads="1"/>
            </p:cNvSpPr>
            <p:nvPr/>
          </p:nvSpPr>
          <p:spPr bwMode="auto">
            <a:xfrm>
              <a:off x="2012951" y="4100513"/>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7" name="Freeform 249"/>
            <p:cNvSpPr>
              <a:spLocks/>
            </p:cNvSpPr>
            <p:nvPr/>
          </p:nvSpPr>
          <p:spPr bwMode="auto">
            <a:xfrm>
              <a:off x="2016126" y="4103688"/>
              <a:ext cx="981075" cy="174625"/>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8" name="Rectangle 250"/>
            <p:cNvSpPr>
              <a:spLocks noChangeArrowheads="1"/>
            </p:cNvSpPr>
            <p:nvPr/>
          </p:nvSpPr>
          <p:spPr bwMode="auto">
            <a:xfrm>
              <a:off x="2012951" y="4100513"/>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9" name="Rectangle 251"/>
            <p:cNvSpPr>
              <a:spLocks noChangeArrowheads="1"/>
            </p:cNvSpPr>
            <p:nvPr/>
          </p:nvSpPr>
          <p:spPr bwMode="auto">
            <a:xfrm>
              <a:off x="1992313" y="4086226"/>
              <a:ext cx="987425" cy="7938"/>
            </a:xfrm>
            <a:prstGeom prst="rect">
              <a:avLst/>
            </a:prstGeom>
            <a:solidFill>
              <a:srgbClr val="E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0" name="Rectangle 252"/>
            <p:cNvSpPr>
              <a:spLocks noChangeArrowheads="1"/>
            </p:cNvSpPr>
            <p:nvPr/>
          </p:nvSpPr>
          <p:spPr bwMode="auto">
            <a:xfrm>
              <a:off x="1992313" y="4094163"/>
              <a:ext cx="987425" cy="6350"/>
            </a:xfrm>
            <a:prstGeom prst="rect">
              <a:avLst/>
            </a:prstGeom>
            <a:solidFill>
              <a:srgbClr val="F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1" name="Rectangle 253"/>
            <p:cNvSpPr>
              <a:spLocks noChangeArrowheads="1"/>
            </p:cNvSpPr>
            <p:nvPr/>
          </p:nvSpPr>
          <p:spPr bwMode="auto">
            <a:xfrm>
              <a:off x="1992313" y="4100513"/>
              <a:ext cx="987425" cy="7938"/>
            </a:xfrm>
            <a:prstGeom prst="rect">
              <a:avLst/>
            </a:prstGeom>
            <a:solidFill>
              <a:srgbClr val="F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2" name="Rectangle 254"/>
            <p:cNvSpPr>
              <a:spLocks noChangeArrowheads="1"/>
            </p:cNvSpPr>
            <p:nvPr/>
          </p:nvSpPr>
          <p:spPr bwMode="auto">
            <a:xfrm>
              <a:off x="1992313" y="4108451"/>
              <a:ext cx="987425" cy="6350"/>
            </a:xfrm>
            <a:prstGeom prst="rect">
              <a:avLst/>
            </a:prstGeom>
            <a:solidFill>
              <a:srgbClr val="F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3" name="Rectangle 255"/>
            <p:cNvSpPr>
              <a:spLocks noChangeArrowheads="1"/>
            </p:cNvSpPr>
            <p:nvPr/>
          </p:nvSpPr>
          <p:spPr bwMode="auto">
            <a:xfrm>
              <a:off x="1992313" y="4114801"/>
              <a:ext cx="987425" cy="635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5" name="Rectangle 256"/>
            <p:cNvSpPr>
              <a:spLocks noChangeArrowheads="1"/>
            </p:cNvSpPr>
            <p:nvPr/>
          </p:nvSpPr>
          <p:spPr bwMode="auto">
            <a:xfrm>
              <a:off x="1992313" y="4121151"/>
              <a:ext cx="987425" cy="7938"/>
            </a:xfrm>
            <a:prstGeom prst="rect">
              <a:avLst/>
            </a:prstGeom>
            <a:solidFill>
              <a:srgbClr val="F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6" name="Rectangle 257"/>
            <p:cNvSpPr>
              <a:spLocks noChangeArrowheads="1"/>
            </p:cNvSpPr>
            <p:nvPr/>
          </p:nvSpPr>
          <p:spPr bwMode="auto">
            <a:xfrm>
              <a:off x="1992313" y="4129088"/>
              <a:ext cx="987425" cy="14288"/>
            </a:xfrm>
            <a:prstGeom prst="rect">
              <a:avLst/>
            </a:prstGeom>
            <a:solidFill>
              <a:srgbClr val="F8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7" name="Rectangle 258"/>
            <p:cNvSpPr>
              <a:spLocks noChangeArrowheads="1"/>
            </p:cNvSpPr>
            <p:nvPr/>
          </p:nvSpPr>
          <p:spPr bwMode="auto">
            <a:xfrm>
              <a:off x="1992313" y="4143376"/>
              <a:ext cx="987425" cy="6350"/>
            </a:xfrm>
            <a:prstGeom prst="rect">
              <a:avLst/>
            </a:prstGeom>
            <a:solidFill>
              <a:srgbClr val="F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8" name="Rectangle 259"/>
            <p:cNvSpPr>
              <a:spLocks noChangeArrowheads="1"/>
            </p:cNvSpPr>
            <p:nvPr/>
          </p:nvSpPr>
          <p:spPr bwMode="auto">
            <a:xfrm>
              <a:off x="1992313" y="4149726"/>
              <a:ext cx="987425" cy="6350"/>
            </a:xfrm>
            <a:prstGeom prst="rect">
              <a:avLst/>
            </a:prstGeom>
            <a:solidFill>
              <a:srgbClr val="F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9" name="Rectangle 260"/>
            <p:cNvSpPr>
              <a:spLocks noChangeArrowheads="1"/>
            </p:cNvSpPr>
            <p:nvPr/>
          </p:nvSpPr>
          <p:spPr bwMode="auto">
            <a:xfrm>
              <a:off x="1992313" y="4156076"/>
              <a:ext cx="987425" cy="7938"/>
            </a:xfrm>
            <a:prstGeom prst="rect">
              <a:avLst/>
            </a:prstGeom>
            <a:solidFill>
              <a:srgbClr val="F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0" name="Rectangle 261"/>
            <p:cNvSpPr>
              <a:spLocks noChangeArrowheads="1"/>
            </p:cNvSpPr>
            <p:nvPr/>
          </p:nvSpPr>
          <p:spPr bwMode="auto">
            <a:xfrm>
              <a:off x="1992313" y="4164013"/>
              <a:ext cx="987425" cy="6350"/>
            </a:xfrm>
            <a:prstGeom prst="rect">
              <a:avLst/>
            </a:prstGeom>
            <a:solidFill>
              <a:srgbClr val="F3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1" name="Rectangle 262"/>
            <p:cNvSpPr>
              <a:spLocks noChangeArrowheads="1"/>
            </p:cNvSpPr>
            <p:nvPr/>
          </p:nvSpPr>
          <p:spPr bwMode="auto">
            <a:xfrm>
              <a:off x="1992313" y="4170363"/>
              <a:ext cx="987425" cy="6350"/>
            </a:xfrm>
            <a:prstGeom prst="rect">
              <a:avLst/>
            </a:prstGeom>
            <a:solidFill>
              <a:srgbClr val="F1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2" name="Rectangle 263"/>
            <p:cNvSpPr>
              <a:spLocks noChangeArrowheads="1"/>
            </p:cNvSpPr>
            <p:nvPr/>
          </p:nvSpPr>
          <p:spPr bwMode="auto">
            <a:xfrm>
              <a:off x="1992313" y="4176713"/>
              <a:ext cx="987425" cy="7938"/>
            </a:xfrm>
            <a:prstGeom prst="rect">
              <a:avLst/>
            </a:prstGeom>
            <a:solidFill>
              <a:srgbClr val="F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3" name="Rectangle 264"/>
            <p:cNvSpPr>
              <a:spLocks noChangeArrowheads="1"/>
            </p:cNvSpPr>
            <p:nvPr/>
          </p:nvSpPr>
          <p:spPr bwMode="auto">
            <a:xfrm>
              <a:off x="1992313" y="4184651"/>
              <a:ext cx="987425" cy="6350"/>
            </a:xfrm>
            <a:prstGeom prst="rect">
              <a:avLst/>
            </a:prstGeom>
            <a:solidFill>
              <a:srgbClr val="E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4" name="Rectangle 265"/>
            <p:cNvSpPr>
              <a:spLocks noChangeArrowheads="1"/>
            </p:cNvSpPr>
            <p:nvPr/>
          </p:nvSpPr>
          <p:spPr bwMode="auto">
            <a:xfrm>
              <a:off x="1992313" y="4191001"/>
              <a:ext cx="987425" cy="7938"/>
            </a:xfrm>
            <a:prstGeom prst="rect">
              <a:avLst/>
            </a:prstGeom>
            <a:solidFill>
              <a:srgbClr val="EE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5" name="Rectangle 266"/>
            <p:cNvSpPr>
              <a:spLocks noChangeArrowheads="1"/>
            </p:cNvSpPr>
            <p:nvPr/>
          </p:nvSpPr>
          <p:spPr bwMode="auto">
            <a:xfrm>
              <a:off x="1992313" y="4198938"/>
              <a:ext cx="987425" cy="6350"/>
            </a:xfrm>
            <a:prstGeom prst="rect">
              <a:avLst/>
            </a:prstGeom>
            <a:solidFill>
              <a:srgbClr val="E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6" name="Rectangle 267"/>
            <p:cNvSpPr>
              <a:spLocks noChangeArrowheads="1"/>
            </p:cNvSpPr>
            <p:nvPr/>
          </p:nvSpPr>
          <p:spPr bwMode="auto">
            <a:xfrm>
              <a:off x="1992313" y="4205288"/>
              <a:ext cx="987425" cy="6350"/>
            </a:xfrm>
            <a:prstGeom prst="rect">
              <a:avLst/>
            </a:prstGeom>
            <a:solidFill>
              <a:srgbClr val="EB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7" name="Rectangle 268"/>
            <p:cNvSpPr>
              <a:spLocks noChangeArrowheads="1"/>
            </p:cNvSpPr>
            <p:nvPr/>
          </p:nvSpPr>
          <p:spPr bwMode="auto">
            <a:xfrm>
              <a:off x="1992313" y="4211638"/>
              <a:ext cx="987425" cy="7938"/>
            </a:xfrm>
            <a:prstGeom prst="rect">
              <a:avLst/>
            </a:prstGeom>
            <a:solidFill>
              <a:srgbClr val="E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8" name="Rectangle 269"/>
            <p:cNvSpPr>
              <a:spLocks noChangeArrowheads="1"/>
            </p:cNvSpPr>
            <p:nvPr/>
          </p:nvSpPr>
          <p:spPr bwMode="auto">
            <a:xfrm>
              <a:off x="1992313" y="4219576"/>
              <a:ext cx="987425" cy="12700"/>
            </a:xfrm>
            <a:prstGeom prst="rect">
              <a:avLst/>
            </a:prstGeom>
            <a:solidFill>
              <a:srgbClr val="E9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9" name="Rectangle 270"/>
            <p:cNvSpPr>
              <a:spLocks noChangeArrowheads="1"/>
            </p:cNvSpPr>
            <p:nvPr/>
          </p:nvSpPr>
          <p:spPr bwMode="auto">
            <a:xfrm>
              <a:off x="1992313" y="4232276"/>
              <a:ext cx="987425" cy="7938"/>
            </a:xfrm>
            <a:prstGeom prst="rect">
              <a:avLst/>
            </a:prstGeom>
            <a:solidFill>
              <a:srgbClr val="E7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0" name="Rectangle 271"/>
            <p:cNvSpPr>
              <a:spLocks noChangeArrowheads="1"/>
            </p:cNvSpPr>
            <p:nvPr/>
          </p:nvSpPr>
          <p:spPr bwMode="auto">
            <a:xfrm>
              <a:off x="1992313" y="4240213"/>
              <a:ext cx="987425" cy="6350"/>
            </a:xfrm>
            <a:prstGeom prst="rect">
              <a:avLst/>
            </a:prstGeom>
            <a:solidFill>
              <a:srgbClr val="E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1" name="Rectangle 272"/>
            <p:cNvSpPr>
              <a:spLocks noChangeArrowheads="1"/>
            </p:cNvSpPr>
            <p:nvPr/>
          </p:nvSpPr>
          <p:spPr bwMode="auto">
            <a:xfrm>
              <a:off x="1992313" y="4246563"/>
              <a:ext cx="987425" cy="7938"/>
            </a:xfrm>
            <a:prstGeom prst="rect">
              <a:avLst/>
            </a:prstGeom>
            <a:solidFill>
              <a:srgbClr val="E5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2" name="Rectangle 273"/>
            <p:cNvSpPr>
              <a:spLocks noChangeArrowheads="1"/>
            </p:cNvSpPr>
            <p:nvPr/>
          </p:nvSpPr>
          <p:spPr bwMode="auto">
            <a:xfrm>
              <a:off x="1992313" y="4254501"/>
              <a:ext cx="987425" cy="6350"/>
            </a:xfrm>
            <a:prstGeom prst="rect">
              <a:avLst/>
            </a:prstGeom>
            <a:solidFill>
              <a:srgbClr val="E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3" name="Rectangle 274"/>
            <p:cNvSpPr>
              <a:spLocks noChangeArrowheads="1"/>
            </p:cNvSpPr>
            <p:nvPr/>
          </p:nvSpPr>
          <p:spPr bwMode="auto">
            <a:xfrm>
              <a:off x="1992313" y="4260851"/>
              <a:ext cx="987425" cy="6350"/>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4" name="Rectangle 275"/>
            <p:cNvSpPr>
              <a:spLocks noChangeArrowheads="1"/>
            </p:cNvSpPr>
            <p:nvPr/>
          </p:nvSpPr>
          <p:spPr bwMode="auto">
            <a:xfrm>
              <a:off x="2006601" y="4094163"/>
              <a:ext cx="97313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5" name="Rectangle 276"/>
            <p:cNvSpPr>
              <a:spLocks noChangeArrowheads="1"/>
            </p:cNvSpPr>
            <p:nvPr/>
          </p:nvSpPr>
          <p:spPr bwMode="auto">
            <a:xfrm>
              <a:off x="2020888" y="4122738"/>
              <a:ext cx="62653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dirty="0" smtClean="0">
                  <a:ln>
                    <a:noFill/>
                  </a:ln>
                  <a:solidFill>
                    <a:srgbClr val="000000"/>
                  </a:solidFill>
                  <a:effectLst/>
                  <a:latin typeface="Calibri" pitchFamily="34" charset="0"/>
                  <a:cs typeface="Arial" pitchFamily="34" charset="0"/>
                </a:rPr>
                <a:t>Server Licensor Certificate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316" name="Rectangle 277"/>
            <p:cNvSpPr>
              <a:spLocks noChangeArrowheads="1"/>
            </p:cNvSpPr>
            <p:nvPr/>
          </p:nvSpPr>
          <p:spPr bwMode="auto">
            <a:xfrm>
              <a:off x="2020888" y="4275138"/>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50" name="Picture 2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20888" y="4275138"/>
              <a:ext cx="9731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17" name="Rectangle 279"/>
            <p:cNvSpPr>
              <a:spLocks noChangeArrowheads="1"/>
            </p:cNvSpPr>
            <p:nvPr/>
          </p:nvSpPr>
          <p:spPr bwMode="auto">
            <a:xfrm>
              <a:off x="2020888" y="4275138"/>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9" name="Rectangle 280"/>
            <p:cNvSpPr>
              <a:spLocks noChangeArrowheads="1"/>
            </p:cNvSpPr>
            <p:nvPr/>
          </p:nvSpPr>
          <p:spPr bwMode="auto">
            <a:xfrm>
              <a:off x="2012951" y="4267201"/>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0" name="Freeform 281"/>
            <p:cNvSpPr>
              <a:spLocks/>
            </p:cNvSpPr>
            <p:nvPr/>
          </p:nvSpPr>
          <p:spPr bwMode="auto">
            <a:xfrm>
              <a:off x="2016126" y="4271963"/>
              <a:ext cx="981075" cy="173038"/>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1" name="Rectangle 282"/>
            <p:cNvSpPr>
              <a:spLocks noChangeArrowheads="1"/>
            </p:cNvSpPr>
            <p:nvPr/>
          </p:nvSpPr>
          <p:spPr bwMode="auto">
            <a:xfrm>
              <a:off x="2012951" y="4267201"/>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2" name="Rectangle 283"/>
            <p:cNvSpPr>
              <a:spLocks noChangeArrowheads="1"/>
            </p:cNvSpPr>
            <p:nvPr/>
          </p:nvSpPr>
          <p:spPr bwMode="auto">
            <a:xfrm>
              <a:off x="1992313" y="4254501"/>
              <a:ext cx="987425"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3" name="Rectangle 284"/>
            <p:cNvSpPr>
              <a:spLocks noChangeArrowheads="1"/>
            </p:cNvSpPr>
            <p:nvPr/>
          </p:nvSpPr>
          <p:spPr bwMode="auto">
            <a:xfrm>
              <a:off x="1992313" y="4260851"/>
              <a:ext cx="987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4" name="Rectangle 285"/>
            <p:cNvSpPr>
              <a:spLocks noChangeArrowheads="1"/>
            </p:cNvSpPr>
            <p:nvPr/>
          </p:nvSpPr>
          <p:spPr bwMode="auto">
            <a:xfrm>
              <a:off x="1992313" y="4267201"/>
              <a:ext cx="987425" cy="793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5" name="Rectangle 286"/>
            <p:cNvSpPr>
              <a:spLocks noChangeArrowheads="1"/>
            </p:cNvSpPr>
            <p:nvPr/>
          </p:nvSpPr>
          <p:spPr bwMode="auto">
            <a:xfrm>
              <a:off x="1992313" y="4275138"/>
              <a:ext cx="987425" cy="1270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6" name="Rectangle 287"/>
            <p:cNvSpPr>
              <a:spLocks noChangeArrowheads="1"/>
            </p:cNvSpPr>
            <p:nvPr/>
          </p:nvSpPr>
          <p:spPr bwMode="auto">
            <a:xfrm>
              <a:off x="1992313" y="4287838"/>
              <a:ext cx="987425" cy="793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7" name="Rectangle 288"/>
            <p:cNvSpPr>
              <a:spLocks noChangeArrowheads="1"/>
            </p:cNvSpPr>
            <p:nvPr/>
          </p:nvSpPr>
          <p:spPr bwMode="auto">
            <a:xfrm>
              <a:off x="1992313" y="4295776"/>
              <a:ext cx="987425" cy="142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8" name="Rectangle 289"/>
            <p:cNvSpPr>
              <a:spLocks noChangeArrowheads="1"/>
            </p:cNvSpPr>
            <p:nvPr/>
          </p:nvSpPr>
          <p:spPr bwMode="auto">
            <a:xfrm>
              <a:off x="1992313" y="4310063"/>
              <a:ext cx="987425" cy="12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29" name="Rectangle 290"/>
            <p:cNvSpPr>
              <a:spLocks noChangeArrowheads="1"/>
            </p:cNvSpPr>
            <p:nvPr/>
          </p:nvSpPr>
          <p:spPr bwMode="auto">
            <a:xfrm>
              <a:off x="1992313" y="4322763"/>
              <a:ext cx="987425" cy="793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0" name="Rectangle 291"/>
            <p:cNvSpPr>
              <a:spLocks noChangeArrowheads="1"/>
            </p:cNvSpPr>
            <p:nvPr/>
          </p:nvSpPr>
          <p:spPr bwMode="auto">
            <a:xfrm>
              <a:off x="1992313" y="4330701"/>
              <a:ext cx="987425" cy="2698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1" name="Rectangle 292"/>
            <p:cNvSpPr>
              <a:spLocks noChangeArrowheads="1"/>
            </p:cNvSpPr>
            <p:nvPr/>
          </p:nvSpPr>
          <p:spPr bwMode="auto">
            <a:xfrm>
              <a:off x="1992313" y="4357688"/>
              <a:ext cx="987425" cy="793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2" name="Rectangle 293"/>
            <p:cNvSpPr>
              <a:spLocks noChangeArrowheads="1"/>
            </p:cNvSpPr>
            <p:nvPr/>
          </p:nvSpPr>
          <p:spPr bwMode="auto">
            <a:xfrm>
              <a:off x="1992313" y="4365626"/>
              <a:ext cx="987425" cy="1270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3" name="Rectangle 294"/>
            <p:cNvSpPr>
              <a:spLocks noChangeArrowheads="1"/>
            </p:cNvSpPr>
            <p:nvPr/>
          </p:nvSpPr>
          <p:spPr bwMode="auto">
            <a:xfrm>
              <a:off x="1992313" y="4378326"/>
              <a:ext cx="987425" cy="793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4" name="Rectangle 295"/>
            <p:cNvSpPr>
              <a:spLocks noChangeArrowheads="1"/>
            </p:cNvSpPr>
            <p:nvPr/>
          </p:nvSpPr>
          <p:spPr bwMode="auto">
            <a:xfrm>
              <a:off x="1992313" y="4386263"/>
              <a:ext cx="987425" cy="142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5" name="Rectangle 296"/>
            <p:cNvSpPr>
              <a:spLocks noChangeArrowheads="1"/>
            </p:cNvSpPr>
            <p:nvPr/>
          </p:nvSpPr>
          <p:spPr bwMode="auto">
            <a:xfrm>
              <a:off x="1992313" y="4400551"/>
              <a:ext cx="987425" cy="1270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6" name="Rectangle 297"/>
            <p:cNvSpPr>
              <a:spLocks noChangeArrowheads="1"/>
            </p:cNvSpPr>
            <p:nvPr/>
          </p:nvSpPr>
          <p:spPr bwMode="auto">
            <a:xfrm>
              <a:off x="1992313" y="4413251"/>
              <a:ext cx="987425" cy="79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7" name="Rectangle 298"/>
            <p:cNvSpPr>
              <a:spLocks noChangeArrowheads="1"/>
            </p:cNvSpPr>
            <p:nvPr/>
          </p:nvSpPr>
          <p:spPr bwMode="auto">
            <a:xfrm>
              <a:off x="1992313" y="4421188"/>
              <a:ext cx="987425" cy="1270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38" name="Rectangle 299"/>
            <p:cNvSpPr>
              <a:spLocks noChangeArrowheads="1"/>
            </p:cNvSpPr>
            <p:nvPr/>
          </p:nvSpPr>
          <p:spPr bwMode="auto">
            <a:xfrm>
              <a:off x="2006601" y="4260851"/>
              <a:ext cx="97313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9" name="Rectangle 300"/>
            <p:cNvSpPr>
              <a:spLocks noChangeArrowheads="1"/>
            </p:cNvSpPr>
            <p:nvPr/>
          </p:nvSpPr>
          <p:spPr bwMode="auto">
            <a:xfrm>
              <a:off x="2020888" y="4289426"/>
              <a:ext cx="2393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40" name="Rectangle 301"/>
            <p:cNvSpPr>
              <a:spLocks noChangeArrowheads="1"/>
            </p:cNvSpPr>
            <p:nvPr/>
          </p:nvSpPr>
          <p:spPr bwMode="auto">
            <a:xfrm>
              <a:off x="2020888" y="4441826"/>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74" name="Picture 30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20888" y="4441826"/>
              <a:ext cx="9731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41" name="Rectangle 303"/>
            <p:cNvSpPr>
              <a:spLocks noChangeArrowheads="1"/>
            </p:cNvSpPr>
            <p:nvPr/>
          </p:nvSpPr>
          <p:spPr bwMode="auto">
            <a:xfrm>
              <a:off x="2020888" y="4441826"/>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2" name="Rectangle 304"/>
            <p:cNvSpPr>
              <a:spLocks noChangeArrowheads="1"/>
            </p:cNvSpPr>
            <p:nvPr/>
          </p:nvSpPr>
          <p:spPr bwMode="auto">
            <a:xfrm>
              <a:off x="2012951" y="4433888"/>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3" name="Freeform 305"/>
            <p:cNvSpPr>
              <a:spLocks/>
            </p:cNvSpPr>
            <p:nvPr/>
          </p:nvSpPr>
          <p:spPr bwMode="auto">
            <a:xfrm>
              <a:off x="2016126" y="4438651"/>
              <a:ext cx="981075" cy="173038"/>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4" name="Rectangle 306"/>
            <p:cNvSpPr>
              <a:spLocks noChangeArrowheads="1"/>
            </p:cNvSpPr>
            <p:nvPr/>
          </p:nvSpPr>
          <p:spPr bwMode="auto">
            <a:xfrm>
              <a:off x="2012951" y="4433888"/>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5" name="Rectangle 307"/>
            <p:cNvSpPr>
              <a:spLocks noChangeArrowheads="1"/>
            </p:cNvSpPr>
            <p:nvPr/>
          </p:nvSpPr>
          <p:spPr bwMode="auto">
            <a:xfrm>
              <a:off x="1992313" y="4421188"/>
              <a:ext cx="987425"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6" name="Rectangle 308"/>
            <p:cNvSpPr>
              <a:spLocks noChangeArrowheads="1"/>
            </p:cNvSpPr>
            <p:nvPr/>
          </p:nvSpPr>
          <p:spPr bwMode="auto">
            <a:xfrm>
              <a:off x="1992313" y="4427538"/>
              <a:ext cx="98742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7" name="Rectangle 309"/>
            <p:cNvSpPr>
              <a:spLocks noChangeArrowheads="1"/>
            </p:cNvSpPr>
            <p:nvPr/>
          </p:nvSpPr>
          <p:spPr bwMode="auto">
            <a:xfrm>
              <a:off x="1992313" y="4433888"/>
              <a:ext cx="987425" cy="793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8" name="Rectangle 310"/>
            <p:cNvSpPr>
              <a:spLocks noChangeArrowheads="1"/>
            </p:cNvSpPr>
            <p:nvPr/>
          </p:nvSpPr>
          <p:spPr bwMode="auto">
            <a:xfrm>
              <a:off x="1992313" y="4441826"/>
              <a:ext cx="987425"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9" name="Rectangle 311"/>
            <p:cNvSpPr>
              <a:spLocks noChangeArrowheads="1"/>
            </p:cNvSpPr>
            <p:nvPr/>
          </p:nvSpPr>
          <p:spPr bwMode="auto">
            <a:xfrm>
              <a:off x="1992313" y="4456113"/>
              <a:ext cx="987425" cy="63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1" name="Rectangle 312"/>
            <p:cNvSpPr>
              <a:spLocks noChangeArrowheads="1"/>
            </p:cNvSpPr>
            <p:nvPr/>
          </p:nvSpPr>
          <p:spPr bwMode="auto">
            <a:xfrm>
              <a:off x="1992313" y="4462463"/>
              <a:ext cx="987425" cy="142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2" name="Rectangle 313"/>
            <p:cNvSpPr>
              <a:spLocks noChangeArrowheads="1"/>
            </p:cNvSpPr>
            <p:nvPr/>
          </p:nvSpPr>
          <p:spPr bwMode="auto">
            <a:xfrm>
              <a:off x="1992313" y="4476751"/>
              <a:ext cx="987425" cy="12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3" name="Rectangle 314"/>
            <p:cNvSpPr>
              <a:spLocks noChangeArrowheads="1"/>
            </p:cNvSpPr>
            <p:nvPr/>
          </p:nvSpPr>
          <p:spPr bwMode="auto">
            <a:xfrm>
              <a:off x="1992313" y="4489451"/>
              <a:ext cx="987425" cy="793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4" name="Rectangle 315"/>
            <p:cNvSpPr>
              <a:spLocks noChangeArrowheads="1"/>
            </p:cNvSpPr>
            <p:nvPr/>
          </p:nvSpPr>
          <p:spPr bwMode="auto">
            <a:xfrm>
              <a:off x="1992313" y="4497388"/>
              <a:ext cx="987425" cy="2698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5" name="Rectangle 316"/>
            <p:cNvSpPr>
              <a:spLocks noChangeArrowheads="1"/>
            </p:cNvSpPr>
            <p:nvPr/>
          </p:nvSpPr>
          <p:spPr bwMode="auto">
            <a:xfrm>
              <a:off x="1992313" y="4524376"/>
              <a:ext cx="987425" cy="793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6" name="Rectangle 317"/>
            <p:cNvSpPr>
              <a:spLocks noChangeArrowheads="1"/>
            </p:cNvSpPr>
            <p:nvPr/>
          </p:nvSpPr>
          <p:spPr bwMode="auto">
            <a:xfrm>
              <a:off x="1992313" y="4532313"/>
              <a:ext cx="987425" cy="1270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7" name="Rectangle 318"/>
            <p:cNvSpPr>
              <a:spLocks noChangeArrowheads="1"/>
            </p:cNvSpPr>
            <p:nvPr/>
          </p:nvSpPr>
          <p:spPr bwMode="auto">
            <a:xfrm>
              <a:off x="1992313" y="4545013"/>
              <a:ext cx="987425" cy="793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8" name="Rectangle 319"/>
            <p:cNvSpPr>
              <a:spLocks noChangeArrowheads="1"/>
            </p:cNvSpPr>
            <p:nvPr/>
          </p:nvSpPr>
          <p:spPr bwMode="auto">
            <a:xfrm>
              <a:off x="1992313" y="4552951"/>
              <a:ext cx="987425" cy="142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59" name="Rectangle 320"/>
            <p:cNvSpPr>
              <a:spLocks noChangeArrowheads="1"/>
            </p:cNvSpPr>
            <p:nvPr/>
          </p:nvSpPr>
          <p:spPr bwMode="auto">
            <a:xfrm>
              <a:off x="1992313" y="4567238"/>
              <a:ext cx="987425" cy="1270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0" name="Rectangle 321"/>
            <p:cNvSpPr>
              <a:spLocks noChangeArrowheads="1"/>
            </p:cNvSpPr>
            <p:nvPr/>
          </p:nvSpPr>
          <p:spPr bwMode="auto">
            <a:xfrm>
              <a:off x="1992313" y="4579938"/>
              <a:ext cx="987425" cy="793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1" name="Rectangle 322"/>
            <p:cNvSpPr>
              <a:spLocks noChangeArrowheads="1"/>
            </p:cNvSpPr>
            <p:nvPr/>
          </p:nvSpPr>
          <p:spPr bwMode="auto">
            <a:xfrm>
              <a:off x="1992313" y="4587876"/>
              <a:ext cx="987425" cy="142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2" name="Rectangle 323"/>
            <p:cNvSpPr>
              <a:spLocks noChangeArrowheads="1"/>
            </p:cNvSpPr>
            <p:nvPr/>
          </p:nvSpPr>
          <p:spPr bwMode="auto">
            <a:xfrm>
              <a:off x="2006601" y="4427538"/>
              <a:ext cx="97313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63" name="Rectangle 324"/>
            <p:cNvSpPr>
              <a:spLocks noChangeArrowheads="1"/>
            </p:cNvSpPr>
            <p:nvPr/>
          </p:nvSpPr>
          <p:spPr bwMode="auto">
            <a:xfrm>
              <a:off x="2020888" y="4456113"/>
              <a:ext cx="26456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Private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3540" name="Freeform 548"/>
          <p:cNvSpPr>
            <a:spLocks noEditPoints="1"/>
          </p:cNvSpPr>
          <p:nvPr/>
        </p:nvSpPr>
        <p:spPr bwMode="auto">
          <a:xfrm>
            <a:off x="6271544" y="2332003"/>
            <a:ext cx="448616" cy="341313"/>
          </a:xfrm>
          <a:custGeom>
            <a:avLst/>
            <a:gdLst>
              <a:gd name="T0" fmla="*/ 658 w 776"/>
              <a:gd name="T1" fmla="*/ 384 h 784"/>
              <a:gd name="T2" fmla="*/ 706 w 776"/>
              <a:gd name="T3" fmla="*/ 288 h 784"/>
              <a:gd name="T4" fmla="*/ 626 w 776"/>
              <a:gd name="T5" fmla="*/ 256 h 784"/>
              <a:gd name="T6" fmla="*/ 530 w 776"/>
              <a:gd name="T7" fmla="*/ 160 h 784"/>
              <a:gd name="T8" fmla="*/ 548 w 776"/>
              <a:gd name="T9" fmla="*/ 91 h 784"/>
              <a:gd name="T10" fmla="*/ 418 w 776"/>
              <a:gd name="T11" fmla="*/ 128 h 784"/>
              <a:gd name="T12" fmla="*/ 306 w 776"/>
              <a:gd name="T13" fmla="*/ 96 h 784"/>
              <a:gd name="T14" fmla="*/ 226 w 776"/>
              <a:gd name="T15" fmla="*/ 96 h 784"/>
              <a:gd name="T16" fmla="*/ 226 w 776"/>
              <a:gd name="T17" fmla="*/ 188 h 784"/>
              <a:gd name="T18" fmla="*/ 128 w 776"/>
              <a:gd name="T19" fmla="*/ 248 h 784"/>
              <a:gd name="T20" fmla="*/ 63 w 776"/>
              <a:gd name="T21" fmla="*/ 296 h 784"/>
              <a:gd name="T22" fmla="*/ 131 w 776"/>
              <a:gd name="T23" fmla="*/ 388 h 784"/>
              <a:gd name="T24" fmla="*/ 114 w 776"/>
              <a:gd name="T25" fmla="*/ 448 h 784"/>
              <a:gd name="T26" fmla="*/ 82 w 776"/>
              <a:gd name="T27" fmla="*/ 544 h 784"/>
              <a:gd name="T28" fmla="*/ 189 w 776"/>
              <a:gd name="T29" fmla="*/ 553 h 784"/>
              <a:gd name="T30" fmla="*/ 240 w 776"/>
              <a:gd name="T31" fmla="*/ 646 h 784"/>
              <a:gd name="T32" fmla="*/ 286 w 776"/>
              <a:gd name="T33" fmla="*/ 712 h 784"/>
              <a:gd name="T34" fmla="*/ 418 w 776"/>
              <a:gd name="T35" fmla="*/ 656 h 784"/>
              <a:gd name="T36" fmla="*/ 482 w 776"/>
              <a:gd name="T37" fmla="*/ 720 h 784"/>
              <a:gd name="T38" fmla="*/ 514 w 776"/>
              <a:gd name="T39" fmla="*/ 624 h 784"/>
              <a:gd name="T40" fmla="*/ 610 w 776"/>
              <a:gd name="T41" fmla="*/ 528 h 784"/>
              <a:gd name="T42" fmla="*/ 685 w 776"/>
              <a:gd name="T43" fmla="*/ 552 h 784"/>
              <a:gd name="T44" fmla="*/ 706 w 776"/>
              <a:gd name="T45" fmla="*/ 432 h 784"/>
              <a:gd name="T46" fmla="*/ 711 w 776"/>
              <a:gd name="T47" fmla="*/ 616 h 784"/>
              <a:gd name="T48" fmla="*/ 632 w 776"/>
              <a:gd name="T49" fmla="*/ 585 h 784"/>
              <a:gd name="T50" fmla="*/ 577 w 776"/>
              <a:gd name="T51" fmla="*/ 638 h 784"/>
              <a:gd name="T52" fmla="*/ 418 w 776"/>
              <a:gd name="T53" fmla="*/ 704 h 784"/>
              <a:gd name="T54" fmla="*/ 354 w 776"/>
              <a:gd name="T55" fmla="*/ 688 h 784"/>
              <a:gd name="T56" fmla="*/ 306 w 776"/>
              <a:gd name="T57" fmla="*/ 768 h 784"/>
              <a:gd name="T58" fmla="*/ 195 w 776"/>
              <a:gd name="T59" fmla="*/ 627 h 784"/>
              <a:gd name="T60" fmla="*/ 150 w 776"/>
              <a:gd name="T61" fmla="*/ 582 h 784"/>
              <a:gd name="T62" fmla="*/ 2 w 776"/>
              <a:gd name="T63" fmla="*/ 448 h 784"/>
              <a:gd name="T64" fmla="*/ 82 w 776"/>
              <a:gd name="T65" fmla="*/ 416 h 784"/>
              <a:gd name="T66" fmla="*/ 83 w 776"/>
              <a:gd name="T67" fmla="*/ 389 h 784"/>
              <a:gd name="T68" fmla="*/ 66 w 776"/>
              <a:gd name="T69" fmla="*/ 176 h 784"/>
              <a:gd name="T70" fmla="*/ 146 w 776"/>
              <a:gd name="T71" fmla="*/ 208 h 784"/>
              <a:gd name="T72" fmla="*/ 194 w 776"/>
              <a:gd name="T73" fmla="*/ 144 h 784"/>
              <a:gd name="T74" fmla="*/ 315 w 776"/>
              <a:gd name="T75" fmla="*/ 2 h 784"/>
              <a:gd name="T76" fmla="*/ 352 w 776"/>
              <a:gd name="T77" fmla="*/ 82 h 784"/>
              <a:gd name="T78" fmla="*/ 426 w 776"/>
              <a:gd name="T79" fmla="*/ 80 h 784"/>
              <a:gd name="T80" fmla="*/ 578 w 776"/>
              <a:gd name="T81" fmla="*/ 144 h 784"/>
              <a:gd name="T82" fmla="*/ 642 w 776"/>
              <a:gd name="T83" fmla="*/ 192 h 784"/>
              <a:gd name="T84" fmla="*/ 706 w 776"/>
              <a:gd name="T85" fmla="*/ 160 h 784"/>
              <a:gd name="T86" fmla="*/ 700 w 776"/>
              <a:gd name="T87" fmla="*/ 351 h 784"/>
              <a:gd name="T88" fmla="*/ 703 w 776"/>
              <a:gd name="T89" fmla="*/ 388 h 784"/>
              <a:gd name="T90" fmla="*/ 466 w 776"/>
              <a:gd name="T91" fmla="*/ 320 h 784"/>
              <a:gd name="T92" fmla="*/ 306 w 776"/>
              <a:gd name="T93" fmla="*/ 448 h 784"/>
              <a:gd name="T94" fmla="*/ 410 w 776"/>
              <a:gd name="T95" fmla="*/ 237 h 784"/>
              <a:gd name="T96" fmla="*/ 488 w 776"/>
              <a:gd name="T97" fmla="*/ 508 h 784"/>
              <a:gd name="T98" fmla="*/ 273 w 776"/>
              <a:gd name="T99" fmla="*/ 484 h 784"/>
              <a:gd name="T100" fmla="*/ 297 w 776"/>
              <a:gd name="T101" fmla="*/ 269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6" h="784">
                <a:moveTo>
                  <a:pt x="712" y="489"/>
                </a:moveTo>
                <a:cubicBezTo>
                  <a:pt x="697" y="482"/>
                  <a:pt x="649" y="462"/>
                  <a:pt x="642" y="464"/>
                </a:cubicBezTo>
                <a:lnTo>
                  <a:pt x="658" y="416"/>
                </a:lnTo>
                <a:lnTo>
                  <a:pt x="658" y="384"/>
                </a:lnTo>
                <a:lnTo>
                  <a:pt x="642" y="320"/>
                </a:lnTo>
                <a:lnTo>
                  <a:pt x="674" y="304"/>
                </a:lnTo>
                <a:lnTo>
                  <a:pt x="682" y="306"/>
                </a:lnTo>
                <a:cubicBezTo>
                  <a:pt x="682" y="306"/>
                  <a:pt x="698" y="299"/>
                  <a:pt x="706" y="288"/>
                </a:cubicBezTo>
                <a:lnTo>
                  <a:pt x="713" y="293"/>
                </a:lnTo>
                <a:cubicBezTo>
                  <a:pt x="702" y="267"/>
                  <a:pt x="698" y="256"/>
                  <a:pt x="690" y="224"/>
                </a:cubicBezTo>
                <a:lnTo>
                  <a:pt x="687" y="230"/>
                </a:lnTo>
                <a:cubicBezTo>
                  <a:pt x="672" y="236"/>
                  <a:pt x="622" y="256"/>
                  <a:pt x="626" y="256"/>
                </a:cubicBezTo>
                <a:lnTo>
                  <a:pt x="594" y="224"/>
                </a:lnTo>
                <a:lnTo>
                  <a:pt x="597" y="226"/>
                </a:lnTo>
                <a:cubicBezTo>
                  <a:pt x="585" y="211"/>
                  <a:pt x="571" y="197"/>
                  <a:pt x="546" y="176"/>
                </a:cubicBezTo>
                <a:lnTo>
                  <a:pt x="530" y="160"/>
                </a:lnTo>
                <a:lnTo>
                  <a:pt x="530" y="128"/>
                </a:lnTo>
                <a:lnTo>
                  <a:pt x="535" y="124"/>
                </a:lnTo>
                <a:cubicBezTo>
                  <a:pt x="535" y="124"/>
                  <a:pt x="542" y="107"/>
                  <a:pt x="546" y="96"/>
                </a:cubicBezTo>
                <a:lnTo>
                  <a:pt x="548" y="91"/>
                </a:lnTo>
                <a:cubicBezTo>
                  <a:pt x="522" y="80"/>
                  <a:pt x="511" y="76"/>
                  <a:pt x="482" y="64"/>
                </a:cubicBezTo>
                <a:lnTo>
                  <a:pt x="485" y="65"/>
                </a:lnTo>
                <a:cubicBezTo>
                  <a:pt x="478" y="82"/>
                  <a:pt x="457" y="132"/>
                  <a:pt x="450" y="128"/>
                </a:cubicBezTo>
                <a:lnTo>
                  <a:pt x="418" y="128"/>
                </a:lnTo>
                <a:lnTo>
                  <a:pt x="419" y="129"/>
                </a:lnTo>
                <a:cubicBezTo>
                  <a:pt x="399" y="127"/>
                  <a:pt x="378" y="127"/>
                  <a:pt x="354" y="128"/>
                </a:cubicBezTo>
                <a:lnTo>
                  <a:pt x="322" y="128"/>
                </a:lnTo>
                <a:lnTo>
                  <a:pt x="306" y="96"/>
                </a:lnTo>
                <a:lnTo>
                  <a:pt x="304" y="101"/>
                </a:lnTo>
                <a:cubicBezTo>
                  <a:pt x="304" y="101"/>
                  <a:pt x="297" y="83"/>
                  <a:pt x="290" y="64"/>
                </a:cubicBezTo>
                <a:lnTo>
                  <a:pt x="289" y="66"/>
                </a:lnTo>
                <a:cubicBezTo>
                  <a:pt x="263" y="77"/>
                  <a:pt x="252" y="81"/>
                  <a:pt x="226" y="96"/>
                </a:cubicBezTo>
                <a:lnTo>
                  <a:pt x="226" y="92"/>
                </a:lnTo>
                <a:cubicBezTo>
                  <a:pt x="234" y="111"/>
                  <a:pt x="256" y="163"/>
                  <a:pt x="258" y="160"/>
                </a:cubicBezTo>
                <a:lnTo>
                  <a:pt x="226" y="192"/>
                </a:lnTo>
                <a:lnTo>
                  <a:pt x="226" y="188"/>
                </a:lnTo>
                <a:cubicBezTo>
                  <a:pt x="212" y="199"/>
                  <a:pt x="199" y="213"/>
                  <a:pt x="178" y="224"/>
                </a:cubicBezTo>
                <a:lnTo>
                  <a:pt x="162" y="256"/>
                </a:lnTo>
                <a:lnTo>
                  <a:pt x="130" y="240"/>
                </a:lnTo>
                <a:lnTo>
                  <a:pt x="128" y="248"/>
                </a:lnTo>
                <a:cubicBezTo>
                  <a:pt x="128" y="248"/>
                  <a:pt x="108" y="240"/>
                  <a:pt x="82" y="224"/>
                </a:cubicBezTo>
                <a:lnTo>
                  <a:pt x="89" y="232"/>
                </a:lnTo>
                <a:cubicBezTo>
                  <a:pt x="78" y="259"/>
                  <a:pt x="74" y="270"/>
                  <a:pt x="66" y="288"/>
                </a:cubicBezTo>
                <a:lnTo>
                  <a:pt x="63" y="296"/>
                </a:lnTo>
                <a:cubicBezTo>
                  <a:pt x="83" y="304"/>
                  <a:pt x="135" y="325"/>
                  <a:pt x="130" y="320"/>
                </a:cubicBezTo>
                <a:lnTo>
                  <a:pt x="135" y="325"/>
                </a:lnTo>
                <a:cubicBezTo>
                  <a:pt x="135" y="325"/>
                  <a:pt x="132" y="384"/>
                  <a:pt x="130" y="384"/>
                </a:cubicBezTo>
                <a:lnTo>
                  <a:pt x="131" y="388"/>
                </a:lnTo>
                <a:cubicBezTo>
                  <a:pt x="132" y="393"/>
                  <a:pt x="132" y="406"/>
                  <a:pt x="130" y="400"/>
                </a:cubicBezTo>
                <a:lnTo>
                  <a:pt x="132" y="406"/>
                </a:lnTo>
                <a:cubicBezTo>
                  <a:pt x="132" y="406"/>
                  <a:pt x="135" y="437"/>
                  <a:pt x="130" y="432"/>
                </a:cubicBezTo>
                <a:lnTo>
                  <a:pt x="114" y="448"/>
                </a:lnTo>
                <a:lnTo>
                  <a:pt x="117" y="454"/>
                </a:lnTo>
                <a:cubicBezTo>
                  <a:pt x="111" y="460"/>
                  <a:pt x="109" y="461"/>
                  <a:pt x="66" y="480"/>
                </a:cubicBezTo>
                <a:lnTo>
                  <a:pt x="62" y="480"/>
                </a:lnTo>
                <a:cubicBezTo>
                  <a:pt x="73" y="506"/>
                  <a:pt x="77" y="517"/>
                  <a:pt x="82" y="544"/>
                </a:cubicBezTo>
                <a:lnTo>
                  <a:pt x="87" y="544"/>
                </a:lnTo>
                <a:cubicBezTo>
                  <a:pt x="107" y="536"/>
                  <a:pt x="161" y="515"/>
                  <a:pt x="162" y="512"/>
                </a:cubicBezTo>
                <a:lnTo>
                  <a:pt x="194" y="560"/>
                </a:lnTo>
                <a:lnTo>
                  <a:pt x="189" y="553"/>
                </a:lnTo>
                <a:cubicBezTo>
                  <a:pt x="198" y="564"/>
                  <a:pt x="210" y="576"/>
                  <a:pt x="226" y="592"/>
                </a:cubicBezTo>
                <a:lnTo>
                  <a:pt x="258" y="608"/>
                </a:lnTo>
                <a:lnTo>
                  <a:pt x="242" y="640"/>
                </a:lnTo>
                <a:lnTo>
                  <a:pt x="240" y="646"/>
                </a:lnTo>
                <a:cubicBezTo>
                  <a:pt x="240" y="646"/>
                  <a:pt x="232" y="666"/>
                  <a:pt x="226" y="688"/>
                </a:cubicBezTo>
                <a:lnTo>
                  <a:pt x="223" y="685"/>
                </a:lnTo>
                <a:cubicBezTo>
                  <a:pt x="249" y="696"/>
                  <a:pt x="260" y="701"/>
                  <a:pt x="290" y="704"/>
                </a:cubicBezTo>
                <a:lnTo>
                  <a:pt x="286" y="712"/>
                </a:lnTo>
                <a:cubicBezTo>
                  <a:pt x="294" y="694"/>
                  <a:pt x="316" y="642"/>
                  <a:pt x="322" y="640"/>
                </a:cubicBezTo>
                <a:lnTo>
                  <a:pt x="354" y="640"/>
                </a:lnTo>
                <a:lnTo>
                  <a:pt x="356" y="648"/>
                </a:lnTo>
                <a:cubicBezTo>
                  <a:pt x="375" y="650"/>
                  <a:pt x="395" y="651"/>
                  <a:pt x="418" y="656"/>
                </a:cubicBezTo>
                <a:lnTo>
                  <a:pt x="450" y="640"/>
                </a:lnTo>
                <a:lnTo>
                  <a:pt x="466" y="672"/>
                </a:lnTo>
                <a:lnTo>
                  <a:pt x="467" y="679"/>
                </a:lnTo>
                <a:cubicBezTo>
                  <a:pt x="467" y="679"/>
                  <a:pt x="475" y="697"/>
                  <a:pt x="482" y="720"/>
                </a:cubicBezTo>
                <a:lnTo>
                  <a:pt x="482" y="715"/>
                </a:lnTo>
                <a:cubicBezTo>
                  <a:pt x="508" y="704"/>
                  <a:pt x="519" y="700"/>
                  <a:pt x="546" y="688"/>
                </a:cubicBezTo>
                <a:lnTo>
                  <a:pt x="545" y="689"/>
                </a:lnTo>
                <a:cubicBezTo>
                  <a:pt x="539" y="673"/>
                  <a:pt x="518" y="621"/>
                  <a:pt x="514" y="624"/>
                </a:cubicBezTo>
                <a:lnTo>
                  <a:pt x="562" y="592"/>
                </a:lnTo>
                <a:lnTo>
                  <a:pt x="557" y="592"/>
                </a:lnTo>
                <a:cubicBezTo>
                  <a:pt x="569" y="583"/>
                  <a:pt x="581" y="570"/>
                  <a:pt x="594" y="560"/>
                </a:cubicBezTo>
                <a:lnTo>
                  <a:pt x="610" y="528"/>
                </a:lnTo>
                <a:lnTo>
                  <a:pt x="658" y="544"/>
                </a:lnTo>
                <a:lnTo>
                  <a:pt x="653" y="538"/>
                </a:lnTo>
                <a:cubicBezTo>
                  <a:pt x="653" y="538"/>
                  <a:pt x="669" y="545"/>
                  <a:pt x="690" y="544"/>
                </a:cubicBezTo>
                <a:lnTo>
                  <a:pt x="685" y="552"/>
                </a:lnTo>
                <a:cubicBezTo>
                  <a:pt x="696" y="526"/>
                  <a:pt x="701" y="515"/>
                  <a:pt x="706" y="496"/>
                </a:cubicBezTo>
                <a:lnTo>
                  <a:pt x="712" y="489"/>
                </a:lnTo>
                <a:close/>
                <a:moveTo>
                  <a:pt x="700" y="428"/>
                </a:moveTo>
                <a:cubicBezTo>
                  <a:pt x="700" y="428"/>
                  <a:pt x="700" y="430"/>
                  <a:pt x="706" y="432"/>
                </a:cubicBezTo>
                <a:lnTo>
                  <a:pt x="700" y="431"/>
                </a:lnTo>
                <a:cubicBezTo>
                  <a:pt x="706" y="434"/>
                  <a:pt x="775" y="463"/>
                  <a:pt x="770" y="464"/>
                </a:cubicBezTo>
                <a:lnTo>
                  <a:pt x="706" y="608"/>
                </a:lnTo>
                <a:lnTo>
                  <a:pt x="711" y="616"/>
                </a:lnTo>
                <a:cubicBezTo>
                  <a:pt x="711" y="616"/>
                  <a:pt x="640" y="586"/>
                  <a:pt x="626" y="576"/>
                </a:cubicBezTo>
                <a:lnTo>
                  <a:pt x="634" y="583"/>
                </a:lnTo>
                <a:cubicBezTo>
                  <a:pt x="633" y="584"/>
                  <a:pt x="632" y="585"/>
                  <a:pt x="626" y="592"/>
                </a:cubicBezTo>
                <a:lnTo>
                  <a:pt x="632" y="585"/>
                </a:lnTo>
                <a:cubicBezTo>
                  <a:pt x="617" y="604"/>
                  <a:pt x="602" y="619"/>
                  <a:pt x="578" y="624"/>
                </a:cubicBezTo>
                <a:lnTo>
                  <a:pt x="586" y="632"/>
                </a:lnTo>
                <a:cubicBezTo>
                  <a:pt x="586" y="632"/>
                  <a:pt x="581" y="636"/>
                  <a:pt x="578" y="640"/>
                </a:cubicBezTo>
                <a:lnTo>
                  <a:pt x="577" y="638"/>
                </a:lnTo>
                <a:cubicBezTo>
                  <a:pt x="580" y="645"/>
                  <a:pt x="608" y="716"/>
                  <a:pt x="610" y="720"/>
                </a:cubicBezTo>
                <a:lnTo>
                  <a:pt x="450" y="784"/>
                </a:lnTo>
                <a:lnTo>
                  <a:pt x="455" y="778"/>
                </a:lnTo>
                <a:cubicBezTo>
                  <a:pt x="455" y="778"/>
                  <a:pt x="425" y="704"/>
                  <a:pt x="418" y="704"/>
                </a:cubicBezTo>
                <a:lnTo>
                  <a:pt x="422" y="697"/>
                </a:lnTo>
                <a:cubicBezTo>
                  <a:pt x="421" y="697"/>
                  <a:pt x="420" y="697"/>
                  <a:pt x="418" y="704"/>
                </a:cubicBezTo>
                <a:lnTo>
                  <a:pt x="420" y="697"/>
                </a:lnTo>
                <a:cubicBezTo>
                  <a:pt x="395" y="699"/>
                  <a:pt x="371" y="699"/>
                  <a:pt x="354" y="688"/>
                </a:cubicBezTo>
                <a:lnTo>
                  <a:pt x="349" y="696"/>
                </a:lnTo>
                <a:cubicBezTo>
                  <a:pt x="349" y="696"/>
                  <a:pt x="348" y="696"/>
                  <a:pt x="338" y="688"/>
                </a:cubicBezTo>
                <a:lnTo>
                  <a:pt x="346" y="695"/>
                </a:lnTo>
                <a:cubicBezTo>
                  <a:pt x="343" y="702"/>
                  <a:pt x="312" y="776"/>
                  <a:pt x="306" y="768"/>
                </a:cubicBezTo>
                <a:lnTo>
                  <a:pt x="162" y="704"/>
                </a:lnTo>
                <a:lnTo>
                  <a:pt x="160" y="710"/>
                </a:lnTo>
                <a:cubicBezTo>
                  <a:pt x="160" y="710"/>
                  <a:pt x="192" y="634"/>
                  <a:pt x="194" y="624"/>
                </a:cubicBezTo>
                <a:lnTo>
                  <a:pt x="195" y="627"/>
                </a:lnTo>
                <a:cubicBezTo>
                  <a:pt x="194" y="627"/>
                  <a:pt x="193" y="626"/>
                  <a:pt x="194" y="624"/>
                </a:cubicBezTo>
                <a:lnTo>
                  <a:pt x="193" y="626"/>
                </a:lnTo>
                <a:cubicBezTo>
                  <a:pt x="176" y="611"/>
                  <a:pt x="162" y="597"/>
                  <a:pt x="146" y="576"/>
                </a:cubicBezTo>
                <a:lnTo>
                  <a:pt x="150" y="582"/>
                </a:lnTo>
                <a:cubicBezTo>
                  <a:pt x="150" y="582"/>
                  <a:pt x="146" y="577"/>
                  <a:pt x="146" y="576"/>
                </a:cubicBezTo>
                <a:lnTo>
                  <a:pt x="144" y="574"/>
                </a:lnTo>
                <a:cubicBezTo>
                  <a:pt x="137" y="576"/>
                  <a:pt x="60" y="607"/>
                  <a:pt x="66" y="608"/>
                </a:cubicBezTo>
                <a:lnTo>
                  <a:pt x="2" y="448"/>
                </a:lnTo>
                <a:lnTo>
                  <a:pt x="0" y="452"/>
                </a:lnTo>
                <a:cubicBezTo>
                  <a:pt x="0" y="452"/>
                  <a:pt x="82" y="420"/>
                  <a:pt x="82" y="416"/>
                </a:cubicBezTo>
                <a:lnTo>
                  <a:pt x="83" y="420"/>
                </a:lnTo>
                <a:cubicBezTo>
                  <a:pt x="83" y="420"/>
                  <a:pt x="84" y="419"/>
                  <a:pt x="82" y="416"/>
                </a:cubicBezTo>
                <a:lnTo>
                  <a:pt x="85" y="419"/>
                </a:lnTo>
                <a:cubicBezTo>
                  <a:pt x="85" y="415"/>
                  <a:pt x="84" y="409"/>
                  <a:pt x="82" y="416"/>
                </a:cubicBezTo>
                <a:lnTo>
                  <a:pt x="82" y="384"/>
                </a:lnTo>
                <a:lnTo>
                  <a:pt x="83" y="389"/>
                </a:lnTo>
                <a:cubicBezTo>
                  <a:pt x="83" y="389"/>
                  <a:pt x="84" y="363"/>
                  <a:pt x="82" y="352"/>
                </a:cubicBezTo>
                <a:lnTo>
                  <a:pt x="84" y="357"/>
                </a:lnTo>
                <a:cubicBezTo>
                  <a:pt x="78" y="354"/>
                  <a:pt x="0" y="323"/>
                  <a:pt x="2" y="320"/>
                </a:cubicBezTo>
                <a:lnTo>
                  <a:pt x="66" y="176"/>
                </a:lnTo>
                <a:lnTo>
                  <a:pt x="62" y="169"/>
                </a:lnTo>
                <a:cubicBezTo>
                  <a:pt x="62" y="169"/>
                  <a:pt x="139" y="200"/>
                  <a:pt x="146" y="208"/>
                </a:cubicBezTo>
                <a:lnTo>
                  <a:pt x="146" y="203"/>
                </a:lnTo>
                <a:cubicBezTo>
                  <a:pt x="146" y="202"/>
                  <a:pt x="147" y="201"/>
                  <a:pt x="146" y="208"/>
                </a:cubicBezTo>
                <a:lnTo>
                  <a:pt x="147" y="201"/>
                </a:lnTo>
                <a:cubicBezTo>
                  <a:pt x="162" y="181"/>
                  <a:pt x="178" y="164"/>
                  <a:pt x="194" y="144"/>
                </a:cubicBezTo>
                <a:lnTo>
                  <a:pt x="195" y="150"/>
                </a:lnTo>
                <a:cubicBezTo>
                  <a:pt x="195" y="150"/>
                  <a:pt x="196" y="149"/>
                  <a:pt x="194" y="144"/>
                </a:cubicBezTo>
                <a:lnTo>
                  <a:pt x="197" y="149"/>
                </a:lnTo>
                <a:cubicBezTo>
                  <a:pt x="194" y="142"/>
                  <a:pt x="163" y="67"/>
                  <a:pt x="162" y="64"/>
                </a:cubicBezTo>
                <a:lnTo>
                  <a:pt x="322" y="0"/>
                </a:lnTo>
                <a:lnTo>
                  <a:pt x="315" y="2"/>
                </a:lnTo>
                <a:cubicBezTo>
                  <a:pt x="315" y="2"/>
                  <a:pt x="346" y="75"/>
                  <a:pt x="354" y="80"/>
                </a:cubicBezTo>
                <a:lnTo>
                  <a:pt x="349" y="82"/>
                </a:lnTo>
                <a:cubicBezTo>
                  <a:pt x="350" y="82"/>
                  <a:pt x="352" y="82"/>
                  <a:pt x="354" y="80"/>
                </a:cubicBezTo>
                <a:lnTo>
                  <a:pt x="352" y="82"/>
                </a:lnTo>
                <a:cubicBezTo>
                  <a:pt x="376" y="78"/>
                  <a:pt x="400" y="78"/>
                  <a:pt x="418" y="80"/>
                </a:cubicBezTo>
                <a:lnTo>
                  <a:pt x="423" y="80"/>
                </a:lnTo>
                <a:cubicBezTo>
                  <a:pt x="423" y="80"/>
                  <a:pt x="425" y="80"/>
                  <a:pt x="418" y="80"/>
                </a:cubicBezTo>
                <a:lnTo>
                  <a:pt x="426" y="80"/>
                </a:lnTo>
                <a:cubicBezTo>
                  <a:pt x="429" y="74"/>
                  <a:pt x="458" y="2"/>
                  <a:pt x="450" y="0"/>
                </a:cubicBezTo>
                <a:lnTo>
                  <a:pt x="610" y="64"/>
                </a:lnTo>
                <a:lnTo>
                  <a:pt x="611" y="64"/>
                </a:lnTo>
                <a:cubicBezTo>
                  <a:pt x="611" y="64"/>
                  <a:pt x="582" y="135"/>
                  <a:pt x="578" y="144"/>
                </a:cubicBezTo>
                <a:lnTo>
                  <a:pt x="580" y="142"/>
                </a:lnTo>
                <a:cubicBezTo>
                  <a:pt x="581" y="143"/>
                  <a:pt x="582" y="144"/>
                  <a:pt x="578" y="144"/>
                </a:cubicBezTo>
                <a:lnTo>
                  <a:pt x="582" y="144"/>
                </a:lnTo>
                <a:cubicBezTo>
                  <a:pt x="603" y="161"/>
                  <a:pt x="621" y="177"/>
                  <a:pt x="642" y="192"/>
                </a:cubicBezTo>
                <a:lnTo>
                  <a:pt x="635" y="195"/>
                </a:lnTo>
                <a:cubicBezTo>
                  <a:pt x="635" y="195"/>
                  <a:pt x="636" y="196"/>
                  <a:pt x="642" y="192"/>
                </a:cubicBezTo>
                <a:lnTo>
                  <a:pt x="637" y="198"/>
                </a:lnTo>
                <a:cubicBezTo>
                  <a:pt x="644" y="195"/>
                  <a:pt x="713" y="166"/>
                  <a:pt x="706" y="160"/>
                </a:cubicBezTo>
                <a:lnTo>
                  <a:pt x="770" y="320"/>
                </a:lnTo>
                <a:lnTo>
                  <a:pt x="776" y="320"/>
                </a:lnTo>
                <a:cubicBezTo>
                  <a:pt x="776" y="320"/>
                  <a:pt x="707" y="348"/>
                  <a:pt x="706" y="352"/>
                </a:cubicBezTo>
                <a:lnTo>
                  <a:pt x="700" y="351"/>
                </a:lnTo>
                <a:cubicBezTo>
                  <a:pt x="700" y="352"/>
                  <a:pt x="701" y="353"/>
                  <a:pt x="706" y="352"/>
                </a:cubicBezTo>
                <a:lnTo>
                  <a:pt x="701" y="353"/>
                </a:lnTo>
                <a:cubicBezTo>
                  <a:pt x="702" y="367"/>
                  <a:pt x="703" y="378"/>
                  <a:pt x="706" y="384"/>
                </a:cubicBezTo>
                <a:lnTo>
                  <a:pt x="703" y="388"/>
                </a:lnTo>
                <a:cubicBezTo>
                  <a:pt x="703" y="400"/>
                  <a:pt x="702" y="413"/>
                  <a:pt x="706" y="432"/>
                </a:cubicBezTo>
                <a:lnTo>
                  <a:pt x="700" y="428"/>
                </a:lnTo>
                <a:close/>
                <a:moveTo>
                  <a:pt x="458" y="470"/>
                </a:moveTo>
                <a:cubicBezTo>
                  <a:pt x="503" y="434"/>
                  <a:pt x="510" y="369"/>
                  <a:pt x="466" y="320"/>
                </a:cubicBezTo>
                <a:lnTo>
                  <a:pt x="474" y="324"/>
                </a:lnTo>
                <a:cubicBezTo>
                  <a:pt x="438" y="279"/>
                  <a:pt x="373" y="271"/>
                  <a:pt x="322" y="304"/>
                </a:cubicBezTo>
                <a:lnTo>
                  <a:pt x="328" y="307"/>
                </a:lnTo>
                <a:cubicBezTo>
                  <a:pt x="283" y="343"/>
                  <a:pt x="275" y="409"/>
                  <a:pt x="306" y="448"/>
                </a:cubicBezTo>
                <a:lnTo>
                  <a:pt x="311" y="454"/>
                </a:lnTo>
                <a:cubicBezTo>
                  <a:pt x="347" y="499"/>
                  <a:pt x="413" y="506"/>
                  <a:pt x="450" y="464"/>
                </a:cubicBezTo>
                <a:lnTo>
                  <a:pt x="458" y="470"/>
                </a:lnTo>
                <a:close/>
                <a:moveTo>
                  <a:pt x="410" y="237"/>
                </a:moveTo>
                <a:cubicBezTo>
                  <a:pt x="450" y="241"/>
                  <a:pt x="487" y="262"/>
                  <a:pt x="514" y="288"/>
                </a:cubicBezTo>
                <a:lnTo>
                  <a:pt x="512" y="293"/>
                </a:lnTo>
                <a:cubicBezTo>
                  <a:pt x="565" y="359"/>
                  <a:pt x="554" y="456"/>
                  <a:pt x="482" y="512"/>
                </a:cubicBezTo>
                <a:lnTo>
                  <a:pt x="488" y="508"/>
                </a:lnTo>
                <a:cubicBezTo>
                  <a:pt x="456" y="534"/>
                  <a:pt x="416" y="545"/>
                  <a:pt x="370" y="544"/>
                </a:cubicBezTo>
                <a:lnTo>
                  <a:pt x="376" y="541"/>
                </a:lnTo>
                <a:cubicBezTo>
                  <a:pt x="335" y="536"/>
                  <a:pt x="299" y="516"/>
                  <a:pt x="274" y="480"/>
                </a:cubicBezTo>
                <a:lnTo>
                  <a:pt x="273" y="484"/>
                </a:lnTo>
                <a:cubicBezTo>
                  <a:pt x="251" y="456"/>
                  <a:pt x="240" y="422"/>
                  <a:pt x="242" y="384"/>
                </a:cubicBezTo>
                <a:lnTo>
                  <a:pt x="240" y="389"/>
                </a:lnTo>
                <a:cubicBezTo>
                  <a:pt x="240" y="344"/>
                  <a:pt x="260" y="300"/>
                  <a:pt x="290" y="272"/>
                </a:cubicBezTo>
                <a:lnTo>
                  <a:pt x="297" y="269"/>
                </a:lnTo>
                <a:cubicBezTo>
                  <a:pt x="329" y="244"/>
                  <a:pt x="369" y="232"/>
                  <a:pt x="402" y="240"/>
                </a:cubicBezTo>
                <a:lnTo>
                  <a:pt x="410" y="237"/>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1" name="Freeform 549"/>
          <p:cNvSpPr>
            <a:spLocks noEditPoints="1"/>
          </p:cNvSpPr>
          <p:nvPr/>
        </p:nvSpPr>
        <p:spPr bwMode="auto">
          <a:xfrm>
            <a:off x="4286628" y="4627528"/>
            <a:ext cx="450733" cy="339725"/>
          </a:xfrm>
          <a:custGeom>
            <a:avLst/>
            <a:gdLst>
              <a:gd name="T0" fmla="*/ 660 w 777"/>
              <a:gd name="T1" fmla="*/ 384 h 784"/>
              <a:gd name="T2" fmla="*/ 708 w 777"/>
              <a:gd name="T3" fmla="*/ 288 h 784"/>
              <a:gd name="T4" fmla="*/ 628 w 777"/>
              <a:gd name="T5" fmla="*/ 256 h 784"/>
              <a:gd name="T6" fmla="*/ 516 w 777"/>
              <a:gd name="T7" fmla="*/ 160 h 784"/>
              <a:gd name="T8" fmla="*/ 549 w 777"/>
              <a:gd name="T9" fmla="*/ 91 h 784"/>
              <a:gd name="T10" fmla="*/ 420 w 777"/>
              <a:gd name="T11" fmla="*/ 128 h 784"/>
              <a:gd name="T12" fmla="*/ 308 w 777"/>
              <a:gd name="T13" fmla="*/ 96 h 784"/>
              <a:gd name="T14" fmla="*/ 228 w 777"/>
              <a:gd name="T15" fmla="*/ 96 h 784"/>
              <a:gd name="T16" fmla="*/ 227 w 777"/>
              <a:gd name="T17" fmla="*/ 188 h 784"/>
              <a:gd name="T18" fmla="*/ 128 w 777"/>
              <a:gd name="T19" fmla="*/ 248 h 784"/>
              <a:gd name="T20" fmla="*/ 64 w 777"/>
              <a:gd name="T21" fmla="*/ 296 h 784"/>
              <a:gd name="T22" fmla="*/ 132 w 777"/>
              <a:gd name="T23" fmla="*/ 388 h 784"/>
              <a:gd name="T24" fmla="*/ 116 w 777"/>
              <a:gd name="T25" fmla="*/ 448 h 784"/>
              <a:gd name="T26" fmla="*/ 84 w 777"/>
              <a:gd name="T27" fmla="*/ 544 h 784"/>
              <a:gd name="T28" fmla="*/ 190 w 777"/>
              <a:gd name="T29" fmla="*/ 554 h 784"/>
              <a:gd name="T30" fmla="*/ 241 w 777"/>
              <a:gd name="T31" fmla="*/ 647 h 784"/>
              <a:gd name="T32" fmla="*/ 287 w 777"/>
              <a:gd name="T33" fmla="*/ 712 h 784"/>
              <a:gd name="T34" fmla="*/ 420 w 777"/>
              <a:gd name="T35" fmla="*/ 656 h 784"/>
              <a:gd name="T36" fmla="*/ 484 w 777"/>
              <a:gd name="T37" fmla="*/ 720 h 784"/>
              <a:gd name="T38" fmla="*/ 516 w 777"/>
              <a:gd name="T39" fmla="*/ 624 h 784"/>
              <a:gd name="T40" fmla="*/ 612 w 777"/>
              <a:gd name="T41" fmla="*/ 528 h 784"/>
              <a:gd name="T42" fmla="*/ 686 w 777"/>
              <a:gd name="T43" fmla="*/ 552 h 784"/>
              <a:gd name="T44" fmla="*/ 692 w 777"/>
              <a:gd name="T45" fmla="*/ 432 h 784"/>
              <a:gd name="T46" fmla="*/ 712 w 777"/>
              <a:gd name="T47" fmla="*/ 616 h 784"/>
              <a:gd name="T48" fmla="*/ 633 w 777"/>
              <a:gd name="T49" fmla="*/ 585 h 784"/>
              <a:gd name="T50" fmla="*/ 578 w 777"/>
              <a:gd name="T51" fmla="*/ 638 h 784"/>
              <a:gd name="T52" fmla="*/ 420 w 777"/>
              <a:gd name="T53" fmla="*/ 704 h 784"/>
              <a:gd name="T54" fmla="*/ 356 w 777"/>
              <a:gd name="T55" fmla="*/ 688 h 784"/>
              <a:gd name="T56" fmla="*/ 308 w 777"/>
              <a:gd name="T57" fmla="*/ 768 h 784"/>
              <a:gd name="T58" fmla="*/ 196 w 777"/>
              <a:gd name="T59" fmla="*/ 628 h 784"/>
              <a:gd name="T60" fmla="*/ 151 w 777"/>
              <a:gd name="T61" fmla="*/ 582 h 784"/>
              <a:gd name="T62" fmla="*/ 4 w 777"/>
              <a:gd name="T63" fmla="*/ 448 h 784"/>
              <a:gd name="T64" fmla="*/ 84 w 777"/>
              <a:gd name="T65" fmla="*/ 416 h 784"/>
              <a:gd name="T66" fmla="*/ 83 w 777"/>
              <a:gd name="T67" fmla="*/ 389 h 784"/>
              <a:gd name="T68" fmla="*/ 68 w 777"/>
              <a:gd name="T69" fmla="*/ 176 h 784"/>
              <a:gd name="T70" fmla="*/ 148 w 777"/>
              <a:gd name="T71" fmla="*/ 208 h 784"/>
              <a:gd name="T72" fmla="*/ 196 w 777"/>
              <a:gd name="T73" fmla="*/ 144 h 784"/>
              <a:gd name="T74" fmla="*/ 316 w 777"/>
              <a:gd name="T75" fmla="*/ 2 h 784"/>
              <a:gd name="T76" fmla="*/ 352 w 777"/>
              <a:gd name="T77" fmla="*/ 82 h 784"/>
              <a:gd name="T78" fmla="*/ 427 w 777"/>
              <a:gd name="T79" fmla="*/ 81 h 784"/>
              <a:gd name="T80" fmla="*/ 580 w 777"/>
              <a:gd name="T81" fmla="*/ 144 h 784"/>
              <a:gd name="T82" fmla="*/ 628 w 777"/>
              <a:gd name="T83" fmla="*/ 192 h 784"/>
              <a:gd name="T84" fmla="*/ 708 w 777"/>
              <a:gd name="T85" fmla="*/ 160 h 784"/>
              <a:gd name="T86" fmla="*/ 701 w 777"/>
              <a:gd name="T87" fmla="*/ 351 h 784"/>
              <a:gd name="T88" fmla="*/ 703 w 777"/>
              <a:gd name="T89" fmla="*/ 389 h 784"/>
              <a:gd name="T90" fmla="*/ 468 w 777"/>
              <a:gd name="T91" fmla="*/ 320 h 784"/>
              <a:gd name="T92" fmla="*/ 308 w 777"/>
              <a:gd name="T93" fmla="*/ 448 h 784"/>
              <a:gd name="T94" fmla="*/ 410 w 777"/>
              <a:gd name="T95" fmla="*/ 237 h 784"/>
              <a:gd name="T96" fmla="*/ 489 w 777"/>
              <a:gd name="T97" fmla="*/ 508 h 784"/>
              <a:gd name="T98" fmla="*/ 274 w 777"/>
              <a:gd name="T99" fmla="*/ 484 h 784"/>
              <a:gd name="T100" fmla="*/ 298 w 777"/>
              <a:gd name="T101" fmla="*/ 27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7" h="784">
                <a:moveTo>
                  <a:pt x="713" y="489"/>
                </a:moveTo>
                <a:cubicBezTo>
                  <a:pt x="697" y="483"/>
                  <a:pt x="649" y="462"/>
                  <a:pt x="644" y="464"/>
                </a:cubicBezTo>
                <a:lnTo>
                  <a:pt x="660" y="416"/>
                </a:lnTo>
                <a:lnTo>
                  <a:pt x="660" y="384"/>
                </a:lnTo>
                <a:lnTo>
                  <a:pt x="644" y="320"/>
                </a:lnTo>
                <a:lnTo>
                  <a:pt x="676" y="304"/>
                </a:lnTo>
                <a:lnTo>
                  <a:pt x="682" y="306"/>
                </a:lnTo>
                <a:cubicBezTo>
                  <a:pt x="682" y="306"/>
                  <a:pt x="699" y="299"/>
                  <a:pt x="708" y="288"/>
                </a:cubicBezTo>
                <a:lnTo>
                  <a:pt x="714" y="293"/>
                </a:lnTo>
                <a:cubicBezTo>
                  <a:pt x="703" y="267"/>
                  <a:pt x="698" y="256"/>
                  <a:pt x="692" y="224"/>
                </a:cubicBezTo>
                <a:lnTo>
                  <a:pt x="687" y="230"/>
                </a:lnTo>
                <a:cubicBezTo>
                  <a:pt x="672" y="236"/>
                  <a:pt x="623" y="256"/>
                  <a:pt x="628" y="256"/>
                </a:cubicBezTo>
                <a:lnTo>
                  <a:pt x="596" y="224"/>
                </a:lnTo>
                <a:lnTo>
                  <a:pt x="598" y="226"/>
                </a:lnTo>
                <a:cubicBezTo>
                  <a:pt x="586" y="211"/>
                  <a:pt x="571" y="197"/>
                  <a:pt x="548" y="176"/>
                </a:cubicBezTo>
                <a:lnTo>
                  <a:pt x="516" y="160"/>
                </a:lnTo>
                <a:lnTo>
                  <a:pt x="532" y="128"/>
                </a:lnTo>
                <a:lnTo>
                  <a:pt x="535" y="124"/>
                </a:lnTo>
                <a:cubicBezTo>
                  <a:pt x="535" y="124"/>
                  <a:pt x="542" y="107"/>
                  <a:pt x="548" y="96"/>
                </a:cubicBezTo>
                <a:lnTo>
                  <a:pt x="549" y="91"/>
                </a:lnTo>
                <a:cubicBezTo>
                  <a:pt x="523" y="80"/>
                  <a:pt x="512" y="76"/>
                  <a:pt x="484" y="64"/>
                </a:cubicBezTo>
                <a:lnTo>
                  <a:pt x="486" y="65"/>
                </a:lnTo>
                <a:cubicBezTo>
                  <a:pt x="479" y="82"/>
                  <a:pt x="458" y="132"/>
                  <a:pt x="452" y="128"/>
                </a:cubicBezTo>
                <a:lnTo>
                  <a:pt x="420" y="128"/>
                </a:lnTo>
                <a:lnTo>
                  <a:pt x="419" y="129"/>
                </a:lnTo>
                <a:cubicBezTo>
                  <a:pt x="400" y="127"/>
                  <a:pt x="379" y="127"/>
                  <a:pt x="356" y="128"/>
                </a:cubicBezTo>
                <a:lnTo>
                  <a:pt x="324" y="128"/>
                </a:lnTo>
                <a:lnTo>
                  <a:pt x="308" y="96"/>
                </a:lnTo>
                <a:lnTo>
                  <a:pt x="305" y="101"/>
                </a:lnTo>
                <a:cubicBezTo>
                  <a:pt x="305" y="101"/>
                  <a:pt x="297" y="83"/>
                  <a:pt x="292" y="64"/>
                </a:cubicBezTo>
                <a:lnTo>
                  <a:pt x="290" y="66"/>
                </a:lnTo>
                <a:cubicBezTo>
                  <a:pt x="264" y="77"/>
                  <a:pt x="253" y="81"/>
                  <a:pt x="228" y="96"/>
                </a:cubicBezTo>
                <a:lnTo>
                  <a:pt x="227" y="92"/>
                </a:lnTo>
                <a:cubicBezTo>
                  <a:pt x="235" y="111"/>
                  <a:pt x="257" y="163"/>
                  <a:pt x="260" y="160"/>
                </a:cubicBezTo>
                <a:lnTo>
                  <a:pt x="228" y="192"/>
                </a:lnTo>
                <a:lnTo>
                  <a:pt x="227" y="188"/>
                </a:lnTo>
                <a:cubicBezTo>
                  <a:pt x="213" y="199"/>
                  <a:pt x="199" y="213"/>
                  <a:pt x="180" y="224"/>
                </a:cubicBezTo>
                <a:lnTo>
                  <a:pt x="164" y="256"/>
                </a:lnTo>
                <a:lnTo>
                  <a:pt x="132" y="240"/>
                </a:lnTo>
                <a:lnTo>
                  <a:pt x="128" y="248"/>
                </a:lnTo>
                <a:cubicBezTo>
                  <a:pt x="128" y="248"/>
                  <a:pt x="109" y="240"/>
                  <a:pt x="84" y="224"/>
                </a:cubicBezTo>
                <a:lnTo>
                  <a:pt x="90" y="232"/>
                </a:lnTo>
                <a:cubicBezTo>
                  <a:pt x="79" y="259"/>
                  <a:pt x="75" y="270"/>
                  <a:pt x="68" y="288"/>
                </a:cubicBezTo>
                <a:lnTo>
                  <a:pt x="64" y="296"/>
                </a:lnTo>
                <a:cubicBezTo>
                  <a:pt x="84" y="304"/>
                  <a:pt x="136" y="325"/>
                  <a:pt x="132" y="320"/>
                </a:cubicBezTo>
                <a:lnTo>
                  <a:pt x="136" y="325"/>
                </a:lnTo>
                <a:cubicBezTo>
                  <a:pt x="136" y="325"/>
                  <a:pt x="132" y="384"/>
                  <a:pt x="132" y="384"/>
                </a:cubicBezTo>
                <a:lnTo>
                  <a:pt x="132" y="388"/>
                </a:lnTo>
                <a:cubicBezTo>
                  <a:pt x="132" y="393"/>
                  <a:pt x="133" y="406"/>
                  <a:pt x="132" y="400"/>
                </a:cubicBezTo>
                <a:lnTo>
                  <a:pt x="133" y="406"/>
                </a:lnTo>
                <a:cubicBezTo>
                  <a:pt x="133" y="406"/>
                  <a:pt x="136" y="437"/>
                  <a:pt x="132" y="432"/>
                </a:cubicBezTo>
                <a:lnTo>
                  <a:pt x="116" y="448"/>
                </a:lnTo>
                <a:lnTo>
                  <a:pt x="118" y="454"/>
                </a:lnTo>
                <a:cubicBezTo>
                  <a:pt x="112" y="460"/>
                  <a:pt x="110" y="462"/>
                  <a:pt x="68" y="480"/>
                </a:cubicBezTo>
                <a:lnTo>
                  <a:pt x="63" y="480"/>
                </a:lnTo>
                <a:cubicBezTo>
                  <a:pt x="73" y="506"/>
                  <a:pt x="78" y="517"/>
                  <a:pt x="84" y="544"/>
                </a:cubicBezTo>
                <a:lnTo>
                  <a:pt x="88" y="544"/>
                </a:lnTo>
                <a:cubicBezTo>
                  <a:pt x="107" y="536"/>
                  <a:pt x="162" y="515"/>
                  <a:pt x="164" y="512"/>
                </a:cubicBezTo>
                <a:lnTo>
                  <a:pt x="196" y="560"/>
                </a:lnTo>
                <a:lnTo>
                  <a:pt x="190" y="554"/>
                </a:lnTo>
                <a:cubicBezTo>
                  <a:pt x="199" y="564"/>
                  <a:pt x="211" y="576"/>
                  <a:pt x="228" y="592"/>
                </a:cubicBezTo>
                <a:lnTo>
                  <a:pt x="260" y="608"/>
                </a:lnTo>
                <a:lnTo>
                  <a:pt x="244" y="640"/>
                </a:lnTo>
                <a:lnTo>
                  <a:pt x="241" y="647"/>
                </a:lnTo>
                <a:cubicBezTo>
                  <a:pt x="241" y="647"/>
                  <a:pt x="232" y="666"/>
                  <a:pt x="228" y="688"/>
                </a:cubicBezTo>
                <a:lnTo>
                  <a:pt x="224" y="685"/>
                </a:lnTo>
                <a:cubicBezTo>
                  <a:pt x="250" y="696"/>
                  <a:pt x="261" y="701"/>
                  <a:pt x="292" y="704"/>
                </a:cubicBezTo>
                <a:lnTo>
                  <a:pt x="287" y="712"/>
                </a:lnTo>
                <a:cubicBezTo>
                  <a:pt x="295" y="695"/>
                  <a:pt x="317" y="642"/>
                  <a:pt x="324" y="640"/>
                </a:cubicBezTo>
                <a:lnTo>
                  <a:pt x="356" y="640"/>
                </a:lnTo>
                <a:lnTo>
                  <a:pt x="357" y="648"/>
                </a:lnTo>
                <a:cubicBezTo>
                  <a:pt x="375" y="650"/>
                  <a:pt x="395" y="651"/>
                  <a:pt x="420" y="656"/>
                </a:cubicBezTo>
                <a:lnTo>
                  <a:pt x="452" y="640"/>
                </a:lnTo>
                <a:lnTo>
                  <a:pt x="468" y="672"/>
                </a:lnTo>
                <a:lnTo>
                  <a:pt x="468" y="679"/>
                </a:lnTo>
                <a:cubicBezTo>
                  <a:pt x="468" y="679"/>
                  <a:pt x="475" y="697"/>
                  <a:pt x="484" y="720"/>
                </a:cubicBezTo>
                <a:lnTo>
                  <a:pt x="482" y="715"/>
                </a:lnTo>
                <a:cubicBezTo>
                  <a:pt x="509" y="704"/>
                  <a:pt x="520" y="700"/>
                  <a:pt x="548" y="688"/>
                </a:cubicBezTo>
                <a:lnTo>
                  <a:pt x="546" y="690"/>
                </a:lnTo>
                <a:cubicBezTo>
                  <a:pt x="540" y="673"/>
                  <a:pt x="519" y="621"/>
                  <a:pt x="516" y="624"/>
                </a:cubicBezTo>
                <a:lnTo>
                  <a:pt x="564" y="592"/>
                </a:lnTo>
                <a:lnTo>
                  <a:pt x="558" y="593"/>
                </a:lnTo>
                <a:cubicBezTo>
                  <a:pt x="569" y="584"/>
                  <a:pt x="582" y="571"/>
                  <a:pt x="596" y="560"/>
                </a:cubicBezTo>
                <a:lnTo>
                  <a:pt x="612" y="528"/>
                </a:lnTo>
                <a:lnTo>
                  <a:pt x="660" y="544"/>
                </a:lnTo>
                <a:lnTo>
                  <a:pt x="653" y="538"/>
                </a:lnTo>
                <a:cubicBezTo>
                  <a:pt x="653" y="538"/>
                  <a:pt x="670" y="546"/>
                  <a:pt x="692" y="544"/>
                </a:cubicBezTo>
                <a:lnTo>
                  <a:pt x="686" y="552"/>
                </a:lnTo>
                <a:cubicBezTo>
                  <a:pt x="697" y="526"/>
                  <a:pt x="702" y="515"/>
                  <a:pt x="708" y="496"/>
                </a:cubicBezTo>
                <a:lnTo>
                  <a:pt x="713" y="489"/>
                </a:lnTo>
                <a:close/>
                <a:moveTo>
                  <a:pt x="701" y="428"/>
                </a:moveTo>
                <a:cubicBezTo>
                  <a:pt x="701" y="428"/>
                  <a:pt x="700" y="430"/>
                  <a:pt x="692" y="432"/>
                </a:cubicBezTo>
                <a:lnTo>
                  <a:pt x="700" y="431"/>
                </a:lnTo>
                <a:cubicBezTo>
                  <a:pt x="707" y="434"/>
                  <a:pt x="776" y="463"/>
                  <a:pt x="772" y="464"/>
                </a:cubicBezTo>
                <a:lnTo>
                  <a:pt x="708" y="608"/>
                </a:lnTo>
                <a:lnTo>
                  <a:pt x="712" y="616"/>
                </a:lnTo>
                <a:cubicBezTo>
                  <a:pt x="712" y="616"/>
                  <a:pt x="641" y="586"/>
                  <a:pt x="628" y="576"/>
                </a:cubicBezTo>
                <a:lnTo>
                  <a:pt x="634" y="583"/>
                </a:lnTo>
                <a:cubicBezTo>
                  <a:pt x="634" y="584"/>
                  <a:pt x="633" y="585"/>
                  <a:pt x="628" y="592"/>
                </a:cubicBezTo>
                <a:lnTo>
                  <a:pt x="633" y="585"/>
                </a:lnTo>
                <a:cubicBezTo>
                  <a:pt x="617" y="604"/>
                  <a:pt x="602" y="619"/>
                  <a:pt x="580" y="624"/>
                </a:cubicBezTo>
                <a:lnTo>
                  <a:pt x="586" y="632"/>
                </a:lnTo>
                <a:cubicBezTo>
                  <a:pt x="586" y="632"/>
                  <a:pt x="581" y="636"/>
                  <a:pt x="580" y="640"/>
                </a:cubicBezTo>
                <a:lnTo>
                  <a:pt x="578" y="638"/>
                </a:lnTo>
                <a:cubicBezTo>
                  <a:pt x="581" y="645"/>
                  <a:pt x="609" y="717"/>
                  <a:pt x="612" y="720"/>
                </a:cubicBezTo>
                <a:lnTo>
                  <a:pt x="452" y="784"/>
                </a:lnTo>
                <a:lnTo>
                  <a:pt x="455" y="778"/>
                </a:lnTo>
                <a:cubicBezTo>
                  <a:pt x="455" y="778"/>
                  <a:pt x="426" y="704"/>
                  <a:pt x="420" y="704"/>
                </a:cubicBezTo>
                <a:lnTo>
                  <a:pt x="423" y="697"/>
                </a:lnTo>
                <a:cubicBezTo>
                  <a:pt x="422" y="697"/>
                  <a:pt x="420" y="697"/>
                  <a:pt x="420" y="704"/>
                </a:cubicBezTo>
                <a:lnTo>
                  <a:pt x="420" y="697"/>
                </a:lnTo>
                <a:cubicBezTo>
                  <a:pt x="396" y="700"/>
                  <a:pt x="372" y="699"/>
                  <a:pt x="356" y="688"/>
                </a:cubicBezTo>
                <a:lnTo>
                  <a:pt x="350" y="696"/>
                </a:lnTo>
                <a:cubicBezTo>
                  <a:pt x="350" y="696"/>
                  <a:pt x="348" y="696"/>
                  <a:pt x="340" y="688"/>
                </a:cubicBezTo>
                <a:lnTo>
                  <a:pt x="347" y="695"/>
                </a:lnTo>
                <a:cubicBezTo>
                  <a:pt x="344" y="702"/>
                  <a:pt x="312" y="776"/>
                  <a:pt x="308" y="768"/>
                </a:cubicBezTo>
                <a:lnTo>
                  <a:pt x="164" y="704"/>
                </a:lnTo>
                <a:lnTo>
                  <a:pt x="160" y="710"/>
                </a:lnTo>
                <a:cubicBezTo>
                  <a:pt x="160" y="710"/>
                  <a:pt x="193" y="634"/>
                  <a:pt x="196" y="624"/>
                </a:cubicBezTo>
                <a:lnTo>
                  <a:pt x="196" y="628"/>
                </a:lnTo>
                <a:cubicBezTo>
                  <a:pt x="195" y="627"/>
                  <a:pt x="194" y="626"/>
                  <a:pt x="196" y="624"/>
                </a:cubicBezTo>
                <a:lnTo>
                  <a:pt x="194" y="626"/>
                </a:lnTo>
                <a:cubicBezTo>
                  <a:pt x="177" y="611"/>
                  <a:pt x="163" y="597"/>
                  <a:pt x="148" y="576"/>
                </a:cubicBezTo>
                <a:lnTo>
                  <a:pt x="151" y="582"/>
                </a:lnTo>
                <a:cubicBezTo>
                  <a:pt x="151" y="582"/>
                  <a:pt x="147" y="577"/>
                  <a:pt x="148" y="576"/>
                </a:cubicBezTo>
                <a:lnTo>
                  <a:pt x="145" y="574"/>
                </a:lnTo>
                <a:cubicBezTo>
                  <a:pt x="138" y="577"/>
                  <a:pt x="60" y="607"/>
                  <a:pt x="68" y="608"/>
                </a:cubicBezTo>
                <a:lnTo>
                  <a:pt x="4" y="448"/>
                </a:lnTo>
                <a:lnTo>
                  <a:pt x="0" y="452"/>
                </a:lnTo>
                <a:cubicBezTo>
                  <a:pt x="0" y="452"/>
                  <a:pt x="83" y="420"/>
                  <a:pt x="84" y="416"/>
                </a:cubicBezTo>
                <a:lnTo>
                  <a:pt x="83" y="420"/>
                </a:lnTo>
                <a:cubicBezTo>
                  <a:pt x="83" y="420"/>
                  <a:pt x="85" y="419"/>
                  <a:pt x="84" y="416"/>
                </a:cubicBezTo>
                <a:lnTo>
                  <a:pt x="86" y="419"/>
                </a:lnTo>
                <a:cubicBezTo>
                  <a:pt x="85" y="415"/>
                  <a:pt x="85" y="409"/>
                  <a:pt x="84" y="416"/>
                </a:cubicBezTo>
                <a:lnTo>
                  <a:pt x="84" y="384"/>
                </a:lnTo>
                <a:lnTo>
                  <a:pt x="83" y="389"/>
                </a:lnTo>
                <a:cubicBezTo>
                  <a:pt x="83" y="389"/>
                  <a:pt x="85" y="363"/>
                  <a:pt x="84" y="352"/>
                </a:cubicBezTo>
                <a:lnTo>
                  <a:pt x="85" y="357"/>
                </a:lnTo>
                <a:cubicBezTo>
                  <a:pt x="79" y="354"/>
                  <a:pt x="1" y="323"/>
                  <a:pt x="4" y="320"/>
                </a:cubicBezTo>
                <a:lnTo>
                  <a:pt x="68" y="176"/>
                </a:lnTo>
                <a:lnTo>
                  <a:pt x="63" y="169"/>
                </a:lnTo>
                <a:cubicBezTo>
                  <a:pt x="63" y="169"/>
                  <a:pt x="139" y="200"/>
                  <a:pt x="148" y="208"/>
                </a:cubicBezTo>
                <a:lnTo>
                  <a:pt x="146" y="203"/>
                </a:lnTo>
                <a:cubicBezTo>
                  <a:pt x="147" y="202"/>
                  <a:pt x="148" y="201"/>
                  <a:pt x="148" y="208"/>
                </a:cubicBezTo>
                <a:lnTo>
                  <a:pt x="148" y="201"/>
                </a:lnTo>
                <a:cubicBezTo>
                  <a:pt x="163" y="181"/>
                  <a:pt x="179" y="164"/>
                  <a:pt x="196" y="144"/>
                </a:cubicBezTo>
                <a:lnTo>
                  <a:pt x="196" y="150"/>
                </a:lnTo>
                <a:cubicBezTo>
                  <a:pt x="196" y="150"/>
                  <a:pt x="197" y="149"/>
                  <a:pt x="196" y="144"/>
                </a:cubicBezTo>
                <a:lnTo>
                  <a:pt x="198" y="149"/>
                </a:lnTo>
                <a:cubicBezTo>
                  <a:pt x="195" y="142"/>
                  <a:pt x="163" y="67"/>
                  <a:pt x="164" y="64"/>
                </a:cubicBezTo>
                <a:lnTo>
                  <a:pt x="308" y="0"/>
                </a:lnTo>
                <a:lnTo>
                  <a:pt x="316" y="2"/>
                </a:lnTo>
                <a:cubicBezTo>
                  <a:pt x="316" y="2"/>
                  <a:pt x="347" y="75"/>
                  <a:pt x="356" y="80"/>
                </a:cubicBezTo>
                <a:lnTo>
                  <a:pt x="350" y="82"/>
                </a:lnTo>
                <a:cubicBezTo>
                  <a:pt x="351" y="82"/>
                  <a:pt x="352" y="82"/>
                  <a:pt x="356" y="80"/>
                </a:cubicBezTo>
                <a:lnTo>
                  <a:pt x="352" y="82"/>
                </a:lnTo>
                <a:cubicBezTo>
                  <a:pt x="377" y="79"/>
                  <a:pt x="401" y="78"/>
                  <a:pt x="420" y="80"/>
                </a:cubicBezTo>
                <a:lnTo>
                  <a:pt x="424" y="80"/>
                </a:lnTo>
                <a:cubicBezTo>
                  <a:pt x="424" y="80"/>
                  <a:pt x="425" y="80"/>
                  <a:pt x="420" y="80"/>
                </a:cubicBezTo>
                <a:lnTo>
                  <a:pt x="427" y="81"/>
                </a:lnTo>
                <a:cubicBezTo>
                  <a:pt x="429" y="74"/>
                  <a:pt x="459" y="2"/>
                  <a:pt x="452" y="0"/>
                </a:cubicBezTo>
                <a:lnTo>
                  <a:pt x="612" y="64"/>
                </a:lnTo>
                <a:lnTo>
                  <a:pt x="612" y="65"/>
                </a:lnTo>
                <a:cubicBezTo>
                  <a:pt x="612" y="65"/>
                  <a:pt x="583" y="136"/>
                  <a:pt x="580" y="144"/>
                </a:cubicBezTo>
                <a:lnTo>
                  <a:pt x="580" y="142"/>
                </a:lnTo>
                <a:cubicBezTo>
                  <a:pt x="581" y="143"/>
                  <a:pt x="582" y="144"/>
                  <a:pt x="580" y="144"/>
                </a:cubicBezTo>
                <a:lnTo>
                  <a:pt x="582" y="144"/>
                </a:lnTo>
                <a:cubicBezTo>
                  <a:pt x="604" y="161"/>
                  <a:pt x="621" y="177"/>
                  <a:pt x="628" y="192"/>
                </a:cubicBezTo>
                <a:lnTo>
                  <a:pt x="636" y="195"/>
                </a:lnTo>
                <a:cubicBezTo>
                  <a:pt x="636" y="195"/>
                  <a:pt x="637" y="196"/>
                  <a:pt x="644" y="192"/>
                </a:cubicBezTo>
                <a:lnTo>
                  <a:pt x="638" y="198"/>
                </a:lnTo>
                <a:cubicBezTo>
                  <a:pt x="644" y="195"/>
                  <a:pt x="714" y="166"/>
                  <a:pt x="708" y="160"/>
                </a:cubicBezTo>
                <a:lnTo>
                  <a:pt x="772" y="320"/>
                </a:lnTo>
                <a:lnTo>
                  <a:pt x="777" y="320"/>
                </a:lnTo>
                <a:cubicBezTo>
                  <a:pt x="777" y="320"/>
                  <a:pt x="708" y="348"/>
                  <a:pt x="708" y="352"/>
                </a:cubicBezTo>
                <a:lnTo>
                  <a:pt x="701" y="351"/>
                </a:lnTo>
                <a:cubicBezTo>
                  <a:pt x="701" y="352"/>
                  <a:pt x="701" y="354"/>
                  <a:pt x="708" y="352"/>
                </a:cubicBezTo>
                <a:lnTo>
                  <a:pt x="701" y="354"/>
                </a:lnTo>
                <a:cubicBezTo>
                  <a:pt x="703" y="367"/>
                  <a:pt x="703" y="378"/>
                  <a:pt x="708" y="384"/>
                </a:cubicBezTo>
                <a:lnTo>
                  <a:pt x="703" y="389"/>
                </a:lnTo>
                <a:cubicBezTo>
                  <a:pt x="703" y="400"/>
                  <a:pt x="703" y="413"/>
                  <a:pt x="708" y="432"/>
                </a:cubicBezTo>
                <a:lnTo>
                  <a:pt x="701" y="428"/>
                </a:lnTo>
                <a:close/>
                <a:moveTo>
                  <a:pt x="459" y="470"/>
                </a:moveTo>
                <a:cubicBezTo>
                  <a:pt x="503" y="434"/>
                  <a:pt x="511" y="369"/>
                  <a:pt x="468" y="320"/>
                </a:cubicBezTo>
                <a:lnTo>
                  <a:pt x="475" y="324"/>
                </a:lnTo>
                <a:cubicBezTo>
                  <a:pt x="439" y="279"/>
                  <a:pt x="373" y="272"/>
                  <a:pt x="324" y="304"/>
                </a:cubicBezTo>
                <a:lnTo>
                  <a:pt x="328" y="308"/>
                </a:lnTo>
                <a:cubicBezTo>
                  <a:pt x="283" y="343"/>
                  <a:pt x="276" y="409"/>
                  <a:pt x="308" y="448"/>
                </a:cubicBezTo>
                <a:lnTo>
                  <a:pt x="312" y="454"/>
                </a:lnTo>
                <a:cubicBezTo>
                  <a:pt x="348" y="499"/>
                  <a:pt x="414" y="506"/>
                  <a:pt x="452" y="464"/>
                </a:cubicBezTo>
                <a:lnTo>
                  <a:pt x="459" y="470"/>
                </a:lnTo>
                <a:close/>
                <a:moveTo>
                  <a:pt x="410" y="237"/>
                </a:moveTo>
                <a:cubicBezTo>
                  <a:pt x="451" y="242"/>
                  <a:pt x="487" y="262"/>
                  <a:pt x="516" y="288"/>
                </a:cubicBezTo>
                <a:lnTo>
                  <a:pt x="513" y="294"/>
                </a:lnTo>
                <a:cubicBezTo>
                  <a:pt x="565" y="359"/>
                  <a:pt x="555" y="456"/>
                  <a:pt x="484" y="512"/>
                </a:cubicBezTo>
                <a:lnTo>
                  <a:pt x="489" y="508"/>
                </a:lnTo>
                <a:cubicBezTo>
                  <a:pt x="457" y="534"/>
                  <a:pt x="417" y="545"/>
                  <a:pt x="372" y="544"/>
                </a:cubicBezTo>
                <a:lnTo>
                  <a:pt x="377" y="541"/>
                </a:lnTo>
                <a:cubicBezTo>
                  <a:pt x="336" y="536"/>
                  <a:pt x="300" y="516"/>
                  <a:pt x="276" y="480"/>
                </a:cubicBezTo>
                <a:lnTo>
                  <a:pt x="274" y="484"/>
                </a:lnTo>
                <a:cubicBezTo>
                  <a:pt x="252" y="456"/>
                  <a:pt x="241" y="423"/>
                  <a:pt x="244" y="384"/>
                </a:cubicBezTo>
                <a:lnTo>
                  <a:pt x="241" y="389"/>
                </a:lnTo>
                <a:cubicBezTo>
                  <a:pt x="241" y="344"/>
                  <a:pt x="260" y="300"/>
                  <a:pt x="292" y="272"/>
                </a:cubicBezTo>
                <a:lnTo>
                  <a:pt x="298" y="270"/>
                </a:lnTo>
                <a:cubicBezTo>
                  <a:pt x="330" y="244"/>
                  <a:pt x="370" y="233"/>
                  <a:pt x="404" y="240"/>
                </a:cubicBezTo>
                <a:lnTo>
                  <a:pt x="410" y="237"/>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55" name="Group 3254"/>
          <p:cNvGrpSpPr/>
          <p:nvPr/>
        </p:nvGrpSpPr>
        <p:grpSpPr>
          <a:xfrm>
            <a:off x="3899379" y="4764052"/>
            <a:ext cx="389365" cy="65088"/>
            <a:chOff x="2979738" y="4481513"/>
            <a:chExt cx="292100" cy="65088"/>
          </a:xfrm>
        </p:grpSpPr>
        <p:sp>
          <p:nvSpPr>
            <p:cNvPr id="3545" name="Freeform 552"/>
            <p:cNvSpPr>
              <a:spLocks/>
            </p:cNvSpPr>
            <p:nvPr/>
          </p:nvSpPr>
          <p:spPr bwMode="auto">
            <a:xfrm>
              <a:off x="2979738" y="4511676"/>
              <a:ext cx="242888" cy="0"/>
            </a:xfrm>
            <a:custGeom>
              <a:avLst/>
              <a:gdLst>
                <a:gd name="T0" fmla="*/ 0 w 153"/>
                <a:gd name="T1" fmla="*/ 17 w 153"/>
                <a:gd name="T2" fmla="*/ 17 w 153"/>
                <a:gd name="T3" fmla="*/ 153 w 153"/>
              </a:gdLst>
              <a:ahLst/>
              <a:cxnLst>
                <a:cxn ang="0">
                  <a:pos x="T0" y="0"/>
                </a:cxn>
                <a:cxn ang="0">
                  <a:pos x="T1" y="0"/>
                </a:cxn>
                <a:cxn ang="0">
                  <a:pos x="T2" y="0"/>
                </a:cxn>
                <a:cxn ang="0">
                  <a:pos x="T3" y="0"/>
                </a:cxn>
              </a:cxnLst>
              <a:rect l="0" t="0" r="r" b="b"/>
              <a:pathLst>
                <a:path w="153">
                  <a:moveTo>
                    <a:pt x="0" y="0"/>
                  </a:moveTo>
                  <a:lnTo>
                    <a:pt x="17" y="0"/>
                  </a:lnTo>
                  <a:lnTo>
                    <a:pt x="17" y="0"/>
                  </a:lnTo>
                  <a:lnTo>
                    <a:pt x="153"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6" name="Freeform 553"/>
            <p:cNvSpPr>
              <a:spLocks/>
            </p:cNvSpPr>
            <p:nvPr/>
          </p:nvSpPr>
          <p:spPr bwMode="auto">
            <a:xfrm>
              <a:off x="3201988" y="4481513"/>
              <a:ext cx="69850" cy="65088"/>
            </a:xfrm>
            <a:custGeom>
              <a:avLst/>
              <a:gdLst>
                <a:gd name="T0" fmla="*/ 160 w 160"/>
                <a:gd name="T1" fmla="*/ 69 h 150"/>
                <a:gd name="T2" fmla="*/ 0 w 160"/>
                <a:gd name="T3" fmla="*/ 149 h 150"/>
                <a:gd name="T4" fmla="*/ 6 w 160"/>
                <a:gd name="T5" fmla="*/ 150 h 150"/>
                <a:gd name="T6" fmla="*/ 6 w 160"/>
                <a:gd name="T7" fmla="*/ 0 h 150"/>
                <a:gd name="T8" fmla="*/ 0 w 160"/>
                <a:gd name="T9" fmla="*/ 5 h 150"/>
                <a:gd name="T10" fmla="*/ 160 w 160"/>
                <a:gd name="T11" fmla="*/ 69 h 150"/>
              </a:gdLst>
              <a:ahLst/>
              <a:cxnLst>
                <a:cxn ang="0">
                  <a:pos x="T0" y="T1"/>
                </a:cxn>
                <a:cxn ang="0">
                  <a:pos x="T2" y="T3"/>
                </a:cxn>
                <a:cxn ang="0">
                  <a:pos x="T4" y="T5"/>
                </a:cxn>
                <a:cxn ang="0">
                  <a:pos x="T6" y="T7"/>
                </a:cxn>
                <a:cxn ang="0">
                  <a:pos x="T8" y="T9"/>
                </a:cxn>
                <a:cxn ang="0">
                  <a:pos x="T10" y="T11"/>
                </a:cxn>
              </a:cxnLst>
              <a:rect l="0" t="0" r="r" b="b"/>
              <a:pathLst>
                <a:path w="160" h="150">
                  <a:moveTo>
                    <a:pt x="160" y="69"/>
                  </a:moveTo>
                  <a:lnTo>
                    <a:pt x="0" y="149"/>
                  </a:lnTo>
                  <a:lnTo>
                    <a:pt x="6" y="150"/>
                  </a:lnTo>
                  <a:cubicBezTo>
                    <a:pt x="30" y="103"/>
                    <a:pt x="30" y="47"/>
                    <a:pt x="6" y="0"/>
                  </a:cubicBezTo>
                  <a:lnTo>
                    <a:pt x="0" y="5"/>
                  </a:lnTo>
                  <a:lnTo>
                    <a:pt x="160" y="6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56" name="Group 3255"/>
          <p:cNvGrpSpPr/>
          <p:nvPr/>
        </p:nvGrpSpPr>
        <p:grpSpPr>
          <a:xfrm>
            <a:off x="4669653" y="4762466"/>
            <a:ext cx="304714" cy="66675"/>
            <a:chOff x="3605213" y="4479926"/>
            <a:chExt cx="292100" cy="66675"/>
          </a:xfrm>
        </p:grpSpPr>
        <p:sp>
          <p:nvSpPr>
            <p:cNvPr id="3547" name="Freeform 554"/>
            <p:cNvSpPr>
              <a:spLocks/>
            </p:cNvSpPr>
            <p:nvPr/>
          </p:nvSpPr>
          <p:spPr bwMode="auto">
            <a:xfrm>
              <a:off x="3605213" y="4511676"/>
              <a:ext cx="242888" cy="0"/>
            </a:xfrm>
            <a:custGeom>
              <a:avLst/>
              <a:gdLst>
                <a:gd name="T0" fmla="*/ 0 w 153"/>
                <a:gd name="T1" fmla="*/ 79 w 153"/>
                <a:gd name="T2" fmla="*/ 79 w 153"/>
                <a:gd name="T3" fmla="*/ 153 w 153"/>
              </a:gdLst>
              <a:ahLst/>
              <a:cxnLst>
                <a:cxn ang="0">
                  <a:pos x="T0" y="0"/>
                </a:cxn>
                <a:cxn ang="0">
                  <a:pos x="T1" y="0"/>
                </a:cxn>
                <a:cxn ang="0">
                  <a:pos x="T2" y="0"/>
                </a:cxn>
                <a:cxn ang="0">
                  <a:pos x="T3" y="0"/>
                </a:cxn>
              </a:cxnLst>
              <a:rect l="0" t="0" r="r" b="b"/>
              <a:pathLst>
                <a:path w="153">
                  <a:moveTo>
                    <a:pt x="0" y="0"/>
                  </a:moveTo>
                  <a:lnTo>
                    <a:pt x="79" y="0"/>
                  </a:lnTo>
                  <a:lnTo>
                    <a:pt x="79" y="0"/>
                  </a:lnTo>
                  <a:lnTo>
                    <a:pt x="153"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8" name="Freeform 555"/>
            <p:cNvSpPr>
              <a:spLocks/>
            </p:cNvSpPr>
            <p:nvPr/>
          </p:nvSpPr>
          <p:spPr bwMode="auto">
            <a:xfrm>
              <a:off x="3827463" y="4479926"/>
              <a:ext cx="69850" cy="66675"/>
            </a:xfrm>
            <a:custGeom>
              <a:avLst/>
              <a:gdLst>
                <a:gd name="T0" fmla="*/ 160 w 160"/>
                <a:gd name="T1" fmla="*/ 71 h 151"/>
                <a:gd name="T2" fmla="*/ 0 w 160"/>
                <a:gd name="T3" fmla="*/ 151 h 151"/>
                <a:gd name="T4" fmla="*/ 6 w 160"/>
                <a:gd name="T5" fmla="*/ 150 h 151"/>
                <a:gd name="T6" fmla="*/ 6 w 160"/>
                <a:gd name="T7" fmla="*/ 0 h 151"/>
                <a:gd name="T8" fmla="*/ 0 w 160"/>
                <a:gd name="T9" fmla="*/ 7 h 151"/>
                <a:gd name="T10" fmla="*/ 160 w 160"/>
                <a:gd name="T11" fmla="*/ 71 h 151"/>
              </a:gdLst>
              <a:ahLst/>
              <a:cxnLst>
                <a:cxn ang="0">
                  <a:pos x="T0" y="T1"/>
                </a:cxn>
                <a:cxn ang="0">
                  <a:pos x="T2" y="T3"/>
                </a:cxn>
                <a:cxn ang="0">
                  <a:pos x="T4" y="T5"/>
                </a:cxn>
                <a:cxn ang="0">
                  <a:pos x="T6" y="T7"/>
                </a:cxn>
                <a:cxn ang="0">
                  <a:pos x="T8" y="T9"/>
                </a:cxn>
                <a:cxn ang="0">
                  <a:pos x="T10" y="T11"/>
                </a:cxn>
              </a:cxnLst>
              <a:rect l="0" t="0" r="r" b="b"/>
              <a:pathLst>
                <a:path w="160" h="151">
                  <a:moveTo>
                    <a:pt x="160" y="71"/>
                  </a:moveTo>
                  <a:lnTo>
                    <a:pt x="0" y="151"/>
                  </a:lnTo>
                  <a:lnTo>
                    <a:pt x="6" y="150"/>
                  </a:lnTo>
                  <a:cubicBezTo>
                    <a:pt x="30" y="103"/>
                    <a:pt x="30" y="47"/>
                    <a:pt x="6" y="0"/>
                  </a:cubicBezTo>
                  <a:lnTo>
                    <a:pt x="0" y="7"/>
                  </a:lnTo>
                  <a:lnTo>
                    <a:pt x="160" y="71"/>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656" name="Picture 58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74299" y="4654515"/>
            <a:ext cx="38936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50" name="Group 3249"/>
          <p:cNvGrpSpPr/>
          <p:nvPr/>
        </p:nvGrpSpPr>
        <p:grpSpPr>
          <a:xfrm>
            <a:off x="4159662" y="2243103"/>
            <a:ext cx="1324691" cy="527065"/>
            <a:chOff x="3175000" y="1960563"/>
            <a:chExt cx="993777" cy="527065"/>
          </a:xfrm>
        </p:grpSpPr>
        <p:sp>
          <p:nvSpPr>
            <p:cNvPr id="3576" name="Rectangle 585"/>
            <p:cNvSpPr>
              <a:spLocks noChangeArrowheads="1"/>
            </p:cNvSpPr>
            <p:nvPr/>
          </p:nvSpPr>
          <p:spPr bwMode="auto">
            <a:xfrm>
              <a:off x="3195638" y="1981201"/>
              <a:ext cx="965200" cy="5000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658" name="Picture 58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95638" y="1981201"/>
              <a:ext cx="9652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77" name="Rectangle 587"/>
            <p:cNvSpPr>
              <a:spLocks noChangeArrowheads="1"/>
            </p:cNvSpPr>
            <p:nvPr/>
          </p:nvSpPr>
          <p:spPr bwMode="auto">
            <a:xfrm>
              <a:off x="3195638" y="1981201"/>
              <a:ext cx="966788" cy="5000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8" name="Rectangle 588"/>
            <p:cNvSpPr>
              <a:spLocks noChangeArrowheads="1"/>
            </p:cNvSpPr>
            <p:nvPr/>
          </p:nvSpPr>
          <p:spPr bwMode="auto">
            <a:xfrm>
              <a:off x="3187700" y="1973263"/>
              <a:ext cx="981075" cy="514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9" name="Freeform 589"/>
            <p:cNvSpPr>
              <a:spLocks/>
            </p:cNvSpPr>
            <p:nvPr/>
          </p:nvSpPr>
          <p:spPr bwMode="auto">
            <a:xfrm>
              <a:off x="3192463" y="1976438"/>
              <a:ext cx="973138" cy="508000"/>
            </a:xfrm>
            <a:custGeom>
              <a:avLst/>
              <a:gdLst>
                <a:gd name="T0" fmla="*/ 8 w 2240"/>
                <a:gd name="T1" fmla="*/ 1152 h 1168"/>
                <a:gd name="T2" fmla="*/ 2232 w 2240"/>
                <a:gd name="T3" fmla="*/ 1152 h 1168"/>
                <a:gd name="T4" fmla="*/ 2224 w 2240"/>
                <a:gd name="T5" fmla="*/ 1160 h 1168"/>
                <a:gd name="T6" fmla="*/ 2224 w 2240"/>
                <a:gd name="T7" fmla="*/ 8 h 1168"/>
                <a:gd name="T8" fmla="*/ 2232 w 2240"/>
                <a:gd name="T9" fmla="*/ 16 h 1168"/>
                <a:gd name="T10" fmla="*/ 8 w 2240"/>
                <a:gd name="T11" fmla="*/ 16 h 1168"/>
                <a:gd name="T12" fmla="*/ 16 w 2240"/>
                <a:gd name="T13" fmla="*/ 8 h 1168"/>
                <a:gd name="T14" fmla="*/ 16 w 2240"/>
                <a:gd name="T15" fmla="*/ 1160 h 1168"/>
                <a:gd name="T16" fmla="*/ 8 w 2240"/>
                <a:gd name="T17" fmla="*/ 1168 h 1168"/>
                <a:gd name="T18" fmla="*/ 0 w 2240"/>
                <a:gd name="T19" fmla="*/ 1160 h 1168"/>
                <a:gd name="T20" fmla="*/ 0 w 2240"/>
                <a:gd name="T21" fmla="*/ 8 h 1168"/>
                <a:gd name="T22" fmla="*/ 8 w 2240"/>
                <a:gd name="T23" fmla="*/ 0 h 1168"/>
                <a:gd name="T24" fmla="*/ 2232 w 2240"/>
                <a:gd name="T25" fmla="*/ 0 h 1168"/>
                <a:gd name="T26" fmla="*/ 2240 w 2240"/>
                <a:gd name="T27" fmla="*/ 8 h 1168"/>
                <a:gd name="T28" fmla="*/ 2240 w 2240"/>
                <a:gd name="T29" fmla="*/ 1160 h 1168"/>
                <a:gd name="T30" fmla="*/ 2232 w 2240"/>
                <a:gd name="T31" fmla="*/ 1168 h 1168"/>
                <a:gd name="T32" fmla="*/ 8 w 2240"/>
                <a:gd name="T33" fmla="*/ 1168 h 1168"/>
                <a:gd name="T34" fmla="*/ 0 w 2240"/>
                <a:gd name="T35" fmla="*/ 1160 h 1168"/>
                <a:gd name="T36" fmla="*/ 8 w 2240"/>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1168">
                  <a:moveTo>
                    <a:pt x="8" y="1152"/>
                  </a:moveTo>
                  <a:lnTo>
                    <a:pt x="2232" y="1152"/>
                  </a:lnTo>
                  <a:lnTo>
                    <a:pt x="2224" y="1160"/>
                  </a:lnTo>
                  <a:lnTo>
                    <a:pt x="2224" y="8"/>
                  </a:lnTo>
                  <a:lnTo>
                    <a:pt x="2232"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32" y="0"/>
                  </a:lnTo>
                  <a:cubicBezTo>
                    <a:pt x="2237" y="0"/>
                    <a:pt x="2240" y="4"/>
                    <a:pt x="2240" y="8"/>
                  </a:cubicBezTo>
                  <a:lnTo>
                    <a:pt x="2240" y="1160"/>
                  </a:lnTo>
                  <a:cubicBezTo>
                    <a:pt x="2240" y="1165"/>
                    <a:pt x="2237" y="1168"/>
                    <a:pt x="2232"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0" name="Rectangle 590"/>
            <p:cNvSpPr>
              <a:spLocks noChangeArrowheads="1"/>
            </p:cNvSpPr>
            <p:nvPr/>
          </p:nvSpPr>
          <p:spPr bwMode="auto">
            <a:xfrm>
              <a:off x="3187700" y="1973263"/>
              <a:ext cx="981075" cy="514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1" name="Rectangle 591"/>
            <p:cNvSpPr>
              <a:spLocks noChangeArrowheads="1"/>
            </p:cNvSpPr>
            <p:nvPr/>
          </p:nvSpPr>
          <p:spPr bwMode="auto">
            <a:xfrm>
              <a:off x="3175000" y="1960563"/>
              <a:ext cx="97948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2" name="Rectangle 592"/>
            <p:cNvSpPr>
              <a:spLocks noChangeArrowheads="1"/>
            </p:cNvSpPr>
            <p:nvPr/>
          </p:nvSpPr>
          <p:spPr bwMode="auto">
            <a:xfrm>
              <a:off x="3175000" y="1966913"/>
              <a:ext cx="979488"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3" name="Rectangle 593"/>
            <p:cNvSpPr>
              <a:spLocks noChangeArrowheads="1"/>
            </p:cNvSpPr>
            <p:nvPr/>
          </p:nvSpPr>
          <p:spPr bwMode="auto">
            <a:xfrm>
              <a:off x="3175000" y="1981201"/>
              <a:ext cx="979488"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4" name="Rectangle 594"/>
            <p:cNvSpPr>
              <a:spLocks noChangeArrowheads="1"/>
            </p:cNvSpPr>
            <p:nvPr/>
          </p:nvSpPr>
          <p:spPr bwMode="auto">
            <a:xfrm>
              <a:off x="3175000" y="2016126"/>
              <a:ext cx="979488" cy="3333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5" name="Rectangle 595"/>
            <p:cNvSpPr>
              <a:spLocks noChangeArrowheads="1"/>
            </p:cNvSpPr>
            <p:nvPr/>
          </p:nvSpPr>
          <p:spPr bwMode="auto">
            <a:xfrm>
              <a:off x="3175000" y="2049463"/>
              <a:ext cx="979488" cy="2857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6" name="Rectangle 596"/>
            <p:cNvSpPr>
              <a:spLocks noChangeArrowheads="1"/>
            </p:cNvSpPr>
            <p:nvPr/>
          </p:nvSpPr>
          <p:spPr bwMode="auto">
            <a:xfrm>
              <a:off x="3175000" y="2078038"/>
              <a:ext cx="979488"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7" name="Rectangle 597"/>
            <p:cNvSpPr>
              <a:spLocks noChangeArrowheads="1"/>
            </p:cNvSpPr>
            <p:nvPr/>
          </p:nvSpPr>
          <p:spPr bwMode="auto">
            <a:xfrm>
              <a:off x="3175000" y="2112963"/>
              <a:ext cx="979488" cy="269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8" name="Rectangle 598"/>
            <p:cNvSpPr>
              <a:spLocks noChangeArrowheads="1"/>
            </p:cNvSpPr>
            <p:nvPr/>
          </p:nvSpPr>
          <p:spPr bwMode="auto">
            <a:xfrm>
              <a:off x="3175000" y="2139951"/>
              <a:ext cx="979488"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89" name="Rectangle 599"/>
            <p:cNvSpPr>
              <a:spLocks noChangeArrowheads="1"/>
            </p:cNvSpPr>
            <p:nvPr/>
          </p:nvSpPr>
          <p:spPr bwMode="auto">
            <a:xfrm>
              <a:off x="3175000" y="2174876"/>
              <a:ext cx="979488" cy="635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0" name="Rectangle 600"/>
            <p:cNvSpPr>
              <a:spLocks noChangeArrowheads="1"/>
            </p:cNvSpPr>
            <p:nvPr/>
          </p:nvSpPr>
          <p:spPr bwMode="auto">
            <a:xfrm>
              <a:off x="3175000" y="2238376"/>
              <a:ext cx="979488"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1" name="Rectangle 601"/>
            <p:cNvSpPr>
              <a:spLocks noChangeArrowheads="1"/>
            </p:cNvSpPr>
            <p:nvPr/>
          </p:nvSpPr>
          <p:spPr bwMode="auto">
            <a:xfrm>
              <a:off x="3175000" y="2273301"/>
              <a:ext cx="979488" cy="3333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2" name="Rectangle 602"/>
            <p:cNvSpPr>
              <a:spLocks noChangeArrowheads="1"/>
            </p:cNvSpPr>
            <p:nvPr/>
          </p:nvSpPr>
          <p:spPr bwMode="auto">
            <a:xfrm>
              <a:off x="3175000" y="2306638"/>
              <a:ext cx="979488" cy="285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3" name="Rectangle 603"/>
            <p:cNvSpPr>
              <a:spLocks noChangeArrowheads="1"/>
            </p:cNvSpPr>
            <p:nvPr/>
          </p:nvSpPr>
          <p:spPr bwMode="auto">
            <a:xfrm>
              <a:off x="3175000" y="2335213"/>
              <a:ext cx="979488" cy="349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4" name="Rectangle 604"/>
            <p:cNvSpPr>
              <a:spLocks noChangeArrowheads="1"/>
            </p:cNvSpPr>
            <p:nvPr/>
          </p:nvSpPr>
          <p:spPr bwMode="auto">
            <a:xfrm>
              <a:off x="3175000" y="2370138"/>
              <a:ext cx="979488" cy="269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5" name="Rectangle 605"/>
            <p:cNvSpPr>
              <a:spLocks noChangeArrowheads="1"/>
            </p:cNvSpPr>
            <p:nvPr/>
          </p:nvSpPr>
          <p:spPr bwMode="auto">
            <a:xfrm>
              <a:off x="3175000" y="2397126"/>
              <a:ext cx="979488" cy="349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6" name="Rectangle 606"/>
            <p:cNvSpPr>
              <a:spLocks noChangeArrowheads="1"/>
            </p:cNvSpPr>
            <p:nvPr/>
          </p:nvSpPr>
          <p:spPr bwMode="auto">
            <a:xfrm>
              <a:off x="3175000" y="2432051"/>
              <a:ext cx="979488" cy="349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7" name="Rectangle 607"/>
            <p:cNvSpPr>
              <a:spLocks noChangeArrowheads="1"/>
            </p:cNvSpPr>
            <p:nvPr/>
          </p:nvSpPr>
          <p:spPr bwMode="auto">
            <a:xfrm>
              <a:off x="3175000" y="2466976"/>
              <a:ext cx="979488" cy="79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99" name="Rectangle 608"/>
            <p:cNvSpPr>
              <a:spLocks noChangeArrowheads="1"/>
            </p:cNvSpPr>
            <p:nvPr/>
          </p:nvSpPr>
          <p:spPr bwMode="auto">
            <a:xfrm>
              <a:off x="3181350" y="1973263"/>
              <a:ext cx="966788" cy="501650"/>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5" name="Rectangle 610"/>
            <p:cNvSpPr>
              <a:spLocks noChangeArrowheads="1"/>
            </p:cNvSpPr>
            <p:nvPr/>
          </p:nvSpPr>
          <p:spPr bwMode="auto">
            <a:xfrm>
              <a:off x="3195639" y="1981213"/>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683" name="Picture 6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5639" y="1981213"/>
              <a:ext cx="965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6" name="Rectangle 612"/>
            <p:cNvSpPr>
              <a:spLocks noChangeArrowheads="1"/>
            </p:cNvSpPr>
            <p:nvPr/>
          </p:nvSpPr>
          <p:spPr bwMode="auto">
            <a:xfrm>
              <a:off x="3195639" y="1981213"/>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7" name="Rectangle 613"/>
            <p:cNvSpPr>
              <a:spLocks noChangeArrowheads="1"/>
            </p:cNvSpPr>
            <p:nvPr/>
          </p:nvSpPr>
          <p:spPr bwMode="auto">
            <a:xfrm>
              <a:off x="3187702" y="1973275"/>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8" name="Freeform 614"/>
            <p:cNvSpPr>
              <a:spLocks/>
            </p:cNvSpPr>
            <p:nvPr/>
          </p:nvSpPr>
          <p:spPr bwMode="auto">
            <a:xfrm>
              <a:off x="3192464" y="1976450"/>
              <a:ext cx="973138" cy="174626"/>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9" name="Rectangle 615"/>
            <p:cNvSpPr>
              <a:spLocks noChangeArrowheads="1"/>
            </p:cNvSpPr>
            <p:nvPr/>
          </p:nvSpPr>
          <p:spPr bwMode="auto">
            <a:xfrm>
              <a:off x="3187702" y="1973275"/>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0" name="Rectangle 616"/>
            <p:cNvSpPr>
              <a:spLocks noChangeArrowheads="1"/>
            </p:cNvSpPr>
            <p:nvPr/>
          </p:nvSpPr>
          <p:spPr bwMode="auto">
            <a:xfrm>
              <a:off x="3175002" y="1960575"/>
              <a:ext cx="979488" cy="6350"/>
            </a:xfrm>
            <a:prstGeom prst="rect">
              <a:avLst/>
            </a:prstGeom>
            <a:solidFill>
              <a:srgbClr val="6229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1" name="Rectangle 617"/>
            <p:cNvSpPr>
              <a:spLocks noChangeArrowheads="1"/>
            </p:cNvSpPr>
            <p:nvPr/>
          </p:nvSpPr>
          <p:spPr bwMode="auto">
            <a:xfrm>
              <a:off x="3175002" y="1966925"/>
              <a:ext cx="979488" cy="6350"/>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2" name="Rectangle 618"/>
            <p:cNvSpPr>
              <a:spLocks noChangeArrowheads="1"/>
            </p:cNvSpPr>
            <p:nvPr/>
          </p:nvSpPr>
          <p:spPr bwMode="auto">
            <a:xfrm>
              <a:off x="3175002" y="1973275"/>
              <a:ext cx="979488" cy="7938"/>
            </a:xfrm>
            <a:prstGeom prst="rect">
              <a:avLst/>
            </a:prstGeom>
            <a:solidFill>
              <a:srgbClr val="6F3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3" name="Rectangle 619"/>
            <p:cNvSpPr>
              <a:spLocks noChangeArrowheads="1"/>
            </p:cNvSpPr>
            <p:nvPr/>
          </p:nvSpPr>
          <p:spPr bwMode="auto">
            <a:xfrm>
              <a:off x="3175002" y="1981213"/>
              <a:ext cx="979488" cy="6350"/>
            </a:xfrm>
            <a:prstGeom prst="rect">
              <a:avLst/>
            </a:prstGeom>
            <a:solidFill>
              <a:srgbClr val="6E2F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4" name="Rectangle 620"/>
            <p:cNvSpPr>
              <a:spLocks noChangeArrowheads="1"/>
            </p:cNvSpPr>
            <p:nvPr/>
          </p:nvSpPr>
          <p:spPr bwMode="auto">
            <a:xfrm>
              <a:off x="3175002" y="1987563"/>
              <a:ext cx="979488" cy="6350"/>
            </a:xfrm>
            <a:prstGeom prst="rect">
              <a:avLst/>
            </a:prstGeom>
            <a:solidFill>
              <a:srgbClr val="6E2F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5" name="Rectangle 621"/>
            <p:cNvSpPr>
              <a:spLocks noChangeArrowheads="1"/>
            </p:cNvSpPr>
            <p:nvPr/>
          </p:nvSpPr>
          <p:spPr bwMode="auto">
            <a:xfrm>
              <a:off x="3175002" y="1993913"/>
              <a:ext cx="979488" cy="14288"/>
            </a:xfrm>
            <a:prstGeom prst="rect">
              <a:avLst/>
            </a:prstGeom>
            <a:solidFill>
              <a:srgbClr val="6D2F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7" name="Rectangle 622"/>
            <p:cNvSpPr>
              <a:spLocks noChangeArrowheads="1"/>
            </p:cNvSpPr>
            <p:nvPr/>
          </p:nvSpPr>
          <p:spPr bwMode="auto">
            <a:xfrm>
              <a:off x="3175002" y="2008200"/>
              <a:ext cx="979488" cy="7938"/>
            </a:xfrm>
            <a:prstGeom prst="rect">
              <a:avLst/>
            </a:prstGeom>
            <a:solidFill>
              <a:srgbClr val="6D2E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8" name="Rectangle 623"/>
            <p:cNvSpPr>
              <a:spLocks noChangeArrowheads="1"/>
            </p:cNvSpPr>
            <p:nvPr/>
          </p:nvSpPr>
          <p:spPr bwMode="auto">
            <a:xfrm>
              <a:off x="3175002" y="2016138"/>
              <a:ext cx="979488" cy="6350"/>
            </a:xfrm>
            <a:prstGeom prst="rect">
              <a:avLst/>
            </a:prstGeom>
            <a:solidFill>
              <a:srgbClr val="6C2E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9" name="Rectangle 624"/>
            <p:cNvSpPr>
              <a:spLocks noChangeArrowheads="1"/>
            </p:cNvSpPr>
            <p:nvPr/>
          </p:nvSpPr>
          <p:spPr bwMode="auto">
            <a:xfrm>
              <a:off x="3175002" y="2022488"/>
              <a:ext cx="979488" cy="6350"/>
            </a:xfrm>
            <a:prstGeom prst="rect">
              <a:avLst/>
            </a:prstGeom>
            <a:solidFill>
              <a:srgbClr val="6C2E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0" name="Rectangle 625"/>
            <p:cNvSpPr>
              <a:spLocks noChangeArrowheads="1"/>
            </p:cNvSpPr>
            <p:nvPr/>
          </p:nvSpPr>
          <p:spPr bwMode="auto">
            <a:xfrm>
              <a:off x="3175002" y="2028838"/>
              <a:ext cx="979488" cy="14288"/>
            </a:xfrm>
            <a:prstGeom prst="rect">
              <a:avLst/>
            </a:prstGeom>
            <a:solidFill>
              <a:srgbClr val="6B2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1" name="Rectangle 626"/>
            <p:cNvSpPr>
              <a:spLocks noChangeArrowheads="1"/>
            </p:cNvSpPr>
            <p:nvPr/>
          </p:nvSpPr>
          <p:spPr bwMode="auto">
            <a:xfrm>
              <a:off x="3175002" y="2043125"/>
              <a:ext cx="979488" cy="6350"/>
            </a:xfrm>
            <a:prstGeom prst="rect">
              <a:avLst/>
            </a:prstGeom>
            <a:solidFill>
              <a:srgbClr val="6A2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2" name="Rectangle 627"/>
            <p:cNvSpPr>
              <a:spLocks noChangeArrowheads="1"/>
            </p:cNvSpPr>
            <p:nvPr/>
          </p:nvSpPr>
          <p:spPr bwMode="auto">
            <a:xfrm>
              <a:off x="3175002" y="2049475"/>
              <a:ext cx="979488" cy="7938"/>
            </a:xfrm>
            <a:prstGeom prst="rect">
              <a:avLst/>
            </a:prstGeom>
            <a:solidFill>
              <a:srgbClr val="692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3" name="Rectangle 628"/>
            <p:cNvSpPr>
              <a:spLocks noChangeArrowheads="1"/>
            </p:cNvSpPr>
            <p:nvPr/>
          </p:nvSpPr>
          <p:spPr bwMode="auto">
            <a:xfrm>
              <a:off x="3175002" y="2057413"/>
              <a:ext cx="979488" cy="6350"/>
            </a:xfrm>
            <a:prstGeom prst="rect">
              <a:avLst/>
            </a:prstGeom>
            <a:solidFill>
              <a:srgbClr val="692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4" name="Rectangle 629"/>
            <p:cNvSpPr>
              <a:spLocks noChangeArrowheads="1"/>
            </p:cNvSpPr>
            <p:nvPr/>
          </p:nvSpPr>
          <p:spPr bwMode="auto">
            <a:xfrm>
              <a:off x="3175002" y="2063763"/>
              <a:ext cx="979488" cy="7938"/>
            </a:xfrm>
            <a:prstGeom prst="rect">
              <a:avLst/>
            </a:prstGeom>
            <a:solidFill>
              <a:srgbClr val="682C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5" name="Rectangle 630"/>
            <p:cNvSpPr>
              <a:spLocks noChangeArrowheads="1"/>
            </p:cNvSpPr>
            <p:nvPr/>
          </p:nvSpPr>
          <p:spPr bwMode="auto">
            <a:xfrm>
              <a:off x="3175002" y="2071701"/>
              <a:ext cx="979488" cy="12700"/>
            </a:xfrm>
            <a:prstGeom prst="rect">
              <a:avLst/>
            </a:prstGeom>
            <a:solidFill>
              <a:srgbClr val="672C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6" name="Rectangle 631"/>
            <p:cNvSpPr>
              <a:spLocks noChangeArrowheads="1"/>
            </p:cNvSpPr>
            <p:nvPr/>
          </p:nvSpPr>
          <p:spPr bwMode="auto">
            <a:xfrm>
              <a:off x="3175002" y="2084401"/>
              <a:ext cx="979488" cy="7938"/>
            </a:xfrm>
            <a:prstGeom prst="rect">
              <a:avLst/>
            </a:prstGeom>
            <a:solidFill>
              <a:srgbClr val="662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7" name="Rectangle 632"/>
            <p:cNvSpPr>
              <a:spLocks noChangeArrowheads="1"/>
            </p:cNvSpPr>
            <p:nvPr/>
          </p:nvSpPr>
          <p:spPr bwMode="auto">
            <a:xfrm>
              <a:off x="3175002" y="2092338"/>
              <a:ext cx="979488" cy="6350"/>
            </a:xfrm>
            <a:prstGeom prst="rect">
              <a:avLst/>
            </a:prstGeom>
            <a:solidFill>
              <a:srgbClr val="662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8" name="Rectangle 633"/>
            <p:cNvSpPr>
              <a:spLocks noChangeArrowheads="1"/>
            </p:cNvSpPr>
            <p:nvPr/>
          </p:nvSpPr>
          <p:spPr bwMode="auto">
            <a:xfrm>
              <a:off x="3175002" y="2098688"/>
              <a:ext cx="979488" cy="6350"/>
            </a:xfrm>
            <a:prstGeom prst="rect">
              <a:avLst/>
            </a:prstGeom>
            <a:solidFill>
              <a:srgbClr val="662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9" name="Rectangle 634"/>
            <p:cNvSpPr>
              <a:spLocks noChangeArrowheads="1"/>
            </p:cNvSpPr>
            <p:nvPr/>
          </p:nvSpPr>
          <p:spPr bwMode="auto">
            <a:xfrm>
              <a:off x="3175002" y="2105038"/>
              <a:ext cx="979488" cy="14288"/>
            </a:xfrm>
            <a:prstGeom prst="rect">
              <a:avLst/>
            </a:prstGeom>
            <a:solidFill>
              <a:srgbClr val="652A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0" name="Rectangle 635"/>
            <p:cNvSpPr>
              <a:spLocks noChangeArrowheads="1"/>
            </p:cNvSpPr>
            <p:nvPr/>
          </p:nvSpPr>
          <p:spPr bwMode="auto">
            <a:xfrm>
              <a:off x="3175002" y="2119326"/>
              <a:ext cx="979488" cy="7938"/>
            </a:xfrm>
            <a:prstGeom prst="rect">
              <a:avLst/>
            </a:prstGeom>
            <a:solidFill>
              <a:srgbClr val="642A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1" name="Rectangle 636"/>
            <p:cNvSpPr>
              <a:spLocks noChangeArrowheads="1"/>
            </p:cNvSpPr>
            <p:nvPr/>
          </p:nvSpPr>
          <p:spPr bwMode="auto">
            <a:xfrm>
              <a:off x="3175002" y="2127263"/>
              <a:ext cx="979488" cy="6350"/>
            </a:xfrm>
            <a:prstGeom prst="rect">
              <a:avLst/>
            </a:prstGeom>
            <a:solidFill>
              <a:srgbClr val="642A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2" name="Rectangle 637"/>
            <p:cNvSpPr>
              <a:spLocks noChangeArrowheads="1"/>
            </p:cNvSpPr>
            <p:nvPr/>
          </p:nvSpPr>
          <p:spPr bwMode="auto">
            <a:xfrm>
              <a:off x="3175002" y="2133613"/>
              <a:ext cx="979488" cy="6350"/>
            </a:xfrm>
            <a:prstGeom prst="rect">
              <a:avLst/>
            </a:prstGeom>
            <a:solidFill>
              <a:srgbClr val="632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3" name="Rectangle 638"/>
            <p:cNvSpPr>
              <a:spLocks noChangeArrowheads="1"/>
            </p:cNvSpPr>
            <p:nvPr/>
          </p:nvSpPr>
          <p:spPr bwMode="auto">
            <a:xfrm>
              <a:off x="3181352" y="1973275"/>
              <a:ext cx="96678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94" name="Rectangle 639"/>
            <p:cNvSpPr>
              <a:spLocks noChangeArrowheads="1"/>
            </p:cNvSpPr>
            <p:nvPr/>
          </p:nvSpPr>
          <p:spPr bwMode="auto">
            <a:xfrm>
              <a:off x="3201989" y="2001850"/>
              <a:ext cx="6217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Rights Account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95" name="Rectangle 640"/>
            <p:cNvSpPr>
              <a:spLocks noChangeArrowheads="1"/>
            </p:cNvSpPr>
            <p:nvPr/>
          </p:nvSpPr>
          <p:spPr bwMode="auto">
            <a:xfrm>
              <a:off x="3195639" y="2147901"/>
              <a:ext cx="96520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13" name="Picture 64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95639" y="2147901"/>
              <a:ext cx="965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0" name="Rectangle 642"/>
            <p:cNvSpPr>
              <a:spLocks noChangeArrowheads="1"/>
            </p:cNvSpPr>
            <p:nvPr/>
          </p:nvSpPr>
          <p:spPr bwMode="auto">
            <a:xfrm>
              <a:off x="3195639" y="2147901"/>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1" name="Rectangle 643"/>
            <p:cNvSpPr>
              <a:spLocks noChangeArrowheads="1"/>
            </p:cNvSpPr>
            <p:nvPr/>
          </p:nvSpPr>
          <p:spPr bwMode="auto">
            <a:xfrm>
              <a:off x="3187702" y="2139963"/>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2" name="Freeform 644"/>
            <p:cNvSpPr>
              <a:spLocks/>
            </p:cNvSpPr>
            <p:nvPr/>
          </p:nvSpPr>
          <p:spPr bwMode="auto">
            <a:xfrm>
              <a:off x="3192464" y="2144726"/>
              <a:ext cx="973138" cy="173038"/>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4" name="Rectangle 645"/>
            <p:cNvSpPr>
              <a:spLocks noChangeArrowheads="1"/>
            </p:cNvSpPr>
            <p:nvPr/>
          </p:nvSpPr>
          <p:spPr bwMode="auto">
            <a:xfrm>
              <a:off x="3187702" y="2139963"/>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5" name="Rectangle 646"/>
            <p:cNvSpPr>
              <a:spLocks noChangeArrowheads="1"/>
            </p:cNvSpPr>
            <p:nvPr/>
          </p:nvSpPr>
          <p:spPr bwMode="auto">
            <a:xfrm>
              <a:off x="3175002" y="2127263"/>
              <a:ext cx="97948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6" name="Rectangle 647"/>
            <p:cNvSpPr>
              <a:spLocks noChangeArrowheads="1"/>
            </p:cNvSpPr>
            <p:nvPr/>
          </p:nvSpPr>
          <p:spPr bwMode="auto">
            <a:xfrm>
              <a:off x="3175002" y="2133613"/>
              <a:ext cx="97948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7" name="Rectangle 648"/>
            <p:cNvSpPr>
              <a:spLocks noChangeArrowheads="1"/>
            </p:cNvSpPr>
            <p:nvPr/>
          </p:nvSpPr>
          <p:spPr bwMode="auto">
            <a:xfrm>
              <a:off x="3175002" y="2139963"/>
              <a:ext cx="979488" cy="793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8" name="Rectangle 649"/>
            <p:cNvSpPr>
              <a:spLocks noChangeArrowheads="1"/>
            </p:cNvSpPr>
            <p:nvPr/>
          </p:nvSpPr>
          <p:spPr bwMode="auto">
            <a:xfrm>
              <a:off x="3175002" y="2147901"/>
              <a:ext cx="979488"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9" name="Rectangle 650"/>
            <p:cNvSpPr>
              <a:spLocks noChangeArrowheads="1"/>
            </p:cNvSpPr>
            <p:nvPr/>
          </p:nvSpPr>
          <p:spPr bwMode="auto">
            <a:xfrm>
              <a:off x="3175002" y="2162189"/>
              <a:ext cx="979488" cy="127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0" name="Rectangle 651"/>
            <p:cNvSpPr>
              <a:spLocks noChangeArrowheads="1"/>
            </p:cNvSpPr>
            <p:nvPr/>
          </p:nvSpPr>
          <p:spPr bwMode="auto">
            <a:xfrm>
              <a:off x="3175002" y="2174889"/>
              <a:ext cx="979488" cy="793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1" name="Rectangle 652"/>
            <p:cNvSpPr>
              <a:spLocks noChangeArrowheads="1"/>
            </p:cNvSpPr>
            <p:nvPr/>
          </p:nvSpPr>
          <p:spPr bwMode="auto">
            <a:xfrm>
              <a:off x="3175002" y="2182826"/>
              <a:ext cx="979488" cy="12700"/>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2" name="Rectangle 653"/>
            <p:cNvSpPr>
              <a:spLocks noChangeArrowheads="1"/>
            </p:cNvSpPr>
            <p:nvPr/>
          </p:nvSpPr>
          <p:spPr bwMode="auto">
            <a:xfrm>
              <a:off x="3175002" y="2195526"/>
              <a:ext cx="979488" cy="14288"/>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3" name="Rectangle 654"/>
            <p:cNvSpPr>
              <a:spLocks noChangeArrowheads="1"/>
            </p:cNvSpPr>
            <p:nvPr/>
          </p:nvSpPr>
          <p:spPr bwMode="auto">
            <a:xfrm>
              <a:off x="3175002" y="2209814"/>
              <a:ext cx="979488" cy="2063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4" name="Rectangle 655"/>
            <p:cNvSpPr>
              <a:spLocks noChangeArrowheads="1"/>
            </p:cNvSpPr>
            <p:nvPr/>
          </p:nvSpPr>
          <p:spPr bwMode="auto">
            <a:xfrm>
              <a:off x="3175002" y="2230451"/>
              <a:ext cx="979488" cy="793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5" name="Rectangle 656"/>
            <p:cNvSpPr>
              <a:spLocks noChangeArrowheads="1"/>
            </p:cNvSpPr>
            <p:nvPr/>
          </p:nvSpPr>
          <p:spPr bwMode="auto">
            <a:xfrm>
              <a:off x="3175002" y="2238389"/>
              <a:ext cx="979488" cy="12700"/>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6" name="Rectangle 657"/>
            <p:cNvSpPr>
              <a:spLocks noChangeArrowheads="1"/>
            </p:cNvSpPr>
            <p:nvPr/>
          </p:nvSpPr>
          <p:spPr bwMode="auto">
            <a:xfrm>
              <a:off x="3175002" y="2251089"/>
              <a:ext cx="979488" cy="1428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7" name="Rectangle 658"/>
            <p:cNvSpPr>
              <a:spLocks noChangeArrowheads="1"/>
            </p:cNvSpPr>
            <p:nvPr/>
          </p:nvSpPr>
          <p:spPr bwMode="auto">
            <a:xfrm>
              <a:off x="3175002" y="2265377"/>
              <a:ext cx="979488" cy="793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8" name="Rectangle 659"/>
            <p:cNvSpPr>
              <a:spLocks noChangeArrowheads="1"/>
            </p:cNvSpPr>
            <p:nvPr/>
          </p:nvSpPr>
          <p:spPr bwMode="auto">
            <a:xfrm>
              <a:off x="3175002" y="2273314"/>
              <a:ext cx="979488" cy="1270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99" name="Rectangle 660"/>
            <p:cNvSpPr>
              <a:spLocks noChangeArrowheads="1"/>
            </p:cNvSpPr>
            <p:nvPr/>
          </p:nvSpPr>
          <p:spPr bwMode="auto">
            <a:xfrm>
              <a:off x="3175002" y="2286014"/>
              <a:ext cx="979488" cy="142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0" name="Rectangle 661"/>
            <p:cNvSpPr>
              <a:spLocks noChangeArrowheads="1"/>
            </p:cNvSpPr>
            <p:nvPr/>
          </p:nvSpPr>
          <p:spPr bwMode="auto">
            <a:xfrm>
              <a:off x="3175002" y="2300302"/>
              <a:ext cx="979488" cy="6350"/>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1" name="Rectangle 662"/>
            <p:cNvSpPr>
              <a:spLocks noChangeArrowheads="1"/>
            </p:cNvSpPr>
            <p:nvPr/>
          </p:nvSpPr>
          <p:spPr bwMode="auto">
            <a:xfrm>
              <a:off x="3181352" y="2139963"/>
              <a:ext cx="96678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02" name="Rectangle 663"/>
            <p:cNvSpPr>
              <a:spLocks noChangeArrowheads="1"/>
            </p:cNvSpPr>
            <p:nvPr/>
          </p:nvSpPr>
          <p:spPr bwMode="auto">
            <a:xfrm>
              <a:off x="3201989" y="2168539"/>
              <a:ext cx="2393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03" name="Rectangle 664"/>
            <p:cNvSpPr>
              <a:spLocks noChangeArrowheads="1"/>
            </p:cNvSpPr>
            <p:nvPr/>
          </p:nvSpPr>
          <p:spPr bwMode="auto">
            <a:xfrm>
              <a:off x="3195639" y="2314589"/>
              <a:ext cx="96520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37" name="Picture 66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95639" y="2314589"/>
              <a:ext cx="965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4" name="Rectangle 666"/>
            <p:cNvSpPr>
              <a:spLocks noChangeArrowheads="1"/>
            </p:cNvSpPr>
            <p:nvPr/>
          </p:nvSpPr>
          <p:spPr bwMode="auto">
            <a:xfrm>
              <a:off x="3195639" y="2314589"/>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5" name="Rectangle 667"/>
            <p:cNvSpPr>
              <a:spLocks noChangeArrowheads="1"/>
            </p:cNvSpPr>
            <p:nvPr/>
          </p:nvSpPr>
          <p:spPr bwMode="auto">
            <a:xfrm>
              <a:off x="3187702" y="2306652"/>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6" name="Freeform 668"/>
            <p:cNvSpPr>
              <a:spLocks/>
            </p:cNvSpPr>
            <p:nvPr/>
          </p:nvSpPr>
          <p:spPr bwMode="auto">
            <a:xfrm>
              <a:off x="3192464" y="2311414"/>
              <a:ext cx="973138" cy="173038"/>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7" name="Rectangle 669"/>
            <p:cNvSpPr>
              <a:spLocks noChangeArrowheads="1"/>
            </p:cNvSpPr>
            <p:nvPr/>
          </p:nvSpPr>
          <p:spPr bwMode="auto">
            <a:xfrm>
              <a:off x="3187702" y="2308239"/>
              <a:ext cx="981075" cy="1793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8" name="Rectangle 670"/>
            <p:cNvSpPr>
              <a:spLocks noChangeArrowheads="1"/>
            </p:cNvSpPr>
            <p:nvPr/>
          </p:nvSpPr>
          <p:spPr bwMode="auto">
            <a:xfrm>
              <a:off x="3175002" y="2293952"/>
              <a:ext cx="97948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09" name="Rectangle 671"/>
            <p:cNvSpPr>
              <a:spLocks noChangeArrowheads="1"/>
            </p:cNvSpPr>
            <p:nvPr/>
          </p:nvSpPr>
          <p:spPr bwMode="auto">
            <a:xfrm>
              <a:off x="3175002" y="2300302"/>
              <a:ext cx="979488"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0" name="Rectangle 672"/>
            <p:cNvSpPr>
              <a:spLocks noChangeArrowheads="1"/>
            </p:cNvSpPr>
            <p:nvPr/>
          </p:nvSpPr>
          <p:spPr bwMode="auto">
            <a:xfrm>
              <a:off x="3175002" y="2306652"/>
              <a:ext cx="979488" cy="793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1" name="Rectangle 673"/>
            <p:cNvSpPr>
              <a:spLocks noChangeArrowheads="1"/>
            </p:cNvSpPr>
            <p:nvPr/>
          </p:nvSpPr>
          <p:spPr bwMode="auto">
            <a:xfrm>
              <a:off x="3175002" y="2314589"/>
              <a:ext cx="979488"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2" name="Rectangle 674"/>
            <p:cNvSpPr>
              <a:spLocks noChangeArrowheads="1"/>
            </p:cNvSpPr>
            <p:nvPr/>
          </p:nvSpPr>
          <p:spPr bwMode="auto">
            <a:xfrm>
              <a:off x="3175002" y="2328877"/>
              <a:ext cx="979488" cy="1270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4" name="Rectangle 675"/>
            <p:cNvSpPr>
              <a:spLocks noChangeArrowheads="1"/>
            </p:cNvSpPr>
            <p:nvPr/>
          </p:nvSpPr>
          <p:spPr bwMode="auto">
            <a:xfrm>
              <a:off x="3175002" y="2341577"/>
              <a:ext cx="979488" cy="793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5" name="Rectangle 676"/>
            <p:cNvSpPr>
              <a:spLocks noChangeArrowheads="1"/>
            </p:cNvSpPr>
            <p:nvPr/>
          </p:nvSpPr>
          <p:spPr bwMode="auto">
            <a:xfrm>
              <a:off x="3175002" y="2349514"/>
              <a:ext cx="979488" cy="142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6" name="Rectangle 677"/>
            <p:cNvSpPr>
              <a:spLocks noChangeArrowheads="1"/>
            </p:cNvSpPr>
            <p:nvPr/>
          </p:nvSpPr>
          <p:spPr bwMode="auto">
            <a:xfrm>
              <a:off x="3175002" y="2363802"/>
              <a:ext cx="979488" cy="1270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7" name="Rectangle 678"/>
            <p:cNvSpPr>
              <a:spLocks noChangeArrowheads="1"/>
            </p:cNvSpPr>
            <p:nvPr/>
          </p:nvSpPr>
          <p:spPr bwMode="auto">
            <a:xfrm>
              <a:off x="3175002" y="2376502"/>
              <a:ext cx="979488" cy="2063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8" name="Rectangle 679"/>
            <p:cNvSpPr>
              <a:spLocks noChangeArrowheads="1"/>
            </p:cNvSpPr>
            <p:nvPr/>
          </p:nvSpPr>
          <p:spPr bwMode="auto">
            <a:xfrm>
              <a:off x="3175002" y="2397140"/>
              <a:ext cx="979488" cy="793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9" name="Rectangle 680"/>
            <p:cNvSpPr>
              <a:spLocks noChangeArrowheads="1"/>
            </p:cNvSpPr>
            <p:nvPr/>
          </p:nvSpPr>
          <p:spPr bwMode="auto">
            <a:xfrm>
              <a:off x="3175002" y="2405077"/>
              <a:ext cx="979488" cy="142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0" name="Rectangle 681"/>
            <p:cNvSpPr>
              <a:spLocks noChangeArrowheads="1"/>
            </p:cNvSpPr>
            <p:nvPr/>
          </p:nvSpPr>
          <p:spPr bwMode="auto">
            <a:xfrm>
              <a:off x="3175002" y="2419365"/>
              <a:ext cx="979488" cy="1270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1" name="Rectangle 682"/>
            <p:cNvSpPr>
              <a:spLocks noChangeArrowheads="1"/>
            </p:cNvSpPr>
            <p:nvPr/>
          </p:nvSpPr>
          <p:spPr bwMode="auto">
            <a:xfrm>
              <a:off x="3175002" y="2432065"/>
              <a:ext cx="979488" cy="793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2" name="Rectangle 683"/>
            <p:cNvSpPr>
              <a:spLocks noChangeArrowheads="1"/>
            </p:cNvSpPr>
            <p:nvPr/>
          </p:nvSpPr>
          <p:spPr bwMode="auto">
            <a:xfrm>
              <a:off x="3175002" y="2440002"/>
              <a:ext cx="979488" cy="12700"/>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3" name="Rectangle 684"/>
            <p:cNvSpPr>
              <a:spLocks noChangeArrowheads="1"/>
            </p:cNvSpPr>
            <p:nvPr/>
          </p:nvSpPr>
          <p:spPr bwMode="auto">
            <a:xfrm>
              <a:off x="3175002" y="2452702"/>
              <a:ext cx="979488" cy="142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4" name="Rectangle 685"/>
            <p:cNvSpPr>
              <a:spLocks noChangeArrowheads="1"/>
            </p:cNvSpPr>
            <p:nvPr/>
          </p:nvSpPr>
          <p:spPr bwMode="auto">
            <a:xfrm>
              <a:off x="3175002" y="2466990"/>
              <a:ext cx="979488" cy="793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5" name="Rectangle 686"/>
            <p:cNvSpPr>
              <a:spLocks noChangeArrowheads="1"/>
            </p:cNvSpPr>
            <p:nvPr/>
          </p:nvSpPr>
          <p:spPr bwMode="auto">
            <a:xfrm>
              <a:off x="3181352" y="2306652"/>
              <a:ext cx="966788" cy="168276"/>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26" name="Rectangle 687"/>
            <p:cNvSpPr>
              <a:spLocks noChangeArrowheads="1"/>
            </p:cNvSpPr>
            <p:nvPr/>
          </p:nvSpPr>
          <p:spPr bwMode="auto">
            <a:xfrm>
              <a:off x="3201989" y="2335227"/>
              <a:ext cx="264565"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Private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241" name="Group 3240"/>
          <p:cNvGrpSpPr/>
          <p:nvPr/>
        </p:nvGrpSpPr>
        <p:grpSpPr>
          <a:xfrm>
            <a:off x="4159664" y="3827447"/>
            <a:ext cx="1324688" cy="528640"/>
            <a:chOff x="3175002" y="3544908"/>
            <a:chExt cx="993775" cy="528640"/>
          </a:xfrm>
        </p:grpSpPr>
        <p:sp>
          <p:nvSpPr>
            <p:cNvPr id="3727" name="Rectangle 688"/>
            <p:cNvSpPr>
              <a:spLocks noChangeArrowheads="1"/>
            </p:cNvSpPr>
            <p:nvPr/>
          </p:nvSpPr>
          <p:spPr bwMode="auto">
            <a:xfrm>
              <a:off x="3195639" y="3565545"/>
              <a:ext cx="965200" cy="50006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61" name="Picture 68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95639" y="3565545"/>
              <a:ext cx="965200" cy="500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28" name="Rectangle 690"/>
            <p:cNvSpPr>
              <a:spLocks noChangeArrowheads="1"/>
            </p:cNvSpPr>
            <p:nvPr/>
          </p:nvSpPr>
          <p:spPr bwMode="auto">
            <a:xfrm>
              <a:off x="3195639" y="3565545"/>
              <a:ext cx="966788" cy="50006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29" name="Rectangle 691"/>
            <p:cNvSpPr>
              <a:spLocks noChangeArrowheads="1"/>
            </p:cNvSpPr>
            <p:nvPr/>
          </p:nvSpPr>
          <p:spPr bwMode="auto">
            <a:xfrm>
              <a:off x="3187702" y="3559195"/>
              <a:ext cx="981075" cy="51435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0" name="Freeform 692"/>
            <p:cNvSpPr>
              <a:spLocks/>
            </p:cNvSpPr>
            <p:nvPr/>
          </p:nvSpPr>
          <p:spPr bwMode="auto">
            <a:xfrm>
              <a:off x="3192464" y="3562370"/>
              <a:ext cx="973138" cy="508003"/>
            </a:xfrm>
            <a:custGeom>
              <a:avLst/>
              <a:gdLst>
                <a:gd name="T0" fmla="*/ 8 w 2240"/>
                <a:gd name="T1" fmla="*/ 1152 h 1168"/>
                <a:gd name="T2" fmla="*/ 2232 w 2240"/>
                <a:gd name="T3" fmla="*/ 1152 h 1168"/>
                <a:gd name="T4" fmla="*/ 2224 w 2240"/>
                <a:gd name="T5" fmla="*/ 1160 h 1168"/>
                <a:gd name="T6" fmla="*/ 2224 w 2240"/>
                <a:gd name="T7" fmla="*/ 8 h 1168"/>
                <a:gd name="T8" fmla="*/ 2232 w 2240"/>
                <a:gd name="T9" fmla="*/ 16 h 1168"/>
                <a:gd name="T10" fmla="*/ 8 w 2240"/>
                <a:gd name="T11" fmla="*/ 16 h 1168"/>
                <a:gd name="T12" fmla="*/ 16 w 2240"/>
                <a:gd name="T13" fmla="*/ 8 h 1168"/>
                <a:gd name="T14" fmla="*/ 16 w 2240"/>
                <a:gd name="T15" fmla="*/ 1160 h 1168"/>
                <a:gd name="T16" fmla="*/ 8 w 2240"/>
                <a:gd name="T17" fmla="*/ 1168 h 1168"/>
                <a:gd name="T18" fmla="*/ 0 w 2240"/>
                <a:gd name="T19" fmla="*/ 1160 h 1168"/>
                <a:gd name="T20" fmla="*/ 0 w 2240"/>
                <a:gd name="T21" fmla="*/ 8 h 1168"/>
                <a:gd name="T22" fmla="*/ 8 w 2240"/>
                <a:gd name="T23" fmla="*/ 0 h 1168"/>
                <a:gd name="T24" fmla="*/ 2232 w 2240"/>
                <a:gd name="T25" fmla="*/ 0 h 1168"/>
                <a:gd name="T26" fmla="*/ 2240 w 2240"/>
                <a:gd name="T27" fmla="*/ 8 h 1168"/>
                <a:gd name="T28" fmla="*/ 2240 w 2240"/>
                <a:gd name="T29" fmla="*/ 1160 h 1168"/>
                <a:gd name="T30" fmla="*/ 2232 w 2240"/>
                <a:gd name="T31" fmla="*/ 1168 h 1168"/>
                <a:gd name="T32" fmla="*/ 8 w 2240"/>
                <a:gd name="T33" fmla="*/ 1168 h 1168"/>
                <a:gd name="T34" fmla="*/ 0 w 2240"/>
                <a:gd name="T35" fmla="*/ 1160 h 1168"/>
                <a:gd name="T36" fmla="*/ 8 w 2240"/>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1168">
                  <a:moveTo>
                    <a:pt x="8" y="1152"/>
                  </a:moveTo>
                  <a:lnTo>
                    <a:pt x="2232" y="1152"/>
                  </a:lnTo>
                  <a:lnTo>
                    <a:pt x="2224" y="1160"/>
                  </a:lnTo>
                  <a:lnTo>
                    <a:pt x="2224" y="8"/>
                  </a:lnTo>
                  <a:lnTo>
                    <a:pt x="2232"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32" y="0"/>
                  </a:lnTo>
                  <a:cubicBezTo>
                    <a:pt x="2237" y="0"/>
                    <a:pt x="2240" y="4"/>
                    <a:pt x="2240" y="8"/>
                  </a:cubicBezTo>
                  <a:lnTo>
                    <a:pt x="2240" y="1160"/>
                  </a:lnTo>
                  <a:cubicBezTo>
                    <a:pt x="2240" y="1165"/>
                    <a:pt x="2237" y="1168"/>
                    <a:pt x="2232"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1" name="Rectangle 693"/>
            <p:cNvSpPr>
              <a:spLocks noChangeArrowheads="1"/>
            </p:cNvSpPr>
            <p:nvPr/>
          </p:nvSpPr>
          <p:spPr bwMode="auto">
            <a:xfrm>
              <a:off x="3187702" y="3559195"/>
              <a:ext cx="981075" cy="51435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2" name="Rectangle 694"/>
            <p:cNvSpPr>
              <a:spLocks noChangeArrowheads="1"/>
            </p:cNvSpPr>
            <p:nvPr/>
          </p:nvSpPr>
          <p:spPr bwMode="auto">
            <a:xfrm>
              <a:off x="3175002" y="3544908"/>
              <a:ext cx="97948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3" name="Rectangle 695"/>
            <p:cNvSpPr>
              <a:spLocks noChangeArrowheads="1"/>
            </p:cNvSpPr>
            <p:nvPr/>
          </p:nvSpPr>
          <p:spPr bwMode="auto">
            <a:xfrm>
              <a:off x="3175002" y="3551258"/>
              <a:ext cx="979488"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4" name="Rectangle 696"/>
            <p:cNvSpPr>
              <a:spLocks noChangeArrowheads="1"/>
            </p:cNvSpPr>
            <p:nvPr/>
          </p:nvSpPr>
          <p:spPr bwMode="auto">
            <a:xfrm>
              <a:off x="3175002" y="3565545"/>
              <a:ext cx="979488"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5" name="Rectangle 697"/>
            <p:cNvSpPr>
              <a:spLocks noChangeArrowheads="1"/>
            </p:cNvSpPr>
            <p:nvPr/>
          </p:nvSpPr>
          <p:spPr bwMode="auto">
            <a:xfrm>
              <a:off x="3175002" y="3600471"/>
              <a:ext cx="979488" cy="269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6" name="Rectangle 698"/>
            <p:cNvSpPr>
              <a:spLocks noChangeArrowheads="1"/>
            </p:cNvSpPr>
            <p:nvPr/>
          </p:nvSpPr>
          <p:spPr bwMode="auto">
            <a:xfrm>
              <a:off x="3175002" y="3627458"/>
              <a:ext cx="979488" cy="3492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8" name="Rectangle 699"/>
            <p:cNvSpPr>
              <a:spLocks noChangeArrowheads="1"/>
            </p:cNvSpPr>
            <p:nvPr/>
          </p:nvSpPr>
          <p:spPr bwMode="auto">
            <a:xfrm>
              <a:off x="3175002" y="3662383"/>
              <a:ext cx="979488"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39" name="Rectangle 700"/>
            <p:cNvSpPr>
              <a:spLocks noChangeArrowheads="1"/>
            </p:cNvSpPr>
            <p:nvPr/>
          </p:nvSpPr>
          <p:spPr bwMode="auto">
            <a:xfrm>
              <a:off x="3175002" y="3697309"/>
              <a:ext cx="979488" cy="2857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0" name="Rectangle 701"/>
            <p:cNvSpPr>
              <a:spLocks noChangeArrowheads="1"/>
            </p:cNvSpPr>
            <p:nvPr/>
          </p:nvSpPr>
          <p:spPr bwMode="auto">
            <a:xfrm>
              <a:off x="3175002" y="3725884"/>
              <a:ext cx="979488"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1" name="Rectangle 702"/>
            <p:cNvSpPr>
              <a:spLocks noChangeArrowheads="1"/>
            </p:cNvSpPr>
            <p:nvPr/>
          </p:nvSpPr>
          <p:spPr bwMode="auto">
            <a:xfrm>
              <a:off x="3175002" y="3760809"/>
              <a:ext cx="979488" cy="619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2" name="Rectangle 703"/>
            <p:cNvSpPr>
              <a:spLocks noChangeArrowheads="1"/>
            </p:cNvSpPr>
            <p:nvPr/>
          </p:nvSpPr>
          <p:spPr bwMode="auto">
            <a:xfrm>
              <a:off x="3175002" y="3822722"/>
              <a:ext cx="979488"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3" name="Rectangle 704"/>
            <p:cNvSpPr>
              <a:spLocks noChangeArrowheads="1"/>
            </p:cNvSpPr>
            <p:nvPr/>
          </p:nvSpPr>
          <p:spPr bwMode="auto">
            <a:xfrm>
              <a:off x="3175002" y="3857647"/>
              <a:ext cx="979488" cy="269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4" name="Rectangle 705"/>
            <p:cNvSpPr>
              <a:spLocks noChangeArrowheads="1"/>
            </p:cNvSpPr>
            <p:nvPr/>
          </p:nvSpPr>
          <p:spPr bwMode="auto">
            <a:xfrm>
              <a:off x="3175002" y="3884635"/>
              <a:ext cx="979488" cy="349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5" name="Rectangle 706"/>
            <p:cNvSpPr>
              <a:spLocks noChangeArrowheads="1"/>
            </p:cNvSpPr>
            <p:nvPr/>
          </p:nvSpPr>
          <p:spPr bwMode="auto">
            <a:xfrm>
              <a:off x="3175002" y="3919560"/>
              <a:ext cx="979488" cy="349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6" name="Rectangle 707"/>
            <p:cNvSpPr>
              <a:spLocks noChangeArrowheads="1"/>
            </p:cNvSpPr>
            <p:nvPr/>
          </p:nvSpPr>
          <p:spPr bwMode="auto">
            <a:xfrm>
              <a:off x="3175002" y="3954485"/>
              <a:ext cx="979488" cy="2857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7" name="Rectangle 708"/>
            <p:cNvSpPr>
              <a:spLocks noChangeArrowheads="1"/>
            </p:cNvSpPr>
            <p:nvPr/>
          </p:nvSpPr>
          <p:spPr bwMode="auto">
            <a:xfrm>
              <a:off x="3175002" y="3983060"/>
              <a:ext cx="979488" cy="349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8" name="Rectangle 709"/>
            <p:cNvSpPr>
              <a:spLocks noChangeArrowheads="1"/>
            </p:cNvSpPr>
            <p:nvPr/>
          </p:nvSpPr>
          <p:spPr bwMode="auto">
            <a:xfrm>
              <a:off x="3175002" y="4017985"/>
              <a:ext cx="979488" cy="269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9" name="Rectangle 710"/>
            <p:cNvSpPr>
              <a:spLocks noChangeArrowheads="1"/>
            </p:cNvSpPr>
            <p:nvPr/>
          </p:nvSpPr>
          <p:spPr bwMode="auto">
            <a:xfrm>
              <a:off x="3175002" y="4044973"/>
              <a:ext cx="979488" cy="142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0" name="Rectangle 711"/>
            <p:cNvSpPr>
              <a:spLocks noChangeArrowheads="1"/>
            </p:cNvSpPr>
            <p:nvPr/>
          </p:nvSpPr>
          <p:spPr bwMode="auto">
            <a:xfrm>
              <a:off x="3181352" y="3551258"/>
              <a:ext cx="966788" cy="501652"/>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51" name="Rectangle 712"/>
            <p:cNvSpPr>
              <a:spLocks noChangeArrowheads="1"/>
            </p:cNvSpPr>
            <p:nvPr/>
          </p:nvSpPr>
          <p:spPr bwMode="auto">
            <a:xfrm>
              <a:off x="3195639" y="3565545"/>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785" name="Picture 7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95639" y="3565545"/>
              <a:ext cx="965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2" name="Rectangle 714"/>
            <p:cNvSpPr>
              <a:spLocks noChangeArrowheads="1"/>
            </p:cNvSpPr>
            <p:nvPr/>
          </p:nvSpPr>
          <p:spPr bwMode="auto">
            <a:xfrm>
              <a:off x="3195639" y="3565545"/>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3" name="Rectangle 715"/>
            <p:cNvSpPr>
              <a:spLocks noChangeArrowheads="1"/>
            </p:cNvSpPr>
            <p:nvPr/>
          </p:nvSpPr>
          <p:spPr bwMode="auto">
            <a:xfrm>
              <a:off x="3187702" y="3559195"/>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4" name="Freeform 716"/>
            <p:cNvSpPr>
              <a:spLocks/>
            </p:cNvSpPr>
            <p:nvPr/>
          </p:nvSpPr>
          <p:spPr bwMode="auto">
            <a:xfrm>
              <a:off x="3192464" y="3562370"/>
              <a:ext cx="973138" cy="173038"/>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55" name="Rectangle 717"/>
            <p:cNvSpPr>
              <a:spLocks noChangeArrowheads="1"/>
            </p:cNvSpPr>
            <p:nvPr/>
          </p:nvSpPr>
          <p:spPr bwMode="auto">
            <a:xfrm>
              <a:off x="3187702" y="3559195"/>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6" name="Rectangle 718"/>
            <p:cNvSpPr>
              <a:spLocks noChangeArrowheads="1"/>
            </p:cNvSpPr>
            <p:nvPr/>
          </p:nvSpPr>
          <p:spPr bwMode="auto">
            <a:xfrm>
              <a:off x="3175002" y="3544908"/>
              <a:ext cx="979488" cy="6350"/>
            </a:xfrm>
            <a:prstGeom prst="rect">
              <a:avLst/>
            </a:prstGeom>
            <a:solidFill>
              <a:srgbClr val="6229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7" name="Rectangle 719"/>
            <p:cNvSpPr>
              <a:spLocks noChangeArrowheads="1"/>
            </p:cNvSpPr>
            <p:nvPr/>
          </p:nvSpPr>
          <p:spPr bwMode="auto">
            <a:xfrm>
              <a:off x="3175002" y="3551258"/>
              <a:ext cx="979488" cy="7938"/>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8" name="Rectangle 720"/>
            <p:cNvSpPr>
              <a:spLocks noChangeArrowheads="1"/>
            </p:cNvSpPr>
            <p:nvPr/>
          </p:nvSpPr>
          <p:spPr bwMode="auto">
            <a:xfrm>
              <a:off x="3175002" y="3559195"/>
              <a:ext cx="979488" cy="6350"/>
            </a:xfrm>
            <a:prstGeom prst="rect">
              <a:avLst/>
            </a:prstGeom>
            <a:solidFill>
              <a:srgbClr val="6F3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59" name="Rectangle 721"/>
            <p:cNvSpPr>
              <a:spLocks noChangeArrowheads="1"/>
            </p:cNvSpPr>
            <p:nvPr/>
          </p:nvSpPr>
          <p:spPr bwMode="auto">
            <a:xfrm>
              <a:off x="3175002" y="3565545"/>
              <a:ext cx="979488" cy="6350"/>
            </a:xfrm>
            <a:prstGeom prst="rect">
              <a:avLst/>
            </a:prstGeom>
            <a:solidFill>
              <a:srgbClr val="6E2F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0" name="Rectangle 722"/>
            <p:cNvSpPr>
              <a:spLocks noChangeArrowheads="1"/>
            </p:cNvSpPr>
            <p:nvPr/>
          </p:nvSpPr>
          <p:spPr bwMode="auto">
            <a:xfrm>
              <a:off x="3175002" y="3571896"/>
              <a:ext cx="979488" cy="7938"/>
            </a:xfrm>
            <a:prstGeom prst="rect">
              <a:avLst/>
            </a:prstGeom>
            <a:solidFill>
              <a:srgbClr val="6E2F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2" name="Rectangle 723"/>
            <p:cNvSpPr>
              <a:spLocks noChangeArrowheads="1"/>
            </p:cNvSpPr>
            <p:nvPr/>
          </p:nvSpPr>
          <p:spPr bwMode="auto">
            <a:xfrm>
              <a:off x="3175002" y="3579833"/>
              <a:ext cx="979488" cy="6350"/>
            </a:xfrm>
            <a:prstGeom prst="rect">
              <a:avLst/>
            </a:prstGeom>
            <a:solidFill>
              <a:srgbClr val="6D2F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3" name="Rectangle 724"/>
            <p:cNvSpPr>
              <a:spLocks noChangeArrowheads="1"/>
            </p:cNvSpPr>
            <p:nvPr/>
          </p:nvSpPr>
          <p:spPr bwMode="auto">
            <a:xfrm>
              <a:off x="3175002" y="3586183"/>
              <a:ext cx="979488" cy="14288"/>
            </a:xfrm>
            <a:prstGeom prst="rect">
              <a:avLst/>
            </a:prstGeom>
            <a:solidFill>
              <a:srgbClr val="6D2E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4" name="Rectangle 725"/>
            <p:cNvSpPr>
              <a:spLocks noChangeArrowheads="1"/>
            </p:cNvSpPr>
            <p:nvPr/>
          </p:nvSpPr>
          <p:spPr bwMode="auto">
            <a:xfrm>
              <a:off x="3175002" y="3600471"/>
              <a:ext cx="979488" cy="14288"/>
            </a:xfrm>
            <a:prstGeom prst="rect">
              <a:avLst/>
            </a:prstGeom>
            <a:solidFill>
              <a:srgbClr val="6C2E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5" name="Rectangle 726"/>
            <p:cNvSpPr>
              <a:spLocks noChangeArrowheads="1"/>
            </p:cNvSpPr>
            <p:nvPr/>
          </p:nvSpPr>
          <p:spPr bwMode="auto">
            <a:xfrm>
              <a:off x="3175002" y="3614758"/>
              <a:ext cx="979488" cy="6350"/>
            </a:xfrm>
            <a:prstGeom prst="rect">
              <a:avLst/>
            </a:prstGeom>
            <a:solidFill>
              <a:srgbClr val="6B2D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6" name="Rectangle 727"/>
            <p:cNvSpPr>
              <a:spLocks noChangeArrowheads="1"/>
            </p:cNvSpPr>
            <p:nvPr/>
          </p:nvSpPr>
          <p:spPr bwMode="auto">
            <a:xfrm>
              <a:off x="3175002" y="3621108"/>
              <a:ext cx="979488" cy="14288"/>
            </a:xfrm>
            <a:prstGeom prst="rect">
              <a:avLst/>
            </a:prstGeom>
            <a:solidFill>
              <a:srgbClr val="6A2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7" name="Rectangle 728"/>
            <p:cNvSpPr>
              <a:spLocks noChangeArrowheads="1"/>
            </p:cNvSpPr>
            <p:nvPr/>
          </p:nvSpPr>
          <p:spPr bwMode="auto">
            <a:xfrm>
              <a:off x="3175002" y="3635396"/>
              <a:ext cx="979488" cy="6350"/>
            </a:xfrm>
            <a:prstGeom prst="rect">
              <a:avLst/>
            </a:prstGeom>
            <a:solidFill>
              <a:srgbClr val="692D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8" name="Rectangle 729"/>
            <p:cNvSpPr>
              <a:spLocks noChangeArrowheads="1"/>
            </p:cNvSpPr>
            <p:nvPr/>
          </p:nvSpPr>
          <p:spPr bwMode="auto">
            <a:xfrm>
              <a:off x="3175002" y="3641746"/>
              <a:ext cx="979488" cy="7938"/>
            </a:xfrm>
            <a:prstGeom prst="rect">
              <a:avLst/>
            </a:prstGeom>
            <a:solidFill>
              <a:srgbClr val="692D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69" name="Rectangle 730"/>
            <p:cNvSpPr>
              <a:spLocks noChangeArrowheads="1"/>
            </p:cNvSpPr>
            <p:nvPr/>
          </p:nvSpPr>
          <p:spPr bwMode="auto">
            <a:xfrm>
              <a:off x="3175002" y="3649683"/>
              <a:ext cx="979488" cy="6350"/>
            </a:xfrm>
            <a:prstGeom prst="rect">
              <a:avLst/>
            </a:prstGeom>
            <a:solidFill>
              <a:srgbClr val="682C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0" name="Rectangle 731"/>
            <p:cNvSpPr>
              <a:spLocks noChangeArrowheads="1"/>
            </p:cNvSpPr>
            <p:nvPr/>
          </p:nvSpPr>
          <p:spPr bwMode="auto">
            <a:xfrm>
              <a:off x="3175002" y="3656033"/>
              <a:ext cx="979488" cy="14288"/>
            </a:xfrm>
            <a:prstGeom prst="rect">
              <a:avLst/>
            </a:prstGeom>
            <a:solidFill>
              <a:srgbClr val="672C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1" name="Rectangle 732"/>
            <p:cNvSpPr>
              <a:spLocks noChangeArrowheads="1"/>
            </p:cNvSpPr>
            <p:nvPr/>
          </p:nvSpPr>
          <p:spPr bwMode="auto">
            <a:xfrm>
              <a:off x="3175002" y="3670321"/>
              <a:ext cx="979488" cy="6350"/>
            </a:xfrm>
            <a:prstGeom prst="rect">
              <a:avLst/>
            </a:prstGeom>
            <a:solidFill>
              <a:srgbClr val="662B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2" name="Rectangle 733"/>
            <p:cNvSpPr>
              <a:spLocks noChangeArrowheads="1"/>
            </p:cNvSpPr>
            <p:nvPr/>
          </p:nvSpPr>
          <p:spPr bwMode="auto">
            <a:xfrm>
              <a:off x="3175002" y="3676671"/>
              <a:ext cx="979488" cy="7938"/>
            </a:xfrm>
            <a:prstGeom prst="rect">
              <a:avLst/>
            </a:prstGeom>
            <a:solidFill>
              <a:srgbClr val="662B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3" name="Rectangle 734"/>
            <p:cNvSpPr>
              <a:spLocks noChangeArrowheads="1"/>
            </p:cNvSpPr>
            <p:nvPr/>
          </p:nvSpPr>
          <p:spPr bwMode="auto">
            <a:xfrm>
              <a:off x="3175002" y="3684609"/>
              <a:ext cx="979488" cy="6350"/>
            </a:xfrm>
            <a:prstGeom prst="rect">
              <a:avLst/>
            </a:prstGeom>
            <a:solidFill>
              <a:srgbClr val="662B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4" name="Rectangle 735"/>
            <p:cNvSpPr>
              <a:spLocks noChangeArrowheads="1"/>
            </p:cNvSpPr>
            <p:nvPr/>
          </p:nvSpPr>
          <p:spPr bwMode="auto">
            <a:xfrm>
              <a:off x="3175002" y="3690959"/>
              <a:ext cx="979488" cy="14288"/>
            </a:xfrm>
            <a:prstGeom prst="rect">
              <a:avLst/>
            </a:prstGeom>
            <a:solidFill>
              <a:srgbClr val="652A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5" name="Rectangle 736"/>
            <p:cNvSpPr>
              <a:spLocks noChangeArrowheads="1"/>
            </p:cNvSpPr>
            <p:nvPr/>
          </p:nvSpPr>
          <p:spPr bwMode="auto">
            <a:xfrm>
              <a:off x="3175002" y="3705246"/>
              <a:ext cx="979488" cy="6350"/>
            </a:xfrm>
            <a:prstGeom prst="rect">
              <a:avLst/>
            </a:prstGeom>
            <a:solidFill>
              <a:srgbClr val="642A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6" name="Rectangle 737"/>
            <p:cNvSpPr>
              <a:spLocks noChangeArrowheads="1"/>
            </p:cNvSpPr>
            <p:nvPr/>
          </p:nvSpPr>
          <p:spPr bwMode="auto">
            <a:xfrm>
              <a:off x="3175002" y="3711596"/>
              <a:ext cx="979488" cy="6350"/>
            </a:xfrm>
            <a:prstGeom prst="rect">
              <a:avLst/>
            </a:prstGeom>
            <a:solidFill>
              <a:srgbClr val="6329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7" name="Rectangle 738"/>
            <p:cNvSpPr>
              <a:spLocks noChangeArrowheads="1"/>
            </p:cNvSpPr>
            <p:nvPr/>
          </p:nvSpPr>
          <p:spPr bwMode="auto">
            <a:xfrm>
              <a:off x="3175002" y="3717946"/>
              <a:ext cx="979488" cy="7938"/>
            </a:xfrm>
            <a:prstGeom prst="rect">
              <a:avLst/>
            </a:prstGeom>
            <a:solidFill>
              <a:srgbClr val="6329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78" name="Rectangle 739"/>
            <p:cNvSpPr>
              <a:spLocks noChangeArrowheads="1"/>
            </p:cNvSpPr>
            <p:nvPr/>
          </p:nvSpPr>
          <p:spPr bwMode="auto">
            <a:xfrm>
              <a:off x="3181352" y="3551258"/>
              <a:ext cx="96678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79" name="Rectangle 740"/>
            <p:cNvSpPr>
              <a:spLocks noChangeArrowheads="1"/>
            </p:cNvSpPr>
            <p:nvPr/>
          </p:nvSpPr>
          <p:spPr bwMode="auto">
            <a:xfrm>
              <a:off x="3201989" y="3579833"/>
              <a:ext cx="621727"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Rights Account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80" name="Rectangle 741"/>
            <p:cNvSpPr>
              <a:spLocks noChangeArrowheads="1"/>
            </p:cNvSpPr>
            <p:nvPr/>
          </p:nvSpPr>
          <p:spPr bwMode="auto">
            <a:xfrm>
              <a:off x="3195639" y="3732234"/>
              <a:ext cx="96520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814" name="Picture 74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95639" y="3732234"/>
              <a:ext cx="965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1" name="Rectangle 743"/>
            <p:cNvSpPr>
              <a:spLocks noChangeArrowheads="1"/>
            </p:cNvSpPr>
            <p:nvPr/>
          </p:nvSpPr>
          <p:spPr bwMode="auto">
            <a:xfrm>
              <a:off x="3195639" y="3732234"/>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2" name="Rectangle 744"/>
            <p:cNvSpPr>
              <a:spLocks noChangeArrowheads="1"/>
            </p:cNvSpPr>
            <p:nvPr/>
          </p:nvSpPr>
          <p:spPr bwMode="auto">
            <a:xfrm>
              <a:off x="3187702" y="3725884"/>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3" name="Freeform 745"/>
            <p:cNvSpPr>
              <a:spLocks/>
            </p:cNvSpPr>
            <p:nvPr/>
          </p:nvSpPr>
          <p:spPr bwMode="auto">
            <a:xfrm>
              <a:off x="3192464" y="3729059"/>
              <a:ext cx="973138" cy="173038"/>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84" name="Rectangle 746"/>
            <p:cNvSpPr>
              <a:spLocks noChangeArrowheads="1"/>
            </p:cNvSpPr>
            <p:nvPr/>
          </p:nvSpPr>
          <p:spPr bwMode="auto">
            <a:xfrm>
              <a:off x="3187702" y="3725884"/>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6" name="Rectangle 747"/>
            <p:cNvSpPr>
              <a:spLocks noChangeArrowheads="1"/>
            </p:cNvSpPr>
            <p:nvPr/>
          </p:nvSpPr>
          <p:spPr bwMode="auto">
            <a:xfrm>
              <a:off x="3175002" y="3711596"/>
              <a:ext cx="97948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7" name="Rectangle 748"/>
            <p:cNvSpPr>
              <a:spLocks noChangeArrowheads="1"/>
            </p:cNvSpPr>
            <p:nvPr/>
          </p:nvSpPr>
          <p:spPr bwMode="auto">
            <a:xfrm>
              <a:off x="3175002" y="3717946"/>
              <a:ext cx="9794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8" name="Rectangle 749"/>
            <p:cNvSpPr>
              <a:spLocks noChangeArrowheads="1"/>
            </p:cNvSpPr>
            <p:nvPr/>
          </p:nvSpPr>
          <p:spPr bwMode="auto">
            <a:xfrm>
              <a:off x="3175002" y="3725884"/>
              <a:ext cx="979488" cy="63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89" name="Rectangle 750"/>
            <p:cNvSpPr>
              <a:spLocks noChangeArrowheads="1"/>
            </p:cNvSpPr>
            <p:nvPr/>
          </p:nvSpPr>
          <p:spPr bwMode="auto">
            <a:xfrm>
              <a:off x="3175002" y="3732234"/>
              <a:ext cx="979488"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0" name="Rectangle 751"/>
            <p:cNvSpPr>
              <a:spLocks noChangeArrowheads="1"/>
            </p:cNvSpPr>
            <p:nvPr/>
          </p:nvSpPr>
          <p:spPr bwMode="auto">
            <a:xfrm>
              <a:off x="3175002" y="3746521"/>
              <a:ext cx="979488" cy="63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1" name="Rectangle 752"/>
            <p:cNvSpPr>
              <a:spLocks noChangeArrowheads="1"/>
            </p:cNvSpPr>
            <p:nvPr/>
          </p:nvSpPr>
          <p:spPr bwMode="auto">
            <a:xfrm>
              <a:off x="3175002" y="3752871"/>
              <a:ext cx="979488" cy="142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2" name="Rectangle 753"/>
            <p:cNvSpPr>
              <a:spLocks noChangeArrowheads="1"/>
            </p:cNvSpPr>
            <p:nvPr/>
          </p:nvSpPr>
          <p:spPr bwMode="auto">
            <a:xfrm>
              <a:off x="3175002" y="3767159"/>
              <a:ext cx="979488" cy="142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3" name="Rectangle 754"/>
            <p:cNvSpPr>
              <a:spLocks noChangeArrowheads="1"/>
            </p:cNvSpPr>
            <p:nvPr/>
          </p:nvSpPr>
          <p:spPr bwMode="auto">
            <a:xfrm>
              <a:off x="3175002" y="3781447"/>
              <a:ext cx="979488"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4" name="Rectangle 755"/>
            <p:cNvSpPr>
              <a:spLocks noChangeArrowheads="1"/>
            </p:cNvSpPr>
            <p:nvPr/>
          </p:nvSpPr>
          <p:spPr bwMode="auto">
            <a:xfrm>
              <a:off x="3175002" y="3787797"/>
              <a:ext cx="979488"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5" name="Rectangle 756"/>
            <p:cNvSpPr>
              <a:spLocks noChangeArrowheads="1"/>
            </p:cNvSpPr>
            <p:nvPr/>
          </p:nvSpPr>
          <p:spPr bwMode="auto">
            <a:xfrm>
              <a:off x="3175002" y="3816372"/>
              <a:ext cx="979488" cy="63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6" name="Rectangle 757"/>
            <p:cNvSpPr>
              <a:spLocks noChangeArrowheads="1"/>
            </p:cNvSpPr>
            <p:nvPr/>
          </p:nvSpPr>
          <p:spPr bwMode="auto">
            <a:xfrm>
              <a:off x="3175002" y="3822722"/>
              <a:ext cx="979488" cy="142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7" name="Rectangle 758"/>
            <p:cNvSpPr>
              <a:spLocks noChangeArrowheads="1"/>
            </p:cNvSpPr>
            <p:nvPr/>
          </p:nvSpPr>
          <p:spPr bwMode="auto">
            <a:xfrm>
              <a:off x="3175002" y="3837009"/>
              <a:ext cx="979488"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8" name="Rectangle 759"/>
            <p:cNvSpPr>
              <a:spLocks noChangeArrowheads="1"/>
            </p:cNvSpPr>
            <p:nvPr/>
          </p:nvSpPr>
          <p:spPr bwMode="auto">
            <a:xfrm>
              <a:off x="3175002" y="3843359"/>
              <a:ext cx="979488" cy="142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99" name="Rectangle 760"/>
            <p:cNvSpPr>
              <a:spLocks noChangeArrowheads="1"/>
            </p:cNvSpPr>
            <p:nvPr/>
          </p:nvSpPr>
          <p:spPr bwMode="auto">
            <a:xfrm>
              <a:off x="3175002" y="3857647"/>
              <a:ext cx="979488" cy="142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0" name="Rectangle 761"/>
            <p:cNvSpPr>
              <a:spLocks noChangeArrowheads="1"/>
            </p:cNvSpPr>
            <p:nvPr/>
          </p:nvSpPr>
          <p:spPr bwMode="auto">
            <a:xfrm>
              <a:off x="3175002" y="3871935"/>
              <a:ext cx="979488"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1" name="Rectangle 762"/>
            <p:cNvSpPr>
              <a:spLocks noChangeArrowheads="1"/>
            </p:cNvSpPr>
            <p:nvPr/>
          </p:nvSpPr>
          <p:spPr bwMode="auto">
            <a:xfrm>
              <a:off x="3175002" y="3878285"/>
              <a:ext cx="979488" cy="142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2" name="Rectangle 763"/>
            <p:cNvSpPr>
              <a:spLocks noChangeArrowheads="1"/>
            </p:cNvSpPr>
            <p:nvPr/>
          </p:nvSpPr>
          <p:spPr bwMode="auto">
            <a:xfrm>
              <a:off x="3181352" y="3717946"/>
              <a:ext cx="96678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03" name="Rectangle 764"/>
            <p:cNvSpPr>
              <a:spLocks noChangeArrowheads="1"/>
            </p:cNvSpPr>
            <p:nvPr/>
          </p:nvSpPr>
          <p:spPr bwMode="auto">
            <a:xfrm>
              <a:off x="3201989" y="3746521"/>
              <a:ext cx="2393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04" name="Rectangle 765"/>
            <p:cNvSpPr>
              <a:spLocks noChangeArrowheads="1"/>
            </p:cNvSpPr>
            <p:nvPr/>
          </p:nvSpPr>
          <p:spPr bwMode="auto">
            <a:xfrm>
              <a:off x="3195639" y="3898922"/>
              <a:ext cx="96520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838" name="Picture 76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95639" y="3898922"/>
              <a:ext cx="9652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05" name="Rectangle 767"/>
            <p:cNvSpPr>
              <a:spLocks noChangeArrowheads="1"/>
            </p:cNvSpPr>
            <p:nvPr/>
          </p:nvSpPr>
          <p:spPr bwMode="auto">
            <a:xfrm>
              <a:off x="3195639" y="3898922"/>
              <a:ext cx="96678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6" name="Rectangle 768"/>
            <p:cNvSpPr>
              <a:spLocks noChangeArrowheads="1"/>
            </p:cNvSpPr>
            <p:nvPr/>
          </p:nvSpPr>
          <p:spPr bwMode="auto">
            <a:xfrm>
              <a:off x="3187702" y="3892572"/>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7" name="Freeform 769"/>
            <p:cNvSpPr>
              <a:spLocks/>
            </p:cNvSpPr>
            <p:nvPr/>
          </p:nvSpPr>
          <p:spPr bwMode="auto">
            <a:xfrm>
              <a:off x="3192464" y="3895747"/>
              <a:ext cx="973138" cy="174626"/>
            </a:xfrm>
            <a:custGeom>
              <a:avLst/>
              <a:gdLst>
                <a:gd name="T0" fmla="*/ 8 w 2240"/>
                <a:gd name="T1" fmla="*/ 384 h 400"/>
                <a:gd name="T2" fmla="*/ 2232 w 2240"/>
                <a:gd name="T3" fmla="*/ 384 h 400"/>
                <a:gd name="T4" fmla="*/ 2224 w 2240"/>
                <a:gd name="T5" fmla="*/ 392 h 400"/>
                <a:gd name="T6" fmla="*/ 2224 w 2240"/>
                <a:gd name="T7" fmla="*/ 8 h 400"/>
                <a:gd name="T8" fmla="*/ 2232 w 2240"/>
                <a:gd name="T9" fmla="*/ 16 h 400"/>
                <a:gd name="T10" fmla="*/ 8 w 2240"/>
                <a:gd name="T11" fmla="*/ 16 h 400"/>
                <a:gd name="T12" fmla="*/ 16 w 2240"/>
                <a:gd name="T13" fmla="*/ 8 h 400"/>
                <a:gd name="T14" fmla="*/ 16 w 2240"/>
                <a:gd name="T15" fmla="*/ 392 h 400"/>
                <a:gd name="T16" fmla="*/ 8 w 2240"/>
                <a:gd name="T17" fmla="*/ 400 h 400"/>
                <a:gd name="T18" fmla="*/ 0 w 2240"/>
                <a:gd name="T19" fmla="*/ 392 h 400"/>
                <a:gd name="T20" fmla="*/ 0 w 2240"/>
                <a:gd name="T21" fmla="*/ 8 h 400"/>
                <a:gd name="T22" fmla="*/ 8 w 2240"/>
                <a:gd name="T23" fmla="*/ 0 h 400"/>
                <a:gd name="T24" fmla="*/ 2232 w 2240"/>
                <a:gd name="T25" fmla="*/ 0 h 400"/>
                <a:gd name="T26" fmla="*/ 2240 w 2240"/>
                <a:gd name="T27" fmla="*/ 8 h 400"/>
                <a:gd name="T28" fmla="*/ 2240 w 2240"/>
                <a:gd name="T29" fmla="*/ 392 h 400"/>
                <a:gd name="T30" fmla="*/ 2232 w 2240"/>
                <a:gd name="T31" fmla="*/ 400 h 400"/>
                <a:gd name="T32" fmla="*/ 8 w 2240"/>
                <a:gd name="T33" fmla="*/ 400 h 400"/>
                <a:gd name="T34" fmla="*/ 0 w 2240"/>
                <a:gd name="T35" fmla="*/ 392 h 400"/>
                <a:gd name="T36" fmla="*/ 8 w 2240"/>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40" h="400">
                  <a:moveTo>
                    <a:pt x="8" y="384"/>
                  </a:moveTo>
                  <a:lnTo>
                    <a:pt x="2232" y="384"/>
                  </a:lnTo>
                  <a:lnTo>
                    <a:pt x="2224" y="392"/>
                  </a:lnTo>
                  <a:lnTo>
                    <a:pt x="2224" y="8"/>
                  </a:lnTo>
                  <a:lnTo>
                    <a:pt x="2232"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32" y="0"/>
                  </a:lnTo>
                  <a:cubicBezTo>
                    <a:pt x="2237" y="0"/>
                    <a:pt x="2240" y="4"/>
                    <a:pt x="2240" y="8"/>
                  </a:cubicBezTo>
                  <a:lnTo>
                    <a:pt x="2240" y="392"/>
                  </a:lnTo>
                  <a:cubicBezTo>
                    <a:pt x="2240" y="397"/>
                    <a:pt x="2237" y="400"/>
                    <a:pt x="2232"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8" name="Rectangle 770"/>
            <p:cNvSpPr>
              <a:spLocks noChangeArrowheads="1"/>
            </p:cNvSpPr>
            <p:nvPr/>
          </p:nvSpPr>
          <p:spPr bwMode="auto">
            <a:xfrm>
              <a:off x="3187702" y="3892572"/>
              <a:ext cx="981075" cy="18097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09" name="Rectangle 771"/>
            <p:cNvSpPr>
              <a:spLocks noChangeArrowheads="1"/>
            </p:cNvSpPr>
            <p:nvPr/>
          </p:nvSpPr>
          <p:spPr bwMode="auto">
            <a:xfrm>
              <a:off x="3175002" y="3878285"/>
              <a:ext cx="97948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0" name="Rectangle 772"/>
            <p:cNvSpPr>
              <a:spLocks noChangeArrowheads="1"/>
            </p:cNvSpPr>
            <p:nvPr/>
          </p:nvSpPr>
          <p:spPr bwMode="auto">
            <a:xfrm>
              <a:off x="3175002" y="3884635"/>
              <a:ext cx="979488" cy="79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1" name="Rectangle 773"/>
            <p:cNvSpPr>
              <a:spLocks noChangeArrowheads="1"/>
            </p:cNvSpPr>
            <p:nvPr/>
          </p:nvSpPr>
          <p:spPr bwMode="auto">
            <a:xfrm>
              <a:off x="3175002" y="3892572"/>
              <a:ext cx="979488" cy="63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2" name="Rectangle 774"/>
            <p:cNvSpPr>
              <a:spLocks noChangeArrowheads="1"/>
            </p:cNvSpPr>
            <p:nvPr/>
          </p:nvSpPr>
          <p:spPr bwMode="auto">
            <a:xfrm>
              <a:off x="3175002" y="3898922"/>
              <a:ext cx="979488"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3" name="Rectangle 775"/>
            <p:cNvSpPr>
              <a:spLocks noChangeArrowheads="1"/>
            </p:cNvSpPr>
            <p:nvPr/>
          </p:nvSpPr>
          <p:spPr bwMode="auto">
            <a:xfrm>
              <a:off x="3175002" y="3913210"/>
              <a:ext cx="979488" cy="63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5" name="Rectangle 776"/>
            <p:cNvSpPr>
              <a:spLocks noChangeArrowheads="1"/>
            </p:cNvSpPr>
            <p:nvPr/>
          </p:nvSpPr>
          <p:spPr bwMode="auto">
            <a:xfrm>
              <a:off x="3175002" y="3919560"/>
              <a:ext cx="979488" cy="142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6" name="Rectangle 777"/>
            <p:cNvSpPr>
              <a:spLocks noChangeArrowheads="1"/>
            </p:cNvSpPr>
            <p:nvPr/>
          </p:nvSpPr>
          <p:spPr bwMode="auto">
            <a:xfrm>
              <a:off x="3175002" y="3933847"/>
              <a:ext cx="979488" cy="142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7" name="Rectangle 778"/>
            <p:cNvSpPr>
              <a:spLocks noChangeArrowheads="1"/>
            </p:cNvSpPr>
            <p:nvPr/>
          </p:nvSpPr>
          <p:spPr bwMode="auto">
            <a:xfrm>
              <a:off x="3175002" y="3948135"/>
              <a:ext cx="979488"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8" name="Rectangle 779"/>
            <p:cNvSpPr>
              <a:spLocks noChangeArrowheads="1"/>
            </p:cNvSpPr>
            <p:nvPr/>
          </p:nvSpPr>
          <p:spPr bwMode="auto">
            <a:xfrm>
              <a:off x="3175002" y="3954485"/>
              <a:ext cx="979488"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19" name="Rectangle 780"/>
            <p:cNvSpPr>
              <a:spLocks noChangeArrowheads="1"/>
            </p:cNvSpPr>
            <p:nvPr/>
          </p:nvSpPr>
          <p:spPr bwMode="auto">
            <a:xfrm>
              <a:off x="3175002" y="3983060"/>
              <a:ext cx="979488" cy="63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0" name="Rectangle 781"/>
            <p:cNvSpPr>
              <a:spLocks noChangeArrowheads="1"/>
            </p:cNvSpPr>
            <p:nvPr/>
          </p:nvSpPr>
          <p:spPr bwMode="auto">
            <a:xfrm>
              <a:off x="3175002" y="3989410"/>
              <a:ext cx="979488" cy="142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1" name="Rectangle 782"/>
            <p:cNvSpPr>
              <a:spLocks noChangeArrowheads="1"/>
            </p:cNvSpPr>
            <p:nvPr/>
          </p:nvSpPr>
          <p:spPr bwMode="auto">
            <a:xfrm>
              <a:off x="3175002" y="4003698"/>
              <a:ext cx="979488"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2" name="Rectangle 783"/>
            <p:cNvSpPr>
              <a:spLocks noChangeArrowheads="1"/>
            </p:cNvSpPr>
            <p:nvPr/>
          </p:nvSpPr>
          <p:spPr bwMode="auto">
            <a:xfrm>
              <a:off x="3175002" y="4010048"/>
              <a:ext cx="979488" cy="142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3" name="Rectangle 784"/>
            <p:cNvSpPr>
              <a:spLocks noChangeArrowheads="1"/>
            </p:cNvSpPr>
            <p:nvPr/>
          </p:nvSpPr>
          <p:spPr bwMode="auto">
            <a:xfrm>
              <a:off x="3175002" y="4024335"/>
              <a:ext cx="979488" cy="142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4" name="Rectangle 785"/>
            <p:cNvSpPr>
              <a:spLocks noChangeArrowheads="1"/>
            </p:cNvSpPr>
            <p:nvPr/>
          </p:nvSpPr>
          <p:spPr bwMode="auto">
            <a:xfrm>
              <a:off x="3175002" y="4038623"/>
              <a:ext cx="979488"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5" name="Rectangle 786"/>
            <p:cNvSpPr>
              <a:spLocks noChangeArrowheads="1"/>
            </p:cNvSpPr>
            <p:nvPr/>
          </p:nvSpPr>
          <p:spPr bwMode="auto">
            <a:xfrm>
              <a:off x="3175002" y="4044973"/>
              <a:ext cx="979488" cy="142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6" name="Rectangle 787"/>
            <p:cNvSpPr>
              <a:spLocks noChangeArrowheads="1"/>
            </p:cNvSpPr>
            <p:nvPr/>
          </p:nvSpPr>
          <p:spPr bwMode="auto">
            <a:xfrm>
              <a:off x="3181352" y="3884635"/>
              <a:ext cx="966788" cy="168276"/>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252" name="Group 3251"/>
          <p:cNvGrpSpPr/>
          <p:nvPr/>
        </p:nvGrpSpPr>
        <p:grpSpPr>
          <a:xfrm>
            <a:off x="1434104" y="5203791"/>
            <a:ext cx="2492785" cy="1863725"/>
            <a:chOff x="1130300" y="4921251"/>
            <a:chExt cx="1870076" cy="1863725"/>
          </a:xfrm>
        </p:grpSpPr>
        <p:sp>
          <p:nvSpPr>
            <p:cNvPr id="3870" name="Rectangle 429"/>
            <p:cNvSpPr>
              <a:spLocks noChangeArrowheads="1"/>
            </p:cNvSpPr>
            <p:nvPr/>
          </p:nvSpPr>
          <p:spPr bwMode="auto">
            <a:xfrm>
              <a:off x="1158875" y="4941888"/>
              <a:ext cx="1835150" cy="18351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02" name="Picture 43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58875" y="4941888"/>
              <a:ext cx="1835150"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71" name="Rectangle 431"/>
            <p:cNvSpPr>
              <a:spLocks noChangeArrowheads="1"/>
            </p:cNvSpPr>
            <p:nvPr/>
          </p:nvSpPr>
          <p:spPr bwMode="auto">
            <a:xfrm>
              <a:off x="1158875" y="4941888"/>
              <a:ext cx="1835150" cy="18351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8" name="Rectangle 432"/>
            <p:cNvSpPr>
              <a:spLocks noChangeArrowheads="1"/>
            </p:cNvSpPr>
            <p:nvPr/>
          </p:nvSpPr>
          <p:spPr bwMode="auto">
            <a:xfrm>
              <a:off x="1150938" y="4935538"/>
              <a:ext cx="1849438" cy="18494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9" name="Freeform 433"/>
            <p:cNvSpPr>
              <a:spLocks/>
            </p:cNvSpPr>
            <p:nvPr/>
          </p:nvSpPr>
          <p:spPr bwMode="auto">
            <a:xfrm>
              <a:off x="1154113" y="4938713"/>
              <a:ext cx="1843088" cy="1841500"/>
            </a:xfrm>
            <a:custGeom>
              <a:avLst/>
              <a:gdLst>
                <a:gd name="T0" fmla="*/ 8 w 4240"/>
                <a:gd name="T1" fmla="*/ 4224 h 4240"/>
                <a:gd name="T2" fmla="*/ 4232 w 4240"/>
                <a:gd name="T3" fmla="*/ 4224 h 4240"/>
                <a:gd name="T4" fmla="*/ 4224 w 4240"/>
                <a:gd name="T5" fmla="*/ 4232 h 4240"/>
                <a:gd name="T6" fmla="*/ 4224 w 4240"/>
                <a:gd name="T7" fmla="*/ 8 h 4240"/>
                <a:gd name="T8" fmla="*/ 4232 w 4240"/>
                <a:gd name="T9" fmla="*/ 16 h 4240"/>
                <a:gd name="T10" fmla="*/ 8 w 4240"/>
                <a:gd name="T11" fmla="*/ 16 h 4240"/>
                <a:gd name="T12" fmla="*/ 16 w 4240"/>
                <a:gd name="T13" fmla="*/ 8 h 4240"/>
                <a:gd name="T14" fmla="*/ 16 w 4240"/>
                <a:gd name="T15" fmla="*/ 4232 h 4240"/>
                <a:gd name="T16" fmla="*/ 8 w 4240"/>
                <a:gd name="T17" fmla="*/ 4240 h 4240"/>
                <a:gd name="T18" fmla="*/ 0 w 4240"/>
                <a:gd name="T19" fmla="*/ 4232 h 4240"/>
                <a:gd name="T20" fmla="*/ 0 w 4240"/>
                <a:gd name="T21" fmla="*/ 8 h 4240"/>
                <a:gd name="T22" fmla="*/ 8 w 4240"/>
                <a:gd name="T23" fmla="*/ 0 h 4240"/>
                <a:gd name="T24" fmla="*/ 4232 w 4240"/>
                <a:gd name="T25" fmla="*/ 0 h 4240"/>
                <a:gd name="T26" fmla="*/ 4240 w 4240"/>
                <a:gd name="T27" fmla="*/ 8 h 4240"/>
                <a:gd name="T28" fmla="*/ 4240 w 4240"/>
                <a:gd name="T29" fmla="*/ 4232 h 4240"/>
                <a:gd name="T30" fmla="*/ 4232 w 4240"/>
                <a:gd name="T31" fmla="*/ 4240 h 4240"/>
                <a:gd name="T32" fmla="*/ 8 w 4240"/>
                <a:gd name="T33" fmla="*/ 4240 h 4240"/>
                <a:gd name="T34" fmla="*/ 0 w 4240"/>
                <a:gd name="T35" fmla="*/ 4232 h 4240"/>
                <a:gd name="T36" fmla="*/ 8 w 4240"/>
                <a:gd name="T37" fmla="*/ 4224 h 4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40" h="4240">
                  <a:moveTo>
                    <a:pt x="8" y="4224"/>
                  </a:moveTo>
                  <a:lnTo>
                    <a:pt x="4232" y="4224"/>
                  </a:lnTo>
                  <a:lnTo>
                    <a:pt x="4224" y="4232"/>
                  </a:lnTo>
                  <a:lnTo>
                    <a:pt x="4224" y="8"/>
                  </a:lnTo>
                  <a:lnTo>
                    <a:pt x="4232" y="16"/>
                  </a:lnTo>
                  <a:lnTo>
                    <a:pt x="8" y="16"/>
                  </a:lnTo>
                  <a:lnTo>
                    <a:pt x="16" y="8"/>
                  </a:lnTo>
                  <a:lnTo>
                    <a:pt x="16" y="4232"/>
                  </a:lnTo>
                  <a:cubicBezTo>
                    <a:pt x="16" y="4237"/>
                    <a:pt x="13" y="4240"/>
                    <a:pt x="8" y="4240"/>
                  </a:cubicBezTo>
                  <a:cubicBezTo>
                    <a:pt x="4" y="4240"/>
                    <a:pt x="0" y="4237"/>
                    <a:pt x="0" y="4232"/>
                  </a:cubicBezTo>
                  <a:lnTo>
                    <a:pt x="0" y="8"/>
                  </a:lnTo>
                  <a:cubicBezTo>
                    <a:pt x="0" y="4"/>
                    <a:pt x="4" y="0"/>
                    <a:pt x="8" y="0"/>
                  </a:cubicBezTo>
                  <a:lnTo>
                    <a:pt x="4232" y="0"/>
                  </a:lnTo>
                  <a:cubicBezTo>
                    <a:pt x="4237" y="0"/>
                    <a:pt x="4240" y="4"/>
                    <a:pt x="4240" y="8"/>
                  </a:cubicBezTo>
                  <a:lnTo>
                    <a:pt x="4240" y="4232"/>
                  </a:lnTo>
                  <a:cubicBezTo>
                    <a:pt x="4240" y="4237"/>
                    <a:pt x="4237" y="4240"/>
                    <a:pt x="4232" y="4240"/>
                  </a:cubicBezTo>
                  <a:lnTo>
                    <a:pt x="8" y="4240"/>
                  </a:lnTo>
                  <a:cubicBezTo>
                    <a:pt x="4" y="4240"/>
                    <a:pt x="0" y="4237"/>
                    <a:pt x="0" y="4232"/>
                  </a:cubicBezTo>
                  <a:cubicBezTo>
                    <a:pt x="0" y="4228"/>
                    <a:pt x="4" y="4224"/>
                    <a:pt x="8" y="422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0" name="Rectangle 434"/>
            <p:cNvSpPr>
              <a:spLocks noChangeArrowheads="1"/>
            </p:cNvSpPr>
            <p:nvPr/>
          </p:nvSpPr>
          <p:spPr bwMode="auto">
            <a:xfrm>
              <a:off x="1150938" y="4935538"/>
              <a:ext cx="1849438" cy="18494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1" name="Rectangle 435"/>
            <p:cNvSpPr>
              <a:spLocks noChangeArrowheads="1"/>
            </p:cNvSpPr>
            <p:nvPr/>
          </p:nvSpPr>
          <p:spPr bwMode="auto">
            <a:xfrm>
              <a:off x="1130300" y="4921251"/>
              <a:ext cx="18494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2" name="Rectangle 436"/>
            <p:cNvSpPr>
              <a:spLocks noChangeArrowheads="1"/>
            </p:cNvSpPr>
            <p:nvPr/>
          </p:nvSpPr>
          <p:spPr bwMode="auto">
            <a:xfrm>
              <a:off x="1130300" y="4927601"/>
              <a:ext cx="1849438" cy="174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3" name="Rectangle 437"/>
            <p:cNvSpPr>
              <a:spLocks noChangeArrowheads="1"/>
            </p:cNvSpPr>
            <p:nvPr/>
          </p:nvSpPr>
          <p:spPr bwMode="auto">
            <a:xfrm>
              <a:off x="1130300" y="5102226"/>
              <a:ext cx="1849438" cy="228600"/>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4" name="Rectangle 438"/>
            <p:cNvSpPr>
              <a:spLocks noChangeArrowheads="1"/>
            </p:cNvSpPr>
            <p:nvPr/>
          </p:nvSpPr>
          <p:spPr bwMode="auto">
            <a:xfrm>
              <a:off x="1130300" y="5330826"/>
              <a:ext cx="1849438" cy="2301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5" name="Rectangle 439"/>
            <p:cNvSpPr>
              <a:spLocks noChangeArrowheads="1"/>
            </p:cNvSpPr>
            <p:nvPr/>
          </p:nvSpPr>
          <p:spPr bwMode="auto">
            <a:xfrm>
              <a:off x="1130300" y="5561013"/>
              <a:ext cx="1849438" cy="347663"/>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6" name="Rectangle 440"/>
            <p:cNvSpPr>
              <a:spLocks noChangeArrowheads="1"/>
            </p:cNvSpPr>
            <p:nvPr/>
          </p:nvSpPr>
          <p:spPr bwMode="auto">
            <a:xfrm>
              <a:off x="1130300" y="5908676"/>
              <a:ext cx="1849438" cy="22860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7" name="Rectangle 441"/>
            <p:cNvSpPr>
              <a:spLocks noChangeArrowheads="1"/>
            </p:cNvSpPr>
            <p:nvPr/>
          </p:nvSpPr>
          <p:spPr bwMode="auto">
            <a:xfrm>
              <a:off x="1130300" y="6137276"/>
              <a:ext cx="1849438" cy="23653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8" name="Rectangle 442"/>
            <p:cNvSpPr>
              <a:spLocks noChangeArrowheads="1"/>
            </p:cNvSpPr>
            <p:nvPr/>
          </p:nvSpPr>
          <p:spPr bwMode="auto">
            <a:xfrm>
              <a:off x="1130300" y="6373813"/>
              <a:ext cx="1849438" cy="2301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9" name="Rectangle 443"/>
            <p:cNvSpPr>
              <a:spLocks noChangeArrowheads="1"/>
            </p:cNvSpPr>
            <p:nvPr/>
          </p:nvSpPr>
          <p:spPr bwMode="auto">
            <a:xfrm>
              <a:off x="1130300" y="6604001"/>
              <a:ext cx="1849438" cy="1666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0" name="Rectangle 444"/>
            <p:cNvSpPr>
              <a:spLocks noChangeArrowheads="1"/>
            </p:cNvSpPr>
            <p:nvPr/>
          </p:nvSpPr>
          <p:spPr bwMode="auto">
            <a:xfrm>
              <a:off x="1144588" y="4927601"/>
              <a:ext cx="1835150" cy="1835150"/>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81" name="Rectangle 445"/>
            <p:cNvSpPr>
              <a:spLocks noChangeArrowheads="1"/>
            </p:cNvSpPr>
            <p:nvPr/>
          </p:nvSpPr>
          <p:spPr bwMode="auto">
            <a:xfrm>
              <a:off x="1158875" y="4935538"/>
              <a:ext cx="900722"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ln>
                    <a:noFill/>
                  </a:ln>
                  <a:solidFill>
                    <a:srgbClr val="000000"/>
                  </a:solidFill>
                  <a:effectLst/>
                  <a:latin typeface="Calibri" pitchFamily="34" charset="0"/>
                  <a:cs typeface="Arial" pitchFamily="34" charset="0"/>
                </a:rPr>
                <a:t>RMS Protected Document Information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82" name="Rectangle 446"/>
            <p:cNvSpPr>
              <a:spLocks noChangeArrowheads="1"/>
            </p:cNvSpPr>
            <p:nvPr/>
          </p:nvSpPr>
          <p:spPr bwMode="auto">
            <a:xfrm>
              <a:off x="1909763" y="6026151"/>
              <a:ext cx="958850" cy="501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19" name="Picture 447"/>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909763" y="6026151"/>
              <a:ext cx="95885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83" name="Rectangle 448"/>
            <p:cNvSpPr>
              <a:spLocks noChangeArrowheads="1"/>
            </p:cNvSpPr>
            <p:nvPr/>
          </p:nvSpPr>
          <p:spPr bwMode="auto">
            <a:xfrm>
              <a:off x="1909763" y="6026151"/>
              <a:ext cx="958850" cy="5016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4" name="Rectangle 449"/>
            <p:cNvSpPr>
              <a:spLocks noChangeArrowheads="1"/>
            </p:cNvSpPr>
            <p:nvPr/>
          </p:nvSpPr>
          <p:spPr bwMode="auto">
            <a:xfrm>
              <a:off x="1901825" y="6019801"/>
              <a:ext cx="973138" cy="514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5" name="Freeform 450"/>
            <p:cNvSpPr>
              <a:spLocks/>
            </p:cNvSpPr>
            <p:nvPr/>
          </p:nvSpPr>
          <p:spPr bwMode="auto">
            <a:xfrm>
              <a:off x="1905000" y="6022976"/>
              <a:ext cx="966788" cy="508000"/>
            </a:xfrm>
            <a:custGeom>
              <a:avLst/>
              <a:gdLst>
                <a:gd name="T0" fmla="*/ 8 w 2224"/>
                <a:gd name="T1" fmla="*/ 1152 h 1168"/>
                <a:gd name="T2" fmla="*/ 2216 w 2224"/>
                <a:gd name="T3" fmla="*/ 1152 h 1168"/>
                <a:gd name="T4" fmla="*/ 2208 w 2224"/>
                <a:gd name="T5" fmla="*/ 1160 h 1168"/>
                <a:gd name="T6" fmla="*/ 2208 w 2224"/>
                <a:gd name="T7" fmla="*/ 8 h 1168"/>
                <a:gd name="T8" fmla="*/ 2216 w 2224"/>
                <a:gd name="T9" fmla="*/ 16 h 1168"/>
                <a:gd name="T10" fmla="*/ 8 w 2224"/>
                <a:gd name="T11" fmla="*/ 16 h 1168"/>
                <a:gd name="T12" fmla="*/ 16 w 2224"/>
                <a:gd name="T13" fmla="*/ 8 h 1168"/>
                <a:gd name="T14" fmla="*/ 16 w 2224"/>
                <a:gd name="T15" fmla="*/ 1160 h 1168"/>
                <a:gd name="T16" fmla="*/ 8 w 2224"/>
                <a:gd name="T17" fmla="*/ 1168 h 1168"/>
                <a:gd name="T18" fmla="*/ 0 w 2224"/>
                <a:gd name="T19" fmla="*/ 1160 h 1168"/>
                <a:gd name="T20" fmla="*/ 0 w 2224"/>
                <a:gd name="T21" fmla="*/ 8 h 1168"/>
                <a:gd name="T22" fmla="*/ 8 w 2224"/>
                <a:gd name="T23" fmla="*/ 0 h 1168"/>
                <a:gd name="T24" fmla="*/ 2216 w 2224"/>
                <a:gd name="T25" fmla="*/ 0 h 1168"/>
                <a:gd name="T26" fmla="*/ 2224 w 2224"/>
                <a:gd name="T27" fmla="*/ 8 h 1168"/>
                <a:gd name="T28" fmla="*/ 2224 w 2224"/>
                <a:gd name="T29" fmla="*/ 1160 h 1168"/>
                <a:gd name="T30" fmla="*/ 2216 w 2224"/>
                <a:gd name="T31" fmla="*/ 1168 h 1168"/>
                <a:gd name="T32" fmla="*/ 8 w 2224"/>
                <a:gd name="T33" fmla="*/ 1168 h 1168"/>
                <a:gd name="T34" fmla="*/ 0 w 2224"/>
                <a:gd name="T35" fmla="*/ 1160 h 1168"/>
                <a:gd name="T36" fmla="*/ 8 w 2224"/>
                <a:gd name="T37" fmla="*/ 1152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1168">
                  <a:moveTo>
                    <a:pt x="8" y="1152"/>
                  </a:moveTo>
                  <a:lnTo>
                    <a:pt x="2216" y="1152"/>
                  </a:lnTo>
                  <a:lnTo>
                    <a:pt x="2208" y="1160"/>
                  </a:lnTo>
                  <a:lnTo>
                    <a:pt x="2208" y="8"/>
                  </a:lnTo>
                  <a:lnTo>
                    <a:pt x="2216" y="16"/>
                  </a:lnTo>
                  <a:lnTo>
                    <a:pt x="8" y="16"/>
                  </a:lnTo>
                  <a:lnTo>
                    <a:pt x="16" y="8"/>
                  </a:lnTo>
                  <a:lnTo>
                    <a:pt x="16" y="1160"/>
                  </a:lnTo>
                  <a:cubicBezTo>
                    <a:pt x="16" y="1165"/>
                    <a:pt x="13" y="1168"/>
                    <a:pt x="8" y="1168"/>
                  </a:cubicBezTo>
                  <a:cubicBezTo>
                    <a:pt x="4" y="1168"/>
                    <a:pt x="0" y="1165"/>
                    <a:pt x="0" y="1160"/>
                  </a:cubicBezTo>
                  <a:lnTo>
                    <a:pt x="0" y="8"/>
                  </a:lnTo>
                  <a:cubicBezTo>
                    <a:pt x="0" y="4"/>
                    <a:pt x="4" y="0"/>
                    <a:pt x="8" y="0"/>
                  </a:cubicBezTo>
                  <a:lnTo>
                    <a:pt x="2216" y="0"/>
                  </a:lnTo>
                  <a:cubicBezTo>
                    <a:pt x="2221" y="0"/>
                    <a:pt x="2224" y="4"/>
                    <a:pt x="2224" y="8"/>
                  </a:cubicBezTo>
                  <a:lnTo>
                    <a:pt x="2224" y="1160"/>
                  </a:lnTo>
                  <a:cubicBezTo>
                    <a:pt x="2224" y="1165"/>
                    <a:pt x="2221" y="1168"/>
                    <a:pt x="2216" y="1168"/>
                  </a:cubicBezTo>
                  <a:lnTo>
                    <a:pt x="8" y="1168"/>
                  </a:lnTo>
                  <a:cubicBezTo>
                    <a:pt x="4" y="1168"/>
                    <a:pt x="0" y="1165"/>
                    <a:pt x="0" y="1160"/>
                  </a:cubicBezTo>
                  <a:cubicBezTo>
                    <a:pt x="0" y="1156"/>
                    <a:pt x="4" y="1152"/>
                    <a:pt x="8" y="115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6" name="Rectangle 451"/>
            <p:cNvSpPr>
              <a:spLocks noChangeArrowheads="1"/>
            </p:cNvSpPr>
            <p:nvPr/>
          </p:nvSpPr>
          <p:spPr bwMode="auto">
            <a:xfrm>
              <a:off x="1901825" y="6019801"/>
              <a:ext cx="973138" cy="514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7" name="Rectangle 452"/>
            <p:cNvSpPr>
              <a:spLocks noChangeArrowheads="1"/>
            </p:cNvSpPr>
            <p:nvPr/>
          </p:nvSpPr>
          <p:spPr bwMode="auto">
            <a:xfrm>
              <a:off x="1881188" y="6005513"/>
              <a:ext cx="981075"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8" name="Rectangle 453"/>
            <p:cNvSpPr>
              <a:spLocks noChangeArrowheads="1"/>
            </p:cNvSpPr>
            <p:nvPr/>
          </p:nvSpPr>
          <p:spPr bwMode="auto">
            <a:xfrm>
              <a:off x="1881188" y="6011863"/>
              <a:ext cx="981075"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9" name="Rectangle 454"/>
            <p:cNvSpPr>
              <a:spLocks noChangeArrowheads="1"/>
            </p:cNvSpPr>
            <p:nvPr/>
          </p:nvSpPr>
          <p:spPr bwMode="auto">
            <a:xfrm>
              <a:off x="1881188" y="6026151"/>
              <a:ext cx="981075"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0" name="Rectangle 455"/>
            <p:cNvSpPr>
              <a:spLocks noChangeArrowheads="1"/>
            </p:cNvSpPr>
            <p:nvPr/>
          </p:nvSpPr>
          <p:spPr bwMode="auto">
            <a:xfrm>
              <a:off x="1881188" y="6061076"/>
              <a:ext cx="981075" cy="285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1" name="Rectangle 456"/>
            <p:cNvSpPr>
              <a:spLocks noChangeArrowheads="1"/>
            </p:cNvSpPr>
            <p:nvPr/>
          </p:nvSpPr>
          <p:spPr bwMode="auto">
            <a:xfrm>
              <a:off x="1881188" y="6089651"/>
              <a:ext cx="981075" cy="3492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3" name="Rectangle 457"/>
            <p:cNvSpPr>
              <a:spLocks noChangeArrowheads="1"/>
            </p:cNvSpPr>
            <p:nvPr/>
          </p:nvSpPr>
          <p:spPr bwMode="auto">
            <a:xfrm>
              <a:off x="1881188" y="6124576"/>
              <a:ext cx="981075" cy="3333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4" name="Rectangle 458"/>
            <p:cNvSpPr>
              <a:spLocks noChangeArrowheads="1"/>
            </p:cNvSpPr>
            <p:nvPr/>
          </p:nvSpPr>
          <p:spPr bwMode="auto">
            <a:xfrm>
              <a:off x="1881188" y="6157913"/>
              <a:ext cx="981075" cy="2857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5" name="Rectangle 459"/>
            <p:cNvSpPr>
              <a:spLocks noChangeArrowheads="1"/>
            </p:cNvSpPr>
            <p:nvPr/>
          </p:nvSpPr>
          <p:spPr bwMode="auto">
            <a:xfrm>
              <a:off x="1881188" y="6186488"/>
              <a:ext cx="981075"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6" name="Rectangle 460"/>
            <p:cNvSpPr>
              <a:spLocks noChangeArrowheads="1"/>
            </p:cNvSpPr>
            <p:nvPr/>
          </p:nvSpPr>
          <p:spPr bwMode="auto">
            <a:xfrm>
              <a:off x="1881188" y="6221413"/>
              <a:ext cx="981075" cy="619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7" name="Rectangle 461"/>
            <p:cNvSpPr>
              <a:spLocks noChangeArrowheads="1"/>
            </p:cNvSpPr>
            <p:nvPr/>
          </p:nvSpPr>
          <p:spPr bwMode="auto">
            <a:xfrm>
              <a:off x="1881188" y="6283326"/>
              <a:ext cx="981075"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8" name="Rectangle 462"/>
            <p:cNvSpPr>
              <a:spLocks noChangeArrowheads="1"/>
            </p:cNvSpPr>
            <p:nvPr/>
          </p:nvSpPr>
          <p:spPr bwMode="auto">
            <a:xfrm>
              <a:off x="1881188" y="6318251"/>
              <a:ext cx="981075" cy="2857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9" name="Rectangle 463"/>
            <p:cNvSpPr>
              <a:spLocks noChangeArrowheads="1"/>
            </p:cNvSpPr>
            <p:nvPr/>
          </p:nvSpPr>
          <p:spPr bwMode="auto">
            <a:xfrm>
              <a:off x="1881188" y="6346826"/>
              <a:ext cx="981075" cy="349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0" name="Rectangle 464"/>
            <p:cNvSpPr>
              <a:spLocks noChangeArrowheads="1"/>
            </p:cNvSpPr>
            <p:nvPr/>
          </p:nvSpPr>
          <p:spPr bwMode="auto">
            <a:xfrm>
              <a:off x="1881188" y="6381751"/>
              <a:ext cx="981075" cy="3333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1" name="Rectangle 465"/>
            <p:cNvSpPr>
              <a:spLocks noChangeArrowheads="1"/>
            </p:cNvSpPr>
            <p:nvPr/>
          </p:nvSpPr>
          <p:spPr bwMode="auto">
            <a:xfrm>
              <a:off x="1881188" y="6415088"/>
              <a:ext cx="981075" cy="2857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2" name="Rectangle 466"/>
            <p:cNvSpPr>
              <a:spLocks noChangeArrowheads="1"/>
            </p:cNvSpPr>
            <p:nvPr/>
          </p:nvSpPr>
          <p:spPr bwMode="auto">
            <a:xfrm>
              <a:off x="1881188" y="6443663"/>
              <a:ext cx="981075" cy="349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3" name="Rectangle 467"/>
            <p:cNvSpPr>
              <a:spLocks noChangeArrowheads="1"/>
            </p:cNvSpPr>
            <p:nvPr/>
          </p:nvSpPr>
          <p:spPr bwMode="auto">
            <a:xfrm>
              <a:off x="1881188" y="6478588"/>
              <a:ext cx="981075" cy="269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4" name="Rectangle 468"/>
            <p:cNvSpPr>
              <a:spLocks noChangeArrowheads="1"/>
            </p:cNvSpPr>
            <p:nvPr/>
          </p:nvSpPr>
          <p:spPr bwMode="auto">
            <a:xfrm>
              <a:off x="1881188" y="6505576"/>
              <a:ext cx="981075" cy="142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5" name="Rectangle 469"/>
            <p:cNvSpPr>
              <a:spLocks noChangeArrowheads="1"/>
            </p:cNvSpPr>
            <p:nvPr/>
          </p:nvSpPr>
          <p:spPr bwMode="auto">
            <a:xfrm>
              <a:off x="1895475" y="6011863"/>
              <a:ext cx="958850" cy="501650"/>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06" name="Rectangle 470"/>
            <p:cNvSpPr>
              <a:spLocks noChangeArrowheads="1"/>
            </p:cNvSpPr>
            <p:nvPr/>
          </p:nvSpPr>
          <p:spPr bwMode="auto">
            <a:xfrm>
              <a:off x="1909763" y="6026151"/>
              <a:ext cx="95885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43" name="Picture 47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909763" y="6026151"/>
              <a:ext cx="9588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07" name="Rectangle 472"/>
            <p:cNvSpPr>
              <a:spLocks noChangeArrowheads="1"/>
            </p:cNvSpPr>
            <p:nvPr/>
          </p:nvSpPr>
          <p:spPr bwMode="auto">
            <a:xfrm>
              <a:off x="1909763" y="6026151"/>
              <a:ext cx="95885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8" name="Rectangle 473"/>
            <p:cNvSpPr>
              <a:spLocks noChangeArrowheads="1"/>
            </p:cNvSpPr>
            <p:nvPr/>
          </p:nvSpPr>
          <p:spPr bwMode="auto">
            <a:xfrm>
              <a:off x="1901825" y="6019801"/>
              <a:ext cx="973138"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9" name="Freeform 474"/>
            <p:cNvSpPr>
              <a:spLocks/>
            </p:cNvSpPr>
            <p:nvPr/>
          </p:nvSpPr>
          <p:spPr bwMode="auto">
            <a:xfrm>
              <a:off x="1905000" y="6022976"/>
              <a:ext cx="966788" cy="174625"/>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0" name="Rectangle 475"/>
            <p:cNvSpPr>
              <a:spLocks noChangeArrowheads="1"/>
            </p:cNvSpPr>
            <p:nvPr/>
          </p:nvSpPr>
          <p:spPr bwMode="auto">
            <a:xfrm>
              <a:off x="1901825" y="6019801"/>
              <a:ext cx="973138"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1" name="Rectangle 476"/>
            <p:cNvSpPr>
              <a:spLocks noChangeArrowheads="1"/>
            </p:cNvSpPr>
            <p:nvPr/>
          </p:nvSpPr>
          <p:spPr bwMode="auto">
            <a:xfrm>
              <a:off x="1881188" y="6005513"/>
              <a:ext cx="981075" cy="6350"/>
            </a:xfrm>
            <a:prstGeom prst="rect">
              <a:avLst/>
            </a:prstGeom>
            <a:solidFill>
              <a:srgbClr val="00994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2" name="Rectangle 477"/>
            <p:cNvSpPr>
              <a:spLocks noChangeArrowheads="1"/>
            </p:cNvSpPr>
            <p:nvPr/>
          </p:nvSpPr>
          <p:spPr bwMode="auto">
            <a:xfrm>
              <a:off x="1881188" y="6011863"/>
              <a:ext cx="981075" cy="79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3" name="Rectangle 478"/>
            <p:cNvSpPr>
              <a:spLocks noChangeArrowheads="1"/>
            </p:cNvSpPr>
            <p:nvPr/>
          </p:nvSpPr>
          <p:spPr bwMode="auto">
            <a:xfrm>
              <a:off x="1881188" y="6019801"/>
              <a:ext cx="981075" cy="6350"/>
            </a:xfrm>
            <a:prstGeom prst="rect">
              <a:avLst/>
            </a:prstGeom>
            <a:solidFill>
              <a:srgbClr val="00A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4" name="Rectangle 479"/>
            <p:cNvSpPr>
              <a:spLocks noChangeArrowheads="1"/>
            </p:cNvSpPr>
            <p:nvPr/>
          </p:nvSpPr>
          <p:spPr bwMode="auto">
            <a:xfrm>
              <a:off x="1881188" y="6026151"/>
              <a:ext cx="981075" cy="7938"/>
            </a:xfrm>
            <a:prstGeom prst="rect">
              <a:avLst/>
            </a:prstGeom>
            <a:solidFill>
              <a:srgbClr val="00AE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5" name="Rectangle 480"/>
            <p:cNvSpPr>
              <a:spLocks noChangeArrowheads="1"/>
            </p:cNvSpPr>
            <p:nvPr/>
          </p:nvSpPr>
          <p:spPr bwMode="auto">
            <a:xfrm>
              <a:off x="1881188" y="6034088"/>
              <a:ext cx="981075" cy="6350"/>
            </a:xfrm>
            <a:prstGeom prst="rect">
              <a:avLst/>
            </a:prstGeom>
            <a:solidFill>
              <a:srgbClr val="00AD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7" name="Rectangle 481"/>
            <p:cNvSpPr>
              <a:spLocks noChangeArrowheads="1"/>
            </p:cNvSpPr>
            <p:nvPr/>
          </p:nvSpPr>
          <p:spPr bwMode="auto">
            <a:xfrm>
              <a:off x="1881188" y="6040438"/>
              <a:ext cx="981075" cy="6350"/>
            </a:xfrm>
            <a:prstGeom prst="rect">
              <a:avLst/>
            </a:prstGeom>
            <a:solidFill>
              <a:srgbClr val="00AC4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8" name="Rectangle 482"/>
            <p:cNvSpPr>
              <a:spLocks noChangeArrowheads="1"/>
            </p:cNvSpPr>
            <p:nvPr/>
          </p:nvSpPr>
          <p:spPr bwMode="auto">
            <a:xfrm>
              <a:off x="1881188" y="6046788"/>
              <a:ext cx="981075" cy="7938"/>
            </a:xfrm>
            <a:prstGeom prst="rect">
              <a:avLst/>
            </a:prstGeom>
            <a:solidFill>
              <a:srgbClr val="00AB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9" name="Rectangle 483"/>
            <p:cNvSpPr>
              <a:spLocks noChangeArrowheads="1"/>
            </p:cNvSpPr>
            <p:nvPr/>
          </p:nvSpPr>
          <p:spPr bwMode="auto">
            <a:xfrm>
              <a:off x="1881188" y="6054726"/>
              <a:ext cx="981075" cy="6350"/>
            </a:xfrm>
            <a:prstGeom prst="rect">
              <a:avLst/>
            </a:prstGeom>
            <a:solidFill>
              <a:srgbClr val="00AA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0" name="Rectangle 484"/>
            <p:cNvSpPr>
              <a:spLocks noChangeArrowheads="1"/>
            </p:cNvSpPr>
            <p:nvPr/>
          </p:nvSpPr>
          <p:spPr bwMode="auto">
            <a:xfrm>
              <a:off x="1881188" y="6061076"/>
              <a:ext cx="981075" cy="6350"/>
            </a:xfrm>
            <a:prstGeom prst="rect">
              <a:avLst/>
            </a:prstGeom>
            <a:solidFill>
              <a:srgbClr val="00A9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1" name="Rectangle 485"/>
            <p:cNvSpPr>
              <a:spLocks noChangeArrowheads="1"/>
            </p:cNvSpPr>
            <p:nvPr/>
          </p:nvSpPr>
          <p:spPr bwMode="auto">
            <a:xfrm>
              <a:off x="1881188" y="6067426"/>
              <a:ext cx="981075" cy="7938"/>
            </a:xfrm>
            <a:prstGeom prst="rect">
              <a:avLst/>
            </a:prstGeom>
            <a:solidFill>
              <a:srgbClr val="00A84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2" name="Rectangle 486"/>
            <p:cNvSpPr>
              <a:spLocks noChangeArrowheads="1"/>
            </p:cNvSpPr>
            <p:nvPr/>
          </p:nvSpPr>
          <p:spPr bwMode="auto">
            <a:xfrm>
              <a:off x="1881188" y="6075363"/>
              <a:ext cx="981075" cy="6350"/>
            </a:xfrm>
            <a:prstGeom prst="rect">
              <a:avLst/>
            </a:prstGeom>
            <a:solidFill>
              <a:srgbClr val="00A74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3" name="Rectangle 487"/>
            <p:cNvSpPr>
              <a:spLocks noChangeArrowheads="1"/>
            </p:cNvSpPr>
            <p:nvPr/>
          </p:nvSpPr>
          <p:spPr bwMode="auto">
            <a:xfrm>
              <a:off x="1881188" y="6081713"/>
              <a:ext cx="981075" cy="14288"/>
            </a:xfrm>
            <a:prstGeom prst="rect">
              <a:avLst/>
            </a:prstGeom>
            <a:solidFill>
              <a:srgbClr val="00A6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4" name="Rectangle 488"/>
            <p:cNvSpPr>
              <a:spLocks noChangeArrowheads="1"/>
            </p:cNvSpPr>
            <p:nvPr/>
          </p:nvSpPr>
          <p:spPr bwMode="auto">
            <a:xfrm>
              <a:off x="1881188" y="6096001"/>
              <a:ext cx="981075" cy="6350"/>
            </a:xfrm>
            <a:prstGeom prst="rect">
              <a:avLst/>
            </a:prstGeom>
            <a:solidFill>
              <a:srgbClr val="00A5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5" name="Rectangle 489"/>
            <p:cNvSpPr>
              <a:spLocks noChangeArrowheads="1"/>
            </p:cNvSpPr>
            <p:nvPr/>
          </p:nvSpPr>
          <p:spPr bwMode="auto">
            <a:xfrm>
              <a:off x="1881188" y="6102351"/>
              <a:ext cx="981075" cy="7938"/>
            </a:xfrm>
            <a:prstGeom prst="rect">
              <a:avLst/>
            </a:prstGeom>
            <a:solidFill>
              <a:srgbClr val="00A44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6" name="Rectangle 490"/>
            <p:cNvSpPr>
              <a:spLocks noChangeArrowheads="1"/>
            </p:cNvSpPr>
            <p:nvPr/>
          </p:nvSpPr>
          <p:spPr bwMode="auto">
            <a:xfrm>
              <a:off x="1881188" y="6110288"/>
              <a:ext cx="981075" cy="6350"/>
            </a:xfrm>
            <a:prstGeom prst="rect">
              <a:avLst/>
            </a:prstGeom>
            <a:solidFill>
              <a:srgbClr val="00A3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7" name="Rectangle 491"/>
            <p:cNvSpPr>
              <a:spLocks noChangeArrowheads="1"/>
            </p:cNvSpPr>
            <p:nvPr/>
          </p:nvSpPr>
          <p:spPr bwMode="auto">
            <a:xfrm>
              <a:off x="1881188" y="6116638"/>
              <a:ext cx="981075" cy="7938"/>
            </a:xfrm>
            <a:prstGeom prst="rect">
              <a:avLst/>
            </a:prstGeom>
            <a:solidFill>
              <a:srgbClr val="00A2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8" name="Rectangle 492"/>
            <p:cNvSpPr>
              <a:spLocks noChangeArrowheads="1"/>
            </p:cNvSpPr>
            <p:nvPr/>
          </p:nvSpPr>
          <p:spPr bwMode="auto">
            <a:xfrm>
              <a:off x="1881188" y="6124576"/>
              <a:ext cx="981075" cy="6350"/>
            </a:xfrm>
            <a:prstGeom prst="rect">
              <a:avLst/>
            </a:prstGeom>
            <a:solidFill>
              <a:srgbClr val="00A1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29" name="Rectangle 493"/>
            <p:cNvSpPr>
              <a:spLocks noChangeArrowheads="1"/>
            </p:cNvSpPr>
            <p:nvPr/>
          </p:nvSpPr>
          <p:spPr bwMode="auto">
            <a:xfrm>
              <a:off x="1881188" y="6130926"/>
              <a:ext cx="981075" cy="6350"/>
            </a:xfrm>
            <a:prstGeom prst="rect">
              <a:avLst/>
            </a:prstGeom>
            <a:solidFill>
              <a:srgbClr val="00A0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0" name="Rectangle 494"/>
            <p:cNvSpPr>
              <a:spLocks noChangeArrowheads="1"/>
            </p:cNvSpPr>
            <p:nvPr/>
          </p:nvSpPr>
          <p:spPr bwMode="auto">
            <a:xfrm>
              <a:off x="1881188" y="6137276"/>
              <a:ext cx="981075" cy="14288"/>
            </a:xfrm>
            <a:prstGeom prst="rect">
              <a:avLst/>
            </a:prstGeom>
            <a:solidFill>
              <a:srgbClr val="009F4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1" name="Rectangle 495"/>
            <p:cNvSpPr>
              <a:spLocks noChangeArrowheads="1"/>
            </p:cNvSpPr>
            <p:nvPr/>
          </p:nvSpPr>
          <p:spPr bwMode="auto">
            <a:xfrm>
              <a:off x="1881188" y="6151563"/>
              <a:ext cx="981075" cy="14288"/>
            </a:xfrm>
            <a:prstGeom prst="rect">
              <a:avLst/>
            </a:prstGeom>
            <a:solidFill>
              <a:srgbClr val="009D4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8" name="Rectangle 496"/>
            <p:cNvSpPr>
              <a:spLocks noChangeArrowheads="1"/>
            </p:cNvSpPr>
            <p:nvPr/>
          </p:nvSpPr>
          <p:spPr bwMode="auto">
            <a:xfrm>
              <a:off x="1881188" y="6165851"/>
              <a:ext cx="981075" cy="6350"/>
            </a:xfrm>
            <a:prstGeom prst="rect">
              <a:avLst/>
            </a:prstGeom>
            <a:solidFill>
              <a:srgbClr val="009C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89" name="Rectangle 497"/>
            <p:cNvSpPr>
              <a:spLocks noChangeArrowheads="1"/>
            </p:cNvSpPr>
            <p:nvPr/>
          </p:nvSpPr>
          <p:spPr bwMode="auto">
            <a:xfrm>
              <a:off x="1881188" y="6172201"/>
              <a:ext cx="981075" cy="7938"/>
            </a:xfrm>
            <a:prstGeom prst="rect">
              <a:avLst/>
            </a:prstGeom>
            <a:solidFill>
              <a:srgbClr val="009B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0" name="Rectangle 498"/>
            <p:cNvSpPr>
              <a:spLocks noChangeArrowheads="1"/>
            </p:cNvSpPr>
            <p:nvPr/>
          </p:nvSpPr>
          <p:spPr bwMode="auto">
            <a:xfrm>
              <a:off x="1881188" y="6180138"/>
              <a:ext cx="981075" cy="6350"/>
            </a:xfrm>
            <a:prstGeom prst="rect">
              <a:avLst/>
            </a:prstGeom>
            <a:solidFill>
              <a:srgbClr val="009A4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1" name="Rectangle 499"/>
            <p:cNvSpPr>
              <a:spLocks noChangeArrowheads="1"/>
            </p:cNvSpPr>
            <p:nvPr/>
          </p:nvSpPr>
          <p:spPr bwMode="auto">
            <a:xfrm>
              <a:off x="1895475" y="6011863"/>
              <a:ext cx="958850" cy="16827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92" name="Rectangle 500"/>
            <p:cNvSpPr>
              <a:spLocks noChangeArrowheads="1"/>
            </p:cNvSpPr>
            <p:nvPr/>
          </p:nvSpPr>
          <p:spPr bwMode="auto">
            <a:xfrm>
              <a:off x="1909763" y="6040438"/>
              <a:ext cx="612106"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Client Licensor Certificate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93" name="Rectangle 501"/>
            <p:cNvSpPr>
              <a:spLocks noChangeArrowheads="1"/>
            </p:cNvSpPr>
            <p:nvPr/>
          </p:nvSpPr>
          <p:spPr bwMode="auto">
            <a:xfrm>
              <a:off x="1909763" y="6192838"/>
              <a:ext cx="95885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74" name="Picture 50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909763" y="6192838"/>
              <a:ext cx="95885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4" name="Rectangle 503"/>
            <p:cNvSpPr>
              <a:spLocks noChangeArrowheads="1"/>
            </p:cNvSpPr>
            <p:nvPr/>
          </p:nvSpPr>
          <p:spPr bwMode="auto">
            <a:xfrm>
              <a:off x="1909763" y="6192838"/>
              <a:ext cx="958850"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5" name="Rectangle 504"/>
            <p:cNvSpPr>
              <a:spLocks noChangeArrowheads="1"/>
            </p:cNvSpPr>
            <p:nvPr/>
          </p:nvSpPr>
          <p:spPr bwMode="auto">
            <a:xfrm>
              <a:off x="1901825" y="6186488"/>
              <a:ext cx="973138"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6" name="Freeform 505"/>
            <p:cNvSpPr>
              <a:spLocks/>
            </p:cNvSpPr>
            <p:nvPr/>
          </p:nvSpPr>
          <p:spPr bwMode="auto">
            <a:xfrm>
              <a:off x="1905000" y="6189663"/>
              <a:ext cx="966788" cy="174625"/>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7" name="Rectangle 506"/>
            <p:cNvSpPr>
              <a:spLocks noChangeArrowheads="1"/>
            </p:cNvSpPr>
            <p:nvPr/>
          </p:nvSpPr>
          <p:spPr bwMode="auto">
            <a:xfrm>
              <a:off x="1901825" y="6186488"/>
              <a:ext cx="973138"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8" name="Rectangle 507"/>
            <p:cNvSpPr>
              <a:spLocks noChangeArrowheads="1"/>
            </p:cNvSpPr>
            <p:nvPr/>
          </p:nvSpPr>
          <p:spPr bwMode="auto">
            <a:xfrm>
              <a:off x="1881188" y="6172201"/>
              <a:ext cx="981075" cy="79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9" name="Rectangle 508"/>
            <p:cNvSpPr>
              <a:spLocks noChangeArrowheads="1"/>
            </p:cNvSpPr>
            <p:nvPr/>
          </p:nvSpPr>
          <p:spPr bwMode="auto">
            <a:xfrm>
              <a:off x="1881188" y="6180138"/>
              <a:ext cx="9810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0" name="Rectangle 509"/>
            <p:cNvSpPr>
              <a:spLocks noChangeArrowheads="1"/>
            </p:cNvSpPr>
            <p:nvPr/>
          </p:nvSpPr>
          <p:spPr bwMode="auto">
            <a:xfrm>
              <a:off x="1881188" y="6186488"/>
              <a:ext cx="981075" cy="63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1" name="Rectangle 510"/>
            <p:cNvSpPr>
              <a:spLocks noChangeArrowheads="1"/>
            </p:cNvSpPr>
            <p:nvPr/>
          </p:nvSpPr>
          <p:spPr bwMode="auto">
            <a:xfrm>
              <a:off x="1881188" y="6192838"/>
              <a:ext cx="981075"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3" name="Rectangle 511"/>
            <p:cNvSpPr>
              <a:spLocks noChangeArrowheads="1"/>
            </p:cNvSpPr>
            <p:nvPr/>
          </p:nvSpPr>
          <p:spPr bwMode="auto">
            <a:xfrm>
              <a:off x="1881188" y="6207126"/>
              <a:ext cx="981075" cy="6350"/>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4" name="Rectangle 512"/>
            <p:cNvSpPr>
              <a:spLocks noChangeArrowheads="1"/>
            </p:cNvSpPr>
            <p:nvPr/>
          </p:nvSpPr>
          <p:spPr bwMode="auto">
            <a:xfrm>
              <a:off x="1881188" y="6213476"/>
              <a:ext cx="981075" cy="142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5" name="Rectangle 513"/>
            <p:cNvSpPr>
              <a:spLocks noChangeArrowheads="1"/>
            </p:cNvSpPr>
            <p:nvPr/>
          </p:nvSpPr>
          <p:spPr bwMode="auto">
            <a:xfrm>
              <a:off x="1881188" y="6227763"/>
              <a:ext cx="981075" cy="142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6" name="Rectangle 514"/>
            <p:cNvSpPr>
              <a:spLocks noChangeArrowheads="1"/>
            </p:cNvSpPr>
            <p:nvPr/>
          </p:nvSpPr>
          <p:spPr bwMode="auto">
            <a:xfrm>
              <a:off x="1881188" y="6242051"/>
              <a:ext cx="981075"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7" name="Rectangle 515"/>
            <p:cNvSpPr>
              <a:spLocks noChangeArrowheads="1"/>
            </p:cNvSpPr>
            <p:nvPr/>
          </p:nvSpPr>
          <p:spPr bwMode="auto">
            <a:xfrm>
              <a:off x="1881188" y="6248401"/>
              <a:ext cx="981075"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8" name="Rectangle 516"/>
            <p:cNvSpPr>
              <a:spLocks noChangeArrowheads="1"/>
            </p:cNvSpPr>
            <p:nvPr/>
          </p:nvSpPr>
          <p:spPr bwMode="auto">
            <a:xfrm>
              <a:off x="1881188" y="6276976"/>
              <a:ext cx="981075" cy="63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9" name="Rectangle 517"/>
            <p:cNvSpPr>
              <a:spLocks noChangeArrowheads="1"/>
            </p:cNvSpPr>
            <p:nvPr/>
          </p:nvSpPr>
          <p:spPr bwMode="auto">
            <a:xfrm>
              <a:off x="1881188" y="6283326"/>
              <a:ext cx="981075" cy="142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0" name="Rectangle 518"/>
            <p:cNvSpPr>
              <a:spLocks noChangeArrowheads="1"/>
            </p:cNvSpPr>
            <p:nvPr/>
          </p:nvSpPr>
          <p:spPr bwMode="auto">
            <a:xfrm>
              <a:off x="1881188" y="6297613"/>
              <a:ext cx="981075"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1" name="Rectangle 519"/>
            <p:cNvSpPr>
              <a:spLocks noChangeArrowheads="1"/>
            </p:cNvSpPr>
            <p:nvPr/>
          </p:nvSpPr>
          <p:spPr bwMode="auto">
            <a:xfrm>
              <a:off x="1881188" y="6303963"/>
              <a:ext cx="981075" cy="142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2" name="Rectangle 520"/>
            <p:cNvSpPr>
              <a:spLocks noChangeArrowheads="1"/>
            </p:cNvSpPr>
            <p:nvPr/>
          </p:nvSpPr>
          <p:spPr bwMode="auto">
            <a:xfrm>
              <a:off x="1881188" y="6318251"/>
              <a:ext cx="981075" cy="142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3" name="Rectangle 521"/>
            <p:cNvSpPr>
              <a:spLocks noChangeArrowheads="1"/>
            </p:cNvSpPr>
            <p:nvPr/>
          </p:nvSpPr>
          <p:spPr bwMode="auto">
            <a:xfrm>
              <a:off x="1881188" y="6332538"/>
              <a:ext cx="981075"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4" name="Rectangle 522"/>
            <p:cNvSpPr>
              <a:spLocks noChangeArrowheads="1"/>
            </p:cNvSpPr>
            <p:nvPr/>
          </p:nvSpPr>
          <p:spPr bwMode="auto">
            <a:xfrm>
              <a:off x="1881188" y="6338888"/>
              <a:ext cx="981075" cy="142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15" name="Rectangle 523"/>
            <p:cNvSpPr>
              <a:spLocks noChangeArrowheads="1"/>
            </p:cNvSpPr>
            <p:nvPr/>
          </p:nvSpPr>
          <p:spPr bwMode="auto">
            <a:xfrm>
              <a:off x="1895475" y="6180138"/>
              <a:ext cx="958850"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16" name="Rectangle 524"/>
            <p:cNvSpPr>
              <a:spLocks noChangeArrowheads="1"/>
            </p:cNvSpPr>
            <p:nvPr/>
          </p:nvSpPr>
          <p:spPr bwMode="auto">
            <a:xfrm>
              <a:off x="1909763" y="6207126"/>
              <a:ext cx="23931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Public Key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17" name="Rectangle 525"/>
            <p:cNvSpPr>
              <a:spLocks noChangeArrowheads="1"/>
            </p:cNvSpPr>
            <p:nvPr/>
          </p:nvSpPr>
          <p:spPr bwMode="auto">
            <a:xfrm>
              <a:off x="1909763" y="6359526"/>
              <a:ext cx="958850" cy="168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598" name="Picture 526"/>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09763" y="6359526"/>
              <a:ext cx="958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18" name="Rectangle 527"/>
            <p:cNvSpPr>
              <a:spLocks noChangeArrowheads="1"/>
            </p:cNvSpPr>
            <p:nvPr/>
          </p:nvSpPr>
          <p:spPr bwMode="auto">
            <a:xfrm>
              <a:off x="1909763" y="6359526"/>
              <a:ext cx="958850" cy="168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0" name="Rectangle 528"/>
            <p:cNvSpPr>
              <a:spLocks noChangeArrowheads="1"/>
            </p:cNvSpPr>
            <p:nvPr/>
          </p:nvSpPr>
          <p:spPr bwMode="auto">
            <a:xfrm>
              <a:off x="1901825" y="6353176"/>
              <a:ext cx="973138"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1" name="Freeform 529"/>
            <p:cNvSpPr>
              <a:spLocks/>
            </p:cNvSpPr>
            <p:nvPr/>
          </p:nvSpPr>
          <p:spPr bwMode="auto">
            <a:xfrm>
              <a:off x="1905000" y="6356351"/>
              <a:ext cx="966788" cy="174625"/>
            </a:xfrm>
            <a:custGeom>
              <a:avLst/>
              <a:gdLst>
                <a:gd name="T0" fmla="*/ 8 w 2224"/>
                <a:gd name="T1" fmla="*/ 384 h 400"/>
                <a:gd name="T2" fmla="*/ 2216 w 2224"/>
                <a:gd name="T3" fmla="*/ 384 h 400"/>
                <a:gd name="T4" fmla="*/ 2208 w 2224"/>
                <a:gd name="T5" fmla="*/ 392 h 400"/>
                <a:gd name="T6" fmla="*/ 2208 w 2224"/>
                <a:gd name="T7" fmla="*/ 8 h 400"/>
                <a:gd name="T8" fmla="*/ 2216 w 2224"/>
                <a:gd name="T9" fmla="*/ 16 h 400"/>
                <a:gd name="T10" fmla="*/ 8 w 2224"/>
                <a:gd name="T11" fmla="*/ 16 h 400"/>
                <a:gd name="T12" fmla="*/ 16 w 2224"/>
                <a:gd name="T13" fmla="*/ 8 h 400"/>
                <a:gd name="T14" fmla="*/ 16 w 2224"/>
                <a:gd name="T15" fmla="*/ 392 h 400"/>
                <a:gd name="T16" fmla="*/ 8 w 2224"/>
                <a:gd name="T17" fmla="*/ 400 h 400"/>
                <a:gd name="T18" fmla="*/ 0 w 2224"/>
                <a:gd name="T19" fmla="*/ 392 h 400"/>
                <a:gd name="T20" fmla="*/ 0 w 2224"/>
                <a:gd name="T21" fmla="*/ 8 h 400"/>
                <a:gd name="T22" fmla="*/ 8 w 2224"/>
                <a:gd name="T23" fmla="*/ 0 h 400"/>
                <a:gd name="T24" fmla="*/ 2216 w 2224"/>
                <a:gd name="T25" fmla="*/ 0 h 400"/>
                <a:gd name="T26" fmla="*/ 2224 w 2224"/>
                <a:gd name="T27" fmla="*/ 8 h 400"/>
                <a:gd name="T28" fmla="*/ 2224 w 2224"/>
                <a:gd name="T29" fmla="*/ 392 h 400"/>
                <a:gd name="T30" fmla="*/ 2216 w 2224"/>
                <a:gd name="T31" fmla="*/ 400 h 400"/>
                <a:gd name="T32" fmla="*/ 8 w 2224"/>
                <a:gd name="T33" fmla="*/ 400 h 400"/>
                <a:gd name="T34" fmla="*/ 0 w 2224"/>
                <a:gd name="T35" fmla="*/ 392 h 400"/>
                <a:gd name="T36" fmla="*/ 8 w 2224"/>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24" h="400">
                  <a:moveTo>
                    <a:pt x="8" y="384"/>
                  </a:moveTo>
                  <a:lnTo>
                    <a:pt x="2216" y="384"/>
                  </a:lnTo>
                  <a:lnTo>
                    <a:pt x="2208" y="392"/>
                  </a:lnTo>
                  <a:lnTo>
                    <a:pt x="2208" y="8"/>
                  </a:lnTo>
                  <a:lnTo>
                    <a:pt x="2216"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16" y="0"/>
                  </a:lnTo>
                  <a:cubicBezTo>
                    <a:pt x="2221" y="0"/>
                    <a:pt x="2224" y="4"/>
                    <a:pt x="2224" y="8"/>
                  </a:cubicBezTo>
                  <a:lnTo>
                    <a:pt x="2224" y="392"/>
                  </a:lnTo>
                  <a:cubicBezTo>
                    <a:pt x="2224" y="397"/>
                    <a:pt x="2221" y="400"/>
                    <a:pt x="2216"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2" name="Rectangle 530"/>
            <p:cNvSpPr>
              <a:spLocks noChangeArrowheads="1"/>
            </p:cNvSpPr>
            <p:nvPr/>
          </p:nvSpPr>
          <p:spPr bwMode="auto">
            <a:xfrm>
              <a:off x="1901825" y="6353176"/>
              <a:ext cx="973138"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3" name="Rectangle 531"/>
            <p:cNvSpPr>
              <a:spLocks noChangeArrowheads="1"/>
            </p:cNvSpPr>
            <p:nvPr/>
          </p:nvSpPr>
          <p:spPr bwMode="auto">
            <a:xfrm>
              <a:off x="1881188" y="6338888"/>
              <a:ext cx="981075" cy="79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4" name="Rectangle 532"/>
            <p:cNvSpPr>
              <a:spLocks noChangeArrowheads="1"/>
            </p:cNvSpPr>
            <p:nvPr/>
          </p:nvSpPr>
          <p:spPr bwMode="auto">
            <a:xfrm>
              <a:off x="1881188" y="6346826"/>
              <a:ext cx="981075" cy="63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5" name="Rectangle 533"/>
            <p:cNvSpPr>
              <a:spLocks noChangeArrowheads="1"/>
            </p:cNvSpPr>
            <p:nvPr/>
          </p:nvSpPr>
          <p:spPr bwMode="auto">
            <a:xfrm>
              <a:off x="1881188" y="6353176"/>
              <a:ext cx="981075" cy="635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6" name="Rectangle 534"/>
            <p:cNvSpPr>
              <a:spLocks noChangeArrowheads="1"/>
            </p:cNvSpPr>
            <p:nvPr/>
          </p:nvSpPr>
          <p:spPr bwMode="auto">
            <a:xfrm>
              <a:off x="1881188" y="6359526"/>
              <a:ext cx="981075" cy="142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7" name="Rectangle 535"/>
            <p:cNvSpPr>
              <a:spLocks noChangeArrowheads="1"/>
            </p:cNvSpPr>
            <p:nvPr/>
          </p:nvSpPr>
          <p:spPr bwMode="auto">
            <a:xfrm>
              <a:off x="1881188" y="6373813"/>
              <a:ext cx="981075" cy="793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8" name="Rectangle 536"/>
            <p:cNvSpPr>
              <a:spLocks noChangeArrowheads="1"/>
            </p:cNvSpPr>
            <p:nvPr/>
          </p:nvSpPr>
          <p:spPr bwMode="auto">
            <a:xfrm>
              <a:off x="1881188" y="6381751"/>
              <a:ext cx="981075" cy="12700"/>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29" name="Rectangle 537"/>
            <p:cNvSpPr>
              <a:spLocks noChangeArrowheads="1"/>
            </p:cNvSpPr>
            <p:nvPr/>
          </p:nvSpPr>
          <p:spPr bwMode="auto">
            <a:xfrm>
              <a:off x="1881188" y="6394451"/>
              <a:ext cx="981075" cy="142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0" name="Rectangle 538"/>
            <p:cNvSpPr>
              <a:spLocks noChangeArrowheads="1"/>
            </p:cNvSpPr>
            <p:nvPr/>
          </p:nvSpPr>
          <p:spPr bwMode="auto">
            <a:xfrm>
              <a:off x="1881188" y="6408738"/>
              <a:ext cx="981075" cy="635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1" name="Rectangle 539"/>
            <p:cNvSpPr>
              <a:spLocks noChangeArrowheads="1"/>
            </p:cNvSpPr>
            <p:nvPr/>
          </p:nvSpPr>
          <p:spPr bwMode="auto">
            <a:xfrm>
              <a:off x="1881188" y="6415088"/>
              <a:ext cx="981075" cy="28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2" name="Rectangle 540"/>
            <p:cNvSpPr>
              <a:spLocks noChangeArrowheads="1"/>
            </p:cNvSpPr>
            <p:nvPr/>
          </p:nvSpPr>
          <p:spPr bwMode="auto">
            <a:xfrm>
              <a:off x="1881188" y="6443663"/>
              <a:ext cx="981075" cy="6350"/>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3" name="Rectangle 541"/>
            <p:cNvSpPr>
              <a:spLocks noChangeArrowheads="1"/>
            </p:cNvSpPr>
            <p:nvPr/>
          </p:nvSpPr>
          <p:spPr bwMode="auto">
            <a:xfrm>
              <a:off x="1881188" y="6450013"/>
              <a:ext cx="981075" cy="142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4" name="Rectangle 542"/>
            <p:cNvSpPr>
              <a:spLocks noChangeArrowheads="1"/>
            </p:cNvSpPr>
            <p:nvPr/>
          </p:nvSpPr>
          <p:spPr bwMode="auto">
            <a:xfrm>
              <a:off x="1881188" y="6464301"/>
              <a:ext cx="981075" cy="6350"/>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5" name="Rectangle 543"/>
            <p:cNvSpPr>
              <a:spLocks noChangeArrowheads="1"/>
            </p:cNvSpPr>
            <p:nvPr/>
          </p:nvSpPr>
          <p:spPr bwMode="auto">
            <a:xfrm>
              <a:off x="1881188" y="6470651"/>
              <a:ext cx="981075" cy="14288"/>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6" name="Rectangle 544"/>
            <p:cNvSpPr>
              <a:spLocks noChangeArrowheads="1"/>
            </p:cNvSpPr>
            <p:nvPr/>
          </p:nvSpPr>
          <p:spPr bwMode="auto">
            <a:xfrm>
              <a:off x="1881188" y="6484938"/>
              <a:ext cx="981075" cy="142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7" name="Rectangle 545"/>
            <p:cNvSpPr>
              <a:spLocks noChangeArrowheads="1"/>
            </p:cNvSpPr>
            <p:nvPr/>
          </p:nvSpPr>
          <p:spPr bwMode="auto">
            <a:xfrm>
              <a:off x="1881188" y="6499226"/>
              <a:ext cx="981075" cy="63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8" name="Rectangle 546"/>
            <p:cNvSpPr>
              <a:spLocks noChangeArrowheads="1"/>
            </p:cNvSpPr>
            <p:nvPr/>
          </p:nvSpPr>
          <p:spPr bwMode="auto">
            <a:xfrm>
              <a:off x="1881188" y="6505576"/>
              <a:ext cx="981075" cy="142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9" name="Rectangle 547"/>
            <p:cNvSpPr>
              <a:spLocks noChangeArrowheads="1"/>
            </p:cNvSpPr>
            <p:nvPr/>
          </p:nvSpPr>
          <p:spPr bwMode="auto">
            <a:xfrm>
              <a:off x="1895475" y="6346826"/>
              <a:ext cx="958850"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628" name="Picture 556"/>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479675" y="5283201"/>
              <a:ext cx="2841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49" name="Line 557"/>
            <p:cNvSpPr>
              <a:spLocks noChangeShapeType="1"/>
            </p:cNvSpPr>
            <p:nvPr/>
          </p:nvSpPr>
          <p:spPr bwMode="auto">
            <a:xfrm>
              <a:off x="2562225" y="5380038"/>
              <a:ext cx="0" cy="26988"/>
            </a:xfrm>
            <a:prstGeom prst="line">
              <a:avLst/>
            </a:prstGeom>
            <a:noFill/>
            <a:ln w="13"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0" name="Line 558"/>
            <p:cNvSpPr>
              <a:spLocks noChangeShapeType="1"/>
            </p:cNvSpPr>
            <p:nvPr/>
          </p:nvSpPr>
          <p:spPr bwMode="auto">
            <a:xfrm>
              <a:off x="2638425" y="5380038"/>
              <a:ext cx="0" cy="26988"/>
            </a:xfrm>
            <a:prstGeom prst="line">
              <a:avLst/>
            </a:prstGeom>
            <a:noFill/>
            <a:ln w="13"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51" name="Rectangle 559"/>
            <p:cNvSpPr>
              <a:spLocks noChangeArrowheads="1"/>
            </p:cNvSpPr>
            <p:nvPr/>
          </p:nvSpPr>
          <p:spPr bwMode="auto">
            <a:xfrm>
              <a:off x="2541588" y="5429251"/>
              <a:ext cx="152400" cy="1111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632" name="Picture 56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41588" y="5429251"/>
              <a:ext cx="15240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52" name="Rectangle 561"/>
            <p:cNvSpPr>
              <a:spLocks noChangeArrowheads="1"/>
            </p:cNvSpPr>
            <p:nvPr/>
          </p:nvSpPr>
          <p:spPr bwMode="auto">
            <a:xfrm>
              <a:off x="2541588" y="5429251"/>
              <a:ext cx="152400" cy="1111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3" name="Rectangle 562"/>
            <p:cNvSpPr>
              <a:spLocks noChangeArrowheads="1"/>
            </p:cNvSpPr>
            <p:nvPr/>
          </p:nvSpPr>
          <p:spPr bwMode="auto">
            <a:xfrm>
              <a:off x="2535238" y="5421313"/>
              <a:ext cx="166688" cy="1254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4" name="Freeform 563"/>
            <p:cNvSpPr>
              <a:spLocks/>
            </p:cNvSpPr>
            <p:nvPr/>
          </p:nvSpPr>
          <p:spPr bwMode="auto">
            <a:xfrm>
              <a:off x="2538413" y="5424488"/>
              <a:ext cx="160338" cy="119063"/>
            </a:xfrm>
            <a:custGeom>
              <a:avLst/>
              <a:gdLst>
                <a:gd name="T0" fmla="*/ 8 w 368"/>
                <a:gd name="T1" fmla="*/ 256 h 272"/>
                <a:gd name="T2" fmla="*/ 360 w 368"/>
                <a:gd name="T3" fmla="*/ 256 h 272"/>
                <a:gd name="T4" fmla="*/ 352 w 368"/>
                <a:gd name="T5" fmla="*/ 264 h 272"/>
                <a:gd name="T6" fmla="*/ 352 w 368"/>
                <a:gd name="T7" fmla="*/ 8 h 272"/>
                <a:gd name="T8" fmla="*/ 360 w 368"/>
                <a:gd name="T9" fmla="*/ 16 h 272"/>
                <a:gd name="T10" fmla="*/ 8 w 368"/>
                <a:gd name="T11" fmla="*/ 16 h 272"/>
                <a:gd name="T12" fmla="*/ 16 w 368"/>
                <a:gd name="T13" fmla="*/ 8 h 272"/>
                <a:gd name="T14" fmla="*/ 16 w 368"/>
                <a:gd name="T15" fmla="*/ 264 h 272"/>
                <a:gd name="T16" fmla="*/ 8 w 368"/>
                <a:gd name="T17" fmla="*/ 272 h 272"/>
                <a:gd name="T18" fmla="*/ 0 w 368"/>
                <a:gd name="T19" fmla="*/ 264 h 272"/>
                <a:gd name="T20" fmla="*/ 0 w 368"/>
                <a:gd name="T21" fmla="*/ 8 h 272"/>
                <a:gd name="T22" fmla="*/ 8 w 368"/>
                <a:gd name="T23" fmla="*/ 0 h 272"/>
                <a:gd name="T24" fmla="*/ 360 w 368"/>
                <a:gd name="T25" fmla="*/ 0 h 272"/>
                <a:gd name="T26" fmla="*/ 368 w 368"/>
                <a:gd name="T27" fmla="*/ 8 h 272"/>
                <a:gd name="T28" fmla="*/ 368 w 368"/>
                <a:gd name="T29" fmla="*/ 264 h 272"/>
                <a:gd name="T30" fmla="*/ 360 w 368"/>
                <a:gd name="T31" fmla="*/ 272 h 272"/>
                <a:gd name="T32" fmla="*/ 8 w 368"/>
                <a:gd name="T33" fmla="*/ 272 h 272"/>
                <a:gd name="T34" fmla="*/ 0 w 368"/>
                <a:gd name="T35" fmla="*/ 264 h 272"/>
                <a:gd name="T36" fmla="*/ 8 w 368"/>
                <a:gd name="T37"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8" h="272">
                  <a:moveTo>
                    <a:pt x="8" y="256"/>
                  </a:moveTo>
                  <a:lnTo>
                    <a:pt x="360" y="256"/>
                  </a:lnTo>
                  <a:lnTo>
                    <a:pt x="352" y="264"/>
                  </a:lnTo>
                  <a:lnTo>
                    <a:pt x="352" y="8"/>
                  </a:lnTo>
                  <a:lnTo>
                    <a:pt x="360" y="16"/>
                  </a:lnTo>
                  <a:lnTo>
                    <a:pt x="8" y="16"/>
                  </a:lnTo>
                  <a:lnTo>
                    <a:pt x="16" y="8"/>
                  </a:lnTo>
                  <a:lnTo>
                    <a:pt x="16" y="264"/>
                  </a:lnTo>
                  <a:cubicBezTo>
                    <a:pt x="16" y="269"/>
                    <a:pt x="13" y="272"/>
                    <a:pt x="8" y="272"/>
                  </a:cubicBezTo>
                  <a:cubicBezTo>
                    <a:pt x="4" y="272"/>
                    <a:pt x="0" y="269"/>
                    <a:pt x="0" y="264"/>
                  </a:cubicBezTo>
                  <a:lnTo>
                    <a:pt x="0" y="8"/>
                  </a:lnTo>
                  <a:cubicBezTo>
                    <a:pt x="0" y="4"/>
                    <a:pt x="4" y="0"/>
                    <a:pt x="8" y="0"/>
                  </a:cubicBezTo>
                  <a:lnTo>
                    <a:pt x="360" y="0"/>
                  </a:lnTo>
                  <a:cubicBezTo>
                    <a:pt x="365" y="0"/>
                    <a:pt x="368" y="4"/>
                    <a:pt x="368" y="8"/>
                  </a:cubicBezTo>
                  <a:lnTo>
                    <a:pt x="368" y="264"/>
                  </a:lnTo>
                  <a:cubicBezTo>
                    <a:pt x="368" y="269"/>
                    <a:pt x="365" y="272"/>
                    <a:pt x="360" y="272"/>
                  </a:cubicBezTo>
                  <a:lnTo>
                    <a:pt x="8" y="272"/>
                  </a:lnTo>
                  <a:cubicBezTo>
                    <a:pt x="4" y="272"/>
                    <a:pt x="0" y="269"/>
                    <a:pt x="0" y="264"/>
                  </a:cubicBezTo>
                  <a:cubicBezTo>
                    <a:pt x="0" y="260"/>
                    <a:pt x="4" y="256"/>
                    <a:pt x="8" y="256"/>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5" name="Rectangle 564"/>
            <p:cNvSpPr>
              <a:spLocks noChangeArrowheads="1"/>
            </p:cNvSpPr>
            <p:nvPr/>
          </p:nvSpPr>
          <p:spPr bwMode="auto">
            <a:xfrm>
              <a:off x="2535238" y="5421313"/>
              <a:ext cx="166688" cy="1254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6" name="Rectangle 565"/>
            <p:cNvSpPr>
              <a:spLocks noChangeArrowheads="1"/>
            </p:cNvSpPr>
            <p:nvPr/>
          </p:nvSpPr>
          <p:spPr bwMode="auto">
            <a:xfrm>
              <a:off x="2520950" y="5400676"/>
              <a:ext cx="166688" cy="635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7" name="Rectangle 566"/>
            <p:cNvSpPr>
              <a:spLocks noChangeArrowheads="1"/>
            </p:cNvSpPr>
            <p:nvPr/>
          </p:nvSpPr>
          <p:spPr bwMode="auto">
            <a:xfrm>
              <a:off x="2520950" y="5407026"/>
              <a:ext cx="166688" cy="79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8" name="Rectangle 567"/>
            <p:cNvSpPr>
              <a:spLocks noChangeArrowheads="1"/>
            </p:cNvSpPr>
            <p:nvPr/>
          </p:nvSpPr>
          <p:spPr bwMode="auto">
            <a:xfrm>
              <a:off x="2520950" y="5414963"/>
              <a:ext cx="166688" cy="6350"/>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59" name="Rectangle 568"/>
            <p:cNvSpPr>
              <a:spLocks noChangeArrowheads="1"/>
            </p:cNvSpPr>
            <p:nvPr/>
          </p:nvSpPr>
          <p:spPr bwMode="auto">
            <a:xfrm>
              <a:off x="2520950" y="5421313"/>
              <a:ext cx="166688" cy="793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0" name="Rectangle 569"/>
            <p:cNvSpPr>
              <a:spLocks noChangeArrowheads="1"/>
            </p:cNvSpPr>
            <p:nvPr/>
          </p:nvSpPr>
          <p:spPr bwMode="auto">
            <a:xfrm>
              <a:off x="2520950" y="5429251"/>
              <a:ext cx="166688" cy="63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1" name="Rectangle 570"/>
            <p:cNvSpPr>
              <a:spLocks noChangeArrowheads="1"/>
            </p:cNvSpPr>
            <p:nvPr/>
          </p:nvSpPr>
          <p:spPr bwMode="auto">
            <a:xfrm>
              <a:off x="2520950" y="5435601"/>
              <a:ext cx="1666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2" name="Rectangle 571"/>
            <p:cNvSpPr>
              <a:spLocks noChangeArrowheads="1"/>
            </p:cNvSpPr>
            <p:nvPr/>
          </p:nvSpPr>
          <p:spPr bwMode="auto">
            <a:xfrm>
              <a:off x="2520950" y="5441951"/>
              <a:ext cx="166688" cy="793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3" name="Rectangle 572"/>
            <p:cNvSpPr>
              <a:spLocks noChangeArrowheads="1"/>
            </p:cNvSpPr>
            <p:nvPr/>
          </p:nvSpPr>
          <p:spPr bwMode="auto">
            <a:xfrm>
              <a:off x="2520950" y="5449888"/>
              <a:ext cx="166688" cy="14288"/>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4" name="Rectangle 573"/>
            <p:cNvSpPr>
              <a:spLocks noChangeArrowheads="1"/>
            </p:cNvSpPr>
            <p:nvPr/>
          </p:nvSpPr>
          <p:spPr bwMode="auto">
            <a:xfrm>
              <a:off x="2520950" y="5464176"/>
              <a:ext cx="166688" cy="12700"/>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5" name="Rectangle 574"/>
            <p:cNvSpPr>
              <a:spLocks noChangeArrowheads="1"/>
            </p:cNvSpPr>
            <p:nvPr/>
          </p:nvSpPr>
          <p:spPr bwMode="auto">
            <a:xfrm>
              <a:off x="2520950" y="5476876"/>
              <a:ext cx="166688" cy="793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6" name="Rectangle 575"/>
            <p:cNvSpPr>
              <a:spLocks noChangeArrowheads="1"/>
            </p:cNvSpPr>
            <p:nvPr/>
          </p:nvSpPr>
          <p:spPr bwMode="auto">
            <a:xfrm>
              <a:off x="2520950" y="5484813"/>
              <a:ext cx="166688" cy="635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7" name="Rectangle 576"/>
            <p:cNvSpPr>
              <a:spLocks noChangeArrowheads="1"/>
            </p:cNvSpPr>
            <p:nvPr/>
          </p:nvSpPr>
          <p:spPr bwMode="auto">
            <a:xfrm>
              <a:off x="2520950" y="5491163"/>
              <a:ext cx="166688" cy="635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8" name="Rectangle 577"/>
            <p:cNvSpPr>
              <a:spLocks noChangeArrowheads="1"/>
            </p:cNvSpPr>
            <p:nvPr/>
          </p:nvSpPr>
          <p:spPr bwMode="auto">
            <a:xfrm>
              <a:off x="2520950" y="5497513"/>
              <a:ext cx="166688" cy="79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69" name="Rectangle 578"/>
            <p:cNvSpPr>
              <a:spLocks noChangeArrowheads="1"/>
            </p:cNvSpPr>
            <p:nvPr/>
          </p:nvSpPr>
          <p:spPr bwMode="auto">
            <a:xfrm>
              <a:off x="2520950" y="5505451"/>
              <a:ext cx="166688" cy="63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0" name="Rectangle 579"/>
            <p:cNvSpPr>
              <a:spLocks noChangeArrowheads="1"/>
            </p:cNvSpPr>
            <p:nvPr/>
          </p:nvSpPr>
          <p:spPr bwMode="auto">
            <a:xfrm>
              <a:off x="2520950" y="5511801"/>
              <a:ext cx="166688" cy="14288"/>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1" name="Rectangle 580"/>
            <p:cNvSpPr>
              <a:spLocks noChangeArrowheads="1"/>
            </p:cNvSpPr>
            <p:nvPr/>
          </p:nvSpPr>
          <p:spPr bwMode="auto">
            <a:xfrm>
              <a:off x="2520950" y="5526088"/>
              <a:ext cx="166688" cy="635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72" name="Rectangle 581"/>
            <p:cNvSpPr>
              <a:spLocks noChangeArrowheads="1"/>
            </p:cNvSpPr>
            <p:nvPr/>
          </p:nvSpPr>
          <p:spPr bwMode="auto">
            <a:xfrm>
              <a:off x="2527300" y="5414963"/>
              <a:ext cx="153988" cy="11112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3" name="Freeform 582"/>
            <p:cNvSpPr>
              <a:spLocks/>
            </p:cNvSpPr>
            <p:nvPr/>
          </p:nvSpPr>
          <p:spPr bwMode="auto">
            <a:xfrm>
              <a:off x="2563813" y="5343526"/>
              <a:ext cx="79375" cy="38100"/>
            </a:xfrm>
            <a:custGeom>
              <a:avLst/>
              <a:gdLst>
                <a:gd name="T0" fmla="*/ 50 w 50"/>
                <a:gd name="T1" fmla="*/ 24 h 24"/>
                <a:gd name="T2" fmla="*/ 21 w 50"/>
                <a:gd name="T3" fmla="*/ 2 h 24"/>
                <a:gd name="T4" fmla="*/ 0 w 50"/>
                <a:gd name="T5" fmla="*/ 24 h 24"/>
              </a:gdLst>
              <a:ahLst/>
              <a:cxnLst>
                <a:cxn ang="0">
                  <a:pos x="T0" y="T1"/>
                </a:cxn>
                <a:cxn ang="0">
                  <a:pos x="T2" y="T3"/>
                </a:cxn>
                <a:cxn ang="0">
                  <a:pos x="T4" y="T5"/>
                </a:cxn>
              </a:cxnLst>
              <a:rect l="0" t="0" r="r" b="b"/>
              <a:pathLst>
                <a:path w="50" h="24">
                  <a:moveTo>
                    <a:pt x="50" y="24"/>
                  </a:moveTo>
                  <a:cubicBezTo>
                    <a:pt x="48" y="10"/>
                    <a:pt x="35" y="0"/>
                    <a:pt x="21" y="2"/>
                  </a:cubicBezTo>
                  <a:cubicBezTo>
                    <a:pt x="10" y="4"/>
                    <a:pt x="2" y="13"/>
                    <a:pt x="0" y="24"/>
                  </a:cubicBezTo>
                </a:path>
              </a:pathLst>
            </a:custGeom>
            <a:noFill/>
            <a:ln w="18"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75" name="Freeform 583"/>
            <p:cNvSpPr>
              <a:spLocks noEditPoints="1"/>
            </p:cNvSpPr>
            <p:nvPr/>
          </p:nvSpPr>
          <p:spPr bwMode="auto">
            <a:xfrm>
              <a:off x="2519363" y="5324476"/>
              <a:ext cx="169863" cy="209550"/>
            </a:xfrm>
            <a:custGeom>
              <a:avLst/>
              <a:gdLst>
                <a:gd name="T0" fmla="*/ 212 w 392"/>
                <a:gd name="T1" fmla="*/ 336 h 481"/>
                <a:gd name="T2" fmla="*/ 180 w 392"/>
                <a:gd name="T3" fmla="*/ 400 h 481"/>
                <a:gd name="T4" fmla="*/ 182 w 392"/>
                <a:gd name="T5" fmla="*/ 330 h 481"/>
                <a:gd name="T6" fmla="*/ 162 w 392"/>
                <a:gd name="T7" fmla="*/ 299 h 481"/>
                <a:gd name="T8" fmla="*/ 196 w 392"/>
                <a:gd name="T9" fmla="*/ 266 h 481"/>
                <a:gd name="T10" fmla="*/ 230 w 392"/>
                <a:gd name="T11" fmla="*/ 299 h 481"/>
                <a:gd name="T12" fmla="*/ 356 w 392"/>
                <a:gd name="T13" fmla="*/ 224 h 481"/>
                <a:gd name="T14" fmla="*/ 340 w 392"/>
                <a:gd name="T15" fmla="*/ 208 h 481"/>
                <a:gd name="T16" fmla="*/ 46 w 392"/>
                <a:gd name="T17" fmla="*/ 214 h 481"/>
                <a:gd name="T18" fmla="*/ 36 w 392"/>
                <a:gd name="T19" fmla="*/ 432 h 481"/>
                <a:gd name="T20" fmla="*/ 52 w 392"/>
                <a:gd name="T21" fmla="*/ 448 h 481"/>
                <a:gd name="T22" fmla="*/ 347 w 392"/>
                <a:gd name="T23" fmla="*/ 451 h 481"/>
                <a:gd name="T24" fmla="*/ 241 w 392"/>
                <a:gd name="T25" fmla="*/ 130 h 481"/>
                <a:gd name="T26" fmla="*/ 196 w 392"/>
                <a:gd name="T27" fmla="*/ 96 h 481"/>
                <a:gd name="T28" fmla="*/ 148 w 392"/>
                <a:gd name="T29" fmla="*/ 128 h 481"/>
                <a:gd name="T30" fmla="*/ 244 w 392"/>
                <a:gd name="T31" fmla="*/ 192 h 481"/>
                <a:gd name="T32" fmla="*/ 241 w 392"/>
                <a:gd name="T33" fmla="*/ 130 h 481"/>
                <a:gd name="T34" fmla="*/ 84 w 392"/>
                <a:gd name="T35" fmla="*/ 192 h 481"/>
                <a:gd name="T36" fmla="*/ 121 w 392"/>
                <a:gd name="T37" fmla="*/ 184 h 481"/>
                <a:gd name="T38" fmla="*/ 116 w 392"/>
                <a:gd name="T39" fmla="*/ 128 h 481"/>
                <a:gd name="T40" fmla="*/ 196 w 392"/>
                <a:gd name="T41" fmla="*/ 64 h 481"/>
                <a:gd name="T42" fmla="*/ 276 w 392"/>
                <a:gd name="T43" fmla="*/ 128 h 481"/>
                <a:gd name="T44" fmla="*/ 276 w 392"/>
                <a:gd name="T45" fmla="*/ 192 h 481"/>
                <a:gd name="T46" fmla="*/ 302 w 392"/>
                <a:gd name="T47" fmla="*/ 184 h 481"/>
                <a:gd name="T48" fmla="*/ 302 w 392"/>
                <a:gd name="T49" fmla="*/ 129 h 481"/>
                <a:gd name="T50" fmla="*/ 196 w 392"/>
                <a:gd name="T51" fmla="*/ 36 h 481"/>
                <a:gd name="T52" fmla="*/ 84 w 392"/>
                <a:gd name="T53" fmla="*/ 128 h 481"/>
                <a:gd name="T54" fmla="*/ 347 w 392"/>
                <a:gd name="T55" fmla="*/ 184 h 481"/>
                <a:gd name="T56" fmla="*/ 388 w 392"/>
                <a:gd name="T57" fmla="*/ 432 h 481"/>
                <a:gd name="T58" fmla="*/ 340 w 392"/>
                <a:gd name="T59" fmla="*/ 480 h 481"/>
                <a:gd name="T60" fmla="*/ 46 w 392"/>
                <a:gd name="T61" fmla="*/ 481 h 481"/>
                <a:gd name="T62" fmla="*/ 4 w 392"/>
                <a:gd name="T63" fmla="*/ 224 h 481"/>
                <a:gd name="T64" fmla="*/ 52 w 392"/>
                <a:gd name="T65" fmla="*/ 192 h 481"/>
                <a:gd name="T66" fmla="*/ 68 w 392"/>
                <a:gd name="T67" fmla="*/ 128 h 481"/>
                <a:gd name="T68" fmla="*/ 61 w 392"/>
                <a:gd name="T69" fmla="*/ 129 h 481"/>
                <a:gd name="T70" fmla="*/ 196 w 392"/>
                <a:gd name="T71" fmla="*/ 7 h 481"/>
                <a:gd name="T72" fmla="*/ 324 w 392"/>
                <a:gd name="T73" fmla="*/ 128 h 481"/>
                <a:gd name="T74" fmla="*/ 340 w 392"/>
                <a:gd name="T75" fmla="*/ 19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2" h="481">
                  <a:moveTo>
                    <a:pt x="230" y="299"/>
                  </a:moveTo>
                  <a:cubicBezTo>
                    <a:pt x="230" y="313"/>
                    <a:pt x="222" y="325"/>
                    <a:pt x="212" y="336"/>
                  </a:cubicBezTo>
                  <a:lnTo>
                    <a:pt x="212" y="400"/>
                  </a:lnTo>
                  <a:lnTo>
                    <a:pt x="180" y="400"/>
                  </a:lnTo>
                  <a:lnTo>
                    <a:pt x="180" y="336"/>
                  </a:lnTo>
                  <a:lnTo>
                    <a:pt x="182" y="330"/>
                  </a:lnTo>
                  <a:cubicBezTo>
                    <a:pt x="171" y="325"/>
                    <a:pt x="162" y="313"/>
                    <a:pt x="164" y="304"/>
                  </a:cubicBezTo>
                  <a:lnTo>
                    <a:pt x="162" y="299"/>
                  </a:lnTo>
                  <a:cubicBezTo>
                    <a:pt x="162" y="281"/>
                    <a:pt x="177" y="266"/>
                    <a:pt x="196" y="272"/>
                  </a:cubicBezTo>
                  <a:lnTo>
                    <a:pt x="196" y="266"/>
                  </a:lnTo>
                  <a:cubicBezTo>
                    <a:pt x="215" y="266"/>
                    <a:pt x="230" y="281"/>
                    <a:pt x="228" y="304"/>
                  </a:cubicBezTo>
                  <a:lnTo>
                    <a:pt x="230" y="299"/>
                  </a:lnTo>
                  <a:close/>
                  <a:moveTo>
                    <a:pt x="356" y="432"/>
                  </a:moveTo>
                  <a:lnTo>
                    <a:pt x="356" y="224"/>
                  </a:lnTo>
                  <a:lnTo>
                    <a:pt x="362" y="229"/>
                  </a:lnTo>
                  <a:cubicBezTo>
                    <a:pt x="362" y="221"/>
                    <a:pt x="355" y="214"/>
                    <a:pt x="340" y="208"/>
                  </a:cubicBezTo>
                  <a:lnTo>
                    <a:pt x="52" y="208"/>
                  </a:lnTo>
                  <a:lnTo>
                    <a:pt x="46" y="214"/>
                  </a:lnTo>
                  <a:cubicBezTo>
                    <a:pt x="37" y="214"/>
                    <a:pt x="30" y="221"/>
                    <a:pt x="36" y="224"/>
                  </a:cubicBezTo>
                  <a:lnTo>
                    <a:pt x="36" y="432"/>
                  </a:lnTo>
                  <a:lnTo>
                    <a:pt x="30" y="437"/>
                  </a:lnTo>
                  <a:cubicBezTo>
                    <a:pt x="30" y="445"/>
                    <a:pt x="37" y="451"/>
                    <a:pt x="52" y="448"/>
                  </a:cubicBezTo>
                  <a:lnTo>
                    <a:pt x="340" y="448"/>
                  </a:lnTo>
                  <a:lnTo>
                    <a:pt x="347" y="451"/>
                  </a:lnTo>
                  <a:cubicBezTo>
                    <a:pt x="355" y="451"/>
                    <a:pt x="362" y="445"/>
                    <a:pt x="356" y="432"/>
                  </a:cubicBezTo>
                  <a:close/>
                  <a:moveTo>
                    <a:pt x="241" y="130"/>
                  </a:moveTo>
                  <a:cubicBezTo>
                    <a:pt x="240" y="111"/>
                    <a:pt x="220" y="96"/>
                    <a:pt x="196" y="96"/>
                  </a:cubicBezTo>
                  <a:lnTo>
                    <a:pt x="196" y="96"/>
                  </a:lnTo>
                  <a:cubicBezTo>
                    <a:pt x="172" y="96"/>
                    <a:pt x="152" y="112"/>
                    <a:pt x="148" y="128"/>
                  </a:cubicBezTo>
                  <a:lnTo>
                    <a:pt x="148" y="128"/>
                  </a:lnTo>
                  <a:lnTo>
                    <a:pt x="148" y="192"/>
                  </a:lnTo>
                  <a:lnTo>
                    <a:pt x="244" y="192"/>
                  </a:lnTo>
                  <a:lnTo>
                    <a:pt x="244" y="128"/>
                  </a:lnTo>
                  <a:lnTo>
                    <a:pt x="241" y="130"/>
                  </a:lnTo>
                  <a:close/>
                  <a:moveTo>
                    <a:pt x="91" y="129"/>
                  </a:moveTo>
                  <a:cubicBezTo>
                    <a:pt x="91" y="129"/>
                    <a:pt x="91" y="155"/>
                    <a:pt x="84" y="192"/>
                  </a:cubicBezTo>
                  <a:lnTo>
                    <a:pt x="116" y="192"/>
                  </a:lnTo>
                  <a:lnTo>
                    <a:pt x="121" y="184"/>
                  </a:lnTo>
                  <a:cubicBezTo>
                    <a:pt x="121" y="155"/>
                    <a:pt x="121" y="129"/>
                    <a:pt x="116" y="128"/>
                  </a:cubicBezTo>
                  <a:lnTo>
                    <a:pt x="116" y="128"/>
                  </a:lnTo>
                  <a:lnTo>
                    <a:pt x="121" y="132"/>
                  </a:lnTo>
                  <a:cubicBezTo>
                    <a:pt x="123" y="95"/>
                    <a:pt x="156" y="66"/>
                    <a:pt x="196" y="64"/>
                  </a:cubicBezTo>
                  <a:lnTo>
                    <a:pt x="196" y="66"/>
                  </a:lnTo>
                  <a:cubicBezTo>
                    <a:pt x="236" y="66"/>
                    <a:pt x="269" y="94"/>
                    <a:pt x="276" y="128"/>
                  </a:cubicBezTo>
                  <a:lnTo>
                    <a:pt x="271" y="129"/>
                  </a:lnTo>
                  <a:cubicBezTo>
                    <a:pt x="271" y="129"/>
                    <a:pt x="271" y="155"/>
                    <a:pt x="276" y="192"/>
                  </a:cubicBezTo>
                  <a:lnTo>
                    <a:pt x="308" y="192"/>
                  </a:lnTo>
                  <a:lnTo>
                    <a:pt x="302" y="184"/>
                  </a:lnTo>
                  <a:cubicBezTo>
                    <a:pt x="302" y="155"/>
                    <a:pt x="302" y="129"/>
                    <a:pt x="308" y="128"/>
                  </a:cubicBezTo>
                  <a:lnTo>
                    <a:pt x="302" y="129"/>
                  </a:lnTo>
                  <a:cubicBezTo>
                    <a:pt x="299" y="77"/>
                    <a:pt x="252" y="36"/>
                    <a:pt x="196" y="32"/>
                  </a:cubicBezTo>
                  <a:lnTo>
                    <a:pt x="196" y="36"/>
                  </a:lnTo>
                  <a:cubicBezTo>
                    <a:pt x="140" y="36"/>
                    <a:pt x="94" y="77"/>
                    <a:pt x="84" y="128"/>
                  </a:cubicBezTo>
                  <a:lnTo>
                    <a:pt x="84" y="128"/>
                  </a:lnTo>
                  <a:lnTo>
                    <a:pt x="91" y="129"/>
                  </a:lnTo>
                  <a:close/>
                  <a:moveTo>
                    <a:pt x="347" y="184"/>
                  </a:moveTo>
                  <a:cubicBezTo>
                    <a:pt x="372" y="184"/>
                    <a:pt x="392" y="204"/>
                    <a:pt x="388" y="224"/>
                  </a:cubicBezTo>
                  <a:lnTo>
                    <a:pt x="388" y="432"/>
                  </a:lnTo>
                  <a:lnTo>
                    <a:pt x="392" y="437"/>
                  </a:lnTo>
                  <a:cubicBezTo>
                    <a:pt x="392" y="461"/>
                    <a:pt x="372" y="481"/>
                    <a:pt x="340" y="480"/>
                  </a:cubicBezTo>
                  <a:lnTo>
                    <a:pt x="52" y="480"/>
                  </a:lnTo>
                  <a:lnTo>
                    <a:pt x="46" y="481"/>
                  </a:lnTo>
                  <a:cubicBezTo>
                    <a:pt x="21" y="481"/>
                    <a:pt x="0" y="461"/>
                    <a:pt x="4" y="432"/>
                  </a:cubicBezTo>
                  <a:lnTo>
                    <a:pt x="4" y="224"/>
                  </a:lnTo>
                  <a:lnTo>
                    <a:pt x="0" y="229"/>
                  </a:lnTo>
                  <a:cubicBezTo>
                    <a:pt x="0" y="204"/>
                    <a:pt x="21" y="184"/>
                    <a:pt x="52" y="192"/>
                  </a:cubicBezTo>
                  <a:lnTo>
                    <a:pt x="68" y="192"/>
                  </a:lnTo>
                  <a:lnTo>
                    <a:pt x="68" y="128"/>
                  </a:lnTo>
                  <a:lnTo>
                    <a:pt x="68" y="128"/>
                  </a:lnTo>
                  <a:lnTo>
                    <a:pt x="61" y="129"/>
                  </a:lnTo>
                  <a:cubicBezTo>
                    <a:pt x="64" y="61"/>
                    <a:pt x="123" y="7"/>
                    <a:pt x="196" y="0"/>
                  </a:cubicBezTo>
                  <a:lnTo>
                    <a:pt x="196" y="7"/>
                  </a:lnTo>
                  <a:cubicBezTo>
                    <a:pt x="269" y="7"/>
                    <a:pt x="328" y="61"/>
                    <a:pt x="324" y="128"/>
                  </a:cubicBezTo>
                  <a:lnTo>
                    <a:pt x="324" y="128"/>
                  </a:lnTo>
                  <a:lnTo>
                    <a:pt x="324" y="192"/>
                  </a:lnTo>
                  <a:lnTo>
                    <a:pt x="340" y="192"/>
                  </a:lnTo>
                  <a:lnTo>
                    <a:pt x="347" y="184"/>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9" name="Rectangle 790"/>
            <p:cNvSpPr>
              <a:spLocks noChangeArrowheads="1"/>
            </p:cNvSpPr>
            <p:nvPr/>
          </p:nvSpPr>
          <p:spPr bwMode="auto">
            <a:xfrm>
              <a:off x="1262064" y="5157816"/>
              <a:ext cx="1119188" cy="70961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863" name="Picture 79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62064" y="5157816"/>
              <a:ext cx="1119188" cy="709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30" name="Rectangle 792"/>
            <p:cNvSpPr>
              <a:spLocks noChangeArrowheads="1"/>
            </p:cNvSpPr>
            <p:nvPr/>
          </p:nvSpPr>
          <p:spPr bwMode="auto">
            <a:xfrm>
              <a:off x="1262064" y="5157816"/>
              <a:ext cx="1119188" cy="70961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1" name="Rectangle 793"/>
            <p:cNvSpPr>
              <a:spLocks noChangeArrowheads="1"/>
            </p:cNvSpPr>
            <p:nvPr/>
          </p:nvSpPr>
          <p:spPr bwMode="auto">
            <a:xfrm>
              <a:off x="1255714" y="5149878"/>
              <a:ext cx="1133475" cy="723904"/>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2" name="Freeform 794"/>
            <p:cNvSpPr>
              <a:spLocks/>
            </p:cNvSpPr>
            <p:nvPr/>
          </p:nvSpPr>
          <p:spPr bwMode="auto">
            <a:xfrm>
              <a:off x="1258889" y="5154641"/>
              <a:ext cx="1127125" cy="715966"/>
            </a:xfrm>
            <a:custGeom>
              <a:avLst/>
              <a:gdLst>
                <a:gd name="T0" fmla="*/ 8 w 2592"/>
                <a:gd name="T1" fmla="*/ 1632 h 1648"/>
                <a:gd name="T2" fmla="*/ 2584 w 2592"/>
                <a:gd name="T3" fmla="*/ 1632 h 1648"/>
                <a:gd name="T4" fmla="*/ 2576 w 2592"/>
                <a:gd name="T5" fmla="*/ 1640 h 1648"/>
                <a:gd name="T6" fmla="*/ 2576 w 2592"/>
                <a:gd name="T7" fmla="*/ 8 h 1648"/>
                <a:gd name="T8" fmla="*/ 2584 w 2592"/>
                <a:gd name="T9" fmla="*/ 16 h 1648"/>
                <a:gd name="T10" fmla="*/ 8 w 2592"/>
                <a:gd name="T11" fmla="*/ 16 h 1648"/>
                <a:gd name="T12" fmla="*/ 16 w 2592"/>
                <a:gd name="T13" fmla="*/ 8 h 1648"/>
                <a:gd name="T14" fmla="*/ 16 w 2592"/>
                <a:gd name="T15" fmla="*/ 1640 h 1648"/>
                <a:gd name="T16" fmla="*/ 8 w 2592"/>
                <a:gd name="T17" fmla="*/ 1648 h 1648"/>
                <a:gd name="T18" fmla="*/ 0 w 2592"/>
                <a:gd name="T19" fmla="*/ 1640 h 1648"/>
                <a:gd name="T20" fmla="*/ 0 w 2592"/>
                <a:gd name="T21" fmla="*/ 8 h 1648"/>
                <a:gd name="T22" fmla="*/ 8 w 2592"/>
                <a:gd name="T23" fmla="*/ 0 h 1648"/>
                <a:gd name="T24" fmla="*/ 2584 w 2592"/>
                <a:gd name="T25" fmla="*/ 0 h 1648"/>
                <a:gd name="T26" fmla="*/ 2592 w 2592"/>
                <a:gd name="T27" fmla="*/ 8 h 1648"/>
                <a:gd name="T28" fmla="*/ 2592 w 2592"/>
                <a:gd name="T29" fmla="*/ 1640 h 1648"/>
                <a:gd name="T30" fmla="*/ 2584 w 2592"/>
                <a:gd name="T31" fmla="*/ 1648 h 1648"/>
                <a:gd name="T32" fmla="*/ 8 w 2592"/>
                <a:gd name="T33" fmla="*/ 1648 h 1648"/>
                <a:gd name="T34" fmla="*/ 0 w 2592"/>
                <a:gd name="T35" fmla="*/ 1640 h 1648"/>
                <a:gd name="T36" fmla="*/ 8 w 2592"/>
                <a:gd name="T37" fmla="*/ 1632 h 1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92" h="1648">
                  <a:moveTo>
                    <a:pt x="8" y="1632"/>
                  </a:moveTo>
                  <a:lnTo>
                    <a:pt x="2584" y="1632"/>
                  </a:lnTo>
                  <a:lnTo>
                    <a:pt x="2576" y="1640"/>
                  </a:lnTo>
                  <a:lnTo>
                    <a:pt x="2576" y="8"/>
                  </a:lnTo>
                  <a:lnTo>
                    <a:pt x="2584" y="16"/>
                  </a:lnTo>
                  <a:lnTo>
                    <a:pt x="8" y="16"/>
                  </a:lnTo>
                  <a:lnTo>
                    <a:pt x="16" y="8"/>
                  </a:lnTo>
                  <a:lnTo>
                    <a:pt x="16" y="1640"/>
                  </a:lnTo>
                  <a:cubicBezTo>
                    <a:pt x="16" y="1645"/>
                    <a:pt x="13" y="1648"/>
                    <a:pt x="8" y="1648"/>
                  </a:cubicBezTo>
                  <a:cubicBezTo>
                    <a:pt x="4" y="1648"/>
                    <a:pt x="0" y="1645"/>
                    <a:pt x="0" y="1640"/>
                  </a:cubicBezTo>
                  <a:lnTo>
                    <a:pt x="0" y="8"/>
                  </a:lnTo>
                  <a:cubicBezTo>
                    <a:pt x="0" y="4"/>
                    <a:pt x="4" y="0"/>
                    <a:pt x="8" y="0"/>
                  </a:cubicBezTo>
                  <a:lnTo>
                    <a:pt x="2584" y="0"/>
                  </a:lnTo>
                  <a:cubicBezTo>
                    <a:pt x="2589" y="0"/>
                    <a:pt x="2592" y="4"/>
                    <a:pt x="2592" y="8"/>
                  </a:cubicBezTo>
                  <a:lnTo>
                    <a:pt x="2592" y="1640"/>
                  </a:lnTo>
                  <a:cubicBezTo>
                    <a:pt x="2592" y="1645"/>
                    <a:pt x="2589" y="1648"/>
                    <a:pt x="2584" y="1648"/>
                  </a:cubicBezTo>
                  <a:lnTo>
                    <a:pt x="8" y="1648"/>
                  </a:lnTo>
                  <a:cubicBezTo>
                    <a:pt x="4" y="1648"/>
                    <a:pt x="0" y="1645"/>
                    <a:pt x="0" y="1640"/>
                  </a:cubicBezTo>
                  <a:cubicBezTo>
                    <a:pt x="0" y="1636"/>
                    <a:pt x="4" y="1632"/>
                    <a:pt x="8" y="16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3" name="Rectangle 795"/>
            <p:cNvSpPr>
              <a:spLocks noChangeArrowheads="1"/>
            </p:cNvSpPr>
            <p:nvPr/>
          </p:nvSpPr>
          <p:spPr bwMode="auto">
            <a:xfrm>
              <a:off x="1255714" y="5151466"/>
              <a:ext cx="1133475" cy="722316"/>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4" name="Rectangle 796"/>
            <p:cNvSpPr>
              <a:spLocks noChangeArrowheads="1"/>
            </p:cNvSpPr>
            <p:nvPr/>
          </p:nvSpPr>
          <p:spPr bwMode="auto">
            <a:xfrm>
              <a:off x="1241426" y="5137178"/>
              <a:ext cx="1139825"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5" name="Rectangle 797"/>
            <p:cNvSpPr>
              <a:spLocks noChangeArrowheads="1"/>
            </p:cNvSpPr>
            <p:nvPr/>
          </p:nvSpPr>
          <p:spPr bwMode="auto">
            <a:xfrm>
              <a:off x="1241426" y="5143528"/>
              <a:ext cx="1139825"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6" name="Rectangle 798"/>
            <p:cNvSpPr>
              <a:spLocks noChangeArrowheads="1"/>
            </p:cNvSpPr>
            <p:nvPr/>
          </p:nvSpPr>
          <p:spPr bwMode="auto">
            <a:xfrm>
              <a:off x="1241426" y="5164166"/>
              <a:ext cx="1139825" cy="49213"/>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7" name="Rectangle 799"/>
            <p:cNvSpPr>
              <a:spLocks noChangeArrowheads="1"/>
            </p:cNvSpPr>
            <p:nvPr/>
          </p:nvSpPr>
          <p:spPr bwMode="auto">
            <a:xfrm>
              <a:off x="1241426" y="5213379"/>
              <a:ext cx="1139825" cy="412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9" name="Rectangle 800"/>
            <p:cNvSpPr>
              <a:spLocks noChangeArrowheads="1"/>
            </p:cNvSpPr>
            <p:nvPr/>
          </p:nvSpPr>
          <p:spPr bwMode="auto">
            <a:xfrm>
              <a:off x="1241426" y="5254654"/>
              <a:ext cx="1139825" cy="49213"/>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0" name="Rectangle 801"/>
            <p:cNvSpPr>
              <a:spLocks noChangeArrowheads="1"/>
            </p:cNvSpPr>
            <p:nvPr/>
          </p:nvSpPr>
          <p:spPr bwMode="auto">
            <a:xfrm>
              <a:off x="1241426" y="5303867"/>
              <a:ext cx="1139825" cy="4127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1" name="Rectangle 802"/>
            <p:cNvSpPr>
              <a:spLocks noChangeArrowheads="1"/>
            </p:cNvSpPr>
            <p:nvPr/>
          </p:nvSpPr>
          <p:spPr bwMode="auto">
            <a:xfrm>
              <a:off x="1241426" y="5345142"/>
              <a:ext cx="1139825" cy="49213"/>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2" name="Rectangle 803"/>
            <p:cNvSpPr>
              <a:spLocks noChangeArrowheads="1"/>
            </p:cNvSpPr>
            <p:nvPr/>
          </p:nvSpPr>
          <p:spPr bwMode="auto">
            <a:xfrm>
              <a:off x="1241426" y="5394355"/>
              <a:ext cx="1139825" cy="4127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3" name="Rectangle 804"/>
            <p:cNvSpPr>
              <a:spLocks noChangeArrowheads="1"/>
            </p:cNvSpPr>
            <p:nvPr/>
          </p:nvSpPr>
          <p:spPr bwMode="auto">
            <a:xfrm>
              <a:off x="1241426" y="5435630"/>
              <a:ext cx="1139825" cy="90488"/>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4" name="Rectangle 805"/>
            <p:cNvSpPr>
              <a:spLocks noChangeArrowheads="1"/>
            </p:cNvSpPr>
            <p:nvPr/>
          </p:nvSpPr>
          <p:spPr bwMode="auto">
            <a:xfrm>
              <a:off x="1241426" y="5526118"/>
              <a:ext cx="1139825" cy="49213"/>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5" name="Rectangle 806"/>
            <p:cNvSpPr>
              <a:spLocks noChangeArrowheads="1"/>
            </p:cNvSpPr>
            <p:nvPr/>
          </p:nvSpPr>
          <p:spPr bwMode="auto">
            <a:xfrm>
              <a:off x="1241426" y="5575331"/>
              <a:ext cx="1139825" cy="4127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6" name="Rectangle 807"/>
            <p:cNvSpPr>
              <a:spLocks noChangeArrowheads="1"/>
            </p:cNvSpPr>
            <p:nvPr/>
          </p:nvSpPr>
          <p:spPr bwMode="auto">
            <a:xfrm>
              <a:off x="1241426" y="5616606"/>
              <a:ext cx="1139825" cy="49213"/>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7" name="Rectangle 808"/>
            <p:cNvSpPr>
              <a:spLocks noChangeArrowheads="1"/>
            </p:cNvSpPr>
            <p:nvPr/>
          </p:nvSpPr>
          <p:spPr bwMode="auto">
            <a:xfrm>
              <a:off x="1241426" y="5665818"/>
              <a:ext cx="1139825" cy="4127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8" name="Rectangle 809"/>
            <p:cNvSpPr>
              <a:spLocks noChangeArrowheads="1"/>
            </p:cNvSpPr>
            <p:nvPr/>
          </p:nvSpPr>
          <p:spPr bwMode="auto">
            <a:xfrm>
              <a:off x="1241426" y="5707094"/>
              <a:ext cx="1139825" cy="476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11"/>
            <p:cNvSpPr>
              <a:spLocks noChangeArrowheads="1"/>
            </p:cNvSpPr>
            <p:nvPr/>
          </p:nvSpPr>
          <p:spPr bwMode="auto">
            <a:xfrm>
              <a:off x="1241425" y="5754688"/>
              <a:ext cx="1139825" cy="4286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812"/>
            <p:cNvSpPr>
              <a:spLocks noChangeArrowheads="1"/>
            </p:cNvSpPr>
            <p:nvPr/>
          </p:nvSpPr>
          <p:spPr bwMode="auto">
            <a:xfrm>
              <a:off x="1241425" y="5797551"/>
              <a:ext cx="1139825" cy="476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813"/>
            <p:cNvSpPr>
              <a:spLocks noChangeArrowheads="1"/>
            </p:cNvSpPr>
            <p:nvPr/>
          </p:nvSpPr>
          <p:spPr bwMode="auto">
            <a:xfrm>
              <a:off x="1241425" y="5845176"/>
              <a:ext cx="1139825" cy="142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814"/>
            <p:cNvSpPr>
              <a:spLocks noChangeArrowheads="1"/>
            </p:cNvSpPr>
            <p:nvPr/>
          </p:nvSpPr>
          <p:spPr bwMode="auto">
            <a:xfrm>
              <a:off x="1247775" y="5143501"/>
              <a:ext cx="1120775" cy="709613"/>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815"/>
            <p:cNvSpPr>
              <a:spLocks noEditPoints="1"/>
            </p:cNvSpPr>
            <p:nvPr/>
          </p:nvSpPr>
          <p:spPr bwMode="auto">
            <a:xfrm>
              <a:off x="1373188" y="5257801"/>
              <a:ext cx="422275" cy="357188"/>
            </a:xfrm>
            <a:custGeom>
              <a:avLst/>
              <a:gdLst>
                <a:gd name="T0" fmla="*/ 812 w 974"/>
                <a:gd name="T1" fmla="*/ 157 h 823"/>
                <a:gd name="T2" fmla="*/ 607 w 974"/>
                <a:gd name="T3" fmla="*/ 157 h 823"/>
                <a:gd name="T4" fmla="*/ 710 w 974"/>
                <a:gd name="T5" fmla="*/ 0 h 823"/>
                <a:gd name="T6" fmla="*/ 864 w 974"/>
                <a:gd name="T7" fmla="*/ 157 h 823"/>
                <a:gd name="T8" fmla="*/ 710 w 974"/>
                <a:gd name="T9" fmla="*/ 313 h 823"/>
                <a:gd name="T10" fmla="*/ 710 w 974"/>
                <a:gd name="T11" fmla="*/ 0 h 823"/>
                <a:gd name="T12" fmla="*/ 469 w 974"/>
                <a:gd name="T13" fmla="*/ 636 h 823"/>
                <a:gd name="T14" fmla="*/ 371 w 974"/>
                <a:gd name="T15" fmla="*/ 433 h 823"/>
                <a:gd name="T16" fmla="*/ 264 w 974"/>
                <a:gd name="T17" fmla="*/ 646 h 823"/>
                <a:gd name="T18" fmla="*/ 157 w 974"/>
                <a:gd name="T19" fmla="*/ 433 h 823"/>
                <a:gd name="T20" fmla="*/ 264 w 974"/>
                <a:gd name="T21" fmla="*/ 740 h 823"/>
                <a:gd name="T22" fmla="*/ 520 w 974"/>
                <a:gd name="T23" fmla="*/ 636 h 823"/>
                <a:gd name="T24" fmla="*/ 264 w 974"/>
                <a:gd name="T25" fmla="*/ 792 h 823"/>
                <a:gd name="T26" fmla="*/ 7 w 974"/>
                <a:gd name="T27" fmla="*/ 636 h 823"/>
                <a:gd name="T28" fmla="*/ 191 w 974"/>
                <a:gd name="T29" fmla="*/ 385 h 823"/>
                <a:gd name="T30" fmla="*/ 259 w 974"/>
                <a:gd name="T31" fmla="*/ 538 h 823"/>
                <a:gd name="T32" fmla="*/ 337 w 974"/>
                <a:gd name="T33" fmla="*/ 385 h 823"/>
                <a:gd name="T34" fmla="*/ 811 w 974"/>
                <a:gd name="T35" fmla="*/ 307 h 823"/>
                <a:gd name="T36" fmla="*/ 723 w 974"/>
                <a:gd name="T37" fmla="*/ 733 h 823"/>
                <a:gd name="T38" fmla="*/ 538 w 974"/>
                <a:gd name="T39" fmla="*/ 698 h 823"/>
                <a:gd name="T40" fmla="*/ 710 w 974"/>
                <a:gd name="T41" fmla="*/ 678 h 823"/>
                <a:gd name="T42" fmla="*/ 817 w 974"/>
                <a:gd name="T43" fmla="*/ 371 h 823"/>
                <a:gd name="T44" fmla="*/ 710 w 974"/>
                <a:gd name="T45" fmla="*/ 584 h 823"/>
                <a:gd name="T46" fmla="*/ 603 w 974"/>
                <a:gd name="T47" fmla="*/ 372 h 823"/>
                <a:gd name="T48" fmla="*/ 519 w 974"/>
                <a:gd name="T49" fmla="*/ 483 h 823"/>
                <a:gd name="T50" fmla="*/ 609 w 974"/>
                <a:gd name="T51" fmla="*/ 307 h 823"/>
                <a:gd name="T52" fmla="*/ 643 w 974"/>
                <a:gd name="T53" fmla="*/ 330 h 823"/>
                <a:gd name="T54" fmla="*/ 787 w 974"/>
                <a:gd name="T55" fmla="*/ 330 h 823"/>
                <a:gd name="T56" fmla="*/ 811 w 974"/>
                <a:gd name="T57" fmla="*/ 307 h 823"/>
                <a:gd name="T58" fmla="*/ 367 w 974"/>
                <a:gd name="T59" fmla="*/ 219 h 823"/>
                <a:gd name="T60" fmla="*/ 161 w 974"/>
                <a:gd name="T61" fmla="*/ 219 h 823"/>
                <a:gd name="T62" fmla="*/ 264 w 974"/>
                <a:gd name="T63" fmla="*/ 62 h 823"/>
                <a:gd name="T64" fmla="*/ 418 w 974"/>
                <a:gd name="T65" fmla="*/ 219 h 823"/>
                <a:gd name="T66" fmla="*/ 264 w 974"/>
                <a:gd name="T67" fmla="*/ 375 h 823"/>
                <a:gd name="T68" fmla="*/ 264 w 974"/>
                <a:gd name="T69" fmla="*/ 62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74" h="823">
                  <a:moveTo>
                    <a:pt x="710" y="261"/>
                  </a:moveTo>
                  <a:cubicBezTo>
                    <a:pt x="767" y="261"/>
                    <a:pt x="812" y="214"/>
                    <a:pt x="812" y="157"/>
                  </a:cubicBezTo>
                  <a:cubicBezTo>
                    <a:pt x="812" y="99"/>
                    <a:pt x="767" y="53"/>
                    <a:pt x="710" y="52"/>
                  </a:cubicBezTo>
                  <a:cubicBezTo>
                    <a:pt x="653" y="53"/>
                    <a:pt x="607" y="99"/>
                    <a:pt x="607" y="157"/>
                  </a:cubicBezTo>
                  <a:cubicBezTo>
                    <a:pt x="607" y="214"/>
                    <a:pt x="653" y="261"/>
                    <a:pt x="710" y="261"/>
                  </a:cubicBezTo>
                  <a:close/>
                  <a:moveTo>
                    <a:pt x="710" y="0"/>
                  </a:moveTo>
                  <a:cubicBezTo>
                    <a:pt x="795" y="0"/>
                    <a:pt x="864" y="70"/>
                    <a:pt x="864" y="157"/>
                  </a:cubicBezTo>
                  <a:cubicBezTo>
                    <a:pt x="864" y="157"/>
                    <a:pt x="864" y="157"/>
                    <a:pt x="864" y="157"/>
                  </a:cubicBezTo>
                  <a:cubicBezTo>
                    <a:pt x="864" y="243"/>
                    <a:pt x="795" y="313"/>
                    <a:pt x="710" y="313"/>
                  </a:cubicBezTo>
                  <a:cubicBezTo>
                    <a:pt x="710" y="313"/>
                    <a:pt x="710" y="313"/>
                    <a:pt x="710" y="313"/>
                  </a:cubicBezTo>
                  <a:cubicBezTo>
                    <a:pt x="625" y="313"/>
                    <a:pt x="556" y="243"/>
                    <a:pt x="556" y="157"/>
                  </a:cubicBezTo>
                  <a:cubicBezTo>
                    <a:pt x="556" y="70"/>
                    <a:pt x="625" y="0"/>
                    <a:pt x="710" y="0"/>
                  </a:cubicBezTo>
                  <a:close/>
                  <a:moveTo>
                    <a:pt x="264" y="740"/>
                  </a:moveTo>
                  <a:cubicBezTo>
                    <a:pt x="348" y="760"/>
                    <a:pt x="434" y="716"/>
                    <a:pt x="469" y="636"/>
                  </a:cubicBezTo>
                  <a:cubicBezTo>
                    <a:pt x="473" y="555"/>
                    <a:pt x="436" y="478"/>
                    <a:pt x="371" y="433"/>
                  </a:cubicBezTo>
                  <a:lnTo>
                    <a:pt x="371" y="433"/>
                  </a:lnTo>
                  <a:cubicBezTo>
                    <a:pt x="335" y="504"/>
                    <a:pt x="300" y="575"/>
                    <a:pt x="264" y="646"/>
                  </a:cubicBezTo>
                  <a:lnTo>
                    <a:pt x="264" y="646"/>
                  </a:lnTo>
                  <a:cubicBezTo>
                    <a:pt x="228" y="575"/>
                    <a:pt x="193" y="504"/>
                    <a:pt x="157" y="433"/>
                  </a:cubicBezTo>
                  <a:lnTo>
                    <a:pt x="157" y="433"/>
                  </a:lnTo>
                  <a:cubicBezTo>
                    <a:pt x="92" y="478"/>
                    <a:pt x="54" y="555"/>
                    <a:pt x="59" y="636"/>
                  </a:cubicBezTo>
                  <a:cubicBezTo>
                    <a:pt x="93" y="716"/>
                    <a:pt x="180" y="760"/>
                    <a:pt x="264" y="740"/>
                  </a:cubicBezTo>
                  <a:close/>
                  <a:moveTo>
                    <a:pt x="365" y="369"/>
                  </a:moveTo>
                  <a:cubicBezTo>
                    <a:pt x="466" y="417"/>
                    <a:pt x="528" y="523"/>
                    <a:pt x="520" y="636"/>
                  </a:cubicBezTo>
                  <a:cubicBezTo>
                    <a:pt x="497" y="748"/>
                    <a:pt x="388" y="819"/>
                    <a:pt x="277" y="795"/>
                  </a:cubicBezTo>
                  <a:cubicBezTo>
                    <a:pt x="273" y="794"/>
                    <a:pt x="268" y="793"/>
                    <a:pt x="264" y="792"/>
                  </a:cubicBezTo>
                  <a:cubicBezTo>
                    <a:pt x="155" y="823"/>
                    <a:pt x="42" y="759"/>
                    <a:pt x="11" y="649"/>
                  </a:cubicBezTo>
                  <a:cubicBezTo>
                    <a:pt x="10" y="644"/>
                    <a:pt x="8" y="640"/>
                    <a:pt x="7" y="636"/>
                  </a:cubicBezTo>
                  <a:cubicBezTo>
                    <a:pt x="0" y="523"/>
                    <a:pt x="62" y="417"/>
                    <a:pt x="163" y="369"/>
                  </a:cubicBezTo>
                  <a:cubicBezTo>
                    <a:pt x="171" y="375"/>
                    <a:pt x="181" y="380"/>
                    <a:pt x="191" y="385"/>
                  </a:cubicBezTo>
                  <a:lnTo>
                    <a:pt x="195" y="378"/>
                  </a:lnTo>
                  <a:lnTo>
                    <a:pt x="259" y="538"/>
                  </a:lnTo>
                  <a:lnTo>
                    <a:pt x="339" y="378"/>
                  </a:lnTo>
                  <a:lnTo>
                    <a:pt x="337" y="385"/>
                  </a:lnTo>
                  <a:cubicBezTo>
                    <a:pt x="347" y="380"/>
                    <a:pt x="356" y="375"/>
                    <a:pt x="365" y="369"/>
                  </a:cubicBezTo>
                  <a:close/>
                  <a:moveTo>
                    <a:pt x="811" y="307"/>
                  </a:moveTo>
                  <a:cubicBezTo>
                    <a:pt x="912" y="355"/>
                    <a:pt x="974" y="461"/>
                    <a:pt x="966" y="574"/>
                  </a:cubicBezTo>
                  <a:cubicBezTo>
                    <a:pt x="943" y="686"/>
                    <a:pt x="834" y="757"/>
                    <a:pt x="723" y="733"/>
                  </a:cubicBezTo>
                  <a:cubicBezTo>
                    <a:pt x="719" y="732"/>
                    <a:pt x="714" y="731"/>
                    <a:pt x="710" y="730"/>
                  </a:cubicBezTo>
                  <a:cubicBezTo>
                    <a:pt x="651" y="732"/>
                    <a:pt x="593" y="721"/>
                    <a:pt x="538" y="698"/>
                  </a:cubicBezTo>
                  <a:cubicBezTo>
                    <a:pt x="545" y="682"/>
                    <a:pt x="549" y="664"/>
                    <a:pt x="550" y="646"/>
                  </a:cubicBezTo>
                  <a:cubicBezTo>
                    <a:pt x="600" y="669"/>
                    <a:pt x="655" y="680"/>
                    <a:pt x="710" y="678"/>
                  </a:cubicBezTo>
                  <a:cubicBezTo>
                    <a:pt x="794" y="698"/>
                    <a:pt x="880" y="654"/>
                    <a:pt x="915" y="574"/>
                  </a:cubicBezTo>
                  <a:cubicBezTo>
                    <a:pt x="919" y="493"/>
                    <a:pt x="882" y="416"/>
                    <a:pt x="817" y="371"/>
                  </a:cubicBezTo>
                  <a:lnTo>
                    <a:pt x="817" y="371"/>
                  </a:lnTo>
                  <a:cubicBezTo>
                    <a:pt x="781" y="442"/>
                    <a:pt x="746" y="513"/>
                    <a:pt x="710" y="584"/>
                  </a:cubicBezTo>
                  <a:lnTo>
                    <a:pt x="710" y="584"/>
                  </a:lnTo>
                  <a:cubicBezTo>
                    <a:pt x="674" y="514"/>
                    <a:pt x="639" y="443"/>
                    <a:pt x="603" y="372"/>
                  </a:cubicBezTo>
                  <a:lnTo>
                    <a:pt x="603" y="371"/>
                  </a:lnTo>
                  <a:cubicBezTo>
                    <a:pt x="563" y="397"/>
                    <a:pt x="533" y="437"/>
                    <a:pt x="519" y="483"/>
                  </a:cubicBezTo>
                  <a:cubicBezTo>
                    <a:pt x="510" y="463"/>
                    <a:pt x="499" y="445"/>
                    <a:pt x="486" y="427"/>
                  </a:cubicBezTo>
                  <a:cubicBezTo>
                    <a:pt x="511" y="373"/>
                    <a:pt x="555" y="331"/>
                    <a:pt x="609" y="307"/>
                  </a:cubicBezTo>
                  <a:cubicBezTo>
                    <a:pt x="617" y="313"/>
                    <a:pt x="627" y="318"/>
                    <a:pt x="637" y="323"/>
                  </a:cubicBezTo>
                  <a:lnTo>
                    <a:pt x="643" y="330"/>
                  </a:lnTo>
                  <a:lnTo>
                    <a:pt x="707" y="474"/>
                  </a:lnTo>
                  <a:lnTo>
                    <a:pt x="787" y="330"/>
                  </a:lnTo>
                  <a:lnTo>
                    <a:pt x="783" y="323"/>
                  </a:lnTo>
                  <a:cubicBezTo>
                    <a:pt x="793" y="318"/>
                    <a:pt x="802" y="313"/>
                    <a:pt x="811" y="307"/>
                  </a:cubicBezTo>
                  <a:close/>
                  <a:moveTo>
                    <a:pt x="264" y="323"/>
                  </a:moveTo>
                  <a:cubicBezTo>
                    <a:pt x="321" y="323"/>
                    <a:pt x="366" y="276"/>
                    <a:pt x="367" y="219"/>
                  </a:cubicBezTo>
                  <a:cubicBezTo>
                    <a:pt x="366" y="161"/>
                    <a:pt x="321" y="115"/>
                    <a:pt x="264" y="114"/>
                  </a:cubicBezTo>
                  <a:cubicBezTo>
                    <a:pt x="207" y="115"/>
                    <a:pt x="161" y="161"/>
                    <a:pt x="161" y="219"/>
                  </a:cubicBezTo>
                  <a:cubicBezTo>
                    <a:pt x="161" y="276"/>
                    <a:pt x="207" y="323"/>
                    <a:pt x="264" y="323"/>
                  </a:cubicBezTo>
                  <a:close/>
                  <a:moveTo>
                    <a:pt x="264" y="62"/>
                  </a:moveTo>
                  <a:cubicBezTo>
                    <a:pt x="349" y="62"/>
                    <a:pt x="418" y="132"/>
                    <a:pt x="418" y="219"/>
                  </a:cubicBezTo>
                  <a:cubicBezTo>
                    <a:pt x="418" y="219"/>
                    <a:pt x="418" y="219"/>
                    <a:pt x="418" y="219"/>
                  </a:cubicBezTo>
                  <a:cubicBezTo>
                    <a:pt x="418" y="305"/>
                    <a:pt x="349" y="375"/>
                    <a:pt x="264" y="375"/>
                  </a:cubicBezTo>
                  <a:cubicBezTo>
                    <a:pt x="264" y="375"/>
                    <a:pt x="264" y="375"/>
                    <a:pt x="264" y="375"/>
                  </a:cubicBezTo>
                  <a:cubicBezTo>
                    <a:pt x="179" y="375"/>
                    <a:pt x="110" y="305"/>
                    <a:pt x="110" y="219"/>
                  </a:cubicBezTo>
                  <a:cubicBezTo>
                    <a:pt x="110" y="132"/>
                    <a:pt x="179" y="62"/>
                    <a:pt x="264" y="62"/>
                  </a:cubicBez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816"/>
            <p:cNvSpPr>
              <a:spLocks/>
            </p:cNvSpPr>
            <p:nvPr/>
          </p:nvSpPr>
          <p:spPr bwMode="auto">
            <a:xfrm>
              <a:off x="1971675" y="5254626"/>
              <a:ext cx="222250" cy="222250"/>
            </a:xfrm>
            <a:custGeom>
              <a:avLst/>
              <a:gdLst>
                <a:gd name="T0" fmla="*/ 140 w 140"/>
                <a:gd name="T1" fmla="*/ 88 h 140"/>
                <a:gd name="T2" fmla="*/ 88 w 140"/>
                <a:gd name="T3" fmla="*/ 88 h 140"/>
                <a:gd name="T4" fmla="*/ 88 w 140"/>
                <a:gd name="T5" fmla="*/ 140 h 140"/>
                <a:gd name="T6" fmla="*/ 57 w 140"/>
                <a:gd name="T7" fmla="*/ 140 h 140"/>
                <a:gd name="T8" fmla="*/ 57 w 140"/>
                <a:gd name="T9" fmla="*/ 88 h 140"/>
                <a:gd name="T10" fmla="*/ 0 w 140"/>
                <a:gd name="T11" fmla="*/ 88 h 140"/>
                <a:gd name="T12" fmla="*/ 0 w 140"/>
                <a:gd name="T13" fmla="*/ 57 h 140"/>
                <a:gd name="T14" fmla="*/ 57 w 140"/>
                <a:gd name="T15" fmla="*/ 57 h 140"/>
                <a:gd name="T16" fmla="*/ 57 w 140"/>
                <a:gd name="T17" fmla="*/ 0 h 140"/>
                <a:gd name="T18" fmla="*/ 88 w 140"/>
                <a:gd name="T19" fmla="*/ 0 h 140"/>
                <a:gd name="T20" fmla="*/ 88 w 140"/>
                <a:gd name="T21" fmla="*/ 57 h 140"/>
                <a:gd name="T22" fmla="*/ 140 w 140"/>
                <a:gd name="T23" fmla="*/ 57 h 140"/>
                <a:gd name="T24" fmla="*/ 140 w 140"/>
                <a:gd name="T25"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0" h="140">
                  <a:moveTo>
                    <a:pt x="140" y="88"/>
                  </a:moveTo>
                  <a:lnTo>
                    <a:pt x="88" y="88"/>
                  </a:lnTo>
                  <a:lnTo>
                    <a:pt x="88" y="140"/>
                  </a:lnTo>
                  <a:lnTo>
                    <a:pt x="57" y="140"/>
                  </a:lnTo>
                  <a:lnTo>
                    <a:pt x="57" y="88"/>
                  </a:lnTo>
                  <a:lnTo>
                    <a:pt x="0" y="88"/>
                  </a:lnTo>
                  <a:lnTo>
                    <a:pt x="0" y="57"/>
                  </a:lnTo>
                  <a:lnTo>
                    <a:pt x="57" y="57"/>
                  </a:lnTo>
                  <a:lnTo>
                    <a:pt x="57" y="0"/>
                  </a:lnTo>
                  <a:lnTo>
                    <a:pt x="88" y="0"/>
                  </a:lnTo>
                  <a:lnTo>
                    <a:pt x="88" y="57"/>
                  </a:lnTo>
                  <a:lnTo>
                    <a:pt x="140" y="57"/>
                  </a:lnTo>
                  <a:lnTo>
                    <a:pt x="140" y="8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817"/>
            <p:cNvSpPr>
              <a:spLocks/>
            </p:cNvSpPr>
            <p:nvPr/>
          </p:nvSpPr>
          <p:spPr bwMode="auto">
            <a:xfrm>
              <a:off x="1998663" y="5561013"/>
              <a:ext cx="168275" cy="166688"/>
            </a:xfrm>
            <a:custGeom>
              <a:avLst/>
              <a:gdLst>
                <a:gd name="T0" fmla="*/ 88 w 106"/>
                <a:gd name="T1" fmla="*/ 105 h 105"/>
                <a:gd name="T2" fmla="*/ 53 w 106"/>
                <a:gd name="T3" fmla="*/ 74 h 105"/>
                <a:gd name="T4" fmla="*/ 18 w 106"/>
                <a:gd name="T5" fmla="*/ 105 h 105"/>
                <a:gd name="T6" fmla="*/ 0 w 106"/>
                <a:gd name="T7" fmla="*/ 87 h 105"/>
                <a:gd name="T8" fmla="*/ 35 w 106"/>
                <a:gd name="T9" fmla="*/ 52 h 105"/>
                <a:gd name="T10" fmla="*/ 0 w 106"/>
                <a:gd name="T11" fmla="*/ 22 h 105"/>
                <a:gd name="T12" fmla="*/ 18 w 106"/>
                <a:gd name="T13" fmla="*/ 0 h 105"/>
                <a:gd name="T14" fmla="*/ 53 w 106"/>
                <a:gd name="T15" fmla="*/ 35 h 105"/>
                <a:gd name="T16" fmla="*/ 88 w 106"/>
                <a:gd name="T17" fmla="*/ 0 h 105"/>
                <a:gd name="T18" fmla="*/ 106 w 106"/>
                <a:gd name="T19" fmla="*/ 22 h 105"/>
                <a:gd name="T20" fmla="*/ 71 w 106"/>
                <a:gd name="T21" fmla="*/ 52 h 105"/>
                <a:gd name="T22" fmla="*/ 106 w 106"/>
                <a:gd name="T23" fmla="*/ 87 h 105"/>
                <a:gd name="T24" fmla="*/ 88 w 106"/>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5">
                  <a:moveTo>
                    <a:pt x="88" y="105"/>
                  </a:moveTo>
                  <a:lnTo>
                    <a:pt x="53" y="74"/>
                  </a:lnTo>
                  <a:lnTo>
                    <a:pt x="18" y="105"/>
                  </a:lnTo>
                  <a:lnTo>
                    <a:pt x="0" y="87"/>
                  </a:lnTo>
                  <a:lnTo>
                    <a:pt x="35" y="52"/>
                  </a:lnTo>
                  <a:lnTo>
                    <a:pt x="0" y="22"/>
                  </a:lnTo>
                  <a:lnTo>
                    <a:pt x="18" y="0"/>
                  </a:lnTo>
                  <a:lnTo>
                    <a:pt x="53" y="35"/>
                  </a:lnTo>
                  <a:lnTo>
                    <a:pt x="88" y="0"/>
                  </a:lnTo>
                  <a:lnTo>
                    <a:pt x="106" y="22"/>
                  </a:lnTo>
                  <a:lnTo>
                    <a:pt x="71" y="52"/>
                  </a:lnTo>
                  <a:lnTo>
                    <a:pt x="106" y="87"/>
                  </a:lnTo>
                  <a:lnTo>
                    <a:pt x="88" y="10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68" name="Rectangle 818"/>
            <p:cNvSpPr>
              <a:spLocks noChangeArrowheads="1"/>
            </p:cNvSpPr>
            <p:nvPr/>
          </p:nvSpPr>
          <p:spPr bwMode="auto">
            <a:xfrm>
              <a:off x="1282700" y="5756276"/>
              <a:ext cx="15633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CDCDCD"/>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69" name="Rectangle 819"/>
            <p:cNvSpPr>
              <a:spLocks noChangeArrowheads="1"/>
            </p:cNvSpPr>
            <p:nvPr/>
          </p:nvSpPr>
          <p:spPr bwMode="auto">
            <a:xfrm>
              <a:off x="1270000" y="5741988"/>
              <a:ext cx="156333"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Signed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246" name="Group 3245"/>
          <p:cNvGrpSpPr/>
          <p:nvPr/>
        </p:nvGrpSpPr>
        <p:grpSpPr>
          <a:xfrm>
            <a:off x="5598577" y="4049677"/>
            <a:ext cx="1176560" cy="69850"/>
            <a:chOff x="4148138" y="3767138"/>
            <a:chExt cx="882650" cy="69850"/>
          </a:xfrm>
        </p:grpSpPr>
        <p:sp>
          <p:nvSpPr>
            <p:cNvPr id="7170" name="Line 820"/>
            <p:cNvSpPr>
              <a:spLocks noChangeShapeType="1"/>
            </p:cNvSpPr>
            <p:nvPr/>
          </p:nvSpPr>
          <p:spPr bwMode="auto">
            <a:xfrm>
              <a:off x="4148138" y="3802063"/>
              <a:ext cx="833438" cy="0"/>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1" name="Freeform 821"/>
            <p:cNvSpPr>
              <a:spLocks/>
            </p:cNvSpPr>
            <p:nvPr/>
          </p:nvSpPr>
          <p:spPr bwMode="auto">
            <a:xfrm>
              <a:off x="4960938" y="3767138"/>
              <a:ext cx="69850" cy="69850"/>
            </a:xfrm>
            <a:custGeom>
              <a:avLst/>
              <a:gdLst>
                <a:gd name="T0" fmla="*/ 160 w 160"/>
                <a:gd name="T1" fmla="*/ 80 h 160"/>
                <a:gd name="T2" fmla="*/ 0 w 160"/>
                <a:gd name="T3" fmla="*/ 160 h 160"/>
                <a:gd name="T4" fmla="*/ 7 w 160"/>
                <a:gd name="T5" fmla="*/ 153 h 160"/>
                <a:gd name="T6" fmla="*/ 7 w 160"/>
                <a:gd name="T7" fmla="*/ 2 h 160"/>
                <a:gd name="T8" fmla="*/ 0 w 160"/>
                <a:gd name="T9" fmla="*/ 0 h 160"/>
                <a:gd name="T10" fmla="*/ 160 w 160"/>
                <a:gd name="T11" fmla="*/ 80 h 160"/>
              </a:gdLst>
              <a:ahLst/>
              <a:cxnLst>
                <a:cxn ang="0">
                  <a:pos x="T0" y="T1"/>
                </a:cxn>
                <a:cxn ang="0">
                  <a:pos x="T2" y="T3"/>
                </a:cxn>
                <a:cxn ang="0">
                  <a:pos x="T4" y="T5"/>
                </a:cxn>
                <a:cxn ang="0">
                  <a:pos x="T6" y="T7"/>
                </a:cxn>
                <a:cxn ang="0">
                  <a:pos x="T8" y="T9"/>
                </a:cxn>
                <a:cxn ang="0">
                  <a:pos x="T10" y="T11"/>
                </a:cxn>
              </a:cxnLst>
              <a:rect l="0" t="0" r="r" b="b"/>
              <a:pathLst>
                <a:path w="160" h="160">
                  <a:moveTo>
                    <a:pt x="160" y="80"/>
                  </a:moveTo>
                  <a:lnTo>
                    <a:pt x="0" y="160"/>
                  </a:lnTo>
                  <a:lnTo>
                    <a:pt x="7" y="153"/>
                  </a:lnTo>
                  <a:cubicBezTo>
                    <a:pt x="31" y="105"/>
                    <a:pt x="31" y="50"/>
                    <a:pt x="7" y="2"/>
                  </a:cubicBezTo>
                  <a:lnTo>
                    <a:pt x="0" y="0"/>
                  </a:lnTo>
                  <a:lnTo>
                    <a:pt x="160"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4" name="Group 3243"/>
          <p:cNvGrpSpPr/>
          <p:nvPr/>
        </p:nvGrpSpPr>
        <p:grpSpPr>
          <a:xfrm>
            <a:off x="6151613" y="4766433"/>
            <a:ext cx="641342" cy="62707"/>
            <a:chOff x="4397375" y="4481513"/>
            <a:chExt cx="654050" cy="65088"/>
          </a:xfrm>
        </p:grpSpPr>
        <p:sp>
          <p:nvSpPr>
            <p:cNvPr id="7177" name="Freeform 826"/>
            <p:cNvSpPr>
              <a:spLocks/>
            </p:cNvSpPr>
            <p:nvPr/>
          </p:nvSpPr>
          <p:spPr bwMode="auto">
            <a:xfrm>
              <a:off x="4397375" y="4511676"/>
              <a:ext cx="604838" cy="0"/>
            </a:xfrm>
            <a:custGeom>
              <a:avLst/>
              <a:gdLst>
                <a:gd name="T0" fmla="*/ 0 w 381"/>
                <a:gd name="T1" fmla="*/ 18 w 381"/>
                <a:gd name="T2" fmla="*/ 18 w 381"/>
                <a:gd name="T3" fmla="*/ 381 w 381"/>
              </a:gdLst>
              <a:ahLst/>
              <a:cxnLst>
                <a:cxn ang="0">
                  <a:pos x="T0" y="0"/>
                </a:cxn>
                <a:cxn ang="0">
                  <a:pos x="T1" y="0"/>
                </a:cxn>
                <a:cxn ang="0">
                  <a:pos x="T2" y="0"/>
                </a:cxn>
                <a:cxn ang="0">
                  <a:pos x="T3" y="0"/>
                </a:cxn>
              </a:cxnLst>
              <a:rect l="0" t="0" r="r" b="b"/>
              <a:pathLst>
                <a:path w="381">
                  <a:moveTo>
                    <a:pt x="0" y="0"/>
                  </a:moveTo>
                  <a:lnTo>
                    <a:pt x="18" y="0"/>
                  </a:lnTo>
                  <a:lnTo>
                    <a:pt x="18" y="0"/>
                  </a:lnTo>
                  <a:lnTo>
                    <a:pt x="381"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8" name="Freeform 827"/>
            <p:cNvSpPr>
              <a:spLocks/>
            </p:cNvSpPr>
            <p:nvPr/>
          </p:nvSpPr>
          <p:spPr bwMode="auto">
            <a:xfrm>
              <a:off x="4987925" y="4481513"/>
              <a:ext cx="63500" cy="65088"/>
            </a:xfrm>
            <a:custGeom>
              <a:avLst/>
              <a:gdLst>
                <a:gd name="T0" fmla="*/ 145 w 145"/>
                <a:gd name="T1" fmla="*/ 69 h 150"/>
                <a:gd name="T2" fmla="*/ 1 w 145"/>
                <a:gd name="T3" fmla="*/ 149 h 150"/>
                <a:gd name="T4" fmla="*/ 0 w 145"/>
                <a:gd name="T5" fmla="*/ 150 h 150"/>
                <a:gd name="T6" fmla="*/ 0 w 145"/>
                <a:gd name="T7" fmla="*/ 0 h 150"/>
                <a:gd name="T8" fmla="*/ 1 w 145"/>
                <a:gd name="T9" fmla="*/ 5 h 150"/>
                <a:gd name="T10" fmla="*/ 145 w 145"/>
                <a:gd name="T11" fmla="*/ 69 h 150"/>
              </a:gdLst>
              <a:ahLst/>
              <a:cxnLst>
                <a:cxn ang="0">
                  <a:pos x="T0" y="T1"/>
                </a:cxn>
                <a:cxn ang="0">
                  <a:pos x="T2" y="T3"/>
                </a:cxn>
                <a:cxn ang="0">
                  <a:pos x="T4" y="T5"/>
                </a:cxn>
                <a:cxn ang="0">
                  <a:pos x="T6" y="T7"/>
                </a:cxn>
                <a:cxn ang="0">
                  <a:pos x="T8" y="T9"/>
                </a:cxn>
                <a:cxn ang="0">
                  <a:pos x="T10" y="T11"/>
                </a:cxn>
              </a:cxnLst>
              <a:rect l="0" t="0" r="r" b="b"/>
              <a:pathLst>
                <a:path w="145" h="150">
                  <a:moveTo>
                    <a:pt x="145" y="69"/>
                  </a:moveTo>
                  <a:lnTo>
                    <a:pt x="1" y="149"/>
                  </a:lnTo>
                  <a:lnTo>
                    <a:pt x="0" y="150"/>
                  </a:lnTo>
                  <a:cubicBezTo>
                    <a:pt x="24" y="103"/>
                    <a:pt x="24" y="47"/>
                    <a:pt x="0" y="0"/>
                  </a:cubicBezTo>
                  <a:lnTo>
                    <a:pt x="1" y="5"/>
                  </a:lnTo>
                  <a:lnTo>
                    <a:pt x="145" y="6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5" name="Group 3244"/>
          <p:cNvGrpSpPr/>
          <p:nvPr/>
        </p:nvGrpSpPr>
        <p:grpSpPr>
          <a:xfrm>
            <a:off x="6922427" y="4251291"/>
            <a:ext cx="93109" cy="403225"/>
            <a:chOff x="5162550" y="3968751"/>
            <a:chExt cx="69850" cy="403225"/>
          </a:xfrm>
        </p:grpSpPr>
        <p:sp>
          <p:nvSpPr>
            <p:cNvPr id="7179" name="Line 828"/>
            <p:cNvSpPr>
              <a:spLocks noChangeShapeType="1"/>
            </p:cNvSpPr>
            <p:nvPr/>
          </p:nvSpPr>
          <p:spPr bwMode="auto">
            <a:xfrm flipV="1">
              <a:off x="5197475" y="4017963"/>
              <a:ext cx="0" cy="354013"/>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0" name="Freeform 829"/>
            <p:cNvSpPr>
              <a:spLocks/>
            </p:cNvSpPr>
            <p:nvPr/>
          </p:nvSpPr>
          <p:spPr bwMode="auto">
            <a:xfrm>
              <a:off x="5162550" y="3968751"/>
              <a:ext cx="69850" cy="69850"/>
            </a:xfrm>
            <a:custGeom>
              <a:avLst/>
              <a:gdLst>
                <a:gd name="T0" fmla="*/ 80 w 160"/>
                <a:gd name="T1" fmla="*/ 0 h 160"/>
                <a:gd name="T2" fmla="*/ 160 w 160"/>
                <a:gd name="T3" fmla="*/ 160 h 160"/>
                <a:gd name="T4" fmla="*/ 157 w 160"/>
                <a:gd name="T5" fmla="*/ 154 h 160"/>
                <a:gd name="T6" fmla="*/ 7 w 160"/>
                <a:gd name="T7" fmla="*/ 154 h 160"/>
                <a:gd name="T8" fmla="*/ 0 w 160"/>
                <a:gd name="T9" fmla="*/ 160 h 160"/>
                <a:gd name="T10" fmla="*/ 80 w 160"/>
                <a:gd name="T11" fmla="*/ 0 h 160"/>
              </a:gdLst>
              <a:ahLst/>
              <a:cxnLst>
                <a:cxn ang="0">
                  <a:pos x="T0" y="T1"/>
                </a:cxn>
                <a:cxn ang="0">
                  <a:pos x="T2" y="T3"/>
                </a:cxn>
                <a:cxn ang="0">
                  <a:pos x="T4" y="T5"/>
                </a:cxn>
                <a:cxn ang="0">
                  <a:pos x="T6" y="T7"/>
                </a:cxn>
                <a:cxn ang="0">
                  <a:pos x="T8" y="T9"/>
                </a:cxn>
                <a:cxn ang="0">
                  <a:pos x="T10" y="T11"/>
                </a:cxn>
              </a:cxnLst>
              <a:rect l="0" t="0" r="r" b="b"/>
              <a:pathLst>
                <a:path w="160" h="160">
                  <a:moveTo>
                    <a:pt x="80" y="0"/>
                  </a:moveTo>
                  <a:lnTo>
                    <a:pt x="160" y="160"/>
                  </a:lnTo>
                  <a:lnTo>
                    <a:pt x="157" y="154"/>
                  </a:lnTo>
                  <a:cubicBezTo>
                    <a:pt x="109" y="130"/>
                    <a:pt x="54" y="130"/>
                    <a:pt x="7" y="154"/>
                  </a:cubicBezTo>
                  <a:lnTo>
                    <a:pt x="0" y="160"/>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0" name="Group 3239"/>
          <p:cNvGrpSpPr/>
          <p:nvPr/>
        </p:nvGrpSpPr>
        <p:grpSpPr>
          <a:xfrm>
            <a:off x="5456841" y="4876766"/>
            <a:ext cx="2376398" cy="1049337"/>
            <a:chOff x="4148138" y="4594226"/>
            <a:chExt cx="1782763" cy="1049337"/>
          </a:xfrm>
        </p:grpSpPr>
        <p:sp>
          <p:nvSpPr>
            <p:cNvPr id="7184" name="Freeform 834"/>
            <p:cNvSpPr>
              <a:spLocks/>
            </p:cNvSpPr>
            <p:nvPr/>
          </p:nvSpPr>
          <p:spPr bwMode="auto">
            <a:xfrm>
              <a:off x="4148138" y="4643438"/>
              <a:ext cx="1751013" cy="1000125"/>
            </a:xfrm>
            <a:custGeom>
              <a:avLst/>
              <a:gdLst>
                <a:gd name="T0" fmla="*/ 1103 w 1103"/>
                <a:gd name="T1" fmla="*/ 0 h 630"/>
                <a:gd name="T2" fmla="*/ 1103 w 1103"/>
                <a:gd name="T3" fmla="*/ 630 h 630"/>
                <a:gd name="T4" fmla="*/ 0 w 1103"/>
                <a:gd name="T5" fmla="*/ 630 h 630"/>
              </a:gdLst>
              <a:ahLst/>
              <a:cxnLst>
                <a:cxn ang="0">
                  <a:pos x="T0" y="T1"/>
                </a:cxn>
                <a:cxn ang="0">
                  <a:pos x="T2" y="T3"/>
                </a:cxn>
                <a:cxn ang="0">
                  <a:pos x="T4" y="T5"/>
                </a:cxn>
              </a:cxnLst>
              <a:rect l="0" t="0" r="r" b="b"/>
              <a:pathLst>
                <a:path w="1103" h="630">
                  <a:moveTo>
                    <a:pt x="1103" y="0"/>
                  </a:moveTo>
                  <a:lnTo>
                    <a:pt x="1103" y="630"/>
                  </a:lnTo>
                  <a:lnTo>
                    <a:pt x="0" y="63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5" name="Freeform 835"/>
            <p:cNvSpPr>
              <a:spLocks/>
            </p:cNvSpPr>
            <p:nvPr/>
          </p:nvSpPr>
          <p:spPr bwMode="auto">
            <a:xfrm>
              <a:off x="5865813" y="4594226"/>
              <a:ext cx="65088" cy="69850"/>
            </a:xfrm>
            <a:custGeom>
              <a:avLst/>
              <a:gdLst>
                <a:gd name="T0" fmla="*/ 80 w 151"/>
                <a:gd name="T1" fmla="*/ 0 h 160"/>
                <a:gd name="T2" fmla="*/ 144 w 151"/>
                <a:gd name="T3" fmla="*/ 160 h 160"/>
                <a:gd name="T4" fmla="*/ 151 w 151"/>
                <a:gd name="T5" fmla="*/ 154 h 160"/>
                <a:gd name="T6" fmla="*/ 1 w 151"/>
                <a:gd name="T7" fmla="*/ 154 h 160"/>
                <a:gd name="T8" fmla="*/ 0 w 151"/>
                <a:gd name="T9" fmla="*/ 160 h 160"/>
                <a:gd name="T10" fmla="*/ 80 w 151"/>
                <a:gd name="T11" fmla="*/ 0 h 160"/>
              </a:gdLst>
              <a:ahLst/>
              <a:cxnLst>
                <a:cxn ang="0">
                  <a:pos x="T0" y="T1"/>
                </a:cxn>
                <a:cxn ang="0">
                  <a:pos x="T2" y="T3"/>
                </a:cxn>
                <a:cxn ang="0">
                  <a:pos x="T4" y="T5"/>
                </a:cxn>
                <a:cxn ang="0">
                  <a:pos x="T6" y="T7"/>
                </a:cxn>
                <a:cxn ang="0">
                  <a:pos x="T8" y="T9"/>
                </a:cxn>
                <a:cxn ang="0">
                  <a:pos x="T10" y="T11"/>
                </a:cxn>
              </a:cxnLst>
              <a:rect l="0" t="0" r="r" b="b"/>
              <a:pathLst>
                <a:path w="151" h="160">
                  <a:moveTo>
                    <a:pt x="80" y="0"/>
                  </a:moveTo>
                  <a:lnTo>
                    <a:pt x="144" y="160"/>
                  </a:lnTo>
                  <a:lnTo>
                    <a:pt x="151" y="154"/>
                  </a:lnTo>
                  <a:cubicBezTo>
                    <a:pt x="104" y="130"/>
                    <a:pt x="49" y="130"/>
                    <a:pt x="1" y="154"/>
                  </a:cubicBezTo>
                  <a:lnTo>
                    <a:pt x="0" y="160"/>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9" name="Group 3248"/>
          <p:cNvGrpSpPr/>
          <p:nvPr/>
        </p:nvGrpSpPr>
        <p:grpSpPr>
          <a:xfrm>
            <a:off x="7699923" y="3716303"/>
            <a:ext cx="1343734" cy="1181101"/>
            <a:chOff x="5830888" y="3433763"/>
            <a:chExt cx="1008063" cy="1181101"/>
          </a:xfrm>
        </p:grpSpPr>
        <p:sp>
          <p:nvSpPr>
            <p:cNvPr id="3364" name="Rectangle 325"/>
            <p:cNvSpPr>
              <a:spLocks noChangeArrowheads="1"/>
            </p:cNvSpPr>
            <p:nvPr/>
          </p:nvSpPr>
          <p:spPr bwMode="auto">
            <a:xfrm>
              <a:off x="5857876" y="3460751"/>
              <a:ext cx="973138" cy="5365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398" name="Picture 32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857876" y="3460751"/>
              <a:ext cx="973138"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65" name="Rectangle 327"/>
            <p:cNvSpPr>
              <a:spLocks noChangeArrowheads="1"/>
            </p:cNvSpPr>
            <p:nvPr/>
          </p:nvSpPr>
          <p:spPr bwMode="auto">
            <a:xfrm>
              <a:off x="5857876" y="3460751"/>
              <a:ext cx="973138" cy="5365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6" name="Rectangle 328"/>
            <p:cNvSpPr>
              <a:spLocks noChangeArrowheads="1"/>
            </p:cNvSpPr>
            <p:nvPr/>
          </p:nvSpPr>
          <p:spPr bwMode="auto">
            <a:xfrm>
              <a:off x="5851526" y="3454401"/>
              <a:ext cx="987425" cy="549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7" name="Freeform 329"/>
            <p:cNvSpPr>
              <a:spLocks/>
            </p:cNvSpPr>
            <p:nvPr/>
          </p:nvSpPr>
          <p:spPr bwMode="auto">
            <a:xfrm>
              <a:off x="5854701" y="3457576"/>
              <a:ext cx="979488" cy="542925"/>
            </a:xfrm>
            <a:custGeom>
              <a:avLst/>
              <a:gdLst>
                <a:gd name="T0" fmla="*/ 8 w 2256"/>
                <a:gd name="T1" fmla="*/ 1232 h 1248"/>
                <a:gd name="T2" fmla="*/ 2248 w 2256"/>
                <a:gd name="T3" fmla="*/ 1232 h 1248"/>
                <a:gd name="T4" fmla="*/ 2240 w 2256"/>
                <a:gd name="T5" fmla="*/ 1240 h 1248"/>
                <a:gd name="T6" fmla="*/ 2240 w 2256"/>
                <a:gd name="T7" fmla="*/ 8 h 1248"/>
                <a:gd name="T8" fmla="*/ 2248 w 2256"/>
                <a:gd name="T9" fmla="*/ 16 h 1248"/>
                <a:gd name="T10" fmla="*/ 8 w 2256"/>
                <a:gd name="T11" fmla="*/ 16 h 1248"/>
                <a:gd name="T12" fmla="*/ 16 w 2256"/>
                <a:gd name="T13" fmla="*/ 8 h 1248"/>
                <a:gd name="T14" fmla="*/ 16 w 2256"/>
                <a:gd name="T15" fmla="*/ 1240 h 1248"/>
                <a:gd name="T16" fmla="*/ 8 w 2256"/>
                <a:gd name="T17" fmla="*/ 1248 h 1248"/>
                <a:gd name="T18" fmla="*/ 0 w 2256"/>
                <a:gd name="T19" fmla="*/ 1240 h 1248"/>
                <a:gd name="T20" fmla="*/ 0 w 2256"/>
                <a:gd name="T21" fmla="*/ 8 h 1248"/>
                <a:gd name="T22" fmla="*/ 8 w 2256"/>
                <a:gd name="T23" fmla="*/ 0 h 1248"/>
                <a:gd name="T24" fmla="*/ 2248 w 2256"/>
                <a:gd name="T25" fmla="*/ 0 h 1248"/>
                <a:gd name="T26" fmla="*/ 2256 w 2256"/>
                <a:gd name="T27" fmla="*/ 8 h 1248"/>
                <a:gd name="T28" fmla="*/ 2256 w 2256"/>
                <a:gd name="T29" fmla="*/ 1240 h 1248"/>
                <a:gd name="T30" fmla="*/ 2248 w 2256"/>
                <a:gd name="T31" fmla="*/ 1248 h 1248"/>
                <a:gd name="T32" fmla="*/ 8 w 2256"/>
                <a:gd name="T33" fmla="*/ 1248 h 1248"/>
                <a:gd name="T34" fmla="*/ 0 w 2256"/>
                <a:gd name="T35" fmla="*/ 1240 h 1248"/>
                <a:gd name="T36" fmla="*/ 8 w 2256"/>
                <a:gd name="T37" fmla="*/ 123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1248">
                  <a:moveTo>
                    <a:pt x="8" y="1232"/>
                  </a:moveTo>
                  <a:lnTo>
                    <a:pt x="2248" y="1232"/>
                  </a:lnTo>
                  <a:lnTo>
                    <a:pt x="2240" y="1240"/>
                  </a:lnTo>
                  <a:lnTo>
                    <a:pt x="2240" y="8"/>
                  </a:lnTo>
                  <a:lnTo>
                    <a:pt x="2248" y="16"/>
                  </a:lnTo>
                  <a:lnTo>
                    <a:pt x="8" y="16"/>
                  </a:lnTo>
                  <a:lnTo>
                    <a:pt x="16" y="8"/>
                  </a:lnTo>
                  <a:lnTo>
                    <a:pt x="16" y="1240"/>
                  </a:lnTo>
                  <a:cubicBezTo>
                    <a:pt x="16" y="1245"/>
                    <a:pt x="13" y="1248"/>
                    <a:pt x="8" y="1248"/>
                  </a:cubicBezTo>
                  <a:cubicBezTo>
                    <a:pt x="4" y="1248"/>
                    <a:pt x="0" y="1245"/>
                    <a:pt x="0" y="1240"/>
                  </a:cubicBezTo>
                  <a:lnTo>
                    <a:pt x="0" y="8"/>
                  </a:lnTo>
                  <a:cubicBezTo>
                    <a:pt x="0" y="4"/>
                    <a:pt x="4" y="0"/>
                    <a:pt x="8" y="0"/>
                  </a:cubicBezTo>
                  <a:lnTo>
                    <a:pt x="2248" y="0"/>
                  </a:lnTo>
                  <a:cubicBezTo>
                    <a:pt x="2253" y="0"/>
                    <a:pt x="2256" y="4"/>
                    <a:pt x="2256" y="8"/>
                  </a:cubicBezTo>
                  <a:lnTo>
                    <a:pt x="2256" y="1240"/>
                  </a:lnTo>
                  <a:cubicBezTo>
                    <a:pt x="2256" y="1245"/>
                    <a:pt x="2253" y="1248"/>
                    <a:pt x="2248" y="1248"/>
                  </a:cubicBezTo>
                  <a:lnTo>
                    <a:pt x="8" y="1248"/>
                  </a:lnTo>
                  <a:cubicBezTo>
                    <a:pt x="4" y="1248"/>
                    <a:pt x="0" y="1245"/>
                    <a:pt x="0" y="1240"/>
                  </a:cubicBezTo>
                  <a:cubicBezTo>
                    <a:pt x="0" y="1236"/>
                    <a:pt x="4" y="1232"/>
                    <a:pt x="8" y="12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8" name="Rectangle 330"/>
            <p:cNvSpPr>
              <a:spLocks noChangeArrowheads="1"/>
            </p:cNvSpPr>
            <p:nvPr/>
          </p:nvSpPr>
          <p:spPr bwMode="auto">
            <a:xfrm>
              <a:off x="5851526" y="3454401"/>
              <a:ext cx="987425" cy="549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69" name="Rectangle 331"/>
            <p:cNvSpPr>
              <a:spLocks noChangeArrowheads="1"/>
            </p:cNvSpPr>
            <p:nvPr/>
          </p:nvSpPr>
          <p:spPr bwMode="auto">
            <a:xfrm>
              <a:off x="5830888" y="3433763"/>
              <a:ext cx="9858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0" name="Rectangle 332"/>
            <p:cNvSpPr>
              <a:spLocks noChangeArrowheads="1"/>
            </p:cNvSpPr>
            <p:nvPr/>
          </p:nvSpPr>
          <p:spPr bwMode="auto">
            <a:xfrm>
              <a:off x="5830888" y="3440113"/>
              <a:ext cx="985838"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1" name="Rectangle 333"/>
            <p:cNvSpPr>
              <a:spLocks noChangeArrowheads="1"/>
            </p:cNvSpPr>
            <p:nvPr/>
          </p:nvSpPr>
          <p:spPr bwMode="auto">
            <a:xfrm>
              <a:off x="5830888" y="3460751"/>
              <a:ext cx="985838"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2" name="Rectangle 334"/>
            <p:cNvSpPr>
              <a:spLocks noChangeArrowheads="1"/>
            </p:cNvSpPr>
            <p:nvPr/>
          </p:nvSpPr>
          <p:spPr bwMode="auto">
            <a:xfrm>
              <a:off x="5830888" y="3495676"/>
              <a:ext cx="985838" cy="349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3" name="Rectangle 335"/>
            <p:cNvSpPr>
              <a:spLocks noChangeArrowheads="1"/>
            </p:cNvSpPr>
            <p:nvPr/>
          </p:nvSpPr>
          <p:spPr bwMode="auto">
            <a:xfrm>
              <a:off x="5830888" y="3530601"/>
              <a:ext cx="985838" cy="3492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5" name="Rectangle 336"/>
            <p:cNvSpPr>
              <a:spLocks noChangeArrowheads="1"/>
            </p:cNvSpPr>
            <p:nvPr/>
          </p:nvSpPr>
          <p:spPr bwMode="auto">
            <a:xfrm>
              <a:off x="5830888" y="3565526"/>
              <a:ext cx="985838"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6" name="Rectangle 337"/>
            <p:cNvSpPr>
              <a:spLocks noChangeArrowheads="1"/>
            </p:cNvSpPr>
            <p:nvPr/>
          </p:nvSpPr>
          <p:spPr bwMode="auto">
            <a:xfrm>
              <a:off x="5830888" y="3600451"/>
              <a:ext cx="985838" cy="3492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7" name="Rectangle 338"/>
            <p:cNvSpPr>
              <a:spLocks noChangeArrowheads="1"/>
            </p:cNvSpPr>
            <p:nvPr/>
          </p:nvSpPr>
          <p:spPr bwMode="auto">
            <a:xfrm>
              <a:off x="5830888" y="3635376"/>
              <a:ext cx="985838"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8" name="Rectangle 339"/>
            <p:cNvSpPr>
              <a:spLocks noChangeArrowheads="1"/>
            </p:cNvSpPr>
            <p:nvPr/>
          </p:nvSpPr>
          <p:spPr bwMode="auto">
            <a:xfrm>
              <a:off x="5830888" y="3670301"/>
              <a:ext cx="985838" cy="619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9" name="Rectangle 340"/>
            <p:cNvSpPr>
              <a:spLocks noChangeArrowheads="1"/>
            </p:cNvSpPr>
            <p:nvPr/>
          </p:nvSpPr>
          <p:spPr bwMode="auto">
            <a:xfrm>
              <a:off x="5830888" y="3732213"/>
              <a:ext cx="985838"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0" name="Rectangle 341"/>
            <p:cNvSpPr>
              <a:spLocks noChangeArrowheads="1"/>
            </p:cNvSpPr>
            <p:nvPr/>
          </p:nvSpPr>
          <p:spPr bwMode="auto">
            <a:xfrm>
              <a:off x="5830888" y="3767138"/>
              <a:ext cx="985838" cy="349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1" name="Rectangle 342"/>
            <p:cNvSpPr>
              <a:spLocks noChangeArrowheads="1"/>
            </p:cNvSpPr>
            <p:nvPr/>
          </p:nvSpPr>
          <p:spPr bwMode="auto">
            <a:xfrm>
              <a:off x="5830888" y="3802063"/>
              <a:ext cx="985838" cy="349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2" name="Rectangle 343"/>
            <p:cNvSpPr>
              <a:spLocks noChangeArrowheads="1"/>
            </p:cNvSpPr>
            <p:nvPr/>
          </p:nvSpPr>
          <p:spPr bwMode="auto">
            <a:xfrm>
              <a:off x="5830888" y="3836988"/>
              <a:ext cx="985838" cy="349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3" name="Rectangle 344"/>
            <p:cNvSpPr>
              <a:spLocks noChangeArrowheads="1"/>
            </p:cNvSpPr>
            <p:nvPr/>
          </p:nvSpPr>
          <p:spPr bwMode="auto">
            <a:xfrm>
              <a:off x="5830888" y="3871913"/>
              <a:ext cx="985838" cy="349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4" name="Rectangle 345"/>
            <p:cNvSpPr>
              <a:spLocks noChangeArrowheads="1"/>
            </p:cNvSpPr>
            <p:nvPr/>
          </p:nvSpPr>
          <p:spPr bwMode="auto">
            <a:xfrm>
              <a:off x="5830888" y="3906838"/>
              <a:ext cx="985838" cy="349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5" name="Rectangle 346"/>
            <p:cNvSpPr>
              <a:spLocks noChangeArrowheads="1"/>
            </p:cNvSpPr>
            <p:nvPr/>
          </p:nvSpPr>
          <p:spPr bwMode="auto">
            <a:xfrm>
              <a:off x="5830888" y="3941763"/>
              <a:ext cx="985838" cy="3333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6" name="Rectangle 347"/>
            <p:cNvSpPr>
              <a:spLocks noChangeArrowheads="1"/>
            </p:cNvSpPr>
            <p:nvPr/>
          </p:nvSpPr>
          <p:spPr bwMode="auto">
            <a:xfrm>
              <a:off x="5830888" y="3975101"/>
              <a:ext cx="985838" cy="142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7" name="Rectangle 348"/>
            <p:cNvSpPr>
              <a:spLocks noChangeArrowheads="1"/>
            </p:cNvSpPr>
            <p:nvPr/>
          </p:nvSpPr>
          <p:spPr bwMode="auto">
            <a:xfrm>
              <a:off x="5843588" y="3448051"/>
              <a:ext cx="973138" cy="5349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88" name="Rectangle 349"/>
            <p:cNvSpPr>
              <a:spLocks noChangeArrowheads="1"/>
            </p:cNvSpPr>
            <p:nvPr/>
          </p:nvSpPr>
          <p:spPr bwMode="auto">
            <a:xfrm>
              <a:off x="5857876" y="3460751"/>
              <a:ext cx="973138" cy="168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22" name="Picture 35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857876" y="3460751"/>
              <a:ext cx="9731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9" name="Rectangle 351"/>
            <p:cNvSpPr>
              <a:spLocks noChangeArrowheads="1"/>
            </p:cNvSpPr>
            <p:nvPr/>
          </p:nvSpPr>
          <p:spPr bwMode="auto">
            <a:xfrm>
              <a:off x="5857876" y="3460751"/>
              <a:ext cx="973138" cy="168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0" name="Rectangle 352"/>
            <p:cNvSpPr>
              <a:spLocks noChangeArrowheads="1"/>
            </p:cNvSpPr>
            <p:nvPr/>
          </p:nvSpPr>
          <p:spPr bwMode="auto">
            <a:xfrm>
              <a:off x="5851526" y="3454401"/>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1" name="Freeform 353"/>
            <p:cNvSpPr>
              <a:spLocks/>
            </p:cNvSpPr>
            <p:nvPr/>
          </p:nvSpPr>
          <p:spPr bwMode="auto">
            <a:xfrm>
              <a:off x="5854701" y="3457576"/>
              <a:ext cx="979488" cy="174625"/>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2" name="Rectangle 354"/>
            <p:cNvSpPr>
              <a:spLocks noChangeArrowheads="1"/>
            </p:cNvSpPr>
            <p:nvPr/>
          </p:nvSpPr>
          <p:spPr bwMode="auto">
            <a:xfrm>
              <a:off x="5851526" y="3454401"/>
              <a:ext cx="987425" cy="1809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3" name="Rectangle 355"/>
            <p:cNvSpPr>
              <a:spLocks noChangeArrowheads="1"/>
            </p:cNvSpPr>
            <p:nvPr/>
          </p:nvSpPr>
          <p:spPr bwMode="auto">
            <a:xfrm>
              <a:off x="5830888" y="3433763"/>
              <a:ext cx="985838" cy="6350"/>
            </a:xfrm>
            <a:prstGeom prst="rect">
              <a:avLst/>
            </a:prstGeom>
            <a:solidFill>
              <a:srgbClr val="3665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4" name="Rectangle 356"/>
            <p:cNvSpPr>
              <a:spLocks noChangeArrowheads="1"/>
            </p:cNvSpPr>
            <p:nvPr/>
          </p:nvSpPr>
          <p:spPr bwMode="auto">
            <a:xfrm>
              <a:off x="5830888" y="3440113"/>
              <a:ext cx="985838" cy="7938"/>
            </a:xfrm>
            <a:prstGeom prst="rect">
              <a:avLst/>
            </a:prstGeom>
            <a:solidFill>
              <a:srgbClr val="3E75A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5" name="Rectangle 357"/>
            <p:cNvSpPr>
              <a:spLocks noChangeArrowheads="1"/>
            </p:cNvSpPr>
            <p:nvPr/>
          </p:nvSpPr>
          <p:spPr bwMode="auto">
            <a:xfrm>
              <a:off x="5830888" y="3448051"/>
              <a:ext cx="985838" cy="6350"/>
            </a:xfrm>
            <a:prstGeom prst="rect">
              <a:avLst/>
            </a:prstGeom>
            <a:solidFill>
              <a:srgbClr val="3E74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6" name="Rectangle 358"/>
            <p:cNvSpPr>
              <a:spLocks noChangeArrowheads="1"/>
            </p:cNvSpPr>
            <p:nvPr/>
          </p:nvSpPr>
          <p:spPr bwMode="auto">
            <a:xfrm>
              <a:off x="5830888" y="3454401"/>
              <a:ext cx="985838" cy="6350"/>
            </a:xfrm>
            <a:prstGeom prst="rect">
              <a:avLst/>
            </a:prstGeom>
            <a:solidFill>
              <a:srgbClr val="3E74A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7" name="Rectangle 359"/>
            <p:cNvSpPr>
              <a:spLocks noChangeArrowheads="1"/>
            </p:cNvSpPr>
            <p:nvPr/>
          </p:nvSpPr>
          <p:spPr bwMode="auto">
            <a:xfrm>
              <a:off x="5830888" y="3460751"/>
              <a:ext cx="985838" cy="7938"/>
            </a:xfrm>
            <a:prstGeom prst="rect">
              <a:avLst/>
            </a:prstGeom>
            <a:solidFill>
              <a:srgbClr val="3D7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9" name="Rectangle 360"/>
            <p:cNvSpPr>
              <a:spLocks noChangeArrowheads="1"/>
            </p:cNvSpPr>
            <p:nvPr/>
          </p:nvSpPr>
          <p:spPr bwMode="auto">
            <a:xfrm>
              <a:off x="5830888" y="3468688"/>
              <a:ext cx="985838" cy="14288"/>
            </a:xfrm>
            <a:prstGeom prst="rect">
              <a:avLst/>
            </a:prstGeom>
            <a:solidFill>
              <a:srgbClr val="3D7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0" name="Rectangle 361"/>
            <p:cNvSpPr>
              <a:spLocks noChangeArrowheads="1"/>
            </p:cNvSpPr>
            <p:nvPr/>
          </p:nvSpPr>
          <p:spPr bwMode="auto">
            <a:xfrm>
              <a:off x="5830888" y="3482976"/>
              <a:ext cx="985838" cy="12700"/>
            </a:xfrm>
            <a:prstGeom prst="rect">
              <a:avLst/>
            </a:prstGeom>
            <a:solidFill>
              <a:srgbClr val="3C71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1" name="Rectangle 362"/>
            <p:cNvSpPr>
              <a:spLocks noChangeArrowheads="1"/>
            </p:cNvSpPr>
            <p:nvPr/>
          </p:nvSpPr>
          <p:spPr bwMode="auto">
            <a:xfrm>
              <a:off x="5830888" y="3495676"/>
              <a:ext cx="985838" cy="7938"/>
            </a:xfrm>
            <a:prstGeom prst="rect">
              <a:avLst/>
            </a:prstGeom>
            <a:solidFill>
              <a:srgbClr val="3C7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2" name="Rectangle 363"/>
            <p:cNvSpPr>
              <a:spLocks noChangeArrowheads="1"/>
            </p:cNvSpPr>
            <p:nvPr/>
          </p:nvSpPr>
          <p:spPr bwMode="auto">
            <a:xfrm>
              <a:off x="5830888" y="3503613"/>
              <a:ext cx="985838" cy="6350"/>
            </a:xfrm>
            <a:prstGeom prst="rect">
              <a:avLst/>
            </a:prstGeom>
            <a:solidFill>
              <a:srgbClr val="3B6F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3" name="Rectangle 364"/>
            <p:cNvSpPr>
              <a:spLocks noChangeArrowheads="1"/>
            </p:cNvSpPr>
            <p:nvPr/>
          </p:nvSpPr>
          <p:spPr bwMode="auto">
            <a:xfrm>
              <a:off x="5830888" y="3509963"/>
              <a:ext cx="985838" cy="6350"/>
            </a:xfrm>
            <a:prstGeom prst="rect">
              <a:avLst/>
            </a:prstGeom>
            <a:solidFill>
              <a:srgbClr val="3B6F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4" name="Rectangle 365"/>
            <p:cNvSpPr>
              <a:spLocks noChangeArrowheads="1"/>
            </p:cNvSpPr>
            <p:nvPr/>
          </p:nvSpPr>
          <p:spPr bwMode="auto">
            <a:xfrm>
              <a:off x="5830888" y="3516313"/>
              <a:ext cx="985838" cy="7938"/>
            </a:xfrm>
            <a:prstGeom prst="rect">
              <a:avLst/>
            </a:prstGeom>
            <a:solidFill>
              <a:srgbClr val="3B6E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5" name="Rectangle 366"/>
            <p:cNvSpPr>
              <a:spLocks noChangeArrowheads="1"/>
            </p:cNvSpPr>
            <p:nvPr/>
          </p:nvSpPr>
          <p:spPr bwMode="auto">
            <a:xfrm>
              <a:off x="5830888" y="3524251"/>
              <a:ext cx="985838" cy="14288"/>
            </a:xfrm>
            <a:prstGeom prst="rect">
              <a:avLst/>
            </a:prstGeom>
            <a:solidFill>
              <a:srgbClr val="3A6D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6" name="Rectangle 367"/>
            <p:cNvSpPr>
              <a:spLocks noChangeArrowheads="1"/>
            </p:cNvSpPr>
            <p:nvPr/>
          </p:nvSpPr>
          <p:spPr bwMode="auto">
            <a:xfrm>
              <a:off x="5830888" y="3538538"/>
              <a:ext cx="985838" cy="6350"/>
            </a:xfrm>
            <a:prstGeom prst="rect">
              <a:avLst/>
            </a:prstGeom>
            <a:solidFill>
              <a:srgbClr val="3A6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7" name="Rectangle 368"/>
            <p:cNvSpPr>
              <a:spLocks noChangeArrowheads="1"/>
            </p:cNvSpPr>
            <p:nvPr/>
          </p:nvSpPr>
          <p:spPr bwMode="auto">
            <a:xfrm>
              <a:off x="5830888" y="3544888"/>
              <a:ext cx="985838" cy="6350"/>
            </a:xfrm>
            <a:prstGeom prst="rect">
              <a:avLst/>
            </a:prstGeom>
            <a:solidFill>
              <a:srgbClr val="3A6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8" name="Rectangle 369"/>
            <p:cNvSpPr>
              <a:spLocks noChangeArrowheads="1"/>
            </p:cNvSpPr>
            <p:nvPr/>
          </p:nvSpPr>
          <p:spPr bwMode="auto">
            <a:xfrm>
              <a:off x="5830888" y="3551238"/>
              <a:ext cx="985838" cy="7938"/>
            </a:xfrm>
            <a:prstGeom prst="rect">
              <a:avLst/>
            </a:prstGeom>
            <a:solidFill>
              <a:srgbClr val="396B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9" name="Rectangle 370"/>
            <p:cNvSpPr>
              <a:spLocks noChangeArrowheads="1"/>
            </p:cNvSpPr>
            <p:nvPr/>
          </p:nvSpPr>
          <p:spPr bwMode="auto">
            <a:xfrm>
              <a:off x="5830888" y="3559176"/>
              <a:ext cx="985838" cy="6350"/>
            </a:xfrm>
            <a:prstGeom prst="rect">
              <a:avLst/>
            </a:prstGeom>
            <a:solidFill>
              <a:srgbClr val="396A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0" name="Rectangle 371"/>
            <p:cNvSpPr>
              <a:spLocks noChangeArrowheads="1"/>
            </p:cNvSpPr>
            <p:nvPr/>
          </p:nvSpPr>
          <p:spPr bwMode="auto">
            <a:xfrm>
              <a:off x="5830888" y="3565526"/>
              <a:ext cx="985838" cy="6350"/>
            </a:xfrm>
            <a:prstGeom prst="rect">
              <a:avLst/>
            </a:prstGeom>
            <a:solidFill>
              <a:srgbClr val="396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1" name="Rectangle 372"/>
            <p:cNvSpPr>
              <a:spLocks noChangeArrowheads="1"/>
            </p:cNvSpPr>
            <p:nvPr/>
          </p:nvSpPr>
          <p:spPr bwMode="auto">
            <a:xfrm>
              <a:off x="5830888" y="3571876"/>
              <a:ext cx="985838" cy="7938"/>
            </a:xfrm>
            <a:prstGeom prst="rect">
              <a:avLst/>
            </a:prstGeom>
            <a:solidFill>
              <a:srgbClr val="3869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2" name="Rectangle 373"/>
            <p:cNvSpPr>
              <a:spLocks noChangeArrowheads="1"/>
            </p:cNvSpPr>
            <p:nvPr/>
          </p:nvSpPr>
          <p:spPr bwMode="auto">
            <a:xfrm>
              <a:off x="5830888" y="3579813"/>
              <a:ext cx="985838" cy="6350"/>
            </a:xfrm>
            <a:prstGeom prst="rect">
              <a:avLst/>
            </a:prstGeom>
            <a:solidFill>
              <a:srgbClr val="3869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3" name="Rectangle 374"/>
            <p:cNvSpPr>
              <a:spLocks noChangeArrowheads="1"/>
            </p:cNvSpPr>
            <p:nvPr/>
          </p:nvSpPr>
          <p:spPr bwMode="auto">
            <a:xfrm>
              <a:off x="5830888" y="3586163"/>
              <a:ext cx="985838" cy="7938"/>
            </a:xfrm>
            <a:prstGeom prst="rect">
              <a:avLst/>
            </a:prstGeom>
            <a:solidFill>
              <a:srgbClr val="3868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4" name="Rectangle 375"/>
            <p:cNvSpPr>
              <a:spLocks noChangeArrowheads="1"/>
            </p:cNvSpPr>
            <p:nvPr/>
          </p:nvSpPr>
          <p:spPr bwMode="auto">
            <a:xfrm>
              <a:off x="5830888" y="3594101"/>
              <a:ext cx="985838" cy="6350"/>
            </a:xfrm>
            <a:prstGeom prst="rect">
              <a:avLst/>
            </a:prstGeom>
            <a:solidFill>
              <a:srgbClr val="3767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5" name="Rectangle 376"/>
            <p:cNvSpPr>
              <a:spLocks noChangeArrowheads="1"/>
            </p:cNvSpPr>
            <p:nvPr/>
          </p:nvSpPr>
          <p:spPr bwMode="auto">
            <a:xfrm>
              <a:off x="5830888" y="3600451"/>
              <a:ext cx="985838" cy="6350"/>
            </a:xfrm>
            <a:prstGeom prst="rect">
              <a:avLst/>
            </a:prstGeom>
            <a:solidFill>
              <a:srgbClr val="3767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6" name="Rectangle 377"/>
            <p:cNvSpPr>
              <a:spLocks noChangeArrowheads="1"/>
            </p:cNvSpPr>
            <p:nvPr/>
          </p:nvSpPr>
          <p:spPr bwMode="auto">
            <a:xfrm>
              <a:off x="5830888" y="3606801"/>
              <a:ext cx="985838" cy="7938"/>
            </a:xfrm>
            <a:prstGeom prst="rect">
              <a:avLst/>
            </a:prstGeom>
            <a:solidFill>
              <a:srgbClr val="3766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17" name="Rectangle 378"/>
            <p:cNvSpPr>
              <a:spLocks noChangeArrowheads="1"/>
            </p:cNvSpPr>
            <p:nvPr/>
          </p:nvSpPr>
          <p:spPr bwMode="auto">
            <a:xfrm>
              <a:off x="5843588" y="3448051"/>
              <a:ext cx="97313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18" name="Rectangle 379"/>
            <p:cNvSpPr>
              <a:spLocks noChangeArrowheads="1"/>
            </p:cNvSpPr>
            <p:nvPr/>
          </p:nvSpPr>
          <p:spPr bwMode="auto">
            <a:xfrm>
              <a:off x="5857876" y="3475038"/>
              <a:ext cx="2765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Use License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19" name="Rectangle 380"/>
            <p:cNvSpPr>
              <a:spLocks noChangeArrowheads="1"/>
            </p:cNvSpPr>
            <p:nvPr/>
          </p:nvSpPr>
          <p:spPr bwMode="auto">
            <a:xfrm>
              <a:off x="5857876" y="3627438"/>
              <a:ext cx="973138" cy="4111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53" name="Picture 38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857876" y="3627438"/>
              <a:ext cx="9731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20" name="Rectangle 382"/>
            <p:cNvSpPr>
              <a:spLocks noChangeArrowheads="1"/>
            </p:cNvSpPr>
            <p:nvPr/>
          </p:nvSpPr>
          <p:spPr bwMode="auto">
            <a:xfrm>
              <a:off x="5857876" y="3629026"/>
              <a:ext cx="973138" cy="4095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1" name="Rectangle 383"/>
            <p:cNvSpPr>
              <a:spLocks noChangeArrowheads="1"/>
            </p:cNvSpPr>
            <p:nvPr/>
          </p:nvSpPr>
          <p:spPr bwMode="auto">
            <a:xfrm>
              <a:off x="5851526" y="3621088"/>
              <a:ext cx="987425" cy="423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3" name="Freeform 384"/>
            <p:cNvSpPr>
              <a:spLocks/>
            </p:cNvSpPr>
            <p:nvPr/>
          </p:nvSpPr>
          <p:spPr bwMode="auto">
            <a:xfrm>
              <a:off x="5854701" y="3624263"/>
              <a:ext cx="979488" cy="417513"/>
            </a:xfrm>
            <a:custGeom>
              <a:avLst/>
              <a:gdLst>
                <a:gd name="T0" fmla="*/ 8 w 2256"/>
                <a:gd name="T1" fmla="*/ 944 h 960"/>
                <a:gd name="T2" fmla="*/ 2248 w 2256"/>
                <a:gd name="T3" fmla="*/ 944 h 960"/>
                <a:gd name="T4" fmla="*/ 2240 w 2256"/>
                <a:gd name="T5" fmla="*/ 952 h 960"/>
                <a:gd name="T6" fmla="*/ 2240 w 2256"/>
                <a:gd name="T7" fmla="*/ 8 h 960"/>
                <a:gd name="T8" fmla="*/ 2248 w 2256"/>
                <a:gd name="T9" fmla="*/ 16 h 960"/>
                <a:gd name="T10" fmla="*/ 8 w 2256"/>
                <a:gd name="T11" fmla="*/ 16 h 960"/>
                <a:gd name="T12" fmla="*/ 16 w 2256"/>
                <a:gd name="T13" fmla="*/ 8 h 960"/>
                <a:gd name="T14" fmla="*/ 16 w 2256"/>
                <a:gd name="T15" fmla="*/ 952 h 960"/>
                <a:gd name="T16" fmla="*/ 8 w 2256"/>
                <a:gd name="T17" fmla="*/ 960 h 960"/>
                <a:gd name="T18" fmla="*/ 0 w 2256"/>
                <a:gd name="T19" fmla="*/ 952 h 960"/>
                <a:gd name="T20" fmla="*/ 0 w 2256"/>
                <a:gd name="T21" fmla="*/ 8 h 960"/>
                <a:gd name="T22" fmla="*/ 8 w 2256"/>
                <a:gd name="T23" fmla="*/ 0 h 960"/>
                <a:gd name="T24" fmla="*/ 2248 w 2256"/>
                <a:gd name="T25" fmla="*/ 0 h 960"/>
                <a:gd name="T26" fmla="*/ 2256 w 2256"/>
                <a:gd name="T27" fmla="*/ 8 h 960"/>
                <a:gd name="T28" fmla="*/ 2256 w 2256"/>
                <a:gd name="T29" fmla="*/ 952 h 960"/>
                <a:gd name="T30" fmla="*/ 2248 w 2256"/>
                <a:gd name="T31" fmla="*/ 960 h 960"/>
                <a:gd name="T32" fmla="*/ 8 w 2256"/>
                <a:gd name="T33" fmla="*/ 960 h 960"/>
                <a:gd name="T34" fmla="*/ 0 w 2256"/>
                <a:gd name="T35" fmla="*/ 952 h 960"/>
                <a:gd name="T36" fmla="*/ 8 w 2256"/>
                <a:gd name="T37" fmla="*/ 94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960">
                  <a:moveTo>
                    <a:pt x="8" y="944"/>
                  </a:moveTo>
                  <a:lnTo>
                    <a:pt x="2248" y="944"/>
                  </a:lnTo>
                  <a:lnTo>
                    <a:pt x="2240" y="952"/>
                  </a:lnTo>
                  <a:lnTo>
                    <a:pt x="2240" y="8"/>
                  </a:lnTo>
                  <a:lnTo>
                    <a:pt x="2248" y="16"/>
                  </a:lnTo>
                  <a:lnTo>
                    <a:pt x="8" y="16"/>
                  </a:lnTo>
                  <a:lnTo>
                    <a:pt x="16" y="8"/>
                  </a:lnTo>
                  <a:lnTo>
                    <a:pt x="16" y="952"/>
                  </a:lnTo>
                  <a:cubicBezTo>
                    <a:pt x="16" y="957"/>
                    <a:pt x="13" y="960"/>
                    <a:pt x="8" y="960"/>
                  </a:cubicBezTo>
                  <a:cubicBezTo>
                    <a:pt x="4" y="960"/>
                    <a:pt x="0" y="957"/>
                    <a:pt x="0" y="952"/>
                  </a:cubicBezTo>
                  <a:lnTo>
                    <a:pt x="0" y="8"/>
                  </a:lnTo>
                  <a:cubicBezTo>
                    <a:pt x="0" y="4"/>
                    <a:pt x="4" y="0"/>
                    <a:pt x="8" y="0"/>
                  </a:cubicBezTo>
                  <a:lnTo>
                    <a:pt x="2248" y="0"/>
                  </a:lnTo>
                  <a:cubicBezTo>
                    <a:pt x="2253" y="0"/>
                    <a:pt x="2256" y="4"/>
                    <a:pt x="2256" y="8"/>
                  </a:cubicBezTo>
                  <a:lnTo>
                    <a:pt x="2256" y="952"/>
                  </a:lnTo>
                  <a:cubicBezTo>
                    <a:pt x="2256" y="957"/>
                    <a:pt x="2253" y="960"/>
                    <a:pt x="2248" y="960"/>
                  </a:cubicBezTo>
                  <a:lnTo>
                    <a:pt x="8" y="960"/>
                  </a:lnTo>
                  <a:cubicBezTo>
                    <a:pt x="4" y="960"/>
                    <a:pt x="0" y="957"/>
                    <a:pt x="0" y="952"/>
                  </a:cubicBezTo>
                  <a:cubicBezTo>
                    <a:pt x="0" y="948"/>
                    <a:pt x="4" y="944"/>
                    <a:pt x="8" y="94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4" name="Rectangle 385"/>
            <p:cNvSpPr>
              <a:spLocks noChangeArrowheads="1"/>
            </p:cNvSpPr>
            <p:nvPr/>
          </p:nvSpPr>
          <p:spPr bwMode="auto">
            <a:xfrm>
              <a:off x="5851526" y="3621088"/>
              <a:ext cx="987425" cy="423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5" name="Rectangle 386"/>
            <p:cNvSpPr>
              <a:spLocks noChangeArrowheads="1"/>
            </p:cNvSpPr>
            <p:nvPr/>
          </p:nvSpPr>
          <p:spPr bwMode="auto">
            <a:xfrm>
              <a:off x="5830888" y="3600451"/>
              <a:ext cx="9858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6" name="Rectangle 387"/>
            <p:cNvSpPr>
              <a:spLocks noChangeArrowheads="1"/>
            </p:cNvSpPr>
            <p:nvPr/>
          </p:nvSpPr>
          <p:spPr bwMode="auto">
            <a:xfrm>
              <a:off x="5830888" y="3606801"/>
              <a:ext cx="985838"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7" name="Rectangle 388"/>
            <p:cNvSpPr>
              <a:spLocks noChangeArrowheads="1"/>
            </p:cNvSpPr>
            <p:nvPr/>
          </p:nvSpPr>
          <p:spPr bwMode="auto">
            <a:xfrm>
              <a:off x="5830888" y="3621088"/>
              <a:ext cx="985838" cy="2857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8" name="Rectangle 389"/>
            <p:cNvSpPr>
              <a:spLocks noChangeArrowheads="1"/>
            </p:cNvSpPr>
            <p:nvPr/>
          </p:nvSpPr>
          <p:spPr bwMode="auto">
            <a:xfrm>
              <a:off x="5830888" y="3649663"/>
              <a:ext cx="985838" cy="26988"/>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29" name="Rectangle 390"/>
            <p:cNvSpPr>
              <a:spLocks noChangeArrowheads="1"/>
            </p:cNvSpPr>
            <p:nvPr/>
          </p:nvSpPr>
          <p:spPr bwMode="auto">
            <a:xfrm>
              <a:off x="5830888" y="3676651"/>
              <a:ext cx="985838" cy="2857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0" name="Rectangle 391"/>
            <p:cNvSpPr>
              <a:spLocks noChangeArrowheads="1"/>
            </p:cNvSpPr>
            <p:nvPr/>
          </p:nvSpPr>
          <p:spPr bwMode="auto">
            <a:xfrm>
              <a:off x="5830888" y="3705226"/>
              <a:ext cx="985838" cy="26988"/>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1" name="Rectangle 392"/>
            <p:cNvSpPr>
              <a:spLocks noChangeArrowheads="1"/>
            </p:cNvSpPr>
            <p:nvPr/>
          </p:nvSpPr>
          <p:spPr bwMode="auto">
            <a:xfrm>
              <a:off x="5830888" y="3732213"/>
              <a:ext cx="985838" cy="2063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2" name="Rectangle 393"/>
            <p:cNvSpPr>
              <a:spLocks noChangeArrowheads="1"/>
            </p:cNvSpPr>
            <p:nvPr/>
          </p:nvSpPr>
          <p:spPr bwMode="auto">
            <a:xfrm>
              <a:off x="5830888" y="3752851"/>
              <a:ext cx="985838" cy="2857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3" name="Rectangle 394"/>
            <p:cNvSpPr>
              <a:spLocks noChangeArrowheads="1"/>
            </p:cNvSpPr>
            <p:nvPr/>
          </p:nvSpPr>
          <p:spPr bwMode="auto">
            <a:xfrm>
              <a:off x="5830888" y="3781426"/>
              <a:ext cx="985838" cy="5556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4" name="Rectangle 395"/>
            <p:cNvSpPr>
              <a:spLocks noChangeArrowheads="1"/>
            </p:cNvSpPr>
            <p:nvPr/>
          </p:nvSpPr>
          <p:spPr bwMode="auto">
            <a:xfrm>
              <a:off x="5830888" y="3836988"/>
              <a:ext cx="985838" cy="26988"/>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5" name="Rectangle 396"/>
            <p:cNvSpPr>
              <a:spLocks noChangeArrowheads="1"/>
            </p:cNvSpPr>
            <p:nvPr/>
          </p:nvSpPr>
          <p:spPr bwMode="auto">
            <a:xfrm>
              <a:off x="5830888" y="3863976"/>
              <a:ext cx="985838" cy="2857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6" name="Rectangle 397"/>
            <p:cNvSpPr>
              <a:spLocks noChangeArrowheads="1"/>
            </p:cNvSpPr>
            <p:nvPr/>
          </p:nvSpPr>
          <p:spPr bwMode="auto">
            <a:xfrm>
              <a:off x="5830888" y="3892551"/>
              <a:ext cx="985838" cy="2063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7" name="Rectangle 398"/>
            <p:cNvSpPr>
              <a:spLocks noChangeArrowheads="1"/>
            </p:cNvSpPr>
            <p:nvPr/>
          </p:nvSpPr>
          <p:spPr bwMode="auto">
            <a:xfrm>
              <a:off x="5830888" y="3913188"/>
              <a:ext cx="985838" cy="2857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8" name="Rectangle 399"/>
            <p:cNvSpPr>
              <a:spLocks noChangeArrowheads="1"/>
            </p:cNvSpPr>
            <p:nvPr/>
          </p:nvSpPr>
          <p:spPr bwMode="auto">
            <a:xfrm>
              <a:off x="5830888" y="3941763"/>
              <a:ext cx="985838" cy="2698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9" name="Rectangle 400"/>
            <p:cNvSpPr>
              <a:spLocks noChangeArrowheads="1"/>
            </p:cNvSpPr>
            <p:nvPr/>
          </p:nvSpPr>
          <p:spPr bwMode="auto">
            <a:xfrm>
              <a:off x="5830888" y="3968751"/>
              <a:ext cx="985838" cy="285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0" name="Rectangle 401"/>
            <p:cNvSpPr>
              <a:spLocks noChangeArrowheads="1"/>
            </p:cNvSpPr>
            <p:nvPr/>
          </p:nvSpPr>
          <p:spPr bwMode="auto">
            <a:xfrm>
              <a:off x="5830888" y="3997326"/>
              <a:ext cx="985838" cy="269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1" name="Rectangle 402"/>
            <p:cNvSpPr>
              <a:spLocks noChangeArrowheads="1"/>
            </p:cNvSpPr>
            <p:nvPr/>
          </p:nvSpPr>
          <p:spPr bwMode="auto">
            <a:xfrm>
              <a:off x="5830888" y="4024313"/>
              <a:ext cx="9858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2" name="Rectangle 403"/>
            <p:cNvSpPr>
              <a:spLocks noChangeArrowheads="1"/>
            </p:cNvSpPr>
            <p:nvPr/>
          </p:nvSpPr>
          <p:spPr bwMode="auto">
            <a:xfrm>
              <a:off x="5843588" y="3614738"/>
              <a:ext cx="973138" cy="40957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43" name="Rectangle 404"/>
            <p:cNvSpPr>
              <a:spLocks noChangeArrowheads="1"/>
            </p:cNvSpPr>
            <p:nvPr/>
          </p:nvSpPr>
          <p:spPr bwMode="auto">
            <a:xfrm>
              <a:off x="5857876" y="4017963"/>
              <a:ext cx="973138" cy="590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477" name="Picture 4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57876" y="4017963"/>
              <a:ext cx="9731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44" name="Rectangle 406"/>
            <p:cNvSpPr>
              <a:spLocks noChangeArrowheads="1"/>
            </p:cNvSpPr>
            <p:nvPr/>
          </p:nvSpPr>
          <p:spPr bwMode="auto">
            <a:xfrm>
              <a:off x="5857876" y="4017963"/>
              <a:ext cx="973138" cy="5905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45" name="Rectangle 407"/>
            <p:cNvSpPr>
              <a:spLocks noChangeArrowheads="1"/>
            </p:cNvSpPr>
            <p:nvPr/>
          </p:nvSpPr>
          <p:spPr bwMode="auto">
            <a:xfrm>
              <a:off x="5851526" y="4010026"/>
              <a:ext cx="987425" cy="6048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9" name="Freeform 409"/>
            <p:cNvSpPr>
              <a:spLocks/>
            </p:cNvSpPr>
            <p:nvPr/>
          </p:nvSpPr>
          <p:spPr bwMode="auto">
            <a:xfrm>
              <a:off x="5854700" y="4014788"/>
              <a:ext cx="979488" cy="596900"/>
            </a:xfrm>
            <a:custGeom>
              <a:avLst/>
              <a:gdLst>
                <a:gd name="T0" fmla="*/ 8 w 2256"/>
                <a:gd name="T1" fmla="*/ 1360 h 1376"/>
                <a:gd name="T2" fmla="*/ 2248 w 2256"/>
                <a:gd name="T3" fmla="*/ 1360 h 1376"/>
                <a:gd name="T4" fmla="*/ 2240 w 2256"/>
                <a:gd name="T5" fmla="*/ 1368 h 1376"/>
                <a:gd name="T6" fmla="*/ 2240 w 2256"/>
                <a:gd name="T7" fmla="*/ 8 h 1376"/>
                <a:gd name="T8" fmla="*/ 2248 w 2256"/>
                <a:gd name="T9" fmla="*/ 16 h 1376"/>
                <a:gd name="T10" fmla="*/ 8 w 2256"/>
                <a:gd name="T11" fmla="*/ 16 h 1376"/>
                <a:gd name="T12" fmla="*/ 16 w 2256"/>
                <a:gd name="T13" fmla="*/ 8 h 1376"/>
                <a:gd name="T14" fmla="*/ 16 w 2256"/>
                <a:gd name="T15" fmla="*/ 1368 h 1376"/>
                <a:gd name="T16" fmla="*/ 8 w 2256"/>
                <a:gd name="T17" fmla="*/ 1376 h 1376"/>
                <a:gd name="T18" fmla="*/ 0 w 2256"/>
                <a:gd name="T19" fmla="*/ 1368 h 1376"/>
                <a:gd name="T20" fmla="*/ 0 w 2256"/>
                <a:gd name="T21" fmla="*/ 8 h 1376"/>
                <a:gd name="T22" fmla="*/ 8 w 2256"/>
                <a:gd name="T23" fmla="*/ 0 h 1376"/>
                <a:gd name="T24" fmla="*/ 2248 w 2256"/>
                <a:gd name="T25" fmla="*/ 0 h 1376"/>
                <a:gd name="T26" fmla="*/ 2256 w 2256"/>
                <a:gd name="T27" fmla="*/ 8 h 1376"/>
                <a:gd name="T28" fmla="*/ 2256 w 2256"/>
                <a:gd name="T29" fmla="*/ 1368 h 1376"/>
                <a:gd name="T30" fmla="*/ 2248 w 2256"/>
                <a:gd name="T31" fmla="*/ 1376 h 1376"/>
                <a:gd name="T32" fmla="*/ 8 w 2256"/>
                <a:gd name="T33" fmla="*/ 1376 h 1376"/>
                <a:gd name="T34" fmla="*/ 0 w 2256"/>
                <a:gd name="T35" fmla="*/ 1368 h 1376"/>
                <a:gd name="T36" fmla="*/ 8 w 2256"/>
                <a:gd name="T37" fmla="*/ 136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1376">
                  <a:moveTo>
                    <a:pt x="8" y="1360"/>
                  </a:moveTo>
                  <a:lnTo>
                    <a:pt x="2248" y="1360"/>
                  </a:lnTo>
                  <a:lnTo>
                    <a:pt x="2240" y="1368"/>
                  </a:lnTo>
                  <a:lnTo>
                    <a:pt x="2240" y="8"/>
                  </a:lnTo>
                  <a:lnTo>
                    <a:pt x="2248" y="16"/>
                  </a:lnTo>
                  <a:lnTo>
                    <a:pt x="8" y="16"/>
                  </a:lnTo>
                  <a:lnTo>
                    <a:pt x="16" y="8"/>
                  </a:lnTo>
                  <a:lnTo>
                    <a:pt x="16" y="1368"/>
                  </a:lnTo>
                  <a:cubicBezTo>
                    <a:pt x="16" y="1373"/>
                    <a:pt x="13" y="1376"/>
                    <a:pt x="8" y="1376"/>
                  </a:cubicBezTo>
                  <a:cubicBezTo>
                    <a:pt x="4" y="1376"/>
                    <a:pt x="0" y="1373"/>
                    <a:pt x="0" y="1368"/>
                  </a:cubicBezTo>
                  <a:lnTo>
                    <a:pt x="0" y="8"/>
                  </a:lnTo>
                  <a:cubicBezTo>
                    <a:pt x="0" y="4"/>
                    <a:pt x="4" y="0"/>
                    <a:pt x="8" y="0"/>
                  </a:cubicBezTo>
                  <a:lnTo>
                    <a:pt x="2248" y="0"/>
                  </a:lnTo>
                  <a:cubicBezTo>
                    <a:pt x="2253" y="0"/>
                    <a:pt x="2256" y="4"/>
                    <a:pt x="2256" y="8"/>
                  </a:cubicBezTo>
                  <a:lnTo>
                    <a:pt x="2256" y="1368"/>
                  </a:lnTo>
                  <a:cubicBezTo>
                    <a:pt x="2256" y="1373"/>
                    <a:pt x="2253" y="1376"/>
                    <a:pt x="2248" y="1376"/>
                  </a:cubicBezTo>
                  <a:lnTo>
                    <a:pt x="8" y="1376"/>
                  </a:lnTo>
                  <a:cubicBezTo>
                    <a:pt x="4" y="1376"/>
                    <a:pt x="0" y="1373"/>
                    <a:pt x="0" y="1368"/>
                  </a:cubicBezTo>
                  <a:cubicBezTo>
                    <a:pt x="0" y="1364"/>
                    <a:pt x="4" y="1360"/>
                    <a:pt x="8" y="136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0" name="Rectangle 410"/>
            <p:cNvSpPr>
              <a:spLocks noChangeArrowheads="1"/>
            </p:cNvSpPr>
            <p:nvPr/>
          </p:nvSpPr>
          <p:spPr bwMode="auto">
            <a:xfrm>
              <a:off x="5851525" y="4010026"/>
              <a:ext cx="987425" cy="6048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1" name="Rectangle 411"/>
            <p:cNvSpPr>
              <a:spLocks noChangeArrowheads="1"/>
            </p:cNvSpPr>
            <p:nvPr/>
          </p:nvSpPr>
          <p:spPr bwMode="auto">
            <a:xfrm>
              <a:off x="5830888" y="3997326"/>
              <a:ext cx="9858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2" name="Rectangle 412"/>
            <p:cNvSpPr>
              <a:spLocks noChangeArrowheads="1"/>
            </p:cNvSpPr>
            <p:nvPr/>
          </p:nvSpPr>
          <p:spPr bwMode="auto">
            <a:xfrm>
              <a:off x="5830888" y="4003676"/>
              <a:ext cx="985838"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3" name="Rectangle 413"/>
            <p:cNvSpPr>
              <a:spLocks noChangeArrowheads="1"/>
            </p:cNvSpPr>
            <p:nvPr/>
          </p:nvSpPr>
          <p:spPr bwMode="auto">
            <a:xfrm>
              <a:off x="5830888" y="4017963"/>
              <a:ext cx="985838" cy="4127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4" name="Rectangle 414"/>
            <p:cNvSpPr>
              <a:spLocks noChangeArrowheads="1"/>
            </p:cNvSpPr>
            <p:nvPr/>
          </p:nvSpPr>
          <p:spPr bwMode="auto">
            <a:xfrm>
              <a:off x="5830888" y="4059238"/>
              <a:ext cx="985838" cy="349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5" name="Rectangle 415"/>
            <p:cNvSpPr>
              <a:spLocks noChangeArrowheads="1"/>
            </p:cNvSpPr>
            <p:nvPr/>
          </p:nvSpPr>
          <p:spPr bwMode="auto">
            <a:xfrm>
              <a:off x="5830888" y="4094163"/>
              <a:ext cx="985838" cy="4127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6" name="Rectangle 416"/>
            <p:cNvSpPr>
              <a:spLocks noChangeArrowheads="1"/>
            </p:cNvSpPr>
            <p:nvPr/>
          </p:nvSpPr>
          <p:spPr bwMode="auto">
            <a:xfrm>
              <a:off x="5830888" y="4135438"/>
              <a:ext cx="985838"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7" name="Rectangle 417"/>
            <p:cNvSpPr>
              <a:spLocks noChangeArrowheads="1"/>
            </p:cNvSpPr>
            <p:nvPr/>
          </p:nvSpPr>
          <p:spPr bwMode="auto">
            <a:xfrm>
              <a:off x="5830888" y="4170363"/>
              <a:ext cx="985838" cy="4127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8" name="Rectangle 418"/>
            <p:cNvSpPr>
              <a:spLocks noChangeArrowheads="1"/>
            </p:cNvSpPr>
            <p:nvPr/>
          </p:nvSpPr>
          <p:spPr bwMode="auto">
            <a:xfrm>
              <a:off x="5830888" y="4211638"/>
              <a:ext cx="985838"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59" name="Rectangle 419"/>
            <p:cNvSpPr>
              <a:spLocks noChangeArrowheads="1"/>
            </p:cNvSpPr>
            <p:nvPr/>
          </p:nvSpPr>
          <p:spPr bwMode="auto">
            <a:xfrm>
              <a:off x="5830888" y="4246563"/>
              <a:ext cx="985838" cy="762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0" name="Rectangle 420"/>
            <p:cNvSpPr>
              <a:spLocks noChangeArrowheads="1"/>
            </p:cNvSpPr>
            <p:nvPr/>
          </p:nvSpPr>
          <p:spPr bwMode="auto">
            <a:xfrm>
              <a:off x="5830888" y="4322763"/>
              <a:ext cx="985838"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1" name="Rectangle 421"/>
            <p:cNvSpPr>
              <a:spLocks noChangeArrowheads="1"/>
            </p:cNvSpPr>
            <p:nvPr/>
          </p:nvSpPr>
          <p:spPr bwMode="auto">
            <a:xfrm>
              <a:off x="5830888" y="4357688"/>
              <a:ext cx="985838" cy="42863"/>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2" name="Rectangle 422"/>
            <p:cNvSpPr>
              <a:spLocks noChangeArrowheads="1"/>
            </p:cNvSpPr>
            <p:nvPr/>
          </p:nvSpPr>
          <p:spPr bwMode="auto">
            <a:xfrm>
              <a:off x="5830888" y="4400551"/>
              <a:ext cx="985838" cy="33338"/>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4" name="Rectangle 423"/>
            <p:cNvSpPr>
              <a:spLocks noChangeArrowheads="1"/>
            </p:cNvSpPr>
            <p:nvPr/>
          </p:nvSpPr>
          <p:spPr bwMode="auto">
            <a:xfrm>
              <a:off x="5830888" y="4433888"/>
              <a:ext cx="985838" cy="42863"/>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5" name="Rectangle 424"/>
            <p:cNvSpPr>
              <a:spLocks noChangeArrowheads="1"/>
            </p:cNvSpPr>
            <p:nvPr/>
          </p:nvSpPr>
          <p:spPr bwMode="auto">
            <a:xfrm>
              <a:off x="5830888" y="4476751"/>
              <a:ext cx="985838" cy="349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6" name="Rectangle 425"/>
            <p:cNvSpPr>
              <a:spLocks noChangeArrowheads="1"/>
            </p:cNvSpPr>
            <p:nvPr/>
          </p:nvSpPr>
          <p:spPr bwMode="auto">
            <a:xfrm>
              <a:off x="5830888" y="4511676"/>
              <a:ext cx="985838" cy="412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7" name="Rectangle 426"/>
            <p:cNvSpPr>
              <a:spLocks noChangeArrowheads="1"/>
            </p:cNvSpPr>
            <p:nvPr/>
          </p:nvSpPr>
          <p:spPr bwMode="auto">
            <a:xfrm>
              <a:off x="5830888" y="4552951"/>
              <a:ext cx="985838" cy="349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8" name="Rectangle 427"/>
            <p:cNvSpPr>
              <a:spLocks noChangeArrowheads="1"/>
            </p:cNvSpPr>
            <p:nvPr/>
          </p:nvSpPr>
          <p:spPr bwMode="auto">
            <a:xfrm>
              <a:off x="5830888" y="4587876"/>
              <a:ext cx="985838" cy="206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69" name="Rectangle 428"/>
            <p:cNvSpPr>
              <a:spLocks noChangeArrowheads="1"/>
            </p:cNvSpPr>
            <p:nvPr/>
          </p:nvSpPr>
          <p:spPr bwMode="auto">
            <a:xfrm>
              <a:off x="5843588" y="4003676"/>
              <a:ext cx="973138" cy="590550"/>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902" name="Picture 830"/>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143625" y="3656013"/>
              <a:ext cx="2921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Freeform 831"/>
            <p:cNvSpPr>
              <a:spLocks/>
            </p:cNvSpPr>
            <p:nvPr/>
          </p:nvSpPr>
          <p:spPr bwMode="auto">
            <a:xfrm>
              <a:off x="6413500" y="4038601"/>
              <a:ext cx="215900" cy="222250"/>
            </a:xfrm>
            <a:custGeom>
              <a:avLst/>
              <a:gdLst>
                <a:gd name="T0" fmla="*/ 136 w 136"/>
                <a:gd name="T1" fmla="*/ 83 h 140"/>
                <a:gd name="T2" fmla="*/ 84 w 136"/>
                <a:gd name="T3" fmla="*/ 83 h 140"/>
                <a:gd name="T4" fmla="*/ 84 w 136"/>
                <a:gd name="T5" fmla="*/ 140 h 140"/>
                <a:gd name="T6" fmla="*/ 53 w 136"/>
                <a:gd name="T7" fmla="*/ 140 h 140"/>
                <a:gd name="T8" fmla="*/ 53 w 136"/>
                <a:gd name="T9" fmla="*/ 83 h 140"/>
                <a:gd name="T10" fmla="*/ 0 w 136"/>
                <a:gd name="T11" fmla="*/ 83 h 140"/>
                <a:gd name="T12" fmla="*/ 0 w 136"/>
                <a:gd name="T13" fmla="*/ 57 h 140"/>
                <a:gd name="T14" fmla="*/ 53 w 136"/>
                <a:gd name="T15" fmla="*/ 57 h 140"/>
                <a:gd name="T16" fmla="*/ 53 w 136"/>
                <a:gd name="T17" fmla="*/ 0 h 140"/>
                <a:gd name="T18" fmla="*/ 84 w 136"/>
                <a:gd name="T19" fmla="*/ 0 h 140"/>
                <a:gd name="T20" fmla="*/ 84 w 136"/>
                <a:gd name="T21" fmla="*/ 57 h 140"/>
                <a:gd name="T22" fmla="*/ 136 w 136"/>
                <a:gd name="T23" fmla="*/ 57 h 140"/>
                <a:gd name="T24" fmla="*/ 136 w 136"/>
                <a:gd name="T25" fmla="*/ 83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40">
                  <a:moveTo>
                    <a:pt x="136" y="83"/>
                  </a:moveTo>
                  <a:lnTo>
                    <a:pt x="84" y="83"/>
                  </a:lnTo>
                  <a:lnTo>
                    <a:pt x="84" y="140"/>
                  </a:lnTo>
                  <a:lnTo>
                    <a:pt x="53" y="140"/>
                  </a:lnTo>
                  <a:lnTo>
                    <a:pt x="53" y="83"/>
                  </a:lnTo>
                  <a:lnTo>
                    <a:pt x="0" y="83"/>
                  </a:lnTo>
                  <a:lnTo>
                    <a:pt x="0" y="57"/>
                  </a:lnTo>
                  <a:lnTo>
                    <a:pt x="53" y="57"/>
                  </a:lnTo>
                  <a:lnTo>
                    <a:pt x="53" y="0"/>
                  </a:lnTo>
                  <a:lnTo>
                    <a:pt x="84" y="0"/>
                  </a:lnTo>
                  <a:lnTo>
                    <a:pt x="84" y="57"/>
                  </a:lnTo>
                  <a:lnTo>
                    <a:pt x="136" y="57"/>
                  </a:lnTo>
                  <a:lnTo>
                    <a:pt x="136" y="83"/>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2" name="Freeform 832"/>
            <p:cNvSpPr>
              <a:spLocks/>
            </p:cNvSpPr>
            <p:nvPr/>
          </p:nvSpPr>
          <p:spPr bwMode="auto">
            <a:xfrm>
              <a:off x="6442075" y="4344988"/>
              <a:ext cx="166688" cy="166688"/>
            </a:xfrm>
            <a:custGeom>
              <a:avLst/>
              <a:gdLst>
                <a:gd name="T0" fmla="*/ 83 w 105"/>
                <a:gd name="T1" fmla="*/ 105 h 105"/>
                <a:gd name="T2" fmla="*/ 53 w 105"/>
                <a:gd name="T3" fmla="*/ 70 h 105"/>
                <a:gd name="T4" fmla="*/ 17 w 105"/>
                <a:gd name="T5" fmla="*/ 105 h 105"/>
                <a:gd name="T6" fmla="*/ 0 w 105"/>
                <a:gd name="T7" fmla="*/ 87 h 105"/>
                <a:gd name="T8" fmla="*/ 31 w 105"/>
                <a:gd name="T9" fmla="*/ 52 h 105"/>
                <a:gd name="T10" fmla="*/ 0 w 105"/>
                <a:gd name="T11" fmla="*/ 17 h 105"/>
                <a:gd name="T12" fmla="*/ 17 w 105"/>
                <a:gd name="T13" fmla="*/ 0 h 105"/>
                <a:gd name="T14" fmla="*/ 53 w 105"/>
                <a:gd name="T15" fmla="*/ 35 h 105"/>
                <a:gd name="T16" fmla="*/ 83 w 105"/>
                <a:gd name="T17" fmla="*/ 0 h 105"/>
                <a:gd name="T18" fmla="*/ 105 w 105"/>
                <a:gd name="T19" fmla="*/ 17 h 105"/>
                <a:gd name="T20" fmla="*/ 70 w 105"/>
                <a:gd name="T21" fmla="*/ 52 h 105"/>
                <a:gd name="T22" fmla="*/ 105 w 105"/>
                <a:gd name="T23" fmla="*/ 87 h 105"/>
                <a:gd name="T24" fmla="*/ 83 w 105"/>
                <a:gd name="T25"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5">
                  <a:moveTo>
                    <a:pt x="83" y="105"/>
                  </a:moveTo>
                  <a:lnTo>
                    <a:pt x="53" y="70"/>
                  </a:lnTo>
                  <a:lnTo>
                    <a:pt x="17" y="105"/>
                  </a:lnTo>
                  <a:lnTo>
                    <a:pt x="0" y="87"/>
                  </a:lnTo>
                  <a:lnTo>
                    <a:pt x="31" y="52"/>
                  </a:lnTo>
                  <a:lnTo>
                    <a:pt x="0" y="17"/>
                  </a:lnTo>
                  <a:lnTo>
                    <a:pt x="17" y="0"/>
                  </a:lnTo>
                  <a:lnTo>
                    <a:pt x="53" y="35"/>
                  </a:lnTo>
                  <a:lnTo>
                    <a:pt x="83" y="0"/>
                  </a:lnTo>
                  <a:lnTo>
                    <a:pt x="105" y="17"/>
                  </a:lnTo>
                  <a:lnTo>
                    <a:pt x="70" y="52"/>
                  </a:lnTo>
                  <a:lnTo>
                    <a:pt x="105" y="87"/>
                  </a:lnTo>
                  <a:lnTo>
                    <a:pt x="83" y="105"/>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83" name="Freeform 833"/>
            <p:cNvSpPr>
              <a:spLocks noEditPoints="1"/>
            </p:cNvSpPr>
            <p:nvPr/>
          </p:nvSpPr>
          <p:spPr bwMode="auto">
            <a:xfrm>
              <a:off x="6042025" y="4065588"/>
              <a:ext cx="292100" cy="304800"/>
            </a:xfrm>
            <a:custGeom>
              <a:avLst/>
              <a:gdLst>
                <a:gd name="T0" fmla="*/ 600 w 672"/>
                <a:gd name="T1" fmla="*/ 1 h 700"/>
                <a:gd name="T2" fmla="*/ 600 w 672"/>
                <a:gd name="T3" fmla="*/ 0 h 700"/>
                <a:gd name="T4" fmla="*/ 600 w 672"/>
                <a:gd name="T5" fmla="*/ 1 h 700"/>
                <a:gd name="T6" fmla="*/ 222 w 672"/>
                <a:gd name="T7" fmla="*/ 628 h 700"/>
                <a:gd name="T8" fmla="*/ 392 w 672"/>
                <a:gd name="T9" fmla="*/ 544 h 700"/>
                <a:gd name="T10" fmla="*/ 397 w 672"/>
                <a:gd name="T11" fmla="*/ 540 h 700"/>
                <a:gd name="T12" fmla="*/ 312 w 672"/>
                <a:gd name="T13" fmla="*/ 368 h 700"/>
                <a:gd name="T14" fmla="*/ 313 w 672"/>
                <a:gd name="T15" fmla="*/ 368 h 700"/>
                <a:gd name="T16" fmla="*/ 216 w 672"/>
                <a:gd name="T17" fmla="*/ 544 h 700"/>
                <a:gd name="T18" fmla="*/ 216 w 672"/>
                <a:gd name="T19" fmla="*/ 544 h 700"/>
                <a:gd name="T20" fmla="*/ 223 w 672"/>
                <a:gd name="T21" fmla="*/ 549 h 700"/>
                <a:gd name="T22" fmla="*/ 136 w 672"/>
                <a:gd name="T23" fmla="*/ 368 h 700"/>
                <a:gd name="T24" fmla="*/ 133 w 672"/>
                <a:gd name="T25" fmla="*/ 368 h 700"/>
                <a:gd name="T26" fmla="*/ 56 w 672"/>
                <a:gd name="T27" fmla="*/ 544 h 700"/>
                <a:gd name="T28" fmla="*/ 49 w 672"/>
                <a:gd name="T29" fmla="*/ 540 h 700"/>
                <a:gd name="T30" fmla="*/ 216 w 672"/>
                <a:gd name="T31" fmla="*/ 624 h 700"/>
                <a:gd name="T32" fmla="*/ 222 w 672"/>
                <a:gd name="T33" fmla="*/ 628 h 700"/>
                <a:gd name="T34" fmla="*/ 309 w 672"/>
                <a:gd name="T35" fmla="*/ 314 h 700"/>
                <a:gd name="T36" fmla="*/ 440 w 672"/>
                <a:gd name="T37" fmla="*/ 544 h 700"/>
                <a:gd name="T38" fmla="*/ 440 w 672"/>
                <a:gd name="T39" fmla="*/ 540 h 700"/>
                <a:gd name="T40" fmla="*/ 232 w 672"/>
                <a:gd name="T41" fmla="*/ 672 h 700"/>
                <a:gd name="T42" fmla="*/ 234 w 672"/>
                <a:gd name="T43" fmla="*/ 675 h 700"/>
                <a:gd name="T44" fmla="*/ 216 w 672"/>
                <a:gd name="T45" fmla="*/ 672 h 700"/>
                <a:gd name="T46" fmla="*/ 222 w 672"/>
                <a:gd name="T47" fmla="*/ 672 h 700"/>
                <a:gd name="T48" fmla="*/ 8 w 672"/>
                <a:gd name="T49" fmla="*/ 544 h 700"/>
                <a:gd name="T50" fmla="*/ 8 w 672"/>
                <a:gd name="T51" fmla="*/ 551 h 700"/>
                <a:gd name="T52" fmla="*/ 8 w 672"/>
                <a:gd name="T53" fmla="*/ 544 h 700"/>
                <a:gd name="T54" fmla="*/ 6 w 672"/>
                <a:gd name="T55" fmla="*/ 540 h 700"/>
                <a:gd name="T56" fmla="*/ 136 w 672"/>
                <a:gd name="T57" fmla="*/ 320 h 700"/>
                <a:gd name="T58" fmla="*/ 137 w 672"/>
                <a:gd name="T59" fmla="*/ 314 h 700"/>
                <a:gd name="T60" fmla="*/ 168 w 672"/>
                <a:gd name="T61" fmla="*/ 320 h 700"/>
                <a:gd name="T62" fmla="*/ 232 w 672"/>
                <a:gd name="T63" fmla="*/ 448 h 700"/>
                <a:gd name="T64" fmla="*/ 280 w 672"/>
                <a:gd name="T65" fmla="*/ 336 h 700"/>
                <a:gd name="T66" fmla="*/ 280 w 672"/>
                <a:gd name="T67" fmla="*/ 320 h 700"/>
                <a:gd name="T68" fmla="*/ 285 w 672"/>
                <a:gd name="T69" fmla="*/ 327 h 700"/>
                <a:gd name="T70" fmla="*/ 312 w 672"/>
                <a:gd name="T71" fmla="*/ 320 h 700"/>
                <a:gd name="T72" fmla="*/ 309 w 672"/>
                <a:gd name="T73" fmla="*/ 314 h 700"/>
                <a:gd name="T74" fmla="*/ 222 w 672"/>
                <a:gd name="T75" fmla="*/ 275 h 700"/>
                <a:gd name="T76" fmla="*/ 312 w 672"/>
                <a:gd name="T77" fmla="*/ 192 h 700"/>
                <a:gd name="T78" fmla="*/ 310 w 672"/>
                <a:gd name="T79" fmla="*/ 187 h 700"/>
                <a:gd name="T80" fmla="*/ 216 w 672"/>
                <a:gd name="T81" fmla="*/ 96 h 700"/>
                <a:gd name="T82" fmla="*/ 222 w 672"/>
                <a:gd name="T83" fmla="*/ 99 h 700"/>
                <a:gd name="T84" fmla="*/ 136 w 672"/>
                <a:gd name="T85" fmla="*/ 192 h 700"/>
                <a:gd name="T86" fmla="*/ 136 w 672"/>
                <a:gd name="T87" fmla="*/ 187 h 700"/>
                <a:gd name="T88" fmla="*/ 216 w 672"/>
                <a:gd name="T89" fmla="*/ 272 h 700"/>
                <a:gd name="T90" fmla="*/ 222 w 672"/>
                <a:gd name="T91" fmla="*/ 275 h 700"/>
                <a:gd name="T92" fmla="*/ 222 w 672"/>
                <a:gd name="T93" fmla="*/ 54 h 700"/>
                <a:gd name="T94" fmla="*/ 360 w 672"/>
                <a:gd name="T95" fmla="*/ 192 h 700"/>
                <a:gd name="T96" fmla="*/ 353 w 672"/>
                <a:gd name="T97" fmla="*/ 187 h 700"/>
                <a:gd name="T98" fmla="*/ 360 w 672"/>
                <a:gd name="T99" fmla="*/ 192 h 700"/>
                <a:gd name="T100" fmla="*/ 353 w 672"/>
                <a:gd name="T101" fmla="*/ 187 h 700"/>
                <a:gd name="T102" fmla="*/ 216 w 672"/>
                <a:gd name="T103" fmla="*/ 320 h 700"/>
                <a:gd name="T104" fmla="*/ 222 w 672"/>
                <a:gd name="T105" fmla="*/ 319 h 700"/>
                <a:gd name="T106" fmla="*/ 216 w 672"/>
                <a:gd name="T107" fmla="*/ 320 h 700"/>
                <a:gd name="T108" fmla="*/ 222 w 672"/>
                <a:gd name="T109" fmla="*/ 319 h 700"/>
                <a:gd name="T110" fmla="*/ 88 w 672"/>
                <a:gd name="T111" fmla="*/ 192 h 700"/>
                <a:gd name="T112" fmla="*/ 93 w 672"/>
                <a:gd name="T113" fmla="*/ 187 h 700"/>
                <a:gd name="T114" fmla="*/ 216 w 672"/>
                <a:gd name="T115" fmla="*/ 48 h 700"/>
                <a:gd name="T116" fmla="*/ 222 w 672"/>
                <a:gd name="T117" fmla="*/ 54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2" h="700">
                  <a:moveTo>
                    <a:pt x="600" y="1"/>
                  </a:moveTo>
                  <a:cubicBezTo>
                    <a:pt x="672" y="1"/>
                    <a:pt x="528" y="1"/>
                    <a:pt x="600" y="0"/>
                  </a:cubicBezTo>
                  <a:lnTo>
                    <a:pt x="600" y="1"/>
                  </a:lnTo>
                  <a:close/>
                  <a:moveTo>
                    <a:pt x="222" y="628"/>
                  </a:moveTo>
                  <a:cubicBezTo>
                    <a:pt x="294" y="645"/>
                    <a:pt x="367" y="608"/>
                    <a:pt x="392" y="544"/>
                  </a:cubicBezTo>
                  <a:lnTo>
                    <a:pt x="397" y="540"/>
                  </a:lnTo>
                  <a:cubicBezTo>
                    <a:pt x="400" y="472"/>
                    <a:pt x="369" y="407"/>
                    <a:pt x="312" y="368"/>
                  </a:cubicBezTo>
                  <a:lnTo>
                    <a:pt x="313" y="368"/>
                  </a:lnTo>
                  <a:cubicBezTo>
                    <a:pt x="283" y="428"/>
                    <a:pt x="253" y="488"/>
                    <a:pt x="216" y="544"/>
                  </a:cubicBezTo>
                  <a:lnTo>
                    <a:pt x="216" y="544"/>
                  </a:lnTo>
                  <a:lnTo>
                    <a:pt x="223" y="549"/>
                  </a:lnTo>
                  <a:cubicBezTo>
                    <a:pt x="193" y="489"/>
                    <a:pt x="162" y="429"/>
                    <a:pt x="136" y="368"/>
                  </a:cubicBezTo>
                  <a:lnTo>
                    <a:pt x="133" y="368"/>
                  </a:lnTo>
                  <a:cubicBezTo>
                    <a:pt x="77" y="407"/>
                    <a:pt x="46" y="472"/>
                    <a:pt x="56" y="544"/>
                  </a:cubicBezTo>
                  <a:lnTo>
                    <a:pt x="49" y="540"/>
                  </a:lnTo>
                  <a:cubicBezTo>
                    <a:pt x="79" y="608"/>
                    <a:pt x="151" y="645"/>
                    <a:pt x="216" y="624"/>
                  </a:cubicBezTo>
                  <a:lnTo>
                    <a:pt x="222" y="628"/>
                  </a:lnTo>
                  <a:close/>
                  <a:moveTo>
                    <a:pt x="309" y="314"/>
                  </a:moveTo>
                  <a:cubicBezTo>
                    <a:pt x="394" y="355"/>
                    <a:pt x="446" y="444"/>
                    <a:pt x="440" y="544"/>
                  </a:cubicBezTo>
                  <a:lnTo>
                    <a:pt x="440" y="540"/>
                  </a:lnTo>
                  <a:cubicBezTo>
                    <a:pt x="420" y="635"/>
                    <a:pt x="327" y="696"/>
                    <a:pt x="232" y="672"/>
                  </a:cubicBezTo>
                  <a:lnTo>
                    <a:pt x="234" y="675"/>
                  </a:lnTo>
                  <a:cubicBezTo>
                    <a:pt x="230" y="674"/>
                    <a:pt x="227" y="673"/>
                    <a:pt x="216" y="672"/>
                  </a:cubicBezTo>
                  <a:lnTo>
                    <a:pt x="222" y="672"/>
                  </a:lnTo>
                  <a:cubicBezTo>
                    <a:pt x="131" y="700"/>
                    <a:pt x="35" y="644"/>
                    <a:pt x="8" y="544"/>
                  </a:cubicBezTo>
                  <a:lnTo>
                    <a:pt x="8" y="551"/>
                  </a:lnTo>
                  <a:cubicBezTo>
                    <a:pt x="7" y="548"/>
                    <a:pt x="7" y="544"/>
                    <a:pt x="8" y="544"/>
                  </a:cubicBezTo>
                  <a:lnTo>
                    <a:pt x="6" y="540"/>
                  </a:lnTo>
                  <a:cubicBezTo>
                    <a:pt x="0" y="444"/>
                    <a:pt x="51" y="355"/>
                    <a:pt x="136" y="320"/>
                  </a:cubicBezTo>
                  <a:lnTo>
                    <a:pt x="137" y="314"/>
                  </a:lnTo>
                  <a:cubicBezTo>
                    <a:pt x="145" y="319"/>
                    <a:pt x="152" y="323"/>
                    <a:pt x="168" y="320"/>
                  </a:cubicBezTo>
                  <a:lnTo>
                    <a:pt x="232" y="448"/>
                  </a:lnTo>
                  <a:lnTo>
                    <a:pt x="280" y="336"/>
                  </a:lnTo>
                  <a:lnTo>
                    <a:pt x="280" y="320"/>
                  </a:lnTo>
                  <a:lnTo>
                    <a:pt x="285" y="327"/>
                  </a:lnTo>
                  <a:cubicBezTo>
                    <a:pt x="293" y="323"/>
                    <a:pt x="301" y="319"/>
                    <a:pt x="312" y="320"/>
                  </a:cubicBezTo>
                  <a:lnTo>
                    <a:pt x="309" y="314"/>
                  </a:lnTo>
                  <a:close/>
                  <a:moveTo>
                    <a:pt x="222" y="275"/>
                  </a:moveTo>
                  <a:cubicBezTo>
                    <a:pt x="271" y="275"/>
                    <a:pt x="310" y="235"/>
                    <a:pt x="312" y="192"/>
                  </a:cubicBezTo>
                  <a:lnTo>
                    <a:pt x="310" y="187"/>
                  </a:lnTo>
                  <a:cubicBezTo>
                    <a:pt x="310" y="138"/>
                    <a:pt x="271" y="99"/>
                    <a:pt x="216" y="96"/>
                  </a:cubicBezTo>
                  <a:lnTo>
                    <a:pt x="222" y="99"/>
                  </a:lnTo>
                  <a:cubicBezTo>
                    <a:pt x="175" y="99"/>
                    <a:pt x="136" y="138"/>
                    <a:pt x="136" y="192"/>
                  </a:cubicBezTo>
                  <a:lnTo>
                    <a:pt x="136" y="187"/>
                  </a:lnTo>
                  <a:cubicBezTo>
                    <a:pt x="136" y="235"/>
                    <a:pt x="175" y="275"/>
                    <a:pt x="216" y="272"/>
                  </a:cubicBezTo>
                  <a:lnTo>
                    <a:pt x="222" y="275"/>
                  </a:lnTo>
                  <a:close/>
                  <a:moveTo>
                    <a:pt x="222" y="54"/>
                  </a:moveTo>
                  <a:cubicBezTo>
                    <a:pt x="294" y="54"/>
                    <a:pt x="353" y="113"/>
                    <a:pt x="360" y="192"/>
                  </a:cubicBezTo>
                  <a:lnTo>
                    <a:pt x="353" y="187"/>
                  </a:lnTo>
                  <a:cubicBezTo>
                    <a:pt x="353" y="187"/>
                    <a:pt x="353" y="187"/>
                    <a:pt x="360" y="192"/>
                  </a:cubicBezTo>
                  <a:lnTo>
                    <a:pt x="353" y="187"/>
                  </a:lnTo>
                  <a:cubicBezTo>
                    <a:pt x="353" y="260"/>
                    <a:pt x="294" y="319"/>
                    <a:pt x="216" y="320"/>
                  </a:cubicBezTo>
                  <a:lnTo>
                    <a:pt x="222" y="319"/>
                  </a:lnTo>
                  <a:cubicBezTo>
                    <a:pt x="222" y="319"/>
                    <a:pt x="222" y="319"/>
                    <a:pt x="216" y="320"/>
                  </a:cubicBezTo>
                  <a:lnTo>
                    <a:pt x="222" y="319"/>
                  </a:lnTo>
                  <a:cubicBezTo>
                    <a:pt x="150" y="319"/>
                    <a:pt x="93" y="260"/>
                    <a:pt x="88" y="192"/>
                  </a:cubicBezTo>
                  <a:lnTo>
                    <a:pt x="93" y="187"/>
                  </a:lnTo>
                  <a:cubicBezTo>
                    <a:pt x="93" y="113"/>
                    <a:pt x="150" y="54"/>
                    <a:pt x="216" y="48"/>
                  </a:cubicBezTo>
                  <a:lnTo>
                    <a:pt x="222" y="54"/>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8" name="Line 838"/>
            <p:cNvSpPr>
              <a:spLocks noChangeShapeType="1"/>
            </p:cNvSpPr>
            <p:nvPr/>
          </p:nvSpPr>
          <p:spPr bwMode="auto">
            <a:xfrm>
              <a:off x="6246813" y="3752851"/>
              <a:ext cx="0" cy="20638"/>
            </a:xfrm>
            <a:prstGeom prst="line">
              <a:avLst/>
            </a:prstGeom>
            <a:noFill/>
            <a:ln w="13"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9" name="Line 839"/>
            <p:cNvSpPr>
              <a:spLocks noChangeShapeType="1"/>
            </p:cNvSpPr>
            <p:nvPr/>
          </p:nvSpPr>
          <p:spPr bwMode="auto">
            <a:xfrm>
              <a:off x="6324600" y="3752851"/>
              <a:ext cx="0" cy="20638"/>
            </a:xfrm>
            <a:prstGeom prst="line">
              <a:avLst/>
            </a:prstGeom>
            <a:noFill/>
            <a:ln w="13"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90" name="Rectangle 840"/>
            <p:cNvSpPr>
              <a:spLocks noChangeArrowheads="1"/>
            </p:cNvSpPr>
            <p:nvPr/>
          </p:nvSpPr>
          <p:spPr bwMode="auto">
            <a:xfrm>
              <a:off x="6226175" y="3795713"/>
              <a:ext cx="146050" cy="1111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913" name="Picture 841"/>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226175" y="3795713"/>
              <a:ext cx="1460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1" name="Rectangle 842"/>
            <p:cNvSpPr>
              <a:spLocks noChangeArrowheads="1"/>
            </p:cNvSpPr>
            <p:nvPr/>
          </p:nvSpPr>
          <p:spPr bwMode="auto">
            <a:xfrm>
              <a:off x="6226175" y="3795713"/>
              <a:ext cx="146050" cy="1111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2" name="Rectangle 843"/>
            <p:cNvSpPr>
              <a:spLocks noChangeArrowheads="1"/>
            </p:cNvSpPr>
            <p:nvPr/>
          </p:nvSpPr>
          <p:spPr bwMode="auto">
            <a:xfrm>
              <a:off x="6219825" y="3787776"/>
              <a:ext cx="160338" cy="1254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3" name="Freeform 844"/>
            <p:cNvSpPr>
              <a:spLocks/>
            </p:cNvSpPr>
            <p:nvPr/>
          </p:nvSpPr>
          <p:spPr bwMode="auto">
            <a:xfrm>
              <a:off x="6223000" y="3790951"/>
              <a:ext cx="152400" cy="119063"/>
            </a:xfrm>
            <a:custGeom>
              <a:avLst/>
              <a:gdLst>
                <a:gd name="T0" fmla="*/ 8 w 352"/>
                <a:gd name="T1" fmla="*/ 256 h 272"/>
                <a:gd name="T2" fmla="*/ 344 w 352"/>
                <a:gd name="T3" fmla="*/ 256 h 272"/>
                <a:gd name="T4" fmla="*/ 336 w 352"/>
                <a:gd name="T5" fmla="*/ 264 h 272"/>
                <a:gd name="T6" fmla="*/ 336 w 352"/>
                <a:gd name="T7" fmla="*/ 8 h 272"/>
                <a:gd name="T8" fmla="*/ 344 w 352"/>
                <a:gd name="T9" fmla="*/ 16 h 272"/>
                <a:gd name="T10" fmla="*/ 8 w 352"/>
                <a:gd name="T11" fmla="*/ 16 h 272"/>
                <a:gd name="T12" fmla="*/ 16 w 352"/>
                <a:gd name="T13" fmla="*/ 8 h 272"/>
                <a:gd name="T14" fmla="*/ 16 w 352"/>
                <a:gd name="T15" fmla="*/ 264 h 272"/>
                <a:gd name="T16" fmla="*/ 8 w 352"/>
                <a:gd name="T17" fmla="*/ 272 h 272"/>
                <a:gd name="T18" fmla="*/ 0 w 352"/>
                <a:gd name="T19" fmla="*/ 264 h 272"/>
                <a:gd name="T20" fmla="*/ 0 w 352"/>
                <a:gd name="T21" fmla="*/ 8 h 272"/>
                <a:gd name="T22" fmla="*/ 8 w 352"/>
                <a:gd name="T23" fmla="*/ 0 h 272"/>
                <a:gd name="T24" fmla="*/ 344 w 352"/>
                <a:gd name="T25" fmla="*/ 0 h 272"/>
                <a:gd name="T26" fmla="*/ 352 w 352"/>
                <a:gd name="T27" fmla="*/ 8 h 272"/>
                <a:gd name="T28" fmla="*/ 352 w 352"/>
                <a:gd name="T29" fmla="*/ 264 h 272"/>
                <a:gd name="T30" fmla="*/ 344 w 352"/>
                <a:gd name="T31" fmla="*/ 272 h 272"/>
                <a:gd name="T32" fmla="*/ 8 w 352"/>
                <a:gd name="T33" fmla="*/ 272 h 272"/>
                <a:gd name="T34" fmla="*/ 0 w 352"/>
                <a:gd name="T35" fmla="*/ 264 h 272"/>
                <a:gd name="T36" fmla="*/ 8 w 352"/>
                <a:gd name="T37"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272">
                  <a:moveTo>
                    <a:pt x="8" y="256"/>
                  </a:moveTo>
                  <a:lnTo>
                    <a:pt x="344" y="256"/>
                  </a:lnTo>
                  <a:lnTo>
                    <a:pt x="336" y="264"/>
                  </a:lnTo>
                  <a:lnTo>
                    <a:pt x="336" y="8"/>
                  </a:lnTo>
                  <a:lnTo>
                    <a:pt x="344" y="16"/>
                  </a:lnTo>
                  <a:lnTo>
                    <a:pt x="8" y="16"/>
                  </a:lnTo>
                  <a:lnTo>
                    <a:pt x="16" y="8"/>
                  </a:lnTo>
                  <a:lnTo>
                    <a:pt x="16" y="264"/>
                  </a:lnTo>
                  <a:cubicBezTo>
                    <a:pt x="16" y="269"/>
                    <a:pt x="13" y="272"/>
                    <a:pt x="8" y="272"/>
                  </a:cubicBezTo>
                  <a:cubicBezTo>
                    <a:pt x="4" y="272"/>
                    <a:pt x="0" y="269"/>
                    <a:pt x="0" y="264"/>
                  </a:cubicBezTo>
                  <a:lnTo>
                    <a:pt x="0" y="8"/>
                  </a:lnTo>
                  <a:cubicBezTo>
                    <a:pt x="0" y="4"/>
                    <a:pt x="4" y="0"/>
                    <a:pt x="8" y="0"/>
                  </a:cubicBezTo>
                  <a:lnTo>
                    <a:pt x="344" y="0"/>
                  </a:lnTo>
                  <a:cubicBezTo>
                    <a:pt x="349" y="0"/>
                    <a:pt x="352" y="4"/>
                    <a:pt x="352" y="8"/>
                  </a:cubicBezTo>
                  <a:lnTo>
                    <a:pt x="352" y="264"/>
                  </a:lnTo>
                  <a:cubicBezTo>
                    <a:pt x="352" y="269"/>
                    <a:pt x="349" y="272"/>
                    <a:pt x="344" y="272"/>
                  </a:cubicBezTo>
                  <a:lnTo>
                    <a:pt x="8" y="272"/>
                  </a:lnTo>
                  <a:cubicBezTo>
                    <a:pt x="4" y="272"/>
                    <a:pt x="0" y="269"/>
                    <a:pt x="0" y="264"/>
                  </a:cubicBezTo>
                  <a:cubicBezTo>
                    <a:pt x="0" y="260"/>
                    <a:pt x="4" y="256"/>
                    <a:pt x="8" y="256"/>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4" name="Rectangle 845"/>
            <p:cNvSpPr>
              <a:spLocks noChangeArrowheads="1"/>
            </p:cNvSpPr>
            <p:nvPr/>
          </p:nvSpPr>
          <p:spPr bwMode="auto">
            <a:xfrm>
              <a:off x="6219825" y="3787776"/>
              <a:ext cx="160338" cy="1254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5" name="Rectangle 846"/>
            <p:cNvSpPr>
              <a:spLocks noChangeArrowheads="1"/>
            </p:cNvSpPr>
            <p:nvPr/>
          </p:nvSpPr>
          <p:spPr bwMode="auto">
            <a:xfrm>
              <a:off x="6205538" y="3773488"/>
              <a:ext cx="166688" cy="7938"/>
            </a:xfrm>
            <a:prstGeom prst="rect">
              <a:avLst/>
            </a:prstGeom>
            <a:solidFill>
              <a:srgbClr val="C9C9C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6" name="Rectangle 847"/>
            <p:cNvSpPr>
              <a:spLocks noChangeArrowheads="1"/>
            </p:cNvSpPr>
            <p:nvPr/>
          </p:nvSpPr>
          <p:spPr bwMode="auto">
            <a:xfrm>
              <a:off x="6205538" y="3781426"/>
              <a:ext cx="166688" cy="6350"/>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7" name="Rectangle 848"/>
            <p:cNvSpPr>
              <a:spLocks noChangeArrowheads="1"/>
            </p:cNvSpPr>
            <p:nvPr/>
          </p:nvSpPr>
          <p:spPr bwMode="auto">
            <a:xfrm>
              <a:off x="6205538" y="3787776"/>
              <a:ext cx="166688" cy="7938"/>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8" name="Rectangle 849"/>
            <p:cNvSpPr>
              <a:spLocks noChangeArrowheads="1"/>
            </p:cNvSpPr>
            <p:nvPr/>
          </p:nvSpPr>
          <p:spPr bwMode="auto">
            <a:xfrm>
              <a:off x="6205538" y="3795713"/>
              <a:ext cx="166688" cy="6350"/>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99" name="Rectangle 850"/>
            <p:cNvSpPr>
              <a:spLocks noChangeArrowheads="1"/>
            </p:cNvSpPr>
            <p:nvPr/>
          </p:nvSpPr>
          <p:spPr bwMode="auto">
            <a:xfrm>
              <a:off x="6205538" y="3802063"/>
              <a:ext cx="166688" cy="63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2" name="Rectangle 851"/>
            <p:cNvSpPr>
              <a:spLocks noChangeArrowheads="1"/>
            </p:cNvSpPr>
            <p:nvPr/>
          </p:nvSpPr>
          <p:spPr bwMode="auto">
            <a:xfrm>
              <a:off x="6205538" y="3808413"/>
              <a:ext cx="166688" cy="7938"/>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3" name="Rectangle 852"/>
            <p:cNvSpPr>
              <a:spLocks noChangeArrowheads="1"/>
            </p:cNvSpPr>
            <p:nvPr/>
          </p:nvSpPr>
          <p:spPr bwMode="auto">
            <a:xfrm>
              <a:off x="6205538" y="3816351"/>
              <a:ext cx="166688" cy="6350"/>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4" name="Rectangle 853"/>
            <p:cNvSpPr>
              <a:spLocks noChangeArrowheads="1"/>
            </p:cNvSpPr>
            <p:nvPr/>
          </p:nvSpPr>
          <p:spPr bwMode="auto">
            <a:xfrm>
              <a:off x="6205538" y="3822701"/>
              <a:ext cx="166688" cy="63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5" name="Rectangle 854"/>
            <p:cNvSpPr>
              <a:spLocks noChangeArrowheads="1"/>
            </p:cNvSpPr>
            <p:nvPr/>
          </p:nvSpPr>
          <p:spPr bwMode="auto">
            <a:xfrm>
              <a:off x="6205538" y="3829051"/>
              <a:ext cx="166688" cy="22225"/>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6" name="Rectangle 855"/>
            <p:cNvSpPr>
              <a:spLocks noChangeArrowheads="1"/>
            </p:cNvSpPr>
            <p:nvPr/>
          </p:nvSpPr>
          <p:spPr bwMode="auto">
            <a:xfrm>
              <a:off x="6205538" y="3851276"/>
              <a:ext cx="166688" cy="6350"/>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7" name="Rectangle 856"/>
            <p:cNvSpPr>
              <a:spLocks noChangeArrowheads="1"/>
            </p:cNvSpPr>
            <p:nvPr/>
          </p:nvSpPr>
          <p:spPr bwMode="auto">
            <a:xfrm>
              <a:off x="6205538" y="3857626"/>
              <a:ext cx="166688" cy="635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8" name="Rectangle 857"/>
            <p:cNvSpPr>
              <a:spLocks noChangeArrowheads="1"/>
            </p:cNvSpPr>
            <p:nvPr/>
          </p:nvSpPr>
          <p:spPr bwMode="auto">
            <a:xfrm>
              <a:off x="6205538" y="3863976"/>
              <a:ext cx="166688" cy="7938"/>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9" name="Rectangle 858"/>
            <p:cNvSpPr>
              <a:spLocks noChangeArrowheads="1"/>
            </p:cNvSpPr>
            <p:nvPr/>
          </p:nvSpPr>
          <p:spPr bwMode="auto">
            <a:xfrm>
              <a:off x="6205538" y="3871913"/>
              <a:ext cx="166688" cy="6350"/>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0" name="Rectangle 859"/>
            <p:cNvSpPr>
              <a:spLocks noChangeArrowheads="1"/>
            </p:cNvSpPr>
            <p:nvPr/>
          </p:nvSpPr>
          <p:spPr bwMode="auto">
            <a:xfrm>
              <a:off x="6205538" y="3878263"/>
              <a:ext cx="166688" cy="635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1" name="Rectangle 860"/>
            <p:cNvSpPr>
              <a:spLocks noChangeArrowheads="1"/>
            </p:cNvSpPr>
            <p:nvPr/>
          </p:nvSpPr>
          <p:spPr bwMode="auto">
            <a:xfrm>
              <a:off x="6205538" y="3884613"/>
              <a:ext cx="166688" cy="7938"/>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2" name="Rectangle 861"/>
            <p:cNvSpPr>
              <a:spLocks noChangeArrowheads="1"/>
            </p:cNvSpPr>
            <p:nvPr/>
          </p:nvSpPr>
          <p:spPr bwMode="auto">
            <a:xfrm>
              <a:off x="6205538" y="3892551"/>
              <a:ext cx="166688" cy="635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3" name="Rectangle 862"/>
            <p:cNvSpPr>
              <a:spLocks noChangeArrowheads="1"/>
            </p:cNvSpPr>
            <p:nvPr/>
          </p:nvSpPr>
          <p:spPr bwMode="auto">
            <a:xfrm>
              <a:off x="6211888" y="3787776"/>
              <a:ext cx="153988" cy="11112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4" name="Freeform 863"/>
            <p:cNvSpPr>
              <a:spLocks/>
            </p:cNvSpPr>
            <p:nvPr/>
          </p:nvSpPr>
          <p:spPr bwMode="auto">
            <a:xfrm>
              <a:off x="6248400" y="3716338"/>
              <a:ext cx="77788" cy="36513"/>
            </a:xfrm>
            <a:custGeom>
              <a:avLst/>
              <a:gdLst>
                <a:gd name="T0" fmla="*/ 49 w 49"/>
                <a:gd name="T1" fmla="*/ 23 h 23"/>
                <a:gd name="T2" fmla="*/ 21 w 49"/>
                <a:gd name="T3" fmla="*/ 2 h 23"/>
                <a:gd name="T4" fmla="*/ 0 w 49"/>
                <a:gd name="T5" fmla="*/ 23 h 23"/>
              </a:gdLst>
              <a:ahLst/>
              <a:cxnLst>
                <a:cxn ang="0">
                  <a:pos x="T0" y="T1"/>
                </a:cxn>
                <a:cxn ang="0">
                  <a:pos x="T2" y="T3"/>
                </a:cxn>
                <a:cxn ang="0">
                  <a:pos x="T4" y="T5"/>
                </a:cxn>
              </a:cxnLst>
              <a:rect l="0" t="0" r="r" b="b"/>
              <a:pathLst>
                <a:path w="49" h="23">
                  <a:moveTo>
                    <a:pt x="49" y="23"/>
                  </a:moveTo>
                  <a:cubicBezTo>
                    <a:pt x="47" y="9"/>
                    <a:pt x="34" y="0"/>
                    <a:pt x="21" y="2"/>
                  </a:cubicBezTo>
                  <a:cubicBezTo>
                    <a:pt x="10" y="3"/>
                    <a:pt x="1" y="12"/>
                    <a:pt x="0" y="23"/>
                  </a:cubicBezTo>
                </a:path>
              </a:pathLst>
            </a:custGeom>
            <a:noFill/>
            <a:ln w="18"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85" name="Freeform 864"/>
            <p:cNvSpPr>
              <a:spLocks noEditPoints="1"/>
            </p:cNvSpPr>
            <p:nvPr/>
          </p:nvSpPr>
          <p:spPr bwMode="auto">
            <a:xfrm>
              <a:off x="6202363" y="3697288"/>
              <a:ext cx="169863" cy="209550"/>
            </a:xfrm>
            <a:custGeom>
              <a:avLst/>
              <a:gdLst>
                <a:gd name="T0" fmla="*/ 215 w 392"/>
                <a:gd name="T1" fmla="*/ 320 h 480"/>
                <a:gd name="T2" fmla="*/ 167 w 392"/>
                <a:gd name="T3" fmla="*/ 400 h 480"/>
                <a:gd name="T4" fmla="*/ 182 w 392"/>
                <a:gd name="T5" fmla="*/ 327 h 480"/>
                <a:gd name="T6" fmla="*/ 162 w 392"/>
                <a:gd name="T7" fmla="*/ 297 h 480"/>
                <a:gd name="T8" fmla="*/ 196 w 392"/>
                <a:gd name="T9" fmla="*/ 263 h 480"/>
                <a:gd name="T10" fmla="*/ 230 w 392"/>
                <a:gd name="T11" fmla="*/ 297 h 480"/>
                <a:gd name="T12" fmla="*/ 359 w 392"/>
                <a:gd name="T13" fmla="*/ 224 h 480"/>
                <a:gd name="T14" fmla="*/ 343 w 392"/>
                <a:gd name="T15" fmla="*/ 208 h 480"/>
                <a:gd name="T16" fmla="*/ 45 w 392"/>
                <a:gd name="T17" fmla="*/ 211 h 480"/>
                <a:gd name="T18" fmla="*/ 23 w 392"/>
                <a:gd name="T19" fmla="*/ 432 h 480"/>
                <a:gd name="T20" fmla="*/ 39 w 392"/>
                <a:gd name="T21" fmla="*/ 448 h 480"/>
                <a:gd name="T22" fmla="*/ 347 w 392"/>
                <a:gd name="T23" fmla="*/ 449 h 480"/>
                <a:gd name="T24" fmla="*/ 241 w 392"/>
                <a:gd name="T25" fmla="*/ 128 h 480"/>
                <a:gd name="T26" fmla="*/ 196 w 392"/>
                <a:gd name="T27" fmla="*/ 93 h 480"/>
                <a:gd name="T28" fmla="*/ 151 w 392"/>
                <a:gd name="T29" fmla="*/ 128 h 480"/>
                <a:gd name="T30" fmla="*/ 247 w 392"/>
                <a:gd name="T31" fmla="*/ 176 h 480"/>
                <a:gd name="T32" fmla="*/ 241 w 392"/>
                <a:gd name="T33" fmla="*/ 128 h 480"/>
                <a:gd name="T34" fmla="*/ 87 w 392"/>
                <a:gd name="T35" fmla="*/ 176 h 480"/>
                <a:gd name="T36" fmla="*/ 121 w 392"/>
                <a:gd name="T37" fmla="*/ 182 h 480"/>
                <a:gd name="T38" fmla="*/ 119 w 392"/>
                <a:gd name="T39" fmla="*/ 128 h 480"/>
                <a:gd name="T40" fmla="*/ 199 w 392"/>
                <a:gd name="T41" fmla="*/ 64 h 480"/>
                <a:gd name="T42" fmla="*/ 263 w 392"/>
                <a:gd name="T43" fmla="*/ 128 h 480"/>
                <a:gd name="T44" fmla="*/ 263 w 392"/>
                <a:gd name="T45" fmla="*/ 176 h 480"/>
                <a:gd name="T46" fmla="*/ 301 w 392"/>
                <a:gd name="T47" fmla="*/ 182 h 480"/>
                <a:gd name="T48" fmla="*/ 301 w 392"/>
                <a:gd name="T49" fmla="*/ 126 h 480"/>
                <a:gd name="T50" fmla="*/ 196 w 392"/>
                <a:gd name="T51" fmla="*/ 34 h 480"/>
                <a:gd name="T52" fmla="*/ 87 w 392"/>
                <a:gd name="T53" fmla="*/ 128 h 480"/>
                <a:gd name="T54" fmla="*/ 347 w 392"/>
                <a:gd name="T55" fmla="*/ 182 h 480"/>
                <a:gd name="T56" fmla="*/ 391 w 392"/>
                <a:gd name="T57" fmla="*/ 432 h 480"/>
                <a:gd name="T58" fmla="*/ 343 w 392"/>
                <a:gd name="T59" fmla="*/ 480 h 480"/>
                <a:gd name="T60" fmla="*/ 45 w 392"/>
                <a:gd name="T61" fmla="*/ 478 h 480"/>
                <a:gd name="T62" fmla="*/ 7 w 392"/>
                <a:gd name="T63" fmla="*/ 224 h 480"/>
                <a:gd name="T64" fmla="*/ 39 w 392"/>
                <a:gd name="T65" fmla="*/ 176 h 480"/>
                <a:gd name="T66" fmla="*/ 55 w 392"/>
                <a:gd name="T67" fmla="*/ 128 h 480"/>
                <a:gd name="T68" fmla="*/ 61 w 392"/>
                <a:gd name="T69" fmla="*/ 126 h 480"/>
                <a:gd name="T70" fmla="*/ 196 w 392"/>
                <a:gd name="T71" fmla="*/ 4 h 480"/>
                <a:gd name="T72" fmla="*/ 327 w 392"/>
                <a:gd name="T73" fmla="*/ 128 h 480"/>
                <a:gd name="T74" fmla="*/ 343 w 392"/>
                <a:gd name="T75" fmla="*/ 17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2" h="480">
                  <a:moveTo>
                    <a:pt x="230" y="297"/>
                  </a:moveTo>
                  <a:cubicBezTo>
                    <a:pt x="230" y="310"/>
                    <a:pt x="222" y="322"/>
                    <a:pt x="215" y="320"/>
                  </a:cubicBezTo>
                  <a:lnTo>
                    <a:pt x="215" y="400"/>
                  </a:lnTo>
                  <a:lnTo>
                    <a:pt x="167" y="400"/>
                  </a:lnTo>
                  <a:lnTo>
                    <a:pt x="183" y="320"/>
                  </a:lnTo>
                  <a:lnTo>
                    <a:pt x="182" y="327"/>
                  </a:lnTo>
                  <a:cubicBezTo>
                    <a:pt x="170" y="322"/>
                    <a:pt x="162" y="310"/>
                    <a:pt x="167" y="304"/>
                  </a:cubicBezTo>
                  <a:lnTo>
                    <a:pt x="162" y="297"/>
                  </a:lnTo>
                  <a:cubicBezTo>
                    <a:pt x="162" y="278"/>
                    <a:pt x="177" y="263"/>
                    <a:pt x="199" y="256"/>
                  </a:cubicBezTo>
                  <a:lnTo>
                    <a:pt x="196" y="263"/>
                  </a:lnTo>
                  <a:cubicBezTo>
                    <a:pt x="215" y="263"/>
                    <a:pt x="230" y="278"/>
                    <a:pt x="231" y="304"/>
                  </a:cubicBezTo>
                  <a:lnTo>
                    <a:pt x="230" y="297"/>
                  </a:lnTo>
                  <a:close/>
                  <a:moveTo>
                    <a:pt x="359" y="432"/>
                  </a:moveTo>
                  <a:lnTo>
                    <a:pt x="359" y="224"/>
                  </a:lnTo>
                  <a:lnTo>
                    <a:pt x="362" y="226"/>
                  </a:lnTo>
                  <a:cubicBezTo>
                    <a:pt x="362" y="218"/>
                    <a:pt x="355" y="211"/>
                    <a:pt x="343" y="208"/>
                  </a:cubicBezTo>
                  <a:lnTo>
                    <a:pt x="39" y="208"/>
                  </a:lnTo>
                  <a:lnTo>
                    <a:pt x="45" y="211"/>
                  </a:lnTo>
                  <a:cubicBezTo>
                    <a:pt x="37" y="211"/>
                    <a:pt x="30" y="218"/>
                    <a:pt x="23" y="224"/>
                  </a:cubicBezTo>
                  <a:lnTo>
                    <a:pt x="23" y="432"/>
                  </a:lnTo>
                  <a:lnTo>
                    <a:pt x="30" y="434"/>
                  </a:lnTo>
                  <a:cubicBezTo>
                    <a:pt x="30" y="442"/>
                    <a:pt x="37" y="449"/>
                    <a:pt x="39" y="448"/>
                  </a:cubicBezTo>
                  <a:lnTo>
                    <a:pt x="343" y="448"/>
                  </a:lnTo>
                  <a:lnTo>
                    <a:pt x="347" y="449"/>
                  </a:lnTo>
                  <a:cubicBezTo>
                    <a:pt x="355" y="449"/>
                    <a:pt x="362" y="442"/>
                    <a:pt x="359" y="432"/>
                  </a:cubicBezTo>
                  <a:close/>
                  <a:moveTo>
                    <a:pt x="241" y="128"/>
                  </a:moveTo>
                  <a:cubicBezTo>
                    <a:pt x="240" y="108"/>
                    <a:pt x="220" y="93"/>
                    <a:pt x="199" y="96"/>
                  </a:cubicBezTo>
                  <a:lnTo>
                    <a:pt x="196" y="93"/>
                  </a:lnTo>
                  <a:cubicBezTo>
                    <a:pt x="172" y="93"/>
                    <a:pt x="152" y="109"/>
                    <a:pt x="151" y="128"/>
                  </a:cubicBezTo>
                  <a:lnTo>
                    <a:pt x="151" y="128"/>
                  </a:lnTo>
                  <a:lnTo>
                    <a:pt x="151" y="176"/>
                  </a:lnTo>
                  <a:lnTo>
                    <a:pt x="247" y="176"/>
                  </a:lnTo>
                  <a:lnTo>
                    <a:pt x="247" y="128"/>
                  </a:lnTo>
                  <a:lnTo>
                    <a:pt x="241" y="128"/>
                  </a:lnTo>
                  <a:close/>
                  <a:moveTo>
                    <a:pt x="91" y="126"/>
                  </a:moveTo>
                  <a:cubicBezTo>
                    <a:pt x="91" y="126"/>
                    <a:pt x="91" y="152"/>
                    <a:pt x="87" y="176"/>
                  </a:cubicBezTo>
                  <a:lnTo>
                    <a:pt x="119" y="176"/>
                  </a:lnTo>
                  <a:lnTo>
                    <a:pt x="121" y="182"/>
                  </a:lnTo>
                  <a:cubicBezTo>
                    <a:pt x="121" y="153"/>
                    <a:pt x="121" y="126"/>
                    <a:pt x="119" y="128"/>
                  </a:cubicBezTo>
                  <a:lnTo>
                    <a:pt x="119" y="128"/>
                  </a:lnTo>
                  <a:lnTo>
                    <a:pt x="121" y="129"/>
                  </a:lnTo>
                  <a:cubicBezTo>
                    <a:pt x="123" y="92"/>
                    <a:pt x="156" y="63"/>
                    <a:pt x="199" y="64"/>
                  </a:cubicBezTo>
                  <a:lnTo>
                    <a:pt x="196" y="63"/>
                  </a:lnTo>
                  <a:cubicBezTo>
                    <a:pt x="236" y="63"/>
                    <a:pt x="269" y="92"/>
                    <a:pt x="263" y="128"/>
                  </a:cubicBezTo>
                  <a:lnTo>
                    <a:pt x="271" y="126"/>
                  </a:lnTo>
                  <a:cubicBezTo>
                    <a:pt x="271" y="126"/>
                    <a:pt x="271" y="153"/>
                    <a:pt x="263" y="176"/>
                  </a:cubicBezTo>
                  <a:lnTo>
                    <a:pt x="295" y="176"/>
                  </a:lnTo>
                  <a:lnTo>
                    <a:pt x="301" y="182"/>
                  </a:lnTo>
                  <a:cubicBezTo>
                    <a:pt x="301" y="152"/>
                    <a:pt x="301" y="126"/>
                    <a:pt x="295" y="128"/>
                  </a:cubicBezTo>
                  <a:lnTo>
                    <a:pt x="301" y="126"/>
                  </a:lnTo>
                  <a:cubicBezTo>
                    <a:pt x="299" y="75"/>
                    <a:pt x="252" y="34"/>
                    <a:pt x="199" y="32"/>
                  </a:cubicBezTo>
                  <a:lnTo>
                    <a:pt x="196" y="34"/>
                  </a:lnTo>
                  <a:cubicBezTo>
                    <a:pt x="140" y="34"/>
                    <a:pt x="93" y="75"/>
                    <a:pt x="87" y="128"/>
                  </a:cubicBezTo>
                  <a:lnTo>
                    <a:pt x="87" y="128"/>
                  </a:lnTo>
                  <a:lnTo>
                    <a:pt x="91" y="126"/>
                  </a:lnTo>
                  <a:close/>
                  <a:moveTo>
                    <a:pt x="347" y="182"/>
                  </a:moveTo>
                  <a:cubicBezTo>
                    <a:pt x="372" y="182"/>
                    <a:pt x="392" y="202"/>
                    <a:pt x="391" y="224"/>
                  </a:cubicBezTo>
                  <a:lnTo>
                    <a:pt x="391" y="432"/>
                  </a:lnTo>
                  <a:lnTo>
                    <a:pt x="392" y="434"/>
                  </a:lnTo>
                  <a:cubicBezTo>
                    <a:pt x="392" y="458"/>
                    <a:pt x="372" y="478"/>
                    <a:pt x="343" y="480"/>
                  </a:cubicBezTo>
                  <a:lnTo>
                    <a:pt x="39" y="480"/>
                  </a:lnTo>
                  <a:lnTo>
                    <a:pt x="45" y="478"/>
                  </a:lnTo>
                  <a:cubicBezTo>
                    <a:pt x="20" y="478"/>
                    <a:pt x="0" y="458"/>
                    <a:pt x="7" y="432"/>
                  </a:cubicBezTo>
                  <a:lnTo>
                    <a:pt x="7" y="224"/>
                  </a:lnTo>
                  <a:lnTo>
                    <a:pt x="0" y="226"/>
                  </a:lnTo>
                  <a:cubicBezTo>
                    <a:pt x="0" y="202"/>
                    <a:pt x="20" y="182"/>
                    <a:pt x="39" y="176"/>
                  </a:cubicBezTo>
                  <a:lnTo>
                    <a:pt x="55" y="176"/>
                  </a:lnTo>
                  <a:lnTo>
                    <a:pt x="55" y="128"/>
                  </a:lnTo>
                  <a:lnTo>
                    <a:pt x="55" y="128"/>
                  </a:lnTo>
                  <a:lnTo>
                    <a:pt x="61" y="126"/>
                  </a:lnTo>
                  <a:cubicBezTo>
                    <a:pt x="64" y="58"/>
                    <a:pt x="123" y="4"/>
                    <a:pt x="199" y="0"/>
                  </a:cubicBezTo>
                  <a:lnTo>
                    <a:pt x="196" y="4"/>
                  </a:lnTo>
                  <a:cubicBezTo>
                    <a:pt x="269" y="4"/>
                    <a:pt x="328" y="58"/>
                    <a:pt x="327" y="128"/>
                  </a:cubicBezTo>
                  <a:lnTo>
                    <a:pt x="327" y="128"/>
                  </a:lnTo>
                  <a:lnTo>
                    <a:pt x="327" y="176"/>
                  </a:lnTo>
                  <a:lnTo>
                    <a:pt x="343" y="176"/>
                  </a:lnTo>
                  <a:lnTo>
                    <a:pt x="347" y="182"/>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58" name="Group 3257"/>
          <p:cNvGrpSpPr/>
          <p:nvPr/>
        </p:nvGrpSpPr>
        <p:grpSpPr>
          <a:xfrm>
            <a:off x="7699923" y="2138328"/>
            <a:ext cx="1343733" cy="1174751"/>
            <a:chOff x="5830888" y="1855788"/>
            <a:chExt cx="1008062" cy="1174751"/>
          </a:xfrm>
        </p:grpSpPr>
        <p:sp>
          <p:nvSpPr>
            <p:cNvPr id="3886" name="Rectangle 865"/>
            <p:cNvSpPr>
              <a:spLocks noChangeArrowheads="1"/>
            </p:cNvSpPr>
            <p:nvPr/>
          </p:nvSpPr>
          <p:spPr bwMode="auto">
            <a:xfrm>
              <a:off x="5857875" y="1876426"/>
              <a:ext cx="973138" cy="5349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938" name="Picture 86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5857875" y="1876426"/>
              <a:ext cx="973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7" name="Rectangle 867"/>
            <p:cNvSpPr>
              <a:spLocks noChangeArrowheads="1"/>
            </p:cNvSpPr>
            <p:nvPr/>
          </p:nvSpPr>
          <p:spPr bwMode="auto">
            <a:xfrm>
              <a:off x="5857875" y="1876426"/>
              <a:ext cx="973138" cy="5349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8" name="Rectangle 868"/>
            <p:cNvSpPr>
              <a:spLocks noChangeArrowheads="1"/>
            </p:cNvSpPr>
            <p:nvPr/>
          </p:nvSpPr>
          <p:spPr bwMode="auto">
            <a:xfrm>
              <a:off x="5851525" y="1870076"/>
              <a:ext cx="987425" cy="549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89" name="Freeform 869"/>
            <p:cNvSpPr>
              <a:spLocks/>
            </p:cNvSpPr>
            <p:nvPr/>
          </p:nvSpPr>
          <p:spPr bwMode="auto">
            <a:xfrm>
              <a:off x="5854700" y="1873251"/>
              <a:ext cx="979488" cy="541338"/>
            </a:xfrm>
            <a:custGeom>
              <a:avLst/>
              <a:gdLst>
                <a:gd name="T0" fmla="*/ 8 w 2256"/>
                <a:gd name="T1" fmla="*/ 1232 h 1248"/>
                <a:gd name="T2" fmla="*/ 2248 w 2256"/>
                <a:gd name="T3" fmla="*/ 1232 h 1248"/>
                <a:gd name="T4" fmla="*/ 2240 w 2256"/>
                <a:gd name="T5" fmla="*/ 1240 h 1248"/>
                <a:gd name="T6" fmla="*/ 2240 w 2256"/>
                <a:gd name="T7" fmla="*/ 8 h 1248"/>
                <a:gd name="T8" fmla="*/ 2248 w 2256"/>
                <a:gd name="T9" fmla="*/ 16 h 1248"/>
                <a:gd name="T10" fmla="*/ 8 w 2256"/>
                <a:gd name="T11" fmla="*/ 16 h 1248"/>
                <a:gd name="T12" fmla="*/ 16 w 2256"/>
                <a:gd name="T13" fmla="*/ 8 h 1248"/>
                <a:gd name="T14" fmla="*/ 16 w 2256"/>
                <a:gd name="T15" fmla="*/ 1240 h 1248"/>
                <a:gd name="T16" fmla="*/ 8 w 2256"/>
                <a:gd name="T17" fmla="*/ 1248 h 1248"/>
                <a:gd name="T18" fmla="*/ 0 w 2256"/>
                <a:gd name="T19" fmla="*/ 1240 h 1248"/>
                <a:gd name="T20" fmla="*/ 0 w 2256"/>
                <a:gd name="T21" fmla="*/ 8 h 1248"/>
                <a:gd name="T22" fmla="*/ 8 w 2256"/>
                <a:gd name="T23" fmla="*/ 0 h 1248"/>
                <a:gd name="T24" fmla="*/ 2248 w 2256"/>
                <a:gd name="T25" fmla="*/ 0 h 1248"/>
                <a:gd name="T26" fmla="*/ 2256 w 2256"/>
                <a:gd name="T27" fmla="*/ 8 h 1248"/>
                <a:gd name="T28" fmla="*/ 2256 w 2256"/>
                <a:gd name="T29" fmla="*/ 1240 h 1248"/>
                <a:gd name="T30" fmla="*/ 2248 w 2256"/>
                <a:gd name="T31" fmla="*/ 1248 h 1248"/>
                <a:gd name="T32" fmla="*/ 8 w 2256"/>
                <a:gd name="T33" fmla="*/ 1248 h 1248"/>
                <a:gd name="T34" fmla="*/ 0 w 2256"/>
                <a:gd name="T35" fmla="*/ 1240 h 1248"/>
                <a:gd name="T36" fmla="*/ 8 w 2256"/>
                <a:gd name="T37" fmla="*/ 1232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1248">
                  <a:moveTo>
                    <a:pt x="8" y="1232"/>
                  </a:moveTo>
                  <a:lnTo>
                    <a:pt x="2248" y="1232"/>
                  </a:lnTo>
                  <a:lnTo>
                    <a:pt x="2240" y="1240"/>
                  </a:lnTo>
                  <a:lnTo>
                    <a:pt x="2240" y="8"/>
                  </a:lnTo>
                  <a:lnTo>
                    <a:pt x="2248" y="16"/>
                  </a:lnTo>
                  <a:lnTo>
                    <a:pt x="8" y="16"/>
                  </a:lnTo>
                  <a:lnTo>
                    <a:pt x="16" y="8"/>
                  </a:lnTo>
                  <a:lnTo>
                    <a:pt x="16" y="1240"/>
                  </a:lnTo>
                  <a:cubicBezTo>
                    <a:pt x="16" y="1245"/>
                    <a:pt x="13" y="1248"/>
                    <a:pt x="8" y="1248"/>
                  </a:cubicBezTo>
                  <a:cubicBezTo>
                    <a:pt x="4" y="1248"/>
                    <a:pt x="0" y="1245"/>
                    <a:pt x="0" y="1240"/>
                  </a:cubicBezTo>
                  <a:lnTo>
                    <a:pt x="0" y="8"/>
                  </a:lnTo>
                  <a:cubicBezTo>
                    <a:pt x="0" y="4"/>
                    <a:pt x="4" y="0"/>
                    <a:pt x="8" y="0"/>
                  </a:cubicBezTo>
                  <a:lnTo>
                    <a:pt x="2248" y="0"/>
                  </a:lnTo>
                  <a:cubicBezTo>
                    <a:pt x="2253" y="0"/>
                    <a:pt x="2256" y="4"/>
                    <a:pt x="2256" y="8"/>
                  </a:cubicBezTo>
                  <a:lnTo>
                    <a:pt x="2256" y="1240"/>
                  </a:lnTo>
                  <a:cubicBezTo>
                    <a:pt x="2256" y="1245"/>
                    <a:pt x="2253" y="1248"/>
                    <a:pt x="2248" y="1248"/>
                  </a:cubicBezTo>
                  <a:lnTo>
                    <a:pt x="8" y="1248"/>
                  </a:lnTo>
                  <a:cubicBezTo>
                    <a:pt x="4" y="1248"/>
                    <a:pt x="0" y="1245"/>
                    <a:pt x="0" y="1240"/>
                  </a:cubicBezTo>
                  <a:cubicBezTo>
                    <a:pt x="0" y="1236"/>
                    <a:pt x="4" y="1232"/>
                    <a:pt x="8" y="1232"/>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0" name="Rectangle 870"/>
            <p:cNvSpPr>
              <a:spLocks noChangeArrowheads="1"/>
            </p:cNvSpPr>
            <p:nvPr/>
          </p:nvSpPr>
          <p:spPr bwMode="auto">
            <a:xfrm>
              <a:off x="5851525" y="1870076"/>
              <a:ext cx="987425" cy="5492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1" name="Rectangle 871"/>
            <p:cNvSpPr>
              <a:spLocks noChangeArrowheads="1"/>
            </p:cNvSpPr>
            <p:nvPr/>
          </p:nvSpPr>
          <p:spPr bwMode="auto">
            <a:xfrm>
              <a:off x="5830888" y="1855788"/>
              <a:ext cx="9858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2" name="Rectangle 872"/>
            <p:cNvSpPr>
              <a:spLocks noChangeArrowheads="1"/>
            </p:cNvSpPr>
            <p:nvPr/>
          </p:nvSpPr>
          <p:spPr bwMode="auto">
            <a:xfrm>
              <a:off x="5830888" y="1862138"/>
              <a:ext cx="985838"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3" name="Rectangle 873"/>
            <p:cNvSpPr>
              <a:spLocks noChangeArrowheads="1"/>
            </p:cNvSpPr>
            <p:nvPr/>
          </p:nvSpPr>
          <p:spPr bwMode="auto">
            <a:xfrm>
              <a:off x="5830888" y="1876426"/>
              <a:ext cx="985838"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4" name="Rectangle 874"/>
            <p:cNvSpPr>
              <a:spLocks noChangeArrowheads="1"/>
            </p:cNvSpPr>
            <p:nvPr/>
          </p:nvSpPr>
          <p:spPr bwMode="auto">
            <a:xfrm>
              <a:off x="5830888" y="1911351"/>
              <a:ext cx="985838" cy="3492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5" name="Rectangle 875"/>
            <p:cNvSpPr>
              <a:spLocks noChangeArrowheads="1"/>
            </p:cNvSpPr>
            <p:nvPr/>
          </p:nvSpPr>
          <p:spPr bwMode="auto">
            <a:xfrm>
              <a:off x="5830888" y="1946276"/>
              <a:ext cx="985838" cy="3492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6" name="Rectangle 876"/>
            <p:cNvSpPr>
              <a:spLocks noChangeArrowheads="1"/>
            </p:cNvSpPr>
            <p:nvPr/>
          </p:nvSpPr>
          <p:spPr bwMode="auto">
            <a:xfrm>
              <a:off x="5830888" y="1981201"/>
              <a:ext cx="985838"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7" name="Rectangle 877"/>
            <p:cNvSpPr>
              <a:spLocks noChangeArrowheads="1"/>
            </p:cNvSpPr>
            <p:nvPr/>
          </p:nvSpPr>
          <p:spPr bwMode="auto">
            <a:xfrm>
              <a:off x="5830888" y="2016126"/>
              <a:ext cx="985838" cy="3333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8" name="Rectangle 878"/>
            <p:cNvSpPr>
              <a:spLocks noChangeArrowheads="1"/>
            </p:cNvSpPr>
            <p:nvPr/>
          </p:nvSpPr>
          <p:spPr bwMode="auto">
            <a:xfrm>
              <a:off x="5830888" y="2049463"/>
              <a:ext cx="985838"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99" name="Rectangle 879"/>
            <p:cNvSpPr>
              <a:spLocks noChangeArrowheads="1"/>
            </p:cNvSpPr>
            <p:nvPr/>
          </p:nvSpPr>
          <p:spPr bwMode="auto">
            <a:xfrm>
              <a:off x="5830888" y="2084388"/>
              <a:ext cx="985838" cy="6985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0" name="Rectangle 880"/>
            <p:cNvSpPr>
              <a:spLocks noChangeArrowheads="1"/>
            </p:cNvSpPr>
            <p:nvPr/>
          </p:nvSpPr>
          <p:spPr bwMode="auto">
            <a:xfrm>
              <a:off x="5830888" y="2154238"/>
              <a:ext cx="985838" cy="3492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1" name="Rectangle 881"/>
            <p:cNvSpPr>
              <a:spLocks noChangeArrowheads="1"/>
            </p:cNvSpPr>
            <p:nvPr/>
          </p:nvSpPr>
          <p:spPr bwMode="auto">
            <a:xfrm>
              <a:off x="5830888" y="2189163"/>
              <a:ext cx="985838" cy="349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3" name="Rectangle 882"/>
            <p:cNvSpPr>
              <a:spLocks noChangeArrowheads="1"/>
            </p:cNvSpPr>
            <p:nvPr/>
          </p:nvSpPr>
          <p:spPr bwMode="auto">
            <a:xfrm>
              <a:off x="5830888" y="2224088"/>
              <a:ext cx="985838" cy="3492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4" name="Rectangle 883"/>
            <p:cNvSpPr>
              <a:spLocks noChangeArrowheads="1"/>
            </p:cNvSpPr>
            <p:nvPr/>
          </p:nvSpPr>
          <p:spPr bwMode="auto">
            <a:xfrm>
              <a:off x="5830888" y="2259013"/>
              <a:ext cx="985838" cy="349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5" name="Rectangle 884"/>
            <p:cNvSpPr>
              <a:spLocks noChangeArrowheads="1"/>
            </p:cNvSpPr>
            <p:nvPr/>
          </p:nvSpPr>
          <p:spPr bwMode="auto">
            <a:xfrm>
              <a:off x="5830888" y="2293938"/>
              <a:ext cx="985838" cy="349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6" name="Rectangle 885"/>
            <p:cNvSpPr>
              <a:spLocks noChangeArrowheads="1"/>
            </p:cNvSpPr>
            <p:nvPr/>
          </p:nvSpPr>
          <p:spPr bwMode="auto">
            <a:xfrm>
              <a:off x="5830888" y="2328863"/>
              <a:ext cx="985838" cy="349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7" name="Rectangle 886"/>
            <p:cNvSpPr>
              <a:spLocks noChangeArrowheads="1"/>
            </p:cNvSpPr>
            <p:nvPr/>
          </p:nvSpPr>
          <p:spPr bwMode="auto">
            <a:xfrm>
              <a:off x="5830888" y="2363788"/>
              <a:ext cx="985838" cy="26988"/>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8" name="Rectangle 887"/>
            <p:cNvSpPr>
              <a:spLocks noChangeArrowheads="1"/>
            </p:cNvSpPr>
            <p:nvPr/>
          </p:nvSpPr>
          <p:spPr bwMode="auto">
            <a:xfrm>
              <a:off x="5830888" y="2390776"/>
              <a:ext cx="985838" cy="206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09" name="Rectangle 888"/>
            <p:cNvSpPr>
              <a:spLocks noChangeArrowheads="1"/>
            </p:cNvSpPr>
            <p:nvPr/>
          </p:nvSpPr>
          <p:spPr bwMode="auto">
            <a:xfrm>
              <a:off x="5843588" y="1862138"/>
              <a:ext cx="973138" cy="5349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10" name="Rectangle 889"/>
            <p:cNvSpPr>
              <a:spLocks noChangeArrowheads="1"/>
            </p:cNvSpPr>
            <p:nvPr/>
          </p:nvSpPr>
          <p:spPr bwMode="auto">
            <a:xfrm>
              <a:off x="5857875" y="1876426"/>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962" name="Picture 89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857875" y="1876426"/>
              <a:ext cx="973138"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11" name="Rectangle 891"/>
            <p:cNvSpPr>
              <a:spLocks noChangeArrowheads="1"/>
            </p:cNvSpPr>
            <p:nvPr/>
          </p:nvSpPr>
          <p:spPr bwMode="auto">
            <a:xfrm>
              <a:off x="5857875" y="1876426"/>
              <a:ext cx="973138" cy="1666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2" name="Rectangle 892"/>
            <p:cNvSpPr>
              <a:spLocks noChangeArrowheads="1"/>
            </p:cNvSpPr>
            <p:nvPr/>
          </p:nvSpPr>
          <p:spPr bwMode="auto">
            <a:xfrm>
              <a:off x="5851525" y="1870076"/>
              <a:ext cx="987425" cy="1793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4" name="Freeform 893"/>
            <p:cNvSpPr>
              <a:spLocks/>
            </p:cNvSpPr>
            <p:nvPr/>
          </p:nvSpPr>
          <p:spPr bwMode="auto">
            <a:xfrm>
              <a:off x="5854700" y="1873251"/>
              <a:ext cx="979488" cy="173038"/>
            </a:xfrm>
            <a:custGeom>
              <a:avLst/>
              <a:gdLst>
                <a:gd name="T0" fmla="*/ 8 w 2256"/>
                <a:gd name="T1" fmla="*/ 384 h 400"/>
                <a:gd name="T2" fmla="*/ 2248 w 2256"/>
                <a:gd name="T3" fmla="*/ 384 h 400"/>
                <a:gd name="T4" fmla="*/ 2240 w 2256"/>
                <a:gd name="T5" fmla="*/ 392 h 400"/>
                <a:gd name="T6" fmla="*/ 2240 w 2256"/>
                <a:gd name="T7" fmla="*/ 8 h 400"/>
                <a:gd name="T8" fmla="*/ 2248 w 2256"/>
                <a:gd name="T9" fmla="*/ 16 h 400"/>
                <a:gd name="T10" fmla="*/ 8 w 2256"/>
                <a:gd name="T11" fmla="*/ 16 h 400"/>
                <a:gd name="T12" fmla="*/ 16 w 2256"/>
                <a:gd name="T13" fmla="*/ 8 h 400"/>
                <a:gd name="T14" fmla="*/ 16 w 2256"/>
                <a:gd name="T15" fmla="*/ 392 h 400"/>
                <a:gd name="T16" fmla="*/ 8 w 2256"/>
                <a:gd name="T17" fmla="*/ 400 h 400"/>
                <a:gd name="T18" fmla="*/ 0 w 2256"/>
                <a:gd name="T19" fmla="*/ 392 h 400"/>
                <a:gd name="T20" fmla="*/ 0 w 2256"/>
                <a:gd name="T21" fmla="*/ 8 h 400"/>
                <a:gd name="T22" fmla="*/ 8 w 2256"/>
                <a:gd name="T23" fmla="*/ 0 h 400"/>
                <a:gd name="T24" fmla="*/ 2248 w 2256"/>
                <a:gd name="T25" fmla="*/ 0 h 400"/>
                <a:gd name="T26" fmla="*/ 2256 w 2256"/>
                <a:gd name="T27" fmla="*/ 8 h 400"/>
                <a:gd name="T28" fmla="*/ 2256 w 2256"/>
                <a:gd name="T29" fmla="*/ 392 h 400"/>
                <a:gd name="T30" fmla="*/ 2248 w 2256"/>
                <a:gd name="T31" fmla="*/ 400 h 400"/>
                <a:gd name="T32" fmla="*/ 8 w 2256"/>
                <a:gd name="T33" fmla="*/ 400 h 400"/>
                <a:gd name="T34" fmla="*/ 0 w 2256"/>
                <a:gd name="T35" fmla="*/ 392 h 400"/>
                <a:gd name="T36" fmla="*/ 8 w 2256"/>
                <a:gd name="T37" fmla="*/ 38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400">
                  <a:moveTo>
                    <a:pt x="8" y="384"/>
                  </a:moveTo>
                  <a:lnTo>
                    <a:pt x="2248" y="384"/>
                  </a:lnTo>
                  <a:lnTo>
                    <a:pt x="2240" y="392"/>
                  </a:lnTo>
                  <a:lnTo>
                    <a:pt x="2240" y="8"/>
                  </a:lnTo>
                  <a:lnTo>
                    <a:pt x="2248" y="16"/>
                  </a:lnTo>
                  <a:lnTo>
                    <a:pt x="8" y="16"/>
                  </a:lnTo>
                  <a:lnTo>
                    <a:pt x="16" y="8"/>
                  </a:lnTo>
                  <a:lnTo>
                    <a:pt x="16" y="392"/>
                  </a:lnTo>
                  <a:cubicBezTo>
                    <a:pt x="16" y="397"/>
                    <a:pt x="13" y="400"/>
                    <a:pt x="8" y="400"/>
                  </a:cubicBezTo>
                  <a:cubicBezTo>
                    <a:pt x="4" y="400"/>
                    <a:pt x="0" y="397"/>
                    <a:pt x="0" y="392"/>
                  </a:cubicBezTo>
                  <a:lnTo>
                    <a:pt x="0" y="8"/>
                  </a:lnTo>
                  <a:cubicBezTo>
                    <a:pt x="0" y="4"/>
                    <a:pt x="4" y="0"/>
                    <a:pt x="8" y="0"/>
                  </a:cubicBezTo>
                  <a:lnTo>
                    <a:pt x="2248" y="0"/>
                  </a:lnTo>
                  <a:cubicBezTo>
                    <a:pt x="2253" y="0"/>
                    <a:pt x="2256" y="4"/>
                    <a:pt x="2256" y="8"/>
                  </a:cubicBezTo>
                  <a:lnTo>
                    <a:pt x="2256" y="392"/>
                  </a:lnTo>
                  <a:cubicBezTo>
                    <a:pt x="2256" y="397"/>
                    <a:pt x="2253" y="400"/>
                    <a:pt x="2248" y="400"/>
                  </a:cubicBezTo>
                  <a:lnTo>
                    <a:pt x="8" y="400"/>
                  </a:lnTo>
                  <a:cubicBezTo>
                    <a:pt x="4" y="400"/>
                    <a:pt x="0" y="397"/>
                    <a:pt x="0" y="392"/>
                  </a:cubicBezTo>
                  <a:cubicBezTo>
                    <a:pt x="0" y="388"/>
                    <a:pt x="4" y="384"/>
                    <a:pt x="8" y="38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5" name="Rectangle 894"/>
            <p:cNvSpPr>
              <a:spLocks noChangeArrowheads="1"/>
            </p:cNvSpPr>
            <p:nvPr/>
          </p:nvSpPr>
          <p:spPr bwMode="auto">
            <a:xfrm>
              <a:off x="5851525" y="1870076"/>
              <a:ext cx="987425" cy="17938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6" name="Rectangle 895"/>
            <p:cNvSpPr>
              <a:spLocks noChangeArrowheads="1"/>
            </p:cNvSpPr>
            <p:nvPr/>
          </p:nvSpPr>
          <p:spPr bwMode="auto">
            <a:xfrm>
              <a:off x="5830888" y="1855788"/>
              <a:ext cx="985838" cy="6350"/>
            </a:xfrm>
            <a:prstGeom prst="rect">
              <a:avLst/>
            </a:prstGeom>
            <a:solidFill>
              <a:srgbClr val="3665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7" name="Rectangle 896"/>
            <p:cNvSpPr>
              <a:spLocks noChangeArrowheads="1"/>
            </p:cNvSpPr>
            <p:nvPr/>
          </p:nvSpPr>
          <p:spPr bwMode="auto">
            <a:xfrm>
              <a:off x="5830888" y="1862138"/>
              <a:ext cx="985838" cy="14288"/>
            </a:xfrm>
            <a:prstGeom prst="rect">
              <a:avLst/>
            </a:prstGeom>
            <a:solidFill>
              <a:srgbClr val="3E74A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8" name="Rectangle 897"/>
            <p:cNvSpPr>
              <a:spLocks noChangeArrowheads="1"/>
            </p:cNvSpPr>
            <p:nvPr/>
          </p:nvSpPr>
          <p:spPr bwMode="auto">
            <a:xfrm>
              <a:off x="5830888" y="1876426"/>
              <a:ext cx="985838" cy="14288"/>
            </a:xfrm>
            <a:prstGeom prst="rect">
              <a:avLst/>
            </a:prstGeom>
            <a:solidFill>
              <a:srgbClr val="3D7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9" name="Rectangle 898"/>
            <p:cNvSpPr>
              <a:spLocks noChangeArrowheads="1"/>
            </p:cNvSpPr>
            <p:nvPr/>
          </p:nvSpPr>
          <p:spPr bwMode="auto">
            <a:xfrm>
              <a:off x="5830888" y="1890713"/>
              <a:ext cx="985838" cy="6350"/>
            </a:xfrm>
            <a:prstGeom prst="rect">
              <a:avLst/>
            </a:prstGeom>
            <a:solidFill>
              <a:srgbClr val="3D72A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0" name="Rectangle 899"/>
            <p:cNvSpPr>
              <a:spLocks noChangeArrowheads="1"/>
            </p:cNvSpPr>
            <p:nvPr/>
          </p:nvSpPr>
          <p:spPr bwMode="auto">
            <a:xfrm>
              <a:off x="5830888" y="1897063"/>
              <a:ext cx="985838" cy="6350"/>
            </a:xfrm>
            <a:prstGeom prst="rect">
              <a:avLst/>
            </a:prstGeom>
            <a:solidFill>
              <a:srgbClr val="3C71A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1" name="Rectangle 900"/>
            <p:cNvSpPr>
              <a:spLocks noChangeArrowheads="1"/>
            </p:cNvSpPr>
            <p:nvPr/>
          </p:nvSpPr>
          <p:spPr bwMode="auto">
            <a:xfrm>
              <a:off x="5830888" y="1903413"/>
              <a:ext cx="985838" cy="7938"/>
            </a:xfrm>
            <a:prstGeom prst="rect">
              <a:avLst/>
            </a:prstGeom>
            <a:solidFill>
              <a:srgbClr val="3C71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2" name="Rectangle 901"/>
            <p:cNvSpPr>
              <a:spLocks noChangeArrowheads="1"/>
            </p:cNvSpPr>
            <p:nvPr/>
          </p:nvSpPr>
          <p:spPr bwMode="auto">
            <a:xfrm>
              <a:off x="5830888" y="1911351"/>
              <a:ext cx="985838" cy="6350"/>
            </a:xfrm>
            <a:prstGeom prst="rect">
              <a:avLst/>
            </a:prstGeom>
            <a:solidFill>
              <a:srgbClr val="3C70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3" name="Rectangle 902"/>
            <p:cNvSpPr>
              <a:spLocks noChangeArrowheads="1"/>
            </p:cNvSpPr>
            <p:nvPr/>
          </p:nvSpPr>
          <p:spPr bwMode="auto">
            <a:xfrm>
              <a:off x="5830888" y="1917701"/>
              <a:ext cx="985838" cy="7938"/>
            </a:xfrm>
            <a:prstGeom prst="rect">
              <a:avLst/>
            </a:prstGeom>
            <a:solidFill>
              <a:srgbClr val="3C709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4" name="Rectangle 903"/>
            <p:cNvSpPr>
              <a:spLocks noChangeArrowheads="1"/>
            </p:cNvSpPr>
            <p:nvPr/>
          </p:nvSpPr>
          <p:spPr bwMode="auto">
            <a:xfrm>
              <a:off x="5830888" y="1925638"/>
              <a:ext cx="985838" cy="6350"/>
            </a:xfrm>
            <a:prstGeom prst="rect">
              <a:avLst/>
            </a:prstGeom>
            <a:solidFill>
              <a:srgbClr val="3B6F9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5" name="Rectangle 904"/>
            <p:cNvSpPr>
              <a:spLocks noChangeArrowheads="1"/>
            </p:cNvSpPr>
            <p:nvPr/>
          </p:nvSpPr>
          <p:spPr bwMode="auto">
            <a:xfrm>
              <a:off x="5830888" y="1931988"/>
              <a:ext cx="985838" cy="14288"/>
            </a:xfrm>
            <a:prstGeom prst="rect">
              <a:avLst/>
            </a:prstGeom>
            <a:solidFill>
              <a:srgbClr val="3B6E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6" name="Rectangle 905"/>
            <p:cNvSpPr>
              <a:spLocks noChangeArrowheads="1"/>
            </p:cNvSpPr>
            <p:nvPr/>
          </p:nvSpPr>
          <p:spPr bwMode="auto">
            <a:xfrm>
              <a:off x="5830888" y="1946276"/>
              <a:ext cx="985838" cy="6350"/>
            </a:xfrm>
            <a:prstGeom prst="rect">
              <a:avLst/>
            </a:prstGeom>
            <a:solidFill>
              <a:srgbClr val="3A6D9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7" name="Rectangle 906"/>
            <p:cNvSpPr>
              <a:spLocks noChangeArrowheads="1"/>
            </p:cNvSpPr>
            <p:nvPr/>
          </p:nvSpPr>
          <p:spPr bwMode="auto">
            <a:xfrm>
              <a:off x="5830888" y="1952626"/>
              <a:ext cx="985838" cy="7938"/>
            </a:xfrm>
            <a:prstGeom prst="rect">
              <a:avLst/>
            </a:prstGeom>
            <a:solidFill>
              <a:srgbClr val="3A6C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8" name="Rectangle 907"/>
            <p:cNvSpPr>
              <a:spLocks noChangeArrowheads="1"/>
            </p:cNvSpPr>
            <p:nvPr/>
          </p:nvSpPr>
          <p:spPr bwMode="auto">
            <a:xfrm>
              <a:off x="5830888" y="1960563"/>
              <a:ext cx="985838" cy="6350"/>
            </a:xfrm>
            <a:prstGeom prst="rect">
              <a:avLst/>
            </a:prstGeom>
            <a:solidFill>
              <a:srgbClr val="3A6C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9" name="Rectangle 908"/>
            <p:cNvSpPr>
              <a:spLocks noChangeArrowheads="1"/>
            </p:cNvSpPr>
            <p:nvPr/>
          </p:nvSpPr>
          <p:spPr bwMode="auto">
            <a:xfrm>
              <a:off x="5830888" y="1966913"/>
              <a:ext cx="985838" cy="6350"/>
            </a:xfrm>
            <a:prstGeom prst="rect">
              <a:avLst/>
            </a:prstGeom>
            <a:solidFill>
              <a:srgbClr val="396B9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0" name="Rectangle 909"/>
            <p:cNvSpPr>
              <a:spLocks noChangeArrowheads="1"/>
            </p:cNvSpPr>
            <p:nvPr/>
          </p:nvSpPr>
          <p:spPr bwMode="auto">
            <a:xfrm>
              <a:off x="5830888" y="1973263"/>
              <a:ext cx="985838" cy="7938"/>
            </a:xfrm>
            <a:prstGeom prst="rect">
              <a:avLst/>
            </a:prstGeom>
            <a:solidFill>
              <a:srgbClr val="396B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1" name="Rectangle 910"/>
            <p:cNvSpPr>
              <a:spLocks noChangeArrowheads="1"/>
            </p:cNvSpPr>
            <p:nvPr/>
          </p:nvSpPr>
          <p:spPr bwMode="auto">
            <a:xfrm>
              <a:off x="5830888" y="1981201"/>
              <a:ext cx="985838" cy="6350"/>
            </a:xfrm>
            <a:prstGeom prst="rect">
              <a:avLst/>
            </a:prstGeom>
            <a:solidFill>
              <a:srgbClr val="396A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2" name="Rectangle 911"/>
            <p:cNvSpPr>
              <a:spLocks noChangeArrowheads="1"/>
            </p:cNvSpPr>
            <p:nvPr/>
          </p:nvSpPr>
          <p:spPr bwMode="auto">
            <a:xfrm>
              <a:off x="5830888" y="1987551"/>
              <a:ext cx="985838" cy="6350"/>
            </a:xfrm>
            <a:prstGeom prst="rect">
              <a:avLst/>
            </a:prstGeom>
            <a:solidFill>
              <a:srgbClr val="38699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3" name="Rectangle 912"/>
            <p:cNvSpPr>
              <a:spLocks noChangeArrowheads="1"/>
            </p:cNvSpPr>
            <p:nvPr/>
          </p:nvSpPr>
          <p:spPr bwMode="auto">
            <a:xfrm>
              <a:off x="5830888" y="1993901"/>
              <a:ext cx="985838" cy="7938"/>
            </a:xfrm>
            <a:prstGeom prst="rect">
              <a:avLst/>
            </a:prstGeom>
            <a:solidFill>
              <a:srgbClr val="3869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4" name="Rectangle 913"/>
            <p:cNvSpPr>
              <a:spLocks noChangeArrowheads="1"/>
            </p:cNvSpPr>
            <p:nvPr/>
          </p:nvSpPr>
          <p:spPr bwMode="auto">
            <a:xfrm>
              <a:off x="5830888" y="2001838"/>
              <a:ext cx="985838" cy="14288"/>
            </a:xfrm>
            <a:prstGeom prst="rect">
              <a:avLst/>
            </a:prstGeom>
            <a:solidFill>
              <a:srgbClr val="3868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5" name="Rectangle 914"/>
            <p:cNvSpPr>
              <a:spLocks noChangeArrowheads="1"/>
            </p:cNvSpPr>
            <p:nvPr/>
          </p:nvSpPr>
          <p:spPr bwMode="auto">
            <a:xfrm>
              <a:off x="5830888" y="2016126"/>
              <a:ext cx="985838" cy="6350"/>
            </a:xfrm>
            <a:prstGeom prst="rect">
              <a:avLst/>
            </a:prstGeom>
            <a:solidFill>
              <a:srgbClr val="3767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6" name="Rectangle 915"/>
            <p:cNvSpPr>
              <a:spLocks noChangeArrowheads="1"/>
            </p:cNvSpPr>
            <p:nvPr/>
          </p:nvSpPr>
          <p:spPr bwMode="auto">
            <a:xfrm>
              <a:off x="5830888" y="2022476"/>
              <a:ext cx="985838" cy="6350"/>
            </a:xfrm>
            <a:prstGeom prst="rect">
              <a:avLst/>
            </a:prstGeom>
            <a:solidFill>
              <a:srgbClr val="37669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7" name="Rectangle 916"/>
            <p:cNvSpPr>
              <a:spLocks noChangeArrowheads="1"/>
            </p:cNvSpPr>
            <p:nvPr/>
          </p:nvSpPr>
          <p:spPr bwMode="auto">
            <a:xfrm>
              <a:off x="5830888" y="2028826"/>
              <a:ext cx="985838" cy="7938"/>
            </a:xfrm>
            <a:prstGeom prst="rect">
              <a:avLst/>
            </a:prstGeom>
            <a:solidFill>
              <a:srgbClr val="37669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9" name="Rectangle 917"/>
            <p:cNvSpPr>
              <a:spLocks noChangeArrowheads="1"/>
            </p:cNvSpPr>
            <p:nvPr/>
          </p:nvSpPr>
          <p:spPr bwMode="auto">
            <a:xfrm>
              <a:off x="5843588" y="1862138"/>
              <a:ext cx="973138" cy="166688"/>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40" name="Rectangle 918"/>
            <p:cNvSpPr>
              <a:spLocks noChangeArrowheads="1"/>
            </p:cNvSpPr>
            <p:nvPr/>
          </p:nvSpPr>
          <p:spPr bwMode="auto">
            <a:xfrm>
              <a:off x="5857875" y="1890713"/>
              <a:ext cx="27659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1" i="0" u="none" strike="noStrike" cap="none" normalizeH="0" baseline="0" smtClean="0">
                  <a:ln>
                    <a:noFill/>
                  </a:ln>
                  <a:solidFill>
                    <a:srgbClr val="000000"/>
                  </a:solidFill>
                  <a:effectLst/>
                  <a:latin typeface="Calibri" pitchFamily="34" charset="0"/>
                  <a:cs typeface="Arial" pitchFamily="34" charset="0"/>
                </a:rPr>
                <a:t>Use License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41" name="Rectangle 919"/>
            <p:cNvSpPr>
              <a:spLocks noChangeArrowheads="1"/>
            </p:cNvSpPr>
            <p:nvPr/>
          </p:nvSpPr>
          <p:spPr bwMode="auto">
            <a:xfrm>
              <a:off x="5857875" y="2043113"/>
              <a:ext cx="973138" cy="4095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992" name="Picture 920"/>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5857875" y="2043113"/>
              <a:ext cx="973138"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 name="Rectangle 921"/>
            <p:cNvSpPr>
              <a:spLocks noChangeArrowheads="1"/>
            </p:cNvSpPr>
            <p:nvPr/>
          </p:nvSpPr>
          <p:spPr bwMode="auto">
            <a:xfrm>
              <a:off x="5857875" y="2043113"/>
              <a:ext cx="973138" cy="40957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3" name="Rectangle 922"/>
            <p:cNvSpPr>
              <a:spLocks noChangeArrowheads="1"/>
            </p:cNvSpPr>
            <p:nvPr/>
          </p:nvSpPr>
          <p:spPr bwMode="auto">
            <a:xfrm>
              <a:off x="5851525" y="2036763"/>
              <a:ext cx="987425" cy="423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4" name="Freeform 923"/>
            <p:cNvSpPr>
              <a:spLocks/>
            </p:cNvSpPr>
            <p:nvPr/>
          </p:nvSpPr>
          <p:spPr bwMode="auto">
            <a:xfrm>
              <a:off x="5854700" y="2039938"/>
              <a:ext cx="979488" cy="417513"/>
            </a:xfrm>
            <a:custGeom>
              <a:avLst/>
              <a:gdLst>
                <a:gd name="T0" fmla="*/ 8 w 2256"/>
                <a:gd name="T1" fmla="*/ 944 h 960"/>
                <a:gd name="T2" fmla="*/ 2248 w 2256"/>
                <a:gd name="T3" fmla="*/ 944 h 960"/>
                <a:gd name="T4" fmla="*/ 2240 w 2256"/>
                <a:gd name="T5" fmla="*/ 952 h 960"/>
                <a:gd name="T6" fmla="*/ 2240 w 2256"/>
                <a:gd name="T7" fmla="*/ 8 h 960"/>
                <a:gd name="T8" fmla="*/ 2248 w 2256"/>
                <a:gd name="T9" fmla="*/ 16 h 960"/>
                <a:gd name="T10" fmla="*/ 8 w 2256"/>
                <a:gd name="T11" fmla="*/ 16 h 960"/>
                <a:gd name="T12" fmla="*/ 16 w 2256"/>
                <a:gd name="T13" fmla="*/ 8 h 960"/>
                <a:gd name="T14" fmla="*/ 16 w 2256"/>
                <a:gd name="T15" fmla="*/ 952 h 960"/>
                <a:gd name="T16" fmla="*/ 8 w 2256"/>
                <a:gd name="T17" fmla="*/ 960 h 960"/>
                <a:gd name="T18" fmla="*/ 0 w 2256"/>
                <a:gd name="T19" fmla="*/ 952 h 960"/>
                <a:gd name="T20" fmla="*/ 0 w 2256"/>
                <a:gd name="T21" fmla="*/ 8 h 960"/>
                <a:gd name="T22" fmla="*/ 8 w 2256"/>
                <a:gd name="T23" fmla="*/ 0 h 960"/>
                <a:gd name="T24" fmla="*/ 2248 w 2256"/>
                <a:gd name="T25" fmla="*/ 0 h 960"/>
                <a:gd name="T26" fmla="*/ 2256 w 2256"/>
                <a:gd name="T27" fmla="*/ 8 h 960"/>
                <a:gd name="T28" fmla="*/ 2256 w 2256"/>
                <a:gd name="T29" fmla="*/ 952 h 960"/>
                <a:gd name="T30" fmla="*/ 2248 w 2256"/>
                <a:gd name="T31" fmla="*/ 960 h 960"/>
                <a:gd name="T32" fmla="*/ 8 w 2256"/>
                <a:gd name="T33" fmla="*/ 960 h 960"/>
                <a:gd name="T34" fmla="*/ 0 w 2256"/>
                <a:gd name="T35" fmla="*/ 952 h 960"/>
                <a:gd name="T36" fmla="*/ 8 w 2256"/>
                <a:gd name="T37" fmla="*/ 944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960">
                  <a:moveTo>
                    <a:pt x="8" y="944"/>
                  </a:moveTo>
                  <a:lnTo>
                    <a:pt x="2248" y="944"/>
                  </a:lnTo>
                  <a:lnTo>
                    <a:pt x="2240" y="952"/>
                  </a:lnTo>
                  <a:lnTo>
                    <a:pt x="2240" y="8"/>
                  </a:lnTo>
                  <a:lnTo>
                    <a:pt x="2248" y="16"/>
                  </a:lnTo>
                  <a:lnTo>
                    <a:pt x="8" y="16"/>
                  </a:lnTo>
                  <a:lnTo>
                    <a:pt x="16" y="8"/>
                  </a:lnTo>
                  <a:lnTo>
                    <a:pt x="16" y="952"/>
                  </a:lnTo>
                  <a:cubicBezTo>
                    <a:pt x="16" y="957"/>
                    <a:pt x="13" y="960"/>
                    <a:pt x="8" y="960"/>
                  </a:cubicBezTo>
                  <a:cubicBezTo>
                    <a:pt x="4" y="960"/>
                    <a:pt x="0" y="957"/>
                    <a:pt x="0" y="952"/>
                  </a:cubicBezTo>
                  <a:lnTo>
                    <a:pt x="0" y="8"/>
                  </a:lnTo>
                  <a:cubicBezTo>
                    <a:pt x="0" y="4"/>
                    <a:pt x="4" y="0"/>
                    <a:pt x="8" y="0"/>
                  </a:cubicBezTo>
                  <a:lnTo>
                    <a:pt x="2248" y="0"/>
                  </a:lnTo>
                  <a:cubicBezTo>
                    <a:pt x="2253" y="0"/>
                    <a:pt x="2256" y="4"/>
                    <a:pt x="2256" y="8"/>
                  </a:cubicBezTo>
                  <a:lnTo>
                    <a:pt x="2256" y="952"/>
                  </a:lnTo>
                  <a:cubicBezTo>
                    <a:pt x="2256" y="957"/>
                    <a:pt x="2253" y="960"/>
                    <a:pt x="2248" y="960"/>
                  </a:cubicBezTo>
                  <a:lnTo>
                    <a:pt x="8" y="960"/>
                  </a:lnTo>
                  <a:cubicBezTo>
                    <a:pt x="4" y="960"/>
                    <a:pt x="0" y="957"/>
                    <a:pt x="0" y="952"/>
                  </a:cubicBezTo>
                  <a:cubicBezTo>
                    <a:pt x="0" y="948"/>
                    <a:pt x="4" y="944"/>
                    <a:pt x="8" y="944"/>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5" name="Rectangle 924"/>
            <p:cNvSpPr>
              <a:spLocks noChangeArrowheads="1"/>
            </p:cNvSpPr>
            <p:nvPr/>
          </p:nvSpPr>
          <p:spPr bwMode="auto">
            <a:xfrm>
              <a:off x="5851525" y="2036763"/>
              <a:ext cx="987425" cy="42386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6" name="Rectangle 925"/>
            <p:cNvSpPr>
              <a:spLocks noChangeArrowheads="1"/>
            </p:cNvSpPr>
            <p:nvPr/>
          </p:nvSpPr>
          <p:spPr bwMode="auto">
            <a:xfrm>
              <a:off x="5830888" y="2022476"/>
              <a:ext cx="985838" cy="635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7" name="Rectangle 926"/>
            <p:cNvSpPr>
              <a:spLocks noChangeArrowheads="1"/>
            </p:cNvSpPr>
            <p:nvPr/>
          </p:nvSpPr>
          <p:spPr bwMode="auto">
            <a:xfrm>
              <a:off x="5830888" y="2028826"/>
              <a:ext cx="985838" cy="14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8" name="Rectangle 927"/>
            <p:cNvSpPr>
              <a:spLocks noChangeArrowheads="1"/>
            </p:cNvSpPr>
            <p:nvPr/>
          </p:nvSpPr>
          <p:spPr bwMode="auto">
            <a:xfrm>
              <a:off x="5830888" y="2043113"/>
              <a:ext cx="985838" cy="20638"/>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9" name="Rectangle 928"/>
            <p:cNvSpPr>
              <a:spLocks noChangeArrowheads="1"/>
            </p:cNvSpPr>
            <p:nvPr/>
          </p:nvSpPr>
          <p:spPr bwMode="auto">
            <a:xfrm>
              <a:off x="5830888" y="2063751"/>
              <a:ext cx="985838" cy="285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0" name="Rectangle 929"/>
            <p:cNvSpPr>
              <a:spLocks noChangeArrowheads="1"/>
            </p:cNvSpPr>
            <p:nvPr/>
          </p:nvSpPr>
          <p:spPr bwMode="auto">
            <a:xfrm>
              <a:off x="5830888" y="2092326"/>
              <a:ext cx="985838" cy="26988"/>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1" name="Rectangle 930"/>
            <p:cNvSpPr>
              <a:spLocks noChangeArrowheads="1"/>
            </p:cNvSpPr>
            <p:nvPr/>
          </p:nvSpPr>
          <p:spPr bwMode="auto">
            <a:xfrm>
              <a:off x="5830888" y="2119313"/>
              <a:ext cx="985838" cy="2857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2" name="Rectangle 931"/>
            <p:cNvSpPr>
              <a:spLocks noChangeArrowheads="1"/>
            </p:cNvSpPr>
            <p:nvPr/>
          </p:nvSpPr>
          <p:spPr bwMode="auto">
            <a:xfrm>
              <a:off x="5830888" y="2147888"/>
              <a:ext cx="985838" cy="26988"/>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3" name="Rectangle 932"/>
            <p:cNvSpPr>
              <a:spLocks noChangeArrowheads="1"/>
            </p:cNvSpPr>
            <p:nvPr/>
          </p:nvSpPr>
          <p:spPr bwMode="auto">
            <a:xfrm>
              <a:off x="5830888" y="2174876"/>
              <a:ext cx="985838" cy="2857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4" name="Rectangle 933"/>
            <p:cNvSpPr>
              <a:spLocks noChangeArrowheads="1"/>
            </p:cNvSpPr>
            <p:nvPr/>
          </p:nvSpPr>
          <p:spPr bwMode="auto">
            <a:xfrm>
              <a:off x="5830888" y="2203451"/>
              <a:ext cx="985838" cy="4762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5" name="Rectangle 934"/>
            <p:cNvSpPr>
              <a:spLocks noChangeArrowheads="1"/>
            </p:cNvSpPr>
            <p:nvPr/>
          </p:nvSpPr>
          <p:spPr bwMode="auto">
            <a:xfrm>
              <a:off x="5830888" y="2251076"/>
              <a:ext cx="985838" cy="285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6" name="Rectangle 935"/>
            <p:cNvSpPr>
              <a:spLocks noChangeArrowheads="1"/>
            </p:cNvSpPr>
            <p:nvPr/>
          </p:nvSpPr>
          <p:spPr bwMode="auto">
            <a:xfrm>
              <a:off x="5830888" y="2279651"/>
              <a:ext cx="985838" cy="26988"/>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7" name="Rectangle 936"/>
            <p:cNvSpPr>
              <a:spLocks noChangeArrowheads="1"/>
            </p:cNvSpPr>
            <p:nvPr/>
          </p:nvSpPr>
          <p:spPr bwMode="auto">
            <a:xfrm>
              <a:off x="5830888" y="2306638"/>
              <a:ext cx="985838" cy="285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8" name="Rectangle 937"/>
            <p:cNvSpPr>
              <a:spLocks noChangeArrowheads="1"/>
            </p:cNvSpPr>
            <p:nvPr/>
          </p:nvSpPr>
          <p:spPr bwMode="auto">
            <a:xfrm>
              <a:off x="5830888" y="2335213"/>
              <a:ext cx="985838" cy="2857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59" name="Rectangle 938"/>
            <p:cNvSpPr>
              <a:spLocks noChangeArrowheads="1"/>
            </p:cNvSpPr>
            <p:nvPr/>
          </p:nvSpPr>
          <p:spPr bwMode="auto">
            <a:xfrm>
              <a:off x="5830888" y="2363788"/>
              <a:ext cx="985838" cy="20638"/>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0" name="Rectangle 939"/>
            <p:cNvSpPr>
              <a:spLocks noChangeArrowheads="1"/>
            </p:cNvSpPr>
            <p:nvPr/>
          </p:nvSpPr>
          <p:spPr bwMode="auto">
            <a:xfrm>
              <a:off x="5830888" y="2384426"/>
              <a:ext cx="985838" cy="269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1" name="Rectangle 940"/>
            <p:cNvSpPr>
              <a:spLocks noChangeArrowheads="1"/>
            </p:cNvSpPr>
            <p:nvPr/>
          </p:nvSpPr>
          <p:spPr bwMode="auto">
            <a:xfrm>
              <a:off x="5830888" y="2411413"/>
              <a:ext cx="985838" cy="2857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3" name="Rectangle 941"/>
            <p:cNvSpPr>
              <a:spLocks noChangeArrowheads="1"/>
            </p:cNvSpPr>
            <p:nvPr/>
          </p:nvSpPr>
          <p:spPr bwMode="auto">
            <a:xfrm>
              <a:off x="5830888" y="2439988"/>
              <a:ext cx="985838" cy="12700"/>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4" name="Rectangle 942"/>
            <p:cNvSpPr>
              <a:spLocks noChangeArrowheads="1"/>
            </p:cNvSpPr>
            <p:nvPr/>
          </p:nvSpPr>
          <p:spPr bwMode="auto">
            <a:xfrm>
              <a:off x="5843588" y="2028826"/>
              <a:ext cx="973138" cy="411163"/>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65" name="Rectangle 943"/>
            <p:cNvSpPr>
              <a:spLocks noChangeArrowheads="1"/>
            </p:cNvSpPr>
            <p:nvPr/>
          </p:nvSpPr>
          <p:spPr bwMode="auto">
            <a:xfrm>
              <a:off x="5857875" y="2432051"/>
              <a:ext cx="973138" cy="5921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016" name="Picture 944"/>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857875" y="2432051"/>
              <a:ext cx="97313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6" name="Rectangle 945"/>
            <p:cNvSpPr>
              <a:spLocks noChangeArrowheads="1"/>
            </p:cNvSpPr>
            <p:nvPr/>
          </p:nvSpPr>
          <p:spPr bwMode="auto">
            <a:xfrm>
              <a:off x="5857875" y="2432051"/>
              <a:ext cx="973138" cy="5921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67" name="Rectangle 946"/>
            <p:cNvSpPr>
              <a:spLocks noChangeArrowheads="1"/>
            </p:cNvSpPr>
            <p:nvPr/>
          </p:nvSpPr>
          <p:spPr bwMode="auto">
            <a:xfrm>
              <a:off x="5851525" y="2425701"/>
              <a:ext cx="987425" cy="6048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2" name="Freeform 947"/>
            <p:cNvSpPr>
              <a:spLocks/>
            </p:cNvSpPr>
            <p:nvPr/>
          </p:nvSpPr>
          <p:spPr bwMode="auto">
            <a:xfrm>
              <a:off x="5854700" y="2428876"/>
              <a:ext cx="979488" cy="598488"/>
            </a:xfrm>
            <a:custGeom>
              <a:avLst/>
              <a:gdLst>
                <a:gd name="T0" fmla="*/ 8 w 2256"/>
                <a:gd name="T1" fmla="*/ 1360 h 1376"/>
                <a:gd name="T2" fmla="*/ 2248 w 2256"/>
                <a:gd name="T3" fmla="*/ 1360 h 1376"/>
                <a:gd name="T4" fmla="*/ 2240 w 2256"/>
                <a:gd name="T5" fmla="*/ 1368 h 1376"/>
                <a:gd name="T6" fmla="*/ 2240 w 2256"/>
                <a:gd name="T7" fmla="*/ 8 h 1376"/>
                <a:gd name="T8" fmla="*/ 2248 w 2256"/>
                <a:gd name="T9" fmla="*/ 16 h 1376"/>
                <a:gd name="T10" fmla="*/ 8 w 2256"/>
                <a:gd name="T11" fmla="*/ 16 h 1376"/>
                <a:gd name="T12" fmla="*/ 16 w 2256"/>
                <a:gd name="T13" fmla="*/ 8 h 1376"/>
                <a:gd name="T14" fmla="*/ 16 w 2256"/>
                <a:gd name="T15" fmla="*/ 1368 h 1376"/>
                <a:gd name="T16" fmla="*/ 8 w 2256"/>
                <a:gd name="T17" fmla="*/ 1376 h 1376"/>
                <a:gd name="T18" fmla="*/ 0 w 2256"/>
                <a:gd name="T19" fmla="*/ 1368 h 1376"/>
                <a:gd name="T20" fmla="*/ 0 w 2256"/>
                <a:gd name="T21" fmla="*/ 8 h 1376"/>
                <a:gd name="T22" fmla="*/ 8 w 2256"/>
                <a:gd name="T23" fmla="*/ 0 h 1376"/>
                <a:gd name="T24" fmla="*/ 2248 w 2256"/>
                <a:gd name="T25" fmla="*/ 0 h 1376"/>
                <a:gd name="T26" fmla="*/ 2256 w 2256"/>
                <a:gd name="T27" fmla="*/ 8 h 1376"/>
                <a:gd name="T28" fmla="*/ 2256 w 2256"/>
                <a:gd name="T29" fmla="*/ 1368 h 1376"/>
                <a:gd name="T30" fmla="*/ 2248 w 2256"/>
                <a:gd name="T31" fmla="*/ 1376 h 1376"/>
                <a:gd name="T32" fmla="*/ 8 w 2256"/>
                <a:gd name="T33" fmla="*/ 1376 h 1376"/>
                <a:gd name="T34" fmla="*/ 0 w 2256"/>
                <a:gd name="T35" fmla="*/ 1368 h 1376"/>
                <a:gd name="T36" fmla="*/ 8 w 2256"/>
                <a:gd name="T37" fmla="*/ 1360 h 1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6" h="1376">
                  <a:moveTo>
                    <a:pt x="8" y="1360"/>
                  </a:moveTo>
                  <a:lnTo>
                    <a:pt x="2248" y="1360"/>
                  </a:lnTo>
                  <a:lnTo>
                    <a:pt x="2240" y="1368"/>
                  </a:lnTo>
                  <a:lnTo>
                    <a:pt x="2240" y="8"/>
                  </a:lnTo>
                  <a:lnTo>
                    <a:pt x="2248" y="16"/>
                  </a:lnTo>
                  <a:lnTo>
                    <a:pt x="8" y="16"/>
                  </a:lnTo>
                  <a:lnTo>
                    <a:pt x="16" y="8"/>
                  </a:lnTo>
                  <a:lnTo>
                    <a:pt x="16" y="1368"/>
                  </a:lnTo>
                  <a:cubicBezTo>
                    <a:pt x="16" y="1373"/>
                    <a:pt x="13" y="1376"/>
                    <a:pt x="8" y="1376"/>
                  </a:cubicBezTo>
                  <a:cubicBezTo>
                    <a:pt x="4" y="1376"/>
                    <a:pt x="0" y="1373"/>
                    <a:pt x="0" y="1368"/>
                  </a:cubicBezTo>
                  <a:lnTo>
                    <a:pt x="0" y="8"/>
                  </a:lnTo>
                  <a:cubicBezTo>
                    <a:pt x="0" y="4"/>
                    <a:pt x="4" y="0"/>
                    <a:pt x="8" y="0"/>
                  </a:cubicBezTo>
                  <a:lnTo>
                    <a:pt x="2248" y="0"/>
                  </a:lnTo>
                  <a:cubicBezTo>
                    <a:pt x="2253" y="0"/>
                    <a:pt x="2256" y="4"/>
                    <a:pt x="2256" y="8"/>
                  </a:cubicBezTo>
                  <a:lnTo>
                    <a:pt x="2256" y="1368"/>
                  </a:lnTo>
                  <a:cubicBezTo>
                    <a:pt x="2256" y="1373"/>
                    <a:pt x="2253" y="1376"/>
                    <a:pt x="2248" y="1376"/>
                  </a:cubicBezTo>
                  <a:lnTo>
                    <a:pt x="8" y="1376"/>
                  </a:lnTo>
                  <a:cubicBezTo>
                    <a:pt x="4" y="1376"/>
                    <a:pt x="0" y="1373"/>
                    <a:pt x="0" y="1368"/>
                  </a:cubicBezTo>
                  <a:cubicBezTo>
                    <a:pt x="0" y="1364"/>
                    <a:pt x="4" y="1360"/>
                    <a:pt x="8" y="136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3" name="Rectangle 948"/>
            <p:cNvSpPr>
              <a:spLocks noChangeArrowheads="1"/>
            </p:cNvSpPr>
            <p:nvPr/>
          </p:nvSpPr>
          <p:spPr bwMode="auto">
            <a:xfrm>
              <a:off x="5851525" y="2425701"/>
              <a:ext cx="987425" cy="6048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6" name="Rectangle 949"/>
            <p:cNvSpPr>
              <a:spLocks noChangeArrowheads="1"/>
            </p:cNvSpPr>
            <p:nvPr/>
          </p:nvSpPr>
          <p:spPr bwMode="auto">
            <a:xfrm>
              <a:off x="5830888" y="2411413"/>
              <a:ext cx="985838" cy="793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7" name="Rectangle 950"/>
            <p:cNvSpPr>
              <a:spLocks noChangeArrowheads="1"/>
            </p:cNvSpPr>
            <p:nvPr/>
          </p:nvSpPr>
          <p:spPr bwMode="auto">
            <a:xfrm>
              <a:off x="5830888" y="2419351"/>
              <a:ext cx="985838" cy="20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8" name="Rectangle 951"/>
            <p:cNvSpPr>
              <a:spLocks noChangeArrowheads="1"/>
            </p:cNvSpPr>
            <p:nvPr/>
          </p:nvSpPr>
          <p:spPr bwMode="auto">
            <a:xfrm>
              <a:off x="5830888" y="2439988"/>
              <a:ext cx="985838" cy="34925"/>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9" name="Rectangle 952"/>
            <p:cNvSpPr>
              <a:spLocks noChangeArrowheads="1"/>
            </p:cNvSpPr>
            <p:nvPr/>
          </p:nvSpPr>
          <p:spPr bwMode="auto">
            <a:xfrm>
              <a:off x="5830888" y="2474913"/>
              <a:ext cx="985838" cy="41275"/>
            </a:xfrm>
            <a:prstGeom prst="rect">
              <a:avLst/>
            </a:prstGeom>
            <a:solidFill>
              <a:srgbClr val="FDFDF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0" name="Rectangle 953"/>
            <p:cNvSpPr>
              <a:spLocks noChangeArrowheads="1"/>
            </p:cNvSpPr>
            <p:nvPr/>
          </p:nvSpPr>
          <p:spPr bwMode="auto">
            <a:xfrm>
              <a:off x="5830888" y="2516188"/>
              <a:ext cx="985838" cy="34925"/>
            </a:xfrm>
            <a:prstGeom prst="rect">
              <a:avLst/>
            </a:prstGeom>
            <a:solidFill>
              <a:srgbClr val="FCFCF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1" name="Rectangle 954"/>
            <p:cNvSpPr>
              <a:spLocks noChangeArrowheads="1"/>
            </p:cNvSpPr>
            <p:nvPr/>
          </p:nvSpPr>
          <p:spPr bwMode="auto">
            <a:xfrm>
              <a:off x="5830888" y="2551113"/>
              <a:ext cx="985838" cy="34925"/>
            </a:xfrm>
            <a:prstGeom prst="rect">
              <a:avLst/>
            </a:prstGeom>
            <a:solidFill>
              <a:srgbClr val="FBFBF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2" name="Rectangle 955"/>
            <p:cNvSpPr>
              <a:spLocks noChangeArrowheads="1"/>
            </p:cNvSpPr>
            <p:nvPr/>
          </p:nvSpPr>
          <p:spPr bwMode="auto">
            <a:xfrm>
              <a:off x="5830888" y="2586038"/>
              <a:ext cx="985838" cy="41275"/>
            </a:xfrm>
            <a:prstGeom prst="rect">
              <a:avLst/>
            </a:prstGeom>
            <a:solidFill>
              <a:srgbClr val="FAFA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3" name="Rectangle 956"/>
            <p:cNvSpPr>
              <a:spLocks noChangeArrowheads="1"/>
            </p:cNvSpPr>
            <p:nvPr/>
          </p:nvSpPr>
          <p:spPr bwMode="auto">
            <a:xfrm>
              <a:off x="5830888" y="2627313"/>
              <a:ext cx="985838" cy="34925"/>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4" name="Rectangle 957"/>
            <p:cNvSpPr>
              <a:spLocks noChangeArrowheads="1"/>
            </p:cNvSpPr>
            <p:nvPr/>
          </p:nvSpPr>
          <p:spPr bwMode="auto">
            <a:xfrm>
              <a:off x="5830888" y="2662238"/>
              <a:ext cx="985838" cy="76200"/>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5" name="Rectangle 958"/>
            <p:cNvSpPr>
              <a:spLocks noChangeArrowheads="1"/>
            </p:cNvSpPr>
            <p:nvPr/>
          </p:nvSpPr>
          <p:spPr bwMode="auto">
            <a:xfrm>
              <a:off x="5830888" y="2738438"/>
              <a:ext cx="985838" cy="41275"/>
            </a:xfrm>
            <a:prstGeom prst="rect">
              <a:avLst/>
            </a:prstGeom>
            <a:solidFill>
              <a:srgbClr val="F7F7F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6" name="Rectangle 959"/>
            <p:cNvSpPr>
              <a:spLocks noChangeArrowheads="1"/>
            </p:cNvSpPr>
            <p:nvPr/>
          </p:nvSpPr>
          <p:spPr bwMode="auto">
            <a:xfrm>
              <a:off x="5830888" y="2779713"/>
              <a:ext cx="985838" cy="34925"/>
            </a:xfrm>
            <a:prstGeom prst="rect">
              <a:avLst/>
            </a:prstGeom>
            <a:solidFill>
              <a:srgbClr val="F6F6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7" name="Rectangle 960"/>
            <p:cNvSpPr>
              <a:spLocks noChangeArrowheads="1"/>
            </p:cNvSpPr>
            <p:nvPr/>
          </p:nvSpPr>
          <p:spPr bwMode="auto">
            <a:xfrm>
              <a:off x="5830888" y="2814638"/>
              <a:ext cx="985838" cy="412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8" name="Rectangle 961"/>
            <p:cNvSpPr>
              <a:spLocks noChangeArrowheads="1"/>
            </p:cNvSpPr>
            <p:nvPr/>
          </p:nvSpPr>
          <p:spPr bwMode="auto">
            <a:xfrm>
              <a:off x="5830888" y="2855913"/>
              <a:ext cx="985838" cy="34925"/>
            </a:xfrm>
            <a:prstGeom prst="rect">
              <a:avLst/>
            </a:pr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89" name="Rectangle 962"/>
            <p:cNvSpPr>
              <a:spLocks noChangeArrowheads="1"/>
            </p:cNvSpPr>
            <p:nvPr/>
          </p:nvSpPr>
          <p:spPr bwMode="auto">
            <a:xfrm>
              <a:off x="5830888" y="2890838"/>
              <a:ext cx="985838" cy="34925"/>
            </a:xfrm>
            <a:prstGeom prst="rect">
              <a:avLst/>
            </a:prstGeom>
            <a:solidFill>
              <a:srgbClr val="F3F3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0" name="Rectangle 963"/>
            <p:cNvSpPr>
              <a:spLocks noChangeArrowheads="1"/>
            </p:cNvSpPr>
            <p:nvPr/>
          </p:nvSpPr>
          <p:spPr bwMode="auto">
            <a:xfrm>
              <a:off x="5830888" y="2925763"/>
              <a:ext cx="985838" cy="4127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1" name="Rectangle 964"/>
            <p:cNvSpPr>
              <a:spLocks noChangeArrowheads="1"/>
            </p:cNvSpPr>
            <p:nvPr/>
          </p:nvSpPr>
          <p:spPr bwMode="auto">
            <a:xfrm>
              <a:off x="5830888" y="2967038"/>
              <a:ext cx="985838" cy="34925"/>
            </a:xfrm>
            <a:prstGeom prst="rect">
              <a:avLst/>
            </a:prstGeom>
            <a:solidFill>
              <a:srgbClr val="F1F1F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2" name="Rectangle 965"/>
            <p:cNvSpPr>
              <a:spLocks noChangeArrowheads="1"/>
            </p:cNvSpPr>
            <p:nvPr/>
          </p:nvSpPr>
          <p:spPr bwMode="auto">
            <a:xfrm>
              <a:off x="5830888" y="3001963"/>
              <a:ext cx="985838" cy="14288"/>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3" name="Rectangle 966"/>
            <p:cNvSpPr>
              <a:spLocks noChangeArrowheads="1"/>
            </p:cNvSpPr>
            <p:nvPr/>
          </p:nvSpPr>
          <p:spPr bwMode="auto">
            <a:xfrm>
              <a:off x="5843588" y="2419351"/>
              <a:ext cx="973138" cy="596900"/>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39" name="Picture 967"/>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6143625" y="2078038"/>
              <a:ext cx="2921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4" name="Freeform 968"/>
            <p:cNvSpPr>
              <a:spLocks/>
            </p:cNvSpPr>
            <p:nvPr/>
          </p:nvSpPr>
          <p:spPr bwMode="auto">
            <a:xfrm>
              <a:off x="6413500" y="2452688"/>
              <a:ext cx="215900" cy="223838"/>
            </a:xfrm>
            <a:custGeom>
              <a:avLst/>
              <a:gdLst>
                <a:gd name="T0" fmla="*/ 136 w 136"/>
                <a:gd name="T1" fmla="*/ 88 h 141"/>
                <a:gd name="T2" fmla="*/ 84 w 136"/>
                <a:gd name="T3" fmla="*/ 88 h 141"/>
                <a:gd name="T4" fmla="*/ 84 w 136"/>
                <a:gd name="T5" fmla="*/ 141 h 141"/>
                <a:gd name="T6" fmla="*/ 53 w 136"/>
                <a:gd name="T7" fmla="*/ 141 h 141"/>
                <a:gd name="T8" fmla="*/ 53 w 136"/>
                <a:gd name="T9" fmla="*/ 88 h 141"/>
                <a:gd name="T10" fmla="*/ 0 w 136"/>
                <a:gd name="T11" fmla="*/ 88 h 141"/>
                <a:gd name="T12" fmla="*/ 0 w 136"/>
                <a:gd name="T13" fmla="*/ 57 h 141"/>
                <a:gd name="T14" fmla="*/ 53 w 136"/>
                <a:gd name="T15" fmla="*/ 57 h 141"/>
                <a:gd name="T16" fmla="*/ 53 w 136"/>
                <a:gd name="T17" fmla="*/ 0 h 141"/>
                <a:gd name="T18" fmla="*/ 84 w 136"/>
                <a:gd name="T19" fmla="*/ 0 h 141"/>
                <a:gd name="T20" fmla="*/ 84 w 136"/>
                <a:gd name="T21" fmla="*/ 57 h 141"/>
                <a:gd name="T22" fmla="*/ 136 w 136"/>
                <a:gd name="T23" fmla="*/ 57 h 141"/>
                <a:gd name="T24" fmla="*/ 136 w 136"/>
                <a:gd name="T25"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141">
                  <a:moveTo>
                    <a:pt x="136" y="88"/>
                  </a:moveTo>
                  <a:lnTo>
                    <a:pt x="84" y="88"/>
                  </a:lnTo>
                  <a:lnTo>
                    <a:pt x="84" y="141"/>
                  </a:lnTo>
                  <a:lnTo>
                    <a:pt x="53" y="141"/>
                  </a:lnTo>
                  <a:lnTo>
                    <a:pt x="53" y="88"/>
                  </a:lnTo>
                  <a:lnTo>
                    <a:pt x="0" y="88"/>
                  </a:lnTo>
                  <a:lnTo>
                    <a:pt x="0" y="57"/>
                  </a:lnTo>
                  <a:lnTo>
                    <a:pt x="53" y="57"/>
                  </a:lnTo>
                  <a:lnTo>
                    <a:pt x="53" y="0"/>
                  </a:lnTo>
                  <a:lnTo>
                    <a:pt x="84" y="0"/>
                  </a:lnTo>
                  <a:lnTo>
                    <a:pt x="84" y="57"/>
                  </a:lnTo>
                  <a:lnTo>
                    <a:pt x="136" y="57"/>
                  </a:lnTo>
                  <a:lnTo>
                    <a:pt x="136" y="8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5" name="Freeform 969"/>
            <p:cNvSpPr>
              <a:spLocks/>
            </p:cNvSpPr>
            <p:nvPr/>
          </p:nvSpPr>
          <p:spPr bwMode="auto">
            <a:xfrm>
              <a:off x="6442075" y="2765426"/>
              <a:ext cx="166688" cy="168275"/>
            </a:xfrm>
            <a:custGeom>
              <a:avLst/>
              <a:gdLst>
                <a:gd name="T0" fmla="*/ 83 w 105"/>
                <a:gd name="T1" fmla="*/ 106 h 106"/>
                <a:gd name="T2" fmla="*/ 53 w 105"/>
                <a:gd name="T3" fmla="*/ 71 h 106"/>
                <a:gd name="T4" fmla="*/ 17 w 105"/>
                <a:gd name="T5" fmla="*/ 106 h 106"/>
                <a:gd name="T6" fmla="*/ 0 w 105"/>
                <a:gd name="T7" fmla="*/ 84 h 106"/>
                <a:gd name="T8" fmla="*/ 31 w 105"/>
                <a:gd name="T9" fmla="*/ 53 h 106"/>
                <a:gd name="T10" fmla="*/ 0 w 105"/>
                <a:gd name="T11" fmla="*/ 18 h 106"/>
                <a:gd name="T12" fmla="*/ 17 w 105"/>
                <a:gd name="T13" fmla="*/ 0 h 106"/>
                <a:gd name="T14" fmla="*/ 53 w 105"/>
                <a:gd name="T15" fmla="*/ 31 h 106"/>
                <a:gd name="T16" fmla="*/ 83 w 105"/>
                <a:gd name="T17" fmla="*/ 0 h 106"/>
                <a:gd name="T18" fmla="*/ 105 w 105"/>
                <a:gd name="T19" fmla="*/ 18 h 106"/>
                <a:gd name="T20" fmla="*/ 70 w 105"/>
                <a:gd name="T21" fmla="*/ 53 h 106"/>
                <a:gd name="T22" fmla="*/ 105 w 105"/>
                <a:gd name="T23" fmla="*/ 84 h 106"/>
                <a:gd name="T24" fmla="*/ 83 w 105"/>
                <a:gd name="T25"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5" h="106">
                  <a:moveTo>
                    <a:pt x="83" y="106"/>
                  </a:moveTo>
                  <a:lnTo>
                    <a:pt x="53" y="71"/>
                  </a:lnTo>
                  <a:lnTo>
                    <a:pt x="17" y="106"/>
                  </a:lnTo>
                  <a:lnTo>
                    <a:pt x="0" y="84"/>
                  </a:lnTo>
                  <a:lnTo>
                    <a:pt x="31" y="53"/>
                  </a:lnTo>
                  <a:lnTo>
                    <a:pt x="0" y="18"/>
                  </a:lnTo>
                  <a:lnTo>
                    <a:pt x="17" y="0"/>
                  </a:lnTo>
                  <a:lnTo>
                    <a:pt x="53" y="31"/>
                  </a:lnTo>
                  <a:lnTo>
                    <a:pt x="83" y="0"/>
                  </a:lnTo>
                  <a:lnTo>
                    <a:pt x="105" y="18"/>
                  </a:lnTo>
                  <a:lnTo>
                    <a:pt x="70" y="53"/>
                  </a:lnTo>
                  <a:lnTo>
                    <a:pt x="105" y="84"/>
                  </a:lnTo>
                  <a:lnTo>
                    <a:pt x="83" y="106"/>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96" name="Freeform 970"/>
            <p:cNvSpPr>
              <a:spLocks noEditPoints="1"/>
            </p:cNvSpPr>
            <p:nvPr/>
          </p:nvSpPr>
          <p:spPr bwMode="auto">
            <a:xfrm>
              <a:off x="6042025" y="2481263"/>
              <a:ext cx="292100" cy="306388"/>
            </a:xfrm>
            <a:custGeom>
              <a:avLst/>
              <a:gdLst>
                <a:gd name="T0" fmla="*/ 600 w 672"/>
                <a:gd name="T1" fmla="*/ 6 h 704"/>
                <a:gd name="T2" fmla="*/ 600 w 672"/>
                <a:gd name="T3" fmla="*/ 0 h 704"/>
                <a:gd name="T4" fmla="*/ 600 w 672"/>
                <a:gd name="T5" fmla="*/ 6 h 704"/>
                <a:gd name="T6" fmla="*/ 222 w 672"/>
                <a:gd name="T7" fmla="*/ 633 h 704"/>
                <a:gd name="T8" fmla="*/ 392 w 672"/>
                <a:gd name="T9" fmla="*/ 544 h 704"/>
                <a:gd name="T10" fmla="*/ 397 w 672"/>
                <a:gd name="T11" fmla="*/ 545 h 704"/>
                <a:gd name="T12" fmla="*/ 312 w 672"/>
                <a:gd name="T13" fmla="*/ 368 h 704"/>
                <a:gd name="T14" fmla="*/ 313 w 672"/>
                <a:gd name="T15" fmla="*/ 373 h 704"/>
                <a:gd name="T16" fmla="*/ 216 w 672"/>
                <a:gd name="T17" fmla="*/ 560 h 704"/>
                <a:gd name="T18" fmla="*/ 216 w 672"/>
                <a:gd name="T19" fmla="*/ 560 h 704"/>
                <a:gd name="T20" fmla="*/ 223 w 672"/>
                <a:gd name="T21" fmla="*/ 554 h 704"/>
                <a:gd name="T22" fmla="*/ 136 w 672"/>
                <a:gd name="T23" fmla="*/ 368 h 704"/>
                <a:gd name="T24" fmla="*/ 133 w 672"/>
                <a:gd name="T25" fmla="*/ 373 h 704"/>
                <a:gd name="T26" fmla="*/ 56 w 672"/>
                <a:gd name="T27" fmla="*/ 544 h 704"/>
                <a:gd name="T28" fmla="*/ 49 w 672"/>
                <a:gd name="T29" fmla="*/ 545 h 704"/>
                <a:gd name="T30" fmla="*/ 216 w 672"/>
                <a:gd name="T31" fmla="*/ 640 h 704"/>
                <a:gd name="T32" fmla="*/ 222 w 672"/>
                <a:gd name="T33" fmla="*/ 633 h 704"/>
                <a:gd name="T34" fmla="*/ 309 w 672"/>
                <a:gd name="T35" fmla="*/ 319 h 704"/>
                <a:gd name="T36" fmla="*/ 440 w 672"/>
                <a:gd name="T37" fmla="*/ 544 h 704"/>
                <a:gd name="T38" fmla="*/ 440 w 672"/>
                <a:gd name="T39" fmla="*/ 545 h 704"/>
                <a:gd name="T40" fmla="*/ 232 w 672"/>
                <a:gd name="T41" fmla="*/ 672 h 704"/>
                <a:gd name="T42" fmla="*/ 234 w 672"/>
                <a:gd name="T43" fmla="*/ 680 h 704"/>
                <a:gd name="T44" fmla="*/ 216 w 672"/>
                <a:gd name="T45" fmla="*/ 672 h 704"/>
                <a:gd name="T46" fmla="*/ 222 w 672"/>
                <a:gd name="T47" fmla="*/ 677 h 704"/>
                <a:gd name="T48" fmla="*/ 8 w 672"/>
                <a:gd name="T49" fmla="*/ 560 h 704"/>
                <a:gd name="T50" fmla="*/ 8 w 672"/>
                <a:gd name="T51" fmla="*/ 556 h 704"/>
                <a:gd name="T52" fmla="*/ 8 w 672"/>
                <a:gd name="T53" fmla="*/ 544 h 704"/>
                <a:gd name="T54" fmla="*/ 6 w 672"/>
                <a:gd name="T55" fmla="*/ 545 h 704"/>
                <a:gd name="T56" fmla="*/ 136 w 672"/>
                <a:gd name="T57" fmla="*/ 320 h 704"/>
                <a:gd name="T58" fmla="*/ 137 w 672"/>
                <a:gd name="T59" fmla="*/ 319 h 704"/>
                <a:gd name="T60" fmla="*/ 168 w 672"/>
                <a:gd name="T61" fmla="*/ 336 h 704"/>
                <a:gd name="T62" fmla="*/ 232 w 672"/>
                <a:gd name="T63" fmla="*/ 464 h 704"/>
                <a:gd name="T64" fmla="*/ 280 w 672"/>
                <a:gd name="T65" fmla="*/ 336 h 704"/>
                <a:gd name="T66" fmla="*/ 280 w 672"/>
                <a:gd name="T67" fmla="*/ 336 h 704"/>
                <a:gd name="T68" fmla="*/ 285 w 672"/>
                <a:gd name="T69" fmla="*/ 332 h 704"/>
                <a:gd name="T70" fmla="*/ 312 w 672"/>
                <a:gd name="T71" fmla="*/ 320 h 704"/>
                <a:gd name="T72" fmla="*/ 309 w 672"/>
                <a:gd name="T73" fmla="*/ 319 h 704"/>
                <a:gd name="T74" fmla="*/ 222 w 672"/>
                <a:gd name="T75" fmla="*/ 280 h 704"/>
                <a:gd name="T76" fmla="*/ 312 w 672"/>
                <a:gd name="T77" fmla="*/ 192 h 704"/>
                <a:gd name="T78" fmla="*/ 310 w 672"/>
                <a:gd name="T79" fmla="*/ 191 h 704"/>
                <a:gd name="T80" fmla="*/ 216 w 672"/>
                <a:gd name="T81" fmla="*/ 96 h 704"/>
                <a:gd name="T82" fmla="*/ 222 w 672"/>
                <a:gd name="T83" fmla="*/ 103 h 704"/>
                <a:gd name="T84" fmla="*/ 136 w 672"/>
                <a:gd name="T85" fmla="*/ 192 h 704"/>
                <a:gd name="T86" fmla="*/ 136 w 672"/>
                <a:gd name="T87" fmla="*/ 191 h 704"/>
                <a:gd name="T88" fmla="*/ 216 w 672"/>
                <a:gd name="T89" fmla="*/ 272 h 704"/>
                <a:gd name="T90" fmla="*/ 222 w 672"/>
                <a:gd name="T91" fmla="*/ 280 h 704"/>
                <a:gd name="T92" fmla="*/ 222 w 672"/>
                <a:gd name="T93" fmla="*/ 58 h 704"/>
                <a:gd name="T94" fmla="*/ 360 w 672"/>
                <a:gd name="T95" fmla="*/ 192 h 704"/>
                <a:gd name="T96" fmla="*/ 353 w 672"/>
                <a:gd name="T97" fmla="*/ 191 h 704"/>
                <a:gd name="T98" fmla="*/ 360 w 672"/>
                <a:gd name="T99" fmla="*/ 192 h 704"/>
                <a:gd name="T100" fmla="*/ 353 w 672"/>
                <a:gd name="T101" fmla="*/ 191 h 704"/>
                <a:gd name="T102" fmla="*/ 216 w 672"/>
                <a:gd name="T103" fmla="*/ 320 h 704"/>
                <a:gd name="T104" fmla="*/ 222 w 672"/>
                <a:gd name="T105" fmla="*/ 324 h 704"/>
                <a:gd name="T106" fmla="*/ 216 w 672"/>
                <a:gd name="T107" fmla="*/ 320 h 704"/>
                <a:gd name="T108" fmla="*/ 222 w 672"/>
                <a:gd name="T109" fmla="*/ 324 h 704"/>
                <a:gd name="T110" fmla="*/ 88 w 672"/>
                <a:gd name="T111" fmla="*/ 192 h 704"/>
                <a:gd name="T112" fmla="*/ 93 w 672"/>
                <a:gd name="T113" fmla="*/ 191 h 704"/>
                <a:gd name="T114" fmla="*/ 216 w 672"/>
                <a:gd name="T115" fmla="*/ 64 h 704"/>
                <a:gd name="T116" fmla="*/ 222 w 672"/>
                <a:gd name="T117" fmla="*/ 58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2" h="704">
                  <a:moveTo>
                    <a:pt x="600" y="6"/>
                  </a:moveTo>
                  <a:cubicBezTo>
                    <a:pt x="672" y="6"/>
                    <a:pt x="528" y="6"/>
                    <a:pt x="600" y="0"/>
                  </a:cubicBezTo>
                  <a:lnTo>
                    <a:pt x="600" y="6"/>
                  </a:lnTo>
                  <a:close/>
                  <a:moveTo>
                    <a:pt x="222" y="633"/>
                  </a:moveTo>
                  <a:cubicBezTo>
                    <a:pt x="294" y="650"/>
                    <a:pt x="367" y="613"/>
                    <a:pt x="392" y="544"/>
                  </a:cubicBezTo>
                  <a:lnTo>
                    <a:pt x="397" y="545"/>
                  </a:lnTo>
                  <a:cubicBezTo>
                    <a:pt x="400" y="476"/>
                    <a:pt x="369" y="412"/>
                    <a:pt x="312" y="368"/>
                  </a:cubicBezTo>
                  <a:lnTo>
                    <a:pt x="313" y="373"/>
                  </a:lnTo>
                  <a:cubicBezTo>
                    <a:pt x="283" y="433"/>
                    <a:pt x="253" y="493"/>
                    <a:pt x="216" y="560"/>
                  </a:cubicBezTo>
                  <a:lnTo>
                    <a:pt x="216" y="560"/>
                  </a:lnTo>
                  <a:lnTo>
                    <a:pt x="223" y="554"/>
                  </a:lnTo>
                  <a:cubicBezTo>
                    <a:pt x="193" y="494"/>
                    <a:pt x="162" y="434"/>
                    <a:pt x="136" y="368"/>
                  </a:cubicBezTo>
                  <a:lnTo>
                    <a:pt x="133" y="373"/>
                  </a:lnTo>
                  <a:cubicBezTo>
                    <a:pt x="77" y="412"/>
                    <a:pt x="46" y="476"/>
                    <a:pt x="56" y="544"/>
                  </a:cubicBezTo>
                  <a:lnTo>
                    <a:pt x="49" y="545"/>
                  </a:lnTo>
                  <a:cubicBezTo>
                    <a:pt x="79" y="613"/>
                    <a:pt x="151" y="650"/>
                    <a:pt x="216" y="640"/>
                  </a:cubicBezTo>
                  <a:lnTo>
                    <a:pt x="222" y="633"/>
                  </a:lnTo>
                  <a:close/>
                  <a:moveTo>
                    <a:pt x="309" y="319"/>
                  </a:moveTo>
                  <a:cubicBezTo>
                    <a:pt x="394" y="359"/>
                    <a:pt x="446" y="449"/>
                    <a:pt x="440" y="544"/>
                  </a:cubicBezTo>
                  <a:lnTo>
                    <a:pt x="440" y="545"/>
                  </a:lnTo>
                  <a:cubicBezTo>
                    <a:pt x="420" y="640"/>
                    <a:pt x="327" y="701"/>
                    <a:pt x="232" y="672"/>
                  </a:cubicBezTo>
                  <a:lnTo>
                    <a:pt x="234" y="680"/>
                  </a:lnTo>
                  <a:cubicBezTo>
                    <a:pt x="230" y="679"/>
                    <a:pt x="227" y="678"/>
                    <a:pt x="216" y="672"/>
                  </a:cubicBezTo>
                  <a:lnTo>
                    <a:pt x="222" y="677"/>
                  </a:lnTo>
                  <a:cubicBezTo>
                    <a:pt x="131" y="704"/>
                    <a:pt x="35" y="649"/>
                    <a:pt x="8" y="560"/>
                  </a:cubicBezTo>
                  <a:lnTo>
                    <a:pt x="8" y="556"/>
                  </a:lnTo>
                  <a:cubicBezTo>
                    <a:pt x="7" y="552"/>
                    <a:pt x="7" y="548"/>
                    <a:pt x="8" y="544"/>
                  </a:cubicBezTo>
                  <a:lnTo>
                    <a:pt x="6" y="545"/>
                  </a:lnTo>
                  <a:cubicBezTo>
                    <a:pt x="0" y="449"/>
                    <a:pt x="51" y="359"/>
                    <a:pt x="136" y="320"/>
                  </a:cubicBezTo>
                  <a:lnTo>
                    <a:pt x="137" y="319"/>
                  </a:lnTo>
                  <a:cubicBezTo>
                    <a:pt x="145" y="324"/>
                    <a:pt x="152" y="328"/>
                    <a:pt x="168" y="336"/>
                  </a:cubicBezTo>
                  <a:lnTo>
                    <a:pt x="232" y="464"/>
                  </a:lnTo>
                  <a:lnTo>
                    <a:pt x="280" y="336"/>
                  </a:lnTo>
                  <a:lnTo>
                    <a:pt x="280" y="336"/>
                  </a:lnTo>
                  <a:lnTo>
                    <a:pt x="285" y="332"/>
                  </a:lnTo>
                  <a:cubicBezTo>
                    <a:pt x="293" y="328"/>
                    <a:pt x="301" y="324"/>
                    <a:pt x="312" y="320"/>
                  </a:cubicBezTo>
                  <a:lnTo>
                    <a:pt x="309" y="319"/>
                  </a:lnTo>
                  <a:close/>
                  <a:moveTo>
                    <a:pt x="222" y="280"/>
                  </a:moveTo>
                  <a:cubicBezTo>
                    <a:pt x="271" y="280"/>
                    <a:pt x="310" y="240"/>
                    <a:pt x="312" y="192"/>
                  </a:cubicBezTo>
                  <a:lnTo>
                    <a:pt x="310" y="191"/>
                  </a:lnTo>
                  <a:cubicBezTo>
                    <a:pt x="310" y="142"/>
                    <a:pt x="271" y="103"/>
                    <a:pt x="216" y="96"/>
                  </a:cubicBezTo>
                  <a:lnTo>
                    <a:pt x="222" y="103"/>
                  </a:lnTo>
                  <a:cubicBezTo>
                    <a:pt x="175" y="103"/>
                    <a:pt x="136" y="142"/>
                    <a:pt x="136" y="192"/>
                  </a:cubicBezTo>
                  <a:lnTo>
                    <a:pt x="136" y="191"/>
                  </a:lnTo>
                  <a:cubicBezTo>
                    <a:pt x="136" y="240"/>
                    <a:pt x="175" y="280"/>
                    <a:pt x="216" y="272"/>
                  </a:cubicBezTo>
                  <a:lnTo>
                    <a:pt x="222" y="280"/>
                  </a:lnTo>
                  <a:close/>
                  <a:moveTo>
                    <a:pt x="222" y="58"/>
                  </a:moveTo>
                  <a:cubicBezTo>
                    <a:pt x="294" y="58"/>
                    <a:pt x="353" y="118"/>
                    <a:pt x="360" y="192"/>
                  </a:cubicBezTo>
                  <a:lnTo>
                    <a:pt x="353" y="191"/>
                  </a:lnTo>
                  <a:cubicBezTo>
                    <a:pt x="353" y="191"/>
                    <a:pt x="353" y="191"/>
                    <a:pt x="360" y="192"/>
                  </a:cubicBezTo>
                  <a:lnTo>
                    <a:pt x="353" y="191"/>
                  </a:lnTo>
                  <a:cubicBezTo>
                    <a:pt x="353" y="264"/>
                    <a:pt x="294" y="324"/>
                    <a:pt x="216" y="320"/>
                  </a:cubicBezTo>
                  <a:lnTo>
                    <a:pt x="222" y="324"/>
                  </a:lnTo>
                  <a:cubicBezTo>
                    <a:pt x="222" y="324"/>
                    <a:pt x="222" y="324"/>
                    <a:pt x="216" y="320"/>
                  </a:cubicBezTo>
                  <a:lnTo>
                    <a:pt x="222" y="324"/>
                  </a:lnTo>
                  <a:cubicBezTo>
                    <a:pt x="150" y="324"/>
                    <a:pt x="93" y="264"/>
                    <a:pt x="88" y="192"/>
                  </a:cubicBezTo>
                  <a:lnTo>
                    <a:pt x="93" y="191"/>
                  </a:lnTo>
                  <a:cubicBezTo>
                    <a:pt x="93" y="118"/>
                    <a:pt x="150" y="58"/>
                    <a:pt x="216" y="64"/>
                  </a:cubicBezTo>
                  <a:lnTo>
                    <a:pt x="222" y="58"/>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7" name="Line 971"/>
            <p:cNvSpPr>
              <a:spLocks noChangeShapeType="1"/>
            </p:cNvSpPr>
            <p:nvPr/>
          </p:nvSpPr>
          <p:spPr bwMode="auto">
            <a:xfrm>
              <a:off x="6246813" y="2168526"/>
              <a:ext cx="0" cy="26988"/>
            </a:xfrm>
            <a:prstGeom prst="line">
              <a:avLst/>
            </a:prstGeom>
            <a:noFill/>
            <a:ln w="13"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8" name="Line 972"/>
            <p:cNvSpPr>
              <a:spLocks noChangeShapeType="1"/>
            </p:cNvSpPr>
            <p:nvPr/>
          </p:nvSpPr>
          <p:spPr bwMode="auto">
            <a:xfrm>
              <a:off x="6324600" y="2168526"/>
              <a:ext cx="0" cy="26988"/>
            </a:xfrm>
            <a:prstGeom prst="line">
              <a:avLst/>
            </a:prstGeom>
            <a:noFill/>
            <a:ln w="13" cap="rnd">
              <a:solidFill>
                <a:srgbClr val="F2F2F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99" name="Rectangle 973"/>
            <p:cNvSpPr>
              <a:spLocks noChangeArrowheads="1"/>
            </p:cNvSpPr>
            <p:nvPr/>
          </p:nvSpPr>
          <p:spPr bwMode="auto">
            <a:xfrm>
              <a:off x="6226175" y="2217738"/>
              <a:ext cx="146050" cy="1111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4046" name="Picture 974"/>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6226175" y="2217738"/>
              <a:ext cx="146050" cy="11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0" name="Rectangle 975"/>
            <p:cNvSpPr>
              <a:spLocks noChangeArrowheads="1"/>
            </p:cNvSpPr>
            <p:nvPr/>
          </p:nvSpPr>
          <p:spPr bwMode="auto">
            <a:xfrm>
              <a:off x="6226175" y="2217738"/>
              <a:ext cx="146050" cy="111125"/>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1" name="Rectangle 976"/>
            <p:cNvSpPr>
              <a:spLocks noChangeArrowheads="1"/>
            </p:cNvSpPr>
            <p:nvPr/>
          </p:nvSpPr>
          <p:spPr bwMode="auto">
            <a:xfrm>
              <a:off x="6219825" y="2209801"/>
              <a:ext cx="160338" cy="1254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02" name="Freeform 977"/>
            <p:cNvSpPr>
              <a:spLocks/>
            </p:cNvSpPr>
            <p:nvPr/>
          </p:nvSpPr>
          <p:spPr bwMode="auto">
            <a:xfrm>
              <a:off x="6223000" y="2212976"/>
              <a:ext cx="152400" cy="119063"/>
            </a:xfrm>
            <a:custGeom>
              <a:avLst/>
              <a:gdLst>
                <a:gd name="T0" fmla="*/ 8 w 352"/>
                <a:gd name="T1" fmla="*/ 256 h 272"/>
                <a:gd name="T2" fmla="*/ 344 w 352"/>
                <a:gd name="T3" fmla="*/ 256 h 272"/>
                <a:gd name="T4" fmla="*/ 336 w 352"/>
                <a:gd name="T5" fmla="*/ 264 h 272"/>
                <a:gd name="T6" fmla="*/ 336 w 352"/>
                <a:gd name="T7" fmla="*/ 8 h 272"/>
                <a:gd name="T8" fmla="*/ 344 w 352"/>
                <a:gd name="T9" fmla="*/ 16 h 272"/>
                <a:gd name="T10" fmla="*/ 8 w 352"/>
                <a:gd name="T11" fmla="*/ 16 h 272"/>
                <a:gd name="T12" fmla="*/ 16 w 352"/>
                <a:gd name="T13" fmla="*/ 8 h 272"/>
                <a:gd name="T14" fmla="*/ 16 w 352"/>
                <a:gd name="T15" fmla="*/ 264 h 272"/>
                <a:gd name="T16" fmla="*/ 8 w 352"/>
                <a:gd name="T17" fmla="*/ 272 h 272"/>
                <a:gd name="T18" fmla="*/ 0 w 352"/>
                <a:gd name="T19" fmla="*/ 264 h 272"/>
                <a:gd name="T20" fmla="*/ 0 w 352"/>
                <a:gd name="T21" fmla="*/ 8 h 272"/>
                <a:gd name="T22" fmla="*/ 8 w 352"/>
                <a:gd name="T23" fmla="*/ 0 h 272"/>
                <a:gd name="T24" fmla="*/ 344 w 352"/>
                <a:gd name="T25" fmla="*/ 0 h 272"/>
                <a:gd name="T26" fmla="*/ 352 w 352"/>
                <a:gd name="T27" fmla="*/ 8 h 272"/>
                <a:gd name="T28" fmla="*/ 352 w 352"/>
                <a:gd name="T29" fmla="*/ 264 h 272"/>
                <a:gd name="T30" fmla="*/ 344 w 352"/>
                <a:gd name="T31" fmla="*/ 272 h 272"/>
                <a:gd name="T32" fmla="*/ 8 w 352"/>
                <a:gd name="T33" fmla="*/ 272 h 272"/>
                <a:gd name="T34" fmla="*/ 0 w 352"/>
                <a:gd name="T35" fmla="*/ 264 h 272"/>
                <a:gd name="T36" fmla="*/ 8 w 352"/>
                <a:gd name="T37" fmla="*/ 25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272">
                  <a:moveTo>
                    <a:pt x="8" y="256"/>
                  </a:moveTo>
                  <a:lnTo>
                    <a:pt x="344" y="256"/>
                  </a:lnTo>
                  <a:lnTo>
                    <a:pt x="336" y="264"/>
                  </a:lnTo>
                  <a:lnTo>
                    <a:pt x="336" y="8"/>
                  </a:lnTo>
                  <a:lnTo>
                    <a:pt x="344" y="16"/>
                  </a:lnTo>
                  <a:lnTo>
                    <a:pt x="8" y="16"/>
                  </a:lnTo>
                  <a:lnTo>
                    <a:pt x="16" y="8"/>
                  </a:lnTo>
                  <a:lnTo>
                    <a:pt x="16" y="264"/>
                  </a:lnTo>
                  <a:cubicBezTo>
                    <a:pt x="16" y="269"/>
                    <a:pt x="13" y="272"/>
                    <a:pt x="8" y="272"/>
                  </a:cubicBezTo>
                  <a:cubicBezTo>
                    <a:pt x="4" y="272"/>
                    <a:pt x="0" y="269"/>
                    <a:pt x="0" y="264"/>
                  </a:cubicBezTo>
                  <a:lnTo>
                    <a:pt x="0" y="8"/>
                  </a:lnTo>
                  <a:cubicBezTo>
                    <a:pt x="0" y="4"/>
                    <a:pt x="4" y="0"/>
                    <a:pt x="8" y="0"/>
                  </a:cubicBezTo>
                  <a:lnTo>
                    <a:pt x="344" y="0"/>
                  </a:lnTo>
                  <a:cubicBezTo>
                    <a:pt x="349" y="0"/>
                    <a:pt x="352" y="4"/>
                    <a:pt x="352" y="8"/>
                  </a:cubicBezTo>
                  <a:lnTo>
                    <a:pt x="352" y="264"/>
                  </a:lnTo>
                  <a:cubicBezTo>
                    <a:pt x="352" y="269"/>
                    <a:pt x="349" y="272"/>
                    <a:pt x="344" y="272"/>
                  </a:cubicBezTo>
                  <a:lnTo>
                    <a:pt x="8" y="272"/>
                  </a:lnTo>
                  <a:cubicBezTo>
                    <a:pt x="4" y="272"/>
                    <a:pt x="0" y="269"/>
                    <a:pt x="0" y="264"/>
                  </a:cubicBezTo>
                  <a:cubicBezTo>
                    <a:pt x="0" y="260"/>
                    <a:pt x="4" y="256"/>
                    <a:pt x="8" y="256"/>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3" name="Rectangle 978"/>
            <p:cNvSpPr>
              <a:spLocks noChangeArrowheads="1"/>
            </p:cNvSpPr>
            <p:nvPr/>
          </p:nvSpPr>
          <p:spPr bwMode="auto">
            <a:xfrm>
              <a:off x="6219825" y="2209801"/>
              <a:ext cx="160338" cy="125413"/>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2" name="Rectangle 979"/>
            <p:cNvSpPr>
              <a:spLocks noChangeArrowheads="1"/>
            </p:cNvSpPr>
            <p:nvPr/>
          </p:nvSpPr>
          <p:spPr bwMode="auto">
            <a:xfrm>
              <a:off x="6205538" y="2189163"/>
              <a:ext cx="166688" cy="635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3" name="Rectangle 980"/>
            <p:cNvSpPr>
              <a:spLocks noChangeArrowheads="1"/>
            </p:cNvSpPr>
            <p:nvPr/>
          </p:nvSpPr>
          <p:spPr bwMode="auto">
            <a:xfrm>
              <a:off x="6205538" y="2195513"/>
              <a:ext cx="166688" cy="79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4" name="Rectangle 981"/>
            <p:cNvSpPr>
              <a:spLocks noChangeArrowheads="1"/>
            </p:cNvSpPr>
            <p:nvPr/>
          </p:nvSpPr>
          <p:spPr bwMode="auto">
            <a:xfrm>
              <a:off x="6205538" y="2203451"/>
              <a:ext cx="166688" cy="6350"/>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5" name="Rectangle 982"/>
            <p:cNvSpPr>
              <a:spLocks noChangeArrowheads="1"/>
            </p:cNvSpPr>
            <p:nvPr/>
          </p:nvSpPr>
          <p:spPr bwMode="auto">
            <a:xfrm>
              <a:off x="6205538" y="2209801"/>
              <a:ext cx="166688" cy="7938"/>
            </a:xfrm>
            <a:prstGeom prst="rect">
              <a:avLst/>
            </a:prstGeom>
            <a:solidFill>
              <a:srgbClr val="D6D6D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6" name="Rectangle 983"/>
            <p:cNvSpPr>
              <a:spLocks noChangeArrowheads="1"/>
            </p:cNvSpPr>
            <p:nvPr/>
          </p:nvSpPr>
          <p:spPr bwMode="auto">
            <a:xfrm>
              <a:off x="6205538" y="2217738"/>
              <a:ext cx="166688" cy="6350"/>
            </a:xfrm>
            <a:prstGeom prst="rect">
              <a:avLst/>
            </a:prstGeom>
            <a:solidFill>
              <a:srgbClr val="D5D5D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7" name="Rectangle 984"/>
            <p:cNvSpPr>
              <a:spLocks noChangeArrowheads="1"/>
            </p:cNvSpPr>
            <p:nvPr/>
          </p:nvSpPr>
          <p:spPr bwMode="auto">
            <a:xfrm>
              <a:off x="6205538" y="2224088"/>
              <a:ext cx="166688" cy="6350"/>
            </a:xfrm>
            <a:prstGeom prst="rect">
              <a:avLst/>
            </a:prstGeom>
            <a:solidFill>
              <a:srgbClr val="D4D4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38" name="Rectangle 985"/>
            <p:cNvSpPr>
              <a:spLocks noChangeArrowheads="1"/>
            </p:cNvSpPr>
            <p:nvPr/>
          </p:nvSpPr>
          <p:spPr bwMode="auto">
            <a:xfrm>
              <a:off x="6205538" y="2230438"/>
              <a:ext cx="166688" cy="14288"/>
            </a:xfrm>
            <a:prstGeom prst="rect">
              <a:avLst/>
            </a:prstGeom>
            <a:solidFill>
              <a:srgbClr val="D3D3D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0" name="Rectangle 986"/>
            <p:cNvSpPr>
              <a:spLocks noChangeArrowheads="1"/>
            </p:cNvSpPr>
            <p:nvPr/>
          </p:nvSpPr>
          <p:spPr bwMode="auto">
            <a:xfrm>
              <a:off x="6205538" y="2244726"/>
              <a:ext cx="166688" cy="6350"/>
            </a:xfrm>
            <a:prstGeom prst="rect">
              <a:avLst/>
            </a:prstGeom>
            <a:solidFill>
              <a:srgbClr val="D2D2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1" name="Rectangle 987"/>
            <p:cNvSpPr>
              <a:spLocks noChangeArrowheads="1"/>
            </p:cNvSpPr>
            <p:nvPr/>
          </p:nvSpPr>
          <p:spPr bwMode="auto">
            <a:xfrm>
              <a:off x="6205538" y="2251076"/>
              <a:ext cx="166688" cy="14288"/>
            </a:xfrm>
            <a:prstGeom prst="rect">
              <a:avLst/>
            </a:prstGeom>
            <a:solidFill>
              <a:srgbClr val="D1D1D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2" name="Rectangle 988"/>
            <p:cNvSpPr>
              <a:spLocks noChangeArrowheads="1"/>
            </p:cNvSpPr>
            <p:nvPr/>
          </p:nvSpPr>
          <p:spPr bwMode="auto">
            <a:xfrm>
              <a:off x="6205538" y="2265363"/>
              <a:ext cx="166688" cy="7938"/>
            </a:xfrm>
            <a:prstGeom prst="rect">
              <a:avLst/>
            </a:prstGeom>
            <a:solidFill>
              <a:srgbClr val="D0D0D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3" name="Rectangle 989"/>
            <p:cNvSpPr>
              <a:spLocks noChangeArrowheads="1"/>
            </p:cNvSpPr>
            <p:nvPr/>
          </p:nvSpPr>
          <p:spPr bwMode="auto">
            <a:xfrm>
              <a:off x="6205538" y="2273301"/>
              <a:ext cx="166688" cy="6350"/>
            </a:xfrm>
            <a:prstGeom prst="rect">
              <a:avLst/>
            </a:prstGeom>
            <a:solidFill>
              <a:srgbClr val="C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4" name="Rectangle 990"/>
            <p:cNvSpPr>
              <a:spLocks noChangeArrowheads="1"/>
            </p:cNvSpPr>
            <p:nvPr/>
          </p:nvSpPr>
          <p:spPr bwMode="auto">
            <a:xfrm>
              <a:off x="6205538" y="2279651"/>
              <a:ext cx="166688" cy="6350"/>
            </a:xfrm>
            <a:prstGeom prst="rect">
              <a:avLst/>
            </a:prstGeom>
            <a:solidFill>
              <a:srgbClr val="CECEC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5" name="Rectangle 991"/>
            <p:cNvSpPr>
              <a:spLocks noChangeArrowheads="1"/>
            </p:cNvSpPr>
            <p:nvPr/>
          </p:nvSpPr>
          <p:spPr bwMode="auto">
            <a:xfrm>
              <a:off x="6205538" y="2286001"/>
              <a:ext cx="166688" cy="79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7" name="Rectangle 992"/>
            <p:cNvSpPr>
              <a:spLocks noChangeArrowheads="1"/>
            </p:cNvSpPr>
            <p:nvPr/>
          </p:nvSpPr>
          <p:spPr bwMode="auto">
            <a:xfrm>
              <a:off x="6205538" y="2293938"/>
              <a:ext cx="166688" cy="12700"/>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8" name="Rectangle 993"/>
            <p:cNvSpPr>
              <a:spLocks noChangeArrowheads="1"/>
            </p:cNvSpPr>
            <p:nvPr/>
          </p:nvSpPr>
          <p:spPr bwMode="auto">
            <a:xfrm>
              <a:off x="6205538" y="2306638"/>
              <a:ext cx="166688" cy="7938"/>
            </a:xfrm>
            <a:prstGeom prst="rect">
              <a:avLst/>
            </a:prstGeom>
            <a:solidFill>
              <a:srgbClr val="CBCB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9" name="Rectangle 994"/>
            <p:cNvSpPr>
              <a:spLocks noChangeArrowheads="1"/>
            </p:cNvSpPr>
            <p:nvPr/>
          </p:nvSpPr>
          <p:spPr bwMode="auto">
            <a:xfrm>
              <a:off x="6205538" y="2314576"/>
              <a:ext cx="166688" cy="6350"/>
            </a:xfrm>
            <a:prstGeom prst="rect">
              <a:avLst/>
            </a:prstGeom>
            <a:solidFill>
              <a:srgbClr val="CACA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0" name="Rectangle 995"/>
            <p:cNvSpPr>
              <a:spLocks noChangeArrowheads="1"/>
            </p:cNvSpPr>
            <p:nvPr/>
          </p:nvSpPr>
          <p:spPr bwMode="auto">
            <a:xfrm>
              <a:off x="6211888" y="2203451"/>
              <a:ext cx="153988" cy="111125"/>
            </a:xfrm>
            <a:prstGeom prst="rect">
              <a:avLst/>
            </a:prstGeom>
            <a:noFill/>
            <a:ln w="1"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1" name="Freeform 996"/>
            <p:cNvSpPr>
              <a:spLocks/>
            </p:cNvSpPr>
            <p:nvPr/>
          </p:nvSpPr>
          <p:spPr bwMode="auto">
            <a:xfrm>
              <a:off x="6248400" y="2133601"/>
              <a:ext cx="77788" cy="36513"/>
            </a:xfrm>
            <a:custGeom>
              <a:avLst/>
              <a:gdLst>
                <a:gd name="T0" fmla="*/ 49 w 49"/>
                <a:gd name="T1" fmla="*/ 23 h 23"/>
                <a:gd name="T2" fmla="*/ 21 w 49"/>
                <a:gd name="T3" fmla="*/ 2 h 23"/>
                <a:gd name="T4" fmla="*/ 0 w 49"/>
                <a:gd name="T5" fmla="*/ 23 h 23"/>
              </a:gdLst>
              <a:ahLst/>
              <a:cxnLst>
                <a:cxn ang="0">
                  <a:pos x="T0" y="T1"/>
                </a:cxn>
                <a:cxn ang="0">
                  <a:pos x="T2" y="T3"/>
                </a:cxn>
                <a:cxn ang="0">
                  <a:pos x="T4" y="T5"/>
                </a:cxn>
              </a:cxnLst>
              <a:rect l="0" t="0" r="r" b="b"/>
              <a:pathLst>
                <a:path w="49" h="23">
                  <a:moveTo>
                    <a:pt x="49" y="23"/>
                  </a:moveTo>
                  <a:cubicBezTo>
                    <a:pt x="47" y="9"/>
                    <a:pt x="34" y="0"/>
                    <a:pt x="21" y="2"/>
                  </a:cubicBezTo>
                  <a:cubicBezTo>
                    <a:pt x="10" y="3"/>
                    <a:pt x="1" y="12"/>
                    <a:pt x="0" y="23"/>
                  </a:cubicBezTo>
                </a:path>
              </a:pathLst>
            </a:custGeom>
            <a:noFill/>
            <a:ln w="18" cap="rnd">
              <a:solidFill>
                <a:srgbClr val="F2F2F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2" name="Freeform 997"/>
            <p:cNvSpPr>
              <a:spLocks noEditPoints="1"/>
            </p:cNvSpPr>
            <p:nvPr/>
          </p:nvSpPr>
          <p:spPr bwMode="auto">
            <a:xfrm>
              <a:off x="6202363" y="2116138"/>
              <a:ext cx="169863" cy="206375"/>
            </a:xfrm>
            <a:custGeom>
              <a:avLst/>
              <a:gdLst>
                <a:gd name="T0" fmla="*/ 215 w 392"/>
                <a:gd name="T1" fmla="*/ 327 h 474"/>
                <a:gd name="T2" fmla="*/ 167 w 392"/>
                <a:gd name="T3" fmla="*/ 391 h 474"/>
                <a:gd name="T4" fmla="*/ 182 w 392"/>
                <a:gd name="T5" fmla="*/ 323 h 474"/>
                <a:gd name="T6" fmla="*/ 162 w 392"/>
                <a:gd name="T7" fmla="*/ 292 h 474"/>
                <a:gd name="T8" fmla="*/ 196 w 392"/>
                <a:gd name="T9" fmla="*/ 259 h 474"/>
                <a:gd name="T10" fmla="*/ 230 w 392"/>
                <a:gd name="T11" fmla="*/ 292 h 474"/>
                <a:gd name="T12" fmla="*/ 359 w 392"/>
                <a:gd name="T13" fmla="*/ 215 h 474"/>
                <a:gd name="T14" fmla="*/ 343 w 392"/>
                <a:gd name="T15" fmla="*/ 199 h 474"/>
                <a:gd name="T16" fmla="*/ 45 w 392"/>
                <a:gd name="T17" fmla="*/ 207 h 474"/>
                <a:gd name="T18" fmla="*/ 23 w 392"/>
                <a:gd name="T19" fmla="*/ 423 h 474"/>
                <a:gd name="T20" fmla="*/ 39 w 392"/>
                <a:gd name="T21" fmla="*/ 439 h 474"/>
                <a:gd name="T22" fmla="*/ 347 w 392"/>
                <a:gd name="T23" fmla="*/ 444 h 474"/>
                <a:gd name="T24" fmla="*/ 241 w 392"/>
                <a:gd name="T25" fmla="*/ 123 h 474"/>
                <a:gd name="T26" fmla="*/ 196 w 392"/>
                <a:gd name="T27" fmla="*/ 89 h 474"/>
                <a:gd name="T28" fmla="*/ 151 w 392"/>
                <a:gd name="T29" fmla="*/ 119 h 474"/>
                <a:gd name="T30" fmla="*/ 247 w 392"/>
                <a:gd name="T31" fmla="*/ 183 h 474"/>
                <a:gd name="T32" fmla="*/ 241 w 392"/>
                <a:gd name="T33" fmla="*/ 123 h 474"/>
                <a:gd name="T34" fmla="*/ 87 w 392"/>
                <a:gd name="T35" fmla="*/ 183 h 474"/>
                <a:gd name="T36" fmla="*/ 121 w 392"/>
                <a:gd name="T37" fmla="*/ 177 h 474"/>
                <a:gd name="T38" fmla="*/ 119 w 392"/>
                <a:gd name="T39" fmla="*/ 119 h 474"/>
                <a:gd name="T40" fmla="*/ 199 w 392"/>
                <a:gd name="T41" fmla="*/ 55 h 474"/>
                <a:gd name="T42" fmla="*/ 263 w 392"/>
                <a:gd name="T43" fmla="*/ 119 h 474"/>
                <a:gd name="T44" fmla="*/ 263 w 392"/>
                <a:gd name="T45" fmla="*/ 183 h 474"/>
                <a:gd name="T46" fmla="*/ 301 w 392"/>
                <a:gd name="T47" fmla="*/ 177 h 474"/>
                <a:gd name="T48" fmla="*/ 301 w 392"/>
                <a:gd name="T49" fmla="*/ 122 h 474"/>
                <a:gd name="T50" fmla="*/ 196 w 392"/>
                <a:gd name="T51" fmla="*/ 29 h 474"/>
                <a:gd name="T52" fmla="*/ 87 w 392"/>
                <a:gd name="T53" fmla="*/ 119 h 474"/>
                <a:gd name="T54" fmla="*/ 347 w 392"/>
                <a:gd name="T55" fmla="*/ 177 h 474"/>
                <a:gd name="T56" fmla="*/ 391 w 392"/>
                <a:gd name="T57" fmla="*/ 423 h 474"/>
                <a:gd name="T58" fmla="*/ 343 w 392"/>
                <a:gd name="T59" fmla="*/ 471 h 474"/>
                <a:gd name="T60" fmla="*/ 45 w 392"/>
                <a:gd name="T61" fmla="*/ 474 h 474"/>
                <a:gd name="T62" fmla="*/ 7 w 392"/>
                <a:gd name="T63" fmla="*/ 215 h 474"/>
                <a:gd name="T64" fmla="*/ 39 w 392"/>
                <a:gd name="T65" fmla="*/ 183 h 474"/>
                <a:gd name="T66" fmla="*/ 55 w 392"/>
                <a:gd name="T67" fmla="*/ 119 h 474"/>
                <a:gd name="T68" fmla="*/ 61 w 392"/>
                <a:gd name="T69" fmla="*/ 122 h 474"/>
                <a:gd name="T70" fmla="*/ 196 w 392"/>
                <a:gd name="T71" fmla="*/ 0 h 474"/>
                <a:gd name="T72" fmla="*/ 327 w 392"/>
                <a:gd name="T73" fmla="*/ 119 h 474"/>
                <a:gd name="T74" fmla="*/ 343 w 392"/>
                <a:gd name="T75" fmla="*/ 183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92" h="474">
                  <a:moveTo>
                    <a:pt x="230" y="292"/>
                  </a:moveTo>
                  <a:cubicBezTo>
                    <a:pt x="230" y="306"/>
                    <a:pt x="222" y="318"/>
                    <a:pt x="215" y="327"/>
                  </a:cubicBezTo>
                  <a:lnTo>
                    <a:pt x="215" y="391"/>
                  </a:lnTo>
                  <a:lnTo>
                    <a:pt x="167" y="391"/>
                  </a:lnTo>
                  <a:lnTo>
                    <a:pt x="183" y="327"/>
                  </a:lnTo>
                  <a:lnTo>
                    <a:pt x="182" y="323"/>
                  </a:lnTo>
                  <a:cubicBezTo>
                    <a:pt x="170" y="318"/>
                    <a:pt x="162" y="306"/>
                    <a:pt x="167" y="295"/>
                  </a:cubicBezTo>
                  <a:lnTo>
                    <a:pt x="162" y="292"/>
                  </a:lnTo>
                  <a:cubicBezTo>
                    <a:pt x="162" y="274"/>
                    <a:pt x="177" y="259"/>
                    <a:pt x="199" y="263"/>
                  </a:cubicBezTo>
                  <a:lnTo>
                    <a:pt x="196" y="259"/>
                  </a:lnTo>
                  <a:cubicBezTo>
                    <a:pt x="215" y="259"/>
                    <a:pt x="230" y="274"/>
                    <a:pt x="231" y="295"/>
                  </a:cubicBezTo>
                  <a:lnTo>
                    <a:pt x="230" y="292"/>
                  </a:lnTo>
                  <a:close/>
                  <a:moveTo>
                    <a:pt x="359" y="423"/>
                  </a:moveTo>
                  <a:lnTo>
                    <a:pt x="359" y="215"/>
                  </a:lnTo>
                  <a:lnTo>
                    <a:pt x="362" y="222"/>
                  </a:lnTo>
                  <a:cubicBezTo>
                    <a:pt x="362" y="214"/>
                    <a:pt x="355" y="207"/>
                    <a:pt x="343" y="199"/>
                  </a:cubicBezTo>
                  <a:lnTo>
                    <a:pt x="39" y="199"/>
                  </a:lnTo>
                  <a:lnTo>
                    <a:pt x="45" y="207"/>
                  </a:lnTo>
                  <a:cubicBezTo>
                    <a:pt x="37" y="207"/>
                    <a:pt x="30" y="214"/>
                    <a:pt x="23" y="215"/>
                  </a:cubicBezTo>
                  <a:lnTo>
                    <a:pt x="23" y="423"/>
                  </a:lnTo>
                  <a:lnTo>
                    <a:pt x="30" y="430"/>
                  </a:lnTo>
                  <a:cubicBezTo>
                    <a:pt x="30" y="438"/>
                    <a:pt x="37" y="444"/>
                    <a:pt x="39" y="439"/>
                  </a:cubicBezTo>
                  <a:lnTo>
                    <a:pt x="343" y="439"/>
                  </a:lnTo>
                  <a:lnTo>
                    <a:pt x="347" y="444"/>
                  </a:lnTo>
                  <a:cubicBezTo>
                    <a:pt x="355" y="444"/>
                    <a:pt x="362" y="438"/>
                    <a:pt x="359" y="423"/>
                  </a:cubicBezTo>
                  <a:close/>
                  <a:moveTo>
                    <a:pt x="241" y="123"/>
                  </a:moveTo>
                  <a:cubicBezTo>
                    <a:pt x="240" y="104"/>
                    <a:pt x="220" y="89"/>
                    <a:pt x="199" y="87"/>
                  </a:cubicBezTo>
                  <a:lnTo>
                    <a:pt x="196" y="89"/>
                  </a:lnTo>
                  <a:cubicBezTo>
                    <a:pt x="172" y="89"/>
                    <a:pt x="152" y="105"/>
                    <a:pt x="151" y="119"/>
                  </a:cubicBezTo>
                  <a:lnTo>
                    <a:pt x="151" y="119"/>
                  </a:lnTo>
                  <a:lnTo>
                    <a:pt x="151" y="183"/>
                  </a:lnTo>
                  <a:lnTo>
                    <a:pt x="247" y="183"/>
                  </a:lnTo>
                  <a:lnTo>
                    <a:pt x="247" y="119"/>
                  </a:lnTo>
                  <a:lnTo>
                    <a:pt x="241" y="123"/>
                  </a:lnTo>
                  <a:close/>
                  <a:moveTo>
                    <a:pt x="91" y="122"/>
                  </a:moveTo>
                  <a:cubicBezTo>
                    <a:pt x="91" y="122"/>
                    <a:pt x="91" y="148"/>
                    <a:pt x="87" y="183"/>
                  </a:cubicBezTo>
                  <a:lnTo>
                    <a:pt x="119" y="183"/>
                  </a:lnTo>
                  <a:lnTo>
                    <a:pt x="121" y="177"/>
                  </a:lnTo>
                  <a:cubicBezTo>
                    <a:pt x="121" y="148"/>
                    <a:pt x="121" y="122"/>
                    <a:pt x="119" y="119"/>
                  </a:cubicBezTo>
                  <a:lnTo>
                    <a:pt x="119" y="119"/>
                  </a:lnTo>
                  <a:lnTo>
                    <a:pt x="121" y="125"/>
                  </a:lnTo>
                  <a:cubicBezTo>
                    <a:pt x="123" y="88"/>
                    <a:pt x="156" y="59"/>
                    <a:pt x="199" y="55"/>
                  </a:cubicBezTo>
                  <a:lnTo>
                    <a:pt x="196" y="59"/>
                  </a:lnTo>
                  <a:cubicBezTo>
                    <a:pt x="236" y="59"/>
                    <a:pt x="269" y="87"/>
                    <a:pt x="263" y="119"/>
                  </a:cubicBezTo>
                  <a:lnTo>
                    <a:pt x="271" y="122"/>
                  </a:lnTo>
                  <a:cubicBezTo>
                    <a:pt x="271" y="122"/>
                    <a:pt x="271" y="148"/>
                    <a:pt x="263" y="183"/>
                  </a:cubicBezTo>
                  <a:lnTo>
                    <a:pt x="295" y="183"/>
                  </a:lnTo>
                  <a:lnTo>
                    <a:pt x="301" y="177"/>
                  </a:lnTo>
                  <a:cubicBezTo>
                    <a:pt x="301" y="148"/>
                    <a:pt x="301" y="122"/>
                    <a:pt x="295" y="119"/>
                  </a:cubicBezTo>
                  <a:lnTo>
                    <a:pt x="301" y="122"/>
                  </a:lnTo>
                  <a:cubicBezTo>
                    <a:pt x="299" y="70"/>
                    <a:pt x="252" y="29"/>
                    <a:pt x="199" y="23"/>
                  </a:cubicBezTo>
                  <a:lnTo>
                    <a:pt x="196" y="29"/>
                  </a:lnTo>
                  <a:cubicBezTo>
                    <a:pt x="140" y="29"/>
                    <a:pt x="93" y="70"/>
                    <a:pt x="87" y="119"/>
                  </a:cubicBezTo>
                  <a:lnTo>
                    <a:pt x="87" y="119"/>
                  </a:lnTo>
                  <a:lnTo>
                    <a:pt x="91" y="122"/>
                  </a:lnTo>
                  <a:close/>
                  <a:moveTo>
                    <a:pt x="347" y="177"/>
                  </a:moveTo>
                  <a:cubicBezTo>
                    <a:pt x="372" y="177"/>
                    <a:pt x="392" y="197"/>
                    <a:pt x="391" y="215"/>
                  </a:cubicBezTo>
                  <a:lnTo>
                    <a:pt x="391" y="423"/>
                  </a:lnTo>
                  <a:lnTo>
                    <a:pt x="392" y="430"/>
                  </a:lnTo>
                  <a:cubicBezTo>
                    <a:pt x="392" y="454"/>
                    <a:pt x="372" y="474"/>
                    <a:pt x="343" y="471"/>
                  </a:cubicBezTo>
                  <a:lnTo>
                    <a:pt x="39" y="471"/>
                  </a:lnTo>
                  <a:lnTo>
                    <a:pt x="45" y="474"/>
                  </a:lnTo>
                  <a:cubicBezTo>
                    <a:pt x="20" y="474"/>
                    <a:pt x="0" y="454"/>
                    <a:pt x="7" y="423"/>
                  </a:cubicBezTo>
                  <a:lnTo>
                    <a:pt x="7" y="215"/>
                  </a:lnTo>
                  <a:lnTo>
                    <a:pt x="0" y="222"/>
                  </a:lnTo>
                  <a:cubicBezTo>
                    <a:pt x="0" y="197"/>
                    <a:pt x="20" y="177"/>
                    <a:pt x="39" y="183"/>
                  </a:cubicBezTo>
                  <a:lnTo>
                    <a:pt x="55" y="183"/>
                  </a:lnTo>
                  <a:lnTo>
                    <a:pt x="55" y="119"/>
                  </a:lnTo>
                  <a:lnTo>
                    <a:pt x="55" y="119"/>
                  </a:lnTo>
                  <a:lnTo>
                    <a:pt x="61" y="122"/>
                  </a:lnTo>
                  <a:cubicBezTo>
                    <a:pt x="64" y="54"/>
                    <a:pt x="123" y="0"/>
                    <a:pt x="199" y="7"/>
                  </a:cubicBezTo>
                  <a:lnTo>
                    <a:pt x="196" y="0"/>
                  </a:lnTo>
                  <a:cubicBezTo>
                    <a:pt x="269" y="0"/>
                    <a:pt x="328" y="54"/>
                    <a:pt x="327" y="119"/>
                  </a:cubicBezTo>
                  <a:lnTo>
                    <a:pt x="327" y="119"/>
                  </a:lnTo>
                  <a:lnTo>
                    <a:pt x="327" y="183"/>
                  </a:lnTo>
                  <a:lnTo>
                    <a:pt x="343" y="183"/>
                  </a:lnTo>
                  <a:lnTo>
                    <a:pt x="347" y="177"/>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35" name="Group 3234"/>
          <p:cNvGrpSpPr/>
          <p:nvPr/>
        </p:nvGrpSpPr>
        <p:grpSpPr>
          <a:xfrm>
            <a:off x="6715928" y="2470115"/>
            <a:ext cx="1400870" cy="65088"/>
            <a:chOff x="5092700" y="2187576"/>
            <a:chExt cx="1050926" cy="65088"/>
          </a:xfrm>
        </p:grpSpPr>
        <p:sp>
          <p:nvSpPr>
            <p:cNvPr id="4053" name="Line 998"/>
            <p:cNvSpPr>
              <a:spLocks noChangeShapeType="1"/>
            </p:cNvSpPr>
            <p:nvPr/>
          </p:nvSpPr>
          <p:spPr bwMode="auto">
            <a:xfrm flipH="1">
              <a:off x="5141913" y="2217738"/>
              <a:ext cx="1001713" cy="0"/>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4" name="Freeform 999"/>
            <p:cNvSpPr>
              <a:spLocks/>
            </p:cNvSpPr>
            <p:nvPr/>
          </p:nvSpPr>
          <p:spPr bwMode="auto">
            <a:xfrm>
              <a:off x="5092700" y="2187576"/>
              <a:ext cx="69850" cy="65088"/>
            </a:xfrm>
            <a:custGeom>
              <a:avLst/>
              <a:gdLst>
                <a:gd name="T0" fmla="*/ 0 w 160"/>
                <a:gd name="T1" fmla="*/ 69 h 150"/>
                <a:gd name="T2" fmla="*/ 160 w 160"/>
                <a:gd name="T3" fmla="*/ 5 h 150"/>
                <a:gd name="T4" fmla="*/ 156 w 160"/>
                <a:gd name="T5" fmla="*/ 0 h 150"/>
                <a:gd name="T6" fmla="*/ 156 w 160"/>
                <a:gd name="T7" fmla="*/ 150 h 150"/>
                <a:gd name="T8" fmla="*/ 160 w 160"/>
                <a:gd name="T9" fmla="*/ 149 h 150"/>
                <a:gd name="T10" fmla="*/ 0 w 160"/>
                <a:gd name="T11" fmla="*/ 69 h 150"/>
              </a:gdLst>
              <a:ahLst/>
              <a:cxnLst>
                <a:cxn ang="0">
                  <a:pos x="T0" y="T1"/>
                </a:cxn>
                <a:cxn ang="0">
                  <a:pos x="T2" y="T3"/>
                </a:cxn>
                <a:cxn ang="0">
                  <a:pos x="T4" y="T5"/>
                </a:cxn>
                <a:cxn ang="0">
                  <a:pos x="T6" y="T7"/>
                </a:cxn>
                <a:cxn ang="0">
                  <a:pos x="T8" y="T9"/>
                </a:cxn>
                <a:cxn ang="0">
                  <a:pos x="T10" y="T11"/>
                </a:cxn>
              </a:cxnLst>
              <a:rect l="0" t="0" r="r" b="b"/>
              <a:pathLst>
                <a:path w="160" h="150">
                  <a:moveTo>
                    <a:pt x="0" y="69"/>
                  </a:moveTo>
                  <a:lnTo>
                    <a:pt x="160" y="5"/>
                  </a:lnTo>
                  <a:lnTo>
                    <a:pt x="156" y="0"/>
                  </a:lnTo>
                  <a:cubicBezTo>
                    <a:pt x="133" y="47"/>
                    <a:pt x="133" y="103"/>
                    <a:pt x="156" y="150"/>
                  </a:cubicBezTo>
                  <a:lnTo>
                    <a:pt x="160" y="149"/>
                  </a:lnTo>
                  <a:lnTo>
                    <a:pt x="0" y="69"/>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36" name="Group 3235"/>
          <p:cNvGrpSpPr/>
          <p:nvPr/>
        </p:nvGrpSpPr>
        <p:grpSpPr>
          <a:xfrm>
            <a:off x="5456841" y="2470116"/>
            <a:ext cx="825285" cy="66675"/>
            <a:chOff x="4148138" y="2187576"/>
            <a:chExt cx="619125" cy="66675"/>
          </a:xfrm>
        </p:grpSpPr>
        <p:sp>
          <p:nvSpPr>
            <p:cNvPr id="4055" name="Line 1000"/>
            <p:cNvSpPr>
              <a:spLocks noChangeShapeType="1"/>
            </p:cNvSpPr>
            <p:nvPr/>
          </p:nvSpPr>
          <p:spPr bwMode="auto">
            <a:xfrm>
              <a:off x="4148138" y="2224088"/>
              <a:ext cx="569913" cy="0"/>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6" name="Freeform 1001"/>
            <p:cNvSpPr>
              <a:spLocks/>
            </p:cNvSpPr>
            <p:nvPr/>
          </p:nvSpPr>
          <p:spPr bwMode="auto">
            <a:xfrm>
              <a:off x="4703763" y="2187576"/>
              <a:ext cx="63500" cy="66675"/>
            </a:xfrm>
            <a:custGeom>
              <a:avLst/>
              <a:gdLst>
                <a:gd name="T0" fmla="*/ 144 w 144"/>
                <a:gd name="T1" fmla="*/ 83 h 151"/>
                <a:gd name="T2" fmla="*/ 0 w 144"/>
                <a:gd name="T3" fmla="*/ 147 h 151"/>
                <a:gd name="T4" fmla="*/ 1 w 144"/>
                <a:gd name="T5" fmla="*/ 151 h 151"/>
                <a:gd name="T6" fmla="*/ 1 w 144"/>
                <a:gd name="T7" fmla="*/ 0 h 151"/>
                <a:gd name="T8" fmla="*/ 0 w 144"/>
                <a:gd name="T9" fmla="*/ 3 h 151"/>
                <a:gd name="T10" fmla="*/ 144 w 144"/>
                <a:gd name="T11" fmla="*/ 83 h 151"/>
              </a:gdLst>
              <a:ahLst/>
              <a:cxnLst>
                <a:cxn ang="0">
                  <a:pos x="T0" y="T1"/>
                </a:cxn>
                <a:cxn ang="0">
                  <a:pos x="T2" y="T3"/>
                </a:cxn>
                <a:cxn ang="0">
                  <a:pos x="T4" y="T5"/>
                </a:cxn>
                <a:cxn ang="0">
                  <a:pos x="T6" y="T7"/>
                </a:cxn>
                <a:cxn ang="0">
                  <a:pos x="T8" y="T9"/>
                </a:cxn>
                <a:cxn ang="0">
                  <a:pos x="T10" y="T11"/>
                </a:cxn>
              </a:cxnLst>
              <a:rect l="0" t="0" r="r" b="b"/>
              <a:pathLst>
                <a:path w="144" h="151">
                  <a:moveTo>
                    <a:pt x="144" y="83"/>
                  </a:moveTo>
                  <a:lnTo>
                    <a:pt x="0" y="147"/>
                  </a:lnTo>
                  <a:lnTo>
                    <a:pt x="1" y="151"/>
                  </a:lnTo>
                  <a:cubicBezTo>
                    <a:pt x="25" y="103"/>
                    <a:pt x="25" y="48"/>
                    <a:pt x="1" y="0"/>
                  </a:cubicBezTo>
                  <a:lnTo>
                    <a:pt x="0" y="3"/>
                  </a:lnTo>
                  <a:lnTo>
                    <a:pt x="144" y="83"/>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38" name="Group 3237"/>
          <p:cNvGrpSpPr/>
          <p:nvPr/>
        </p:nvGrpSpPr>
        <p:grpSpPr>
          <a:xfrm>
            <a:off x="2341919" y="1317591"/>
            <a:ext cx="3893652" cy="855394"/>
            <a:chOff x="1811338" y="1035051"/>
            <a:chExt cx="2921000" cy="730250"/>
          </a:xfrm>
        </p:grpSpPr>
        <p:sp>
          <p:nvSpPr>
            <p:cNvPr id="4057" name="Freeform 1002"/>
            <p:cNvSpPr>
              <a:spLocks/>
            </p:cNvSpPr>
            <p:nvPr/>
          </p:nvSpPr>
          <p:spPr bwMode="auto">
            <a:xfrm>
              <a:off x="1811338" y="1069976"/>
              <a:ext cx="2871788" cy="695325"/>
            </a:xfrm>
            <a:custGeom>
              <a:avLst/>
              <a:gdLst>
                <a:gd name="T0" fmla="*/ 0 w 1809"/>
                <a:gd name="T1" fmla="*/ 438 h 438"/>
                <a:gd name="T2" fmla="*/ 1314 w 1809"/>
                <a:gd name="T3" fmla="*/ 438 h 438"/>
                <a:gd name="T4" fmla="*/ 1314 w 1809"/>
                <a:gd name="T5" fmla="*/ 0 h 438"/>
                <a:gd name="T6" fmla="*/ 1809 w 1809"/>
                <a:gd name="T7" fmla="*/ 0 h 438"/>
              </a:gdLst>
              <a:ahLst/>
              <a:cxnLst>
                <a:cxn ang="0">
                  <a:pos x="T0" y="T1"/>
                </a:cxn>
                <a:cxn ang="0">
                  <a:pos x="T2" y="T3"/>
                </a:cxn>
                <a:cxn ang="0">
                  <a:pos x="T4" y="T5"/>
                </a:cxn>
                <a:cxn ang="0">
                  <a:pos x="T6" y="T7"/>
                </a:cxn>
              </a:cxnLst>
              <a:rect l="0" t="0" r="r" b="b"/>
              <a:pathLst>
                <a:path w="1809" h="438">
                  <a:moveTo>
                    <a:pt x="0" y="438"/>
                  </a:moveTo>
                  <a:lnTo>
                    <a:pt x="1314" y="438"/>
                  </a:lnTo>
                  <a:lnTo>
                    <a:pt x="1314" y="0"/>
                  </a:lnTo>
                  <a:lnTo>
                    <a:pt x="1809"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58" name="Freeform 1003"/>
            <p:cNvSpPr>
              <a:spLocks/>
            </p:cNvSpPr>
            <p:nvPr/>
          </p:nvSpPr>
          <p:spPr bwMode="auto">
            <a:xfrm>
              <a:off x="4668838" y="1035051"/>
              <a:ext cx="63500" cy="65088"/>
            </a:xfrm>
            <a:custGeom>
              <a:avLst/>
              <a:gdLst>
                <a:gd name="T0" fmla="*/ 144 w 144"/>
                <a:gd name="T1" fmla="*/ 81 h 150"/>
                <a:gd name="T2" fmla="*/ 0 w 144"/>
                <a:gd name="T3" fmla="*/ 145 h 150"/>
                <a:gd name="T4" fmla="*/ 0 w 144"/>
                <a:gd name="T5" fmla="*/ 150 h 150"/>
                <a:gd name="T6" fmla="*/ 0 w 144"/>
                <a:gd name="T7" fmla="*/ 0 h 150"/>
                <a:gd name="T8" fmla="*/ 0 w 144"/>
                <a:gd name="T9" fmla="*/ 1 h 150"/>
                <a:gd name="T10" fmla="*/ 144 w 144"/>
                <a:gd name="T11" fmla="*/ 81 h 150"/>
              </a:gdLst>
              <a:ahLst/>
              <a:cxnLst>
                <a:cxn ang="0">
                  <a:pos x="T0" y="T1"/>
                </a:cxn>
                <a:cxn ang="0">
                  <a:pos x="T2" y="T3"/>
                </a:cxn>
                <a:cxn ang="0">
                  <a:pos x="T4" y="T5"/>
                </a:cxn>
                <a:cxn ang="0">
                  <a:pos x="T6" y="T7"/>
                </a:cxn>
                <a:cxn ang="0">
                  <a:pos x="T8" y="T9"/>
                </a:cxn>
                <a:cxn ang="0">
                  <a:pos x="T10" y="T11"/>
                </a:cxn>
              </a:cxnLst>
              <a:rect l="0" t="0" r="r" b="b"/>
              <a:pathLst>
                <a:path w="144" h="150">
                  <a:moveTo>
                    <a:pt x="144" y="81"/>
                  </a:moveTo>
                  <a:lnTo>
                    <a:pt x="0" y="145"/>
                  </a:lnTo>
                  <a:lnTo>
                    <a:pt x="0" y="150"/>
                  </a:lnTo>
                  <a:cubicBezTo>
                    <a:pt x="24" y="103"/>
                    <a:pt x="24" y="47"/>
                    <a:pt x="0" y="0"/>
                  </a:cubicBezTo>
                  <a:lnTo>
                    <a:pt x="0" y="1"/>
                  </a:lnTo>
                  <a:lnTo>
                    <a:pt x="144" y="81"/>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076" name="Picture 100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99054" y="1735103"/>
            <a:ext cx="38936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34" name="Group 3233"/>
          <p:cNvGrpSpPr/>
          <p:nvPr/>
        </p:nvGrpSpPr>
        <p:grpSpPr>
          <a:xfrm>
            <a:off x="6447182" y="2019266"/>
            <a:ext cx="93109" cy="312737"/>
            <a:chOff x="4891088" y="1736726"/>
            <a:chExt cx="69850" cy="312737"/>
          </a:xfrm>
        </p:grpSpPr>
        <p:sp>
          <p:nvSpPr>
            <p:cNvPr id="4059" name="Line 1005"/>
            <p:cNvSpPr>
              <a:spLocks noChangeShapeType="1"/>
            </p:cNvSpPr>
            <p:nvPr/>
          </p:nvSpPr>
          <p:spPr bwMode="auto">
            <a:xfrm flipV="1">
              <a:off x="4926013" y="1785938"/>
              <a:ext cx="0" cy="263525"/>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0" name="Freeform 1006"/>
            <p:cNvSpPr>
              <a:spLocks/>
            </p:cNvSpPr>
            <p:nvPr/>
          </p:nvSpPr>
          <p:spPr bwMode="auto">
            <a:xfrm>
              <a:off x="4891088" y="1736726"/>
              <a:ext cx="69850" cy="69850"/>
            </a:xfrm>
            <a:custGeom>
              <a:avLst/>
              <a:gdLst>
                <a:gd name="T0" fmla="*/ 80 w 160"/>
                <a:gd name="T1" fmla="*/ 0 h 160"/>
                <a:gd name="T2" fmla="*/ 160 w 160"/>
                <a:gd name="T3" fmla="*/ 160 h 160"/>
                <a:gd name="T4" fmla="*/ 157 w 160"/>
                <a:gd name="T5" fmla="*/ 155 h 160"/>
                <a:gd name="T6" fmla="*/ 7 w 160"/>
                <a:gd name="T7" fmla="*/ 155 h 160"/>
                <a:gd name="T8" fmla="*/ 0 w 160"/>
                <a:gd name="T9" fmla="*/ 160 h 160"/>
                <a:gd name="T10" fmla="*/ 80 w 160"/>
                <a:gd name="T11" fmla="*/ 0 h 160"/>
              </a:gdLst>
              <a:ahLst/>
              <a:cxnLst>
                <a:cxn ang="0">
                  <a:pos x="T0" y="T1"/>
                </a:cxn>
                <a:cxn ang="0">
                  <a:pos x="T2" y="T3"/>
                </a:cxn>
                <a:cxn ang="0">
                  <a:pos x="T4" y="T5"/>
                </a:cxn>
                <a:cxn ang="0">
                  <a:pos x="T6" y="T7"/>
                </a:cxn>
                <a:cxn ang="0">
                  <a:pos x="T8" y="T9"/>
                </a:cxn>
                <a:cxn ang="0">
                  <a:pos x="T10" y="T11"/>
                </a:cxn>
              </a:cxnLst>
              <a:rect l="0" t="0" r="r" b="b"/>
              <a:pathLst>
                <a:path w="160" h="160">
                  <a:moveTo>
                    <a:pt x="80" y="0"/>
                  </a:moveTo>
                  <a:lnTo>
                    <a:pt x="160" y="160"/>
                  </a:lnTo>
                  <a:lnTo>
                    <a:pt x="157" y="155"/>
                  </a:lnTo>
                  <a:cubicBezTo>
                    <a:pt x="110" y="131"/>
                    <a:pt x="54" y="131"/>
                    <a:pt x="7" y="155"/>
                  </a:cubicBezTo>
                  <a:lnTo>
                    <a:pt x="0" y="160"/>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61" name="Freeform 1007"/>
          <p:cNvSpPr>
            <a:spLocks noEditPoints="1"/>
          </p:cNvSpPr>
          <p:nvPr/>
        </p:nvSpPr>
        <p:spPr bwMode="auto">
          <a:xfrm>
            <a:off x="6235571" y="1209640"/>
            <a:ext cx="452849" cy="338138"/>
          </a:xfrm>
          <a:custGeom>
            <a:avLst/>
            <a:gdLst>
              <a:gd name="T0" fmla="*/ 656 w 784"/>
              <a:gd name="T1" fmla="*/ 392 h 777"/>
              <a:gd name="T2" fmla="*/ 720 w 784"/>
              <a:gd name="T3" fmla="*/ 296 h 777"/>
              <a:gd name="T4" fmla="*/ 624 w 784"/>
              <a:gd name="T5" fmla="*/ 248 h 777"/>
              <a:gd name="T6" fmla="*/ 528 w 784"/>
              <a:gd name="T7" fmla="*/ 152 h 777"/>
              <a:gd name="T8" fmla="*/ 554 w 784"/>
              <a:gd name="T9" fmla="*/ 90 h 777"/>
              <a:gd name="T10" fmla="*/ 416 w 784"/>
              <a:gd name="T11" fmla="*/ 120 h 777"/>
              <a:gd name="T12" fmla="*/ 304 w 784"/>
              <a:gd name="T13" fmla="*/ 104 h 777"/>
              <a:gd name="T14" fmla="*/ 224 w 784"/>
              <a:gd name="T15" fmla="*/ 88 h 777"/>
              <a:gd name="T16" fmla="*/ 232 w 784"/>
              <a:gd name="T17" fmla="*/ 187 h 777"/>
              <a:gd name="T18" fmla="*/ 133 w 784"/>
              <a:gd name="T19" fmla="*/ 247 h 777"/>
              <a:gd name="T20" fmla="*/ 69 w 784"/>
              <a:gd name="T21" fmla="*/ 295 h 777"/>
              <a:gd name="T22" fmla="*/ 137 w 784"/>
              <a:gd name="T23" fmla="*/ 387 h 777"/>
              <a:gd name="T24" fmla="*/ 128 w 784"/>
              <a:gd name="T25" fmla="*/ 456 h 777"/>
              <a:gd name="T26" fmla="*/ 96 w 784"/>
              <a:gd name="T27" fmla="*/ 536 h 777"/>
              <a:gd name="T28" fmla="*/ 195 w 784"/>
              <a:gd name="T29" fmla="*/ 552 h 777"/>
              <a:gd name="T30" fmla="*/ 246 w 784"/>
              <a:gd name="T31" fmla="*/ 645 h 777"/>
              <a:gd name="T32" fmla="*/ 292 w 784"/>
              <a:gd name="T33" fmla="*/ 711 h 777"/>
              <a:gd name="T34" fmla="*/ 416 w 784"/>
              <a:gd name="T35" fmla="*/ 648 h 777"/>
              <a:gd name="T36" fmla="*/ 480 w 784"/>
              <a:gd name="T37" fmla="*/ 712 h 777"/>
              <a:gd name="T38" fmla="*/ 528 w 784"/>
              <a:gd name="T39" fmla="*/ 616 h 777"/>
              <a:gd name="T40" fmla="*/ 624 w 784"/>
              <a:gd name="T41" fmla="*/ 520 h 777"/>
              <a:gd name="T42" fmla="*/ 691 w 784"/>
              <a:gd name="T43" fmla="*/ 551 h 777"/>
              <a:gd name="T44" fmla="*/ 704 w 784"/>
              <a:gd name="T45" fmla="*/ 424 h 777"/>
              <a:gd name="T46" fmla="*/ 717 w 784"/>
              <a:gd name="T47" fmla="*/ 615 h 777"/>
              <a:gd name="T48" fmla="*/ 638 w 784"/>
              <a:gd name="T49" fmla="*/ 584 h 777"/>
              <a:gd name="T50" fmla="*/ 583 w 784"/>
              <a:gd name="T51" fmla="*/ 637 h 777"/>
              <a:gd name="T52" fmla="*/ 432 w 784"/>
              <a:gd name="T53" fmla="*/ 696 h 777"/>
              <a:gd name="T54" fmla="*/ 352 w 784"/>
              <a:gd name="T55" fmla="*/ 696 h 777"/>
              <a:gd name="T56" fmla="*/ 320 w 784"/>
              <a:gd name="T57" fmla="*/ 776 h 777"/>
              <a:gd name="T58" fmla="*/ 201 w 784"/>
              <a:gd name="T59" fmla="*/ 626 h 777"/>
              <a:gd name="T60" fmla="*/ 156 w 784"/>
              <a:gd name="T61" fmla="*/ 581 h 777"/>
              <a:gd name="T62" fmla="*/ 0 w 784"/>
              <a:gd name="T63" fmla="*/ 456 h 777"/>
              <a:gd name="T64" fmla="*/ 96 w 784"/>
              <a:gd name="T65" fmla="*/ 424 h 777"/>
              <a:gd name="T66" fmla="*/ 88 w 784"/>
              <a:gd name="T67" fmla="*/ 387 h 777"/>
              <a:gd name="T68" fmla="*/ 64 w 784"/>
              <a:gd name="T69" fmla="*/ 168 h 777"/>
              <a:gd name="T70" fmla="*/ 160 w 784"/>
              <a:gd name="T71" fmla="*/ 200 h 777"/>
              <a:gd name="T72" fmla="*/ 208 w 784"/>
              <a:gd name="T73" fmla="*/ 152 h 777"/>
              <a:gd name="T74" fmla="*/ 321 w 784"/>
              <a:gd name="T75" fmla="*/ 1 h 777"/>
              <a:gd name="T76" fmla="*/ 357 w 784"/>
              <a:gd name="T77" fmla="*/ 81 h 777"/>
              <a:gd name="T78" fmla="*/ 432 w 784"/>
              <a:gd name="T79" fmla="*/ 79 h 777"/>
              <a:gd name="T80" fmla="*/ 592 w 784"/>
              <a:gd name="T81" fmla="*/ 136 h 777"/>
              <a:gd name="T82" fmla="*/ 640 w 784"/>
              <a:gd name="T83" fmla="*/ 200 h 777"/>
              <a:gd name="T84" fmla="*/ 720 w 784"/>
              <a:gd name="T85" fmla="*/ 168 h 777"/>
              <a:gd name="T86" fmla="*/ 706 w 784"/>
              <a:gd name="T87" fmla="*/ 350 h 777"/>
              <a:gd name="T88" fmla="*/ 709 w 784"/>
              <a:gd name="T89" fmla="*/ 387 h 777"/>
              <a:gd name="T90" fmla="*/ 480 w 784"/>
              <a:gd name="T91" fmla="*/ 328 h 777"/>
              <a:gd name="T92" fmla="*/ 320 w 784"/>
              <a:gd name="T93" fmla="*/ 456 h 777"/>
              <a:gd name="T94" fmla="*/ 415 w 784"/>
              <a:gd name="T95" fmla="*/ 236 h 777"/>
              <a:gd name="T96" fmla="*/ 494 w 784"/>
              <a:gd name="T97" fmla="*/ 507 h 777"/>
              <a:gd name="T98" fmla="*/ 279 w 784"/>
              <a:gd name="T99" fmla="*/ 483 h 777"/>
              <a:gd name="T100" fmla="*/ 303 w 784"/>
              <a:gd name="T101" fmla="*/ 26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84" h="777">
                <a:moveTo>
                  <a:pt x="718" y="488"/>
                </a:moveTo>
                <a:cubicBezTo>
                  <a:pt x="703" y="481"/>
                  <a:pt x="654" y="461"/>
                  <a:pt x="656" y="456"/>
                </a:cubicBezTo>
                <a:lnTo>
                  <a:pt x="656" y="424"/>
                </a:lnTo>
                <a:lnTo>
                  <a:pt x="656" y="392"/>
                </a:lnTo>
                <a:lnTo>
                  <a:pt x="656" y="328"/>
                </a:lnTo>
                <a:lnTo>
                  <a:pt x="688" y="312"/>
                </a:lnTo>
                <a:lnTo>
                  <a:pt x="688" y="305"/>
                </a:lnTo>
                <a:cubicBezTo>
                  <a:pt x="688" y="305"/>
                  <a:pt x="704" y="298"/>
                  <a:pt x="720" y="296"/>
                </a:cubicBezTo>
                <a:lnTo>
                  <a:pt x="719" y="292"/>
                </a:lnTo>
                <a:cubicBezTo>
                  <a:pt x="708" y="266"/>
                  <a:pt x="703" y="255"/>
                  <a:pt x="688" y="232"/>
                </a:cubicBezTo>
                <a:lnTo>
                  <a:pt x="692" y="229"/>
                </a:lnTo>
                <a:cubicBezTo>
                  <a:pt x="677" y="235"/>
                  <a:pt x="628" y="255"/>
                  <a:pt x="624" y="248"/>
                </a:cubicBezTo>
                <a:lnTo>
                  <a:pt x="608" y="232"/>
                </a:lnTo>
                <a:lnTo>
                  <a:pt x="603" y="224"/>
                </a:lnTo>
                <a:cubicBezTo>
                  <a:pt x="591" y="210"/>
                  <a:pt x="576" y="195"/>
                  <a:pt x="560" y="184"/>
                </a:cubicBezTo>
                <a:lnTo>
                  <a:pt x="528" y="152"/>
                </a:lnTo>
                <a:lnTo>
                  <a:pt x="544" y="120"/>
                </a:lnTo>
                <a:lnTo>
                  <a:pt x="540" y="123"/>
                </a:lnTo>
                <a:cubicBezTo>
                  <a:pt x="540" y="123"/>
                  <a:pt x="547" y="106"/>
                  <a:pt x="560" y="88"/>
                </a:cubicBezTo>
                <a:lnTo>
                  <a:pt x="554" y="90"/>
                </a:lnTo>
                <a:cubicBezTo>
                  <a:pt x="528" y="79"/>
                  <a:pt x="517" y="75"/>
                  <a:pt x="496" y="56"/>
                </a:cubicBezTo>
                <a:lnTo>
                  <a:pt x="491" y="64"/>
                </a:lnTo>
                <a:cubicBezTo>
                  <a:pt x="484" y="80"/>
                  <a:pt x="463" y="131"/>
                  <a:pt x="464" y="136"/>
                </a:cubicBezTo>
                <a:lnTo>
                  <a:pt x="416" y="120"/>
                </a:lnTo>
                <a:lnTo>
                  <a:pt x="424" y="127"/>
                </a:lnTo>
                <a:cubicBezTo>
                  <a:pt x="405" y="126"/>
                  <a:pt x="384" y="126"/>
                  <a:pt x="368" y="136"/>
                </a:cubicBezTo>
                <a:lnTo>
                  <a:pt x="320" y="136"/>
                </a:lnTo>
                <a:lnTo>
                  <a:pt x="304" y="104"/>
                </a:lnTo>
                <a:lnTo>
                  <a:pt x="310" y="100"/>
                </a:lnTo>
                <a:cubicBezTo>
                  <a:pt x="310" y="100"/>
                  <a:pt x="302" y="82"/>
                  <a:pt x="288" y="72"/>
                </a:cubicBezTo>
                <a:lnTo>
                  <a:pt x="295" y="65"/>
                </a:lnTo>
                <a:cubicBezTo>
                  <a:pt x="269" y="76"/>
                  <a:pt x="258" y="80"/>
                  <a:pt x="224" y="88"/>
                </a:cubicBezTo>
                <a:lnTo>
                  <a:pt x="232" y="91"/>
                </a:lnTo>
                <a:cubicBezTo>
                  <a:pt x="240" y="110"/>
                  <a:pt x="262" y="162"/>
                  <a:pt x="256" y="168"/>
                </a:cubicBezTo>
                <a:lnTo>
                  <a:pt x="224" y="184"/>
                </a:lnTo>
                <a:lnTo>
                  <a:pt x="232" y="187"/>
                </a:lnTo>
                <a:cubicBezTo>
                  <a:pt x="218" y="198"/>
                  <a:pt x="204" y="212"/>
                  <a:pt x="192" y="232"/>
                </a:cubicBezTo>
                <a:lnTo>
                  <a:pt x="176" y="264"/>
                </a:lnTo>
                <a:lnTo>
                  <a:pt x="128" y="248"/>
                </a:lnTo>
                <a:lnTo>
                  <a:pt x="133" y="247"/>
                </a:lnTo>
                <a:cubicBezTo>
                  <a:pt x="133" y="247"/>
                  <a:pt x="114" y="239"/>
                  <a:pt x="96" y="232"/>
                </a:cubicBezTo>
                <a:lnTo>
                  <a:pt x="95" y="231"/>
                </a:lnTo>
                <a:cubicBezTo>
                  <a:pt x="84" y="258"/>
                  <a:pt x="80" y="268"/>
                  <a:pt x="64" y="296"/>
                </a:cubicBezTo>
                <a:lnTo>
                  <a:pt x="69" y="295"/>
                </a:lnTo>
                <a:cubicBezTo>
                  <a:pt x="89" y="303"/>
                  <a:pt x="141" y="324"/>
                  <a:pt x="144" y="328"/>
                </a:cubicBezTo>
                <a:lnTo>
                  <a:pt x="141" y="324"/>
                </a:lnTo>
                <a:cubicBezTo>
                  <a:pt x="141" y="324"/>
                  <a:pt x="137" y="382"/>
                  <a:pt x="144" y="392"/>
                </a:cubicBezTo>
                <a:lnTo>
                  <a:pt x="137" y="387"/>
                </a:lnTo>
                <a:cubicBezTo>
                  <a:pt x="137" y="391"/>
                  <a:pt x="138" y="405"/>
                  <a:pt x="144" y="408"/>
                </a:cubicBezTo>
                <a:lnTo>
                  <a:pt x="138" y="405"/>
                </a:lnTo>
                <a:cubicBezTo>
                  <a:pt x="138" y="405"/>
                  <a:pt x="141" y="436"/>
                  <a:pt x="144" y="440"/>
                </a:cubicBezTo>
                <a:lnTo>
                  <a:pt x="128" y="456"/>
                </a:lnTo>
                <a:lnTo>
                  <a:pt x="123" y="453"/>
                </a:lnTo>
                <a:cubicBezTo>
                  <a:pt x="117" y="459"/>
                  <a:pt x="115" y="460"/>
                  <a:pt x="64" y="472"/>
                </a:cubicBezTo>
                <a:lnTo>
                  <a:pt x="68" y="479"/>
                </a:lnTo>
                <a:cubicBezTo>
                  <a:pt x="78" y="505"/>
                  <a:pt x="83" y="516"/>
                  <a:pt x="96" y="536"/>
                </a:cubicBezTo>
                <a:lnTo>
                  <a:pt x="93" y="543"/>
                </a:lnTo>
                <a:cubicBezTo>
                  <a:pt x="112" y="535"/>
                  <a:pt x="167" y="514"/>
                  <a:pt x="160" y="520"/>
                </a:cubicBezTo>
                <a:lnTo>
                  <a:pt x="192" y="552"/>
                </a:lnTo>
                <a:lnTo>
                  <a:pt x="195" y="552"/>
                </a:lnTo>
                <a:cubicBezTo>
                  <a:pt x="204" y="563"/>
                  <a:pt x="216" y="575"/>
                  <a:pt x="224" y="584"/>
                </a:cubicBezTo>
                <a:lnTo>
                  <a:pt x="256" y="616"/>
                </a:lnTo>
                <a:lnTo>
                  <a:pt x="240" y="648"/>
                </a:lnTo>
                <a:lnTo>
                  <a:pt x="246" y="645"/>
                </a:lnTo>
                <a:cubicBezTo>
                  <a:pt x="246" y="645"/>
                  <a:pt x="237" y="665"/>
                  <a:pt x="224" y="680"/>
                </a:cubicBezTo>
                <a:lnTo>
                  <a:pt x="229" y="684"/>
                </a:lnTo>
                <a:cubicBezTo>
                  <a:pt x="255" y="695"/>
                  <a:pt x="266" y="700"/>
                  <a:pt x="288" y="712"/>
                </a:cubicBezTo>
                <a:lnTo>
                  <a:pt x="292" y="711"/>
                </a:lnTo>
                <a:cubicBezTo>
                  <a:pt x="300" y="693"/>
                  <a:pt x="322" y="641"/>
                  <a:pt x="320" y="648"/>
                </a:cubicBezTo>
                <a:lnTo>
                  <a:pt x="368" y="648"/>
                </a:lnTo>
                <a:lnTo>
                  <a:pt x="362" y="647"/>
                </a:lnTo>
                <a:cubicBezTo>
                  <a:pt x="380" y="649"/>
                  <a:pt x="400" y="650"/>
                  <a:pt x="416" y="648"/>
                </a:cubicBezTo>
                <a:lnTo>
                  <a:pt x="464" y="648"/>
                </a:lnTo>
                <a:lnTo>
                  <a:pt x="480" y="680"/>
                </a:lnTo>
                <a:lnTo>
                  <a:pt x="473" y="678"/>
                </a:lnTo>
                <a:cubicBezTo>
                  <a:pt x="473" y="678"/>
                  <a:pt x="480" y="696"/>
                  <a:pt x="480" y="712"/>
                </a:cubicBezTo>
                <a:lnTo>
                  <a:pt x="488" y="714"/>
                </a:lnTo>
                <a:cubicBezTo>
                  <a:pt x="514" y="703"/>
                  <a:pt x="525" y="699"/>
                  <a:pt x="544" y="680"/>
                </a:cubicBezTo>
                <a:lnTo>
                  <a:pt x="551" y="688"/>
                </a:lnTo>
                <a:cubicBezTo>
                  <a:pt x="545" y="672"/>
                  <a:pt x="524" y="620"/>
                  <a:pt x="528" y="616"/>
                </a:cubicBezTo>
                <a:lnTo>
                  <a:pt x="560" y="584"/>
                </a:lnTo>
                <a:lnTo>
                  <a:pt x="563" y="591"/>
                </a:lnTo>
                <a:cubicBezTo>
                  <a:pt x="574" y="582"/>
                  <a:pt x="587" y="569"/>
                  <a:pt x="592" y="552"/>
                </a:cubicBezTo>
                <a:lnTo>
                  <a:pt x="624" y="520"/>
                </a:lnTo>
                <a:lnTo>
                  <a:pt x="656" y="536"/>
                </a:lnTo>
                <a:lnTo>
                  <a:pt x="658" y="537"/>
                </a:lnTo>
                <a:cubicBezTo>
                  <a:pt x="658" y="537"/>
                  <a:pt x="675" y="544"/>
                  <a:pt x="688" y="552"/>
                </a:cubicBezTo>
                <a:lnTo>
                  <a:pt x="691" y="551"/>
                </a:lnTo>
                <a:cubicBezTo>
                  <a:pt x="702" y="525"/>
                  <a:pt x="707" y="514"/>
                  <a:pt x="720" y="488"/>
                </a:cubicBezTo>
                <a:lnTo>
                  <a:pt x="718" y="488"/>
                </a:lnTo>
                <a:close/>
                <a:moveTo>
                  <a:pt x="706" y="427"/>
                </a:moveTo>
                <a:cubicBezTo>
                  <a:pt x="706" y="427"/>
                  <a:pt x="705" y="429"/>
                  <a:pt x="704" y="424"/>
                </a:cubicBezTo>
                <a:lnTo>
                  <a:pt x="705" y="430"/>
                </a:lnTo>
                <a:cubicBezTo>
                  <a:pt x="712" y="433"/>
                  <a:pt x="781" y="462"/>
                  <a:pt x="784" y="456"/>
                </a:cubicBezTo>
                <a:lnTo>
                  <a:pt x="720" y="616"/>
                </a:lnTo>
                <a:lnTo>
                  <a:pt x="717" y="615"/>
                </a:lnTo>
                <a:cubicBezTo>
                  <a:pt x="717" y="615"/>
                  <a:pt x="646" y="585"/>
                  <a:pt x="640" y="584"/>
                </a:cubicBezTo>
                <a:lnTo>
                  <a:pt x="639" y="582"/>
                </a:lnTo>
                <a:cubicBezTo>
                  <a:pt x="639" y="583"/>
                  <a:pt x="638" y="584"/>
                  <a:pt x="640" y="584"/>
                </a:cubicBezTo>
                <a:lnTo>
                  <a:pt x="638" y="584"/>
                </a:lnTo>
                <a:cubicBezTo>
                  <a:pt x="622" y="603"/>
                  <a:pt x="607" y="618"/>
                  <a:pt x="592" y="632"/>
                </a:cubicBezTo>
                <a:lnTo>
                  <a:pt x="591" y="631"/>
                </a:lnTo>
                <a:cubicBezTo>
                  <a:pt x="591" y="631"/>
                  <a:pt x="586" y="634"/>
                  <a:pt x="576" y="632"/>
                </a:cubicBezTo>
                <a:lnTo>
                  <a:pt x="583" y="637"/>
                </a:lnTo>
                <a:cubicBezTo>
                  <a:pt x="586" y="644"/>
                  <a:pt x="614" y="715"/>
                  <a:pt x="608" y="712"/>
                </a:cubicBezTo>
                <a:lnTo>
                  <a:pt x="464" y="776"/>
                </a:lnTo>
                <a:lnTo>
                  <a:pt x="460" y="777"/>
                </a:lnTo>
                <a:cubicBezTo>
                  <a:pt x="460" y="777"/>
                  <a:pt x="431" y="703"/>
                  <a:pt x="432" y="696"/>
                </a:cubicBezTo>
                <a:lnTo>
                  <a:pt x="428" y="696"/>
                </a:lnTo>
                <a:cubicBezTo>
                  <a:pt x="427" y="696"/>
                  <a:pt x="425" y="696"/>
                  <a:pt x="432" y="696"/>
                </a:cubicBezTo>
                <a:lnTo>
                  <a:pt x="425" y="696"/>
                </a:lnTo>
                <a:cubicBezTo>
                  <a:pt x="401" y="698"/>
                  <a:pt x="377" y="698"/>
                  <a:pt x="352" y="696"/>
                </a:cubicBezTo>
                <a:lnTo>
                  <a:pt x="355" y="695"/>
                </a:lnTo>
                <a:cubicBezTo>
                  <a:pt x="355" y="695"/>
                  <a:pt x="353" y="694"/>
                  <a:pt x="352" y="696"/>
                </a:cubicBezTo>
                <a:lnTo>
                  <a:pt x="352" y="694"/>
                </a:lnTo>
                <a:cubicBezTo>
                  <a:pt x="349" y="701"/>
                  <a:pt x="317" y="775"/>
                  <a:pt x="320" y="776"/>
                </a:cubicBezTo>
                <a:lnTo>
                  <a:pt x="160" y="712"/>
                </a:lnTo>
                <a:lnTo>
                  <a:pt x="165" y="709"/>
                </a:lnTo>
                <a:cubicBezTo>
                  <a:pt x="165" y="709"/>
                  <a:pt x="198" y="633"/>
                  <a:pt x="208" y="632"/>
                </a:cubicBezTo>
                <a:lnTo>
                  <a:pt x="201" y="626"/>
                </a:lnTo>
                <a:cubicBezTo>
                  <a:pt x="200" y="626"/>
                  <a:pt x="199" y="625"/>
                  <a:pt x="192" y="632"/>
                </a:cubicBezTo>
                <a:lnTo>
                  <a:pt x="199" y="625"/>
                </a:lnTo>
                <a:cubicBezTo>
                  <a:pt x="182" y="610"/>
                  <a:pt x="168" y="596"/>
                  <a:pt x="160" y="584"/>
                </a:cubicBezTo>
                <a:lnTo>
                  <a:pt x="156" y="581"/>
                </a:lnTo>
                <a:cubicBezTo>
                  <a:pt x="156" y="581"/>
                  <a:pt x="152" y="576"/>
                  <a:pt x="144" y="568"/>
                </a:cubicBezTo>
                <a:lnTo>
                  <a:pt x="150" y="573"/>
                </a:lnTo>
                <a:cubicBezTo>
                  <a:pt x="143" y="575"/>
                  <a:pt x="66" y="605"/>
                  <a:pt x="64" y="600"/>
                </a:cubicBezTo>
                <a:lnTo>
                  <a:pt x="0" y="456"/>
                </a:lnTo>
                <a:lnTo>
                  <a:pt x="5" y="451"/>
                </a:lnTo>
                <a:cubicBezTo>
                  <a:pt x="5" y="451"/>
                  <a:pt x="88" y="419"/>
                  <a:pt x="80" y="424"/>
                </a:cubicBezTo>
                <a:lnTo>
                  <a:pt x="88" y="419"/>
                </a:lnTo>
                <a:cubicBezTo>
                  <a:pt x="88" y="419"/>
                  <a:pt x="90" y="418"/>
                  <a:pt x="96" y="424"/>
                </a:cubicBezTo>
                <a:lnTo>
                  <a:pt x="91" y="418"/>
                </a:lnTo>
                <a:cubicBezTo>
                  <a:pt x="90" y="414"/>
                  <a:pt x="90" y="408"/>
                  <a:pt x="96" y="408"/>
                </a:cubicBezTo>
                <a:lnTo>
                  <a:pt x="96" y="392"/>
                </a:lnTo>
                <a:lnTo>
                  <a:pt x="88" y="387"/>
                </a:lnTo>
                <a:cubicBezTo>
                  <a:pt x="88" y="387"/>
                  <a:pt x="90" y="362"/>
                  <a:pt x="96" y="360"/>
                </a:cubicBezTo>
                <a:lnTo>
                  <a:pt x="90" y="356"/>
                </a:lnTo>
                <a:cubicBezTo>
                  <a:pt x="84" y="353"/>
                  <a:pt x="6" y="322"/>
                  <a:pt x="0" y="328"/>
                </a:cubicBezTo>
                <a:lnTo>
                  <a:pt x="64" y="168"/>
                </a:lnTo>
                <a:lnTo>
                  <a:pt x="68" y="168"/>
                </a:lnTo>
                <a:cubicBezTo>
                  <a:pt x="68" y="168"/>
                  <a:pt x="145" y="199"/>
                  <a:pt x="144" y="200"/>
                </a:cubicBezTo>
                <a:lnTo>
                  <a:pt x="151" y="202"/>
                </a:lnTo>
                <a:cubicBezTo>
                  <a:pt x="152" y="201"/>
                  <a:pt x="153" y="199"/>
                  <a:pt x="160" y="200"/>
                </a:cubicBezTo>
                <a:lnTo>
                  <a:pt x="153" y="199"/>
                </a:lnTo>
                <a:cubicBezTo>
                  <a:pt x="168" y="180"/>
                  <a:pt x="184" y="163"/>
                  <a:pt x="208" y="152"/>
                </a:cubicBezTo>
                <a:lnTo>
                  <a:pt x="201" y="149"/>
                </a:lnTo>
                <a:cubicBezTo>
                  <a:pt x="201" y="149"/>
                  <a:pt x="202" y="148"/>
                  <a:pt x="208" y="152"/>
                </a:cubicBezTo>
                <a:lnTo>
                  <a:pt x="203" y="147"/>
                </a:lnTo>
                <a:cubicBezTo>
                  <a:pt x="200" y="141"/>
                  <a:pt x="168" y="65"/>
                  <a:pt x="160" y="72"/>
                </a:cubicBezTo>
                <a:lnTo>
                  <a:pt x="320" y="8"/>
                </a:lnTo>
                <a:lnTo>
                  <a:pt x="321" y="1"/>
                </a:lnTo>
                <a:cubicBezTo>
                  <a:pt x="321" y="1"/>
                  <a:pt x="352" y="74"/>
                  <a:pt x="352" y="88"/>
                </a:cubicBezTo>
                <a:lnTo>
                  <a:pt x="355" y="81"/>
                </a:lnTo>
                <a:cubicBezTo>
                  <a:pt x="356" y="81"/>
                  <a:pt x="357" y="81"/>
                  <a:pt x="352" y="88"/>
                </a:cubicBezTo>
                <a:lnTo>
                  <a:pt x="357" y="81"/>
                </a:lnTo>
                <a:cubicBezTo>
                  <a:pt x="382" y="77"/>
                  <a:pt x="406" y="77"/>
                  <a:pt x="432" y="72"/>
                </a:cubicBezTo>
                <a:lnTo>
                  <a:pt x="429" y="79"/>
                </a:lnTo>
                <a:cubicBezTo>
                  <a:pt x="429" y="79"/>
                  <a:pt x="430" y="79"/>
                  <a:pt x="432" y="72"/>
                </a:cubicBezTo>
                <a:lnTo>
                  <a:pt x="432" y="79"/>
                </a:lnTo>
                <a:cubicBezTo>
                  <a:pt x="434" y="73"/>
                  <a:pt x="464" y="0"/>
                  <a:pt x="464" y="8"/>
                </a:cubicBezTo>
                <a:lnTo>
                  <a:pt x="624" y="56"/>
                </a:lnTo>
                <a:lnTo>
                  <a:pt x="617" y="63"/>
                </a:lnTo>
                <a:cubicBezTo>
                  <a:pt x="617" y="63"/>
                  <a:pt x="588" y="134"/>
                  <a:pt x="592" y="136"/>
                </a:cubicBezTo>
                <a:lnTo>
                  <a:pt x="585" y="141"/>
                </a:lnTo>
                <a:cubicBezTo>
                  <a:pt x="586" y="142"/>
                  <a:pt x="588" y="143"/>
                  <a:pt x="592" y="136"/>
                </a:cubicBezTo>
                <a:lnTo>
                  <a:pt x="588" y="143"/>
                </a:lnTo>
                <a:cubicBezTo>
                  <a:pt x="609" y="159"/>
                  <a:pt x="626" y="176"/>
                  <a:pt x="640" y="200"/>
                </a:cubicBezTo>
                <a:lnTo>
                  <a:pt x="641" y="194"/>
                </a:lnTo>
                <a:cubicBezTo>
                  <a:pt x="641" y="194"/>
                  <a:pt x="642" y="195"/>
                  <a:pt x="640" y="200"/>
                </a:cubicBezTo>
                <a:lnTo>
                  <a:pt x="643" y="197"/>
                </a:lnTo>
                <a:cubicBezTo>
                  <a:pt x="649" y="194"/>
                  <a:pt x="719" y="165"/>
                  <a:pt x="720" y="168"/>
                </a:cubicBezTo>
                <a:lnTo>
                  <a:pt x="784" y="312"/>
                </a:lnTo>
                <a:lnTo>
                  <a:pt x="782" y="318"/>
                </a:lnTo>
                <a:cubicBezTo>
                  <a:pt x="782" y="318"/>
                  <a:pt x="713" y="347"/>
                  <a:pt x="704" y="344"/>
                </a:cubicBezTo>
                <a:lnTo>
                  <a:pt x="706" y="350"/>
                </a:lnTo>
                <a:cubicBezTo>
                  <a:pt x="706" y="351"/>
                  <a:pt x="706" y="352"/>
                  <a:pt x="704" y="344"/>
                </a:cubicBezTo>
                <a:lnTo>
                  <a:pt x="706" y="352"/>
                </a:lnTo>
                <a:cubicBezTo>
                  <a:pt x="708" y="366"/>
                  <a:pt x="709" y="377"/>
                  <a:pt x="704" y="392"/>
                </a:cubicBezTo>
                <a:lnTo>
                  <a:pt x="709" y="387"/>
                </a:lnTo>
                <a:cubicBezTo>
                  <a:pt x="709" y="399"/>
                  <a:pt x="708" y="412"/>
                  <a:pt x="704" y="424"/>
                </a:cubicBezTo>
                <a:lnTo>
                  <a:pt x="706" y="427"/>
                </a:lnTo>
                <a:close/>
                <a:moveTo>
                  <a:pt x="464" y="469"/>
                </a:moveTo>
                <a:cubicBezTo>
                  <a:pt x="509" y="433"/>
                  <a:pt x="516" y="368"/>
                  <a:pt x="480" y="328"/>
                </a:cubicBezTo>
                <a:lnTo>
                  <a:pt x="480" y="323"/>
                </a:lnTo>
                <a:cubicBezTo>
                  <a:pt x="444" y="278"/>
                  <a:pt x="378" y="270"/>
                  <a:pt x="336" y="312"/>
                </a:cubicBezTo>
                <a:lnTo>
                  <a:pt x="333" y="306"/>
                </a:lnTo>
                <a:cubicBezTo>
                  <a:pt x="288" y="342"/>
                  <a:pt x="281" y="408"/>
                  <a:pt x="320" y="456"/>
                </a:cubicBezTo>
                <a:lnTo>
                  <a:pt x="317" y="453"/>
                </a:lnTo>
                <a:cubicBezTo>
                  <a:pt x="353" y="498"/>
                  <a:pt x="419" y="505"/>
                  <a:pt x="464" y="472"/>
                </a:cubicBezTo>
                <a:lnTo>
                  <a:pt x="464" y="469"/>
                </a:lnTo>
                <a:close/>
                <a:moveTo>
                  <a:pt x="415" y="236"/>
                </a:moveTo>
                <a:cubicBezTo>
                  <a:pt x="456" y="240"/>
                  <a:pt x="492" y="260"/>
                  <a:pt x="512" y="296"/>
                </a:cubicBezTo>
                <a:lnTo>
                  <a:pt x="518" y="292"/>
                </a:lnTo>
                <a:cubicBezTo>
                  <a:pt x="570" y="358"/>
                  <a:pt x="560" y="455"/>
                  <a:pt x="496" y="504"/>
                </a:cubicBezTo>
                <a:lnTo>
                  <a:pt x="494" y="507"/>
                </a:lnTo>
                <a:cubicBezTo>
                  <a:pt x="462" y="533"/>
                  <a:pt x="422" y="544"/>
                  <a:pt x="384" y="536"/>
                </a:cubicBezTo>
                <a:lnTo>
                  <a:pt x="382" y="540"/>
                </a:lnTo>
                <a:cubicBezTo>
                  <a:pt x="341" y="535"/>
                  <a:pt x="305" y="515"/>
                  <a:pt x="272" y="488"/>
                </a:cubicBezTo>
                <a:lnTo>
                  <a:pt x="279" y="483"/>
                </a:lnTo>
                <a:cubicBezTo>
                  <a:pt x="257" y="455"/>
                  <a:pt x="246" y="421"/>
                  <a:pt x="240" y="392"/>
                </a:cubicBezTo>
                <a:lnTo>
                  <a:pt x="246" y="388"/>
                </a:lnTo>
                <a:cubicBezTo>
                  <a:pt x="246" y="343"/>
                  <a:pt x="265" y="299"/>
                  <a:pt x="304" y="264"/>
                </a:cubicBezTo>
                <a:lnTo>
                  <a:pt x="303" y="268"/>
                </a:lnTo>
                <a:cubicBezTo>
                  <a:pt x="335" y="243"/>
                  <a:pt x="375" y="231"/>
                  <a:pt x="416" y="232"/>
                </a:cubicBezTo>
                <a:lnTo>
                  <a:pt x="415" y="236"/>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259" name="Group 3258"/>
          <p:cNvGrpSpPr/>
          <p:nvPr/>
        </p:nvGrpSpPr>
        <p:grpSpPr>
          <a:xfrm>
            <a:off x="6447182" y="1547778"/>
            <a:ext cx="93109" cy="187325"/>
            <a:chOff x="4891088" y="1265238"/>
            <a:chExt cx="69850" cy="187325"/>
          </a:xfrm>
        </p:grpSpPr>
        <p:sp>
          <p:nvSpPr>
            <p:cNvPr id="4062" name="Line 1008"/>
            <p:cNvSpPr>
              <a:spLocks noChangeShapeType="1"/>
            </p:cNvSpPr>
            <p:nvPr/>
          </p:nvSpPr>
          <p:spPr bwMode="auto">
            <a:xfrm flipV="1">
              <a:off x="4926013" y="1312863"/>
              <a:ext cx="0" cy="139700"/>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63" name="Freeform 1009"/>
            <p:cNvSpPr>
              <a:spLocks/>
            </p:cNvSpPr>
            <p:nvPr/>
          </p:nvSpPr>
          <p:spPr bwMode="auto">
            <a:xfrm>
              <a:off x="4891088" y="1265238"/>
              <a:ext cx="69850" cy="65088"/>
            </a:xfrm>
            <a:custGeom>
              <a:avLst/>
              <a:gdLst>
                <a:gd name="T0" fmla="*/ 80 w 160"/>
                <a:gd name="T1" fmla="*/ 0 h 151"/>
                <a:gd name="T2" fmla="*/ 160 w 160"/>
                <a:gd name="T3" fmla="*/ 144 h 151"/>
                <a:gd name="T4" fmla="*/ 157 w 160"/>
                <a:gd name="T5" fmla="*/ 151 h 151"/>
                <a:gd name="T6" fmla="*/ 7 w 160"/>
                <a:gd name="T7" fmla="*/ 151 h 151"/>
                <a:gd name="T8" fmla="*/ 0 w 160"/>
                <a:gd name="T9" fmla="*/ 144 h 151"/>
                <a:gd name="T10" fmla="*/ 80 w 160"/>
                <a:gd name="T11" fmla="*/ 0 h 151"/>
              </a:gdLst>
              <a:ahLst/>
              <a:cxnLst>
                <a:cxn ang="0">
                  <a:pos x="T0" y="T1"/>
                </a:cxn>
                <a:cxn ang="0">
                  <a:pos x="T2" y="T3"/>
                </a:cxn>
                <a:cxn ang="0">
                  <a:pos x="T4" y="T5"/>
                </a:cxn>
                <a:cxn ang="0">
                  <a:pos x="T6" y="T7"/>
                </a:cxn>
                <a:cxn ang="0">
                  <a:pos x="T8" y="T9"/>
                </a:cxn>
                <a:cxn ang="0">
                  <a:pos x="T10" y="T11"/>
                </a:cxn>
              </a:cxnLst>
              <a:rect l="0" t="0" r="r" b="b"/>
              <a:pathLst>
                <a:path w="160" h="151">
                  <a:moveTo>
                    <a:pt x="80" y="0"/>
                  </a:moveTo>
                  <a:lnTo>
                    <a:pt x="160" y="144"/>
                  </a:lnTo>
                  <a:lnTo>
                    <a:pt x="157" y="151"/>
                  </a:lnTo>
                  <a:cubicBezTo>
                    <a:pt x="110" y="127"/>
                    <a:pt x="54" y="127"/>
                    <a:pt x="7" y="151"/>
                  </a:cubicBezTo>
                  <a:lnTo>
                    <a:pt x="0" y="144"/>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064" name="Freeform 1010"/>
          <p:cNvSpPr>
            <a:spLocks noEditPoints="1"/>
          </p:cNvSpPr>
          <p:nvPr/>
        </p:nvSpPr>
        <p:spPr bwMode="auto">
          <a:xfrm>
            <a:off x="7875560" y="1046127"/>
            <a:ext cx="732176" cy="668338"/>
          </a:xfrm>
          <a:custGeom>
            <a:avLst/>
            <a:gdLst>
              <a:gd name="T0" fmla="*/ 65 w 346"/>
              <a:gd name="T1" fmla="*/ 329 h 421"/>
              <a:gd name="T2" fmla="*/ 65 w 346"/>
              <a:gd name="T3" fmla="*/ 316 h 421"/>
              <a:gd name="T4" fmla="*/ 280 w 346"/>
              <a:gd name="T5" fmla="*/ 316 h 421"/>
              <a:gd name="T6" fmla="*/ 280 w 346"/>
              <a:gd name="T7" fmla="*/ 329 h 421"/>
              <a:gd name="T8" fmla="*/ 65 w 346"/>
              <a:gd name="T9" fmla="*/ 329 h 421"/>
              <a:gd name="T10" fmla="*/ 65 w 346"/>
              <a:gd name="T11" fmla="*/ 276 h 421"/>
              <a:gd name="T12" fmla="*/ 65 w 346"/>
              <a:gd name="T13" fmla="*/ 263 h 421"/>
              <a:gd name="T14" fmla="*/ 280 w 346"/>
              <a:gd name="T15" fmla="*/ 263 h 421"/>
              <a:gd name="T16" fmla="*/ 280 w 346"/>
              <a:gd name="T17" fmla="*/ 276 h 421"/>
              <a:gd name="T18" fmla="*/ 65 w 346"/>
              <a:gd name="T19" fmla="*/ 276 h 421"/>
              <a:gd name="T20" fmla="*/ 65 w 346"/>
              <a:gd name="T21" fmla="*/ 224 h 421"/>
              <a:gd name="T22" fmla="*/ 65 w 346"/>
              <a:gd name="T23" fmla="*/ 211 h 421"/>
              <a:gd name="T24" fmla="*/ 280 w 346"/>
              <a:gd name="T25" fmla="*/ 211 h 421"/>
              <a:gd name="T26" fmla="*/ 280 w 346"/>
              <a:gd name="T27" fmla="*/ 224 h 421"/>
              <a:gd name="T28" fmla="*/ 65 w 346"/>
              <a:gd name="T29" fmla="*/ 224 h 421"/>
              <a:gd name="T30" fmla="*/ 65 w 346"/>
              <a:gd name="T31" fmla="*/ 171 h 421"/>
              <a:gd name="T32" fmla="*/ 65 w 346"/>
              <a:gd name="T33" fmla="*/ 158 h 421"/>
              <a:gd name="T34" fmla="*/ 280 w 346"/>
              <a:gd name="T35" fmla="*/ 158 h 421"/>
              <a:gd name="T36" fmla="*/ 280 w 346"/>
              <a:gd name="T37" fmla="*/ 171 h 421"/>
              <a:gd name="T38" fmla="*/ 65 w 346"/>
              <a:gd name="T39" fmla="*/ 171 h 421"/>
              <a:gd name="T40" fmla="*/ 65 w 346"/>
              <a:gd name="T41" fmla="*/ 119 h 421"/>
              <a:gd name="T42" fmla="*/ 65 w 346"/>
              <a:gd name="T43" fmla="*/ 105 h 421"/>
              <a:gd name="T44" fmla="*/ 197 w 346"/>
              <a:gd name="T45" fmla="*/ 105 h 421"/>
              <a:gd name="T46" fmla="*/ 197 w 346"/>
              <a:gd name="T47" fmla="*/ 119 h 421"/>
              <a:gd name="T48" fmla="*/ 65 w 346"/>
              <a:gd name="T49" fmla="*/ 119 h 421"/>
              <a:gd name="T50" fmla="*/ 319 w 346"/>
              <a:gd name="T51" fmla="*/ 394 h 421"/>
              <a:gd name="T52" fmla="*/ 319 w 346"/>
              <a:gd name="T53" fmla="*/ 105 h 421"/>
              <a:gd name="T54" fmla="*/ 236 w 346"/>
              <a:gd name="T55" fmla="*/ 105 h 421"/>
              <a:gd name="T56" fmla="*/ 236 w 346"/>
              <a:gd name="T57" fmla="*/ 27 h 421"/>
              <a:gd name="T58" fmla="*/ 26 w 346"/>
              <a:gd name="T59" fmla="*/ 27 h 421"/>
              <a:gd name="T60" fmla="*/ 26 w 346"/>
              <a:gd name="T61" fmla="*/ 394 h 421"/>
              <a:gd name="T62" fmla="*/ 319 w 346"/>
              <a:gd name="T63" fmla="*/ 394 h 421"/>
              <a:gd name="T64" fmla="*/ 315 w 346"/>
              <a:gd name="T65" fmla="*/ 92 h 421"/>
              <a:gd name="T66" fmla="*/ 249 w 346"/>
              <a:gd name="T67" fmla="*/ 27 h 421"/>
              <a:gd name="T68" fmla="*/ 249 w 346"/>
              <a:gd name="T69" fmla="*/ 92 h 421"/>
              <a:gd name="T70" fmla="*/ 315 w 346"/>
              <a:gd name="T71" fmla="*/ 92 h 421"/>
              <a:gd name="T72" fmla="*/ 263 w 346"/>
              <a:gd name="T73" fmla="*/ 0 h 421"/>
              <a:gd name="T74" fmla="*/ 346 w 346"/>
              <a:gd name="T75" fmla="*/ 79 h 421"/>
              <a:gd name="T76" fmla="*/ 346 w 346"/>
              <a:gd name="T77" fmla="*/ 421 h 421"/>
              <a:gd name="T78" fmla="*/ 0 w 346"/>
              <a:gd name="T79" fmla="*/ 421 h 421"/>
              <a:gd name="T80" fmla="*/ 0 w 346"/>
              <a:gd name="T81" fmla="*/ 0 h 421"/>
              <a:gd name="T82" fmla="*/ 263 w 346"/>
              <a:gd name="T83"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6" h="421">
                <a:moveTo>
                  <a:pt x="65" y="329"/>
                </a:moveTo>
                <a:lnTo>
                  <a:pt x="65" y="316"/>
                </a:lnTo>
                <a:lnTo>
                  <a:pt x="280" y="316"/>
                </a:lnTo>
                <a:lnTo>
                  <a:pt x="280" y="329"/>
                </a:lnTo>
                <a:lnTo>
                  <a:pt x="65" y="329"/>
                </a:lnTo>
                <a:close/>
                <a:moveTo>
                  <a:pt x="65" y="276"/>
                </a:moveTo>
                <a:lnTo>
                  <a:pt x="65" y="263"/>
                </a:lnTo>
                <a:lnTo>
                  <a:pt x="280" y="263"/>
                </a:lnTo>
                <a:lnTo>
                  <a:pt x="280" y="276"/>
                </a:lnTo>
                <a:lnTo>
                  <a:pt x="65" y="276"/>
                </a:lnTo>
                <a:close/>
                <a:moveTo>
                  <a:pt x="65" y="224"/>
                </a:moveTo>
                <a:lnTo>
                  <a:pt x="65" y="211"/>
                </a:lnTo>
                <a:lnTo>
                  <a:pt x="280" y="211"/>
                </a:lnTo>
                <a:lnTo>
                  <a:pt x="280" y="224"/>
                </a:lnTo>
                <a:lnTo>
                  <a:pt x="65" y="224"/>
                </a:lnTo>
                <a:close/>
                <a:moveTo>
                  <a:pt x="65" y="171"/>
                </a:moveTo>
                <a:lnTo>
                  <a:pt x="65" y="158"/>
                </a:lnTo>
                <a:lnTo>
                  <a:pt x="280" y="158"/>
                </a:lnTo>
                <a:lnTo>
                  <a:pt x="280" y="171"/>
                </a:lnTo>
                <a:lnTo>
                  <a:pt x="65" y="171"/>
                </a:lnTo>
                <a:close/>
                <a:moveTo>
                  <a:pt x="65" y="119"/>
                </a:moveTo>
                <a:lnTo>
                  <a:pt x="65" y="105"/>
                </a:lnTo>
                <a:lnTo>
                  <a:pt x="197" y="105"/>
                </a:lnTo>
                <a:lnTo>
                  <a:pt x="197" y="119"/>
                </a:lnTo>
                <a:lnTo>
                  <a:pt x="65" y="119"/>
                </a:lnTo>
                <a:close/>
                <a:moveTo>
                  <a:pt x="319" y="394"/>
                </a:moveTo>
                <a:lnTo>
                  <a:pt x="319" y="105"/>
                </a:lnTo>
                <a:lnTo>
                  <a:pt x="236" y="105"/>
                </a:lnTo>
                <a:lnTo>
                  <a:pt x="236" y="27"/>
                </a:lnTo>
                <a:lnTo>
                  <a:pt x="26" y="27"/>
                </a:lnTo>
                <a:lnTo>
                  <a:pt x="26" y="394"/>
                </a:lnTo>
                <a:lnTo>
                  <a:pt x="319" y="394"/>
                </a:lnTo>
                <a:close/>
                <a:moveTo>
                  <a:pt x="315" y="92"/>
                </a:moveTo>
                <a:lnTo>
                  <a:pt x="249" y="27"/>
                </a:lnTo>
                <a:lnTo>
                  <a:pt x="249" y="92"/>
                </a:lnTo>
                <a:lnTo>
                  <a:pt x="315" y="92"/>
                </a:lnTo>
                <a:close/>
                <a:moveTo>
                  <a:pt x="263" y="0"/>
                </a:moveTo>
                <a:lnTo>
                  <a:pt x="346" y="79"/>
                </a:lnTo>
                <a:lnTo>
                  <a:pt x="346" y="421"/>
                </a:lnTo>
                <a:lnTo>
                  <a:pt x="0" y="421"/>
                </a:lnTo>
                <a:lnTo>
                  <a:pt x="0" y="0"/>
                </a:lnTo>
                <a:lnTo>
                  <a:pt x="263" y="0"/>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1012"/>
          <p:cNvSpPr>
            <a:spLocks noChangeArrowheads="1"/>
          </p:cNvSpPr>
          <p:nvPr/>
        </p:nvSpPr>
        <p:spPr bwMode="auto">
          <a:xfrm>
            <a:off x="7699924" y="908016"/>
            <a:ext cx="742191"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Calibri" pitchFamily="34" charset="0"/>
                <a:cs typeface="Arial" pitchFamily="34" charset="0"/>
              </a:rPr>
              <a:t>Unencrypted document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233" name="Group 3232"/>
          <p:cNvGrpSpPr/>
          <p:nvPr/>
        </p:nvGrpSpPr>
        <p:grpSpPr>
          <a:xfrm>
            <a:off x="6688420" y="1344577"/>
            <a:ext cx="1187140" cy="65088"/>
            <a:chOff x="5072063" y="1062038"/>
            <a:chExt cx="890587" cy="65088"/>
          </a:xfrm>
        </p:grpSpPr>
        <p:sp>
          <p:nvSpPr>
            <p:cNvPr id="11" name="Freeform 1013"/>
            <p:cNvSpPr>
              <a:spLocks/>
            </p:cNvSpPr>
            <p:nvPr/>
          </p:nvSpPr>
          <p:spPr bwMode="auto">
            <a:xfrm>
              <a:off x="5072063" y="1098551"/>
              <a:ext cx="835025" cy="0"/>
            </a:xfrm>
            <a:custGeom>
              <a:avLst/>
              <a:gdLst>
                <a:gd name="T0" fmla="*/ 0 w 526"/>
                <a:gd name="T1" fmla="*/ 79 w 526"/>
                <a:gd name="T2" fmla="*/ 79 w 526"/>
                <a:gd name="T3" fmla="*/ 526 w 526"/>
              </a:gdLst>
              <a:ahLst/>
              <a:cxnLst>
                <a:cxn ang="0">
                  <a:pos x="T0" y="0"/>
                </a:cxn>
                <a:cxn ang="0">
                  <a:pos x="T1" y="0"/>
                </a:cxn>
                <a:cxn ang="0">
                  <a:pos x="T2" y="0"/>
                </a:cxn>
                <a:cxn ang="0">
                  <a:pos x="T3" y="0"/>
                </a:cxn>
              </a:cxnLst>
              <a:rect l="0" t="0" r="r" b="b"/>
              <a:pathLst>
                <a:path w="526">
                  <a:moveTo>
                    <a:pt x="0" y="0"/>
                  </a:moveTo>
                  <a:lnTo>
                    <a:pt x="79" y="0"/>
                  </a:lnTo>
                  <a:lnTo>
                    <a:pt x="79" y="0"/>
                  </a:lnTo>
                  <a:lnTo>
                    <a:pt x="526"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1014"/>
            <p:cNvSpPr>
              <a:spLocks/>
            </p:cNvSpPr>
            <p:nvPr/>
          </p:nvSpPr>
          <p:spPr bwMode="auto">
            <a:xfrm>
              <a:off x="5892800" y="1062038"/>
              <a:ext cx="69850" cy="65088"/>
            </a:xfrm>
            <a:custGeom>
              <a:avLst/>
              <a:gdLst>
                <a:gd name="T0" fmla="*/ 160 w 160"/>
                <a:gd name="T1" fmla="*/ 83 h 151"/>
                <a:gd name="T2" fmla="*/ 0 w 160"/>
                <a:gd name="T3" fmla="*/ 147 h 151"/>
                <a:gd name="T4" fmla="*/ 3 w 160"/>
                <a:gd name="T5" fmla="*/ 151 h 151"/>
                <a:gd name="T6" fmla="*/ 3 w 160"/>
                <a:gd name="T7" fmla="*/ 0 h 151"/>
                <a:gd name="T8" fmla="*/ 0 w 160"/>
                <a:gd name="T9" fmla="*/ 3 h 151"/>
                <a:gd name="T10" fmla="*/ 160 w 160"/>
                <a:gd name="T11" fmla="*/ 83 h 151"/>
              </a:gdLst>
              <a:ahLst/>
              <a:cxnLst>
                <a:cxn ang="0">
                  <a:pos x="T0" y="T1"/>
                </a:cxn>
                <a:cxn ang="0">
                  <a:pos x="T2" y="T3"/>
                </a:cxn>
                <a:cxn ang="0">
                  <a:pos x="T4" y="T5"/>
                </a:cxn>
                <a:cxn ang="0">
                  <a:pos x="T6" y="T7"/>
                </a:cxn>
                <a:cxn ang="0">
                  <a:pos x="T8" y="T9"/>
                </a:cxn>
                <a:cxn ang="0">
                  <a:pos x="T10" y="T11"/>
                </a:cxn>
              </a:cxnLst>
              <a:rect l="0" t="0" r="r" b="b"/>
              <a:pathLst>
                <a:path w="160" h="151">
                  <a:moveTo>
                    <a:pt x="160" y="83"/>
                  </a:moveTo>
                  <a:lnTo>
                    <a:pt x="0" y="147"/>
                  </a:lnTo>
                  <a:lnTo>
                    <a:pt x="3" y="151"/>
                  </a:lnTo>
                  <a:cubicBezTo>
                    <a:pt x="27" y="103"/>
                    <a:pt x="27" y="48"/>
                    <a:pt x="3" y="0"/>
                  </a:cubicBezTo>
                  <a:lnTo>
                    <a:pt x="0" y="3"/>
                  </a:lnTo>
                  <a:lnTo>
                    <a:pt x="160" y="83"/>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57" name="Group 3256"/>
          <p:cNvGrpSpPr/>
          <p:nvPr/>
        </p:nvGrpSpPr>
        <p:grpSpPr>
          <a:xfrm>
            <a:off x="4769102" y="2757453"/>
            <a:ext cx="86761" cy="1076325"/>
            <a:chOff x="3632200" y="2474913"/>
            <a:chExt cx="65088" cy="1076325"/>
          </a:xfrm>
        </p:grpSpPr>
        <p:sp>
          <p:nvSpPr>
            <p:cNvPr id="13" name="Line 1015"/>
            <p:cNvSpPr>
              <a:spLocks noChangeShapeType="1"/>
            </p:cNvSpPr>
            <p:nvPr/>
          </p:nvSpPr>
          <p:spPr bwMode="auto">
            <a:xfrm>
              <a:off x="3668713" y="2474913"/>
              <a:ext cx="0" cy="1028700"/>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1016"/>
            <p:cNvSpPr>
              <a:spLocks/>
            </p:cNvSpPr>
            <p:nvPr/>
          </p:nvSpPr>
          <p:spPr bwMode="auto">
            <a:xfrm>
              <a:off x="3632200" y="3487738"/>
              <a:ext cx="65088" cy="63500"/>
            </a:xfrm>
            <a:custGeom>
              <a:avLst/>
              <a:gdLst>
                <a:gd name="T0" fmla="*/ 83 w 151"/>
                <a:gd name="T1" fmla="*/ 146 h 146"/>
                <a:gd name="T2" fmla="*/ 3 w 151"/>
                <a:gd name="T3" fmla="*/ 2 h 146"/>
                <a:gd name="T4" fmla="*/ 0 w 151"/>
                <a:gd name="T5" fmla="*/ 0 h 146"/>
                <a:gd name="T6" fmla="*/ 151 w 151"/>
                <a:gd name="T7" fmla="*/ 0 h 146"/>
                <a:gd name="T8" fmla="*/ 147 w 151"/>
                <a:gd name="T9" fmla="*/ 2 h 146"/>
                <a:gd name="T10" fmla="*/ 83 w 151"/>
                <a:gd name="T11" fmla="*/ 146 h 146"/>
              </a:gdLst>
              <a:ahLst/>
              <a:cxnLst>
                <a:cxn ang="0">
                  <a:pos x="T0" y="T1"/>
                </a:cxn>
                <a:cxn ang="0">
                  <a:pos x="T2" y="T3"/>
                </a:cxn>
                <a:cxn ang="0">
                  <a:pos x="T4" y="T5"/>
                </a:cxn>
                <a:cxn ang="0">
                  <a:pos x="T6" y="T7"/>
                </a:cxn>
                <a:cxn ang="0">
                  <a:pos x="T8" y="T9"/>
                </a:cxn>
                <a:cxn ang="0">
                  <a:pos x="T10" y="T11"/>
                </a:cxn>
              </a:cxnLst>
              <a:rect l="0" t="0" r="r" b="b"/>
              <a:pathLst>
                <a:path w="151" h="146">
                  <a:moveTo>
                    <a:pt x="83" y="146"/>
                  </a:moveTo>
                  <a:lnTo>
                    <a:pt x="3" y="2"/>
                  </a:lnTo>
                  <a:lnTo>
                    <a:pt x="0" y="0"/>
                  </a:lnTo>
                  <a:cubicBezTo>
                    <a:pt x="48" y="23"/>
                    <a:pt x="103" y="23"/>
                    <a:pt x="151" y="0"/>
                  </a:cubicBezTo>
                  <a:lnTo>
                    <a:pt x="147" y="2"/>
                  </a:lnTo>
                  <a:lnTo>
                    <a:pt x="83" y="146"/>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39" name="Group 3238"/>
          <p:cNvGrpSpPr/>
          <p:nvPr/>
        </p:nvGrpSpPr>
        <p:grpSpPr>
          <a:xfrm>
            <a:off x="2073172" y="2757452"/>
            <a:ext cx="88877" cy="2452688"/>
            <a:chOff x="1609725" y="2474913"/>
            <a:chExt cx="66675" cy="2452688"/>
          </a:xfrm>
        </p:grpSpPr>
        <p:sp>
          <p:nvSpPr>
            <p:cNvPr id="15" name="Freeform 1017"/>
            <p:cNvSpPr>
              <a:spLocks/>
            </p:cNvSpPr>
            <p:nvPr/>
          </p:nvSpPr>
          <p:spPr bwMode="auto">
            <a:xfrm>
              <a:off x="1644650" y="2474913"/>
              <a:ext cx="14288" cy="2405063"/>
            </a:xfrm>
            <a:custGeom>
              <a:avLst/>
              <a:gdLst>
                <a:gd name="T0" fmla="*/ 9 w 9"/>
                <a:gd name="T1" fmla="*/ 0 h 1515"/>
                <a:gd name="T2" fmla="*/ 0 w 9"/>
                <a:gd name="T3" fmla="*/ 0 h 1515"/>
                <a:gd name="T4" fmla="*/ 0 w 9"/>
                <a:gd name="T5" fmla="*/ 1515 h 1515"/>
              </a:gdLst>
              <a:ahLst/>
              <a:cxnLst>
                <a:cxn ang="0">
                  <a:pos x="T0" y="T1"/>
                </a:cxn>
                <a:cxn ang="0">
                  <a:pos x="T2" y="T3"/>
                </a:cxn>
                <a:cxn ang="0">
                  <a:pos x="T4" y="T5"/>
                </a:cxn>
              </a:cxnLst>
              <a:rect l="0" t="0" r="r" b="b"/>
              <a:pathLst>
                <a:path w="9" h="1515">
                  <a:moveTo>
                    <a:pt x="9" y="0"/>
                  </a:moveTo>
                  <a:lnTo>
                    <a:pt x="0" y="0"/>
                  </a:lnTo>
                  <a:lnTo>
                    <a:pt x="0" y="1515"/>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018"/>
            <p:cNvSpPr>
              <a:spLocks/>
            </p:cNvSpPr>
            <p:nvPr/>
          </p:nvSpPr>
          <p:spPr bwMode="auto">
            <a:xfrm>
              <a:off x="1609725" y="4864101"/>
              <a:ext cx="66675" cy="63500"/>
            </a:xfrm>
            <a:custGeom>
              <a:avLst/>
              <a:gdLst>
                <a:gd name="T0" fmla="*/ 80 w 151"/>
                <a:gd name="T1" fmla="*/ 146 h 146"/>
                <a:gd name="T2" fmla="*/ 0 w 151"/>
                <a:gd name="T3" fmla="*/ 2 h 146"/>
                <a:gd name="T4" fmla="*/ 1 w 151"/>
                <a:gd name="T5" fmla="*/ 0 h 146"/>
                <a:gd name="T6" fmla="*/ 151 w 151"/>
                <a:gd name="T7" fmla="*/ 0 h 146"/>
                <a:gd name="T8" fmla="*/ 144 w 151"/>
                <a:gd name="T9" fmla="*/ 2 h 146"/>
                <a:gd name="T10" fmla="*/ 80 w 151"/>
                <a:gd name="T11" fmla="*/ 146 h 146"/>
              </a:gdLst>
              <a:ahLst/>
              <a:cxnLst>
                <a:cxn ang="0">
                  <a:pos x="T0" y="T1"/>
                </a:cxn>
                <a:cxn ang="0">
                  <a:pos x="T2" y="T3"/>
                </a:cxn>
                <a:cxn ang="0">
                  <a:pos x="T4" y="T5"/>
                </a:cxn>
                <a:cxn ang="0">
                  <a:pos x="T6" y="T7"/>
                </a:cxn>
                <a:cxn ang="0">
                  <a:pos x="T8" y="T9"/>
                </a:cxn>
                <a:cxn ang="0">
                  <a:pos x="T10" y="T11"/>
                </a:cxn>
              </a:cxnLst>
              <a:rect l="0" t="0" r="r" b="b"/>
              <a:pathLst>
                <a:path w="151" h="146">
                  <a:moveTo>
                    <a:pt x="80" y="146"/>
                  </a:moveTo>
                  <a:lnTo>
                    <a:pt x="0" y="2"/>
                  </a:lnTo>
                  <a:lnTo>
                    <a:pt x="1" y="0"/>
                  </a:lnTo>
                  <a:cubicBezTo>
                    <a:pt x="49" y="23"/>
                    <a:pt x="104" y="23"/>
                    <a:pt x="151" y="0"/>
                  </a:cubicBezTo>
                  <a:lnTo>
                    <a:pt x="144" y="2"/>
                  </a:lnTo>
                  <a:lnTo>
                    <a:pt x="80" y="146"/>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Rectangle 1019"/>
          <p:cNvSpPr>
            <a:spLocks noChangeArrowheads="1"/>
          </p:cNvSpPr>
          <p:nvPr/>
        </p:nvSpPr>
        <p:spPr bwMode="auto">
          <a:xfrm>
            <a:off x="1017230" y="3528977"/>
            <a:ext cx="8701467" cy="206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020"/>
          <p:cNvSpPr>
            <a:spLocks/>
          </p:cNvSpPr>
          <p:nvPr/>
        </p:nvSpPr>
        <p:spPr bwMode="auto">
          <a:xfrm>
            <a:off x="1017230" y="3528977"/>
            <a:ext cx="8693002" cy="12700"/>
          </a:xfrm>
          <a:custGeom>
            <a:avLst/>
            <a:gdLst>
              <a:gd name="T0" fmla="*/ 16 w 15008"/>
              <a:gd name="T1" fmla="*/ 0 h 32"/>
              <a:gd name="T2" fmla="*/ 14992 w 15008"/>
              <a:gd name="T3" fmla="*/ 0 h 32"/>
              <a:gd name="T4" fmla="*/ 15008 w 15008"/>
              <a:gd name="T5" fmla="*/ 16 h 32"/>
              <a:gd name="T6" fmla="*/ 14992 w 15008"/>
              <a:gd name="T7" fmla="*/ 32 h 32"/>
              <a:gd name="T8" fmla="*/ 16 w 15008"/>
              <a:gd name="T9" fmla="*/ 32 h 32"/>
              <a:gd name="T10" fmla="*/ 0 w 15008"/>
              <a:gd name="T11" fmla="*/ 16 h 32"/>
              <a:gd name="T12" fmla="*/ 16 w 15008"/>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5008" h="32">
                <a:moveTo>
                  <a:pt x="16" y="0"/>
                </a:moveTo>
                <a:lnTo>
                  <a:pt x="14992" y="0"/>
                </a:lnTo>
                <a:cubicBezTo>
                  <a:pt x="15001" y="0"/>
                  <a:pt x="15008" y="8"/>
                  <a:pt x="15008" y="16"/>
                </a:cubicBezTo>
                <a:cubicBezTo>
                  <a:pt x="15008" y="25"/>
                  <a:pt x="15001" y="32"/>
                  <a:pt x="14992" y="32"/>
                </a:cubicBezTo>
                <a:lnTo>
                  <a:pt x="16" y="32"/>
                </a:lnTo>
                <a:cubicBezTo>
                  <a:pt x="8" y="32"/>
                  <a:pt x="0" y="25"/>
                  <a:pt x="0" y="16"/>
                </a:cubicBezTo>
                <a:cubicBezTo>
                  <a:pt x="0" y="8"/>
                  <a:pt x="8" y="0"/>
                  <a:pt x="16" y="0"/>
                </a:cubicBezTo>
                <a:close/>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Rectangle 1021"/>
          <p:cNvSpPr>
            <a:spLocks noChangeArrowheads="1"/>
          </p:cNvSpPr>
          <p:nvPr/>
        </p:nvSpPr>
        <p:spPr bwMode="auto">
          <a:xfrm>
            <a:off x="1017230" y="3528977"/>
            <a:ext cx="8701467" cy="20638"/>
          </a:xfrm>
          <a:prstGeom prst="rect">
            <a:avLst/>
          </a:prstGeom>
          <a:solidFill>
            <a:srgbClr val="CDCDC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Line 1022"/>
          <p:cNvSpPr>
            <a:spLocks noChangeShapeType="1"/>
          </p:cNvSpPr>
          <p:nvPr/>
        </p:nvSpPr>
        <p:spPr bwMode="auto">
          <a:xfrm>
            <a:off x="1008766" y="3521040"/>
            <a:ext cx="8673958" cy="0"/>
          </a:xfrm>
          <a:prstGeom prst="line">
            <a:avLst/>
          </a:prstGeom>
          <a:noFill/>
          <a:ln w="9"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Rectangle 1023"/>
          <p:cNvSpPr>
            <a:spLocks noChangeArrowheads="1"/>
          </p:cNvSpPr>
          <p:nvPr/>
        </p:nvSpPr>
        <p:spPr bwMode="auto">
          <a:xfrm>
            <a:off x="915657" y="3325778"/>
            <a:ext cx="39119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Client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024"/>
          <p:cNvSpPr>
            <a:spLocks noChangeArrowheads="1"/>
          </p:cNvSpPr>
          <p:nvPr/>
        </p:nvSpPr>
        <p:spPr bwMode="auto">
          <a:xfrm>
            <a:off x="915657" y="3492466"/>
            <a:ext cx="4343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300" b="0" i="0" u="none" strike="noStrike" cap="none" normalizeH="0" baseline="0" smtClean="0">
                <a:ln>
                  <a:noFill/>
                </a:ln>
                <a:solidFill>
                  <a:srgbClr val="000000"/>
                </a:solidFill>
                <a:effectLst/>
                <a:latin typeface="Calibri" pitchFamily="34" charset="0"/>
                <a:cs typeface="Arial" pitchFamily="34" charset="0"/>
              </a:rPr>
              <a:t>Server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247" name="Group 3246"/>
          <p:cNvGrpSpPr/>
          <p:nvPr/>
        </p:nvGrpSpPr>
        <p:grpSpPr>
          <a:xfrm>
            <a:off x="8319944" y="3298790"/>
            <a:ext cx="88877" cy="431800"/>
            <a:chOff x="6296025" y="3016251"/>
            <a:chExt cx="66675" cy="431800"/>
          </a:xfrm>
        </p:grpSpPr>
        <p:sp>
          <p:nvSpPr>
            <p:cNvPr id="23" name="Line 1025"/>
            <p:cNvSpPr>
              <a:spLocks noChangeShapeType="1"/>
            </p:cNvSpPr>
            <p:nvPr/>
          </p:nvSpPr>
          <p:spPr bwMode="auto">
            <a:xfrm flipV="1">
              <a:off x="6330950" y="3065463"/>
              <a:ext cx="0" cy="382588"/>
            </a:xfrm>
            <a:prstGeom prst="line">
              <a:avLst/>
            </a:prstGeom>
            <a:noFill/>
            <a:ln w="6" cap="rnd">
              <a:solidFill>
                <a:srgbClr val="40404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026"/>
            <p:cNvSpPr>
              <a:spLocks/>
            </p:cNvSpPr>
            <p:nvPr/>
          </p:nvSpPr>
          <p:spPr bwMode="auto">
            <a:xfrm>
              <a:off x="6296025" y="3016251"/>
              <a:ext cx="66675" cy="63500"/>
            </a:xfrm>
            <a:custGeom>
              <a:avLst/>
              <a:gdLst>
                <a:gd name="T0" fmla="*/ 80 w 152"/>
                <a:gd name="T1" fmla="*/ 0 h 144"/>
                <a:gd name="T2" fmla="*/ 144 w 152"/>
                <a:gd name="T3" fmla="*/ 144 h 144"/>
                <a:gd name="T4" fmla="*/ 152 w 152"/>
                <a:gd name="T5" fmla="*/ 143 h 144"/>
                <a:gd name="T6" fmla="*/ 2 w 152"/>
                <a:gd name="T7" fmla="*/ 143 h 144"/>
                <a:gd name="T8" fmla="*/ 0 w 152"/>
                <a:gd name="T9" fmla="*/ 144 h 144"/>
                <a:gd name="T10" fmla="*/ 80 w 152"/>
                <a:gd name="T11" fmla="*/ 0 h 144"/>
              </a:gdLst>
              <a:ahLst/>
              <a:cxnLst>
                <a:cxn ang="0">
                  <a:pos x="T0" y="T1"/>
                </a:cxn>
                <a:cxn ang="0">
                  <a:pos x="T2" y="T3"/>
                </a:cxn>
                <a:cxn ang="0">
                  <a:pos x="T4" y="T5"/>
                </a:cxn>
                <a:cxn ang="0">
                  <a:pos x="T6" y="T7"/>
                </a:cxn>
                <a:cxn ang="0">
                  <a:pos x="T8" y="T9"/>
                </a:cxn>
                <a:cxn ang="0">
                  <a:pos x="T10" y="T11"/>
                </a:cxn>
              </a:cxnLst>
              <a:rect l="0" t="0" r="r" b="b"/>
              <a:pathLst>
                <a:path w="152" h="144">
                  <a:moveTo>
                    <a:pt x="80" y="0"/>
                  </a:moveTo>
                  <a:lnTo>
                    <a:pt x="144" y="144"/>
                  </a:lnTo>
                  <a:lnTo>
                    <a:pt x="152" y="143"/>
                  </a:lnTo>
                  <a:cubicBezTo>
                    <a:pt x="105" y="119"/>
                    <a:pt x="49" y="119"/>
                    <a:pt x="2" y="143"/>
                  </a:cubicBezTo>
                  <a:lnTo>
                    <a:pt x="0" y="144"/>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54" name="Group 3253"/>
          <p:cNvGrpSpPr/>
          <p:nvPr/>
        </p:nvGrpSpPr>
        <p:grpSpPr>
          <a:xfrm>
            <a:off x="3444414" y="4932328"/>
            <a:ext cx="1113078" cy="730251"/>
            <a:chOff x="2638425" y="4649788"/>
            <a:chExt cx="835026" cy="730251"/>
          </a:xfrm>
        </p:grpSpPr>
        <p:sp>
          <p:nvSpPr>
            <p:cNvPr id="3542" name="Freeform 550"/>
            <p:cNvSpPr>
              <a:spLocks/>
            </p:cNvSpPr>
            <p:nvPr/>
          </p:nvSpPr>
          <p:spPr bwMode="auto">
            <a:xfrm>
              <a:off x="2638425" y="4699001"/>
              <a:ext cx="800100" cy="681038"/>
            </a:xfrm>
            <a:custGeom>
              <a:avLst/>
              <a:gdLst>
                <a:gd name="T0" fmla="*/ 0 w 504"/>
                <a:gd name="T1" fmla="*/ 429 h 429"/>
                <a:gd name="T2" fmla="*/ 504 w 504"/>
                <a:gd name="T3" fmla="*/ 429 h 429"/>
                <a:gd name="T4" fmla="*/ 504 w 504"/>
                <a:gd name="T5" fmla="*/ 0 h 429"/>
              </a:gdLst>
              <a:ahLst/>
              <a:cxnLst>
                <a:cxn ang="0">
                  <a:pos x="T0" y="T1"/>
                </a:cxn>
                <a:cxn ang="0">
                  <a:pos x="T2" y="T3"/>
                </a:cxn>
                <a:cxn ang="0">
                  <a:pos x="T4" y="T5"/>
                </a:cxn>
              </a:cxnLst>
              <a:rect l="0" t="0" r="r" b="b"/>
              <a:pathLst>
                <a:path w="504" h="429">
                  <a:moveTo>
                    <a:pt x="0" y="429"/>
                  </a:moveTo>
                  <a:lnTo>
                    <a:pt x="504" y="429"/>
                  </a:lnTo>
                  <a:lnTo>
                    <a:pt x="504"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44" name="Freeform 551"/>
            <p:cNvSpPr>
              <a:spLocks/>
            </p:cNvSpPr>
            <p:nvPr/>
          </p:nvSpPr>
          <p:spPr bwMode="auto">
            <a:xfrm>
              <a:off x="3408363" y="4649788"/>
              <a:ext cx="65088" cy="63500"/>
            </a:xfrm>
            <a:custGeom>
              <a:avLst/>
              <a:gdLst>
                <a:gd name="T0" fmla="*/ 70 w 150"/>
                <a:gd name="T1" fmla="*/ 0 h 144"/>
                <a:gd name="T2" fmla="*/ 150 w 150"/>
                <a:gd name="T3" fmla="*/ 144 h 144"/>
                <a:gd name="T4" fmla="*/ 150 w 150"/>
                <a:gd name="T5" fmla="*/ 143 h 144"/>
                <a:gd name="T6" fmla="*/ 0 w 150"/>
                <a:gd name="T7" fmla="*/ 143 h 144"/>
                <a:gd name="T8" fmla="*/ 6 w 150"/>
                <a:gd name="T9" fmla="*/ 144 h 144"/>
                <a:gd name="T10" fmla="*/ 70 w 150"/>
                <a:gd name="T11" fmla="*/ 0 h 144"/>
              </a:gdLst>
              <a:ahLst/>
              <a:cxnLst>
                <a:cxn ang="0">
                  <a:pos x="T0" y="T1"/>
                </a:cxn>
                <a:cxn ang="0">
                  <a:pos x="T2" y="T3"/>
                </a:cxn>
                <a:cxn ang="0">
                  <a:pos x="T4" y="T5"/>
                </a:cxn>
                <a:cxn ang="0">
                  <a:pos x="T6" y="T7"/>
                </a:cxn>
                <a:cxn ang="0">
                  <a:pos x="T8" y="T9"/>
                </a:cxn>
                <a:cxn ang="0">
                  <a:pos x="T10" y="T11"/>
                </a:cxn>
              </a:cxnLst>
              <a:rect l="0" t="0" r="r" b="b"/>
              <a:pathLst>
                <a:path w="150" h="144">
                  <a:moveTo>
                    <a:pt x="70" y="0"/>
                  </a:moveTo>
                  <a:lnTo>
                    <a:pt x="150" y="144"/>
                  </a:lnTo>
                  <a:lnTo>
                    <a:pt x="150" y="143"/>
                  </a:lnTo>
                  <a:cubicBezTo>
                    <a:pt x="103" y="120"/>
                    <a:pt x="47" y="120"/>
                    <a:pt x="0" y="143"/>
                  </a:cubicBezTo>
                  <a:lnTo>
                    <a:pt x="6" y="144"/>
                  </a:lnTo>
                  <a:lnTo>
                    <a:pt x="7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3" name="Group 3242"/>
          <p:cNvGrpSpPr/>
          <p:nvPr/>
        </p:nvGrpSpPr>
        <p:grpSpPr>
          <a:xfrm>
            <a:off x="7163665" y="4052058"/>
            <a:ext cx="953134" cy="67469"/>
            <a:chOff x="5364163" y="3767138"/>
            <a:chExt cx="779463" cy="69850"/>
          </a:xfrm>
        </p:grpSpPr>
        <p:sp>
          <p:nvSpPr>
            <p:cNvPr id="7186" name="Freeform 836"/>
            <p:cNvSpPr>
              <a:spLocks/>
            </p:cNvSpPr>
            <p:nvPr/>
          </p:nvSpPr>
          <p:spPr bwMode="auto">
            <a:xfrm>
              <a:off x="5364163" y="3802063"/>
              <a:ext cx="730250" cy="0"/>
            </a:xfrm>
            <a:custGeom>
              <a:avLst/>
              <a:gdLst>
                <a:gd name="T0" fmla="*/ 0 w 460"/>
                <a:gd name="T1" fmla="*/ 79 w 460"/>
                <a:gd name="T2" fmla="*/ 79 w 460"/>
                <a:gd name="T3" fmla="*/ 460 w 460"/>
              </a:gdLst>
              <a:ahLst/>
              <a:cxnLst>
                <a:cxn ang="0">
                  <a:pos x="T0" y="0"/>
                </a:cxn>
                <a:cxn ang="0">
                  <a:pos x="T1" y="0"/>
                </a:cxn>
                <a:cxn ang="0">
                  <a:pos x="T2" y="0"/>
                </a:cxn>
                <a:cxn ang="0">
                  <a:pos x="T3" y="0"/>
                </a:cxn>
              </a:cxnLst>
              <a:rect l="0" t="0" r="r" b="b"/>
              <a:pathLst>
                <a:path w="460">
                  <a:moveTo>
                    <a:pt x="0" y="0"/>
                  </a:moveTo>
                  <a:lnTo>
                    <a:pt x="79" y="0"/>
                  </a:lnTo>
                  <a:lnTo>
                    <a:pt x="79" y="0"/>
                  </a:lnTo>
                  <a:lnTo>
                    <a:pt x="460"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87" name="Freeform 837"/>
            <p:cNvSpPr>
              <a:spLocks/>
            </p:cNvSpPr>
            <p:nvPr/>
          </p:nvSpPr>
          <p:spPr bwMode="auto">
            <a:xfrm>
              <a:off x="6078538" y="3767138"/>
              <a:ext cx="65088" cy="69850"/>
            </a:xfrm>
            <a:custGeom>
              <a:avLst/>
              <a:gdLst>
                <a:gd name="T0" fmla="*/ 149 w 149"/>
                <a:gd name="T1" fmla="*/ 80 h 160"/>
                <a:gd name="T2" fmla="*/ 5 w 149"/>
                <a:gd name="T3" fmla="*/ 160 h 160"/>
                <a:gd name="T4" fmla="*/ 0 w 149"/>
                <a:gd name="T5" fmla="*/ 156 h 160"/>
                <a:gd name="T6" fmla="*/ 0 w 149"/>
                <a:gd name="T7" fmla="*/ 6 h 160"/>
                <a:gd name="T8" fmla="*/ 5 w 149"/>
                <a:gd name="T9" fmla="*/ 0 h 160"/>
                <a:gd name="T10" fmla="*/ 149 w 149"/>
                <a:gd name="T11" fmla="*/ 80 h 160"/>
              </a:gdLst>
              <a:ahLst/>
              <a:cxnLst>
                <a:cxn ang="0">
                  <a:pos x="T0" y="T1"/>
                </a:cxn>
                <a:cxn ang="0">
                  <a:pos x="T2" y="T3"/>
                </a:cxn>
                <a:cxn ang="0">
                  <a:pos x="T4" y="T5"/>
                </a:cxn>
                <a:cxn ang="0">
                  <a:pos x="T6" y="T7"/>
                </a:cxn>
                <a:cxn ang="0">
                  <a:pos x="T8" y="T9"/>
                </a:cxn>
                <a:cxn ang="0">
                  <a:pos x="T10" y="T11"/>
                </a:cxn>
              </a:cxnLst>
              <a:rect l="0" t="0" r="r" b="b"/>
              <a:pathLst>
                <a:path w="149" h="160">
                  <a:moveTo>
                    <a:pt x="149" y="80"/>
                  </a:moveTo>
                  <a:lnTo>
                    <a:pt x="5" y="160"/>
                  </a:lnTo>
                  <a:lnTo>
                    <a:pt x="0" y="156"/>
                  </a:lnTo>
                  <a:cubicBezTo>
                    <a:pt x="23" y="109"/>
                    <a:pt x="23" y="53"/>
                    <a:pt x="0" y="6"/>
                  </a:cubicBezTo>
                  <a:lnTo>
                    <a:pt x="5" y="0"/>
                  </a:lnTo>
                  <a:lnTo>
                    <a:pt x="149" y="8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48" name="Group 3247"/>
          <p:cNvGrpSpPr/>
          <p:nvPr/>
        </p:nvGrpSpPr>
        <p:grpSpPr>
          <a:xfrm>
            <a:off x="2741864" y="5043479"/>
            <a:ext cx="3288443" cy="882655"/>
            <a:chOff x="2111376" y="4760939"/>
            <a:chExt cx="2066926" cy="882655"/>
          </a:xfrm>
        </p:grpSpPr>
        <p:sp>
          <p:nvSpPr>
            <p:cNvPr id="3827" name="Freeform 788"/>
            <p:cNvSpPr>
              <a:spLocks/>
            </p:cNvSpPr>
            <p:nvPr/>
          </p:nvSpPr>
          <p:spPr bwMode="auto">
            <a:xfrm>
              <a:off x="2111376" y="4810152"/>
              <a:ext cx="2036763" cy="833442"/>
            </a:xfrm>
            <a:custGeom>
              <a:avLst/>
              <a:gdLst>
                <a:gd name="T0" fmla="*/ 0 w 1283"/>
                <a:gd name="T1" fmla="*/ 525 h 525"/>
                <a:gd name="T2" fmla="*/ 1283 w 1283"/>
                <a:gd name="T3" fmla="*/ 525 h 525"/>
                <a:gd name="T4" fmla="*/ 1283 w 1283"/>
                <a:gd name="T5" fmla="*/ 0 h 525"/>
              </a:gdLst>
              <a:ahLst/>
              <a:cxnLst>
                <a:cxn ang="0">
                  <a:pos x="T0" y="T1"/>
                </a:cxn>
                <a:cxn ang="0">
                  <a:pos x="T2" y="T3"/>
                </a:cxn>
                <a:cxn ang="0">
                  <a:pos x="T4" y="T5"/>
                </a:cxn>
              </a:cxnLst>
              <a:rect l="0" t="0" r="r" b="b"/>
              <a:pathLst>
                <a:path w="1283" h="525">
                  <a:moveTo>
                    <a:pt x="0" y="525"/>
                  </a:moveTo>
                  <a:lnTo>
                    <a:pt x="1283" y="525"/>
                  </a:lnTo>
                  <a:lnTo>
                    <a:pt x="1283"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28" name="Freeform 789"/>
            <p:cNvSpPr>
              <a:spLocks/>
            </p:cNvSpPr>
            <p:nvPr/>
          </p:nvSpPr>
          <p:spPr bwMode="auto">
            <a:xfrm>
              <a:off x="4113214" y="4760939"/>
              <a:ext cx="65088" cy="69850"/>
            </a:xfrm>
            <a:custGeom>
              <a:avLst/>
              <a:gdLst>
                <a:gd name="T0" fmla="*/ 80 w 151"/>
                <a:gd name="T1" fmla="*/ 0 h 160"/>
                <a:gd name="T2" fmla="*/ 144 w 151"/>
                <a:gd name="T3" fmla="*/ 160 h 160"/>
                <a:gd name="T4" fmla="*/ 151 w 151"/>
                <a:gd name="T5" fmla="*/ 154 h 160"/>
                <a:gd name="T6" fmla="*/ 1 w 151"/>
                <a:gd name="T7" fmla="*/ 154 h 160"/>
                <a:gd name="T8" fmla="*/ 0 w 151"/>
                <a:gd name="T9" fmla="*/ 160 h 160"/>
                <a:gd name="T10" fmla="*/ 80 w 151"/>
                <a:gd name="T11" fmla="*/ 0 h 160"/>
              </a:gdLst>
              <a:ahLst/>
              <a:cxnLst>
                <a:cxn ang="0">
                  <a:pos x="T0" y="T1"/>
                </a:cxn>
                <a:cxn ang="0">
                  <a:pos x="T2" y="T3"/>
                </a:cxn>
                <a:cxn ang="0">
                  <a:pos x="T4" y="T5"/>
                </a:cxn>
                <a:cxn ang="0">
                  <a:pos x="T6" y="T7"/>
                </a:cxn>
                <a:cxn ang="0">
                  <a:pos x="T8" y="T9"/>
                </a:cxn>
                <a:cxn ang="0">
                  <a:pos x="T10" y="T11"/>
                </a:cxn>
              </a:cxnLst>
              <a:rect l="0" t="0" r="r" b="b"/>
              <a:pathLst>
                <a:path w="151" h="160">
                  <a:moveTo>
                    <a:pt x="80" y="0"/>
                  </a:moveTo>
                  <a:lnTo>
                    <a:pt x="144" y="160"/>
                  </a:lnTo>
                  <a:lnTo>
                    <a:pt x="151" y="154"/>
                  </a:lnTo>
                  <a:cubicBezTo>
                    <a:pt x="104" y="130"/>
                    <a:pt x="49" y="130"/>
                    <a:pt x="1" y="154"/>
                  </a:cubicBezTo>
                  <a:lnTo>
                    <a:pt x="0" y="160"/>
                  </a:lnTo>
                  <a:lnTo>
                    <a:pt x="80" y="0"/>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173" name="Freeform 822"/>
          <p:cNvSpPr>
            <a:spLocks noEditPoints="1"/>
          </p:cNvSpPr>
          <p:nvPr/>
        </p:nvSpPr>
        <p:spPr bwMode="auto">
          <a:xfrm>
            <a:off x="6744673" y="3916327"/>
            <a:ext cx="450733" cy="336550"/>
          </a:xfrm>
          <a:custGeom>
            <a:avLst/>
            <a:gdLst>
              <a:gd name="T0" fmla="*/ 659 w 777"/>
              <a:gd name="T1" fmla="*/ 389 h 777"/>
              <a:gd name="T2" fmla="*/ 707 w 777"/>
              <a:gd name="T3" fmla="*/ 293 h 777"/>
              <a:gd name="T4" fmla="*/ 627 w 777"/>
              <a:gd name="T5" fmla="*/ 261 h 777"/>
              <a:gd name="T6" fmla="*/ 531 w 777"/>
              <a:gd name="T7" fmla="*/ 165 h 777"/>
              <a:gd name="T8" fmla="*/ 549 w 777"/>
              <a:gd name="T9" fmla="*/ 90 h 777"/>
              <a:gd name="T10" fmla="*/ 419 w 777"/>
              <a:gd name="T11" fmla="*/ 133 h 777"/>
              <a:gd name="T12" fmla="*/ 307 w 777"/>
              <a:gd name="T13" fmla="*/ 101 h 777"/>
              <a:gd name="T14" fmla="*/ 227 w 777"/>
              <a:gd name="T15" fmla="*/ 85 h 777"/>
              <a:gd name="T16" fmla="*/ 227 w 777"/>
              <a:gd name="T17" fmla="*/ 186 h 777"/>
              <a:gd name="T18" fmla="*/ 128 w 777"/>
              <a:gd name="T19" fmla="*/ 247 h 777"/>
              <a:gd name="T20" fmla="*/ 64 w 777"/>
              <a:gd name="T21" fmla="*/ 295 h 777"/>
              <a:gd name="T22" fmla="*/ 132 w 777"/>
              <a:gd name="T23" fmla="*/ 387 h 777"/>
              <a:gd name="T24" fmla="*/ 115 w 777"/>
              <a:gd name="T25" fmla="*/ 453 h 777"/>
              <a:gd name="T26" fmla="*/ 83 w 777"/>
              <a:gd name="T27" fmla="*/ 549 h 777"/>
              <a:gd name="T28" fmla="*/ 190 w 777"/>
              <a:gd name="T29" fmla="*/ 552 h 777"/>
              <a:gd name="T30" fmla="*/ 241 w 777"/>
              <a:gd name="T31" fmla="*/ 645 h 777"/>
              <a:gd name="T32" fmla="*/ 287 w 777"/>
              <a:gd name="T33" fmla="*/ 711 h 777"/>
              <a:gd name="T34" fmla="*/ 419 w 777"/>
              <a:gd name="T35" fmla="*/ 645 h 777"/>
              <a:gd name="T36" fmla="*/ 483 w 777"/>
              <a:gd name="T37" fmla="*/ 709 h 777"/>
              <a:gd name="T38" fmla="*/ 515 w 777"/>
              <a:gd name="T39" fmla="*/ 613 h 777"/>
              <a:gd name="T40" fmla="*/ 611 w 777"/>
              <a:gd name="T41" fmla="*/ 517 h 777"/>
              <a:gd name="T42" fmla="*/ 686 w 777"/>
              <a:gd name="T43" fmla="*/ 551 h 777"/>
              <a:gd name="T44" fmla="*/ 707 w 777"/>
              <a:gd name="T45" fmla="*/ 437 h 777"/>
              <a:gd name="T46" fmla="*/ 712 w 777"/>
              <a:gd name="T47" fmla="*/ 614 h 777"/>
              <a:gd name="T48" fmla="*/ 633 w 777"/>
              <a:gd name="T49" fmla="*/ 584 h 777"/>
              <a:gd name="T50" fmla="*/ 578 w 777"/>
              <a:gd name="T51" fmla="*/ 637 h 777"/>
              <a:gd name="T52" fmla="*/ 419 w 777"/>
              <a:gd name="T53" fmla="*/ 693 h 777"/>
              <a:gd name="T54" fmla="*/ 355 w 777"/>
              <a:gd name="T55" fmla="*/ 693 h 777"/>
              <a:gd name="T56" fmla="*/ 307 w 777"/>
              <a:gd name="T57" fmla="*/ 773 h 777"/>
              <a:gd name="T58" fmla="*/ 196 w 777"/>
              <a:gd name="T59" fmla="*/ 626 h 777"/>
              <a:gd name="T60" fmla="*/ 151 w 777"/>
              <a:gd name="T61" fmla="*/ 581 h 777"/>
              <a:gd name="T62" fmla="*/ 3 w 777"/>
              <a:gd name="T63" fmla="*/ 453 h 777"/>
              <a:gd name="T64" fmla="*/ 83 w 777"/>
              <a:gd name="T65" fmla="*/ 421 h 777"/>
              <a:gd name="T66" fmla="*/ 83 w 777"/>
              <a:gd name="T67" fmla="*/ 387 h 777"/>
              <a:gd name="T68" fmla="*/ 67 w 777"/>
              <a:gd name="T69" fmla="*/ 165 h 777"/>
              <a:gd name="T70" fmla="*/ 147 w 777"/>
              <a:gd name="T71" fmla="*/ 197 h 777"/>
              <a:gd name="T72" fmla="*/ 195 w 777"/>
              <a:gd name="T73" fmla="*/ 149 h 777"/>
              <a:gd name="T74" fmla="*/ 316 w 777"/>
              <a:gd name="T75" fmla="*/ 1 h 777"/>
              <a:gd name="T76" fmla="*/ 352 w 777"/>
              <a:gd name="T77" fmla="*/ 80 h 777"/>
              <a:gd name="T78" fmla="*/ 427 w 777"/>
              <a:gd name="T79" fmla="*/ 79 h 777"/>
              <a:gd name="T80" fmla="*/ 579 w 777"/>
              <a:gd name="T81" fmla="*/ 133 h 777"/>
              <a:gd name="T82" fmla="*/ 643 w 777"/>
              <a:gd name="T83" fmla="*/ 197 h 777"/>
              <a:gd name="T84" fmla="*/ 707 w 777"/>
              <a:gd name="T85" fmla="*/ 165 h 777"/>
              <a:gd name="T86" fmla="*/ 701 w 777"/>
              <a:gd name="T87" fmla="*/ 350 h 777"/>
              <a:gd name="T88" fmla="*/ 704 w 777"/>
              <a:gd name="T89" fmla="*/ 387 h 777"/>
              <a:gd name="T90" fmla="*/ 467 w 777"/>
              <a:gd name="T91" fmla="*/ 325 h 777"/>
              <a:gd name="T92" fmla="*/ 307 w 777"/>
              <a:gd name="T93" fmla="*/ 453 h 777"/>
              <a:gd name="T94" fmla="*/ 410 w 777"/>
              <a:gd name="T95" fmla="*/ 236 h 777"/>
              <a:gd name="T96" fmla="*/ 489 w 777"/>
              <a:gd name="T97" fmla="*/ 507 h 777"/>
              <a:gd name="T98" fmla="*/ 274 w 777"/>
              <a:gd name="T99" fmla="*/ 483 h 777"/>
              <a:gd name="T100" fmla="*/ 298 w 777"/>
              <a:gd name="T101" fmla="*/ 268 h 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7" h="777">
                <a:moveTo>
                  <a:pt x="713" y="488"/>
                </a:moveTo>
                <a:cubicBezTo>
                  <a:pt x="698" y="481"/>
                  <a:pt x="649" y="461"/>
                  <a:pt x="643" y="453"/>
                </a:cubicBezTo>
                <a:lnTo>
                  <a:pt x="659" y="421"/>
                </a:lnTo>
                <a:lnTo>
                  <a:pt x="659" y="389"/>
                </a:lnTo>
                <a:lnTo>
                  <a:pt x="643" y="325"/>
                </a:lnTo>
                <a:lnTo>
                  <a:pt x="675" y="309"/>
                </a:lnTo>
                <a:lnTo>
                  <a:pt x="683" y="305"/>
                </a:lnTo>
                <a:cubicBezTo>
                  <a:pt x="683" y="305"/>
                  <a:pt x="699" y="298"/>
                  <a:pt x="707" y="293"/>
                </a:cubicBezTo>
                <a:lnTo>
                  <a:pt x="714" y="292"/>
                </a:lnTo>
                <a:cubicBezTo>
                  <a:pt x="703" y="266"/>
                  <a:pt x="698" y="255"/>
                  <a:pt x="691" y="229"/>
                </a:cubicBezTo>
                <a:lnTo>
                  <a:pt x="687" y="228"/>
                </a:lnTo>
                <a:cubicBezTo>
                  <a:pt x="672" y="235"/>
                  <a:pt x="623" y="255"/>
                  <a:pt x="627" y="261"/>
                </a:cubicBezTo>
                <a:lnTo>
                  <a:pt x="595" y="229"/>
                </a:lnTo>
                <a:lnTo>
                  <a:pt x="598" y="224"/>
                </a:lnTo>
                <a:cubicBezTo>
                  <a:pt x="586" y="209"/>
                  <a:pt x="571" y="195"/>
                  <a:pt x="547" y="181"/>
                </a:cubicBezTo>
                <a:lnTo>
                  <a:pt x="531" y="165"/>
                </a:lnTo>
                <a:lnTo>
                  <a:pt x="531" y="117"/>
                </a:lnTo>
                <a:lnTo>
                  <a:pt x="535" y="123"/>
                </a:lnTo>
                <a:cubicBezTo>
                  <a:pt x="535" y="123"/>
                  <a:pt x="542" y="106"/>
                  <a:pt x="547" y="85"/>
                </a:cubicBezTo>
                <a:lnTo>
                  <a:pt x="549" y="90"/>
                </a:lnTo>
                <a:cubicBezTo>
                  <a:pt x="523" y="79"/>
                  <a:pt x="512" y="74"/>
                  <a:pt x="483" y="69"/>
                </a:cubicBezTo>
                <a:lnTo>
                  <a:pt x="486" y="64"/>
                </a:lnTo>
                <a:cubicBezTo>
                  <a:pt x="479" y="80"/>
                  <a:pt x="458" y="131"/>
                  <a:pt x="451" y="133"/>
                </a:cubicBezTo>
                <a:lnTo>
                  <a:pt x="419" y="133"/>
                </a:lnTo>
                <a:lnTo>
                  <a:pt x="419" y="127"/>
                </a:lnTo>
                <a:cubicBezTo>
                  <a:pt x="400" y="125"/>
                  <a:pt x="379" y="126"/>
                  <a:pt x="355" y="133"/>
                </a:cubicBezTo>
                <a:lnTo>
                  <a:pt x="323" y="133"/>
                </a:lnTo>
                <a:lnTo>
                  <a:pt x="307" y="101"/>
                </a:lnTo>
                <a:lnTo>
                  <a:pt x="305" y="100"/>
                </a:lnTo>
                <a:cubicBezTo>
                  <a:pt x="305" y="100"/>
                  <a:pt x="297" y="82"/>
                  <a:pt x="291" y="69"/>
                </a:cubicBezTo>
                <a:lnTo>
                  <a:pt x="290" y="64"/>
                </a:lnTo>
                <a:cubicBezTo>
                  <a:pt x="264" y="76"/>
                  <a:pt x="253" y="80"/>
                  <a:pt x="227" y="85"/>
                </a:cubicBezTo>
                <a:lnTo>
                  <a:pt x="227" y="91"/>
                </a:lnTo>
                <a:cubicBezTo>
                  <a:pt x="235" y="110"/>
                  <a:pt x="257" y="162"/>
                  <a:pt x="259" y="165"/>
                </a:cubicBezTo>
                <a:lnTo>
                  <a:pt x="227" y="181"/>
                </a:lnTo>
                <a:lnTo>
                  <a:pt x="227" y="186"/>
                </a:lnTo>
                <a:cubicBezTo>
                  <a:pt x="213" y="198"/>
                  <a:pt x="199" y="212"/>
                  <a:pt x="179" y="229"/>
                </a:cubicBezTo>
                <a:lnTo>
                  <a:pt x="163" y="261"/>
                </a:lnTo>
                <a:lnTo>
                  <a:pt x="131" y="245"/>
                </a:lnTo>
                <a:lnTo>
                  <a:pt x="128" y="247"/>
                </a:lnTo>
                <a:cubicBezTo>
                  <a:pt x="128" y="247"/>
                  <a:pt x="109" y="239"/>
                  <a:pt x="83" y="229"/>
                </a:cubicBezTo>
                <a:lnTo>
                  <a:pt x="90" y="231"/>
                </a:lnTo>
                <a:cubicBezTo>
                  <a:pt x="79" y="257"/>
                  <a:pt x="75" y="268"/>
                  <a:pt x="67" y="293"/>
                </a:cubicBezTo>
                <a:lnTo>
                  <a:pt x="64" y="295"/>
                </a:lnTo>
                <a:cubicBezTo>
                  <a:pt x="84" y="303"/>
                  <a:pt x="136" y="323"/>
                  <a:pt x="131" y="325"/>
                </a:cubicBezTo>
                <a:lnTo>
                  <a:pt x="136" y="323"/>
                </a:lnTo>
                <a:cubicBezTo>
                  <a:pt x="136" y="323"/>
                  <a:pt x="132" y="382"/>
                  <a:pt x="131" y="389"/>
                </a:cubicBezTo>
                <a:lnTo>
                  <a:pt x="132" y="387"/>
                </a:lnTo>
                <a:cubicBezTo>
                  <a:pt x="132" y="391"/>
                  <a:pt x="133" y="405"/>
                  <a:pt x="131" y="405"/>
                </a:cubicBezTo>
                <a:lnTo>
                  <a:pt x="133" y="405"/>
                </a:lnTo>
                <a:cubicBezTo>
                  <a:pt x="133" y="405"/>
                  <a:pt x="136" y="436"/>
                  <a:pt x="131" y="437"/>
                </a:cubicBezTo>
                <a:lnTo>
                  <a:pt x="115" y="453"/>
                </a:lnTo>
                <a:lnTo>
                  <a:pt x="118" y="453"/>
                </a:lnTo>
                <a:cubicBezTo>
                  <a:pt x="112" y="459"/>
                  <a:pt x="110" y="460"/>
                  <a:pt x="67" y="485"/>
                </a:cubicBezTo>
                <a:lnTo>
                  <a:pt x="63" y="479"/>
                </a:lnTo>
                <a:cubicBezTo>
                  <a:pt x="73" y="505"/>
                  <a:pt x="78" y="516"/>
                  <a:pt x="83" y="549"/>
                </a:cubicBezTo>
                <a:lnTo>
                  <a:pt x="88" y="543"/>
                </a:lnTo>
                <a:cubicBezTo>
                  <a:pt x="107" y="535"/>
                  <a:pt x="162" y="514"/>
                  <a:pt x="163" y="517"/>
                </a:cubicBezTo>
                <a:lnTo>
                  <a:pt x="195" y="549"/>
                </a:lnTo>
                <a:lnTo>
                  <a:pt x="190" y="552"/>
                </a:lnTo>
                <a:cubicBezTo>
                  <a:pt x="199" y="563"/>
                  <a:pt x="211" y="575"/>
                  <a:pt x="227" y="581"/>
                </a:cubicBezTo>
                <a:lnTo>
                  <a:pt x="259" y="613"/>
                </a:lnTo>
                <a:lnTo>
                  <a:pt x="243" y="645"/>
                </a:lnTo>
                <a:lnTo>
                  <a:pt x="241" y="645"/>
                </a:lnTo>
                <a:cubicBezTo>
                  <a:pt x="241" y="645"/>
                  <a:pt x="232" y="665"/>
                  <a:pt x="227" y="677"/>
                </a:cubicBezTo>
                <a:lnTo>
                  <a:pt x="224" y="684"/>
                </a:lnTo>
                <a:cubicBezTo>
                  <a:pt x="250" y="695"/>
                  <a:pt x="261" y="700"/>
                  <a:pt x="291" y="709"/>
                </a:cubicBezTo>
                <a:lnTo>
                  <a:pt x="287" y="711"/>
                </a:lnTo>
                <a:cubicBezTo>
                  <a:pt x="295" y="693"/>
                  <a:pt x="317" y="641"/>
                  <a:pt x="323" y="645"/>
                </a:cubicBezTo>
                <a:lnTo>
                  <a:pt x="355" y="645"/>
                </a:lnTo>
                <a:lnTo>
                  <a:pt x="357" y="646"/>
                </a:lnTo>
                <a:cubicBezTo>
                  <a:pt x="375" y="649"/>
                  <a:pt x="395" y="649"/>
                  <a:pt x="419" y="645"/>
                </a:cubicBezTo>
                <a:lnTo>
                  <a:pt x="451" y="645"/>
                </a:lnTo>
                <a:lnTo>
                  <a:pt x="467" y="677"/>
                </a:lnTo>
                <a:lnTo>
                  <a:pt x="468" y="678"/>
                </a:lnTo>
                <a:cubicBezTo>
                  <a:pt x="468" y="678"/>
                  <a:pt x="475" y="696"/>
                  <a:pt x="483" y="709"/>
                </a:cubicBezTo>
                <a:lnTo>
                  <a:pt x="483" y="714"/>
                </a:lnTo>
                <a:cubicBezTo>
                  <a:pt x="509" y="703"/>
                  <a:pt x="520" y="699"/>
                  <a:pt x="547" y="693"/>
                </a:cubicBezTo>
                <a:lnTo>
                  <a:pt x="546" y="688"/>
                </a:lnTo>
                <a:cubicBezTo>
                  <a:pt x="540" y="672"/>
                  <a:pt x="519" y="620"/>
                  <a:pt x="515" y="613"/>
                </a:cubicBezTo>
                <a:lnTo>
                  <a:pt x="563" y="597"/>
                </a:lnTo>
                <a:lnTo>
                  <a:pt x="558" y="591"/>
                </a:lnTo>
                <a:cubicBezTo>
                  <a:pt x="569" y="582"/>
                  <a:pt x="582" y="569"/>
                  <a:pt x="595" y="549"/>
                </a:cubicBezTo>
                <a:lnTo>
                  <a:pt x="611" y="517"/>
                </a:lnTo>
                <a:lnTo>
                  <a:pt x="659" y="533"/>
                </a:lnTo>
                <a:lnTo>
                  <a:pt x="653" y="537"/>
                </a:lnTo>
                <a:cubicBezTo>
                  <a:pt x="653" y="537"/>
                  <a:pt x="670" y="544"/>
                  <a:pt x="691" y="549"/>
                </a:cubicBezTo>
                <a:lnTo>
                  <a:pt x="686" y="551"/>
                </a:lnTo>
                <a:cubicBezTo>
                  <a:pt x="697" y="525"/>
                  <a:pt x="702" y="514"/>
                  <a:pt x="707" y="485"/>
                </a:cubicBezTo>
                <a:lnTo>
                  <a:pt x="713" y="488"/>
                </a:lnTo>
                <a:close/>
                <a:moveTo>
                  <a:pt x="701" y="427"/>
                </a:moveTo>
                <a:cubicBezTo>
                  <a:pt x="701" y="427"/>
                  <a:pt x="700" y="428"/>
                  <a:pt x="707" y="437"/>
                </a:cubicBezTo>
                <a:lnTo>
                  <a:pt x="700" y="430"/>
                </a:lnTo>
                <a:cubicBezTo>
                  <a:pt x="707" y="433"/>
                  <a:pt x="776" y="462"/>
                  <a:pt x="771" y="469"/>
                </a:cubicBezTo>
                <a:lnTo>
                  <a:pt x="707" y="613"/>
                </a:lnTo>
                <a:lnTo>
                  <a:pt x="712" y="614"/>
                </a:lnTo>
                <a:cubicBezTo>
                  <a:pt x="712" y="614"/>
                  <a:pt x="641" y="585"/>
                  <a:pt x="627" y="581"/>
                </a:cubicBezTo>
                <a:lnTo>
                  <a:pt x="634" y="582"/>
                </a:lnTo>
                <a:cubicBezTo>
                  <a:pt x="634" y="583"/>
                  <a:pt x="633" y="584"/>
                  <a:pt x="627" y="581"/>
                </a:cubicBezTo>
                <a:lnTo>
                  <a:pt x="633" y="584"/>
                </a:lnTo>
                <a:cubicBezTo>
                  <a:pt x="617" y="603"/>
                  <a:pt x="602" y="618"/>
                  <a:pt x="579" y="629"/>
                </a:cubicBezTo>
                <a:lnTo>
                  <a:pt x="586" y="631"/>
                </a:lnTo>
                <a:cubicBezTo>
                  <a:pt x="586" y="631"/>
                  <a:pt x="581" y="634"/>
                  <a:pt x="579" y="629"/>
                </a:cubicBezTo>
                <a:lnTo>
                  <a:pt x="578" y="637"/>
                </a:lnTo>
                <a:cubicBezTo>
                  <a:pt x="581" y="644"/>
                  <a:pt x="609" y="715"/>
                  <a:pt x="611" y="709"/>
                </a:cubicBezTo>
                <a:lnTo>
                  <a:pt x="451" y="773"/>
                </a:lnTo>
                <a:lnTo>
                  <a:pt x="455" y="777"/>
                </a:lnTo>
                <a:cubicBezTo>
                  <a:pt x="455" y="777"/>
                  <a:pt x="426" y="702"/>
                  <a:pt x="419" y="693"/>
                </a:cubicBezTo>
                <a:lnTo>
                  <a:pt x="423" y="696"/>
                </a:lnTo>
                <a:cubicBezTo>
                  <a:pt x="422" y="696"/>
                  <a:pt x="420" y="696"/>
                  <a:pt x="419" y="693"/>
                </a:cubicBezTo>
                <a:lnTo>
                  <a:pt x="420" y="696"/>
                </a:lnTo>
                <a:cubicBezTo>
                  <a:pt x="396" y="698"/>
                  <a:pt x="372" y="698"/>
                  <a:pt x="355" y="693"/>
                </a:cubicBezTo>
                <a:lnTo>
                  <a:pt x="350" y="694"/>
                </a:lnTo>
                <a:cubicBezTo>
                  <a:pt x="350" y="694"/>
                  <a:pt x="348" y="694"/>
                  <a:pt x="339" y="693"/>
                </a:cubicBezTo>
                <a:lnTo>
                  <a:pt x="347" y="694"/>
                </a:lnTo>
                <a:cubicBezTo>
                  <a:pt x="344" y="701"/>
                  <a:pt x="312" y="775"/>
                  <a:pt x="307" y="773"/>
                </a:cubicBezTo>
                <a:lnTo>
                  <a:pt x="163" y="709"/>
                </a:lnTo>
                <a:lnTo>
                  <a:pt x="160" y="709"/>
                </a:lnTo>
                <a:cubicBezTo>
                  <a:pt x="160" y="709"/>
                  <a:pt x="193" y="633"/>
                  <a:pt x="195" y="629"/>
                </a:cubicBezTo>
                <a:lnTo>
                  <a:pt x="196" y="626"/>
                </a:lnTo>
                <a:cubicBezTo>
                  <a:pt x="195" y="625"/>
                  <a:pt x="194" y="624"/>
                  <a:pt x="195" y="629"/>
                </a:cubicBezTo>
                <a:lnTo>
                  <a:pt x="194" y="624"/>
                </a:lnTo>
                <a:cubicBezTo>
                  <a:pt x="177" y="610"/>
                  <a:pt x="163" y="596"/>
                  <a:pt x="147" y="581"/>
                </a:cubicBezTo>
                <a:lnTo>
                  <a:pt x="151" y="581"/>
                </a:lnTo>
                <a:cubicBezTo>
                  <a:pt x="151" y="581"/>
                  <a:pt x="147" y="576"/>
                  <a:pt x="147" y="565"/>
                </a:cubicBezTo>
                <a:lnTo>
                  <a:pt x="145" y="572"/>
                </a:lnTo>
                <a:cubicBezTo>
                  <a:pt x="138" y="575"/>
                  <a:pt x="61" y="605"/>
                  <a:pt x="67" y="597"/>
                </a:cubicBezTo>
                <a:lnTo>
                  <a:pt x="3" y="453"/>
                </a:lnTo>
                <a:lnTo>
                  <a:pt x="0" y="451"/>
                </a:lnTo>
                <a:cubicBezTo>
                  <a:pt x="0" y="451"/>
                  <a:pt x="83" y="419"/>
                  <a:pt x="83" y="421"/>
                </a:cubicBezTo>
                <a:lnTo>
                  <a:pt x="83" y="419"/>
                </a:lnTo>
                <a:cubicBezTo>
                  <a:pt x="83" y="419"/>
                  <a:pt x="85" y="418"/>
                  <a:pt x="83" y="421"/>
                </a:cubicBezTo>
                <a:lnTo>
                  <a:pt x="86" y="418"/>
                </a:lnTo>
                <a:cubicBezTo>
                  <a:pt x="85" y="414"/>
                  <a:pt x="85" y="408"/>
                  <a:pt x="83" y="405"/>
                </a:cubicBezTo>
                <a:lnTo>
                  <a:pt x="83" y="389"/>
                </a:lnTo>
                <a:lnTo>
                  <a:pt x="83" y="387"/>
                </a:lnTo>
                <a:cubicBezTo>
                  <a:pt x="83" y="387"/>
                  <a:pt x="85" y="362"/>
                  <a:pt x="83" y="357"/>
                </a:cubicBezTo>
                <a:lnTo>
                  <a:pt x="85" y="355"/>
                </a:lnTo>
                <a:cubicBezTo>
                  <a:pt x="79" y="353"/>
                  <a:pt x="1" y="322"/>
                  <a:pt x="3" y="325"/>
                </a:cubicBezTo>
                <a:lnTo>
                  <a:pt x="67" y="165"/>
                </a:lnTo>
                <a:lnTo>
                  <a:pt x="63" y="168"/>
                </a:lnTo>
                <a:cubicBezTo>
                  <a:pt x="63" y="168"/>
                  <a:pt x="140" y="199"/>
                  <a:pt x="147" y="197"/>
                </a:cubicBezTo>
                <a:lnTo>
                  <a:pt x="146" y="201"/>
                </a:lnTo>
                <a:cubicBezTo>
                  <a:pt x="147" y="200"/>
                  <a:pt x="148" y="199"/>
                  <a:pt x="147" y="197"/>
                </a:cubicBezTo>
                <a:lnTo>
                  <a:pt x="148" y="199"/>
                </a:lnTo>
                <a:cubicBezTo>
                  <a:pt x="163" y="180"/>
                  <a:pt x="179" y="163"/>
                  <a:pt x="195" y="149"/>
                </a:cubicBezTo>
                <a:lnTo>
                  <a:pt x="196" y="149"/>
                </a:lnTo>
                <a:cubicBezTo>
                  <a:pt x="196" y="149"/>
                  <a:pt x="197" y="148"/>
                  <a:pt x="195" y="149"/>
                </a:cubicBezTo>
                <a:lnTo>
                  <a:pt x="198" y="147"/>
                </a:lnTo>
                <a:cubicBezTo>
                  <a:pt x="195" y="141"/>
                  <a:pt x="163" y="65"/>
                  <a:pt x="163" y="69"/>
                </a:cubicBezTo>
                <a:lnTo>
                  <a:pt x="323" y="5"/>
                </a:lnTo>
                <a:lnTo>
                  <a:pt x="316" y="1"/>
                </a:lnTo>
                <a:cubicBezTo>
                  <a:pt x="316" y="1"/>
                  <a:pt x="347" y="74"/>
                  <a:pt x="355" y="85"/>
                </a:cubicBezTo>
                <a:lnTo>
                  <a:pt x="350" y="81"/>
                </a:lnTo>
                <a:cubicBezTo>
                  <a:pt x="351" y="81"/>
                  <a:pt x="352" y="80"/>
                  <a:pt x="355" y="85"/>
                </a:cubicBezTo>
                <a:lnTo>
                  <a:pt x="352" y="80"/>
                </a:lnTo>
                <a:cubicBezTo>
                  <a:pt x="377" y="77"/>
                  <a:pt x="401" y="77"/>
                  <a:pt x="419" y="85"/>
                </a:cubicBezTo>
                <a:lnTo>
                  <a:pt x="424" y="79"/>
                </a:lnTo>
                <a:cubicBezTo>
                  <a:pt x="424" y="79"/>
                  <a:pt x="425" y="79"/>
                  <a:pt x="419" y="85"/>
                </a:cubicBezTo>
                <a:lnTo>
                  <a:pt x="427" y="79"/>
                </a:lnTo>
                <a:cubicBezTo>
                  <a:pt x="429" y="73"/>
                  <a:pt x="459" y="0"/>
                  <a:pt x="451" y="5"/>
                </a:cubicBezTo>
                <a:lnTo>
                  <a:pt x="611" y="69"/>
                </a:lnTo>
                <a:lnTo>
                  <a:pt x="612" y="63"/>
                </a:lnTo>
                <a:cubicBezTo>
                  <a:pt x="612" y="63"/>
                  <a:pt x="583" y="134"/>
                  <a:pt x="579" y="133"/>
                </a:cubicBezTo>
                <a:lnTo>
                  <a:pt x="580" y="141"/>
                </a:lnTo>
                <a:cubicBezTo>
                  <a:pt x="581" y="142"/>
                  <a:pt x="583" y="143"/>
                  <a:pt x="579" y="149"/>
                </a:cubicBezTo>
                <a:lnTo>
                  <a:pt x="583" y="143"/>
                </a:lnTo>
                <a:cubicBezTo>
                  <a:pt x="604" y="159"/>
                  <a:pt x="621" y="176"/>
                  <a:pt x="643" y="197"/>
                </a:cubicBezTo>
                <a:lnTo>
                  <a:pt x="636" y="194"/>
                </a:lnTo>
                <a:cubicBezTo>
                  <a:pt x="636" y="194"/>
                  <a:pt x="637" y="195"/>
                  <a:pt x="643" y="197"/>
                </a:cubicBezTo>
                <a:lnTo>
                  <a:pt x="638" y="196"/>
                </a:lnTo>
                <a:cubicBezTo>
                  <a:pt x="644" y="194"/>
                  <a:pt x="714" y="165"/>
                  <a:pt x="707" y="165"/>
                </a:cubicBezTo>
                <a:lnTo>
                  <a:pt x="771" y="325"/>
                </a:lnTo>
                <a:lnTo>
                  <a:pt x="777" y="318"/>
                </a:lnTo>
                <a:cubicBezTo>
                  <a:pt x="777" y="318"/>
                  <a:pt x="708" y="347"/>
                  <a:pt x="707" y="357"/>
                </a:cubicBezTo>
                <a:lnTo>
                  <a:pt x="701" y="350"/>
                </a:lnTo>
                <a:cubicBezTo>
                  <a:pt x="701" y="351"/>
                  <a:pt x="701" y="352"/>
                  <a:pt x="707" y="357"/>
                </a:cubicBezTo>
                <a:lnTo>
                  <a:pt x="701" y="352"/>
                </a:lnTo>
                <a:cubicBezTo>
                  <a:pt x="703" y="366"/>
                  <a:pt x="704" y="377"/>
                  <a:pt x="707" y="389"/>
                </a:cubicBezTo>
                <a:lnTo>
                  <a:pt x="704" y="387"/>
                </a:lnTo>
                <a:cubicBezTo>
                  <a:pt x="704" y="399"/>
                  <a:pt x="703" y="412"/>
                  <a:pt x="707" y="421"/>
                </a:cubicBezTo>
                <a:lnTo>
                  <a:pt x="701" y="427"/>
                </a:lnTo>
                <a:close/>
                <a:moveTo>
                  <a:pt x="459" y="469"/>
                </a:moveTo>
                <a:cubicBezTo>
                  <a:pt x="504" y="433"/>
                  <a:pt x="511" y="367"/>
                  <a:pt x="467" y="325"/>
                </a:cubicBezTo>
                <a:lnTo>
                  <a:pt x="475" y="322"/>
                </a:lnTo>
                <a:cubicBezTo>
                  <a:pt x="439" y="278"/>
                  <a:pt x="373" y="270"/>
                  <a:pt x="323" y="309"/>
                </a:cubicBezTo>
                <a:lnTo>
                  <a:pt x="328" y="306"/>
                </a:lnTo>
                <a:cubicBezTo>
                  <a:pt x="283" y="342"/>
                  <a:pt x="276" y="408"/>
                  <a:pt x="307" y="453"/>
                </a:cubicBezTo>
                <a:lnTo>
                  <a:pt x="312" y="453"/>
                </a:lnTo>
                <a:cubicBezTo>
                  <a:pt x="348" y="498"/>
                  <a:pt x="414" y="505"/>
                  <a:pt x="451" y="469"/>
                </a:cubicBezTo>
                <a:lnTo>
                  <a:pt x="459" y="469"/>
                </a:lnTo>
                <a:close/>
                <a:moveTo>
                  <a:pt x="410" y="236"/>
                </a:moveTo>
                <a:cubicBezTo>
                  <a:pt x="451" y="240"/>
                  <a:pt x="487" y="260"/>
                  <a:pt x="515" y="293"/>
                </a:cubicBezTo>
                <a:lnTo>
                  <a:pt x="513" y="292"/>
                </a:lnTo>
                <a:cubicBezTo>
                  <a:pt x="565" y="358"/>
                  <a:pt x="555" y="454"/>
                  <a:pt x="483" y="501"/>
                </a:cubicBezTo>
                <a:lnTo>
                  <a:pt x="489" y="507"/>
                </a:lnTo>
                <a:cubicBezTo>
                  <a:pt x="457" y="533"/>
                  <a:pt x="417" y="544"/>
                  <a:pt x="371" y="533"/>
                </a:cubicBezTo>
                <a:lnTo>
                  <a:pt x="377" y="540"/>
                </a:lnTo>
                <a:cubicBezTo>
                  <a:pt x="336" y="535"/>
                  <a:pt x="300" y="515"/>
                  <a:pt x="275" y="485"/>
                </a:cubicBezTo>
                <a:lnTo>
                  <a:pt x="274" y="483"/>
                </a:lnTo>
                <a:cubicBezTo>
                  <a:pt x="252" y="455"/>
                  <a:pt x="241" y="421"/>
                  <a:pt x="243" y="389"/>
                </a:cubicBezTo>
                <a:lnTo>
                  <a:pt x="241" y="388"/>
                </a:lnTo>
                <a:cubicBezTo>
                  <a:pt x="241" y="343"/>
                  <a:pt x="260" y="298"/>
                  <a:pt x="291" y="261"/>
                </a:cubicBezTo>
                <a:lnTo>
                  <a:pt x="298" y="268"/>
                </a:lnTo>
                <a:cubicBezTo>
                  <a:pt x="330" y="243"/>
                  <a:pt x="370" y="231"/>
                  <a:pt x="403" y="229"/>
                </a:cubicBezTo>
                <a:lnTo>
                  <a:pt x="410" y="236"/>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4" name="Freeform 823"/>
          <p:cNvSpPr>
            <a:spLocks/>
          </p:cNvSpPr>
          <p:nvPr/>
        </p:nvSpPr>
        <p:spPr bwMode="auto">
          <a:xfrm>
            <a:off x="5648560" y="4544978"/>
            <a:ext cx="666577" cy="500063"/>
          </a:xfrm>
          <a:custGeom>
            <a:avLst/>
            <a:gdLst>
              <a:gd name="T0" fmla="*/ 0 w 1152"/>
              <a:gd name="T1" fmla="*/ 576 h 1152"/>
              <a:gd name="T2" fmla="*/ 576 w 1152"/>
              <a:gd name="T3" fmla="*/ 0 h 1152"/>
              <a:gd name="T4" fmla="*/ 1152 w 1152"/>
              <a:gd name="T5" fmla="*/ 576 h 1152"/>
              <a:gd name="T6" fmla="*/ 1152 w 1152"/>
              <a:gd name="T7" fmla="*/ 576 h 1152"/>
              <a:gd name="T8" fmla="*/ 576 w 1152"/>
              <a:gd name="T9" fmla="*/ 1152 h 1152"/>
              <a:gd name="T10" fmla="*/ 0 w 1152"/>
              <a:gd name="T11" fmla="*/ 576 h 1152"/>
            </a:gdLst>
            <a:ahLst/>
            <a:cxnLst>
              <a:cxn ang="0">
                <a:pos x="T0" y="T1"/>
              </a:cxn>
              <a:cxn ang="0">
                <a:pos x="T2" y="T3"/>
              </a:cxn>
              <a:cxn ang="0">
                <a:pos x="T4" y="T5"/>
              </a:cxn>
              <a:cxn ang="0">
                <a:pos x="T6" y="T7"/>
              </a:cxn>
              <a:cxn ang="0">
                <a:pos x="T8" y="T9"/>
              </a:cxn>
              <a:cxn ang="0">
                <a:pos x="T10" y="T11"/>
              </a:cxn>
            </a:cxnLst>
            <a:rect l="0" t="0" r="r" b="b"/>
            <a:pathLst>
              <a:path w="1152" h="1152">
                <a:moveTo>
                  <a:pt x="0" y="576"/>
                </a:moveTo>
                <a:cubicBezTo>
                  <a:pt x="0" y="258"/>
                  <a:pt x="258" y="0"/>
                  <a:pt x="576" y="0"/>
                </a:cubicBezTo>
                <a:cubicBezTo>
                  <a:pt x="894" y="0"/>
                  <a:pt x="1152" y="258"/>
                  <a:pt x="1152" y="576"/>
                </a:cubicBezTo>
                <a:cubicBezTo>
                  <a:pt x="1152" y="576"/>
                  <a:pt x="1152" y="576"/>
                  <a:pt x="1152" y="576"/>
                </a:cubicBezTo>
                <a:cubicBezTo>
                  <a:pt x="1152" y="894"/>
                  <a:pt x="894" y="1152"/>
                  <a:pt x="576" y="1152"/>
                </a:cubicBezTo>
                <a:cubicBezTo>
                  <a:pt x="258" y="1152"/>
                  <a:pt x="0" y="894"/>
                  <a:pt x="0" y="576"/>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5" name="Freeform 824"/>
          <p:cNvSpPr>
            <a:spLocks/>
          </p:cNvSpPr>
          <p:nvPr/>
        </p:nvSpPr>
        <p:spPr bwMode="auto">
          <a:xfrm>
            <a:off x="5644803" y="4544978"/>
            <a:ext cx="666577" cy="500063"/>
          </a:xfrm>
          <a:custGeom>
            <a:avLst/>
            <a:gdLst>
              <a:gd name="T0" fmla="*/ 0 w 315"/>
              <a:gd name="T1" fmla="*/ 158 h 315"/>
              <a:gd name="T2" fmla="*/ 158 w 315"/>
              <a:gd name="T3" fmla="*/ 0 h 315"/>
              <a:gd name="T4" fmla="*/ 315 w 315"/>
              <a:gd name="T5" fmla="*/ 158 h 315"/>
              <a:gd name="T6" fmla="*/ 315 w 315"/>
              <a:gd name="T7" fmla="*/ 158 h 315"/>
              <a:gd name="T8" fmla="*/ 158 w 315"/>
              <a:gd name="T9" fmla="*/ 315 h 315"/>
              <a:gd name="T10" fmla="*/ 0 w 315"/>
              <a:gd name="T11" fmla="*/ 158 h 315"/>
            </a:gdLst>
            <a:ahLst/>
            <a:cxnLst>
              <a:cxn ang="0">
                <a:pos x="T0" y="T1"/>
              </a:cxn>
              <a:cxn ang="0">
                <a:pos x="T2" y="T3"/>
              </a:cxn>
              <a:cxn ang="0">
                <a:pos x="T4" y="T5"/>
              </a:cxn>
              <a:cxn ang="0">
                <a:pos x="T6" y="T7"/>
              </a:cxn>
              <a:cxn ang="0">
                <a:pos x="T8" y="T9"/>
              </a:cxn>
              <a:cxn ang="0">
                <a:pos x="T10" y="T11"/>
              </a:cxn>
            </a:cxnLst>
            <a:rect l="0" t="0" r="r" b="b"/>
            <a:pathLst>
              <a:path w="315" h="315">
                <a:moveTo>
                  <a:pt x="0" y="158"/>
                </a:moveTo>
                <a:cubicBezTo>
                  <a:pt x="0" y="71"/>
                  <a:pt x="71" y="0"/>
                  <a:pt x="158" y="0"/>
                </a:cubicBezTo>
                <a:cubicBezTo>
                  <a:pt x="245" y="0"/>
                  <a:pt x="315" y="71"/>
                  <a:pt x="315" y="158"/>
                </a:cubicBezTo>
                <a:cubicBezTo>
                  <a:pt x="315" y="158"/>
                  <a:pt x="315" y="158"/>
                  <a:pt x="315" y="158"/>
                </a:cubicBezTo>
                <a:cubicBezTo>
                  <a:pt x="315" y="245"/>
                  <a:pt x="245" y="315"/>
                  <a:pt x="158" y="315"/>
                </a:cubicBezTo>
                <a:cubicBezTo>
                  <a:pt x="71" y="315"/>
                  <a:pt x="0" y="245"/>
                  <a:pt x="0" y="158"/>
                </a:cubicBezTo>
              </a:path>
            </a:pathLst>
          </a:custGeom>
          <a:noFill/>
          <a:ln w="13"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76" name="Rectangle 825"/>
          <p:cNvSpPr>
            <a:spLocks noChangeArrowheads="1"/>
          </p:cNvSpPr>
          <p:nvPr/>
        </p:nvSpPr>
        <p:spPr bwMode="auto">
          <a:xfrm>
            <a:off x="5809525" y="4458836"/>
            <a:ext cx="344646"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smtClean="0">
                <a:ln>
                  <a:noFill/>
                </a:ln>
                <a:solidFill>
                  <a:srgbClr val="000000"/>
                </a:solidFill>
                <a:effectLst/>
                <a:latin typeface="Arial" pitchFamily="34"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56" name="Picture 58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74366" y="4659278"/>
            <a:ext cx="38936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7" name="Group 1056"/>
          <p:cNvGrpSpPr/>
          <p:nvPr/>
        </p:nvGrpSpPr>
        <p:grpSpPr>
          <a:xfrm>
            <a:off x="5339354" y="4762482"/>
            <a:ext cx="304714" cy="66675"/>
            <a:chOff x="3605213" y="4479926"/>
            <a:chExt cx="292100" cy="66675"/>
          </a:xfrm>
        </p:grpSpPr>
        <p:sp>
          <p:nvSpPr>
            <p:cNvPr id="1058" name="Freeform 554"/>
            <p:cNvSpPr>
              <a:spLocks/>
            </p:cNvSpPr>
            <p:nvPr/>
          </p:nvSpPr>
          <p:spPr bwMode="auto">
            <a:xfrm>
              <a:off x="3605213" y="4511676"/>
              <a:ext cx="242888" cy="0"/>
            </a:xfrm>
            <a:custGeom>
              <a:avLst/>
              <a:gdLst>
                <a:gd name="T0" fmla="*/ 0 w 153"/>
                <a:gd name="T1" fmla="*/ 79 w 153"/>
                <a:gd name="T2" fmla="*/ 79 w 153"/>
                <a:gd name="T3" fmla="*/ 153 w 153"/>
              </a:gdLst>
              <a:ahLst/>
              <a:cxnLst>
                <a:cxn ang="0">
                  <a:pos x="T0" y="0"/>
                </a:cxn>
                <a:cxn ang="0">
                  <a:pos x="T1" y="0"/>
                </a:cxn>
                <a:cxn ang="0">
                  <a:pos x="T2" y="0"/>
                </a:cxn>
                <a:cxn ang="0">
                  <a:pos x="T3" y="0"/>
                </a:cxn>
              </a:cxnLst>
              <a:rect l="0" t="0" r="r" b="b"/>
              <a:pathLst>
                <a:path w="153">
                  <a:moveTo>
                    <a:pt x="0" y="0"/>
                  </a:moveTo>
                  <a:lnTo>
                    <a:pt x="79" y="0"/>
                  </a:lnTo>
                  <a:lnTo>
                    <a:pt x="79" y="0"/>
                  </a:lnTo>
                  <a:lnTo>
                    <a:pt x="153" y="0"/>
                  </a:lnTo>
                </a:path>
              </a:pathLst>
            </a:custGeom>
            <a:noFill/>
            <a:ln w="6" cap="rnd">
              <a:solidFill>
                <a:srgbClr val="40404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9" name="Freeform 555"/>
            <p:cNvSpPr>
              <a:spLocks/>
            </p:cNvSpPr>
            <p:nvPr/>
          </p:nvSpPr>
          <p:spPr bwMode="auto">
            <a:xfrm>
              <a:off x="3827463" y="4479926"/>
              <a:ext cx="69850" cy="66675"/>
            </a:xfrm>
            <a:custGeom>
              <a:avLst/>
              <a:gdLst>
                <a:gd name="T0" fmla="*/ 160 w 160"/>
                <a:gd name="T1" fmla="*/ 71 h 151"/>
                <a:gd name="T2" fmla="*/ 0 w 160"/>
                <a:gd name="T3" fmla="*/ 151 h 151"/>
                <a:gd name="T4" fmla="*/ 6 w 160"/>
                <a:gd name="T5" fmla="*/ 150 h 151"/>
                <a:gd name="T6" fmla="*/ 6 w 160"/>
                <a:gd name="T7" fmla="*/ 0 h 151"/>
                <a:gd name="T8" fmla="*/ 0 w 160"/>
                <a:gd name="T9" fmla="*/ 7 h 151"/>
                <a:gd name="T10" fmla="*/ 160 w 160"/>
                <a:gd name="T11" fmla="*/ 71 h 151"/>
              </a:gdLst>
              <a:ahLst/>
              <a:cxnLst>
                <a:cxn ang="0">
                  <a:pos x="T0" y="T1"/>
                </a:cxn>
                <a:cxn ang="0">
                  <a:pos x="T2" y="T3"/>
                </a:cxn>
                <a:cxn ang="0">
                  <a:pos x="T4" y="T5"/>
                </a:cxn>
                <a:cxn ang="0">
                  <a:pos x="T6" y="T7"/>
                </a:cxn>
                <a:cxn ang="0">
                  <a:pos x="T8" y="T9"/>
                </a:cxn>
                <a:cxn ang="0">
                  <a:pos x="T10" y="T11"/>
                </a:cxn>
              </a:cxnLst>
              <a:rect l="0" t="0" r="r" b="b"/>
              <a:pathLst>
                <a:path w="160" h="151">
                  <a:moveTo>
                    <a:pt x="160" y="71"/>
                  </a:moveTo>
                  <a:lnTo>
                    <a:pt x="0" y="151"/>
                  </a:lnTo>
                  <a:lnTo>
                    <a:pt x="6" y="150"/>
                  </a:lnTo>
                  <a:cubicBezTo>
                    <a:pt x="30" y="103"/>
                    <a:pt x="30" y="47"/>
                    <a:pt x="6" y="0"/>
                  </a:cubicBezTo>
                  <a:lnTo>
                    <a:pt x="0" y="7"/>
                  </a:lnTo>
                  <a:lnTo>
                    <a:pt x="160" y="71"/>
                  </a:lnTo>
                  <a:close/>
                </a:path>
              </a:pathLst>
            </a:custGeom>
            <a:solidFill>
              <a:srgbClr val="40404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custDataLst>
      <p:tags r:id="rId1"/>
    </p:custDataLst>
    <p:extLst>
      <p:ext uri="{BB962C8B-B14F-4D97-AF65-F5344CB8AC3E}">
        <p14:creationId xmlns:p14="http://schemas.microsoft.com/office/powerpoint/2010/main" val="1184772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1"/>
                                        </p:tgtEl>
                                        <p:attrNameLst>
                                          <p:attrName>style.visibility</p:attrName>
                                        </p:attrNameLst>
                                      </p:cBhvr>
                                      <p:to>
                                        <p:strVal val="visible"/>
                                      </p:to>
                                    </p:set>
                                    <p:animEffect transition="in" filter="fade">
                                      <p:cBhvr>
                                        <p:cTn id="7" dur="500"/>
                                        <p:tgtEl>
                                          <p:spTgt spid="32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39"/>
                                        </p:tgtEl>
                                        <p:attrNameLst>
                                          <p:attrName>style.visibility</p:attrName>
                                        </p:attrNameLst>
                                      </p:cBhvr>
                                      <p:to>
                                        <p:strVal val="visible"/>
                                      </p:to>
                                    </p:set>
                                    <p:animEffect transition="in" filter="fade">
                                      <p:cBhvr>
                                        <p:cTn id="12" dur="500"/>
                                        <p:tgtEl>
                                          <p:spTgt spid="32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52"/>
                                        </p:tgtEl>
                                        <p:attrNameLst>
                                          <p:attrName>style.visibility</p:attrName>
                                        </p:attrNameLst>
                                      </p:cBhvr>
                                      <p:to>
                                        <p:strVal val="visible"/>
                                      </p:to>
                                    </p:set>
                                    <p:animEffect transition="in" filter="fade">
                                      <p:cBhvr>
                                        <p:cTn id="17" dur="500"/>
                                        <p:tgtEl>
                                          <p:spTgt spid="325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42"/>
                                        </p:tgtEl>
                                        <p:attrNameLst>
                                          <p:attrName>style.visibility</p:attrName>
                                        </p:attrNameLst>
                                      </p:cBhvr>
                                      <p:to>
                                        <p:strVal val="visible"/>
                                      </p:to>
                                    </p:set>
                                    <p:animEffect transition="in" filter="fade">
                                      <p:cBhvr>
                                        <p:cTn id="22" dur="500"/>
                                        <p:tgtEl>
                                          <p:spTgt spid="32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55"/>
                                        </p:tgtEl>
                                        <p:attrNameLst>
                                          <p:attrName>style.visibility</p:attrName>
                                        </p:attrNameLst>
                                      </p:cBhvr>
                                      <p:to>
                                        <p:strVal val="visible"/>
                                      </p:to>
                                    </p:set>
                                    <p:animEffect transition="in" filter="fade">
                                      <p:cBhvr>
                                        <p:cTn id="27" dur="500"/>
                                        <p:tgtEl>
                                          <p:spTgt spid="325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541"/>
                                        </p:tgtEl>
                                        <p:attrNameLst>
                                          <p:attrName>style.visibility</p:attrName>
                                        </p:attrNameLst>
                                      </p:cBhvr>
                                      <p:to>
                                        <p:strVal val="visible"/>
                                      </p:to>
                                    </p:set>
                                    <p:animEffect transition="in" filter="fade">
                                      <p:cBhvr>
                                        <p:cTn id="30" dur="500"/>
                                        <p:tgtEl>
                                          <p:spTgt spid="3541"/>
                                        </p:tgtEl>
                                      </p:cBhvr>
                                    </p:animEffect>
                                  </p:childTnLst>
                                </p:cTn>
                              </p:par>
                              <p:par>
                                <p:cTn id="31" presetID="10" presetClass="entr" presetSubtype="0" fill="hold" nodeType="withEffect">
                                  <p:stCondLst>
                                    <p:cond delay="0"/>
                                  </p:stCondLst>
                                  <p:childTnLst>
                                    <p:set>
                                      <p:cBhvr>
                                        <p:cTn id="32" dur="1" fill="hold">
                                          <p:stCondLst>
                                            <p:cond delay="0"/>
                                          </p:stCondLst>
                                        </p:cTn>
                                        <p:tgtEl>
                                          <p:spTgt spid="3254"/>
                                        </p:tgtEl>
                                        <p:attrNameLst>
                                          <p:attrName>style.visibility</p:attrName>
                                        </p:attrNameLst>
                                      </p:cBhvr>
                                      <p:to>
                                        <p:strVal val="visible"/>
                                      </p:to>
                                    </p:set>
                                    <p:animEffect transition="in" filter="fade">
                                      <p:cBhvr>
                                        <p:cTn id="33" dur="500"/>
                                        <p:tgtEl>
                                          <p:spTgt spid="325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56"/>
                                        </p:tgtEl>
                                        <p:attrNameLst>
                                          <p:attrName>style.visibility</p:attrName>
                                        </p:attrNameLst>
                                      </p:cBhvr>
                                      <p:to>
                                        <p:strVal val="visible"/>
                                      </p:to>
                                    </p:set>
                                    <p:animEffect transition="in" filter="fade">
                                      <p:cBhvr>
                                        <p:cTn id="38" dur="500"/>
                                        <p:tgtEl>
                                          <p:spTgt spid="325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56"/>
                                        </p:tgtEl>
                                        <p:attrNameLst>
                                          <p:attrName>style.visibility</p:attrName>
                                        </p:attrNameLst>
                                      </p:cBhvr>
                                      <p:to>
                                        <p:strVal val="visible"/>
                                      </p:to>
                                    </p:set>
                                    <p:animEffect transition="in" filter="fade">
                                      <p:cBhvr>
                                        <p:cTn id="43" dur="500"/>
                                        <p:tgtEl>
                                          <p:spTgt spid="105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057"/>
                                        </p:tgtEl>
                                        <p:attrNameLst>
                                          <p:attrName>style.visibility</p:attrName>
                                        </p:attrNameLst>
                                      </p:cBhvr>
                                      <p:to>
                                        <p:strVal val="visible"/>
                                      </p:to>
                                    </p:set>
                                    <p:animEffect transition="in" filter="fade">
                                      <p:cBhvr>
                                        <p:cTn id="48" dur="500"/>
                                        <p:tgtEl>
                                          <p:spTgt spid="1057"/>
                                        </p:tgtEl>
                                      </p:cBhvr>
                                    </p:animEffect>
                                  </p:childTnLst>
                                </p:cTn>
                              </p:par>
                              <p:par>
                                <p:cTn id="49" presetID="10" presetClass="entr" presetSubtype="0" fill="hold" nodeType="withEffect">
                                  <p:stCondLst>
                                    <p:cond delay="0"/>
                                  </p:stCondLst>
                                  <p:childTnLst>
                                    <p:set>
                                      <p:cBhvr>
                                        <p:cTn id="50" dur="1" fill="hold">
                                          <p:stCondLst>
                                            <p:cond delay="0"/>
                                          </p:stCondLst>
                                        </p:cTn>
                                        <p:tgtEl>
                                          <p:spTgt spid="3248"/>
                                        </p:tgtEl>
                                        <p:attrNameLst>
                                          <p:attrName>style.visibility</p:attrName>
                                        </p:attrNameLst>
                                      </p:cBhvr>
                                      <p:to>
                                        <p:strVal val="visible"/>
                                      </p:to>
                                    </p:set>
                                    <p:animEffect transition="in" filter="fade">
                                      <p:cBhvr>
                                        <p:cTn id="51" dur="500"/>
                                        <p:tgtEl>
                                          <p:spTgt spid="324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174"/>
                                        </p:tgtEl>
                                        <p:attrNameLst>
                                          <p:attrName>style.visibility</p:attrName>
                                        </p:attrNameLst>
                                      </p:cBhvr>
                                      <p:to>
                                        <p:strVal val="visible"/>
                                      </p:to>
                                    </p:set>
                                    <p:animEffect transition="in" filter="fade">
                                      <p:cBhvr>
                                        <p:cTn id="54" dur="500"/>
                                        <p:tgtEl>
                                          <p:spTgt spid="717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175"/>
                                        </p:tgtEl>
                                        <p:attrNameLst>
                                          <p:attrName>style.visibility</p:attrName>
                                        </p:attrNameLst>
                                      </p:cBhvr>
                                      <p:to>
                                        <p:strVal val="visible"/>
                                      </p:to>
                                    </p:set>
                                    <p:animEffect transition="in" filter="fade">
                                      <p:cBhvr>
                                        <p:cTn id="57" dur="500"/>
                                        <p:tgtEl>
                                          <p:spTgt spid="717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76"/>
                                        </p:tgtEl>
                                        <p:attrNameLst>
                                          <p:attrName>style.visibility</p:attrName>
                                        </p:attrNameLst>
                                      </p:cBhvr>
                                      <p:to>
                                        <p:strVal val="visible"/>
                                      </p:to>
                                    </p:set>
                                    <p:animEffect transition="in" filter="fade">
                                      <p:cBhvr>
                                        <p:cTn id="60" dur="500"/>
                                        <p:tgtEl>
                                          <p:spTgt spid="717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50"/>
                                        </p:tgtEl>
                                        <p:attrNameLst>
                                          <p:attrName>style.visibility</p:attrName>
                                        </p:attrNameLst>
                                      </p:cBhvr>
                                      <p:to>
                                        <p:strVal val="visible"/>
                                      </p:to>
                                    </p:set>
                                    <p:animEffect transition="in" filter="fade">
                                      <p:cBhvr>
                                        <p:cTn id="65" dur="500"/>
                                        <p:tgtEl>
                                          <p:spTgt spid="325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257"/>
                                        </p:tgtEl>
                                        <p:attrNameLst>
                                          <p:attrName>style.visibility</p:attrName>
                                        </p:attrNameLst>
                                      </p:cBhvr>
                                      <p:to>
                                        <p:strVal val="visible"/>
                                      </p:to>
                                    </p:set>
                                    <p:animEffect transition="in" filter="fade">
                                      <p:cBhvr>
                                        <p:cTn id="70" dur="500"/>
                                        <p:tgtEl>
                                          <p:spTgt spid="325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241"/>
                                        </p:tgtEl>
                                        <p:attrNameLst>
                                          <p:attrName>style.visibility</p:attrName>
                                        </p:attrNameLst>
                                      </p:cBhvr>
                                      <p:to>
                                        <p:strVal val="visible"/>
                                      </p:to>
                                    </p:set>
                                    <p:animEffect transition="in" filter="fade">
                                      <p:cBhvr>
                                        <p:cTn id="75" dur="500"/>
                                        <p:tgtEl>
                                          <p:spTgt spid="324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244"/>
                                        </p:tgtEl>
                                        <p:attrNameLst>
                                          <p:attrName>style.visibility</p:attrName>
                                        </p:attrNameLst>
                                      </p:cBhvr>
                                      <p:to>
                                        <p:strVal val="visible"/>
                                      </p:to>
                                    </p:set>
                                    <p:animEffect transition="in" filter="fade">
                                      <p:cBhvr>
                                        <p:cTn id="80" dur="500"/>
                                        <p:tgtEl>
                                          <p:spTgt spid="3244"/>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656"/>
                                        </p:tgtEl>
                                        <p:attrNameLst>
                                          <p:attrName>style.visibility</p:attrName>
                                        </p:attrNameLst>
                                      </p:cBhvr>
                                      <p:to>
                                        <p:strVal val="visible"/>
                                      </p:to>
                                    </p:set>
                                    <p:animEffect transition="in" filter="fade">
                                      <p:cBhvr>
                                        <p:cTn id="85" dur="500"/>
                                        <p:tgtEl>
                                          <p:spTgt spid="365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3246"/>
                                        </p:tgtEl>
                                        <p:attrNameLst>
                                          <p:attrName>style.visibility</p:attrName>
                                        </p:attrNameLst>
                                      </p:cBhvr>
                                      <p:to>
                                        <p:strVal val="visible"/>
                                      </p:to>
                                    </p:set>
                                    <p:animEffect transition="in" filter="fade">
                                      <p:cBhvr>
                                        <p:cTn id="90" dur="500"/>
                                        <p:tgtEl>
                                          <p:spTgt spid="3246"/>
                                        </p:tgtEl>
                                      </p:cBhvr>
                                    </p:animEffect>
                                  </p:childTnLst>
                                </p:cTn>
                              </p:par>
                              <p:par>
                                <p:cTn id="91" presetID="10" presetClass="entr" presetSubtype="0" fill="hold" nodeType="withEffect">
                                  <p:stCondLst>
                                    <p:cond delay="0"/>
                                  </p:stCondLst>
                                  <p:childTnLst>
                                    <p:set>
                                      <p:cBhvr>
                                        <p:cTn id="92" dur="1" fill="hold">
                                          <p:stCondLst>
                                            <p:cond delay="0"/>
                                          </p:stCondLst>
                                        </p:cTn>
                                        <p:tgtEl>
                                          <p:spTgt spid="3245"/>
                                        </p:tgtEl>
                                        <p:attrNameLst>
                                          <p:attrName>style.visibility</p:attrName>
                                        </p:attrNameLst>
                                      </p:cBhvr>
                                      <p:to>
                                        <p:strVal val="visible"/>
                                      </p:to>
                                    </p:set>
                                    <p:animEffect transition="in" filter="fade">
                                      <p:cBhvr>
                                        <p:cTn id="93" dur="500"/>
                                        <p:tgtEl>
                                          <p:spTgt spid="324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7173"/>
                                        </p:tgtEl>
                                        <p:attrNameLst>
                                          <p:attrName>style.visibility</p:attrName>
                                        </p:attrNameLst>
                                      </p:cBhvr>
                                      <p:to>
                                        <p:strVal val="visible"/>
                                      </p:to>
                                    </p:set>
                                    <p:animEffect transition="in" filter="fade">
                                      <p:cBhvr>
                                        <p:cTn id="96" dur="500"/>
                                        <p:tgtEl>
                                          <p:spTgt spid="717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240"/>
                                        </p:tgtEl>
                                        <p:attrNameLst>
                                          <p:attrName>style.visibility</p:attrName>
                                        </p:attrNameLst>
                                      </p:cBhvr>
                                      <p:to>
                                        <p:strVal val="visible"/>
                                      </p:to>
                                    </p:set>
                                    <p:animEffect transition="in" filter="fade">
                                      <p:cBhvr>
                                        <p:cTn id="101" dur="500"/>
                                        <p:tgtEl>
                                          <p:spTgt spid="3240"/>
                                        </p:tgtEl>
                                      </p:cBhvr>
                                    </p:animEffect>
                                  </p:childTnLst>
                                </p:cTn>
                              </p:par>
                              <p:par>
                                <p:cTn id="102" presetID="10" presetClass="entr" presetSubtype="0" fill="hold" nodeType="withEffect">
                                  <p:stCondLst>
                                    <p:cond delay="0"/>
                                  </p:stCondLst>
                                  <p:childTnLst>
                                    <p:set>
                                      <p:cBhvr>
                                        <p:cTn id="103" dur="1" fill="hold">
                                          <p:stCondLst>
                                            <p:cond delay="0"/>
                                          </p:stCondLst>
                                        </p:cTn>
                                        <p:tgtEl>
                                          <p:spTgt spid="3243"/>
                                        </p:tgtEl>
                                        <p:attrNameLst>
                                          <p:attrName>style.visibility</p:attrName>
                                        </p:attrNameLst>
                                      </p:cBhvr>
                                      <p:to>
                                        <p:strVal val="visible"/>
                                      </p:to>
                                    </p:set>
                                    <p:animEffect transition="in" filter="fade">
                                      <p:cBhvr>
                                        <p:cTn id="104" dur="500"/>
                                        <p:tgtEl>
                                          <p:spTgt spid="3243"/>
                                        </p:tgtEl>
                                      </p:cBhvr>
                                    </p:animEffect>
                                  </p:childTnLst>
                                </p:cTn>
                              </p:par>
                              <p:par>
                                <p:cTn id="105" presetID="10" presetClass="entr" presetSubtype="0" fill="hold" nodeType="withEffect">
                                  <p:stCondLst>
                                    <p:cond delay="0"/>
                                  </p:stCondLst>
                                  <p:childTnLst>
                                    <p:set>
                                      <p:cBhvr>
                                        <p:cTn id="106" dur="1" fill="hold">
                                          <p:stCondLst>
                                            <p:cond delay="0"/>
                                          </p:stCondLst>
                                        </p:cTn>
                                        <p:tgtEl>
                                          <p:spTgt spid="3249"/>
                                        </p:tgtEl>
                                        <p:attrNameLst>
                                          <p:attrName>style.visibility</p:attrName>
                                        </p:attrNameLst>
                                      </p:cBhvr>
                                      <p:to>
                                        <p:strVal val="visible"/>
                                      </p:to>
                                    </p:set>
                                    <p:animEffect transition="in" filter="fade">
                                      <p:cBhvr>
                                        <p:cTn id="107" dur="500"/>
                                        <p:tgtEl>
                                          <p:spTgt spid="324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3247"/>
                                        </p:tgtEl>
                                        <p:attrNameLst>
                                          <p:attrName>style.visibility</p:attrName>
                                        </p:attrNameLst>
                                      </p:cBhvr>
                                      <p:to>
                                        <p:strVal val="visible"/>
                                      </p:to>
                                    </p:set>
                                    <p:animEffect transition="in" filter="fade">
                                      <p:cBhvr>
                                        <p:cTn id="112" dur="500"/>
                                        <p:tgtEl>
                                          <p:spTgt spid="3247"/>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258"/>
                                        </p:tgtEl>
                                        <p:attrNameLst>
                                          <p:attrName>style.visibility</p:attrName>
                                        </p:attrNameLst>
                                      </p:cBhvr>
                                      <p:to>
                                        <p:strVal val="visible"/>
                                      </p:to>
                                    </p:set>
                                    <p:animEffect transition="in" filter="fade">
                                      <p:cBhvr>
                                        <p:cTn id="117" dur="500"/>
                                        <p:tgtEl>
                                          <p:spTgt spid="3258"/>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3235"/>
                                        </p:tgtEl>
                                        <p:attrNameLst>
                                          <p:attrName>style.visibility</p:attrName>
                                        </p:attrNameLst>
                                      </p:cBhvr>
                                      <p:to>
                                        <p:strVal val="visible"/>
                                      </p:to>
                                    </p:set>
                                    <p:animEffect transition="in" filter="fade">
                                      <p:cBhvr>
                                        <p:cTn id="122" dur="500"/>
                                        <p:tgtEl>
                                          <p:spTgt spid="3235"/>
                                        </p:tgtEl>
                                      </p:cBhvr>
                                    </p:animEffect>
                                  </p:childTnLst>
                                </p:cTn>
                              </p:par>
                              <p:par>
                                <p:cTn id="123" presetID="10" presetClass="entr" presetSubtype="0" fill="hold" nodeType="withEffect">
                                  <p:stCondLst>
                                    <p:cond delay="0"/>
                                  </p:stCondLst>
                                  <p:childTnLst>
                                    <p:set>
                                      <p:cBhvr>
                                        <p:cTn id="124" dur="1" fill="hold">
                                          <p:stCondLst>
                                            <p:cond delay="0"/>
                                          </p:stCondLst>
                                        </p:cTn>
                                        <p:tgtEl>
                                          <p:spTgt spid="3236"/>
                                        </p:tgtEl>
                                        <p:attrNameLst>
                                          <p:attrName>style.visibility</p:attrName>
                                        </p:attrNameLst>
                                      </p:cBhvr>
                                      <p:to>
                                        <p:strVal val="visible"/>
                                      </p:to>
                                    </p:set>
                                    <p:animEffect transition="in" filter="fade">
                                      <p:cBhvr>
                                        <p:cTn id="125" dur="500"/>
                                        <p:tgtEl>
                                          <p:spTgt spid="3236"/>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540"/>
                                        </p:tgtEl>
                                        <p:attrNameLst>
                                          <p:attrName>style.visibility</p:attrName>
                                        </p:attrNameLst>
                                      </p:cBhvr>
                                      <p:to>
                                        <p:strVal val="visible"/>
                                      </p:to>
                                    </p:set>
                                    <p:animEffect transition="in" filter="fade">
                                      <p:cBhvr>
                                        <p:cTn id="128" dur="500"/>
                                        <p:tgtEl>
                                          <p:spTgt spid="3540"/>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234"/>
                                        </p:tgtEl>
                                        <p:attrNameLst>
                                          <p:attrName>style.visibility</p:attrName>
                                        </p:attrNameLst>
                                      </p:cBhvr>
                                      <p:to>
                                        <p:strVal val="visible"/>
                                      </p:to>
                                    </p:set>
                                    <p:animEffect transition="in" filter="fade">
                                      <p:cBhvr>
                                        <p:cTn id="133" dur="500"/>
                                        <p:tgtEl>
                                          <p:spTgt spid="323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076"/>
                                        </p:tgtEl>
                                        <p:attrNameLst>
                                          <p:attrName>style.visibility</p:attrName>
                                        </p:attrNameLst>
                                      </p:cBhvr>
                                      <p:to>
                                        <p:strVal val="visible"/>
                                      </p:to>
                                    </p:set>
                                    <p:animEffect transition="in" filter="fade">
                                      <p:cBhvr>
                                        <p:cTn id="138" dur="500"/>
                                        <p:tgtEl>
                                          <p:spTgt spid="4076"/>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3259"/>
                                        </p:tgtEl>
                                        <p:attrNameLst>
                                          <p:attrName>style.visibility</p:attrName>
                                        </p:attrNameLst>
                                      </p:cBhvr>
                                      <p:to>
                                        <p:strVal val="visible"/>
                                      </p:to>
                                    </p:set>
                                    <p:animEffect transition="in" filter="fade">
                                      <p:cBhvr>
                                        <p:cTn id="143" dur="500"/>
                                        <p:tgtEl>
                                          <p:spTgt spid="3259"/>
                                        </p:tgtEl>
                                      </p:cBhvr>
                                    </p:animEffect>
                                  </p:childTnLst>
                                </p:cTn>
                              </p:par>
                              <p:par>
                                <p:cTn id="144" presetID="10" presetClass="entr" presetSubtype="0" fill="hold" nodeType="withEffect">
                                  <p:stCondLst>
                                    <p:cond delay="0"/>
                                  </p:stCondLst>
                                  <p:childTnLst>
                                    <p:set>
                                      <p:cBhvr>
                                        <p:cTn id="145" dur="1" fill="hold">
                                          <p:stCondLst>
                                            <p:cond delay="0"/>
                                          </p:stCondLst>
                                        </p:cTn>
                                        <p:tgtEl>
                                          <p:spTgt spid="3238"/>
                                        </p:tgtEl>
                                        <p:attrNameLst>
                                          <p:attrName>style.visibility</p:attrName>
                                        </p:attrNameLst>
                                      </p:cBhvr>
                                      <p:to>
                                        <p:strVal val="visible"/>
                                      </p:to>
                                    </p:set>
                                    <p:animEffect transition="in" filter="fade">
                                      <p:cBhvr>
                                        <p:cTn id="146" dur="500"/>
                                        <p:tgtEl>
                                          <p:spTgt spid="323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4061"/>
                                        </p:tgtEl>
                                        <p:attrNameLst>
                                          <p:attrName>style.visibility</p:attrName>
                                        </p:attrNameLst>
                                      </p:cBhvr>
                                      <p:to>
                                        <p:strVal val="visible"/>
                                      </p:to>
                                    </p:set>
                                    <p:animEffect transition="in" filter="fade">
                                      <p:cBhvr>
                                        <p:cTn id="149" dur="500"/>
                                        <p:tgtEl>
                                          <p:spTgt spid="4061"/>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233"/>
                                        </p:tgtEl>
                                        <p:attrNameLst>
                                          <p:attrName>style.visibility</p:attrName>
                                        </p:attrNameLst>
                                      </p:cBhvr>
                                      <p:to>
                                        <p:strVal val="visible"/>
                                      </p:to>
                                    </p:set>
                                    <p:animEffect transition="in" filter="fade">
                                      <p:cBhvr>
                                        <p:cTn id="154" dur="500"/>
                                        <p:tgtEl>
                                          <p:spTgt spid="3233"/>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4064"/>
                                        </p:tgtEl>
                                        <p:attrNameLst>
                                          <p:attrName>style.visibility</p:attrName>
                                        </p:attrNameLst>
                                      </p:cBhvr>
                                      <p:to>
                                        <p:strVal val="visible"/>
                                      </p:to>
                                    </p:set>
                                    <p:animEffect transition="in" filter="fade">
                                      <p:cBhvr>
                                        <p:cTn id="159" dur="500"/>
                                        <p:tgtEl>
                                          <p:spTgt spid="4064"/>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
                                        </p:tgtEl>
                                        <p:attrNameLst>
                                          <p:attrName>style.visibility</p:attrName>
                                        </p:attrNameLst>
                                      </p:cBhvr>
                                      <p:to>
                                        <p:strVal val="visible"/>
                                      </p:to>
                                    </p:set>
                                    <p:animEffect transition="in" filter="fade">
                                      <p:cBhvr>
                                        <p:cTn id="1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0" grpId="0" animBg="1"/>
      <p:bldP spid="3541" grpId="0" animBg="1"/>
      <p:bldP spid="4061" grpId="0" animBg="1"/>
      <p:bldP spid="4064" grpId="0" animBg="1"/>
      <p:bldP spid="10" grpId="0"/>
      <p:bldP spid="7173" grpId="0" animBg="1"/>
      <p:bldP spid="7174" grpId="0" animBg="1"/>
      <p:bldP spid="7175" grpId="0" animBg="1"/>
      <p:bldP spid="71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Pre-requisites</a:t>
            </a:r>
            <a:endParaRPr lang="en-US" dirty="0"/>
          </a:p>
        </p:txBody>
      </p:sp>
      <p:sp>
        <p:nvSpPr>
          <p:cNvPr id="6" name="Text Placeholder 5"/>
          <p:cNvSpPr>
            <a:spLocks noGrp="1"/>
          </p:cNvSpPr>
          <p:nvPr>
            <p:ph type="body" sz="quarter" idx="10"/>
          </p:nvPr>
        </p:nvSpPr>
        <p:spPr>
          <a:xfrm>
            <a:off x="519112" y="1447799"/>
            <a:ext cx="11149013" cy="4573560"/>
          </a:xfrm>
        </p:spPr>
        <p:txBody>
          <a:bodyPr/>
          <a:lstStyle/>
          <a:p>
            <a:r>
              <a:rPr lang="en-US" dirty="0" smtClean="0"/>
              <a:t>You know how to use IRM in Office</a:t>
            </a:r>
          </a:p>
          <a:p>
            <a:r>
              <a:rPr lang="en-US" dirty="0" smtClean="0"/>
              <a:t>You know the basics about AD</a:t>
            </a:r>
          </a:p>
          <a:p>
            <a:r>
              <a:rPr lang="en-US" dirty="0" smtClean="0"/>
              <a:t>You know how IIS and web services work</a:t>
            </a:r>
          </a:p>
          <a:p>
            <a:r>
              <a:rPr lang="en-US" dirty="0" smtClean="0"/>
              <a:t>You know the fundamentals of cryptography</a:t>
            </a:r>
          </a:p>
          <a:p>
            <a:pPr lvl="1"/>
            <a:r>
              <a:rPr lang="en-US" dirty="0" smtClean="0"/>
              <a:t>Symmetric and asymmetric encryption</a:t>
            </a:r>
          </a:p>
          <a:p>
            <a:pPr lvl="1"/>
            <a:r>
              <a:rPr lang="en-US" dirty="0" smtClean="0"/>
              <a:t>Signing</a:t>
            </a:r>
          </a:p>
          <a:p>
            <a:pPr lvl="1"/>
            <a:r>
              <a:rPr lang="en-US" dirty="0" smtClean="0"/>
              <a:t>Certificates</a:t>
            </a:r>
          </a:p>
          <a:p>
            <a:r>
              <a:rPr lang="en-US" dirty="0" smtClean="0"/>
              <a:t>You know the fundamentals of </a:t>
            </a:r>
            <a:r>
              <a:rPr lang="en-US" dirty="0"/>
              <a:t> </a:t>
            </a:r>
            <a:r>
              <a:rPr lang="en-US" dirty="0" smtClean="0"/>
              <a:t>PKI</a:t>
            </a:r>
          </a:p>
          <a:p>
            <a:r>
              <a:rPr lang="en-US" dirty="0" smtClean="0"/>
              <a:t>You are awake and able to concentrate for 75 minutes</a:t>
            </a:r>
            <a:endParaRPr lang="en-US" dirty="0"/>
          </a:p>
        </p:txBody>
      </p:sp>
    </p:spTree>
    <p:extLst>
      <p:ext uri="{BB962C8B-B14F-4D97-AF65-F5344CB8AC3E}">
        <p14:creationId xmlns:p14="http://schemas.microsoft.com/office/powerpoint/2010/main" val="411273831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AD RMS</a:t>
            </a:r>
            <a:endParaRPr lang="en-US" dirty="0"/>
          </a:p>
        </p:txBody>
      </p:sp>
      <p:sp>
        <p:nvSpPr>
          <p:cNvPr id="3" name="Text Placeholder 2"/>
          <p:cNvSpPr>
            <a:spLocks noGrp="1"/>
          </p:cNvSpPr>
          <p:nvPr>
            <p:ph type="body" sz="quarter" idx="10"/>
          </p:nvPr>
        </p:nvSpPr>
        <p:spPr>
          <a:xfrm>
            <a:off x="519112" y="1447800"/>
            <a:ext cx="11149013" cy="4721292"/>
          </a:xfrm>
        </p:spPr>
        <p:txBody>
          <a:bodyPr/>
          <a:lstStyle/>
          <a:p>
            <a:r>
              <a:rPr lang="en-US" sz="2800" dirty="0" smtClean="0"/>
              <a:t>Information protection technology</a:t>
            </a:r>
          </a:p>
          <a:p>
            <a:r>
              <a:rPr lang="en-US" sz="2800" dirty="0" smtClean="0"/>
              <a:t>Provides persistent protection to documents</a:t>
            </a:r>
          </a:p>
          <a:p>
            <a:pPr lvl="1"/>
            <a:r>
              <a:rPr lang="en-US" sz="2400" dirty="0" smtClean="0"/>
              <a:t>Protection travels with documents</a:t>
            </a:r>
          </a:p>
          <a:p>
            <a:pPr lvl="1"/>
            <a:r>
              <a:rPr lang="en-US" sz="2400" dirty="0" smtClean="0"/>
              <a:t>Location agnostic</a:t>
            </a:r>
          </a:p>
          <a:p>
            <a:pPr lvl="1"/>
            <a:r>
              <a:rPr lang="en-US" sz="2400" dirty="0" smtClean="0"/>
              <a:t>Protects against intentional or accidental leakage</a:t>
            </a:r>
          </a:p>
          <a:p>
            <a:r>
              <a:rPr lang="en-US" sz="2800" dirty="0" smtClean="0"/>
              <a:t>Based on encryption and policy</a:t>
            </a:r>
          </a:p>
          <a:p>
            <a:r>
              <a:rPr lang="en-US" sz="2800" dirty="0" smtClean="0"/>
              <a:t>Works together with other infrastructure</a:t>
            </a:r>
          </a:p>
          <a:p>
            <a:pPr lvl="1"/>
            <a:r>
              <a:rPr lang="en-US" sz="2400" dirty="0" smtClean="0"/>
              <a:t>AD to provide identity and group membership</a:t>
            </a:r>
          </a:p>
          <a:p>
            <a:pPr lvl="1"/>
            <a:r>
              <a:rPr lang="en-US" sz="2400" dirty="0" smtClean="0"/>
              <a:t>Windows to provide key protection and other capabilities</a:t>
            </a:r>
          </a:p>
          <a:p>
            <a:pPr lvl="1"/>
            <a:r>
              <a:rPr lang="en-US" sz="2400" dirty="0" smtClean="0"/>
              <a:t>Office to provide UI and enforcement</a:t>
            </a:r>
          </a:p>
          <a:p>
            <a:pPr lvl="1"/>
            <a:r>
              <a:rPr lang="en-US" sz="2400" dirty="0" smtClean="0"/>
              <a:t>Exchange, MOSS and others to enhance the experience</a:t>
            </a:r>
            <a:endParaRPr lang="en-US" sz="2400" dirty="0"/>
          </a:p>
        </p:txBody>
      </p:sp>
    </p:spTree>
    <p:extLst>
      <p:ext uri="{BB962C8B-B14F-4D97-AF65-F5344CB8AC3E}">
        <p14:creationId xmlns:p14="http://schemas.microsoft.com/office/powerpoint/2010/main" val="35508638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9"/>
          <p:cNvSpPr>
            <a:spLocks noGrp="1" noChangeArrowheads="1"/>
          </p:cNvSpPr>
          <p:nvPr>
            <p:ph type="title"/>
          </p:nvPr>
        </p:nvSpPr>
        <p:spPr/>
        <p:txBody>
          <a:bodyPr/>
          <a:lstStyle/>
          <a:p>
            <a:r>
              <a:rPr lang="en-US" dirty="0" smtClean="0"/>
              <a:t>Traditional Solutions Protect Initial Access …</a:t>
            </a:r>
          </a:p>
        </p:txBody>
      </p:sp>
      <p:sp>
        <p:nvSpPr>
          <p:cNvPr id="12291" name="AutoShape 2"/>
          <p:cNvSpPr>
            <a:spLocks noChangeArrowheads="1"/>
          </p:cNvSpPr>
          <p:nvPr/>
        </p:nvSpPr>
        <p:spPr bwMode="auto">
          <a:xfrm>
            <a:off x="1422029" y="1449388"/>
            <a:ext cx="7618016" cy="4232275"/>
          </a:xfrm>
          <a:prstGeom prst="roundRect">
            <a:avLst>
              <a:gd name="adj" fmla="val 16667"/>
            </a:avLst>
          </a:prstGeom>
          <a:solidFill>
            <a:schemeClr val="accent4"/>
          </a:solidFill>
          <a:ln w="76200" cmpd="tri">
            <a:solidFill>
              <a:srgbClr val="000000"/>
            </a:solidFill>
            <a:round/>
            <a:headEnd/>
            <a:tailEnd/>
          </a:ln>
        </p:spPr>
        <p:txBody>
          <a:bodyPr wrap="none" anchor="ctr"/>
          <a:lstStyle/>
          <a:p>
            <a:endParaRPr lang="en-US" sz="1800">
              <a:latin typeface="Segoe"/>
            </a:endParaRPr>
          </a:p>
        </p:txBody>
      </p:sp>
      <p:pic>
        <p:nvPicPr>
          <p:cNvPr id="12292" name="Picture 3"/>
          <p:cNvPicPr>
            <a:picLocks noChangeAspect="1" noChangeArrowheads="1"/>
          </p:cNvPicPr>
          <p:nvPr/>
        </p:nvPicPr>
        <p:blipFill>
          <a:blip r:embed="rId4" cstate="print"/>
          <a:srcRect/>
          <a:stretch>
            <a:fillRect/>
          </a:stretch>
        </p:blipFill>
        <p:spPr bwMode="auto">
          <a:xfrm>
            <a:off x="2312916" y="2563813"/>
            <a:ext cx="1077102" cy="1382712"/>
          </a:xfrm>
          <a:prstGeom prst="rect">
            <a:avLst/>
          </a:prstGeom>
          <a:noFill/>
          <a:ln w="9525">
            <a:noFill/>
            <a:miter lim="800000"/>
            <a:headEnd/>
            <a:tailEnd/>
          </a:ln>
        </p:spPr>
      </p:pic>
      <p:sp>
        <p:nvSpPr>
          <p:cNvPr id="12293" name="AutoShape 4"/>
          <p:cNvSpPr>
            <a:spLocks noChangeArrowheads="1"/>
          </p:cNvSpPr>
          <p:nvPr/>
        </p:nvSpPr>
        <p:spPr bwMode="auto">
          <a:xfrm rot="5400000">
            <a:off x="1934411" y="2029102"/>
            <a:ext cx="1908175" cy="2120348"/>
          </a:xfrm>
          <a:prstGeom prst="roundRect">
            <a:avLst>
              <a:gd name="adj" fmla="val 16667"/>
            </a:avLst>
          </a:prstGeom>
          <a:noFill/>
          <a:ln w="50800" cmpd="dbl">
            <a:solidFill>
              <a:schemeClr val="bg1"/>
            </a:solidFill>
            <a:round/>
            <a:headEnd/>
            <a:tailEnd/>
          </a:ln>
        </p:spPr>
        <p:txBody>
          <a:bodyPr wrap="none" anchor="ctr"/>
          <a:lstStyle/>
          <a:p>
            <a:endParaRPr lang="en-US" sz="1800">
              <a:latin typeface="Segoe"/>
            </a:endParaRPr>
          </a:p>
        </p:txBody>
      </p:sp>
      <p:sp>
        <p:nvSpPr>
          <p:cNvPr id="12294" name="Text Box 5"/>
          <p:cNvSpPr txBox="1">
            <a:spLocks noChangeArrowheads="1"/>
          </p:cNvSpPr>
          <p:nvPr/>
        </p:nvSpPr>
        <p:spPr bwMode="auto">
          <a:xfrm>
            <a:off x="1625178" y="4040188"/>
            <a:ext cx="2628215" cy="646112"/>
          </a:xfrm>
          <a:prstGeom prst="rect">
            <a:avLst/>
          </a:prstGeom>
          <a:noFill/>
          <a:ln w="9525">
            <a:noFill/>
            <a:miter lim="800000"/>
            <a:headEnd/>
            <a:tailEnd/>
          </a:ln>
        </p:spPr>
        <p:txBody>
          <a:bodyPr>
            <a:spAutoFit/>
          </a:bodyPr>
          <a:lstStyle/>
          <a:p>
            <a:pPr algn="ctr">
              <a:spcBef>
                <a:spcPct val="50000"/>
              </a:spcBef>
            </a:pPr>
            <a:r>
              <a:rPr lang="en-US" sz="1800" dirty="0">
                <a:solidFill>
                  <a:schemeClr val="bg1"/>
                </a:solidFill>
                <a:latin typeface="Segoe"/>
              </a:rPr>
              <a:t>Access Control</a:t>
            </a:r>
          </a:p>
          <a:p>
            <a:pPr algn="ctr"/>
            <a:r>
              <a:rPr lang="en-US" sz="1800" dirty="0">
                <a:solidFill>
                  <a:schemeClr val="bg1"/>
                </a:solidFill>
                <a:latin typeface="Segoe"/>
              </a:rPr>
              <a:t> List Perimeter</a:t>
            </a:r>
          </a:p>
        </p:txBody>
      </p:sp>
      <p:sp>
        <p:nvSpPr>
          <p:cNvPr id="12295" name="Line 7"/>
          <p:cNvSpPr>
            <a:spLocks noChangeShapeType="1"/>
          </p:cNvSpPr>
          <p:nvPr/>
        </p:nvSpPr>
        <p:spPr bwMode="auto">
          <a:xfrm rot="-265876">
            <a:off x="3404831" y="3495676"/>
            <a:ext cx="3017581" cy="1330325"/>
          </a:xfrm>
          <a:prstGeom prst="line">
            <a:avLst/>
          </a:prstGeom>
          <a:noFill/>
          <a:ln w="38100">
            <a:solidFill>
              <a:schemeClr val="bg2"/>
            </a:solidFill>
            <a:round/>
            <a:headEnd/>
            <a:tailEnd type="triangle" w="med" len="med"/>
          </a:ln>
        </p:spPr>
        <p:txBody>
          <a:bodyPr/>
          <a:lstStyle/>
          <a:p>
            <a:endParaRPr lang="en-US"/>
          </a:p>
        </p:txBody>
      </p:sp>
      <p:sp>
        <p:nvSpPr>
          <p:cNvPr id="12296" name="Text Box 8"/>
          <p:cNvSpPr txBox="1">
            <a:spLocks noChangeArrowheads="1"/>
          </p:cNvSpPr>
          <p:nvPr/>
        </p:nvSpPr>
        <p:spPr bwMode="auto">
          <a:xfrm rot="1470488">
            <a:off x="3148780" y="3641725"/>
            <a:ext cx="2357353" cy="247650"/>
          </a:xfrm>
          <a:prstGeom prst="rect">
            <a:avLst/>
          </a:prstGeom>
          <a:noFill/>
          <a:ln w="9525">
            <a:noFill/>
            <a:miter lim="800000"/>
            <a:headEnd/>
            <a:tailEnd/>
          </a:ln>
        </p:spPr>
        <p:txBody>
          <a:bodyPr>
            <a:spAutoFit/>
          </a:bodyPr>
          <a:lstStyle/>
          <a:p>
            <a:pPr algn="ctr">
              <a:spcBef>
                <a:spcPct val="50000"/>
              </a:spcBef>
            </a:pPr>
            <a:r>
              <a:rPr lang="en-US" sz="1000">
                <a:solidFill>
                  <a:schemeClr val="bg2"/>
                </a:solidFill>
                <a:latin typeface="Segoe"/>
              </a:rPr>
              <a:t>No</a:t>
            </a:r>
          </a:p>
        </p:txBody>
      </p:sp>
      <p:sp>
        <p:nvSpPr>
          <p:cNvPr id="12297" name="Line 10"/>
          <p:cNvSpPr>
            <a:spLocks noChangeShapeType="1"/>
          </p:cNvSpPr>
          <p:nvPr/>
        </p:nvSpPr>
        <p:spPr bwMode="auto">
          <a:xfrm rot="977646" flipV="1">
            <a:off x="3703202" y="2198688"/>
            <a:ext cx="2507597" cy="1223962"/>
          </a:xfrm>
          <a:prstGeom prst="line">
            <a:avLst/>
          </a:prstGeom>
          <a:noFill/>
          <a:ln w="38100">
            <a:solidFill>
              <a:schemeClr val="bg2"/>
            </a:solidFill>
            <a:round/>
            <a:headEnd/>
            <a:tailEnd type="triangle" w="med" len="med"/>
          </a:ln>
        </p:spPr>
        <p:txBody>
          <a:bodyPr/>
          <a:lstStyle/>
          <a:p>
            <a:endParaRPr lang="en-US"/>
          </a:p>
        </p:txBody>
      </p:sp>
      <p:sp>
        <p:nvSpPr>
          <p:cNvPr id="12298" name="Text Box 11"/>
          <p:cNvSpPr txBox="1">
            <a:spLocks noChangeArrowheads="1"/>
          </p:cNvSpPr>
          <p:nvPr/>
        </p:nvSpPr>
        <p:spPr bwMode="auto">
          <a:xfrm rot="-918828">
            <a:off x="2945633" y="2652713"/>
            <a:ext cx="2769996" cy="246062"/>
          </a:xfrm>
          <a:prstGeom prst="rect">
            <a:avLst/>
          </a:prstGeom>
          <a:noFill/>
          <a:ln w="9525">
            <a:noFill/>
            <a:miter lim="800000"/>
            <a:headEnd/>
            <a:tailEnd/>
          </a:ln>
        </p:spPr>
        <p:txBody>
          <a:bodyPr>
            <a:spAutoFit/>
          </a:bodyPr>
          <a:lstStyle/>
          <a:p>
            <a:pPr algn="ctr">
              <a:spcBef>
                <a:spcPct val="50000"/>
              </a:spcBef>
            </a:pPr>
            <a:r>
              <a:rPr lang="en-US" sz="1000">
                <a:solidFill>
                  <a:schemeClr val="bg2"/>
                </a:solidFill>
                <a:latin typeface="Segoe"/>
              </a:rPr>
              <a:t>Yes</a:t>
            </a:r>
          </a:p>
        </p:txBody>
      </p:sp>
      <p:sp>
        <p:nvSpPr>
          <p:cNvPr id="31756" name="Text Box 12"/>
          <p:cNvSpPr txBox="1">
            <a:spLocks noChangeArrowheads="1"/>
          </p:cNvSpPr>
          <p:nvPr/>
        </p:nvSpPr>
        <p:spPr bwMode="auto">
          <a:xfrm>
            <a:off x="2640912" y="5640389"/>
            <a:ext cx="4799350" cy="338137"/>
          </a:xfrm>
          <a:prstGeom prst="rect">
            <a:avLst/>
          </a:prstGeom>
          <a:noFill/>
          <a:ln w="9525">
            <a:noFill/>
            <a:miter lim="800000"/>
            <a:headEnd/>
            <a:tailEnd/>
          </a:ln>
          <a:effectLst/>
        </p:spPr>
        <p:txBody>
          <a:bodyPr>
            <a:spAutoFit/>
          </a:bodyPr>
          <a:lstStyle/>
          <a:p>
            <a:pPr algn="ctr" defTabSz="914363" fontAlgn="auto">
              <a:spcBef>
                <a:spcPct val="50000"/>
              </a:spcBef>
              <a:spcAft>
                <a:spcPts val="0"/>
              </a:spcAft>
              <a:defRPr/>
            </a:pPr>
            <a:r>
              <a:rPr lang="en-US" sz="1600" dirty="0">
                <a:effectLst>
                  <a:outerShdw blurRad="38100" dist="38100" dir="2700000" algn="tl">
                    <a:srgbClr val="000000"/>
                  </a:outerShdw>
                </a:effectLst>
                <a:latin typeface="+mn-lt"/>
                <a:cs typeface="Arial" charset="0"/>
              </a:rPr>
              <a:t>Firewall Perimeter</a:t>
            </a:r>
          </a:p>
        </p:txBody>
      </p:sp>
      <p:grpSp>
        <p:nvGrpSpPr>
          <p:cNvPr id="2" name="Group 13"/>
          <p:cNvGrpSpPr>
            <a:grpSpLocks/>
          </p:cNvGrpSpPr>
          <p:nvPr/>
        </p:nvGrpSpPr>
        <p:grpSpPr bwMode="auto">
          <a:xfrm>
            <a:off x="6361044" y="1706563"/>
            <a:ext cx="1654802" cy="1350962"/>
            <a:chOff x="267" y="3165"/>
            <a:chExt cx="1250" cy="1155"/>
          </a:xfrm>
        </p:grpSpPr>
        <p:pic>
          <p:nvPicPr>
            <p:cNvPr id="12320" name="Picture 14"/>
            <p:cNvPicPr>
              <a:picLocks noChangeAspect="1" noChangeArrowheads="1"/>
            </p:cNvPicPr>
            <p:nvPr/>
          </p:nvPicPr>
          <p:blipFill>
            <a:blip r:embed="rId5" cstate="print"/>
            <a:srcRect/>
            <a:stretch>
              <a:fillRect/>
            </a:stretch>
          </p:blipFill>
          <p:spPr bwMode="auto">
            <a:xfrm>
              <a:off x="346" y="3165"/>
              <a:ext cx="900" cy="720"/>
            </a:xfrm>
            <a:prstGeom prst="rect">
              <a:avLst/>
            </a:prstGeom>
            <a:noFill/>
            <a:ln w="9525">
              <a:noFill/>
              <a:miter lim="800000"/>
              <a:headEnd/>
              <a:tailEnd/>
            </a:ln>
          </p:spPr>
        </p:pic>
        <p:pic>
          <p:nvPicPr>
            <p:cNvPr id="12321" name="Picture 15"/>
            <p:cNvPicPr>
              <a:picLocks noChangeAspect="1" noChangeArrowheads="1"/>
            </p:cNvPicPr>
            <p:nvPr/>
          </p:nvPicPr>
          <p:blipFill>
            <a:blip r:embed="rId5" cstate="print"/>
            <a:srcRect/>
            <a:stretch>
              <a:fillRect/>
            </a:stretch>
          </p:blipFill>
          <p:spPr bwMode="auto">
            <a:xfrm>
              <a:off x="617" y="3389"/>
              <a:ext cx="900" cy="720"/>
            </a:xfrm>
            <a:prstGeom prst="rect">
              <a:avLst/>
            </a:prstGeom>
            <a:noFill/>
            <a:ln w="9525">
              <a:noFill/>
              <a:miter lim="800000"/>
              <a:headEnd/>
              <a:tailEnd/>
            </a:ln>
          </p:spPr>
        </p:pic>
        <p:pic>
          <p:nvPicPr>
            <p:cNvPr id="12322" name="Picture 16"/>
            <p:cNvPicPr>
              <a:picLocks noChangeAspect="1" noChangeArrowheads="1"/>
            </p:cNvPicPr>
            <p:nvPr/>
          </p:nvPicPr>
          <p:blipFill>
            <a:blip r:embed="rId5" cstate="print"/>
            <a:srcRect/>
            <a:stretch>
              <a:fillRect/>
            </a:stretch>
          </p:blipFill>
          <p:spPr bwMode="auto">
            <a:xfrm>
              <a:off x="267" y="3600"/>
              <a:ext cx="900" cy="720"/>
            </a:xfrm>
            <a:prstGeom prst="rect">
              <a:avLst/>
            </a:prstGeom>
            <a:noFill/>
            <a:ln w="9525">
              <a:noFill/>
              <a:miter lim="800000"/>
              <a:headEnd/>
              <a:tailEnd/>
            </a:ln>
          </p:spPr>
        </p:pic>
      </p:grpSp>
      <p:pic>
        <p:nvPicPr>
          <p:cNvPr id="12301" name="Picture 17"/>
          <p:cNvPicPr>
            <a:picLocks noChangeAspect="1" noChangeArrowheads="1"/>
          </p:cNvPicPr>
          <p:nvPr/>
        </p:nvPicPr>
        <p:blipFill>
          <a:blip r:embed="rId6" cstate="print"/>
          <a:srcRect l="57730" t="-2576" r="13254" b="54068"/>
          <a:stretch>
            <a:fillRect/>
          </a:stretch>
        </p:blipFill>
        <p:spPr bwMode="auto">
          <a:xfrm>
            <a:off x="3095878" y="3127376"/>
            <a:ext cx="467661" cy="487363"/>
          </a:xfrm>
          <a:prstGeom prst="rect">
            <a:avLst/>
          </a:prstGeom>
          <a:noFill/>
          <a:ln w="9525">
            <a:noFill/>
            <a:miter lim="800000"/>
            <a:headEnd/>
            <a:tailEnd/>
          </a:ln>
        </p:spPr>
      </p:pic>
      <p:pic>
        <p:nvPicPr>
          <p:cNvPr id="31762" name="Picture 18"/>
          <p:cNvPicPr>
            <a:picLocks noChangeAspect="1" noChangeArrowheads="1"/>
          </p:cNvPicPr>
          <p:nvPr/>
        </p:nvPicPr>
        <p:blipFill>
          <a:blip r:embed="rId6" cstate="print"/>
          <a:srcRect l="57730" t="-2576" r="13254" b="54068"/>
          <a:stretch>
            <a:fillRect/>
          </a:stretch>
        </p:blipFill>
        <p:spPr bwMode="auto">
          <a:xfrm>
            <a:off x="3148780" y="3094038"/>
            <a:ext cx="467662" cy="487362"/>
          </a:xfrm>
          <a:prstGeom prst="rect">
            <a:avLst/>
          </a:prstGeom>
          <a:noFill/>
          <a:ln w="9525">
            <a:noFill/>
            <a:miter lim="800000"/>
            <a:headEnd/>
            <a:tailEnd/>
          </a:ln>
        </p:spPr>
      </p:pic>
      <p:sp>
        <p:nvSpPr>
          <p:cNvPr id="12303" name="Line 20"/>
          <p:cNvSpPr>
            <a:spLocks noChangeShapeType="1"/>
          </p:cNvSpPr>
          <p:nvPr/>
        </p:nvSpPr>
        <p:spPr bwMode="auto">
          <a:xfrm>
            <a:off x="7084754" y="3148014"/>
            <a:ext cx="2117" cy="1093787"/>
          </a:xfrm>
          <a:prstGeom prst="line">
            <a:avLst/>
          </a:prstGeom>
          <a:noFill/>
          <a:ln w="28575">
            <a:solidFill>
              <a:schemeClr val="bg2"/>
            </a:solidFill>
            <a:prstDash val="dash"/>
            <a:round/>
            <a:headEnd/>
            <a:tailEnd type="triangle" w="med" len="med"/>
          </a:ln>
        </p:spPr>
        <p:txBody>
          <a:bodyPr/>
          <a:lstStyle/>
          <a:p>
            <a:endParaRPr lang="en-US"/>
          </a:p>
        </p:txBody>
      </p:sp>
      <p:grpSp>
        <p:nvGrpSpPr>
          <p:cNvPr id="3" name="Group 21"/>
          <p:cNvGrpSpPr>
            <a:grpSpLocks/>
          </p:cNvGrpSpPr>
          <p:nvPr/>
        </p:nvGrpSpPr>
        <p:grpSpPr bwMode="auto">
          <a:xfrm>
            <a:off x="6502824" y="4233864"/>
            <a:ext cx="1654802" cy="1349375"/>
            <a:chOff x="267" y="3165"/>
            <a:chExt cx="1250" cy="1155"/>
          </a:xfrm>
        </p:grpSpPr>
        <p:pic>
          <p:nvPicPr>
            <p:cNvPr id="12317" name="Picture 22"/>
            <p:cNvPicPr>
              <a:picLocks noChangeAspect="1" noChangeArrowheads="1"/>
            </p:cNvPicPr>
            <p:nvPr/>
          </p:nvPicPr>
          <p:blipFill>
            <a:blip r:embed="rId5" cstate="print"/>
            <a:srcRect/>
            <a:stretch>
              <a:fillRect/>
            </a:stretch>
          </p:blipFill>
          <p:spPr bwMode="auto">
            <a:xfrm>
              <a:off x="346" y="3165"/>
              <a:ext cx="900" cy="720"/>
            </a:xfrm>
            <a:prstGeom prst="rect">
              <a:avLst/>
            </a:prstGeom>
            <a:noFill/>
            <a:ln w="9525">
              <a:noFill/>
              <a:miter lim="800000"/>
              <a:headEnd/>
              <a:tailEnd/>
            </a:ln>
          </p:spPr>
        </p:pic>
        <p:pic>
          <p:nvPicPr>
            <p:cNvPr id="12318" name="Picture 23"/>
            <p:cNvPicPr>
              <a:picLocks noChangeAspect="1" noChangeArrowheads="1"/>
            </p:cNvPicPr>
            <p:nvPr/>
          </p:nvPicPr>
          <p:blipFill>
            <a:blip r:embed="rId5" cstate="print"/>
            <a:srcRect/>
            <a:stretch>
              <a:fillRect/>
            </a:stretch>
          </p:blipFill>
          <p:spPr bwMode="auto">
            <a:xfrm>
              <a:off x="617" y="3389"/>
              <a:ext cx="900" cy="720"/>
            </a:xfrm>
            <a:prstGeom prst="rect">
              <a:avLst/>
            </a:prstGeom>
            <a:noFill/>
            <a:ln w="9525">
              <a:noFill/>
              <a:miter lim="800000"/>
              <a:headEnd/>
              <a:tailEnd/>
            </a:ln>
          </p:spPr>
        </p:pic>
        <p:pic>
          <p:nvPicPr>
            <p:cNvPr id="12319" name="Picture 24"/>
            <p:cNvPicPr>
              <a:picLocks noChangeAspect="1" noChangeArrowheads="1"/>
            </p:cNvPicPr>
            <p:nvPr/>
          </p:nvPicPr>
          <p:blipFill>
            <a:blip r:embed="rId5" cstate="print"/>
            <a:srcRect/>
            <a:stretch>
              <a:fillRect/>
            </a:stretch>
          </p:blipFill>
          <p:spPr bwMode="auto">
            <a:xfrm>
              <a:off x="267" y="3600"/>
              <a:ext cx="900" cy="720"/>
            </a:xfrm>
            <a:prstGeom prst="rect">
              <a:avLst/>
            </a:prstGeom>
            <a:noFill/>
            <a:ln w="9525">
              <a:noFill/>
              <a:miter lim="800000"/>
              <a:headEnd/>
              <a:tailEnd/>
            </a:ln>
          </p:spPr>
        </p:pic>
      </p:grpSp>
      <p:sp>
        <p:nvSpPr>
          <p:cNvPr id="12305" name="Text Box 25"/>
          <p:cNvSpPr txBox="1">
            <a:spLocks noChangeArrowheads="1"/>
          </p:cNvSpPr>
          <p:nvPr/>
        </p:nvSpPr>
        <p:spPr bwMode="auto">
          <a:xfrm>
            <a:off x="4672384" y="1681163"/>
            <a:ext cx="1951058" cy="646331"/>
          </a:xfrm>
          <a:prstGeom prst="rect">
            <a:avLst/>
          </a:prstGeom>
          <a:noFill/>
          <a:ln w="9525">
            <a:noFill/>
            <a:miter lim="800000"/>
            <a:headEnd/>
            <a:tailEnd/>
          </a:ln>
        </p:spPr>
        <p:txBody>
          <a:bodyPr>
            <a:spAutoFit/>
          </a:bodyPr>
          <a:lstStyle/>
          <a:p>
            <a:pPr algn="ctr">
              <a:spcBef>
                <a:spcPct val="50000"/>
              </a:spcBef>
            </a:pPr>
            <a:r>
              <a:rPr lang="en-US" sz="1800" b="1" dirty="0">
                <a:solidFill>
                  <a:srgbClr val="006600"/>
                </a:solidFill>
                <a:latin typeface="Segoe"/>
              </a:rPr>
              <a:t>Authorized Users</a:t>
            </a:r>
          </a:p>
        </p:txBody>
      </p:sp>
      <p:sp>
        <p:nvSpPr>
          <p:cNvPr id="12306" name="Text Box 26"/>
          <p:cNvSpPr txBox="1">
            <a:spLocks noChangeArrowheads="1"/>
          </p:cNvSpPr>
          <p:nvPr/>
        </p:nvSpPr>
        <p:spPr bwMode="auto">
          <a:xfrm>
            <a:off x="4166548" y="4983163"/>
            <a:ext cx="2657841" cy="369332"/>
          </a:xfrm>
          <a:prstGeom prst="rect">
            <a:avLst/>
          </a:prstGeom>
          <a:noFill/>
          <a:ln w="9525">
            <a:noFill/>
            <a:miter lim="800000"/>
            <a:headEnd/>
            <a:tailEnd/>
          </a:ln>
        </p:spPr>
        <p:txBody>
          <a:bodyPr>
            <a:spAutoFit/>
          </a:bodyPr>
          <a:lstStyle/>
          <a:p>
            <a:pPr algn="ctr">
              <a:spcBef>
                <a:spcPct val="50000"/>
              </a:spcBef>
            </a:pPr>
            <a:r>
              <a:rPr lang="en-US" sz="1800" b="1" dirty="0">
                <a:solidFill>
                  <a:srgbClr val="FF0000"/>
                </a:solidFill>
                <a:latin typeface="Segoe"/>
              </a:rPr>
              <a:t>Unauthorized Users</a:t>
            </a:r>
          </a:p>
        </p:txBody>
      </p:sp>
      <p:sp>
        <p:nvSpPr>
          <p:cNvPr id="12307" name="Text Box 27"/>
          <p:cNvSpPr txBox="1">
            <a:spLocks noChangeArrowheads="1"/>
          </p:cNvSpPr>
          <p:nvPr/>
        </p:nvSpPr>
        <p:spPr bwMode="auto">
          <a:xfrm>
            <a:off x="7110148" y="3475038"/>
            <a:ext cx="1948943" cy="646112"/>
          </a:xfrm>
          <a:prstGeom prst="rect">
            <a:avLst/>
          </a:prstGeom>
          <a:noFill/>
          <a:ln w="9525">
            <a:noFill/>
            <a:miter lim="800000"/>
            <a:headEnd/>
            <a:tailEnd/>
          </a:ln>
        </p:spPr>
        <p:txBody>
          <a:bodyPr>
            <a:spAutoFit/>
          </a:bodyPr>
          <a:lstStyle/>
          <a:p>
            <a:pPr algn="ctr">
              <a:spcBef>
                <a:spcPct val="50000"/>
              </a:spcBef>
            </a:pPr>
            <a:r>
              <a:rPr lang="en-US" sz="1800" dirty="0">
                <a:solidFill>
                  <a:schemeClr val="bg1"/>
                </a:solidFill>
                <a:latin typeface="Segoe"/>
              </a:rPr>
              <a:t>Information Leakage</a:t>
            </a:r>
          </a:p>
        </p:txBody>
      </p:sp>
      <p:grpSp>
        <p:nvGrpSpPr>
          <p:cNvPr id="4" name="Group 28"/>
          <p:cNvGrpSpPr>
            <a:grpSpLocks/>
          </p:cNvGrpSpPr>
          <p:nvPr/>
        </p:nvGrpSpPr>
        <p:grpSpPr bwMode="auto">
          <a:xfrm>
            <a:off x="9245310" y="2976564"/>
            <a:ext cx="1654802" cy="1349375"/>
            <a:chOff x="267" y="3165"/>
            <a:chExt cx="1250" cy="1155"/>
          </a:xfrm>
        </p:grpSpPr>
        <p:pic>
          <p:nvPicPr>
            <p:cNvPr id="12314" name="Picture 29"/>
            <p:cNvPicPr>
              <a:picLocks noChangeAspect="1" noChangeArrowheads="1"/>
            </p:cNvPicPr>
            <p:nvPr/>
          </p:nvPicPr>
          <p:blipFill>
            <a:blip r:embed="rId5" cstate="print"/>
            <a:srcRect/>
            <a:stretch>
              <a:fillRect/>
            </a:stretch>
          </p:blipFill>
          <p:spPr bwMode="auto">
            <a:xfrm>
              <a:off x="346" y="3165"/>
              <a:ext cx="900" cy="720"/>
            </a:xfrm>
            <a:prstGeom prst="rect">
              <a:avLst/>
            </a:prstGeom>
            <a:noFill/>
            <a:ln w="9525">
              <a:noFill/>
              <a:miter lim="800000"/>
              <a:headEnd/>
              <a:tailEnd/>
            </a:ln>
          </p:spPr>
        </p:pic>
        <p:pic>
          <p:nvPicPr>
            <p:cNvPr id="12315" name="Picture 30"/>
            <p:cNvPicPr>
              <a:picLocks noChangeAspect="1" noChangeArrowheads="1"/>
            </p:cNvPicPr>
            <p:nvPr/>
          </p:nvPicPr>
          <p:blipFill>
            <a:blip r:embed="rId5" cstate="print"/>
            <a:srcRect/>
            <a:stretch>
              <a:fillRect/>
            </a:stretch>
          </p:blipFill>
          <p:spPr bwMode="auto">
            <a:xfrm>
              <a:off x="617" y="3389"/>
              <a:ext cx="900" cy="720"/>
            </a:xfrm>
            <a:prstGeom prst="rect">
              <a:avLst/>
            </a:prstGeom>
            <a:noFill/>
            <a:ln w="9525">
              <a:noFill/>
              <a:miter lim="800000"/>
              <a:headEnd/>
              <a:tailEnd/>
            </a:ln>
          </p:spPr>
        </p:pic>
        <p:pic>
          <p:nvPicPr>
            <p:cNvPr id="12316" name="Picture 31"/>
            <p:cNvPicPr>
              <a:picLocks noChangeAspect="1" noChangeArrowheads="1"/>
            </p:cNvPicPr>
            <p:nvPr/>
          </p:nvPicPr>
          <p:blipFill>
            <a:blip r:embed="rId5" cstate="print"/>
            <a:srcRect/>
            <a:stretch>
              <a:fillRect/>
            </a:stretch>
          </p:blipFill>
          <p:spPr bwMode="auto">
            <a:xfrm>
              <a:off x="267" y="3600"/>
              <a:ext cx="900" cy="720"/>
            </a:xfrm>
            <a:prstGeom prst="rect">
              <a:avLst/>
            </a:prstGeom>
            <a:noFill/>
            <a:ln w="9525">
              <a:noFill/>
              <a:miter lim="800000"/>
              <a:headEnd/>
              <a:tailEnd/>
            </a:ln>
          </p:spPr>
        </p:pic>
      </p:grpSp>
      <p:sp>
        <p:nvSpPr>
          <p:cNvPr id="12309" name="Text Box 32"/>
          <p:cNvSpPr txBox="1">
            <a:spLocks noChangeArrowheads="1"/>
          </p:cNvSpPr>
          <p:nvPr/>
        </p:nvSpPr>
        <p:spPr bwMode="auto">
          <a:xfrm>
            <a:off x="8951169" y="4310063"/>
            <a:ext cx="2526642" cy="369332"/>
          </a:xfrm>
          <a:prstGeom prst="rect">
            <a:avLst/>
          </a:prstGeom>
          <a:noFill/>
          <a:ln w="9525">
            <a:noFill/>
            <a:miter lim="800000"/>
            <a:headEnd/>
            <a:tailEnd/>
          </a:ln>
        </p:spPr>
        <p:txBody>
          <a:bodyPr>
            <a:spAutoFit/>
          </a:bodyPr>
          <a:lstStyle/>
          <a:p>
            <a:pPr algn="ctr">
              <a:spcBef>
                <a:spcPct val="50000"/>
              </a:spcBef>
            </a:pPr>
            <a:r>
              <a:rPr lang="en-US" sz="1800" b="1" dirty="0">
                <a:solidFill>
                  <a:schemeClr val="accent2"/>
                </a:solidFill>
                <a:latin typeface="Segoe"/>
              </a:rPr>
              <a:t>Unauthorized Users</a:t>
            </a:r>
          </a:p>
        </p:txBody>
      </p:sp>
      <p:sp>
        <p:nvSpPr>
          <p:cNvPr id="12310" name="Line 33"/>
          <p:cNvSpPr>
            <a:spLocks noChangeShapeType="1"/>
          </p:cNvSpPr>
          <p:nvPr/>
        </p:nvSpPr>
        <p:spPr bwMode="auto">
          <a:xfrm>
            <a:off x="7368315" y="2982914"/>
            <a:ext cx="2078025" cy="447675"/>
          </a:xfrm>
          <a:prstGeom prst="line">
            <a:avLst/>
          </a:prstGeom>
          <a:noFill/>
          <a:ln w="28575">
            <a:solidFill>
              <a:schemeClr val="bg2"/>
            </a:solidFill>
            <a:prstDash val="dash"/>
            <a:round/>
            <a:headEnd/>
            <a:tailEnd type="triangle" w="med" len="med"/>
          </a:ln>
        </p:spPr>
        <p:txBody>
          <a:bodyPr/>
          <a:lstStyle/>
          <a:p>
            <a:endParaRPr lang="en-US"/>
          </a:p>
        </p:txBody>
      </p:sp>
      <p:pic>
        <p:nvPicPr>
          <p:cNvPr id="31779" name="Picture 35"/>
          <p:cNvPicPr>
            <a:picLocks noChangeAspect="1" noChangeArrowheads="1"/>
          </p:cNvPicPr>
          <p:nvPr/>
        </p:nvPicPr>
        <p:blipFill>
          <a:blip r:embed="rId6" cstate="print"/>
          <a:srcRect l="57730" t="-2576" r="13254" b="54068"/>
          <a:stretch>
            <a:fillRect/>
          </a:stretch>
        </p:blipFill>
        <p:spPr bwMode="auto">
          <a:xfrm>
            <a:off x="7031853" y="2871789"/>
            <a:ext cx="465545" cy="485775"/>
          </a:xfrm>
          <a:prstGeom prst="rect">
            <a:avLst/>
          </a:prstGeom>
          <a:noFill/>
          <a:ln w="9525">
            <a:noFill/>
            <a:miter lim="800000"/>
            <a:headEnd/>
            <a:tailEnd/>
          </a:ln>
        </p:spPr>
      </p:pic>
      <p:pic>
        <p:nvPicPr>
          <p:cNvPr id="31780" name="Picture 36"/>
          <p:cNvPicPr>
            <a:picLocks noChangeAspect="1" noChangeArrowheads="1"/>
          </p:cNvPicPr>
          <p:nvPr/>
        </p:nvPicPr>
        <p:blipFill>
          <a:blip r:embed="rId6" cstate="print"/>
          <a:srcRect l="57730" t="-2576" r="13254" b="54068"/>
          <a:stretch>
            <a:fillRect/>
          </a:stretch>
        </p:blipFill>
        <p:spPr bwMode="auto">
          <a:xfrm>
            <a:off x="7245579" y="2655888"/>
            <a:ext cx="467662" cy="487362"/>
          </a:xfrm>
          <a:prstGeom prst="rect">
            <a:avLst/>
          </a:prstGeom>
          <a:noFill/>
          <a:ln w="9525">
            <a:noFill/>
            <a:miter lim="800000"/>
            <a:headEnd/>
            <a:tailEnd/>
          </a:ln>
        </p:spPr>
      </p:pic>
      <p:sp>
        <p:nvSpPr>
          <p:cNvPr id="31782" name="Rectangle 38"/>
          <p:cNvSpPr>
            <a:spLocks noChangeArrowheads="1"/>
          </p:cNvSpPr>
          <p:nvPr/>
        </p:nvSpPr>
        <p:spPr bwMode="auto">
          <a:xfrm>
            <a:off x="1015735" y="6172200"/>
            <a:ext cx="11833318" cy="425450"/>
          </a:xfrm>
          <a:prstGeom prst="rect">
            <a:avLst/>
          </a:prstGeom>
          <a:noFill/>
          <a:ln w="9525">
            <a:noFill/>
            <a:miter lim="800000"/>
            <a:headEnd/>
            <a:tailEnd/>
          </a:ln>
          <a:effectLst/>
        </p:spPr>
        <p:txBody>
          <a:bodyPr>
            <a:spAutoFit/>
          </a:bodyPr>
          <a:lstStyle/>
          <a:p>
            <a:pPr defTabSz="914363" fontAlgn="auto">
              <a:lnSpc>
                <a:spcPct val="90000"/>
              </a:lnSpc>
              <a:spcBef>
                <a:spcPts val="0"/>
              </a:spcBef>
              <a:spcAft>
                <a:spcPts val="0"/>
              </a:spcAft>
              <a:defRPr/>
            </a:pPr>
            <a:r>
              <a:rPr lang="en-US" sz="2400" dirty="0">
                <a:effectLst>
                  <a:outerShdw blurRad="38100" dist="38100" dir="2700000" algn="tl">
                    <a:srgbClr val="000000"/>
                  </a:outerShdw>
                </a:effectLst>
                <a:latin typeface="Franklin Gothic Medium" pitchFamily="34" charset="0"/>
              </a:rPr>
              <a:t>…but not </a:t>
            </a:r>
            <a:r>
              <a:rPr lang="en-US" sz="2400" dirty="0" smtClean="0">
                <a:effectLst>
                  <a:outerShdw blurRad="38100" dist="38100" dir="2700000" algn="tl">
                    <a:srgbClr val="000000"/>
                  </a:outerShdw>
                </a:effectLst>
                <a:latin typeface="Franklin Gothic Medium" pitchFamily="34" charset="0"/>
              </a:rPr>
              <a:t>indirect usage</a:t>
            </a:r>
            <a:endParaRPr lang="en-US" sz="2400" dirty="0">
              <a:effectLst>
                <a:outerShdw blurRad="38100" dist="38100" dir="2700000" algn="tl">
                  <a:srgbClr val="000000"/>
                </a:outerShdw>
              </a:effectLst>
              <a:latin typeface="Franklin Gothic Medium" pitchFamily="34" charset="0"/>
            </a:endParaRPr>
          </a:p>
        </p:txBody>
      </p:sp>
    </p:spTree>
    <p:custDataLst>
      <p:tags r:id="rId1"/>
    </p:custDataLst>
    <p:extLst>
      <p:ext uri="{BB962C8B-B14F-4D97-AF65-F5344CB8AC3E}">
        <p14:creationId xmlns:p14="http://schemas.microsoft.com/office/powerpoint/2010/main" val="11319166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55556E-7 -1.56069E-6 L 0.31424 -0.06428 " pathEditMode="relative" rAng="0" ptsTypes="AA">
                                      <p:cBhvr>
                                        <p:cTn id="6" dur="2000" fill="hold"/>
                                        <p:tgtEl>
                                          <p:spTgt spid="31762"/>
                                        </p:tgtEl>
                                        <p:attrNameLst>
                                          <p:attrName>ppt_x</p:attrName>
                                          <p:attrName>ppt_y</p:attrName>
                                        </p:attrNameLst>
                                      </p:cBhvr>
                                      <p:rCtr x="15700" y="-3200"/>
                                    </p:animMotion>
                                  </p:childTnLst>
                                  <p:subTnLst>
                                    <p:set>
                                      <p:cBhvr override="childStyle">
                                        <p:cTn dur="1" fill="hold" display="0" masterRel="nextClick" afterEffect="1"/>
                                        <p:tgtEl>
                                          <p:spTgt spid="3176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31780"/>
                                        </p:tgtEl>
                                        <p:attrNameLst>
                                          <p:attrName>style.visibility</p:attrName>
                                        </p:attrNameLst>
                                      </p:cBhvr>
                                      <p:to>
                                        <p:strVal val="visible"/>
                                      </p:to>
                                    </p:set>
                                    <p:animEffect transition="in" filter="dissolve">
                                      <p:cBhvr>
                                        <p:cTn id="11" dur="500"/>
                                        <p:tgtEl>
                                          <p:spTgt spid="31780"/>
                                        </p:tgtEl>
                                      </p:cBhvr>
                                    </p:animEffect>
                                  </p:childTnLst>
                                </p:cTn>
                              </p:par>
                              <p:par>
                                <p:cTn id="12" presetID="9" presetClass="entr" presetSubtype="0" fill="hold" nodeType="withEffect">
                                  <p:stCondLst>
                                    <p:cond delay="0"/>
                                  </p:stCondLst>
                                  <p:childTnLst>
                                    <p:set>
                                      <p:cBhvr>
                                        <p:cTn id="13" dur="1" fill="hold">
                                          <p:stCondLst>
                                            <p:cond delay="0"/>
                                          </p:stCondLst>
                                        </p:cTn>
                                        <p:tgtEl>
                                          <p:spTgt spid="31779"/>
                                        </p:tgtEl>
                                        <p:attrNameLst>
                                          <p:attrName>style.visibility</p:attrName>
                                        </p:attrNameLst>
                                      </p:cBhvr>
                                      <p:to>
                                        <p:strVal val="visible"/>
                                      </p:to>
                                    </p:set>
                                    <p:animEffect transition="in" filter="dissolve">
                                      <p:cBhvr>
                                        <p:cTn id="14" dur="500"/>
                                        <p:tgtEl>
                                          <p:spTgt spid="31779"/>
                                        </p:tgtEl>
                                      </p:cBhvr>
                                    </p:animEffect>
                                  </p:childTnLst>
                                </p:cTn>
                              </p:par>
                            </p:childTnLst>
                          </p:cTn>
                        </p:par>
                        <p:par>
                          <p:cTn id="15" fill="hold">
                            <p:stCondLst>
                              <p:cond delay="500"/>
                            </p:stCondLst>
                            <p:childTnLst>
                              <p:par>
                                <p:cTn id="16" presetID="49" presetClass="path" presetSubtype="0" accel="50000" decel="50000" fill="hold" nodeType="afterEffect">
                                  <p:stCondLst>
                                    <p:cond delay="0"/>
                                  </p:stCondLst>
                                  <p:childTnLst>
                                    <p:animMotion origin="layout" path="M -0.02187 -0.00047 L 0.26979 0.16601 " pathEditMode="relative" rAng="0" ptsTypes="AA">
                                      <p:cBhvr>
                                        <p:cTn id="17" dur="2000" fill="hold"/>
                                        <p:tgtEl>
                                          <p:spTgt spid="31780"/>
                                        </p:tgtEl>
                                        <p:attrNameLst>
                                          <p:attrName>ppt_x</p:attrName>
                                          <p:attrName>ppt_y</p:attrName>
                                        </p:attrNameLst>
                                      </p:cBhvr>
                                      <p:rCtr x="14600" y="8300"/>
                                    </p:animMotion>
                                  </p:childTnLst>
                                </p:cTn>
                              </p:par>
                              <p:par>
                                <p:cTn id="18" presetID="42" presetClass="path" presetSubtype="0" accel="50000" decel="50000" fill="hold" nodeType="withEffect">
                                  <p:stCondLst>
                                    <p:cond delay="0"/>
                                  </p:stCondLst>
                                  <p:childTnLst>
                                    <p:animMotion origin="layout" path="M -0.00434 -0.03191 L 0.00399 0.33433 " pathEditMode="relative" rAng="0" ptsTypes="AA">
                                      <p:cBhvr>
                                        <p:cTn id="19" dur="2000" fill="hold"/>
                                        <p:tgtEl>
                                          <p:spTgt spid="31779"/>
                                        </p:tgtEl>
                                        <p:attrNameLst>
                                          <p:attrName>ppt_x</p:attrName>
                                          <p:attrName>ppt_y</p:attrName>
                                        </p:attrNameLst>
                                      </p:cBhvr>
                                      <p:rCtr x="400" y="18300"/>
                                    </p:animMotion>
                                  </p:childTnLst>
                                </p:cTn>
                              </p:par>
                              <p:par>
                                <p:cTn id="20" presetID="1" presetClass="entr" presetSubtype="0" fill="hold" grpId="0" nodeType="withEffect">
                                  <p:stCondLst>
                                    <p:cond delay="0"/>
                                  </p:stCondLst>
                                  <p:childTnLst>
                                    <p:set>
                                      <p:cBhvr>
                                        <p:cTn id="21" dur="1" fill="hold">
                                          <p:stCondLst>
                                            <p:cond delay="0"/>
                                          </p:stCondLst>
                                        </p:cTn>
                                        <p:tgtEl>
                                          <p:spTgt spid="317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smtClean="0"/>
              <a:t>What AD RMS Does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9982464"/>
              </p:ext>
            </p:extLst>
          </p:nvPr>
        </p:nvGraphicFramePr>
        <p:xfrm>
          <a:off x="406294" y="884238"/>
          <a:ext cx="11274663" cy="5440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324097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A911AB07-5FF3-4358-BD35-DFF797549957}"/>
                                            </p:graphicEl>
                                          </p:spTgt>
                                        </p:tgtEl>
                                        <p:attrNameLst>
                                          <p:attrName>style.visibility</p:attrName>
                                        </p:attrNameLst>
                                      </p:cBhvr>
                                      <p:to>
                                        <p:strVal val="visible"/>
                                      </p:to>
                                    </p:set>
                                    <p:animEffect transition="in" filter="fade">
                                      <p:cBhvr>
                                        <p:cTn id="7" dur="3000"/>
                                        <p:tgtEl>
                                          <p:spTgt spid="6">
                                            <p:graphicEl>
                                              <a:dgm id="{A911AB07-5FF3-4358-BD35-DFF79754995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0385EC14-4473-42F9-81D7-721448F1F3DE}"/>
                                            </p:graphicEl>
                                          </p:spTgt>
                                        </p:tgtEl>
                                        <p:attrNameLst>
                                          <p:attrName>style.visibility</p:attrName>
                                        </p:attrNameLst>
                                      </p:cBhvr>
                                      <p:to>
                                        <p:strVal val="visible"/>
                                      </p:to>
                                    </p:set>
                                    <p:animEffect transition="in" filter="fade">
                                      <p:cBhvr>
                                        <p:cTn id="12" dur="2000"/>
                                        <p:tgtEl>
                                          <p:spTgt spid="6">
                                            <p:graphicEl>
                                              <a:dgm id="{0385EC14-4473-42F9-81D7-721448F1F3DE}"/>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FB8DBF67-FEB7-4A0C-A25F-7F4E514B7828}"/>
                                            </p:graphicEl>
                                          </p:spTgt>
                                        </p:tgtEl>
                                        <p:attrNameLst>
                                          <p:attrName>style.visibility</p:attrName>
                                        </p:attrNameLst>
                                      </p:cBhvr>
                                      <p:to>
                                        <p:strVal val="visible"/>
                                      </p:to>
                                    </p:set>
                                    <p:animEffect transition="in" filter="fade">
                                      <p:cBhvr>
                                        <p:cTn id="17" dur="2000"/>
                                        <p:tgtEl>
                                          <p:spTgt spid="6">
                                            <p:graphicEl>
                                              <a:dgm id="{FB8DBF67-FEB7-4A0C-A25F-7F4E514B782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26D789B2-E3B4-44CC-986D-6E0D0612D1C4}"/>
                                            </p:graphicEl>
                                          </p:spTgt>
                                        </p:tgtEl>
                                        <p:attrNameLst>
                                          <p:attrName>style.visibility</p:attrName>
                                        </p:attrNameLst>
                                      </p:cBhvr>
                                      <p:to>
                                        <p:strVal val="visible"/>
                                      </p:to>
                                    </p:set>
                                    <p:animEffect transition="in" filter="fade">
                                      <p:cBhvr>
                                        <p:cTn id="22" dur="2000"/>
                                        <p:tgtEl>
                                          <p:spTgt spid="6">
                                            <p:graphicEl>
                                              <a:dgm id="{26D789B2-E3B4-44CC-986D-6E0D0612D1C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graphicEl>
                                              <a:dgm id="{9881404F-BE04-4A42-8C8C-922BA42F8C30}"/>
                                            </p:graphicEl>
                                          </p:spTgt>
                                        </p:tgtEl>
                                        <p:attrNameLst>
                                          <p:attrName>style.visibility</p:attrName>
                                        </p:attrNameLst>
                                      </p:cBhvr>
                                      <p:to>
                                        <p:strVal val="visible"/>
                                      </p:to>
                                    </p:set>
                                    <p:animEffect transition="in" filter="fade">
                                      <p:cBhvr>
                                        <p:cTn id="27" dur="2000"/>
                                        <p:tgtEl>
                                          <p:spTgt spid="6">
                                            <p:graphicEl>
                                              <a:dgm id="{9881404F-BE04-4A42-8C8C-922BA42F8C3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graphicEl>
                                              <a:dgm id="{F53D36CD-B417-4C81-9E92-5FE0EFF72D62}"/>
                                            </p:graphicEl>
                                          </p:spTgt>
                                        </p:tgtEl>
                                        <p:attrNameLst>
                                          <p:attrName>style.visibility</p:attrName>
                                        </p:attrNameLst>
                                      </p:cBhvr>
                                      <p:to>
                                        <p:strVal val="visible"/>
                                      </p:to>
                                    </p:set>
                                    <p:animEffect transition="in" filter="fade">
                                      <p:cBhvr>
                                        <p:cTn id="32" dur="2000"/>
                                        <p:tgtEl>
                                          <p:spTgt spid="6">
                                            <p:graphicEl>
                                              <a:dgm id="{F53D36CD-B417-4C81-9E92-5FE0EFF72D6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5" name="Rectangle 2"/>
          <p:cNvSpPr>
            <a:spLocks noGrp="1" noChangeArrowheads="1"/>
          </p:cNvSpPr>
          <p:nvPr>
            <p:ph type="title"/>
          </p:nvPr>
        </p:nvSpPr>
        <p:spPr>
          <a:xfrm>
            <a:off x="519113" y="228600"/>
            <a:ext cx="10684268" cy="664797"/>
          </a:xfrm>
        </p:spPr>
        <p:txBody>
          <a:bodyPr/>
          <a:lstStyle/>
          <a:p>
            <a:pPr eaLnBrk="1" hangingPunct="1"/>
            <a:r>
              <a:rPr lang="en-US" dirty="0" smtClean="0"/>
              <a:t>AD RMS Workflow</a:t>
            </a:r>
          </a:p>
        </p:txBody>
      </p:sp>
      <p:graphicFrame>
        <p:nvGraphicFramePr>
          <p:cNvPr id="5122" name="Object 3"/>
          <p:cNvGraphicFramePr>
            <a:graphicFrameLocks noGrp="1" noChangeAspect="1"/>
          </p:cNvGraphicFramePr>
          <p:nvPr>
            <p:ph sz="half" idx="1"/>
            <p:extLst>
              <p:ext uri="{D42A27DB-BD31-4B8C-83A1-F6EECF244321}">
                <p14:modId xmlns:p14="http://schemas.microsoft.com/office/powerpoint/2010/main" val="400865806"/>
              </p:ext>
            </p:extLst>
          </p:nvPr>
        </p:nvGraphicFramePr>
        <p:xfrm>
          <a:off x="5308368" y="1487712"/>
          <a:ext cx="857250" cy="1179513"/>
        </p:xfrm>
        <a:graphic>
          <a:graphicData uri="http://schemas.openxmlformats.org/presentationml/2006/ole">
            <mc:AlternateContent xmlns:mc="http://schemas.openxmlformats.org/markup-compatibility/2006">
              <mc:Choice xmlns:v="urn:schemas-microsoft-com:vml" Requires="v">
                <p:oleObj spid="_x0000_s1286" name="Visio" r:id="rId5" imgW="1011931" imgH="1392606" progId="Visio.Drawing.11">
                  <p:embed/>
                </p:oleObj>
              </mc:Choice>
              <mc:Fallback>
                <p:oleObj name="Visio" r:id="rId5" imgW="1011931" imgH="1392606" progId="Visio.Drawing.11">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8368" y="1487712"/>
                        <a:ext cx="857250" cy="117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615" name="Object 23"/>
          <p:cNvGraphicFramePr>
            <a:graphicFrameLocks noGrp="1" noChangeAspect="1"/>
          </p:cNvGraphicFramePr>
          <p:nvPr>
            <p:ph sz="quarter" idx="2"/>
            <p:extLst>
              <p:ext uri="{D42A27DB-BD31-4B8C-83A1-F6EECF244321}">
                <p14:modId xmlns:p14="http://schemas.microsoft.com/office/powerpoint/2010/main" val="184205790"/>
              </p:ext>
            </p:extLst>
          </p:nvPr>
        </p:nvGraphicFramePr>
        <p:xfrm>
          <a:off x="9662880" y="1640112"/>
          <a:ext cx="777875" cy="1455738"/>
        </p:xfrm>
        <a:graphic>
          <a:graphicData uri="http://schemas.openxmlformats.org/presentationml/2006/ole">
            <mc:AlternateContent xmlns:mc="http://schemas.openxmlformats.org/markup-compatibility/2006">
              <mc:Choice xmlns:v="urn:schemas-microsoft-com:vml" Requires="v">
                <p:oleObj spid="_x0000_s1287" name="Visio" r:id="rId7" imgW="778512" imgH="1456128" progId="Visio.Drawing.11">
                  <p:embed/>
                </p:oleObj>
              </mc:Choice>
              <mc:Fallback>
                <p:oleObj name="Visio" r:id="rId7" imgW="778512" imgH="145612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62880" y="1640112"/>
                        <a:ext cx="777875" cy="145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4"/>
          <p:cNvGraphicFramePr>
            <a:graphicFrameLocks noGrp="1" noChangeAspect="1"/>
          </p:cNvGraphicFramePr>
          <p:nvPr>
            <p:ph sz="quarter" idx="3"/>
            <p:extLst>
              <p:ext uri="{D42A27DB-BD31-4B8C-83A1-F6EECF244321}">
                <p14:modId xmlns:p14="http://schemas.microsoft.com/office/powerpoint/2010/main" val="977081707"/>
              </p:ext>
            </p:extLst>
          </p:nvPr>
        </p:nvGraphicFramePr>
        <p:xfrm>
          <a:off x="9621605" y="3621312"/>
          <a:ext cx="1011238" cy="1185863"/>
        </p:xfrm>
        <a:graphic>
          <a:graphicData uri="http://schemas.openxmlformats.org/presentationml/2006/ole">
            <mc:AlternateContent xmlns:mc="http://schemas.openxmlformats.org/markup-compatibility/2006">
              <mc:Choice xmlns:v="urn:schemas-microsoft-com:vml" Requires="v">
                <p:oleObj spid="_x0000_s1288" name="Visio" r:id="rId9" imgW="1061466" imgH="1246505" progId="Visio.Drawing.11">
                  <p:embed/>
                </p:oleObj>
              </mc:Choice>
              <mc:Fallback>
                <p:oleObj name="Visio" r:id="rId9" imgW="1061466" imgH="1246505"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1605" y="3621312"/>
                        <a:ext cx="1011238"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4" name="Object 5"/>
          <p:cNvGraphicFramePr>
            <a:graphicFrameLocks noChangeAspect="1"/>
          </p:cNvGraphicFramePr>
          <p:nvPr>
            <p:extLst>
              <p:ext uri="{D42A27DB-BD31-4B8C-83A1-F6EECF244321}">
                <p14:modId xmlns:p14="http://schemas.microsoft.com/office/powerpoint/2010/main" val="2386476586"/>
              </p:ext>
            </p:extLst>
          </p:nvPr>
        </p:nvGraphicFramePr>
        <p:xfrm>
          <a:off x="899721" y="3697513"/>
          <a:ext cx="1390289" cy="1185863"/>
        </p:xfrm>
        <a:graphic>
          <a:graphicData uri="http://schemas.openxmlformats.org/presentationml/2006/ole">
            <mc:AlternateContent xmlns:mc="http://schemas.openxmlformats.org/markup-compatibility/2006">
              <mc:Choice xmlns:v="urn:schemas-microsoft-com:vml" Requires="v">
                <p:oleObj spid="_x0000_s1289" name="Visio" r:id="rId11" imgW="1061466" imgH="1246505" progId="Visio.Drawing.11">
                  <p:embed/>
                </p:oleObj>
              </mc:Choice>
              <mc:Fallback>
                <p:oleObj name="Visio" r:id="rId11" imgW="1061466" imgH="1246505"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99721" y="3697513"/>
                        <a:ext cx="1390289" cy="1185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6" name="Text Box 6"/>
          <p:cNvSpPr txBox="1">
            <a:spLocks noChangeArrowheads="1"/>
          </p:cNvSpPr>
          <p:nvPr/>
        </p:nvSpPr>
        <p:spPr bwMode="auto">
          <a:xfrm>
            <a:off x="6079972" y="2706912"/>
            <a:ext cx="309700" cy="369332"/>
          </a:xfrm>
          <a:prstGeom prst="rect">
            <a:avLst/>
          </a:prstGeom>
          <a:noFill/>
          <a:ln w="9525" algn="ctr">
            <a:noFill/>
            <a:miter lim="800000"/>
            <a:headEnd/>
            <a:tailEnd/>
          </a:ln>
        </p:spPr>
        <p:txBody>
          <a:bodyPr wrap="none">
            <a:spAutoFit/>
          </a:bodyPr>
          <a:lstStyle/>
          <a:p>
            <a:r>
              <a:rPr lang="en-US"/>
              <a:t>1</a:t>
            </a:r>
          </a:p>
        </p:txBody>
      </p:sp>
      <p:grpSp>
        <p:nvGrpSpPr>
          <p:cNvPr id="2" name="Group 7"/>
          <p:cNvGrpSpPr>
            <a:grpSpLocks/>
          </p:cNvGrpSpPr>
          <p:nvPr/>
        </p:nvGrpSpPr>
        <p:grpSpPr bwMode="auto">
          <a:xfrm rot="21272612">
            <a:off x="1610736" y="2402112"/>
            <a:ext cx="3148780" cy="1066800"/>
            <a:chOff x="768" y="1248"/>
            <a:chExt cx="1440" cy="480"/>
          </a:xfrm>
        </p:grpSpPr>
        <p:sp>
          <p:nvSpPr>
            <p:cNvPr id="5157" name="Line 8"/>
            <p:cNvSpPr>
              <a:spLocks noChangeShapeType="1"/>
            </p:cNvSpPr>
            <p:nvPr/>
          </p:nvSpPr>
          <p:spPr bwMode="auto">
            <a:xfrm flipV="1">
              <a:off x="768" y="1248"/>
              <a:ext cx="1440" cy="480"/>
            </a:xfrm>
            <a:prstGeom prst="line">
              <a:avLst/>
            </a:prstGeom>
            <a:noFill/>
            <a:ln w="9525">
              <a:solidFill>
                <a:schemeClr val="tx1"/>
              </a:solidFill>
              <a:round/>
              <a:headEnd type="triangle" w="med" len="med"/>
              <a:tailEnd/>
            </a:ln>
          </p:spPr>
          <p:txBody>
            <a:bodyPr anchor="ctr"/>
            <a:lstStyle/>
            <a:p>
              <a:endParaRPr lang="en-US"/>
            </a:p>
          </p:txBody>
        </p:sp>
        <p:sp>
          <p:nvSpPr>
            <p:cNvPr id="5158" name="Text Box 9"/>
            <p:cNvSpPr txBox="1">
              <a:spLocks noChangeArrowheads="1"/>
            </p:cNvSpPr>
            <p:nvPr/>
          </p:nvSpPr>
          <p:spPr bwMode="auto">
            <a:xfrm rot="-1162587">
              <a:off x="1093" y="1392"/>
              <a:ext cx="333" cy="124"/>
            </a:xfrm>
            <a:prstGeom prst="rect">
              <a:avLst/>
            </a:prstGeom>
            <a:noFill/>
            <a:ln w="9525" algn="ctr">
              <a:noFill/>
              <a:miter lim="800000"/>
              <a:headEnd/>
              <a:tailEnd/>
            </a:ln>
          </p:spPr>
          <p:txBody>
            <a:bodyPr>
              <a:spAutoFit/>
            </a:bodyPr>
            <a:lstStyle/>
            <a:p>
              <a:r>
                <a:rPr lang="en-US" sz="1200" dirty="0" smtClean="0">
                  <a:solidFill>
                    <a:schemeClr val="tx1"/>
                  </a:solidFill>
                </a:rPr>
                <a:t> </a:t>
              </a:r>
              <a:endParaRPr lang="en-US" sz="1200" dirty="0">
                <a:solidFill>
                  <a:schemeClr val="tx1"/>
                </a:solidFill>
              </a:endParaRPr>
            </a:p>
          </p:txBody>
        </p:sp>
      </p:grpSp>
      <p:grpSp>
        <p:nvGrpSpPr>
          <p:cNvPr id="3" name="Group 10"/>
          <p:cNvGrpSpPr>
            <a:grpSpLocks/>
          </p:cNvGrpSpPr>
          <p:nvPr/>
        </p:nvGrpSpPr>
        <p:grpSpPr bwMode="auto">
          <a:xfrm rot="19689597">
            <a:off x="3413667" y="3333975"/>
            <a:ext cx="4553880" cy="2127250"/>
            <a:chOff x="2976" y="1488"/>
            <a:chExt cx="1440" cy="960"/>
          </a:xfrm>
        </p:grpSpPr>
        <p:sp>
          <p:nvSpPr>
            <p:cNvPr id="5155" name="Line 11"/>
            <p:cNvSpPr>
              <a:spLocks noChangeShapeType="1"/>
            </p:cNvSpPr>
            <p:nvPr/>
          </p:nvSpPr>
          <p:spPr bwMode="auto">
            <a:xfrm flipH="1" flipV="1">
              <a:off x="2976" y="1488"/>
              <a:ext cx="1440" cy="960"/>
            </a:xfrm>
            <a:prstGeom prst="line">
              <a:avLst/>
            </a:prstGeom>
            <a:noFill/>
            <a:ln w="9525">
              <a:solidFill>
                <a:schemeClr val="tx1"/>
              </a:solidFill>
              <a:round/>
              <a:headEnd type="triangle" w="med" len="med"/>
              <a:tailEnd/>
            </a:ln>
          </p:spPr>
          <p:txBody>
            <a:bodyPr anchor="ctr"/>
            <a:lstStyle/>
            <a:p>
              <a:endParaRPr lang="en-US"/>
            </a:p>
          </p:txBody>
        </p:sp>
        <p:sp>
          <p:nvSpPr>
            <p:cNvPr id="5156" name="Text Box 12"/>
            <p:cNvSpPr txBox="1">
              <a:spLocks noChangeArrowheads="1"/>
            </p:cNvSpPr>
            <p:nvPr/>
          </p:nvSpPr>
          <p:spPr bwMode="auto">
            <a:xfrm rot="2052942">
              <a:off x="3533" y="1706"/>
              <a:ext cx="109" cy="125"/>
            </a:xfrm>
            <a:prstGeom prst="rect">
              <a:avLst/>
            </a:prstGeom>
            <a:noFill/>
            <a:ln w="9525" algn="ctr">
              <a:noFill/>
              <a:miter lim="800000"/>
              <a:headEnd/>
              <a:tailEnd/>
            </a:ln>
          </p:spPr>
          <p:txBody>
            <a:bodyPr wrap="none">
              <a:spAutoFit/>
            </a:bodyPr>
            <a:lstStyle/>
            <a:p>
              <a:r>
                <a:rPr lang="en-US" sz="1200">
                  <a:solidFill>
                    <a:schemeClr val="tx1"/>
                  </a:solidFill>
                </a:rPr>
                <a:t>3. </a:t>
              </a:r>
            </a:p>
          </p:txBody>
        </p:sp>
      </p:grpSp>
      <p:grpSp>
        <p:nvGrpSpPr>
          <p:cNvPr id="4" name="Group 13"/>
          <p:cNvGrpSpPr>
            <a:grpSpLocks/>
          </p:cNvGrpSpPr>
          <p:nvPr/>
        </p:nvGrpSpPr>
        <p:grpSpPr bwMode="auto">
          <a:xfrm>
            <a:off x="6486266" y="2325912"/>
            <a:ext cx="3148780" cy="1371600"/>
            <a:chOff x="3120" y="1185"/>
            <a:chExt cx="1593" cy="927"/>
          </a:xfrm>
        </p:grpSpPr>
        <p:sp>
          <p:nvSpPr>
            <p:cNvPr id="5153" name="Line 14"/>
            <p:cNvSpPr>
              <a:spLocks noChangeShapeType="1"/>
            </p:cNvSpPr>
            <p:nvPr/>
          </p:nvSpPr>
          <p:spPr bwMode="auto">
            <a:xfrm>
              <a:off x="3120" y="1185"/>
              <a:ext cx="1593" cy="927"/>
            </a:xfrm>
            <a:prstGeom prst="line">
              <a:avLst/>
            </a:prstGeom>
            <a:noFill/>
            <a:ln w="9525">
              <a:solidFill>
                <a:schemeClr val="tx1"/>
              </a:solidFill>
              <a:round/>
              <a:headEnd type="triangle" w="med" len="med"/>
              <a:tailEnd/>
            </a:ln>
          </p:spPr>
          <p:txBody>
            <a:bodyPr anchor="ctr"/>
            <a:lstStyle/>
            <a:p>
              <a:endParaRPr lang="en-US"/>
            </a:p>
          </p:txBody>
        </p:sp>
        <p:sp>
          <p:nvSpPr>
            <p:cNvPr id="5154" name="Text Box 15"/>
            <p:cNvSpPr txBox="1">
              <a:spLocks noChangeArrowheads="1"/>
            </p:cNvSpPr>
            <p:nvPr/>
          </p:nvSpPr>
          <p:spPr bwMode="auto">
            <a:xfrm rot="1823924">
              <a:off x="3786" y="1437"/>
              <a:ext cx="241" cy="186"/>
            </a:xfrm>
            <a:prstGeom prst="rect">
              <a:avLst/>
            </a:prstGeom>
            <a:noFill/>
            <a:ln w="9525" algn="ctr">
              <a:noFill/>
              <a:miter lim="800000"/>
              <a:headEnd/>
              <a:tailEnd/>
            </a:ln>
          </p:spPr>
          <p:txBody>
            <a:bodyPr>
              <a:spAutoFit/>
            </a:bodyPr>
            <a:lstStyle/>
            <a:p>
              <a:r>
                <a:rPr lang="en-US" sz="1200">
                  <a:solidFill>
                    <a:schemeClr val="tx1"/>
                  </a:solidFill>
                </a:rPr>
                <a:t>4. </a:t>
              </a:r>
            </a:p>
          </p:txBody>
        </p:sp>
      </p:grpSp>
      <p:graphicFrame>
        <p:nvGraphicFramePr>
          <p:cNvPr id="238608" name="Object 16"/>
          <p:cNvGraphicFramePr>
            <a:graphicFrameLocks noChangeAspect="1"/>
          </p:cNvGraphicFramePr>
          <p:nvPr>
            <p:extLst>
              <p:ext uri="{D42A27DB-BD31-4B8C-83A1-F6EECF244321}">
                <p14:modId xmlns:p14="http://schemas.microsoft.com/office/powerpoint/2010/main" val="2260662757"/>
              </p:ext>
            </p:extLst>
          </p:nvPr>
        </p:nvGraphicFramePr>
        <p:xfrm>
          <a:off x="1102868" y="4840512"/>
          <a:ext cx="1286598" cy="990600"/>
        </p:xfrm>
        <a:graphic>
          <a:graphicData uri="http://schemas.openxmlformats.org/presentationml/2006/ole">
            <mc:AlternateContent xmlns:mc="http://schemas.openxmlformats.org/markup-compatibility/2006">
              <mc:Choice xmlns:v="urn:schemas-microsoft-com:vml" Requires="v">
                <p:oleObj spid="_x0000_s1290" name="Visio" r:id="rId13" imgW="1232916" imgH="1264920" progId="Visio.Drawing.11">
                  <p:embed/>
                </p:oleObj>
              </mc:Choice>
              <mc:Fallback>
                <p:oleObj name="Visio" r:id="rId13" imgW="1232916" imgH="1264920"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2868" y="4840512"/>
                        <a:ext cx="1286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609" name="Object 17"/>
          <p:cNvGraphicFramePr>
            <a:graphicFrameLocks noChangeAspect="1"/>
          </p:cNvGraphicFramePr>
          <p:nvPr>
            <p:extLst>
              <p:ext uri="{D42A27DB-BD31-4B8C-83A1-F6EECF244321}">
                <p14:modId xmlns:p14="http://schemas.microsoft.com/office/powerpoint/2010/main" val="415084937"/>
              </p:ext>
            </p:extLst>
          </p:nvPr>
        </p:nvGraphicFramePr>
        <p:xfrm>
          <a:off x="8111442" y="1792512"/>
          <a:ext cx="1218883" cy="757238"/>
        </p:xfrm>
        <a:graphic>
          <a:graphicData uri="http://schemas.openxmlformats.org/presentationml/2006/ole">
            <mc:AlternateContent xmlns:mc="http://schemas.openxmlformats.org/markup-compatibility/2006">
              <mc:Choice xmlns:v="urn:schemas-microsoft-com:vml" Requires="v">
                <p:oleObj spid="_x0000_s1291" name="Visio" r:id="rId15" imgW="1232916" imgH="1021080" progId="Visio.Drawing.11">
                  <p:embed/>
                </p:oleObj>
              </mc:Choice>
              <mc:Fallback>
                <p:oleObj name="Visio" r:id="rId15" imgW="1232916" imgH="1021080" progId="Visio.Drawing.11">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11442" y="1792512"/>
                        <a:ext cx="121888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5" name="Group 18"/>
          <p:cNvGrpSpPr>
            <a:grpSpLocks/>
          </p:cNvGrpSpPr>
          <p:nvPr/>
        </p:nvGrpSpPr>
        <p:grpSpPr bwMode="auto">
          <a:xfrm>
            <a:off x="5470531" y="4459513"/>
            <a:ext cx="1117309" cy="1446213"/>
            <a:chOff x="384" y="2496"/>
            <a:chExt cx="528" cy="911"/>
          </a:xfrm>
        </p:grpSpPr>
        <p:graphicFrame>
          <p:nvGraphicFramePr>
            <p:cNvPr id="5134" name="Object 19"/>
            <p:cNvGraphicFramePr>
              <a:graphicFrameLocks noChangeAspect="1"/>
            </p:cNvGraphicFramePr>
            <p:nvPr/>
          </p:nvGraphicFramePr>
          <p:xfrm>
            <a:off x="432" y="2496"/>
            <a:ext cx="479" cy="911"/>
          </p:xfrm>
          <a:graphic>
            <a:graphicData uri="http://schemas.openxmlformats.org/presentationml/2006/ole">
              <mc:AlternateContent xmlns:mc="http://schemas.openxmlformats.org/markup-compatibility/2006">
                <mc:Choice xmlns:v="urn:schemas-microsoft-com:vml" Requires="v">
                  <p:oleObj spid="_x0000_s1292" name="Visio" r:id="rId17" imgW="778383" imgH="1456055" progId="Visio.Drawing.11">
                    <p:embed/>
                  </p:oleObj>
                </mc:Choice>
                <mc:Fallback>
                  <p:oleObj name="Visio" r:id="rId17" imgW="778383" imgH="1456055" progId="Visio.Drawing.11">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2" y="2496"/>
                          <a:ext cx="479" cy="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52" name="Rectangle 20"/>
            <p:cNvSpPr>
              <a:spLocks noChangeArrowheads="1"/>
            </p:cNvSpPr>
            <p:nvPr/>
          </p:nvSpPr>
          <p:spPr bwMode="auto">
            <a:xfrm>
              <a:off x="384" y="2496"/>
              <a:ext cx="528" cy="528"/>
            </a:xfrm>
            <a:prstGeom prst="rect">
              <a:avLst/>
            </a:prstGeom>
            <a:solidFill>
              <a:srgbClr val="FF0000">
                <a:alpha val="20000"/>
              </a:srgbClr>
            </a:solidFill>
            <a:ln w="9525" algn="ctr">
              <a:noFill/>
              <a:miter lim="800000"/>
              <a:headEnd/>
              <a:tailEnd/>
            </a:ln>
          </p:spPr>
          <p:txBody>
            <a:bodyPr wrap="none" anchor="ctr"/>
            <a:lstStyle/>
            <a:p>
              <a:endParaRPr lang="en-US"/>
            </a:p>
          </p:txBody>
        </p:sp>
      </p:grpSp>
      <p:sp>
        <p:nvSpPr>
          <p:cNvPr id="238613" name="Text Box 21"/>
          <p:cNvSpPr txBox="1">
            <a:spLocks noChangeArrowheads="1"/>
          </p:cNvSpPr>
          <p:nvPr/>
        </p:nvSpPr>
        <p:spPr bwMode="auto">
          <a:xfrm>
            <a:off x="8213016" y="1335313"/>
            <a:ext cx="2336191" cy="396875"/>
          </a:xfrm>
          <a:prstGeom prst="rect">
            <a:avLst/>
          </a:prstGeom>
          <a:noFill/>
          <a:ln w="9525" algn="ctr">
            <a:noFill/>
            <a:miter lim="800000"/>
            <a:headEnd/>
            <a:tailEnd/>
          </a:ln>
        </p:spPr>
        <p:txBody>
          <a:bodyPr>
            <a:spAutoFit/>
          </a:bodyPr>
          <a:lstStyle/>
          <a:p>
            <a:pPr>
              <a:spcBef>
                <a:spcPct val="50000"/>
              </a:spcBef>
            </a:pPr>
            <a:r>
              <a:rPr lang="en-US" sz="2000">
                <a:solidFill>
                  <a:schemeClr val="tx1"/>
                </a:solidFill>
              </a:rPr>
              <a:t>Consumption</a:t>
            </a:r>
          </a:p>
        </p:txBody>
      </p:sp>
      <p:sp>
        <p:nvSpPr>
          <p:cNvPr id="238614" name="Text Box 22"/>
          <p:cNvSpPr txBox="1">
            <a:spLocks noChangeArrowheads="1"/>
          </p:cNvSpPr>
          <p:nvPr/>
        </p:nvSpPr>
        <p:spPr bwMode="auto">
          <a:xfrm>
            <a:off x="1813883" y="943694"/>
            <a:ext cx="1828324" cy="396875"/>
          </a:xfrm>
          <a:prstGeom prst="rect">
            <a:avLst/>
          </a:prstGeom>
          <a:noFill/>
          <a:ln w="9525" algn="ctr">
            <a:noFill/>
            <a:miter lim="800000"/>
            <a:headEnd/>
            <a:tailEnd/>
          </a:ln>
        </p:spPr>
        <p:txBody>
          <a:bodyPr>
            <a:spAutoFit/>
          </a:bodyPr>
          <a:lstStyle/>
          <a:p>
            <a:pPr>
              <a:spcBef>
                <a:spcPct val="50000"/>
              </a:spcBef>
            </a:pPr>
            <a:r>
              <a:rPr lang="en-US" sz="2000" dirty="0">
                <a:solidFill>
                  <a:schemeClr val="tx1"/>
                </a:solidFill>
              </a:rPr>
              <a:t>Protection</a:t>
            </a:r>
          </a:p>
        </p:txBody>
      </p:sp>
      <p:sp>
        <p:nvSpPr>
          <p:cNvPr id="238616" name="Oval 24"/>
          <p:cNvSpPr>
            <a:spLocks noChangeArrowheads="1"/>
          </p:cNvSpPr>
          <p:nvPr/>
        </p:nvSpPr>
        <p:spPr bwMode="auto">
          <a:xfrm>
            <a:off x="1001295" y="3621313"/>
            <a:ext cx="304721" cy="219075"/>
          </a:xfrm>
          <a:prstGeom prst="ellipse">
            <a:avLst/>
          </a:prstGeom>
          <a:noFill/>
          <a:ln w="9525">
            <a:noFill/>
            <a:round/>
            <a:headEnd/>
            <a:tailEnd/>
          </a:ln>
        </p:spPr>
        <p:txBody>
          <a:bodyPr wrap="none" anchor="ctr"/>
          <a:lstStyle/>
          <a:p>
            <a:pPr algn="ctr"/>
            <a:r>
              <a:rPr lang="en-US" sz="1200" b="0" dirty="0">
                <a:solidFill>
                  <a:schemeClr val="tx1"/>
                </a:solidFill>
                <a:latin typeface="Arial" pitchFamily="34" charset="0"/>
              </a:rPr>
              <a:t>2.</a:t>
            </a:r>
          </a:p>
        </p:txBody>
      </p:sp>
      <p:graphicFrame>
        <p:nvGraphicFramePr>
          <p:cNvPr id="238617" name="Object 25"/>
          <p:cNvGraphicFramePr>
            <a:graphicFrameLocks noChangeAspect="1"/>
          </p:cNvGraphicFramePr>
          <p:nvPr>
            <p:extLst>
              <p:ext uri="{D42A27DB-BD31-4B8C-83A1-F6EECF244321}">
                <p14:modId xmlns:p14="http://schemas.microsoft.com/office/powerpoint/2010/main" val="645463189"/>
              </p:ext>
            </p:extLst>
          </p:nvPr>
        </p:nvGraphicFramePr>
        <p:xfrm>
          <a:off x="2524898" y="1944912"/>
          <a:ext cx="1286598" cy="990600"/>
        </p:xfrm>
        <a:graphic>
          <a:graphicData uri="http://schemas.openxmlformats.org/presentationml/2006/ole">
            <mc:AlternateContent xmlns:mc="http://schemas.openxmlformats.org/markup-compatibility/2006">
              <mc:Choice xmlns:v="urn:schemas-microsoft-com:vml" Requires="v">
                <p:oleObj spid="_x0000_s1293" name="Visio" r:id="rId19" imgW="1296162" imgH="1282382" progId="Visio.Drawing.11">
                  <p:embed/>
                </p:oleObj>
              </mc:Choice>
              <mc:Fallback>
                <p:oleObj name="Visio" r:id="rId19" imgW="1296162" imgH="1282382" progId="Visio.Drawing.1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524898" y="1944912"/>
                        <a:ext cx="1286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618" name="Object 26"/>
          <p:cNvGraphicFramePr>
            <a:graphicFrameLocks noChangeAspect="1"/>
          </p:cNvGraphicFramePr>
          <p:nvPr>
            <p:extLst>
              <p:ext uri="{D42A27DB-BD31-4B8C-83A1-F6EECF244321}">
                <p14:modId xmlns:p14="http://schemas.microsoft.com/office/powerpoint/2010/main" val="3879469481"/>
              </p:ext>
            </p:extLst>
          </p:nvPr>
        </p:nvGraphicFramePr>
        <p:xfrm>
          <a:off x="2829619" y="1792512"/>
          <a:ext cx="1286598" cy="990600"/>
        </p:xfrm>
        <a:graphic>
          <a:graphicData uri="http://schemas.openxmlformats.org/presentationml/2006/ole">
            <mc:AlternateContent xmlns:mc="http://schemas.openxmlformats.org/markup-compatibility/2006">
              <mc:Choice xmlns:v="urn:schemas-microsoft-com:vml" Requires="v">
                <p:oleObj spid="_x0000_s1294" name="Visio" r:id="rId21" imgW="1296162" imgH="1282382" progId="Visio.Drawing.11">
                  <p:embed/>
                </p:oleObj>
              </mc:Choice>
              <mc:Fallback>
                <p:oleObj name="Visio" r:id="rId21" imgW="1296162" imgH="1282382" progId="Visio.Drawing.11">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829619" y="1792512"/>
                        <a:ext cx="1286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 name="Group 27"/>
          <p:cNvGrpSpPr>
            <a:grpSpLocks/>
          </p:cNvGrpSpPr>
          <p:nvPr/>
        </p:nvGrpSpPr>
        <p:grpSpPr bwMode="auto">
          <a:xfrm>
            <a:off x="6892560" y="2173512"/>
            <a:ext cx="3148780" cy="1371600"/>
            <a:chOff x="3120" y="1185"/>
            <a:chExt cx="1593" cy="927"/>
          </a:xfrm>
        </p:grpSpPr>
        <p:sp>
          <p:nvSpPr>
            <p:cNvPr id="5150" name="Line 28"/>
            <p:cNvSpPr>
              <a:spLocks noChangeShapeType="1"/>
            </p:cNvSpPr>
            <p:nvPr/>
          </p:nvSpPr>
          <p:spPr bwMode="auto">
            <a:xfrm>
              <a:off x="3120" y="1185"/>
              <a:ext cx="1593" cy="927"/>
            </a:xfrm>
            <a:prstGeom prst="line">
              <a:avLst/>
            </a:prstGeom>
            <a:noFill/>
            <a:ln w="9525">
              <a:solidFill>
                <a:schemeClr val="tx1"/>
              </a:solidFill>
              <a:round/>
              <a:headEnd/>
              <a:tailEnd type="triangle" w="med" len="med"/>
            </a:ln>
          </p:spPr>
          <p:txBody>
            <a:bodyPr anchor="ctr"/>
            <a:lstStyle/>
            <a:p>
              <a:endParaRPr lang="en-US"/>
            </a:p>
          </p:txBody>
        </p:sp>
        <p:sp>
          <p:nvSpPr>
            <p:cNvPr id="5151" name="Text Box 29"/>
            <p:cNvSpPr txBox="1">
              <a:spLocks noChangeArrowheads="1"/>
            </p:cNvSpPr>
            <p:nvPr/>
          </p:nvSpPr>
          <p:spPr bwMode="auto">
            <a:xfrm rot="1823924">
              <a:off x="3786" y="1437"/>
              <a:ext cx="241" cy="186"/>
            </a:xfrm>
            <a:prstGeom prst="rect">
              <a:avLst/>
            </a:prstGeom>
            <a:noFill/>
            <a:ln w="9525" algn="ctr">
              <a:noFill/>
              <a:miter lim="800000"/>
              <a:headEnd/>
              <a:tailEnd/>
            </a:ln>
          </p:spPr>
          <p:txBody>
            <a:bodyPr>
              <a:spAutoFit/>
            </a:bodyPr>
            <a:lstStyle/>
            <a:p>
              <a:r>
                <a:rPr lang="en-US" sz="1200">
                  <a:solidFill>
                    <a:schemeClr val="tx1"/>
                  </a:solidFill>
                </a:rPr>
                <a:t>5. </a:t>
              </a:r>
            </a:p>
          </p:txBody>
        </p:sp>
      </p:grpSp>
      <p:graphicFrame>
        <p:nvGraphicFramePr>
          <p:cNvPr id="238622" name="Object 30"/>
          <p:cNvGraphicFramePr>
            <a:graphicFrameLocks noChangeAspect="1"/>
          </p:cNvGraphicFramePr>
          <p:nvPr>
            <p:extLst>
              <p:ext uri="{D42A27DB-BD31-4B8C-83A1-F6EECF244321}">
                <p14:modId xmlns:p14="http://schemas.microsoft.com/office/powerpoint/2010/main" val="2942745803"/>
              </p:ext>
            </p:extLst>
          </p:nvPr>
        </p:nvGraphicFramePr>
        <p:xfrm>
          <a:off x="5978398" y="2783112"/>
          <a:ext cx="1286598" cy="990600"/>
        </p:xfrm>
        <a:graphic>
          <a:graphicData uri="http://schemas.openxmlformats.org/presentationml/2006/ole">
            <mc:AlternateContent xmlns:mc="http://schemas.openxmlformats.org/markup-compatibility/2006">
              <mc:Choice xmlns:v="urn:schemas-microsoft-com:vml" Requires="v">
                <p:oleObj spid="_x0000_s1295" name="Visio" r:id="rId23" imgW="1296162" imgH="1282382" progId="Visio.Drawing.11">
                  <p:embed/>
                </p:oleObj>
              </mc:Choice>
              <mc:Fallback>
                <p:oleObj name="Visio" r:id="rId23" imgW="1296162" imgH="1282382" progId="Visio.Drawing.11">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78398" y="2783112"/>
                        <a:ext cx="1286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8623" name="Object 31"/>
          <p:cNvGraphicFramePr>
            <a:graphicFrameLocks noChangeAspect="1"/>
          </p:cNvGraphicFramePr>
          <p:nvPr>
            <p:extLst>
              <p:ext uri="{D42A27DB-BD31-4B8C-83A1-F6EECF244321}">
                <p14:modId xmlns:p14="http://schemas.microsoft.com/office/powerpoint/2010/main" val="283199411"/>
              </p:ext>
            </p:extLst>
          </p:nvPr>
        </p:nvGraphicFramePr>
        <p:xfrm>
          <a:off x="6283119" y="2630712"/>
          <a:ext cx="1286598" cy="990600"/>
        </p:xfrm>
        <a:graphic>
          <a:graphicData uri="http://schemas.openxmlformats.org/presentationml/2006/ole">
            <mc:AlternateContent xmlns:mc="http://schemas.openxmlformats.org/markup-compatibility/2006">
              <mc:Choice xmlns:v="urn:schemas-microsoft-com:vml" Requires="v">
                <p:oleObj spid="_x0000_s1296" name="Visio" r:id="rId25" imgW="1296162" imgH="1282382" progId="Visio.Drawing.11">
                  <p:embed/>
                </p:oleObj>
              </mc:Choice>
              <mc:Fallback>
                <p:oleObj name="Visio" r:id="rId25" imgW="1296162" imgH="1282382" progId="Visio.Drawing.1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283119" y="2630712"/>
                        <a:ext cx="128659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624" name="Text Box 32"/>
          <p:cNvSpPr txBox="1">
            <a:spLocks noChangeArrowheads="1"/>
          </p:cNvSpPr>
          <p:nvPr/>
        </p:nvSpPr>
        <p:spPr bwMode="auto">
          <a:xfrm>
            <a:off x="521230" y="1689225"/>
            <a:ext cx="2234618" cy="1815882"/>
          </a:xfrm>
          <a:prstGeom prst="rect">
            <a:avLst/>
          </a:prstGeom>
          <a:noFill/>
          <a:ln w="9525" algn="ctr">
            <a:noFill/>
            <a:miter lim="800000"/>
            <a:headEnd/>
            <a:tailEnd/>
          </a:ln>
        </p:spPr>
        <p:txBody>
          <a:bodyPr wrap="square">
            <a:spAutoFit/>
          </a:bodyPr>
          <a:lstStyle/>
          <a:p>
            <a:pPr>
              <a:spcBef>
                <a:spcPct val="50000"/>
              </a:spcBef>
            </a:pPr>
            <a:r>
              <a:rPr lang="en-CA" sz="800" dirty="0" smtClean="0">
                <a:solidFill>
                  <a:schemeClr val="tx1"/>
                </a:solidFill>
              </a:rPr>
              <a:t>(</a:t>
            </a:r>
            <a:r>
              <a:rPr lang="en-CA" sz="1400" dirty="0" smtClean="0"/>
              <a:t>Author </a:t>
            </a:r>
            <a:r>
              <a:rPr lang="en-CA" sz="1400" dirty="0"/>
              <a:t>automatically receives AD RMS credentials (“rights account certificate” and “client licensor certificate”) the FIRST TIME they rights-protect information </a:t>
            </a:r>
            <a:endParaRPr lang="en-US" sz="1400" dirty="0">
              <a:solidFill>
                <a:schemeClr val="tx1"/>
              </a:solidFill>
            </a:endParaRPr>
          </a:p>
        </p:txBody>
      </p:sp>
      <p:sp>
        <p:nvSpPr>
          <p:cNvPr id="238625" name="Text Box 33"/>
          <p:cNvSpPr txBox="1">
            <a:spLocks noChangeArrowheads="1"/>
          </p:cNvSpPr>
          <p:nvPr/>
        </p:nvSpPr>
        <p:spPr bwMode="auto">
          <a:xfrm>
            <a:off x="2423324" y="5295085"/>
            <a:ext cx="2234618" cy="1384995"/>
          </a:xfrm>
          <a:prstGeom prst="rect">
            <a:avLst/>
          </a:prstGeom>
          <a:noFill/>
          <a:ln w="9525" algn="ctr">
            <a:noFill/>
            <a:miter lim="800000"/>
            <a:headEnd/>
            <a:tailEnd/>
          </a:ln>
        </p:spPr>
        <p:txBody>
          <a:bodyPr wrap="square">
            <a:spAutoFit/>
          </a:bodyPr>
          <a:lstStyle/>
          <a:p>
            <a:pPr>
              <a:spcBef>
                <a:spcPct val="50000"/>
              </a:spcBef>
            </a:pPr>
            <a:r>
              <a:rPr lang="en-US" sz="1400" dirty="0">
                <a:solidFill>
                  <a:schemeClr val="tx1"/>
                </a:solidFill>
              </a:rPr>
              <a:t>The application works with the </a:t>
            </a:r>
            <a:r>
              <a:rPr lang="en-US" sz="1400" dirty="0" smtClean="0"/>
              <a:t>AD </a:t>
            </a:r>
            <a:r>
              <a:rPr lang="en-US" sz="1400" dirty="0" smtClean="0">
                <a:solidFill>
                  <a:schemeClr val="tx1"/>
                </a:solidFill>
              </a:rPr>
              <a:t>RMS </a:t>
            </a:r>
            <a:r>
              <a:rPr lang="en-US" sz="1400" dirty="0">
                <a:solidFill>
                  <a:schemeClr val="tx1"/>
                </a:solidFill>
              </a:rPr>
              <a:t>client to create a “publishing license”, encrypts the file, and appends the publishing license to it</a:t>
            </a:r>
          </a:p>
        </p:txBody>
      </p:sp>
      <p:sp>
        <p:nvSpPr>
          <p:cNvPr id="238626" name="Text Box 34"/>
          <p:cNvSpPr txBox="1">
            <a:spLocks noChangeArrowheads="1"/>
          </p:cNvSpPr>
          <p:nvPr/>
        </p:nvSpPr>
        <p:spPr bwMode="auto">
          <a:xfrm>
            <a:off x="5219086" y="5772138"/>
            <a:ext cx="2031471" cy="584775"/>
          </a:xfrm>
          <a:prstGeom prst="rect">
            <a:avLst/>
          </a:prstGeom>
          <a:noFill/>
          <a:ln w="9525" algn="ctr">
            <a:noFill/>
            <a:miter lim="800000"/>
            <a:headEnd/>
            <a:tailEnd/>
          </a:ln>
        </p:spPr>
        <p:txBody>
          <a:bodyPr>
            <a:spAutoFit/>
          </a:bodyPr>
          <a:lstStyle/>
          <a:p>
            <a:pPr>
              <a:spcBef>
                <a:spcPct val="50000"/>
              </a:spcBef>
            </a:pPr>
            <a:r>
              <a:rPr lang="en-US" sz="1600" dirty="0">
                <a:solidFill>
                  <a:schemeClr val="tx1"/>
                </a:solidFill>
              </a:rPr>
              <a:t>The </a:t>
            </a:r>
            <a:r>
              <a:rPr lang="en-US" sz="1600" dirty="0" smtClean="0">
                <a:solidFill>
                  <a:schemeClr val="tx1"/>
                </a:solidFill>
              </a:rPr>
              <a:t>AD RMS </a:t>
            </a:r>
            <a:r>
              <a:rPr lang="en-US" sz="1600" dirty="0">
                <a:solidFill>
                  <a:schemeClr val="tx1"/>
                </a:solidFill>
              </a:rPr>
              <a:t>Author distributes file</a:t>
            </a:r>
          </a:p>
        </p:txBody>
      </p:sp>
      <p:sp>
        <p:nvSpPr>
          <p:cNvPr id="238627" name="Text Box 35"/>
          <p:cNvSpPr txBox="1">
            <a:spLocks noChangeArrowheads="1"/>
          </p:cNvSpPr>
          <p:nvPr/>
        </p:nvSpPr>
        <p:spPr bwMode="auto">
          <a:xfrm>
            <a:off x="9025604" y="4840512"/>
            <a:ext cx="2031471" cy="1815882"/>
          </a:xfrm>
          <a:prstGeom prst="rect">
            <a:avLst/>
          </a:prstGeom>
          <a:noFill/>
          <a:ln w="9525" algn="ctr">
            <a:noFill/>
            <a:miter lim="800000"/>
            <a:headEnd/>
            <a:tailEnd/>
          </a:ln>
        </p:spPr>
        <p:txBody>
          <a:bodyPr>
            <a:spAutoFit/>
          </a:bodyPr>
          <a:lstStyle/>
          <a:p>
            <a:pPr>
              <a:spcBef>
                <a:spcPct val="50000"/>
              </a:spcBef>
            </a:pPr>
            <a:r>
              <a:rPr lang="en-CA" sz="1400" dirty="0">
                <a:solidFill>
                  <a:schemeClr val="tx1"/>
                </a:solidFill>
              </a:rPr>
              <a:t>Recipient clicks file to open.  The application sends the recipient’s credentials and the publish license to the </a:t>
            </a:r>
            <a:r>
              <a:rPr lang="en-CA" sz="1400" dirty="0" smtClean="0">
                <a:solidFill>
                  <a:schemeClr val="tx1"/>
                </a:solidFill>
              </a:rPr>
              <a:t>AD RMS </a:t>
            </a:r>
            <a:r>
              <a:rPr lang="en-CA" sz="1400" dirty="0">
                <a:solidFill>
                  <a:schemeClr val="tx1"/>
                </a:solidFill>
              </a:rPr>
              <a:t>server, which validates the user and issues a “use license.”</a:t>
            </a:r>
            <a:endParaRPr lang="en-US" sz="1400" dirty="0">
              <a:solidFill>
                <a:schemeClr val="tx1"/>
              </a:solidFill>
            </a:endParaRPr>
          </a:p>
        </p:txBody>
      </p:sp>
      <p:sp>
        <p:nvSpPr>
          <p:cNvPr id="238628" name="Text Box 36"/>
          <p:cNvSpPr txBox="1">
            <a:spLocks noChangeArrowheads="1"/>
          </p:cNvSpPr>
          <p:nvPr/>
        </p:nvSpPr>
        <p:spPr bwMode="auto">
          <a:xfrm>
            <a:off x="9939766" y="3011712"/>
            <a:ext cx="2031471" cy="336550"/>
          </a:xfrm>
          <a:prstGeom prst="rect">
            <a:avLst/>
          </a:prstGeom>
          <a:noFill/>
          <a:ln w="9525" algn="ctr">
            <a:noFill/>
            <a:miter lim="800000"/>
            <a:headEnd/>
            <a:tailEnd/>
          </a:ln>
        </p:spPr>
        <p:txBody>
          <a:bodyPr>
            <a:spAutoFit/>
          </a:bodyPr>
          <a:lstStyle/>
          <a:p>
            <a:pPr>
              <a:spcBef>
                <a:spcPct val="50000"/>
              </a:spcBef>
            </a:pPr>
            <a:r>
              <a:rPr lang="en-CA" sz="800">
                <a:solidFill>
                  <a:schemeClr val="tx1"/>
                </a:solidFill>
              </a:rPr>
              <a:t>Application renders file and enforces rights.</a:t>
            </a:r>
            <a:endParaRPr lang="en-US" sz="800">
              <a:solidFill>
                <a:schemeClr val="tx1"/>
              </a:solidFill>
            </a:endParaRPr>
          </a:p>
        </p:txBody>
      </p:sp>
      <p:graphicFrame>
        <p:nvGraphicFramePr>
          <p:cNvPr id="5132" name="Object 37"/>
          <p:cNvGraphicFramePr>
            <a:graphicFrameLocks noChangeAspect="1"/>
          </p:cNvGraphicFramePr>
          <p:nvPr>
            <p:extLst>
              <p:ext uri="{D42A27DB-BD31-4B8C-83A1-F6EECF244321}">
                <p14:modId xmlns:p14="http://schemas.microsoft.com/office/powerpoint/2010/main" val="2209008604"/>
              </p:ext>
            </p:extLst>
          </p:nvPr>
        </p:nvGraphicFramePr>
        <p:xfrm>
          <a:off x="1712310" y="3545112"/>
          <a:ext cx="924743" cy="1189038"/>
        </p:xfrm>
        <a:graphic>
          <a:graphicData uri="http://schemas.openxmlformats.org/presentationml/2006/ole">
            <mc:AlternateContent xmlns:mc="http://schemas.openxmlformats.org/markup-compatibility/2006">
              <mc:Choice xmlns:v="urn:schemas-microsoft-com:vml" Requires="v">
                <p:oleObj spid="_x0000_s1297" name="Visio" r:id="rId27" imgW="718947" imgH="1252855" progId="Visio.Drawing.11">
                  <p:embed/>
                </p:oleObj>
              </mc:Choice>
              <mc:Fallback>
                <p:oleObj name="Visio" r:id="rId27" imgW="718947" imgH="1252855" progId="Visio.Drawing.11">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712310" y="3545112"/>
                        <a:ext cx="92474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33" name="Object 38"/>
          <p:cNvGraphicFramePr>
            <a:graphicFrameLocks noChangeAspect="1"/>
          </p:cNvGraphicFramePr>
          <p:nvPr>
            <p:extLst>
              <p:ext uri="{D42A27DB-BD31-4B8C-83A1-F6EECF244321}">
                <p14:modId xmlns:p14="http://schemas.microsoft.com/office/powerpoint/2010/main" val="4025935137"/>
              </p:ext>
            </p:extLst>
          </p:nvPr>
        </p:nvGraphicFramePr>
        <p:xfrm>
          <a:off x="10142914" y="3545112"/>
          <a:ext cx="924743" cy="1189038"/>
        </p:xfrm>
        <a:graphic>
          <a:graphicData uri="http://schemas.openxmlformats.org/presentationml/2006/ole">
            <mc:AlternateContent xmlns:mc="http://schemas.openxmlformats.org/markup-compatibility/2006">
              <mc:Choice xmlns:v="urn:schemas-microsoft-com:vml" Requires="v">
                <p:oleObj spid="_x0000_s1298" name="Visio" r:id="rId29" imgW="718947" imgH="1252855" progId="Visio.Drawing.11">
                  <p:embed/>
                </p:oleObj>
              </mc:Choice>
              <mc:Fallback>
                <p:oleObj name="Visio" r:id="rId29" imgW="718947" imgH="1252855" progId="Visio.Drawing.11">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142914" y="3545112"/>
                        <a:ext cx="924743"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ustDataLst>
      <p:tags r:id="rId2"/>
    </p:custDataLst>
    <p:extLst>
      <p:ext uri="{BB962C8B-B14F-4D97-AF65-F5344CB8AC3E}">
        <p14:creationId xmlns:p14="http://schemas.microsoft.com/office/powerpoint/2010/main" val="1876611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8614"/>
                                        </p:tgtEl>
                                        <p:attrNameLst>
                                          <p:attrName>style.visibility</p:attrName>
                                        </p:attrNameLst>
                                      </p:cBhvr>
                                      <p:to>
                                        <p:strVal val="visible"/>
                                      </p:to>
                                    </p:set>
                                    <p:animEffect transition="in" filter="dissolve">
                                      <p:cBhvr>
                                        <p:cTn id="7" dur="500"/>
                                        <p:tgtEl>
                                          <p:spTgt spid="238614"/>
                                        </p:tgtEl>
                                      </p:cBhvr>
                                    </p:animEffect>
                                  </p:childTnLst>
                                </p:cTn>
                              </p:par>
                              <p:par>
                                <p:cTn id="8" presetID="5"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par>
                          <p:cTn id="11" fill="hold">
                            <p:stCondLst>
                              <p:cond delay="500"/>
                            </p:stCondLst>
                            <p:childTnLst>
                              <p:par>
                                <p:cTn id="12" presetID="5" presetClass="entr" presetSubtype="10" fill="hold" nodeType="afterEffect">
                                  <p:stCondLst>
                                    <p:cond delay="0"/>
                                  </p:stCondLst>
                                  <p:childTnLst>
                                    <p:set>
                                      <p:cBhvr>
                                        <p:cTn id="13" dur="1" fill="hold">
                                          <p:stCondLst>
                                            <p:cond delay="0"/>
                                          </p:stCondLst>
                                        </p:cTn>
                                        <p:tgtEl>
                                          <p:spTgt spid="238617"/>
                                        </p:tgtEl>
                                        <p:attrNameLst>
                                          <p:attrName>style.visibility</p:attrName>
                                        </p:attrNameLst>
                                      </p:cBhvr>
                                      <p:to>
                                        <p:strVal val="visible"/>
                                      </p:to>
                                    </p:set>
                                    <p:animEffect transition="in" filter="checkerboard(across)">
                                      <p:cBhvr>
                                        <p:cTn id="14" dur="500"/>
                                        <p:tgtEl>
                                          <p:spTgt spid="238617"/>
                                        </p:tgtEl>
                                      </p:cBhvr>
                                    </p:animEffect>
                                  </p:childTnLst>
                                </p:cTn>
                              </p:par>
                              <p:par>
                                <p:cTn id="15" presetID="5" presetClass="entr" presetSubtype="10" fill="hold" nodeType="withEffect">
                                  <p:stCondLst>
                                    <p:cond delay="0"/>
                                  </p:stCondLst>
                                  <p:childTnLst>
                                    <p:set>
                                      <p:cBhvr>
                                        <p:cTn id="16" dur="1" fill="hold">
                                          <p:stCondLst>
                                            <p:cond delay="0"/>
                                          </p:stCondLst>
                                        </p:cTn>
                                        <p:tgtEl>
                                          <p:spTgt spid="238618"/>
                                        </p:tgtEl>
                                        <p:attrNameLst>
                                          <p:attrName>style.visibility</p:attrName>
                                        </p:attrNameLst>
                                      </p:cBhvr>
                                      <p:to>
                                        <p:strVal val="visible"/>
                                      </p:to>
                                    </p:set>
                                    <p:animEffect transition="in" filter="checkerboard(across)">
                                      <p:cBhvr>
                                        <p:cTn id="17" dur="500"/>
                                        <p:tgtEl>
                                          <p:spTgt spid="238618"/>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38624"/>
                                        </p:tgtEl>
                                        <p:attrNameLst>
                                          <p:attrName>style.visibility</p:attrName>
                                        </p:attrNameLst>
                                      </p:cBhvr>
                                      <p:to>
                                        <p:strVal val="visible"/>
                                      </p:to>
                                    </p:set>
                                    <p:animEffect transition="in" filter="dissolve">
                                      <p:cBhvr>
                                        <p:cTn id="20" dur="500"/>
                                        <p:tgtEl>
                                          <p:spTgt spid="23862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38616"/>
                                        </p:tgtEl>
                                        <p:attrNameLst>
                                          <p:attrName>style.visibility</p:attrName>
                                        </p:attrNameLst>
                                      </p:cBhvr>
                                      <p:to>
                                        <p:strVal val="visible"/>
                                      </p:to>
                                    </p:set>
                                  </p:childTnLst>
                                </p:cTn>
                              </p:par>
                            </p:childTnLst>
                          </p:cTn>
                        </p:par>
                        <p:par>
                          <p:cTn id="25" fill="hold">
                            <p:stCondLst>
                              <p:cond delay="0"/>
                            </p:stCondLst>
                            <p:childTnLst>
                              <p:par>
                                <p:cTn id="26" presetID="5" presetClass="entr" presetSubtype="10" fill="hold" nodeType="afterEffect">
                                  <p:stCondLst>
                                    <p:cond delay="0"/>
                                  </p:stCondLst>
                                  <p:childTnLst>
                                    <p:set>
                                      <p:cBhvr>
                                        <p:cTn id="27" dur="1" fill="hold">
                                          <p:stCondLst>
                                            <p:cond delay="0"/>
                                          </p:stCondLst>
                                        </p:cTn>
                                        <p:tgtEl>
                                          <p:spTgt spid="238608"/>
                                        </p:tgtEl>
                                        <p:attrNameLst>
                                          <p:attrName>style.visibility</p:attrName>
                                        </p:attrNameLst>
                                      </p:cBhvr>
                                      <p:to>
                                        <p:strVal val="visible"/>
                                      </p:to>
                                    </p:set>
                                    <p:animEffect transition="in" filter="checkerboard(across)">
                                      <p:cBhvr>
                                        <p:cTn id="28" dur="500"/>
                                        <p:tgtEl>
                                          <p:spTgt spid="238608"/>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38625"/>
                                        </p:tgtEl>
                                        <p:attrNameLst>
                                          <p:attrName>style.visibility</p:attrName>
                                        </p:attrNameLst>
                                      </p:cBhvr>
                                      <p:to>
                                        <p:strVal val="visible"/>
                                      </p:to>
                                    </p:set>
                                    <p:animEffect transition="in" filter="dissolve">
                                      <p:cBhvr>
                                        <p:cTn id="31" dur="500"/>
                                        <p:tgtEl>
                                          <p:spTgt spid="23862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checkerboard(across)">
                                      <p:cBhvr>
                                        <p:cTn id="36" dur="500"/>
                                        <p:tgtEl>
                                          <p:spTgt spid="3"/>
                                        </p:tgtEl>
                                      </p:cBhvr>
                                    </p:animEffect>
                                  </p:childTnLst>
                                </p:cTn>
                              </p:par>
                            </p:childTnLst>
                          </p:cTn>
                        </p:par>
                        <p:par>
                          <p:cTn id="37" fill="hold">
                            <p:stCondLst>
                              <p:cond delay="500"/>
                            </p:stCondLst>
                            <p:childTnLst>
                              <p:par>
                                <p:cTn id="38" presetID="5" presetClass="entr" presetSubtype="1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checkerboard(across)">
                                      <p:cBhvr>
                                        <p:cTn id="40" dur="500"/>
                                        <p:tgtEl>
                                          <p:spTgt spid="5"/>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238626"/>
                                        </p:tgtEl>
                                        <p:attrNameLst>
                                          <p:attrName>style.visibility</p:attrName>
                                        </p:attrNameLst>
                                      </p:cBhvr>
                                      <p:to>
                                        <p:strVal val="visible"/>
                                      </p:to>
                                    </p:set>
                                    <p:animEffect transition="in" filter="dissolve">
                                      <p:cBhvr>
                                        <p:cTn id="43" dur="500"/>
                                        <p:tgtEl>
                                          <p:spTgt spid="238626"/>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38613"/>
                                        </p:tgtEl>
                                        <p:attrNameLst>
                                          <p:attrName>style.visibility</p:attrName>
                                        </p:attrNameLst>
                                      </p:cBhvr>
                                      <p:to>
                                        <p:strVal val="visible"/>
                                      </p:to>
                                    </p:set>
                                    <p:animEffect transition="in" filter="dissolve">
                                      <p:cBhvr>
                                        <p:cTn id="48" dur="500"/>
                                        <p:tgtEl>
                                          <p:spTgt spid="238613"/>
                                        </p:tgtEl>
                                      </p:cBhvr>
                                    </p:animEffect>
                                  </p:childTnLst>
                                </p:cTn>
                              </p:par>
                              <p:par>
                                <p:cTn id="49" presetID="5" presetClass="entr" presetSubtype="1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childTnLst>
                          </p:cTn>
                        </p:par>
                        <p:par>
                          <p:cTn id="52" fill="hold">
                            <p:stCondLst>
                              <p:cond delay="500"/>
                            </p:stCondLst>
                            <p:childTnLst>
                              <p:par>
                                <p:cTn id="53" presetID="5" presetClass="entr" presetSubtype="10" fill="hold" nodeType="afterEffect">
                                  <p:stCondLst>
                                    <p:cond delay="0"/>
                                  </p:stCondLst>
                                  <p:childTnLst>
                                    <p:set>
                                      <p:cBhvr>
                                        <p:cTn id="54" dur="1" fill="hold">
                                          <p:stCondLst>
                                            <p:cond delay="0"/>
                                          </p:stCondLst>
                                        </p:cTn>
                                        <p:tgtEl>
                                          <p:spTgt spid="238622"/>
                                        </p:tgtEl>
                                        <p:attrNameLst>
                                          <p:attrName>style.visibility</p:attrName>
                                        </p:attrNameLst>
                                      </p:cBhvr>
                                      <p:to>
                                        <p:strVal val="visible"/>
                                      </p:to>
                                    </p:set>
                                    <p:animEffect transition="in" filter="checkerboard(across)">
                                      <p:cBhvr>
                                        <p:cTn id="55" dur="500"/>
                                        <p:tgtEl>
                                          <p:spTgt spid="238622"/>
                                        </p:tgtEl>
                                      </p:cBhvr>
                                    </p:animEffect>
                                  </p:childTnLst>
                                </p:cTn>
                              </p:par>
                              <p:par>
                                <p:cTn id="56" presetID="5" presetClass="entr" presetSubtype="10" fill="hold" nodeType="withEffect">
                                  <p:stCondLst>
                                    <p:cond delay="0"/>
                                  </p:stCondLst>
                                  <p:childTnLst>
                                    <p:set>
                                      <p:cBhvr>
                                        <p:cTn id="57" dur="1" fill="hold">
                                          <p:stCondLst>
                                            <p:cond delay="0"/>
                                          </p:stCondLst>
                                        </p:cTn>
                                        <p:tgtEl>
                                          <p:spTgt spid="238623"/>
                                        </p:tgtEl>
                                        <p:attrNameLst>
                                          <p:attrName>style.visibility</p:attrName>
                                        </p:attrNameLst>
                                      </p:cBhvr>
                                      <p:to>
                                        <p:strVal val="visible"/>
                                      </p:to>
                                    </p:set>
                                    <p:animEffect transition="in" filter="checkerboard(across)">
                                      <p:cBhvr>
                                        <p:cTn id="58" dur="500"/>
                                        <p:tgtEl>
                                          <p:spTgt spid="23862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8627"/>
                                        </p:tgtEl>
                                        <p:attrNameLst>
                                          <p:attrName>style.visibility</p:attrName>
                                        </p:attrNameLst>
                                      </p:cBhvr>
                                      <p:to>
                                        <p:strVal val="visible"/>
                                      </p:to>
                                    </p:set>
                                    <p:animEffect transition="in" filter="dissolve">
                                      <p:cBhvr>
                                        <p:cTn id="61" dur="500"/>
                                        <p:tgtEl>
                                          <p:spTgt spid="238627"/>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checkerboard(across)">
                                      <p:cBhvr>
                                        <p:cTn id="66" dur="500"/>
                                        <p:tgtEl>
                                          <p:spTgt spid="6"/>
                                        </p:tgtEl>
                                      </p:cBhvr>
                                    </p:animEffect>
                                  </p:childTnLst>
                                </p:cTn>
                              </p:par>
                              <p:par>
                                <p:cTn id="67" presetID="5" presetClass="entr" presetSubtype="10" fill="hold" nodeType="withEffect">
                                  <p:stCondLst>
                                    <p:cond delay="0"/>
                                  </p:stCondLst>
                                  <p:childTnLst>
                                    <p:set>
                                      <p:cBhvr>
                                        <p:cTn id="68" dur="1" fill="hold">
                                          <p:stCondLst>
                                            <p:cond delay="0"/>
                                          </p:stCondLst>
                                        </p:cTn>
                                        <p:tgtEl>
                                          <p:spTgt spid="238609"/>
                                        </p:tgtEl>
                                        <p:attrNameLst>
                                          <p:attrName>style.visibility</p:attrName>
                                        </p:attrNameLst>
                                      </p:cBhvr>
                                      <p:to>
                                        <p:strVal val="visible"/>
                                      </p:to>
                                    </p:set>
                                    <p:animEffect transition="in" filter="checkerboard(across)">
                                      <p:cBhvr>
                                        <p:cTn id="69" dur="500"/>
                                        <p:tgtEl>
                                          <p:spTgt spid="238609"/>
                                        </p:tgtEl>
                                      </p:cBhvr>
                                    </p:animEffect>
                                  </p:childTnLst>
                                </p:cTn>
                              </p:par>
                            </p:childTnLst>
                          </p:cTn>
                        </p:par>
                        <p:par>
                          <p:cTn id="70" fill="hold">
                            <p:stCondLst>
                              <p:cond delay="500"/>
                            </p:stCondLst>
                            <p:childTnLst>
                              <p:par>
                                <p:cTn id="71" presetID="5" presetClass="entr" presetSubtype="10" fill="hold" nodeType="afterEffect">
                                  <p:stCondLst>
                                    <p:cond delay="0"/>
                                  </p:stCondLst>
                                  <p:childTnLst>
                                    <p:set>
                                      <p:cBhvr>
                                        <p:cTn id="72" dur="1" fill="hold">
                                          <p:stCondLst>
                                            <p:cond delay="0"/>
                                          </p:stCondLst>
                                        </p:cTn>
                                        <p:tgtEl>
                                          <p:spTgt spid="238615"/>
                                        </p:tgtEl>
                                        <p:attrNameLst>
                                          <p:attrName>style.visibility</p:attrName>
                                        </p:attrNameLst>
                                      </p:cBhvr>
                                      <p:to>
                                        <p:strVal val="visible"/>
                                      </p:to>
                                    </p:set>
                                    <p:animEffect transition="in" filter="checkerboard(across)">
                                      <p:cBhvr>
                                        <p:cTn id="73" dur="500"/>
                                        <p:tgtEl>
                                          <p:spTgt spid="238615"/>
                                        </p:tgtEl>
                                      </p:cBhvr>
                                    </p:animEffect>
                                  </p:childTnLst>
                                </p:cTn>
                              </p:par>
                              <p:par>
                                <p:cTn id="74" presetID="9" presetClass="entr" presetSubtype="0" fill="hold" grpId="0" nodeType="withEffect">
                                  <p:stCondLst>
                                    <p:cond delay="0"/>
                                  </p:stCondLst>
                                  <p:childTnLst>
                                    <p:set>
                                      <p:cBhvr>
                                        <p:cTn id="75" dur="1" fill="hold">
                                          <p:stCondLst>
                                            <p:cond delay="0"/>
                                          </p:stCondLst>
                                        </p:cTn>
                                        <p:tgtEl>
                                          <p:spTgt spid="238628"/>
                                        </p:tgtEl>
                                        <p:attrNameLst>
                                          <p:attrName>style.visibility</p:attrName>
                                        </p:attrNameLst>
                                      </p:cBhvr>
                                      <p:to>
                                        <p:strVal val="visible"/>
                                      </p:to>
                                    </p:set>
                                    <p:animEffect transition="in" filter="dissolve">
                                      <p:cBhvr>
                                        <p:cTn id="76" dur="500"/>
                                        <p:tgtEl>
                                          <p:spTgt spid="238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13" grpId="0"/>
      <p:bldP spid="238614" grpId="0"/>
      <p:bldP spid="238624" grpId="0"/>
      <p:bldP spid="238625" grpId="0"/>
      <p:bldP spid="238626" grpId="0"/>
      <p:bldP spid="238627" grpId="0"/>
      <p:bldP spid="2386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19113" y="228600"/>
            <a:ext cx="11297941" cy="1052596"/>
          </a:xfrm>
        </p:spPr>
        <p:txBody>
          <a:bodyPr/>
          <a:lstStyle/>
          <a:p>
            <a:pPr eaLnBrk="1" hangingPunct="1"/>
            <a:r>
              <a:rPr lang="en-CA" sz="4000" dirty="0" smtClean="0"/>
              <a:t>Example: Rights-Protected Document </a:t>
            </a:r>
            <a:br>
              <a:rPr lang="en-CA" sz="4000" dirty="0" smtClean="0"/>
            </a:br>
            <a:r>
              <a:rPr lang="en-CA" sz="3600" dirty="0" smtClean="0">
                <a:solidFill>
                  <a:schemeClr val="accent1"/>
                </a:solidFill>
              </a:rPr>
              <a:t>Word, Excel, or PowerPoint</a:t>
            </a:r>
            <a:endParaRPr lang="en-CA" sz="3600" dirty="0" smtClean="0"/>
          </a:p>
        </p:txBody>
      </p:sp>
      <p:sp>
        <p:nvSpPr>
          <p:cNvPr id="24579" name="AutoShape 3"/>
          <p:cNvSpPr>
            <a:spLocks noChangeArrowheads="1"/>
          </p:cNvSpPr>
          <p:nvPr/>
        </p:nvSpPr>
        <p:spPr bwMode="auto">
          <a:xfrm rot="10800000">
            <a:off x="3318343" y="1461574"/>
            <a:ext cx="5586545" cy="4953000"/>
          </a:xfrm>
          <a:prstGeom prst="foldedCorner">
            <a:avLst>
              <a:gd name="adj" fmla="val 12500"/>
            </a:avLst>
          </a:prstGeom>
          <a:solidFill>
            <a:srgbClr val="DDDDDD"/>
          </a:solidFill>
          <a:ln w="9525">
            <a:solidFill>
              <a:schemeClr val="tx1"/>
            </a:solidFill>
            <a:round/>
            <a:headEnd/>
            <a:tailEnd/>
          </a:ln>
        </p:spPr>
        <p:txBody>
          <a:bodyPr rot="10800000" wrap="none" lIns="91435" tIns="45717" rIns="91435" bIns="45717" anchor="ctr"/>
          <a:lstStyle/>
          <a:p>
            <a:pPr algn="ctr"/>
            <a:r>
              <a:rPr lang="en-US" sz="1800" b="0">
                <a:solidFill>
                  <a:schemeClr val="bg1"/>
                </a:solidFill>
                <a:latin typeface="Arial" pitchFamily="34" charset="0"/>
              </a:rPr>
              <a:t>a</a:t>
            </a:r>
            <a:endParaRPr lang="en-CA" sz="1800" b="0">
              <a:solidFill>
                <a:schemeClr val="bg1"/>
              </a:solidFill>
              <a:latin typeface="Arial" pitchFamily="34" charset="0"/>
            </a:endParaRPr>
          </a:p>
        </p:txBody>
      </p:sp>
      <p:sp>
        <p:nvSpPr>
          <p:cNvPr id="24580" name="Rectangle 4"/>
          <p:cNvSpPr>
            <a:spLocks noChangeArrowheads="1"/>
          </p:cNvSpPr>
          <p:nvPr/>
        </p:nvSpPr>
        <p:spPr bwMode="auto">
          <a:xfrm>
            <a:off x="6365550" y="2223574"/>
            <a:ext cx="2133044"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1" name="Rectangle 5"/>
          <p:cNvSpPr>
            <a:spLocks noChangeArrowheads="1"/>
          </p:cNvSpPr>
          <p:nvPr/>
        </p:nvSpPr>
        <p:spPr bwMode="auto">
          <a:xfrm>
            <a:off x="6467123" y="2299774"/>
            <a:ext cx="2133044" cy="1676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4582" name="Rectangle 6"/>
          <p:cNvSpPr>
            <a:spLocks noChangeArrowheads="1"/>
          </p:cNvSpPr>
          <p:nvPr/>
        </p:nvSpPr>
        <p:spPr bwMode="auto">
          <a:xfrm>
            <a:off x="6568697" y="2375974"/>
            <a:ext cx="2133044" cy="1676400"/>
          </a:xfrm>
          <a:prstGeom prst="rect">
            <a:avLst/>
          </a:prstGeom>
          <a:solidFill>
            <a:schemeClr val="accent1"/>
          </a:solidFill>
          <a:ln w="9525">
            <a:solidFill>
              <a:schemeClr val="tx1"/>
            </a:solidFill>
            <a:miter lim="800000"/>
            <a:headEnd/>
            <a:tailEnd/>
          </a:ln>
        </p:spPr>
        <p:txBody>
          <a:bodyPr wrap="none" lIns="91435" tIns="45717" rIns="91435" bIns="45717" anchor="ctr"/>
          <a:lstStyle/>
          <a:p>
            <a:pPr algn="ctr"/>
            <a:endParaRPr lang="en-US" sz="1800" b="0">
              <a:solidFill>
                <a:schemeClr val="bg2"/>
              </a:solidFill>
              <a:latin typeface="Arial" pitchFamily="34" charset="0"/>
            </a:endParaRPr>
          </a:p>
        </p:txBody>
      </p:sp>
      <p:sp>
        <p:nvSpPr>
          <p:cNvPr id="24583" name="Rectangle 7"/>
          <p:cNvSpPr>
            <a:spLocks noChangeArrowheads="1"/>
          </p:cNvSpPr>
          <p:nvPr/>
        </p:nvSpPr>
        <p:spPr bwMode="auto">
          <a:xfrm>
            <a:off x="3826211" y="3137974"/>
            <a:ext cx="2133044" cy="838200"/>
          </a:xfrm>
          <a:prstGeom prst="rect">
            <a:avLst/>
          </a:prstGeom>
          <a:solidFill>
            <a:schemeClr val="accent1"/>
          </a:solidFill>
          <a:ln w="9525">
            <a:solidFill>
              <a:schemeClr val="tx1"/>
            </a:solidFill>
            <a:miter lim="800000"/>
            <a:headEnd/>
            <a:tailEnd/>
          </a:ln>
        </p:spPr>
        <p:txBody>
          <a:bodyPr wrap="none" lIns="91435" tIns="45717" rIns="91435" bIns="45717" anchor="ctr"/>
          <a:lstStyle/>
          <a:p>
            <a:pPr algn="ctr"/>
            <a:r>
              <a:rPr lang="en-US" sz="1800" b="0">
                <a:solidFill>
                  <a:schemeClr val="bg1"/>
                </a:solidFill>
                <a:latin typeface="Arial" pitchFamily="34" charset="0"/>
              </a:rPr>
              <a:t>Rights Info </a:t>
            </a:r>
            <a:br>
              <a:rPr lang="en-US" sz="1800" b="0">
                <a:solidFill>
                  <a:schemeClr val="bg1"/>
                </a:solidFill>
                <a:latin typeface="Arial" pitchFamily="34" charset="0"/>
              </a:rPr>
            </a:br>
            <a:r>
              <a:rPr lang="en-US" sz="1400" b="0">
                <a:solidFill>
                  <a:schemeClr val="bg1"/>
                </a:solidFill>
                <a:latin typeface="Arial" pitchFamily="34" charset="0"/>
              </a:rPr>
              <a:t>w/ email addresses</a:t>
            </a:r>
          </a:p>
        </p:txBody>
      </p:sp>
      <p:sp>
        <p:nvSpPr>
          <p:cNvPr id="24584" name="Rectangle 8"/>
          <p:cNvSpPr>
            <a:spLocks noChangeArrowheads="1"/>
          </p:cNvSpPr>
          <p:nvPr/>
        </p:nvSpPr>
        <p:spPr bwMode="auto">
          <a:xfrm>
            <a:off x="3826211" y="2299774"/>
            <a:ext cx="2133044" cy="838200"/>
          </a:xfrm>
          <a:prstGeom prst="rect">
            <a:avLst/>
          </a:prstGeom>
          <a:solidFill>
            <a:schemeClr val="accent1"/>
          </a:solidFill>
          <a:ln w="9525">
            <a:solidFill>
              <a:schemeClr val="tx1"/>
            </a:solidFill>
            <a:miter lim="800000"/>
            <a:headEnd/>
            <a:tailEnd/>
          </a:ln>
        </p:spPr>
        <p:txBody>
          <a:bodyPr wrap="none" lIns="91435" tIns="45717" rIns="91435" bIns="45717" anchor="ctr"/>
          <a:lstStyle/>
          <a:p>
            <a:pPr algn="ctr"/>
            <a:r>
              <a:rPr lang="en-US" sz="1800" b="0" dirty="0">
                <a:solidFill>
                  <a:schemeClr val="bg1"/>
                </a:solidFill>
                <a:latin typeface="Arial" pitchFamily="34" charset="0"/>
              </a:rPr>
              <a:t>Content Key</a:t>
            </a:r>
            <a:endParaRPr lang="en-US" sz="1200" b="0" dirty="0">
              <a:solidFill>
                <a:schemeClr val="bg1"/>
              </a:solidFill>
              <a:latin typeface="Arial" pitchFamily="34" charset="0"/>
            </a:endParaRPr>
          </a:p>
        </p:txBody>
      </p:sp>
      <p:sp>
        <p:nvSpPr>
          <p:cNvPr id="240649" name="AutoShape 9"/>
          <p:cNvSpPr>
            <a:spLocks/>
          </p:cNvSpPr>
          <p:nvPr/>
        </p:nvSpPr>
        <p:spPr bwMode="auto">
          <a:xfrm>
            <a:off x="372710" y="2566474"/>
            <a:ext cx="2539339" cy="952500"/>
          </a:xfrm>
          <a:prstGeom prst="borderCallout1">
            <a:avLst>
              <a:gd name="adj1" fmla="val 12000"/>
              <a:gd name="adj2" fmla="val 104000"/>
              <a:gd name="adj3" fmla="val -8667"/>
              <a:gd name="adj4" fmla="val 143000"/>
            </a:avLst>
          </a:prstGeom>
          <a:solidFill>
            <a:srgbClr val="CCFFFF"/>
          </a:solidFill>
          <a:ln w="9525">
            <a:solidFill>
              <a:schemeClr val="tx1"/>
            </a:solidFill>
            <a:miter lim="800000"/>
            <a:headEnd/>
            <a:tailEnd/>
          </a:ln>
        </p:spPr>
        <p:txBody>
          <a:bodyPr lIns="91435" tIns="45717" rIns="91435" bIns="45717"/>
          <a:lstStyle/>
          <a:p>
            <a:pPr algn="ctr"/>
            <a:r>
              <a:rPr lang="en-US" sz="1800" b="0" dirty="0">
                <a:solidFill>
                  <a:schemeClr val="bg1"/>
                </a:solidFill>
                <a:latin typeface="Arial" pitchFamily="34" charset="0"/>
              </a:rPr>
              <a:t>Encrypted with the server’s public key</a:t>
            </a:r>
          </a:p>
        </p:txBody>
      </p:sp>
      <p:sp>
        <p:nvSpPr>
          <p:cNvPr id="24586" name="Text Box 10"/>
          <p:cNvSpPr txBox="1">
            <a:spLocks noChangeArrowheads="1"/>
          </p:cNvSpPr>
          <p:nvPr/>
        </p:nvSpPr>
        <p:spPr bwMode="auto">
          <a:xfrm>
            <a:off x="4029359" y="1613974"/>
            <a:ext cx="1750028" cy="641350"/>
          </a:xfrm>
          <a:prstGeom prst="rect">
            <a:avLst/>
          </a:prstGeom>
          <a:noFill/>
          <a:ln w="9525">
            <a:noFill/>
            <a:miter lim="800000"/>
            <a:headEnd/>
            <a:tailEnd/>
          </a:ln>
        </p:spPr>
        <p:txBody>
          <a:bodyPr lIns="91435" tIns="45717" rIns="91435" bIns="45717">
            <a:spAutoFit/>
          </a:bodyPr>
          <a:lstStyle/>
          <a:p>
            <a:pPr algn="ctr">
              <a:spcBef>
                <a:spcPct val="50000"/>
              </a:spcBef>
            </a:pPr>
            <a:r>
              <a:rPr lang="en-US" sz="1800" b="0" dirty="0">
                <a:solidFill>
                  <a:schemeClr val="bg1"/>
                </a:solidFill>
                <a:latin typeface="Arial" pitchFamily="34" charset="0"/>
              </a:rPr>
              <a:t>Publishing License</a:t>
            </a:r>
          </a:p>
        </p:txBody>
      </p:sp>
      <p:sp>
        <p:nvSpPr>
          <p:cNvPr id="24587" name="AutoShape 11"/>
          <p:cNvSpPr>
            <a:spLocks noChangeArrowheads="1"/>
          </p:cNvSpPr>
          <p:nvPr/>
        </p:nvSpPr>
        <p:spPr bwMode="auto">
          <a:xfrm>
            <a:off x="3623064" y="4128574"/>
            <a:ext cx="4977104" cy="2057400"/>
          </a:xfrm>
          <a:prstGeom prst="flowChartDocument">
            <a:avLst/>
          </a:prstGeom>
          <a:solidFill>
            <a:srgbClr val="C0C0C0"/>
          </a:solidFill>
          <a:ln w="9525">
            <a:solidFill>
              <a:schemeClr val="tx1"/>
            </a:solidFill>
            <a:miter lim="800000"/>
            <a:headEnd/>
            <a:tailEnd/>
          </a:ln>
        </p:spPr>
        <p:txBody>
          <a:bodyPr wrap="none" lIns="91435" tIns="45717" rIns="91435" bIns="45717" anchor="ctr"/>
          <a:lstStyle/>
          <a:p>
            <a:pPr algn="ctr"/>
            <a:r>
              <a:rPr lang="en-US" sz="1800" b="0">
                <a:solidFill>
                  <a:schemeClr val="bg1"/>
                </a:solidFill>
                <a:latin typeface="Arial" pitchFamily="34" charset="0"/>
              </a:rPr>
              <a:t>The Content of the File</a:t>
            </a:r>
          </a:p>
          <a:p>
            <a:pPr algn="ctr"/>
            <a:r>
              <a:rPr lang="en-US" sz="1800" b="0">
                <a:solidFill>
                  <a:schemeClr val="bg1"/>
                </a:solidFill>
                <a:latin typeface="Arial" pitchFamily="34" charset="0"/>
              </a:rPr>
              <a:t>(Text, Pictures, metadata, etc)</a:t>
            </a:r>
          </a:p>
        </p:txBody>
      </p:sp>
      <p:sp>
        <p:nvSpPr>
          <p:cNvPr id="24588" name="Text Box 12"/>
          <p:cNvSpPr txBox="1">
            <a:spLocks noChangeArrowheads="1"/>
          </p:cNvSpPr>
          <p:nvPr/>
        </p:nvSpPr>
        <p:spPr bwMode="auto">
          <a:xfrm>
            <a:off x="6670270" y="1613974"/>
            <a:ext cx="1625177" cy="641350"/>
          </a:xfrm>
          <a:prstGeom prst="rect">
            <a:avLst/>
          </a:prstGeom>
          <a:noFill/>
          <a:ln w="9525">
            <a:noFill/>
            <a:miter lim="800000"/>
            <a:headEnd/>
            <a:tailEnd/>
          </a:ln>
        </p:spPr>
        <p:txBody>
          <a:bodyPr lIns="91435" tIns="45717" rIns="91435" bIns="45717">
            <a:spAutoFit/>
          </a:bodyPr>
          <a:lstStyle/>
          <a:p>
            <a:pPr algn="ctr">
              <a:spcBef>
                <a:spcPct val="50000"/>
              </a:spcBef>
            </a:pPr>
            <a:r>
              <a:rPr lang="en-US" sz="1800" b="0" dirty="0">
                <a:solidFill>
                  <a:schemeClr val="bg1"/>
                </a:solidFill>
                <a:latin typeface="Arial" pitchFamily="34" charset="0"/>
              </a:rPr>
              <a:t>End User Licenses</a:t>
            </a:r>
          </a:p>
        </p:txBody>
      </p:sp>
      <p:sp>
        <p:nvSpPr>
          <p:cNvPr id="24589" name="Rectangle 13"/>
          <p:cNvSpPr>
            <a:spLocks noChangeArrowheads="1"/>
          </p:cNvSpPr>
          <p:nvPr/>
        </p:nvSpPr>
        <p:spPr bwMode="auto">
          <a:xfrm>
            <a:off x="6568697" y="3214174"/>
            <a:ext cx="2133044" cy="838200"/>
          </a:xfrm>
          <a:prstGeom prst="rect">
            <a:avLst/>
          </a:prstGeom>
          <a:solidFill>
            <a:schemeClr val="accent1"/>
          </a:solidFill>
          <a:ln w="9525">
            <a:solidFill>
              <a:schemeClr val="tx1"/>
            </a:solidFill>
            <a:miter lim="800000"/>
            <a:headEnd/>
            <a:tailEnd/>
          </a:ln>
        </p:spPr>
        <p:txBody>
          <a:bodyPr wrap="none" lIns="91435" tIns="45717" rIns="91435" bIns="45717" anchor="ctr"/>
          <a:lstStyle/>
          <a:p>
            <a:pPr algn="ctr"/>
            <a:r>
              <a:rPr lang="en-US" sz="1800" b="0">
                <a:solidFill>
                  <a:schemeClr val="bg1"/>
                </a:solidFill>
                <a:latin typeface="Arial" pitchFamily="34" charset="0"/>
              </a:rPr>
              <a:t>Content Key</a:t>
            </a:r>
          </a:p>
          <a:p>
            <a:pPr algn="ctr"/>
            <a:r>
              <a:rPr lang="en-US" sz="1200" b="0">
                <a:solidFill>
                  <a:schemeClr val="bg1"/>
                </a:solidFill>
                <a:latin typeface="Arial" pitchFamily="34" charset="0"/>
              </a:rPr>
              <a:t>(big random number)</a:t>
            </a:r>
          </a:p>
        </p:txBody>
      </p:sp>
      <p:sp>
        <p:nvSpPr>
          <p:cNvPr id="24590" name="Rectangle 14"/>
          <p:cNvSpPr>
            <a:spLocks noChangeArrowheads="1"/>
          </p:cNvSpPr>
          <p:nvPr/>
        </p:nvSpPr>
        <p:spPr bwMode="auto">
          <a:xfrm>
            <a:off x="6568697" y="2375974"/>
            <a:ext cx="2133044" cy="838200"/>
          </a:xfrm>
          <a:prstGeom prst="rect">
            <a:avLst/>
          </a:prstGeom>
          <a:solidFill>
            <a:schemeClr val="accent1"/>
          </a:solidFill>
          <a:ln w="9525">
            <a:solidFill>
              <a:schemeClr val="tx1"/>
            </a:solidFill>
            <a:miter lim="800000"/>
            <a:headEnd/>
            <a:tailEnd/>
          </a:ln>
        </p:spPr>
        <p:txBody>
          <a:bodyPr wrap="none" lIns="91435" tIns="45717" rIns="91435" bIns="45717" anchor="ctr"/>
          <a:lstStyle/>
          <a:p>
            <a:pPr algn="ctr"/>
            <a:r>
              <a:rPr lang="en-US" sz="1800" b="0" dirty="0">
                <a:solidFill>
                  <a:schemeClr val="bg1"/>
                </a:solidFill>
                <a:latin typeface="Arial" pitchFamily="34" charset="0"/>
              </a:rPr>
              <a:t>Rights for a</a:t>
            </a:r>
          </a:p>
          <a:p>
            <a:pPr algn="ctr"/>
            <a:r>
              <a:rPr lang="en-US" sz="1800" b="0" dirty="0">
                <a:solidFill>
                  <a:schemeClr val="bg1"/>
                </a:solidFill>
                <a:latin typeface="Arial" pitchFamily="34" charset="0"/>
              </a:rPr>
              <a:t>particular user</a:t>
            </a:r>
          </a:p>
        </p:txBody>
      </p:sp>
      <p:sp>
        <p:nvSpPr>
          <p:cNvPr id="240655" name="AutoShape 15"/>
          <p:cNvSpPr>
            <a:spLocks/>
          </p:cNvSpPr>
          <p:nvPr/>
        </p:nvSpPr>
        <p:spPr bwMode="auto">
          <a:xfrm>
            <a:off x="9615903" y="4128574"/>
            <a:ext cx="2234618" cy="914400"/>
          </a:xfrm>
          <a:prstGeom prst="borderCallout1">
            <a:avLst>
              <a:gd name="adj1" fmla="val 12500"/>
              <a:gd name="adj2" fmla="val -4546"/>
              <a:gd name="adj3" fmla="val -16667"/>
              <a:gd name="adj4" fmla="val -48009"/>
            </a:avLst>
          </a:prstGeom>
          <a:solidFill>
            <a:srgbClr val="CCFFFF"/>
          </a:solidFill>
          <a:ln w="9525">
            <a:solidFill>
              <a:schemeClr val="tx1"/>
            </a:solidFill>
            <a:miter lim="800000"/>
            <a:headEnd/>
            <a:tailEnd/>
          </a:ln>
        </p:spPr>
        <p:txBody>
          <a:bodyPr lIns="91435" tIns="45717" rIns="91435" bIns="45717"/>
          <a:lstStyle/>
          <a:p>
            <a:pPr algn="ctr"/>
            <a:r>
              <a:rPr lang="en-US" sz="1800" b="0" dirty="0">
                <a:solidFill>
                  <a:schemeClr val="bg1"/>
                </a:solidFill>
                <a:latin typeface="Arial" pitchFamily="34" charset="0"/>
              </a:rPr>
              <a:t>Encrypted with the user’s public key</a:t>
            </a:r>
          </a:p>
        </p:txBody>
      </p:sp>
      <p:sp>
        <p:nvSpPr>
          <p:cNvPr id="240656" name="AutoShape 16"/>
          <p:cNvSpPr>
            <a:spLocks/>
          </p:cNvSpPr>
          <p:nvPr/>
        </p:nvSpPr>
        <p:spPr bwMode="auto">
          <a:xfrm>
            <a:off x="372710" y="1537774"/>
            <a:ext cx="2539339" cy="647700"/>
          </a:xfrm>
          <a:prstGeom prst="borderCallout1">
            <a:avLst>
              <a:gd name="adj1" fmla="val 17648"/>
              <a:gd name="adj2" fmla="val 104000"/>
              <a:gd name="adj3" fmla="val 30639"/>
              <a:gd name="adj4" fmla="val 147750"/>
            </a:avLst>
          </a:prstGeom>
          <a:solidFill>
            <a:srgbClr val="FFFF99"/>
          </a:solidFill>
          <a:ln w="9525">
            <a:solidFill>
              <a:schemeClr val="tx1"/>
            </a:solidFill>
            <a:miter lim="800000"/>
            <a:headEnd/>
            <a:tailEnd/>
          </a:ln>
        </p:spPr>
        <p:txBody>
          <a:bodyPr lIns="91435" tIns="45717" rIns="91435" bIns="45717"/>
          <a:lstStyle/>
          <a:p>
            <a:pPr algn="ctr"/>
            <a:r>
              <a:rPr lang="en-US" sz="1800" b="0" dirty="0">
                <a:solidFill>
                  <a:schemeClr val="bg1"/>
                </a:solidFill>
                <a:latin typeface="Arial" pitchFamily="34" charset="0"/>
              </a:rPr>
              <a:t>Created when file is protected</a:t>
            </a:r>
          </a:p>
        </p:txBody>
      </p:sp>
      <p:sp>
        <p:nvSpPr>
          <p:cNvPr id="240657" name="AutoShape 17"/>
          <p:cNvSpPr>
            <a:spLocks/>
          </p:cNvSpPr>
          <p:nvPr/>
        </p:nvSpPr>
        <p:spPr bwMode="auto">
          <a:xfrm>
            <a:off x="9311182" y="1537774"/>
            <a:ext cx="2640912" cy="1219200"/>
          </a:xfrm>
          <a:prstGeom prst="borderCallout1">
            <a:avLst>
              <a:gd name="adj1" fmla="val 9375"/>
              <a:gd name="adj2" fmla="val -3847"/>
              <a:gd name="adj3" fmla="val 23569"/>
              <a:gd name="adj4" fmla="val -43588"/>
            </a:avLst>
          </a:prstGeom>
          <a:solidFill>
            <a:srgbClr val="FFFF99"/>
          </a:solidFill>
          <a:ln w="9525">
            <a:solidFill>
              <a:schemeClr val="tx1"/>
            </a:solidFill>
            <a:miter lim="800000"/>
            <a:headEnd/>
            <a:tailEnd/>
          </a:ln>
        </p:spPr>
        <p:txBody>
          <a:bodyPr lIns="91435" tIns="45717" rIns="91435" bIns="45717"/>
          <a:lstStyle/>
          <a:p>
            <a:pPr algn="ctr"/>
            <a:r>
              <a:rPr lang="en-US" sz="1800" b="0">
                <a:solidFill>
                  <a:schemeClr val="bg1"/>
                </a:solidFill>
                <a:latin typeface="Arial" pitchFamily="34" charset="0"/>
              </a:rPr>
              <a:t>Only added to the file after server licenses a user to open it</a:t>
            </a:r>
          </a:p>
        </p:txBody>
      </p:sp>
      <p:sp>
        <p:nvSpPr>
          <p:cNvPr id="240658" name="AutoShape 18"/>
          <p:cNvSpPr>
            <a:spLocks/>
          </p:cNvSpPr>
          <p:nvPr/>
        </p:nvSpPr>
        <p:spPr bwMode="auto">
          <a:xfrm>
            <a:off x="372711" y="4814374"/>
            <a:ext cx="2640912" cy="1752600"/>
          </a:xfrm>
          <a:prstGeom prst="borderCallout1">
            <a:avLst>
              <a:gd name="adj1" fmla="val 6523"/>
              <a:gd name="adj2" fmla="val 103847"/>
              <a:gd name="adj3" fmla="val 6523"/>
              <a:gd name="adj4" fmla="val 142306"/>
            </a:avLst>
          </a:prstGeom>
          <a:solidFill>
            <a:srgbClr val="CCFFFF"/>
          </a:solidFill>
          <a:ln w="9525">
            <a:solidFill>
              <a:schemeClr val="tx1"/>
            </a:solidFill>
            <a:miter lim="800000"/>
            <a:headEnd/>
            <a:tailEnd/>
          </a:ln>
        </p:spPr>
        <p:txBody>
          <a:bodyPr lIns="91435" tIns="45717" rIns="91435" bIns="45717"/>
          <a:lstStyle/>
          <a:p>
            <a:pPr algn="ctr"/>
            <a:r>
              <a:rPr lang="en-US" sz="1800" b="0" dirty="0">
                <a:solidFill>
                  <a:schemeClr val="bg1"/>
                </a:solidFill>
                <a:latin typeface="Arial" pitchFamily="34" charset="0"/>
              </a:rPr>
              <a:t>Encrypted with Content Key, a cryptographically secure 128-bit AES symmetric encryption key</a:t>
            </a:r>
          </a:p>
          <a:p>
            <a:pPr algn="ctr"/>
            <a:endParaRPr lang="en-US" sz="1800" b="0" dirty="0">
              <a:solidFill>
                <a:schemeClr val="bg1"/>
              </a:solidFill>
              <a:latin typeface="Arial" pitchFamily="34" charset="0"/>
            </a:endParaRPr>
          </a:p>
        </p:txBody>
      </p:sp>
      <p:sp>
        <p:nvSpPr>
          <p:cNvPr id="240659" name="AutoShape 19"/>
          <p:cNvSpPr>
            <a:spLocks/>
          </p:cNvSpPr>
          <p:nvPr/>
        </p:nvSpPr>
        <p:spPr bwMode="auto">
          <a:xfrm>
            <a:off x="372710" y="3671374"/>
            <a:ext cx="2539339" cy="952500"/>
          </a:xfrm>
          <a:prstGeom prst="borderCallout1">
            <a:avLst>
              <a:gd name="adj1" fmla="val 12000"/>
              <a:gd name="adj2" fmla="val 104000"/>
              <a:gd name="adj3" fmla="val -20833"/>
              <a:gd name="adj4" fmla="val 142250"/>
            </a:avLst>
          </a:prstGeom>
          <a:solidFill>
            <a:srgbClr val="CCFFFF"/>
          </a:solidFill>
          <a:ln w="9525">
            <a:solidFill>
              <a:schemeClr val="tx1"/>
            </a:solidFill>
            <a:miter lim="800000"/>
            <a:headEnd/>
            <a:tailEnd/>
          </a:ln>
        </p:spPr>
        <p:txBody>
          <a:bodyPr lIns="91435" tIns="45717" rIns="91435" bIns="45717"/>
          <a:lstStyle/>
          <a:p>
            <a:pPr algn="ctr"/>
            <a:r>
              <a:rPr lang="en-US" sz="1800" b="0" dirty="0">
                <a:solidFill>
                  <a:schemeClr val="bg1"/>
                </a:solidFill>
                <a:latin typeface="Arial" pitchFamily="34" charset="0"/>
              </a:rPr>
              <a:t>Encrypted with the server’s public key</a:t>
            </a:r>
          </a:p>
        </p:txBody>
      </p:sp>
      <p:sp>
        <p:nvSpPr>
          <p:cNvPr id="240660" name="AutoShape 20"/>
          <p:cNvSpPr>
            <a:spLocks/>
          </p:cNvSpPr>
          <p:nvPr/>
        </p:nvSpPr>
        <p:spPr bwMode="auto">
          <a:xfrm>
            <a:off x="9615903" y="2909374"/>
            <a:ext cx="2234618" cy="914400"/>
          </a:xfrm>
          <a:prstGeom prst="borderCallout1">
            <a:avLst>
              <a:gd name="adj1" fmla="val 12500"/>
              <a:gd name="adj2" fmla="val -4546"/>
              <a:gd name="adj3" fmla="val -16667"/>
              <a:gd name="adj4" fmla="val -48009"/>
            </a:avLst>
          </a:prstGeom>
          <a:solidFill>
            <a:srgbClr val="CCFFFF"/>
          </a:solidFill>
          <a:ln w="9525">
            <a:solidFill>
              <a:schemeClr val="tx1"/>
            </a:solidFill>
            <a:miter lim="800000"/>
            <a:headEnd/>
            <a:tailEnd/>
          </a:ln>
        </p:spPr>
        <p:txBody>
          <a:bodyPr lIns="91435" tIns="45717" rIns="91435" bIns="45717"/>
          <a:lstStyle/>
          <a:p>
            <a:pPr algn="ctr"/>
            <a:r>
              <a:rPr lang="en-US" sz="1800" b="0">
                <a:solidFill>
                  <a:schemeClr val="bg1"/>
                </a:solidFill>
                <a:latin typeface="Arial" pitchFamily="34" charset="0"/>
              </a:rPr>
              <a:t>Encrypted with the user’s public key</a:t>
            </a:r>
          </a:p>
        </p:txBody>
      </p:sp>
      <p:sp>
        <p:nvSpPr>
          <p:cNvPr id="240661" name="AutoShape 21"/>
          <p:cNvSpPr>
            <a:spLocks noChangeArrowheads="1"/>
          </p:cNvSpPr>
          <p:nvPr/>
        </p:nvSpPr>
        <p:spPr bwMode="auto">
          <a:xfrm>
            <a:off x="8701740" y="419338"/>
            <a:ext cx="3254933" cy="1021556"/>
          </a:xfrm>
          <a:prstGeom prst="roundRect">
            <a:avLst>
              <a:gd name="adj" fmla="val 9563"/>
            </a:avLst>
          </a:prstGeom>
          <a:solidFill>
            <a:schemeClr val="tx1"/>
          </a:solidFill>
          <a:ln w="9525">
            <a:noFill/>
            <a:round/>
            <a:headEnd/>
            <a:tailEnd/>
          </a:ln>
          <a:effectLst/>
        </p:spPr>
        <p:txBody>
          <a:bodyPr wrap="square">
            <a:spAutoFit/>
          </a:bodyPr>
          <a:lstStyle/>
          <a:p>
            <a:pPr algn="ctr">
              <a:spcBef>
                <a:spcPct val="50000"/>
              </a:spcBef>
              <a:defRPr/>
            </a:pPr>
            <a:r>
              <a:rPr lang="en-US" dirty="0">
                <a:solidFill>
                  <a:schemeClr val="bg1"/>
                </a:solidFill>
                <a:effectLst>
                  <a:outerShdw blurRad="38100" dist="38100" dir="2700000" algn="tl">
                    <a:srgbClr val="FFFFFF"/>
                  </a:outerShdw>
                </a:effectLst>
                <a:latin typeface="Arial" pitchFamily="34" charset="0"/>
              </a:rPr>
              <a:t>NOTE: Outlook E-mail </a:t>
            </a:r>
            <a:r>
              <a:rPr lang="en-US" dirty="0" smtClean="0">
                <a:solidFill>
                  <a:schemeClr val="bg1"/>
                </a:solidFill>
                <a:effectLst>
                  <a:outerShdw blurRad="38100" dist="38100" dir="2700000" algn="tl">
                    <a:srgbClr val="FFFFFF"/>
                  </a:outerShdw>
                </a:effectLst>
                <a:latin typeface="Arial" pitchFamily="34" charset="0"/>
              </a:rPr>
              <a:t/>
            </a:r>
            <a:br>
              <a:rPr lang="en-US" dirty="0" smtClean="0">
                <a:solidFill>
                  <a:schemeClr val="bg1"/>
                </a:solidFill>
                <a:effectLst>
                  <a:outerShdw blurRad="38100" dist="38100" dir="2700000" algn="tl">
                    <a:srgbClr val="FFFFFF"/>
                  </a:outerShdw>
                </a:effectLst>
                <a:latin typeface="Arial" pitchFamily="34" charset="0"/>
              </a:rPr>
            </a:br>
            <a:r>
              <a:rPr lang="en-US" dirty="0" smtClean="0">
                <a:solidFill>
                  <a:schemeClr val="bg1"/>
                </a:solidFill>
                <a:effectLst>
                  <a:outerShdw blurRad="38100" dist="38100" dir="2700000" algn="tl">
                    <a:srgbClr val="FFFFFF"/>
                  </a:outerShdw>
                </a:effectLst>
                <a:latin typeface="Arial" pitchFamily="34" charset="0"/>
              </a:rPr>
              <a:t>EULs </a:t>
            </a:r>
            <a:r>
              <a:rPr lang="en-US" dirty="0">
                <a:solidFill>
                  <a:schemeClr val="bg1"/>
                </a:solidFill>
                <a:effectLst>
                  <a:outerShdw blurRad="38100" dist="38100" dir="2700000" algn="tl">
                    <a:srgbClr val="FFFFFF"/>
                  </a:outerShdw>
                </a:effectLst>
                <a:latin typeface="Arial" pitchFamily="34" charset="0"/>
              </a:rPr>
              <a:t>are stored in the local user profile directory</a:t>
            </a:r>
          </a:p>
        </p:txBody>
      </p:sp>
    </p:spTree>
    <p:custDataLst>
      <p:tags r:id="rId1"/>
    </p:custDataLst>
    <p:extLst>
      <p:ext uri="{BB962C8B-B14F-4D97-AF65-F5344CB8AC3E}">
        <p14:creationId xmlns:p14="http://schemas.microsoft.com/office/powerpoint/2010/main" val="3707237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56"/>
                                        </p:tgtEl>
                                        <p:attrNameLst>
                                          <p:attrName>style.visibility</p:attrName>
                                        </p:attrNameLst>
                                      </p:cBhvr>
                                      <p:to>
                                        <p:strVal val="visible"/>
                                      </p:to>
                                    </p:set>
                                    <p:animEffect transition="in" filter="dissolve">
                                      <p:cBhvr>
                                        <p:cTn id="7" dur="500"/>
                                        <p:tgtEl>
                                          <p:spTgt spid="2406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40649"/>
                                        </p:tgtEl>
                                        <p:attrNameLst>
                                          <p:attrName>style.visibility</p:attrName>
                                        </p:attrNameLst>
                                      </p:cBhvr>
                                      <p:to>
                                        <p:strVal val="visible"/>
                                      </p:to>
                                    </p:set>
                                    <p:animEffect transition="in" filter="dissolve">
                                      <p:cBhvr>
                                        <p:cTn id="10" dur="500"/>
                                        <p:tgtEl>
                                          <p:spTgt spid="2406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0659"/>
                                        </p:tgtEl>
                                        <p:attrNameLst>
                                          <p:attrName>style.visibility</p:attrName>
                                        </p:attrNameLst>
                                      </p:cBhvr>
                                      <p:to>
                                        <p:strVal val="visible"/>
                                      </p:to>
                                    </p:set>
                                    <p:animEffect transition="in" filter="dissolve">
                                      <p:cBhvr>
                                        <p:cTn id="13" dur="500"/>
                                        <p:tgtEl>
                                          <p:spTgt spid="24065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40658"/>
                                        </p:tgtEl>
                                        <p:attrNameLst>
                                          <p:attrName>style.visibility</p:attrName>
                                        </p:attrNameLst>
                                      </p:cBhvr>
                                      <p:to>
                                        <p:strVal val="visible"/>
                                      </p:to>
                                    </p:set>
                                    <p:animEffect transition="in" filter="dissolve">
                                      <p:cBhvr>
                                        <p:cTn id="16" dur="500"/>
                                        <p:tgtEl>
                                          <p:spTgt spid="24065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40657"/>
                                        </p:tgtEl>
                                        <p:attrNameLst>
                                          <p:attrName>style.visibility</p:attrName>
                                        </p:attrNameLst>
                                      </p:cBhvr>
                                      <p:to>
                                        <p:strVal val="visible"/>
                                      </p:to>
                                    </p:set>
                                    <p:animEffect transition="in" filter="dissolve">
                                      <p:cBhvr>
                                        <p:cTn id="19" dur="500"/>
                                        <p:tgtEl>
                                          <p:spTgt spid="24065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40660"/>
                                        </p:tgtEl>
                                        <p:attrNameLst>
                                          <p:attrName>style.visibility</p:attrName>
                                        </p:attrNameLst>
                                      </p:cBhvr>
                                      <p:to>
                                        <p:strVal val="visible"/>
                                      </p:to>
                                    </p:set>
                                    <p:animEffect transition="in" filter="dissolve">
                                      <p:cBhvr>
                                        <p:cTn id="22" dur="500"/>
                                        <p:tgtEl>
                                          <p:spTgt spid="24066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40655"/>
                                        </p:tgtEl>
                                        <p:attrNameLst>
                                          <p:attrName>style.visibility</p:attrName>
                                        </p:attrNameLst>
                                      </p:cBhvr>
                                      <p:to>
                                        <p:strVal val="visible"/>
                                      </p:to>
                                    </p:set>
                                    <p:animEffect transition="in" filter="dissolve">
                                      <p:cBhvr>
                                        <p:cTn id="25" dur="500"/>
                                        <p:tgtEl>
                                          <p:spTgt spid="24065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40661"/>
                                        </p:tgtEl>
                                        <p:attrNameLst>
                                          <p:attrName>style.visibility</p:attrName>
                                        </p:attrNameLst>
                                      </p:cBhvr>
                                      <p:to>
                                        <p:strVal val="visible"/>
                                      </p:to>
                                    </p:set>
                                    <p:animEffect transition="in" filter="dissolve">
                                      <p:cBhvr>
                                        <p:cTn id="30" dur="500"/>
                                        <p:tgtEl>
                                          <p:spTgt spid="24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9" grpId="0" animBg="1"/>
      <p:bldP spid="240655" grpId="0" animBg="1"/>
      <p:bldP spid="240656" grpId="0" animBg="1"/>
      <p:bldP spid="240657" grpId="0" animBg="1"/>
      <p:bldP spid="240658" grpId="0" animBg="1"/>
      <p:bldP spid="240659" grpId="0" animBg="1"/>
      <p:bldP spid="240660" grpId="0" animBg="1"/>
      <p:bldP spid="24066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6|2|2"/>
</p:tagLst>
</file>

<file path=ppt/tags/tag2.xml><?xml version="1.0" encoding="utf-8"?>
<p:tagLst xmlns:a="http://schemas.openxmlformats.org/drawingml/2006/main" xmlns:r="http://schemas.openxmlformats.org/officeDocument/2006/relationships" xmlns:p="http://schemas.openxmlformats.org/presentationml/2006/main">
  <p:tag name="TIMING" val="|1|23.5|7.1|7.3|11.6|22.3"/>
</p:tagLst>
</file>

<file path=ppt/tags/tag3.xml><?xml version="1.0" encoding="utf-8"?>
<p:tagLst xmlns:a="http://schemas.openxmlformats.org/drawingml/2006/main" xmlns:r="http://schemas.openxmlformats.org/officeDocument/2006/relationships" xmlns:p="http://schemas.openxmlformats.org/presentationml/2006/main">
  <p:tag name="TIMING" val="|5.8|.5|67.7|.5|32.8|.5|8.1|.5|51.1|.5"/>
</p:tagLst>
</file>

<file path=ppt/tags/tag4.xml><?xml version="1.0" encoding="utf-8"?>
<p:tagLst xmlns:a="http://schemas.openxmlformats.org/drawingml/2006/main" xmlns:r="http://schemas.openxmlformats.org/officeDocument/2006/relationships" xmlns:p="http://schemas.openxmlformats.org/presentationml/2006/main">
  <p:tag name="TIMING" val="|82.3|32.7"/>
</p:tagLst>
</file>

<file path=ppt/tags/tag5.xml><?xml version="1.0" encoding="utf-8"?>
<p:tagLst xmlns:a="http://schemas.openxmlformats.org/drawingml/2006/main" xmlns:r="http://schemas.openxmlformats.org/officeDocument/2006/relationships" xmlns:p="http://schemas.openxmlformats.org/presentationml/2006/main">
  <p:tag name="TIMING" val="|41.9|2|.5|1.6|22.5|2"/>
</p:tagLst>
</file>

<file path=ppt/tags/tag6.xml><?xml version="1.0" encoding="utf-8"?>
<p:tagLst xmlns:a="http://schemas.openxmlformats.org/drawingml/2006/main" xmlns:r="http://schemas.openxmlformats.org/officeDocument/2006/relationships" xmlns:p="http://schemas.openxmlformats.org/presentationml/2006/main">
  <p:tag name="TIMING" val="|18|19.9|26.6|2.3|0"/>
</p:tagLst>
</file>

<file path=ppt/tags/tag7.xml><?xml version="1.0" encoding="utf-8"?>
<p:tagLst xmlns:a="http://schemas.openxmlformats.org/drawingml/2006/main" xmlns:r="http://schemas.openxmlformats.org/officeDocument/2006/relationships" xmlns:p="http://schemas.openxmlformats.org/presentationml/2006/main">
  <p:tag name="TIMING" val="|10.1|52.8|18.6|2|105.9|1.3|0|2|17.3|2|2|2"/>
</p:tagLst>
</file>

<file path=ppt/tags/tag8.xml><?xml version="1.0" encoding="utf-8"?>
<p:tagLst xmlns:a="http://schemas.openxmlformats.org/drawingml/2006/main" xmlns:r="http://schemas.openxmlformats.org/officeDocument/2006/relationships" xmlns:p="http://schemas.openxmlformats.org/presentationml/2006/main">
  <p:tag name="TIMING" val="|52.8|3.8|3.9|1.3|8.2|1.6|.9|.5|4.4|17.6|7.7|1.1|44|8.9|8.3|24.9|1.6|2.8|10.2|1.1|.6|.6|.7|19.4"/>
</p:tagLst>
</file>

<file path=ppt/tags/tag9.xml><?xml version="1.0" encoding="utf-8"?>
<p:tagLst xmlns:a="http://schemas.openxmlformats.org/drawingml/2006/main" xmlns:r="http://schemas.openxmlformats.org/officeDocument/2006/relationships" xmlns:p="http://schemas.openxmlformats.org/presentationml/2006/main">
  <p:tag name="TIMING" val="|.5|17.2|3.8|28.9|6.9|9.2|1|4.9|16.9|8.6|.9|19.5|1.1|6.5|6.9|21.6|.9|7.9|15.3|.8|1|4.4|.8"/>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infopath/2007/PartnerControls"/>
    <ds:schemaRef ds:uri="2295e2e7-0eeb-498e-8716-217bb2ee6ee3"/>
    <ds:schemaRef ds:uri="http://purl.org/dc/elements/1.1/"/>
    <ds:schemaRef ds:uri="http://purl.org/dc/dcmitype/"/>
    <ds:schemaRef ds:uri="http://schemas.microsoft.com/office/2006/metadata/properties"/>
    <ds:schemaRef ds:uri="8b529f77-48ab-4581-b468-93f09345b8aa"/>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SIA313-Patel</Template>
  <TotalTime>1189</TotalTime>
  <Words>3063</Words>
  <Application>Microsoft Office PowerPoint</Application>
  <PresentationFormat>Custom</PresentationFormat>
  <Paragraphs>462</Paragraphs>
  <Slides>40</Slides>
  <Notes>27</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44" baseType="lpstr">
      <vt:lpstr>TENA11_BreakoutSession_Template_16x9_Final_05132011</vt:lpstr>
      <vt:lpstr>1_White with Consolas font for code slides</vt:lpstr>
      <vt:lpstr>TENA11_BreakoutSession_Template_16x9_Final (2)</vt:lpstr>
      <vt:lpstr>Visio</vt:lpstr>
      <vt:lpstr>Become an Expert in AD RMS  in 75 minutes</vt:lpstr>
      <vt:lpstr>Session Objectives and Takeaways</vt:lpstr>
      <vt:lpstr>Setting the Right Expectations</vt:lpstr>
      <vt:lpstr>Pre-requisites</vt:lpstr>
      <vt:lpstr>What is AD RMS</vt:lpstr>
      <vt:lpstr>Traditional Solutions Protect Initial Access …</vt:lpstr>
      <vt:lpstr>What AD RMS Does</vt:lpstr>
      <vt:lpstr>AD RMS Workflow</vt:lpstr>
      <vt:lpstr>Example: Rights-Protected Document  Word, Excel, or PowerPoint</vt:lpstr>
      <vt:lpstr>What’s in a RMS Certificate</vt:lpstr>
      <vt:lpstr>What’s is a Publishing License</vt:lpstr>
      <vt:lpstr>Use Licenses</vt:lpstr>
      <vt:lpstr>Templates</vt:lpstr>
      <vt:lpstr>Templates in Action</vt:lpstr>
      <vt:lpstr>Overview of AD RMS Components</vt:lpstr>
      <vt:lpstr>AD RMS Server Terminology</vt:lpstr>
      <vt:lpstr>AD RMS Topology</vt:lpstr>
      <vt:lpstr>AD RMS Infrastructure Components (cont.)</vt:lpstr>
      <vt:lpstr>AD RMS Server</vt:lpstr>
      <vt:lpstr>AD RMS Databases</vt:lpstr>
      <vt:lpstr>Active Directory</vt:lpstr>
      <vt:lpstr>AD RMS Client Initialization in Detail</vt:lpstr>
      <vt:lpstr>How Clients Find AD RMS</vt:lpstr>
      <vt:lpstr>AD RMS Software Elements</vt:lpstr>
      <vt:lpstr>Who’s the SuperUser? And what’s he doing with my documents?</vt:lpstr>
      <vt:lpstr>Some Considerations</vt:lpstr>
      <vt:lpstr>Exchange Prelicensing</vt:lpstr>
      <vt:lpstr>Understanding other Exchange Capabilities</vt:lpstr>
      <vt:lpstr>Integrating with SharePoint</vt:lpstr>
      <vt:lpstr>Summary</vt:lpstr>
      <vt:lpstr>In Review: Session Objectives and Takeaways</vt:lpstr>
      <vt:lpstr>Q &amp; A</vt:lpstr>
      <vt:lpstr>Track Resources</vt:lpstr>
      <vt:lpstr>Resources</vt:lpstr>
      <vt:lpstr>PowerPoint Presentation</vt:lpstr>
      <vt:lpstr>PowerPoint Presentation</vt:lpstr>
      <vt:lpstr>PowerPoint Presentation</vt:lpstr>
      <vt:lpstr>AD RMS Protection flow</vt:lpstr>
      <vt:lpstr>AD RMS Licensing flow</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SIM328: Become an Expert in AD RMS in 75 minutes</dc:title>
  <dc:subject>Microsoft TechEd North America 2011</dc:subject>
  <dc:creator>Tejas Patel</dc:creator>
  <dc:description>Template Design: Jordan Cayabyab
Formatter: Judi Lee, Silverfox Productions
Event Date: May 16-19, 2011
Event Location: Atlanta
Audience Type: Developers, IT Pros</dc:description>
  <cp:lastModifiedBy>Shows</cp:lastModifiedBy>
  <cp:revision>18</cp:revision>
  <cp:lastPrinted>2010-05-11T05:02:34Z</cp:lastPrinted>
  <dcterms:created xsi:type="dcterms:W3CDTF">2011-05-10T07:30:07Z</dcterms:created>
  <dcterms:modified xsi:type="dcterms:W3CDTF">2011-05-19T14:14:02Z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