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6"/>
  </p:notesMasterIdLst>
  <p:handoutMasterIdLst>
    <p:handoutMasterId r:id="rId37"/>
  </p:handoutMasterIdLst>
  <p:sldIdLst>
    <p:sldId id="319" r:id="rId6"/>
    <p:sldId id="322" r:id="rId7"/>
    <p:sldId id="337" r:id="rId8"/>
    <p:sldId id="338" r:id="rId9"/>
    <p:sldId id="339" r:id="rId10"/>
    <p:sldId id="340" r:id="rId11"/>
    <p:sldId id="341" r:id="rId12"/>
    <p:sldId id="342" r:id="rId13"/>
    <p:sldId id="343" r:id="rId14"/>
    <p:sldId id="344" r:id="rId15"/>
    <p:sldId id="345" r:id="rId16"/>
    <p:sldId id="346" r:id="rId17"/>
    <p:sldId id="355" r:id="rId18"/>
    <p:sldId id="348" r:id="rId19"/>
    <p:sldId id="347" r:id="rId20"/>
    <p:sldId id="356" r:id="rId21"/>
    <p:sldId id="349" r:id="rId22"/>
    <p:sldId id="359" r:id="rId23"/>
    <p:sldId id="351" r:id="rId24"/>
    <p:sldId id="352" r:id="rId25"/>
    <p:sldId id="353" r:id="rId26"/>
    <p:sldId id="358" r:id="rId27"/>
    <p:sldId id="357" r:id="rId28"/>
    <p:sldId id="354" r:id="rId29"/>
    <p:sldId id="331" r:id="rId30"/>
    <p:sldId id="360" r:id="rId31"/>
    <p:sldId id="361" r:id="rId32"/>
    <p:sldId id="362" r:id="rId33"/>
    <p:sldId id="363" r:id="rId34"/>
    <p:sldId id="271" r:id="rId35"/>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ya Ravichandran" initials="P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6341" autoAdjust="0"/>
  </p:normalViewPr>
  <p:slideViewPr>
    <p:cSldViewPr snapToGrid="0">
      <p:cViewPr varScale="1">
        <p:scale>
          <a:sx n="105" d="100"/>
          <a:sy n="105" d="100"/>
        </p:scale>
        <p:origin x="-288"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4200"/>
    </p:cViewPr>
  </p:sorterViewPr>
  <p:notesViewPr>
    <p:cSldViewPr snapToGrid="0" showGuides="1">
      <p:cViewPr varScale="1">
        <p:scale>
          <a:sx n="78" d="100"/>
          <a:sy n="78" d="100"/>
        </p:scale>
        <p:origin x="-3228"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8" tIns="46654" rIns="93308" bIns="46654"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978133" y="0"/>
            <a:ext cx="3043343" cy="465455"/>
          </a:xfrm>
          <a:prstGeom prst="rect">
            <a:avLst/>
          </a:prstGeom>
        </p:spPr>
        <p:txBody>
          <a:bodyPr vert="horz" lIns="93308" tIns="46654" rIns="93308" bIns="46654"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2" y="8842031"/>
            <a:ext cx="6398824" cy="465455"/>
          </a:xfrm>
          <a:prstGeom prst="rect">
            <a:avLst/>
          </a:prstGeom>
        </p:spPr>
        <p:txBody>
          <a:bodyPr vert="horz" lIns="93308" tIns="46654" rIns="93308" bIns="46654"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31"/>
            <a:ext cx="622650" cy="465455"/>
          </a:xfrm>
          <a:prstGeom prst="rect">
            <a:avLst/>
          </a:prstGeom>
        </p:spPr>
        <p:txBody>
          <a:bodyPr vert="horz" lIns="93308" tIns="46654" rIns="93308" bIns="46654"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8" tIns="46654" rIns="93308" bIns="46654"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08" tIns="46654" rIns="93308" bIns="46654"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08" tIns="46654" rIns="93308" bIns="46654"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8" tIns="46654" rIns="93308" bIns="4665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1"/>
            <a:ext cx="6320790" cy="465455"/>
          </a:xfrm>
          <a:prstGeom prst="rect">
            <a:avLst/>
          </a:prstGeom>
        </p:spPr>
        <p:txBody>
          <a:bodyPr vert="horz" lIns="93308" tIns="46654" rIns="93308" bIns="46654"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31"/>
            <a:ext cx="700685" cy="465455"/>
          </a:xfrm>
          <a:prstGeom prst="rect">
            <a:avLst/>
          </a:prstGeom>
        </p:spPr>
        <p:txBody>
          <a:bodyPr vert="horz" lIns="93308" tIns="46654" rIns="93308" bIns="46654"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38750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963114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17092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
        <p:nvSpPr>
          <p:cNvPr id="5" name="Header Placeholder 3"/>
          <p:cNvSpPr>
            <a:spLocks noGrp="1"/>
          </p:cNvSpPr>
          <p:nvPr>
            <p:ph type="hdr" sz="quarter"/>
          </p:nvPr>
        </p:nvSpPr>
        <p:spPr>
          <a:xfrm>
            <a:off x="0" y="0"/>
            <a:ext cx="3043343" cy="465455"/>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978133" y="0"/>
            <a:ext cx="3043343" cy="465455"/>
          </a:xfrm>
        </p:spPr>
        <p:txBody>
          <a:bodyPr/>
          <a:lstStyle/>
          <a:p>
            <a:fld id="{81331B57-0BE5-4F82-AA58-76F53EFF3ADA}" type="datetime8">
              <a:rPr lang="en-US" smtClean="0"/>
              <a:pPr/>
              <a:t>5/16/2011 6:04 PM</a:t>
            </a:fld>
            <a:endParaRPr lang="en-US" dirty="0"/>
          </a:p>
        </p:txBody>
      </p:sp>
      <p:sp>
        <p:nvSpPr>
          <p:cNvPr id="7" name="Footer Placeholder 5"/>
          <p:cNvSpPr>
            <a:spLocks noGrp="1"/>
          </p:cNvSpPr>
          <p:nvPr>
            <p:ph type="ftr" sz="quarter" idx="4"/>
          </p:nvPr>
        </p:nvSpPr>
        <p:spPr>
          <a:xfrm>
            <a:off x="0" y="8842031"/>
            <a:ext cx="6320790" cy="465455"/>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3043343" cy="465455"/>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pPr/>
              <a:t>5/16/2011 6:04 PM</a:t>
            </a:fld>
            <a:endParaRPr lang="en-US" dirty="0"/>
          </a:p>
        </p:txBody>
      </p:sp>
      <p:sp>
        <p:nvSpPr>
          <p:cNvPr id="7" name="Footer Placeholder 5"/>
          <p:cNvSpPr>
            <a:spLocks noGrp="1"/>
          </p:cNvSpPr>
          <p:nvPr>
            <p:ph type="ftr" sz="quarter" idx="4"/>
          </p:nvPr>
        </p:nvSpPr>
        <p:spPr>
          <a:xfrm>
            <a:off x="0" y="8842029"/>
            <a:ext cx="6320790" cy="465455"/>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5/16/2011 6:04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5/16/2011 6:04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6:04 PM</a:t>
            </a:fld>
            <a:endParaRPr lang="en-US" dirty="0"/>
          </a:p>
        </p:txBody>
      </p:sp>
      <p:sp>
        <p:nvSpPr>
          <p:cNvPr id="6" name="Footer Placeholder 5"/>
          <p:cNvSpPr>
            <a:spLocks noGrp="1"/>
          </p:cNvSpPr>
          <p:nvPr>
            <p:ph type="ftr" sz="quarter" idx="12"/>
          </p:nvPr>
        </p:nvSpPr>
        <p:spPr>
          <a:xfrm>
            <a:off x="0" y="8842031"/>
            <a:ext cx="6320790" cy="465455"/>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20789" y="8842031"/>
            <a:ext cx="700685" cy="465455"/>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defTabSz="933199">
              <a:spcAft>
                <a:spcPts val="340"/>
              </a:spcAft>
              <a:defRPr/>
            </a:pPr>
            <a:r>
              <a:rPr lang="en-US" dirty="0"/>
              <a:t>New for </a:t>
            </a:r>
            <a:r>
              <a:rPr lang="en-US" dirty="0" err="1"/>
              <a:t>TechEd</a:t>
            </a:r>
            <a:r>
              <a:rPr lang="en-US" dirty="0"/>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dirty="0" err="1"/>
              <a:t>TechEd</a:t>
            </a:r>
            <a:r>
              <a:rPr lang="en-US" dirty="0"/>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5/16/2011 6:04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88035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57F9D60-CDA8-4509-972C-61CB368FF6D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3793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32955">
              <a:buNone/>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85466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07914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88189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6:04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67127436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73877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43959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71485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093820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4272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9101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47235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29880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50972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0974501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3295498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30868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686067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620993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468619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595594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657442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696307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47414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7558194"/>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5448048"/>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0.png"/><Relationship Id="rId5" Type="http://schemas.openxmlformats.org/officeDocument/2006/relationships/hyperlink" Target="http://www.microsoft.com/learning" TargetMode="External"/><Relationship Id="rId10" Type="http://schemas.openxmlformats.org/officeDocument/2006/relationships/image" Target="../media/image39.emf"/><Relationship Id="rId4" Type="http://schemas.openxmlformats.org/officeDocument/2006/relationships/image" Target="../media/image36.png"/><Relationship Id="rId9" Type="http://schemas.openxmlformats.org/officeDocument/2006/relationships/image" Target="../media/image38.png"/><Relationship Id="rId1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google.com/imgres?imgurl=http://www.pcap.se/Portals/3/images/Thumbnails/Mens%20Rowing%20Team%20Practicing%20on%20Lake%20Union.jpg&amp;imgrefurl=http://www.pcap.se/LinkClick.aspx?link=215&amp;tabid=205&amp;usg=__R2W7lhVX5uyqRj4cu-aoXy5GUes=&amp;h=433&amp;w=576&amp;sz=87&amp;hl=en&amp;start=52&amp;itbs=1&amp;tbnid=MqKPt8N-SFA3OM:&amp;tbnh=101&amp;tbnw=134&amp;prev=/images?q=simplified+management&amp;start=36&amp;hl=en&amp;sa=N&amp;gbv=2&amp;ndsp=18&amp;tbs=isch:1" TargetMode="External"/><Relationship Id="rId7" Type="http://schemas.openxmlformats.org/officeDocument/2006/relationships/hyperlink" Target="http://www.google.com/imgres?imgurl=http://www.vrmeetings.com/media/images/pics/large_enterprise.jpg&amp;imgrefurl=http://www.vrmeetings.com/large_enterprise_departments.html&amp;usg=__-SYLD9UsCR3V6otx8wtwzS5BZvQ=&amp;h=221&amp;w=332&amp;sz=20&amp;hl=en&amp;start=2&amp;itbs=1&amp;tbnid=SPKoL17VDlaxXM:&amp;tbnh=79&amp;tbnw=119&amp;prev=/images?q=large+enterprise&amp;hl=en&amp;gbv=2&amp;tbs=isch:1"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hyperlink" Target="http://www.parasoft.com/jsp/clipart/landing_pages/nucleus_pvc.jpg"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5.xml"/><Relationship Id="rId7" Type="http://schemas.openxmlformats.org/officeDocument/2006/relationships/image" Target="../media/image27.png"/><Relationship Id="rId12" Type="http://schemas.openxmlformats.org/officeDocument/2006/relationships/image" Target="../media/image23.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6.png"/><Relationship Id="rId11" Type="http://schemas.openxmlformats.org/officeDocument/2006/relationships/oleObject" Target="file:///\\ant-ny-fs1\users\priyar\Work\FSSMC%20SP1\TechEd%20EMEA\Drawing1\Drawing\~Page-1\Database" TargetMode="External"/><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Access to the Console</a:t>
            </a:r>
            <a:endParaRPr lang="en-US" dirty="0"/>
          </a:p>
        </p:txBody>
      </p:sp>
      <p:sp>
        <p:nvSpPr>
          <p:cNvPr id="3" name="Content Placeholder 2"/>
          <p:cNvSpPr>
            <a:spLocks noGrp="1"/>
          </p:cNvSpPr>
          <p:nvPr>
            <p:ph idx="1"/>
          </p:nvPr>
        </p:nvSpPr>
        <p:spPr/>
        <p:txBody>
          <a:bodyPr/>
          <a:lstStyle/>
          <a:p>
            <a:r>
              <a:rPr lang="en-US" smtClean="0"/>
              <a:t>Web access for the UI</a:t>
            </a:r>
          </a:p>
          <a:p>
            <a:pPr lvl="1"/>
            <a:r>
              <a:rPr lang="en-US" smtClean="0"/>
              <a:t>http://&lt;FPSMCserver&gt;/FPSMConsole</a:t>
            </a:r>
          </a:p>
          <a:p>
            <a:pPr lvl="1"/>
            <a:r>
              <a:rPr lang="en-US" smtClean="0"/>
              <a:t>HTTPS must be enabled by the Admin</a:t>
            </a:r>
          </a:p>
          <a:p>
            <a:r>
              <a:rPr lang="en-US" smtClean="0"/>
              <a:t>Initial Access is limited to the Installation Admin</a:t>
            </a:r>
          </a:p>
          <a:p>
            <a:pPr lvl="1"/>
            <a:r>
              <a:rPr lang="en-US" smtClean="0"/>
              <a:t>Other users must be added via the console</a:t>
            </a:r>
          </a:p>
          <a:p>
            <a:r>
              <a:rPr lang="en-US" smtClean="0"/>
              <a:t>Access limited to Administrators</a:t>
            </a:r>
          </a:p>
          <a:p>
            <a:pPr lvl="1"/>
            <a:r>
              <a:rPr lang="en-US" smtClean="0"/>
              <a:t>Local Admin, Domain Admin, Exchange Admin, Enterprise Admin</a:t>
            </a:r>
            <a:endParaRPr lang="en-US" dirty="0" smtClean="0"/>
          </a:p>
        </p:txBody>
      </p:sp>
    </p:spTree>
    <p:extLst>
      <p:ext uri="{BB962C8B-B14F-4D97-AF65-F5344CB8AC3E}">
        <p14:creationId xmlns:p14="http://schemas.microsoft.com/office/powerpoint/2010/main" val="2403784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FPSMC Home Page</a:t>
            </a:r>
            <a:endParaRPr lang="en-US" dirty="0"/>
          </a:p>
        </p:txBody>
      </p:sp>
      <p:sp>
        <p:nvSpPr>
          <p:cNvPr id="3" name="Content Placeholder 2"/>
          <p:cNvSpPr>
            <a:spLocks noGrp="1"/>
          </p:cNvSpPr>
          <p:nvPr>
            <p:ph idx="1"/>
          </p:nvPr>
        </p:nvSpPr>
        <p:spPr>
          <a:xfrm>
            <a:off x="519113" y="1447799"/>
            <a:ext cx="4630404" cy="2554545"/>
          </a:xfrm>
        </p:spPr>
        <p:txBody>
          <a:bodyPr/>
          <a:lstStyle/>
          <a:p>
            <a:r>
              <a:rPr lang="en-US" sz="2800" dirty="0" smtClean="0"/>
              <a:t>Side Navigation  bar provides quick access to desired functionality</a:t>
            </a:r>
          </a:p>
          <a:p>
            <a:r>
              <a:rPr lang="en-US" sz="2800" dirty="0" smtClean="0"/>
              <a:t>At-a-glance provides 24-hour activity snapshot</a:t>
            </a:r>
          </a:p>
          <a:p>
            <a:pPr lvl="1"/>
            <a:r>
              <a:rPr lang="en-US" sz="2400" dirty="0" smtClean="0"/>
              <a:t>Stats broken out by Exchange and SharePoint</a:t>
            </a:r>
          </a:p>
          <a:p>
            <a:pPr lvl="1"/>
            <a:r>
              <a:rPr lang="en-US" sz="2400" dirty="0" smtClean="0"/>
              <a:t>Top 5 viruses</a:t>
            </a:r>
          </a:p>
          <a:p>
            <a:pPr lvl="1"/>
            <a:r>
              <a:rPr lang="en-US" sz="2400" dirty="0" smtClean="0"/>
              <a:t>Most active servers</a:t>
            </a:r>
          </a:p>
          <a:p>
            <a:r>
              <a:rPr lang="en-US" sz="2800" dirty="0" smtClean="0"/>
              <a:t>Highlighted navigation and ‘breadcrumb bar’ for current location</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492" y="1352550"/>
            <a:ext cx="678260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909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Server Management</a:t>
            </a:r>
            <a:endParaRPr lang="en-US" dirty="0"/>
          </a:p>
        </p:txBody>
      </p:sp>
      <p:sp>
        <p:nvSpPr>
          <p:cNvPr id="3" name="Content Placeholder 2"/>
          <p:cNvSpPr>
            <a:spLocks noGrp="1"/>
          </p:cNvSpPr>
          <p:nvPr>
            <p:ph idx="1"/>
          </p:nvPr>
        </p:nvSpPr>
        <p:spPr>
          <a:xfrm>
            <a:off x="519112" y="1447799"/>
            <a:ext cx="11149013" cy="4838248"/>
          </a:xfrm>
        </p:spPr>
        <p:txBody>
          <a:bodyPr/>
          <a:lstStyle/>
          <a:p>
            <a:r>
              <a:rPr lang="en-US" sz="2800" dirty="0" smtClean="0"/>
              <a:t>FPSMC can manage domain joined servers and non-domain joined servers </a:t>
            </a:r>
          </a:p>
          <a:p>
            <a:pPr lvl="1"/>
            <a:r>
              <a:rPr lang="en-US" sz="2400" dirty="0" smtClean="0"/>
              <a:t>E.g. Edge servers, Perimeter SharePoint deployments</a:t>
            </a:r>
          </a:p>
          <a:p>
            <a:r>
              <a:rPr lang="en-US" sz="2800" dirty="0" smtClean="0"/>
              <a:t>Automatic discovery of FPE and FPSP servers within AD</a:t>
            </a:r>
          </a:p>
          <a:p>
            <a:pPr lvl="1"/>
            <a:r>
              <a:rPr lang="en-US" sz="2400" dirty="0" smtClean="0"/>
              <a:t>Displayed under “New Servers”</a:t>
            </a:r>
          </a:p>
          <a:p>
            <a:pPr lvl="1"/>
            <a:r>
              <a:rPr lang="en-US" sz="2400" dirty="0" smtClean="0"/>
              <a:t>Must be added to FPSMC to 	be managed</a:t>
            </a:r>
          </a:p>
          <a:p>
            <a:r>
              <a:rPr lang="en-US" sz="2800" dirty="0" smtClean="0"/>
              <a:t>Non-domain joined servers can be manually added</a:t>
            </a:r>
          </a:p>
          <a:p>
            <a:pPr lvl="1"/>
            <a:r>
              <a:rPr lang="en-US" sz="2400" dirty="0" smtClean="0"/>
              <a:t>Need to enter FQDN</a:t>
            </a:r>
          </a:p>
          <a:p>
            <a:r>
              <a:rPr lang="en-US" sz="2800" dirty="0" smtClean="0"/>
              <a:t>Servers can be managed as groups</a:t>
            </a:r>
          </a:p>
          <a:p>
            <a:r>
              <a:rPr lang="en-US" sz="2800" dirty="0" smtClean="0"/>
              <a:t>Agent must be deployed in order to manage servers</a:t>
            </a:r>
          </a:p>
          <a:p>
            <a:pPr lvl="1"/>
            <a:r>
              <a:rPr lang="en-US" sz="2400" dirty="0" smtClean="0"/>
              <a:t>Status will be displayed</a:t>
            </a:r>
          </a:p>
        </p:txBody>
      </p:sp>
    </p:spTree>
    <p:extLst>
      <p:ext uri="{BB962C8B-B14F-4D97-AF65-F5344CB8AC3E}">
        <p14:creationId xmlns:p14="http://schemas.microsoft.com/office/powerpoint/2010/main" val="3326232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Forefront Protection Management Console</a:t>
            </a:r>
            <a:endParaRPr lang="en-US" dirty="0"/>
          </a:p>
        </p:txBody>
      </p:sp>
      <p:sp>
        <p:nvSpPr>
          <p:cNvPr id="7" name="Subtitle 6"/>
          <p:cNvSpPr>
            <a:spLocks noGrp="1"/>
          </p:cNvSpPr>
          <p:nvPr>
            <p:ph type="subTitle" idx="1"/>
          </p:nvPr>
        </p:nvSpPr>
        <p:spPr/>
        <p:txBody>
          <a:bodyPr/>
          <a:lstStyle/>
          <a:p>
            <a:pPr marL="285750" lvl="1" indent="-285750" algn="l">
              <a:buFont typeface="Arial" pitchFamily="34" charset="0"/>
              <a:buChar char="•"/>
            </a:pPr>
            <a:r>
              <a:rPr lang="en-US" sz="2400" dirty="0"/>
              <a:t>At a glance</a:t>
            </a:r>
          </a:p>
          <a:p>
            <a:pPr marL="285750" lvl="1" indent="-285750" algn="l">
              <a:buFont typeface="Arial" pitchFamily="34" charset="0"/>
              <a:buChar char="•"/>
            </a:pPr>
            <a:r>
              <a:rPr lang="en-US" sz="2400" dirty="0"/>
              <a:t>User Management</a:t>
            </a:r>
          </a:p>
          <a:p>
            <a:pPr marL="285750" lvl="1" indent="-285750" algn="l">
              <a:buFont typeface="Arial" pitchFamily="34" charset="0"/>
              <a:buChar char="•"/>
            </a:pPr>
            <a:r>
              <a:rPr lang="en-US" sz="2400" dirty="0"/>
              <a:t>Server Management</a:t>
            </a:r>
          </a:p>
          <a:p>
            <a:pPr marL="285750" lvl="1" indent="-285750" algn="l">
              <a:buFont typeface="Arial" pitchFamily="34" charset="0"/>
              <a:buChar char="•"/>
            </a:pPr>
            <a:r>
              <a:rPr lang="en-US" sz="2400" dirty="0"/>
              <a:t>Global Configuration</a:t>
            </a:r>
          </a:p>
          <a:p>
            <a:pPr marL="285750" lvl="1" indent="-285750" algn="l">
              <a:buFont typeface="Arial" pitchFamily="34" charset="0"/>
              <a:buChar char="•"/>
            </a:pPr>
            <a:r>
              <a:rPr lang="en-US" sz="2400" dirty="0"/>
              <a:t>Online Protection</a:t>
            </a:r>
          </a:p>
          <a:p>
            <a:pPr marL="285750" indent="-285750">
              <a:buFont typeface="Wingdings" pitchFamily="2" charset="2"/>
              <a:buChar char="q"/>
            </a:pPr>
            <a:endParaRPr lang="en-US" sz="2400" dirty="0" err="1"/>
          </a:p>
        </p:txBody>
      </p:sp>
    </p:spTree>
    <p:extLst>
      <p:ext uri="{BB962C8B-B14F-4D97-AF65-F5344CB8AC3E}">
        <p14:creationId xmlns:p14="http://schemas.microsoft.com/office/powerpoint/2010/main" val="32829938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Quarantine Management</a:t>
            </a:r>
            <a:endParaRPr lang="en-US" dirty="0"/>
          </a:p>
        </p:txBody>
      </p:sp>
      <p:sp>
        <p:nvSpPr>
          <p:cNvPr id="3" name="Content Placeholder 2"/>
          <p:cNvSpPr>
            <a:spLocks noGrp="1"/>
          </p:cNvSpPr>
          <p:nvPr>
            <p:ph idx="1"/>
          </p:nvPr>
        </p:nvSpPr>
        <p:spPr>
          <a:xfrm>
            <a:off x="519112" y="1447799"/>
            <a:ext cx="11149013" cy="3028521"/>
          </a:xfrm>
        </p:spPr>
        <p:txBody>
          <a:bodyPr/>
          <a:lstStyle/>
          <a:p>
            <a:r>
              <a:rPr lang="en-US" sz="2800" dirty="0" smtClean="0"/>
              <a:t>Centralized management</a:t>
            </a:r>
          </a:p>
          <a:p>
            <a:r>
              <a:rPr lang="en-US" sz="2800" dirty="0" smtClean="0"/>
              <a:t>Configurable retrieval period and polling interval</a:t>
            </a:r>
          </a:p>
          <a:p>
            <a:pPr lvl="1"/>
            <a:r>
              <a:rPr lang="en-US" sz="2400" dirty="0" smtClean="0"/>
              <a:t>Defaults to retrieving 5 days of records and polling every 15 min</a:t>
            </a:r>
          </a:p>
          <a:p>
            <a:r>
              <a:rPr lang="en-US" sz="2800" dirty="0" smtClean="0"/>
              <a:t>Broken out by Exchange and SharePoint</a:t>
            </a:r>
          </a:p>
          <a:p>
            <a:pPr lvl="1"/>
            <a:r>
              <a:rPr lang="en-US" sz="2400" dirty="0" smtClean="0"/>
              <a:t>Enables deliver/restore of false positives directly from console </a:t>
            </a:r>
          </a:p>
          <a:p>
            <a:pPr lvl="1"/>
            <a:r>
              <a:rPr lang="en-US" sz="2400" dirty="0" smtClean="0"/>
              <a:t>Results can be filtered for quicker recovery</a:t>
            </a:r>
          </a:p>
          <a:p>
            <a:endParaRPr lang="en-US" sz="28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57" y="4239732"/>
            <a:ext cx="8626005" cy="163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248" y="4236991"/>
            <a:ext cx="7452390" cy="239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488049" y="5475771"/>
            <a:ext cx="287079" cy="366781"/>
          </a:xfrm>
          <a:prstGeom prst="ellipse">
            <a:avLst/>
          </a:prstGeom>
          <a:noFill/>
          <a:ln w="38100">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7" name="Oval 6"/>
          <p:cNvSpPr/>
          <p:nvPr/>
        </p:nvSpPr>
        <p:spPr bwMode="auto">
          <a:xfrm>
            <a:off x="4222514" y="6259894"/>
            <a:ext cx="287079" cy="366781"/>
          </a:xfrm>
          <a:prstGeom prst="ellipse">
            <a:avLst/>
          </a:prstGeom>
          <a:noFill/>
          <a:ln w="38100">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5" name="Rounded Rectangle 4"/>
          <p:cNvSpPr/>
          <p:nvPr/>
        </p:nvSpPr>
        <p:spPr bwMode="auto">
          <a:xfrm>
            <a:off x="10979872" y="6246623"/>
            <a:ext cx="631234" cy="382773"/>
          </a:xfrm>
          <a:prstGeom prst="roundRect">
            <a:avLst/>
          </a:prstGeom>
          <a:noFill/>
          <a:ln w="38100">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4051058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Job Management</a:t>
            </a:r>
            <a:endParaRPr lang="en-US" dirty="0"/>
          </a:p>
        </p:txBody>
      </p:sp>
      <p:sp>
        <p:nvSpPr>
          <p:cNvPr id="3" name="Content Placeholder 2"/>
          <p:cNvSpPr>
            <a:spLocks noGrp="1"/>
          </p:cNvSpPr>
          <p:nvPr>
            <p:ph idx="1"/>
          </p:nvPr>
        </p:nvSpPr>
        <p:spPr/>
        <p:txBody>
          <a:bodyPr/>
          <a:lstStyle/>
          <a:p>
            <a:r>
              <a:rPr lang="en-US" smtClean="0"/>
              <a:t>4 types of jobs</a:t>
            </a:r>
          </a:p>
          <a:p>
            <a:pPr lvl="1"/>
            <a:r>
              <a:rPr lang="en-US" smtClean="0"/>
              <a:t>Deployment job (Policy)</a:t>
            </a:r>
          </a:p>
          <a:p>
            <a:pPr lvl="1"/>
            <a:r>
              <a:rPr lang="en-US" smtClean="0"/>
              <a:t>Signature Redistribution Job </a:t>
            </a:r>
          </a:p>
          <a:p>
            <a:pPr lvl="1"/>
            <a:r>
              <a:rPr lang="en-US" smtClean="0"/>
              <a:t>Scheduled Report Job</a:t>
            </a:r>
          </a:p>
          <a:p>
            <a:pPr lvl="1"/>
            <a:r>
              <a:rPr lang="en-US" smtClean="0"/>
              <a:t>Product Activation Job</a:t>
            </a:r>
          </a:p>
          <a:p>
            <a:r>
              <a:rPr lang="en-US" smtClean="0"/>
              <a:t>Jobs can be scheduled or run on demand</a:t>
            </a:r>
          </a:p>
          <a:p>
            <a:r>
              <a:rPr lang="en-US" smtClean="0"/>
              <a:t>Jobs can be scoped to target a specific set of servers</a:t>
            </a:r>
          </a:p>
          <a:p>
            <a:pPr lvl="1"/>
            <a:r>
              <a:rPr lang="en-US" smtClean="0"/>
              <a:t>Configured by the Administrator</a:t>
            </a:r>
            <a:endParaRPr lang="en-US" dirty="0" smtClean="0"/>
          </a:p>
        </p:txBody>
      </p:sp>
    </p:spTree>
    <p:extLst>
      <p:ext uri="{BB962C8B-B14F-4D97-AF65-F5344CB8AC3E}">
        <p14:creationId xmlns:p14="http://schemas.microsoft.com/office/powerpoint/2010/main" val="3482443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Forefront Protection Management Console</a:t>
            </a:r>
            <a:endParaRPr lang="en-US" dirty="0"/>
          </a:p>
        </p:txBody>
      </p:sp>
      <p:sp>
        <p:nvSpPr>
          <p:cNvPr id="7" name="Subtitle 6"/>
          <p:cNvSpPr>
            <a:spLocks noGrp="1"/>
          </p:cNvSpPr>
          <p:nvPr>
            <p:ph type="subTitle" idx="1"/>
          </p:nvPr>
        </p:nvSpPr>
        <p:spPr/>
        <p:txBody>
          <a:bodyPr/>
          <a:lstStyle/>
          <a:p>
            <a:pPr marL="285750" lvl="1" indent="-285750" algn="l">
              <a:buFont typeface="Arial" pitchFamily="34" charset="0"/>
              <a:buChar char="•"/>
            </a:pPr>
            <a:r>
              <a:rPr lang="en-US" sz="2400" smtClean="0"/>
              <a:t>Quarantine Management</a:t>
            </a:r>
          </a:p>
          <a:p>
            <a:pPr marL="285750" lvl="1" indent="-285750" algn="l">
              <a:buFont typeface="Arial" pitchFamily="34" charset="0"/>
              <a:buChar char="•"/>
            </a:pPr>
            <a:r>
              <a:rPr lang="en-US" sz="2400" smtClean="0"/>
              <a:t>Job Management</a:t>
            </a:r>
          </a:p>
          <a:p>
            <a:pPr marL="285750" indent="-285750">
              <a:buFont typeface="Wingdings" pitchFamily="2" charset="2"/>
              <a:buChar char="q"/>
            </a:pPr>
            <a:endParaRPr lang="en-US" sz="2400" dirty="0" err="1"/>
          </a:p>
        </p:txBody>
      </p:sp>
    </p:spTree>
    <p:extLst>
      <p:ext uri="{BB962C8B-B14F-4D97-AF65-F5344CB8AC3E}">
        <p14:creationId xmlns:p14="http://schemas.microsoft.com/office/powerpoint/2010/main" val="16994299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474" y="3472603"/>
            <a:ext cx="4113112" cy="258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Reporting</a:t>
            </a:r>
            <a:endParaRPr lang="en-US" dirty="0"/>
          </a:p>
        </p:txBody>
      </p:sp>
      <p:sp>
        <p:nvSpPr>
          <p:cNvPr id="3" name="Content Placeholder 2"/>
          <p:cNvSpPr>
            <a:spLocks noGrp="1"/>
          </p:cNvSpPr>
          <p:nvPr>
            <p:ph idx="1"/>
          </p:nvPr>
        </p:nvSpPr>
        <p:spPr>
          <a:xfrm>
            <a:off x="519112" y="1447799"/>
            <a:ext cx="11149013" cy="3754874"/>
          </a:xfrm>
        </p:spPr>
        <p:txBody>
          <a:bodyPr/>
          <a:lstStyle/>
          <a:p>
            <a:pPr marL="395288" lvl="1"/>
            <a:r>
              <a:rPr lang="en-US" dirty="0" smtClean="0"/>
              <a:t>New Server, Incident Detection, Spam Detection, Engine and Definition Version</a:t>
            </a:r>
          </a:p>
          <a:p>
            <a:r>
              <a:rPr lang="en-US" dirty="0" smtClean="0"/>
              <a:t>On-demand </a:t>
            </a:r>
          </a:p>
          <a:p>
            <a:pPr lvl="1"/>
            <a:r>
              <a:rPr lang="en-US" dirty="0" smtClean="0"/>
              <a:t>Report scoped based on date range and desired servers</a:t>
            </a:r>
          </a:p>
          <a:p>
            <a:pPr lvl="1"/>
            <a:r>
              <a:rPr lang="en-US" dirty="0" smtClean="0"/>
              <a:t>Report includes distribution of </a:t>
            </a:r>
          </a:p>
          <a:p>
            <a:pPr lvl="1"/>
            <a:r>
              <a:rPr lang="en-US" dirty="0" smtClean="0"/>
              <a:t>	detections, trending and raw data</a:t>
            </a:r>
          </a:p>
          <a:p>
            <a:r>
              <a:rPr lang="en-US" dirty="0"/>
              <a:t>Scheduled</a:t>
            </a:r>
          </a:p>
          <a:p>
            <a:pPr lvl="1"/>
            <a:r>
              <a:rPr lang="en-US" dirty="0"/>
              <a:t>Delivered via </a:t>
            </a:r>
            <a:r>
              <a:rPr lang="en-US" dirty="0" smtClean="0"/>
              <a:t>email</a:t>
            </a: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902" y="4523191"/>
            <a:ext cx="3456653" cy="227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219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Forefront Protection Management Console</a:t>
            </a:r>
            <a:endParaRPr lang="en-US" dirty="0"/>
          </a:p>
        </p:txBody>
      </p:sp>
      <p:sp>
        <p:nvSpPr>
          <p:cNvPr id="7" name="Subtitle 6"/>
          <p:cNvSpPr>
            <a:spLocks noGrp="1"/>
          </p:cNvSpPr>
          <p:nvPr>
            <p:ph type="subTitle" idx="1"/>
          </p:nvPr>
        </p:nvSpPr>
        <p:spPr/>
        <p:txBody>
          <a:bodyPr/>
          <a:lstStyle/>
          <a:p>
            <a:pPr marL="285750" lvl="1" indent="-285750" algn="l">
              <a:buFont typeface="Arial" pitchFamily="34" charset="0"/>
              <a:buChar char="•"/>
            </a:pPr>
            <a:r>
              <a:rPr lang="en-US" sz="2400" dirty="0"/>
              <a:t>Reporting</a:t>
            </a:r>
          </a:p>
          <a:p>
            <a:pPr marL="285750" indent="-285750">
              <a:buFont typeface="Wingdings" pitchFamily="2" charset="2"/>
              <a:buChar char="q"/>
            </a:pPr>
            <a:endParaRPr lang="en-US" sz="2400" dirty="0" err="1"/>
          </a:p>
        </p:txBody>
      </p:sp>
    </p:spTree>
    <p:extLst>
      <p:ext uri="{BB962C8B-B14F-4D97-AF65-F5344CB8AC3E}">
        <p14:creationId xmlns:p14="http://schemas.microsoft.com/office/powerpoint/2010/main" val="103770279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Migrating from FSSMC to FPSMC</a:t>
            </a:r>
            <a:endParaRPr lang="en-US" dirty="0"/>
          </a:p>
        </p:txBody>
      </p:sp>
      <p:sp>
        <p:nvSpPr>
          <p:cNvPr id="3" name="Content Placeholder 2"/>
          <p:cNvSpPr>
            <a:spLocks noGrp="1"/>
          </p:cNvSpPr>
          <p:nvPr>
            <p:ph idx="1"/>
          </p:nvPr>
        </p:nvSpPr>
        <p:spPr/>
        <p:txBody>
          <a:bodyPr/>
          <a:lstStyle/>
          <a:p>
            <a:r>
              <a:rPr lang="en-US" smtClean="0"/>
              <a:t>FSSMC Migration to FPSMC not supported</a:t>
            </a:r>
          </a:p>
          <a:p>
            <a:pPr lvl="1"/>
            <a:r>
              <a:rPr lang="en-US" smtClean="0"/>
              <a:t>FSSMC is 32-bit only; FPSMC is 64-bit only</a:t>
            </a:r>
          </a:p>
          <a:p>
            <a:pPr lvl="1"/>
            <a:r>
              <a:rPr lang="en-US" smtClean="0"/>
              <a:t>FSSMC only supports SQL 2005; FPSMC requires SQL 2008</a:t>
            </a:r>
          </a:p>
          <a:p>
            <a:pPr lvl="1"/>
            <a:endParaRPr lang="en-US" smtClean="0"/>
          </a:p>
          <a:p>
            <a:r>
              <a:rPr lang="en-US" smtClean="0"/>
              <a:t>FPSMC and FSSMC must both be deployed to manage a mixed deployment</a:t>
            </a:r>
          </a:p>
          <a:p>
            <a:pPr lvl="1"/>
            <a:r>
              <a:rPr lang="en-US" smtClean="0"/>
              <a:t>FPSMC to manage FPE/FPSP</a:t>
            </a:r>
          </a:p>
          <a:p>
            <a:pPr lvl="1"/>
            <a:r>
              <a:rPr lang="en-US" smtClean="0"/>
              <a:t>FSSMC to manage FSE/FSSP/Antigen</a:t>
            </a:r>
            <a:endParaRPr lang="en-US" dirty="0" smtClean="0"/>
          </a:p>
        </p:txBody>
      </p:sp>
    </p:spTree>
    <p:extLst>
      <p:ext uri="{BB962C8B-B14F-4D97-AF65-F5344CB8AC3E}">
        <p14:creationId xmlns:p14="http://schemas.microsoft.com/office/powerpoint/2010/main" val="297139634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Centralized Management of Anti-Malware</a:t>
            </a:r>
            <a:r>
              <a:rPr lang="en-US" sz="3200" dirty="0" smtClean="0"/>
              <a:t>/</a:t>
            </a:r>
            <a:br>
              <a:rPr lang="en-US" sz="3200" dirty="0" smtClean="0"/>
            </a:br>
            <a:r>
              <a:rPr lang="en-US" sz="3200" dirty="0" smtClean="0"/>
              <a:t>Anti-Spam Using </a:t>
            </a:r>
            <a:r>
              <a:rPr lang="en-US" sz="3200" dirty="0"/>
              <a:t>Microsoft Forefront </a:t>
            </a:r>
            <a:r>
              <a:rPr lang="en-US" sz="3200" dirty="0" smtClean="0"/>
              <a:t/>
            </a:r>
            <a:br>
              <a:rPr lang="en-US" sz="3200" dirty="0" smtClean="0"/>
            </a:br>
            <a:r>
              <a:rPr lang="en-US" sz="3200" dirty="0" smtClean="0"/>
              <a:t>Protection Server </a:t>
            </a:r>
            <a:r>
              <a:rPr lang="en-US" sz="3200" dirty="0"/>
              <a:t>Management Console</a:t>
            </a:r>
          </a:p>
        </p:txBody>
      </p:sp>
      <p:sp>
        <p:nvSpPr>
          <p:cNvPr id="3" name="Subtitle 2"/>
          <p:cNvSpPr>
            <a:spLocks noGrp="1"/>
          </p:cNvSpPr>
          <p:nvPr>
            <p:ph type="subTitle" idx="1"/>
          </p:nvPr>
        </p:nvSpPr>
        <p:spPr/>
        <p:txBody>
          <a:bodyPr/>
          <a:lstStyle/>
          <a:p>
            <a:r>
              <a:rPr lang="en-US" dirty="0" smtClean="0"/>
              <a:t>Mitchell Hall</a:t>
            </a:r>
          </a:p>
          <a:p>
            <a:r>
              <a:rPr lang="en-US" dirty="0" smtClean="0"/>
              <a:t>Senior Program Manager</a:t>
            </a:r>
          </a:p>
          <a:p>
            <a:r>
              <a:rPr lang="en-US" dirty="0" smtClean="0"/>
              <a:t>Microsoft Corporation</a:t>
            </a:r>
            <a:endParaRPr lang="en-US" dirty="0"/>
          </a:p>
        </p:txBody>
      </p:sp>
      <p:sp>
        <p:nvSpPr>
          <p:cNvPr id="7" name="Text Placeholder 6"/>
          <p:cNvSpPr>
            <a:spLocks noGrp="1"/>
          </p:cNvSpPr>
          <p:nvPr>
            <p:ph type="body" sz="quarter" idx="10"/>
          </p:nvPr>
        </p:nvSpPr>
        <p:spPr/>
        <p:txBody>
          <a:bodyPr/>
          <a:lstStyle/>
          <a:p>
            <a:r>
              <a:rPr lang="en-US" dirty="0" smtClean="0"/>
              <a:t>SIM333</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1447800"/>
            <a:ext cx="11149013" cy="609398"/>
          </a:xfrm>
        </p:spPr>
        <p:txBody>
          <a:bodyPr/>
          <a:lstStyle/>
          <a:p>
            <a:r>
              <a:rPr lang="en-US" dirty="0" smtClean="0"/>
              <a:t>Forefront Protection Server Script Kit (FPSSK)</a:t>
            </a:r>
            <a:endParaRPr lang="en-US" dirty="0"/>
          </a:p>
        </p:txBody>
      </p:sp>
    </p:spTree>
    <p:extLst>
      <p:ext uri="{BB962C8B-B14F-4D97-AF65-F5344CB8AC3E}">
        <p14:creationId xmlns:p14="http://schemas.microsoft.com/office/powerpoint/2010/main" val="38250469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FPSSK Overview</a:t>
            </a:r>
            <a:endParaRPr lang="en-US" dirty="0"/>
          </a:p>
        </p:txBody>
      </p:sp>
      <p:sp>
        <p:nvSpPr>
          <p:cNvPr id="3" name="Content Placeholder 2"/>
          <p:cNvSpPr>
            <a:spLocks noGrp="1"/>
          </p:cNvSpPr>
          <p:nvPr>
            <p:ph idx="1"/>
          </p:nvPr>
        </p:nvSpPr>
        <p:spPr>
          <a:xfrm>
            <a:off x="519112" y="1447799"/>
            <a:ext cx="11149013" cy="4247317"/>
          </a:xfrm>
        </p:spPr>
        <p:txBody>
          <a:bodyPr/>
          <a:lstStyle/>
          <a:p>
            <a:r>
              <a:rPr lang="en-US" sz="2800" dirty="0" smtClean="0"/>
              <a:t>Management of FPE and FPSP servers using scripts</a:t>
            </a:r>
          </a:p>
          <a:p>
            <a:endParaRPr lang="en-US" sz="2800" dirty="0" smtClean="0"/>
          </a:p>
          <a:p>
            <a:r>
              <a:rPr lang="en-US" sz="2800" dirty="0" smtClean="0"/>
              <a:t>Solution based 100% on PowerShell features</a:t>
            </a:r>
          </a:p>
          <a:p>
            <a:pPr lvl="1"/>
            <a:r>
              <a:rPr lang="en-US" sz="2400" dirty="0" smtClean="0"/>
              <a:t>Based on PowerShell v2.0 </a:t>
            </a:r>
            <a:r>
              <a:rPr lang="en-US" sz="2400" dirty="0" err="1" smtClean="0"/>
              <a:t>remoting</a:t>
            </a:r>
            <a:endParaRPr lang="en-US" sz="2400" dirty="0" smtClean="0"/>
          </a:p>
          <a:p>
            <a:pPr lvl="1"/>
            <a:r>
              <a:rPr lang="en-US" sz="2400" dirty="0" smtClean="0"/>
              <a:t>Leveraged in-market FPE/FPSP PowerShell </a:t>
            </a:r>
            <a:r>
              <a:rPr lang="en-US" sz="2400" dirty="0" err="1" smtClean="0"/>
              <a:t>cmdlets</a:t>
            </a:r>
            <a:endParaRPr lang="en-US" sz="2400" dirty="0" smtClean="0"/>
          </a:p>
          <a:p>
            <a:pPr lvl="1"/>
            <a:r>
              <a:rPr lang="en-US" sz="2400" dirty="0" smtClean="0"/>
              <a:t>No new compiled code</a:t>
            </a:r>
          </a:p>
          <a:p>
            <a:pPr lvl="1"/>
            <a:r>
              <a:rPr lang="en-US" sz="2400" dirty="0" smtClean="0"/>
              <a:t>Easily customizable and extensible </a:t>
            </a:r>
          </a:p>
          <a:p>
            <a:pPr lvl="1"/>
            <a:endParaRPr lang="en-US" sz="2400" dirty="0" smtClean="0"/>
          </a:p>
          <a:p>
            <a:r>
              <a:rPr lang="en-US" sz="2800" dirty="0" smtClean="0"/>
              <a:t>FPSSK complements FPSMC functionality</a:t>
            </a:r>
          </a:p>
          <a:p>
            <a:pPr lvl="1"/>
            <a:r>
              <a:rPr lang="en-US" sz="2400" dirty="0" smtClean="0"/>
              <a:t>Enables some features not included in FPSMC e.g. policy compliance</a:t>
            </a:r>
          </a:p>
        </p:txBody>
      </p:sp>
    </p:spTree>
    <p:extLst>
      <p:ext uri="{BB962C8B-B14F-4D97-AF65-F5344CB8AC3E}">
        <p14:creationId xmlns:p14="http://schemas.microsoft.com/office/powerpoint/2010/main" val="364182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FPSSK Overview</a:t>
            </a:r>
            <a:endParaRPr lang="en-US" dirty="0"/>
          </a:p>
        </p:txBody>
      </p:sp>
      <p:sp>
        <p:nvSpPr>
          <p:cNvPr id="3" name="Content Placeholder 2"/>
          <p:cNvSpPr>
            <a:spLocks noGrp="1"/>
          </p:cNvSpPr>
          <p:nvPr>
            <p:ph idx="1"/>
          </p:nvPr>
        </p:nvSpPr>
        <p:spPr/>
        <p:txBody>
          <a:bodyPr/>
          <a:lstStyle/>
          <a:p>
            <a:r>
              <a:rPr lang="en-US" smtClean="0"/>
              <a:t>Provides examples of the following functionality:</a:t>
            </a:r>
          </a:p>
          <a:p>
            <a:pPr lvl="1"/>
            <a:r>
              <a:rPr lang="en-US" smtClean="0"/>
              <a:t>Compare server configuration files </a:t>
            </a:r>
          </a:p>
          <a:p>
            <a:pPr lvl="1"/>
            <a:r>
              <a:rPr lang="en-US" smtClean="0"/>
              <a:t>Discover new servers </a:t>
            </a:r>
          </a:p>
          <a:p>
            <a:pPr lvl="1"/>
            <a:r>
              <a:rPr lang="en-US" smtClean="0"/>
              <a:t>Export / Import server configurations</a:t>
            </a:r>
          </a:p>
          <a:p>
            <a:pPr lvl="1"/>
            <a:r>
              <a:rPr lang="en-US" smtClean="0"/>
              <a:t>Remotely run reports</a:t>
            </a:r>
            <a:endParaRPr lang="en-US" dirty="0"/>
          </a:p>
        </p:txBody>
      </p:sp>
    </p:spTree>
    <p:extLst>
      <p:ext uri="{BB962C8B-B14F-4D97-AF65-F5344CB8AC3E}">
        <p14:creationId xmlns:p14="http://schemas.microsoft.com/office/powerpoint/2010/main" val="24443103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Forefront Protection Script Kit</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693132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dirty="0" smtClean="0"/>
              <a:t>Forefront Protection Server Management Console 2010 </a:t>
            </a:r>
          </a:p>
          <a:p>
            <a:pPr lvl="1"/>
            <a:r>
              <a:rPr lang="en-US" dirty="0" smtClean="0"/>
              <a:t>Provides multi-server management for all FPE and FPSP deployments in the organization</a:t>
            </a:r>
          </a:p>
          <a:p>
            <a:pPr lvl="2"/>
            <a:r>
              <a:rPr lang="en-US" dirty="0" smtClean="0"/>
              <a:t>Management of jobs on the target server</a:t>
            </a:r>
          </a:p>
          <a:p>
            <a:pPr lvl="2"/>
            <a:r>
              <a:rPr lang="en-US" dirty="0" smtClean="0"/>
              <a:t>Centralized Quarantine Management</a:t>
            </a:r>
          </a:p>
          <a:p>
            <a:pPr lvl="2"/>
            <a:r>
              <a:rPr lang="en-US" dirty="0" smtClean="0"/>
              <a:t>On-demand and email reports</a:t>
            </a:r>
          </a:p>
          <a:p>
            <a:pPr lvl="1"/>
            <a:r>
              <a:rPr lang="en-US" dirty="0" smtClean="0"/>
              <a:t>Available as a free download at http:\\Microsoft.com\Forefront</a:t>
            </a:r>
          </a:p>
          <a:p>
            <a:r>
              <a:rPr lang="en-US" dirty="0" smtClean="0"/>
              <a:t>Forefront Protection Server Script Kit</a:t>
            </a:r>
          </a:p>
          <a:p>
            <a:pPr lvl="1"/>
            <a:r>
              <a:rPr lang="en-US" dirty="0" smtClean="0"/>
              <a:t>Provides scripting management solution</a:t>
            </a:r>
          </a:p>
          <a:p>
            <a:pPr lvl="1"/>
            <a:r>
              <a:rPr lang="en-US" dirty="0" smtClean="0"/>
              <a:t>Base set of scripts that can be extended to meet customer need</a:t>
            </a:r>
          </a:p>
          <a:p>
            <a:pPr lvl="1"/>
            <a:r>
              <a:rPr lang="en-US" dirty="0" smtClean="0"/>
              <a:t>Complements FPSMC</a:t>
            </a:r>
            <a:endParaRPr lang="en-US" dirty="0"/>
          </a:p>
        </p:txBody>
      </p:sp>
    </p:spTree>
    <p:extLst>
      <p:ext uri="{BB962C8B-B14F-4D97-AF65-F5344CB8AC3E}">
        <p14:creationId xmlns:p14="http://schemas.microsoft.com/office/powerpoint/2010/main" val="3196686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101566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SIM326 Microsoft Forefront End-to-End Protection for Information Workers</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Thursday May 19 @ 4:30</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80585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Come to the </a:t>
            </a:r>
            <a:r>
              <a:rPr lang="en-US" sz="2400" dirty="0" smtClean="0">
                <a:gradFill>
                  <a:gsLst>
                    <a:gs pos="0">
                      <a:schemeClr val="tx1"/>
                    </a:gs>
                    <a:gs pos="100000">
                      <a:schemeClr val="tx1"/>
                    </a:gs>
                  </a:gsLst>
                  <a:lin ang="5400000" scaled="0"/>
                </a:gradFill>
              </a:rPr>
              <a:t>Exchange area for </a:t>
            </a:r>
            <a:r>
              <a:rPr lang="en-US" sz="2400" dirty="0" smtClean="0">
                <a:gradFill>
                  <a:gsLst>
                    <a:gs pos="0">
                      <a:schemeClr val="tx1"/>
                    </a:gs>
                    <a:gs pos="100000">
                      <a:schemeClr val="tx1"/>
                    </a:gs>
                  </a:gsLst>
                  <a:lin ang="5400000" scaled="0"/>
                </a:gradFill>
              </a:rPr>
              <a:t>more information on </a:t>
            </a:r>
            <a:r>
              <a:rPr lang="en-US" sz="2400" dirty="0" smtClean="0">
                <a:gradFill>
                  <a:gsLst>
                    <a:gs pos="0">
                      <a:schemeClr val="tx1"/>
                    </a:gs>
                    <a:gs pos="100000">
                      <a:schemeClr val="tx1"/>
                    </a:gs>
                  </a:gsLst>
                  <a:lin ang="5400000" scaled="0"/>
                </a:gradFill>
              </a:rPr>
              <a:t>the Forefront products</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585324"/>
            <a:ext cx="11173090" cy="101566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For more information on Forefront Products please visit:</a:t>
            </a:r>
          </a:p>
          <a:p>
            <a:pPr lvl="0">
              <a:lnSpc>
                <a:spcPct val="90000"/>
              </a:lnSpc>
              <a:spcBef>
                <a:spcPct val="20000"/>
              </a:spcBef>
              <a:buSzPct val="90000"/>
            </a:pPr>
            <a:r>
              <a:rPr lang="en-US" sz="2400" dirty="0">
                <a:gradFill>
                  <a:gsLst>
                    <a:gs pos="0">
                      <a:schemeClr val="tx1"/>
                    </a:gs>
                    <a:gs pos="100000">
                      <a:schemeClr val="tx1"/>
                    </a:gs>
                  </a:gsLst>
                  <a:lin ang="5400000" scaled="0"/>
                </a:gradFill>
              </a:rPr>
              <a:t>	</a:t>
            </a:r>
            <a:r>
              <a:rPr lang="en-US" sz="2400" dirty="0" smtClean="0">
                <a:gradFill>
                  <a:gsLst>
                    <a:gs pos="0">
                      <a:schemeClr val="tx1"/>
                    </a:gs>
                    <a:gs pos="100000">
                      <a:schemeClr val="tx1"/>
                    </a:gs>
                  </a:gsLst>
                  <a:lin ang="5400000" scaled="0"/>
                </a:gradFill>
              </a:rPr>
              <a:t>http:\\Microsoft.com\Forefront</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9974783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34315194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3705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915762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3422475"/>
          </a:xfrm>
        </p:spPr>
        <p:txBody>
          <a:bodyPr/>
          <a:lstStyle/>
          <a:p>
            <a:r>
              <a:rPr lang="en-US" dirty="0" smtClean="0"/>
              <a:t>Overview</a:t>
            </a:r>
          </a:p>
          <a:p>
            <a:r>
              <a:rPr lang="en-US" dirty="0" smtClean="0"/>
              <a:t>Multi-node Management Options</a:t>
            </a:r>
          </a:p>
          <a:p>
            <a:r>
              <a:rPr lang="en-US" dirty="0" smtClean="0"/>
              <a:t>Forefront Protection Server Management Console 2010</a:t>
            </a:r>
          </a:p>
          <a:p>
            <a:pPr lvl="2"/>
            <a:r>
              <a:rPr lang="en-US" dirty="0" smtClean="0"/>
              <a:t>Demo</a:t>
            </a:r>
          </a:p>
          <a:p>
            <a:r>
              <a:rPr lang="en-US" dirty="0" smtClean="0"/>
              <a:t>Forefront Protection Server Script Kit</a:t>
            </a:r>
          </a:p>
          <a:p>
            <a:pPr lvl="2"/>
            <a:r>
              <a:rPr lang="en-US" dirty="0" smtClean="0"/>
              <a:t>Demo</a:t>
            </a:r>
          </a:p>
          <a:p>
            <a:r>
              <a:rPr lang="en-US" dirty="0" smtClean="0"/>
              <a:t>Summary</a:t>
            </a:r>
          </a:p>
        </p:txBody>
      </p:sp>
    </p:spTree>
    <p:extLst>
      <p:ext uri="{BB962C8B-B14F-4D97-AF65-F5344CB8AC3E}">
        <p14:creationId xmlns:p14="http://schemas.microsoft.com/office/powerpoint/2010/main" val="16814572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Text Placeholder 2"/>
          <p:cNvSpPr>
            <a:spLocks noGrp="1"/>
          </p:cNvSpPr>
          <p:nvPr>
            <p:ph type="body" sz="quarter" idx="10"/>
          </p:nvPr>
        </p:nvSpPr>
        <p:spPr>
          <a:xfrm>
            <a:off x="519112" y="1447799"/>
            <a:ext cx="11149013" cy="4333494"/>
          </a:xfrm>
        </p:spPr>
        <p:txBody>
          <a:bodyPr/>
          <a:lstStyle/>
          <a:p>
            <a:r>
              <a:rPr lang="en-US" sz="2400" dirty="0" smtClean="0"/>
              <a:t>Forefront Protection 2010 for Exchange Server (FPE) </a:t>
            </a:r>
          </a:p>
          <a:p>
            <a:pPr lvl="1"/>
            <a:r>
              <a:rPr lang="en-US" sz="2000" dirty="0" smtClean="0"/>
              <a:t>Provides Antimalware, </a:t>
            </a:r>
            <a:r>
              <a:rPr lang="en-US" sz="2000" dirty="0" err="1" smtClean="0"/>
              <a:t>Antispam</a:t>
            </a:r>
            <a:r>
              <a:rPr lang="en-US" sz="2000" dirty="0" smtClean="0"/>
              <a:t> and Filtering protection on Exchange 2007 and Exchange 2010 deployments</a:t>
            </a:r>
          </a:p>
          <a:p>
            <a:pPr lvl="1"/>
            <a:r>
              <a:rPr lang="en-US" sz="2000" dirty="0" smtClean="0"/>
              <a:t>Released November 2009, current rollup: RU2</a:t>
            </a:r>
          </a:p>
          <a:p>
            <a:r>
              <a:rPr lang="en-US" sz="2400" dirty="0" smtClean="0"/>
              <a:t>Forefront Protection 2010 for SharePoint (FPSP)</a:t>
            </a:r>
          </a:p>
          <a:p>
            <a:pPr lvl="1"/>
            <a:r>
              <a:rPr lang="en-US" sz="2000" dirty="0" smtClean="0"/>
              <a:t>Provides Antimalware and Filtering protection on SharePoint 2007 and SharePoint 2010</a:t>
            </a:r>
          </a:p>
          <a:p>
            <a:pPr lvl="1"/>
            <a:r>
              <a:rPr lang="en-US" sz="2000" dirty="0" smtClean="0"/>
              <a:t>Released April 2010, current rollup: RU1</a:t>
            </a:r>
          </a:p>
          <a:p>
            <a:r>
              <a:rPr lang="en-US" sz="2400" dirty="0" smtClean="0"/>
              <a:t>Both products have built-in standalone management capabilities </a:t>
            </a:r>
          </a:p>
          <a:p>
            <a:pPr lvl="1"/>
            <a:r>
              <a:rPr lang="en-US" sz="2000" dirty="0" smtClean="0"/>
              <a:t>Comprehensive UI</a:t>
            </a:r>
          </a:p>
          <a:p>
            <a:pPr lvl="1"/>
            <a:r>
              <a:rPr lang="en-US" sz="2000" dirty="0" smtClean="0"/>
              <a:t>PowerShell support provides </a:t>
            </a:r>
            <a:r>
              <a:rPr lang="en-US" sz="2000" dirty="0" err="1" smtClean="0"/>
              <a:t>scriptability</a:t>
            </a:r>
            <a:r>
              <a:rPr lang="en-US" sz="2000" dirty="0" smtClean="0"/>
              <a:t> </a:t>
            </a:r>
          </a:p>
          <a:p>
            <a:r>
              <a:rPr lang="en-US" sz="2400" dirty="0" smtClean="0"/>
              <a:t>Centralized Multi-Node Management</a:t>
            </a:r>
          </a:p>
          <a:p>
            <a:pPr lvl="1"/>
            <a:r>
              <a:rPr lang="en-US" sz="2000" dirty="0" smtClean="0"/>
              <a:t>To enable management of FPE and FPSP in the organization</a:t>
            </a:r>
          </a:p>
        </p:txBody>
      </p:sp>
    </p:spTree>
    <p:extLst>
      <p:ext uri="{BB962C8B-B14F-4D97-AF65-F5344CB8AC3E}">
        <p14:creationId xmlns:p14="http://schemas.microsoft.com/office/powerpoint/2010/main" val="1742824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Multi-node Management for Forefront Protection Servers</a:t>
            </a:r>
            <a:endParaRPr lang="en-US" dirty="0"/>
          </a:p>
        </p:txBody>
      </p:sp>
      <p:sp>
        <p:nvSpPr>
          <p:cNvPr id="3" name="Content Placeholder 2"/>
          <p:cNvSpPr>
            <a:spLocks noGrp="1"/>
          </p:cNvSpPr>
          <p:nvPr>
            <p:ph idx="1"/>
          </p:nvPr>
        </p:nvSpPr>
        <p:spPr>
          <a:xfrm>
            <a:off x="519112" y="1887343"/>
            <a:ext cx="11149013" cy="4970591"/>
          </a:xfrm>
        </p:spPr>
        <p:txBody>
          <a:bodyPr/>
          <a:lstStyle/>
          <a:p>
            <a:r>
              <a:rPr lang="en-US" sz="2800" b="1" dirty="0" smtClean="0"/>
              <a:t>Forefront Protection Server Management Console 2010 (FPSMC)</a:t>
            </a:r>
          </a:p>
          <a:p>
            <a:pPr lvl="1"/>
            <a:r>
              <a:rPr lang="en-US" sz="2400" dirty="0" smtClean="0"/>
              <a:t>Multi-server management of FPE and FPSP in a single web-based interface. </a:t>
            </a:r>
          </a:p>
          <a:p>
            <a:pPr lvl="1"/>
            <a:r>
              <a:rPr lang="en-US" sz="2400" dirty="0" smtClean="0"/>
              <a:t>Free download– see http:\\Microsoft.com\Forefront</a:t>
            </a:r>
          </a:p>
          <a:p>
            <a:pPr lvl="1"/>
            <a:r>
              <a:rPr lang="en-US" sz="2400" dirty="0" smtClean="0"/>
              <a:t>Released December 2010</a:t>
            </a:r>
            <a:endParaRPr lang="en-US" sz="2800" dirty="0" smtClean="0"/>
          </a:p>
          <a:p>
            <a:pPr>
              <a:spcBef>
                <a:spcPts val="1800"/>
              </a:spcBef>
            </a:pPr>
            <a:r>
              <a:rPr lang="en-US" sz="2800" b="1" dirty="0" smtClean="0"/>
              <a:t>Forefront Protection Server Script Kit (FPSSK)</a:t>
            </a:r>
          </a:p>
          <a:p>
            <a:pPr lvl="1"/>
            <a:r>
              <a:rPr lang="en-US" sz="2400" dirty="0" smtClean="0"/>
              <a:t>Scripts for discovery, configuration, deployment, and reporting on FPE and FPSP</a:t>
            </a:r>
          </a:p>
          <a:p>
            <a:pPr lvl="1"/>
            <a:r>
              <a:rPr lang="en-US" sz="2400" dirty="0" smtClean="0"/>
              <a:t>Free download – see http:\\Microsoft.com\Forefront</a:t>
            </a:r>
          </a:p>
          <a:p>
            <a:pPr lvl="1"/>
            <a:r>
              <a:rPr lang="en-US" sz="2400" dirty="0" smtClean="0"/>
              <a:t>Released August 4, 2010.</a:t>
            </a:r>
          </a:p>
          <a:p>
            <a:endParaRPr lang="en-US" sz="2800" dirty="0"/>
          </a:p>
        </p:txBody>
      </p:sp>
    </p:spTree>
    <p:extLst>
      <p:ext uri="{BB962C8B-B14F-4D97-AF65-F5344CB8AC3E}">
        <p14:creationId xmlns:p14="http://schemas.microsoft.com/office/powerpoint/2010/main" val="91315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r>
              <a:rPr lang="en-US" sz="4400" dirty="0" smtClean="0"/>
              <a:t>Forefront Protection Server Management Console 2010 (FPSMC)</a:t>
            </a:r>
            <a:endParaRPr lang="en-US" sz="4400" dirty="0"/>
          </a:p>
        </p:txBody>
      </p:sp>
      <p:sp>
        <p:nvSpPr>
          <p:cNvPr id="5" name="Subtitle 4"/>
          <p:cNvSpPr>
            <a:spLocks noGrp="1"/>
          </p:cNvSpPr>
          <p:nvPr>
            <p:ph type="subTitle" idx="1"/>
          </p:nvPr>
        </p:nvSpPr>
        <p:spPr/>
        <p:txBody>
          <a:bodyPr/>
          <a:lstStyle/>
          <a:p>
            <a:r>
              <a:rPr lang="en-US" smtClean="0"/>
              <a:t>Centralized Multi-node Management Console </a:t>
            </a:r>
          </a:p>
          <a:p>
            <a:r>
              <a:rPr lang="en-US" smtClean="0"/>
              <a:t>for FPE/FPSP servers</a:t>
            </a:r>
            <a:endParaRPr lang="en-US" dirty="0"/>
          </a:p>
        </p:txBody>
      </p:sp>
    </p:spTree>
    <p:extLst>
      <p:ext uri="{BB962C8B-B14F-4D97-AF65-F5344CB8AC3E}">
        <p14:creationId xmlns:p14="http://schemas.microsoft.com/office/powerpoint/2010/main" val="31781336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FPSMC Capabilities</a:t>
            </a:r>
          </a:p>
        </p:txBody>
      </p:sp>
      <p:sp>
        <p:nvSpPr>
          <p:cNvPr id="7" name="Footer Placeholder 4"/>
          <p:cNvSpPr txBox="1">
            <a:spLocks/>
          </p:cNvSpPr>
          <p:nvPr/>
        </p:nvSpPr>
        <p:spPr>
          <a:xfrm>
            <a:off x="9696823" y="6645276"/>
            <a:ext cx="2390428"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chemeClr val="bg1">
                    <a:lumMod val="50000"/>
                  </a:schemeClr>
                </a:solidFill>
                <a:effectLst/>
                <a:uLnTx/>
                <a:uFillTx/>
                <a:latin typeface="+mn-lt"/>
                <a:ea typeface="+mn-ea"/>
                <a:cs typeface="+mn-cs"/>
              </a:rPr>
              <a:t>Microsoft Confidential</a:t>
            </a:r>
            <a:endParaRPr kumimoji="0" lang="en-US" sz="800" b="0" i="1"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5" name="Rounded Rectangle 14"/>
          <p:cNvSpPr/>
          <p:nvPr/>
        </p:nvSpPr>
        <p:spPr>
          <a:xfrm>
            <a:off x="406294" y="1371600"/>
            <a:ext cx="3656648" cy="3352800"/>
          </a:xfrm>
          <a:prstGeom prst="roundRect">
            <a:avLst>
              <a:gd name="adj" fmla="val 2325"/>
            </a:avLst>
          </a:prstGeom>
          <a:gradFill>
            <a:gsLst>
              <a:gs pos="0">
                <a:schemeClr val="accent1">
                  <a:lumMod val="20000"/>
                  <a:lumOff val="80000"/>
                </a:schemeClr>
              </a:gs>
              <a:gs pos="76000">
                <a:schemeClr val="accent1">
                  <a:lumMod val="60000"/>
                  <a:lumOff val="40000"/>
                </a:schemeClr>
              </a:gs>
            </a:gsLst>
            <a:lin ang="5400000" scaled="0"/>
          </a:gra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18" name="TextBox 17"/>
          <p:cNvSpPr txBox="1"/>
          <p:nvPr/>
        </p:nvSpPr>
        <p:spPr>
          <a:xfrm>
            <a:off x="406294" y="1524000"/>
            <a:ext cx="2234618" cy="707886"/>
          </a:xfrm>
          <a:prstGeom prst="rect">
            <a:avLst/>
          </a:prstGeom>
          <a:noFill/>
        </p:spPr>
        <p:txBody>
          <a:bodyPr wrap="square" rtlCol="1">
            <a:spAutoFit/>
          </a:bodyPr>
          <a:lstStyle/>
          <a:p>
            <a:r>
              <a:rPr lang="en-US" sz="2000" b="1" dirty="0" smtClean="0">
                <a:solidFill>
                  <a:schemeClr val="bg1"/>
                </a:solidFill>
              </a:rPr>
              <a:t>Simplified Management</a:t>
            </a:r>
            <a:endParaRPr lang="he-IL" sz="2000" dirty="0">
              <a:solidFill>
                <a:schemeClr val="bg1"/>
              </a:solidFill>
            </a:endParaRPr>
          </a:p>
        </p:txBody>
      </p:sp>
      <p:sp>
        <p:nvSpPr>
          <p:cNvPr id="19" name="Rounded Rectangle 18"/>
          <p:cNvSpPr/>
          <p:nvPr/>
        </p:nvSpPr>
        <p:spPr>
          <a:xfrm>
            <a:off x="517102" y="2334127"/>
            <a:ext cx="3435032" cy="2294021"/>
          </a:xfrm>
          <a:prstGeom prst="roundRect">
            <a:avLst>
              <a:gd name="adj" fmla="val 232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28" name="TextBox 27"/>
          <p:cNvSpPr txBox="1"/>
          <p:nvPr/>
        </p:nvSpPr>
        <p:spPr>
          <a:xfrm>
            <a:off x="517102" y="2376361"/>
            <a:ext cx="3545840" cy="1938992"/>
          </a:xfrm>
          <a:prstGeom prst="rect">
            <a:avLst/>
          </a:prstGeom>
          <a:noFill/>
        </p:spPr>
        <p:txBody>
          <a:bodyPr wrap="square" rtlCol="1">
            <a:spAutoFit/>
          </a:bodyPr>
          <a:lstStyle/>
          <a:p>
            <a:pPr marL="171450" lvl="0" indent="-171450">
              <a:buFont typeface="Arial" pitchFamily="34" charset="0"/>
              <a:buChar char="•"/>
            </a:pPr>
            <a:r>
              <a:rPr lang="en-US" sz="1200" b="1" dirty="0">
                <a:solidFill>
                  <a:schemeClr val="bg1"/>
                </a:solidFill>
              </a:rPr>
              <a:t>Manage FPE 2010 and FPSP 2010</a:t>
            </a:r>
          </a:p>
          <a:p>
            <a:pPr marL="171450" lvl="0" indent="-171450">
              <a:buFont typeface="Arial" pitchFamily="34" charset="0"/>
              <a:buChar char="•"/>
            </a:pPr>
            <a:r>
              <a:rPr lang="en-US" sz="1200" b="1" dirty="0">
                <a:solidFill>
                  <a:schemeClr val="bg1"/>
                </a:solidFill>
              </a:rPr>
              <a:t>Server Discovery and Grouping</a:t>
            </a:r>
          </a:p>
          <a:p>
            <a:pPr marL="171450" lvl="0" indent="-171450">
              <a:buFont typeface="Arial" pitchFamily="34" charset="0"/>
              <a:buChar char="•"/>
            </a:pPr>
            <a:r>
              <a:rPr lang="en-US" sz="1200" b="1" dirty="0" smtClean="0">
                <a:solidFill>
                  <a:schemeClr val="bg1"/>
                </a:solidFill>
              </a:rPr>
              <a:t>FPSMC </a:t>
            </a:r>
            <a:r>
              <a:rPr lang="en-US" sz="1200" b="1" dirty="0">
                <a:solidFill>
                  <a:schemeClr val="bg1"/>
                </a:solidFill>
              </a:rPr>
              <a:t>agent deployment </a:t>
            </a:r>
          </a:p>
          <a:p>
            <a:pPr marL="171450" lvl="0" indent="-171450">
              <a:buFont typeface="Arial" pitchFamily="34" charset="0"/>
              <a:buChar char="•"/>
            </a:pPr>
            <a:r>
              <a:rPr lang="en-US" sz="1200" b="1" dirty="0">
                <a:solidFill>
                  <a:schemeClr val="bg1"/>
                </a:solidFill>
              </a:rPr>
              <a:t>Deploy policies to  custom-defined groups of servers</a:t>
            </a:r>
          </a:p>
          <a:p>
            <a:pPr marL="171450" lvl="0" indent="-171450">
              <a:buFont typeface="Arial" pitchFamily="34" charset="0"/>
              <a:buChar char="•"/>
            </a:pPr>
            <a:r>
              <a:rPr lang="en-US" sz="1200" b="1" dirty="0">
                <a:solidFill>
                  <a:schemeClr val="bg1"/>
                </a:solidFill>
              </a:rPr>
              <a:t>Manage cross-domain and non-domain server from one console</a:t>
            </a:r>
          </a:p>
          <a:p>
            <a:pPr marL="171450" lvl="0" indent="-171450">
              <a:buFont typeface="Arial" pitchFamily="34" charset="0"/>
              <a:buChar char="•"/>
            </a:pPr>
            <a:r>
              <a:rPr lang="en-US" sz="1200" b="1" dirty="0">
                <a:solidFill>
                  <a:schemeClr val="bg1"/>
                </a:solidFill>
              </a:rPr>
              <a:t>Firewall friendly communication channel</a:t>
            </a:r>
          </a:p>
          <a:p>
            <a:pPr marL="171450" indent="-171450">
              <a:buFont typeface="Arial" pitchFamily="34" charset="0"/>
              <a:buChar char="•"/>
            </a:pPr>
            <a:r>
              <a:rPr lang="en-US" sz="1200" b="1" dirty="0">
                <a:solidFill>
                  <a:schemeClr val="bg1"/>
                </a:solidFill>
              </a:rPr>
              <a:t>Signature Redistribution for 32-bit and 64-bit engines</a:t>
            </a:r>
          </a:p>
        </p:txBody>
      </p:sp>
      <p:sp>
        <p:nvSpPr>
          <p:cNvPr id="48" name="Rounded Rectangle 47"/>
          <p:cNvSpPr/>
          <p:nvPr/>
        </p:nvSpPr>
        <p:spPr>
          <a:xfrm>
            <a:off x="4329572" y="1371600"/>
            <a:ext cx="3656648" cy="3352800"/>
          </a:xfrm>
          <a:prstGeom prst="roundRect">
            <a:avLst>
              <a:gd name="adj" fmla="val 2325"/>
            </a:avLst>
          </a:prstGeom>
          <a:gradFill>
            <a:gsLst>
              <a:gs pos="0">
                <a:srgbClr val="98F577"/>
              </a:gs>
              <a:gs pos="76000">
                <a:srgbClr val="B2DE82"/>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50" name="TextBox 49"/>
          <p:cNvSpPr txBox="1"/>
          <p:nvPr/>
        </p:nvSpPr>
        <p:spPr>
          <a:xfrm>
            <a:off x="4329572" y="1524000"/>
            <a:ext cx="2105342" cy="707886"/>
          </a:xfrm>
          <a:prstGeom prst="rect">
            <a:avLst/>
          </a:prstGeom>
          <a:noFill/>
        </p:spPr>
        <p:txBody>
          <a:bodyPr wrap="square" rtlCol="1">
            <a:spAutoFit/>
          </a:bodyPr>
          <a:lstStyle/>
          <a:p>
            <a:r>
              <a:rPr lang="en-US" sz="2000" b="1" dirty="0" smtClean="0">
                <a:solidFill>
                  <a:schemeClr val="bg1"/>
                </a:solidFill>
              </a:rPr>
              <a:t>Visibility &amp; Control</a:t>
            </a:r>
            <a:endParaRPr lang="he-IL" sz="2000" dirty="0">
              <a:solidFill>
                <a:schemeClr val="bg1"/>
              </a:solidFill>
            </a:endParaRPr>
          </a:p>
        </p:txBody>
      </p:sp>
      <p:sp>
        <p:nvSpPr>
          <p:cNvPr id="51" name="Rounded Rectangle 50"/>
          <p:cNvSpPr/>
          <p:nvPr/>
        </p:nvSpPr>
        <p:spPr>
          <a:xfrm>
            <a:off x="4440380" y="2354180"/>
            <a:ext cx="3435032" cy="2294021"/>
          </a:xfrm>
          <a:prstGeom prst="roundRect">
            <a:avLst>
              <a:gd name="adj" fmla="val 232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52" name="TextBox 51"/>
          <p:cNvSpPr txBox="1"/>
          <p:nvPr/>
        </p:nvSpPr>
        <p:spPr>
          <a:xfrm>
            <a:off x="4440380" y="2356307"/>
            <a:ext cx="3583930" cy="1384995"/>
          </a:xfrm>
          <a:prstGeom prst="rect">
            <a:avLst/>
          </a:prstGeom>
          <a:noFill/>
        </p:spPr>
        <p:txBody>
          <a:bodyPr wrap="square" rtlCol="1">
            <a:spAutoFit/>
          </a:bodyPr>
          <a:lstStyle/>
          <a:p>
            <a:pPr marL="171450" lvl="0" indent="-171450">
              <a:buFont typeface="Arial" pitchFamily="34" charset="0"/>
              <a:buChar char="•"/>
            </a:pPr>
            <a:r>
              <a:rPr lang="en-US" sz="1200" b="1" dirty="0">
                <a:solidFill>
                  <a:schemeClr val="bg1"/>
                </a:solidFill>
              </a:rPr>
              <a:t>Visibility into incidents across FPE, FPSP</a:t>
            </a:r>
          </a:p>
          <a:p>
            <a:pPr marL="171450" lvl="0" indent="-171450">
              <a:buFont typeface="Arial" pitchFamily="34" charset="0"/>
              <a:buChar char="•"/>
            </a:pPr>
            <a:r>
              <a:rPr lang="en-US" sz="1200" b="1" dirty="0">
                <a:solidFill>
                  <a:schemeClr val="bg1"/>
                </a:solidFill>
              </a:rPr>
              <a:t>Real-time monitoring for </a:t>
            </a:r>
            <a:r>
              <a:rPr lang="en-US" sz="1200" b="1" dirty="0" smtClean="0">
                <a:solidFill>
                  <a:schemeClr val="bg1"/>
                </a:solidFill>
              </a:rPr>
              <a:t>security events</a:t>
            </a:r>
            <a:endParaRPr lang="en-US" sz="1200" b="1" dirty="0">
              <a:solidFill>
                <a:schemeClr val="bg1"/>
              </a:solidFill>
            </a:endParaRPr>
          </a:p>
          <a:p>
            <a:pPr marL="171450" lvl="0" indent="-171450">
              <a:buFont typeface="Arial" pitchFamily="34" charset="0"/>
              <a:buChar char="•"/>
            </a:pPr>
            <a:r>
              <a:rPr lang="en-US" sz="1200" b="1" dirty="0">
                <a:solidFill>
                  <a:schemeClr val="bg1"/>
                </a:solidFill>
              </a:rPr>
              <a:t>User friendly Dashboard view</a:t>
            </a:r>
          </a:p>
          <a:p>
            <a:pPr marL="171450" lvl="0" indent="-171450">
              <a:buFont typeface="Arial" pitchFamily="34" charset="0"/>
              <a:buChar char="•"/>
            </a:pPr>
            <a:r>
              <a:rPr lang="en-US" sz="1200" b="1" dirty="0">
                <a:solidFill>
                  <a:schemeClr val="bg1"/>
                </a:solidFill>
              </a:rPr>
              <a:t>Real-time and historical reports</a:t>
            </a:r>
          </a:p>
          <a:p>
            <a:pPr marL="171450" lvl="0" indent="-171450">
              <a:buFont typeface="Arial" pitchFamily="34" charset="0"/>
              <a:buChar char="•"/>
            </a:pPr>
            <a:r>
              <a:rPr lang="en-US" sz="1200" b="1" dirty="0">
                <a:solidFill>
                  <a:schemeClr val="bg1"/>
                </a:solidFill>
              </a:rPr>
              <a:t>Web-based interface for easier access</a:t>
            </a:r>
          </a:p>
          <a:p>
            <a:pPr marL="171450" lvl="0" indent="-171450">
              <a:buFont typeface="Arial" pitchFamily="34" charset="0"/>
              <a:buChar char="•"/>
            </a:pPr>
            <a:r>
              <a:rPr lang="en-US" sz="1200" b="1" dirty="0">
                <a:solidFill>
                  <a:schemeClr val="bg1"/>
                </a:solidFill>
              </a:rPr>
              <a:t>License distribution and activation</a:t>
            </a:r>
          </a:p>
          <a:p>
            <a:pPr marL="171450" lvl="0" indent="-171450">
              <a:buFont typeface="Arial" pitchFamily="34" charset="0"/>
              <a:buChar char="•"/>
            </a:pPr>
            <a:r>
              <a:rPr lang="en-US" sz="1200" b="1" dirty="0">
                <a:solidFill>
                  <a:schemeClr val="bg1"/>
                </a:solidFill>
              </a:rPr>
              <a:t>Centralized Quarantine </a:t>
            </a:r>
          </a:p>
        </p:txBody>
      </p:sp>
      <p:sp>
        <p:nvSpPr>
          <p:cNvPr id="55" name="Rounded Rectangle 54"/>
          <p:cNvSpPr/>
          <p:nvPr/>
        </p:nvSpPr>
        <p:spPr>
          <a:xfrm>
            <a:off x="8227457" y="1371600"/>
            <a:ext cx="3656648" cy="3352800"/>
          </a:xfrm>
          <a:prstGeom prst="roundRect">
            <a:avLst>
              <a:gd name="adj" fmla="val 2325"/>
            </a:avLst>
          </a:prstGeom>
          <a:gradFill>
            <a:gsLst>
              <a:gs pos="0">
                <a:schemeClr val="accent6">
                  <a:lumMod val="20000"/>
                  <a:lumOff val="80000"/>
                </a:schemeClr>
              </a:gs>
              <a:gs pos="76000">
                <a:schemeClr val="accent6">
                  <a:lumMod val="40000"/>
                  <a:lumOff val="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57" name="TextBox 56"/>
          <p:cNvSpPr txBox="1"/>
          <p:nvPr/>
        </p:nvSpPr>
        <p:spPr>
          <a:xfrm>
            <a:off x="8227457" y="1524000"/>
            <a:ext cx="2105342" cy="707886"/>
          </a:xfrm>
          <a:prstGeom prst="rect">
            <a:avLst/>
          </a:prstGeom>
          <a:noFill/>
        </p:spPr>
        <p:txBody>
          <a:bodyPr wrap="square" rtlCol="1">
            <a:spAutoFit/>
          </a:bodyPr>
          <a:lstStyle/>
          <a:p>
            <a:pPr lvl="0"/>
            <a:r>
              <a:rPr lang="en-US" sz="2000" b="1" dirty="0" smtClean="0">
                <a:solidFill>
                  <a:schemeClr val="bg1"/>
                </a:solidFill>
              </a:rPr>
              <a:t>Enterprise Ready</a:t>
            </a:r>
            <a:endParaRPr lang="en-US" sz="2000" b="1" dirty="0">
              <a:solidFill>
                <a:schemeClr val="bg1"/>
              </a:solidFill>
            </a:endParaRPr>
          </a:p>
        </p:txBody>
      </p:sp>
      <p:sp>
        <p:nvSpPr>
          <p:cNvPr id="58" name="Rounded Rectangle 57"/>
          <p:cNvSpPr/>
          <p:nvPr/>
        </p:nvSpPr>
        <p:spPr>
          <a:xfrm>
            <a:off x="8338265" y="2354180"/>
            <a:ext cx="3435032" cy="2294021"/>
          </a:xfrm>
          <a:prstGeom prst="roundRect">
            <a:avLst>
              <a:gd name="adj" fmla="val 232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59" name="TextBox 58"/>
          <p:cNvSpPr txBox="1"/>
          <p:nvPr/>
        </p:nvSpPr>
        <p:spPr>
          <a:xfrm>
            <a:off x="8338265" y="2376361"/>
            <a:ext cx="3435032" cy="1384995"/>
          </a:xfrm>
          <a:prstGeom prst="rect">
            <a:avLst/>
          </a:prstGeom>
          <a:noFill/>
        </p:spPr>
        <p:txBody>
          <a:bodyPr wrap="square" rtlCol="1">
            <a:spAutoFit/>
          </a:bodyPr>
          <a:lstStyle/>
          <a:p>
            <a:pPr marL="114300" lvl="0" indent="-114300">
              <a:buFont typeface="Arial" pitchFamily="34" charset="0"/>
              <a:buChar char="•"/>
            </a:pPr>
            <a:r>
              <a:rPr lang="en-US" sz="1200" b="1" dirty="0" smtClean="0">
                <a:solidFill>
                  <a:schemeClr val="bg1"/>
                </a:solidFill>
              </a:rPr>
              <a:t>Enterprise ready scalability</a:t>
            </a:r>
          </a:p>
          <a:p>
            <a:pPr lvl="0">
              <a:buFont typeface="Arial" pitchFamily="34" charset="0"/>
              <a:buChar char="•"/>
            </a:pPr>
            <a:r>
              <a:rPr lang="en-US" sz="1200" b="1" dirty="0" smtClean="0">
                <a:solidFill>
                  <a:schemeClr val="bg1"/>
                </a:solidFill>
              </a:rPr>
              <a:t> Support for SQL  scenarios</a:t>
            </a:r>
            <a:endParaRPr lang="en-US" sz="1200" dirty="0" smtClean="0">
              <a:solidFill>
                <a:schemeClr val="bg1"/>
              </a:solidFill>
            </a:endParaRPr>
          </a:p>
          <a:p>
            <a:pPr marL="114300" indent="-114300">
              <a:buFont typeface="Arial" pitchFamily="34" charset="0"/>
              <a:buChar char="•"/>
            </a:pPr>
            <a:r>
              <a:rPr lang="en-US" sz="1200" b="1" dirty="0">
                <a:solidFill>
                  <a:schemeClr val="bg1"/>
                </a:solidFill>
              </a:rPr>
              <a:t>Business continuity for critical functionality</a:t>
            </a:r>
          </a:p>
          <a:p>
            <a:pPr marL="114300" indent="-114300">
              <a:buFont typeface="Arial" pitchFamily="34" charset="0"/>
              <a:buChar char="•"/>
            </a:pPr>
            <a:r>
              <a:rPr lang="en-US" sz="1200" b="1" dirty="0" smtClean="0">
                <a:solidFill>
                  <a:schemeClr val="bg1"/>
                </a:solidFill>
              </a:rPr>
              <a:t>Manage </a:t>
            </a:r>
            <a:r>
              <a:rPr lang="en-US" sz="1200" b="1" dirty="0">
                <a:solidFill>
                  <a:schemeClr val="bg1"/>
                </a:solidFill>
              </a:rPr>
              <a:t>FPE on C</a:t>
            </a:r>
            <a:r>
              <a:rPr lang="en-US" sz="1200" b="1" dirty="0" smtClean="0">
                <a:solidFill>
                  <a:schemeClr val="bg1"/>
                </a:solidFill>
              </a:rPr>
              <a:t>lusters (Exchange 2007 and Exchange 2010)</a:t>
            </a:r>
            <a:endParaRPr lang="en-US" sz="1200" b="1" dirty="0">
              <a:solidFill>
                <a:schemeClr val="bg1"/>
              </a:solidFill>
            </a:endParaRPr>
          </a:p>
          <a:p>
            <a:pPr marL="114300" lvl="0" indent="-114300">
              <a:buFont typeface="Arial" pitchFamily="34" charset="0"/>
              <a:buChar char="•"/>
            </a:pPr>
            <a:endParaRPr lang="en-US" sz="1200" b="1" dirty="0" smtClean="0">
              <a:solidFill>
                <a:schemeClr val="bg1"/>
              </a:solidFill>
            </a:endParaRPr>
          </a:p>
        </p:txBody>
      </p:sp>
      <p:sp>
        <p:nvSpPr>
          <p:cNvPr id="24" name="Rounded Rectangle 23"/>
          <p:cNvSpPr/>
          <p:nvPr/>
        </p:nvSpPr>
        <p:spPr>
          <a:xfrm>
            <a:off x="406294" y="4991672"/>
            <a:ext cx="11477810" cy="1190767"/>
          </a:xfrm>
          <a:prstGeom prst="roundRect">
            <a:avLst>
              <a:gd name="adj" fmla="val 11925"/>
            </a:avLst>
          </a:prstGeom>
          <a:gradFill>
            <a:gsLst>
              <a:gs pos="0">
                <a:schemeClr val="accent2">
                  <a:lumMod val="20000"/>
                  <a:lumOff val="80000"/>
                </a:schemeClr>
              </a:gs>
              <a:gs pos="76000">
                <a:schemeClr val="accent2">
                  <a:lumMod val="40000"/>
                  <a:lumOff val="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25" name="Rounded Rectangle 24"/>
          <p:cNvSpPr/>
          <p:nvPr/>
        </p:nvSpPr>
        <p:spPr>
          <a:xfrm>
            <a:off x="609441" y="5105402"/>
            <a:ext cx="11071516" cy="304799"/>
          </a:xfrm>
          <a:prstGeom prst="roundRect">
            <a:avLst>
              <a:gd name="adj" fmla="val 1515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26" name="TextBox 25"/>
          <p:cNvSpPr txBox="1"/>
          <p:nvPr/>
        </p:nvSpPr>
        <p:spPr>
          <a:xfrm>
            <a:off x="3758221" y="4915472"/>
            <a:ext cx="4977104" cy="400110"/>
          </a:xfrm>
          <a:prstGeom prst="rect">
            <a:avLst/>
          </a:prstGeom>
          <a:noFill/>
        </p:spPr>
        <p:txBody>
          <a:bodyPr wrap="square" rtlCol="1">
            <a:spAutoFit/>
          </a:bodyPr>
          <a:lstStyle/>
          <a:p>
            <a:r>
              <a:rPr lang="en-US" sz="2000" b="1" dirty="0" smtClean="0">
                <a:solidFill>
                  <a:schemeClr val="bg1"/>
                </a:solidFill>
              </a:rPr>
              <a:t>Built on Microsoft Infrastructure</a:t>
            </a:r>
            <a:endParaRPr lang="he-IL" sz="2000" dirty="0">
              <a:solidFill>
                <a:schemeClr val="bg1"/>
              </a:solidFill>
            </a:endParaRPr>
          </a:p>
        </p:txBody>
      </p:sp>
      <p:sp>
        <p:nvSpPr>
          <p:cNvPr id="27" name="TextBox 26"/>
          <p:cNvSpPr txBox="1"/>
          <p:nvPr/>
        </p:nvSpPr>
        <p:spPr>
          <a:xfrm>
            <a:off x="1523603" y="5311947"/>
            <a:ext cx="3287289" cy="646331"/>
          </a:xfrm>
          <a:prstGeom prst="rect">
            <a:avLst/>
          </a:prstGeom>
          <a:noFill/>
        </p:spPr>
        <p:txBody>
          <a:bodyPr wrap="square" numCol="1" rtlCol="1">
            <a:spAutoFit/>
          </a:bodyPr>
          <a:lstStyle/>
          <a:p>
            <a:r>
              <a:rPr lang="en-US" sz="1200" b="1" dirty="0" smtClean="0">
                <a:solidFill>
                  <a:schemeClr val="bg1"/>
                </a:solidFill>
              </a:rPr>
              <a:t>Windows Server 2008 R2</a:t>
            </a:r>
            <a:endParaRPr lang="en-US" sz="1200" b="1" dirty="0">
              <a:solidFill>
                <a:schemeClr val="bg1"/>
              </a:solidFill>
            </a:endParaRPr>
          </a:p>
          <a:p>
            <a:pPr lvl="0"/>
            <a:r>
              <a:rPr lang="en-US" sz="1200" b="1" dirty="0" smtClean="0">
                <a:solidFill>
                  <a:schemeClr val="bg1"/>
                </a:solidFill>
              </a:rPr>
              <a:t>Hyper-V</a:t>
            </a:r>
          </a:p>
          <a:p>
            <a:pPr lvl="0"/>
            <a:r>
              <a:rPr lang="en-US" sz="1200" b="1" dirty="0" smtClean="0">
                <a:solidFill>
                  <a:schemeClr val="bg1"/>
                </a:solidFill>
              </a:rPr>
              <a:t>WCF</a:t>
            </a:r>
            <a:endParaRPr lang="en-US" sz="1200" b="1" dirty="0">
              <a:solidFill>
                <a:schemeClr val="bg1"/>
              </a:solidFill>
            </a:endParaRPr>
          </a:p>
        </p:txBody>
      </p:sp>
      <p:sp>
        <p:nvSpPr>
          <p:cNvPr id="29" name="Rounded Rectangle 28"/>
          <p:cNvSpPr/>
          <p:nvPr/>
        </p:nvSpPr>
        <p:spPr>
          <a:xfrm>
            <a:off x="609441" y="5867402"/>
            <a:ext cx="11071516" cy="457199"/>
          </a:xfrm>
          <a:prstGeom prst="roundRect">
            <a:avLst>
              <a:gd name="adj" fmla="val 1515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pic>
        <p:nvPicPr>
          <p:cNvPr id="1026" name="Picture 2" descr="http://t3.gstatic.com/images?q=tbn:MqKPt8N-SFA3OM:http://www.pcap.se/Portals/3/images/Thumbnails/Mens%2520Rowing%2520Team%2520Practicing%2520on%2520Lake%2520Un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338" y="1466639"/>
            <a:ext cx="1412795" cy="765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774" y="1456355"/>
            <a:ext cx="1628638" cy="8296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SPKoL17VDlaxXM:http://www.vrmeetings.com/media/images/pics/large_enterpris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2390" y="1524958"/>
            <a:ext cx="1510906" cy="75247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231767" y="5318995"/>
            <a:ext cx="3287289" cy="646331"/>
          </a:xfrm>
          <a:prstGeom prst="rect">
            <a:avLst/>
          </a:prstGeom>
          <a:noFill/>
        </p:spPr>
        <p:txBody>
          <a:bodyPr wrap="square" numCol="1" rtlCol="1">
            <a:spAutoFit/>
          </a:bodyPr>
          <a:lstStyle/>
          <a:p>
            <a:pPr lvl="0"/>
            <a:r>
              <a:rPr lang="en-US" sz="1200" b="1" dirty="0" smtClean="0">
                <a:solidFill>
                  <a:schemeClr val="bg1"/>
                </a:solidFill>
              </a:rPr>
              <a:t>Active Directory</a:t>
            </a:r>
          </a:p>
          <a:p>
            <a:pPr lvl="0"/>
            <a:r>
              <a:rPr lang="en-US" sz="1200" b="1" dirty="0" smtClean="0">
                <a:solidFill>
                  <a:schemeClr val="bg1"/>
                </a:solidFill>
              </a:rPr>
              <a:t>SQL Server 2008</a:t>
            </a:r>
          </a:p>
          <a:p>
            <a:r>
              <a:rPr lang="en-US" sz="1200" b="1" dirty="0">
                <a:solidFill>
                  <a:schemeClr val="bg1"/>
                </a:solidFill>
              </a:rPr>
              <a:t>IE 7.0 and IE </a:t>
            </a:r>
            <a:r>
              <a:rPr lang="en-US" sz="1200" b="1" dirty="0" smtClean="0">
                <a:solidFill>
                  <a:schemeClr val="bg1"/>
                </a:solidFill>
              </a:rPr>
              <a:t>8.0; IE 9 support in progress</a:t>
            </a:r>
            <a:endParaRPr lang="en-US" sz="1200" b="1" dirty="0">
              <a:solidFill>
                <a:schemeClr val="bg1"/>
              </a:solidFill>
            </a:endParaRPr>
          </a:p>
        </p:txBody>
      </p:sp>
    </p:spTree>
    <p:extLst>
      <p:ext uri="{BB962C8B-B14F-4D97-AF65-F5344CB8AC3E}">
        <p14:creationId xmlns:p14="http://schemas.microsoft.com/office/powerpoint/2010/main" val="40942065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eft-Right Arrow 77"/>
          <p:cNvSpPr/>
          <p:nvPr/>
        </p:nvSpPr>
        <p:spPr bwMode="auto">
          <a:xfrm>
            <a:off x="6129116" y="5338628"/>
            <a:ext cx="2195027" cy="183525"/>
          </a:xfrm>
          <a:prstGeom prst="leftRightArrow">
            <a:avLst/>
          </a:prstGeom>
          <a:solidFill>
            <a:srgbClr val="FF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12" name="TextBox 11"/>
          <p:cNvSpPr txBox="1"/>
          <p:nvPr/>
        </p:nvSpPr>
        <p:spPr>
          <a:xfrm>
            <a:off x="10179089" y="1526129"/>
            <a:ext cx="1514191" cy="276999"/>
          </a:xfrm>
          <a:prstGeom prst="rect">
            <a:avLst/>
          </a:prstGeom>
          <a:noFill/>
        </p:spPr>
        <p:txBody>
          <a:bodyPr wrap="square" rtlCol="0">
            <a:spAutoFit/>
          </a:bodyPr>
          <a:lstStyle/>
          <a:p>
            <a:r>
              <a:rPr lang="en-US" sz="1200" dirty="0" smtClean="0"/>
              <a:t>FPE Servers</a:t>
            </a:r>
            <a:endParaRPr lang="en-US" sz="1200" dirty="0"/>
          </a:p>
        </p:txBody>
      </p:sp>
      <p:sp>
        <p:nvSpPr>
          <p:cNvPr id="17" name="TextBox 16"/>
          <p:cNvSpPr txBox="1"/>
          <p:nvPr/>
        </p:nvSpPr>
        <p:spPr>
          <a:xfrm>
            <a:off x="10179088" y="2477863"/>
            <a:ext cx="1514191" cy="276999"/>
          </a:xfrm>
          <a:prstGeom prst="rect">
            <a:avLst/>
          </a:prstGeom>
          <a:noFill/>
        </p:spPr>
        <p:txBody>
          <a:bodyPr wrap="square" rtlCol="0">
            <a:spAutoFit/>
          </a:bodyPr>
          <a:lstStyle/>
          <a:p>
            <a:r>
              <a:rPr lang="en-US" sz="1200" dirty="0" smtClean="0"/>
              <a:t>FPSP Servers</a:t>
            </a:r>
            <a:endParaRPr lang="en-US" sz="1200" dirty="0"/>
          </a:p>
        </p:txBody>
      </p:sp>
      <p:sp>
        <p:nvSpPr>
          <p:cNvPr id="18" name="TextBox 17"/>
          <p:cNvSpPr txBox="1"/>
          <p:nvPr/>
        </p:nvSpPr>
        <p:spPr>
          <a:xfrm>
            <a:off x="6129116" y="1229299"/>
            <a:ext cx="1514191" cy="461665"/>
          </a:xfrm>
          <a:prstGeom prst="rect">
            <a:avLst/>
          </a:prstGeom>
          <a:noFill/>
        </p:spPr>
        <p:txBody>
          <a:bodyPr wrap="square" rtlCol="0">
            <a:spAutoFit/>
          </a:bodyPr>
          <a:lstStyle/>
          <a:p>
            <a:r>
              <a:rPr lang="en-US" sz="1200" dirty="0" smtClean="0"/>
              <a:t>Remote Access over HTTP</a:t>
            </a:r>
            <a:endParaRPr lang="en-US" sz="1200" dirty="0"/>
          </a:p>
        </p:txBody>
      </p:sp>
      <p:sp>
        <p:nvSpPr>
          <p:cNvPr id="14" name="TextBox 13"/>
          <p:cNvSpPr txBox="1"/>
          <p:nvPr/>
        </p:nvSpPr>
        <p:spPr>
          <a:xfrm>
            <a:off x="6393128" y="3079121"/>
            <a:ext cx="1902938" cy="523220"/>
          </a:xfrm>
          <a:prstGeom prst="rect">
            <a:avLst/>
          </a:prstGeom>
          <a:noFill/>
        </p:spPr>
        <p:txBody>
          <a:bodyPr wrap="square" rtlCol="0">
            <a:spAutoFit/>
          </a:bodyPr>
          <a:lstStyle/>
          <a:p>
            <a:r>
              <a:rPr lang="en-US" sz="1400" dirty="0" smtClean="0"/>
              <a:t>Communication over WCF</a:t>
            </a:r>
            <a:endParaRPr lang="en-US" sz="1400" dirty="0"/>
          </a:p>
        </p:txBody>
      </p:sp>
      <p:pic>
        <p:nvPicPr>
          <p:cNvPr id="40" name="Picture 12" descr="Server"/>
          <p:cNvPicPr>
            <a:picLocks noChangeAspect="1" noChangeArrowheads="1"/>
          </p:cNvPicPr>
          <p:nvPr/>
        </p:nvPicPr>
        <p:blipFill>
          <a:blip r:embed="rId4" cstate="print"/>
          <a:srcRect/>
          <a:stretch>
            <a:fillRect/>
          </a:stretch>
        </p:blipFill>
        <p:spPr bwMode="auto">
          <a:xfrm>
            <a:off x="5162059" y="3829933"/>
            <a:ext cx="939900" cy="1112798"/>
          </a:xfrm>
          <a:prstGeom prst="rect">
            <a:avLst/>
          </a:prstGeom>
          <a:noFill/>
          <a:ln w="9525">
            <a:noFill/>
            <a:miter lim="800000"/>
            <a:headEnd/>
            <a:tailEnd/>
          </a:ln>
        </p:spPr>
      </p:pic>
      <p:pic>
        <p:nvPicPr>
          <p:cNvPr id="1026" name="Picture 2" descr="C:\Users\priyar\AppData\Local\Microsoft\Windows\Temporary Internet Files\Content.Outlook\OPZRTGAF\Main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442" y="4208637"/>
            <a:ext cx="1791424" cy="400212"/>
          </a:xfrm>
          <a:prstGeom prst="rect">
            <a:avLst/>
          </a:prstGeom>
          <a:noFill/>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0" name="Rectangle 10259"/>
          <p:cNvPicPr>
            <a:picLocks noChangeArrowheads="1"/>
          </p:cNvPicPr>
          <p:nvPr/>
        </p:nvPicPr>
        <p:blipFill>
          <a:blip r:embed="rId6" cstate="print"/>
          <a:srcRect/>
          <a:stretch>
            <a:fillRect/>
          </a:stretch>
        </p:blipFill>
        <p:spPr bwMode="auto">
          <a:xfrm>
            <a:off x="5097169" y="1229299"/>
            <a:ext cx="914162" cy="650875"/>
          </a:xfrm>
          <a:prstGeom prst="rect">
            <a:avLst/>
          </a:prstGeom>
          <a:noFill/>
          <a:ln w="9525">
            <a:noFill/>
            <a:miter lim="800000"/>
            <a:headEnd/>
            <a:tailEnd/>
          </a:ln>
        </p:spPr>
      </p:pic>
      <p:grpSp>
        <p:nvGrpSpPr>
          <p:cNvPr id="28" name="Group 27"/>
          <p:cNvGrpSpPr/>
          <p:nvPr/>
        </p:nvGrpSpPr>
        <p:grpSpPr>
          <a:xfrm>
            <a:off x="9201149" y="1479969"/>
            <a:ext cx="862209" cy="959174"/>
            <a:chOff x="10163227" y="2184298"/>
            <a:chExt cx="862209" cy="959174"/>
          </a:xfrm>
        </p:grpSpPr>
        <p:grpSp>
          <p:nvGrpSpPr>
            <p:cNvPr id="51" name="Group 161"/>
            <p:cNvGrpSpPr>
              <a:grpSpLocks/>
            </p:cNvGrpSpPr>
            <p:nvPr/>
          </p:nvGrpSpPr>
          <p:grpSpPr bwMode="auto">
            <a:xfrm>
              <a:off x="10163227" y="2184298"/>
              <a:ext cx="862209" cy="959174"/>
              <a:chOff x="3219" y="1500"/>
              <a:chExt cx="349" cy="336"/>
            </a:xfrm>
          </p:grpSpPr>
          <p:pic>
            <p:nvPicPr>
              <p:cNvPr id="65" name="Picture 162" descr="server_01"/>
              <p:cNvPicPr>
                <a:picLocks noChangeAspect="1" noChangeArrowheads="1"/>
              </p:cNvPicPr>
              <p:nvPr/>
            </p:nvPicPr>
            <p:blipFill>
              <a:blip r:embed="rId7"/>
              <a:srcRect/>
              <a:stretch>
                <a:fillRect/>
              </a:stretch>
            </p:blipFill>
            <p:spPr bwMode="auto">
              <a:xfrm>
                <a:off x="3219" y="1500"/>
                <a:ext cx="228" cy="336"/>
              </a:xfrm>
              <a:prstGeom prst="rect">
                <a:avLst/>
              </a:prstGeom>
              <a:noFill/>
              <a:ln w="9525">
                <a:noFill/>
                <a:miter lim="800000"/>
                <a:headEnd/>
                <a:tailEnd/>
              </a:ln>
              <a:effectLst>
                <a:outerShdw dist="35921" dir="2700000" algn="ctr" rotWithShape="0">
                  <a:schemeClr val="tx2">
                    <a:alpha val="50000"/>
                  </a:schemeClr>
                </a:outerShdw>
              </a:effectLst>
            </p:spPr>
          </p:pic>
          <p:pic>
            <p:nvPicPr>
              <p:cNvPr id="66" name="Picture 163" descr="letter"/>
              <p:cNvPicPr>
                <a:picLocks noChangeAspect="1" noChangeArrowheads="1"/>
              </p:cNvPicPr>
              <p:nvPr/>
            </p:nvPicPr>
            <p:blipFill>
              <a:blip r:embed="rId8"/>
              <a:srcRect/>
              <a:stretch>
                <a:fillRect/>
              </a:stretch>
            </p:blipFill>
            <p:spPr bwMode="auto">
              <a:xfrm>
                <a:off x="3353" y="1591"/>
                <a:ext cx="215" cy="207"/>
              </a:xfrm>
              <a:prstGeom prst="rect">
                <a:avLst/>
              </a:prstGeom>
              <a:noFill/>
              <a:ln w="9525">
                <a:noFill/>
                <a:miter lim="800000"/>
                <a:headEnd/>
                <a:tailEnd/>
              </a:ln>
              <a:effectLst>
                <a:outerShdw dist="35921" dir="2700000" algn="ctr" rotWithShape="0">
                  <a:schemeClr val="tx2">
                    <a:alpha val="50000"/>
                  </a:schemeClr>
                </a:outerShdw>
              </a:effectLst>
            </p:spPr>
          </p:pic>
        </p:grpSp>
        <p:pic>
          <p:nvPicPr>
            <p:cNvPr id="70" name="Picture 16" descr="shield"/>
            <p:cNvPicPr>
              <a:picLocks noChangeAspect="1" noChangeArrowheads="1"/>
            </p:cNvPicPr>
            <p:nvPr/>
          </p:nvPicPr>
          <p:blipFill>
            <a:blip r:embed="rId9"/>
            <a:srcRect/>
            <a:stretch>
              <a:fillRect/>
            </a:stretch>
          </p:blipFill>
          <p:spPr bwMode="auto">
            <a:xfrm>
              <a:off x="10604846" y="2736448"/>
              <a:ext cx="351060" cy="351060"/>
            </a:xfrm>
            <a:prstGeom prst="rect">
              <a:avLst/>
            </a:prstGeom>
            <a:noFill/>
            <a:ln w="9525">
              <a:noFill/>
              <a:miter lim="800000"/>
              <a:headEnd/>
              <a:tailEnd/>
            </a:ln>
          </p:spPr>
        </p:pic>
      </p:grpSp>
      <p:grpSp>
        <p:nvGrpSpPr>
          <p:cNvPr id="26" name="Group 25"/>
          <p:cNvGrpSpPr/>
          <p:nvPr/>
        </p:nvGrpSpPr>
        <p:grpSpPr>
          <a:xfrm>
            <a:off x="9061906" y="952432"/>
            <a:ext cx="862209" cy="959174"/>
            <a:chOff x="10273797" y="3134719"/>
            <a:chExt cx="862209" cy="959174"/>
          </a:xfrm>
        </p:grpSpPr>
        <p:grpSp>
          <p:nvGrpSpPr>
            <p:cNvPr id="67" name="Group 161"/>
            <p:cNvGrpSpPr>
              <a:grpSpLocks/>
            </p:cNvGrpSpPr>
            <p:nvPr/>
          </p:nvGrpSpPr>
          <p:grpSpPr bwMode="auto">
            <a:xfrm>
              <a:off x="10273797" y="3134719"/>
              <a:ext cx="862209" cy="959174"/>
              <a:chOff x="3219" y="1500"/>
              <a:chExt cx="349" cy="336"/>
            </a:xfrm>
          </p:grpSpPr>
          <p:pic>
            <p:nvPicPr>
              <p:cNvPr id="68" name="Picture 162" descr="server_01"/>
              <p:cNvPicPr>
                <a:picLocks noChangeAspect="1" noChangeArrowheads="1"/>
              </p:cNvPicPr>
              <p:nvPr/>
            </p:nvPicPr>
            <p:blipFill>
              <a:blip r:embed="rId7"/>
              <a:srcRect/>
              <a:stretch>
                <a:fillRect/>
              </a:stretch>
            </p:blipFill>
            <p:spPr bwMode="auto">
              <a:xfrm>
                <a:off x="3219" y="1500"/>
                <a:ext cx="228" cy="336"/>
              </a:xfrm>
              <a:prstGeom prst="rect">
                <a:avLst/>
              </a:prstGeom>
              <a:noFill/>
              <a:ln w="9525">
                <a:noFill/>
                <a:miter lim="800000"/>
                <a:headEnd/>
                <a:tailEnd/>
              </a:ln>
              <a:effectLst>
                <a:outerShdw dist="35921" dir="2700000" algn="ctr" rotWithShape="0">
                  <a:schemeClr val="tx2">
                    <a:alpha val="50000"/>
                  </a:schemeClr>
                </a:outerShdw>
              </a:effectLst>
            </p:spPr>
          </p:pic>
          <p:pic>
            <p:nvPicPr>
              <p:cNvPr id="69" name="Picture 163" descr="letter"/>
              <p:cNvPicPr>
                <a:picLocks noChangeAspect="1" noChangeArrowheads="1"/>
              </p:cNvPicPr>
              <p:nvPr/>
            </p:nvPicPr>
            <p:blipFill>
              <a:blip r:embed="rId8"/>
              <a:srcRect/>
              <a:stretch>
                <a:fillRect/>
              </a:stretch>
            </p:blipFill>
            <p:spPr bwMode="auto">
              <a:xfrm>
                <a:off x="3353" y="1591"/>
                <a:ext cx="215" cy="207"/>
              </a:xfrm>
              <a:prstGeom prst="rect">
                <a:avLst/>
              </a:prstGeom>
              <a:noFill/>
              <a:ln w="9525">
                <a:noFill/>
                <a:miter lim="800000"/>
                <a:headEnd/>
                <a:tailEnd/>
              </a:ln>
              <a:effectLst>
                <a:outerShdw dist="35921" dir="2700000" algn="ctr" rotWithShape="0">
                  <a:schemeClr val="tx2">
                    <a:alpha val="50000"/>
                  </a:schemeClr>
                </a:outerShdw>
              </a:effectLst>
            </p:spPr>
          </p:pic>
        </p:grpSp>
        <p:pic>
          <p:nvPicPr>
            <p:cNvPr id="71" name="Picture 16" descr="shield"/>
            <p:cNvPicPr>
              <a:picLocks noChangeAspect="1" noChangeArrowheads="1"/>
            </p:cNvPicPr>
            <p:nvPr/>
          </p:nvPicPr>
          <p:blipFill>
            <a:blip r:embed="rId9"/>
            <a:srcRect/>
            <a:stretch>
              <a:fillRect/>
            </a:stretch>
          </p:blipFill>
          <p:spPr bwMode="auto">
            <a:xfrm>
              <a:off x="10674376" y="3737024"/>
              <a:ext cx="351060" cy="351060"/>
            </a:xfrm>
            <a:prstGeom prst="rect">
              <a:avLst/>
            </a:prstGeom>
            <a:noFill/>
            <a:ln w="9525">
              <a:noFill/>
              <a:miter lim="800000"/>
              <a:headEnd/>
              <a:tailEnd/>
            </a:ln>
          </p:spPr>
        </p:pic>
      </p:grpSp>
      <p:grpSp>
        <p:nvGrpSpPr>
          <p:cNvPr id="25" name="Group 24"/>
          <p:cNvGrpSpPr/>
          <p:nvPr/>
        </p:nvGrpSpPr>
        <p:grpSpPr>
          <a:xfrm>
            <a:off x="9420026" y="2421829"/>
            <a:ext cx="731040" cy="893178"/>
            <a:chOff x="10205144" y="4418253"/>
            <a:chExt cx="731040" cy="893178"/>
          </a:xfrm>
        </p:grpSpPr>
        <p:pic>
          <p:nvPicPr>
            <p:cNvPr id="44" name="Picture 15" descr="Server Content Management"/>
            <p:cNvPicPr>
              <a:picLocks noChangeAspect="1" noChangeArrowheads="1"/>
            </p:cNvPicPr>
            <p:nvPr/>
          </p:nvPicPr>
          <p:blipFill>
            <a:blip r:embed="rId10"/>
            <a:srcRect/>
            <a:stretch>
              <a:fillRect/>
            </a:stretch>
          </p:blipFill>
          <p:spPr bwMode="auto">
            <a:xfrm>
              <a:off x="10205144" y="4418253"/>
              <a:ext cx="592137" cy="871537"/>
            </a:xfrm>
            <a:prstGeom prst="rect">
              <a:avLst/>
            </a:prstGeom>
            <a:noFill/>
            <a:ln w="9525">
              <a:noFill/>
              <a:miter lim="800000"/>
              <a:headEnd/>
              <a:tailEnd/>
            </a:ln>
          </p:spPr>
        </p:pic>
        <p:pic>
          <p:nvPicPr>
            <p:cNvPr id="72" name="Picture 16" descr="shield"/>
            <p:cNvPicPr>
              <a:picLocks noChangeAspect="1" noChangeArrowheads="1"/>
            </p:cNvPicPr>
            <p:nvPr/>
          </p:nvPicPr>
          <p:blipFill>
            <a:blip r:embed="rId9"/>
            <a:srcRect/>
            <a:stretch>
              <a:fillRect/>
            </a:stretch>
          </p:blipFill>
          <p:spPr bwMode="auto">
            <a:xfrm>
              <a:off x="10585124" y="4960371"/>
              <a:ext cx="351060" cy="351060"/>
            </a:xfrm>
            <a:prstGeom prst="rect">
              <a:avLst/>
            </a:prstGeom>
            <a:noFill/>
            <a:ln w="9525">
              <a:noFill/>
              <a:miter lim="800000"/>
              <a:headEnd/>
              <a:tailEnd/>
            </a:ln>
          </p:spPr>
        </p:pic>
      </p:grpSp>
      <p:grpSp>
        <p:nvGrpSpPr>
          <p:cNvPr id="24" name="Group 23"/>
          <p:cNvGrpSpPr/>
          <p:nvPr/>
        </p:nvGrpSpPr>
        <p:grpSpPr>
          <a:xfrm>
            <a:off x="9625183" y="2747110"/>
            <a:ext cx="767667" cy="871537"/>
            <a:chOff x="10205144" y="5437745"/>
            <a:chExt cx="767667" cy="871537"/>
          </a:xfrm>
        </p:grpSpPr>
        <p:pic>
          <p:nvPicPr>
            <p:cNvPr id="45" name="Picture 15" descr="Server Content Management"/>
            <p:cNvPicPr>
              <a:picLocks noChangeAspect="1" noChangeArrowheads="1"/>
            </p:cNvPicPr>
            <p:nvPr/>
          </p:nvPicPr>
          <p:blipFill>
            <a:blip r:embed="rId10"/>
            <a:srcRect/>
            <a:stretch>
              <a:fillRect/>
            </a:stretch>
          </p:blipFill>
          <p:spPr bwMode="auto">
            <a:xfrm>
              <a:off x="10205144" y="5437745"/>
              <a:ext cx="592137" cy="871537"/>
            </a:xfrm>
            <a:prstGeom prst="rect">
              <a:avLst/>
            </a:prstGeom>
            <a:noFill/>
            <a:ln w="9525">
              <a:noFill/>
              <a:miter lim="800000"/>
              <a:headEnd/>
              <a:tailEnd/>
            </a:ln>
          </p:spPr>
        </p:pic>
        <p:pic>
          <p:nvPicPr>
            <p:cNvPr id="73" name="Picture 16" descr="shield"/>
            <p:cNvPicPr>
              <a:picLocks noChangeAspect="1" noChangeArrowheads="1"/>
            </p:cNvPicPr>
            <p:nvPr/>
          </p:nvPicPr>
          <p:blipFill>
            <a:blip r:embed="rId9"/>
            <a:srcRect/>
            <a:stretch>
              <a:fillRect/>
            </a:stretch>
          </p:blipFill>
          <p:spPr bwMode="auto">
            <a:xfrm>
              <a:off x="10621751" y="5958222"/>
              <a:ext cx="351060" cy="351060"/>
            </a:xfrm>
            <a:prstGeom prst="rect">
              <a:avLst/>
            </a:prstGeom>
            <a:noFill/>
            <a:ln w="9525">
              <a:noFill/>
              <a:miter lim="800000"/>
              <a:headEnd/>
              <a:tailEnd/>
            </a:ln>
          </p:spPr>
        </p:pic>
      </p:grpSp>
      <p:sp>
        <p:nvSpPr>
          <p:cNvPr id="22" name="TextBox 21"/>
          <p:cNvSpPr txBox="1"/>
          <p:nvPr/>
        </p:nvSpPr>
        <p:spPr>
          <a:xfrm>
            <a:off x="5061101" y="5892372"/>
            <a:ext cx="1294238" cy="215444"/>
          </a:xfrm>
          <a:prstGeom prst="rect">
            <a:avLst/>
          </a:prstGeom>
          <a:noFill/>
        </p:spPr>
        <p:txBody>
          <a:bodyPr wrap="square" lIns="0" tIns="0" rIns="0" bIns="0" rtlCol="0">
            <a:spAutoFit/>
          </a:bodyPr>
          <a:lstStyle/>
          <a:p>
            <a:r>
              <a:rPr lang="en-US" sz="1400" b="1" dirty="0" smtClean="0">
                <a:solidFill>
                  <a:schemeClr val="bg1"/>
                </a:solidFill>
                <a:latin typeface="+mj-lt"/>
              </a:rPr>
              <a:t>Enterprise SQL</a:t>
            </a:r>
          </a:p>
        </p:txBody>
      </p:sp>
      <p:graphicFrame>
        <p:nvGraphicFramePr>
          <p:cNvPr id="23" name="Object 22"/>
          <p:cNvGraphicFramePr>
            <a:graphicFrameLocks noChangeAspect="1"/>
          </p:cNvGraphicFramePr>
          <p:nvPr>
            <p:extLst>
              <p:ext uri="{D42A27DB-BD31-4B8C-83A1-F6EECF244321}">
                <p14:modId xmlns:p14="http://schemas.microsoft.com/office/powerpoint/2010/main" val="1479215086"/>
              </p:ext>
            </p:extLst>
          </p:nvPr>
        </p:nvGraphicFramePr>
        <p:xfrm>
          <a:off x="5367220" y="5338628"/>
          <a:ext cx="608092" cy="614470"/>
        </p:xfrm>
        <a:graphic>
          <a:graphicData uri="http://schemas.openxmlformats.org/presentationml/2006/ole">
            <mc:AlternateContent xmlns:mc="http://schemas.openxmlformats.org/markup-compatibility/2006">
              <mc:Choice xmlns:v="urn:schemas-microsoft-com:vml" Requires="v">
                <p:oleObj spid="_x0000_s1244" name="Visio" r:id="rId11" imgW="453823" imgH="458281" progId="Visio.Drawing.11">
                  <p:link updateAutomatic="1"/>
                </p:oleObj>
              </mc:Choice>
              <mc:Fallback>
                <p:oleObj name="Visio" r:id="rId11" imgW="453823" imgH="458281" progId="Visio.Drawing.11">
                  <p:link updateAutomatic="1"/>
                  <p:pic>
                    <p:nvPicPr>
                      <p:cNvPr id="0" name=""/>
                      <p:cNvPicPr/>
                      <p:nvPr/>
                    </p:nvPicPr>
                    <p:blipFill>
                      <a:blip r:embed="rId12"/>
                      <a:stretch>
                        <a:fillRect/>
                      </a:stretch>
                    </p:blipFill>
                    <p:spPr>
                      <a:xfrm>
                        <a:off x="5367220" y="5338628"/>
                        <a:ext cx="608092" cy="614470"/>
                      </a:xfrm>
                      <a:prstGeom prst="rect">
                        <a:avLst/>
                      </a:prstGeom>
                    </p:spPr>
                  </p:pic>
                </p:oleObj>
              </mc:Fallback>
            </mc:AlternateContent>
          </a:graphicData>
        </a:graphic>
      </p:graphicFrame>
      <p:cxnSp>
        <p:nvCxnSpPr>
          <p:cNvPr id="36" name="Elbow Connector 35"/>
          <p:cNvCxnSpPr>
            <a:stCxn id="50" idx="2"/>
            <a:endCxn id="40" idx="0"/>
          </p:cNvCxnSpPr>
          <p:nvPr/>
        </p:nvCxnSpPr>
        <p:spPr>
          <a:xfrm rot="16200000" flipH="1">
            <a:off x="4618250" y="2816173"/>
            <a:ext cx="1949759" cy="77759"/>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68" idx="1"/>
          </p:cNvCxnSpPr>
          <p:nvPr/>
        </p:nvCxnSpPr>
        <p:spPr>
          <a:xfrm flipV="1">
            <a:off x="6101959" y="1432019"/>
            <a:ext cx="2959947" cy="251433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101959" y="2688376"/>
            <a:ext cx="2888487" cy="12579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6101959" y="3271520"/>
            <a:ext cx="3278810" cy="6748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6011331" y="2863306"/>
            <a:ext cx="3217874" cy="10830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8" name="Left Brace 97"/>
          <p:cNvSpPr/>
          <p:nvPr/>
        </p:nvSpPr>
        <p:spPr>
          <a:xfrm rot="16200000">
            <a:off x="5558611" y="5338323"/>
            <a:ext cx="390525" cy="16303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110"/>
          <p:cNvSpPr txBox="1"/>
          <p:nvPr/>
        </p:nvSpPr>
        <p:spPr>
          <a:xfrm>
            <a:off x="4938713" y="6348746"/>
            <a:ext cx="1596533" cy="307777"/>
          </a:xfrm>
          <a:prstGeom prst="rect">
            <a:avLst/>
          </a:prstGeom>
          <a:noFill/>
        </p:spPr>
        <p:txBody>
          <a:bodyPr wrap="square" rtlCol="0">
            <a:spAutoFit/>
          </a:bodyPr>
          <a:lstStyle/>
          <a:p>
            <a:r>
              <a:rPr lang="en-US" sz="1400" dirty="0" smtClean="0"/>
              <a:t>Primary FPSMC</a:t>
            </a:r>
          </a:p>
        </p:txBody>
      </p:sp>
      <p:sp>
        <p:nvSpPr>
          <p:cNvPr id="112" name="Left Brace 111"/>
          <p:cNvSpPr/>
          <p:nvPr/>
        </p:nvSpPr>
        <p:spPr>
          <a:xfrm rot="16200000">
            <a:off x="8582004" y="5416152"/>
            <a:ext cx="390525" cy="16303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p:cNvSpPr txBox="1"/>
          <p:nvPr/>
        </p:nvSpPr>
        <p:spPr>
          <a:xfrm>
            <a:off x="8046235" y="6404224"/>
            <a:ext cx="1596533" cy="307777"/>
          </a:xfrm>
          <a:prstGeom prst="rect">
            <a:avLst/>
          </a:prstGeom>
          <a:noFill/>
        </p:spPr>
        <p:txBody>
          <a:bodyPr wrap="square" rtlCol="0">
            <a:spAutoFit/>
          </a:bodyPr>
          <a:lstStyle/>
          <a:p>
            <a:r>
              <a:rPr lang="en-US" sz="1400" dirty="0" smtClean="0"/>
              <a:t>Backup FPSMC</a:t>
            </a:r>
          </a:p>
        </p:txBody>
      </p:sp>
      <p:sp>
        <p:nvSpPr>
          <p:cNvPr id="109" name="Left-Right Arrow 108"/>
          <p:cNvSpPr/>
          <p:nvPr/>
        </p:nvSpPr>
        <p:spPr bwMode="auto">
          <a:xfrm>
            <a:off x="6406671" y="4208637"/>
            <a:ext cx="1537994" cy="598818"/>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pic>
        <p:nvPicPr>
          <p:cNvPr id="121" name="Picture 12" descr="Server"/>
          <p:cNvPicPr>
            <a:picLocks noChangeAspect="1" noChangeArrowheads="1"/>
          </p:cNvPicPr>
          <p:nvPr/>
        </p:nvPicPr>
        <p:blipFill>
          <a:blip r:embed="rId4" cstate="print"/>
          <a:srcRect/>
          <a:stretch>
            <a:fillRect/>
          </a:stretch>
        </p:blipFill>
        <p:spPr bwMode="auto">
          <a:xfrm>
            <a:off x="8141409" y="3720526"/>
            <a:ext cx="939900" cy="1159541"/>
          </a:xfrm>
          <a:prstGeom prst="rect">
            <a:avLst/>
          </a:prstGeom>
          <a:noFill/>
          <a:ln w="9525">
            <a:noFill/>
            <a:miter lim="800000"/>
            <a:headEnd/>
            <a:tailEnd/>
          </a:ln>
        </p:spPr>
      </p:pic>
      <p:pic>
        <p:nvPicPr>
          <p:cNvPr id="122" name="Picture 2" descr="C:\Users\priyar\AppData\Local\Microsoft\Windows\Temporary Internet Files\Content.Outlook\OPZRTGAF\Main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896" y="4326440"/>
            <a:ext cx="1791424" cy="400212"/>
          </a:xfrm>
          <a:prstGeom prst="rect">
            <a:avLst/>
          </a:prstGeom>
          <a:noFill/>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3" name="TextBox 122"/>
          <p:cNvSpPr txBox="1"/>
          <p:nvPr/>
        </p:nvSpPr>
        <p:spPr>
          <a:xfrm>
            <a:off x="8077280" y="5983416"/>
            <a:ext cx="1294238" cy="215444"/>
          </a:xfrm>
          <a:prstGeom prst="rect">
            <a:avLst/>
          </a:prstGeom>
          <a:noFill/>
        </p:spPr>
        <p:txBody>
          <a:bodyPr wrap="square" lIns="0" tIns="0" rIns="0" bIns="0" rtlCol="0">
            <a:spAutoFit/>
          </a:bodyPr>
          <a:lstStyle/>
          <a:p>
            <a:r>
              <a:rPr lang="en-US" sz="1400" b="1" dirty="0" smtClean="0">
                <a:solidFill>
                  <a:schemeClr val="bg1"/>
                </a:solidFill>
                <a:latin typeface="+mj-lt"/>
              </a:rPr>
              <a:t>Enterprise SQL</a:t>
            </a:r>
          </a:p>
        </p:txBody>
      </p:sp>
      <p:graphicFrame>
        <p:nvGraphicFramePr>
          <p:cNvPr id="124" name="Object 123"/>
          <p:cNvGraphicFramePr>
            <a:graphicFrameLocks noChangeAspect="1"/>
          </p:cNvGraphicFramePr>
          <p:nvPr>
            <p:extLst>
              <p:ext uri="{D42A27DB-BD31-4B8C-83A1-F6EECF244321}">
                <p14:modId xmlns:p14="http://schemas.microsoft.com/office/powerpoint/2010/main" val="965053133"/>
              </p:ext>
            </p:extLst>
          </p:nvPr>
        </p:nvGraphicFramePr>
        <p:xfrm>
          <a:off x="8383187" y="5439698"/>
          <a:ext cx="608092" cy="614470"/>
        </p:xfrm>
        <a:graphic>
          <a:graphicData uri="http://schemas.openxmlformats.org/presentationml/2006/ole">
            <mc:AlternateContent xmlns:mc="http://schemas.openxmlformats.org/markup-compatibility/2006">
              <mc:Choice xmlns:v="urn:schemas-microsoft-com:vml" Requires="v">
                <p:oleObj spid="_x0000_s1245" name="Visio" r:id="rId11" imgW="453823" imgH="458281" progId="Visio.Drawing.11">
                  <p:link updateAutomatic="1"/>
                </p:oleObj>
              </mc:Choice>
              <mc:Fallback>
                <p:oleObj name="Visio" r:id="rId11" imgW="453823" imgH="458281" progId="Visio.Drawing.11">
                  <p:link updateAutomatic="1"/>
                  <p:pic>
                    <p:nvPicPr>
                      <p:cNvPr id="0" name=""/>
                      <p:cNvPicPr/>
                      <p:nvPr/>
                    </p:nvPicPr>
                    <p:blipFill>
                      <a:blip r:embed="rId12"/>
                      <a:stretch>
                        <a:fillRect/>
                      </a:stretch>
                    </p:blipFill>
                    <p:spPr>
                      <a:xfrm>
                        <a:off x="8383187" y="5439698"/>
                        <a:ext cx="608092" cy="614470"/>
                      </a:xfrm>
                      <a:prstGeom prst="rect">
                        <a:avLst/>
                      </a:prstGeom>
                    </p:spPr>
                  </p:pic>
                </p:oleObj>
              </mc:Fallback>
            </mc:AlternateContent>
          </a:graphicData>
        </a:graphic>
      </p:graphicFrame>
      <p:sp>
        <p:nvSpPr>
          <p:cNvPr id="129" name="TextBox 128"/>
          <p:cNvSpPr txBox="1"/>
          <p:nvPr/>
        </p:nvSpPr>
        <p:spPr>
          <a:xfrm>
            <a:off x="6561328" y="4300297"/>
            <a:ext cx="1734738" cy="415498"/>
          </a:xfrm>
          <a:prstGeom prst="rect">
            <a:avLst/>
          </a:prstGeom>
          <a:noFill/>
        </p:spPr>
        <p:txBody>
          <a:bodyPr wrap="square" rtlCol="0">
            <a:spAutoFit/>
          </a:bodyPr>
          <a:lstStyle/>
          <a:p>
            <a:r>
              <a:rPr lang="en-US" sz="1050" b="1" dirty="0" smtClean="0"/>
              <a:t>Active-Active configuration</a:t>
            </a:r>
          </a:p>
        </p:txBody>
      </p:sp>
      <p:sp>
        <p:nvSpPr>
          <p:cNvPr id="131" name="TextBox 130"/>
          <p:cNvSpPr txBox="1"/>
          <p:nvPr/>
        </p:nvSpPr>
        <p:spPr>
          <a:xfrm>
            <a:off x="6406671" y="5221913"/>
            <a:ext cx="1734738" cy="523220"/>
          </a:xfrm>
          <a:prstGeom prst="rect">
            <a:avLst/>
          </a:prstGeom>
          <a:noFill/>
        </p:spPr>
        <p:txBody>
          <a:bodyPr wrap="square" rtlCol="0">
            <a:spAutoFit/>
          </a:bodyPr>
          <a:lstStyle/>
          <a:p>
            <a:r>
              <a:rPr lang="en-US" sz="1400" b="1" dirty="0" smtClean="0"/>
              <a:t>Continuous SQL Replication</a:t>
            </a:r>
          </a:p>
        </p:txBody>
      </p:sp>
      <p:sp>
        <p:nvSpPr>
          <p:cNvPr id="116" name="Right Arrow 115"/>
          <p:cNvSpPr/>
          <p:nvPr/>
        </p:nvSpPr>
        <p:spPr bwMode="auto">
          <a:xfrm rot="19056782">
            <a:off x="6865866" y="2419773"/>
            <a:ext cx="1463517" cy="17126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117" name="TextBox 116"/>
          <p:cNvSpPr txBox="1"/>
          <p:nvPr/>
        </p:nvSpPr>
        <p:spPr>
          <a:xfrm>
            <a:off x="7498335" y="2421829"/>
            <a:ext cx="72136" cy="169277"/>
          </a:xfrm>
          <a:prstGeom prst="rect">
            <a:avLst/>
          </a:prstGeom>
          <a:noFill/>
        </p:spPr>
        <p:txBody>
          <a:bodyPr wrap="none" lIns="0" tIns="0" rIns="0" bIns="0" rtlCol="0">
            <a:spAutoFit/>
          </a:bodyPr>
          <a:lstStyle/>
          <a:p>
            <a:r>
              <a:rPr lang="en-US" sz="1100" b="1" dirty="0" smtClean="0">
                <a:gradFill>
                  <a:gsLst>
                    <a:gs pos="0">
                      <a:schemeClr val="tx1"/>
                    </a:gs>
                    <a:gs pos="86000">
                      <a:schemeClr val="tx1"/>
                    </a:gs>
                  </a:gsLst>
                  <a:lin ang="5400000" scaled="0"/>
                </a:gradFill>
                <a:latin typeface="Segoe Light" pitchFamily="34" charset="0"/>
              </a:rPr>
              <a:t>1</a:t>
            </a:r>
          </a:p>
        </p:txBody>
      </p:sp>
      <p:sp>
        <p:nvSpPr>
          <p:cNvPr id="136" name="Right Arrow 135"/>
          <p:cNvSpPr/>
          <p:nvPr/>
        </p:nvSpPr>
        <p:spPr bwMode="auto">
          <a:xfrm rot="19161079">
            <a:off x="7098005" y="2647329"/>
            <a:ext cx="1396171" cy="15088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138" name="Right Arrow 137"/>
          <p:cNvSpPr/>
          <p:nvPr/>
        </p:nvSpPr>
        <p:spPr bwMode="auto">
          <a:xfrm rot="5400000">
            <a:off x="4866913" y="2583118"/>
            <a:ext cx="981286" cy="164919"/>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139" name="TextBox 138"/>
          <p:cNvSpPr txBox="1"/>
          <p:nvPr/>
        </p:nvSpPr>
        <p:spPr>
          <a:xfrm>
            <a:off x="5125991" y="2519911"/>
            <a:ext cx="72136" cy="169277"/>
          </a:xfrm>
          <a:prstGeom prst="rect">
            <a:avLst/>
          </a:prstGeom>
          <a:noFill/>
        </p:spPr>
        <p:txBody>
          <a:bodyPr wrap="none" lIns="0" tIns="0" rIns="0" bIns="0" rtlCol="0">
            <a:spAutoFit/>
          </a:bodyPr>
          <a:lstStyle/>
          <a:p>
            <a:r>
              <a:rPr lang="en-US" sz="1100" b="1" dirty="0" smtClean="0">
                <a:gradFill>
                  <a:gsLst>
                    <a:gs pos="0">
                      <a:schemeClr val="tx1"/>
                    </a:gs>
                    <a:gs pos="86000">
                      <a:schemeClr val="tx1"/>
                    </a:gs>
                  </a:gsLst>
                  <a:lin ang="5400000" scaled="0"/>
                </a:gradFill>
                <a:latin typeface="Segoe Light" pitchFamily="34" charset="0"/>
              </a:rPr>
              <a:t>2</a:t>
            </a:r>
          </a:p>
        </p:txBody>
      </p:sp>
      <p:sp>
        <p:nvSpPr>
          <p:cNvPr id="140" name="TextBox 139"/>
          <p:cNvSpPr txBox="1"/>
          <p:nvPr/>
        </p:nvSpPr>
        <p:spPr>
          <a:xfrm>
            <a:off x="7781059" y="2603737"/>
            <a:ext cx="72136" cy="169277"/>
          </a:xfrm>
          <a:prstGeom prst="rect">
            <a:avLst/>
          </a:prstGeom>
          <a:noFill/>
        </p:spPr>
        <p:txBody>
          <a:bodyPr wrap="none" lIns="0" tIns="0" rIns="0" bIns="0" rtlCol="0">
            <a:spAutoFit/>
          </a:bodyPr>
          <a:lstStyle/>
          <a:p>
            <a:r>
              <a:rPr lang="en-US" sz="1100" b="1" dirty="0" smtClean="0">
                <a:gradFill>
                  <a:gsLst>
                    <a:gs pos="0">
                      <a:schemeClr val="tx1"/>
                    </a:gs>
                    <a:gs pos="86000">
                      <a:schemeClr val="tx1"/>
                    </a:gs>
                  </a:gsLst>
                  <a:lin ang="5400000" scaled="0"/>
                </a:gradFill>
                <a:latin typeface="Segoe Light" pitchFamily="34" charset="0"/>
              </a:rPr>
              <a:t>3</a:t>
            </a:r>
          </a:p>
        </p:txBody>
      </p:sp>
      <p:sp>
        <p:nvSpPr>
          <p:cNvPr id="141" name="Right Arrow 140"/>
          <p:cNvSpPr/>
          <p:nvPr/>
        </p:nvSpPr>
        <p:spPr bwMode="auto">
          <a:xfrm rot="10014755">
            <a:off x="7820694" y="3482628"/>
            <a:ext cx="1415543" cy="16705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142" name="TextBox 141"/>
          <p:cNvSpPr txBox="1"/>
          <p:nvPr/>
        </p:nvSpPr>
        <p:spPr>
          <a:xfrm>
            <a:off x="8035431" y="3660656"/>
            <a:ext cx="72136" cy="169277"/>
          </a:xfrm>
          <a:prstGeom prst="rect">
            <a:avLst/>
          </a:prstGeom>
          <a:noFill/>
        </p:spPr>
        <p:txBody>
          <a:bodyPr wrap="none" lIns="0" tIns="0" rIns="0" bIns="0" rtlCol="0">
            <a:spAutoFit/>
          </a:bodyPr>
          <a:lstStyle/>
          <a:p>
            <a:r>
              <a:rPr lang="en-US" sz="1100" b="1" dirty="0" smtClean="0">
                <a:gradFill>
                  <a:gsLst>
                    <a:gs pos="0">
                      <a:schemeClr val="tx1"/>
                    </a:gs>
                    <a:gs pos="86000">
                      <a:schemeClr val="tx1"/>
                    </a:gs>
                  </a:gsLst>
                  <a:lin ang="5400000" scaled="0"/>
                </a:gradFill>
                <a:latin typeface="Segoe Light" pitchFamily="34" charset="0"/>
              </a:rPr>
              <a:t>4</a:t>
            </a:r>
          </a:p>
        </p:txBody>
      </p:sp>
      <p:sp>
        <p:nvSpPr>
          <p:cNvPr id="144" name="TextBox 143"/>
          <p:cNvSpPr txBox="1"/>
          <p:nvPr/>
        </p:nvSpPr>
        <p:spPr>
          <a:xfrm>
            <a:off x="5275096" y="5030448"/>
            <a:ext cx="72136" cy="169277"/>
          </a:xfrm>
          <a:prstGeom prst="rect">
            <a:avLst/>
          </a:prstGeom>
          <a:noFill/>
        </p:spPr>
        <p:txBody>
          <a:bodyPr wrap="none" lIns="0" tIns="0" rIns="0" bIns="0" rtlCol="0">
            <a:spAutoFit/>
          </a:bodyPr>
          <a:lstStyle/>
          <a:p>
            <a:r>
              <a:rPr lang="en-US" sz="1100" b="1" dirty="0" smtClean="0">
                <a:gradFill>
                  <a:gsLst>
                    <a:gs pos="0">
                      <a:schemeClr val="tx1"/>
                    </a:gs>
                    <a:gs pos="86000">
                      <a:schemeClr val="tx1"/>
                    </a:gs>
                  </a:gsLst>
                  <a:lin ang="5400000" scaled="0"/>
                </a:gradFill>
                <a:latin typeface="Segoe Light" pitchFamily="34" charset="0"/>
              </a:rPr>
              <a:t>5</a:t>
            </a:r>
          </a:p>
        </p:txBody>
      </p:sp>
      <p:sp>
        <p:nvSpPr>
          <p:cNvPr id="145" name="TextBox 144"/>
          <p:cNvSpPr txBox="1"/>
          <p:nvPr/>
        </p:nvSpPr>
        <p:spPr>
          <a:xfrm>
            <a:off x="519113" y="1975766"/>
            <a:ext cx="4541988" cy="4124206"/>
          </a:xfrm>
          <a:prstGeom prst="rect">
            <a:avLst/>
          </a:prstGeom>
          <a:noFill/>
        </p:spPr>
        <p:txBody>
          <a:bodyPr wrap="square" lIns="0" tIns="0" rIns="0" bIns="0" rtlCol="0">
            <a:spAutoFit/>
          </a:bodyPr>
          <a:lstStyle/>
          <a:p>
            <a:pPr marL="285750" indent="-285750">
              <a:buAutoNum type="arabicPeriod"/>
            </a:pPr>
            <a:r>
              <a:rPr lang="en-US" sz="1600" dirty="0" smtClean="0">
                <a:gradFill>
                  <a:gsLst>
                    <a:gs pos="0">
                      <a:schemeClr val="tx1"/>
                    </a:gs>
                    <a:gs pos="86000">
                      <a:schemeClr val="tx1"/>
                    </a:gs>
                  </a:gsLst>
                  <a:lin ang="5400000" scaled="0"/>
                </a:gradFill>
                <a:latin typeface="+mj-lt"/>
              </a:rPr>
              <a:t>Add servers to FPSMC and deploy Agent</a:t>
            </a:r>
          </a:p>
          <a:p>
            <a:pPr marL="285750" indent="-285750">
              <a:buAutoNum type="arabicPeriod"/>
            </a:pPr>
            <a:endParaRPr lang="en-US" sz="1600" dirty="0" smtClean="0">
              <a:gradFill>
                <a:gsLst>
                  <a:gs pos="0">
                    <a:schemeClr val="tx1"/>
                  </a:gs>
                  <a:gs pos="86000">
                    <a:schemeClr val="tx1"/>
                  </a:gs>
                </a:gsLst>
                <a:lin ang="5400000" scaled="0"/>
              </a:gradFill>
              <a:latin typeface="+mj-lt"/>
            </a:endParaRPr>
          </a:p>
          <a:p>
            <a:pPr marL="285750" indent="-285750">
              <a:buAutoNum type="arabicPeriod"/>
            </a:pPr>
            <a:r>
              <a:rPr lang="en-US" sz="1600" dirty="0" smtClean="0">
                <a:gradFill>
                  <a:gsLst>
                    <a:gs pos="0">
                      <a:schemeClr val="tx1"/>
                    </a:gs>
                    <a:gs pos="86000">
                      <a:schemeClr val="tx1"/>
                    </a:gs>
                  </a:gsLst>
                  <a:lin ang="5400000" scaled="0"/>
                </a:gradFill>
                <a:latin typeface="+mj-lt"/>
              </a:rPr>
              <a:t>Upload policy to FPSMC and create jobs</a:t>
            </a:r>
          </a:p>
          <a:p>
            <a:pPr marL="285750" indent="-285750">
              <a:buAutoNum type="arabicPeriod"/>
            </a:pPr>
            <a:endParaRPr lang="en-US" sz="1600" dirty="0" smtClean="0">
              <a:gradFill>
                <a:gsLst>
                  <a:gs pos="0">
                    <a:schemeClr val="tx1"/>
                  </a:gs>
                  <a:gs pos="86000">
                    <a:schemeClr val="tx1"/>
                  </a:gs>
                </a:gsLst>
                <a:lin ang="5400000" scaled="0"/>
              </a:gradFill>
              <a:latin typeface="+mj-lt"/>
            </a:endParaRPr>
          </a:p>
          <a:p>
            <a:pPr marL="285750" indent="-285750">
              <a:buAutoNum type="arabicPeriod"/>
            </a:pPr>
            <a:r>
              <a:rPr lang="en-US" sz="1600" dirty="0" smtClean="0">
                <a:gradFill>
                  <a:gsLst>
                    <a:gs pos="0">
                      <a:schemeClr val="tx1"/>
                    </a:gs>
                    <a:gs pos="86000">
                      <a:schemeClr val="tx1"/>
                    </a:gs>
                  </a:gsLst>
                  <a:lin ang="5400000" scaled="0"/>
                </a:gradFill>
                <a:latin typeface="+mj-lt"/>
              </a:rPr>
              <a:t>Run jobs to deploy policy</a:t>
            </a:r>
          </a:p>
          <a:p>
            <a:pPr marL="285750" indent="-285750">
              <a:buAutoNum type="arabicPeriod"/>
            </a:pPr>
            <a:endParaRPr lang="en-US" sz="1600" dirty="0" smtClean="0">
              <a:gradFill>
                <a:gsLst>
                  <a:gs pos="0">
                    <a:schemeClr val="tx1"/>
                  </a:gs>
                  <a:gs pos="86000">
                    <a:schemeClr val="tx1"/>
                  </a:gs>
                </a:gsLst>
                <a:lin ang="5400000" scaled="0"/>
              </a:gradFill>
              <a:latin typeface="+mj-lt"/>
            </a:endParaRPr>
          </a:p>
          <a:p>
            <a:pPr marL="285750" indent="-285750">
              <a:buAutoNum type="arabicPeriod"/>
            </a:pPr>
            <a:r>
              <a:rPr lang="en-US" sz="1600" dirty="0" smtClean="0">
                <a:gradFill>
                  <a:gsLst>
                    <a:gs pos="0">
                      <a:schemeClr val="tx1"/>
                    </a:gs>
                    <a:gs pos="86000">
                      <a:schemeClr val="tx1"/>
                    </a:gs>
                  </a:gsLst>
                  <a:lin ang="5400000" scaled="0"/>
                </a:gradFill>
                <a:latin typeface="+mj-lt"/>
              </a:rPr>
              <a:t>Retrieve Quarantine and stats periodically</a:t>
            </a:r>
          </a:p>
          <a:p>
            <a:pPr marL="285750" indent="-285750">
              <a:buAutoNum type="arabicPeriod"/>
            </a:pPr>
            <a:endParaRPr lang="en-US" sz="1600" dirty="0" smtClean="0">
              <a:gradFill>
                <a:gsLst>
                  <a:gs pos="0">
                    <a:schemeClr val="tx1"/>
                  </a:gs>
                  <a:gs pos="86000">
                    <a:schemeClr val="tx1"/>
                  </a:gs>
                </a:gsLst>
                <a:lin ang="5400000" scaled="0"/>
              </a:gradFill>
              <a:latin typeface="+mj-lt"/>
            </a:endParaRPr>
          </a:p>
          <a:p>
            <a:pPr marL="285750" indent="-285750">
              <a:buAutoNum type="arabicPeriod"/>
            </a:pPr>
            <a:r>
              <a:rPr lang="en-US" sz="1600" dirty="0" smtClean="0">
                <a:gradFill>
                  <a:gsLst>
                    <a:gs pos="0">
                      <a:schemeClr val="tx1"/>
                    </a:gs>
                    <a:gs pos="86000">
                      <a:schemeClr val="tx1"/>
                    </a:gs>
                  </a:gsLst>
                  <a:lin ang="5400000" scaled="0"/>
                </a:gradFill>
                <a:latin typeface="+mj-lt"/>
              </a:rPr>
              <a:t>Data is stored in SQL Server</a:t>
            </a:r>
          </a:p>
          <a:p>
            <a:pPr marL="285750" indent="-285750">
              <a:buAutoNum type="arabicPeriod"/>
            </a:pPr>
            <a:endParaRPr lang="en-US" sz="1600" dirty="0" smtClean="0">
              <a:gradFill>
                <a:gsLst>
                  <a:gs pos="0">
                    <a:schemeClr val="tx1"/>
                  </a:gs>
                  <a:gs pos="86000">
                    <a:schemeClr val="tx1"/>
                  </a:gs>
                </a:gsLst>
                <a:lin ang="5400000" scaled="0"/>
              </a:gradFill>
              <a:latin typeface="+mj-lt"/>
            </a:endParaRPr>
          </a:p>
          <a:p>
            <a:pPr marL="285750" indent="-285750">
              <a:buAutoNum type="arabicPeriod"/>
            </a:pPr>
            <a:r>
              <a:rPr lang="en-US" sz="1600" dirty="0" smtClean="0">
                <a:gradFill>
                  <a:gsLst>
                    <a:gs pos="0">
                      <a:schemeClr val="tx1"/>
                    </a:gs>
                    <a:gs pos="86000">
                      <a:schemeClr val="tx1"/>
                    </a:gs>
                  </a:gsLst>
                  <a:lin ang="5400000" scaled="0"/>
                </a:gradFill>
                <a:latin typeface="+mj-lt"/>
              </a:rPr>
              <a:t>Remote </a:t>
            </a:r>
            <a:r>
              <a:rPr lang="en-US" sz="1600" dirty="0">
                <a:gradFill>
                  <a:gsLst>
                    <a:gs pos="0">
                      <a:schemeClr val="tx1"/>
                    </a:gs>
                    <a:gs pos="86000">
                      <a:schemeClr val="tx1"/>
                    </a:gs>
                  </a:gsLst>
                  <a:lin ang="5400000" scaled="0"/>
                </a:gradFill>
                <a:latin typeface="+mj-lt"/>
              </a:rPr>
              <a:t>access of FPSMC for management </a:t>
            </a:r>
            <a:endParaRPr lang="en-US" sz="1600" dirty="0" smtClean="0">
              <a:gradFill>
                <a:gsLst>
                  <a:gs pos="0">
                    <a:schemeClr val="tx1"/>
                  </a:gs>
                  <a:gs pos="86000">
                    <a:schemeClr val="tx1"/>
                  </a:gs>
                </a:gsLst>
                <a:lin ang="5400000" scaled="0"/>
              </a:gradFill>
              <a:latin typeface="+mj-lt"/>
            </a:endParaRPr>
          </a:p>
          <a:p>
            <a:pPr marL="285750" indent="-285750">
              <a:buAutoNum type="arabicPeriod"/>
            </a:pPr>
            <a:endParaRPr lang="en-US" sz="1600" dirty="0" smtClean="0">
              <a:gradFill>
                <a:gsLst>
                  <a:gs pos="0">
                    <a:schemeClr val="tx1"/>
                  </a:gs>
                  <a:gs pos="86000">
                    <a:schemeClr val="tx1"/>
                  </a:gs>
                </a:gsLst>
                <a:lin ang="5400000" scaled="0"/>
              </a:gradFill>
              <a:latin typeface="+mj-lt"/>
            </a:endParaRPr>
          </a:p>
          <a:p>
            <a:pPr marL="285750" indent="-285750">
              <a:buAutoNum type="arabicPeriod"/>
            </a:pPr>
            <a:r>
              <a:rPr lang="en-US" sz="1600" dirty="0" smtClean="0">
                <a:gradFill>
                  <a:gsLst>
                    <a:gs pos="0">
                      <a:schemeClr val="tx1"/>
                    </a:gs>
                    <a:gs pos="86000">
                      <a:schemeClr val="tx1"/>
                    </a:gs>
                  </a:gsLst>
                  <a:lin ang="5400000" scaled="0"/>
                </a:gradFill>
                <a:latin typeface="+mj-lt"/>
              </a:rPr>
              <a:t>If </a:t>
            </a:r>
            <a:r>
              <a:rPr lang="en-US" sz="1600" dirty="0">
                <a:gradFill>
                  <a:gsLst>
                    <a:gs pos="0">
                      <a:schemeClr val="tx1"/>
                    </a:gs>
                    <a:gs pos="86000">
                      <a:schemeClr val="tx1"/>
                    </a:gs>
                  </a:gsLst>
                  <a:lin ang="5400000" scaled="0"/>
                </a:gradFill>
                <a:latin typeface="+mj-lt"/>
              </a:rPr>
              <a:t>Backup is deployed, servers and </a:t>
            </a:r>
            <a:r>
              <a:rPr lang="en-US" sz="1600" dirty="0" smtClean="0">
                <a:gradFill>
                  <a:gsLst>
                    <a:gs pos="0">
                      <a:schemeClr val="tx1"/>
                    </a:gs>
                    <a:gs pos="86000">
                      <a:schemeClr val="tx1"/>
                    </a:gs>
                  </a:gsLst>
                  <a:lin ang="5400000" scaled="0"/>
                </a:gradFill>
                <a:latin typeface="+mj-lt"/>
              </a:rPr>
              <a:t>redistribution jobs </a:t>
            </a:r>
            <a:r>
              <a:rPr lang="en-US" sz="1600" dirty="0">
                <a:gradFill>
                  <a:gsLst>
                    <a:gs pos="0">
                      <a:schemeClr val="tx1"/>
                    </a:gs>
                    <a:gs pos="86000">
                      <a:schemeClr val="tx1"/>
                    </a:gs>
                  </a:gsLst>
                  <a:lin ang="5400000" scaled="0"/>
                </a:gradFill>
                <a:latin typeface="+mj-lt"/>
              </a:rPr>
              <a:t>replicated across SQL ; </a:t>
            </a:r>
            <a:r>
              <a:rPr lang="en-US" sz="1600" dirty="0" smtClean="0">
                <a:gradFill>
                  <a:gsLst>
                    <a:gs pos="0">
                      <a:schemeClr val="tx1"/>
                    </a:gs>
                    <a:gs pos="86000">
                      <a:schemeClr val="tx1"/>
                    </a:gs>
                  </a:gsLst>
                  <a:lin ang="5400000" scaled="0"/>
                </a:gradFill>
                <a:latin typeface="+mj-lt"/>
              </a:rPr>
              <a:t>Backup </a:t>
            </a:r>
            <a:r>
              <a:rPr lang="en-US" sz="1600" dirty="0" err="1" smtClean="0">
                <a:gradFill>
                  <a:gsLst>
                    <a:gs pos="0">
                      <a:schemeClr val="tx1"/>
                    </a:gs>
                    <a:gs pos="86000">
                      <a:schemeClr val="tx1"/>
                    </a:gs>
                  </a:gsLst>
                  <a:lin ang="5400000" scaled="0"/>
                </a:gradFill>
                <a:latin typeface="+mj-lt"/>
              </a:rPr>
              <a:t>erver</a:t>
            </a:r>
            <a:r>
              <a:rPr lang="en-US" sz="1600" dirty="0" smtClean="0">
                <a:gradFill>
                  <a:gsLst>
                    <a:gs pos="0">
                      <a:schemeClr val="tx1"/>
                    </a:gs>
                    <a:gs pos="86000">
                      <a:schemeClr val="tx1"/>
                    </a:gs>
                  </a:gsLst>
                  <a:lin ang="5400000" scaled="0"/>
                </a:gradFill>
                <a:latin typeface="+mj-lt"/>
              </a:rPr>
              <a:t> provides signature redistribution only.</a:t>
            </a:r>
            <a:endParaRPr lang="en-US" sz="1600" dirty="0">
              <a:gradFill>
                <a:gsLst>
                  <a:gs pos="0">
                    <a:schemeClr val="tx1"/>
                  </a:gs>
                  <a:gs pos="86000">
                    <a:schemeClr val="tx1"/>
                  </a:gs>
                </a:gsLst>
                <a:lin ang="5400000" scaled="0"/>
              </a:gradFill>
              <a:latin typeface="+mj-lt"/>
            </a:endParaRPr>
          </a:p>
          <a:p>
            <a:pPr marL="285750" indent="-285750">
              <a:buAutoNum type="arabicPeriod"/>
            </a:pPr>
            <a:endParaRPr lang="en-US" sz="1200" dirty="0" smtClean="0">
              <a:gradFill>
                <a:gsLst>
                  <a:gs pos="0">
                    <a:schemeClr val="tx1"/>
                  </a:gs>
                  <a:gs pos="86000">
                    <a:schemeClr val="tx1"/>
                  </a:gs>
                </a:gsLst>
                <a:lin ang="5400000" scaled="0"/>
              </a:gradFill>
              <a:latin typeface="+mj-lt"/>
            </a:endParaRPr>
          </a:p>
        </p:txBody>
      </p:sp>
      <p:sp>
        <p:nvSpPr>
          <p:cNvPr id="120" name="Left-Right Arrow 119"/>
          <p:cNvSpPr/>
          <p:nvPr/>
        </p:nvSpPr>
        <p:spPr bwMode="auto">
          <a:xfrm rot="16200000">
            <a:off x="5370572" y="2527394"/>
            <a:ext cx="945218" cy="152686"/>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147" name="TextBox 146"/>
          <p:cNvSpPr txBox="1"/>
          <p:nvPr/>
        </p:nvSpPr>
        <p:spPr>
          <a:xfrm>
            <a:off x="5975263" y="2425937"/>
            <a:ext cx="72136" cy="169277"/>
          </a:xfrm>
          <a:prstGeom prst="rect">
            <a:avLst/>
          </a:prstGeom>
          <a:noFill/>
        </p:spPr>
        <p:txBody>
          <a:bodyPr wrap="none" lIns="0" tIns="0" rIns="0" bIns="0" rtlCol="0">
            <a:spAutoFit/>
          </a:bodyPr>
          <a:lstStyle/>
          <a:p>
            <a:r>
              <a:rPr lang="en-US" sz="1100" b="1" dirty="0" smtClean="0">
                <a:gradFill>
                  <a:gsLst>
                    <a:gs pos="0">
                      <a:schemeClr val="tx1"/>
                    </a:gs>
                    <a:gs pos="86000">
                      <a:schemeClr val="tx1"/>
                    </a:gs>
                  </a:gsLst>
                  <a:lin ang="5400000" scaled="0"/>
                </a:gradFill>
                <a:latin typeface="Segoe Light" pitchFamily="34" charset="0"/>
              </a:rPr>
              <a:t>6</a:t>
            </a:r>
          </a:p>
        </p:txBody>
      </p:sp>
      <p:sp>
        <p:nvSpPr>
          <p:cNvPr id="149" name="TextBox 148"/>
          <p:cNvSpPr txBox="1"/>
          <p:nvPr/>
        </p:nvSpPr>
        <p:spPr>
          <a:xfrm>
            <a:off x="7201904" y="5115086"/>
            <a:ext cx="72136" cy="169277"/>
          </a:xfrm>
          <a:prstGeom prst="rect">
            <a:avLst/>
          </a:prstGeom>
          <a:noFill/>
        </p:spPr>
        <p:txBody>
          <a:bodyPr wrap="none" lIns="0" tIns="0" rIns="0" bIns="0" rtlCol="0">
            <a:spAutoFit/>
          </a:bodyPr>
          <a:lstStyle/>
          <a:p>
            <a:r>
              <a:rPr lang="en-US" sz="1100" b="1" dirty="0" smtClean="0">
                <a:gradFill>
                  <a:gsLst>
                    <a:gs pos="0">
                      <a:schemeClr val="tx1"/>
                    </a:gs>
                    <a:gs pos="86000">
                      <a:schemeClr val="tx1"/>
                    </a:gs>
                  </a:gsLst>
                  <a:lin ang="5400000" scaled="0"/>
                </a:gradFill>
                <a:latin typeface="Segoe Light" pitchFamily="34" charset="0"/>
              </a:rPr>
              <a:t>7</a:t>
            </a:r>
          </a:p>
        </p:txBody>
      </p:sp>
      <p:sp>
        <p:nvSpPr>
          <p:cNvPr id="108" name="TextBox 107"/>
          <p:cNvSpPr txBox="1"/>
          <p:nvPr/>
        </p:nvSpPr>
        <p:spPr>
          <a:xfrm>
            <a:off x="8990446" y="4853477"/>
            <a:ext cx="1902938" cy="523220"/>
          </a:xfrm>
          <a:prstGeom prst="rect">
            <a:avLst/>
          </a:prstGeom>
          <a:noFill/>
        </p:spPr>
        <p:txBody>
          <a:bodyPr wrap="square" rtlCol="0">
            <a:spAutoFit/>
          </a:bodyPr>
          <a:lstStyle/>
          <a:p>
            <a:r>
              <a:rPr lang="en-US" sz="1400" b="1" dirty="0" smtClean="0"/>
              <a:t>Data access via Stored Procedures</a:t>
            </a:r>
          </a:p>
        </p:txBody>
      </p:sp>
      <p:sp>
        <p:nvSpPr>
          <p:cNvPr id="89" name="Left-Right Arrow 88"/>
          <p:cNvSpPr/>
          <p:nvPr/>
        </p:nvSpPr>
        <p:spPr bwMode="auto">
          <a:xfrm rot="5400000">
            <a:off x="5356383" y="5063002"/>
            <a:ext cx="407674" cy="143578"/>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90" name="Left-Right Arrow 89"/>
          <p:cNvSpPr/>
          <p:nvPr/>
        </p:nvSpPr>
        <p:spPr bwMode="auto">
          <a:xfrm rot="5400000">
            <a:off x="8335733" y="5043298"/>
            <a:ext cx="407674" cy="143578"/>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2" name="Title 1"/>
          <p:cNvSpPr>
            <a:spLocks noGrp="1"/>
          </p:cNvSpPr>
          <p:nvPr>
            <p:ph type="title"/>
          </p:nvPr>
        </p:nvSpPr>
        <p:spPr>
          <a:xfrm>
            <a:off x="519112" y="228600"/>
            <a:ext cx="11149013" cy="609398"/>
          </a:xfrm>
        </p:spPr>
        <p:txBody>
          <a:bodyPr/>
          <a:lstStyle/>
          <a:p>
            <a:r>
              <a:rPr lang="en-US" dirty="0"/>
              <a:t>Management Console Overview</a:t>
            </a:r>
          </a:p>
        </p:txBody>
      </p:sp>
    </p:spTree>
    <p:extLst>
      <p:ext uri="{BB962C8B-B14F-4D97-AF65-F5344CB8AC3E}">
        <p14:creationId xmlns:p14="http://schemas.microsoft.com/office/powerpoint/2010/main" val="513862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remove" grpId="0" nodeType="clickEffect">
                                  <p:stCondLst>
                                    <p:cond delay="0"/>
                                  </p:stCondLst>
                                  <p:childTnLst>
                                    <p:animClr clrSpc="rgb" dir="cw">
                                      <p:cBhvr override="childStyle">
                                        <p:cTn id="6" dur="500" autoRev="1" fill="remove"/>
                                        <p:tgtEl>
                                          <p:spTgt spid="116"/>
                                        </p:tgtEl>
                                        <p:attrNameLst>
                                          <p:attrName>style.color</p:attrName>
                                        </p:attrNameLst>
                                      </p:cBhvr>
                                      <p:to>
                                        <a:schemeClr val="bg1"/>
                                      </p:to>
                                    </p:animClr>
                                    <p:animClr clrSpc="rgb" dir="cw">
                                      <p:cBhvr>
                                        <p:cTn id="7" dur="500" autoRev="1" fill="remove"/>
                                        <p:tgtEl>
                                          <p:spTgt spid="116"/>
                                        </p:tgtEl>
                                        <p:attrNameLst>
                                          <p:attrName>fillcolor</p:attrName>
                                        </p:attrNameLst>
                                      </p:cBhvr>
                                      <p:to>
                                        <a:schemeClr val="bg1"/>
                                      </p:to>
                                    </p:animClr>
                                    <p:set>
                                      <p:cBhvr>
                                        <p:cTn id="8" dur="500" autoRev="1" fill="remove"/>
                                        <p:tgtEl>
                                          <p:spTgt spid="116"/>
                                        </p:tgtEl>
                                        <p:attrNameLst>
                                          <p:attrName>fill.type</p:attrName>
                                        </p:attrNameLst>
                                      </p:cBhvr>
                                      <p:to>
                                        <p:strVal val="solid"/>
                                      </p:to>
                                    </p:set>
                                    <p:set>
                                      <p:cBhvr>
                                        <p:cTn id="9" dur="500" autoRev="1" fill="remove"/>
                                        <p:tgtEl>
                                          <p:spTgt spid="116"/>
                                        </p:tgtEl>
                                        <p:attrNameLst>
                                          <p:attrName>fill.on</p:attrName>
                                        </p:attrNameLst>
                                      </p:cBhvr>
                                      <p:to>
                                        <p:strVal val="true"/>
                                      </p:to>
                                    </p:set>
                                  </p:childTnLst>
                                </p:cTn>
                              </p:par>
                              <p:par>
                                <p:cTn id="10" presetID="27" presetClass="emph" presetSubtype="0" repeatCount="3000" fill="remove" nodeType="withEffect">
                                  <p:stCondLst>
                                    <p:cond delay="0"/>
                                  </p:stCondLst>
                                  <p:childTnLst>
                                    <p:animClr clrSpc="rgb" dir="cw">
                                      <p:cBhvr override="childStyle">
                                        <p:cTn id="11" dur="500" autoRev="1" fill="remove"/>
                                        <p:tgtEl>
                                          <p:spTgt spid="91"/>
                                        </p:tgtEl>
                                        <p:attrNameLst>
                                          <p:attrName>style.color</p:attrName>
                                        </p:attrNameLst>
                                      </p:cBhvr>
                                      <p:to>
                                        <a:schemeClr val="bg1"/>
                                      </p:to>
                                    </p:animClr>
                                    <p:animClr clrSpc="rgb" dir="cw">
                                      <p:cBhvr>
                                        <p:cTn id="12" dur="500" autoRev="1" fill="remove"/>
                                        <p:tgtEl>
                                          <p:spTgt spid="91"/>
                                        </p:tgtEl>
                                        <p:attrNameLst>
                                          <p:attrName>fillcolor</p:attrName>
                                        </p:attrNameLst>
                                      </p:cBhvr>
                                      <p:to>
                                        <a:schemeClr val="bg1"/>
                                      </p:to>
                                    </p:animClr>
                                    <p:set>
                                      <p:cBhvr>
                                        <p:cTn id="13" dur="500" autoRev="1" fill="remove"/>
                                        <p:tgtEl>
                                          <p:spTgt spid="91"/>
                                        </p:tgtEl>
                                        <p:attrNameLst>
                                          <p:attrName>fill.type</p:attrName>
                                        </p:attrNameLst>
                                      </p:cBhvr>
                                      <p:to>
                                        <p:strVal val="solid"/>
                                      </p:to>
                                    </p:set>
                                    <p:set>
                                      <p:cBhvr>
                                        <p:cTn id="14" dur="500" autoRev="1" fill="remove"/>
                                        <p:tgtEl>
                                          <p:spTgt spid="91"/>
                                        </p:tgtEl>
                                        <p:attrNameLst>
                                          <p:attrName>fill.on</p:attrName>
                                        </p:attrNameLst>
                                      </p:cBhvr>
                                      <p:to>
                                        <p:strVal val="true"/>
                                      </p:to>
                                    </p:set>
                                  </p:childTnLst>
                                </p:cTn>
                              </p:par>
                              <p:par>
                                <p:cTn id="15" presetID="27" presetClass="emph" presetSubtype="0" repeatCount="3000" fill="remove" nodeType="withEffect">
                                  <p:stCondLst>
                                    <p:cond delay="0"/>
                                  </p:stCondLst>
                                  <p:childTnLst>
                                    <p:animClr clrSpc="rgb" dir="cw">
                                      <p:cBhvr override="childStyle">
                                        <p:cTn id="16" dur="500" autoRev="1" fill="remove"/>
                                        <p:tgtEl>
                                          <p:spTgt spid="145">
                                            <p:txEl>
                                              <p:pRg st="0" end="0"/>
                                            </p:txEl>
                                          </p:spTgt>
                                        </p:tgtEl>
                                        <p:attrNameLst>
                                          <p:attrName>style.color</p:attrName>
                                        </p:attrNameLst>
                                      </p:cBhvr>
                                      <p:to>
                                        <a:schemeClr val="bg1"/>
                                      </p:to>
                                    </p:animClr>
                                    <p:animClr clrSpc="rgb" dir="cw">
                                      <p:cBhvr>
                                        <p:cTn id="17" dur="500" autoRev="1" fill="remove"/>
                                        <p:tgtEl>
                                          <p:spTgt spid="145">
                                            <p:txEl>
                                              <p:pRg st="0" end="0"/>
                                            </p:txEl>
                                          </p:spTgt>
                                        </p:tgtEl>
                                        <p:attrNameLst>
                                          <p:attrName>fillcolor</p:attrName>
                                        </p:attrNameLst>
                                      </p:cBhvr>
                                      <p:to>
                                        <a:schemeClr val="bg1"/>
                                      </p:to>
                                    </p:animClr>
                                    <p:set>
                                      <p:cBhvr>
                                        <p:cTn id="18" dur="500" autoRev="1" fill="remove"/>
                                        <p:tgtEl>
                                          <p:spTgt spid="145">
                                            <p:txEl>
                                              <p:pRg st="0" end="0"/>
                                            </p:txEl>
                                          </p:spTgt>
                                        </p:tgtEl>
                                        <p:attrNameLst>
                                          <p:attrName>fill.type</p:attrName>
                                        </p:attrNameLst>
                                      </p:cBhvr>
                                      <p:to>
                                        <p:strVal val="solid"/>
                                      </p:to>
                                    </p:set>
                                    <p:set>
                                      <p:cBhvr>
                                        <p:cTn id="19" dur="500" autoRev="1" fill="remove"/>
                                        <p:tgtEl>
                                          <p:spTgt spid="145">
                                            <p:txEl>
                                              <p:pRg st="0" end="0"/>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7" presetClass="emph" presetSubtype="0" repeatCount="3000" fill="remove" nodeType="clickEffect">
                                  <p:stCondLst>
                                    <p:cond delay="0"/>
                                  </p:stCondLst>
                                  <p:childTnLst>
                                    <p:animClr clrSpc="rgb" dir="cw">
                                      <p:cBhvr override="childStyle">
                                        <p:cTn id="23" dur="500" autoRev="1" fill="remove"/>
                                        <p:tgtEl>
                                          <p:spTgt spid="145">
                                            <p:txEl>
                                              <p:pRg st="2" end="2"/>
                                            </p:txEl>
                                          </p:spTgt>
                                        </p:tgtEl>
                                        <p:attrNameLst>
                                          <p:attrName>style.color</p:attrName>
                                        </p:attrNameLst>
                                      </p:cBhvr>
                                      <p:to>
                                        <a:schemeClr val="bg1"/>
                                      </p:to>
                                    </p:animClr>
                                    <p:animClr clrSpc="rgb" dir="cw">
                                      <p:cBhvr>
                                        <p:cTn id="24" dur="500" autoRev="1" fill="remove"/>
                                        <p:tgtEl>
                                          <p:spTgt spid="145">
                                            <p:txEl>
                                              <p:pRg st="2" end="2"/>
                                            </p:txEl>
                                          </p:spTgt>
                                        </p:tgtEl>
                                        <p:attrNameLst>
                                          <p:attrName>fillcolor</p:attrName>
                                        </p:attrNameLst>
                                      </p:cBhvr>
                                      <p:to>
                                        <a:schemeClr val="bg1"/>
                                      </p:to>
                                    </p:animClr>
                                    <p:set>
                                      <p:cBhvr>
                                        <p:cTn id="25" dur="500" autoRev="1" fill="remove"/>
                                        <p:tgtEl>
                                          <p:spTgt spid="145">
                                            <p:txEl>
                                              <p:pRg st="2" end="2"/>
                                            </p:txEl>
                                          </p:spTgt>
                                        </p:tgtEl>
                                        <p:attrNameLst>
                                          <p:attrName>fill.type</p:attrName>
                                        </p:attrNameLst>
                                      </p:cBhvr>
                                      <p:to>
                                        <p:strVal val="solid"/>
                                      </p:to>
                                    </p:set>
                                    <p:set>
                                      <p:cBhvr>
                                        <p:cTn id="26" dur="500" autoRev="1" fill="remove"/>
                                        <p:tgtEl>
                                          <p:spTgt spid="145">
                                            <p:txEl>
                                              <p:pRg st="2" end="2"/>
                                            </p:txEl>
                                          </p:spTgt>
                                        </p:tgtEl>
                                        <p:attrNameLst>
                                          <p:attrName>fill.on</p:attrName>
                                        </p:attrNameLst>
                                      </p:cBhvr>
                                      <p:to>
                                        <p:strVal val="true"/>
                                      </p:to>
                                    </p:set>
                                  </p:childTnLst>
                                </p:cTn>
                              </p:par>
                              <p:par>
                                <p:cTn id="27" presetID="27" presetClass="emph" presetSubtype="0" repeatCount="3000" fill="remove" nodeType="withEffect">
                                  <p:stCondLst>
                                    <p:cond delay="0"/>
                                  </p:stCondLst>
                                  <p:childTnLst>
                                    <p:animClr clrSpc="rgb" dir="cw">
                                      <p:cBhvr override="childStyle">
                                        <p:cTn id="28" dur="500" autoRev="1" fill="remove"/>
                                        <p:tgtEl>
                                          <p:spTgt spid="36"/>
                                        </p:tgtEl>
                                        <p:attrNameLst>
                                          <p:attrName>style.color</p:attrName>
                                        </p:attrNameLst>
                                      </p:cBhvr>
                                      <p:to>
                                        <a:schemeClr val="bg1"/>
                                      </p:to>
                                    </p:animClr>
                                    <p:animClr clrSpc="rgb" dir="cw">
                                      <p:cBhvr>
                                        <p:cTn id="29" dur="500" autoRev="1" fill="remove"/>
                                        <p:tgtEl>
                                          <p:spTgt spid="36"/>
                                        </p:tgtEl>
                                        <p:attrNameLst>
                                          <p:attrName>fillcolor</p:attrName>
                                        </p:attrNameLst>
                                      </p:cBhvr>
                                      <p:to>
                                        <a:schemeClr val="bg1"/>
                                      </p:to>
                                    </p:animClr>
                                    <p:set>
                                      <p:cBhvr>
                                        <p:cTn id="30" dur="500" autoRev="1" fill="remove"/>
                                        <p:tgtEl>
                                          <p:spTgt spid="36"/>
                                        </p:tgtEl>
                                        <p:attrNameLst>
                                          <p:attrName>fill.type</p:attrName>
                                        </p:attrNameLst>
                                      </p:cBhvr>
                                      <p:to>
                                        <p:strVal val="solid"/>
                                      </p:to>
                                    </p:set>
                                    <p:set>
                                      <p:cBhvr>
                                        <p:cTn id="31" dur="500" autoRev="1" fill="remove"/>
                                        <p:tgtEl>
                                          <p:spTgt spid="36"/>
                                        </p:tgtEl>
                                        <p:attrNameLst>
                                          <p:attrName>fill.on</p:attrName>
                                        </p:attrNameLst>
                                      </p:cBhvr>
                                      <p:to>
                                        <p:strVal val="true"/>
                                      </p:to>
                                    </p:set>
                                  </p:childTnLst>
                                </p:cTn>
                              </p:par>
                              <p:par>
                                <p:cTn id="32" presetID="27" presetClass="emph" presetSubtype="0" repeatCount="3000" fill="remove" grpId="0" nodeType="withEffect">
                                  <p:stCondLst>
                                    <p:cond delay="0"/>
                                  </p:stCondLst>
                                  <p:childTnLst>
                                    <p:animClr clrSpc="rgb" dir="cw">
                                      <p:cBhvr override="childStyle">
                                        <p:cTn id="33" dur="500" autoRev="1" fill="remove"/>
                                        <p:tgtEl>
                                          <p:spTgt spid="138"/>
                                        </p:tgtEl>
                                        <p:attrNameLst>
                                          <p:attrName>style.color</p:attrName>
                                        </p:attrNameLst>
                                      </p:cBhvr>
                                      <p:to>
                                        <a:schemeClr val="bg1"/>
                                      </p:to>
                                    </p:animClr>
                                    <p:animClr clrSpc="rgb" dir="cw">
                                      <p:cBhvr>
                                        <p:cTn id="34" dur="500" autoRev="1" fill="remove"/>
                                        <p:tgtEl>
                                          <p:spTgt spid="138"/>
                                        </p:tgtEl>
                                        <p:attrNameLst>
                                          <p:attrName>fillcolor</p:attrName>
                                        </p:attrNameLst>
                                      </p:cBhvr>
                                      <p:to>
                                        <a:schemeClr val="bg1"/>
                                      </p:to>
                                    </p:animClr>
                                    <p:set>
                                      <p:cBhvr>
                                        <p:cTn id="35" dur="500" autoRev="1" fill="remove"/>
                                        <p:tgtEl>
                                          <p:spTgt spid="138"/>
                                        </p:tgtEl>
                                        <p:attrNameLst>
                                          <p:attrName>fill.type</p:attrName>
                                        </p:attrNameLst>
                                      </p:cBhvr>
                                      <p:to>
                                        <p:strVal val="solid"/>
                                      </p:to>
                                    </p:set>
                                    <p:set>
                                      <p:cBhvr>
                                        <p:cTn id="36" dur="500" autoRev="1" fill="remove"/>
                                        <p:tgtEl>
                                          <p:spTgt spid="138"/>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7" presetClass="emph" presetSubtype="0" repeatCount="3000" fill="remove" nodeType="clickEffect">
                                  <p:stCondLst>
                                    <p:cond delay="0"/>
                                  </p:stCondLst>
                                  <p:childTnLst>
                                    <p:animClr clrSpc="rgb" dir="cw">
                                      <p:cBhvr override="childStyle">
                                        <p:cTn id="40" dur="500" autoRev="1" fill="remove"/>
                                        <p:tgtEl>
                                          <p:spTgt spid="145">
                                            <p:txEl>
                                              <p:pRg st="4" end="4"/>
                                            </p:txEl>
                                          </p:spTgt>
                                        </p:tgtEl>
                                        <p:attrNameLst>
                                          <p:attrName>style.color</p:attrName>
                                        </p:attrNameLst>
                                      </p:cBhvr>
                                      <p:to>
                                        <a:schemeClr val="bg1"/>
                                      </p:to>
                                    </p:animClr>
                                    <p:animClr clrSpc="rgb" dir="cw">
                                      <p:cBhvr>
                                        <p:cTn id="41" dur="500" autoRev="1" fill="remove"/>
                                        <p:tgtEl>
                                          <p:spTgt spid="145">
                                            <p:txEl>
                                              <p:pRg st="4" end="4"/>
                                            </p:txEl>
                                          </p:spTgt>
                                        </p:tgtEl>
                                        <p:attrNameLst>
                                          <p:attrName>fillcolor</p:attrName>
                                        </p:attrNameLst>
                                      </p:cBhvr>
                                      <p:to>
                                        <a:schemeClr val="bg1"/>
                                      </p:to>
                                    </p:animClr>
                                    <p:set>
                                      <p:cBhvr>
                                        <p:cTn id="42" dur="500" autoRev="1" fill="remove"/>
                                        <p:tgtEl>
                                          <p:spTgt spid="145">
                                            <p:txEl>
                                              <p:pRg st="4" end="4"/>
                                            </p:txEl>
                                          </p:spTgt>
                                        </p:tgtEl>
                                        <p:attrNameLst>
                                          <p:attrName>fill.type</p:attrName>
                                        </p:attrNameLst>
                                      </p:cBhvr>
                                      <p:to>
                                        <p:strVal val="solid"/>
                                      </p:to>
                                    </p:set>
                                    <p:set>
                                      <p:cBhvr>
                                        <p:cTn id="43" dur="500" autoRev="1" fill="remove"/>
                                        <p:tgtEl>
                                          <p:spTgt spid="145">
                                            <p:txEl>
                                              <p:pRg st="4" end="4"/>
                                            </p:txEl>
                                          </p:spTgt>
                                        </p:tgtEl>
                                        <p:attrNameLst>
                                          <p:attrName>fill.on</p:attrName>
                                        </p:attrNameLst>
                                      </p:cBhvr>
                                      <p:to>
                                        <p:strVal val="true"/>
                                      </p:to>
                                    </p:set>
                                  </p:childTnLst>
                                </p:cTn>
                              </p:par>
                              <p:par>
                                <p:cTn id="44" presetID="27" presetClass="emph" presetSubtype="0" repeatCount="3000" fill="remove" nodeType="withEffect">
                                  <p:stCondLst>
                                    <p:cond delay="0"/>
                                  </p:stCondLst>
                                  <p:childTnLst>
                                    <p:animClr clrSpc="rgb" dir="cw">
                                      <p:cBhvr override="childStyle">
                                        <p:cTn id="45" dur="500" autoRev="1" fill="remove"/>
                                        <p:tgtEl>
                                          <p:spTgt spid="93"/>
                                        </p:tgtEl>
                                        <p:attrNameLst>
                                          <p:attrName>style.color</p:attrName>
                                        </p:attrNameLst>
                                      </p:cBhvr>
                                      <p:to>
                                        <a:schemeClr val="bg1"/>
                                      </p:to>
                                    </p:animClr>
                                    <p:animClr clrSpc="rgb" dir="cw">
                                      <p:cBhvr>
                                        <p:cTn id="46" dur="500" autoRev="1" fill="remove"/>
                                        <p:tgtEl>
                                          <p:spTgt spid="93"/>
                                        </p:tgtEl>
                                        <p:attrNameLst>
                                          <p:attrName>fillcolor</p:attrName>
                                        </p:attrNameLst>
                                      </p:cBhvr>
                                      <p:to>
                                        <a:schemeClr val="bg1"/>
                                      </p:to>
                                    </p:animClr>
                                    <p:set>
                                      <p:cBhvr>
                                        <p:cTn id="47" dur="500" autoRev="1" fill="remove"/>
                                        <p:tgtEl>
                                          <p:spTgt spid="93"/>
                                        </p:tgtEl>
                                        <p:attrNameLst>
                                          <p:attrName>fill.type</p:attrName>
                                        </p:attrNameLst>
                                      </p:cBhvr>
                                      <p:to>
                                        <p:strVal val="solid"/>
                                      </p:to>
                                    </p:set>
                                    <p:set>
                                      <p:cBhvr>
                                        <p:cTn id="48" dur="500" autoRev="1" fill="remove"/>
                                        <p:tgtEl>
                                          <p:spTgt spid="93"/>
                                        </p:tgtEl>
                                        <p:attrNameLst>
                                          <p:attrName>fill.on</p:attrName>
                                        </p:attrNameLst>
                                      </p:cBhvr>
                                      <p:to>
                                        <p:strVal val="true"/>
                                      </p:to>
                                    </p:set>
                                  </p:childTnLst>
                                </p:cTn>
                              </p:par>
                              <p:par>
                                <p:cTn id="49" presetID="27" presetClass="emph" presetSubtype="0" repeatCount="3000" fill="remove" grpId="0" nodeType="withEffect">
                                  <p:stCondLst>
                                    <p:cond delay="0"/>
                                  </p:stCondLst>
                                  <p:childTnLst>
                                    <p:animClr clrSpc="rgb" dir="cw">
                                      <p:cBhvr override="childStyle">
                                        <p:cTn id="50" dur="500" autoRev="1" fill="remove"/>
                                        <p:tgtEl>
                                          <p:spTgt spid="136"/>
                                        </p:tgtEl>
                                        <p:attrNameLst>
                                          <p:attrName>style.color</p:attrName>
                                        </p:attrNameLst>
                                      </p:cBhvr>
                                      <p:to>
                                        <a:schemeClr val="bg1"/>
                                      </p:to>
                                    </p:animClr>
                                    <p:animClr clrSpc="rgb" dir="cw">
                                      <p:cBhvr>
                                        <p:cTn id="51" dur="500" autoRev="1" fill="remove"/>
                                        <p:tgtEl>
                                          <p:spTgt spid="136"/>
                                        </p:tgtEl>
                                        <p:attrNameLst>
                                          <p:attrName>fillcolor</p:attrName>
                                        </p:attrNameLst>
                                      </p:cBhvr>
                                      <p:to>
                                        <a:schemeClr val="bg1"/>
                                      </p:to>
                                    </p:animClr>
                                    <p:set>
                                      <p:cBhvr>
                                        <p:cTn id="52" dur="500" autoRev="1" fill="remove"/>
                                        <p:tgtEl>
                                          <p:spTgt spid="136"/>
                                        </p:tgtEl>
                                        <p:attrNameLst>
                                          <p:attrName>fill.type</p:attrName>
                                        </p:attrNameLst>
                                      </p:cBhvr>
                                      <p:to>
                                        <p:strVal val="solid"/>
                                      </p:to>
                                    </p:set>
                                    <p:set>
                                      <p:cBhvr>
                                        <p:cTn id="53" dur="500" autoRev="1" fill="remove"/>
                                        <p:tgtEl>
                                          <p:spTgt spid="136"/>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27" presetClass="emph" presetSubtype="0" repeatCount="3000" fill="remove" nodeType="clickEffect">
                                  <p:stCondLst>
                                    <p:cond delay="0"/>
                                  </p:stCondLst>
                                  <p:childTnLst>
                                    <p:animClr clrSpc="rgb" dir="cw">
                                      <p:cBhvr override="childStyle">
                                        <p:cTn id="57" dur="500" autoRev="1" fill="remove"/>
                                        <p:tgtEl>
                                          <p:spTgt spid="145">
                                            <p:txEl>
                                              <p:pRg st="6" end="6"/>
                                            </p:txEl>
                                          </p:spTgt>
                                        </p:tgtEl>
                                        <p:attrNameLst>
                                          <p:attrName>style.color</p:attrName>
                                        </p:attrNameLst>
                                      </p:cBhvr>
                                      <p:to>
                                        <a:schemeClr val="bg1"/>
                                      </p:to>
                                    </p:animClr>
                                    <p:animClr clrSpc="rgb" dir="cw">
                                      <p:cBhvr>
                                        <p:cTn id="58" dur="500" autoRev="1" fill="remove"/>
                                        <p:tgtEl>
                                          <p:spTgt spid="145">
                                            <p:txEl>
                                              <p:pRg st="6" end="6"/>
                                            </p:txEl>
                                          </p:spTgt>
                                        </p:tgtEl>
                                        <p:attrNameLst>
                                          <p:attrName>fillcolor</p:attrName>
                                        </p:attrNameLst>
                                      </p:cBhvr>
                                      <p:to>
                                        <a:schemeClr val="bg1"/>
                                      </p:to>
                                    </p:animClr>
                                    <p:set>
                                      <p:cBhvr>
                                        <p:cTn id="59" dur="500" autoRev="1" fill="remove"/>
                                        <p:tgtEl>
                                          <p:spTgt spid="145">
                                            <p:txEl>
                                              <p:pRg st="6" end="6"/>
                                            </p:txEl>
                                          </p:spTgt>
                                        </p:tgtEl>
                                        <p:attrNameLst>
                                          <p:attrName>fill.type</p:attrName>
                                        </p:attrNameLst>
                                      </p:cBhvr>
                                      <p:to>
                                        <p:strVal val="solid"/>
                                      </p:to>
                                    </p:set>
                                    <p:set>
                                      <p:cBhvr>
                                        <p:cTn id="60" dur="500" autoRev="1" fill="remove"/>
                                        <p:tgtEl>
                                          <p:spTgt spid="145">
                                            <p:txEl>
                                              <p:pRg st="6" end="6"/>
                                            </p:txEl>
                                          </p:spTgt>
                                        </p:tgtEl>
                                        <p:attrNameLst>
                                          <p:attrName>fill.on</p:attrName>
                                        </p:attrNameLst>
                                      </p:cBhvr>
                                      <p:to>
                                        <p:strVal val="true"/>
                                      </p:to>
                                    </p:set>
                                  </p:childTnLst>
                                </p:cTn>
                              </p:par>
                              <p:par>
                                <p:cTn id="61" presetID="27" presetClass="emph" presetSubtype="0" repeatCount="3000" fill="remove" grpId="1" nodeType="withEffect">
                                  <p:stCondLst>
                                    <p:cond delay="0"/>
                                  </p:stCondLst>
                                  <p:childTnLst>
                                    <p:animClr clrSpc="rgb" dir="cw">
                                      <p:cBhvr override="childStyle">
                                        <p:cTn id="62" dur="500" autoRev="1" fill="remove"/>
                                        <p:tgtEl>
                                          <p:spTgt spid="141"/>
                                        </p:tgtEl>
                                        <p:attrNameLst>
                                          <p:attrName>style.color</p:attrName>
                                        </p:attrNameLst>
                                      </p:cBhvr>
                                      <p:to>
                                        <a:schemeClr val="bg1"/>
                                      </p:to>
                                    </p:animClr>
                                    <p:animClr clrSpc="rgb" dir="cw">
                                      <p:cBhvr>
                                        <p:cTn id="63" dur="500" autoRev="1" fill="remove"/>
                                        <p:tgtEl>
                                          <p:spTgt spid="141"/>
                                        </p:tgtEl>
                                        <p:attrNameLst>
                                          <p:attrName>fillcolor</p:attrName>
                                        </p:attrNameLst>
                                      </p:cBhvr>
                                      <p:to>
                                        <a:schemeClr val="bg1"/>
                                      </p:to>
                                    </p:animClr>
                                    <p:set>
                                      <p:cBhvr>
                                        <p:cTn id="64" dur="500" autoRev="1" fill="remove"/>
                                        <p:tgtEl>
                                          <p:spTgt spid="141"/>
                                        </p:tgtEl>
                                        <p:attrNameLst>
                                          <p:attrName>fill.type</p:attrName>
                                        </p:attrNameLst>
                                      </p:cBhvr>
                                      <p:to>
                                        <p:strVal val="solid"/>
                                      </p:to>
                                    </p:set>
                                    <p:set>
                                      <p:cBhvr>
                                        <p:cTn id="65" dur="500" autoRev="1" fill="remove"/>
                                        <p:tgtEl>
                                          <p:spTgt spid="141"/>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27" presetClass="emph" presetSubtype="0" repeatCount="3000" fill="remove" nodeType="clickEffect">
                                  <p:stCondLst>
                                    <p:cond delay="0"/>
                                  </p:stCondLst>
                                  <p:childTnLst>
                                    <p:animClr clrSpc="rgb" dir="cw">
                                      <p:cBhvr override="childStyle">
                                        <p:cTn id="69" dur="500" autoRev="1" fill="remove"/>
                                        <p:tgtEl>
                                          <p:spTgt spid="145">
                                            <p:txEl>
                                              <p:pRg st="8" end="8"/>
                                            </p:txEl>
                                          </p:spTgt>
                                        </p:tgtEl>
                                        <p:attrNameLst>
                                          <p:attrName>style.color</p:attrName>
                                        </p:attrNameLst>
                                      </p:cBhvr>
                                      <p:to>
                                        <a:schemeClr val="bg1"/>
                                      </p:to>
                                    </p:animClr>
                                    <p:animClr clrSpc="rgb" dir="cw">
                                      <p:cBhvr>
                                        <p:cTn id="70" dur="500" autoRev="1" fill="remove"/>
                                        <p:tgtEl>
                                          <p:spTgt spid="145">
                                            <p:txEl>
                                              <p:pRg st="8" end="8"/>
                                            </p:txEl>
                                          </p:spTgt>
                                        </p:tgtEl>
                                        <p:attrNameLst>
                                          <p:attrName>fillcolor</p:attrName>
                                        </p:attrNameLst>
                                      </p:cBhvr>
                                      <p:to>
                                        <a:schemeClr val="bg1"/>
                                      </p:to>
                                    </p:animClr>
                                    <p:set>
                                      <p:cBhvr>
                                        <p:cTn id="71" dur="500" autoRev="1" fill="remove"/>
                                        <p:tgtEl>
                                          <p:spTgt spid="145">
                                            <p:txEl>
                                              <p:pRg st="8" end="8"/>
                                            </p:txEl>
                                          </p:spTgt>
                                        </p:tgtEl>
                                        <p:attrNameLst>
                                          <p:attrName>fill.type</p:attrName>
                                        </p:attrNameLst>
                                      </p:cBhvr>
                                      <p:to>
                                        <p:strVal val="solid"/>
                                      </p:to>
                                    </p:set>
                                    <p:set>
                                      <p:cBhvr>
                                        <p:cTn id="72" dur="500" autoRev="1" fill="remove"/>
                                        <p:tgtEl>
                                          <p:spTgt spid="145">
                                            <p:txEl>
                                              <p:pRg st="8" end="8"/>
                                            </p:txEl>
                                          </p:spTgt>
                                        </p:tgtEl>
                                        <p:attrNameLst>
                                          <p:attrName>fill.on</p:attrName>
                                        </p:attrNameLst>
                                      </p:cBhvr>
                                      <p:to>
                                        <p:strVal val="true"/>
                                      </p:to>
                                    </p:set>
                                  </p:childTnLst>
                                </p:cTn>
                              </p:par>
                              <p:par>
                                <p:cTn id="73" presetID="27" presetClass="emph" presetSubtype="0" repeatCount="3000" fill="remove" grpId="0" nodeType="withEffect">
                                  <p:stCondLst>
                                    <p:cond delay="0"/>
                                  </p:stCondLst>
                                  <p:childTnLst>
                                    <p:animClr clrSpc="rgb" dir="cw">
                                      <p:cBhvr override="childStyle">
                                        <p:cTn id="74" dur="500" autoRev="1" fill="remove"/>
                                        <p:tgtEl>
                                          <p:spTgt spid="89"/>
                                        </p:tgtEl>
                                        <p:attrNameLst>
                                          <p:attrName>style.color</p:attrName>
                                        </p:attrNameLst>
                                      </p:cBhvr>
                                      <p:to>
                                        <a:schemeClr val="bg1"/>
                                      </p:to>
                                    </p:animClr>
                                    <p:animClr clrSpc="rgb" dir="cw">
                                      <p:cBhvr>
                                        <p:cTn id="75" dur="500" autoRev="1" fill="remove"/>
                                        <p:tgtEl>
                                          <p:spTgt spid="89"/>
                                        </p:tgtEl>
                                        <p:attrNameLst>
                                          <p:attrName>fillcolor</p:attrName>
                                        </p:attrNameLst>
                                      </p:cBhvr>
                                      <p:to>
                                        <a:schemeClr val="bg1"/>
                                      </p:to>
                                    </p:animClr>
                                    <p:set>
                                      <p:cBhvr>
                                        <p:cTn id="76" dur="500" autoRev="1" fill="remove"/>
                                        <p:tgtEl>
                                          <p:spTgt spid="89"/>
                                        </p:tgtEl>
                                        <p:attrNameLst>
                                          <p:attrName>fill.type</p:attrName>
                                        </p:attrNameLst>
                                      </p:cBhvr>
                                      <p:to>
                                        <p:strVal val="solid"/>
                                      </p:to>
                                    </p:set>
                                    <p:set>
                                      <p:cBhvr>
                                        <p:cTn id="77" dur="500" autoRev="1" fill="remove"/>
                                        <p:tgtEl>
                                          <p:spTgt spid="89"/>
                                        </p:tgtEl>
                                        <p:attrNameLst>
                                          <p:attrName>fill.on</p:attrName>
                                        </p:attrNameLst>
                                      </p:cBhvr>
                                      <p:to>
                                        <p:strVal val="true"/>
                                      </p:to>
                                    </p:set>
                                  </p:childTnLst>
                                </p:cTn>
                              </p:par>
                              <p:par>
                                <p:cTn id="78" presetID="27" presetClass="emph" presetSubtype="0" repeatCount="3000" fill="remove" grpId="0" nodeType="withEffect">
                                  <p:stCondLst>
                                    <p:cond delay="0"/>
                                  </p:stCondLst>
                                  <p:childTnLst>
                                    <p:animClr clrSpc="rgb" dir="cw">
                                      <p:cBhvr override="childStyle">
                                        <p:cTn id="79" dur="500" autoRev="1" fill="remove"/>
                                        <p:tgtEl>
                                          <p:spTgt spid="90"/>
                                        </p:tgtEl>
                                        <p:attrNameLst>
                                          <p:attrName>style.color</p:attrName>
                                        </p:attrNameLst>
                                      </p:cBhvr>
                                      <p:to>
                                        <a:schemeClr val="bg1"/>
                                      </p:to>
                                    </p:animClr>
                                    <p:animClr clrSpc="rgb" dir="cw">
                                      <p:cBhvr>
                                        <p:cTn id="80" dur="500" autoRev="1" fill="remove"/>
                                        <p:tgtEl>
                                          <p:spTgt spid="90"/>
                                        </p:tgtEl>
                                        <p:attrNameLst>
                                          <p:attrName>fillcolor</p:attrName>
                                        </p:attrNameLst>
                                      </p:cBhvr>
                                      <p:to>
                                        <a:schemeClr val="bg1"/>
                                      </p:to>
                                    </p:animClr>
                                    <p:set>
                                      <p:cBhvr>
                                        <p:cTn id="81" dur="500" autoRev="1" fill="remove"/>
                                        <p:tgtEl>
                                          <p:spTgt spid="90"/>
                                        </p:tgtEl>
                                        <p:attrNameLst>
                                          <p:attrName>fill.type</p:attrName>
                                        </p:attrNameLst>
                                      </p:cBhvr>
                                      <p:to>
                                        <p:strVal val="solid"/>
                                      </p:to>
                                    </p:set>
                                    <p:set>
                                      <p:cBhvr>
                                        <p:cTn id="82" dur="500" autoRev="1" fill="remove"/>
                                        <p:tgtEl>
                                          <p:spTgt spid="90"/>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27" presetClass="emph" presetSubtype="0" repeatCount="3000" fill="remove" grpId="0" nodeType="clickEffect">
                                  <p:stCondLst>
                                    <p:cond delay="0"/>
                                  </p:stCondLst>
                                  <p:childTnLst>
                                    <p:animClr clrSpc="rgb" dir="cw">
                                      <p:cBhvr override="childStyle">
                                        <p:cTn id="86" dur="500" autoRev="1" fill="remove"/>
                                        <p:tgtEl>
                                          <p:spTgt spid="120"/>
                                        </p:tgtEl>
                                        <p:attrNameLst>
                                          <p:attrName>style.color</p:attrName>
                                        </p:attrNameLst>
                                      </p:cBhvr>
                                      <p:to>
                                        <a:schemeClr val="bg1"/>
                                      </p:to>
                                    </p:animClr>
                                    <p:animClr clrSpc="rgb" dir="cw">
                                      <p:cBhvr>
                                        <p:cTn id="87" dur="500" autoRev="1" fill="remove"/>
                                        <p:tgtEl>
                                          <p:spTgt spid="120"/>
                                        </p:tgtEl>
                                        <p:attrNameLst>
                                          <p:attrName>fillcolor</p:attrName>
                                        </p:attrNameLst>
                                      </p:cBhvr>
                                      <p:to>
                                        <a:schemeClr val="bg1"/>
                                      </p:to>
                                    </p:animClr>
                                    <p:set>
                                      <p:cBhvr>
                                        <p:cTn id="88" dur="500" autoRev="1" fill="remove"/>
                                        <p:tgtEl>
                                          <p:spTgt spid="120"/>
                                        </p:tgtEl>
                                        <p:attrNameLst>
                                          <p:attrName>fill.type</p:attrName>
                                        </p:attrNameLst>
                                      </p:cBhvr>
                                      <p:to>
                                        <p:strVal val="solid"/>
                                      </p:to>
                                    </p:set>
                                    <p:set>
                                      <p:cBhvr>
                                        <p:cTn id="89" dur="500" autoRev="1" fill="remove"/>
                                        <p:tgtEl>
                                          <p:spTgt spid="120"/>
                                        </p:tgtEl>
                                        <p:attrNameLst>
                                          <p:attrName>fill.on</p:attrName>
                                        </p:attrNameLst>
                                      </p:cBhvr>
                                      <p:to>
                                        <p:strVal val="true"/>
                                      </p:to>
                                    </p:set>
                                  </p:childTnLst>
                                </p:cTn>
                              </p:par>
                              <p:par>
                                <p:cTn id="90" presetID="27" presetClass="emph" presetSubtype="0" repeatCount="3000" fill="remove" nodeType="withEffect">
                                  <p:stCondLst>
                                    <p:cond delay="0"/>
                                  </p:stCondLst>
                                  <p:childTnLst>
                                    <p:animClr clrSpc="rgb" dir="cw">
                                      <p:cBhvr override="childStyle">
                                        <p:cTn id="91" dur="500" autoRev="1" fill="remove"/>
                                        <p:tgtEl>
                                          <p:spTgt spid="145">
                                            <p:txEl>
                                              <p:pRg st="10" end="10"/>
                                            </p:txEl>
                                          </p:spTgt>
                                        </p:tgtEl>
                                        <p:attrNameLst>
                                          <p:attrName>style.color</p:attrName>
                                        </p:attrNameLst>
                                      </p:cBhvr>
                                      <p:to>
                                        <a:schemeClr val="bg1"/>
                                      </p:to>
                                    </p:animClr>
                                    <p:animClr clrSpc="rgb" dir="cw">
                                      <p:cBhvr>
                                        <p:cTn id="92" dur="500" autoRev="1" fill="remove"/>
                                        <p:tgtEl>
                                          <p:spTgt spid="145">
                                            <p:txEl>
                                              <p:pRg st="10" end="10"/>
                                            </p:txEl>
                                          </p:spTgt>
                                        </p:tgtEl>
                                        <p:attrNameLst>
                                          <p:attrName>fillcolor</p:attrName>
                                        </p:attrNameLst>
                                      </p:cBhvr>
                                      <p:to>
                                        <a:schemeClr val="bg1"/>
                                      </p:to>
                                    </p:animClr>
                                    <p:set>
                                      <p:cBhvr>
                                        <p:cTn id="93" dur="500" autoRev="1" fill="remove"/>
                                        <p:tgtEl>
                                          <p:spTgt spid="145">
                                            <p:txEl>
                                              <p:pRg st="10" end="10"/>
                                            </p:txEl>
                                          </p:spTgt>
                                        </p:tgtEl>
                                        <p:attrNameLst>
                                          <p:attrName>fill.type</p:attrName>
                                        </p:attrNameLst>
                                      </p:cBhvr>
                                      <p:to>
                                        <p:strVal val="solid"/>
                                      </p:to>
                                    </p:set>
                                    <p:set>
                                      <p:cBhvr>
                                        <p:cTn id="94" dur="500" autoRev="1" fill="remove"/>
                                        <p:tgtEl>
                                          <p:spTgt spid="145">
                                            <p:txEl>
                                              <p:pRg st="10" end="10"/>
                                            </p:txEl>
                                          </p:spTgt>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27" presetClass="emph" presetSubtype="0" repeatCount="3000" fill="remove" nodeType="clickEffect">
                                  <p:stCondLst>
                                    <p:cond delay="0"/>
                                  </p:stCondLst>
                                  <p:childTnLst>
                                    <p:animClr clrSpc="rgb" dir="cw">
                                      <p:cBhvr override="childStyle">
                                        <p:cTn id="98" dur="500" autoRev="1" fill="remove"/>
                                        <p:tgtEl>
                                          <p:spTgt spid="145">
                                            <p:txEl>
                                              <p:pRg st="12" end="12"/>
                                            </p:txEl>
                                          </p:spTgt>
                                        </p:tgtEl>
                                        <p:attrNameLst>
                                          <p:attrName>style.color</p:attrName>
                                        </p:attrNameLst>
                                      </p:cBhvr>
                                      <p:to>
                                        <a:schemeClr val="bg1"/>
                                      </p:to>
                                    </p:animClr>
                                    <p:animClr clrSpc="rgb" dir="cw">
                                      <p:cBhvr>
                                        <p:cTn id="99" dur="500" autoRev="1" fill="remove"/>
                                        <p:tgtEl>
                                          <p:spTgt spid="145">
                                            <p:txEl>
                                              <p:pRg st="12" end="12"/>
                                            </p:txEl>
                                          </p:spTgt>
                                        </p:tgtEl>
                                        <p:attrNameLst>
                                          <p:attrName>fillcolor</p:attrName>
                                        </p:attrNameLst>
                                      </p:cBhvr>
                                      <p:to>
                                        <a:schemeClr val="bg1"/>
                                      </p:to>
                                    </p:animClr>
                                    <p:set>
                                      <p:cBhvr>
                                        <p:cTn id="100" dur="500" autoRev="1" fill="remove"/>
                                        <p:tgtEl>
                                          <p:spTgt spid="145">
                                            <p:txEl>
                                              <p:pRg st="12" end="12"/>
                                            </p:txEl>
                                          </p:spTgt>
                                        </p:tgtEl>
                                        <p:attrNameLst>
                                          <p:attrName>fill.type</p:attrName>
                                        </p:attrNameLst>
                                      </p:cBhvr>
                                      <p:to>
                                        <p:strVal val="solid"/>
                                      </p:to>
                                    </p:set>
                                    <p:set>
                                      <p:cBhvr>
                                        <p:cTn id="101" dur="500" autoRev="1" fill="remove"/>
                                        <p:tgtEl>
                                          <p:spTgt spid="145">
                                            <p:txEl>
                                              <p:pRg st="12" end="12"/>
                                            </p:txEl>
                                          </p:spTgt>
                                        </p:tgtEl>
                                        <p:attrNameLst>
                                          <p:attrName>fill.on</p:attrName>
                                        </p:attrNameLst>
                                      </p:cBhvr>
                                      <p:to>
                                        <p:strVal val="true"/>
                                      </p:to>
                                    </p:set>
                                  </p:childTnLst>
                                </p:cTn>
                              </p:par>
                              <p:par>
                                <p:cTn id="102" presetID="26" presetClass="emph" presetSubtype="0" repeatCount="3000" fill="hold" grpId="0" nodeType="withEffect">
                                  <p:stCondLst>
                                    <p:cond delay="0"/>
                                  </p:stCondLst>
                                  <p:childTnLst>
                                    <p:animEffect transition="out" filter="fade">
                                      <p:cBhvr>
                                        <p:cTn id="103" dur="1000" tmFilter="0, 0; .2, .5; .8, .5; 1, 0"/>
                                        <p:tgtEl>
                                          <p:spTgt spid="129"/>
                                        </p:tgtEl>
                                      </p:cBhvr>
                                    </p:animEffect>
                                    <p:animScale>
                                      <p:cBhvr>
                                        <p:cTn id="104" dur="500" autoRev="1" fill="hold"/>
                                        <p:tgtEl>
                                          <p:spTgt spid="129"/>
                                        </p:tgtEl>
                                      </p:cBhvr>
                                      <p:by x="105000" y="105000"/>
                                    </p:animScale>
                                  </p:childTnLst>
                                </p:cTn>
                              </p:par>
                              <p:par>
                                <p:cTn id="105" presetID="26" presetClass="emph" presetSubtype="0" repeatCount="3000" fill="hold" grpId="0" nodeType="withEffect">
                                  <p:stCondLst>
                                    <p:cond delay="0"/>
                                  </p:stCondLst>
                                  <p:childTnLst>
                                    <p:animEffect transition="out" filter="fade">
                                      <p:cBhvr>
                                        <p:cTn id="106" dur="1000" tmFilter="0, 0; .2, .5; .8, .5; 1, 0"/>
                                        <p:tgtEl>
                                          <p:spTgt spid="109"/>
                                        </p:tgtEl>
                                      </p:cBhvr>
                                    </p:animEffect>
                                    <p:animScale>
                                      <p:cBhvr>
                                        <p:cTn id="107" dur="500" autoRev="1" fill="hold"/>
                                        <p:tgtEl>
                                          <p:spTgt spid="109"/>
                                        </p:tgtEl>
                                      </p:cBhvr>
                                      <p:by x="105000" y="105000"/>
                                    </p:animScale>
                                  </p:childTnLst>
                                </p:cTn>
                              </p:par>
                              <p:par>
                                <p:cTn id="108" presetID="26" presetClass="emph" presetSubtype="0" repeatCount="3000" fill="hold" grpId="0" nodeType="withEffect">
                                  <p:stCondLst>
                                    <p:cond delay="0"/>
                                  </p:stCondLst>
                                  <p:childTnLst>
                                    <p:animEffect transition="out" filter="fade">
                                      <p:cBhvr>
                                        <p:cTn id="109" dur="1000" tmFilter="0, 0; .2, .5; .8, .5; 1, 0"/>
                                        <p:tgtEl>
                                          <p:spTgt spid="131"/>
                                        </p:tgtEl>
                                      </p:cBhvr>
                                    </p:animEffect>
                                    <p:animScale>
                                      <p:cBhvr>
                                        <p:cTn id="110" dur="500" autoRev="1" fill="hold"/>
                                        <p:tgtEl>
                                          <p:spTgt spid="131"/>
                                        </p:tgtEl>
                                      </p:cBhvr>
                                      <p:by x="105000" y="105000"/>
                                    </p:animScale>
                                  </p:childTnLst>
                                </p:cTn>
                              </p:par>
                              <p:par>
                                <p:cTn id="111" presetID="26" presetClass="emph" presetSubtype="0" repeatCount="3000" fill="hold" grpId="0" nodeType="withEffect">
                                  <p:stCondLst>
                                    <p:cond delay="0"/>
                                  </p:stCondLst>
                                  <p:childTnLst>
                                    <p:animEffect transition="out" filter="fade">
                                      <p:cBhvr>
                                        <p:cTn id="112" dur="1000" tmFilter="0, 0; .2, .5; .8, .5; 1, 0"/>
                                        <p:tgtEl>
                                          <p:spTgt spid="78"/>
                                        </p:tgtEl>
                                      </p:cBhvr>
                                    </p:animEffect>
                                    <p:animScale>
                                      <p:cBhvr>
                                        <p:cTn id="113" dur="500" autoRev="1" fill="hold"/>
                                        <p:tgtEl>
                                          <p:spTgt spid="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09" grpId="0" animBg="1"/>
      <p:bldP spid="129" grpId="0"/>
      <p:bldP spid="131" grpId="0"/>
      <p:bldP spid="116" grpId="0" animBg="1"/>
      <p:bldP spid="136" grpId="0" animBg="1"/>
      <p:bldP spid="138" grpId="0" animBg="1"/>
      <p:bldP spid="141" grpId="1" animBg="1"/>
      <p:bldP spid="120" grpId="0" animBg="1"/>
      <p:bldP spid="89" grpId="0" animBg="1"/>
      <p:bldP spid="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Installing FPSMC</a:t>
            </a:r>
            <a:endParaRPr lang="en-US" dirty="0"/>
          </a:p>
        </p:txBody>
      </p:sp>
      <p:sp>
        <p:nvSpPr>
          <p:cNvPr id="3" name="Content Placeholder 2"/>
          <p:cNvSpPr>
            <a:spLocks noGrp="1"/>
          </p:cNvSpPr>
          <p:nvPr>
            <p:ph idx="1"/>
          </p:nvPr>
        </p:nvSpPr>
        <p:spPr>
          <a:xfrm>
            <a:off x="519112" y="1447799"/>
            <a:ext cx="11149013" cy="4835170"/>
          </a:xfrm>
        </p:spPr>
        <p:txBody>
          <a:bodyPr/>
          <a:lstStyle/>
          <a:p>
            <a:r>
              <a:rPr lang="en-US" sz="2400" dirty="0" smtClean="0"/>
              <a:t>Installs on Windows Server 2008 R2</a:t>
            </a:r>
          </a:p>
          <a:p>
            <a:r>
              <a:rPr lang="en-US" sz="2400" dirty="0" smtClean="0"/>
              <a:t>Prerequisites</a:t>
            </a:r>
          </a:p>
          <a:p>
            <a:pPr lvl="1"/>
            <a:r>
              <a:rPr lang="en-US" sz="2000" dirty="0" smtClean="0"/>
              <a:t>SQL 2008 or higher Enterprise Edition or SQL 2008 Express will be installed by FSPMC</a:t>
            </a:r>
          </a:p>
          <a:p>
            <a:pPr lvl="1"/>
            <a:r>
              <a:rPr lang="en-US" sz="2000" dirty="0" smtClean="0"/>
              <a:t>MS Chart Control for </a:t>
            </a:r>
            <a:r>
              <a:rPr lang="en-US" sz="2000" dirty="0" err="1" smtClean="0"/>
              <a:t>.Net</a:t>
            </a:r>
            <a:r>
              <a:rPr lang="en-US" sz="2000" dirty="0" smtClean="0"/>
              <a:t> 3.5 – must be installed separately by Admin</a:t>
            </a:r>
          </a:p>
          <a:p>
            <a:pPr lvl="1"/>
            <a:r>
              <a:rPr lang="en-US" sz="2000" dirty="0" smtClean="0"/>
              <a:t>Windows Additional Components ( e.g. IIS)</a:t>
            </a:r>
          </a:p>
          <a:p>
            <a:r>
              <a:rPr lang="en-US" sz="2400" dirty="0" smtClean="0"/>
              <a:t>2 deployment options </a:t>
            </a:r>
          </a:p>
          <a:p>
            <a:pPr lvl="1"/>
            <a:r>
              <a:rPr lang="en-US" sz="2000" dirty="0" smtClean="0"/>
              <a:t>Standalone</a:t>
            </a:r>
          </a:p>
          <a:p>
            <a:pPr lvl="2"/>
            <a:r>
              <a:rPr lang="en-US" sz="1800" dirty="0" smtClean="0"/>
              <a:t>Will install SQL Server 2008 R2 Express by default</a:t>
            </a:r>
          </a:p>
          <a:p>
            <a:pPr lvl="2"/>
            <a:r>
              <a:rPr lang="en-US" sz="1800" dirty="0" smtClean="0"/>
              <a:t>Support both Express and Enterprise versions of Microsoft SQL Server</a:t>
            </a:r>
          </a:p>
          <a:p>
            <a:pPr lvl="2"/>
            <a:r>
              <a:rPr lang="en-US" sz="1800" dirty="0" smtClean="0"/>
              <a:t>Cannot be used to connect to a Backup server</a:t>
            </a:r>
          </a:p>
          <a:p>
            <a:pPr lvl="1"/>
            <a:r>
              <a:rPr lang="en-US" sz="2000" dirty="0" smtClean="0"/>
              <a:t>Primary/Secondary</a:t>
            </a:r>
          </a:p>
          <a:p>
            <a:pPr lvl="2"/>
            <a:r>
              <a:rPr lang="en-US" sz="1800" dirty="0" smtClean="0"/>
              <a:t>Primary is identical to the Standalone server; Requires SQL enterprise</a:t>
            </a:r>
          </a:p>
          <a:p>
            <a:pPr lvl="2"/>
            <a:r>
              <a:rPr lang="en-US" sz="1800" dirty="0" smtClean="0"/>
              <a:t>Backup requires primary to be already deployed</a:t>
            </a:r>
          </a:p>
          <a:p>
            <a:pPr lvl="2"/>
            <a:r>
              <a:rPr lang="en-US" sz="1800" dirty="0" smtClean="0"/>
              <a:t>Primary and Secondary deployments cannot be on the same server</a:t>
            </a:r>
            <a:endParaRPr lang="en-US" sz="1800" dirty="0"/>
          </a:p>
        </p:txBody>
      </p:sp>
    </p:spTree>
    <p:extLst>
      <p:ext uri="{BB962C8B-B14F-4D97-AF65-F5344CB8AC3E}">
        <p14:creationId xmlns:p14="http://schemas.microsoft.com/office/powerpoint/2010/main" val="2244440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2011-05-17T00:00:00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2006/metadata/properties"/>
    <ds:schemaRef ds:uri="http://purl.org/dc/dcmitype/"/>
    <ds:schemaRef ds:uri="http://www.w3.org/XML/1998/namespace"/>
    <ds:schemaRef ds:uri="8b529f77-48ab-4581-b468-93f09345b8aa"/>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295e2e7-0eeb-498e-8716-217bb2ee6ee3"/>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 - Copy</Template>
  <TotalTime>4787</TotalTime>
  <Words>2571</Words>
  <Application>Microsoft Office PowerPoint</Application>
  <PresentationFormat>Custom</PresentationFormat>
  <Paragraphs>310</Paragraphs>
  <Slides>30</Slides>
  <Notes>21</Notes>
  <HiddenSlides>0</HiddenSlides>
  <MMClips>0</MMClips>
  <ScaleCrop>false</ScaleCrop>
  <HeadingPairs>
    <vt:vector size="6" baseType="variant">
      <vt:variant>
        <vt:lpstr>Theme</vt:lpstr>
      </vt:variant>
      <vt:variant>
        <vt:i4>2</vt:i4>
      </vt:variant>
      <vt:variant>
        <vt:lpstr>Links</vt:lpstr>
      </vt:variant>
      <vt:variant>
        <vt:i4>2</vt:i4>
      </vt:variant>
      <vt:variant>
        <vt:lpstr>Slide Titles</vt:lpstr>
      </vt:variant>
      <vt:variant>
        <vt:i4>30</vt:i4>
      </vt:variant>
    </vt:vector>
  </HeadingPairs>
  <TitlesOfParts>
    <vt:vector size="34" baseType="lpstr">
      <vt:lpstr>TENA11_BreakoutSession_Template_16x9_Final_05132011</vt:lpstr>
      <vt:lpstr>1_White with Consolas font for code slides</vt:lpstr>
      <vt:lpstr>\\ant-ny-fs1\users\priyar\Work\FSSMC SP1\TechEd EMEA\Drawing1\Drawing\~Page-1\Database</vt:lpstr>
      <vt:lpstr>\\ant-ny-fs1\users\priyar\Work\FSSMC SP1\TechEd EMEA\Drawing1\Drawing\~Page-1\Database</vt:lpstr>
      <vt:lpstr>PowerPoint Presentation</vt:lpstr>
      <vt:lpstr>Centralized Management of Anti-Malware/ Anti-Spam Using Microsoft Forefront  Protection Server Management Console</vt:lpstr>
      <vt:lpstr>Agenda</vt:lpstr>
      <vt:lpstr>Overview</vt:lpstr>
      <vt:lpstr>Multi-node Management for Forefront Protection Servers</vt:lpstr>
      <vt:lpstr>Forefront Protection Server Management Console 2010 (FPSMC)</vt:lpstr>
      <vt:lpstr>FPSMC Capabilities</vt:lpstr>
      <vt:lpstr>Management Console Overview</vt:lpstr>
      <vt:lpstr>Installing FPSMC</vt:lpstr>
      <vt:lpstr>Access to the Console</vt:lpstr>
      <vt:lpstr>FPSMC Home Page</vt:lpstr>
      <vt:lpstr>Server Management</vt:lpstr>
      <vt:lpstr>Forefront Protection Management Console</vt:lpstr>
      <vt:lpstr>Quarantine Management</vt:lpstr>
      <vt:lpstr>Job Management</vt:lpstr>
      <vt:lpstr>Forefront Protection Management Console</vt:lpstr>
      <vt:lpstr>Reporting</vt:lpstr>
      <vt:lpstr>Forefront Protection Management Console</vt:lpstr>
      <vt:lpstr>Migrating from FSSMC to FPSMC</vt:lpstr>
      <vt:lpstr>Forefront Protection Server Script Kit (FPSSK)</vt:lpstr>
      <vt:lpstr>FPSSK Overview</vt:lpstr>
      <vt:lpstr>FPSSK Overview</vt:lpstr>
      <vt:lpstr>Forefront Protection Script Kit</vt:lpstr>
      <vt:lpstr>Summary</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SIM333: Centralized Management of Anti-Malware/Anti-Spam Using Microsoft Forefront Protection Server Management Console</dc:title>
  <dc:subject>Microsoft TechEd North America 2011</dc:subject>
  <dc:creator> Mitchell Hall</dc:creator>
  <dc:description>Template Design: Jordan Cayabyab
Formatter: Sylvia Tedjo, Silver Fox Productions
Event Date: May 16-19, 2011
Event Location: Atlanta
Audience Type: Developers, IT Pros</dc:description>
  <cp:lastModifiedBy>Shows</cp:lastModifiedBy>
  <cp:revision>85</cp:revision>
  <cp:lastPrinted>2011-05-10T20:41:42Z</cp:lastPrinted>
  <dcterms:created xsi:type="dcterms:W3CDTF">2011-04-26T14:58:27Z</dcterms:created>
  <dcterms:modified xsi:type="dcterms:W3CDTF">2011-05-16T22:08:55Z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