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765" r:id="rId4"/>
    <p:sldMasterId id="2147483785" r:id="rId5"/>
  </p:sldMasterIdLst>
  <p:notesMasterIdLst>
    <p:notesMasterId r:id="rId36"/>
  </p:notesMasterIdLst>
  <p:handoutMasterIdLst>
    <p:handoutMasterId r:id="rId37"/>
  </p:handoutMasterIdLst>
  <p:sldIdLst>
    <p:sldId id="358" r:id="rId6"/>
    <p:sldId id="359" r:id="rId7"/>
    <p:sldId id="352" r:id="rId8"/>
    <p:sldId id="379" r:id="rId9"/>
    <p:sldId id="378" r:id="rId10"/>
    <p:sldId id="382" r:id="rId11"/>
    <p:sldId id="383" r:id="rId12"/>
    <p:sldId id="384" r:id="rId13"/>
    <p:sldId id="380" r:id="rId14"/>
    <p:sldId id="377" r:id="rId15"/>
    <p:sldId id="375" r:id="rId16"/>
    <p:sldId id="354" r:id="rId17"/>
    <p:sldId id="350" r:id="rId18"/>
    <p:sldId id="316" r:id="rId19"/>
    <p:sldId id="376" r:id="rId20"/>
    <p:sldId id="385" r:id="rId21"/>
    <p:sldId id="386" r:id="rId22"/>
    <p:sldId id="387" r:id="rId23"/>
    <p:sldId id="388" r:id="rId24"/>
    <p:sldId id="389" r:id="rId25"/>
    <p:sldId id="381" r:id="rId26"/>
    <p:sldId id="373" r:id="rId27"/>
    <p:sldId id="374" r:id="rId28"/>
    <p:sldId id="361" r:id="rId29"/>
    <p:sldId id="390" r:id="rId30"/>
    <p:sldId id="391" r:id="rId31"/>
    <p:sldId id="392" r:id="rId32"/>
    <p:sldId id="393" r:id="rId33"/>
    <p:sldId id="394" r:id="rId34"/>
    <p:sldId id="366" r:id="rId35"/>
  </p:sldIdLst>
  <p:sldSz cx="12188825" cy="6858000"/>
  <p:notesSz cx="6858000" cy="9144000"/>
  <p:embeddedFontLst>
    <p:embeddedFont>
      <p:font typeface="Segoe UI Semibold" pitchFamily="34" charset="0"/>
      <p:bold r:id="rId38"/>
    </p:embeddedFont>
    <p:embeddedFont>
      <p:font typeface="Segoe UI" pitchFamily="34" charset="0"/>
      <p:regular r:id="rId39"/>
      <p:bold r:id="rId40"/>
      <p:italic r:id="rId41"/>
      <p:boldItalic r:id="rId42"/>
    </p:embeddedFont>
    <p:embeddedFont>
      <p:font typeface="Segoe UI Light" pitchFamily="34" charset="0"/>
      <p:regular r:id="rId43"/>
    </p:embeddedFont>
    <p:embeddedFont>
      <p:font typeface="Calibri" pitchFamily="34" charset="0"/>
      <p:regular r:id="rId44"/>
      <p:bold r:id="rId45"/>
      <p:italic r:id="rId46"/>
      <p:boldItalic r:id="rId47"/>
    </p:embeddedFont>
    <p:embeddedFont>
      <p:font typeface="Consolas" pitchFamily="49" charset="0"/>
      <p:regular r:id="rId48"/>
      <p:bold r:id="rId49"/>
      <p:italic r:id="rId50"/>
      <p:boldItalic r:id="rId51"/>
    </p:embeddedFont>
    <p:embeddedFont>
      <p:font typeface="黑体" pitchFamily="49" charset="-122"/>
      <p:regular r:id="rId52"/>
    </p:embeddedFont>
    <p:embeddedFont>
      <p:font typeface="Segoe" pitchFamily="34" charset="0"/>
      <p:regular r:id="rId53"/>
      <p:bold r:id="rId54"/>
      <p:italic r:id="rId55"/>
      <p:boldItalic r:id="rId56"/>
    </p:embeddedFont>
    <p:embeddedFont>
      <p:font typeface="Segoe Condensed" pitchFamily="34" charset="0"/>
      <p:regular r:id="rId57"/>
      <p:bold r:id="rId58"/>
      <p:italic r:id="rId59"/>
      <p:boldItalic r:id="rId60"/>
    </p:embeddedFont>
  </p:embeddedFont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A16"/>
    <a:srgbClr val="4E9DEC"/>
    <a:srgbClr val="A62E16"/>
    <a:srgbClr val="B13117"/>
    <a:srgbClr val="CF391B"/>
    <a:srgbClr val="179D27"/>
    <a:srgbClr val="A27400"/>
    <a:srgbClr val="FFFF00"/>
    <a:srgbClr val="FF0000"/>
    <a:srgbClr val="ACE5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64" autoAdjust="0"/>
    <p:restoredTop sz="94461" autoAdjust="0"/>
  </p:normalViewPr>
  <p:slideViewPr>
    <p:cSldViewPr snapToGrid="0">
      <p:cViewPr varScale="1">
        <p:scale>
          <a:sx n="99" d="100"/>
          <a:sy n="99" d="100"/>
        </p:scale>
        <p:origin x="-456" y="-102"/>
      </p:cViewPr>
      <p:guideLst>
        <p:guide orient="horz" pos="905"/>
        <p:guide orient="horz" pos="1488"/>
        <p:guide orient="horz" pos="2744"/>
        <p:guide orient="horz" pos="4170"/>
        <p:guide orient="horz" pos="1200"/>
        <p:guide orient="horz" pos="141"/>
        <p:guide pos="324"/>
        <p:guide pos="7355"/>
        <p:guide pos="7058"/>
        <p:guide pos="613"/>
        <p:guide/>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0" d="100"/>
          <a:sy n="80" d="100"/>
        </p:scale>
        <p:origin x="-31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2.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49" Type="http://schemas.openxmlformats.org/officeDocument/2006/relationships/font" Target="fonts/font12.fntdata"/><Relationship Id="rId57" Type="http://schemas.openxmlformats.org/officeDocument/2006/relationships/font" Target="fonts/font20.fntdata"/><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6FD37B-7353-4EC0-8DCD-182DB8E39C4D}" type="doc">
      <dgm:prSet loTypeId="urn:microsoft.com/office/officeart/2005/8/layout/cycle8" loCatId="cycle" qsTypeId="urn:microsoft.com/office/officeart/2005/8/quickstyle/simple1" qsCatId="simple" csTypeId="urn:microsoft.com/office/officeart/2005/8/colors/accent0_3" csCatId="mainScheme" phldr="1"/>
      <dgm:spPr/>
    </dgm:pt>
    <dgm:pt modelId="{800435E3-6DB8-478D-90D4-A348F0546A9A}">
      <dgm:prSet phldrT="[Text]" custT="1">
        <dgm:style>
          <a:lnRef idx="0">
            <a:schemeClr val="accent3"/>
          </a:lnRef>
          <a:fillRef idx="3">
            <a:schemeClr val="accent3"/>
          </a:fillRef>
          <a:effectRef idx="3">
            <a:schemeClr val="accent3"/>
          </a:effectRef>
          <a:fontRef idx="minor">
            <a:schemeClr val="lt1"/>
          </a:fontRef>
        </dgm:style>
      </dgm:prSet>
      <dgm:spPr>
        <a:gradFill rotWithShape="0">
          <a:gsLst>
            <a:gs pos="0">
              <a:schemeClr val="accent2">
                <a:lumMod val="75000"/>
              </a:schemeClr>
            </a:gs>
            <a:gs pos="80000">
              <a:schemeClr val="accent2"/>
            </a:gs>
            <a:gs pos="100000">
              <a:schemeClr val="accent2">
                <a:lumMod val="60000"/>
                <a:lumOff val="40000"/>
              </a:schemeClr>
            </a:gs>
          </a:gsLst>
          <a:lin ang="2700000" scaled="0"/>
        </a:gradFill>
      </dgm:spPr>
      <dgm:t>
        <a:bodyPr/>
        <a:lstStyle/>
        <a:p>
          <a:r>
            <a:rPr lang="en-US" sz="14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Service Management</a:t>
          </a:r>
          <a:endParaRPr lang="en-US" sz="1400" dirty="0">
            <a:solidFill>
              <a:schemeClr val="tx1"/>
            </a:solidFill>
            <a:effectLst>
              <a:outerShdw blurRad="38100" dist="38100" dir="2700000" algn="tl">
                <a:srgbClr val="000000">
                  <a:alpha val="43137"/>
                </a:srgbClr>
              </a:outerShdw>
            </a:effectLst>
          </a:endParaRPr>
        </a:p>
      </dgm:t>
    </dgm:pt>
    <dgm:pt modelId="{75801984-02A4-4AFE-8AAC-ED45BFDDC0BF}" type="parTrans" cxnId="{06A0774A-D906-4612-8633-E06AE5CB246B}">
      <dgm:prSet/>
      <dgm:spPr/>
      <dgm:t>
        <a:bodyPr/>
        <a:lstStyle/>
        <a:p>
          <a:endParaRPr lang="en-US"/>
        </a:p>
      </dgm:t>
    </dgm:pt>
    <dgm:pt modelId="{4DAB1BB4-1465-41BF-874E-FDEB68F3E053}" type="sibTrans" cxnId="{06A0774A-D906-4612-8633-E06AE5CB246B}">
      <dgm:prSet/>
      <dgm:spPr/>
      <dgm:t>
        <a:bodyPr/>
        <a:lstStyle/>
        <a:p>
          <a:endParaRPr lang="en-US"/>
        </a:p>
      </dgm:t>
    </dgm:pt>
    <dgm:pt modelId="{6488A305-0755-45A8-BF96-1945B9A0F1E5}">
      <dgm:prSet phldrT="[Text]" custT="1">
        <dgm:style>
          <a:lnRef idx="0">
            <a:schemeClr val="accent1"/>
          </a:lnRef>
          <a:fillRef idx="3">
            <a:schemeClr val="accent1"/>
          </a:fillRef>
          <a:effectRef idx="3">
            <a:schemeClr val="accent1"/>
          </a:effectRef>
          <a:fontRef idx="minor">
            <a:schemeClr val="lt1"/>
          </a:fontRef>
        </dgm:style>
      </dgm:prSet>
      <dgm:spPr>
        <a:gradFill rotWithShape="0">
          <a:gsLst>
            <a:gs pos="0">
              <a:schemeClr val="accent4">
                <a:shade val="51000"/>
                <a:satMod val="130000"/>
              </a:schemeClr>
            </a:gs>
            <a:gs pos="80000">
              <a:schemeClr val="accent4">
                <a:shade val="93000"/>
                <a:satMod val="130000"/>
                <a:alpha val="70000"/>
              </a:schemeClr>
            </a:gs>
            <a:gs pos="100000">
              <a:schemeClr val="accent4">
                <a:shade val="94000"/>
                <a:satMod val="135000"/>
                <a:alpha val="58000"/>
              </a:schemeClr>
            </a:gs>
          </a:gsLst>
          <a:lin ang="2700000" scaled="0"/>
        </a:gradFill>
      </dgm:spPr>
      <dgm:t>
        <a:bodyPr lIns="0" tIns="0" rIns="0" bIns="0"/>
        <a:lstStyle/>
        <a:p>
          <a:r>
            <a:rPr lang="en-US" sz="14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Configuration</a:t>
          </a:r>
          <a:r>
            <a:rPr lang="en-US" sz="1400" dirty="0" smtClean="0">
              <a:ln w="12700">
                <a:solidFill>
                  <a:schemeClr val="bg1">
                    <a:alpha val="0"/>
                  </a:schemeClr>
                </a:solidFill>
                <a:prstDash val="solid"/>
              </a:ln>
              <a:solidFill>
                <a:schemeClr val="bg1"/>
              </a:solidFill>
              <a:effectLst>
                <a:outerShdw blurRad="38100" dist="38100" dir="2700000" algn="tl">
                  <a:srgbClr val="000000">
                    <a:alpha val="43137"/>
                  </a:srgbClr>
                </a:outerShdw>
              </a:effectLst>
              <a:latin typeface="Arial" pitchFamily="34" charset="0"/>
            </a:rPr>
            <a:t> </a:t>
          </a:r>
          <a:endParaRPr lang="en-US" sz="1400" dirty="0">
            <a:effectLst>
              <a:outerShdw blurRad="38100" dist="38100" dir="2700000" algn="tl">
                <a:srgbClr val="000000">
                  <a:alpha val="43137"/>
                </a:srgbClr>
              </a:outerShdw>
            </a:effectLst>
          </a:endParaRPr>
        </a:p>
      </dgm:t>
    </dgm:pt>
    <dgm:pt modelId="{988BC3EF-EFAE-4C9F-9170-E37719D40522}" type="parTrans" cxnId="{BBAFF910-D67A-49E7-AE1A-236B77F97C3C}">
      <dgm:prSet/>
      <dgm:spPr/>
      <dgm:t>
        <a:bodyPr/>
        <a:lstStyle/>
        <a:p>
          <a:endParaRPr lang="en-US"/>
        </a:p>
      </dgm:t>
    </dgm:pt>
    <dgm:pt modelId="{2E6D8301-C425-4328-BA2A-118EA9A8C45D}" type="sibTrans" cxnId="{BBAFF910-D67A-49E7-AE1A-236B77F97C3C}">
      <dgm:prSet/>
      <dgm:spPr/>
      <dgm:t>
        <a:bodyPr/>
        <a:lstStyle/>
        <a:p>
          <a:endParaRPr lang="en-US"/>
        </a:p>
      </dgm:t>
    </dgm:pt>
    <dgm:pt modelId="{C08415AD-75F7-49DD-9C94-99BF6B609B30}">
      <dgm:prSet phldrT="[Text]" custT="1"/>
      <dgm:spPr>
        <a:gradFill rotWithShape="0">
          <a:gsLst>
            <a:gs pos="16000">
              <a:srgbClr val="A27400"/>
            </a:gs>
            <a:gs pos="87000">
              <a:schemeClr val="accent6">
                <a:shade val="93000"/>
                <a:satMod val="130000"/>
              </a:schemeClr>
            </a:gs>
            <a:gs pos="100000">
              <a:schemeClr val="accent6">
                <a:shade val="94000"/>
                <a:satMod val="135000"/>
              </a:schemeClr>
            </a:gs>
          </a:gsLst>
          <a:lin ang="2700000" scaled="0"/>
        </a:gradFill>
        <a:ln>
          <a:noFill/>
        </a:ln>
        <a:scene3d>
          <a:camera prst="orthographicFront"/>
          <a:lightRig rig="threePt" dir="t"/>
        </a:scene3d>
        <a:sp3d>
          <a:bevelT h="38100" prst="coolSlant"/>
        </a:sp3d>
      </dgm:spPr>
      <dgm:t>
        <a:bodyPr/>
        <a:lstStyle/>
        <a:p>
          <a:r>
            <a:rPr lang="en-US" sz="14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Monitoring</a:t>
          </a:r>
          <a:endParaRPr lang="en-US" sz="1400" dirty="0">
            <a:solidFill>
              <a:schemeClr val="tx1"/>
            </a:solidFill>
            <a:effectLst>
              <a:outerShdw blurRad="38100" dist="38100" dir="2700000" algn="tl">
                <a:srgbClr val="000000">
                  <a:alpha val="43137"/>
                </a:srgbClr>
              </a:outerShdw>
            </a:effectLst>
          </a:endParaRPr>
        </a:p>
      </dgm:t>
    </dgm:pt>
    <dgm:pt modelId="{DF2821AB-9041-4F1B-99C3-E97A6E68DA6C}" type="parTrans" cxnId="{E6D2CE37-3C69-4F45-AB3F-6F524FFBA16F}">
      <dgm:prSet/>
      <dgm:spPr/>
      <dgm:t>
        <a:bodyPr/>
        <a:lstStyle/>
        <a:p>
          <a:endParaRPr lang="en-US"/>
        </a:p>
      </dgm:t>
    </dgm:pt>
    <dgm:pt modelId="{23FDA28B-3844-4E7B-9474-4059AD72DE7C}" type="sibTrans" cxnId="{E6D2CE37-3C69-4F45-AB3F-6F524FFBA16F}">
      <dgm:prSet/>
      <dgm:spPr/>
      <dgm:t>
        <a:bodyPr/>
        <a:lstStyle/>
        <a:p>
          <a:endParaRPr lang="en-US"/>
        </a:p>
      </dgm:t>
    </dgm:pt>
    <dgm:pt modelId="{51051078-4DD0-4089-9167-BD0B3102DF2A}">
      <dgm:prSet phldrT="[Text]" custT="1">
        <dgm:style>
          <a:lnRef idx="0">
            <a:schemeClr val="accent2"/>
          </a:lnRef>
          <a:fillRef idx="3">
            <a:schemeClr val="accent2"/>
          </a:fillRef>
          <a:effectRef idx="3">
            <a:schemeClr val="accent2"/>
          </a:effectRef>
          <a:fontRef idx="minor">
            <a:schemeClr val="lt1"/>
          </a:fontRef>
        </dgm:style>
      </dgm:prSet>
      <dgm:spPr>
        <a:gradFill rotWithShape="0">
          <a:gsLst>
            <a:gs pos="0">
              <a:schemeClr val="accent2">
                <a:shade val="51000"/>
                <a:satMod val="130000"/>
              </a:schemeClr>
            </a:gs>
            <a:gs pos="80000">
              <a:schemeClr val="accent1">
                <a:lumMod val="75000"/>
              </a:schemeClr>
            </a:gs>
            <a:gs pos="100000">
              <a:schemeClr val="accent2">
                <a:shade val="94000"/>
                <a:satMod val="135000"/>
              </a:schemeClr>
            </a:gs>
          </a:gsLst>
          <a:lin ang="2700000" scaled="0"/>
        </a:gradFill>
      </dgm:spPr>
      <dgm:t>
        <a:bodyPr/>
        <a:lstStyle/>
        <a:p>
          <a:r>
            <a:rPr lang="en-US" sz="14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Provisioning</a:t>
          </a:r>
          <a:endParaRPr lang="en-US" sz="1400" dirty="0">
            <a:solidFill>
              <a:schemeClr val="tx1"/>
            </a:solidFill>
            <a:effectLst>
              <a:outerShdw blurRad="38100" dist="38100" dir="2700000" algn="tl">
                <a:srgbClr val="000000">
                  <a:alpha val="43137"/>
                </a:srgbClr>
              </a:outerShdw>
            </a:effectLst>
          </a:endParaRPr>
        </a:p>
      </dgm:t>
    </dgm:pt>
    <dgm:pt modelId="{454C2065-06BF-4881-AF13-56F63D5BCF63}" type="sibTrans" cxnId="{F96CE386-CCA5-4C23-99FB-B139EB3C54E1}">
      <dgm:prSet/>
      <dgm:spPr/>
      <dgm:t>
        <a:bodyPr/>
        <a:lstStyle/>
        <a:p>
          <a:endParaRPr lang="en-US"/>
        </a:p>
      </dgm:t>
    </dgm:pt>
    <dgm:pt modelId="{2E4A67B4-5C1C-40F6-B34D-A4796D40E81B}" type="parTrans" cxnId="{F96CE386-CCA5-4C23-99FB-B139EB3C54E1}">
      <dgm:prSet/>
      <dgm:spPr/>
      <dgm:t>
        <a:bodyPr/>
        <a:lstStyle/>
        <a:p>
          <a:endParaRPr lang="en-US"/>
        </a:p>
      </dgm:t>
    </dgm:pt>
    <dgm:pt modelId="{0C0A132B-9DAD-42BC-B730-8DF2D6146658}">
      <dgm:prSet phldrT="[Text]" custT="1">
        <dgm:style>
          <a:lnRef idx="0">
            <a:schemeClr val="accent5"/>
          </a:lnRef>
          <a:fillRef idx="3">
            <a:schemeClr val="accent5"/>
          </a:fillRef>
          <a:effectRef idx="3">
            <a:schemeClr val="accent5"/>
          </a:effectRef>
          <a:fontRef idx="minor">
            <a:schemeClr val="lt1"/>
          </a:fontRef>
        </dgm:style>
      </dgm:prSet>
      <dgm:spPr>
        <a:gradFill rotWithShape="0">
          <a:gsLst>
            <a:gs pos="0">
              <a:schemeClr val="accent1">
                <a:shade val="51000"/>
                <a:satMod val="130000"/>
              </a:schemeClr>
            </a:gs>
            <a:gs pos="66000">
              <a:schemeClr val="accent1">
                <a:shade val="93000"/>
                <a:satMod val="130000"/>
              </a:schemeClr>
            </a:gs>
            <a:gs pos="100000">
              <a:schemeClr val="accent1">
                <a:shade val="94000"/>
                <a:satMod val="135000"/>
                <a:alpha val="63000"/>
              </a:schemeClr>
            </a:gs>
          </a:gsLst>
          <a:lin ang="2700000" scaled="0"/>
        </a:gradFill>
      </dgm:spPr>
      <dgm:t>
        <a:bodyPr/>
        <a:lstStyle/>
        <a:p>
          <a:r>
            <a:rPr lang="en-US" sz="14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Protection</a:t>
          </a:r>
          <a:endParaRPr lang="en-US" sz="1400" dirty="0">
            <a:solidFill>
              <a:schemeClr val="tx1"/>
            </a:solidFill>
            <a:effectLst>
              <a:outerShdw blurRad="38100" dist="38100" dir="2700000" algn="tl">
                <a:srgbClr val="000000">
                  <a:alpha val="43137"/>
                </a:srgbClr>
              </a:outerShdw>
            </a:effectLst>
          </a:endParaRPr>
        </a:p>
      </dgm:t>
    </dgm:pt>
    <dgm:pt modelId="{308A913F-29F0-4B8A-B359-F0D32643FB9A}" type="sibTrans" cxnId="{2C41B265-B431-465D-BF4C-79D134471639}">
      <dgm:prSet/>
      <dgm:spPr/>
      <dgm:t>
        <a:bodyPr/>
        <a:lstStyle/>
        <a:p>
          <a:endParaRPr lang="en-US"/>
        </a:p>
      </dgm:t>
    </dgm:pt>
    <dgm:pt modelId="{68029E3D-5DDC-4E3D-8A99-1FDD242BC478}" type="parTrans" cxnId="{2C41B265-B431-465D-BF4C-79D134471639}">
      <dgm:prSet/>
      <dgm:spPr/>
      <dgm:t>
        <a:bodyPr/>
        <a:lstStyle/>
        <a:p>
          <a:endParaRPr lang="en-US"/>
        </a:p>
      </dgm:t>
    </dgm:pt>
    <dgm:pt modelId="{9B1E5CC2-21EC-4E48-B6A7-1E1AFB2A2AE5}" type="pres">
      <dgm:prSet presAssocID="{AF6FD37B-7353-4EC0-8DCD-182DB8E39C4D}" presName="compositeShape" presStyleCnt="0">
        <dgm:presLayoutVars>
          <dgm:chMax val="7"/>
          <dgm:dir/>
          <dgm:resizeHandles val="exact"/>
        </dgm:presLayoutVars>
      </dgm:prSet>
      <dgm:spPr/>
    </dgm:pt>
    <dgm:pt modelId="{4E683B28-2F39-45AC-8E12-88ED4D3DA1BF}" type="pres">
      <dgm:prSet presAssocID="{AF6FD37B-7353-4EC0-8DCD-182DB8E39C4D}" presName="wedge1" presStyleLbl="node1" presStyleIdx="0" presStyleCnt="5"/>
      <dgm:spPr/>
      <dgm:t>
        <a:bodyPr/>
        <a:lstStyle/>
        <a:p>
          <a:endParaRPr lang="en-US"/>
        </a:p>
      </dgm:t>
    </dgm:pt>
    <dgm:pt modelId="{5BF252F7-2EC9-4C46-8315-040717FE6EFE}" type="pres">
      <dgm:prSet presAssocID="{AF6FD37B-7353-4EC0-8DCD-182DB8E39C4D}" presName="dummy1a" presStyleCnt="0"/>
      <dgm:spPr/>
    </dgm:pt>
    <dgm:pt modelId="{D4D5DD7A-157B-447A-B754-816FED6A5533}" type="pres">
      <dgm:prSet presAssocID="{AF6FD37B-7353-4EC0-8DCD-182DB8E39C4D}" presName="dummy1b" presStyleCnt="0"/>
      <dgm:spPr/>
    </dgm:pt>
    <dgm:pt modelId="{BAB78E2A-E1D7-4315-A055-91C7C4FC21A9}" type="pres">
      <dgm:prSet presAssocID="{AF6FD37B-7353-4EC0-8DCD-182DB8E39C4D}" presName="wedge1Tx" presStyleLbl="node1" presStyleIdx="0" presStyleCnt="5">
        <dgm:presLayoutVars>
          <dgm:chMax val="0"/>
          <dgm:chPref val="0"/>
          <dgm:bulletEnabled val="1"/>
        </dgm:presLayoutVars>
      </dgm:prSet>
      <dgm:spPr/>
      <dgm:t>
        <a:bodyPr/>
        <a:lstStyle/>
        <a:p>
          <a:endParaRPr lang="en-US"/>
        </a:p>
      </dgm:t>
    </dgm:pt>
    <dgm:pt modelId="{D09BE494-DBD2-43D2-AFB6-BFDAF2107D1B}" type="pres">
      <dgm:prSet presAssocID="{AF6FD37B-7353-4EC0-8DCD-182DB8E39C4D}" presName="wedge2" presStyleLbl="node1" presStyleIdx="1" presStyleCnt="5"/>
      <dgm:spPr/>
      <dgm:t>
        <a:bodyPr/>
        <a:lstStyle/>
        <a:p>
          <a:endParaRPr lang="en-US"/>
        </a:p>
      </dgm:t>
    </dgm:pt>
    <dgm:pt modelId="{DEF9D2F0-19A2-4A4F-B684-A06F0527F596}" type="pres">
      <dgm:prSet presAssocID="{AF6FD37B-7353-4EC0-8DCD-182DB8E39C4D}" presName="dummy2a" presStyleCnt="0"/>
      <dgm:spPr/>
    </dgm:pt>
    <dgm:pt modelId="{7C3FA37E-9EF3-47DC-9F16-AA12DAD00F64}" type="pres">
      <dgm:prSet presAssocID="{AF6FD37B-7353-4EC0-8DCD-182DB8E39C4D}" presName="dummy2b" presStyleCnt="0"/>
      <dgm:spPr/>
    </dgm:pt>
    <dgm:pt modelId="{271328A5-69D0-4BB3-A34A-15382B24A64D}" type="pres">
      <dgm:prSet presAssocID="{AF6FD37B-7353-4EC0-8DCD-182DB8E39C4D}" presName="wedge2Tx" presStyleLbl="node1" presStyleIdx="1" presStyleCnt="5">
        <dgm:presLayoutVars>
          <dgm:chMax val="0"/>
          <dgm:chPref val="0"/>
          <dgm:bulletEnabled val="1"/>
        </dgm:presLayoutVars>
      </dgm:prSet>
      <dgm:spPr/>
      <dgm:t>
        <a:bodyPr/>
        <a:lstStyle/>
        <a:p>
          <a:endParaRPr lang="en-US"/>
        </a:p>
      </dgm:t>
    </dgm:pt>
    <dgm:pt modelId="{E779F631-6FCD-4FF0-8C12-81663AB82704}" type="pres">
      <dgm:prSet presAssocID="{AF6FD37B-7353-4EC0-8DCD-182DB8E39C4D}" presName="wedge3" presStyleLbl="node1" presStyleIdx="2" presStyleCnt="5" custScaleX="117611" custLinFactNeighborX="-334" custLinFactNeighborY="324"/>
      <dgm:spPr/>
      <dgm:t>
        <a:bodyPr/>
        <a:lstStyle/>
        <a:p>
          <a:endParaRPr lang="en-US"/>
        </a:p>
      </dgm:t>
    </dgm:pt>
    <dgm:pt modelId="{3C90EFB9-589B-41B4-BE78-17B490AE8D8C}" type="pres">
      <dgm:prSet presAssocID="{AF6FD37B-7353-4EC0-8DCD-182DB8E39C4D}" presName="dummy3a" presStyleCnt="0"/>
      <dgm:spPr/>
    </dgm:pt>
    <dgm:pt modelId="{E94EB5E9-7DD6-4F41-AB20-3184A22CA9E4}" type="pres">
      <dgm:prSet presAssocID="{AF6FD37B-7353-4EC0-8DCD-182DB8E39C4D}" presName="dummy3b" presStyleCnt="0"/>
      <dgm:spPr/>
    </dgm:pt>
    <dgm:pt modelId="{2B7F7202-27D2-4A4A-9C84-63E10982FE5A}" type="pres">
      <dgm:prSet presAssocID="{AF6FD37B-7353-4EC0-8DCD-182DB8E39C4D}" presName="wedge3Tx" presStyleLbl="node1" presStyleIdx="2" presStyleCnt="5">
        <dgm:presLayoutVars>
          <dgm:chMax val="0"/>
          <dgm:chPref val="0"/>
          <dgm:bulletEnabled val="1"/>
        </dgm:presLayoutVars>
      </dgm:prSet>
      <dgm:spPr/>
      <dgm:t>
        <a:bodyPr/>
        <a:lstStyle/>
        <a:p>
          <a:endParaRPr lang="en-US"/>
        </a:p>
      </dgm:t>
    </dgm:pt>
    <dgm:pt modelId="{57BE9798-62AD-4595-9913-161D01A26046}" type="pres">
      <dgm:prSet presAssocID="{AF6FD37B-7353-4EC0-8DCD-182DB8E39C4D}" presName="wedge4" presStyleLbl="node1" presStyleIdx="3" presStyleCnt="5"/>
      <dgm:spPr/>
      <dgm:t>
        <a:bodyPr/>
        <a:lstStyle/>
        <a:p>
          <a:endParaRPr lang="en-US"/>
        </a:p>
      </dgm:t>
    </dgm:pt>
    <dgm:pt modelId="{95984CDB-9C2B-4C33-9013-0415F411317C}" type="pres">
      <dgm:prSet presAssocID="{AF6FD37B-7353-4EC0-8DCD-182DB8E39C4D}" presName="dummy4a" presStyleCnt="0"/>
      <dgm:spPr/>
    </dgm:pt>
    <dgm:pt modelId="{2006D854-E24A-46DF-90CA-EFFE51B86A9A}" type="pres">
      <dgm:prSet presAssocID="{AF6FD37B-7353-4EC0-8DCD-182DB8E39C4D}" presName="dummy4b" presStyleCnt="0"/>
      <dgm:spPr/>
    </dgm:pt>
    <dgm:pt modelId="{648734EE-BD49-4F3C-A395-FA89A15C8B2D}" type="pres">
      <dgm:prSet presAssocID="{AF6FD37B-7353-4EC0-8DCD-182DB8E39C4D}" presName="wedge4Tx" presStyleLbl="node1" presStyleIdx="3" presStyleCnt="5">
        <dgm:presLayoutVars>
          <dgm:chMax val="0"/>
          <dgm:chPref val="0"/>
          <dgm:bulletEnabled val="1"/>
        </dgm:presLayoutVars>
      </dgm:prSet>
      <dgm:spPr/>
      <dgm:t>
        <a:bodyPr/>
        <a:lstStyle/>
        <a:p>
          <a:endParaRPr lang="en-US"/>
        </a:p>
      </dgm:t>
    </dgm:pt>
    <dgm:pt modelId="{6CF42F59-B534-4462-8090-F26660D37D09}" type="pres">
      <dgm:prSet presAssocID="{AF6FD37B-7353-4EC0-8DCD-182DB8E39C4D}" presName="wedge5" presStyleLbl="node1" presStyleIdx="4" presStyleCnt="5"/>
      <dgm:spPr/>
      <dgm:t>
        <a:bodyPr/>
        <a:lstStyle/>
        <a:p>
          <a:endParaRPr lang="en-US"/>
        </a:p>
      </dgm:t>
    </dgm:pt>
    <dgm:pt modelId="{F820D4D2-8CE4-4FC5-8323-9D2F4D56EC98}" type="pres">
      <dgm:prSet presAssocID="{AF6FD37B-7353-4EC0-8DCD-182DB8E39C4D}" presName="dummy5a" presStyleCnt="0"/>
      <dgm:spPr/>
    </dgm:pt>
    <dgm:pt modelId="{E25B9F81-56BC-44DF-8E9E-A6546959B1A3}" type="pres">
      <dgm:prSet presAssocID="{AF6FD37B-7353-4EC0-8DCD-182DB8E39C4D}" presName="dummy5b" presStyleCnt="0"/>
      <dgm:spPr/>
    </dgm:pt>
    <dgm:pt modelId="{5CDF3054-949B-4044-B22C-95635D23F1C7}" type="pres">
      <dgm:prSet presAssocID="{AF6FD37B-7353-4EC0-8DCD-182DB8E39C4D}" presName="wedge5Tx" presStyleLbl="node1" presStyleIdx="4" presStyleCnt="5">
        <dgm:presLayoutVars>
          <dgm:chMax val="0"/>
          <dgm:chPref val="0"/>
          <dgm:bulletEnabled val="1"/>
        </dgm:presLayoutVars>
      </dgm:prSet>
      <dgm:spPr/>
      <dgm:t>
        <a:bodyPr/>
        <a:lstStyle/>
        <a:p>
          <a:endParaRPr lang="en-US"/>
        </a:p>
      </dgm:t>
    </dgm:pt>
    <dgm:pt modelId="{F509C47D-9EBF-44F8-B928-E509612DB537}" type="pres">
      <dgm:prSet presAssocID="{4DAB1BB4-1465-41BF-874E-FDEB68F3E053}" presName="arrowWedge1" presStyleLbl="fgSibTrans2D1" presStyleIdx="0" presStyleCnt="5">
        <dgm:style>
          <a:lnRef idx="0">
            <a:schemeClr val="accent3"/>
          </a:lnRef>
          <a:fillRef idx="3">
            <a:schemeClr val="accent3"/>
          </a:fillRef>
          <a:effectRef idx="3">
            <a:schemeClr val="accent3"/>
          </a:effectRef>
          <a:fontRef idx="minor">
            <a:schemeClr val="lt1"/>
          </a:fontRef>
        </dgm:style>
      </dgm:prSet>
      <dgm:spPr>
        <a:solidFill>
          <a:srgbClr val="CF391B"/>
        </a:solidFill>
      </dgm:spPr>
    </dgm:pt>
    <dgm:pt modelId="{5414E31A-F597-440B-BEF9-A1198307DA31}" type="pres">
      <dgm:prSet presAssocID="{454C2065-06BF-4881-AF13-56F63D5BCF63}" presName="arrowWedge2" presStyleLbl="fgSibTrans2D1" presStyleIdx="1" presStyleCnt="5">
        <dgm:style>
          <a:lnRef idx="0">
            <a:schemeClr val="accent2"/>
          </a:lnRef>
          <a:fillRef idx="3">
            <a:schemeClr val="accent2"/>
          </a:fillRef>
          <a:effectRef idx="3">
            <a:schemeClr val="accent2"/>
          </a:effectRef>
          <a:fontRef idx="minor">
            <a:schemeClr val="lt1"/>
          </a:fontRef>
        </dgm:style>
      </dgm:prSet>
      <dgm:spPr>
        <a:solidFill>
          <a:srgbClr val="CF391B"/>
        </a:solidFill>
      </dgm:spPr>
    </dgm:pt>
    <dgm:pt modelId="{D3A946B7-FE1F-4934-B7E6-B96CF6A63412}" type="pres">
      <dgm:prSet presAssocID="{2E6D8301-C425-4328-BA2A-118EA9A8C45D}" presName="arrowWedge3" presStyleLbl="fgSibTrans2D1" presStyleIdx="2" presStyleCnt="5">
        <dgm:style>
          <a:lnRef idx="0">
            <a:schemeClr val="accent1"/>
          </a:lnRef>
          <a:fillRef idx="3">
            <a:schemeClr val="accent1"/>
          </a:fillRef>
          <a:effectRef idx="3">
            <a:schemeClr val="accent1"/>
          </a:effectRef>
          <a:fontRef idx="minor">
            <a:schemeClr val="lt1"/>
          </a:fontRef>
        </dgm:style>
      </dgm:prSet>
      <dgm:spPr>
        <a:solidFill>
          <a:srgbClr val="CF391B"/>
        </a:solidFill>
      </dgm:spPr>
    </dgm:pt>
    <dgm:pt modelId="{4F76B353-DB20-4998-9450-BE4D61433618}" type="pres">
      <dgm:prSet presAssocID="{23FDA28B-3844-4E7B-9474-4059AD72DE7C}" presName="arrowWedge4" presStyleLbl="fgSibTrans2D1" presStyleIdx="3" presStyleCnt="5">
        <dgm:style>
          <a:lnRef idx="0">
            <a:schemeClr val="accent4"/>
          </a:lnRef>
          <a:fillRef idx="3">
            <a:schemeClr val="accent4"/>
          </a:fillRef>
          <a:effectRef idx="3">
            <a:schemeClr val="accent4"/>
          </a:effectRef>
          <a:fontRef idx="minor">
            <a:schemeClr val="lt1"/>
          </a:fontRef>
        </dgm:style>
      </dgm:prSet>
      <dgm:spPr>
        <a:solidFill>
          <a:srgbClr val="CF391B"/>
        </a:solidFill>
      </dgm:spPr>
    </dgm:pt>
    <dgm:pt modelId="{EF5369E9-910F-4E6B-9E91-52154089FD5F}" type="pres">
      <dgm:prSet presAssocID="{308A913F-29F0-4B8A-B359-F0D32643FB9A}" presName="arrowWedge5" presStyleLbl="fgSibTrans2D1" presStyleIdx="4" presStyleCnt="5">
        <dgm:style>
          <a:lnRef idx="0">
            <a:schemeClr val="accent5"/>
          </a:lnRef>
          <a:fillRef idx="3">
            <a:schemeClr val="accent5"/>
          </a:fillRef>
          <a:effectRef idx="3">
            <a:schemeClr val="accent5"/>
          </a:effectRef>
          <a:fontRef idx="minor">
            <a:schemeClr val="lt1"/>
          </a:fontRef>
        </dgm:style>
      </dgm:prSet>
      <dgm:spPr>
        <a:solidFill>
          <a:srgbClr val="CF391B"/>
        </a:solidFill>
      </dgm:spPr>
      <dgm:t>
        <a:bodyPr/>
        <a:lstStyle/>
        <a:p>
          <a:endParaRPr lang="en-US"/>
        </a:p>
      </dgm:t>
    </dgm:pt>
  </dgm:ptLst>
  <dgm:cxnLst>
    <dgm:cxn modelId="{4EE8FD9F-BC5F-46CC-B339-8EC46572374E}" type="presOf" srcId="{800435E3-6DB8-478D-90D4-A348F0546A9A}" destId="{4E683B28-2F39-45AC-8E12-88ED4D3DA1BF}" srcOrd="0" destOrd="0" presId="urn:microsoft.com/office/officeart/2005/8/layout/cycle8"/>
    <dgm:cxn modelId="{831C712D-B8AF-4C25-A0BC-2A3DCFDA698B}" type="presOf" srcId="{C08415AD-75F7-49DD-9C94-99BF6B609B30}" destId="{57BE9798-62AD-4595-9913-161D01A26046}" srcOrd="0" destOrd="0" presId="urn:microsoft.com/office/officeart/2005/8/layout/cycle8"/>
    <dgm:cxn modelId="{8FFE3F00-CAB5-476D-8151-C005FAB0EBD0}" type="presOf" srcId="{800435E3-6DB8-478D-90D4-A348F0546A9A}" destId="{BAB78E2A-E1D7-4315-A055-91C7C4FC21A9}" srcOrd="1" destOrd="0" presId="urn:microsoft.com/office/officeart/2005/8/layout/cycle8"/>
    <dgm:cxn modelId="{F96CE386-CCA5-4C23-99FB-B139EB3C54E1}" srcId="{AF6FD37B-7353-4EC0-8DCD-182DB8E39C4D}" destId="{51051078-4DD0-4089-9167-BD0B3102DF2A}" srcOrd="1" destOrd="0" parTransId="{2E4A67B4-5C1C-40F6-B34D-A4796D40E81B}" sibTransId="{454C2065-06BF-4881-AF13-56F63D5BCF63}"/>
    <dgm:cxn modelId="{BBAFF910-D67A-49E7-AE1A-236B77F97C3C}" srcId="{AF6FD37B-7353-4EC0-8DCD-182DB8E39C4D}" destId="{6488A305-0755-45A8-BF96-1945B9A0F1E5}" srcOrd="2" destOrd="0" parTransId="{988BC3EF-EFAE-4C9F-9170-E37719D40522}" sibTransId="{2E6D8301-C425-4328-BA2A-118EA9A8C45D}"/>
    <dgm:cxn modelId="{7E9701F7-95DA-4582-9FA0-6165211B11FB}" type="presOf" srcId="{AF6FD37B-7353-4EC0-8DCD-182DB8E39C4D}" destId="{9B1E5CC2-21EC-4E48-B6A7-1E1AFB2A2AE5}" srcOrd="0" destOrd="0" presId="urn:microsoft.com/office/officeart/2005/8/layout/cycle8"/>
    <dgm:cxn modelId="{E0F157A0-6710-4D35-A545-18EEFA66EEA4}" type="presOf" srcId="{0C0A132B-9DAD-42BC-B730-8DF2D6146658}" destId="{5CDF3054-949B-4044-B22C-95635D23F1C7}" srcOrd="1" destOrd="0" presId="urn:microsoft.com/office/officeart/2005/8/layout/cycle8"/>
    <dgm:cxn modelId="{E6D2CE37-3C69-4F45-AB3F-6F524FFBA16F}" srcId="{AF6FD37B-7353-4EC0-8DCD-182DB8E39C4D}" destId="{C08415AD-75F7-49DD-9C94-99BF6B609B30}" srcOrd="3" destOrd="0" parTransId="{DF2821AB-9041-4F1B-99C3-E97A6E68DA6C}" sibTransId="{23FDA28B-3844-4E7B-9474-4059AD72DE7C}"/>
    <dgm:cxn modelId="{11859D73-22C7-449C-972C-B6D32EBAABB5}" type="presOf" srcId="{6488A305-0755-45A8-BF96-1945B9A0F1E5}" destId="{E779F631-6FCD-4FF0-8C12-81663AB82704}" srcOrd="0" destOrd="0" presId="urn:microsoft.com/office/officeart/2005/8/layout/cycle8"/>
    <dgm:cxn modelId="{59021A32-0363-4A79-82BF-4AE3A80B86A5}" type="presOf" srcId="{51051078-4DD0-4089-9167-BD0B3102DF2A}" destId="{D09BE494-DBD2-43D2-AFB6-BFDAF2107D1B}" srcOrd="0" destOrd="0" presId="urn:microsoft.com/office/officeart/2005/8/layout/cycle8"/>
    <dgm:cxn modelId="{05C47BD8-8ABD-43BB-A3A8-BDA5D4735AB2}" type="presOf" srcId="{6488A305-0755-45A8-BF96-1945B9A0F1E5}" destId="{2B7F7202-27D2-4A4A-9C84-63E10982FE5A}" srcOrd="1" destOrd="0" presId="urn:microsoft.com/office/officeart/2005/8/layout/cycle8"/>
    <dgm:cxn modelId="{959267C4-6CEF-4D7A-A617-D4842A58A837}" type="presOf" srcId="{C08415AD-75F7-49DD-9C94-99BF6B609B30}" destId="{648734EE-BD49-4F3C-A395-FA89A15C8B2D}" srcOrd="1" destOrd="0" presId="urn:microsoft.com/office/officeart/2005/8/layout/cycle8"/>
    <dgm:cxn modelId="{C2916D10-9182-4AC7-86E1-10DB73DE900C}" type="presOf" srcId="{51051078-4DD0-4089-9167-BD0B3102DF2A}" destId="{271328A5-69D0-4BB3-A34A-15382B24A64D}" srcOrd="1" destOrd="0" presId="urn:microsoft.com/office/officeart/2005/8/layout/cycle8"/>
    <dgm:cxn modelId="{6D824A12-A442-461A-80D5-2F30E7D03EA7}" type="presOf" srcId="{0C0A132B-9DAD-42BC-B730-8DF2D6146658}" destId="{6CF42F59-B534-4462-8090-F26660D37D09}" srcOrd="0" destOrd="0" presId="urn:microsoft.com/office/officeart/2005/8/layout/cycle8"/>
    <dgm:cxn modelId="{2C41B265-B431-465D-BF4C-79D134471639}" srcId="{AF6FD37B-7353-4EC0-8DCD-182DB8E39C4D}" destId="{0C0A132B-9DAD-42BC-B730-8DF2D6146658}" srcOrd="4" destOrd="0" parTransId="{68029E3D-5DDC-4E3D-8A99-1FDD242BC478}" sibTransId="{308A913F-29F0-4B8A-B359-F0D32643FB9A}"/>
    <dgm:cxn modelId="{06A0774A-D906-4612-8633-E06AE5CB246B}" srcId="{AF6FD37B-7353-4EC0-8DCD-182DB8E39C4D}" destId="{800435E3-6DB8-478D-90D4-A348F0546A9A}" srcOrd="0" destOrd="0" parTransId="{75801984-02A4-4AFE-8AAC-ED45BFDDC0BF}" sibTransId="{4DAB1BB4-1465-41BF-874E-FDEB68F3E053}"/>
    <dgm:cxn modelId="{DECCCBF0-EA03-4934-A775-2026734A381A}" type="presParOf" srcId="{9B1E5CC2-21EC-4E48-B6A7-1E1AFB2A2AE5}" destId="{4E683B28-2F39-45AC-8E12-88ED4D3DA1BF}" srcOrd="0" destOrd="0" presId="urn:microsoft.com/office/officeart/2005/8/layout/cycle8"/>
    <dgm:cxn modelId="{097611A2-AC5C-4412-B89E-0FD9311AD39F}" type="presParOf" srcId="{9B1E5CC2-21EC-4E48-B6A7-1E1AFB2A2AE5}" destId="{5BF252F7-2EC9-4C46-8315-040717FE6EFE}" srcOrd="1" destOrd="0" presId="urn:microsoft.com/office/officeart/2005/8/layout/cycle8"/>
    <dgm:cxn modelId="{0FB730BB-EF39-4BD1-9F22-C487DA513E40}" type="presParOf" srcId="{9B1E5CC2-21EC-4E48-B6A7-1E1AFB2A2AE5}" destId="{D4D5DD7A-157B-447A-B754-816FED6A5533}" srcOrd="2" destOrd="0" presId="urn:microsoft.com/office/officeart/2005/8/layout/cycle8"/>
    <dgm:cxn modelId="{951EEF39-4B79-41FA-9162-EE61B3E4229D}" type="presParOf" srcId="{9B1E5CC2-21EC-4E48-B6A7-1E1AFB2A2AE5}" destId="{BAB78E2A-E1D7-4315-A055-91C7C4FC21A9}" srcOrd="3" destOrd="0" presId="urn:microsoft.com/office/officeart/2005/8/layout/cycle8"/>
    <dgm:cxn modelId="{DC24BC6F-193A-4E91-8C41-275277054943}" type="presParOf" srcId="{9B1E5CC2-21EC-4E48-B6A7-1E1AFB2A2AE5}" destId="{D09BE494-DBD2-43D2-AFB6-BFDAF2107D1B}" srcOrd="4" destOrd="0" presId="urn:microsoft.com/office/officeart/2005/8/layout/cycle8"/>
    <dgm:cxn modelId="{659216B1-9F80-45AF-983E-29BC3AB083A2}" type="presParOf" srcId="{9B1E5CC2-21EC-4E48-B6A7-1E1AFB2A2AE5}" destId="{DEF9D2F0-19A2-4A4F-B684-A06F0527F596}" srcOrd="5" destOrd="0" presId="urn:microsoft.com/office/officeart/2005/8/layout/cycle8"/>
    <dgm:cxn modelId="{0F9A11D7-058E-4C9C-A6D3-07299AE69AA6}" type="presParOf" srcId="{9B1E5CC2-21EC-4E48-B6A7-1E1AFB2A2AE5}" destId="{7C3FA37E-9EF3-47DC-9F16-AA12DAD00F64}" srcOrd="6" destOrd="0" presId="urn:microsoft.com/office/officeart/2005/8/layout/cycle8"/>
    <dgm:cxn modelId="{3BBE94A3-10A3-486C-A635-4ADBD1884A95}" type="presParOf" srcId="{9B1E5CC2-21EC-4E48-B6A7-1E1AFB2A2AE5}" destId="{271328A5-69D0-4BB3-A34A-15382B24A64D}" srcOrd="7" destOrd="0" presId="urn:microsoft.com/office/officeart/2005/8/layout/cycle8"/>
    <dgm:cxn modelId="{06CC394B-D6DB-4091-B02F-2C1E7D3CD111}" type="presParOf" srcId="{9B1E5CC2-21EC-4E48-B6A7-1E1AFB2A2AE5}" destId="{E779F631-6FCD-4FF0-8C12-81663AB82704}" srcOrd="8" destOrd="0" presId="urn:microsoft.com/office/officeart/2005/8/layout/cycle8"/>
    <dgm:cxn modelId="{D0654029-6AE7-4CDF-97D4-F1101977F455}" type="presParOf" srcId="{9B1E5CC2-21EC-4E48-B6A7-1E1AFB2A2AE5}" destId="{3C90EFB9-589B-41B4-BE78-17B490AE8D8C}" srcOrd="9" destOrd="0" presId="urn:microsoft.com/office/officeart/2005/8/layout/cycle8"/>
    <dgm:cxn modelId="{BDBD1084-B634-4142-A8F6-D56DFB00A0FC}" type="presParOf" srcId="{9B1E5CC2-21EC-4E48-B6A7-1E1AFB2A2AE5}" destId="{E94EB5E9-7DD6-4F41-AB20-3184A22CA9E4}" srcOrd="10" destOrd="0" presId="urn:microsoft.com/office/officeart/2005/8/layout/cycle8"/>
    <dgm:cxn modelId="{104D1FD3-3326-4399-BF01-01B5BDB95D1E}" type="presParOf" srcId="{9B1E5CC2-21EC-4E48-B6A7-1E1AFB2A2AE5}" destId="{2B7F7202-27D2-4A4A-9C84-63E10982FE5A}" srcOrd="11" destOrd="0" presId="urn:microsoft.com/office/officeart/2005/8/layout/cycle8"/>
    <dgm:cxn modelId="{8FFB8522-304A-401C-BC35-41336B3FA07D}" type="presParOf" srcId="{9B1E5CC2-21EC-4E48-B6A7-1E1AFB2A2AE5}" destId="{57BE9798-62AD-4595-9913-161D01A26046}" srcOrd="12" destOrd="0" presId="urn:microsoft.com/office/officeart/2005/8/layout/cycle8"/>
    <dgm:cxn modelId="{9F217070-D7E9-4097-ACE7-005158CD4EEF}" type="presParOf" srcId="{9B1E5CC2-21EC-4E48-B6A7-1E1AFB2A2AE5}" destId="{95984CDB-9C2B-4C33-9013-0415F411317C}" srcOrd="13" destOrd="0" presId="urn:microsoft.com/office/officeart/2005/8/layout/cycle8"/>
    <dgm:cxn modelId="{EC875D5F-160D-443E-AF41-9BFE651DB32B}" type="presParOf" srcId="{9B1E5CC2-21EC-4E48-B6A7-1E1AFB2A2AE5}" destId="{2006D854-E24A-46DF-90CA-EFFE51B86A9A}" srcOrd="14" destOrd="0" presId="urn:microsoft.com/office/officeart/2005/8/layout/cycle8"/>
    <dgm:cxn modelId="{F62DCAA1-23C6-4F0D-9DB0-1BEF5A970BEB}" type="presParOf" srcId="{9B1E5CC2-21EC-4E48-B6A7-1E1AFB2A2AE5}" destId="{648734EE-BD49-4F3C-A395-FA89A15C8B2D}" srcOrd="15" destOrd="0" presId="urn:microsoft.com/office/officeart/2005/8/layout/cycle8"/>
    <dgm:cxn modelId="{3E14004D-B03B-4CD7-8AF1-65DFB1163708}" type="presParOf" srcId="{9B1E5CC2-21EC-4E48-B6A7-1E1AFB2A2AE5}" destId="{6CF42F59-B534-4462-8090-F26660D37D09}" srcOrd="16" destOrd="0" presId="urn:microsoft.com/office/officeart/2005/8/layout/cycle8"/>
    <dgm:cxn modelId="{93174F24-7BDF-46E1-A177-9507BEAEE819}" type="presParOf" srcId="{9B1E5CC2-21EC-4E48-B6A7-1E1AFB2A2AE5}" destId="{F820D4D2-8CE4-4FC5-8323-9D2F4D56EC98}" srcOrd="17" destOrd="0" presId="urn:microsoft.com/office/officeart/2005/8/layout/cycle8"/>
    <dgm:cxn modelId="{C88DCEC1-7559-4B0D-AA7C-1DDD76520649}" type="presParOf" srcId="{9B1E5CC2-21EC-4E48-B6A7-1E1AFB2A2AE5}" destId="{E25B9F81-56BC-44DF-8E9E-A6546959B1A3}" srcOrd="18" destOrd="0" presId="urn:microsoft.com/office/officeart/2005/8/layout/cycle8"/>
    <dgm:cxn modelId="{1F50E493-B8D4-4D7B-B27C-7930355F8384}" type="presParOf" srcId="{9B1E5CC2-21EC-4E48-B6A7-1E1AFB2A2AE5}" destId="{5CDF3054-949B-4044-B22C-95635D23F1C7}" srcOrd="19" destOrd="0" presId="urn:microsoft.com/office/officeart/2005/8/layout/cycle8"/>
    <dgm:cxn modelId="{81CF96B1-6B5D-43FC-B3DB-D8E1022EDBD1}" type="presParOf" srcId="{9B1E5CC2-21EC-4E48-B6A7-1E1AFB2A2AE5}" destId="{F509C47D-9EBF-44F8-B928-E509612DB537}" srcOrd="20" destOrd="0" presId="urn:microsoft.com/office/officeart/2005/8/layout/cycle8"/>
    <dgm:cxn modelId="{550AA6AC-6A24-4D06-8746-DD6B43D5B7F8}" type="presParOf" srcId="{9B1E5CC2-21EC-4E48-B6A7-1E1AFB2A2AE5}" destId="{5414E31A-F597-440B-BEF9-A1198307DA31}" srcOrd="21" destOrd="0" presId="urn:microsoft.com/office/officeart/2005/8/layout/cycle8"/>
    <dgm:cxn modelId="{49DF5318-5FC3-412B-8EE8-25233588131D}" type="presParOf" srcId="{9B1E5CC2-21EC-4E48-B6A7-1E1AFB2A2AE5}" destId="{D3A946B7-FE1F-4934-B7E6-B96CF6A63412}" srcOrd="22" destOrd="0" presId="urn:microsoft.com/office/officeart/2005/8/layout/cycle8"/>
    <dgm:cxn modelId="{0AF4F389-6D24-4C48-8E1C-6D7EAD7D6202}" type="presParOf" srcId="{9B1E5CC2-21EC-4E48-B6A7-1E1AFB2A2AE5}" destId="{4F76B353-DB20-4998-9450-BE4D61433618}" srcOrd="23" destOrd="0" presId="urn:microsoft.com/office/officeart/2005/8/layout/cycle8"/>
    <dgm:cxn modelId="{C40240C2-7A91-4BF5-9FAF-F1A3780E6556}" type="presParOf" srcId="{9B1E5CC2-21EC-4E48-B6A7-1E1AFB2A2AE5}" destId="{EF5369E9-910F-4E6B-9E91-52154089FD5F}" srcOrd="2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83B28-2F39-45AC-8E12-88ED4D3DA1BF}">
      <dsp:nvSpPr>
        <dsp:cNvPr id="0" name=""/>
        <dsp:cNvSpPr/>
      </dsp:nvSpPr>
      <dsp:spPr>
        <a:xfrm>
          <a:off x="601607" y="270015"/>
          <a:ext cx="3664184" cy="3664184"/>
        </a:xfrm>
        <a:prstGeom prst="pie">
          <a:avLst>
            <a:gd name="adj1" fmla="val 16200000"/>
            <a:gd name="adj2" fmla="val 20520000"/>
          </a:avLst>
        </a:prstGeom>
        <a:gradFill rotWithShape="0">
          <a:gsLst>
            <a:gs pos="0">
              <a:schemeClr val="accent2">
                <a:lumMod val="75000"/>
              </a:schemeClr>
            </a:gs>
            <a:gs pos="80000">
              <a:schemeClr val="accent2"/>
            </a:gs>
            <a:gs pos="100000">
              <a:schemeClr val="accent2">
                <a:lumMod val="60000"/>
                <a:lumOff val="40000"/>
              </a:schemeClr>
            </a:gs>
          </a:gsLst>
          <a:lin ang="27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shade val="25000"/>
              <a:satMod val="15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Service Management</a:t>
          </a:r>
          <a:endParaRPr lang="en-US" sz="1400" kern="1200" dirty="0">
            <a:solidFill>
              <a:schemeClr val="tx1"/>
            </a:solidFill>
            <a:effectLst>
              <a:outerShdw blurRad="38100" dist="38100" dir="2700000" algn="tl">
                <a:srgbClr val="000000">
                  <a:alpha val="43137"/>
                </a:srgbClr>
              </a:outerShdw>
            </a:effectLst>
          </a:endParaRPr>
        </a:p>
      </dsp:txBody>
      <dsp:txXfrm>
        <a:off x="2513090" y="885947"/>
        <a:ext cx="1177773" cy="785182"/>
      </dsp:txXfrm>
    </dsp:sp>
    <dsp:sp modelId="{D09BE494-DBD2-43D2-AFB6-BFDAF2107D1B}">
      <dsp:nvSpPr>
        <dsp:cNvPr id="0" name=""/>
        <dsp:cNvSpPr/>
      </dsp:nvSpPr>
      <dsp:spPr>
        <a:xfrm>
          <a:off x="633015" y="367727"/>
          <a:ext cx="3664184" cy="3664184"/>
        </a:xfrm>
        <a:prstGeom prst="pie">
          <a:avLst>
            <a:gd name="adj1" fmla="val 20520000"/>
            <a:gd name="adj2" fmla="val 3240000"/>
          </a:avLst>
        </a:prstGeom>
        <a:gradFill rotWithShape="0">
          <a:gsLst>
            <a:gs pos="0">
              <a:schemeClr val="accent2">
                <a:shade val="51000"/>
                <a:satMod val="130000"/>
              </a:schemeClr>
            </a:gs>
            <a:gs pos="80000">
              <a:schemeClr val="accent1">
                <a:lumMod val="75000"/>
              </a:schemeClr>
            </a:gs>
            <a:gs pos="100000">
              <a:schemeClr val="accent2">
                <a:shade val="94000"/>
                <a:satMod val="135000"/>
              </a:schemeClr>
            </a:gs>
          </a:gsLst>
          <a:lin ang="27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shade val="25000"/>
              <a:satMod val="15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Provisioning</a:t>
          </a:r>
          <a:endParaRPr lang="en-US" sz="1400" kern="1200" dirty="0">
            <a:solidFill>
              <a:schemeClr val="tx1"/>
            </a:solidFill>
            <a:effectLst>
              <a:outerShdw blurRad="38100" dist="38100" dir="2700000" algn="tl">
                <a:srgbClr val="000000">
                  <a:alpha val="43137"/>
                </a:srgbClr>
              </a:outerShdw>
            </a:effectLst>
          </a:endParaRPr>
        </a:p>
      </dsp:txBody>
      <dsp:txXfrm>
        <a:off x="2992924" y="2041910"/>
        <a:ext cx="1090531" cy="872424"/>
      </dsp:txXfrm>
    </dsp:sp>
    <dsp:sp modelId="{E779F631-6FCD-4FF0-8C12-81663AB82704}">
      <dsp:nvSpPr>
        <dsp:cNvPr id="0" name=""/>
        <dsp:cNvSpPr/>
      </dsp:nvSpPr>
      <dsp:spPr>
        <a:xfrm>
          <a:off x="215246" y="439796"/>
          <a:ext cx="4309483" cy="3664184"/>
        </a:xfrm>
        <a:prstGeom prst="pie">
          <a:avLst>
            <a:gd name="adj1" fmla="val 3240000"/>
            <a:gd name="adj2" fmla="val 7560000"/>
          </a:avLst>
        </a:prstGeom>
        <a:gradFill rotWithShape="0">
          <a:gsLst>
            <a:gs pos="0">
              <a:schemeClr val="accent4">
                <a:shade val="51000"/>
                <a:satMod val="130000"/>
              </a:schemeClr>
            </a:gs>
            <a:gs pos="80000">
              <a:schemeClr val="accent4">
                <a:shade val="93000"/>
                <a:satMod val="130000"/>
                <a:alpha val="70000"/>
              </a:schemeClr>
            </a:gs>
            <a:gs pos="100000">
              <a:schemeClr val="accent4">
                <a:shade val="94000"/>
                <a:satMod val="135000"/>
                <a:alpha val="58000"/>
              </a:schemeClr>
            </a:gs>
          </a:gsLst>
          <a:lin ang="27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Configuration</a:t>
          </a:r>
          <a:r>
            <a:rPr lang="en-US" sz="1400" kern="1200" dirty="0" smtClean="0">
              <a:ln w="12700">
                <a:solidFill>
                  <a:schemeClr val="bg1">
                    <a:alpha val="0"/>
                  </a:schemeClr>
                </a:solidFill>
                <a:prstDash val="solid"/>
              </a:ln>
              <a:solidFill>
                <a:schemeClr val="bg1"/>
              </a:solidFill>
              <a:effectLst>
                <a:outerShdw blurRad="38100" dist="38100" dir="2700000" algn="tl">
                  <a:srgbClr val="000000">
                    <a:alpha val="43137"/>
                  </a:srgbClr>
                </a:outerShdw>
              </a:effectLst>
              <a:latin typeface="Arial" pitchFamily="34" charset="0"/>
            </a:rPr>
            <a:t> </a:t>
          </a:r>
          <a:endParaRPr lang="en-US" sz="1400" kern="1200" dirty="0">
            <a:effectLst>
              <a:outerShdw blurRad="38100" dist="38100" dir="2700000" algn="tl">
                <a:srgbClr val="000000">
                  <a:alpha val="43137"/>
                </a:srgbClr>
              </a:outerShdw>
            </a:effectLst>
          </a:endParaRPr>
        </a:p>
      </dsp:txBody>
      <dsp:txXfrm>
        <a:off x="1754348" y="3013449"/>
        <a:ext cx="1231281" cy="959667"/>
      </dsp:txXfrm>
    </dsp:sp>
    <dsp:sp modelId="{57BE9798-62AD-4595-9913-161D01A26046}">
      <dsp:nvSpPr>
        <dsp:cNvPr id="0" name=""/>
        <dsp:cNvSpPr/>
      </dsp:nvSpPr>
      <dsp:spPr>
        <a:xfrm>
          <a:off x="467254" y="367727"/>
          <a:ext cx="3664184" cy="3664184"/>
        </a:xfrm>
        <a:prstGeom prst="pie">
          <a:avLst>
            <a:gd name="adj1" fmla="val 7560000"/>
            <a:gd name="adj2" fmla="val 11880000"/>
          </a:avLst>
        </a:prstGeom>
        <a:gradFill rotWithShape="0">
          <a:gsLst>
            <a:gs pos="16000">
              <a:srgbClr val="A27400"/>
            </a:gs>
            <a:gs pos="87000">
              <a:schemeClr val="accent6">
                <a:shade val="93000"/>
                <a:satMod val="130000"/>
              </a:schemeClr>
            </a:gs>
            <a:gs pos="100000">
              <a:schemeClr val="accent6">
                <a:shade val="94000"/>
                <a:satMod val="135000"/>
              </a:schemeClr>
            </a:gs>
          </a:gsLst>
          <a:lin ang="2700000" scaled="0"/>
        </a:gradFill>
        <a:ln w="25400" cap="flat" cmpd="sng" algn="ctr">
          <a:noFill/>
          <a:prstDash val="solid"/>
        </a:ln>
        <a:effectLst/>
        <a:scene3d>
          <a:camera prst="orthographicFront"/>
          <a:lightRig rig="threePt" dir="t"/>
        </a:scene3d>
        <a:sp3d>
          <a:bevelT h="38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Monitoring</a:t>
          </a:r>
          <a:endParaRPr lang="en-US" sz="1400" kern="1200" dirty="0">
            <a:solidFill>
              <a:schemeClr val="tx1"/>
            </a:solidFill>
            <a:effectLst>
              <a:outerShdw blurRad="38100" dist="38100" dir="2700000" algn="tl">
                <a:srgbClr val="000000">
                  <a:alpha val="43137"/>
                </a:srgbClr>
              </a:outerShdw>
            </a:effectLst>
          </a:endParaRPr>
        </a:p>
      </dsp:txBody>
      <dsp:txXfrm>
        <a:off x="680998" y="2041910"/>
        <a:ext cx="1090531" cy="872424"/>
      </dsp:txXfrm>
    </dsp:sp>
    <dsp:sp modelId="{6CF42F59-B534-4462-8090-F26660D37D09}">
      <dsp:nvSpPr>
        <dsp:cNvPr id="0" name=""/>
        <dsp:cNvSpPr/>
      </dsp:nvSpPr>
      <dsp:spPr>
        <a:xfrm>
          <a:off x="498661" y="270015"/>
          <a:ext cx="3664184" cy="3664184"/>
        </a:xfrm>
        <a:prstGeom prst="pie">
          <a:avLst>
            <a:gd name="adj1" fmla="val 11880000"/>
            <a:gd name="adj2" fmla="val 16200000"/>
          </a:avLst>
        </a:prstGeom>
        <a:gradFill rotWithShape="0">
          <a:gsLst>
            <a:gs pos="0">
              <a:schemeClr val="accent1">
                <a:shade val="51000"/>
                <a:satMod val="130000"/>
              </a:schemeClr>
            </a:gs>
            <a:gs pos="66000">
              <a:schemeClr val="accent1">
                <a:shade val="93000"/>
                <a:satMod val="130000"/>
              </a:schemeClr>
            </a:gs>
            <a:gs pos="100000">
              <a:schemeClr val="accent1">
                <a:shade val="94000"/>
                <a:satMod val="135000"/>
                <a:alpha val="63000"/>
              </a:schemeClr>
            </a:gs>
          </a:gsLst>
          <a:lin ang="27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5">
              <a:shade val="25000"/>
              <a:satMod val="15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Protection</a:t>
          </a:r>
          <a:endParaRPr lang="en-US" sz="1400" kern="1200" dirty="0">
            <a:solidFill>
              <a:schemeClr val="tx1"/>
            </a:solidFill>
            <a:effectLst>
              <a:outerShdw blurRad="38100" dist="38100" dir="2700000" algn="tl">
                <a:srgbClr val="000000">
                  <a:alpha val="43137"/>
                </a:srgbClr>
              </a:outerShdw>
            </a:effectLst>
          </a:endParaRPr>
        </a:p>
      </dsp:txBody>
      <dsp:txXfrm>
        <a:off x="1073589" y="885947"/>
        <a:ext cx="1177773" cy="785182"/>
      </dsp:txXfrm>
    </dsp:sp>
    <dsp:sp modelId="{F509C47D-9EBF-44F8-B928-E509612DB537}">
      <dsp:nvSpPr>
        <dsp:cNvPr id="0" name=""/>
        <dsp:cNvSpPr/>
      </dsp:nvSpPr>
      <dsp:spPr>
        <a:xfrm>
          <a:off x="374604" y="43185"/>
          <a:ext cx="4117845" cy="4117845"/>
        </a:xfrm>
        <a:prstGeom prst="circularArrow">
          <a:avLst>
            <a:gd name="adj1" fmla="val 5085"/>
            <a:gd name="adj2" fmla="val 327528"/>
            <a:gd name="adj3" fmla="val 20192361"/>
            <a:gd name="adj4" fmla="val 16200324"/>
            <a:gd name="adj5" fmla="val 5932"/>
          </a:avLst>
        </a:prstGeom>
        <a:solidFill>
          <a:srgbClr val="CF391B"/>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shade val="25000"/>
              <a:satMod val="150000"/>
            </a:schemeClr>
          </a:contourClr>
        </a:sp3d>
      </dsp:spPr>
      <dsp:style>
        <a:lnRef idx="0">
          <a:schemeClr val="accent3"/>
        </a:lnRef>
        <a:fillRef idx="3">
          <a:schemeClr val="accent3"/>
        </a:fillRef>
        <a:effectRef idx="3">
          <a:schemeClr val="accent3"/>
        </a:effectRef>
        <a:fontRef idx="minor">
          <a:schemeClr val="lt1"/>
        </a:fontRef>
      </dsp:style>
    </dsp:sp>
    <dsp:sp modelId="{5414E31A-F597-440B-BEF9-A1198307DA31}">
      <dsp:nvSpPr>
        <dsp:cNvPr id="0" name=""/>
        <dsp:cNvSpPr/>
      </dsp:nvSpPr>
      <dsp:spPr>
        <a:xfrm>
          <a:off x="406438" y="140864"/>
          <a:ext cx="4117845" cy="4117845"/>
        </a:xfrm>
        <a:prstGeom prst="circularArrow">
          <a:avLst>
            <a:gd name="adj1" fmla="val 5085"/>
            <a:gd name="adj2" fmla="val 327528"/>
            <a:gd name="adj3" fmla="val 2912753"/>
            <a:gd name="adj4" fmla="val 20519953"/>
            <a:gd name="adj5" fmla="val 5932"/>
          </a:avLst>
        </a:prstGeom>
        <a:solidFill>
          <a:srgbClr val="CF391B"/>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shade val="25000"/>
              <a:satMod val="150000"/>
            </a:schemeClr>
          </a:contourClr>
        </a:sp3d>
      </dsp:spPr>
      <dsp:style>
        <a:lnRef idx="0">
          <a:schemeClr val="accent2"/>
        </a:lnRef>
        <a:fillRef idx="3">
          <a:schemeClr val="accent2"/>
        </a:fillRef>
        <a:effectRef idx="3">
          <a:schemeClr val="accent2"/>
        </a:effectRef>
        <a:fontRef idx="minor">
          <a:schemeClr val="lt1"/>
        </a:fontRef>
      </dsp:style>
    </dsp:sp>
    <dsp:sp modelId="{D3A946B7-FE1F-4934-B7E6-B96CF6A63412}">
      <dsp:nvSpPr>
        <dsp:cNvPr id="0" name=""/>
        <dsp:cNvSpPr/>
      </dsp:nvSpPr>
      <dsp:spPr>
        <a:xfrm>
          <a:off x="307337" y="213117"/>
          <a:ext cx="4117845" cy="4117845"/>
        </a:xfrm>
        <a:prstGeom prst="circularArrow">
          <a:avLst>
            <a:gd name="adj1" fmla="val 5085"/>
            <a:gd name="adj2" fmla="val 327528"/>
            <a:gd name="adj3" fmla="val 7232777"/>
            <a:gd name="adj4" fmla="val 3239695"/>
            <a:gd name="adj5" fmla="val 5932"/>
          </a:avLst>
        </a:prstGeom>
        <a:solidFill>
          <a:srgbClr val="CF391B"/>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sp>
    <dsp:sp modelId="{4F76B353-DB20-4998-9450-BE4D61433618}">
      <dsp:nvSpPr>
        <dsp:cNvPr id="0" name=""/>
        <dsp:cNvSpPr/>
      </dsp:nvSpPr>
      <dsp:spPr>
        <a:xfrm>
          <a:off x="240170" y="140864"/>
          <a:ext cx="4117845" cy="4117845"/>
        </a:xfrm>
        <a:prstGeom prst="circularArrow">
          <a:avLst>
            <a:gd name="adj1" fmla="val 5085"/>
            <a:gd name="adj2" fmla="val 327528"/>
            <a:gd name="adj3" fmla="val 11552519"/>
            <a:gd name="adj4" fmla="val 7559718"/>
            <a:gd name="adj5" fmla="val 5932"/>
          </a:avLst>
        </a:prstGeom>
        <a:solidFill>
          <a:srgbClr val="CF391B"/>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4">
              <a:shade val="25000"/>
              <a:satMod val="150000"/>
            </a:schemeClr>
          </a:contourClr>
        </a:sp3d>
      </dsp:spPr>
      <dsp:style>
        <a:lnRef idx="0">
          <a:schemeClr val="accent4"/>
        </a:lnRef>
        <a:fillRef idx="3">
          <a:schemeClr val="accent4"/>
        </a:fillRef>
        <a:effectRef idx="3">
          <a:schemeClr val="accent4"/>
        </a:effectRef>
        <a:fontRef idx="minor">
          <a:schemeClr val="lt1"/>
        </a:fontRef>
      </dsp:style>
    </dsp:sp>
    <dsp:sp modelId="{EF5369E9-910F-4E6B-9E91-52154089FD5F}">
      <dsp:nvSpPr>
        <dsp:cNvPr id="0" name=""/>
        <dsp:cNvSpPr/>
      </dsp:nvSpPr>
      <dsp:spPr>
        <a:xfrm>
          <a:off x="272003" y="43185"/>
          <a:ext cx="4117845" cy="4117845"/>
        </a:xfrm>
        <a:prstGeom prst="circularArrow">
          <a:avLst>
            <a:gd name="adj1" fmla="val 5085"/>
            <a:gd name="adj2" fmla="val 327528"/>
            <a:gd name="adj3" fmla="val 15872148"/>
            <a:gd name="adj4" fmla="val 11880111"/>
            <a:gd name="adj5" fmla="val 5932"/>
          </a:avLst>
        </a:prstGeom>
        <a:solidFill>
          <a:srgbClr val="CF391B"/>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5">
              <a:shade val="25000"/>
              <a:satMod val="150000"/>
            </a:schemeClr>
          </a:contourClr>
        </a:sp3d>
      </dsp:spPr>
      <dsp:style>
        <a:lnRef idx="0">
          <a:schemeClr val="accent5"/>
        </a:lnRef>
        <a:fillRef idx="3">
          <a:schemeClr val="accent5"/>
        </a:fillRef>
        <a:effectRef idx="3">
          <a:schemeClr val="accent5"/>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a:latin typeface="Segoe UI" pitchFamily="34" charset="0"/>
              </a:rPr>
              <a:t>TechEd</a:t>
            </a:r>
            <a:r>
              <a:rPr lang="en-US" dirty="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Arial" pitchFamily="34" charset="0"/>
              </a:rPr>
              <a:pPr/>
              <a:t>5/17/2011</a:t>
            </a:fld>
            <a:endParaRPr lang="en-US" dirty="0">
              <a:latin typeface="Arial"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Arial" pitchFamily="34" charset="0"/>
              </a:rPr>
              <a:pPr/>
              <a:t>‹#›</a:t>
            </a:fld>
            <a:endParaRPr lang="en-US" dirty="0">
              <a:latin typeface="Arial" pitchFamily="34" charset="0"/>
            </a:endParaRPr>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Segoe UI" pitchFamily="34" charset="0"/>
              </a:rPr>
            </a:br>
            <a:r>
              <a:rPr lang="en-US" dirty="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endParaRPr lang="en-US" sz="500" dirty="0" smtClean="0">
              <a:solidFill>
                <a:srgbClr val="000000"/>
              </a:solidFill>
              <a:latin typeface="Segoe UI"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Arial"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Arial"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3005164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lIns="92224" tIns="46111" rIns="92224" bIns="46111" numCol="1" anchor="t" anchorCtr="0" compatLnSpc="1">
            <a:prstTxWarp prst="textNoShape">
              <a:avLst/>
            </a:prstTxWarp>
          </a:bodyPr>
          <a:lstStyle/>
          <a:p>
            <a:pPr eaLnBrk="1" hangingPunct="1">
              <a:spcBef>
                <a:spcPct val="0"/>
              </a:spcBef>
            </a:pPr>
            <a:endParaRPr lang="en-US" dirty="0"/>
          </a:p>
        </p:txBody>
      </p:sp>
      <p:sp>
        <p:nvSpPr>
          <p:cNvPr id="103427" name="Slide Number Placeholder 3"/>
          <p:cNvSpPr txBox="1">
            <a:spLocks noGrp="1"/>
          </p:cNvSpPr>
          <p:nvPr/>
        </p:nvSpPr>
        <p:spPr bwMode="auto">
          <a:xfrm>
            <a:off x="6172204" y="8685215"/>
            <a:ext cx="684213" cy="457200"/>
          </a:xfrm>
          <a:prstGeom prst="rect">
            <a:avLst/>
          </a:prstGeom>
          <a:noFill/>
          <a:ln w="9525">
            <a:noFill/>
            <a:miter lim="800000"/>
            <a:headEnd/>
            <a:tailEnd/>
          </a:ln>
        </p:spPr>
        <p:txBody>
          <a:bodyPr lIns="92224" tIns="46111" rIns="92224" bIns="46111" anchor="b"/>
          <a:lstStyle/>
          <a:p>
            <a:pPr algn="r" defTabSz="900441"/>
            <a:fld id="{065E8E64-B73A-4CDB-B3E0-3C25590DFEE2}" type="slidenum">
              <a:rPr lang="en-US" sz="1200">
                <a:solidFill>
                  <a:srgbClr val="000000"/>
                </a:solidFill>
              </a:rPr>
              <a:pPr algn="r" defTabSz="900441"/>
              <a:t>22</a:t>
            </a:fld>
            <a:endParaRPr lang="en-US" sz="1200">
              <a:solidFill>
                <a:srgbClr val="000000"/>
              </a:solidFill>
            </a:endParaRPr>
          </a:p>
        </p:txBody>
      </p:sp>
      <p:sp>
        <p:nvSpPr>
          <p:cNvPr id="103428" name="Footer Placeholder 7"/>
          <p:cNvSpPr txBox="1">
            <a:spLocks noGrp="1"/>
          </p:cNvSpPr>
          <p:nvPr/>
        </p:nvSpPr>
        <p:spPr bwMode="auto">
          <a:xfrm>
            <a:off x="0" y="8685215"/>
            <a:ext cx="6172200" cy="457200"/>
          </a:xfrm>
          <a:prstGeom prst="rect">
            <a:avLst/>
          </a:prstGeom>
          <a:noFill/>
          <a:ln w="9525">
            <a:noFill/>
            <a:miter lim="800000"/>
            <a:headEnd/>
            <a:tailEnd/>
          </a:ln>
        </p:spPr>
        <p:txBody>
          <a:bodyPr lIns="92224" tIns="46111" rIns="92224" bIns="46111" anchor="b"/>
          <a:lstStyle/>
          <a:p>
            <a:pPr defTabSz="900441"/>
            <a:r>
              <a:rPr lang="en-US" sz="500">
                <a:solidFill>
                  <a:srgbClr val="000000"/>
                </a:solidFill>
                <a:latin typeface="Segoe" pitchFamily="34" charset="0"/>
              </a:rPr>
              <a:t>© 2008 Microsoft Corporation. All rights reserved. Microsoft, Windows, Windows Vista and other product names are or may be registered trademarks and/or trademarks in the U.S. and/or other countries.</a:t>
            </a:r>
          </a:p>
          <a:p>
            <a:pPr defTabSz="900441"/>
            <a:r>
              <a:rPr lang="en-US" sz="50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latin typeface="Segoe" pitchFamily="34" charset="0"/>
              </a:rPr>
            </a:br>
            <a:r>
              <a:rPr lang="en-US" sz="500">
                <a:solidFill>
                  <a:srgbClr val="000000"/>
                </a:solidFill>
                <a:latin typeface="Segoe" pitchFamily="34" charset="0"/>
              </a:rPr>
              <a:t>MICROSOFT MAKES NO WARRANTIES, EXPRESS, IMPLIED OR STATUTORY, AS TO THE INFORMATION IN THIS PRESENTATION.</a:t>
            </a:r>
          </a:p>
        </p:txBody>
      </p:sp>
      <p:sp>
        <p:nvSpPr>
          <p:cNvPr id="103429" name="Date Placeholder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0048FB1-CA0E-4D86-A8BC-7614409EB1E5}" type="datetime1">
              <a:rPr lang="en-US" smtClean="0">
                <a:solidFill>
                  <a:srgbClr val="000000"/>
                </a:solidFill>
              </a:rPr>
              <a:pPr/>
              <a:t>5/17/2011</a:t>
            </a:fld>
            <a:endParaRPr lang="en-US" smtClean="0">
              <a:solidFill>
                <a:srgbClr val="000000"/>
              </a:solidFill>
            </a:endParaRPr>
          </a:p>
        </p:txBody>
      </p:sp>
      <p:sp>
        <p:nvSpPr>
          <p:cNvPr id="103430"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B3CA00-8801-46B6-9D70-723A8F3EA4D6}" type="slidenum">
              <a:rPr lang="en-US" smtClean="0">
                <a:solidFill>
                  <a:srgbClr val="000000"/>
                </a:solidFill>
              </a:rPr>
              <a:pPr/>
              <a:t>22</a:t>
            </a:fld>
            <a:endParaRPr lang="en-US" smtClean="0">
              <a:solidFill>
                <a:srgbClr val="000000"/>
              </a:solidFill>
            </a:endParaRPr>
          </a:p>
        </p:txBody>
      </p:sp>
      <p:sp>
        <p:nvSpPr>
          <p:cNvPr id="103431"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rPr>
              <a:t>© 2009 Microsoft Corporation. All rights reserved. Microsoft, Windows, Windows Vista and other product names are or may be registered trademarks and/or trademarks in the U.S. and/or other countries.</a:t>
            </a:r>
          </a:p>
          <a:p>
            <a:r>
              <a:rPr lang="en-US"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prstClr val="black"/>
                </a:solidFill>
              </a:rPr>
            </a:br>
            <a:r>
              <a:rPr lang="en-US" smtClean="0">
                <a:solidFill>
                  <a:prstClr val="black"/>
                </a:solidFill>
              </a:rPr>
              <a:t>MICROSOFT MAKES NO WARRANTIES, EXPRESS, IMPLIED OR STATUTORY, AS TO THE INFORMATION IN THIS PRESENTATION.</a:t>
            </a:r>
          </a:p>
        </p:txBody>
      </p:sp>
      <p:sp>
        <p:nvSpPr>
          <p:cNvPr id="103432" name="Header Placeholder 8"/>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srgbClr val="000000"/>
                </a:solidFill>
              </a:rPr>
              <a:t>2009 STB Virtual Analyst Summit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5/17/2011 8:52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
        <p:nvSpPr>
          <p:cNvPr id="8"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9" name="Header Placeholder 3"/>
          <p:cNvSpPr>
            <a:spLocks noGrp="1"/>
          </p:cNvSpPr>
          <p:nvPr>
            <p:ph type="hdr" sz="quarter" idx="10"/>
          </p:nvPr>
        </p:nvSpPr>
        <p:spPr/>
        <p:txBody>
          <a:bodyPr/>
          <a:lstStyle/>
          <a:p>
            <a:r>
              <a:rPr lang="en-US" dirty="0"/>
              <a:t>Microsoft Management Summit 2011</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latin typeface="Arial" pitchFamily="34" charset="0"/>
              </a:rPr>
              <a:t>Tech Ed North America 2010</a:t>
            </a:r>
            <a:endParaRPr lang="en-US" dirty="0">
              <a:solidFill>
                <a:prstClr val="black"/>
              </a:solidFill>
              <a:latin typeface="Arial" pitchFamily="34" charset="0"/>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8:52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latin typeface="Arial" pitchFamily="34" charset="0"/>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latin typeface="Arial" pitchFamily="34" charset="0"/>
              </a:rPr>
            </a:br>
            <a:r>
              <a:rPr lang="en-US" dirty="0" smtClean="0">
                <a:solidFill>
                  <a:prstClr val="black"/>
                </a:solidFill>
                <a:latin typeface="Arial" pitchFamily="34" charset="0"/>
              </a:rPr>
              <a:t>MICROSOFT MAKES NO WARRANTIES, EXPRESS, IMPLIED OR STATUTORY, AS TO THE INFORMATION IN THIS PRESENTATION.</a:t>
            </a:r>
          </a:p>
          <a:p>
            <a:endParaRPr lang="en-US" dirty="0">
              <a:solidFill>
                <a:prstClr val="black"/>
              </a:solidFill>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9:02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9:02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9:02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9:02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8:52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5/17/2011 8:55 AM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solidFill>
                <a:prstClr val="black"/>
              </a:solidFill>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buNone/>
            </a:pP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5/17/2011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break down the core capabilities required to manage a Datacenter into 5 key areas.  And in all likelihood, you will have a range of solutions in your datacenter from a variety of vendors.</a:t>
            </a:r>
          </a:p>
          <a:p>
            <a:r>
              <a:rPr lang="en-US" baseline="0" dirty="0" smtClean="0"/>
              <a:t>The System Center suite provides solutions to all of these areas, and with the addition of Opalis to the suite we also provide the mechanism to integrate to the 3</a:t>
            </a:r>
            <a:r>
              <a:rPr lang="en-US" baseline="30000" dirty="0" smtClean="0"/>
              <a:t>rd</a:t>
            </a:r>
            <a:r>
              <a:rPr lang="en-US" baseline="0" dirty="0" smtClean="0"/>
              <a:t> party solutions.  This is an investment that we are committed to and will continue to maintain as part of Orchestrator. </a:t>
            </a:r>
          </a:p>
          <a:p>
            <a:r>
              <a:rPr lang="en-US" baseline="0" dirty="0" smtClean="0"/>
              <a:t>There are 3 words we associate with Opalis/Orchestrator.  The first is Integration.</a:t>
            </a:r>
          </a:p>
          <a:p>
            <a:r>
              <a:rPr lang="en-US" baseline="0" dirty="0" smtClean="0"/>
              <a:t>Bringing all of the components of your datacenter together and being able to communicate and execute across all the different moving parts is the first step.  This brings us to Orchestration.</a:t>
            </a:r>
          </a:p>
          <a:p>
            <a:r>
              <a:rPr lang="en-US" baseline="0" dirty="0" smtClean="0"/>
              <a:t>Once you have integrated your datacenter and can reference it is a single entity, then you can start to map out how to co-ordinate all the different parts to work together.</a:t>
            </a:r>
          </a:p>
          <a:p>
            <a:r>
              <a:rPr lang="en-US" baseline="0" dirty="0" smtClean="0"/>
              <a:t>And then you can automate all of this to deliver consistent and </a:t>
            </a:r>
            <a:r>
              <a:rPr lang="en-US" baseline="0" smtClean="0"/>
              <a:t>repeatable results.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454691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180" y="4342777"/>
            <a:ext cx="5487640" cy="4115111"/>
          </a:xfrm>
          <a:prstGeom prst="rect">
            <a:avLst/>
          </a:prstGeom>
        </p:spPr>
        <p:txBody>
          <a:bodyPr>
            <a:normAutofit/>
          </a:bodyPr>
          <a:lstStyle/>
          <a:p>
            <a:r>
              <a:rPr lang="en-US" dirty="0" smtClean="0"/>
              <a:t>As you all will be aware, there are many</a:t>
            </a:r>
            <a:r>
              <a:rPr lang="en-US" baseline="0" dirty="0" smtClean="0"/>
              <a:t> different silos within an IT environment.  The diagram we have here is representative of what a lot of customers have in their technology organizations.  With Opalis, we are able to integrate and automate across these silos.</a:t>
            </a:r>
          </a:p>
          <a:p>
            <a:r>
              <a:rPr lang="en-US" baseline="0" dirty="0" smtClean="0"/>
              <a:t>If we take an example of VM lifecycle, you can see an example of a </a:t>
            </a:r>
            <a:r>
              <a:rPr lang="en-US" baseline="0" dirty="0" err="1" smtClean="0"/>
              <a:t>runbook</a:t>
            </a:r>
            <a:r>
              <a:rPr lang="en-US" baseline="0" dirty="0" smtClean="0"/>
              <a:t> and how it cuts across these silos to provide the complete process required to deploy out a new virtual machine.</a:t>
            </a:r>
            <a:endParaRPr lang="en-US" dirty="0"/>
          </a:p>
        </p:txBody>
      </p:sp>
      <p:sp>
        <p:nvSpPr>
          <p:cNvPr id="4" name="Slide Number Placeholder 3"/>
          <p:cNvSpPr>
            <a:spLocks noGrp="1"/>
          </p:cNvSpPr>
          <p:nvPr>
            <p:ph type="sldNum" sz="quarter" idx="10"/>
          </p:nvPr>
        </p:nvSpPr>
        <p:spPr/>
        <p:txBody>
          <a:bodyPr/>
          <a:lstStyle/>
          <a:p>
            <a:pPr>
              <a:defRPr/>
            </a:pPr>
            <a:fld id="{1B531F46-AD95-454E-B729-E834F44C773A}" type="slidenum">
              <a:rPr lang="en-US" smtClean="0"/>
              <a:pPr>
                <a:defRPr/>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1710053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941435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1344300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24458008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96411841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517613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265257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761872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1964453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204071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55823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52111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83727919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790930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41550571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2443729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2118057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3363853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58169169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02752654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73843755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20950297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2352692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697059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2632055"/>
      </p:ext>
    </p:extLst>
  </p:cSld>
  <p:clrMap bg1="dk1" tx1="lt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60316658"/>
      </p:ext>
    </p:extLst>
  </p:cSld>
  <p:clrMap bg1="dk1" tx1="lt1" bg2="dk2" tx2="lt2" accent1="accent1" accent2="accent2" accent3="accent3" accent4="accent4" accent5="accent5" accent6="accent6" hlink="hlink" folHlink="folHlink"/>
  <p:sldLayoutIdLst>
    <p:sldLayoutId id="2147483786"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9" Type="http://schemas.openxmlformats.org/officeDocument/2006/relationships/image" Target="../media/image53.png"/><Relationship Id="rId3" Type="http://schemas.openxmlformats.org/officeDocument/2006/relationships/image" Target="../media/image23.png"/><Relationship Id="rId21" Type="http://schemas.openxmlformats.org/officeDocument/2006/relationships/image" Target="../media/image35.png"/><Relationship Id="rId34" Type="http://schemas.openxmlformats.org/officeDocument/2006/relationships/image" Target="../media/image48.png"/><Relationship Id="rId7" Type="http://schemas.openxmlformats.org/officeDocument/2006/relationships/diagramColors" Target="../diagrams/colors1.xml"/><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7.png"/><Relationship Id="rId38" Type="http://schemas.openxmlformats.org/officeDocument/2006/relationships/image" Target="../media/image52.png"/><Relationship Id="rId2" Type="http://schemas.openxmlformats.org/officeDocument/2006/relationships/notesSlide" Target="../notesSlides/notesSlide4.xml"/><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slideLayout" Target="../slideLayouts/slideLayout13.xml"/><Relationship Id="rId6" Type="http://schemas.openxmlformats.org/officeDocument/2006/relationships/diagramQuickStyle" Target="../diagrams/quickStyle1.xml"/><Relationship Id="rId11" Type="http://schemas.openxmlformats.org/officeDocument/2006/relationships/image" Target="../media/image25.png"/><Relationship Id="rId24" Type="http://schemas.openxmlformats.org/officeDocument/2006/relationships/image" Target="../media/image38.png"/><Relationship Id="rId32" Type="http://schemas.openxmlformats.org/officeDocument/2006/relationships/image" Target="../media/image46.png"/><Relationship Id="rId37" Type="http://schemas.openxmlformats.org/officeDocument/2006/relationships/image" Target="../media/image51.png"/><Relationship Id="rId40" Type="http://schemas.openxmlformats.org/officeDocument/2006/relationships/image" Target="../media/image54.png"/><Relationship Id="rId5" Type="http://schemas.openxmlformats.org/officeDocument/2006/relationships/diagramLayout" Target="../diagrams/layout1.xml"/><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36" Type="http://schemas.openxmlformats.org/officeDocument/2006/relationships/image" Target="../media/image50.png"/><Relationship Id="rId10" Type="http://schemas.microsoft.com/office/2007/relationships/hdphoto" Target="../media/hdphoto2.wdp"/><Relationship Id="rId19" Type="http://schemas.openxmlformats.org/officeDocument/2006/relationships/image" Target="../media/image33.png"/><Relationship Id="rId31" Type="http://schemas.openxmlformats.org/officeDocument/2006/relationships/image" Target="../media/image45.png"/><Relationship Id="rId4" Type="http://schemas.openxmlformats.org/officeDocument/2006/relationships/diagramData" Target="../diagrams/data1.xml"/><Relationship Id="rId9" Type="http://schemas.openxmlformats.org/officeDocument/2006/relationships/image" Target="../media/image24.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png"/><Relationship Id="rId35" Type="http://schemas.openxmlformats.org/officeDocument/2006/relationships/image" Target="../media/image4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66.png"/></Relationships>
</file>

<file path=ppt/slides/_rels/slide1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70.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69.png"/><Relationship Id="rId10" Type="http://schemas.openxmlformats.org/officeDocument/2006/relationships/image" Target="../media/image73.png"/><Relationship Id="rId4" Type="http://schemas.openxmlformats.org/officeDocument/2006/relationships/image" Target="../media/image68.png"/><Relationship Id="rId9" Type="http://schemas.openxmlformats.org/officeDocument/2006/relationships/image" Target="../media/image72.png"/></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77.gif"/><Relationship Id="rId5" Type="http://schemas.openxmlformats.org/officeDocument/2006/relationships/image" Target="../media/image76.png"/><Relationship Id="rId4" Type="http://schemas.openxmlformats.org/officeDocument/2006/relationships/image" Target="../media/image75.jpeg"/></Relationships>
</file>

<file path=ppt/slides/_rels/slide1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71.png"/><Relationship Id="rId4" Type="http://schemas.openxmlformats.org/officeDocument/2006/relationships/image" Target="../media/image6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0.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89.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84.png"/><Relationship Id="rId11" Type="http://schemas.openxmlformats.org/officeDocument/2006/relationships/image" Target="../media/image88.png"/><Relationship Id="rId5" Type="http://schemas.openxmlformats.org/officeDocument/2006/relationships/image" Target="../media/image83.png"/><Relationship Id="rId10" Type="http://schemas.openxmlformats.org/officeDocument/2006/relationships/hyperlink" Target="http://opalis.com/default.asp" TargetMode="External"/><Relationship Id="rId4" Type="http://schemas.openxmlformats.org/officeDocument/2006/relationships/image" Target="../media/image82.png"/><Relationship Id="rId9" Type="http://schemas.openxmlformats.org/officeDocument/2006/relationships/image" Target="../media/image87.png"/></Relationships>
</file>

<file path=ppt/slides/_rels/slide23.xml.rels><?xml version="1.0" encoding="UTF-8" standalone="yes"?>
<Relationships xmlns="http://schemas.openxmlformats.org/package/2006/relationships"><Relationship Id="rId3" Type="http://schemas.openxmlformats.org/officeDocument/2006/relationships/hyperlink" Target="http://msft.it/cep"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mailto:mscep@microsoft.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95.png"/><Relationship Id="rId5" Type="http://schemas.openxmlformats.org/officeDocument/2006/relationships/hyperlink" Target="http://www.microsoft.com/learning" TargetMode="External"/><Relationship Id="rId10" Type="http://schemas.openxmlformats.org/officeDocument/2006/relationships/image" Target="../media/image94.emf"/><Relationship Id="rId4" Type="http://schemas.openxmlformats.org/officeDocument/2006/relationships/image" Target="../media/image91.png"/><Relationship Id="rId9" Type="http://schemas.openxmlformats.org/officeDocument/2006/relationships/image" Target="../media/image93.png"/><Relationship Id="rId14"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6.png"/><Relationship Id="rId3" Type="http://schemas.openxmlformats.org/officeDocument/2006/relationships/image" Target="../media/image96.png"/><Relationship Id="rId7" Type="http://schemas.openxmlformats.org/officeDocument/2006/relationships/image" Target="../media/image100.png"/><Relationship Id="rId12" Type="http://schemas.openxmlformats.org/officeDocument/2006/relationships/image" Target="../media/image105.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 Id="rId14" Type="http://schemas.openxmlformats.org/officeDocument/2006/relationships/image" Target="../media/image107.png"/></Relationships>
</file>

<file path=ppt/slides/_rels/slide29.xml.rels><?xml version="1.0" encoding="UTF-8" standalone="yes"?>
<Relationships xmlns="http://schemas.openxmlformats.org/package/2006/relationships"><Relationship Id="rId3" Type="http://schemas.openxmlformats.org/officeDocument/2006/relationships/image" Target="../media/image108.jp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16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Contrasting Orchestrator and Service Manager</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282618094"/>
              </p:ext>
            </p:extLst>
          </p:nvPr>
        </p:nvGraphicFramePr>
        <p:xfrm>
          <a:off x="523306" y="2157285"/>
          <a:ext cx="10924508" cy="3557690"/>
        </p:xfrm>
        <a:graphic>
          <a:graphicData uri="http://schemas.openxmlformats.org/drawingml/2006/table">
            <a:tbl>
              <a:tblPr firstRow="1" bandRow="1">
                <a:tableStyleId>{7DF18680-E054-41AD-8BC1-D1AEF772440D}</a:tableStyleId>
              </a:tblPr>
              <a:tblGrid>
                <a:gridCol w="5462254"/>
                <a:gridCol w="5462254"/>
              </a:tblGrid>
              <a:tr h="711538">
                <a:tc>
                  <a:txBody>
                    <a:bodyPr/>
                    <a:lstStyle/>
                    <a:p>
                      <a:r>
                        <a:rPr lang="en-US" dirty="0" smtClean="0"/>
                        <a:t>Orchestrator 2012</a:t>
                      </a:r>
                      <a:endParaRPr lang="en-US" dirty="0"/>
                    </a:p>
                  </a:txBody>
                  <a:tcPr/>
                </a:tc>
                <a:tc>
                  <a:txBody>
                    <a:bodyPr/>
                    <a:lstStyle/>
                    <a:p>
                      <a:r>
                        <a:rPr lang="en-US" dirty="0" smtClean="0"/>
                        <a:t>Service Manager 2012</a:t>
                      </a:r>
                      <a:endParaRPr lang="en-US" dirty="0"/>
                    </a:p>
                  </a:txBody>
                  <a:tcPr/>
                </a:tc>
              </a:tr>
              <a:tr h="71153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Integration</a:t>
                      </a:r>
                      <a:r>
                        <a:rPr lang="en-US" baseline="0" dirty="0" smtClean="0"/>
                        <a:t> across all the technology solutions</a:t>
                      </a:r>
                      <a:endParaRPr lang="en-US" dirty="0" smtClean="0"/>
                    </a:p>
                  </a:txBody>
                  <a:tcPr/>
                </a:tc>
                <a:tc>
                  <a:txBody>
                    <a:bodyPr/>
                    <a:lstStyle/>
                    <a:p>
                      <a:r>
                        <a:rPr lang="en-US" dirty="0" smtClean="0"/>
                        <a:t>Connector framework</a:t>
                      </a:r>
                      <a:r>
                        <a:rPr lang="en-US" baseline="0" dirty="0" smtClean="0"/>
                        <a:t> to Microsoft applications and other System Center solutions</a:t>
                      </a:r>
                      <a:endParaRPr lang="en-US" dirty="0"/>
                    </a:p>
                  </a:txBody>
                  <a:tcPr/>
                </a:tc>
              </a:tr>
              <a:tr h="711538">
                <a:tc>
                  <a:txBody>
                    <a:bodyPr/>
                    <a:lstStyle/>
                    <a:p>
                      <a:r>
                        <a:rPr lang="en-US" dirty="0" smtClean="0"/>
                        <a:t>Orchestration of system</a:t>
                      </a:r>
                      <a:r>
                        <a:rPr lang="en-US" baseline="0" dirty="0" smtClean="0"/>
                        <a:t> level processes</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Knowledge capture and process management</a:t>
                      </a:r>
                    </a:p>
                    <a:p>
                      <a:endParaRPr lang="en-US" dirty="0"/>
                    </a:p>
                  </a:txBody>
                  <a:tcPr/>
                </a:tc>
              </a:tr>
              <a:tr h="711538">
                <a:tc>
                  <a:txBody>
                    <a:bodyPr/>
                    <a:lstStyle/>
                    <a:p>
                      <a:r>
                        <a:rPr lang="en-US" dirty="0" smtClean="0"/>
                        <a:t>Automation of technology</a:t>
                      </a:r>
                      <a:r>
                        <a:rPr lang="en-US" baseline="0" dirty="0" smtClean="0"/>
                        <a:t> based standard operational procedures</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Service Management best practices</a:t>
                      </a:r>
                      <a:r>
                        <a:rPr lang="en-US" baseline="0" dirty="0" smtClean="0"/>
                        <a:t> </a:t>
                      </a:r>
                      <a:endParaRPr lang="en-US" dirty="0" smtClean="0"/>
                    </a:p>
                    <a:p>
                      <a:endParaRPr lang="en-US" dirty="0"/>
                    </a:p>
                  </a:txBody>
                  <a:tcPr/>
                </a:tc>
              </a:tr>
              <a:tr h="71153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Runbook execution</a:t>
                      </a:r>
                    </a:p>
                    <a:p>
                      <a:endParaRPr lang="en-US" dirty="0"/>
                    </a:p>
                  </a:txBody>
                  <a:tcPr/>
                </a:tc>
                <a:tc>
                  <a:txBody>
                    <a:bodyPr/>
                    <a:lstStyle/>
                    <a:p>
                      <a:r>
                        <a:rPr lang="en-US" dirty="0" smtClean="0"/>
                        <a:t>Automation of service management processes</a:t>
                      </a:r>
                      <a:endParaRPr lang="en-US" dirty="0"/>
                    </a:p>
                  </a:txBody>
                  <a:tcPr/>
                </a:tc>
              </a:tr>
            </a:tbl>
          </a:graphicData>
        </a:graphic>
      </p:graphicFrame>
    </p:spTree>
    <p:extLst>
      <p:ext uri="{BB962C8B-B14F-4D97-AF65-F5344CB8AC3E}">
        <p14:creationId xmlns:p14="http://schemas.microsoft.com/office/powerpoint/2010/main" val="184025417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System Center Orchestrator</a:t>
            </a:r>
            <a:endParaRPr lang="en-US" dirty="0"/>
          </a:p>
        </p:txBody>
      </p:sp>
      <p:pic>
        <p:nvPicPr>
          <p:cNvPr id="7" name="Picture 2" descr="C:\userdata\PowerPoint Content\images\SysCnt-Orchestrator_v_rgb_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1230" y="3955676"/>
            <a:ext cx="2399366" cy="1764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46782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ounded Rectangle 82"/>
          <p:cNvSpPr/>
          <p:nvPr/>
        </p:nvSpPr>
        <p:spPr bwMode="auto">
          <a:xfrm>
            <a:off x="482928" y="1011662"/>
            <a:ext cx="11419115" cy="5590844"/>
          </a:xfrm>
          <a:prstGeom prst="roundRect">
            <a:avLst>
              <a:gd name="adj" fmla="val 3346"/>
            </a:avLst>
          </a:prstGeom>
          <a:gradFill>
            <a:gsLst>
              <a:gs pos="0">
                <a:schemeClr val="accent5">
                  <a:shade val="51000"/>
                  <a:satMod val="130000"/>
                  <a:alpha val="40000"/>
                </a:schemeClr>
              </a:gs>
              <a:gs pos="80000">
                <a:schemeClr val="accent5">
                  <a:shade val="93000"/>
                  <a:satMod val="130000"/>
                  <a:alpha val="27000"/>
                </a:schemeClr>
              </a:gs>
              <a:gs pos="100000">
                <a:schemeClr val="accent5">
                  <a:shade val="94000"/>
                  <a:satMod val="135000"/>
                  <a:alpha val="19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78" name="Oval 77"/>
          <p:cNvSpPr/>
          <p:nvPr/>
        </p:nvSpPr>
        <p:spPr bwMode="auto">
          <a:xfrm>
            <a:off x="4244431" y="1415173"/>
            <a:ext cx="4214391" cy="4107905"/>
          </a:xfrm>
          <a:prstGeom prst="ellipse">
            <a:avLst/>
          </a:prstGeom>
          <a:gradFill>
            <a:gsLst>
              <a:gs pos="0">
                <a:schemeClr val="accent4">
                  <a:shade val="51000"/>
                  <a:satMod val="130000"/>
                </a:schemeClr>
              </a:gs>
              <a:gs pos="80000">
                <a:schemeClr val="accent4">
                  <a:shade val="93000"/>
                  <a:satMod val="130000"/>
                  <a:alpha val="70000"/>
                </a:schemeClr>
              </a:gs>
              <a:gs pos="100000">
                <a:schemeClr val="accent4">
                  <a:shade val="94000"/>
                  <a:satMod val="135000"/>
                  <a:alpha val="58000"/>
                </a:schemeClr>
              </a:gs>
            </a:gsLst>
            <a:lin ang="2700000" scaled="0"/>
          </a:gradFill>
          <a:ln>
            <a:headEnd type="none" w="med" len="med"/>
            <a:tailEnd type="none" w="med" len="med"/>
          </a:ln>
          <a:scene3d>
            <a:camera prst="orthographicFront"/>
            <a:lightRig rig="threePt" dir="t"/>
          </a:scene3d>
          <a:sp3d>
            <a:bevelT h="63500"/>
          </a:sp3d>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grpSp>
        <p:nvGrpSpPr>
          <p:cNvPr id="6163" name="Group 6162"/>
          <p:cNvGrpSpPr/>
          <p:nvPr/>
        </p:nvGrpSpPr>
        <p:grpSpPr>
          <a:xfrm>
            <a:off x="9151200" y="2622176"/>
            <a:ext cx="2144813" cy="2090620"/>
            <a:chOff x="8780432" y="2248348"/>
            <a:chExt cx="2555924" cy="2491343"/>
          </a:xfrm>
        </p:grpSpPr>
        <p:sp>
          <p:nvSpPr>
            <p:cNvPr id="182" name="Oval 181"/>
            <p:cNvSpPr/>
            <p:nvPr/>
          </p:nvSpPr>
          <p:spPr bwMode="auto">
            <a:xfrm>
              <a:off x="8780432" y="2248348"/>
              <a:ext cx="2555924" cy="2491343"/>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pic>
          <p:nvPicPr>
            <p:cNvPr id="183" name="Picture 182" descr="Opalis_logo_whiteText_orang.png"/>
            <p:cNvPicPr>
              <a:picLocks noChangeAspect="1"/>
            </p:cNvPicPr>
            <p:nvPr/>
          </p:nvPicPr>
          <p:blipFill>
            <a:blip r:embed="rId3"/>
            <a:stretch>
              <a:fillRect/>
            </a:stretch>
          </p:blipFill>
          <p:spPr>
            <a:xfrm>
              <a:off x="9040731" y="3007395"/>
              <a:ext cx="2080232" cy="1040116"/>
            </a:xfrm>
            <a:prstGeom prst="rect">
              <a:avLst/>
            </a:prstGeom>
            <a:effectLst>
              <a:outerShdw blurRad="50800" dist="38100" dir="2700000" algn="tl" rotWithShape="0">
                <a:prstClr val="black">
                  <a:alpha val="40000"/>
                </a:prstClr>
              </a:outerShdw>
            </a:effectLst>
          </p:spPr>
        </p:pic>
      </p:grpSp>
      <p:sp>
        <p:nvSpPr>
          <p:cNvPr id="11" name="Title 1"/>
          <p:cNvSpPr>
            <a:spLocks noGrp="1"/>
          </p:cNvSpPr>
          <p:nvPr>
            <p:ph type="title"/>
          </p:nvPr>
        </p:nvSpPr>
        <p:spPr/>
        <p:txBody>
          <a:bodyPr/>
          <a:lstStyle/>
          <a:p>
            <a:r>
              <a:rPr lang="en-US" smtClean="0"/>
              <a:t>Orchestrator brings it all together!</a:t>
            </a:r>
            <a:endParaRPr lang="en-US" dirty="0"/>
          </a:p>
        </p:txBody>
      </p:sp>
      <p:grpSp>
        <p:nvGrpSpPr>
          <p:cNvPr id="63" name="Group 62"/>
          <p:cNvGrpSpPr/>
          <p:nvPr/>
        </p:nvGrpSpPr>
        <p:grpSpPr>
          <a:xfrm>
            <a:off x="3456432" y="751542"/>
            <a:ext cx="5390855" cy="5430983"/>
            <a:chOff x="3234938" y="784425"/>
            <a:chExt cx="5860236" cy="5903858"/>
          </a:xfrm>
        </p:grpSpPr>
        <p:grpSp>
          <p:nvGrpSpPr>
            <p:cNvPr id="2" name="Group 4"/>
            <p:cNvGrpSpPr/>
            <p:nvPr/>
          </p:nvGrpSpPr>
          <p:grpSpPr>
            <a:xfrm rot="3586331">
              <a:off x="3213127" y="806236"/>
              <a:ext cx="5903858" cy="5860236"/>
              <a:chOff x="2446969" y="-191106"/>
              <a:chExt cx="7158506" cy="7049107"/>
            </a:xfrm>
          </p:grpSpPr>
          <p:sp>
            <p:nvSpPr>
              <p:cNvPr id="6" name="Circular Arrow - MOM"/>
              <p:cNvSpPr/>
              <p:nvPr/>
            </p:nvSpPr>
            <p:spPr bwMode="blackGray">
              <a:xfrm rot="10293507">
                <a:off x="2492517" y="-191106"/>
                <a:ext cx="7034252" cy="6848586"/>
              </a:xfrm>
              <a:prstGeom prst="circularArrow">
                <a:avLst>
                  <a:gd name="adj1" fmla="val 12500"/>
                  <a:gd name="adj2" fmla="val 1142319"/>
                  <a:gd name="adj3" fmla="val 20457681"/>
                  <a:gd name="adj4" fmla="val 15855872"/>
                  <a:gd name="adj5" fmla="val 12500"/>
                </a:avLst>
              </a:prstGeom>
              <a:gradFill flip="none" rotWithShape="1">
                <a:gsLst>
                  <a:gs pos="0">
                    <a:schemeClr val="tx1">
                      <a:lumMod val="85000"/>
                      <a:alpha val="17000"/>
                    </a:schemeClr>
                  </a:gs>
                  <a:gs pos="100000">
                    <a:schemeClr val="tx1">
                      <a:lumMod val="85000"/>
                      <a:alpha val="34000"/>
                    </a:schemeClr>
                  </a:gs>
                </a:gsLst>
                <a:lin ang="5400000" scaled="0"/>
                <a:tileRect/>
              </a:gradFill>
              <a:ln>
                <a:noFill/>
                <a:headEnd type="none" w="med" len="med"/>
                <a:tailEnd type="none" w="med" len="med"/>
              </a:ln>
              <a:effectLst/>
              <a:scene3d>
                <a:camera prst="orthographicFront">
                  <a:rot lat="0" lon="0" rev="0"/>
                </a:camera>
                <a:lightRig rig="soft" dir="t"/>
              </a:scene3d>
              <a:sp3d prstMaterial="matte">
                <a:bevelT h="38100"/>
              </a:sp3d>
            </p:spPr>
            <p:style>
              <a:lnRef idx="0">
                <a:schemeClr val="accent2"/>
              </a:lnRef>
              <a:fillRef idx="3">
                <a:schemeClr val="accent2"/>
              </a:fillRef>
              <a:effectRef idx="3">
                <a:schemeClr val="accent2"/>
              </a:effectRef>
              <a:fontRef idx="minor">
                <a:schemeClr val="lt1"/>
              </a:fontRef>
            </p:style>
            <p:txBody>
              <a:bodyPr lIns="91432" tIns="45717" rIns="91432" bIns="45717" anchor="ctr"/>
              <a:lstStyle/>
              <a:p>
                <a:pPr defTabSz="914063" fontAlgn="base">
                  <a:spcBef>
                    <a:spcPct val="0"/>
                  </a:spcBef>
                  <a:spcAft>
                    <a:spcPct val="0"/>
                  </a:spcAft>
                  <a:defRPr/>
                </a:pPr>
                <a:endParaRPr lang="en-US" altLang="zh-CN" sz="2300" dirty="0" smtClean="0"/>
              </a:p>
            </p:txBody>
          </p:sp>
          <p:sp>
            <p:nvSpPr>
              <p:cNvPr id="7" name="Circular Arrow - VMM"/>
              <p:cNvSpPr/>
              <p:nvPr/>
            </p:nvSpPr>
            <p:spPr bwMode="blackGray">
              <a:xfrm rot="21162785">
                <a:off x="2555485" y="9415"/>
                <a:ext cx="7034252" cy="6848586"/>
              </a:xfrm>
              <a:prstGeom prst="circularArrow">
                <a:avLst>
                  <a:gd name="adj1" fmla="val 12500"/>
                  <a:gd name="adj2" fmla="val 1142319"/>
                  <a:gd name="adj3" fmla="val 20457681"/>
                  <a:gd name="adj4" fmla="val 15369640"/>
                  <a:gd name="adj5" fmla="val 12500"/>
                </a:avLst>
              </a:prstGeom>
              <a:gradFill flip="none" rotWithShape="1">
                <a:gsLst>
                  <a:gs pos="0">
                    <a:schemeClr val="tx1">
                      <a:lumMod val="85000"/>
                      <a:alpha val="17000"/>
                    </a:schemeClr>
                  </a:gs>
                  <a:gs pos="100000">
                    <a:schemeClr val="tx1">
                      <a:lumMod val="85000"/>
                      <a:alpha val="34000"/>
                    </a:schemeClr>
                  </a:gs>
                </a:gsLst>
                <a:lin ang="5400000" scaled="0"/>
                <a:tileRect/>
              </a:gradFill>
              <a:ln>
                <a:noFill/>
                <a:headEnd type="none" w="med" len="med"/>
                <a:tailEnd type="none" w="med" len="med"/>
              </a:ln>
              <a:effectLst/>
              <a:scene3d>
                <a:camera prst="orthographicFront">
                  <a:rot lat="0" lon="0" rev="0"/>
                </a:camera>
                <a:lightRig rig="soft" dir="t"/>
              </a:scene3d>
              <a:sp3d prstMaterial="matte">
                <a:bevelT h="38100"/>
              </a:sp3d>
            </p:spPr>
            <p:style>
              <a:lnRef idx="0">
                <a:schemeClr val="accent2"/>
              </a:lnRef>
              <a:fillRef idx="3">
                <a:schemeClr val="accent2"/>
              </a:fillRef>
              <a:effectRef idx="3">
                <a:schemeClr val="accent2"/>
              </a:effectRef>
              <a:fontRef idx="minor">
                <a:schemeClr val="lt1"/>
              </a:fontRef>
            </p:style>
            <p:txBody>
              <a:bodyPr lIns="91432" tIns="45717" rIns="91432" bIns="45717" anchor="ctr"/>
              <a:lstStyle/>
              <a:p>
                <a:pPr defTabSz="914063" fontAlgn="base">
                  <a:spcBef>
                    <a:spcPct val="0"/>
                  </a:spcBef>
                  <a:spcAft>
                    <a:spcPct val="0"/>
                  </a:spcAft>
                </a:pPr>
                <a:endParaRPr lang="en-US" altLang="zh-CN" sz="2300" dirty="0"/>
              </a:p>
            </p:txBody>
          </p:sp>
          <p:sp>
            <p:nvSpPr>
              <p:cNvPr id="8" name="Circular Arrow - SMS"/>
              <p:cNvSpPr/>
              <p:nvPr/>
            </p:nvSpPr>
            <p:spPr bwMode="blackGray">
              <a:xfrm rot="4488984">
                <a:off x="2536475" y="-207476"/>
                <a:ext cx="6851869" cy="7030881"/>
              </a:xfrm>
              <a:prstGeom prst="circularArrow">
                <a:avLst>
                  <a:gd name="adj1" fmla="val 12500"/>
                  <a:gd name="adj2" fmla="val 1142319"/>
                  <a:gd name="adj3" fmla="val 20457681"/>
                  <a:gd name="adj4" fmla="val 16604943"/>
                  <a:gd name="adj5" fmla="val 12500"/>
                </a:avLst>
              </a:prstGeom>
              <a:gradFill flip="none" rotWithShape="1">
                <a:gsLst>
                  <a:gs pos="0">
                    <a:schemeClr val="tx1">
                      <a:lumMod val="85000"/>
                      <a:alpha val="17000"/>
                    </a:schemeClr>
                  </a:gs>
                  <a:gs pos="100000">
                    <a:schemeClr val="tx1">
                      <a:lumMod val="85000"/>
                      <a:alpha val="34000"/>
                    </a:schemeClr>
                  </a:gs>
                </a:gsLst>
                <a:lin ang="5400000" scaled="0"/>
                <a:tileRect/>
              </a:gradFill>
              <a:ln>
                <a:noFill/>
                <a:headEnd type="none" w="med" len="med"/>
                <a:tailEnd type="none" w="med" len="med"/>
              </a:ln>
              <a:effectLst/>
              <a:scene3d>
                <a:camera prst="orthographicFront">
                  <a:rot lat="0" lon="0" rev="0"/>
                </a:camera>
                <a:lightRig rig="soft" dir="t"/>
              </a:scene3d>
              <a:sp3d prstMaterial="matte">
                <a:bevelT h="38100"/>
              </a:sp3d>
            </p:spPr>
            <p:style>
              <a:lnRef idx="0">
                <a:schemeClr val="accent2"/>
              </a:lnRef>
              <a:fillRef idx="3">
                <a:schemeClr val="accent2"/>
              </a:fillRef>
              <a:effectRef idx="3">
                <a:schemeClr val="accent2"/>
              </a:effectRef>
              <a:fontRef idx="minor">
                <a:schemeClr val="lt1"/>
              </a:fontRef>
            </p:style>
            <p:txBody>
              <a:bodyPr lIns="91432" tIns="45717" rIns="91432" bIns="45717" anchor="ctr"/>
              <a:lstStyle/>
              <a:p>
                <a:pPr defTabSz="914063" fontAlgn="base">
                  <a:spcBef>
                    <a:spcPct val="0"/>
                  </a:spcBef>
                  <a:spcAft>
                    <a:spcPct val="0"/>
                  </a:spcAft>
                </a:pPr>
                <a:endParaRPr lang="en-US" altLang="zh-CN" sz="2300" dirty="0"/>
              </a:p>
            </p:txBody>
          </p:sp>
          <p:sp>
            <p:nvSpPr>
              <p:cNvPr id="9" name="Circular Arrow - DPM"/>
              <p:cNvSpPr/>
              <p:nvPr/>
            </p:nvSpPr>
            <p:spPr bwMode="blackGray">
              <a:xfrm rot="14968484">
                <a:off x="2664100" y="-175376"/>
                <a:ext cx="6851869" cy="7030881"/>
              </a:xfrm>
              <a:prstGeom prst="circularArrow">
                <a:avLst>
                  <a:gd name="adj1" fmla="val 12500"/>
                  <a:gd name="adj2" fmla="val 1142319"/>
                  <a:gd name="adj3" fmla="val 20457681"/>
                  <a:gd name="adj4" fmla="val 16884024"/>
                  <a:gd name="adj5" fmla="val 12500"/>
                </a:avLst>
              </a:prstGeom>
              <a:gradFill flip="none" rotWithShape="1">
                <a:gsLst>
                  <a:gs pos="0">
                    <a:schemeClr val="tx1">
                      <a:lumMod val="85000"/>
                      <a:alpha val="17000"/>
                    </a:schemeClr>
                  </a:gs>
                  <a:gs pos="100000">
                    <a:schemeClr val="tx1">
                      <a:lumMod val="85000"/>
                      <a:alpha val="34000"/>
                    </a:schemeClr>
                  </a:gs>
                </a:gsLst>
                <a:lin ang="5400000" scaled="0"/>
                <a:tileRect/>
              </a:gradFill>
              <a:ln>
                <a:noFill/>
                <a:headEnd type="none" w="med" len="med"/>
                <a:tailEnd type="none" w="med" len="med"/>
              </a:ln>
              <a:effectLst/>
              <a:scene3d>
                <a:camera prst="orthographicFront">
                  <a:rot lat="0" lon="0" rev="0"/>
                </a:camera>
                <a:lightRig rig="soft" dir="t"/>
              </a:scene3d>
              <a:sp3d prstMaterial="matte">
                <a:bevelT h="38100"/>
              </a:sp3d>
            </p:spPr>
            <p:style>
              <a:lnRef idx="0">
                <a:schemeClr val="accent2"/>
              </a:lnRef>
              <a:fillRef idx="3">
                <a:schemeClr val="accent2"/>
              </a:fillRef>
              <a:effectRef idx="3">
                <a:schemeClr val="accent2"/>
              </a:effectRef>
              <a:fontRef idx="minor">
                <a:schemeClr val="lt1"/>
              </a:fontRef>
            </p:style>
            <p:txBody>
              <a:bodyPr lIns="91432" tIns="45717" rIns="91432" bIns="45717" anchor="ctr"/>
              <a:lstStyle/>
              <a:p>
                <a:pPr defTabSz="914063" fontAlgn="base">
                  <a:spcBef>
                    <a:spcPct val="0"/>
                  </a:spcBef>
                  <a:spcAft>
                    <a:spcPct val="0"/>
                  </a:spcAft>
                </a:pPr>
                <a:endParaRPr lang="en-US" altLang="zh-CN" sz="2300" dirty="0"/>
              </a:p>
            </p:txBody>
          </p:sp>
        </p:grpSp>
        <p:graphicFrame>
          <p:nvGraphicFramePr>
            <p:cNvPr id="14" name="Diagram 13"/>
            <p:cNvGraphicFramePr/>
            <p:nvPr>
              <p:extLst>
                <p:ext uri="{D42A27DB-BD31-4B8C-83A1-F6EECF244321}">
                  <p14:modId xmlns:p14="http://schemas.microsoft.com/office/powerpoint/2010/main" val="3785761595"/>
                </p:ext>
              </p:extLst>
            </p:nvPr>
          </p:nvGraphicFramePr>
          <p:xfrm>
            <a:off x="3575409" y="1337428"/>
            <a:ext cx="5179294" cy="47419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pic>
        <p:nvPicPr>
          <p:cNvPr id="72" name="Picture 2" descr="D:\0Projects\Microsoft\MMS facelift deck\images\emc-logo.png"/>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98580" y="3266658"/>
            <a:ext cx="1075020" cy="45783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0" name="Picture 109" descr="BMC_Software"/>
          <p:cNvPicPr>
            <a:picLocks noChangeAspect="1" noChangeArrowheads="1"/>
          </p:cNvPicPr>
          <p:nvPr/>
        </p:nvPicPr>
        <p:blipFill>
          <a:blip r:embed="rId11" cstate="print"/>
          <a:srcRect/>
          <a:stretch>
            <a:fillRect/>
          </a:stretch>
        </p:blipFill>
        <p:spPr bwMode="gray">
          <a:xfrm>
            <a:off x="7747853" y="1408978"/>
            <a:ext cx="1359153" cy="252061"/>
          </a:xfrm>
          <a:prstGeom prst="rect">
            <a:avLst/>
          </a:prstGeom>
          <a:noFill/>
          <a:ln>
            <a:noFill/>
          </a:ln>
        </p:spPr>
      </p:pic>
      <p:pic>
        <p:nvPicPr>
          <p:cNvPr id="6150" name="Picture 3" descr="D:\0Projects\Microsoft\MMS facelift deck\images\vmware.png"/>
          <p:cNvPicPr>
            <a:picLocks noChangeAspect="1" noChangeArrowheads="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91635" y="4517027"/>
            <a:ext cx="1195627" cy="301896"/>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4" descr="D:\0Projects\Microsoft\MMS facelift deck\images\ca-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82003" y="5882789"/>
            <a:ext cx="639329" cy="53561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152" name="Picture 5" descr="D:\0Projects\Microsoft\MMS facelift deck\images\symantec.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79333" y="1560408"/>
            <a:ext cx="1439908" cy="484172"/>
          </a:xfrm>
          <a:prstGeom prst="rect">
            <a:avLst/>
          </a:prstGeom>
          <a:noFill/>
          <a:extLst>
            <a:ext uri="{909E8E84-426E-40DD-AFC4-6F175D3DCCD1}">
              <a14:hiddenFill xmlns:a14="http://schemas.microsoft.com/office/drawing/2010/main">
                <a:solidFill>
                  <a:srgbClr val="FFFFFF"/>
                </a:solidFill>
              </a14:hiddenFill>
            </a:ext>
          </a:extLst>
        </p:spPr>
      </p:pic>
      <p:grpSp>
        <p:nvGrpSpPr>
          <p:cNvPr id="6157" name="Group 6156"/>
          <p:cNvGrpSpPr/>
          <p:nvPr/>
        </p:nvGrpSpPr>
        <p:grpSpPr>
          <a:xfrm>
            <a:off x="2070644" y="4584312"/>
            <a:ext cx="2085697" cy="479896"/>
            <a:chOff x="1989962" y="4907041"/>
            <a:chExt cx="2085697" cy="479896"/>
          </a:xfrm>
        </p:grpSpPr>
        <p:sp>
          <p:nvSpPr>
            <p:cNvPr id="88" name="TextBox 87"/>
            <p:cNvSpPr txBox="1"/>
            <p:nvPr/>
          </p:nvSpPr>
          <p:spPr>
            <a:xfrm>
              <a:off x="2477016" y="5078010"/>
              <a:ext cx="1598643" cy="166199"/>
            </a:xfrm>
            <a:prstGeom prst="rect">
              <a:avLst/>
            </a:prstGeom>
            <a:noFill/>
          </p:spPr>
          <p:txBody>
            <a:bodyPr wrap="none" lIns="0" tIns="0" rIns="0" bIns="0" rtlCol="0">
              <a:spAutoFit/>
            </a:bodyPr>
            <a:lstStyle/>
            <a:p>
              <a:pPr>
                <a:lnSpc>
                  <a:spcPct val="90000"/>
                </a:lnSpc>
              </a:pPr>
              <a:r>
                <a:rPr lang="en-US" sz="1200" b="1" dirty="0">
                  <a:latin typeface="Arial" pitchFamily="34" charset="0"/>
                </a:rPr>
                <a:t>OpenView Operations</a:t>
              </a:r>
              <a:endParaRPr lang="en-US" sz="1200" b="1" dirty="0" smtClean="0">
                <a:latin typeface="Arial" pitchFamily="34" charset="0"/>
              </a:endParaRPr>
            </a:p>
          </p:txBody>
        </p:sp>
        <p:pic>
          <p:nvPicPr>
            <p:cNvPr id="1032" name="Picture 8" descr="D:\0Projects\Microsoft\MMS facelift deck\images\hp.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89962" y="4907041"/>
              <a:ext cx="473540" cy="4798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56" name="Group 6155"/>
          <p:cNvGrpSpPr/>
          <p:nvPr/>
        </p:nvGrpSpPr>
        <p:grpSpPr>
          <a:xfrm>
            <a:off x="8272914" y="2056752"/>
            <a:ext cx="2644445" cy="479896"/>
            <a:chOff x="8358490" y="3325667"/>
            <a:chExt cx="2644445" cy="479896"/>
          </a:xfrm>
        </p:grpSpPr>
        <p:sp>
          <p:nvSpPr>
            <p:cNvPr id="117" name="TextBox 116"/>
            <p:cNvSpPr txBox="1"/>
            <p:nvPr/>
          </p:nvSpPr>
          <p:spPr>
            <a:xfrm>
              <a:off x="8836829" y="3471659"/>
              <a:ext cx="2166106" cy="276999"/>
            </a:xfrm>
            <a:prstGeom prst="rect">
              <a:avLst/>
            </a:prstGeom>
            <a:noFill/>
          </p:spPr>
          <p:txBody>
            <a:bodyPr wrap="none" lIns="0" tIns="0" rIns="0" bIns="0" rtlCol="0">
              <a:spAutoFit/>
            </a:bodyPr>
            <a:lstStyle/>
            <a:p>
              <a:pPr>
                <a:lnSpc>
                  <a:spcPct val="90000"/>
                </a:lnSpc>
              </a:pPr>
              <a:r>
                <a:rPr lang="en-US" sz="1200" b="1" dirty="0" smtClean="0">
                  <a:latin typeface="Arial" pitchFamily="34" charset="0"/>
                </a:rPr>
                <a:t>HP Service Manager </a:t>
              </a:r>
              <a:r>
                <a:rPr lang="en-US" sz="1200" b="1" dirty="0">
                  <a:latin typeface="Arial" pitchFamily="34" charset="0"/>
                </a:rPr>
                <a:t>Software</a:t>
              </a:r>
              <a:br>
                <a:rPr lang="en-US" sz="1200" b="1" dirty="0">
                  <a:latin typeface="Arial" pitchFamily="34" charset="0"/>
                </a:rPr>
              </a:br>
              <a:r>
                <a:rPr lang="en-US" sz="800" dirty="0">
                  <a:solidFill>
                    <a:schemeClr val="tx1">
                      <a:lumMod val="65000"/>
                    </a:schemeClr>
                  </a:solidFill>
                  <a:latin typeface="Arial" pitchFamily="34" charset="0"/>
                  <a:cs typeface="Arial" pitchFamily="34" charset="0"/>
                </a:rPr>
                <a:t>Make your IT service desk enterprise strength</a:t>
              </a:r>
              <a:endParaRPr lang="en-US" sz="800" dirty="0" smtClean="0">
                <a:solidFill>
                  <a:schemeClr val="tx1">
                    <a:lumMod val="65000"/>
                  </a:schemeClr>
                </a:solidFill>
                <a:latin typeface="Arial" pitchFamily="34" charset="0"/>
                <a:cs typeface="Arial" pitchFamily="34" charset="0"/>
              </a:endParaRPr>
            </a:p>
          </p:txBody>
        </p:sp>
        <p:pic>
          <p:nvPicPr>
            <p:cNvPr id="128" name="Picture 8" descr="D:\0Projects\Microsoft\MMS facelift deck\images\hp.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58490" y="3325667"/>
              <a:ext cx="473540" cy="4798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58" name="Group 6157"/>
          <p:cNvGrpSpPr/>
          <p:nvPr/>
        </p:nvGrpSpPr>
        <p:grpSpPr>
          <a:xfrm>
            <a:off x="7937033" y="1205352"/>
            <a:ext cx="1885950" cy="1537850"/>
            <a:chOff x="8071504" y="-623448"/>
            <a:chExt cx="1885950" cy="1537850"/>
          </a:xfrm>
        </p:grpSpPr>
        <p:grpSp>
          <p:nvGrpSpPr>
            <p:cNvPr id="134" name="Group 31"/>
            <p:cNvGrpSpPr/>
            <p:nvPr/>
          </p:nvGrpSpPr>
          <p:grpSpPr>
            <a:xfrm>
              <a:off x="8405900" y="-176991"/>
              <a:ext cx="1484889" cy="1091393"/>
              <a:chOff x="4866294" y="626051"/>
              <a:chExt cx="2148834" cy="1579392"/>
            </a:xfrm>
          </p:grpSpPr>
          <p:pic>
            <p:nvPicPr>
              <p:cNvPr id="135" name="Picture 4"/>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4866294" y="626051"/>
                <a:ext cx="2148834" cy="1579392"/>
              </a:xfrm>
              <a:prstGeom prst="rect">
                <a:avLst/>
              </a:prstGeom>
              <a:noFill/>
              <a:ln w="9525">
                <a:noFill/>
                <a:miter lim="800000"/>
                <a:headEnd/>
                <a:tailEnd/>
              </a:ln>
            </p:spPr>
          </p:pic>
          <p:grpSp>
            <p:nvGrpSpPr>
              <p:cNvPr id="136" name="Group 67"/>
              <p:cNvGrpSpPr>
                <a:grpSpLocks/>
              </p:cNvGrpSpPr>
              <p:nvPr/>
            </p:nvGrpSpPr>
            <p:grpSpPr bwMode="auto">
              <a:xfrm>
                <a:off x="5000448" y="763120"/>
                <a:ext cx="672900" cy="733205"/>
                <a:chOff x="3644020" y="1771226"/>
                <a:chExt cx="593775" cy="646987"/>
              </a:xfrm>
            </p:grpSpPr>
            <p:pic>
              <p:nvPicPr>
                <p:cNvPr id="140" name="Picture 139" descr="112.png"/>
                <p:cNvPicPr>
                  <a:picLocks noChangeAspect="1"/>
                </p:cNvPicPr>
                <p:nvPr/>
              </p:nvPicPr>
              <p:blipFill>
                <a:blip r:embed="rId17" cstate="print"/>
                <a:srcRect b="5998"/>
                <a:stretch>
                  <a:fillRect/>
                </a:stretch>
              </p:blipFill>
              <p:spPr>
                <a:xfrm>
                  <a:off x="3725785" y="1771226"/>
                  <a:ext cx="512010" cy="480661"/>
                </a:xfrm>
                <a:prstGeom prst="rect">
                  <a:avLst/>
                </a:prstGeom>
                <a:effectLst>
                  <a:outerShdw blurRad="76200" dir="18900000" sy="23000" kx="-1200000" algn="bl" rotWithShape="0">
                    <a:prstClr val="black">
                      <a:alpha val="20000"/>
                    </a:prstClr>
                  </a:outerShdw>
                </a:effectLst>
              </p:spPr>
            </p:pic>
            <p:pic>
              <p:nvPicPr>
                <p:cNvPr id="141" name="Picture 140" descr="52.png"/>
                <p:cNvPicPr>
                  <a:picLocks noChangeAspect="1"/>
                </p:cNvPicPr>
                <p:nvPr/>
              </p:nvPicPr>
              <p:blipFill>
                <a:blip r:embed="rId18" cstate="print"/>
                <a:stretch>
                  <a:fillRect/>
                </a:stretch>
              </p:blipFill>
              <p:spPr bwMode="auto">
                <a:xfrm>
                  <a:off x="3644020" y="2033543"/>
                  <a:ext cx="400293" cy="384670"/>
                </a:xfrm>
                <a:prstGeom prst="rect">
                  <a:avLst/>
                </a:prstGeom>
                <a:noFill/>
                <a:ln>
                  <a:noFill/>
                </a:ln>
                <a:effectLst>
                  <a:outerShdw blurRad="76200" dir="18900000" sy="23000" kx="-1200000" algn="bl" rotWithShape="0">
                    <a:prstClr val="black">
                      <a:alpha val="20000"/>
                    </a:prstClr>
                  </a:outerShdw>
                </a:effectLst>
              </p:spPr>
            </p:pic>
          </p:grpSp>
          <p:grpSp>
            <p:nvGrpSpPr>
              <p:cNvPr id="137" name="Group 67"/>
              <p:cNvGrpSpPr/>
              <p:nvPr/>
            </p:nvGrpSpPr>
            <p:grpSpPr>
              <a:xfrm>
                <a:off x="5335946" y="825123"/>
                <a:ext cx="959149" cy="800361"/>
                <a:chOff x="4355096" y="2665717"/>
                <a:chExt cx="959149" cy="800361"/>
              </a:xfrm>
            </p:grpSpPr>
            <p:pic>
              <p:nvPicPr>
                <p:cNvPr id="138" name="Picture 137" descr="Picture1.png"/>
                <p:cNvPicPr>
                  <a:picLocks noChangeAspect="1"/>
                </p:cNvPicPr>
                <p:nvPr/>
              </p:nvPicPr>
              <p:blipFill>
                <a:blip r:embed="rId19"/>
                <a:stretch>
                  <a:fillRect/>
                </a:stretch>
              </p:blipFill>
              <p:spPr>
                <a:xfrm>
                  <a:off x="4629694" y="2665717"/>
                  <a:ext cx="684551" cy="716640"/>
                </a:xfrm>
                <a:prstGeom prst="rect">
                  <a:avLst/>
                </a:prstGeom>
              </p:spPr>
            </p:pic>
            <p:pic>
              <p:nvPicPr>
                <p:cNvPr id="139" name="Picture 138" descr="Configurations.png"/>
                <p:cNvPicPr>
                  <a:picLocks noChangeAspect="1"/>
                </p:cNvPicPr>
                <p:nvPr/>
              </p:nvPicPr>
              <p:blipFill>
                <a:blip r:embed="rId20" cstate="print"/>
                <a:srcRect b="11680"/>
                <a:stretch>
                  <a:fillRect/>
                </a:stretch>
              </p:blipFill>
              <p:spPr>
                <a:xfrm>
                  <a:off x="4355096" y="3114727"/>
                  <a:ext cx="397817" cy="351351"/>
                </a:xfrm>
                <a:prstGeom prst="rect">
                  <a:avLst/>
                </a:prstGeom>
                <a:effectLst>
                  <a:outerShdw blurRad="76200" dir="18900000" sy="23000" kx="-1200000" algn="bl" rotWithShape="0">
                    <a:prstClr val="black">
                      <a:alpha val="20000"/>
                    </a:prstClr>
                  </a:outerShdw>
                </a:effectLst>
              </p:spPr>
            </p:pic>
          </p:grpSp>
        </p:grpSp>
        <p:grpSp>
          <p:nvGrpSpPr>
            <p:cNvPr id="142" name="Group 39"/>
            <p:cNvGrpSpPr/>
            <p:nvPr/>
          </p:nvGrpSpPr>
          <p:grpSpPr>
            <a:xfrm>
              <a:off x="8071504" y="-623448"/>
              <a:ext cx="1885950" cy="485356"/>
              <a:chOff x="5952400" y="729388"/>
              <a:chExt cx="1885950" cy="485356"/>
            </a:xfrm>
          </p:grpSpPr>
          <p:sp>
            <p:nvSpPr>
              <p:cNvPr id="143" name="TextBox 142"/>
              <p:cNvSpPr txBox="1"/>
              <p:nvPr/>
            </p:nvSpPr>
            <p:spPr>
              <a:xfrm>
                <a:off x="5952400" y="1048545"/>
                <a:ext cx="1129861" cy="166199"/>
              </a:xfrm>
              <a:prstGeom prst="rect">
                <a:avLst/>
              </a:prstGeom>
              <a:noFill/>
            </p:spPr>
            <p:txBody>
              <a:bodyPr wrap="none" lIns="0" tIns="0" rIns="0" bIns="0" rtlCol="0">
                <a:spAutoFit/>
              </a:bodyPr>
              <a:lstStyle/>
              <a:p>
                <a:pPr>
                  <a:lnSpc>
                    <a:spcPct val="90000"/>
                  </a:lnSpc>
                </a:pPr>
                <a:r>
                  <a:rPr lang="en-US" sz="1200" dirty="0" smtClean="0">
                    <a:solidFill>
                      <a:schemeClr val="tx1">
                        <a:lumMod val="75000"/>
                      </a:schemeClr>
                    </a:solidFill>
                  </a:rPr>
                  <a:t>Service Manager</a:t>
                </a:r>
              </a:p>
            </p:txBody>
          </p:sp>
          <p:pic>
            <p:nvPicPr>
              <p:cNvPr id="144" name="Picture 8" descr="C:\Program Files\Microsoft Resource DVD Artwork\DVD_ART\BoxShots_Logos\Systems Center Data Protection Manager\Systems Center Data Protection Manager logo black.png"/>
              <p:cNvPicPr>
                <a:picLocks noChangeAspect="1" noChangeArrowheads="1"/>
              </p:cNvPicPr>
              <p:nvPr/>
            </p:nvPicPr>
            <p:blipFill rotWithShape="1">
              <a:blip r:embed="rId21" cstate="print">
                <a:lum bright="70000" contrast="-70000"/>
              </a:blip>
              <a:srcRect b="35147"/>
              <a:stretch/>
            </p:blipFill>
            <p:spPr bwMode="auto">
              <a:xfrm>
                <a:off x="5952400" y="729388"/>
                <a:ext cx="1885950" cy="319157"/>
              </a:xfrm>
              <a:prstGeom prst="rect">
                <a:avLst/>
              </a:prstGeom>
              <a:noFill/>
              <a:ln w="9525">
                <a:noFill/>
                <a:miter lim="800000"/>
                <a:headEnd/>
                <a:tailEnd/>
              </a:ln>
            </p:spPr>
          </p:pic>
        </p:grpSp>
      </p:grpSp>
      <p:grpSp>
        <p:nvGrpSpPr>
          <p:cNvPr id="6159" name="Group 6158"/>
          <p:cNvGrpSpPr/>
          <p:nvPr/>
        </p:nvGrpSpPr>
        <p:grpSpPr>
          <a:xfrm>
            <a:off x="8564498" y="3485653"/>
            <a:ext cx="1791215" cy="1596985"/>
            <a:chOff x="8416581" y="3109136"/>
            <a:chExt cx="1791215" cy="1596985"/>
          </a:xfrm>
        </p:grpSpPr>
        <p:pic>
          <p:nvPicPr>
            <p:cNvPr id="147" name="Picture 9" descr="C:\Program Files\Microsoft Resource DVD Artwork\DVD_ART\BoxShots_Logos\System Center Virtual Machine Manager\System Center Virtual Machine Manager logo bl.png"/>
            <p:cNvPicPr>
              <a:picLocks noChangeAspect="1" noChangeArrowheads="1"/>
            </p:cNvPicPr>
            <p:nvPr/>
          </p:nvPicPr>
          <p:blipFill>
            <a:blip r:embed="rId22" cstate="print">
              <a:lum bright="70000" contrast="-70000"/>
            </a:blip>
            <a:srcRect/>
            <a:stretch>
              <a:fillRect/>
            </a:stretch>
          </p:blipFill>
          <p:spPr bwMode="auto">
            <a:xfrm>
              <a:off x="8416581" y="3109136"/>
              <a:ext cx="1791215" cy="475488"/>
            </a:xfrm>
            <a:prstGeom prst="rect">
              <a:avLst/>
            </a:prstGeom>
            <a:noFill/>
            <a:ln w="9525">
              <a:noFill/>
              <a:miter lim="800000"/>
              <a:headEnd/>
              <a:tailEnd/>
            </a:ln>
          </p:spPr>
        </p:pic>
        <p:grpSp>
          <p:nvGrpSpPr>
            <p:cNvPr id="148" name="Group 42"/>
            <p:cNvGrpSpPr/>
            <p:nvPr/>
          </p:nvGrpSpPr>
          <p:grpSpPr>
            <a:xfrm>
              <a:off x="8652682" y="3659230"/>
              <a:ext cx="1373344" cy="1046891"/>
              <a:chOff x="6946209" y="5253393"/>
              <a:chExt cx="2040316" cy="1555320"/>
            </a:xfrm>
          </p:grpSpPr>
          <p:pic>
            <p:nvPicPr>
              <p:cNvPr id="150" name="Picture 4" descr="C:\Documents and Settings\davidg\My Documents\My Pictures\NewIcons\3-servers.png"/>
              <p:cNvPicPr>
                <a:picLocks noChangeAspect="1" noChangeArrowheads="1"/>
              </p:cNvPicPr>
              <p:nvPr/>
            </p:nvPicPr>
            <p:blipFill>
              <a:blip r:embed="rId23" cstate="print">
                <a:duotone>
                  <a:prstClr val="black"/>
                  <a:srgbClr val="D9C3A5">
                    <a:tint val="50000"/>
                    <a:satMod val="180000"/>
                  </a:srgbClr>
                </a:duotone>
              </a:blip>
              <a:srcRect/>
              <a:stretch>
                <a:fillRect/>
              </a:stretch>
            </p:blipFill>
            <p:spPr bwMode="auto">
              <a:xfrm>
                <a:off x="7221439" y="5253393"/>
                <a:ext cx="1475414" cy="1105165"/>
              </a:xfrm>
              <a:prstGeom prst="rect">
                <a:avLst/>
              </a:prstGeom>
              <a:noFill/>
              <a:ln w="9525">
                <a:noFill/>
                <a:miter lim="800000"/>
                <a:headEnd/>
                <a:tailEnd/>
              </a:ln>
            </p:spPr>
          </p:pic>
          <p:pic>
            <p:nvPicPr>
              <p:cNvPr id="149" name="Picture 4"/>
              <p:cNvPicPr>
                <a:picLocks noChangeAspect="1" noChangeArrowheads="1"/>
              </p:cNvPicPr>
              <p:nvPr/>
            </p:nvPicPr>
            <p:blipFill>
              <a:blip r:embed="rId24">
                <a:extLst>
                  <a:ext uri="{28A0092B-C50C-407E-A947-70E740481C1C}">
                    <a14:useLocalDpi xmlns:a14="http://schemas.microsoft.com/office/drawing/2010/main" val="0"/>
                  </a:ext>
                </a:extLst>
              </a:blip>
              <a:stretch>
                <a:fillRect/>
              </a:stretch>
            </p:blipFill>
            <p:spPr bwMode="auto">
              <a:xfrm>
                <a:off x="6946209" y="5309081"/>
                <a:ext cx="2040316" cy="1499632"/>
              </a:xfrm>
              <a:prstGeom prst="rect">
                <a:avLst/>
              </a:prstGeom>
              <a:noFill/>
              <a:ln w="9525">
                <a:noFill/>
                <a:miter lim="800000"/>
                <a:headEnd/>
                <a:tailEnd/>
              </a:ln>
            </p:spPr>
          </p:pic>
          <p:pic>
            <p:nvPicPr>
              <p:cNvPr id="151" name="Picture 150" descr="connection.png"/>
              <p:cNvPicPr>
                <a:picLocks noChangeAspect="1"/>
              </p:cNvPicPr>
              <p:nvPr/>
            </p:nvPicPr>
            <p:blipFill>
              <a:blip r:embed="rId25" cstate="print"/>
              <a:stretch>
                <a:fillRect/>
              </a:stretch>
            </p:blipFill>
            <p:spPr>
              <a:xfrm>
                <a:off x="7138825" y="5463046"/>
                <a:ext cx="828792" cy="616019"/>
              </a:xfrm>
              <a:prstGeom prst="rect">
                <a:avLst/>
              </a:prstGeom>
            </p:spPr>
          </p:pic>
        </p:grpSp>
      </p:grpSp>
      <p:grpSp>
        <p:nvGrpSpPr>
          <p:cNvPr id="6160" name="Group 6159"/>
          <p:cNvGrpSpPr/>
          <p:nvPr/>
        </p:nvGrpSpPr>
        <p:grpSpPr>
          <a:xfrm>
            <a:off x="4918808" y="5688281"/>
            <a:ext cx="3031960" cy="999986"/>
            <a:chOff x="6088702" y="5659815"/>
            <a:chExt cx="3031960" cy="999986"/>
          </a:xfrm>
        </p:grpSpPr>
        <p:pic>
          <p:nvPicPr>
            <p:cNvPr id="154" name="Picture 28" descr="SysCenter-CM_bL.png"/>
            <p:cNvPicPr>
              <a:picLocks noChangeAspect="1"/>
            </p:cNvPicPr>
            <p:nvPr/>
          </p:nvPicPr>
          <p:blipFill>
            <a:blip r:embed="rId26" cstate="print">
              <a:lum bright="70000" contrast="-70000"/>
            </a:blip>
            <a:srcRect/>
            <a:stretch>
              <a:fillRect/>
            </a:stretch>
          </p:blipFill>
          <p:spPr bwMode="auto">
            <a:xfrm>
              <a:off x="6088702" y="5910951"/>
              <a:ext cx="1691364" cy="476401"/>
            </a:xfrm>
            <a:prstGeom prst="rect">
              <a:avLst/>
            </a:prstGeom>
            <a:noFill/>
            <a:ln w="9525">
              <a:noFill/>
              <a:miter lim="800000"/>
              <a:headEnd/>
              <a:tailEnd/>
            </a:ln>
          </p:spPr>
        </p:pic>
        <p:grpSp>
          <p:nvGrpSpPr>
            <p:cNvPr id="155" name="Group 26"/>
            <p:cNvGrpSpPr/>
            <p:nvPr/>
          </p:nvGrpSpPr>
          <p:grpSpPr>
            <a:xfrm>
              <a:off x="7760138" y="5659815"/>
              <a:ext cx="1360524" cy="999986"/>
              <a:chOff x="7157704" y="1943934"/>
              <a:chExt cx="2066673" cy="1262001"/>
            </a:xfrm>
          </p:grpSpPr>
          <p:pic>
            <p:nvPicPr>
              <p:cNvPr id="156" name="Picture 4"/>
              <p:cNvPicPr>
                <a:picLocks noChangeAspect="1" noChangeArrowheads="1"/>
              </p:cNvPicPr>
              <p:nvPr/>
            </p:nvPicPr>
            <p:blipFill>
              <a:blip r:embed="rId27">
                <a:extLst>
                  <a:ext uri="{28A0092B-C50C-407E-A947-70E740481C1C}">
                    <a14:useLocalDpi xmlns:a14="http://schemas.microsoft.com/office/drawing/2010/main" val="0"/>
                  </a:ext>
                </a:extLst>
              </a:blip>
              <a:stretch>
                <a:fillRect/>
              </a:stretch>
            </p:blipFill>
            <p:spPr bwMode="auto">
              <a:xfrm>
                <a:off x="7157704" y="1943934"/>
                <a:ext cx="2066673" cy="1262001"/>
              </a:xfrm>
              <a:prstGeom prst="rect">
                <a:avLst/>
              </a:prstGeom>
              <a:noFill/>
              <a:ln w="9525">
                <a:noFill/>
                <a:miter lim="800000"/>
                <a:headEnd/>
                <a:tailEnd/>
              </a:ln>
            </p:spPr>
          </p:pic>
          <p:grpSp>
            <p:nvGrpSpPr>
              <p:cNvPr id="157" name="Group 63"/>
              <p:cNvGrpSpPr>
                <a:grpSpLocks/>
              </p:cNvGrpSpPr>
              <p:nvPr/>
            </p:nvGrpSpPr>
            <p:grpSpPr bwMode="auto">
              <a:xfrm>
                <a:off x="7400164" y="2236094"/>
                <a:ext cx="814396" cy="788138"/>
                <a:chOff x="6827913" y="4234597"/>
                <a:chExt cx="1085863" cy="1135969"/>
              </a:xfrm>
            </p:grpSpPr>
            <p:pic>
              <p:nvPicPr>
                <p:cNvPr id="158" name="Picture 53" descr="double arrows"/>
                <p:cNvPicPr>
                  <a:picLocks noChangeAspect="1" noChangeArrowheads="1"/>
                </p:cNvPicPr>
                <p:nvPr/>
              </p:nvPicPr>
              <p:blipFill>
                <a:blip r:embed="rId28" cstate="print">
                  <a:duotone>
                    <a:prstClr val="black"/>
                    <a:schemeClr val="accent6">
                      <a:tint val="45000"/>
                      <a:satMod val="400000"/>
                    </a:schemeClr>
                  </a:duotone>
                </a:blip>
                <a:srcRect/>
                <a:stretch>
                  <a:fillRect/>
                </a:stretch>
              </p:blipFill>
              <p:spPr bwMode="auto">
                <a:xfrm>
                  <a:off x="6827913" y="4482056"/>
                  <a:ext cx="1085863" cy="888510"/>
                </a:xfrm>
                <a:prstGeom prst="rect">
                  <a:avLst/>
                </a:prstGeom>
                <a:noFill/>
                <a:ln w="9525">
                  <a:noFill/>
                  <a:miter lim="800000"/>
                  <a:headEnd/>
                  <a:tailEnd/>
                </a:ln>
              </p:spPr>
            </p:pic>
            <p:pic>
              <p:nvPicPr>
                <p:cNvPr id="159" name="Picture 54" descr="developer Tools toolbox"/>
                <p:cNvPicPr>
                  <a:picLocks noChangeAspect="1" noChangeArrowheads="1"/>
                </p:cNvPicPr>
                <p:nvPr/>
              </p:nvPicPr>
              <p:blipFill>
                <a:blip r:embed="rId29" cstate="print"/>
                <a:srcRect/>
                <a:stretch>
                  <a:fillRect/>
                </a:stretch>
              </p:blipFill>
              <p:spPr bwMode="auto">
                <a:xfrm>
                  <a:off x="7140159" y="4234597"/>
                  <a:ext cx="581875" cy="874771"/>
                </a:xfrm>
                <a:prstGeom prst="rect">
                  <a:avLst/>
                </a:prstGeom>
                <a:noFill/>
                <a:ln w="9525">
                  <a:noFill/>
                  <a:miter lim="800000"/>
                  <a:headEnd/>
                  <a:tailEnd/>
                </a:ln>
              </p:spPr>
            </p:pic>
          </p:grpSp>
        </p:grpSp>
      </p:grpSp>
      <p:grpSp>
        <p:nvGrpSpPr>
          <p:cNvPr id="6161" name="Group 6160"/>
          <p:cNvGrpSpPr/>
          <p:nvPr/>
        </p:nvGrpSpPr>
        <p:grpSpPr>
          <a:xfrm>
            <a:off x="2197383" y="3472667"/>
            <a:ext cx="1720711" cy="1799977"/>
            <a:chOff x="2210830" y="4037443"/>
            <a:chExt cx="1720711" cy="1799977"/>
          </a:xfrm>
        </p:grpSpPr>
        <p:pic>
          <p:nvPicPr>
            <p:cNvPr id="162" name="Picture 3" descr="C:\Program Files\Microsoft Resource DVD Artwork\DVD_ART\BoxShots_Logos\System Center Operations Manager 2007 (generic)\System center Ops manager 2007 logo bl.png"/>
            <p:cNvPicPr>
              <a:picLocks noChangeAspect="1" noChangeArrowheads="1"/>
            </p:cNvPicPr>
            <p:nvPr/>
          </p:nvPicPr>
          <p:blipFill>
            <a:blip r:embed="rId30" cstate="print">
              <a:lum bright="70000" contrast="-70000"/>
            </a:blip>
            <a:srcRect r="14900"/>
            <a:stretch>
              <a:fillRect/>
            </a:stretch>
          </p:blipFill>
          <p:spPr bwMode="auto">
            <a:xfrm>
              <a:off x="2224680" y="4037443"/>
              <a:ext cx="1512395" cy="475488"/>
            </a:xfrm>
            <a:prstGeom prst="rect">
              <a:avLst/>
            </a:prstGeom>
            <a:noFill/>
            <a:ln w="9525">
              <a:noFill/>
              <a:miter lim="800000"/>
              <a:headEnd/>
              <a:tailEnd/>
            </a:ln>
          </p:spPr>
        </p:pic>
        <p:grpSp>
          <p:nvGrpSpPr>
            <p:cNvPr id="163" name="Group 46"/>
            <p:cNvGrpSpPr/>
            <p:nvPr/>
          </p:nvGrpSpPr>
          <p:grpSpPr>
            <a:xfrm>
              <a:off x="2210830" y="4460717"/>
              <a:ext cx="1720711" cy="1376703"/>
              <a:chOff x="304246" y="5087632"/>
              <a:chExt cx="2292441" cy="1834132"/>
            </a:xfrm>
          </p:grpSpPr>
          <p:pic>
            <p:nvPicPr>
              <p:cNvPr id="166" name="Picture 16" descr="enterprise sand"/>
              <p:cNvPicPr>
                <a:picLocks noChangeAspect="1" noChangeArrowheads="1"/>
              </p:cNvPicPr>
              <p:nvPr/>
            </p:nvPicPr>
            <p:blipFill>
              <a:blip r:embed="rId31" cstate="print"/>
              <a:srcRect/>
              <a:stretch>
                <a:fillRect/>
              </a:stretch>
            </p:blipFill>
            <p:spPr bwMode="auto">
              <a:xfrm>
                <a:off x="1958141" y="5335663"/>
                <a:ext cx="638546" cy="957211"/>
              </a:xfrm>
              <a:prstGeom prst="rect">
                <a:avLst/>
              </a:prstGeom>
              <a:noFill/>
              <a:ln w="9525">
                <a:noFill/>
                <a:miter lim="800000"/>
                <a:headEnd/>
                <a:tailEnd/>
              </a:ln>
            </p:spPr>
          </p:pic>
          <p:pic>
            <p:nvPicPr>
              <p:cNvPr id="164" name="Picture 103" descr="cloud illustration icon"/>
              <p:cNvPicPr>
                <a:picLocks noChangeAspect="1" noChangeArrowheads="1"/>
              </p:cNvPicPr>
              <p:nvPr/>
            </p:nvPicPr>
            <p:blipFill>
              <a:blip r:embed="rId32" cstate="print">
                <a:lum contrast="18000"/>
              </a:blip>
              <a:srcRect/>
              <a:stretch>
                <a:fillRect/>
              </a:stretch>
            </p:blipFill>
            <p:spPr bwMode="auto">
              <a:xfrm>
                <a:off x="304246" y="5087632"/>
                <a:ext cx="1646241" cy="1258888"/>
              </a:xfrm>
              <a:prstGeom prst="rect">
                <a:avLst/>
              </a:prstGeom>
              <a:noFill/>
              <a:ln w="9525">
                <a:noFill/>
                <a:miter lim="800000"/>
                <a:headEnd/>
                <a:tailEnd/>
              </a:ln>
            </p:spPr>
          </p:pic>
          <p:pic>
            <p:nvPicPr>
              <p:cNvPr id="165" name="Picture 4"/>
              <p:cNvPicPr>
                <a:picLocks noChangeAspect="1" noChangeArrowheads="1"/>
              </p:cNvPicPr>
              <p:nvPr/>
            </p:nvPicPr>
            <p:blipFill>
              <a:blip r:embed="rId33">
                <a:extLst>
                  <a:ext uri="{28A0092B-C50C-407E-A947-70E740481C1C}">
                    <a14:useLocalDpi xmlns:a14="http://schemas.microsoft.com/office/drawing/2010/main" val="0"/>
                  </a:ext>
                </a:extLst>
              </a:blip>
              <a:stretch>
                <a:fillRect/>
              </a:stretch>
            </p:blipFill>
            <p:spPr bwMode="auto">
              <a:xfrm>
                <a:off x="425225" y="5340913"/>
                <a:ext cx="2150817" cy="1580851"/>
              </a:xfrm>
              <a:prstGeom prst="rect">
                <a:avLst/>
              </a:prstGeom>
              <a:noFill/>
              <a:ln w="9525">
                <a:noFill/>
                <a:miter lim="800000"/>
                <a:headEnd/>
                <a:tailEnd/>
              </a:ln>
            </p:spPr>
          </p:pic>
          <p:pic>
            <p:nvPicPr>
              <p:cNvPr id="167" name="Picture 3" descr="\\showsrus\images\LOGOS\GEN_LOGO\L\Linux penguin.png"/>
              <p:cNvPicPr>
                <a:picLocks noChangeAspect="1" noChangeArrowheads="1"/>
              </p:cNvPicPr>
              <p:nvPr/>
            </p:nvPicPr>
            <p:blipFill>
              <a:blip r:embed="rId34" cstate="print"/>
              <a:srcRect/>
              <a:stretch>
                <a:fillRect/>
              </a:stretch>
            </p:blipFill>
            <p:spPr bwMode="auto">
              <a:xfrm>
                <a:off x="1167199" y="6148360"/>
                <a:ext cx="190809" cy="224154"/>
              </a:xfrm>
              <a:prstGeom prst="rect">
                <a:avLst/>
              </a:prstGeom>
              <a:noFill/>
              <a:scene3d>
                <a:camera prst="isometricOffAxis2Left"/>
                <a:lightRig rig="threePt" dir="t"/>
              </a:scene3d>
            </p:spPr>
          </p:pic>
          <p:pic>
            <p:nvPicPr>
              <p:cNvPr id="168" name="Picture 167" descr="Windows_Vista3.png"/>
              <p:cNvPicPr>
                <a:picLocks/>
              </p:cNvPicPr>
              <p:nvPr/>
            </p:nvPicPr>
            <p:blipFill>
              <a:blip r:embed="rId35" cstate="print"/>
              <a:srcRect r="76802" b="-2843"/>
              <a:stretch>
                <a:fillRect/>
              </a:stretch>
            </p:blipFill>
            <p:spPr>
              <a:xfrm>
                <a:off x="1637637" y="6254542"/>
                <a:ext cx="207344" cy="192297"/>
              </a:xfrm>
              <a:prstGeom prst="rect">
                <a:avLst/>
              </a:prstGeom>
              <a:scene3d>
                <a:camera prst="isometricOffAxis2Left"/>
                <a:lightRig rig="threePt" dir="t"/>
              </a:scene3d>
            </p:spPr>
          </p:pic>
          <p:pic>
            <p:nvPicPr>
              <p:cNvPr id="169" name="Picture 104" descr="arrow 0 gold  arrow curved double headed 1"/>
              <p:cNvPicPr>
                <a:picLocks noChangeAspect="1" noChangeArrowheads="1"/>
              </p:cNvPicPr>
              <p:nvPr/>
            </p:nvPicPr>
            <p:blipFill>
              <a:blip r:embed="rId36" cstate="print">
                <a:lum bright="6000" contrast="24000"/>
              </a:blip>
              <a:srcRect/>
              <a:stretch>
                <a:fillRect/>
              </a:stretch>
            </p:blipFill>
            <p:spPr bwMode="auto">
              <a:xfrm>
                <a:off x="526779" y="5393828"/>
                <a:ext cx="907605" cy="651205"/>
              </a:xfrm>
              <a:prstGeom prst="rect">
                <a:avLst/>
              </a:prstGeom>
              <a:noFill/>
              <a:ln w="9525">
                <a:noFill/>
                <a:miter lim="800000"/>
                <a:headEnd/>
                <a:tailEnd/>
              </a:ln>
            </p:spPr>
          </p:pic>
        </p:grpSp>
      </p:grpSp>
      <p:grpSp>
        <p:nvGrpSpPr>
          <p:cNvPr id="6162" name="Group 6161"/>
          <p:cNvGrpSpPr/>
          <p:nvPr/>
        </p:nvGrpSpPr>
        <p:grpSpPr>
          <a:xfrm>
            <a:off x="1676192" y="1228167"/>
            <a:ext cx="2101814" cy="1681286"/>
            <a:chOff x="1649298" y="1766048"/>
            <a:chExt cx="2101814" cy="1681286"/>
          </a:xfrm>
        </p:grpSpPr>
        <p:pic>
          <p:nvPicPr>
            <p:cNvPr id="172" name="Picture 8" descr="C:\Program Files\Microsoft Resource DVD Artwork\DVD_ART\BoxShots_Logos\Systems Center Data Protection Manager\Systems Center Data Protection Manager logo black.png"/>
            <p:cNvPicPr>
              <a:picLocks noChangeAspect="1" noChangeArrowheads="1"/>
            </p:cNvPicPr>
            <p:nvPr/>
          </p:nvPicPr>
          <p:blipFill>
            <a:blip r:embed="rId21" cstate="print">
              <a:lum bright="70000" contrast="-70000"/>
            </a:blip>
            <a:srcRect/>
            <a:stretch>
              <a:fillRect/>
            </a:stretch>
          </p:blipFill>
          <p:spPr bwMode="auto">
            <a:xfrm>
              <a:off x="1649298" y="1766048"/>
              <a:ext cx="1806282" cy="471336"/>
            </a:xfrm>
            <a:prstGeom prst="rect">
              <a:avLst/>
            </a:prstGeom>
            <a:noFill/>
            <a:ln w="9525">
              <a:noFill/>
              <a:miter lim="800000"/>
              <a:headEnd/>
              <a:tailEnd/>
            </a:ln>
          </p:spPr>
        </p:pic>
        <p:grpSp>
          <p:nvGrpSpPr>
            <p:cNvPr id="173" name="Group 20"/>
            <p:cNvGrpSpPr/>
            <p:nvPr/>
          </p:nvGrpSpPr>
          <p:grpSpPr>
            <a:xfrm>
              <a:off x="1861173" y="2293346"/>
              <a:ext cx="1889939" cy="1153988"/>
              <a:chOff x="-704891" y="1739187"/>
              <a:chExt cx="2812522" cy="1717313"/>
            </a:xfrm>
          </p:grpSpPr>
          <p:pic>
            <p:nvPicPr>
              <p:cNvPr id="174" name="Picture 4"/>
              <p:cNvPicPr>
                <a:picLocks noChangeAspect="1" noChangeArrowheads="1"/>
              </p:cNvPicPr>
              <p:nvPr/>
            </p:nvPicPr>
            <p:blipFill>
              <a:blip r:embed="rId37">
                <a:extLst>
                  <a:ext uri="{28A0092B-C50C-407E-A947-70E740481C1C}">
                    <a14:useLocalDpi xmlns:a14="http://schemas.microsoft.com/office/drawing/2010/main" val="0"/>
                  </a:ext>
                </a:extLst>
              </a:blip>
              <a:stretch>
                <a:fillRect/>
              </a:stretch>
            </p:blipFill>
            <p:spPr bwMode="auto">
              <a:xfrm>
                <a:off x="112756" y="1990271"/>
                <a:ext cx="1994875" cy="1466229"/>
              </a:xfrm>
              <a:prstGeom prst="rect">
                <a:avLst/>
              </a:prstGeom>
              <a:noFill/>
              <a:ln w="9525">
                <a:noFill/>
                <a:miter lim="800000"/>
                <a:headEnd/>
                <a:tailEnd/>
              </a:ln>
            </p:spPr>
          </p:pic>
          <p:grpSp>
            <p:nvGrpSpPr>
              <p:cNvPr id="175" name="Group 57"/>
              <p:cNvGrpSpPr>
                <a:grpSpLocks/>
              </p:cNvGrpSpPr>
              <p:nvPr/>
            </p:nvGrpSpPr>
            <p:grpSpPr bwMode="auto">
              <a:xfrm>
                <a:off x="-704891" y="1739187"/>
                <a:ext cx="1753205" cy="1192864"/>
                <a:chOff x="2576" y="-3492"/>
                <a:chExt cx="978" cy="666"/>
              </a:xfrm>
            </p:grpSpPr>
            <p:pic>
              <p:nvPicPr>
                <p:cNvPr id="176" name="Picture 58" descr="User-State-Migration-Icon"/>
                <p:cNvPicPr>
                  <a:picLocks noChangeAspect="1" noChangeArrowheads="1"/>
                </p:cNvPicPr>
                <p:nvPr/>
              </p:nvPicPr>
              <p:blipFill>
                <a:blip r:embed="rId38" cstate="print"/>
                <a:srcRect/>
                <a:stretch>
                  <a:fillRect/>
                </a:stretch>
              </p:blipFill>
              <p:spPr bwMode="auto">
                <a:xfrm>
                  <a:off x="2576" y="-3395"/>
                  <a:ext cx="824" cy="569"/>
                </a:xfrm>
                <a:prstGeom prst="rect">
                  <a:avLst/>
                </a:prstGeom>
                <a:noFill/>
                <a:ln w="9525">
                  <a:noFill/>
                  <a:miter lim="800000"/>
                  <a:headEnd/>
                  <a:tailEnd/>
                </a:ln>
              </p:spPr>
            </p:pic>
            <p:pic>
              <p:nvPicPr>
                <p:cNvPr id="177" name="Picture 59" descr="data page"/>
                <p:cNvPicPr>
                  <a:picLocks noChangeAspect="1" noChangeArrowheads="1"/>
                </p:cNvPicPr>
                <p:nvPr/>
              </p:nvPicPr>
              <p:blipFill>
                <a:blip r:embed="rId39" cstate="print"/>
                <a:srcRect/>
                <a:stretch>
                  <a:fillRect/>
                </a:stretch>
              </p:blipFill>
              <p:spPr bwMode="auto">
                <a:xfrm>
                  <a:off x="2901" y="-3172"/>
                  <a:ext cx="200" cy="240"/>
                </a:xfrm>
                <a:prstGeom prst="rect">
                  <a:avLst/>
                </a:prstGeom>
                <a:noFill/>
                <a:ln w="9525">
                  <a:noFill/>
                  <a:miter lim="800000"/>
                  <a:headEnd/>
                  <a:tailEnd/>
                </a:ln>
              </p:spPr>
            </p:pic>
            <p:pic>
              <p:nvPicPr>
                <p:cNvPr id="178" name="Picture 60" descr="page"/>
                <p:cNvPicPr>
                  <a:picLocks noChangeAspect="1" noChangeArrowheads="1"/>
                </p:cNvPicPr>
                <p:nvPr/>
              </p:nvPicPr>
              <p:blipFill>
                <a:blip r:embed="rId40" cstate="print"/>
                <a:srcRect/>
                <a:stretch>
                  <a:fillRect/>
                </a:stretch>
              </p:blipFill>
              <p:spPr bwMode="auto">
                <a:xfrm>
                  <a:off x="3431" y="-3492"/>
                  <a:ext cx="123" cy="148"/>
                </a:xfrm>
                <a:prstGeom prst="rect">
                  <a:avLst/>
                </a:prstGeom>
                <a:noFill/>
                <a:ln w="9525">
                  <a:noFill/>
                  <a:miter lim="800000"/>
                  <a:headEnd/>
                  <a:tailEnd/>
                </a:ln>
              </p:spPr>
            </p:pic>
          </p:grpSp>
        </p:grpSp>
      </p:grpSp>
      <p:grpSp>
        <p:nvGrpSpPr>
          <p:cNvPr id="5" name="Group 4"/>
          <p:cNvGrpSpPr/>
          <p:nvPr/>
        </p:nvGrpSpPr>
        <p:grpSpPr>
          <a:xfrm>
            <a:off x="4060892" y="1205113"/>
            <a:ext cx="4586270" cy="4607475"/>
            <a:chOff x="4060892" y="1205113"/>
            <a:chExt cx="4586270" cy="4607475"/>
          </a:xfrm>
        </p:grpSpPr>
        <p:sp>
          <p:nvSpPr>
            <p:cNvPr id="189" name="Circular Arrow 188"/>
            <p:cNvSpPr/>
            <p:nvPr/>
          </p:nvSpPr>
          <p:spPr>
            <a:xfrm rot="18086352">
              <a:off x="4050289" y="1215716"/>
              <a:ext cx="4607475" cy="4586270"/>
            </a:xfrm>
            <a:prstGeom prst="circularArrow">
              <a:avLst>
                <a:gd name="adj1" fmla="val 6263"/>
                <a:gd name="adj2" fmla="val 576426"/>
                <a:gd name="adj3" fmla="val 19172132"/>
                <a:gd name="adj4" fmla="val 12646021"/>
                <a:gd name="adj5" fmla="val 7909"/>
              </a:avLst>
            </a:prstGeom>
            <a:solidFill>
              <a:srgbClr val="0070C0"/>
            </a:solidFill>
            <a:ln>
              <a:headEnd type="none" w="med" len="med"/>
              <a:tailEnd type="none" w="med" len="med"/>
            </a:ln>
            <a:effectLst>
              <a:glow rad="1397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sp>
        <p:sp>
          <p:nvSpPr>
            <p:cNvPr id="194" name="Rectangle 193"/>
            <p:cNvSpPr/>
            <p:nvPr/>
          </p:nvSpPr>
          <p:spPr>
            <a:xfrm rot="18103324">
              <a:off x="4197907" y="2259234"/>
              <a:ext cx="2001247" cy="1108507"/>
            </a:xfrm>
            <a:prstGeom prst="rect">
              <a:avLst/>
            </a:prstGeom>
            <a:noFill/>
          </p:spPr>
          <p:txBody>
            <a:bodyPr wrap="square" lIns="91440" tIns="45720" rIns="91440" bIns="45720">
              <a:prstTxWarp prst="textArchUp">
                <a:avLst/>
              </a:prstTxWarp>
              <a:spAutoFit/>
            </a:bodyPr>
            <a:lstStyle/>
            <a:p>
              <a:pPr algn="ctr"/>
              <a:r>
                <a:rPr lang="en-US" sz="2000" cap="none"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Automation</a:t>
              </a:r>
              <a:endParaRPr lang="en-US" sz="2000" cap="none"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3" name="Group 2"/>
          <p:cNvGrpSpPr/>
          <p:nvPr/>
        </p:nvGrpSpPr>
        <p:grpSpPr>
          <a:xfrm>
            <a:off x="4059568" y="1209980"/>
            <a:ext cx="4586270" cy="4607475"/>
            <a:chOff x="4059568" y="1209980"/>
            <a:chExt cx="4586270" cy="4607475"/>
          </a:xfrm>
        </p:grpSpPr>
        <p:grpSp>
          <p:nvGrpSpPr>
            <p:cNvPr id="193" name="Group 63"/>
            <p:cNvGrpSpPr/>
            <p:nvPr/>
          </p:nvGrpSpPr>
          <p:grpSpPr>
            <a:xfrm>
              <a:off x="4059568" y="1209980"/>
              <a:ext cx="4586270" cy="4607475"/>
              <a:chOff x="5394248" y="1760539"/>
              <a:chExt cx="4828576" cy="4828576"/>
            </a:xfrm>
          </p:grpSpPr>
          <p:sp>
            <p:nvSpPr>
              <p:cNvPr id="197" name="Freeform 196"/>
              <p:cNvSpPr/>
              <p:nvPr/>
            </p:nvSpPr>
            <p:spPr>
              <a:xfrm flipH="1">
                <a:off x="9488524" y="3160618"/>
                <a:ext cx="45710" cy="45792"/>
              </a:xfrm>
              <a:custGeom>
                <a:avLst/>
                <a:gdLst>
                  <a:gd name="connsiteX0" fmla="*/ 0 w 45710"/>
                  <a:gd name="connsiteY0" fmla="*/ 0 h 45792"/>
                  <a:gd name="connsiteX1" fmla="*/ 45710 w 45710"/>
                  <a:gd name="connsiteY1" fmla="*/ 0 h 45792"/>
                  <a:gd name="connsiteX2" fmla="*/ 45710 w 45710"/>
                  <a:gd name="connsiteY2" fmla="*/ 45792 h 45792"/>
                  <a:gd name="connsiteX3" fmla="*/ 0 w 45710"/>
                  <a:gd name="connsiteY3" fmla="*/ 45792 h 45792"/>
                  <a:gd name="connsiteX4" fmla="*/ 0 w 45710"/>
                  <a:gd name="connsiteY4" fmla="*/ 0 h 45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0" h="45792">
                    <a:moveTo>
                      <a:pt x="0" y="0"/>
                    </a:moveTo>
                    <a:lnTo>
                      <a:pt x="45710" y="0"/>
                    </a:lnTo>
                    <a:lnTo>
                      <a:pt x="45710" y="45792"/>
                    </a:lnTo>
                    <a:lnTo>
                      <a:pt x="0" y="45792"/>
                    </a:lnTo>
                    <a:lnTo>
                      <a:pt x="0" y="0"/>
                    </a:lnTo>
                    <a:close/>
                  </a:path>
                </a:pathLst>
              </a:cu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2" tIns="45717" rIns="91432" bIns="45717" anchor="ctr"/>
              <a:lstStyle/>
              <a:p>
                <a:pPr defTabSz="914063" fontAlgn="base">
                  <a:spcBef>
                    <a:spcPct val="0"/>
                  </a:spcBef>
                  <a:spcAft>
                    <a:spcPct val="0"/>
                  </a:spcAft>
                </a:pPr>
                <a:r>
                  <a:rPr lang="en-US" sz="2300" dirty="0">
                    <a:solidFill>
                      <a:schemeClr val="lt1"/>
                    </a:solidFill>
                  </a:rPr>
                  <a:t>.</a:t>
                </a:r>
              </a:p>
            </p:txBody>
          </p:sp>
          <p:sp>
            <p:nvSpPr>
              <p:cNvPr id="198" name="Circular Arrow 197"/>
              <p:cNvSpPr/>
              <p:nvPr/>
            </p:nvSpPr>
            <p:spPr>
              <a:xfrm rot="3638661">
                <a:off x="5394248" y="1760539"/>
                <a:ext cx="4828576" cy="4828576"/>
              </a:xfrm>
              <a:prstGeom prst="circularArrow">
                <a:avLst>
                  <a:gd name="adj1" fmla="val 6263"/>
                  <a:gd name="adj2" fmla="val 576426"/>
                  <a:gd name="adj3" fmla="val 19172132"/>
                  <a:gd name="adj4" fmla="val 12646021"/>
                  <a:gd name="adj5" fmla="val 7909"/>
                </a:avLst>
              </a:prstGeom>
              <a:solidFill>
                <a:srgbClr val="0070C0"/>
              </a:solidFill>
              <a:ln>
                <a:headEnd type="none" w="med" len="med"/>
                <a:tailEnd type="none" w="med" len="med"/>
              </a:ln>
              <a:effectLst>
                <a:glow rad="1397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sp>
        </p:grpSp>
        <p:sp>
          <p:nvSpPr>
            <p:cNvPr id="195" name="Rectangle 194"/>
            <p:cNvSpPr/>
            <p:nvPr/>
          </p:nvSpPr>
          <p:spPr>
            <a:xfrm rot="3566862">
              <a:off x="6532795" y="2304533"/>
              <a:ext cx="2037841" cy="1088602"/>
            </a:xfrm>
            <a:prstGeom prst="rect">
              <a:avLst/>
            </a:prstGeom>
            <a:noFill/>
          </p:spPr>
          <p:txBody>
            <a:bodyPr wrap="square" lIns="91440" tIns="45720" rIns="91440" bIns="45720">
              <a:prstTxWarp prst="textArchUp">
                <a:avLst/>
              </a:prstTxWarp>
              <a:spAutoFit/>
            </a:bodyPr>
            <a:lstStyle/>
            <a:p>
              <a:pPr algn="ctr"/>
              <a:r>
                <a:rPr lang="en-US" sz="2000" cap="none"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Integration</a:t>
              </a:r>
              <a:endParaRPr lang="en-US" sz="2000" cap="none"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4" name="Group 3"/>
          <p:cNvGrpSpPr/>
          <p:nvPr/>
        </p:nvGrpSpPr>
        <p:grpSpPr>
          <a:xfrm>
            <a:off x="4103728" y="1169640"/>
            <a:ext cx="4586270" cy="4607475"/>
            <a:chOff x="4103728" y="1169640"/>
            <a:chExt cx="4586270" cy="4607475"/>
          </a:xfrm>
        </p:grpSpPr>
        <p:sp>
          <p:nvSpPr>
            <p:cNvPr id="191" name="Circular Arrow 190"/>
            <p:cNvSpPr/>
            <p:nvPr/>
          </p:nvSpPr>
          <p:spPr>
            <a:xfrm rot="11044749">
              <a:off x="4103728" y="1169640"/>
              <a:ext cx="4586270" cy="4607475"/>
            </a:xfrm>
            <a:prstGeom prst="circularArrow">
              <a:avLst>
                <a:gd name="adj1" fmla="val 6263"/>
                <a:gd name="adj2" fmla="val 576426"/>
                <a:gd name="adj3" fmla="val 19172132"/>
                <a:gd name="adj4" fmla="val 12646021"/>
                <a:gd name="adj5" fmla="val 7909"/>
              </a:avLst>
            </a:prstGeom>
            <a:solidFill>
              <a:srgbClr val="0070C0"/>
            </a:solidFill>
            <a:ln>
              <a:headEnd type="none" w="med" len="med"/>
              <a:tailEnd type="none" w="med" len="med"/>
            </a:ln>
            <a:effectLst>
              <a:glow rad="1397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sp>
        <p:sp>
          <p:nvSpPr>
            <p:cNvPr id="196" name="Rectangle 195"/>
            <p:cNvSpPr/>
            <p:nvPr/>
          </p:nvSpPr>
          <p:spPr>
            <a:xfrm>
              <a:off x="5320148" y="4429696"/>
              <a:ext cx="2118427" cy="1015144"/>
            </a:xfrm>
            <a:prstGeom prst="rect">
              <a:avLst/>
            </a:prstGeom>
            <a:noFill/>
          </p:spPr>
          <p:txBody>
            <a:bodyPr wrap="square" lIns="91440" tIns="45720" rIns="91440" bIns="45720">
              <a:prstTxWarp prst="textArchDown">
                <a:avLst/>
              </a:prstTxWarp>
              <a:spAutoFit/>
            </a:bodyPr>
            <a:lstStyle/>
            <a:p>
              <a:pPr algn="ctr"/>
              <a:r>
                <a:rPr lang="en-US" sz="20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Orchestration</a:t>
              </a:r>
              <a:endParaRPr lang="en-US" sz="2000" cap="none"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95803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250"/>
                                        <p:tgtEl>
                                          <p:spTgt spid="83"/>
                                        </p:tgtEl>
                                      </p:cBhvr>
                                    </p:animEffect>
                                  </p:childTnLst>
                                </p:cTn>
                              </p:par>
                            </p:childTnLst>
                          </p:cTn>
                        </p:par>
                        <p:par>
                          <p:cTn id="8" fill="hold">
                            <p:stCondLst>
                              <p:cond delay="1250"/>
                            </p:stCondLst>
                            <p:childTnLst>
                              <p:par>
                                <p:cTn id="9" presetID="21" presetClass="entr" presetSubtype="1" fill="hold" nodeType="afterEffect">
                                  <p:stCondLst>
                                    <p:cond delay="250"/>
                                  </p:stCondLst>
                                  <p:childTnLst>
                                    <p:set>
                                      <p:cBhvr>
                                        <p:cTn id="10" dur="1" fill="hold">
                                          <p:stCondLst>
                                            <p:cond delay="0"/>
                                          </p:stCondLst>
                                        </p:cTn>
                                        <p:tgtEl>
                                          <p:spTgt spid="63"/>
                                        </p:tgtEl>
                                        <p:attrNameLst>
                                          <p:attrName>style.visibility</p:attrName>
                                        </p:attrNameLst>
                                      </p:cBhvr>
                                      <p:to>
                                        <p:strVal val="visible"/>
                                      </p:to>
                                    </p:set>
                                    <p:animEffect transition="in" filter="wheel(1)">
                                      <p:cBhvr>
                                        <p:cTn id="11" dur="150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152"/>
                                        </p:tgtEl>
                                        <p:attrNameLst>
                                          <p:attrName>style.visibility</p:attrName>
                                        </p:attrNameLst>
                                      </p:cBhvr>
                                      <p:to>
                                        <p:strVal val="visible"/>
                                      </p:to>
                                    </p:set>
                                    <p:animEffect transition="in" filter="fade">
                                      <p:cBhvr>
                                        <p:cTn id="16" dur="500"/>
                                        <p:tgtEl>
                                          <p:spTgt spid="6152"/>
                                        </p:tgtEl>
                                      </p:cBhvr>
                                    </p:animEffect>
                                  </p:childTnLst>
                                </p:cTn>
                              </p:par>
                            </p:childTnLst>
                          </p:cTn>
                        </p:par>
                        <p:par>
                          <p:cTn id="17" fill="hold">
                            <p:stCondLst>
                              <p:cond delay="500"/>
                            </p:stCondLst>
                            <p:childTnLst>
                              <p:par>
                                <p:cTn id="18" presetID="10" presetClass="entr" presetSubtype="0" fill="hold" nodeType="afterEffect">
                                  <p:stCondLst>
                                    <p:cond delay="150"/>
                                  </p:stCondLst>
                                  <p:childTnLst>
                                    <p:set>
                                      <p:cBhvr>
                                        <p:cTn id="19" dur="1" fill="hold">
                                          <p:stCondLst>
                                            <p:cond delay="0"/>
                                          </p:stCondLst>
                                        </p:cTn>
                                        <p:tgtEl>
                                          <p:spTgt spid="110"/>
                                        </p:tgtEl>
                                        <p:attrNameLst>
                                          <p:attrName>style.visibility</p:attrName>
                                        </p:attrNameLst>
                                      </p:cBhvr>
                                      <p:to>
                                        <p:strVal val="visible"/>
                                      </p:to>
                                    </p:set>
                                    <p:animEffect transition="in" filter="fade">
                                      <p:cBhvr>
                                        <p:cTn id="20" dur="500"/>
                                        <p:tgtEl>
                                          <p:spTgt spid="110"/>
                                        </p:tgtEl>
                                      </p:cBhvr>
                                    </p:animEffect>
                                  </p:childTnLst>
                                </p:cTn>
                              </p:par>
                            </p:childTnLst>
                          </p:cTn>
                        </p:par>
                        <p:par>
                          <p:cTn id="21" fill="hold">
                            <p:stCondLst>
                              <p:cond delay="1150"/>
                            </p:stCondLst>
                            <p:childTnLst>
                              <p:par>
                                <p:cTn id="22" presetID="10" presetClass="entr" presetSubtype="0" fill="hold" nodeType="afterEffect">
                                  <p:stCondLst>
                                    <p:cond delay="150"/>
                                  </p:stCondLst>
                                  <p:childTnLst>
                                    <p:set>
                                      <p:cBhvr>
                                        <p:cTn id="23" dur="1" fill="hold">
                                          <p:stCondLst>
                                            <p:cond delay="0"/>
                                          </p:stCondLst>
                                        </p:cTn>
                                        <p:tgtEl>
                                          <p:spTgt spid="6156"/>
                                        </p:tgtEl>
                                        <p:attrNameLst>
                                          <p:attrName>style.visibility</p:attrName>
                                        </p:attrNameLst>
                                      </p:cBhvr>
                                      <p:to>
                                        <p:strVal val="visible"/>
                                      </p:to>
                                    </p:set>
                                    <p:animEffect transition="in" filter="fade">
                                      <p:cBhvr>
                                        <p:cTn id="24" dur="500"/>
                                        <p:tgtEl>
                                          <p:spTgt spid="6156"/>
                                        </p:tgtEl>
                                      </p:cBhvr>
                                    </p:animEffect>
                                  </p:childTnLst>
                                </p:cTn>
                              </p:par>
                            </p:childTnLst>
                          </p:cTn>
                        </p:par>
                        <p:par>
                          <p:cTn id="25" fill="hold">
                            <p:stCondLst>
                              <p:cond delay="1800"/>
                            </p:stCondLst>
                            <p:childTnLst>
                              <p:par>
                                <p:cTn id="26" presetID="10" presetClass="entr" presetSubtype="0" fill="hold" nodeType="afterEffect">
                                  <p:stCondLst>
                                    <p:cond delay="150"/>
                                  </p:stCondLst>
                                  <p:childTnLst>
                                    <p:set>
                                      <p:cBhvr>
                                        <p:cTn id="27" dur="1" fill="hold">
                                          <p:stCondLst>
                                            <p:cond delay="0"/>
                                          </p:stCondLst>
                                        </p:cTn>
                                        <p:tgtEl>
                                          <p:spTgt spid="6150"/>
                                        </p:tgtEl>
                                        <p:attrNameLst>
                                          <p:attrName>style.visibility</p:attrName>
                                        </p:attrNameLst>
                                      </p:cBhvr>
                                      <p:to>
                                        <p:strVal val="visible"/>
                                      </p:to>
                                    </p:set>
                                    <p:animEffect transition="in" filter="fade">
                                      <p:cBhvr>
                                        <p:cTn id="28" dur="500"/>
                                        <p:tgtEl>
                                          <p:spTgt spid="6150"/>
                                        </p:tgtEl>
                                      </p:cBhvr>
                                    </p:animEffect>
                                  </p:childTnLst>
                                </p:cTn>
                              </p:par>
                            </p:childTnLst>
                          </p:cTn>
                        </p:par>
                        <p:par>
                          <p:cTn id="29" fill="hold">
                            <p:stCondLst>
                              <p:cond delay="2450"/>
                            </p:stCondLst>
                            <p:childTnLst>
                              <p:par>
                                <p:cTn id="30" presetID="10" presetClass="entr" presetSubtype="0" fill="hold" nodeType="afterEffect">
                                  <p:stCondLst>
                                    <p:cond delay="150"/>
                                  </p:stCondLst>
                                  <p:childTnLst>
                                    <p:set>
                                      <p:cBhvr>
                                        <p:cTn id="31" dur="1" fill="hold">
                                          <p:stCondLst>
                                            <p:cond delay="0"/>
                                          </p:stCondLst>
                                        </p:cTn>
                                        <p:tgtEl>
                                          <p:spTgt spid="6151"/>
                                        </p:tgtEl>
                                        <p:attrNameLst>
                                          <p:attrName>style.visibility</p:attrName>
                                        </p:attrNameLst>
                                      </p:cBhvr>
                                      <p:to>
                                        <p:strVal val="visible"/>
                                      </p:to>
                                    </p:set>
                                    <p:animEffect transition="in" filter="fade">
                                      <p:cBhvr>
                                        <p:cTn id="32" dur="500"/>
                                        <p:tgtEl>
                                          <p:spTgt spid="6151"/>
                                        </p:tgtEl>
                                      </p:cBhvr>
                                    </p:animEffect>
                                  </p:childTnLst>
                                </p:cTn>
                              </p:par>
                            </p:childTnLst>
                          </p:cTn>
                        </p:par>
                        <p:par>
                          <p:cTn id="33" fill="hold">
                            <p:stCondLst>
                              <p:cond delay="3100"/>
                            </p:stCondLst>
                            <p:childTnLst>
                              <p:par>
                                <p:cTn id="34" presetID="10" presetClass="entr" presetSubtype="0" fill="hold" nodeType="afterEffect">
                                  <p:stCondLst>
                                    <p:cond delay="150"/>
                                  </p:stCondLst>
                                  <p:childTnLst>
                                    <p:set>
                                      <p:cBhvr>
                                        <p:cTn id="35" dur="1" fill="hold">
                                          <p:stCondLst>
                                            <p:cond delay="0"/>
                                          </p:stCondLst>
                                        </p:cTn>
                                        <p:tgtEl>
                                          <p:spTgt spid="6157"/>
                                        </p:tgtEl>
                                        <p:attrNameLst>
                                          <p:attrName>style.visibility</p:attrName>
                                        </p:attrNameLst>
                                      </p:cBhvr>
                                      <p:to>
                                        <p:strVal val="visible"/>
                                      </p:to>
                                    </p:set>
                                    <p:animEffect transition="in" filter="fade">
                                      <p:cBhvr>
                                        <p:cTn id="36" dur="500"/>
                                        <p:tgtEl>
                                          <p:spTgt spid="6157"/>
                                        </p:tgtEl>
                                      </p:cBhvr>
                                    </p:animEffect>
                                  </p:childTnLst>
                                </p:cTn>
                              </p:par>
                            </p:childTnLst>
                          </p:cTn>
                        </p:par>
                        <p:par>
                          <p:cTn id="37" fill="hold">
                            <p:stCondLst>
                              <p:cond delay="3750"/>
                            </p:stCondLst>
                            <p:childTnLst>
                              <p:par>
                                <p:cTn id="38" presetID="10" presetClass="entr" presetSubtype="0" fill="hold" nodeType="afterEffect">
                                  <p:stCondLst>
                                    <p:cond delay="15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500"/>
                                        <p:tgtEl>
                                          <p:spTgt spid="72"/>
                                        </p:tgtEl>
                                      </p:cBhvr>
                                    </p:animEffect>
                                  </p:childTnLst>
                                </p:cTn>
                              </p:par>
                            </p:childTnLst>
                          </p:cTn>
                        </p:par>
                        <p:par>
                          <p:cTn id="41" fill="hold">
                            <p:stCondLst>
                              <p:cond delay="4400"/>
                            </p:stCondLst>
                            <p:childTnLst>
                              <p:par>
                                <p:cTn id="42" presetID="10" presetClass="exit" presetSubtype="0" fill="hold" nodeType="afterEffect">
                                  <p:stCondLst>
                                    <p:cond delay="2250"/>
                                  </p:stCondLst>
                                  <p:childTnLst>
                                    <p:animEffect transition="out" filter="fade">
                                      <p:cBhvr>
                                        <p:cTn id="43" dur="1000"/>
                                        <p:tgtEl>
                                          <p:spTgt spid="6152"/>
                                        </p:tgtEl>
                                      </p:cBhvr>
                                    </p:animEffect>
                                    <p:set>
                                      <p:cBhvr>
                                        <p:cTn id="44" dur="1" fill="hold">
                                          <p:stCondLst>
                                            <p:cond delay="999"/>
                                          </p:stCondLst>
                                        </p:cTn>
                                        <p:tgtEl>
                                          <p:spTgt spid="6152"/>
                                        </p:tgtEl>
                                        <p:attrNameLst>
                                          <p:attrName>style.visibility</p:attrName>
                                        </p:attrNameLst>
                                      </p:cBhvr>
                                      <p:to>
                                        <p:strVal val="hidden"/>
                                      </p:to>
                                    </p:set>
                                  </p:childTnLst>
                                </p:cTn>
                              </p:par>
                            </p:childTnLst>
                          </p:cTn>
                        </p:par>
                        <p:par>
                          <p:cTn id="45" fill="hold">
                            <p:stCondLst>
                              <p:cond delay="7650"/>
                            </p:stCondLst>
                            <p:childTnLst>
                              <p:par>
                                <p:cTn id="46" presetID="10" presetClass="exit" presetSubtype="0" fill="hold" nodeType="afterEffect">
                                  <p:stCondLst>
                                    <p:cond delay="0"/>
                                  </p:stCondLst>
                                  <p:childTnLst>
                                    <p:animEffect transition="out" filter="fade">
                                      <p:cBhvr>
                                        <p:cTn id="47" dur="500"/>
                                        <p:tgtEl>
                                          <p:spTgt spid="110"/>
                                        </p:tgtEl>
                                      </p:cBhvr>
                                    </p:animEffect>
                                    <p:set>
                                      <p:cBhvr>
                                        <p:cTn id="48" dur="1" fill="hold">
                                          <p:stCondLst>
                                            <p:cond delay="499"/>
                                          </p:stCondLst>
                                        </p:cTn>
                                        <p:tgtEl>
                                          <p:spTgt spid="110"/>
                                        </p:tgtEl>
                                        <p:attrNameLst>
                                          <p:attrName>style.visibility</p:attrName>
                                        </p:attrNameLst>
                                      </p:cBhvr>
                                      <p:to>
                                        <p:strVal val="hidden"/>
                                      </p:to>
                                    </p:set>
                                  </p:childTnLst>
                                </p:cTn>
                              </p:par>
                            </p:childTnLst>
                          </p:cTn>
                        </p:par>
                        <p:par>
                          <p:cTn id="49" fill="hold">
                            <p:stCondLst>
                              <p:cond delay="8150"/>
                            </p:stCondLst>
                            <p:childTnLst>
                              <p:par>
                                <p:cTn id="50" presetID="10" presetClass="exit" presetSubtype="0" fill="hold" nodeType="afterEffect">
                                  <p:stCondLst>
                                    <p:cond delay="0"/>
                                  </p:stCondLst>
                                  <p:childTnLst>
                                    <p:animEffect transition="out" filter="fade">
                                      <p:cBhvr>
                                        <p:cTn id="51" dur="500"/>
                                        <p:tgtEl>
                                          <p:spTgt spid="6156"/>
                                        </p:tgtEl>
                                      </p:cBhvr>
                                    </p:animEffect>
                                    <p:set>
                                      <p:cBhvr>
                                        <p:cTn id="52" dur="1" fill="hold">
                                          <p:stCondLst>
                                            <p:cond delay="499"/>
                                          </p:stCondLst>
                                        </p:cTn>
                                        <p:tgtEl>
                                          <p:spTgt spid="6156"/>
                                        </p:tgtEl>
                                        <p:attrNameLst>
                                          <p:attrName>style.visibility</p:attrName>
                                        </p:attrNameLst>
                                      </p:cBhvr>
                                      <p:to>
                                        <p:strVal val="hidden"/>
                                      </p:to>
                                    </p:set>
                                  </p:childTnLst>
                                </p:cTn>
                              </p:par>
                            </p:childTnLst>
                          </p:cTn>
                        </p:par>
                        <p:par>
                          <p:cTn id="53" fill="hold">
                            <p:stCondLst>
                              <p:cond delay="8650"/>
                            </p:stCondLst>
                            <p:childTnLst>
                              <p:par>
                                <p:cTn id="54" presetID="10" presetClass="exit" presetSubtype="0" fill="hold" nodeType="afterEffect">
                                  <p:stCondLst>
                                    <p:cond delay="0"/>
                                  </p:stCondLst>
                                  <p:childTnLst>
                                    <p:animEffect transition="out" filter="fade">
                                      <p:cBhvr>
                                        <p:cTn id="55" dur="500"/>
                                        <p:tgtEl>
                                          <p:spTgt spid="6150"/>
                                        </p:tgtEl>
                                      </p:cBhvr>
                                    </p:animEffect>
                                    <p:set>
                                      <p:cBhvr>
                                        <p:cTn id="56" dur="1" fill="hold">
                                          <p:stCondLst>
                                            <p:cond delay="499"/>
                                          </p:stCondLst>
                                        </p:cTn>
                                        <p:tgtEl>
                                          <p:spTgt spid="6150"/>
                                        </p:tgtEl>
                                        <p:attrNameLst>
                                          <p:attrName>style.visibility</p:attrName>
                                        </p:attrNameLst>
                                      </p:cBhvr>
                                      <p:to>
                                        <p:strVal val="hidden"/>
                                      </p:to>
                                    </p:set>
                                  </p:childTnLst>
                                </p:cTn>
                              </p:par>
                            </p:childTnLst>
                          </p:cTn>
                        </p:par>
                        <p:par>
                          <p:cTn id="57" fill="hold">
                            <p:stCondLst>
                              <p:cond delay="9150"/>
                            </p:stCondLst>
                            <p:childTnLst>
                              <p:par>
                                <p:cTn id="58" presetID="10" presetClass="exit" presetSubtype="0" fill="hold" nodeType="afterEffect">
                                  <p:stCondLst>
                                    <p:cond delay="0"/>
                                  </p:stCondLst>
                                  <p:childTnLst>
                                    <p:animEffect transition="out" filter="fade">
                                      <p:cBhvr>
                                        <p:cTn id="59" dur="500"/>
                                        <p:tgtEl>
                                          <p:spTgt spid="6151"/>
                                        </p:tgtEl>
                                      </p:cBhvr>
                                    </p:animEffect>
                                    <p:set>
                                      <p:cBhvr>
                                        <p:cTn id="60" dur="1" fill="hold">
                                          <p:stCondLst>
                                            <p:cond delay="499"/>
                                          </p:stCondLst>
                                        </p:cTn>
                                        <p:tgtEl>
                                          <p:spTgt spid="6151"/>
                                        </p:tgtEl>
                                        <p:attrNameLst>
                                          <p:attrName>style.visibility</p:attrName>
                                        </p:attrNameLst>
                                      </p:cBhvr>
                                      <p:to>
                                        <p:strVal val="hidden"/>
                                      </p:to>
                                    </p:set>
                                  </p:childTnLst>
                                </p:cTn>
                              </p:par>
                            </p:childTnLst>
                          </p:cTn>
                        </p:par>
                        <p:par>
                          <p:cTn id="61" fill="hold">
                            <p:stCondLst>
                              <p:cond delay="9650"/>
                            </p:stCondLst>
                            <p:childTnLst>
                              <p:par>
                                <p:cTn id="62" presetID="10" presetClass="exit" presetSubtype="0" fill="hold" nodeType="afterEffect">
                                  <p:stCondLst>
                                    <p:cond delay="0"/>
                                  </p:stCondLst>
                                  <p:childTnLst>
                                    <p:animEffect transition="out" filter="fade">
                                      <p:cBhvr>
                                        <p:cTn id="63" dur="500"/>
                                        <p:tgtEl>
                                          <p:spTgt spid="6157"/>
                                        </p:tgtEl>
                                      </p:cBhvr>
                                    </p:animEffect>
                                    <p:set>
                                      <p:cBhvr>
                                        <p:cTn id="64" dur="1" fill="hold">
                                          <p:stCondLst>
                                            <p:cond delay="499"/>
                                          </p:stCondLst>
                                        </p:cTn>
                                        <p:tgtEl>
                                          <p:spTgt spid="6157"/>
                                        </p:tgtEl>
                                        <p:attrNameLst>
                                          <p:attrName>style.visibility</p:attrName>
                                        </p:attrNameLst>
                                      </p:cBhvr>
                                      <p:to>
                                        <p:strVal val="hidden"/>
                                      </p:to>
                                    </p:set>
                                  </p:childTnLst>
                                </p:cTn>
                              </p:par>
                            </p:childTnLst>
                          </p:cTn>
                        </p:par>
                        <p:par>
                          <p:cTn id="65" fill="hold">
                            <p:stCondLst>
                              <p:cond delay="10150"/>
                            </p:stCondLst>
                            <p:childTnLst>
                              <p:par>
                                <p:cTn id="66" presetID="10" presetClass="exit" presetSubtype="0" fill="hold" nodeType="afterEffect">
                                  <p:stCondLst>
                                    <p:cond delay="0"/>
                                  </p:stCondLst>
                                  <p:childTnLst>
                                    <p:animEffect transition="out" filter="fade">
                                      <p:cBhvr>
                                        <p:cTn id="67" dur="500"/>
                                        <p:tgtEl>
                                          <p:spTgt spid="72"/>
                                        </p:tgtEl>
                                      </p:cBhvr>
                                    </p:animEffect>
                                    <p:set>
                                      <p:cBhvr>
                                        <p:cTn id="68" dur="1" fill="hold">
                                          <p:stCondLst>
                                            <p:cond delay="499"/>
                                          </p:stCondLst>
                                        </p:cTn>
                                        <p:tgtEl>
                                          <p:spTgt spid="7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nodeType="clickEffect">
                                  <p:stCondLst>
                                    <p:cond delay="0"/>
                                  </p:stCondLst>
                                  <p:childTnLst>
                                    <p:set>
                                      <p:cBhvr>
                                        <p:cTn id="72" dur="1" fill="hold">
                                          <p:stCondLst>
                                            <p:cond delay="0"/>
                                          </p:stCondLst>
                                        </p:cTn>
                                        <p:tgtEl>
                                          <p:spTgt spid="6158"/>
                                        </p:tgtEl>
                                        <p:attrNameLst>
                                          <p:attrName>style.visibility</p:attrName>
                                        </p:attrNameLst>
                                      </p:cBhvr>
                                      <p:to>
                                        <p:strVal val="visible"/>
                                      </p:to>
                                    </p:set>
                                    <p:animEffect transition="in" filter="fade">
                                      <p:cBhvr>
                                        <p:cTn id="73" dur="1000"/>
                                        <p:tgtEl>
                                          <p:spTgt spid="6158"/>
                                        </p:tgtEl>
                                      </p:cBhvr>
                                    </p:animEffect>
                                    <p:anim calcmode="lin" valueType="num">
                                      <p:cBhvr>
                                        <p:cTn id="74" dur="1000" fill="hold"/>
                                        <p:tgtEl>
                                          <p:spTgt spid="6158"/>
                                        </p:tgtEl>
                                        <p:attrNameLst>
                                          <p:attrName>ppt_x</p:attrName>
                                        </p:attrNameLst>
                                      </p:cBhvr>
                                      <p:tavLst>
                                        <p:tav tm="0">
                                          <p:val>
                                            <p:strVal val="#ppt_x"/>
                                          </p:val>
                                        </p:tav>
                                        <p:tav tm="100000">
                                          <p:val>
                                            <p:strVal val="#ppt_x"/>
                                          </p:val>
                                        </p:tav>
                                      </p:tavLst>
                                    </p:anim>
                                    <p:anim calcmode="lin" valueType="num">
                                      <p:cBhvr>
                                        <p:cTn id="75" dur="1000" fill="hold"/>
                                        <p:tgtEl>
                                          <p:spTgt spid="6158"/>
                                        </p:tgtEl>
                                        <p:attrNameLst>
                                          <p:attrName>ppt_y</p:attrName>
                                        </p:attrNameLst>
                                      </p:cBhvr>
                                      <p:tavLst>
                                        <p:tav tm="0">
                                          <p:val>
                                            <p:strVal val="#ppt_y-.1"/>
                                          </p:val>
                                        </p:tav>
                                        <p:tav tm="100000">
                                          <p:val>
                                            <p:strVal val="#ppt_y"/>
                                          </p:val>
                                        </p:tav>
                                      </p:tavLst>
                                    </p:anim>
                                  </p:childTnLst>
                                </p:cTn>
                              </p:par>
                            </p:childTnLst>
                          </p:cTn>
                        </p:par>
                        <p:par>
                          <p:cTn id="76" fill="hold">
                            <p:stCondLst>
                              <p:cond delay="1000"/>
                            </p:stCondLst>
                            <p:childTnLst>
                              <p:par>
                                <p:cTn id="77" presetID="47" presetClass="entr" presetSubtype="0" fill="hold" nodeType="afterEffect">
                                  <p:stCondLst>
                                    <p:cond delay="0"/>
                                  </p:stCondLst>
                                  <p:childTnLst>
                                    <p:set>
                                      <p:cBhvr>
                                        <p:cTn id="78" dur="1" fill="hold">
                                          <p:stCondLst>
                                            <p:cond delay="0"/>
                                          </p:stCondLst>
                                        </p:cTn>
                                        <p:tgtEl>
                                          <p:spTgt spid="6159"/>
                                        </p:tgtEl>
                                        <p:attrNameLst>
                                          <p:attrName>style.visibility</p:attrName>
                                        </p:attrNameLst>
                                      </p:cBhvr>
                                      <p:to>
                                        <p:strVal val="visible"/>
                                      </p:to>
                                    </p:set>
                                    <p:animEffect transition="in" filter="fade">
                                      <p:cBhvr>
                                        <p:cTn id="79" dur="750"/>
                                        <p:tgtEl>
                                          <p:spTgt spid="6159"/>
                                        </p:tgtEl>
                                      </p:cBhvr>
                                    </p:animEffect>
                                    <p:anim calcmode="lin" valueType="num">
                                      <p:cBhvr>
                                        <p:cTn id="80" dur="750" fill="hold"/>
                                        <p:tgtEl>
                                          <p:spTgt spid="6159"/>
                                        </p:tgtEl>
                                        <p:attrNameLst>
                                          <p:attrName>ppt_x</p:attrName>
                                        </p:attrNameLst>
                                      </p:cBhvr>
                                      <p:tavLst>
                                        <p:tav tm="0">
                                          <p:val>
                                            <p:strVal val="#ppt_x"/>
                                          </p:val>
                                        </p:tav>
                                        <p:tav tm="100000">
                                          <p:val>
                                            <p:strVal val="#ppt_x"/>
                                          </p:val>
                                        </p:tav>
                                      </p:tavLst>
                                    </p:anim>
                                    <p:anim calcmode="lin" valueType="num">
                                      <p:cBhvr>
                                        <p:cTn id="81" dur="750" fill="hold"/>
                                        <p:tgtEl>
                                          <p:spTgt spid="6159"/>
                                        </p:tgtEl>
                                        <p:attrNameLst>
                                          <p:attrName>ppt_y</p:attrName>
                                        </p:attrNameLst>
                                      </p:cBhvr>
                                      <p:tavLst>
                                        <p:tav tm="0">
                                          <p:val>
                                            <p:strVal val="#ppt_y-.1"/>
                                          </p:val>
                                        </p:tav>
                                        <p:tav tm="100000">
                                          <p:val>
                                            <p:strVal val="#ppt_y"/>
                                          </p:val>
                                        </p:tav>
                                      </p:tavLst>
                                    </p:anim>
                                  </p:childTnLst>
                                </p:cTn>
                              </p:par>
                            </p:childTnLst>
                          </p:cTn>
                        </p:par>
                        <p:par>
                          <p:cTn id="82" fill="hold">
                            <p:stCondLst>
                              <p:cond delay="1750"/>
                            </p:stCondLst>
                            <p:childTnLst>
                              <p:par>
                                <p:cTn id="83" presetID="47" presetClass="entr" presetSubtype="0" fill="hold" nodeType="afterEffect">
                                  <p:stCondLst>
                                    <p:cond delay="0"/>
                                  </p:stCondLst>
                                  <p:childTnLst>
                                    <p:set>
                                      <p:cBhvr>
                                        <p:cTn id="84" dur="1" fill="hold">
                                          <p:stCondLst>
                                            <p:cond delay="0"/>
                                          </p:stCondLst>
                                        </p:cTn>
                                        <p:tgtEl>
                                          <p:spTgt spid="6160"/>
                                        </p:tgtEl>
                                        <p:attrNameLst>
                                          <p:attrName>style.visibility</p:attrName>
                                        </p:attrNameLst>
                                      </p:cBhvr>
                                      <p:to>
                                        <p:strVal val="visible"/>
                                      </p:to>
                                    </p:set>
                                    <p:animEffect transition="in" filter="fade">
                                      <p:cBhvr>
                                        <p:cTn id="85" dur="750"/>
                                        <p:tgtEl>
                                          <p:spTgt spid="6160"/>
                                        </p:tgtEl>
                                      </p:cBhvr>
                                    </p:animEffect>
                                    <p:anim calcmode="lin" valueType="num">
                                      <p:cBhvr>
                                        <p:cTn id="86" dur="750" fill="hold"/>
                                        <p:tgtEl>
                                          <p:spTgt spid="6160"/>
                                        </p:tgtEl>
                                        <p:attrNameLst>
                                          <p:attrName>ppt_x</p:attrName>
                                        </p:attrNameLst>
                                      </p:cBhvr>
                                      <p:tavLst>
                                        <p:tav tm="0">
                                          <p:val>
                                            <p:strVal val="#ppt_x"/>
                                          </p:val>
                                        </p:tav>
                                        <p:tav tm="100000">
                                          <p:val>
                                            <p:strVal val="#ppt_x"/>
                                          </p:val>
                                        </p:tav>
                                      </p:tavLst>
                                    </p:anim>
                                    <p:anim calcmode="lin" valueType="num">
                                      <p:cBhvr>
                                        <p:cTn id="87" dur="750" fill="hold"/>
                                        <p:tgtEl>
                                          <p:spTgt spid="6160"/>
                                        </p:tgtEl>
                                        <p:attrNameLst>
                                          <p:attrName>ppt_y</p:attrName>
                                        </p:attrNameLst>
                                      </p:cBhvr>
                                      <p:tavLst>
                                        <p:tav tm="0">
                                          <p:val>
                                            <p:strVal val="#ppt_y-.1"/>
                                          </p:val>
                                        </p:tav>
                                        <p:tav tm="100000">
                                          <p:val>
                                            <p:strVal val="#ppt_y"/>
                                          </p:val>
                                        </p:tav>
                                      </p:tavLst>
                                    </p:anim>
                                  </p:childTnLst>
                                </p:cTn>
                              </p:par>
                            </p:childTnLst>
                          </p:cTn>
                        </p:par>
                        <p:par>
                          <p:cTn id="88" fill="hold">
                            <p:stCondLst>
                              <p:cond delay="2500"/>
                            </p:stCondLst>
                            <p:childTnLst>
                              <p:par>
                                <p:cTn id="89" presetID="47" presetClass="entr" presetSubtype="0" fill="hold" nodeType="afterEffect">
                                  <p:stCondLst>
                                    <p:cond delay="0"/>
                                  </p:stCondLst>
                                  <p:childTnLst>
                                    <p:set>
                                      <p:cBhvr>
                                        <p:cTn id="90" dur="1" fill="hold">
                                          <p:stCondLst>
                                            <p:cond delay="0"/>
                                          </p:stCondLst>
                                        </p:cTn>
                                        <p:tgtEl>
                                          <p:spTgt spid="6161"/>
                                        </p:tgtEl>
                                        <p:attrNameLst>
                                          <p:attrName>style.visibility</p:attrName>
                                        </p:attrNameLst>
                                      </p:cBhvr>
                                      <p:to>
                                        <p:strVal val="visible"/>
                                      </p:to>
                                    </p:set>
                                    <p:animEffect transition="in" filter="fade">
                                      <p:cBhvr>
                                        <p:cTn id="91" dur="750"/>
                                        <p:tgtEl>
                                          <p:spTgt spid="6161"/>
                                        </p:tgtEl>
                                      </p:cBhvr>
                                    </p:animEffect>
                                    <p:anim calcmode="lin" valueType="num">
                                      <p:cBhvr>
                                        <p:cTn id="92" dur="750" fill="hold"/>
                                        <p:tgtEl>
                                          <p:spTgt spid="6161"/>
                                        </p:tgtEl>
                                        <p:attrNameLst>
                                          <p:attrName>ppt_x</p:attrName>
                                        </p:attrNameLst>
                                      </p:cBhvr>
                                      <p:tavLst>
                                        <p:tav tm="0">
                                          <p:val>
                                            <p:strVal val="#ppt_x"/>
                                          </p:val>
                                        </p:tav>
                                        <p:tav tm="100000">
                                          <p:val>
                                            <p:strVal val="#ppt_x"/>
                                          </p:val>
                                        </p:tav>
                                      </p:tavLst>
                                    </p:anim>
                                    <p:anim calcmode="lin" valueType="num">
                                      <p:cBhvr>
                                        <p:cTn id="93" dur="750" fill="hold"/>
                                        <p:tgtEl>
                                          <p:spTgt spid="6161"/>
                                        </p:tgtEl>
                                        <p:attrNameLst>
                                          <p:attrName>ppt_y</p:attrName>
                                        </p:attrNameLst>
                                      </p:cBhvr>
                                      <p:tavLst>
                                        <p:tav tm="0">
                                          <p:val>
                                            <p:strVal val="#ppt_y-.1"/>
                                          </p:val>
                                        </p:tav>
                                        <p:tav tm="100000">
                                          <p:val>
                                            <p:strVal val="#ppt_y"/>
                                          </p:val>
                                        </p:tav>
                                      </p:tavLst>
                                    </p:anim>
                                  </p:childTnLst>
                                </p:cTn>
                              </p:par>
                            </p:childTnLst>
                          </p:cTn>
                        </p:par>
                        <p:par>
                          <p:cTn id="94" fill="hold">
                            <p:stCondLst>
                              <p:cond delay="3250"/>
                            </p:stCondLst>
                            <p:childTnLst>
                              <p:par>
                                <p:cTn id="95" presetID="47" presetClass="entr" presetSubtype="0" fill="hold" nodeType="afterEffect">
                                  <p:stCondLst>
                                    <p:cond delay="0"/>
                                  </p:stCondLst>
                                  <p:childTnLst>
                                    <p:set>
                                      <p:cBhvr>
                                        <p:cTn id="96" dur="1" fill="hold">
                                          <p:stCondLst>
                                            <p:cond delay="0"/>
                                          </p:stCondLst>
                                        </p:cTn>
                                        <p:tgtEl>
                                          <p:spTgt spid="6162"/>
                                        </p:tgtEl>
                                        <p:attrNameLst>
                                          <p:attrName>style.visibility</p:attrName>
                                        </p:attrNameLst>
                                      </p:cBhvr>
                                      <p:to>
                                        <p:strVal val="visible"/>
                                      </p:to>
                                    </p:set>
                                    <p:animEffect transition="in" filter="fade">
                                      <p:cBhvr>
                                        <p:cTn id="97" dur="750"/>
                                        <p:tgtEl>
                                          <p:spTgt spid="6162"/>
                                        </p:tgtEl>
                                      </p:cBhvr>
                                    </p:animEffect>
                                    <p:anim calcmode="lin" valueType="num">
                                      <p:cBhvr>
                                        <p:cTn id="98" dur="750" fill="hold"/>
                                        <p:tgtEl>
                                          <p:spTgt spid="6162"/>
                                        </p:tgtEl>
                                        <p:attrNameLst>
                                          <p:attrName>ppt_x</p:attrName>
                                        </p:attrNameLst>
                                      </p:cBhvr>
                                      <p:tavLst>
                                        <p:tav tm="0">
                                          <p:val>
                                            <p:strVal val="#ppt_x"/>
                                          </p:val>
                                        </p:tav>
                                        <p:tav tm="100000">
                                          <p:val>
                                            <p:strVal val="#ppt_x"/>
                                          </p:val>
                                        </p:tav>
                                      </p:tavLst>
                                    </p:anim>
                                    <p:anim calcmode="lin" valueType="num">
                                      <p:cBhvr>
                                        <p:cTn id="99" dur="750" fill="hold"/>
                                        <p:tgtEl>
                                          <p:spTgt spid="6162"/>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0" presetClass="path" presetSubtype="0" accel="50000" decel="50000" fill="hold" nodeType="clickEffect">
                                  <p:stCondLst>
                                    <p:cond delay="0"/>
                                  </p:stCondLst>
                                  <p:childTnLst>
                                    <p:animMotion origin="layout" path="M 4.34193E-6 4.44444E-6 C -0.09891 0.00625 -0.05956 0.00555 -0.11807 0.00555 " pathEditMode="relative" rAng="0" ptsTypes="fA">
                                      <p:cBhvr>
                                        <p:cTn id="103" dur="1500" fill="hold"/>
                                        <p:tgtEl>
                                          <p:spTgt spid="63"/>
                                        </p:tgtEl>
                                        <p:attrNameLst>
                                          <p:attrName>ppt_x</p:attrName>
                                          <p:attrName>ppt_y</p:attrName>
                                        </p:attrNameLst>
                                      </p:cBhvr>
                                      <p:rCtr x="-5903" y="301"/>
                                    </p:animMotion>
                                  </p:childTnLst>
                                </p:cTn>
                              </p:par>
                              <p:par>
                                <p:cTn id="104" presetID="0" presetClass="path" presetSubtype="0" accel="50000" decel="50000" fill="hold" nodeType="withEffect">
                                  <p:stCondLst>
                                    <p:cond delay="0"/>
                                  </p:stCondLst>
                                  <p:childTnLst>
                                    <p:animMotion origin="layout" path="M 9.04352E-7 -7.40741E-7 C -0.04756 0.00833 -0.02385 0.00301 -0.12471 0.00301 " pathEditMode="relative" rAng="0" ptsTypes="fA">
                                      <p:cBhvr>
                                        <p:cTn id="105" dur="1500" fill="hold"/>
                                        <p:tgtEl>
                                          <p:spTgt spid="6158"/>
                                        </p:tgtEl>
                                        <p:attrNameLst>
                                          <p:attrName>ppt_x</p:attrName>
                                          <p:attrName>ppt_y</p:attrName>
                                        </p:attrNameLst>
                                      </p:cBhvr>
                                      <p:rCtr x="-6242" y="417"/>
                                    </p:animMotion>
                                  </p:childTnLst>
                                </p:cTn>
                              </p:par>
                              <p:par>
                                <p:cTn id="106" presetID="0" presetClass="path" presetSubtype="0" accel="50000" decel="50000" fill="hold" nodeType="withEffect">
                                  <p:stCondLst>
                                    <p:cond delay="0"/>
                                  </p:stCondLst>
                                  <p:childTnLst>
                                    <p:animMotion origin="layout" path="M -2.29606E-6 -1.48148E-6 C -0.04626 0.01042 -0.02319 0.00394 -0.12132 0.00394 " pathEditMode="relative" rAng="0" ptsTypes="fA">
                                      <p:cBhvr>
                                        <p:cTn id="107" dur="1500" fill="hold"/>
                                        <p:tgtEl>
                                          <p:spTgt spid="6159"/>
                                        </p:tgtEl>
                                        <p:attrNameLst>
                                          <p:attrName>ppt_x</p:attrName>
                                          <p:attrName>ppt_y</p:attrName>
                                        </p:attrNameLst>
                                      </p:cBhvr>
                                      <p:rCtr x="-6072" y="509"/>
                                    </p:animMotion>
                                  </p:childTnLst>
                                </p:cTn>
                              </p:par>
                              <p:par>
                                <p:cTn id="108" presetID="0" presetClass="path" presetSubtype="0" accel="50000" decel="50000" fill="hold" nodeType="withEffect">
                                  <p:stCondLst>
                                    <p:cond delay="0"/>
                                  </p:stCondLst>
                                  <p:childTnLst>
                                    <p:animMotion origin="layout" path="M 0 0 C -0.04287 0.01042 -0.0215 0.00394 -0.11259 0.00394 " pathEditMode="relative" ptsTypes="fA">
                                      <p:cBhvr>
                                        <p:cTn id="109" dur="1500" fill="hold"/>
                                        <p:tgtEl>
                                          <p:spTgt spid="6160"/>
                                        </p:tgtEl>
                                        <p:attrNameLst>
                                          <p:attrName>ppt_x</p:attrName>
                                          <p:attrName>ppt_y</p:attrName>
                                        </p:attrNameLst>
                                      </p:cBhvr>
                                    </p:animMotion>
                                  </p:childTnLst>
                                </p:cTn>
                              </p:par>
                              <p:par>
                                <p:cTn id="110" presetID="0" presetClass="path" presetSubtype="0" accel="50000" decel="50000" fill="hold" nodeType="withEffect">
                                  <p:stCondLst>
                                    <p:cond delay="0"/>
                                  </p:stCondLst>
                                  <p:childTnLst>
                                    <p:animMotion origin="layout" path="M 0 0 C -0.04287 0.01042 -0.0215 0.00394 -0.11259 0.00394 " pathEditMode="relative" ptsTypes="fA">
                                      <p:cBhvr>
                                        <p:cTn id="111" dur="1500" fill="hold"/>
                                        <p:tgtEl>
                                          <p:spTgt spid="6161"/>
                                        </p:tgtEl>
                                        <p:attrNameLst>
                                          <p:attrName>ppt_x</p:attrName>
                                          <p:attrName>ppt_y</p:attrName>
                                        </p:attrNameLst>
                                      </p:cBhvr>
                                    </p:animMotion>
                                  </p:childTnLst>
                                </p:cTn>
                              </p:par>
                              <p:par>
                                <p:cTn id="112" presetID="0" presetClass="path" presetSubtype="0" accel="50000" decel="50000" fill="hold" nodeType="withEffect">
                                  <p:stCondLst>
                                    <p:cond delay="0"/>
                                  </p:stCondLst>
                                  <p:childTnLst>
                                    <p:animMotion origin="layout" path="M 0 0 C -0.04287 0.01042 -0.0215 0.00394 -0.11259 0.00394 " pathEditMode="relative" ptsTypes="fA">
                                      <p:cBhvr>
                                        <p:cTn id="113" dur="1500" fill="hold"/>
                                        <p:tgtEl>
                                          <p:spTgt spid="6162"/>
                                        </p:tgtEl>
                                        <p:attrNameLst>
                                          <p:attrName>ppt_x</p:attrName>
                                          <p:attrName>ppt_y</p:attrName>
                                        </p:attrNameLst>
                                      </p:cBhvr>
                                    </p:animMotion>
                                  </p:childTnLst>
                                </p:cTn>
                              </p:par>
                              <p:par>
                                <p:cTn id="114" presetID="53" presetClass="entr" presetSubtype="16" fill="hold" nodeType="withEffect">
                                  <p:stCondLst>
                                    <p:cond delay="0"/>
                                  </p:stCondLst>
                                  <p:childTnLst>
                                    <p:set>
                                      <p:cBhvr>
                                        <p:cTn id="115" dur="1" fill="hold">
                                          <p:stCondLst>
                                            <p:cond delay="0"/>
                                          </p:stCondLst>
                                        </p:cTn>
                                        <p:tgtEl>
                                          <p:spTgt spid="6163"/>
                                        </p:tgtEl>
                                        <p:attrNameLst>
                                          <p:attrName>style.visibility</p:attrName>
                                        </p:attrNameLst>
                                      </p:cBhvr>
                                      <p:to>
                                        <p:strVal val="visible"/>
                                      </p:to>
                                    </p:set>
                                    <p:anim calcmode="lin" valueType="num">
                                      <p:cBhvr>
                                        <p:cTn id="116" dur="500" fill="hold"/>
                                        <p:tgtEl>
                                          <p:spTgt spid="6163"/>
                                        </p:tgtEl>
                                        <p:attrNameLst>
                                          <p:attrName>ppt_w</p:attrName>
                                        </p:attrNameLst>
                                      </p:cBhvr>
                                      <p:tavLst>
                                        <p:tav tm="0">
                                          <p:val>
                                            <p:fltVal val="0"/>
                                          </p:val>
                                        </p:tav>
                                        <p:tav tm="100000">
                                          <p:val>
                                            <p:strVal val="#ppt_w"/>
                                          </p:val>
                                        </p:tav>
                                      </p:tavLst>
                                    </p:anim>
                                    <p:anim calcmode="lin" valueType="num">
                                      <p:cBhvr>
                                        <p:cTn id="117" dur="500" fill="hold"/>
                                        <p:tgtEl>
                                          <p:spTgt spid="6163"/>
                                        </p:tgtEl>
                                        <p:attrNameLst>
                                          <p:attrName>ppt_h</p:attrName>
                                        </p:attrNameLst>
                                      </p:cBhvr>
                                      <p:tavLst>
                                        <p:tav tm="0">
                                          <p:val>
                                            <p:fltVal val="0"/>
                                          </p:val>
                                        </p:tav>
                                        <p:tav tm="100000">
                                          <p:val>
                                            <p:strVal val="#ppt_h"/>
                                          </p:val>
                                        </p:tav>
                                      </p:tavLst>
                                    </p:anim>
                                    <p:animEffect transition="in" filter="fade">
                                      <p:cBhvr>
                                        <p:cTn id="118" dur="500"/>
                                        <p:tgtEl>
                                          <p:spTgt spid="6163"/>
                                        </p:tgtEl>
                                      </p:cBhvr>
                                    </p:animEffect>
                                  </p:childTnLst>
                                </p:cTn>
                              </p:par>
                            </p:childTnLst>
                          </p:cTn>
                        </p:par>
                      </p:childTnLst>
                    </p:cTn>
                  </p:par>
                  <p:par>
                    <p:cTn id="119" fill="hold">
                      <p:stCondLst>
                        <p:cond delay="indefinite"/>
                      </p:stCondLst>
                      <p:childTnLst>
                        <p:par>
                          <p:cTn id="120" fill="hold">
                            <p:stCondLst>
                              <p:cond delay="0"/>
                            </p:stCondLst>
                            <p:childTnLst>
                              <p:par>
                                <p:cTn id="121" presetID="0" presetClass="path" presetSubtype="0" accel="50000" decel="50000" fill="hold" nodeType="clickEffect">
                                  <p:stCondLst>
                                    <p:cond delay="0"/>
                                  </p:stCondLst>
                                  <p:childTnLst>
                                    <p:animMotion origin="layout" path="M -8.65998E-7 1.52742E-6 L -0.31293 -0.02546 " pathEditMode="relative" rAng="0" ptsTypes="AA">
                                      <p:cBhvr>
                                        <p:cTn id="122" dur="1500" fill="hold"/>
                                        <p:tgtEl>
                                          <p:spTgt spid="6163"/>
                                        </p:tgtEl>
                                        <p:attrNameLst>
                                          <p:attrName>ppt_x</p:attrName>
                                          <p:attrName>ppt_y</p:attrName>
                                        </p:attrNameLst>
                                      </p:cBhvr>
                                      <p:rCtr x="-15653" y="-1273"/>
                                    </p:animMotion>
                                  </p:childTnLst>
                                </p:cTn>
                              </p:par>
                              <p:par>
                                <p:cTn id="123" presetID="0" presetClass="path" presetSubtype="0" accel="50000" decel="50000" fill="hold" nodeType="withEffect">
                                  <p:stCondLst>
                                    <p:cond delay="0"/>
                                  </p:stCondLst>
                                  <p:childTnLst>
                                    <p:animMotion origin="layout" path="M -0.11818 0.00555 L 0.01667 0.00463 " pathEditMode="relative" rAng="0" ptsTypes="AA">
                                      <p:cBhvr>
                                        <p:cTn id="124" dur="1500" fill="hold"/>
                                        <p:tgtEl>
                                          <p:spTgt spid="63"/>
                                        </p:tgtEl>
                                        <p:attrNameLst>
                                          <p:attrName>ppt_x</p:attrName>
                                          <p:attrName>ppt_y</p:attrName>
                                        </p:attrNameLst>
                                      </p:cBhvr>
                                      <p:rCtr x="6736" y="-46"/>
                                    </p:animMotion>
                                  </p:childTnLst>
                                </p:cTn>
                              </p:par>
                              <p:par>
                                <p:cTn id="125" presetID="0" presetClass="path" presetSubtype="0" accel="50000" decel="50000" fill="hold" nodeType="withEffect">
                                  <p:stCondLst>
                                    <p:cond delay="0"/>
                                  </p:stCondLst>
                                  <p:childTnLst>
                                    <p:animMotion origin="layout" path="M -0.12474 0.00301 L 0.00911 0.00139 " pathEditMode="relative" rAng="0" ptsTypes="AA">
                                      <p:cBhvr>
                                        <p:cTn id="126" dur="1500" fill="hold"/>
                                        <p:tgtEl>
                                          <p:spTgt spid="6158"/>
                                        </p:tgtEl>
                                        <p:attrNameLst>
                                          <p:attrName>ppt_x</p:attrName>
                                          <p:attrName>ppt_y</p:attrName>
                                        </p:attrNameLst>
                                      </p:cBhvr>
                                      <p:rCtr x="6693" y="-93"/>
                                    </p:animMotion>
                                  </p:childTnLst>
                                </p:cTn>
                              </p:par>
                              <p:par>
                                <p:cTn id="127" presetID="0" presetClass="path" presetSubtype="0" accel="50000" decel="50000" fill="hold" nodeType="withEffect">
                                  <p:stCondLst>
                                    <p:cond delay="0"/>
                                  </p:stCondLst>
                                  <p:childTnLst>
                                    <p:animMotion origin="layout" path="M -0.12122 0.00394 L 0.01537 0.00232 " pathEditMode="relative" rAng="0" ptsTypes="AA">
                                      <p:cBhvr>
                                        <p:cTn id="128" dur="1500" fill="hold"/>
                                        <p:tgtEl>
                                          <p:spTgt spid="6159"/>
                                        </p:tgtEl>
                                        <p:attrNameLst>
                                          <p:attrName>ppt_x</p:attrName>
                                          <p:attrName>ppt_y</p:attrName>
                                        </p:attrNameLst>
                                      </p:cBhvr>
                                      <p:rCtr x="6823" y="-93"/>
                                    </p:animMotion>
                                  </p:childTnLst>
                                </p:cTn>
                              </p:par>
                              <p:par>
                                <p:cTn id="129" presetID="0" presetClass="path" presetSubtype="0" accel="50000" decel="50000" fill="hold" nodeType="withEffect">
                                  <p:stCondLst>
                                    <p:cond delay="0"/>
                                  </p:stCondLst>
                                  <p:childTnLst>
                                    <p:animMotion origin="layout" path="M -0.1125 0.00394 L 0.02148 0.00394 " pathEditMode="relative" rAng="0" ptsTypes="AA">
                                      <p:cBhvr>
                                        <p:cTn id="130" dur="1500" fill="hold"/>
                                        <p:tgtEl>
                                          <p:spTgt spid="6160"/>
                                        </p:tgtEl>
                                        <p:attrNameLst>
                                          <p:attrName>ppt_x</p:attrName>
                                          <p:attrName>ppt_y</p:attrName>
                                        </p:attrNameLst>
                                      </p:cBhvr>
                                      <p:rCtr x="6693" y="0"/>
                                    </p:animMotion>
                                  </p:childTnLst>
                                </p:cTn>
                              </p:par>
                              <p:par>
                                <p:cTn id="131" presetID="0" presetClass="path" presetSubtype="0" accel="50000" decel="50000" fill="hold" nodeType="withEffect">
                                  <p:stCondLst>
                                    <p:cond delay="0"/>
                                  </p:stCondLst>
                                  <p:childTnLst>
                                    <p:animMotion origin="layout" path="M -0.1125 0.00394 L 0.01602 0.00232 " pathEditMode="relative" rAng="0" ptsTypes="AA">
                                      <p:cBhvr>
                                        <p:cTn id="132" dur="1500" fill="hold"/>
                                        <p:tgtEl>
                                          <p:spTgt spid="6161"/>
                                        </p:tgtEl>
                                        <p:attrNameLst>
                                          <p:attrName>ppt_x</p:attrName>
                                          <p:attrName>ppt_y</p:attrName>
                                        </p:attrNameLst>
                                      </p:cBhvr>
                                      <p:rCtr x="6419" y="-93"/>
                                    </p:animMotion>
                                  </p:childTnLst>
                                </p:cTn>
                              </p:par>
                              <p:par>
                                <p:cTn id="133" presetID="0" presetClass="path" presetSubtype="0" accel="50000" decel="50000" fill="hold" nodeType="withEffect">
                                  <p:stCondLst>
                                    <p:cond delay="0"/>
                                  </p:stCondLst>
                                  <p:childTnLst>
                                    <p:animMotion origin="layout" path="M -0.1125 0.00394 L 0.0151 0.00232 " pathEditMode="relative" rAng="0" ptsTypes="AA">
                                      <p:cBhvr>
                                        <p:cTn id="134" dur="1500" fill="hold"/>
                                        <p:tgtEl>
                                          <p:spTgt spid="6162"/>
                                        </p:tgtEl>
                                        <p:attrNameLst>
                                          <p:attrName>ppt_x</p:attrName>
                                          <p:attrName>ppt_y</p:attrName>
                                        </p:attrNameLst>
                                      </p:cBhvr>
                                      <p:rCtr x="6380" y="-93"/>
                                    </p:animMotion>
                                  </p:childTnLst>
                                </p:cTn>
                              </p:par>
                              <p:par>
                                <p:cTn id="135" presetID="6" presetClass="emph" presetSubtype="0" fill="hold" nodeType="withEffect">
                                  <p:stCondLst>
                                    <p:cond delay="500"/>
                                  </p:stCondLst>
                                  <p:childTnLst>
                                    <p:animScale>
                                      <p:cBhvr>
                                        <p:cTn id="136" dur="1000" fill="hold"/>
                                        <p:tgtEl>
                                          <p:spTgt spid="6163"/>
                                        </p:tgtEl>
                                      </p:cBhvr>
                                      <p:by x="170000" y="170000"/>
                                    </p:animScale>
                                  </p:childTnLst>
                                </p:cTn>
                              </p:par>
                            </p:childTnLst>
                          </p:cTn>
                        </p:par>
                        <p:par>
                          <p:cTn id="137" fill="hold">
                            <p:stCondLst>
                              <p:cond delay="1500"/>
                            </p:stCondLst>
                            <p:childTnLst>
                              <p:par>
                                <p:cTn id="138" presetID="10" presetClass="exit" presetSubtype="0" fill="hold" nodeType="afterEffect">
                                  <p:stCondLst>
                                    <p:cond delay="0"/>
                                  </p:stCondLst>
                                  <p:childTnLst>
                                    <p:animEffect transition="out" filter="fade">
                                      <p:cBhvr>
                                        <p:cTn id="139" dur="1000"/>
                                        <p:tgtEl>
                                          <p:spTgt spid="6163"/>
                                        </p:tgtEl>
                                      </p:cBhvr>
                                    </p:animEffect>
                                    <p:set>
                                      <p:cBhvr>
                                        <p:cTn id="140" dur="1" fill="hold">
                                          <p:stCondLst>
                                            <p:cond delay="999"/>
                                          </p:stCondLst>
                                        </p:cTn>
                                        <p:tgtEl>
                                          <p:spTgt spid="6163"/>
                                        </p:tgtEl>
                                        <p:attrNameLst>
                                          <p:attrName>style.visibility</p:attrName>
                                        </p:attrNameLst>
                                      </p:cBhvr>
                                      <p:to>
                                        <p:strVal val="hidden"/>
                                      </p:to>
                                    </p:set>
                                  </p:childTnLst>
                                </p:cTn>
                              </p:par>
                              <p:par>
                                <p:cTn id="141" presetID="10" presetClass="entr" presetSubtype="0" fill="hold" grpId="0" nodeType="withEffect">
                                  <p:stCondLst>
                                    <p:cond delay="0"/>
                                  </p:stCondLst>
                                  <p:childTnLst>
                                    <p:set>
                                      <p:cBhvr>
                                        <p:cTn id="142" dur="1" fill="hold">
                                          <p:stCondLst>
                                            <p:cond delay="0"/>
                                          </p:stCondLst>
                                        </p:cTn>
                                        <p:tgtEl>
                                          <p:spTgt spid="78"/>
                                        </p:tgtEl>
                                        <p:attrNameLst>
                                          <p:attrName>style.visibility</p:attrName>
                                        </p:attrNameLst>
                                      </p:cBhvr>
                                      <p:to>
                                        <p:strVal val="visible"/>
                                      </p:to>
                                    </p:set>
                                    <p:animEffect transition="in" filter="fade">
                                      <p:cBhvr>
                                        <p:cTn id="143" dur="1000"/>
                                        <p:tgtEl>
                                          <p:spTgt spid="78"/>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1" fill="hold" nodeType="clickEffect">
                                  <p:stCondLst>
                                    <p:cond delay="0"/>
                                  </p:stCondLst>
                                  <p:childTnLst>
                                    <p:set>
                                      <p:cBhvr>
                                        <p:cTn id="147" dur="1" fill="hold">
                                          <p:stCondLst>
                                            <p:cond delay="0"/>
                                          </p:stCondLst>
                                        </p:cTn>
                                        <p:tgtEl>
                                          <p:spTgt spid="3"/>
                                        </p:tgtEl>
                                        <p:attrNameLst>
                                          <p:attrName>style.visibility</p:attrName>
                                        </p:attrNameLst>
                                      </p:cBhvr>
                                      <p:to>
                                        <p:strVal val="visible"/>
                                      </p:to>
                                    </p:set>
                                    <p:animEffect transition="in" filter="wipe(up)">
                                      <p:cBhvr>
                                        <p:cTn id="148" dur="500"/>
                                        <p:tgtEl>
                                          <p:spTgt spid="3"/>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2" fill="hold" nodeType="clickEffect">
                                  <p:stCondLst>
                                    <p:cond delay="0"/>
                                  </p:stCondLst>
                                  <p:childTnLst>
                                    <p:set>
                                      <p:cBhvr>
                                        <p:cTn id="152" dur="1" fill="hold">
                                          <p:stCondLst>
                                            <p:cond delay="0"/>
                                          </p:stCondLst>
                                        </p:cTn>
                                        <p:tgtEl>
                                          <p:spTgt spid="4"/>
                                        </p:tgtEl>
                                        <p:attrNameLst>
                                          <p:attrName>style.visibility</p:attrName>
                                        </p:attrNameLst>
                                      </p:cBhvr>
                                      <p:to>
                                        <p:strVal val="visible"/>
                                      </p:to>
                                    </p:set>
                                    <p:animEffect transition="in" filter="wipe(right)">
                                      <p:cBhvr>
                                        <p:cTn id="153" dur="500"/>
                                        <p:tgtEl>
                                          <p:spTgt spid="4"/>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4" fill="hold" nodeType="clickEffect">
                                  <p:stCondLst>
                                    <p:cond delay="0"/>
                                  </p:stCondLst>
                                  <p:childTnLst>
                                    <p:set>
                                      <p:cBhvr>
                                        <p:cTn id="157" dur="1" fill="hold">
                                          <p:stCondLst>
                                            <p:cond delay="0"/>
                                          </p:stCondLst>
                                        </p:cTn>
                                        <p:tgtEl>
                                          <p:spTgt spid="5"/>
                                        </p:tgtEl>
                                        <p:attrNameLst>
                                          <p:attrName>style.visibility</p:attrName>
                                        </p:attrNameLst>
                                      </p:cBhvr>
                                      <p:to>
                                        <p:strVal val="visible"/>
                                      </p:to>
                                    </p:set>
                                    <p:animEffect transition="in" filter="wipe(down)">
                                      <p:cBhvr>
                                        <p:cTn id="1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7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353187" y="1297709"/>
            <a:ext cx="11393488" cy="1066800"/>
          </a:xfrm>
          <a:prstGeom prst="roundRect">
            <a:avLst>
              <a:gd name="adj" fmla="val 5181"/>
            </a:avLst>
          </a:prstGeom>
          <a:gradFill>
            <a:gsLst>
              <a:gs pos="0">
                <a:schemeClr val="accent5">
                  <a:shade val="51000"/>
                  <a:satMod val="130000"/>
                  <a:alpha val="40000"/>
                </a:schemeClr>
              </a:gs>
              <a:gs pos="80000">
                <a:schemeClr val="accent5">
                  <a:shade val="93000"/>
                  <a:satMod val="130000"/>
                  <a:alpha val="27000"/>
                </a:schemeClr>
              </a:gs>
              <a:gs pos="100000">
                <a:schemeClr val="accent5">
                  <a:shade val="94000"/>
                  <a:satMod val="135000"/>
                  <a:alpha val="19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 name="Rounded Rectangle 4"/>
          <p:cNvSpPr/>
          <p:nvPr/>
        </p:nvSpPr>
        <p:spPr bwMode="auto">
          <a:xfrm>
            <a:off x="353187" y="2440709"/>
            <a:ext cx="11393488" cy="1206500"/>
          </a:xfrm>
          <a:prstGeom prst="roundRect">
            <a:avLst>
              <a:gd name="adj" fmla="val 5181"/>
            </a:avLst>
          </a:prstGeom>
          <a:gradFill>
            <a:gsLst>
              <a:gs pos="0">
                <a:schemeClr val="accent5">
                  <a:shade val="51000"/>
                  <a:satMod val="130000"/>
                  <a:alpha val="40000"/>
                </a:schemeClr>
              </a:gs>
              <a:gs pos="80000">
                <a:schemeClr val="accent5">
                  <a:shade val="93000"/>
                  <a:satMod val="130000"/>
                  <a:alpha val="27000"/>
                </a:schemeClr>
              </a:gs>
              <a:gs pos="100000">
                <a:schemeClr val="accent5">
                  <a:shade val="94000"/>
                  <a:satMod val="135000"/>
                  <a:alpha val="19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6" name="Rounded Rectangle 5"/>
          <p:cNvSpPr/>
          <p:nvPr/>
        </p:nvSpPr>
        <p:spPr bwMode="auto">
          <a:xfrm>
            <a:off x="353187" y="3723409"/>
            <a:ext cx="11393488" cy="1206500"/>
          </a:xfrm>
          <a:prstGeom prst="roundRect">
            <a:avLst>
              <a:gd name="adj" fmla="val 5181"/>
            </a:avLst>
          </a:prstGeom>
          <a:gradFill>
            <a:gsLst>
              <a:gs pos="0">
                <a:schemeClr val="accent5">
                  <a:shade val="51000"/>
                  <a:satMod val="130000"/>
                  <a:alpha val="40000"/>
                </a:schemeClr>
              </a:gs>
              <a:gs pos="80000">
                <a:schemeClr val="accent5">
                  <a:shade val="93000"/>
                  <a:satMod val="130000"/>
                  <a:alpha val="27000"/>
                </a:schemeClr>
              </a:gs>
              <a:gs pos="100000">
                <a:schemeClr val="accent5">
                  <a:shade val="94000"/>
                  <a:satMod val="135000"/>
                  <a:alpha val="19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7" name="Rounded Rectangle 6"/>
          <p:cNvSpPr/>
          <p:nvPr/>
        </p:nvSpPr>
        <p:spPr bwMode="auto">
          <a:xfrm>
            <a:off x="353187" y="5006109"/>
            <a:ext cx="11393488" cy="1206500"/>
          </a:xfrm>
          <a:prstGeom prst="roundRect">
            <a:avLst>
              <a:gd name="adj" fmla="val 5181"/>
            </a:avLst>
          </a:prstGeom>
          <a:gradFill>
            <a:gsLst>
              <a:gs pos="0">
                <a:schemeClr val="accent5">
                  <a:shade val="51000"/>
                  <a:satMod val="130000"/>
                  <a:alpha val="40000"/>
                </a:schemeClr>
              </a:gs>
              <a:gs pos="80000">
                <a:schemeClr val="accent5">
                  <a:shade val="93000"/>
                  <a:satMod val="130000"/>
                  <a:alpha val="27000"/>
                </a:schemeClr>
              </a:gs>
              <a:gs pos="100000">
                <a:schemeClr val="accent5">
                  <a:shade val="94000"/>
                  <a:satMod val="135000"/>
                  <a:alpha val="19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err="1" smtClean="0"/>
              <a:t>Opalis</a:t>
            </a:r>
            <a:r>
              <a:rPr lang="en-US" dirty="0" smtClean="0"/>
              <a:t> Concepts</a:t>
            </a:r>
            <a:endParaRPr lang="en-US" dirty="0"/>
          </a:p>
        </p:txBody>
      </p:sp>
      <p:sp>
        <p:nvSpPr>
          <p:cNvPr id="3" name="Content Placeholder 2"/>
          <p:cNvSpPr>
            <a:spLocks noGrp="1"/>
          </p:cNvSpPr>
          <p:nvPr>
            <p:ph type="body" sz="quarter" idx="10"/>
          </p:nvPr>
        </p:nvSpPr>
        <p:spPr/>
        <p:txBody>
          <a:bodyPr/>
          <a:lstStyle/>
          <a:p>
            <a:pPr marL="463550" indent="-463550"/>
            <a:r>
              <a:rPr lang="en-US" sz="2800" smtClean="0"/>
              <a:t>Activities</a:t>
            </a:r>
          </a:p>
          <a:p>
            <a:pPr lvl="1"/>
            <a:r>
              <a:rPr lang="en-US" sz="2200" smtClean="0"/>
              <a:t>Intelligent tasks that perform defined actions</a:t>
            </a:r>
          </a:p>
          <a:p>
            <a:pPr lvl="1"/>
            <a:endParaRPr lang="en-US" sz="1200" smtClean="0"/>
          </a:p>
          <a:p>
            <a:r>
              <a:rPr lang="en-US" sz="2800" smtClean="0"/>
              <a:t>Integration Packs</a:t>
            </a:r>
          </a:p>
          <a:p>
            <a:pPr lvl="1"/>
            <a:r>
              <a:rPr lang="en-US" sz="2200" smtClean="0"/>
              <a:t>The way Opalis integrates to and executes activities against other systems and solutions</a:t>
            </a:r>
          </a:p>
          <a:p>
            <a:pPr lvl="1"/>
            <a:endParaRPr lang="en-US" sz="1200" smtClean="0"/>
          </a:p>
          <a:p>
            <a:r>
              <a:rPr lang="en-US" sz="2800" smtClean="0"/>
              <a:t>Databus</a:t>
            </a:r>
          </a:p>
          <a:p>
            <a:pPr lvl="1"/>
            <a:r>
              <a:rPr lang="en-US" sz="2200" smtClean="0"/>
              <a:t>The mechanism Opalis uses to publish and consume information between </a:t>
            </a:r>
            <a:br>
              <a:rPr lang="en-US" sz="2200" smtClean="0"/>
            </a:br>
            <a:r>
              <a:rPr lang="en-US" sz="2200" smtClean="0"/>
              <a:t>activities as the runbook executes</a:t>
            </a:r>
          </a:p>
          <a:p>
            <a:pPr lvl="1"/>
            <a:endParaRPr lang="en-US" sz="800" smtClean="0"/>
          </a:p>
          <a:p>
            <a:r>
              <a:rPr lang="en-US" sz="2800" smtClean="0"/>
              <a:t>Runbooks</a:t>
            </a:r>
          </a:p>
          <a:p>
            <a:pPr lvl="1"/>
            <a:r>
              <a:rPr lang="en-US" sz="2200" smtClean="0"/>
              <a:t>System level workflows that execute a series of linked activities to complete</a:t>
            </a:r>
            <a:br>
              <a:rPr lang="en-US" sz="2200" smtClean="0"/>
            </a:br>
            <a:r>
              <a:rPr lang="en-US" sz="2200" smtClean="0"/>
              <a:t>a defined set of actions </a:t>
            </a:r>
            <a:endParaRPr lang="en-US" sz="2200" dirty="0" smtClean="0"/>
          </a:p>
        </p:txBody>
      </p:sp>
    </p:spTree>
    <p:extLst>
      <p:ext uri="{BB962C8B-B14F-4D97-AF65-F5344CB8AC3E}">
        <p14:creationId xmlns:p14="http://schemas.microsoft.com/office/powerpoint/2010/main" val="177108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par>
                          <p:cTn id="17" fill="hold">
                            <p:stCondLst>
                              <p:cond delay="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par>
                          <p:cTn id="27" fill="hold">
                            <p:stCondLst>
                              <p:cond delay="0"/>
                            </p:stCondLst>
                            <p:childTnLst>
                              <p:par>
                                <p:cTn id="28" presetID="10"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par>
                          <p:cTn id="37" fill="hold">
                            <p:stCondLst>
                              <p:cond delay="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bwMode="auto">
          <a:xfrm>
            <a:off x="814234" y="1257326"/>
            <a:ext cx="10631607" cy="5252660"/>
          </a:xfrm>
          <a:prstGeom prst="roundRect">
            <a:avLst>
              <a:gd name="adj" fmla="val 3346"/>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3613" name="Rectangle 9"/>
          <p:cNvSpPr>
            <a:spLocks noChangeArrowheads="1"/>
          </p:cNvSpPr>
          <p:nvPr/>
        </p:nvSpPr>
        <p:spPr bwMode="auto">
          <a:xfrm>
            <a:off x="3614906" y="1707348"/>
            <a:ext cx="6803298" cy="458787"/>
          </a:xfrm>
          <a:prstGeom prst="rect">
            <a:avLst/>
          </a:prstGeom>
          <a:solidFill>
            <a:schemeClr val="tx1">
              <a:lumMod val="95000"/>
              <a:alpha val="5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a:p>
        </p:txBody>
      </p:sp>
      <p:sp>
        <p:nvSpPr>
          <p:cNvPr id="23614" name="Rectangle 9"/>
          <p:cNvSpPr>
            <a:spLocks noChangeArrowheads="1"/>
          </p:cNvSpPr>
          <p:nvPr/>
        </p:nvSpPr>
        <p:spPr bwMode="auto">
          <a:xfrm>
            <a:off x="3614906" y="2194464"/>
            <a:ext cx="6803298" cy="458786"/>
          </a:xfrm>
          <a:prstGeom prst="rect">
            <a:avLst/>
          </a:prstGeom>
          <a:solidFill>
            <a:schemeClr val="bg2">
              <a:lumMod val="40000"/>
              <a:lumOff val="60000"/>
              <a:alpha val="5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a:p>
        </p:txBody>
      </p:sp>
      <p:sp>
        <p:nvSpPr>
          <p:cNvPr id="23615" name="Rectangle 9"/>
          <p:cNvSpPr>
            <a:spLocks noChangeArrowheads="1"/>
          </p:cNvSpPr>
          <p:nvPr/>
        </p:nvSpPr>
        <p:spPr bwMode="auto">
          <a:xfrm>
            <a:off x="3614906" y="2683929"/>
            <a:ext cx="6803298" cy="458786"/>
          </a:xfrm>
          <a:prstGeom prst="rect">
            <a:avLst/>
          </a:prstGeom>
          <a:solidFill>
            <a:schemeClr val="tx1">
              <a:lumMod val="95000"/>
              <a:alpha val="5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a:p>
        </p:txBody>
      </p:sp>
      <p:sp>
        <p:nvSpPr>
          <p:cNvPr id="23616" name="Rectangle 9"/>
          <p:cNvSpPr>
            <a:spLocks noChangeArrowheads="1"/>
          </p:cNvSpPr>
          <p:nvPr/>
        </p:nvSpPr>
        <p:spPr bwMode="auto">
          <a:xfrm>
            <a:off x="3614906" y="3173394"/>
            <a:ext cx="6803298" cy="458786"/>
          </a:xfrm>
          <a:prstGeom prst="rect">
            <a:avLst/>
          </a:prstGeom>
          <a:solidFill>
            <a:schemeClr val="bg2">
              <a:lumMod val="40000"/>
              <a:lumOff val="60000"/>
              <a:alpha val="5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a:p>
        </p:txBody>
      </p:sp>
      <p:sp>
        <p:nvSpPr>
          <p:cNvPr id="23617" name="Rectangle 9"/>
          <p:cNvSpPr>
            <a:spLocks noChangeArrowheads="1"/>
          </p:cNvSpPr>
          <p:nvPr/>
        </p:nvSpPr>
        <p:spPr bwMode="auto">
          <a:xfrm>
            <a:off x="3614906" y="3662859"/>
            <a:ext cx="6803298" cy="458787"/>
          </a:xfrm>
          <a:prstGeom prst="rect">
            <a:avLst/>
          </a:prstGeom>
          <a:solidFill>
            <a:schemeClr val="tx1">
              <a:lumMod val="95000"/>
              <a:alpha val="5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a:p>
        </p:txBody>
      </p:sp>
      <p:sp>
        <p:nvSpPr>
          <p:cNvPr id="23618" name="Rectangle 9"/>
          <p:cNvSpPr>
            <a:spLocks noChangeArrowheads="1"/>
          </p:cNvSpPr>
          <p:nvPr/>
        </p:nvSpPr>
        <p:spPr bwMode="auto">
          <a:xfrm>
            <a:off x="3614906" y="4152325"/>
            <a:ext cx="6803298" cy="458787"/>
          </a:xfrm>
          <a:prstGeom prst="rect">
            <a:avLst/>
          </a:prstGeom>
          <a:solidFill>
            <a:schemeClr val="bg2">
              <a:lumMod val="40000"/>
              <a:lumOff val="60000"/>
              <a:alpha val="5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a:p>
        </p:txBody>
      </p:sp>
      <p:sp>
        <p:nvSpPr>
          <p:cNvPr id="23619" name="Rectangle 9"/>
          <p:cNvSpPr>
            <a:spLocks noChangeArrowheads="1"/>
          </p:cNvSpPr>
          <p:nvPr/>
        </p:nvSpPr>
        <p:spPr bwMode="auto">
          <a:xfrm>
            <a:off x="3614906" y="4632266"/>
            <a:ext cx="6803298" cy="458787"/>
          </a:xfrm>
          <a:prstGeom prst="rect">
            <a:avLst/>
          </a:prstGeom>
          <a:solidFill>
            <a:schemeClr val="tx1">
              <a:lumMod val="95000"/>
              <a:alpha val="5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a:p>
        </p:txBody>
      </p:sp>
      <p:sp>
        <p:nvSpPr>
          <p:cNvPr id="23620" name="Rectangle 9"/>
          <p:cNvSpPr>
            <a:spLocks noChangeArrowheads="1"/>
          </p:cNvSpPr>
          <p:nvPr/>
        </p:nvSpPr>
        <p:spPr bwMode="auto">
          <a:xfrm>
            <a:off x="3622315" y="5121732"/>
            <a:ext cx="6805414" cy="458787"/>
          </a:xfrm>
          <a:prstGeom prst="rect">
            <a:avLst/>
          </a:prstGeom>
          <a:solidFill>
            <a:schemeClr val="bg2">
              <a:lumMod val="40000"/>
              <a:lumOff val="60000"/>
              <a:alpha val="5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a:p>
        </p:txBody>
      </p:sp>
      <p:sp>
        <p:nvSpPr>
          <p:cNvPr id="23621" name="Rectangle 9"/>
          <p:cNvSpPr>
            <a:spLocks noChangeArrowheads="1"/>
          </p:cNvSpPr>
          <p:nvPr/>
        </p:nvSpPr>
        <p:spPr bwMode="auto">
          <a:xfrm>
            <a:off x="3622315" y="5611196"/>
            <a:ext cx="6805414" cy="458787"/>
          </a:xfrm>
          <a:prstGeom prst="rect">
            <a:avLst/>
          </a:prstGeom>
          <a:solidFill>
            <a:schemeClr val="tx1">
              <a:lumMod val="95000"/>
              <a:alpha val="5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a:p>
        </p:txBody>
      </p:sp>
      <p:sp>
        <p:nvSpPr>
          <p:cNvPr id="60" name="Rounded Rectangle 59"/>
          <p:cNvSpPr/>
          <p:nvPr/>
        </p:nvSpPr>
        <p:spPr bwMode="auto">
          <a:xfrm>
            <a:off x="3597959" y="1707347"/>
            <a:ext cx="7497504" cy="4371405"/>
          </a:xfrm>
          <a:prstGeom prst="roundRect">
            <a:avLst>
              <a:gd name="adj" fmla="val 3346"/>
            </a:avLst>
          </a:prstGeom>
          <a:solidFill>
            <a:schemeClr val="accent4">
              <a:lumMod val="60000"/>
              <a:lumOff val="40000"/>
              <a:alpha val="70000"/>
            </a:schemeClr>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3622" name="Rectangle 42"/>
          <p:cNvSpPr>
            <a:spLocks noChangeArrowheads="1"/>
          </p:cNvSpPr>
          <p:nvPr/>
        </p:nvSpPr>
        <p:spPr bwMode="auto">
          <a:xfrm>
            <a:off x="1255424" y="1707347"/>
            <a:ext cx="2342536" cy="466344"/>
          </a:xfrm>
          <a:prstGeom prst="rect">
            <a:avLst/>
          </a:prstGeom>
          <a:solidFill>
            <a:schemeClr val="accent6">
              <a:lumMod val="60000"/>
              <a:lumOff val="40000"/>
              <a:alpha val="5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indent="285750" defTabSz="914099" fontAlgn="base">
              <a:spcBef>
                <a:spcPct val="0"/>
              </a:spcBef>
              <a:spcAft>
                <a:spcPct val="0"/>
              </a:spcAft>
            </a:pPr>
            <a:r>
              <a:rPr lang="en-GB" sz="1600" dirty="0">
                <a:solidFill>
                  <a:schemeClr val="tx1"/>
                </a:solidFill>
              </a:rPr>
              <a:t>Event </a:t>
            </a:r>
            <a:r>
              <a:rPr lang="en-GB" sz="1600" dirty="0" err="1">
                <a:solidFill>
                  <a:schemeClr val="tx1"/>
                </a:solidFill>
              </a:rPr>
              <a:t>Mgmt</a:t>
            </a:r>
            <a:endParaRPr lang="en-US" sz="1600" dirty="0">
              <a:solidFill>
                <a:schemeClr val="tx1"/>
              </a:solidFill>
            </a:endParaRPr>
          </a:p>
        </p:txBody>
      </p:sp>
      <p:sp>
        <p:nvSpPr>
          <p:cNvPr id="23623" name="Rectangle 42"/>
          <p:cNvSpPr>
            <a:spLocks noChangeArrowheads="1"/>
          </p:cNvSpPr>
          <p:nvPr/>
        </p:nvSpPr>
        <p:spPr bwMode="auto">
          <a:xfrm>
            <a:off x="1255424" y="2194662"/>
            <a:ext cx="2342536" cy="457199"/>
          </a:xfrm>
          <a:prstGeom prst="rect">
            <a:avLst/>
          </a:prstGeom>
          <a:solidFill>
            <a:schemeClr val="tx1">
              <a:lumMod val="85000"/>
              <a:alpha val="4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indent="285750" defTabSz="914099" fontAlgn="base">
              <a:spcBef>
                <a:spcPct val="0"/>
              </a:spcBef>
              <a:spcAft>
                <a:spcPct val="0"/>
              </a:spcAft>
            </a:pPr>
            <a:r>
              <a:rPr lang="en-GB" sz="1600" dirty="0">
                <a:solidFill>
                  <a:schemeClr val="tx1"/>
                </a:solidFill>
              </a:rPr>
              <a:t>Service Desk</a:t>
            </a:r>
            <a:endParaRPr lang="en-US" sz="1600" dirty="0">
              <a:solidFill>
                <a:schemeClr val="tx1"/>
              </a:solidFill>
            </a:endParaRPr>
          </a:p>
        </p:txBody>
      </p:sp>
      <p:sp>
        <p:nvSpPr>
          <p:cNvPr id="23624" name="Rectangle 42"/>
          <p:cNvSpPr>
            <a:spLocks noChangeArrowheads="1"/>
          </p:cNvSpPr>
          <p:nvPr/>
        </p:nvSpPr>
        <p:spPr bwMode="auto">
          <a:xfrm>
            <a:off x="1255424" y="2684326"/>
            <a:ext cx="2342536" cy="457199"/>
          </a:xfrm>
          <a:prstGeom prst="rect">
            <a:avLst/>
          </a:prstGeom>
          <a:solidFill>
            <a:schemeClr val="accent6">
              <a:lumMod val="60000"/>
              <a:lumOff val="40000"/>
              <a:alpha val="5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indent="285750" defTabSz="914099" fontAlgn="base">
              <a:spcBef>
                <a:spcPct val="0"/>
              </a:spcBef>
              <a:spcAft>
                <a:spcPct val="0"/>
              </a:spcAft>
            </a:pPr>
            <a:r>
              <a:rPr lang="en-GB" sz="1600">
                <a:solidFill>
                  <a:schemeClr val="tx1"/>
                </a:solidFill>
              </a:rPr>
              <a:t>Asset/CMDB</a:t>
            </a:r>
            <a:endParaRPr lang="en-US" sz="1600">
              <a:solidFill>
                <a:schemeClr val="tx1"/>
              </a:solidFill>
            </a:endParaRPr>
          </a:p>
        </p:txBody>
      </p:sp>
      <p:sp>
        <p:nvSpPr>
          <p:cNvPr id="23625" name="Rectangle 42"/>
          <p:cNvSpPr>
            <a:spLocks noChangeArrowheads="1"/>
          </p:cNvSpPr>
          <p:nvPr/>
        </p:nvSpPr>
        <p:spPr bwMode="auto">
          <a:xfrm>
            <a:off x="1255424" y="3173989"/>
            <a:ext cx="2342536" cy="466344"/>
          </a:xfrm>
          <a:prstGeom prst="rect">
            <a:avLst/>
          </a:prstGeom>
          <a:solidFill>
            <a:schemeClr val="tx1">
              <a:lumMod val="85000"/>
              <a:alpha val="4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indent="285750" defTabSz="914099" fontAlgn="base">
              <a:spcBef>
                <a:spcPct val="0"/>
              </a:spcBef>
              <a:spcAft>
                <a:spcPct val="0"/>
              </a:spcAft>
            </a:pPr>
            <a:r>
              <a:rPr lang="en-GB" sz="1600">
                <a:solidFill>
                  <a:schemeClr val="tx1"/>
                </a:solidFill>
              </a:rPr>
              <a:t>Configuration</a:t>
            </a:r>
            <a:endParaRPr lang="en-US" sz="1600">
              <a:solidFill>
                <a:schemeClr val="tx1"/>
              </a:solidFill>
            </a:endParaRPr>
          </a:p>
        </p:txBody>
      </p:sp>
      <p:sp>
        <p:nvSpPr>
          <p:cNvPr id="23626" name="Rectangle 42"/>
          <p:cNvSpPr>
            <a:spLocks noChangeArrowheads="1"/>
          </p:cNvSpPr>
          <p:nvPr/>
        </p:nvSpPr>
        <p:spPr bwMode="auto">
          <a:xfrm>
            <a:off x="1255424" y="3663654"/>
            <a:ext cx="2342536" cy="457199"/>
          </a:xfrm>
          <a:prstGeom prst="rect">
            <a:avLst/>
          </a:prstGeom>
          <a:solidFill>
            <a:schemeClr val="accent6">
              <a:lumMod val="60000"/>
              <a:lumOff val="40000"/>
              <a:alpha val="5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indent="285750" defTabSz="914099" fontAlgn="base">
              <a:spcBef>
                <a:spcPct val="0"/>
              </a:spcBef>
              <a:spcAft>
                <a:spcPct val="0"/>
              </a:spcAft>
            </a:pPr>
            <a:r>
              <a:rPr lang="en-GB" sz="1600">
                <a:solidFill>
                  <a:schemeClr val="tx1"/>
                </a:solidFill>
              </a:rPr>
              <a:t>Virtual</a:t>
            </a:r>
            <a:endParaRPr lang="en-US" sz="1600">
              <a:solidFill>
                <a:schemeClr val="tx1"/>
              </a:solidFill>
            </a:endParaRPr>
          </a:p>
        </p:txBody>
      </p:sp>
      <p:sp>
        <p:nvSpPr>
          <p:cNvPr id="23627" name="Rectangle 42"/>
          <p:cNvSpPr>
            <a:spLocks noChangeArrowheads="1"/>
          </p:cNvSpPr>
          <p:nvPr/>
        </p:nvSpPr>
        <p:spPr bwMode="auto">
          <a:xfrm>
            <a:off x="1255424" y="4153318"/>
            <a:ext cx="2342536" cy="457199"/>
          </a:xfrm>
          <a:prstGeom prst="rect">
            <a:avLst/>
          </a:prstGeom>
          <a:solidFill>
            <a:schemeClr val="tx1">
              <a:lumMod val="85000"/>
              <a:alpha val="4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indent="285750" defTabSz="914099" fontAlgn="base">
              <a:spcBef>
                <a:spcPct val="0"/>
              </a:spcBef>
              <a:spcAft>
                <a:spcPct val="0"/>
              </a:spcAft>
            </a:pPr>
            <a:r>
              <a:rPr lang="en-GB" sz="1600">
                <a:solidFill>
                  <a:schemeClr val="tx1"/>
                </a:solidFill>
              </a:rPr>
              <a:t>Security</a:t>
            </a:r>
            <a:endParaRPr lang="en-US" sz="1600">
              <a:solidFill>
                <a:schemeClr val="tx1"/>
              </a:solidFill>
            </a:endParaRPr>
          </a:p>
        </p:txBody>
      </p:sp>
      <p:sp>
        <p:nvSpPr>
          <p:cNvPr id="23628" name="Rectangle 42"/>
          <p:cNvSpPr>
            <a:spLocks noChangeArrowheads="1"/>
          </p:cNvSpPr>
          <p:nvPr/>
        </p:nvSpPr>
        <p:spPr bwMode="auto">
          <a:xfrm>
            <a:off x="1255424" y="4633457"/>
            <a:ext cx="2342536" cy="457199"/>
          </a:xfrm>
          <a:prstGeom prst="rect">
            <a:avLst/>
          </a:prstGeom>
          <a:solidFill>
            <a:schemeClr val="accent6">
              <a:lumMod val="60000"/>
              <a:lumOff val="40000"/>
              <a:alpha val="5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indent="285750" defTabSz="914099" fontAlgn="base">
              <a:spcBef>
                <a:spcPct val="0"/>
              </a:spcBef>
              <a:spcAft>
                <a:spcPct val="0"/>
              </a:spcAft>
            </a:pPr>
            <a:r>
              <a:rPr lang="en-GB" sz="1600">
                <a:solidFill>
                  <a:schemeClr val="tx1"/>
                </a:solidFill>
              </a:rPr>
              <a:t>Storage</a:t>
            </a:r>
            <a:endParaRPr lang="en-US" sz="1600">
              <a:solidFill>
                <a:schemeClr val="tx1"/>
              </a:solidFill>
            </a:endParaRPr>
          </a:p>
        </p:txBody>
      </p:sp>
      <p:sp>
        <p:nvSpPr>
          <p:cNvPr id="23629" name="Rectangle 42"/>
          <p:cNvSpPr>
            <a:spLocks noChangeArrowheads="1"/>
          </p:cNvSpPr>
          <p:nvPr/>
        </p:nvSpPr>
        <p:spPr bwMode="auto">
          <a:xfrm>
            <a:off x="1255424" y="5123121"/>
            <a:ext cx="2342536" cy="457199"/>
          </a:xfrm>
          <a:prstGeom prst="rect">
            <a:avLst/>
          </a:prstGeom>
          <a:solidFill>
            <a:schemeClr val="tx1">
              <a:lumMod val="85000"/>
              <a:alpha val="4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indent="285750" defTabSz="914099" fontAlgn="base">
              <a:spcBef>
                <a:spcPct val="0"/>
              </a:spcBef>
              <a:spcAft>
                <a:spcPct val="0"/>
              </a:spcAft>
            </a:pPr>
            <a:r>
              <a:rPr lang="en-GB" sz="1600">
                <a:solidFill>
                  <a:schemeClr val="tx1"/>
                </a:solidFill>
              </a:rPr>
              <a:t>Server</a:t>
            </a:r>
            <a:endParaRPr lang="en-US" sz="1600">
              <a:solidFill>
                <a:schemeClr val="tx1"/>
              </a:solidFill>
            </a:endParaRPr>
          </a:p>
        </p:txBody>
      </p:sp>
      <p:sp>
        <p:nvSpPr>
          <p:cNvPr id="23630" name="Rectangle 42"/>
          <p:cNvSpPr>
            <a:spLocks noChangeArrowheads="1"/>
          </p:cNvSpPr>
          <p:nvPr/>
        </p:nvSpPr>
        <p:spPr bwMode="auto">
          <a:xfrm>
            <a:off x="1255424" y="5612784"/>
            <a:ext cx="2342534" cy="457199"/>
          </a:xfrm>
          <a:prstGeom prst="rect">
            <a:avLst/>
          </a:prstGeom>
          <a:solidFill>
            <a:schemeClr val="accent6">
              <a:lumMod val="60000"/>
              <a:lumOff val="40000"/>
              <a:alpha val="5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indent="285750" defTabSz="914099" fontAlgn="base">
              <a:spcBef>
                <a:spcPct val="0"/>
              </a:spcBef>
              <a:spcAft>
                <a:spcPct val="0"/>
              </a:spcAft>
            </a:pPr>
            <a:r>
              <a:rPr lang="en-GB" sz="1600">
                <a:solidFill>
                  <a:schemeClr val="tx1"/>
                </a:solidFill>
              </a:rPr>
              <a:t>Network</a:t>
            </a:r>
            <a:endParaRPr lang="en-US" sz="1600">
              <a:solidFill>
                <a:schemeClr val="tx1"/>
              </a:solidFill>
            </a:endParaRPr>
          </a:p>
        </p:txBody>
      </p:sp>
      <p:sp>
        <p:nvSpPr>
          <p:cNvPr id="12" name="Title 11"/>
          <p:cNvSpPr>
            <a:spLocks noGrp="1"/>
          </p:cNvSpPr>
          <p:nvPr>
            <p:ph type="title"/>
          </p:nvPr>
        </p:nvSpPr>
        <p:spPr/>
        <p:txBody>
          <a:bodyPr/>
          <a:lstStyle/>
          <a:p>
            <a:r>
              <a:rPr lang="en-CA" smtClean="0"/>
              <a:t>Automating Across Datacenter IT Silos</a:t>
            </a:r>
            <a:endParaRPr lang="en-CA" dirty="0"/>
          </a:p>
        </p:txBody>
      </p:sp>
      <p:pic>
        <p:nvPicPr>
          <p:cNvPr id="97" name="Picture 6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4218" y="2165623"/>
            <a:ext cx="438346" cy="48531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81586" y="2673897"/>
            <a:ext cx="494188" cy="46381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9" name="Picture 4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915585" y="3708963"/>
            <a:ext cx="492830" cy="4229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0" name="Picture 80"/>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355465" y="3242376"/>
            <a:ext cx="495789" cy="37380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1" name="Picture 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862696" y="4685770"/>
            <a:ext cx="394864" cy="43911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 name="Picture 8"/>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862696" y="5663184"/>
            <a:ext cx="363212" cy="4155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4" name="Picture 83"/>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279915" y="4670886"/>
            <a:ext cx="476387" cy="46315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5" name="Picture 25"/>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5991604" y="5146474"/>
            <a:ext cx="325039" cy="4571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6" name="Picture 50"/>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013221" y="3217151"/>
            <a:ext cx="420625" cy="38342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8" name="Picture 4"/>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7933709" y="2712249"/>
            <a:ext cx="452968" cy="3834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9" name="Picture 2"/>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9332076" y="2202109"/>
            <a:ext cx="399987" cy="38682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03782" y="1760560"/>
            <a:ext cx="797719" cy="369332"/>
          </a:xfrm>
          <a:prstGeom prst="rect">
            <a:avLst/>
          </a:prstGeom>
          <a:noFill/>
        </p:spPr>
        <p:txBody>
          <a:bodyPr wrap="none" lIns="0" tIns="0" rIns="0" bIns="0" rtlCol="0">
            <a:spAutoFit/>
          </a:bodyPr>
          <a:lstStyle/>
          <a:p>
            <a:r>
              <a:rPr lang="en-US" sz="1200" b="1" dirty="0" smtClean="0">
                <a:solidFill>
                  <a:schemeClr val="bg1"/>
                </a:solidFill>
              </a:rPr>
              <a:t>Monitor </a:t>
            </a:r>
          </a:p>
          <a:p>
            <a:r>
              <a:rPr lang="en-US" sz="1200" b="1" dirty="0" smtClean="0">
                <a:solidFill>
                  <a:schemeClr val="bg1"/>
                </a:solidFill>
              </a:rPr>
              <a:t>for request</a:t>
            </a:r>
          </a:p>
        </p:txBody>
      </p:sp>
      <p:sp>
        <p:nvSpPr>
          <p:cNvPr id="122" name="TextBox 121"/>
          <p:cNvSpPr txBox="1"/>
          <p:nvPr/>
        </p:nvSpPr>
        <p:spPr>
          <a:xfrm>
            <a:off x="4684017" y="2239368"/>
            <a:ext cx="564257" cy="369332"/>
          </a:xfrm>
          <a:prstGeom prst="rect">
            <a:avLst/>
          </a:prstGeom>
          <a:noFill/>
        </p:spPr>
        <p:txBody>
          <a:bodyPr wrap="none" lIns="0" tIns="0" rIns="0" bIns="0" rtlCol="0">
            <a:spAutoFit/>
          </a:bodyPr>
          <a:lstStyle/>
          <a:p>
            <a:r>
              <a:rPr lang="en-US" sz="1200" b="1" dirty="0" smtClean="0">
                <a:solidFill>
                  <a:schemeClr val="bg1"/>
                </a:solidFill>
              </a:rPr>
              <a:t>Initiate</a:t>
            </a:r>
          </a:p>
          <a:p>
            <a:r>
              <a:rPr lang="en-US" sz="1200" b="1" dirty="0" smtClean="0">
                <a:solidFill>
                  <a:schemeClr val="bg1"/>
                </a:solidFill>
              </a:rPr>
              <a:t>Change</a:t>
            </a:r>
          </a:p>
        </p:txBody>
      </p:sp>
      <p:sp>
        <p:nvSpPr>
          <p:cNvPr id="125" name="TextBox 124"/>
          <p:cNvSpPr txBox="1"/>
          <p:nvPr/>
        </p:nvSpPr>
        <p:spPr>
          <a:xfrm>
            <a:off x="5336219" y="2715654"/>
            <a:ext cx="891270" cy="369332"/>
          </a:xfrm>
          <a:prstGeom prst="rect">
            <a:avLst/>
          </a:prstGeom>
          <a:noFill/>
        </p:spPr>
        <p:txBody>
          <a:bodyPr wrap="none" lIns="0" tIns="0" rIns="0" bIns="0" rtlCol="0">
            <a:spAutoFit/>
          </a:bodyPr>
          <a:lstStyle/>
          <a:p>
            <a:r>
              <a:rPr lang="en-US" sz="1200" b="1" dirty="0" smtClean="0">
                <a:solidFill>
                  <a:schemeClr val="bg1"/>
                </a:solidFill>
              </a:rPr>
              <a:t>Create</a:t>
            </a:r>
          </a:p>
          <a:p>
            <a:r>
              <a:rPr lang="en-US" sz="1200" b="1" dirty="0" smtClean="0">
                <a:solidFill>
                  <a:schemeClr val="bg1"/>
                </a:solidFill>
              </a:rPr>
              <a:t>Deployment</a:t>
            </a:r>
          </a:p>
        </p:txBody>
      </p:sp>
      <p:sp>
        <p:nvSpPr>
          <p:cNvPr id="126" name="TextBox 125"/>
          <p:cNvSpPr txBox="1"/>
          <p:nvPr/>
        </p:nvSpPr>
        <p:spPr>
          <a:xfrm>
            <a:off x="5935943" y="3227988"/>
            <a:ext cx="428002" cy="369332"/>
          </a:xfrm>
          <a:prstGeom prst="rect">
            <a:avLst/>
          </a:prstGeom>
          <a:noFill/>
        </p:spPr>
        <p:txBody>
          <a:bodyPr wrap="none" lIns="0" tIns="0" rIns="0" bIns="0" rtlCol="0">
            <a:spAutoFit/>
          </a:bodyPr>
          <a:lstStyle/>
          <a:p>
            <a:r>
              <a:rPr lang="en-US" sz="1200" b="1" dirty="0" smtClean="0">
                <a:solidFill>
                  <a:schemeClr val="bg1"/>
                </a:solidFill>
              </a:rPr>
              <a:t>Clone</a:t>
            </a:r>
          </a:p>
          <a:p>
            <a:r>
              <a:rPr lang="en-US" sz="1200" b="1" dirty="0" smtClean="0">
                <a:solidFill>
                  <a:schemeClr val="bg1"/>
                </a:solidFill>
              </a:rPr>
              <a:t>VM</a:t>
            </a:r>
          </a:p>
        </p:txBody>
      </p:sp>
      <p:sp>
        <p:nvSpPr>
          <p:cNvPr id="138" name="TextBox 137"/>
          <p:cNvSpPr txBox="1"/>
          <p:nvPr/>
        </p:nvSpPr>
        <p:spPr>
          <a:xfrm>
            <a:off x="4832699" y="4691416"/>
            <a:ext cx="476092" cy="369332"/>
          </a:xfrm>
          <a:prstGeom prst="rect">
            <a:avLst/>
          </a:prstGeom>
          <a:noFill/>
        </p:spPr>
        <p:txBody>
          <a:bodyPr wrap="none" lIns="0" tIns="0" rIns="0" bIns="0" rtlCol="0">
            <a:spAutoFit/>
          </a:bodyPr>
          <a:lstStyle/>
          <a:p>
            <a:r>
              <a:rPr lang="en-US" sz="1200" b="1" dirty="0" smtClean="0">
                <a:solidFill>
                  <a:schemeClr val="bg1"/>
                </a:solidFill>
              </a:rPr>
              <a:t>Create</a:t>
            </a:r>
          </a:p>
          <a:p>
            <a:r>
              <a:rPr lang="en-US" sz="1200" b="1" dirty="0" smtClean="0">
                <a:solidFill>
                  <a:schemeClr val="bg1"/>
                </a:solidFill>
              </a:rPr>
              <a:t>Disk</a:t>
            </a:r>
          </a:p>
        </p:txBody>
      </p:sp>
      <p:sp>
        <p:nvSpPr>
          <p:cNvPr id="141" name="TextBox 140"/>
          <p:cNvSpPr txBox="1"/>
          <p:nvPr/>
        </p:nvSpPr>
        <p:spPr>
          <a:xfrm>
            <a:off x="5468443" y="5180469"/>
            <a:ext cx="476092" cy="369332"/>
          </a:xfrm>
          <a:prstGeom prst="rect">
            <a:avLst/>
          </a:prstGeom>
          <a:noFill/>
        </p:spPr>
        <p:txBody>
          <a:bodyPr wrap="none" lIns="0" tIns="0" rIns="0" bIns="0" rtlCol="0">
            <a:spAutoFit/>
          </a:bodyPr>
          <a:lstStyle/>
          <a:p>
            <a:r>
              <a:rPr lang="en-US" sz="1200" b="1" dirty="0" smtClean="0">
                <a:solidFill>
                  <a:schemeClr val="bg1"/>
                </a:solidFill>
              </a:rPr>
              <a:t>Create</a:t>
            </a:r>
          </a:p>
          <a:p>
            <a:r>
              <a:rPr lang="en-US" sz="1200" b="1" dirty="0" smtClean="0">
                <a:solidFill>
                  <a:schemeClr val="bg1"/>
                </a:solidFill>
              </a:rPr>
              <a:t>Server</a:t>
            </a:r>
          </a:p>
        </p:txBody>
      </p:sp>
      <p:sp>
        <p:nvSpPr>
          <p:cNvPr id="152" name="TextBox 151"/>
          <p:cNvSpPr txBox="1"/>
          <p:nvPr/>
        </p:nvSpPr>
        <p:spPr>
          <a:xfrm>
            <a:off x="7300263" y="5655874"/>
            <a:ext cx="629981" cy="369332"/>
          </a:xfrm>
          <a:prstGeom prst="rect">
            <a:avLst/>
          </a:prstGeom>
          <a:noFill/>
        </p:spPr>
        <p:txBody>
          <a:bodyPr wrap="none" lIns="0" tIns="0" rIns="0" bIns="0" rtlCol="0">
            <a:spAutoFit/>
          </a:bodyPr>
          <a:lstStyle/>
          <a:p>
            <a:r>
              <a:rPr lang="en-US" sz="1200" b="1" dirty="0" smtClean="0">
                <a:solidFill>
                  <a:schemeClr val="bg1"/>
                </a:solidFill>
              </a:rPr>
              <a:t>Join</a:t>
            </a:r>
          </a:p>
          <a:p>
            <a:r>
              <a:rPr lang="en-US" sz="1200" b="1" dirty="0" smtClean="0">
                <a:solidFill>
                  <a:schemeClr val="bg1"/>
                </a:solidFill>
              </a:rPr>
              <a:t>Network</a:t>
            </a:r>
          </a:p>
        </p:txBody>
      </p:sp>
      <p:sp>
        <p:nvSpPr>
          <p:cNvPr id="153" name="TextBox 152"/>
          <p:cNvSpPr txBox="1"/>
          <p:nvPr/>
        </p:nvSpPr>
        <p:spPr>
          <a:xfrm>
            <a:off x="7300263" y="4680253"/>
            <a:ext cx="798295" cy="369332"/>
          </a:xfrm>
          <a:prstGeom prst="rect">
            <a:avLst/>
          </a:prstGeom>
          <a:noFill/>
        </p:spPr>
        <p:txBody>
          <a:bodyPr wrap="none" lIns="0" tIns="0" rIns="0" bIns="0" rtlCol="0">
            <a:spAutoFit/>
          </a:bodyPr>
          <a:lstStyle/>
          <a:p>
            <a:r>
              <a:rPr lang="en-US" sz="1200" b="1" dirty="0" smtClean="0">
                <a:solidFill>
                  <a:schemeClr val="bg1"/>
                </a:solidFill>
              </a:rPr>
              <a:t>Connect</a:t>
            </a:r>
          </a:p>
          <a:p>
            <a:r>
              <a:rPr lang="en-US" sz="1200" b="1" dirty="0" smtClean="0">
                <a:solidFill>
                  <a:schemeClr val="bg1"/>
                </a:solidFill>
              </a:rPr>
              <a:t>Disk to VM</a:t>
            </a:r>
          </a:p>
        </p:txBody>
      </p:sp>
      <p:sp>
        <p:nvSpPr>
          <p:cNvPr id="154" name="TextBox 153"/>
          <p:cNvSpPr txBox="1"/>
          <p:nvPr/>
        </p:nvSpPr>
        <p:spPr>
          <a:xfrm>
            <a:off x="8486066" y="3214048"/>
            <a:ext cx="1223877" cy="553998"/>
          </a:xfrm>
          <a:prstGeom prst="rect">
            <a:avLst/>
          </a:prstGeom>
          <a:noFill/>
        </p:spPr>
        <p:txBody>
          <a:bodyPr wrap="square" lIns="0" tIns="0" rIns="0" bIns="0" rtlCol="0">
            <a:spAutoFit/>
          </a:bodyPr>
          <a:lstStyle/>
          <a:p>
            <a:r>
              <a:rPr lang="en-US" sz="1200" b="1" dirty="0" smtClean="0">
                <a:solidFill>
                  <a:schemeClr val="bg1"/>
                </a:solidFill>
              </a:rPr>
              <a:t>Associate</a:t>
            </a:r>
          </a:p>
          <a:p>
            <a:r>
              <a:rPr lang="en-US" sz="1200" b="1" dirty="0" smtClean="0">
                <a:solidFill>
                  <a:schemeClr val="bg1"/>
                </a:solidFill>
              </a:rPr>
              <a:t>Server to Service</a:t>
            </a:r>
          </a:p>
        </p:txBody>
      </p:sp>
      <p:sp>
        <p:nvSpPr>
          <p:cNvPr id="155" name="TextBox 154"/>
          <p:cNvSpPr txBox="1"/>
          <p:nvPr/>
        </p:nvSpPr>
        <p:spPr>
          <a:xfrm>
            <a:off x="7981824" y="2238670"/>
            <a:ext cx="527388" cy="369332"/>
          </a:xfrm>
          <a:prstGeom prst="rect">
            <a:avLst/>
          </a:prstGeom>
          <a:noFill/>
        </p:spPr>
        <p:txBody>
          <a:bodyPr wrap="none" lIns="0" tIns="0" rIns="0" bIns="0" rtlCol="0">
            <a:spAutoFit/>
          </a:bodyPr>
          <a:lstStyle/>
          <a:p>
            <a:r>
              <a:rPr lang="en-US" sz="1200" b="1" dirty="0" smtClean="0">
                <a:solidFill>
                  <a:schemeClr val="bg1"/>
                </a:solidFill>
              </a:rPr>
              <a:t>Update</a:t>
            </a:r>
          </a:p>
          <a:p>
            <a:r>
              <a:rPr lang="en-US" sz="1200" b="1" dirty="0" smtClean="0">
                <a:solidFill>
                  <a:schemeClr val="bg1"/>
                </a:solidFill>
              </a:rPr>
              <a:t>CMDB</a:t>
            </a:r>
          </a:p>
        </p:txBody>
      </p:sp>
      <p:sp>
        <p:nvSpPr>
          <p:cNvPr id="156" name="TextBox 155"/>
          <p:cNvSpPr txBox="1"/>
          <p:nvPr/>
        </p:nvSpPr>
        <p:spPr>
          <a:xfrm>
            <a:off x="9744755" y="2226185"/>
            <a:ext cx="605935" cy="369332"/>
          </a:xfrm>
          <a:prstGeom prst="rect">
            <a:avLst/>
          </a:prstGeom>
          <a:noFill/>
        </p:spPr>
        <p:txBody>
          <a:bodyPr wrap="none" lIns="0" tIns="0" rIns="0" bIns="0" rtlCol="0">
            <a:spAutoFit/>
          </a:bodyPr>
          <a:lstStyle/>
          <a:p>
            <a:r>
              <a:rPr lang="en-US" sz="1200" b="1" dirty="0" smtClean="0">
                <a:solidFill>
                  <a:schemeClr val="bg1"/>
                </a:solidFill>
              </a:rPr>
              <a:t>Close</a:t>
            </a:r>
          </a:p>
          <a:p>
            <a:r>
              <a:rPr lang="en-US" sz="1200" b="1" dirty="0" smtClean="0">
                <a:solidFill>
                  <a:schemeClr val="bg1"/>
                </a:solidFill>
              </a:rPr>
              <a:t>Request</a:t>
            </a:r>
          </a:p>
        </p:txBody>
      </p:sp>
      <p:cxnSp>
        <p:nvCxnSpPr>
          <p:cNvPr id="7" name="Elbow Connector 6"/>
          <p:cNvCxnSpPr/>
          <p:nvPr/>
        </p:nvCxnSpPr>
        <p:spPr>
          <a:xfrm>
            <a:off x="4336183" y="2697538"/>
            <a:ext cx="430122" cy="249956"/>
          </a:xfrm>
          <a:prstGeom prst="bentConnector3">
            <a:avLst>
              <a:gd name="adj1" fmla="val 13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Elbow Connector 156"/>
          <p:cNvCxnSpPr/>
          <p:nvPr/>
        </p:nvCxnSpPr>
        <p:spPr>
          <a:xfrm>
            <a:off x="5011361" y="3182383"/>
            <a:ext cx="278538" cy="230926"/>
          </a:xfrm>
          <a:prstGeom prst="bentConnector3">
            <a:avLst>
              <a:gd name="adj1" fmla="val 1365"/>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Elbow Connector 157"/>
          <p:cNvCxnSpPr/>
          <p:nvPr/>
        </p:nvCxnSpPr>
        <p:spPr>
          <a:xfrm>
            <a:off x="5458395" y="3652920"/>
            <a:ext cx="457081" cy="187266"/>
          </a:xfrm>
          <a:prstGeom prst="bentConnector3">
            <a:avLst>
              <a:gd name="adj1" fmla="val 1826"/>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Elbow Connector 159"/>
          <p:cNvCxnSpPr/>
          <p:nvPr/>
        </p:nvCxnSpPr>
        <p:spPr>
          <a:xfrm rot="10800000" flipV="1">
            <a:off x="6101335" y="4875166"/>
            <a:ext cx="676656" cy="174418"/>
          </a:xfrm>
          <a:prstGeom prst="bentConnector3">
            <a:avLst>
              <a:gd name="adj1" fmla="val 102219"/>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Elbow Connector 160"/>
          <p:cNvCxnSpPr>
            <a:endCxn id="99" idx="3"/>
          </p:cNvCxnSpPr>
          <p:nvPr/>
        </p:nvCxnSpPr>
        <p:spPr>
          <a:xfrm rot="10800000" flipV="1">
            <a:off x="6408416" y="3494542"/>
            <a:ext cx="1549829" cy="425872"/>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Elbow Connector 161"/>
          <p:cNvCxnSpPr/>
          <p:nvPr/>
        </p:nvCxnSpPr>
        <p:spPr>
          <a:xfrm rot="10800000" flipV="1">
            <a:off x="8426689" y="2395525"/>
            <a:ext cx="877014" cy="483688"/>
          </a:xfrm>
          <a:prstGeom prst="bentConnector3">
            <a:avLst>
              <a:gd name="adj1" fmla="val 37128"/>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8" name="Straight Connector 2047"/>
          <p:cNvCxnSpPr/>
          <p:nvPr/>
        </p:nvCxnSpPr>
        <p:spPr>
          <a:xfrm>
            <a:off x="5468443" y="3629054"/>
            <a:ext cx="0" cy="11033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6085161" y="4113241"/>
            <a:ext cx="0" cy="9363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Elbow Connector 164"/>
          <p:cNvCxnSpPr/>
          <p:nvPr/>
        </p:nvCxnSpPr>
        <p:spPr>
          <a:xfrm>
            <a:off x="6101334" y="5658487"/>
            <a:ext cx="680417" cy="185239"/>
          </a:xfrm>
          <a:prstGeom prst="bentConnector3">
            <a:avLst>
              <a:gd name="adj1" fmla="val 1886"/>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Elbow Connector 165"/>
          <p:cNvCxnSpPr/>
          <p:nvPr/>
        </p:nvCxnSpPr>
        <p:spPr>
          <a:xfrm rot="10800000" flipV="1">
            <a:off x="7190558" y="2884560"/>
            <a:ext cx="778264" cy="603144"/>
          </a:xfrm>
          <a:prstGeom prst="bentConnector3">
            <a:avLst>
              <a:gd name="adj1" fmla="val 100768"/>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Rounded Rectangle 75"/>
          <p:cNvSpPr>
            <a:spLocks noChangeAspect="1"/>
          </p:cNvSpPr>
          <p:nvPr/>
        </p:nvSpPr>
        <p:spPr>
          <a:xfrm>
            <a:off x="3990118" y="1828655"/>
            <a:ext cx="609591" cy="1653702"/>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ysClr val="windowText" lastClr="000000"/>
                </a:solidFill>
              </a:rPr>
              <a:t>Incident</a:t>
            </a:r>
            <a:br>
              <a:rPr lang="en-US" sz="1600" b="1" dirty="0" smtClean="0">
                <a:solidFill>
                  <a:sysClr val="windowText" lastClr="000000"/>
                </a:solidFill>
              </a:rPr>
            </a:br>
            <a:r>
              <a:rPr lang="en-US" sz="1600" b="1" dirty="0" smtClean="0">
                <a:solidFill>
                  <a:sysClr val="windowText" lastClr="000000"/>
                </a:solidFill>
              </a:rPr>
              <a:t>Response</a:t>
            </a:r>
            <a:endParaRPr lang="en-CA" sz="1600" b="1" dirty="0">
              <a:solidFill>
                <a:sysClr val="windowText" lastClr="000000"/>
              </a:solidFill>
            </a:endParaRPr>
          </a:p>
        </p:txBody>
      </p:sp>
      <p:sp>
        <p:nvSpPr>
          <p:cNvPr id="77" name="Rounded Rectangle 76"/>
          <p:cNvSpPr>
            <a:spLocks noChangeAspect="1"/>
          </p:cNvSpPr>
          <p:nvPr/>
        </p:nvSpPr>
        <p:spPr>
          <a:xfrm>
            <a:off x="5185307" y="2417786"/>
            <a:ext cx="609591" cy="28448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a:solidFill>
                  <a:sysClr val="windowText" lastClr="000000"/>
                </a:solidFill>
              </a:rPr>
              <a:t>Change &amp; Compliance</a:t>
            </a:r>
            <a:endParaRPr lang="en-CA" sz="1600" b="1" dirty="0">
              <a:solidFill>
                <a:sysClr val="windowText" lastClr="000000"/>
              </a:solidFill>
            </a:endParaRPr>
          </a:p>
        </p:txBody>
      </p:sp>
      <p:sp>
        <p:nvSpPr>
          <p:cNvPr id="78" name="Rounded Rectangle 77"/>
          <p:cNvSpPr>
            <a:spLocks noChangeAspect="1"/>
          </p:cNvSpPr>
          <p:nvPr/>
        </p:nvSpPr>
        <p:spPr>
          <a:xfrm>
            <a:off x="6455512" y="2417786"/>
            <a:ext cx="660790" cy="3496486"/>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a:solidFill>
                  <a:sysClr val="windowText" lastClr="000000"/>
                </a:solidFill>
              </a:rPr>
              <a:t>Provisioning</a:t>
            </a:r>
            <a:endParaRPr lang="en-CA" sz="1600" b="1" dirty="0">
              <a:solidFill>
                <a:sysClr val="windowText" lastClr="000000"/>
              </a:solidFill>
            </a:endParaRPr>
          </a:p>
        </p:txBody>
      </p:sp>
      <p:sp>
        <p:nvSpPr>
          <p:cNvPr id="79" name="Rounded Rectangle 78"/>
          <p:cNvSpPr>
            <a:spLocks noChangeAspect="1"/>
          </p:cNvSpPr>
          <p:nvPr/>
        </p:nvSpPr>
        <p:spPr>
          <a:xfrm>
            <a:off x="7864940" y="1704209"/>
            <a:ext cx="677323" cy="4359275"/>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a:solidFill>
                  <a:sysClr val="windowText" lastClr="000000"/>
                </a:solidFill>
              </a:rPr>
              <a:t>Application Service Management</a:t>
            </a:r>
            <a:endParaRPr lang="en-CA" sz="1600" b="1" dirty="0">
              <a:solidFill>
                <a:sysClr val="windowText" lastClr="000000"/>
              </a:solidFill>
            </a:endParaRPr>
          </a:p>
        </p:txBody>
      </p:sp>
      <p:sp>
        <p:nvSpPr>
          <p:cNvPr id="80" name="Rounded Rectangle 79"/>
          <p:cNvSpPr>
            <a:spLocks noChangeAspect="1"/>
          </p:cNvSpPr>
          <p:nvPr/>
        </p:nvSpPr>
        <p:spPr>
          <a:xfrm>
            <a:off x="9440889" y="1704209"/>
            <a:ext cx="671451" cy="4359274"/>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CA" sz="1600" b="1" dirty="0">
                <a:solidFill>
                  <a:sysClr val="windowText" lastClr="000000"/>
                </a:solidFill>
              </a:rPr>
              <a:t>VM Lifecycle Management</a:t>
            </a:r>
          </a:p>
        </p:txBody>
      </p:sp>
    </p:spTree>
    <p:extLst>
      <p:ext uri="{BB962C8B-B14F-4D97-AF65-F5344CB8AC3E}">
        <p14:creationId xmlns:p14="http://schemas.microsoft.com/office/powerpoint/2010/main" val="297416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09446E-6 -4.75486E-6 L 0.08469 0.00139 " pathEditMode="relative" rAng="0" ptsTypes="AA">
                                      <p:cBhvr>
                                        <p:cTn id="6" dur="2000" fill="hold"/>
                                        <p:tgtEl>
                                          <p:spTgt spid="80"/>
                                        </p:tgtEl>
                                        <p:attrNameLst>
                                          <p:attrName>ppt_x</p:attrName>
                                          <p:attrName>ppt_y</p:attrName>
                                        </p:attrNameLst>
                                      </p:cBhvr>
                                      <p:rCtr x="4235" y="69"/>
                                    </p:animMotion>
                                  </p:childTnLst>
                                </p:cTn>
                              </p:par>
                            </p:childTnLst>
                          </p:cTn>
                        </p:par>
                        <p:par>
                          <p:cTn id="7" fill="hold">
                            <p:stCondLst>
                              <p:cond delay="2000"/>
                            </p:stCondLst>
                            <p:childTnLst>
                              <p:par>
                                <p:cTn id="8" presetID="10" presetClass="exit" presetSubtype="0" fill="hold" grpId="0" nodeType="afterEffect">
                                  <p:stCondLst>
                                    <p:cond delay="0"/>
                                  </p:stCondLst>
                                  <p:childTnLst>
                                    <p:animEffect transition="out" filter="fade">
                                      <p:cBhvr>
                                        <p:cTn id="9" dur="500"/>
                                        <p:tgtEl>
                                          <p:spTgt spid="79"/>
                                        </p:tgtEl>
                                      </p:cBhvr>
                                    </p:animEffect>
                                    <p:set>
                                      <p:cBhvr>
                                        <p:cTn id="10" dur="1" fill="hold">
                                          <p:stCondLst>
                                            <p:cond delay="499"/>
                                          </p:stCondLst>
                                        </p:cTn>
                                        <p:tgtEl>
                                          <p:spTgt spid="79"/>
                                        </p:tgtEl>
                                        <p:attrNameLst>
                                          <p:attrName>style.visibility</p:attrName>
                                        </p:attrNameLst>
                                      </p:cBhvr>
                                      <p:to>
                                        <p:strVal val="hidden"/>
                                      </p:to>
                                    </p:set>
                                  </p:childTnLst>
                                </p:cTn>
                              </p:par>
                            </p:childTnLst>
                          </p:cTn>
                        </p:par>
                        <p:par>
                          <p:cTn id="11" fill="hold">
                            <p:stCondLst>
                              <p:cond delay="2500"/>
                            </p:stCondLst>
                            <p:childTnLst>
                              <p:par>
                                <p:cTn id="12" presetID="10" presetClass="exit" presetSubtype="0" fill="hold" grpId="0" nodeType="afterEffect">
                                  <p:stCondLst>
                                    <p:cond delay="0"/>
                                  </p:stCondLst>
                                  <p:childTnLst>
                                    <p:animEffect transition="out" filter="fade">
                                      <p:cBhvr>
                                        <p:cTn id="13" dur="500"/>
                                        <p:tgtEl>
                                          <p:spTgt spid="78"/>
                                        </p:tgtEl>
                                      </p:cBhvr>
                                    </p:animEffect>
                                    <p:set>
                                      <p:cBhvr>
                                        <p:cTn id="14" dur="1" fill="hold">
                                          <p:stCondLst>
                                            <p:cond delay="499"/>
                                          </p:stCondLst>
                                        </p:cTn>
                                        <p:tgtEl>
                                          <p:spTgt spid="78"/>
                                        </p:tgtEl>
                                        <p:attrNameLst>
                                          <p:attrName>style.visibility</p:attrName>
                                        </p:attrNameLst>
                                      </p:cBhvr>
                                      <p:to>
                                        <p:strVal val="hidden"/>
                                      </p:to>
                                    </p:set>
                                  </p:childTnLst>
                                </p:cTn>
                              </p:par>
                            </p:childTnLst>
                          </p:cTn>
                        </p:par>
                        <p:par>
                          <p:cTn id="15" fill="hold">
                            <p:stCondLst>
                              <p:cond delay="3000"/>
                            </p:stCondLst>
                            <p:childTnLst>
                              <p:par>
                                <p:cTn id="16" presetID="10" presetClass="exit" presetSubtype="0" fill="hold" grpId="0" nodeType="afterEffect">
                                  <p:stCondLst>
                                    <p:cond delay="0"/>
                                  </p:stCondLst>
                                  <p:childTnLst>
                                    <p:animEffect transition="out" filter="fade">
                                      <p:cBhvr>
                                        <p:cTn id="17" dur="500"/>
                                        <p:tgtEl>
                                          <p:spTgt spid="77"/>
                                        </p:tgtEl>
                                      </p:cBhvr>
                                    </p:animEffect>
                                    <p:set>
                                      <p:cBhvr>
                                        <p:cTn id="18" dur="1" fill="hold">
                                          <p:stCondLst>
                                            <p:cond delay="499"/>
                                          </p:stCondLst>
                                        </p:cTn>
                                        <p:tgtEl>
                                          <p:spTgt spid="77"/>
                                        </p:tgtEl>
                                        <p:attrNameLst>
                                          <p:attrName>style.visibility</p:attrName>
                                        </p:attrNameLst>
                                      </p:cBhvr>
                                      <p:to>
                                        <p:strVal val="hidden"/>
                                      </p:to>
                                    </p:set>
                                  </p:childTnLst>
                                </p:cTn>
                              </p:par>
                            </p:childTnLst>
                          </p:cTn>
                        </p:par>
                        <p:par>
                          <p:cTn id="19" fill="hold">
                            <p:stCondLst>
                              <p:cond delay="3500"/>
                            </p:stCondLst>
                            <p:childTnLst>
                              <p:par>
                                <p:cTn id="20" presetID="10" presetClass="exit" presetSubtype="0" fill="hold" grpId="0" nodeType="afterEffect">
                                  <p:stCondLst>
                                    <p:cond delay="0"/>
                                  </p:stCondLst>
                                  <p:childTnLst>
                                    <p:animEffect transition="out" filter="fade">
                                      <p:cBhvr>
                                        <p:cTn id="21" dur="500"/>
                                        <p:tgtEl>
                                          <p:spTgt spid="76"/>
                                        </p:tgtEl>
                                      </p:cBhvr>
                                    </p:animEffect>
                                    <p:set>
                                      <p:cBhvr>
                                        <p:cTn id="22" dur="1" fill="hold">
                                          <p:stCondLst>
                                            <p:cond delay="499"/>
                                          </p:stCondLst>
                                        </p:cTn>
                                        <p:tgtEl>
                                          <p:spTgt spid="76"/>
                                        </p:tgtEl>
                                        <p:attrNameLst>
                                          <p:attrName>style.visibility</p:attrName>
                                        </p:attrNameLst>
                                      </p:cBhvr>
                                      <p:to>
                                        <p:strVal val="hidden"/>
                                      </p:to>
                                    </p:set>
                                  </p:childTnLst>
                                </p:cTn>
                              </p:par>
                              <p:par>
                                <p:cTn id="23" presetID="10" presetClass="entr" presetSubtype="0" fill="hold" grpId="0" nodeType="withEffect">
                                  <p:stCondLst>
                                    <p:cond delay="50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1000"/>
                                        <p:tgtEl>
                                          <p:spTgt spid="6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97"/>
                                        </p:tgtEl>
                                        <p:attrNameLst>
                                          <p:attrName>style.visibility</p:attrName>
                                        </p:attrNameLst>
                                      </p:cBhvr>
                                      <p:to>
                                        <p:strVal val="visible"/>
                                      </p:to>
                                    </p:set>
                                    <p:animEffect transition="in" filter="fade">
                                      <p:cBhvr>
                                        <p:cTn id="34" dur="500"/>
                                        <p:tgtEl>
                                          <p:spTgt spid="97"/>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122"/>
                                        </p:tgtEl>
                                        <p:attrNameLst>
                                          <p:attrName>style.visibility</p:attrName>
                                        </p:attrNameLst>
                                      </p:cBhvr>
                                      <p:to>
                                        <p:strVal val="visible"/>
                                      </p:to>
                                    </p:set>
                                    <p:animEffect transition="in" filter="fade">
                                      <p:cBhvr>
                                        <p:cTn id="42" dur="500"/>
                                        <p:tgtEl>
                                          <p:spTgt spid="122"/>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fade">
                                      <p:cBhvr>
                                        <p:cTn id="46" dur="500"/>
                                        <p:tgtEl>
                                          <p:spTgt spid="98"/>
                                        </p:tgtEl>
                                      </p:cBhvr>
                                    </p:animEffect>
                                  </p:childTnLst>
                                </p:cTn>
                              </p:par>
                            </p:childTnLst>
                          </p:cTn>
                        </p:par>
                        <p:par>
                          <p:cTn id="47" fill="hold">
                            <p:stCondLst>
                              <p:cond delay="2500"/>
                            </p:stCondLst>
                            <p:childTnLst>
                              <p:par>
                                <p:cTn id="48" presetID="10" presetClass="entr" presetSubtype="0" fill="hold" nodeType="afterEffect">
                                  <p:stCondLst>
                                    <p:cond delay="0"/>
                                  </p:stCondLst>
                                  <p:childTnLst>
                                    <p:set>
                                      <p:cBhvr>
                                        <p:cTn id="49" dur="1" fill="hold">
                                          <p:stCondLst>
                                            <p:cond delay="0"/>
                                          </p:stCondLst>
                                        </p:cTn>
                                        <p:tgtEl>
                                          <p:spTgt spid="157"/>
                                        </p:tgtEl>
                                        <p:attrNameLst>
                                          <p:attrName>style.visibility</p:attrName>
                                        </p:attrNameLst>
                                      </p:cBhvr>
                                      <p:to>
                                        <p:strVal val="visible"/>
                                      </p:to>
                                    </p:set>
                                    <p:animEffect transition="in" filter="fade">
                                      <p:cBhvr>
                                        <p:cTn id="50" dur="500"/>
                                        <p:tgtEl>
                                          <p:spTgt spid="157"/>
                                        </p:tgtEl>
                                      </p:cBhvr>
                                    </p:animEffect>
                                  </p:childTnLst>
                                </p:cTn>
                              </p:par>
                            </p:childTnLst>
                          </p:cTn>
                        </p:par>
                        <p:par>
                          <p:cTn id="51" fill="hold">
                            <p:stCondLst>
                              <p:cond delay="3000"/>
                            </p:stCondLst>
                            <p:childTnLst>
                              <p:par>
                                <p:cTn id="52" presetID="10" presetClass="entr" presetSubtype="0" fill="hold" grpId="0" nodeType="afterEffect">
                                  <p:stCondLst>
                                    <p:cond delay="0"/>
                                  </p:stCondLst>
                                  <p:childTnLst>
                                    <p:set>
                                      <p:cBhvr>
                                        <p:cTn id="53" dur="1" fill="hold">
                                          <p:stCondLst>
                                            <p:cond delay="0"/>
                                          </p:stCondLst>
                                        </p:cTn>
                                        <p:tgtEl>
                                          <p:spTgt spid="125"/>
                                        </p:tgtEl>
                                        <p:attrNameLst>
                                          <p:attrName>style.visibility</p:attrName>
                                        </p:attrNameLst>
                                      </p:cBhvr>
                                      <p:to>
                                        <p:strVal val="visible"/>
                                      </p:to>
                                    </p:set>
                                    <p:animEffect transition="in" filter="fade">
                                      <p:cBhvr>
                                        <p:cTn id="54" dur="500"/>
                                        <p:tgtEl>
                                          <p:spTgt spid="125"/>
                                        </p:tgtEl>
                                      </p:cBhvr>
                                    </p:animEffect>
                                  </p:childTnLst>
                                </p:cTn>
                              </p:par>
                            </p:childTnLst>
                          </p:cTn>
                        </p:par>
                        <p:par>
                          <p:cTn id="55" fill="hold">
                            <p:stCondLst>
                              <p:cond delay="3500"/>
                            </p:stCondLst>
                            <p:childTnLst>
                              <p:par>
                                <p:cTn id="56" presetID="10" presetClass="entr" presetSubtype="0" fill="hold"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500"/>
                                        <p:tgtEl>
                                          <p:spTgt spid="100"/>
                                        </p:tgtEl>
                                      </p:cBhvr>
                                    </p:animEffect>
                                  </p:childTnLst>
                                </p:cTn>
                              </p:par>
                            </p:childTnLst>
                          </p:cTn>
                        </p:par>
                        <p:par>
                          <p:cTn id="59" fill="hold">
                            <p:stCondLst>
                              <p:cond delay="4000"/>
                            </p:stCondLst>
                            <p:childTnLst>
                              <p:par>
                                <p:cTn id="60" presetID="10" presetClass="entr" presetSubtype="0" fill="hold" nodeType="afterEffect">
                                  <p:stCondLst>
                                    <p:cond delay="0"/>
                                  </p:stCondLst>
                                  <p:childTnLst>
                                    <p:set>
                                      <p:cBhvr>
                                        <p:cTn id="61" dur="1" fill="hold">
                                          <p:stCondLst>
                                            <p:cond delay="0"/>
                                          </p:stCondLst>
                                        </p:cTn>
                                        <p:tgtEl>
                                          <p:spTgt spid="158"/>
                                        </p:tgtEl>
                                        <p:attrNameLst>
                                          <p:attrName>style.visibility</p:attrName>
                                        </p:attrNameLst>
                                      </p:cBhvr>
                                      <p:to>
                                        <p:strVal val="visible"/>
                                      </p:to>
                                    </p:set>
                                    <p:animEffect transition="in" filter="fade">
                                      <p:cBhvr>
                                        <p:cTn id="62" dur="500"/>
                                        <p:tgtEl>
                                          <p:spTgt spid="158"/>
                                        </p:tgtEl>
                                      </p:cBhvr>
                                    </p:animEffect>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126"/>
                                        </p:tgtEl>
                                        <p:attrNameLst>
                                          <p:attrName>style.visibility</p:attrName>
                                        </p:attrNameLst>
                                      </p:cBhvr>
                                      <p:to>
                                        <p:strVal val="visible"/>
                                      </p:to>
                                    </p:set>
                                    <p:animEffect transition="in" filter="fade">
                                      <p:cBhvr>
                                        <p:cTn id="66" dur="500"/>
                                        <p:tgtEl>
                                          <p:spTgt spid="126"/>
                                        </p:tgtEl>
                                      </p:cBhvr>
                                    </p:animEffect>
                                  </p:childTnLst>
                                </p:cTn>
                              </p:par>
                            </p:childTnLst>
                          </p:cTn>
                        </p:par>
                        <p:par>
                          <p:cTn id="67" fill="hold">
                            <p:stCondLst>
                              <p:cond delay="5000"/>
                            </p:stCondLst>
                            <p:childTnLst>
                              <p:par>
                                <p:cTn id="68" presetID="10" presetClass="entr" presetSubtype="0" fill="hold" nodeType="afterEffect">
                                  <p:stCondLst>
                                    <p:cond delay="0"/>
                                  </p:stCondLst>
                                  <p:childTnLst>
                                    <p:set>
                                      <p:cBhvr>
                                        <p:cTn id="69" dur="1" fill="hold">
                                          <p:stCondLst>
                                            <p:cond delay="0"/>
                                          </p:stCondLst>
                                        </p:cTn>
                                        <p:tgtEl>
                                          <p:spTgt spid="99"/>
                                        </p:tgtEl>
                                        <p:attrNameLst>
                                          <p:attrName>style.visibility</p:attrName>
                                        </p:attrNameLst>
                                      </p:cBhvr>
                                      <p:to>
                                        <p:strVal val="visible"/>
                                      </p:to>
                                    </p:set>
                                    <p:animEffect transition="in" filter="fade">
                                      <p:cBhvr>
                                        <p:cTn id="70" dur="500"/>
                                        <p:tgtEl>
                                          <p:spTgt spid="99"/>
                                        </p:tgtEl>
                                      </p:cBhvr>
                                    </p:animEffect>
                                  </p:childTnLst>
                                </p:cTn>
                              </p:par>
                            </p:childTnLst>
                          </p:cTn>
                        </p:par>
                        <p:par>
                          <p:cTn id="71" fill="hold">
                            <p:stCondLst>
                              <p:cond delay="5500"/>
                            </p:stCondLst>
                            <p:childTnLst>
                              <p:par>
                                <p:cTn id="72" presetID="10" presetClass="entr" presetSubtype="0" fill="hold" nodeType="afterEffect">
                                  <p:stCondLst>
                                    <p:cond delay="0"/>
                                  </p:stCondLst>
                                  <p:childTnLst>
                                    <p:set>
                                      <p:cBhvr>
                                        <p:cTn id="73" dur="1" fill="hold">
                                          <p:stCondLst>
                                            <p:cond delay="0"/>
                                          </p:stCondLst>
                                        </p:cTn>
                                        <p:tgtEl>
                                          <p:spTgt spid="2048"/>
                                        </p:tgtEl>
                                        <p:attrNameLst>
                                          <p:attrName>style.visibility</p:attrName>
                                        </p:attrNameLst>
                                      </p:cBhvr>
                                      <p:to>
                                        <p:strVal val="visible"/>
                                      </p:to>
                                    </p:set>
                                    <p:animEffect transition="in" filter="fade">
                                      <p:cBhvr>
                                        <p:cTn id="74" dur="500"/>
                                        <p:tgtEl>
                                          <p:spTgt spid="2048"/>
                                        </p:tgtEl>
                                      </p:cBhvr>
                                    </p:animEffect>
                                  </p:childTnLst>
                                </p:cTn>
                              </p:par>
                            </p:childTnLst>
                          </p:cTn>
                        </p:par>
                        <p:par>
                          <p:cTn id="75" fill="hold">
                            <p:stCondLst>
                              <p:cond delay="6000"/>
                            </p:stCondLst>
                            <p:childTnLst>
                              <p:par>
                                <p:cTn id="76" presetID="10" presetClass="entr" presetSubtype="0" fill="hold" grpId="0" nodeType="afterEffect">
                                  <p:stCondLst>
                                    <p:cond delay="0"/>
                                  </p:stCondLst>
                                  <p:childTnLst>
                                    <p:set>
                                      <p:cBhvr>
                                        <p:cTn id="77" dur="1" fill="hold">
                                          <p:stCondLst>
                                            <p:cond delay="0"/>
                                          </p:stCondLst>
                                        </p:cTn>
                                        <p:tgtEl>
                                          <p:spTgt spid="138"/>
                                        </p:tgtEl>
                                        <p:attrNameLst>
                                          <p:attrName>style.visibility</p:attrName>
                                        </p:attrNameLst>
                                      </p:cBhvr>
                                      <p:to>
                                        <p:strVal val="visible"/>
                                      </p:to>
                                    </p:set>
                                    <p:animEffect transition="in" filter="fade">
                                      <p:cBhvr>
                                        <p:cTn id="78" dur="500"/>
                                        <p:tgtEl>
                                          <p:spTgt spid="138"/>
                                        </p:tgtEl>
                                      </p:cBhvr>
                                    </p:animEffect>
                                  </p:childTnLst>
                                </p:cTn>
                              </p:par>
                            </p:childTnLst>
                          </p:cTn>
                        </p:par>
                        <p:par>
                          <p:cTn id="79" fill="hold">
                            <p:stCondLst>
                              <p:cond delay="6500"/>
                            </p:stCondLst>
                            <p:childTnLst>
                              <p:par>
                                <p:cTn id="80" presetID="10" presetClass="entr" presetSubtype="0" fill="hold" nodeType="afterEffect">
                                  <p:stCondLst>
                                    <p:cond delay="0"/>
                                  </p:stCondLst>
                                  <p:childTnLst>
                                    <p:set>
                                      <p:cBhvr>
                                        <p:cTn id="81" dur="1" fill="hold">
                                          <p:stCondLst>
                                            <p:cond delay="0"/>
                                          </p:stCondLst>
                                        </p:cTn>
                                        <p:tgtEl>
                                          <p:spTgt spid="104"/>
                                        </p:tgtEl>
                                        <p:attrNameLst>
                                          <p:attrName>style.visibility</p:attrName>
                                        </p:attrNameLst>
                                      </p:cBhvr>
                                      <p:to>
                                        <p:strVal val="visible"/>
                                      </p:to>
                                    </p:set>
                                    <p:animEffect transition="in" filter="fade">
                                      <p:cBhvr>
                                        <p:cTn id="82" dur="500"/>
                                        <p:tgtEl>
                                          <p:spTgt spid="104"/>
                                        </p:tgtEl>
                                      </p:cBhvr>
                                    </p:animEffect>
                                  </p:childTnLst>
                                </p:cTn>
                              </p:par>
                            </p:childTnLst>
                          </p:cTn>
                        </p:par>
                        <p:par>
                          <p:cTn id="83" fill="hold">
                            <p:stCondLst>
                              <p:cond delay="7000"/>
                            </p:stCondLst>
                            <p:childTnLst>
                              <p:par>
                                <p:cTn id="84" presetID="10" presetClass="entr" presetSubtype="0" fill="hold" nodeType="afterEffect">
                                  <p:stCondLst>
                                    <p:cond delay="0"/>
                                  </p:stCondLst>
                                  <p:childTnLst>
                                    <p:set>
                                      <p:cBhvr>
                                        <p:cTn id="85" dur="1" fill="hold">
                                          <p:stCondLst>
                                            <p:cond delay="0"/>
                                          </p:stCondLst>
                                        </p:cTn>
                                        <p:tgtEl>
                                          <p:spTgt spid="163"/>
                                        </p:tgtEl>
                                        <p:attrNameLst>
                                          <p:attrName>style.visibility</p:attrName>
                                        </p:attrNameLst>
                                      </p:cBhvr>
                                      <p:to>
                                        <p:strVal val="visible"/>
                                      </p:to>
                                    </p:set>
                                    <p:animEffect transition="in" filter="fade">
                                      <p:cBhvr>
                                        <p:cTn id="86" dur="500"/>
                                        <p:tgtEl>
                                          <p:spTgt spid="163"/>
                                        </p:tgtEl>
                                      </p:cBhvr>
                                    </p:animEffect>
                                  </p:childTnLst>
                                </p:cTn>
                              </p:par>
                            </p:childTnLst>
                          </p:cTn>
                        </p:par>
                        <p:par>
                          <p:cTn id="87" fill="hold">
                            <p:stCondLst>
                              <p:cond delay="7500"/>
                            </p:stCondLst>
                            <p:childTnLst>
                              <p:par>
                                <p:cTn id="88" presetID="10" presetClass="entr" presetSubtype="0" fill="hold" grpId="0" nodeType="afterEffect">
                                  <p:stCondLst>
                                    <p:cond delay="0"/>
                                  </p:stCondLst>
                                  <p:childTnLst>
                                    <p:set>
                                      <p:cBhvr>
                                        <p:cTn id="89" dur="1" fill="hold">
                                          <p:stCondLst>
                                            <p:cond delay="0"/>
                                          </p:stCondLst>
                                        </p:cTn>
                                        <p:tgtEl>
                                          <p:spTgt spid="141"/>
                                        </p:tgtEl>
                                        <p:attrNameLst>
                                          <p:attrName>style.visibility</p:attrName>
                                        </p:attrNameLst>
                                      </p:cBhvr>
                                      <p:to>
                                        <p:strVal val="visible"/>
                                      </p:to>
                                    </p:set>
                                    <p:animEffect transition="in" filter="fade">
                                      <p:cBhvr>
                                        <p:cTn id="90" dur="500"/>
                                        <p:tgtEl>
                                          <p:spTgt spid="141"/>
                                        </p:tgtEl>
                                      </p:cBhvr>
                                    </p:animEffect>
                                  </p:childTnLst>
                                </p:cTn>
                              </p:par>
                            </p:childTnLst>
                          </p:cTn>
                        </p:par>
                        <p:par>
                          <p:cTn id="91" fill="hold">
                            <p:stCondLst>
                              <p:cond delay="8000"/>
                            </p:stCondLst>
                            <p:childTnLst>
                              <p:par>
                                <p:cTn id="92" presetID="10" presetClass="entr" presetSubtype="0" fill="hold" nodeType="afterEffect">
                                  <p:stCondLst>
                                    <p:cond delay="0"/>
                                  </p:stCondLst>
                                  <p:childTnLst>
                                    <p:set>
                                      <p:cBhvr>
                                        <p:cTn id="93" dur="1" fill="hold">
                                          <p:stCondLst>
                                            <p:cond delay="0"/>
                                          </p:stCondLst>
                                        </p:cTn>
                                        <p:tgtEl>
                                          <p:spTgt spid="105"/>
                                        </p:tgtEl>
                                        <p:attrNameLst>
                                          <p:attrName>style.visibility</p:attrName>
                                        </p:attrNameLst>
                                      </p:cBhvr>
                                      <p:to>
                                        <p:strVal val="visible"/>
                                      </p:to>
                                    </p:set>
                                    <p:animEffect transition="in" filter="fade">
                                      <p:cBhvr>
                                        <p:cTn id="94" dur="500"/>
                                        <p:tgtEl>
                                          <p:spTgt spid="105"/>
                                        </p:tgtEl>
                                      </p:cBhvr>
                                    </p:animEffect>
                                  </p:childTnLst>
                                </p:cTn>
                              </p:par>
                            </p:childTnLst>
                          </p:cTn>
                        </p:par>
                        <p:par>
                          <p:cTn id="95" fill="hold">
                            <p:stCondLst>
                              <p:cond delay="8500"/>
                            </p:stCondLst>
                            <p:childTnLst>
                              <p:par>
                                <p:cTn id="96" presetID="10" presetClass="entr" presetSubtype="0" fill="hold" nodeType="after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fade">
                                      <p:cBhvr>
                                        <p:cTn id="98" dur="500"/>
                                        <p:tgtEl>
                                          <p:spTgt spid="165"/>
                                        </p:tgtEl>
                                      </p:cBhvr>
                                    </p:animEffect>
                                  </p:childTnLst>
                                </p:cTn>
                              </p:par>
                            </p:childTnLst>
                          </p:cTn>
                        </p:par>
                        <p:par>
                          <p:cTn id="99" fill="hold">
                            <p:stCondLst>
                              <p:cond delay="9000"/>
                            </p:stCondLst>
                            <p:childTnLst>
                              <p:par>
                                <p:cTn id="100" presetID="10" presetClass="entr" presetSubtype="0" fill="hold"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500"/>
                                        <p:tgtEl>
                                          <p:spTgt spid="102"/>
                                        </p:tgtEl>
                                      </p:cBhvr>
                                    </p:animEffect>
                                  </p:childTnLst>
                                </p:cTn>
                              </p:par>
                            </p:childTnLst>
                          </p:cTn>
                        </p:par>
                        <p:par>
                          <p:cTn id="103" fill="hold">
                            <p:stCondLst>
                              <p:cond delay="9500"/>
                            </p:stCondLst>
                            <p:childTnLst>
                              <p:par>
                                <p:cTn id="104" presetID="10" presetClass="entr" presetSubtype="0" fill="hold" grpId="0" nodeType="afterEffect">
                                  <p:stCondLst>
                                    <p:cond delay="0"/>
                                  </p:stCondLst>
                                  <p:childTnLst>
                                    <p:set>
                                      <p:cBhvr>
                                        <p:cTn id="105" dur="1" fill="hold">
                                          <p:stCondLst>
                                            <p:cond delay="0"/>
                                          </p:stCondLst>
                                        </p:cTn>
                                        <p:tgtEl>
                                          <p:spTgt spid="152"/>
                                        </p:tgtEl>
                                        <p:attrNameLst>
                                          <p:attrName>style.visibility</p:attrName>
                                        </p:attrNameLst>
                                      </p:cBhvr>
                                      <p:to>
                                        <p:strVal val="visible"/>
                                      </p:to>
                                    </p:set>
                                    <p:animEffect transition="in" filter="fade">
                                      <p:cBhvr>
                                        <p:cTn id="106" dur="500"/>
                                        <p:tgtEl>
                                          <p:spTgt spid="152"/>
                                        </p:tgtEl>
                                      </p:cBhvr>
                                    </p:animEffect>
                                  </p:childTnLst>
                                </p:cTn>
                              </p:par>
                            </p:childTnLst>
                          </p:cTn>
                        </p:par>
                        <p:par>
                          <p:cTn id="107" fill="hold">
                            <p:stCondLst>
                              <p:cond delay="10000"/>
                            </p:stCondLst>
                            <p:childTnLst>
                              <p:par>
                                <p:cTn id="108" presetID="10" presetClass="entr" presetSubtype="0" fill="hold" nodeType="afterEffect">
                                  <p:stCondLst>
                                    <p:cond delay="0"/>
                                  </p:stCondLst>
                                  <p:childTnLst>
                                    <p:set>
                                      <p:cBhvr>
                                        <p:cTn id="109" dur="1" fill="hold">
                                          <p:stCondLst>
                                            <p:cond delay="0"/>
                                          </p:stCondLst>
                                        </p:cTn>
                                        <p:tgtEl>
                                          <p:spTgt spid="160"/>
                                        </p:tgtEl>
                                        <p:attrNameLst>
                                          <p:attrName>style.visibility</p:attrName>
                                        </p:attrNameLst>
                                      </p:cBhvr>
                                      <p:to>
                                        <p:strVal val="visible"/>
                                      </p:to>
                                    </p:set>
                                    <p:animEffect transition="in" filter="fade">
                                      <p:cBhvr>
                                        <p:cTn id="110" dur="500"/>
                                        <p:tgtEl>
                                          <p:spTgt spid="160"/>
                                        </p:tgtEl>
                                      </p:cBhvr>
                                    </p:animEffect>
                                  </p:childTnLst>
                                </p:cTn>
                              </p:par>
                            </p:childTnLst>
                          </p:cTn>
                        </p:par>
                        <p:par>
                          <p:cTn id="111" fill="hold">
                            <p:stCondLst>
                              <p:cond delay="10500"/>
                            </p:stCondLst>
                            <p:childTnLst>
                              <p:par>
                                <p:cTn id="112" presetID="10" presetClass="entr" presetSubtype="0" fill="hold" nodeType="afterEffect">
                                  <p:stCondLst>
                                    <p:cond delay="0"/>
                                  </p:stCondLst>
                                  <p:childTnLst>
                                    <p:set>
                                      <p:cBhvr>
                                        <p:cTn id="113" dur="1" fill="hold">
                                          <p:stCondLst>
                                            <p:cond delay="0"/>
                                          </p:stCondLst>
                                        </p:cTn>
                                        <p:tgtEl>
                                          <p:spTgt spid="101"/>
                                        </p:tgtEl>
                                        <p:attrNameLst>
                                          <p:attrName>style.visibility</p:attrName>
                                        </p:attrNameLst>
                                      </p:cBhvr>
                                      <p:to>
                                        <p:strVal val="visible"/>
                                      </p:to>
                                    </p:set>
                                    <p:animEffect transition="in" filter="fade">
                                      <p:cBhvr>
                                        <p:cTn id="114" dur="500"/>
                                        <p:tgtEl>
                                          <p:spTgt spid="101"/>
                                        </p:tgtEl>
                                      </p:cBhvr>
                                    </p:animEffect>
                                  </p:childTnLst>
                                </p:cTn>
                              </p:par>
                            </p:childTnLst>
                          </p:cTn>
                        </p:par>
                        <p:par>
                          <p:cTn id="115" fill="hold">
                            <p:stCondLst>
                              <p:cond delay="11000"/>
                            </p:stCondLst>
                            <p:childTnLst>
                              <p:par>
                                <p:cTn id="116" presetID="10" presetClass="entr" presetSubtype="0" fill="hold" grpId="0" nodeType="afterEffect">
                                  <p:stCondLst>
                                    <p:cond delay="0"/>
                                  </p:stCondLst>
                                  <p:childTnLst>
                                    <p:set>
                                      <p:cBhvr>
                                        <p:cTn id="117" dur="1" fill="hold">
                                          <p:stCondLst>
                                            <p:cond delay="0"/>
                                          </p:stCondLst>
                                        </p:cTn>
                                        <p:tgtEl>
                                          <p:spTgt spid="153"/>
                                        </p:tgtEl>
                                        <p:attrNameLst>
                                          <p:attrName>style.visibility</p:attrName>
                                        </p:attrNameLst>
                                      </p:cBhvr>
                                      <p:to>
                                        <p:strVal val="visible"/>
                                      </p:to>
                                    </p:set>
                                    <p:animEffect transition="in" filter="fade">
                                      <p:cBhvr>
                                        <p:cTn id="118" dur="500"/>
                                        <p:tgtEl>
                                          <p:spTgt spid="153"/>
                                        </p:tgtEl>
                                      </p:cBhvr>
                                    </p:animEffect>
                                  </p:childTnLst>
                                </p:cTn>
                              </p:par>
                            </p:childTnLst>
                          </p:cTn>
                        </p:par>
                        <p:par>
                          <p:cTn id="119" fill="hold">
                            <p:stCondLst>
                              <p:cond delay="11500"/>
                            </p:stCondLst>
                            <p:childTnLst>
                              <p:par>
                                <p:cTn id="120" presetID="10" presetClass="entr" presetSubtype="0" fill="hold" nodeType="afterEffect">
                                  <p:stCondLst>
                                    <p:cond delay="0"/>
                                  </p:stCondLst>
                                  <p:childTnLst>
                                    <p:set>
                                      <p:cBhvr>
                                        <p:cTn id="121" dur="1" fill="hold">
                                          <p:stCondLst>
                                            <p:cond delay="0"/>
                                          </p:stCondLst>
                                        </p:cTn>
                                        <p:tgtEl>
                                          <p:spTgt spid="161"/>
                                        </p:tgtEl>
                                        <p:attrNameLst>
                                          <p:attrName>style.visibility</p:attrName>
                                        </p:attrNameLst>
                                      </p:cBhvr>
                                      <p:to>
                                        <p:strVal val="visible"/>
                                      </p:to>
                                    </p:set>
                                    <p:animEffect transition="in" filter="fade">
                                      <p:cBhvr>
                                        <p:cTn id="122" dur="500"/>
                                        <p:tgtEl>
                                          <p:spTgt spid="161"/>
                                        </p:tgtEl>
                                      </p:cBhvr>
                                    </p:animEffect>
                                  </p:childTnLst>
                                </p:cTn>
                              </p:par>
                            </p:childTnLst>
                          </p:cTn>
                        </p:par>
                        <p:par>
                          <p:cTn id="123" fill="hold">
                            <p:stCondLst>
                              <p:cond delay="12000"/>
                            </p:stCondLst>
                            <p:childTnLst>
                              <p:par>
                                <p:cTn id="124" presetID="10" presetClass="entr" presetSubtype="0" fill="hold" nodeType="afterEffect">
                                  <p:stCondLst>
                                    <p:cond delay="0"/>
                                  </p:stCondLst>
                                  <p:childTnLst>
                                    <p:set>
                                      <p:cBhvr>
                                        <p:cTn id="125" dur="1" fill="hold">
                                          <p:stCondLst>
                                            <p:cond delay="0"/>
                                          </p:stCondLst>
                                        </p:cTn>
                                        <p:tgtEl>
                                          <p:spTgt spid="106"/>
                                        </p:tgtEl>
                                        <p:attrNameLst>
                                          <p:attrName>style.visibility</p:attrName>
                                        </p:attrNameLst>
                                      </p:cBhvr>
                                      <p:to>
                                        <p:strVal val="visible"/>
                                      </p:to>
                                    </p:set>
                                    <p:animEffect transition="in" filter="fade">
                                      <p:cBhvr>
                                        <p:cTn id="126" dur="500"/>
                                        <p:tgtEl>
                                          <p:spTgt spid="106"/>
                                        </p:tgtEl>
                                      </p:cBhvr>
                                    </p:animEffect>
                                  </p:childTnLst>
                                </p:cTn>
                              </p:par>
                            </p:childTnLst>
                          </p:cTn>
                        </p:par>
                        <p:par>
                          <p:cTn id="127" fill="hold">
                            <p:stCondLst>
                              <p:cond delay="12500"/>
                            </p:stCondLst>
                            <p:childTnLst>
                              <p:par>
                                <p:cTn id="128" presetID="10" presetClass="entr" presetSubtype="0" fill="hold" grpId="0" nodeType="afterEffect">
                                  <p:stCondLst>
                                    <p:cond delay="0"/>
                                  </p:stCondLst>
                                  <p:childTnLst>
                                    <p:set>
                                      <p:cBhvr>
                                        <p:cTn id="129" dur="1" fill="hold">
                                          <p:stCondLst>
                                            <p:cond delay="0"/>
                                          </p:stCondLst>
                                        </p:cTn>
                                        <p:tgtEl>
                                          <p:spTgt spid="154"/>
                                        </p:tgtEl>
                                        <p:attrNameLst>
                                          <p:attrName>style.visibility</p:attrName>
                                        </p:attrNameLst>
                                      </p:cBhvr>
                                      <p:to>
                                        <p:strVal val="visible"/>
                                      </p:to>
                                    </p:set>
                                    <p:animEffect transition="in" filter="fade">
                                      <p:cBhvr>
                                        <p:cTn id="130" dur="500"/>
                                        <p:tgtEl>
                                          <p:spTgt spid="154"/>
                                        </p:tgtEl>
                                      </p:cBhvr>
                                    </p:animEffect>
                                  </p:childTnLst>
                                </p:cTn>
                              </p:par>
                            </p:childTnLst>
                          </p:cTn>
                        </p:par>
                        <p:par>
                          <p:cTn id="131" fill="hold">
                            <p:stCondLst>
                              <p:cond delay="13000"/>
                            </p:stCondLst>
                            <p:childTnLst>
                              <p:par>
                                <p:cTn id="132" presetID="10" presetClass="entr" presetSubtype="0" fill="hold" nodeType="afterEffect">
                                  <p:stCondLst>
                                    <p:cond delay="0"/>
                                  </p:stCondLst>
                                  <p:childTnLst>
                                    <p:set>
                                      <p:cBhvr>
                                        <p:cTn id="133" dur="1" fill="hold">
                                          <p:stCondLst>
                                            <p:cond delay="0"/>
                                          </p:stCondLst>
                                        </p:cTn>
                                        <p:tgtEl>
                                          <p:spTgt spid="166"/>
                                        </p:tgtEl>
                                        <p:attrNameLst>
                                          <p:attrName>style.visibility</p:attrName>
                                        </p:attrNameLst>
                                      </p:cBhvr>
                                      <p:to>
                                        <p:strVal val="visible"/>
                                      </p:to>
                                    </p:set>
                                    <p:animEffect transition="in" filter="fade">
                                      <p:cBhvr>
                                        <p:cTn id="134" dur="500"/>
                                        <p:tgtEl>
                                          <p:spTgt spid="166"/>
                                        </p:tgtEl>
                                      </p:cBhvr>
                                    </p:animEffect>
                                  </p:childTnLst>
                                </p:cTn>
                              </p:par>
                            </p:childTnLst>
                          </p:cTn>
                        </p:par>
                        <p:par>
                          <p:cTn id="135" fill="hold">
                            <p:stCondLst>
                              <p:cond delay="13500"/>
                            </p:stCondLst>
                            <p:childTnLst>
                              <p:par>
                                <p:cTn id="136" presetID="10" presetClass="entr" presetSubtype="0" fill="hold" nodeType="afterEffect">
                                  <p:stCondLst>
                                    <p:cond delay="0"/>
                                  </p:stCondLst>
                                  <p:childTnLst>
                                    <p:set>
                                      <p:cBhvr>
                                        <p:cTn id="137" dur="1" fill="hold">
                                          <p:stCondLst>
                                            <p:cond delay="0"/>
                                          </p:stCondLst>
                                        </p:cTn>
                                        <p:tgtEl>
                                          <p:spTgt spid="108"/>
                                        </p:tgtEl>
                                        <p:attrNameLst>
                                          <p:attrName>style.visibility</p:attrName>
                                        </p:attrNameLst>
                                      </p:cBhvr>
                                      <p:to>
                                        <p:strVal val="visible"/>
                                      </p:to>
                                    </p:set>
                                    <p:animEffect transition="in" filter="fade">
                                      <p:cBhvr>
                                        <p:cTn id="138" dur="500"/>
                                        <p:tgtEl>
                                          <p:spTgt spid="108"/>
                                        </p:tgtEl>
                                      </p:cBhvr>
                                    </p:animEffect>
                                  </p:childTnLst>
                                </p:cTn>
                              </p:par>
                            </p:childTnLst>
                          </p:cTn>
                        </p:par>
                        <p:par>
                          <p:cTn id="139" fill="hold">
                            <p:stCondLst>
                              <p:cond delay="14000"/>
                            </p:stCondLst>
                            <p:childTnLst>
                              <p:par>
                                <p:cTn id="140" presetID="10" presetClass="entr" presetSubtype="0" fill="hold" grpId="0" nodeType="afterEffect">
                                  <p:stCondLst>
                                    <p:cond delay="0"/>
                                  </p:stCondLst>
                                  <p:childTnLst>
                                    <p:set>
                                      <p:cBhvr>
                                        <p:cTn id="141" dur="1" fill="hold">
                                          <p:stCondLst>
                                            <p:cond delay="0"/>
                                          </p:stCondLst>
                                        </p:cTn>
                                        <p:tgtEl>
                                          <p:spTgt spid="155"/>
                                        </p:tgtEl>
                                        <p:attrNameLst>
                                          <p:attrName>style.visibility</p:attrName>
                                        </p:attrNameLst>
                                      </p:cBhvr>
                                      <p:to>
                                        <p:strVal val="visible"/>
                                      </p:to>
                                    </p:set>
                                    <p:animEffect transition="in" filter="fade">
                                      <p:cBhvr>
                                        <p:cTn id="142" dur="500"/>
                                        <p:tgtEl>
                                          <p:spTgt spid="155"/>
                                        </p:tgtEl>
                                      </p:cBhvr>
                                    </p:animEffect>
                                  </p:childTnLst>
                                </p:cTn>
                              </p:par>
                            </p:childTnLst>
                          </p:cTn>
                        </p:par>
                        <p:par>
                          <p:cTn id="143" fill="hold">
                            <p:stCondLst>
                              <p:cond delay="14500"/>
                            </p:stCondLst>
                            <p:childTnLst>
                              <p:par>
                                <p:cTn id="144" presetID="10" presetClass="entr" presetSubtype="0" fill="hold" nodeType="afterEffect">
                                  <p:stCondLst>
                                    <p:cond delay="0"/>
                                  </p:stCondLst>
                                  <p:childTnLst>
                                    <p:set>
                                      <p:cBhvr>
                                        <p:cTn id="145" dur="1" fill="hold">
                                          <p:stCondLst>
                                            <p:cond delay="0"/>
                                          </p:stCondLst>
                                        </p:cTn>
                                        <p:tgtEl>
                                          <p:spTgt spid="162"/>
                                        </p:tgtEl>
                                        <p:attrNameLst>
                                          <p:attrName>style.visibility</p:attrName>
                                        </p:attrNameLst>
                                      </p:cBhvr>
                                      <p:to>
                                        <p:strVal val="visible"/>
                                      </p:to>
                                    </p:set>
                                    <p:animEffect transition="in" filter="fade">
                                      <p:cBhvr>
                                        <p:cTn id="146" dur="500"/>
                                        <p:tgtEl>
                                          <p:spTgt spid="162"/>
                                        </p:tgtEl>
                                      </p:cBhvr>
                                    </p:animEffect>
                                  </p:childTnLst>
                                </p:cTn>
                              </p:par>
                            </p:childTnLst>
                          </p:cTn>
                        </p:par>
                        <p:par>
                          <p:cTn id="147" fill="hold">
                            <p:stCondLst>
                              <p:cond delay="15000"/>
                            </p:stCondLst>
                            <p:childTnLst>
                              <p:par>
                                <p:cTn id="148" presetID="10" presetClass="entr" presetSubtype="0" fill="hold" nodeType="afterEffect">
                                  <p:stCondLst>
                                    <p:cond delay="0"/>
                                  </p:stCondLst>
                                  <p:childTnLst>
                                    <p:set>
                                      <p:cBhvr>
                                        <p:cTn id="149" dur="1" fill="hold">
                                          <p:stCondLst>
                                            <p:cond delay="0"/>
                                          </p:stCondLst>
                                        </p:cTn>
                                        <p:tgtEl>
                                          <p:spTgt spid="109"/>
                                        </p:tgtEl>
                                        <p:attrNameLst>
                                          <p:attrName>style.visibility</p:attrName>
                                        </p:attrNameLst>
                                      </p:cBhvr>
                                      <p:to>
                                        <p:strVal val="visible"/>
                                      </p:to>
                                    </p:set>
                                    <p:animEffect transition="in" filter="fade">
                                      <p:cBhvr>
                                        <p:cTn id="150" dur="500"/>
                                        <p:tgtEl>
                                          <p:spTgt spid="109"/>
                                        </p:tgtEl>
                                      </p:cBhvr>
                                    </p:animEffect>
                                  </p:childTnLst>
                                </p:cTn>
                              </p:par>
                            </p:childTnLst>
                          </p:cTn>
                        </p:par>
                        <p:par>
                          <p:cTn id="151" fill="hold">
                            <p:stCondLst>
                              <p:cond delay="15500"/>
                            </p:stCondLst>
                            <p:childTnLst>
                              <p:par>
                                <p:cTn id="152" presetID="10" presetClass="entr" presetSubtype="0" fill="hold" grpId="0" nodeType="afterEffect">
                                  <p:stCondLst>
                                    <p:cond delay="0"/>
                                  </p:stCondLst>
                                  <p:childTnLst>
                                    <p:set>
                                      <p:cBhvr>
                                        <p:cTn id="153" dur="1" fill="hold">
                                          <p:stCondLst>
                                            <p:cond delay="0"/>
                                          </p:stCondLst>
                                        </p:cTn>
                                        <p:tgtEl>
                                          <p:spTgt spid="156"/>
                                        </p:tgtEl>
                                        <p:attrNameLst>
                                          <p:attrName>style.visibility</p:attrName>
                                        </p:attrNameLst>
                                      </p:cBhvr>
                                      <p:to>
                                        <p:strVal val="visible"/>
                                      </p:to>
                                    </p:set>
                                    <p:animEffect transition="in" filter="fade">
                                      <p:cBhvr>
                                        <p:cTn id="154"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 grpId="0"/>
      <p:bldP spid="122" grpId="0"/>
      <p:bldP spid="125" grpId="0"/>
      <p:bldP spid="126" grpId="0"/>
      <p:bldP spid="138" grpId="0"/>
      <p:bldP spid="141" grpId="0"/>
      <p:bldP spid="152" grpId="0"/>
      <p:bldP spid="153" grpId="0"/>
      <p:bldP spid="154" grpId="0"/>
      <p:bldP spid="155" grpId="0"/>
      <p:bldP spid="156" grpId="0"/>
      <p:bldP spid="76" grpId="0" animBg="1"/>
      <p:bldP spid="77" grpId="0" animBg="1"/>
      <p:bldP spid="78" grpId="0" animBg="1"/>
      <p:bldP spid="79" grpId="0" animBg="1"/>
      <p:bldP spid="8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a:p>
        </p:txBody>
      </p:sp>
      <p:sp>
        <p:nvSpPr>
          <p:cNvPr id="3" name="Title 2"/>
          <p:cNvSpPr>
            <a:spLocks noGrp="1"/>
          </p:cNvSpPr>
          <p:nvPr>
            <p:ph type="ctrTitle"/>
          </p:nvPr>
        </p:nvSpPr>
        <p:spPr/>
        <p:txBody>
          <a:bodyPr/>
          <a:lstStyle/>
          <a:p>
            <a:r>
              <a:rPr lang="en-US" dirty="0" smtClean="0"/>
              <a:t>System Center Service Manager</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8674812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9" name="Group 1028"/>
          <p:cNvGrpSpPr/>
          <p:nvPr/>
        </p:nvGrpSpPr>
        <p:grpSpPr>
          <a:xfrm>
            <a:off x="257909" y="1371600"/>
            <a:ext cx="4067906" cy="5334000"/>
            <a:chOff x="257909" y="1371600"/>
            <a:chExt cx="4067906" cy="5334000"/>
          </a:xfrm>
        </p:grpSpPr>
        <p:sp>
          <p:nvSpPr>
            <p:cNvPr id="30" name="Right Arrow 29"/>
            <p:cNvSpPr/>
            <p:nvPr/>
          </p:nvSpPr>
          <p:spPr bwMode="auto">
            <a:xfrm>
              <a:off x="2919045" y="3540984"/>
              <a:ext cx="1406770" cy="1018677"/>
            </a:xfrm>
            <a:prstGeom prst="rightArrow">
              <a:avLst/>
            </a:prstGeom>
            <a:solidFill>
              <a:schemeClr val="accent6">
                <a:lumMod val="5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chemeClr val="tx1">
                    <a:alpha val="99000"/>
                  </a:schemeClr>
                </a:solidFill>
              </a:endParaRPr>
            </a:p>
          </p:txBody>
        </p:sp>
        <p:grpSp>
          <p:nvGrpSpPr>
            <p:cNvPr id="1024" name="Group 1023"/>
            <p:cNvGrpSpPr/>
            <p:nvPr/>
          </p:nvGrpSpPr>
          <p:grpSpPr>
            <a:xfrm>
              <a:off x="257909" y="1371600"/>
              <a:ext cx="3115162" cy="5334000"/>
              <a:chOff x="257909" y="1371600"/>
              <a:chExt cx="3115162" cy="5334000"/>
            </a:xfrm>
          </p:grpSpPr>
          <p:sp>
            <p:nvSpPr>
              <p:cNvPr id="24" name="Rounded Rectangle 23"/>
              <p:cNvSpPr/>
              <p:nvPr/>
            </p:nvSpPr>
            <p:spPr bwMode="auto">
              <a:xfrm>
                <a:off x="257909" y="1371600"/>
                <a:ext cx="3115162" cy="5334000"/>
              </a:xfrm>
              <a:prstGeom prst="roundRect">
                <a:avLst>
                  <a:gd name="adj" fmla="val 5739"/>
                </a:avLst>
              </a:prstGeom>
              <a:gradFill>
                <a:gsLst>
                  <a:gs pos="0">
                    <a:schemeClr val="bg1"/>
                  </a:gs>
                  <a:gs pos="80000">
                    <a:schemeClr val="accent5"/>
                  </a:gs>
                  <a:gs pos="100000">
                    <a:schemeClr val="accent6"/>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chemeClr val="tx1">
                      <a:alpha val="99000"/>
                    </a:schemeClr>
                  </a:solidFill>
                </a:endParaRPr>
              </a:p>
            </p:txBody>
          </p:sp>
          <p:sp>
            <p:nvSpPr>
              <p:cNvPr id="8" name="Rounded Rectangle 7"/>
              <p:cNvSpPr/>
              <p:nvPr/>
            </p:nvSpPr>
            <p:spPr bwMode="auto">
              <a:xfrm>
                <a:off x="1030592" y="1770854"/>
                <a:ext cx="2286000" cy="980938"/>
              </a:xfrm>
              <a:prstGeom prst="roundRect">
                <a:avLst/>
              </a:prstGeom>
              <a:gradFill>
                <a:gsLst>
                  <a:gs pos="0">
                    <a:schemeClr val="tx2">
                      <a:lumMod val="50000"/>
                    </a:schemeClr>
                  </a:gs>
                  <a:gs pos="80000">
                    <a:schemeClr val="tx2"/>
                  </a:gs>
                  <a:gs pos="100000">
                    <a:schemeClr val="tx2"/>
                  </a:gs>
                </a:gsLst>
                <a:lin ang="162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 name="Rounded Rectangle 10"/>
              <p:cNvSpPr/>
              <p:nvPr/>
            </p:nvSpPr>
            <p:spPr bwMode="auto">
              <a:xfrm>
                <a:off x="1030591" y="3533116"/>
                <a:ext cx="2286001" cy="980938"/>
              </a:xfrm>
              <a:prstGeom prst="roundRect">
                <a:avLst/>
              </a:prstGeom>
              <a:gradFill>
                <a:gsLst>
                  <a:gs pos="0">
                    <a:schemeClr val="tx2">
                      <a:lumMod val="50000"/>
                    </a:schemeClr>
                  </a:gs>
                  <a:gs pos="80000">
                    <a:schemeClr val="tx2"/>
                  </a:gs>
                  <a:gs pos="100000">
                    <a:schemeClr val="tx2"/>
                  </a:gs>
                </a:gsLst>
                <a:lin ang="162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2" name="Rounded Rectangle 11"/>
              <p:cNvSpPr/>
              <p:nvPr/>
            </p:nvSpPr>
            <p:spPr bwMode="auto">
              <a:xfrm>
                <a:off x="1030591" y="5047454"/>
                <a:ext cx="2286001" cy="980938"/>
              </a:xfrm>
              <a:prstGeom prst="roundRect">
                <a:avLst/>
              </a:prstGeom>
              <a:gradFill>
                <a:gsLst>
                  <a:gs pos="0">
                    <a:schemeClr val="tx2">
                      <a:lumMod val="50000"/>
                    </a:schemeClr>
                  </a:gs>
                  <a:gs pos="80000">
                    <a:schemeClr val="tx2"/>
                  </a:gs>
                  <a:gs pos="100000">
                    <a:schemeClr val="tx2"/>
                  </a:gs>
                </a:gsLst>
                <a:lin ang="162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Rectangle 4"/>
              <p:cNvSpPr/>
              <p:nvPr/>
            </p:nvSpPr>
            <p:spPr>
              <a:xfrm>
                <a:off x="1382890" y="3349263"/>
                <a:ext cx="1676400" cy="1046440"/>
              </a:xfrm>
              <a:prstGeom prst="rect">
                <a:avLst/>
              </a:prstGeom>
            </p:spPr>
            <p:txBody>
              <a:bodyPr wrap="square">
                <a:spAutoFit/>
              </a:bodyPr>
              <a:lstStyle/>
              <a:p>
                <a:endParaRPr lang="en-US" dirty="0"/>
              </a:p>
              <a:p>
                <a:r>
                  <a:rPr lang="en-US" sz="4400" dirty="0"/>
                  <a:t> ITIL</a:t>
                </a:r>
                <a:r>
                  <a:rPr lang="en-US" sz="3200" baseline="70000" dirty="0"/>
                  <a:t>®</a:t>
                </a:r>
                <a:r>
                  <a:rPr lang="en-US" sz="4400" dirty="0"/>
                  <a:t> </a:t>
                </a:r>
              </a:p>
            </p:txBody>
          </p:sp>
          <p:pic>
            <p:nvPicPr>
              <p:cNvPr id="1027" name="Picture 3" descr="C:\Users\twright.SEGROUP\Downloads\MOF Graphics\MOF-phases-P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814" y="1727395"/>
                <a:ext cx="1511554" cy="102439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78525" y="5183980"/>
                <a:ext cx="1885131" cy="707886"/>
              </a:xfrm>
              <a:prstGeom prst="rect">
                <a:avLst/>
              </a:prstGeom>
            </p:spPr>
            <p:txBody>
              <a:bodyPr wrap="none">
                <a:spAutoFit/>
              </a:bodyPr>
              <a:lstStyle/>
              <a:p>
                <a:r>
                  <a:rPr lang="en-US" sz="4000" dirty="0"/>
                  <a:t>COBIT</a:t>
                </a:r>
                <a:r>
                  <a:rPr lang="en-US" sz="4000" baseline="50000" dirty="0"/>
                  <a:t>®</a:t>
                </a:r>
              </a:p>
            </p:txBody>
          </p:sp>
          <p:sp>
            <p:nvSpPr>
              <p:cNvPr id="13" name="Rectangle 12"/>
              <p:cNvSpPr/>
              <p:nvPr/>
            </p:nvSpPr>
            <p:spPr>
              <a:xfrm>
                <a:off x="1382892" y="1575137"/>
                <a:ext cx="1676400" cy="1046440"/>
              </a:xfrm>
              <a:prstGeom prst="rect">
                <a:avLst/>
              </a:prstGeom>
            </p:spPr>
            <p:txBody>
              <a:bodyPr wrap="square">
                <a:spAutoFit/>
              </a:bodyPr>
              <a:lstStyle/>
              <a:p>
                <a:endParaRPr lang="en-US" dirty="0"/>
              </a:p>
              <a:p>
                <a:r>
                  <a:rPr lang="en-US" sz="4400" dirty="0" smtClean="0"/>
                  <a:t>MOF</a:t>
                </a:r>
                <a:r>
                  <a:rPr lang="en-US" sz="3200" baseline="70000" dirty="0" smtClean="0"/>
                  <a:t>®</a:t>
                </a:r>
                <a:r>
                  <a:rPr lang="en-US" sz="4400" dirty="0" smtClean="0"/>
                  <a:t> </a:t>
                </a:r>
                <a:endParaRPr lang="en-US" sz="4400" dirty="0"/>
              </a:p>
            </p:txBody>
          </p:sp>
          <p:sp>
            <p:nvSpPr>
              <p:cNvPr id="3" name="TextBox 2"/>
              <p:cNvSpPr txBox="1"/>
              <p:nvPr/>
            </p:nvSpPr>
            <p:spPr>
              <a:xfrm>
                <a:off x="257910" y="6172200"/>
                <a:ext cx="3093302" cy="430887"/>
              </a:xfrm>
              <a:prstGeom prst="rect">
                <a:avLst/>
              </a:prstGeom>
              <a:noFill/>
            </p:spPr>
            <p:txBody>
              <a:bodyPr wrap="square" lIns="0" tIns="0" rIns="0" bIns="0" rtlCol="0">
                <a:spAutoFit/>
              </a:bodyPr>
              <a:lstStyle/>
              <a:p>
                <a:pPr algn="ctr"/>
                <a:r>
                  <a:rPr lang="en-US" sz="2800" dirty="0" smtClean="0">
                    <a:gradFill>
                      <a:gsLst>
                        <a:gs pos="0">
                          <a:schemeClr val="tx1"/>
                        </a:gs>
                        <a:gs pos="86000">
                          <a:schemeClr val="tx1"/>
                        </a:gs>
                      </a:gsLst>
                      <a:lin ang="5400000" scaled="0"/>
                    </a:gradFill>
                  </a:rPr>
                  <a:t>Process Design</a:t>
                </a:r>
              </a:p>
            </p:txBody>
          </p:sp>
        </p:grpSp>
      </p:grpSp>
      <p:grpSp>
        <p:nvGrpSpPr>
          <p:cNvPr id="1026" name="Group 1025"/>
          <p:cNvGrpSpPr/>
          <p:nvPr/>
        </p:nvGrpSpPr>
        <p:grpSpPr>
          <a:xfrm>
            <a:off x="3674787" y="1383323"/>
            <a:ext cx="3734195" cy="5334000"/>
            <a:chOff x="3674787" y="1383323"/>
            <a:chExt cx="3734195" cy="5334000"/>
          </a:xfrm>
        </p:grpSpPr>
        <p:grpSp>
          <p:nvGrpSpPr>
            <p:cNvPr id="1025" name="Group 1024"/>
            <p:cNvGrpSpPr/>
            <p:nvPr/>
          </p:nvGrpSpPr>
          <p:grpSpPr>
            <a:xfrm>
              <a:off x="3674787" y="1383323"/>
              <a:ext cx="3734195" cy="5334000"/>
              <a:chOff x="3674787" y="1383323"/>
              <a:chExt cx="3734195" cy="5334000"/>
            </a:xfrm>
          </p:grpSpPr>
          <p:sp>
            <p:nvSpPr>
              <p:cNvPr id="27" name="Right Arrow 26"/>
              <p:cNvSpPr/>
              <p:nvPr/>
            </p:nvSpPr>
            <p:spPr bwMode="auto">
              <a:xfrm>
                <a:off x="6295291" y="3540984"/>
                <a:ext cx="1113691" cy="1018677"/>
              </a:xfrm>
              <a:prstGeom prst="rightArrow">
                <a:avLst/>
              </a:prstGeom>
              <a:solidFill>
                <a:schemeClr val="accent6">
                  <a:lumMod val="5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chemeClr val="tx1">
                      <a:alpha val="99000"/>
                    </a:schemeClr>
                  </a:solidFill>
                </a:endParaRPr>
              </a:p>
            </p:txBody>
          </p:sp>
          <p:sp>
            <p:nvSpPr>
              <p:cNvPr id="26" name="Rounded Rectangle 25"/>
              <p:cNvSpPr/>
              <p:nvPr/>
            </p:nvSpPr>
            <p:spPr bwMode="auto">
              <a:xfrm>
                <a:off x="3674787" y="1383323"/>
                <a:ext cx="3115162" cy="5334000"/>
              </a:xfrm>
              <a:prstGeom prst="roundRect">
                <a:avLst>
                  <a:gd name="adj" fmla="val 5739"/>
                </a:avLst>
              </a:prstGeom>
              <a:gradFill>
                <a:gsLst>
                  <a:gs pos="0">
                    <a:schemeClr val="bg1"/>
                  </a:gs>
                  <a:gs pos="80000">
                    <a:schemeClr val="accent5"/>
                  </a:gs>
                  <a:gs pos="100000">
                    <a:schemeClr val="accent6"/>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chemeClr val="tx1">
                      <a:alpha val="99000"/>
                    </a:schemeClr>
                  </a:solidFill>
                </a:endParaRPr>
              </a:p>
            </p:txBody>
          </p:sp>
        </p:grpSp>
        <p:sp>
          <p:nvSpPr>
            <p:cNvPr id="22" name="TextBox 21"/>
            <p:cNvSpPr txBox="1"/>
            <p:nvPr/>
          </p:nvSpPr>
          <p:spPr>
            <a:xfrm>
              <a:off x="3741923" y="6183923"/>
              <a:ext cx="3048026" cy="430887"/>
            </a:xfrm>
            <a:prstGeom prst="rect">
              <a:avLst/>
            </a:prstGeom>
            <a:noFill/>
          </p:spPr>
          <p:txBody>
            <a:bodyPr wrap="square" lIns="0" tIns="0" rIns="0" bIns="0" rtlCol="0">
              <a:spAutoFit/>
            </a:bodyPr>
            <a:lstStyle/>
            <a:p>
              <a:pPr algn="ctr"/>
              <a:r>
                <a:rPr lang="en-US" sz="2800" dirty="0" smtClean="0">
                  <a:gradFill>
                    <a:gsLst>
                      <a:gs pos="0">
                        <a:schemeClr val="tx1"/>
                      </a:gs>
                      <a:gs pos="86000">
                        <a:schemeClr val="tx1"/>
                      </a:gs>
                    </a:gsLst>
                    <a:lin ang="5400000" scaled="0"/>
                  </a:gradFill>
                </a:rPr>
                <a:t>Implementation</a:t>
              </a:r>
              <a:endParaRPr lang="en-US" sz="3200" dirty="0" smtClean="0">
                <a:gradFill>
                  <a:gsLst>
                    <a:gs pos="0">
                      <a:schemeClr val="tx1"/>
                    </a:gs>
                    <a:gs pos="86000">
                      <a:schemeClr val="tx1"/>
                    </a:gs>
                  </a:gsLst>
                  <a:lin ang="5400000" scaled="0"/>
                </a:gradFill>
              </a:endParaRPr>
            </a:p>
          </p:txBody>
        </p:sp>
      </p:grpSp>
      <p:sp>
        <p:nvSpPr>
          <p:cNvPr id="2" name="Title 1"/>
          <p:cNvSpPr>
            <a:spLocks noGrp="1"/>
          </p:cNvSpPr>
          <p:nvPr>
            <p:ph type="title"/>
          </p:nvPr>
        </p:nvSpPr>
        <p:spPr/>
        <p:txBody>
          <a:bodyPr/>
          <a:lstStyle/>
          <a:p>
            <a:r>
              <a:rPr lang="en-US" dirty="0" smtClean="0"/>
              <a:t>Achieving IT as a Service Objectives</a:t>
            </a:r>
            <a:endParaRPr lang="en-US" dirty="0"/>
          </a:p>
        </p:txBody>
      </p:sp>
      <p:sp>
        <p:nvSpPr>
          <p:cNvPr id="31" name="Text Placeholder 5"/>
          <p:cNvSpPr>
            <a:spLocks noGrp="1"/>
          </p:cNvSpPr>
          <p:nvPr>
            <p:ph type="body" sz="quarter" idx="4294967295"/>
          </p:nvPr>
        </p:nvSpPr>
        <p:spPr>
          <a:xfrm>
            <a:off x="7675563" y="2976563"/>
            <a:ext cx="4513262" cy="2560637"/>
          </a:xfrm>
        </p:spPr>
        <p:txBody>
          <a:bodyPr/>
          <a:lstStyle/>
          <a:p>
            <a:pPr marL="403225" indent="-403225"/>
            <a:r>
              <a:rPr lang="en-US" sz="2600" dirty="0" smtClean="0"/>
              <a:t>Reduce Costs </a:t>
            </a:r>
          </a:p>
          <a:p>
            <a:pPr marL="403225" indent="-403225"/>
            <a:r>
              <a:rPr lang="en-US" sz="2600" dirty="0" smtClean="0"/>
              <a:t>Increase Service Levels </a:t>
            </a:r>
          </a:p>
          <a:p>
            <a:pPr marL="403225" indent="-403225"/>
            <a:r>
              <a:rPr lang="en-US" sz="2600" dirty="0" smtClean="0"/>
              <a:t>Faster Time to Delivery</a:t>
            </a:r>
          </a:p>
          <a:p>
            <a:pPr marL="403225" indent="-403225"/>
            <a:r>
              <a:rPr lang="en-US" sz="2600" dirty="0" smtClean="0"/>
              <a:t>Provide More Data</a:t>
            </a:r>
          </a:p>
          <a:p>
            <a:pPr marL="403225" indent="-403225"/>
            <a:r>
              <a:rPr lang="en-US" sz="2600" dirty="0" smtClean="0"/>
              <a:t>More Transparency</a:t>
            </a:r>
          </a:p>
          <a:p>
            <a:pPr marL="403225" indent="-403225"/>
            <a:r>
              <a:rPr lang="en-US" sz="2600" dirty="0" smtClean="0"/>
              <a:t>Compliance</a:t>
            </a:r>
            <a:endParaRPr lang="en-US" sz="2600" dirty="0"/>
          </a:p>
        </p:txBody>
      </p:sp>
      <p:grpSp>
        <p:nvGrpSpPr>
          <p:cNvPr id="1028" name="Group 1027"/>
          <p:cNvGrpSpPr/>
          <p:nvPr/>
        </p:nvGrpSpPr>
        <p:grpSpPr>
          <a:xfrm>
            <a:off x="3851377" y="1611923"/>
            <a:ext cx="2758850" cy="4495800"/>
            <a:chOff x="3851377" y="1611923"/>
            <a:chExt cx="2758850" cy="4495800"/>
          </a:xfrm>
        </p:grpSpPr>
        <p:sp>
          <p:nvSpPr>
            <p:cNvPr id="9" name="Rounded Rectangle 8"/>
            <p:cNvSpPr/>
            <p:nvPr/>
          </p:nvSpPr>
          <p:spPr bwMode="auto">
            <a:xfrm>
              <a:off x="3851377" y="1611923"/>
              <a:ext cx="2758850" cy="8382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tx1"/>
                  </a:solidFill>
                </a:rPr>
                <a:t>Automation</a:t>
              </a:r>
            </a:p>
          </p:txBody>
        </p:sp>
        <p:sp>
          <p:nvSpPr>
            <p:cNvPr id="15" name="Rounded Rectangle 14"/>
            <p:cNvSpPr/>
            <p:nvPr/>
          </p:nvSpPr>
          <p:spPr bwMode="auto">
            <a:xfrm>
              <a:off x="3851377" y="2831123"/>
              <a:ext cx="2758850" cy="8382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tx1"/>
                  </a:solidFill>
                </a:rPr>
                <a:t>Standardization</a:t>
              </a:r>
            </a:p>
          </p:txBody>
        </p:sp>
        <p:sp>
          <p:nvSpPr>
            <p:cNvPr id="16" name="Rounded Rectangle 15"/>
            <p:cNvSpPr/>
            <p:nvPr/>
          </p:nvSpPr>
          <p:spPr bwMode="auto">
            <a:xfrm>
              <a:off x="3851377" y="5269523"/>
              <a:ext cx="2758850" cy="8382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tx1"/>
                  </a:solidFill>
                </a:rPr>
                <a:t>Compliance</a:t>
              </a:r>
            </a:p>
          </p:txBody>
        </p:sp>
        <p:sp>
          <p:nvSpPr>
            <p:cNvPr id="17" name="Rounded Rectangle 16"/>
            <p:cNvSpPr/>
            <p:nvPr/>
          </p:nvSpPr>
          <p:spPr bwMode="auto">
            <a:xfrm>
              <a:off x="3851377" y="4050323"/>
              <a:ext cx="2758850" cy="8382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tx1"/>
                  </a:solidFill>
                </a:rPr>
                <a:t>Self-service</a:t>
              </a:r>
            </a:p>
          </p:txBody>
        </p:sp>
      </p:grpSp>
      <p:grpSp>
        <p:nvGrpSpPr>
          <p:cNvPr id="19" name="Group 18"/>
          <p:cNvGrpSpPr/>
          <p:nvPr/>
        </p:nvGrpSpPr>
        <p:grpSpPr>
          <a:xfrm>
            <a:off x="7408983" y="1947136"/>
            <a:ext cx="4267080" cy="3944730"/>
            <a:chOff x="7542212" y="1371600"/>
            <a:chExt cx="4495800" cy="4105138"/>
          </a:xfrm>
        </p:grpSpPr>
        <p:sp>
          <p:nvSpPr>
            <p:cNvPr id="14" name="Double Bracket 13"/>
            <p:cNvSpPr/>
            <p:nvPr/>
          </p:nvSpPr>
          <p:spPr>
            <a:xfrm>
              <a:off x="7542212" y="1371600"/>
              <a:ext cx="4495800" cy="4105138"/>
            </a:xfrm>
            <a:prstGeom prst="bracketPair">
              <a:avLst>
                <a:gd name="adj" fmla="val 13280"/>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18" name="TextBox 17"/>
            <p:cNvSpPr txBox="1"/>
            <p:nvPr/>
          </p:nvSpPr>
          <p:spPr>
            <a:xfrm>
              <a:off x="8370793" y="1564957"/>
              <a:ext cx="2905219" cy="492443"/>
            </a:xfrm>
            <a:prstGeom prst="rect">
              <a:avLst/>
            </a:prstGeom>
            <a:noFill/>
          </p:spPr>
          <p:txBody>
            <a:bodyPr wrap="none" lIns="0" tIns="0" rIns="0" bIns="0" rtlCol="0">
              <a:spAutoFit/>
            </a:bodyPr>
            <a:lstStyle/>
            <a:p>
              <a:r>
                <a:rPr lang="en-US" sz="3200" dirty="0" err="1" smtClean="0">
                  <a:gradFill>
                    <a:gsLst>
                      <a:gs pos="0">
                        <a:schemeClr val="tx1"/>
                      </a:gs>
                      <a:gs pos="86000">
                        <a:schemeClr val="tx1"/>
                      </a:gs>
                    </a:gsLst>
                    <a:lin ang="5400000" scaled="0"/>
                  </a:gradFill>
                </a:rPr>
                <a:t>ITaaS</a:t>
              </a:r>
              <a:r>
                <a:rPr lang="en-US" sz="3200" dirty="0" smtClean="0">
                  <a:gradFill>
                    <a:gsLst>
                      <a:gs pos="0">
                        <a:schemeClr val="tx1"/>
                      </a:gs>
                      <a:gs pos="86000">
                        <a:schemeClr val="tx1"/>
                      </a:gs>
                    </a:gsLst>
                    <a:lin ang="5400000" scaled="0"/>
                  </a:gradFill>
                </a:rPr>
                <a:t> Objectives</a:t>
              </a:r>
            </a:p>
          </p:txBody>
        </p:sp>
      </p:grpSp>
    </p:spTree>
    <p:custDataLst>
      <p:tags r:id="rId1"/>
    </p:custDataLst>
    <p:extLst>
      <p:ext uri="{BB962C8B-B14F-4D97-AF65-F5344CB8AC3E}">
        <p14:creationId xmlns:p14="http://schemas.microsoft.com/office/powerpoint/2010/main" val="29080269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55086" y="5727637"/>
            <a:ext cx="3555617" cy="686817"/>
          </a:xfrm>
          <a:prstGeom prst="roundRect">
            <a:avLst/>
          </a:prstGeom>
          <a:solidFill>
            <a:srgbClr val="FFC000"/>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2200" dirty="0" smtClean="0">
                <a:solidFill>
                  <a:schemeClr val="bg1">
                    <a:alpha val="99000"/>
                  </a:schemeClr>
                </a:solidFill>
              </a:rPr>
              <a:t>Centralized Data Storage</a:t>
            </a:r>
          </a:p>
        </p:txBody>
      </p:sp>
      <p:sp>
        <p:nvSpPr>
          <p:cNvPr id="2" name="Title 1"/>
          <p:cNvSpPr>
            <a:spLocks noGrp="1"/>
          </p:cNvSpPr>
          <p:nvPr>
            <p:ph type="title"/>
          </p:nvPr>
        </p:nvSpPr>
        <p:spPr/>
        <p:txBody>
          <a:bodyPr/>
          <a:lstStyle/>
          <a:p>
            <a:r>
              <a:rPr lang="en-US" sz="4000" dirty="0" smtClean="0"/>
              <a:t>Service Manager Enables Controlled Automation</a:t>
            </a:r>
            <a:endParaRPr lang="en-US" sz="4000" dirty="0"/>
          </a:p>
        </p:txBody>
      </p:sp>
      <p:grpSp>
        <p:nvGrpSpPr>
          <p:cNvPr id="28" name="Group 27"/>
          <p:cNvGrpSpPr/>
          <p:nvPr/>
        </p:nvGrpSpPr>
        <p:grpSpPr>
          <a:xfrm>
            <a:off x="4862809" y="3014336"/>
            <a:ext cx="2340173" cy="2570693"/>
            <a:chOff x="7030839" y="2365734"/>
            <a:chExt cx="1681403" cy="2206265"/>
          </a:xfrm>
        </p:grpSpPr>
        <p:pic>
          <p:nvPicPr>
            <p:cNvPr id="4" name="Picture 3" descr="SMCoreGraphic.png"/>
            <p:cNvPicPr>
              <a:picLocks noChangeAspect="1"/>
            </p:cNvPicPr>
            <p:nvPr/>
          </p:nvPicPr>
          <p:blipFill>
            <a:blip r:embed="rId3"/>
            <a:stretch>
              <a:fillRect/>
            </a:stretch>
          </p:blipFill>
          <p:spPr>
            <a:xfrm>
              <a:off x="7921253" y="2786460"/>
              <a:ext cx="757646" cy="1625437"/>
            </a:xfrm>
            <a:prstGeom prst="rect">
              <a:avLst/>
            </a:prstGeom>
          </p:spPr>
        </p:pic>
        <p:pic>
          <p:nvPicPr>
            <p:cNvPr id="5" name="Picture 4" descr="SMCoreGraphic.png"/>
            <p:cNvPicPr>
              <a:picLocks noChangeAspect="1"/>
            </p:cNvPicPr>
            <p:nvPr/>
          </p:nvPicPr>
          <p:blipFill>
            <a:blip r:embed="rId3"/>
            <a:stretch>
              <a:fillRect/>
            </a:stretch>
          </p:blipFill>
          <p:spPr>
            <a:xfrm>
              <a:off x="7045558" y="2781947"/>
              <a:ext cx="775747" cy="1664272"/>
            </a:xfrm>
            <a:prstGeom prst="rect">
              <a:avLst/>
            </a:prstGeom>
          </p:spPr>
        </p:pic>
        <p:pic>
          <p:nvPicPr>
            <p:cNvPr id="6" name="Picture 5" descr="SMCoreGraphic.png"/>
            <p:cNvPicPr>
              <a:picLocks noChangeAspect="1"/>
            </p:cNvPicPr>
            <p:nvPr/>
          </p:nvPicPr>
          <p:blipFill>
            <a:blip r:embed="rId3"/>
            <a:stretch>
              <a:fillRect/>
            </a:stretch>
          </p:blipFill>
          <p:spPr>
            <a:xfrm>
              <a:off x="7510802" y="2922648"/>
              <a:ext cx="726084" cy="1649351"/>
            </a:xfrm>
            <a:prstGeom prst="rect">
              <a:avLst/>
            </a:prstGeom>
          </p:spPr>
        </p:pic>
        <p:sp>
          <p:nvSpPr>
            <p:cNvPr id="7" name="Oval 6"/>
            <p:cNvSpPr/>
            <p:nvPr/>
          </p:nvSpPr>
          <p:spPr bwMode="auto">
            <a:xfrm>
              <a:off x="7030839" y="2365734"/>
              <a:ext cx="1681403" cy="1192806"/>
            </a:xfrm>
            <a:prstGeom prst="ellipse">
              <a:avLst/>
            </a:prstGeom>
            <a:gradFill>
              <a:gsLst>
                <a:gs pos="0">
                  <a:schemeClr val="accent2">
                    <a:lumMod val="75000"/>
                  </a:schemeClr>
                </a:gs>
                <a:gs pos="80000">
                  <a:schemeClr val="accent2"/>
                </a:gs>
                <a:gs pos="100000">
                  <a:schemeClr val="accent2">
                    <a:lumMod val="60000"/>
                    <a:lumOff val="40000"/>
                  </a:schemeClr>
                </a:gs>
              </a:gsLst>
              <a:lin ang="2700000" scaled="0"/>
            </a:gradFill>
            <a:ln>
              <a:noFill/>
              <a:headEnd type="none" w="med" len="med"/>
              <a:tailEnd type="none" w="med" len="med"/>
            </a:ln>
            <a:scene3d>
              <a:camera prst="perspectiveRelaxed" fov="5400000"/>
              <a:lightRig rig="threePt" dir="t"/>
            </a:scene3d>
            <a:sp3d>
              <a:bevelT w="107950" h="82550"/>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685666" fontAlgn="base">
                <a:spcBef>
                  <a:spcPct val="0"/>
                </a:spcBef>
                <a:spcAft>
                  <a:spcPct val="0"/>
                </a:spcAft>
              </a:pPr>
              <a:endParaRPr lang="en-US" dirty="0">
                <a:solidFill>
                  <a:schemeClr val="bg1"/>
                </a:solidFill>
              </a:endParaRPr>
            </a:p>
          </p:txBody>
        </p:sp>
        <p:sp>
          <p:nvSpPr>
            <p:cNvPr id="8" name="TextBox 91"/>
            <p:cNvSpPr txBox="1"/>
            <p:nvPr/>
          </p:nvSpPr>
          <p:spPr>
            <a:xfrm rot="16200000">
              <a:off x="6895680" y="3730958"/>
              <a:ext cx="798459" cy="121625"/>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100" b="1" dirty="0">
                  <a:solidFill>
                    <a:schemeClr val="bg1"/>
                  </a:solidFill>
                </a:rPr>
                <a:t>Work Items</a:t>
              </a:r>
            </a:p>
          </p:txBody>
        </p:sp>
        <p:sp>
          <p:nvSpPr>
            <p:cNvPr id="9" name="TextBox 92"/>
            <p:cNvSpPr txBox="1"/>
            <p:nvPr/>
          </p:nvSpPr>
          <p:spPr>
            <a:xfrm rot="16200000">
              <a:off x="7387998" y="3811931"/>
              <a:ext cx="972088" cy="243249"/>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100" b="1" dirty="0">
                  <a:solidFill>
                    <a:schemeClr val="bg1"/>
                  </a:solidFill>
                </a:rPr>
                <a:t>Configuration Items</a:t>
              </a:r>
            </a:p>
          </p:txBody>
        </p:sp>
        <p:sp>
          <p:nvSpPr>
            <p:cNvPr id="10" name="TextBox 94"/>
            <p:cNvSpPr txBox="1"/>
            <p:nvPr/>
          </p:nvSpPr>
          <p:spPr>
            <a:xfrm rot="16200000">
              <a:off x="8000046" y="3714936"/>
              <a:ext cx="830502" cy="121625"/>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100" b="1" dirty="0">
                  <a:solidFill>
                    <a:schemeClr val="bg1"/>
                  </a:solidFill>
                </a:rPr>
                <a:t>Knowledge</a:t>
              </a:r>
              <a:r>
                <a:rPr lang="en-US" sz="800" b="1" dirty="0">
                  <a:solidFill>
                    <a:schemeClr val="bg1"/>
                  </a:solidFill>
                </a:rPr>
                <a:t> </a:t>
              </a:r>
            </a:p>
          </p:txBody>
        </p:sp>
        <p:sp>
          <p:nvSpPr>
            <p:cNvPr id="11" name="TextBox 151"/>
            <p:cNvSpPr txBox="1"/>
            <p:nvPr/>
          </p:nvSpPr>
          <p:spPr>
            <a:xfrm>
              <a:off x="7317782" y="2698466"/>
              <a:ext cx="1125170" cy="633949"/>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Configuration Management DB</a:t>
              </a:r>
            </a:p>
          </p:txBody>
        </p:sp>
      </p:grpSp>
      <p:pic>
        <p:nvPicPr>
          <p:cNvPr id="24" name="Picture 23" descr="C:\Documents and Settings\Eva\My Documents\336\SysCnt-OprtnsMgr_h_rgb_r.png"/>
          <p:cNvPicPr>
            <a:picLocks noChangeAspect="1" noChangeArrowheads="1"/>
          </p:cNvPicPr>
          <p:nvPr/>
        </p:nvPicPr>
        <p:blipFill>
          <a:blip r:embed="rId4" cstate="print">
            <a:lum bright="100000"/>
          </a:blip>
          <a:srcRect/>
          <a:stretch>
            <a:fillRect/>
          </a:stretch>
        </p:blipFill>
        <p:spPr bwMode="auto">
          <a:xfrm>
            <a:off x="8825493" y="1935799"/>
            <a:ext cx="2438400" cy="670544"/>
          </a:xfrm>
          <a:prstGeom prst="rect">
            <a:avLst/>
          </a:prstGeom>
          <a:noFill/>
          <a:ln w="9525">
            <a:noFill/>
            <a:miter lim="800000"/>
            <a:headEnd/>
            <a:tailEnd/>
          </a:ln>
        </p:spPr>
      </p:pic>
      <p:pic>
        <p:nvPicPr>
          <p:cNvPr id="25" name="Picture 3" descr="C:\Documents and Settings\Eva\My Documents\336\SysCnt-ConfigMgr_h_rgb_r.png"/>
          <p:cNvPicPr>
            <a:picLocks noChangeAspect="1" noChangeArrowheads="1"/>
          </p:cNvPicPr>
          <p:nvPr/>
        </p:nvPicPr>
        <p:blipFill>
          <a:blip r:embed="rId5" cstate="print">
            <a:lum bright="100000"/>
          </a:blip>
          <a:srcRect/>
          <a:stretch>
            <a:fillRect/>
          </a:stretch>
        </p:blipFill>
        <p:spPr bwMode="auto">
          <a:xfrm>
            <a:off x="8825493" y="2630448"/>
            <a:ext cx="2667000" cy="682007"/>
          </a:xfrm>
          <a:prstGeom prst="rect">
            <a:avLst/>
          </a:prstGeom>
          <a:noFill/>
          <a:ln w="9525">
            <a:noFill/>
            <a:miter lim="800000"/>
            <a:headEnd/>
            <a:tailEnd/>
          </a:ln>
        </p:spPr>
      </p:pic>
      <p:pic>
        <p:nvPicPr>
          <p:cNvPr id="26" name="Picture 25" descr="Opalis_logo_whiteText_orang.png"/>
          <p:cNvPicPr>
            <a:picLocks noChangeAspect="1"/>
          </p:cNvPicPr>
          <p:nvPr/>
        </p:nvPicPr>
        <p:blipFill>
          <a:blip r:embed="rId6"/>
          <a:stretch>
            <a:fillRect/>
          </a:stretch>
        </p:blipFill>
        <p:spPr>
          <a:xfrm>
            <a:off x="9282693" y="4108814"/>
            <a:ext cx="1374402" cy="687024"/>
          </a:xfrm>
          <a:prstGeom prst="rect">
            <a:avLst/>
          </a:prstGeom>
        </p:spPr>
      </p:pic>
      <p:pic>
        <p:nvPicPr>
          <p:cNvPr id="8196" name="Picture 4" descr="C:\Users\twright.SEGROUP\Pictures\SysCnt-VMM07_bL_r_no_2007_w_wav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25493" y="3387360"/>
            <a:ext cx="2907719" cy="62584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twright.SEGROUP\Pictures\SysCnt-ServiceMgr_h_bL_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25493" y="1219200"/>
            <a:ext cx="2239922" cy="69249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twright.SEGROUP\Pictures\NET_h_rgb.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9412" y="1818784"/>
            <a:ext cx="3124200" cy="771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upload.wikimedia.org/wikipedia/en/7/7f/Windows_PowerShell_ico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812" y="2667000"/>
            <a:ext cx="2438400" cy="2438400"/>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p:cNvGrpSpPr/>
          <p:nvPr/>
        </p:nvGrpSpPr>
        <p:grpSpPr>
          <a:xfrm>
            <a:off x="4862810" y="609600"/>
            <a:ext cx="2340173" cy="2570693"/>
            <a:chOff x="7030839" y="2365734"/>
            <a:chExt cx="1681403" cy="2206265"/>
          </a:xfrm>
        </p:grpSpPr>
        <p:pic>
          <p:nvPicPr>
            <p:cNvPr id="42" name="Picture 41" descr="SMCoreGraphic.png"/>
            <p:cNvPicPr>
              <a:picLocks noChangeAspect="1"/>
            </p:cNvPicPr>
            <p:nvPr/>
          </p:nvPicPr>
          <p:blipFill>
            <a:blip r:embed="rId3"/>
            <a:stretch>
              <a:fillRect/>
            </a:stretch>
          </p:blipFill>
          <p:spPr>
            <a:xfrm>
              <a:off x="7921253" y="2786460"/>
              <a:ext cx="757646" cy="1625437"/>
            </a:xfrm>
            <a:prstGeom prst="rect">
              <a:avLst/>
            </a:prstGeom>
          </p:spPr>
        </p:pic>
        <p:pic>
          <p:nvPicPr>
            <p:cNvPr id="43" name="Picture 42" descr="SMCoreGraphic.png"/>
            <p:cNvPicPr>
              <a:picLocks noChangeAspect="1"/>
            </p:cNvPicPr>
            <p:nvPr/>
          </p:nvPicPr>
          <p:blipFill>
            <a:blip r:embed="rId3"/>
            <a:stretch>
              <a:fillRect/>
            </a:stretch>
          </p:blipFill>
          <p:spPr>
            <a:xfrm>
              <a:off x="7045558" y="2781947"/>
              <a:ext cx="775747" cy="1664272"/>
            </a:xfrm>
            <a:prstGeom prst="rect">
              <a:avLst/>
            </a:prstGeom>
          </p:spPr>
        </p:pic>
        <p:pic>
          <p:nvPicPr>
            <p:cNvPr id="44" name="Picture 43" descr="SMCoreGraphic.png"/>
            <p:cNvPicPr>
              <a:picLocks noChangeAspect="1"/>
            </p:cNvPicPr>
            <p:nvPr/>
          </p:nvPicPr>
          <p:blipFill>
            <a:blip r:embed="rId3"/>
            <a:stretch>
              <a:fillRect/>
            </a:stretch>
          </p:blipFill>
          <p:spPr>
            <a:xfrm>
              <a:off x="7510802" y="2922648"/>
              <a:ext cx="726084" cy="1649351"/>
            </a:xfrm>
            <a:prstGeom prst="rect">
              <a:avLst/>
            </a:prstGeom>
          </p:spPr>
        </p:pic>
        <p:sp>
          <p:nvSpPr>
            <p:cNvPr id="46" name="Oval 45"/>
            <p:cNvSpPr/>
            <p:nvPr/>
          </p:nvSpPr>
          <p:spPr bwMode="auto">
            <a:xfrm>
              <a:off x="7030839" y="2365734"/>
              <a:ext cx="1681403" cy="1192806"/>
            </a:xfrm>
            <a:prstGeom prst="ellipse">
              <a:avLst/>
            </a:prstGeom>
            <a:gradFill>
              <a:gsLst>
                <a:gs pos="0">
                  <a:schemeClr val="accent2">
                    <a:lumMod val="75000"/>
                  </a:schemeClr>
                </a:gs>
                <a:gs pos="80000">
                  <a:schemeClr val="accent2"/>
                </a:gs>
                <a:gs pos="100000">
                  <a:schemeClr val="accent2">
                    <a:lumMod val="60000"/>
                    <a:lumOff val="40000"/>
                  </a:schemeClr>
                </a:gs>
              </a:gsLst>
              <a:lin ang="2700000" scaled="0"/>
            </a:gradFill>
            <a:ln>
              <a:noFill/>
              <a:headEnd type="none" w="med" len="med"/>
              <a:tailEnd type="none" w="med" len="med"/>
            </a:ln>
            <a:scene3d>
              <a:camera prst="perspectiveRelaxed" fov="5400000"/>
              <a:lightRig rig="threePt" dir="t"/>
            </a:scene3d>
            <a:sp3d>
              <a:bevelT w="107950" h="82550"/>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685666" fontAlgn="base">
                <a:spcBef>
                  <a:spcPct val="0"/>
                </a:spcBef>
                <a:spcAft>
                  <a:spcPct val="0"/>
                </a:spcAft>
              </a:pPr>
              <a:endParaRPr lang="en-US" dirty="0">
                <a:solidFill>
                  <a:schemeClr val="bg1"/>
                </a:solidFill>
              </a:endParaRPr>
            </a:p>
          </p:txBody>
        </p:sp>
        <p:sp>
          <p:nvSpPr>
            <p:cNvPr id="47" name="TextBox 91"/>
            <p:cNvSpPr txBox="1"/>
            <p:nvPr/>
          </p:nvSpPr>
          <p:spPr>
            <a:xfrm rot="16200000">
              <a:off x="6895680" y="3730958"/>
              <a:ext cx="798459" cy="121625"/>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endParaRPr lang="en-US" sz="1100" b="1" dirty="0">
                <a:solidFill>
                  <a:schemeClr val="bg1"/>
                </a:solidFill>
              </a:endParaRPr>
            </a:p>
          </p:txBody>
        </p:sp>
        <p:sp>
          <p:nvSpPr>
            <p:cNvPr id="49" name="TextBox 92"/>
            <p:cNvSpPr txBox="1"/>
            <p:nvPr/>
          </p:nvSpPr>
          <p:spPr>
            <a:xfrm rot="16200000">
              <a:off x="7387998" y="3872743"/>
              <a:ext cx="972088" cy="121625"/>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endParaRPr lang="en-US" sz="1100" b="1" dirty="0">
                <a:solidFill>
                  <a:schemeClr val="bg1"/>
                </a:solidFill>
              </a:endParaRPr>
            </a:p>
          </p:txBody>
        </p:sp>
        <p:sp>
          <p:nvSpPr>
            <p:cNvPr id="52" name="TextBox 94"/>
            <p:cNvSpPr txBox="1"/>
            <p:nvPr/>
          </p:nvSpPr>
          <p:spPr>
            <a:xfrm rot="16200000">
              <a:off x="8000046" y="3731521"/>
              <a:ext cx="830502" cy="88455"/>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endParaRPr lang="en-US" sz="800" b="1" dirty="0">
                <a:solidFill>
                  <a:schemeClr val="bg1"/>
                </a:solidFill>
              </a:endParaRPr>
            </a:p>
          </p:txBody>
        </p:sp>
        <p:sp>
          <p:nvSpPr>
            <p:cNvPr id="53" name="TextBox 151"/>
            <p:cNvSpPr txBox="1"/>
            <p:nvPr/>
          </p:nvSpPr>
          <p:spPr>
            <a:xfrm>
              <a:off x="7317782" y="2698466"/>
              <a:ext cx="1125170" cy="422633"/>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600" b="1" dirty="0" smtClean="0">
                  <a:solidFill>
                    <a:schemeClr val="bg1"/>
                  </a:solidFill>
                </a:rPr>
                <a:t>IT Data</a:t>
              </a:r>
            </a:p>
            <a:p>
              <a:pPr algn="ctr"/>
              <a:r>
                <a:rPr lang="en-US" sz="1600" b="1" dirty="0" smtClean="0">
                  <a:solidFill>
                    <a:schemeClr val="bg1"/>
                  </a:solidFill>
                </a:rPr>
                <a:t>Warehouse</a:t>
              </a:r>
              <a:endParaRPr lang="en-US" sz="1600" b="1" dirty="0">
                <a:solidFill>
                  <a:schemeClr val="bg1"/>
                </a:solidFill>
              </a:endParaRPr>
            </a:p>
          </p:txBody>
        </p:sp>
      </p:grpSp>
      <p:sp>
        <p:nvSpPr>
          <p:cNvPr id="33" name="Rounded Rectangle 32"/>
          <p:cNvSpPr/>
          <p:nvPr/>
        </p:nvSpPr>
        <p:spPr bwMode="auto">
          <a:xfrm>
            <a:off x="227012" y="5727637"/>
            <a:ext cx="3446620" cy="686817"/>
          </a:xfrm>
          <a:prstGeom prst="roundRect">
            <a:avLst/>
          </a:prstGeom>
          <a:solidFill>
            <a:srgbClr val="FFC000"/>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2200" dirty="0" smtClean="0">
                <a:solidFill>
                  <a:schemeClr val="bg1">
                    <a:alpha val="99000"/>
                  </a:schemeClr>
                </a:solidFill>
              </a:rPr>
              <a:t>Automation Services</a:t>
            </a:r>
          </a:p>
        </p:txBody>
      </p:sp>
      <p:sp>
        <p:nvSpPr>
          <p:cNvPr id="34" name="Rounded Rectangle 33"/>
          <p:cNvSpPr/>
          <p:nvPr/>
        </p:nvSpPr>
        <p:spPr bwMode="auto">
          <a:xfrm>
            <a:off x="8398982" y="5727636"/>
            <a:ext cx="3520022" cy="686817"/>
          </a:xfrm>
          <a:prstGeom prst="roundRect">
            <a:avLst/>
          </a:prstGeom>
          <a:solidFill>
            <a:srgbClr val="FFC000"/>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2200" dirty="0" smtClean="0">
                <a:solidFill>
                  <a:schemeClr val="bg1">
                    <a:alpha val="99000"/>
                  </a:schemeClr>
                </a:solidFill>
              </a:rPr>
              <a:t>Integration</a:t>
            </a:r>
          </a:p>
        </p:txBody>
      </p:sp>
    </p:spTree>
    <p:extLst>
      <p:ext uri="{BB962C8B-B14F-4D97-AF65-F5344CB8AC3E}">
        <p14:creationId xmlns:p14="http://schemas.microsoft.com/office/powerpoint/2010/main" val="164214920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bwMode="auto">
          <a:xfrm>
            <a:off x="150812" y="1148564"/>
            <a:ext cx="11811000" cy="6623836"/>
          </a:xfrm>
          <a:prstGeom prst="ellipse">
            <a:avLst/>
          </a:prstGeom>
          <a:solidFill>
            <a:schemeClr val="tx2">
              <a:lumMod val="50000"/>
            </a:schemeClr>
          </a:solidFill>
          <a:ln>
            <a:headEnd type="none" w="med" len="med"/>
            <a:tailEnd type="none" w="med" len="med"/>
          </a:ln>
          <a:effectLst>
            <a:glow rad="228600">
              <a:schemeClr val="accent4">
                <a:satMod val="175000"/>
                <a:alpha val="40000"/>
              </a:schemeClr>
            </a:glow>
            <a:outerShdw blurRad="40000" dist="23000" dir="5400000" rotWithShape="0">
              <a:srgbClr val="000000">
                <a:alpha val="35000"/>
              </a:srgbClr>
            </a:outerShdw>
          </a:effectLst>
          <a:scene3d>
            <a:camera prst="perspectiveRelaxed"/>
            <a:lightRig rig="threePt" dir="t"/>
          </a:scene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Service Manager Enables Self-Service</a:t>
            </a:r>
            <a:endParaRPr lang="en-US" dirty="0"/>
          </a:p>
        </p:txBody>
      </p:sp>
      <p:sp>
        <p:nvSpPr>
          <p:cNvPr id="8" name="TextBox 7"/>
          <p:cNvSpPr txBox="1"/>
          <p:nvPr/>
        </p:nvSpPr>
        <p:spPr>
          <a:xfrm>
            <a:off x="1632343" y="2034850"/>
            <a:ext cx="795731" cy="369332"/>
          </a:xfrm>
          <a:prstGeom prst="rect">
            <a:avLst/>
          </a:prstGeom>
          <a:noFill/>
        </p:spPr>
        <p:txBody>
          <a:bodyPr wrap="none" lIns="0" tIns="0" rIns="0" bIns="0" rtlCol="0">
            <a:spAutoFit/>
          </a:bodyPr>
          <a:lstStyle/>
          <a:p>
            <a:r>
              <a:rPr lang="en-US" sz="2400" dirty="0" smtClean="0">
                <a:solidFill>
                  <a:srgbClr val="FFFFFF"/>
                </a:solidFill>
              </a:rPr>
              <a:t>Portal</a:t>
            </a:r>
          </a:p>
        </p:txBody>
      </p:sp>
      <p:pic>
        <p:nvPicPr>
          <p:cNvPr id="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7276" y="1961227"/>
            <a:ext cx="2812536" cy="1772573"/>
          </a:xfrm>
          <a:prstGeom prst="rect">
            <a:avLst/>
          </a:prstGeom>
          <a:noFill/>
          <a:ln>
            <a:noFill/>
          </a:ln>
          <a:effectLst>
            <a:outerShdw dist="35921" dir="2700000" algn="ctr" rotWithShape="0">
              <a:schemeClr val="bg2"/>
            </a:outerShdw>
            <a:reflection blurRad="12700" stA="19000" endPos="6500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110430" y="1166336"/>
            <a:ext cx="1607748" cy="738664"/>
          </a:xfrm>
          <a:prstGeom prst="rect">
            <a:avLst/>
          </a:prstGeom>
          <a:noFill/>
        </p:spPr>
        <p:txBody>
          <a:bodyPr wrap="none" lIns="0" tIns="0" rIns="0" bIns="0" rtlCol="0">
            <a:spAutoFit/>
          </a:bodyPr>
          <a:lstStyle/>
          <a:p>
            <a:r>
              <a:rPr lang="en-US" sz="2400" dirty="0" smtClean="0">
                <a:solidFill>
                  <a:srgbClr val="FFFFFF"/>
                </a:solidFill>
              </a:rPr>
              <a:t>Reports &amp; </a:t>
            </a:r>
          </a:p>
          <a:p>
            <a:r>
              <a:rPr lang="en-US" sz="2400" dirty="0" smtClean="0">
                <a:solidFill>
                  <a:srgbClr val="FFFFFF"/>
                </a:solidFill>
              </a:rPr>
              <a:t>Dashboards</a:t>
            </a:r>
          </a:p>
        </p:txBody>
      </p:sp>
      <p:pic>
        <p:nvPicPr>
          <p:cNvPr id="11" name="Picture 13" descr="http://www.microsoft.com/global/exchange/2010/en/ca/PublishingImages/scrn-outWebAcc-l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5527" y="2140099"/>
            <a:ext cx="2732976" cy="2053705"/>
          </a:xfrm>
          <a:prstGeom prst="rect">
            <a:avLst/>
          </a:prstGeom>
          <a:noFill/>
          <a:effectLst>
            <a:reflection blurRad="12700" stA="19000" endPos="650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12"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30794" y="2219839"/>
            <a:ext cx="926085" cy="1891941"/>
          </a:xfrm>
          <a:prstGeom prst="rect">
            <a:avLst/>
          </a:prstGeom>
          <a:noFill/>
          <a:ln>
            <a:noFill/>
          </a:ln>
          <a:effectLst>
            <a:outerShdw dist="35921" dir="2700000" algn="ctr" rotWithShape="0">
              <a:schemeClr val="bg2"/>
            </a:outerShdw>
            <a:reflection blurRad="12700" stA="19000" endPos="6500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9022127" y="1296186"/>
            <a:ext cx="1774525" cy="738664"/>
          </a:xfrm>
          <a:prstGeom prst="rect">
            <a:avLst/>
          </a:prstGeom>
          <a:noFill/>
        </p:spPr>
        <p:txBody>
          <a:bodyPr wrap="none" lIns="0" tIns="0" rIns="0" bIns="0" rtlCol="0">
            <a:spAutoFit/>
          </a:bodyPr>
          <a:lstStyle/>
          <a:p>
            <a:r>
              <a:rPr lang="en-US" sz="2400" dirty="0" smtClean="0">
                <a:solidFill>
                  <a:srgbClr val="FFFFFF"/>
                </a:solidFill>
              </a:rPr>
              <a:t>E-Mail &amp; </a:t>
            </a:r>
          </a:p>
          <a:p>
            <a:r>
              <a:rPr lang="en-US" sz="2400" dirty="0" smtClean="0">
                <a:solidFill>
                  <a:srgbClr val="FFFFFF"/>
                </a:solidFill>
              </a:rPr>
              <a:t>Other Clients</a:t>
            </a:r>
          </a:p>
        </p:txBody>
      </p:sp>
      <p:pic>
        <p:nvPicPr>
          <p:cNvPr id="3074" name="Picture 2" descr="http://i.technet.microsoft.com/Ee835612.Gemini_FieldList(es-es,TechNet.1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7276" y="4464188"/>
            <a:ext cx="2812536" cy="1860412"/>
          </a:xfrm>
          <a:prstGeom prst="rect">
            <a:avLst/>
          </a:prstGeom>
          <a:noFill/>
          <a:effectLst>
            <a:reflection blurRad="12700" stA="19000" endPos="650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17" name="Rectangle 16"/>
          <p:cNvSpPr/>
          <p:nvPr/>
        </p:nvSpPr>
        <p:spPr>
          <a:xfrm>
            <a:off x="5568534" y="6324600"/>
            <a:ext cx="857094" cy="461665"/>
          </a:xfrm>
          <a:prstGeom prst="rect">
            <a:avLst/>
          </a:prstGeom>
        </p:spPr>
        <p:txBody>
          <a:bodyPr wrap="none">
            <a:spAutoFit/>
          </a:bodyPr>
          <a:lstStyle/>
          <a:p>
            <a:r>
              <a:rPr lang="en-US" sz="2400" dirty="0" smtClean="0">
                <a:solidFill>
                  <a:srgbClr val="FFFFFF"/>
                </a:solidFill>
              </a:rPr>
              <a:t>Excel</a:t>
            </a:r>
            <a:endParaRPr lang="en-US" sz="2400" dirty="0">
              <a:solidFill>
                <a:srgbClr val="FFFFFF"/>
              </a:solidFill>
            </a:endParaRPr>
          </a:p>
        </p:txBody>
      </p:sp>
      <p:sp>
        <p:nvSpPr>
          <p:cNvPr id="3" name="AutoShape 2" descr="https://mail.exchange.microsoft.com/owa/attachment.ashx?id=RgAAAAD6VenFk%2bASSJdWIG2RdokqBwCwhtK5w5fBS68CRSVl9DNGAAAAEummAAD7dvcpR0ZdRKhc7f86FNsvAAAACJGsAAAJ&amp;attcnt=1&amp;attid0=BAAAAAAA&amp;attcid0=image001.png%4001CBCC75.A21339C0"/>
          <p:cNvSpPr>
            <a:spLocks noChangeAspect="1" noChangeArrowheads="1"/>
          </p:cNvSpPr>
          <p:nvPr/>
        </p:nvSpPr>
        <p:spPr bwMode="auto">
          <a:xfrm>
            <a:off x="0" y="-84138"/>
            <a:ext cx="18259425" cy="9658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mail.exchange.microsoft.com/owa/attachment.ashx?id=RgAAAAD6VenFk%2bASSJdWIG2RdokqBwCwhtK5w5fBS68CRSVl9DNGAAAAEummAAD7dvcpR0ZdRKhc7f86FNsvAAAACJGsAAAJ&amp;attcnt=1&amp;attid0=BAAAAAAA&amp;attcid0=image001.png%4001CBCC75.A21339C0"/>
          <p:cNvSpPr>
            <a:spLocks noChangeAspect="1" noChangeArrowheads="1"/>
          </p:cNvSpPr>
          <p:nvPr/>
        </p:nvSpPr>
        <p:spPr bwMode="auto">
          <a:xfrm>
            <a:off x="152400" y="68262"/>
            <a:ext cx="18259425" cy="9658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mail.exchange.microsoft.com/owa/attachment.ashx?id=RgAAAAD6VenFk%2bASSJdWIG2RdokqBwCwhtK5w5fBS68CRSVl9DNGAAAAEummAAD7dvcpR0ZdRKhc7f86FNsvAAAACJGsAAAJ&amp;attcnt=1&amp;attid0=BAAAAAAA&amp;attcid0=image001.png%4001CBCC75.A21339C0"/>
          <p:cNvSpPr>
            <a:spLocks noChangeAspect="1" noChangeArrowheads="1"/>
          </p:cNvSpPr>
          <p:nvPr/>
        </p:nvSpPr>
        <p:spPr bwMode="auto">
          <a:xfrm>
            <a:off x="304800" y="220662"/>
            <a:ext cx="18259425" cy="9658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s://mail.exchange.microsoft.com/owa/attachment.ashx?id=RgAAAAD6VenFk%2bASSJdWIG2RdokqBwCwhtK5w5fBS68CRSVl9DNGAAAAEummAAD7dvcpR0ZdRKhc7f86FNsvAAAACJGsAAAJ&amp;attcnt=1&amp;attid0=BAAAAAAA&amp;attcid0=image001.png%4001CBCC75.A21339C0"/>
          <p:cNvSpPr>
            <a:spLocks noChangeAspect="1" noChangeArrowheads="1"/>
          </p:cNvSpPr>
          <p:nvPr/>
        </p:nvSpPr>
        <p:spPr bwMode="auto">
          <a:xfrm>
            <a:off x="457200" y="373062"/>
            <a:ext cx="18259425" cy="9658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https://mail.exchange.microsoft.com/owa/attachment.ashx?id=RgAAAAD6VenFk%2bASSJdWIG2RdokqBwCwhtK5w5fBS68CRSVl9DNGAAAAEummAAD7dvcpR0ZdRKhc7f86FNsvAAAACJGsAAAJ&amp;attcnt=1&amp;attid0=BAAAAAAA&amp;attcid0=image001.png%4001CBCC75.A21339C0"/>
          <p:cNvSpPr>
            <a:spLocks noChangeAspect="1" noChangeArrowheads="1"/>
          </p:cNvSpPr>
          <p:nvPr/>
        </p:nvSpPr>
        <p:spPr bwMode="auto">
          <a:xfrm>
            <a:off x="609600" y="525462"/>
            <a:ext cx="18259425" cy="9658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7347" b="2638"/>
          <a:stretch/>
        </p:blipFill>
        <p:spPr bwMode="auto">
          <a:xfrm>
            <a:off x="760412" y="2486486"/>
            <a:ext cx="2693194" cy="1783080"/>
          </a:xfrm>
          <a:prstGeom prst="rect">
            <a:avLst/>
          </a:prstGeom>
          <a:noFill/>
          <a:effectLst>
            <a:reflection blurRad="12700" stA="19000" endPos="6500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74972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Manager Enables Standardization</a:t>
            </a:r>
            <a:endParaRPr lang="en-US" dirty="0"/>
          </a:p>
        </p:txBody>
      </p:sp>
      <p:sp>
        <p:nvSpPr>
          <p:cNvPr id="3" name="Text Placeholder 2"/>
          <p:cNvSpPr>
            <a:spLocks noGrp="1"/>
          </p:cNvSpPr>
          <p:nvPr>
            <p:ph type="body" sz="quarter" idx="10"/>
          </p:nvPr>
        </p:nvSpPr>
        <p:spPr>
          <a:xfrm>
            <a:off x="5789613" y="1852246"/>
            <a:ext cx="5638800" cy="2917722"/>
          </a:xfrm>
        </p:spPr>
        <p:txBody>
          <a:bodyPr/>
          <a:lstStyle/>
          <a:p>
            <a:r>
              <a:rPr lang="en-US" dirty="0" smtClean="0"/>
              <a:t>Business Process Defined in Templates</a:t>
            </a:r>
          </a:p>
          <a:p>
            <a:r>
              <a:rPr lang="en-US" dirty="0" smtClean="0"/>
              <a:t>CMDB Data Standardization</a:t>
            </a:r>
          </a:p>
          <a:p>
            <a:pPr lvl="1"/>
            <a:r>
              <a:rPr lang="en-US" dirty="0" smtClean="0"/>
              <a:t>Common </a:t>
            </a:r>
            <a:r>
              <a:rPr lang="en-US" dirty="0"/>
              <a:t>Model</a:t>
            </a:r>
          </a:p>
          <a:p>
            <a:pPr lvl="1"/>
            <a:r>
              <a:rPr lang="en-US" dirty="0"/>
              <a:t>Reconciliation of Data</a:t>
            </a:r>
          </a:p>
          <a:p>
            <a:r>
              <a:rPr lang="en-US" dirty="0" smtClean="0"/>
              <a:t>Service Catalog</a:t>
            </a:r>
          </a:p>
        </p:txBody>
      </p:sp>
      <p:pic>
        <p:nvPicPr>
          <p:cNvPr id="4117"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1219200"/>
            <a:ext cx="6151400" cy="4533900"/>
          </a:xfrm>
          <a:prstGeom prst="rect">
            <a:avLst/>
          </a:prstGeom>
          <a:noFill/>
          <a:ln>
            <a:noFill/>
          </a:ln>
          <a:effectLst>
            <a:outerShdw dist="127000" algn="ctr" rotWithShape="0">
              <a:schemeClr val="bg2">
                <a:alpha val="30000"/>
              </a:schemeClr>
            </a:outerShdw>
          </a:effectLst>
          <a:scene3d>
            <a:camera prst="perspectiveContrastingRigh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854841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Microsoft System Center Integration, </a:t>
            </a:r>
            <a:r>
              <a:rPr lang="en-US" sz="3600" dirty="0" smtClean="0"/>
              <a:t/>
            </a:r>
            <a:br>
              <a:rPr lang="en-US" sz="3600" dirty="0" smtClean="0"/>
            </a:br>
            <a:r>
              <a:rPr lang="en-US" sz="3600" dirty="0" smtClean="0"/>
              <a:t>Automation</a:t>
            </a:r>
            <a:r>
              <a:rPr lang="en-US" sz="3600" dirty="0"/>
              <a:t>, Process and Compliance: </a:t>
            </a:r>
            <a:r>
              <a:rPr lang="en-US" sz="3600" dirty="0" smtClean="0"/>
              <a:t/>
            </a:r>
            <a:br>
              <a:rPr lang="en-US" sz="3600" dirty="0" smtClean="0"/>
            </a:br>
            <a:r>
              <a:rPr lang="en-US" sz="3600" dirty="0" smtClean="0"/>
              <a:t>Orchestrator </a:t>
            </a:r>
            <a:r>
              <a:rPr lang="en-US" sz="3600" dirty="0"/>
              <a:t>and Service Manager</a:t>
            </a:r>
          </a:p>
        </p:txBody>
      </p:sp>
      <p:sp>
        <p:nvSpPr>
          <p:cNvPr id="3" name="Subtitle 2"/>
          <p:cNvSpPr>
            <a:spLocks noGrp="1"/>
          </p:cNvSpPr>
          <p:nvPr>
            <p:ph type="subTitle" idx="1"/>
          </p:nvPr>
        </p:nvSpPr>
        <p:spPr/>
        <p:txBody>
          <a:bodyPr/>
          <a:lstStyle/>
          <a:p>
            <a:r>
              <a:rPr lang="en-US" dirty="0" smtClean="0"/>
              <a:t>Adam Hall and Sean Christensen</a:t>
            </a:r>
          </a:p>
          <a:p>
            <a:r>
              <a:rPr lang="en-US" dirty="0" smtClean="0"/>
              <a:t>Senior Technical Product Managers</a:t>
            </a:r>
          </a:p>
          <a:p>
            <a:r>
              <a:rPr lang="en-US" dirty="0" smtClean="0"/>
              <a:t>Server and Cloud</a:t>
            </a:r>
          </a:p>
          <a:p>
            <a:endParaRPr lang="en-US" dirty="0"/>
          </a:p>
        </p:txBody>
      </p:sp>
      <p:sp>
        <p:nvSpPr>
          <p:cNvPr id="4" name="Text Placeholder 3"/>
          <p:cNvSpPr>
            <a:spLocks noGrp="1"/>
          </p:cNvSpPr>
          <p:nvPr>
            <p:ph type="body" sz="quarter" idx="10"/>
          </p:nvPr>
        </p:nvSpPr>
        <p:spPr/>
        <p:txBody>
          <a:bodyPr/>
          <a:lstStyle/>
          <a:p>
            <a:r>
              <a:rPr lang="en-US" dirty="0" smtClean="0"/>
              <a:t>SIM335</a:t>
            </a:r>
            <a:endParaRPr lang="en-US" dirty="0"/>
          </a:p>
        </p:txBody>
      </p:sp>
    </p:spTree>
    <p:extLst>
      <p:ext uri="{BB962C8B-B14F-4D97-AF65-F5344CB8AC3E}">
        <p14:creationId xmlns:p14="http://schemas.microsoft.com/office/powerpoint/2010/main" val="162297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Service Manager Enables Compliance</a:t>
            </a:r>
            <a:endParaRPr lang="en-US" dirty="0"/>
          </a:p>
        </p:txBody>
      </p:sp>
      <p:sp>
        <p:nvSpPr>
          <p:cNvPr id="3" name="Text Placeholder 2"/>
          <p:cNvSpPr>
            <a:spLocks noGrp="1"/>
          </p:cNvSpPr>
          <p:nvPr>
            <p:ph type="body" sz="quarter" idx="10"/>
          </p:nvPr>
        </p:nvSpPr>
        <p:spPr>
          <a:xfrm>
            <a:off x="519112" y="1447799"/>
            <a:ext cx="7785099" cy="4481227"/>
          </a:xfrm>
        </p:spPr>
        <p:txBody>
          <a:bodyPr/>
          <a:lstStyle/>
          <a:p>
            <a:r>
              <a:rPr lang="en-US" smtClean="0"/>
              <a:t>Compliance is embedded in process, standards, self-service, and automation</a:t>
            </a:r>
          </a:p>
          <a:p>
            <a:endParaRPr lang="en-US" smtClean="0"/>
          </a:p>
          <a:p>
            <a:r>
              <a:rPr lang="en-US" smtClean="0"/>
              <a:t>Compliance library maps legalese to actionable IT control activities</a:t>
            </a:r>
          </a:p>
          <a:p>
            <a:endParaRPr lang="en-US" smtClean="0"/>
          </a:p>
          <a:p>
            <a:r>
              <a:rPr lang="en-US" smtClean="0"/>
              <a:t>Compliance is continuously and automatically evaluated in real time</a:t>
            </a:r>
          </a:p>
          <a:p>
            <a:endParaRPr lang="en-US" dirty="0" smtClean="0"/>
          </a:p>
        </p:txBody>
      </p:sp>
      <p:pic>
        <p:nvPicPr>
          <p:cNvPr id="5125" name="Picture 5" descr="C:\Users\twright.SEGROUP\AppData\Local\Microsoft\Windows\Temporary Internet Files\Content.IE5\A9I01K9F\MP90044868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6612" y="961292"/>
            <a:ext cx="3732213" cy="54102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3" descr="C:\Documents and Settings\Eva\My Documents\336\SysCnt-ConfigMgr_h_rgb_r.png"/>
          <p:cNvPicPr>
            <a:picLocks noChangeAspect="1" noChangeArrowheads="1"/>
          </p:cNvPicPr>
          <p:nvPr/>
        </p:nvPicPr>
        <p:blipFill>
          <a:blip r:embed="rId4" cstate="print">
            <a:lum bright="100000"/>
          </a:blip>
          <a:srcRect/>
          <a:stretch>
            <a:fillRect/>
          </a:stretch>
        </p:blipFill>
        <p:spPr bwMode="auto">
          <a:xfrm>
            <a:off x="836612" y="5644044"/>
            <a:ext cx="2667000" cy="682007"/>
          </a:xfrm>
          <a:prstGeom prst="rect">
            <a:avLst/>
          </a:prstGeom>
          <a:noFill/>
          <a:ln w="9525">
            <a:noFill/>
            <a:miter lim="800000"/>
            <a:headEnd/>
            <a:tailEnd/>
          </a:ln>
        </p:spPr>
      </p:pic>
      <p:pic>
        <p:nvPicPr>
          <p:cNvPr id="9" name="Picture 5" descr="C:\Users\twright.SEGROUP\Pictures\SysCnt-ServiceMgr_h_bL_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2812" y="5638800"/>
            <a:ext cx="2239922" cy="692494"/>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bwMode="auto">
          <a:xfrm>
            <a:off x="3727492" y="5838239"/>
            <a:ext cx="766720" cy="270047"/>
          </a:xfrm>
          <a:prstGeom prst="right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9579061" y="6400800"/>
            <a:ext cx="1468351" cy="369332"/>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Bob Lemur</a:t>
            </a:r>
          </a:p>
        </p:txBody>
      </p:sp>
    </p:spTree>
    <p:extLst>
      <p:ext uri="{BB962C8B-B14F-4D97-AF65-F5344CB8AC3E}">
        <p14:creationId xmlns:p14="http://schemas.microsoft.com/office/powerpoint/2010/main" val="35178112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mtClean="0"/>
              <a:t>Demo</a:t>
            </a:r>
            <a:endParaRPr lang="en-US" dirty="0"/>
          </a:p>
        </p:txBody>
      </p:sp>
      <p:sp>
        <p:nvSpPr>
          <p:cNvPr id="3" name="Title 2"/>
          <p:cNvSpPr>
            <a:spLocks noGrp="1"/>
          </p:cNvSpPr>
          <p:nvPr>
            <p:ph type="ctrTitle"/>
          </p:nvPr>
        </p:nvSpPr>
        <p:spPr/>
        <p:txBody>
          <a:bodyPr/>
          <a:lstStyle/>
          <a:p>
            <a:r>
              <a:rPr lang="en-US" smtClean="0"/>
              <a:t>Orchestrator and Service Manager</a:t>
            </a:r>
            <a:endParaRPr lang="en-US" dirty="0"/>
          </a:p>
        </p:txBody>
      </p:sp>
      <p:sp>
        <p:nvSpPr>
          <p:cNvPr id="4" name="Subtitle 3"/>
          <p:cNvSpPr>
            <a:spLocks noGrp="1"/>
          </p:cNvSpPr>
          <p:nvPr>
            <p:ph type="subTitle" idx="1"/>
          </p:nvPr>
        </p:nvSpPr>
        <p:spPr/>
        <p:txBody>
          <a:bodyPr/>
          <a:lstStyle/>
          <a:p>
            <a:r>
              <a:rPr lang="en-US" smtClean="0"/>
              <a:t>System Center 2012!</a:t>
            </a:r>
            <a:endParaRPr lang="en-US" dirty="0"/>
          </a:p>
        </p:txBody>
      </p:sp>
    </p:spTree>
    <p:extLst>
      <p:ext uri="{BB962C8B-B14F-4D97-AF65-F5344CB8AC3E}">
        <p14:creationId xmlns:p14="http://schemas.microsoft.com/office/powerpoint/2010/main" val="209386782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9894038" y="1283879"/>
            <a:ext cx="1727199" cy="5407208"/>
          </a:xfrm>
          <a:prstGeom prst="rect">
            <a:avLst/>
          </a:prstGeom>
          <a:solidFill>
            <a:srgbClr val="0070C0"/>
          </a:solidFill>
          <a:ln w="127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37">
              <a:defRPr/>
            </a:pPr>
            <a:endParaRPr lang="en-US" dirty="0">
              <a:solidFill>
                <a:prstClr val="white"/>
              </a:solidFill>
            </a:endParaRPr>
          </a:p>
        </p:txBody>
      </p:sp>
      <p:sp>
        <p:nvSpPr>
          <p:cNvPr id="60" name="Rectangle 59"/>
          <p:cNvSpPr/>
          <p:nvPr/>
        </p:nvSpPr>
        <p:spPr>
          <a:xfrm>
            <a:off x="4018695" y="1283879"/>
            <a:ext cx="1720850" cy="5407208"/>
          </a:xfrm>
          <a:prstGeom prst="rect">
            <a:avLst/>
          </a:prstGeom>
          <a:solidFill>
            <a:srgbClr val="0070C0"/>
          </a:solidFill>
          <a:ln w="127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37">
              <a:defRPr/>
            </a:pPr>
            <a:endParaRPr lang="en-US" dirty="0">
              <a:solidFill>
                <a:prstClr val="white"/>
              </a:solidFill>
            </a:endParaRPr>
          </a:p>
        </p:txBody>
      </p:sp>
      <p:sp>
        <p:nvSpPr>
          <p:cNvPr id="61" name="Rectangle 60"/>
          <p:cNvSpPr/>
          <p:nvPr/>
        </p:nvSpPr>
        <p:spPr>
          <a:xfrm>
            <a:off x="5985834" y="1283879"/>
            <a:ext cx="1725612" cy="5407208"/>
          </a:xfrm>
          <a:prstGeom prst="rect">
            <a:avLst/>
          </a:prstGeom>
          <a:solidFill>
            <a:srgbClr val="0070C0"/>
          </a:solidFill>
          <a:ln w="127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37">
              <a:defRPr/>
            </a:pPr>
            <a:endParaRPr lang="en-US" dirty="0">
              <a:solidFill>
                <a:prstClr val="white"/>
              </a:solidFill>
            </a:endParaRPr>
          </a:p>
        </p:txBody>
      </p:sp>
      <p:sp>
        <p:nvSpPr>
          <p:cNvPr id="63" name="Rectangle 62"/>
          <p:cNvSpPr/>
          <p:nvPr/>
        </p:nvSpPr>
        <p:spPr>
          <a:xfrm>
            <a:off x="7938238" y="1283879"/>
            <a:ext cx="1727199" cy="5407208"/>
          </a:xfrm>
          <a:prstGeom prst="rect">
            <a:avLst/>
          </a:prstGeom>
          <a:solidFill>
            <a:srgbClr val="0070C0"/>
          </a:solidFill>
          <a:ln w="127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37">
              <a:defRPr/>
            </a:pPr>
            <a:endParaRPr lang="en-US" dirty="0">
              <a:solidFill>
                <a:prstClr val="white"/>
              </a:solidFill>
            </a:endParaRPr>
          </a:p>
        </p:txBody>
      </p:sp>
      <p:sp>
        <p:nvSpPr>
          <p:cNvPr id="88" name="Rounded Rectangle 87"/>
          <p:cNvSpPr/>
          <p:nvPr/>
        </p:nvSpPr>
        <p:spPr bwMode="auto">
          <a:xfrm>
            <a:off x="803879" y="1422313"/>
            <a:ext cx="10783888" cy="527379"/>
          </a:xfrm>
          <a:prstGeom prst="roundRect">
            <a:avLst/>
          </a:prstGeom>
          <a:solidFill>
            <a:srgbClr val="595959">
              <a:alpha val="25098"/>
            </a:srgbClr>
          </a:solidFill>
          <a:ln>
            <a:gradFill>
              <a:gsLst>
                <a:gs pos="0">
                  <a:schemeClr val="tx1">
                    <a:lumMod val="95000"/>
                    <a:alpha val="0"/>
                  </a:schemeClr>
                </a:gs>
                <a:gs pos="65000">
                  <a:schemeClr val="tx1">
                    <a:lumMod val="50000"/>
                    <a:alpha val="0"/>
                  </a:schemeClr>
                </a:gs>
                <a:gs pos="100000">
                  <a:schemeClr val="tx2">
                    <a:alpha val="33000"/>
                  </a:schemeClr>
                </a:gs>
              </a:gsLst>
              <a:lin ang="1080000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defTabSz="1218937">
              <a:defRPr/>
            </a:pPr>
            <a:endParaRPr lang="en-US" b="1" dirty="0">
              <a:solidFill>
                <a:srgbClr val="FFFFFF"/>
              </a:solidFill>
            </a:endParaRPr>
          </a:p>
        </p:txBody>
      </p:sp>
      <p:pic>
        <p:nvPicPr>
          <p:cNvPr id="102416" name="Picture 5" descr="C:\Users\Public\Pictures\DVD_ART35\Logos\System Center Virtual Machine Manager 2008\system center virtual machine manager 2008 grid rev h.png"/>
          <p:cNvPicPr>
            <a:picLocks noChangeAspect="1" noChangeArrowheads="1"/>
          </p:cNvPicPr>
          <p:nvPr/>
        </p:nvPicPr>
        <p:blipFill>
          <a:blip r:embed="rId3"/>
          <a:srcRect l="6998" t="-2" r="18150" b="4443"/>
          <a:stretch>
            <a:fillRect/>
          </a:stretch>
        </p:blipFill>
        <p:spPr bwMode="auto">
          <a:xfrm>
            <a:off x="1148280" y="1437330"/>
            <a:ext cx="1821760" cy="498917"/>
          </a:xfrm>
          <a:prstGeom prst="rect">
            <a:avLst/>
          </a:prstGeom>
          <a:noFill/>
          <a:ln w="9525">
            <a:noFill/>
            <a:miter lim="800000"/>
            <a:headEnd/>
            <a:tailEnd/>
          </a:ln>
        </p:spPr>
      </p:pic>
      <p:sp>
        <p:nvSpPr>
          <p:cNvPr id="42" name="RTM"/>
          <p:cNvSpPr/>
          <p:nvPr/>
        </p:nvSpPr>
        <p:spPr bwMode="auto">
          <a:xfrm>
            <a:off x="9974759" y="1558233"/>
            <a:ext cx="1507483"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RTM</a:t>
            </a:r>
          </a:p>
        </p:txBody>
      </p:sp>
      <p:sp>
        <p:nvSpPr>
          <p:cNvPr id="43" name="RTM"/>
          <p:cNvSpPr/>
          <p:nvPr/>
        </p:nvSpPr>
        <p:spPr bwMode="auto">
          <a:xfrm>
            <a:off x="8389646" y="1578932"/>
            <a:ext cx="826119"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Beta</a:t>
            </a:r>
            <a:endParaRPr lang="en-US" altLang="zh-CN" sz="15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endParaRPr>
          </a:p>
        </p:txBody>
      </p:sp>
      <p:sp>
        <p:nvSpPr>
          <p:cNvPr id="59" name="TextBox 58"/>
          <p:cNvSpPr txBox="1"/>
          <p:nvPr/>
        </p:nvSpPr>
        <p:spPr>
          <a:xfrm>
            <a:off x="4015527" y="1008748"/>
            <a:ext cx="1727199" cy="397225"/>
          </a:xfrm>
          <a:prstGeom prst="round2SameRect">
            <a:avLst/>
          </a:prstGeom>
          <a:solidFill>
            <a:srgbClr val="0B2137"/>
          </a:solidFill>
          <a:ln w="127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62504" tIns="81251" rIns="162504" bIns="81251" anchor="ctr"/>
          <a:lstStyle/>
          <a:p>
            <a:pPr marL="0" lvl="1" algn="ctr" defTabSz="1218937">
              <a:buClr>
                <a:srgbClr val="2D2D2D"/>
              </a:buClr>
              <a:buSzPct val="90000"/>
              <a:defRPr/>
            </a:pPr>
            <a:r>
              <a:rPr lang="en-US" dirty="0">
                <a:solidFill>
                  <a:srgbClr val="FFFFFF">
                    <a:alpha val="99000"/>
                  </a:srgbClr>
                </a:solidFill>
                <a:latin typeface="Segoe UI Semibold" pitchFamily="34" charset="0"/>
              </a:rPr>
              <a:t>1H CY10</a:t>
            </a:r>
          </a:p>
        </p:txBody>
      </p:sp>
      <p:sp>
        <p:nvSpPr>
          <p:cNvPr id="62" name="TextBox 61"/>
          <p:cNvSpPr txBox="1"/>
          <p:nvPr/>
        </p:nvSpPr>
        <p:spPr>
          <a:xfrm>
            <a:off x="5984020" y="1008748"/>
            <a:ext cx="1725612" cy="397225"/>
          </a:xfrm>
          <a:prstGeom prst="round2SameRect">
            <a:avLst/>
          </a:prstGeom>
          <a:solidFill>
            <a:srgbClr val="0B2137"/>
          </a:solidFill>
          <a:ln w="127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62504" tIns="81251" rIns="162504" bIns="81251" anchor="ctr"/>
          <a:lstStyle/>
          <a:p>
            <a:pPr marL="0" lvl="1" algn="ctr" defTabSz="1218937">
              <a:buClr>
                <a:srgbClr val="2D2D2D"/>
              </a:buClr>
              <a:buSzPct val="90000"/>
              <a:defRPr/>
            </a:pPr>
            <a:r>
              <a:rPr lang="en-US" dirty="0">
                <a:solidFill>
                  <a:srgbClr val="FFFFFF">
                    <a:alpha val="99000"/>
                  </a:srgbClr>
                </a:solidFill>
                <a:latin typeface="Segoe UI Semibold" pitchFamily="34" charset="0"/>
              </a:rPr>
              <a:t>2H CY10</a:t>
            </a:r>
          </a:p>
        </p:txBody>
      </p:sp>
      <p:sp>
        <p:nvSpPr>
          <p:cNvPr id="64" name="TextBox 63"/>
          <p:cNvSpPr txBox="1"/>
          <p:nvPr/>
        </p:nvSpPr>
        <p:spPr>
          <a:xfrm>
            <a:off x="7936424" y="1008748"/>
            <a:ext cx="1727199" cy="397225"/>
          </a:xfrm>
          <a:prstGeom prst="round2SameRect">
            <a:avLst/>
          </a:prstGeom>
          <a:solidFill>
            <a:srgbClr val="0B2137"/>
          </a:solidFill>
          <a:ln w="127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62504" tIns="81251" rIns="162504" bIns="81251" anchor="ctr"/>
          <a:lstStyle/>
          <a:p>
            <a:pPr marL="0" lvl="1" algn="ctr" defTabSz="1218937">
              <a:buClr>
                <a:srgbClr val="2D2D2D"/>
              </a:buClr>
              <a:buSzPct val="90000"/>
              <a:defRPr/>
            </a:pPr>
            <a:r>
              <a:rPr lang="en-US" dirty="0">
                <a:solidFill>
                  <a:srgbClr val="FFFFFF">
                    <a:alpha val="99000"/>
                  </a:srgbClr>
                </a:solidFill>
                <a:latin typeface="Segoe UI Semibold" pitchFamily="34" charset="0"/>
              </a:rPr>
              <a:t>1H CY11</a:t>
            </a:r>
          </a:p>
        </p:txBody>
      </p:sp>
      <p:sp>
        <p:nvSpPr>
          <p:cNvPr id="66" name="TextBox 65"/>
          <p:cNvSpPr txBox="1"/>
          <p:nvPr/>
        </p:nvSpPr>
        <p:spPr>
          <a:xfrm>
            <a:off x="9892225" y="1008748"/>
            <a:ext cx="1727199" cy="397225"/>
          </a:xfrm>
          <a:prstGeom prst="round2SameRect">
            <a:avLst/>
          </a:prstGeom>
          <a:solidFill>
            <a:srgbClr val="0B2137"/>
          </a:solidFill>
          <a:ln w="127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62504" tIns="81251" rIns="162504" bIns="81251" anchor="ctr"/>
          <a:lstStyle/>
          <a:p>
            <a:pPr marL="0" lvl="1" algn="ctr" defTabSz="1218937">
              <a:buClr>
                <a:srgbClr val="2D2D2D"/>
              </a:buClr>
              <a:buSzPct val="90000"/>
              <a:defRPr/>
            </a:pPr>
            <a:r>
              <a:rPr lang="en-US" dirty="0">
                <a:solidFill>
                  <a:srgbClr val="FFFFFF">
                    <a:alpha val="99000"/>
                  </a:srgbClr>
                </a:solidFill>
                <a:latin typeface="Segoe UI Semibold" pitchFamily="34" charset="0"/>
              </a:rPr>
              <a:t>2H CY11</a:t>
            </a:r>
          </a:p>
        </p:txBody>
      </p:sp>
      <p:sp>
        <p:nvSpPr>
          <p:cNvPr id="81" name="Rounded Rectangle 80"/>
          <p:cNvSpPr/>
          <p:nvPr/>
        </p:nvSpPr>
        <p:spPr bwMode="auto">
          <a:xfrm>
            <a:off x="803879" y="1981865"/>
            <a:ext cx="10783888" cy="520519"/>
          </a:xfrm>
          <a:prstGeom prst="roundRect">
            <a:avLst/>
          </a:prstGeom>
          <a:solidFill>
            <a:srgbClr val="595959">
              <a:alpha val="25098"/>
            </a:srgbClr>
          </a:solidFill>
          <a:ln>
            <a:gradFill>
              <a:gsLst>
                <a:gs pos="0">
                  <a:schemeClr val="tx1">
                    <a:lumMod val="95000"/>
                    <a:alpha val="0"/>
                  </a:schemeClr>
                </a:gs>
                <a:gs pos="65000">
                  <a:schemeClr val="tx1">
                    <a:lumMod val="50000"/>
                    <a:alpha val="0"/>
                  </a:schemeClr>
                </a:gs>
                <a:gs pos="100000">
                  <a:schemeClr val="tx2">
                    <a:alpha val="33000"/>
                  </a:schemeClr>
                </a:gs>
              </a:gsLst>
              <a:lin ang="1080000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defTabSz="1218937">
              <a:defRPr/>
            </a:pPr>
            <a:endParaRPr lang="en-US" b="1" dirty="0">
              <a:solidFill>
                <a:srgbClr val="FFFFFF"/>
              </a:solidFill>
            </a:endParaRPr>
          </a:p>
        </p:txBody>
      </p:sp>
      <p:pic>
        <p:nvPicPr>
          <p:cNvPr id="102417" name="Picture 2" descr="\\server3\internalbin\Resource_DVD_Update_1\DVD_ART35_Update1_revMar09\Logos\System Center Configuration Manager\System Center Configuration Manager logo rev.png"/>
          <p:cNvPicPr>
            <a:picLocks noChangeAspect="1" noChangeArrowheads="1"/>
          </p:cNvPicPr>
          <p:nvPr/>
        </p:nvPicPr>
        <p:blipFill>
          <a:blip r:embed="rId4"/>
          <a:srcRect/>
          <a:stretch>
            <a:fillRect/>
          </a:stretch>
        </p:blipFill>
        <p:spPr bwMode="auto">
          <a:xfrm>
            <a:off x="1197091" y="2035841"/>
            <a:ext cx="1622800" cy="437959"/>
          </a:xfrm>
          <a:prstGeom prst="rect">
            <a:avLst/>
          </a:prstGeom>
          <a:noFill/>
          <a:ln w="9525">
            <a:noFill/>
            <a:miter lim="800000"/>
            <a:headEnd/>
            <a:tailEnd/>
          </a:ln>
        </p:spPr>
      </p:pic>
      <p:sp>
        <p:nvSpPr>
          <p:cNvPr id="46" name="RTM"/>
          <p:cNvSpPr/>
          <p:nvPr/>
        </p:nvSpPr>
        <p:spPr bwMode="auto">
          <a:xfrm>
            <a:off x="9974759" y="2097332"/>
            <a:ext cx="1507483"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RTM</a:t>
            </a:r>
          </a:p>
        </p:txBody>
      </p:sp>
      <p:sp>
        <p:nvSpPr>
          <p:cNvPr id="52" name="RTM"/>
          <p:cNvSpPr/>
          <p:nvPr/>
        </p:nvSpPr>
        <p:spPr bwMode="auto">
          <a:xfrm>
            <a:off x="8340241" y="2104333"/>
            <a:ext cx="924918"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Beta2</a:t>
            </a:r>
          </a:p>
        </p:txBody>
      </p:sp>
      <p:sp>
        <p:nvSpPr>
          <p:cNvPr id="51" name="RTM"/>
          <p:cNvSpPr/>
          <p:nvPr/>
        </p:nvSpPr>
        <p:spPr bwMode="auto">
          <a:xfrm>
            <a:off x="6107721" y="2097332"/>
            <a:ext cx="1507483"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2007 R3</a:t>
            </a:r>
          </a:p>
        </p:txBody>
      </p:sp>
      <p:sp>
        <p:nvSpPr>
          <p:cNvPr id="48" name="Title 47"/>
          <p:cNvSpPr>
            <a:spLocks noGrp="1"/>
          </p:cNvSpPr>
          <p:nvPr>
            <p:ph type="title"/>
          </p:nvPr>
        </p:nvSpPr>
        <p:spPr>
          <a:xfrm>
            <a:off x="519112" y="228600"/>
            <a:ext cx="11149013" cy="553998"/>
          </a:xfrm>
        </p:spPr>
        <p:txBody>
          <a:bodyPr/>
          <a:lstStyle/>
          <a:p>
            <a:r>
              <a:rPr lang="en-US" sz="4000" dirty="0" smtClean="0"/>
              <a:t>System Center Roadmap</a:t>
            </a:r>
            <a:endParaRPr lang="en-US" sz="4000" dirty="0"/>
          </a:p>
        </p:txBody>
      </p:sp>
      <p:sp>
        <p:nvSpPr>
          <p:cNvPr id="90" name="Rounded Rectangle 89"/>
          <p:cNvSpPr/>
          <p:nvPr/>
        </p:nvSpPr>
        <p:spPr bwMode="auto">
          <a:xfrm>
            <a:off x="786783" y="4754703"/>
            <a:ext cx="10804156" cy="518207"/>
          </a:xfrm>
          <a:prstGeom prst="roundRect">
            <a:avLst/>
          </a:prstGeom>
          <a:solidFill>
            <a:srgbClr val="595959">
              <a:alpha val="25098"/>
            </a:srgbClr>
          </a:solidFill>
          <a:ln>
            <a:gradFill>
              <a:gsLst>
                <a:gs pos="0">
                  <a:schemeClr val="tx1">
                    <a:lumMod val="95000"/>
                    <a:alpha val="0"/>
                  </a:schemeClr>
                </a:gs>
                <a:gs pos="65000">
                  <a:schemeClr val="tx1">
                    <a:lumMod val="50000"/>
                    <a:alpha val="0"/>
                  </a:schemeClr>
                </a:gs>
                <a:gs pos="100000">
                  <a:schemeClr val="tx2">
                    <a:alpha val="33000"/>
                  </a:schemeClr>
                </a:gs>
              </a:gsLst>
              <a:lin ang="1080000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defTabSz="1218937">
              <a:defRPr/>
            </a:pPr>
            <a:endParaRPr lang="en-US" b="1" dirty="0">
              <a:solidFill>
                <a:srgbClr val="FFFFFF"/>
              </a:solidFill>
            </a:endParaRPr>
          </a:p>
        </p:txBody>
      </p:sp>
      <p:pic>
        <p:nvPicPr>
          <p:cNvPr id="102414" name="Picture 6" descr="C:\Documents and Settings\Eva\My Documents\336\SysCnt-OprtnsMgr_h_rgb_r.png"/>
          <p:cNvPicPr>
            <a:picLocks noChangeAspect="1" noChangeArrowheads="1"/>
          </p:cNvPicPr>
          <p:nvPr/>
        </p:nvPicPr>
        <p:blipFill>
          <a:blip r:embed="rId5"/>
          <a:srcRect/>
          <a:stretch>
            <a:fillRect/>
          </a:stretch>
        </p:blipFill>
        <p:spPr bwMode="auto">
          <a:xfrm>
            <a:off x="1153496" y="4798326"/>
            <a:ext cx="1534476" cy="442532"/>
          </a:xfrm>
          <a:prstGeom prst="rect">
            <a:avLst/>
          </a:prstGeom>
          <a:noFill/>
          <a:ln w="9525">
            <a:noFill/>
            <a:miter lim="800000"/>
            <a:headEnd/>
            <a:tailEnd/>
          </a:ln>
        </p:spPr>
      </p:pic>
      <p:sp>
        <p:nvSpPr>
          <p:cNvPr id="80" name="Rounded Rectangle 79"/>
          <p:cNvSpPr/>
          <p:nvPr/>
        </p:nvSpPr>
        <p:spPr bwMode="auto">
          <a:xfrm>
            <a:off x="803879" y="3670395"/>
            <a:ext cx="10783888" cy="509087"/>
          </a:xfrm>
          <a:prstGeom prst="roundRect">
            <a:avLst/>
          </a:prstGeom>
          <a:solidFill>
            <a:srgbClr val="595959">
              <a:alpha val="25098"/>
            </a:srgbClr>
          </a:solidFill>
          <a:ln>
            <a:gradFill>
              <a:gsLst>
                <a:gs pos="0">
                  <a:schemeClr val="tx1">
                    <a:lumMod val="95000"/>
                    <a:alpha val="0"/>
                  </a:schemeClr>
                </a:gs>
                <a:gs pos="65000">
                  <a:schemeClr val="tx1">
                    <a:lumMod val="50000"/>
                    <a:alpha val="0"/>
                  </a:schemeClr>
                </a:gs>
                <a:gs pos="100000">
                  <a:schemeClr val="tx2">
                    <a:alpha val="33000"/>
                  </a:schemeClr>
                </a:gs>
              </a:gsLst>
              <a:lin ang="1080000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defTabSz="1218937">
              <a:defRPr/>
            </a:pPr>
            <a:endParaRPr lang="en-US" b="1" dirty="0">
              <a:solidFill>
                <a:srgbClr val="FFFFFF"/>
              </a:solidFill>
            </a:endParaRPr>
          </a:p>
        </p:txBody>
      </p:sp>
      <p:pic>
        <p:nvPicPr>
          <p:cNvPr id="102415" name="Picture 7" descr="C:\Documents and Settings\Eva\My Documents\336\SysCnt-ServiceMgr_h_rgb_r.png"/>
          <p:cNvPicPr>
            <a:picLocks noChangeAspect="1" noChangeArrowheads="1"/>
          </p:cNvPicPr>
          <p:nvPr/>
        </p:nvPicPr>
        <p:blipFill>
          <a:blip r:embed="rId6"/>
          <a:srcRect/>
          <a:stretch>
            <a:fillRect/>
          </a:stretch>
        </p:blipFill>
        <p:spPr bwMode="auto">
          <a:xfrm>
            <a:off x="1170591" y="3715590"/>
            <a:ext cx="1371681" cy="423359"/>
          </a:xfrm>
          <a:prstGeom prst="rect">
            <a:avLst/>
          </a:prstGeom>
          <a:noFill/>
          <a:ln w="9525">
            <a:noFill/>
            <a:miter lim="800000"/>
            <a:headEnd/>
            <a:tailEnd/>
          </a:ln>
        </p:spPr>
      </p:pic>
      <p:sp>
        <p:nvSpPr>
          <p:cNvPr id="41" name="RTM"/>
          <p:cNvSpPr/>
          <p:nvPr/>
        </p:nvSpPr>
        <p:spPr bwMode="auto">
          <a:xfrm>
            <a:off x="3989988" y="3641941"/>
            <a:ext cx="1724026" cy="590931"/>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2010</a:t>
            </a:r>
          </a:p>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IT GRC </a:t>
            </a:r>
          </a:p>
        </p:txBody>
      </p:sp>
      <p:sp>
        <p:nvSpPr>
          <p:cNvPr id="54" name="RTM"/>
          <p:cNvSpPr/>
          <p:nvPr/>
        </p:nvSpPr>
        <p:spPr bwMode="auto">
          <a:xfrm>
            <a:off x="10073596" y="3810915"/>
            <a:ext cx="1309809" cy="249299"/>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lIns="0" tIns="0" rIns="0" bIns="0" anchor="ctr">
            <a:spAutoFit/>
          </a:bodyPr>
          <a:lstStyle/>
          <a:p>
            <a:pPr algn="ctr" defTabSz="1218937">
              <a:lnSpc>
                <a:spcPct val="90000"/>
              </a:lnSpc>
              <a:buClr>
                <a:srgbClr val="777777"/>
              </a:buClr>
              <a:buSzPct val="130000"/>
              <a:tabLst>
                <a:tab pos="1828480" algn="l"/>
              </a:tabLst>
              <a:defRPr/>
            </a:pPr>
            <a:r>
              <a:rPr lang="en-US" altLang="zh-CN"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Beta &amp; RTM</a:t>
            </a:r>
          </a:p>
        </p:txBody>
      </p:sp>
      <p:sp>
        <p:nvSpPr>
          <p:cNvPr id="86" name="Rounded Rectangle 85"/>
          <p:cNvSpPr/>
          <p:nvPr/>
        </p:nvSpPr>
        <p:spPr bwMode="auto">
          <a:xfrm>
            <a:off x="803879" y="4210302"/>
            <a:ext cx="10783888" cy="514829"/>
          </a:xfrm>
          <a:prstGeom prst="roundRect">
            <a:avLst/>
          </a:prstGeom>
          <a:solidFill>
            <a:srgbClr val="595959">
              <a:alpha val="25098"/>
            </a:srgbClr>
          </a:solidFill>
          <a:ln>
            <a:gradFill>
              <a:gsLst>
                <a:gs pos="0">
                  <a:schemeClr val="tx1">
                    <a:lumMod val="95000"/>
                    <a:alpha val="0"/>
                  </a:schemeClr>
                </a:gs>
                <a:gs pos="65000">
                  <a:schemeClr val="tx1">
                    <a:lumMod val="50000"/>
                    <a:alpha val="0"/>
                  </a:schemeClr>
                </a:gs>
                <a:gs pos="100000">
                  <a:schemeClr val="tx2">
                    <a:alpha val="33000"/>
                  </a:schemeClr>
                </a:gs>
              </a:gsLst>
              <a:lin ang="1080000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defTabSz="1218937">
              <a:defRPr/>
            </a:pPr>
            <a:endParaRPr lang="en-US" b="1" dirty="0">
              <a:solidFill>
                <a:srgbClr val="FFFFFF"/>
              </a:solidFill>
            </a:endParaRPr>
          </a:p>
        </p:txBody>
      </p:sp>
      <p:pic>
        <p:nvPicPr>
          <p:cNvPr id="102413" name="Picture 4" descr="C:\Documents and Settings\Eva\My Documents\336\SysCnt-DPM_h_rgb_r.png"/>
          <p:cNvPicPr>
            <a:picLocks noChangeAspect="1" noChangeArrowheads="1"/>
          </p:cNvPicPr>
          <p:nvPr/>
        </p:nvPicPr>
        <p:blipFill>
          <a:blip r:embed="rId7"/>
          <a:srcRect/>
          <a:stretch>
            <a:fillRect/>
          </a:stretch>
        </p:blipFill>
        <p:spPr bwMode="auto">
          <a:xfrm>
            <a:off x="1170592" y="4253694"/>
            <a:ext cx="1636049" cy="400265"/>
          </a:xfrm>
          <a:prstGeom prst="rect">
            <a:avLst/>
          </a:prstGeom>
          <a:noFill/>
          <a:ln w="9525">
            <a:noFill/>
            <a:miter lim="800000"/>
            <a:headEnd/>
            <a:tailEnd/>
          </a:ln>
        </p:spPr>
      </p:pic>
      <p:sp>
        <p:nvSpPr>
          <p:cNvPr id="44" name="RTM"/>
          <p:cNvSpPr/>
          <p:nvPr/>
        </p:nvSpPr>
        <p:spPr bwMode="auto">
          <a:xfrm>
            <a:off x="4170592" y="4324488"/>
            <a:ext cx="1333277" cy="343013"/>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none" lIns="0" tIns="0" rIns="0" bIns="0" anchor="ctr"/>
          <a:lstStyle/>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2010</a:t>
            </a:r>
          </a:p>
        </p:txBody>
      </p:sp>
      <p:sp>
        <p:nvSpPr>
          <p:cNvPr id="58" name="Rounded Rectangle 57"/>
          <p:cNvSpPr/>
          <p:nvPr/>
        </p:nvSpPr>
        <p:spPr bwMode="auto">
          <a:xfrm>
            <a:off x="803875" y="5783726"/>
            <a:ext cx="10783888" cy="440063"/>
          </a:xfrm>
          <a:prstGeom prst="roundRect">
            <a:avLst/>
          </a:prstGeom>
          <a:solidFill>
            <a:srgbClr val="595959">
              <a:alpha val="25098"/>
            </a:srgbClr>
          </a:solidFill>
          <a:ln>
            <a:gradFill>
              <a:gsLst>
                <a:gs pos="0">
                  <a:schemeClr val="tx1">
                    <a:lumMod val="95000"/>
                    <a:alpha val="0"/>
                  </a:schemeClr>
                </a:gs>
                <a:gs pos="65000">
                  <a:schemeClr val="tx1">
                    <a:lumMod val="50000"/>
                    <a:alpha val="0"/>
                  </a:schemeClr>
                </a:gs>
                <a:gs pos="100000">
                  <a:schemeClr val="tx2">
                    <a:alpha val="33000"/>
                  </a:schemeClr>
                </a:gs>
              </a:gsLst>
              <a:lin ang="1080000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marL="607378" lvl="1" indent="2117" defTabSz="1218937">
              <a:defRPr/>
            </a:pPr>
            <a:r>
              <a:rPr lang="en-US" sz="2700" b="1" dirty="0">
                <a:solidFill>
                  <a:srgbClr val="FFFFFF"/>
                </a:solidFill>
              </a:rPr>
              <a:t> </a:t>
            </a:r>
          </a:p>
        </p:txBody>
      </p:sp>
      <p:sp>
        <p:nvSpPr>
          <p:cNvPr id="68" name="RTM"/>
          <p:cNvSpPr/>
          <p:nvPr/>
        </p:nvSpPr>
        <p:spPr bwMode="auto">
          <a:xfrm>
            <a:off x="10013098" y="5870517"/>
            <a:ext cx="1499415" cy="263149"/>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0" tIns="0" rIns="0" bIns="0" anchor="ctr">
            <a:spAutoFit/>
          </a:bodyPr>
          <a:lstStyle/>
          <a:p>
            <a:pPr algn="ctr" defTabSz="1218937">
              <a:lnSpc>
                <a:spcPct val="90000"/>
              </a:lnSpc>
              <a:buClr>
                <a:srgbClr val="777777"/>
              </a:buClr>
              <a:buSzPct val="130000"/>
              <a:tabLst>
                <a:tab pos="1828480" algn="l"/>
              </a:tabLst>
              <a:defRPr/>
            </a:pPr>
            <a:r>
              <a:rPr lang="en-US" altLang="zh-CN" sz="19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Beta &amp; RTM</a:t>
            </a:r>
          </a:p>
        </p:txBody>
      </p:sp>
      <p:sp>
        <p:nvSpPr>
          <p:cNvPr id="71" name="TextBox 70"/>
          <p:cNvSpPr txBox="1"/>
          <p:nvPr/>
        </p:nvSpPr>
        <p:spPr>
          <a:xfrm>
            <a:off x="1172097" y="5765801"/>
            <a:ext cx="2640912" cy="430887"/>
          </a:xfrm>
          <a:prstGeom prst="rect">
            <a:avLst/>
          </a:prstGeom>
          <a:noFill/>
        </p:spPr>
        <p:txBody>
          <a:bodyPr wrap="square" lIns="0" tIns="0" rIns="0" bIns="0" rtlCol="0">
            <a:spAutoFit/>
          </a:bodyPr>
          <a:lstStyle/>
          <a:p>
            <a:pPr defTabSz="1216871" fontAlgn="base">
              <a:spcBef>
                <a:spcPct val="0"/>
              </a:spcBef>
              <a:spcAft>
                <a:spcPct val="0"/>
              </a:spcAft>
            </a:pPr>
            <a:r>
              <a:rPr lang="en-US" sz="1400" b="1" dirty="0">
                <a:gradFill>
                  <a:gsLst>
                    <a:gs pos="0">
                      <a:srgbClr val="FFFFFF"/>
                    </a:gs>
                    <a:gs pos="86000">
                      <a:srgbClr val="FFFFFF"/>
                    </a:gs>
                  </a:gsLst>
                  <a:lin ang="5400000" scaled="0"/>
                </a:gradFill>
                <a:latin typeface="Segoe UI Light" pitchFamily="34" charset="0"/>
                <a:cs typeface="Arial" charset="0"/>
              </a:rPr>
              <a:t>System Center</a:t>
            </a:r>
          </a:p>
          <a:p>
            <a:pPr defTabSz="1216871" fontAlgn="base">
              <a:spcBef>
                <a:spcPct val="0"/>
              </a:spcBef>
              <a:spcAft>
                <a:spcPct val="0"/>
              </a:spcAft>
            </a:pPr>
            <a:r>
              <a:rPr lang="en-US" sz="1400" b="1" dirty="0">
                <a:gradFill>
                  <a:gsLst>
                    <a:gs pos="0">
                      <a:srgbClr val="FFFFFF"/>
                    </a:gs>
                    <a:gs pos="86000">
                      <a:srgbClr val="FFFFFF"/>
                    </a:gs>
                  </a:gsLst>
                  <a:lin ang="5400000" scaled="0"/>
                </a:gradFill>
                <a:latin typeface="Segoe UI Light" pitchFamily="34" charset="0"/>
                <a:cs typeface="Arial" charset="0"/>
              </a:rPr>
              <a:t>Codename “Concero”</a:t>
            </a:r>
            <a:endParaRPr lang="en-US" sz="1500" b="1" dirty="0">
              <a:solidFill>
                <a:srgbClr val="FFFFFF"/>
              </a:solidFill>
              <a:latin typeface="Segoe UI Light" pitchFamily="34" charset="0"/>
              <a:cs typeface="Arial" charset="0"/>
            </a:endParaRPr>
          </a:p>
        </p:txBody>
      </p:sp>
      <p:sp>
        <p:nvSpPr>
          <p:cNvPr id="34" name="Rounded Rectangle 33"/>
          <p:cNvSpPr/>
          <p:nvPr/>
        </p:nvSpPr>
        <p:spPr bwMode="auto">
          <a:xfrm>
            <a:off x="803880" y="3099979"/>
            <a:ext cx="10787063" cy="548432"/>
          </a:xfrm>
          <a:prstGeom prst="roundRect">
            <a:avLst/>
          </a:prstGeom>
          <a:solidFill>
            <a:srgbClr val="595959">
              <a:alpha val="25098"/>
            </a:srgbClr>
          </a:solidFill>
          <a:ln>
            <a:gradFill>
              <a:gsLst>
                <a:gs pos="0">
                  <a:schemeClr val="tx1">
                    <a:lumMod val="95000"/>
                    <a:alpha val="0"/>
                  </a:schemeClr>
                </a:gs>
                <a:gs pos="65000">
                  <a:schemeClr val="tx1">
                    <a:lumMod val="50000"/>
                    <a:alpha val="0"/>
                  </a:schemeClr>
                </a:gs>
                <a:gs pos="100000">
                  <a:schemeClr val="tx2">
                    <a:alpha val="33000"/>
                  </a:schemeClr>
                </a:gs>
              </a:gsLst>
              <a:lin ang="1080000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defTabSz="1218937">
              <a:defRPr/>
            </a:pPr>
            <a:endParaRPr lang="en-US" b="1" dirty="0">
              <a:solidFill>
                <a:srgbClr val="FFFFFF"/>
              </a:solidFill>
            </a:endParaRPr>
          </a:p>
        </p:txBody>
      </p:sp>
      <p:sp>
        <p:nvSpPr>
          <p:cNvPr id="55" name="RTM"/>
          <p:cNvSpPr/>
          <p:nvPr/>
        </p:nvSpPr>
        <p:spPr bwMode="auto">
          <a:xfrm>
            <a:off x="9974759" y="3232588"/>
            <a:ext cx="1507483"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RTM</a:t>
            </a:r>
          </a:p>
        </p:txBody>
      </p:sp>
      <p:sp>
        <p:nvSpPr>
          <p:cNvPr id="56" name="RTM"/>
          <p:cNvSpPr/>
          <p:nvPr/>
        </p:nvSpPr>
        <p:spPr bwMode="auto">
          <a:xfrm>
            <a:off x="8452192" y="3232588"/>
            <a:ext cx="701020"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Beta </a:t>
            </a:r>
          </a:p>
        </p:txBody>
      </p:sp>
      <p:sp>
        <p:nvSpPr>
          <p:cNvPr id="73" name="Rounded Rectangle 72"/>
          <p:cNvSpPr/>
          <p:nvPr/>
        </p:nvSpPr>
        <p:spPr bwMode="auto">
          <a:xfrm>
            <a:off x="803879" y="5342571"/>
            <a:ext cx="10783888" cy="453183"/>
          </a:xfrm>
          <a:prstGeom prst="roundRect">
            <a:avLst/>
          </a:prstGeom>
          <a:solidFill>
            <a:srgbClr val="595959">
              <a:alpha val="25098"/>
            </a:srgbClr>
          </a:solidFill>
          <a:ln>
            <a:gradFill>
              <a:gsLst>
                <a:gs pos="0">
                  <a:schemeClr val="tx1">
                    <a:lumMod val="95000"/>
                    <a:alpha val="0"/>
                  </a:schemeClr>
                </a:gs>
                <a:gs pos="65000">
                  <a:schemeClr val="tx1">
                    <a:lumMod val="50000"/>
                    <a:alpha val="0"/>
                  </a:schemeClr>
                </a:gs>
                <a:gs pos="100000">
                  <a:schemeClr val="tx2">
                    <a:alpha val="33000"/>
                  </a:schemeClr>
                </a:gs>
              </a:gsLst>
              <a:lin ang="1080000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defTabSz="1218937">
              <a:defRPr/>
            </a:pPr>
            <a:endParaRPr lang="en-US" b="1" dirty="0">
              <a:solidFill>
                <a:srgbClr val="FFFFFF"/>
              </a:solidFill>
            </a:endParaRPr>
          </a:p>
        </p:txBody>
      </p:sp>
      <p:sp>
        <p:nvSpPr>
          <p:cNvPr id="74" name="RTM"/>
          <p:cNvSpPr/>
          <p:nvPr/>
        </p:nvSpPr>
        <p:spPr bwMode="auto">
          <a:xfrm>
            <a:off x="8419838" y="5391845"/>
            <a:ext cx="731248"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RC</a:t>
            </a:r>
          </a:p>
        </p:txBody>
      </p:sp>
      <p:sp>
        <p:nvSpPr>
          <p:cNvPr id="77" name="RTM"/>
          <p:cNvSpPr/>
          <p:nvPr/>
        </p:nvSpPr>
        <p:spPr bwMode="auto">
          <a:xfrm>
            <a:off x="9961618" y="5392984"/>
            <a:ext cx="1507483"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RTW</a:t>
            </a:r>
          </a:p>
        </p:txBody>
      </p:sp>
      <p:pic>
        <p:nvPicPr>
          <p:cNvPr id="205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9883" y="5342571"/>
            <a:ext cx="1448439" cy="3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Rounded Rectangle 68"/>
          <p:cNvSpPr/>
          <p:nvPr/>
        </p:nvSpPr>
        <p:spPr bwMode="auto">
          <a:xfrm>
            <a:off x="803880" y="2526147"/>
            <a:ext cx="10787063" cy="548432"/>
          </a:xfrm>
          <a:prstGeom prst="roundRect">
            <a:avLst/>
          </a:prstGeom>
          <a:solidFill>
            <a:srgbClr val="595959">
              <a:alpha val="25098"/>
            </a:srgbClr>
          </a:solidFill>
          <a:ln>
            <a:gradFill>
              <a:gsLst>
                <a:gs pos="0">
                  <a:schemeClr val="tx1">
                    <a:lumMod val="95000"/>
                    <a:alpha val="0"/>
                  </a:schemeClr>
                </a:gs>
                <a:gs pos="65000">
                  <a:schemeClr val="tx1">
                    <a:lumMod val="50000"/>
                    <a:alpha val="0"/>
                  </a:schemeClr>
                </a:gs>
                <a:gs pos="100000">
                  <a:schemeClr val="tx2">
                    <a:alpha val="33000"/>
                  </a:schemeClr>
                </a:gs>
              </a:gsLst>
              <a:lin ang="1080000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defTabSz="1218937">
              <a:defRPr/>
            </a:pPr>
            <a:endParaRPr lang="en-US" b="1" dirty="0">
              <a:solidFill>
                <a:srgbClr val="FFFFFF"/>
              </a:solidFill>
            </a:endParaRPr>
          </a:p>
        </p:txBody>
      </p:sp>
      <p:sp>
        <p:nvSpPr>
          <p:cNvPr id="70" name="RTM"/>
          <p:cNvSpPr/>
          <p:nvPr/>
        </p:nvSpPr>
        <p:spPr bwMode="auto">
          <a:xfrm>
            <a:off x="4108939" y="2678633"/>
            <a:ext cx="1528511"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Acquired</a:t>
            </a:r>
          </a:p>
        </p:txBody>
      </p:sp>
      <p:sp>
        <p:nvSpPr>
          <p:cNvPr id="72" name="RTM"/>
          <p:cNvSpPr/>
          <p:nvPr/>
        </p:nvSpPr>
        <p:spPr bwMode="auto">
          <a:xfrm>
            <a:off x="9974759" y="2658756"/>
            <a:ext cx="1507483"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RTM</a:t>
            </a:r>
          </a:p>
        </p:txBody>
      </p:sp>
      <p:sp>
        <p:nvSpPr>
          <p:cNvPr id="75" name="RTM"/>
          <p:cNvSpPr/>
          <p:nvPr/>
        </p:nvSpPr>
        <p:spPr bwMode="auto">
          <a:xfrm>
            <a:off x="8452192" y="2658756"/>
            <a:ext cx="701020"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Beta </a:t>
            </a:r>
          </a:p>
        </p:txBody>
      </p:sp>
      <p:sp>
        <p:nvSpPr>
          <p:cNvPr id="76" name="RTM"/>
          <p:cNvSpPr/>
          <p:nvPr/>
        </p:nvSpPr>
        <p:spPr bwMode="auto">
          <a:xfrm>
            <a:off x="6520858" y="2652633"/>
            <a:ext cx="1507483"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6.3</a:t>
            </a:r>
          </a:p>
        </p:txBody>
      </p:sp>
      <p:pic>
        <p:nvPicPr>
          <p:cNvPr id="78"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70591" y="2644812"/>
            <a:ext cx="1332098" cy="345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10">
            <a:hlinkClick r:id="rId10"/>
          </p:cNvPr>
          <p:cNvPicPr>
            <a:picLocks noChangeAspect="1" noChangeArrowheads="1"/>
          </p:cNvPicPr>
          <p:nvPr/>
        </p:nvPicPr>
        <p:blipFill>
          <a:blip r:embed="rId11"/>
          <a:srcRect/>
          <a:stretch>
            <a:fillRect/>
          </a:stretch>
        </p:blipFill>
        <p:spPr bwMode="auto">
          <a:xfrm>
            <a:off x="6328036" y="2576750"/>
            <a:ext cx="741072" cy="371031"/>
          </a:xfrm>
          <a:prstGeom prst="rect">
            <a:avLst/>
          </a:prstGeom>
          <a:noFill/>
          <a:ln w="9525">
            <a:noFill/>
            <a:miter lim="800000"/>
            <a:headEnd/>
            <a:tailEnd/>
          </a:ln>
        </p:spPr>
      </p:pic>
      <p:sp>
        <p:nvSpPr>
          <p:cNvPr id="82" name="RTM"/>
          <p:cNvSpPr/>
          <p:nvPr/>
        </p:nvSpPr>
        <p:spPr bwMode="auto">
          <a:xfrm>
            <a:off x="6105141" y="5391429"/>
            <a:ext cx="1507483"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Beta</a:t>
            </a:r>
          </a:p>
        </p:txBody>
      </p:sp>
      <p:pic>
        <p:nvPicPr>
          <p:cNvPr id="83" name="Picture 2"/>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12892"/>
          <a:stretch/>
        </p:blipFill>
        <p:spPr bwMode="auto">
          <a:xfrm>
            <a:off x="1170594" y="3184674"/>
            <a:ext cx="1474916" cy="38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RTM"/>
          <p:cNvSpPr/>
          <p:nvPr/>
        </p:nvSpPr>
        <p:spPr bwMode="auto">
          <a:xfrm>
            <a:off x="8400550" y="1578932"/>
            <a:ext cx="819520"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solidFill>
                  <a:srgbClr val="FFC000"/>
                </a:solidFill>
                <a:latin typeface="Segoe UI Semibold" pitchFamily="34" charset="0"/>
                <a:cs typeface="Segoe UI" pitchFamily="34" charset="0"/>
              </a:rPr>
              <a:t>Beta</a:t>
            </a:r>
            <a:endParaRPr lang="en-US" altLang="zh-CN" sz="1500" kern="0" dirty="0">
              <a:ln w="18415" cmpd="sng">
                <a:noFill/>
                <a:prstDash val="solid"/>
              </a:ln>
              <a:solidFill>
                <a:srgbClr val="FFC000"/>
              </a:solidFill>
              <a:latin typeface="Segoe UI Semibold" pitchFamily="34" charset="0"/>
              <a:cs typeface="Segoe UI" pitchFamily="34" charset="0"/>
            </a:endParaRPr>
          </a:p>
        </p:txBody>
      </p:sp>
      <p:sp>
        <p:nvSpPr>
          <p:cNvPr id="100" name="RTM"/>
          <p:cNvSpPr/>
          <p:nvPr/>
        </p:nvSpPr>
        <p:spPr bwMode="auto">
          <a:xfrm>
            <a:off x="8351546" y="2104333"/>
            <a:ext cx="917528"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solidFill>
                  <a:srgbClr val="FFC000"/>
                </a:solidFill>
                <a:latin typeface="Segoe UI Semibold" pitchFamily="34" charset="0"/>
                <a:cs typeface="Segoe UI" pitchFamily="34" charset="0"/>
              </a:rPr>
              <a:t>Beta2</a:t>
            </a:r>
          </a:p>
        </p:txBody>
      </p:sp>
      <p:sp>
        <p:nvSpPr>
          <p:cNvPr id="101" name="RTM"/>
          <p:cNvSpPr/>
          <p:nvPr/>
        </p:nvSpPr>
        <p:spPr bwMode="auto">
          <a:xfrm>
            <a:off x="8370608" y="5391845"/>
            <a:ext cx="819520"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solidFill>
                  <a:srgbClr val="FFC000"/>
                </a:solidFill>
                <a:latin typeface="Segoe UI Semibold" pitchFamily="34" charset="0"/>
                <a:cs typeface="Segoe UI" pitchFamily="34" charset="0"/>
              </a:rPr>
              <a:t>RC</a:t>
            </a:r>
          </a:p>
        </p:txBody>
      </p:sp>
      <p:sp>
        <p:nvSpPr>
          <p:cNvPr id="15" name="Rectangle 14"/>
          <p:cNvSpPr/>
          <p:nvPr/>
        </p:nvSpPr>
        <p:spPr>
          <a:xfrm>
            <a:off x="6473472" y="199577"/>
            <a:ext cx="2344647" cy="615553"/>
          </a:xfrm>
          <a:prstGeom prst="rect">
            <a:avLst/>
          </a:prstGeom>
        </p:spPr>
        <p:txBody>
          <a:bodyPr wrap="none" lIns="121899" tIns="60949" rIns="121899" bIns="60949">
            <a:spAutoFit/>
          </a:bodyPr>
          <a:lstStyle/>
          <a:p>
            <a:pPr defTabSz="1218937"/>
            <a:r>
              <a:rPr lang="en-US" sz="3200" i="1" dirty="0">
                <a:solidFill>
                  <a:srgbClr val="FFC000"/>
                </a:solidFill>
                <a:latin typeface="Segoe Condensed" pitchFamily="34" charset="0"/>
              </a:rPr>
              <a:t>Available Now</a:t>
            </a:r>
            <a:endParaRPr lang="en-US" sz="3200" dirty="0">
              <a:solidFill>
                <a:srgbClr val="FFC000"/>
              </a:solidFill>
            </a:endParaRPr>
          </a:p>
        </p:txBody>
      </p:sp>
      <p:sp>
        <p:nvSpPr>
          <p:cNvPr id="105" name="RTM"/>
          <p:cNvSpPr/>
          <p:nvPr/>
        </p:nvSpPr>
        <p:spPr bwMode="auto">
          <a:xfrm>
            <a:off x="8458947" y="3237070"/>
            <a:ext cx="701020"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solidFill>
                  <a:schemeClr val="accent6"/>
                </a:solidFill>
                <a:latin typeface="Segoe UI Semibold" pitchFamily="34" charset="0"/>
                <a:cs typeface="Segoe UI" pitchFamily="34" charset="0"/>
              </a:rPr>
              <a:t>Beta</a:t>
            </a:r>
            <a:r>
              <a:rPr lang="en-US" altLang="zh-CN" sz="2100" kern="0" dirty="0">
                <a:ln w="18415" cmpd="sng">
                  <a:noFill/>
                  <a:prstDash val="solid"/>
                </a:ln>
                <a:solidFill>
                  <a:srgbClr val="003F72">
                    <a:lumMod val="60000"/>
                    <a:lumOff val="40000"/>
                  </a:srgbClr>
                </a:solidFill>
                <a:latin typeface="Segoe UI Semibold" pitchFamily="34" charset="0"/>
                <a:cs typeface="Segoe UI" pitchFamily="34" charset="0"/>
              </a:rPr>
              <a:t> </a:t>
            </a:r>
          </a:p>
        </p:txBody>
      </p:sp>
      <p:sp>
        <p:nvSpPr>
          <p:cNvPr id="106" name="RTM"/>
          <p:cNvSpPr/>
          <p:nvPr/>
        </p:nvSpPr>
        <p:spPr bwMode="auto">
          <a:xfrm>
            <a:off x="8458947" y="2663238"/>
            <a:ext cx="701020"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solidFill>
                  <a:srgbClr val="003F72">
                    <a:lumMod val="60000"/>
                    <a:lumOff val="40000"/>
                  </a:srgbClr>
                </a:solidFill>
                <a:latin typeface="Segoe UI Semibold" pitchFamily="34" charset="0"/>
                <a:cs typeface="Segoe UI" pitchFamily="34" charset="0"/>
              </a:rPr>
              <a:t>Beta </a:t>
            </a:r>
          </a:p>
        </p:txBody>
      </p:sp>
      <p:sp>
        <p:nvSpPr>
          <p:cNvPr id="107" name="Rectangle 106"/>
          <p:cNvSpPr/>
          <p:nvPr/>
        </p:nvSpPr>
        <p:spPr>
          <a:xfrm>
            <a:off x="8923118" y="199577"/>
            <a:ext cx="2186354" cy="615553"/>
          </a:xfrm>
          <a:prstGeom prst="rect">
            <a:avLst/>
          </a:prstGeom>
        </p:spPr>
        <p:txBody>
          <a:bodyPr wrap="none" lIns="121899" tIns="60949" rIns="121899" bIns="60949">
            <a:spAutoFit/>
          </a:bodyPr>
          <a:lstStyle/>
          <a:p>
            <a:pPr defTabSz="1218937"/>
            <a:r>
              <a:rPr lang="en-US" sz="3200" i="1" dirty="0">
                <a:solidFill>
                  <a:srgbClr val="003F72">
                    <a:lumMod val="60000"/>
                    <a:lumOff val="40000"/>
                  </a:srgbClr>
                </a:solidFill>
                <a:latin typeface="Segoe Condensed" pitchFamily="34" charset="0"/>
              </a:rPr>
              <a:t>Coming Soon</a:t>
            </a:r>
            <a:endParaRPr lang="en-US" sz="3200" dirty="0">
              <a:solidFill>
                <a:srgbClr val="003F72">
                  <a:lumMod val="60000"/>
                  <a:lumOff val="40000"/>
                </a:srgbClr>
              </a:solidFill>
            </a:endParaRPr>
          </a:p>
        </p:txBody>
      </p:sp>
      <p:sp>
        <p:nvSpPr>
          <p:cNvPr id="84" name="Rounded Rectangle 83"/>
          <p:cNvSpPr/>
          <p:nvPr/>
        </p:nvSpPr>
        <p:spPr bwMode="auto">
          <a:xfrm>
            <a:off x="803875" y="6251025"/>
            <a:ext cx="10783888" cy="440063"/>
          </a:xfrm>
          <a:prstGeom prst="roundRect">
            <a:avLst/>
          </a:prstGeom>
          <a:solidFill>
            <a:srgbClr val="595959">
              <a:alpha val="25098"/>
            </a:srgbClr>
          </a:solidFill>
          <a:ln>
            <a:gradFill>
              <a:gsLst>
                <a:gs pos="0">
                  <a:schemeClr val="tx1">
                    <a:lumMod val="95000"/>
                    <a:alpha val="0"/>
                  </a:schemeClr>
                </a:gs>
                <a:gs pos="65000">
                  <a:schemeClr val="tx1">
                    <a:lumMod val="50000"/>
                    <a:alpha val="0"/>
                  </a:schemeClr>
                </a:gs>
                <a:gs pos="100000">
                  <a:schemeClr val="tx2">
                    <a:alpha val="33000"/>
                  </a:schemeClr>
                </a:gs>
              </a:gsLst>
              <a:lin ang="1080000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marL="607378" lvl="1" indent="2117" defTabSz="1218937">
              <a:defRPr/>
            </a:pPr>
            <a:r>
              <a:rPr lang="en-US" sz="2700" b="1" dirty="0">
                <a:solidFill>
                  <a:srgbClr val="FFFFFF"/>
                </a:solidFill>
              </a:rPr>
              <a:t> </a:t>
            </a:r>
          </a:p>
        </p:txBody>
      </p:sp>
      <p:sp>
        <p:nvSpPr>
          <p:cNvPr id="87" name="RTM"/>
          <p:cNvSpPr/>
          <p:nvPr/>
        </p:nvSpPr>
        <p:spPr bwMode="auto">
          <a:xfrm>
            <a:off x="8447804" y="6329450"/>
            <a:ext cx="701020"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solidFill>
                  <a:srgbClr val="FFFFFF"/>
                </a:solidFill>
                <a:latin typeface="Segoe UI Semibold" pitchFamily="34" charset="0"/>
                <a:cs typeface="Segoe UI" pitchFamily="34" charset="0"/>
              </a:rPr>
              <a:t>GA</a:t>
            </a:r>
          </a:p>
        </p:txBody>
      </p:sp>
      <p:sp>
        <p:nvSpPr>
          <p:cNvPr id="85" name="RTM"/>
          <p:cNvSpPr/>
          <p:nvPr/>
        </p:nvSpPr>
        <p:spPr bwMode="auto">
          <a:xfrm>
            <a:off x="7797442" y="6329452"/>
            <a:ext cx="2001743"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solidFill>
                  <a:srgbClr val="FFC000"/>
                </a:solidFill>
                <a:latin typeface="Segoe UI Semibold" pitchFamily="34" charset="0"/>
                <a:cs typeface="Segoe UI" pitchFamily="34" charset="0"/>
              </a:rPr>
              <a:t>GA</a:t>
            </a:r>
          </a:p>
        </p:txBody>
      </p:sp>
      <p:pic>
        <p:nvPicPr>
          <p:cNvPr id="67" name="Picture 3" descr="C:\LiveSynch_PRDrop\Logos\Windows-Intune_h_rgb_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48281" y="6377180"/>
            <a:ext cx="1639935" cy="187757"/>
          </a:xfrm>
          <a:prstGeom prst="rect">
            <a:avLst/>
          </a:prstGeom>
          <a:noFill/>
          <a:effectLst>
            <a:outerShdw blurRad="203200" algn="ctr" rotWithShape="0">
              <a:prstClr val="black">
                <a:alpha val="84000"/>
              </a:prstClr>
            </a:outerShdw>
          </a:effectLst>
          <a:extLst>
            <a:ext uri="{909E8E84-426E-40DD-AFC4-6F175D3DCCD1}">
              <a14:hiddenFill xmlns:a14="http://schemas.microsoft.com/office/drawing/2010/main">
                <a:solidFill>
                  <a:srgbClr val="FFFFFF"/>
                </a:solidFill>
              </a14:hiddenFill>
            </a:ext>
          </a:extLst>
        </p:spPr>
      </p:pic>
      <p:sp>
        <p:nvSpPr>
          <p:cNvPr id="89" name="RTM"/>
          <p:cNvSpPr/>
          <p:nvPr/>
        </p:nvSpPr>
        <p:spPr bwMode="auto">
          <a:xfrm>
            <a:off x="10055782" y="4292685"/>
            <a:ext cx="1309809" cy="249299"/>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lIns="0" tIns="0" rIns="0" bIns="0" anchor="ctr">
            <a:spAutoFit/>
          </a:bodyPr>
          <a:lstStyle/>
          <a:p>
            <a:pPr algn="ctr" defTabSz="1218937">
              <a:lnSpc>
                <a:spcPct val="90000"/>
              </a:lnSpc>
              <a:buClr>
                <a:srgbClr val="777777"/>
              </a:buClr>
              <a:buSzPct val="130000"/>
              <a:tabLst>
                <a:tab pos="1828480" algn="l"/>
              </a:tabLst>
              <a:defRPr/>
            </a:pPr>
            <a:r>
              <a:rPr lang="en-US" altLang="zh-CN"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Beta &amp; RTM</a:t>
            </a:r>
          </a:p>
        </p:txBody>
      </p:sp>
      <p:sp>
        <p:nvSpPr>
          <p:cNvPr id="91" name="RTM"/>
          <p:cNvSpPr/>
          <p:nvPr/>
        </p:nvSpPr>
        <p:spPr bwMode="auto">
          <a:xfrm>
            <a:off x="10055782" y="4812439"/>
            <a:ext cx="1309809" cy="249299"/>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lIns="0" tIns="0" rIns="0" bIns="0" anchor="ctr">
            <a:spAutoFit/>
          </a:bodyPr>
          <a:lstStyle/>
          <a:p>
            <a:pPr algn="ctr" defTabSz="1218937">
              <a:lnSpc>
                <a:spcPct val="90000"/>
              </a:lnSpc>
              <a:buClr>
                <a:srgbClr val="777777"/>
              </a:buClr>
              <a:buSzPct val="130000"/>
              <a:tabLst>
                <a:tab pos="1828480" algn="l"/>
              </a:tabLst>
              <a:defRPr/>
            </a:pPr>
            <a:r>
              <a:rPr lang="en-US" altLang="zh-CN"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Beta &amp; RTM</a:t>
            </a:r>
          </a:p>
        </p:txBody>
      </p:sp>
      <p:sp>
        <p:nvSpPr>
          <p:cNvPr id="2" name="Rounded Rectangle 1"/>
          <p:cNvSpPr/>
          <p:nvPr/>
        </p:nvSpPr>
        <p:spPr bwMode="auto">
          <a:xfrm>
            <a:off x="570016" y="2473800"/>
            <a:ext cx="11222181" cy="626179"/>
          </a:xfrm>
          <a:prstGeom prst="roundRect">
            <a:avLst/>
          </a:prstGeom>
          <a:noFill/>
          <a:ln w="57150">
            <a:solidFill>
              <a:srgbClr val="FFFF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2" name="Rounded Rectangle 91"/>
          <p:cNvSpPr/>
          <p:nvPr/>
        </p:nvSpPr>
        <p:spPr bwMode="auto">
          <a:xfrm>
            <a:off x="586320" y="3612744"/>
            <a:ext cx="11222181" cy="626179"/>
          </a:xfrm>
          <a:prstGeom prst="roundRect">
            <a:avLst/>
          </a:prstGeom>
          <a:noFill/>
          <a:ln w="57150">
            <a:solidFill>
              <a:srgbClr val="FFFF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Tree>
    <p:extLst>
      <p:ext uri="{BB962C8B-B14F-4D97-AF65-F5344CB8AC3E}">
        <p14:creationId xmlns:p14="http://schemas.microsoft.com/office/powerpoint/2010/main" val="308590094"/>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
                                        <p:tgtEl>
                                          <p:spTgt spid="43"/>
                                        </p:tgtEl>
                                      </p:cBhvr>
                                    </p:animEffect>
                                    <p:set>
                                      <p:cBhvr>
                                        <p:cTn id="7" dur="1" fill="hold">
                                          <p:stCondLst>
                                            <p:cond delay="9"/>
                                          </p:stCondLst>
                                        </p:cTn>
                                        <p:tgtEl>
                                          <p:spTgt spid="4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
                                        <p:tgtEl>
                                          <p:spTgt spid="52"/>
                                        </p:tgtEl>
                                      </p:cBhvr>
                                    </p:animEffect>
                                    <p:set>
                                      <p:cBhvr>
                                        <p:cTn id="10" dur="1" fill="hold">
                                          <p:stCondLst>
                                            <p:cond delay="9"/>
                                          </p:stCondLst>
                                        </p:cTn>
                                        <p:tgtEl>
                                          <p:spTgt spid="5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
                                        <p:tgtEl>
                                          <p:spTgt spid="74"/>
                                        </p:tgtEl>
                                      </p:cBhvr>
                                    </p:animEffect>
                                    <p:set>
                                      <p:cBhvr>
                                        <p:cTn id="13" dur="1" fill="hold">
                                          <p:stCondLst>
                                            <p:cond delay="9"/>
                                          </p:stCondLst>
                                        </p:cTn>
                                        <p:tgtEl>
                                          <p:spTgt spid="74"/>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0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5"/>
                                        </p:tgtEl>
                                        <p:attrNameLst>
                                          <p:attrName>style.visibility</p:attrName>
                                        </p:attrNameLst>
                                      </p:cBhvr>
                                      <p:to>
                                        <p:strVal val="visible"/>
                                      </p:to>
                                    </p:se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 presetClass="entr" presetSubtype="0" fill="hold" grpId="1"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fade">
                                      <p:cBhvr>
                                        <p:cTn id="37" dur="500"/>
                                        <p:tgtEl>
                                          <p:spTgt spid="107"/>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106"/>
                                        </p:tgtEl>
                                        <p:attrNameLst>
                                          <p:attrName>style.visibility</p:attrName>
                                        </p:attrNameLst>
                                      </p:cBhvr>
                                      <p:to>
                                        <p:strVal val="visible"/>
                                      </p:to>
                                    </p:set>
                                  </p:childTnLst>
                                </p:cTn>
                              </p:par>
                              <p:par>
                                <p:cTn id="40" presetID="1" presetClass="exit" presetSubtype="0" fill="hold" grpId="0" nodeType="withEffect">
                                  <p:stCondLst>
                                    <p:cond delay="0"/>
                                  </p:stCondLst>
                                  <p:childTnLst>
                                    <p:set>
                                      <p:cBhvr>
                                        <p:cTn id="41" dur="1" fill="hold">
                                          <p:stCondLst>
                                            <p:cond delay="0"/>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3" grpId="1"/>
      <p:bldP spid="52" grpId="0"/>
      <p:bldP spid="52" grpId="1"/>
      <p:bldP spid="74" grpId="0"/>
      <p:bldP spid="74" grpId="1"/>
      <p:bldP spid="75" grpId="0"/>
      <p:bldP spid="99" grpId="0"/>
      <p:bldP spid="100" grpId="0"/>
      <p:bldP spid="101" grpId="0"/>
      <p:bldP spid="15" grpId="0"/>
      <p:bldP spid="105" grpId="0"/>
      <p:bldP spid="106" grpId="0"/>
      <p:bldP spid="107" grpId="0"/>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Community Evaluation Program</a:t>
            </a:r>
            <a:endParaRPr lang="en-US" dirty="0"/>
          </a:p>
        </p:txBody>
      </p:sp>
      <p:sp>
        <p:nvSpPr>
          <p:cNvPr id="3" name="Text Placeholder 2"/>
          <p:cNvSpPr>
            <a:spLocks noGrp="1"/>
          </p:cNvSpPr>
          <p:nvPr>
            <p:ph type="body" sz="quarter" idx="10"/>
          </p:nvPr>
        </p:nvSpPr>
        <p:spPr>
          <a:xfrm>
            <a:off x="519112" y="1447799"/>
            <a:ext cx="11149013" cy="5059847"/>
          </a:xfrm>
        </p:spPr>
        <p:txBody>
          <a:bodyPr/>
          <a:lstStyle/>
          <a:p>
            <a:r>
              <a:rPr lang="en-US" sz="2800" dirty="0" smtClean="0"/>
              <a:t>Guided evaluation of Management &amp; Security Products</a:t>
            </a:r>
          </a:p>
          <a:p>
            <a:pPr lvl="1"/>
            <a:r>
              <a:rPr lang="en-US" sz="2400" dirty="0" smtClean="0"/>
              <a:t>Access to evaluation bits and VHDs</a:t>
            </a:r>
          </a:p>
          <a:p>
            <a:pPr lvl="1"/>
            <a:r>
              <a:rPr lang="en-US" sz="2400" dirty="0" smtClean="0"/>
              <a:t>Access to product group at Virtual Chalk Talks</a:t>
            </a:r>
          </a:p>
          <a:p>
            <a:pPr lvl="1"/>
            <a:endParaRPr lang="en-US" sz="2400" dirty="0" smtClean="0"/>
          </a:p>
          <a:p>
            <a:r>
              <a:rPr lang="en-US" sz="2800" dirty="0" smtClean="0"/>
              <a:t>Community of Participants </a:t>
            </a:r>
          </a:p>
          <a:p>
            <a:pPr lvl="1"/>
            <a:r>
              <a:rPr lang="en-US" sz="2400" dirty="0" smtClean="0"/>
              <a:t>Share feedback on product and documentation</a:t>
            </a:r>
          </a:p>
          <a:p>
            <a:pPr lvl="1"/>
            <a:r>
              <a:rPr lang="en-US" sz="2400" dirty="0" smtClean="0"/>
              <a:t>Share best practices and experiences</a:t>
            </a:r>
          </a:p>
          <a:p>
            <a:endParaRPr lang="en-US" sz="2800" dirty="0" smtClean="0"/>
          </a:p>
          <a:p>
            <a:r>
              <a:rPr lang="en-US" sz="2800" dirty="0" smtClean="0"/>
              <a:t>Learn more about programs at</a:t>
            </a:r>
          </a:p>
          <a:p>
            <a:pPr lvl="1"/>
            <a:r>
              <a:rPr lang="en-US" sz="2400" dirty="0" smtClean="0">
                <a:hlinkClick r:id="rId3"/>
              </a:rPr>
              <a:t>http://msft.it/cep</a:t>
            </a:r>
            <a:endParaRPr lang="en-US" sz="2400" dirty="0" smtClean="0"/>
          </a:p>
          <a:p>
            <a:pPr lvl="1"/>
            <a:r>
              <a:rPr lang="en-US" sz="2400" dirty="0" smtClean="0"/>
              <a:t>Or email </a:t>
            </a:r>
            <a:r>
              <a:rPr lang="en-US" sz="2400" dirty="0" smtClean="0">
                <a:hlinkClick r:id="rId4"/>
              </a:rPr>
              <a:t>mscep@microsoft.com</a:t>
            </a:r>
            <a:r>
              <a:rPr lang="en-US" sz="2400" dirty="0" smtClean="0"/>
              <a:t> with your interest </a:t>
            </a:r>
          </a:p>
          <a:p>
            <a:pPr lvl="1"/>
            <a:endParaRPr lang="en-US" sz="2400" dirty="0" smtClean="0"/>
          </a:p>
        </p:txBody>
      </p:sp>
    </p:spTree>
    <p:extLst>
      <p:ext uri="{BB962C8B-B14F-4D97-AF65-F5344CB8AC3E}">
        <p14:creationId xmlns:p14="http://schemas.microsoft.com/office/powerpoint/2010/main" val="371317449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smtClean="0"/>
              <a:t>Adam: adhall@microsoft.com @</a:t>
            </a:r>
            <a:r>
              <a:rPr lang="en-US" sz="3600" dirty="0" err="1" smtClean="0"/>
              <a:t>Adman_NZ</a:t>
            </a:r>
            <a:r>
              <a:rPr lang="en-US" sz="3600" dirty="0" smtClean="0"/>
              <a:t/>
            </a:r>
            <a:br>
              <a:rPr lang="en-US" sz="3600" dirty="0" smtClean="0"/>
            </a:br>
            <a:r>
              <a:rPr lang="en-US" sz="3600" dirty="0" smtClean="0"/>
              <a:t/>
            </a:r>
            <a:br>
              <a:rPr lang="en-US" sz="3600" dirty="0" smtClean="0"/>
            </a:br>
            <a:r>
              <a:rPr lang="en-US" sz="3600" dirty="0" smtClean="0"/>
              <a:t>Sean: sechrist@microsoft.com @</a:t>
            </a:r>
            <a:r>
              <a:rPr lang="en-US" sz="3600" dirty="0" err="1" smtClean="0"/>
              <a:t>SeanC_MSFT</a:t>
            </a:r>
            <a:endParaRPr lang="en-US" sz="3600" dirty="0"/>
          </a:p>
        </p:txBody>
      </p:sp>
      <p:sp>
        <p:nvSpPr>
          <p:cNvPr id="5" name="Subtitle 4"/>
          <p:cNvSpPr>
            <a:spLocks noGrp="1"/>
          </p:cNvSpPr>
          <p:nvPr>
            <p:ph type="subTitle" idx="1"/>
          </p:nvPr>
        </p:nvSpPr>
        <p:spPr/>
        <p:txBody>
          <a:bodyPr/>
          <a:lstStyle/>
          <a:p>
            <a:endParaRPr lang="en-US" dirty="0"/>
          </a:p>
        </p:txBody>
      </p:sp>
      <p:sp>
        <p:nvSpPr>
          <p:cNvPr id="6" name="Text Placeholder 5"/>
          <p:cNvSpPr>
            <a:spLocks noGrp="1"/>
          </p:cNvSpPr>
          <p:nvPr>
            <p:ph type="body" sz="quarter" idx="10"/>
          </p:nvPr>
        </p:nvSpPr>
        <p:spPr/>
        <p:txBody>
          <a:bodyPr/>
          <a:lstStyle/>
          <a:p>
            <a:r>
              <a:rPr lang="en-US" smtClean="0"/>
              <a:t>Close, Q &amp; A</a:t>
            </a:r>
            <a:endParaRPr lang="en-US" dirty="0"/>
          </a:p>
        </p:txBody>
      </p:sp>
    </p:spTree>
    <p:extLst>
      <p:ext uri="{BB962C8B-B14F-4D97-AF65-F5344CB8AC3E}">
        <p14:creationId xmlns:p14="http://schemas.microsoft.com/office/powerpoint/2010/main" val="309685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Service Manager 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rgbClr val="FFFFFF">
                    <a:alpha val="99000"/>
                  </a:srgbClr>
                </a:solidFill>
              </a:rPr>
              <a:t>Required Slide</a:t>
            </a:r>
          </a:p>
          <a:p>
            <a:pPr defTabSz="914099" fontAlgn="base">
              <a:spcBef>
                <a:spcPct val="0"/>
              </a:spcBef>
              <a:spcAft>
                <a:spcPct val="0"/>
              </a:spcAft>
            </a:pPr>
            <a:endParaRPr lang="en-US" dirty="0" smtClean="0">
              <a:solidFill>
                <a:srgbClr val="FFFFFF">
                  <a:alpha val="99000"/>
                </a:srgbClr>
              </a:solidFill>
            </a:endParaRPr>
          </a:p>
          <a:p>
            <a:pPr defTabSz="914099" fontAlgn="base">
              <a:spcBef>
                <a:spcPct val="0"/>
              </a:spcBef>
              <a:spcAft>
                <a:spcPct val="0"/>
              </a:spcAft>
            </a:pPr>
            <a:r>
              <a:rPr lang="en-US" b="1" dirty="0">
                <a:solidFill>
                  <a:srgbClr val="FFFFFF">
                    <a:alpha val="99000"/>
                  </a:srgbClr>
                </a:solidFill>
              </a:rPr>
              <a:t>Speakers, </a:t>
            </a:r>
            <a:r>
              <a:rPr lang="en-US" dirty="0">
                <a:solidFill>
                  <a:srgbClr val="FFFFFF">
                    <a:alpha val="99000"/>
                  </a:srgbClr>
                </a:solidFill>
              </a:rPr>
              <a:t>please list the Breakout Sessions, Interactive Discussions, Labs, Demo Stations and Certification Exam that relate to your session. Also indicate when they can find you staffing in the TLC</a:t>
            </a:r>
            <a:r>
              <a:rPr lang="en-US" dirty="0" smtClean="0">
                <a:solidFill>
                  <a:srgbClr val="FFFFFF">
                    <a:alpha val="99000"/>
                  </a:srgb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842994"/>
            <a:ext cx="11173090" cy="1948226"/>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dirty="0" smtClean="0">
                <a:gradFill>
                  <a:gsLst>
                    <a:gs pos="0">
                      <a:srgbClr val="FFFFFF"/>
                    </a:gs>
                    <a:gs pos="100000">
                      <a:srgbClr val="FFFFFF"/>
                    </a:gs>
                  </a:gsLst>
                  <a:lin ang="5400000" scaled="0"/>
                </a:gradFill>
              </a:rPr>
              <a:t>Breakout Sessions</a:t>
            </a:r>
          </a:p>
          <a:p>
            <a:pPr marL="917557" lvl="1" indent="-460375">
              <a:lnSpc>
                <a:spcPct val="90000"/>
              </a:lnSpc>
              <a:spcBef>
                <a:spcPct val="20000"/>
              </a:spcBef>
              <a:buSzPct val="90000"/>
              <a:buFontTx/>
              <a:buBlip>
                <a:blip r:embed="rId3"/>
              </a:buBlip>
            </a:pPr>
            <a:r>
              <a:rPr lang="en-US" sz="1200" dirty="0">
                <a:gradFill>
                  <a:gsLst>
                    <a:gs pos="0">
                      <a:srgbClr val="FFFFFF"/>
                    </a:gs>
                    <a:gs pos="100000">
                      <a:srgbClr val="FFFFFF"/>
                    </a:gs>
                  </a:gsLst>
                  <a:lin ang="5400000" scaled="0"/>
                </a:gradFill>
              </a:rPr>
              <a:t>SIM </a:t>
            </a:r>
            <a:r>
              <a:rPr lang="en-US" sz="1200" dirty="0" smtClean="0">
                <a:gradFill>
                  <a:gsLst>
                    <a:gs pos="0">
                      <a:srgbClr val="FFFFFF"/>
                    </a:gs>
                    <a:gs pos="100000">
                      <a:srgbClr val="FFFFFF"/>
                    </a:gs>
                  </a:gsLst>
                  <a:lin ang="5400000" scaled="0"/>
                </a:gradFill>
              </a:rPr>
              <a:t>208 - Management </a:t>
            </a:r>
            <a:r>
              <a:rPr lang="en-US" sz="1200" dirty="0">
                <a:gradFill>
                  <a:gsLst>
                    <a:gs pos="0">
                      <a:srgbClr val="FFFFFF"/>
                    </a:gs>
                    <a:gs pos="100000">
                      <a:srgbClr val="FFFFFF"/>
                    </a:gs>
                  </a:gsLst>
                  <a:lin ang="5400000" scaled="0"/>
                </a:gradFill>
              </a:rPr>
              <a:t>in the Datacenter</a:t>
            </a:r>
          </a:p>
          <a:p>
            <a:pPr marL="917557" lvl="1" indent="-460375">
              <a:lnSpc>
                <a:spcPct val="90000"/>
              </a:lnSpc>
              <a:spcBef>
                <a:spcPct val="20000"/>
              </a:spcBef>
              <a:buSzPct val="90000"/>
              <a:buFontTx/>
              <a:buBlip>
                <a:blip r:embed="rId3"/>
              </a:buBlip>
            </a:pPr>
            <a:r>
              <a:rPr lang="en-US" sz="1200" dirty="0">
                <a:gradFill>
                  <a:gsLst>
                    <a:gs pos="0">
                      <a:srgbClr val="FFFFFF"/>
                    </a:gs>
                    <a:gs pos="100000">
                      <a:srgbClr val="FFFFFF"/>
                    </a:gs>
                  </a:gsLst>
                  <a:lin ang="5400000" scaled="0"/>
                </a:gradFill>
              </a:rPr>
              <a:t>SIM </a:t>
            </a:r>
            <a:r>
              <a:rPr lang="en-US" sz="1200" dirty="0" smtClean="0">
                <a:gradFill>
                  <a:gsLst>
                    <a:gs pos="0">
                      <a:srgbClr val="FFFFFF"/>
                    </a:gs>
                    <a:gs pos="100000">
                      <a:srgbClr val="FFFFFF"/>
                    </a:gs>
                  </a:gsLst>
                  <a:lin ang="5400000" scaled="0"/>
                </a:gradFill>
              </a:rPr>
              <a:t>209 - Microsoft </a:t>
            </a:r>
            <a:r>
              <a:rPr lang="en-US" sz="1200" dirty="0">
                <a:gradFill>
                  <a:gsLst>
                    <a:gs pos="0">
                      <a:srgbClr val="FFFFFF"/>
                    </a:gs>
                    <a:gs pos="100000">
                      <a:srgbClr val="FFFFFF"/>
                    </a:gs>
                  </a:gsLst>
                  <a:lin ang="5400000" scaled="0"/>
                </a:gradFill>
              </a:rPr>
              <a:t>System Center Service Manager - A Deep Dive on How to Automate ITIL or MOF</a:t>
            </a:r>
          </a:p>
          <a:p>
            <a:pPr marL="917557" lvl="1" indent="-460375">
              <a:lnSpc>
                <a:spcPct val="90000"/>
              </a:lnSpc>
              <a:spcBef>
                <a:spcPct val="20000"/>
              </a:spcBef>
              <a:buSzPct val="90000"/>
              <a:buFontTx/>
              <a:buBlip>
                <a:blip r:embed="rId3"/>
              </a:buBlip>
            </a:pPr>
            <a:r>
              <a:rPr lang="en-US" sz="1200" dirty="0">
                <a:gradFill>
                  <a:gsLst>
                    <a:gs pos="0">
                      <a:srgbClr val="FFFFFF"/>
                    </a:gs>
                    <a:gs pos="100000">
                      <a:srgbClr val="FFFFFF"/>
                    </a:gs>
                  </a:gsLst>
                  <a:lin ang="5400000" scaled="0"/>
                </a:gradFill>
              </a:rPr>
              <a:t>SIM </a:t>
            </a:r>
            <a:r>
              <a:rPr lang="en-US" sz="1200" dirty="0" smtClean="0">
                <a:gradFill>
                  <a:gsLst>
                    <a:gs pos="0">
                      <a:srgbClr val="FFFFFF"/>
                    </a:gs>
                    <a:gs pos="100000">
                      <a:srgbClr val="FFFFFF"/>
                    </a:gs>
                  </a:gsLst>
                  <a:lin ang="5400000" scaled="0"/>
                </a:gradFill>
              </a:rPr>
              <a:t>210 - Sneak </a:t>
            </a:r>
            <a:r>
              <a:rPr lang="en-US" sz="1200" dirty="0">
                <a:gradFill>
                  <a:gsLst>
                    <a:gs pos="0">
                      <a:srgbClr val="FFFFFF"/>
                    </a:gs>
                    <a:gs pos="100000">
                      <a:srgbClr val="FFFFFF"/>
                    </a:gs>
                  </a:gsLst>
                  <a:lin ang="5400000" scaled="0"/>
                </a:gradFill>
              </a:rPr>
              <a:t>Peak at Microsoft System Center Service Manager 2012</a:t>
            </a:r>
          </a:p>
          <a:p>
            <a:pPr marL="917557" lvl="1" indent="-460375">
              <a:lnSpc>
                <a:spcPct val="90000"/>
              </a:lnSpc>
              <a:spcBef>
                <a:spcPct val="20000"/>
              </a:spcBef>
              <a:buSzPct val="90000"/>
              <a:buFontTx/>
              <a:buBlip>
                <a:blip r:embed="rId3"/>
              </a:buBlip>
            </a:pPr>
            <a:r>
              <a:rPr lang="en-US" sz="1200" dirty="0">
                <a:gradFill>
                  <a:gsLst>
                    <a:gs pos="0">
                      <a:srgbClr val="FFFFFF"/>
                    </a:gs>
                    <a:gs pos="100000">
                      <a:srgbClr val="FFFFFF"/>
                    </a:gs>
                  </a:gsLst>
                  <a:lin ang="5400000" scaled="0"/>
                </a:gradFill>
              </a:rPr>
              <a:t>SIM </a:t>
            </a:r>
            <a:r>
              <a:rPr lang="en-US" sz="1200" dirty="0" smtClean="0">
                <a:gradFill>
                  <a:gsLst>
                    <a:gs pos="0">
                      <a:srgbClr val="FFFFFF"/>
                    </a:gs>
                    <a:gs pos="100000">
                      <a:srgbClr val="FFFFFF"/>
                    </a:gs>
                  </a:gsLst>
                  <a:lin ang="5400000" scaled="0"/>
                </a:gradFill>
              </a:rPr>
              <a:t>335 - Automation </a:t>
            </a:r>
            <a:r>
              <a:rPr lang="en-US" sz="1200" dirty="0">
                <a:gradFill>
                  <a:gsLst>
                    <a:gs pos="0">
                      <a:srgbClr val="FFFFFF"/>
                    </a:gs>
                    <a:gs pos="100000">
                      <a:srgbClr val="FFFFFF"/>
                    </a:gs>
                  </a:gsLst>
                  <a:lin ang="5400000" scaled="0"/>
                </a:gradFill>
              </a:rPr>
              <a:t>- Service Manager &amp; Orchestrator - Better Together</a:t>
            </a:r>
          </a:p>
          <a:p>
            <a:pPr marL="917557" lvl="1" indent="-460375">
              <a:lnSpc>
                <a:spcPct val="90000"/>
              </a:lnSpc>
              <a:spcBef>
                <a:spcPct val="20000"/>
              </a:spcBef>
              <a:buSzPct val="90000"/>
              <a:buFontTx/>
              <a:buBlip>
                <a:blip r:embed="rId3"/>
              </a:buBlip>
            </a:pPr>
            <a:r>
              <a:rPr lang="en-US" sz="1200" dirty="0">
                <a:gradFill>
                  <a:gsLst>
                    <a:gs pos="0">
                      <a:srgbClr val="FFFFFF"/>
                    </a:gs>
                    <a:gs pos="100000">
                      <a:srgbClr val="FFFFFF"/>
                    </a:gs>
                  </a:gsLst>
                  <a:lin ang="5400000" scaled="0"/>
                </a:gradFill>
              </a:rPr>
              <a:t>SIM </a:t>
            </a:r>
            <a:r>
              <a:rPr lang="en-US" sz="1200" dirty="0" smtClean="0">
                <a:gradFill>
                  <a:gsLst>
                    <a:gs pos="0">
                      <a:srgbClr val="FFFFFF"/>
                    </a:gs>
                    <a:gs pos="100000">
                      <a:srgbClr val="FFFFFF"/>
                    </a:gs>
                  </a:gsLst>
                  <a:lin ang="5400000" scaled="0"/>
                </a:gradFill>
              </a:rPr>
              <a:t>340 - Extending </a:t>
            </a:r>
            <a:r>
              <a:rPr lang="en-US" sz="1200" dirty="0">
                <a:gradFill>
                  <a:gsLst>
                    <a:gs pos="0">
                      <a:srgbClr val="FFFFFF"/>
                    </a:gs>
                    <a:gs pos="100000">
                      <a:srgbClr val="FFFFFF"/>
                    </a:gs>
                  </a:gsLst>
                  <a:lin ang="5400000" scaled="0"/>
                </a:gradFill>
              </a:rPr>
              <a:t>Microsoft System Center Service Manager - </a:t>
            </a:r>
            <a:r>
              <a:rPr lang="en-US" sz="1200" dirty="0" smtClean="0">
                <a:gradFill>
                  <a:gsLst>
                    <a:gs pos="0">
                      <a:srgbClr val="FFFFFF"/>
                    </a:gs>
                    <a:gs pos="100000">
                      <a:srgbClr val="FFFFFF"/>
                    </a:gs>
                  </a:gsLst>
                  <a:lin ang="5400000" scaled="0"/>
                </a:gradFill>
              </a:rPr>
              <a:t>Modeling </a:t>
            </a:r>
            <a:r>
              <a:rPr lang="en-US" sz="1200" dirty="0">
                <a:gradFill>
                  <a:gsLst>
                    <a:gs pos="0">
                      <a:srgbClr val="FFFFFF"/>
                    </a:gs>
                    <a:gs pos="100000">
                      <a:srgbClr val="FFFFFF"/>
                    </a:gs>
                  </a:gsLst>
                  <a:lin ang="5400000" scaled="0"/>
                </a:gradFill>
              </a:rPr>
              <a:t>your Business Process</a:t>
            </a:r>
          </a:p>
          <a:p>
            <a:pPr marL="917557" lvl="1" indent="-460375">
              <a:lnSpc>
                <a:spcPct val="90000"/>
              </a:lnSpc>
              <a:spcBef>
                <a:spcPct val="20000"/>
              </a:spcBef>
              <a:buSzPct val="90000"/>
              <a:buFontTx/>
              <a:buBlip>
                <a:blip r:embed="rId3"/>
              </a:buBlip>
            </a:pPr>
            <a:r>
              <a:rPr lang="en-US" sz="1200" dirty="0">
                <a:gradFill>
                  <a:gsLst>
                    <a:gs pos="0">
                      <a:srgbClr val="FFFFFF"/>
                    </a:gs>
                    <a:gs pos="100000">
                      <a:srgbClr val="FFFFFF"/>
                    </a:gs>
                  </a:gsLst>
                  <a:lin ang="5400000" scaled="0"/>
                </a:gradFill>
              </a:rPr>
              <a:t>SIM </a:t>
            </a:r>
            <a:r>
              <a:rPr lang="en-US" sz="1200" dirty="0" smtClean="0">
                <a:gradFill>
                  <a:gsLst>
                    <a:gs pos="0">
                      <a:srgbClr val="FFFFFF"/>
                    </a:gs>
                    <a:gs pos="100000">
                      <a:srgbClr val="FFFFFF"/>
                    </a:gs>
                  </a:gsLst>
                  <a:lin ang="5400000" scaled="0"/>
                </a:gradFill>
              </a:rPr>
              <a:t>362 - Monitoring </a:t>
            </a:r>
            <a:r>
              <a:rPr lang="en-US" sz="1200" dirty="0">
                <a:gradFill>
                  <a:gsLst>
                    <a:gs pos="0">
                      <a:srgbClr val="FFFFFF"/>
                    </a:gs>
                    <a:gs pos="100000">
                      <a:srgbClr val="FFFFFF"/>
                    </a:gs>
                  </a:gsLst>
                  <a:lin ang="5400000" scaled="0"/>
                </a:gradFill>
              </a:rPr>
              <a:t>IT as a Service with Microsoft System Center</a:t>
            </a:r>
          </a:p>
          <a:p>
            <a:pPr marL="917557" lvl="1" indent="-460375">
              <a:lnSpc>
                <a:spcPct val="90000"/>
              </a:lnSpc>
              <a:spcBef>
                <a:spcPct val="20000"/>
              </a:spcBef>
              <a:buSzPct val="90000"/>
              <a:buFontTx/>
              <a:buBlip>
                <a:blip r:embed="rId3"/>
              </a:buBlip>
            </a:pPr>
            <a:r>
              <a:rPr lang="en-US" sz="1200" dirty="0" smtClean="0">
                <a:gradFill>
                  <a:gsLst>
                    <a:gs pos="0">
                      <a:srgbClr val="FFFFFF"/>
                    </a:gs>
                    <a:gs pos="100000">
                      <a:srgbClr val="FFFFFF"/>
                    </a:gs>
                  </a:gsLst>
                  <a:lin ang="5400000" scaled="0"/>
                </a:gradFill>
              </a:rPr>
              <a:t>SIM??? - Taking </a:t>
            </a:r>
            <a:r>
              <a:rPr lang="en-US" sz="1200" dirty="0">
                <a:gradFill>
                  <a:gsLst>
                    <a:gs pos="0">
                      <a:srgbClr val="FFFFFF"/>
                    </a:gs>
                    <a:gs pos="100000">
                      <a:srgbClr val="FFFFFF"/>
                    </a:gs>
                  </a:gsLst>
                  <a:lin ang="5400000" scaled="0"/>
                </a:gradFill>
              </a:rPr>
              <a:t>the Next Step in IT GRC</a:t>
            </a:r>
          </a:p>
        </p:txBody>
      </p:sp>
      <p:sp>
        <p:nvSpPr>
          <p:cNvPr id="10" name="Rectangle 9"/>
          <p:cNvSpPr/>
          <p:nvPr/>
        </p:nvSpPr>
        <p:spPr bwMode="auto">
          <a:xfrm>
            <a:off x="507868" y="2838731"/>
            <a:ext cx="11173090" cy="1135696"/>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dirty="0">
                <a:gradFill>
                  <a:gsLst>
                    <a:gs pos="0">
                      <a:srgbClr val="FFFFFF"/>
                    </a:gs>
                    <a:gs pos="100000">
                      <a:srgbClr val="FFFFFF"/>
                    </a:gs>
                  </a:gsLst>
                  <a:lin ang="5400000" scaled="0"/>
                </a:gradFill>
              </a:rPr>
              <a:t>Interactive </a:t>
            </a:r>
            <a:r>
              <a:rPr lang="en-US" dirty="0" smtClean="0">
                <a:gradFill>
                  <a:gsLst>
                    <a:gs pos="0">
                      <a:srgbClr val="FFFFFF"/>
                    </a:gs>
                    <a:gs pos="100000">
                      <a:srgbClr val="FFFFFF"/>
                    </a:gs>
                  </a:gsLst>
                  <a:lin ang="5400000" scaled="0"/>
                </a:gradFill>
              </a:rPr>
              <a:t>Sessions</a:t>
            </a:r>
          </a:p>
          <a:p>
            <a:pPr marL="917557" lvl="1" indent="-460375">
              <a:lnSpc>
                <a:spcPct val="90000"/>
              </a:lnSpc>
              <a:spcBef>
                <a:spcPct val="20000"/>
              </a:spcBef>
              <a:buSzPct val="90000"/>
              <a:buFontTx/>
              <a:buBlip>
                <a:blip r:embed="rId3"/>
              </a:buBlip>
            </a:pPr>
            <a:r>
              <a:rPr lang="en-US" sz="1200" dirty="0">
                <a:gradFill>
                  <a:gsLst>
                    <a:gs pos="0">
                      <a:srgbClr val="FFFFFF"/>
                    </a:gs>
                    <a:gs pos="100000">
                      <a:srgbClr val="FFFFFF"/>
                    </a:gs>
                  </a:gsLst>
                  <a:lin ang="5400000" scaled="0"/>
                </a:gradFill>
              </a:rPr>
              <a:t>SIM 372INT - How to Deploy and Configure Microsoft System Center Service Manager</a:t>
            </a:r>
          </a:p>
          <a:p>
            <a:pPr marL="917557" lvl="1" indent="-460375">
              <a:lnSpc>
                <a:spcPct val="90000"/>
              </a:lnSpc>
              <a:spcBef>
                <a:spcPct val="20000"/>
              </a:spcBef>
              <a:buSzPct val="90000"/>
              <a:buFontTx/>
              <a:buBlip>
                <a:blip r:embed="rId3"/>
              </a:buBlip>
            </a:pPr>
            <a:r>
              <a:rPr lang="en-US" sz="1200" dirty="0">
                <a:gradFill>
                  <a:gsLst>
                    <a:gs pos="0">
                      <a:srgbClr val="FFFFFF"/>
                    </a:gs>
                    <a:gs pos="100000">
                      <a:srgbClr val="FFFFFF"/>
                    </a:gs>
                  </a:gsLst>
                  <a:lin ang="5400000" scaled="0"/>
                </a:gradFill>
              </a:rPr>
              <a:t>SIM 373INT - Stump The Microsoft System Center Service Manager team</a:t>
            </a:r>
          </a:p>
          <a:p>
            <a:pPr marL="917557" lvl="1" indent="-460375">
              <a:lnSpc>
                <a:spcPct val="90000"/>
              </a:lnSpc>
              <a:spcBef>
                <a:spcPct val="20000"/>
              </a:spcBef>
              <a:buSzPct val="90000"/>
              <a:buFontTx/>
              <a:buBlip>
                <a:blip r:embed="rId3"/>
              </a:buBlip>
            </a:pPr>
            <a:r>
              <a:rPr lang="en-US" sz="1200" dirty="0">
                <a:gradFill>
                  <a:gsLst>
                    <a:gs pos="0">
                      <a:srgbClr val="FFFFFF"/>
                    </a:gs>
                    <a:gs pos="100000">
                      <a:srgbClr val="FFFFFF"/>
                    </a:gs>
                  </a:gsLst>
                  <a:lin ang="5400000" scaled="0"/>
                </a:gradFill>
              </a:rPr>
              <a:t>SIM383INT - Managing the Datacenter: Ask a Panel of </a:t>
            </a:r>
            <a:r>
              <a:rPr lang="en-US" sz="1200" dirty="0" smtClean="0">
                <a:gradFill>
                  <a:gsLst>
                    <a:gs pos="0">
                      <a:srgbClr val="FFFFFF"/>
                    </a:gs>
                    <a:gs pos="100000">
                      <a:srgbClr val="FFFFFF"/>
                    </a:gs>
                  </a:gsLst>
                  <a:lin ang="5400000" scaled="0"/>
                </a:gradFill>
              </a:rPr>
              <a:t>Experts</a:t>
            </a:r>
            <a:endParaRPr lang="en-US" sz="1200" dirty="0">
              <a:gradFill>
                <a:gsLst>
                  <a:gs pos="0">
                    <a:srgbClr val="FFFFFF"/>
                  </a:gs>
                  <a:gs pos="100000">
                    <a:srgbClr val="FFFFFF"/>
                  </a:gs>
                </a:gsLst>
                <a:lin ang="5400000" scaled="0"/>
              </a:gradFill>
            </a:endParaRPr>
          </a:p>
        </p:txBody>
      </p:sp>
      <p:sp>
        <p:nvSpPr>
          <p:cNvPr id="11" name="Rectangle 10"/>
          <p:cNvSpPr/>
          <p:nvPr/>
        </p:nvSpPr>
        <p:spPr bwMode="auto">
          <a:xfrm>
            <a:off x="507868" y="4008814"/>
            <a:ext cx="11173090" cy="144655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1600" dirty="0">
                <a:gradFill>
                  <a:gsLst>
                    <a:gs pos="0">
                      <a:srgbClr val="FFFFFF"/>
                    </a:gs>
                    <a:gs pos="100000">
                      <a:srgbClr val="FFFFFF"/>
                    </a:gs>
                  </a:gsLst>
                  <a:lin ang="5400000" scaled="0"/>
                </a:gradFill>
              </a:rPr>
              <a:t>Hands-on </a:t>
            </a:r>
            <a:r>
              <a:rPr lang="en-US" sz="1600" dirty="0" smtClean="0">
                <a:gradFill>
                  <a:gsLst>
                    <a:gs pos="0">
                      <a:srgbClr val="FFFFFF"/>
                    </a:gs>
                    <a:gs pos="100000">
                      <a:srgbClr val="FFFFFF"/>
                    </a:gs>
                  </a:gsLst>
                  <a:lin ang="5400000" scaled="0"/>
                </a:gradFill>
              </a:rPr>
              <a:t>Labs</a:t>
            </a:r>
          </a:p>
          <a:p>
            <a:pPr marL="917557" lvl="1" indent="-460375">
              <a:lnSpc>
                <a:spcPct val="90000"/>
              </a:lnSpc>
              <a:spcBef>
                <a:spcPct val="20000"/>
              </a:spcBef>
              <a:buSzPct val="90000"/>
              <a:buFontTx/>
              <a:buBlip>
                <a:blip r:embed="rId3"/>
              </a:buBlip>
            </a:pPr>
            <a:r>
              <a:rPr lang="en-US" sz="1400" dirty="0">
                <a:gradFill>
                  <a:gsLst>
                    <a:gs pos="0">
                      <a:srgbClr val="FFFFFF"/>
                    </a:gs>
                    <a:gs pos="100000">
                      <a:srgbClr val="FFFFFF"/>
                    </a:gs>
                  </a:gsLst>
                  <a:lin ang="5400000" scaled="0"/>
                </a:gradFill>
              </a:rPr>
              <a:t>SIM371-HOL Building a Microsoft System Center Service Manager Test Lab - Hall B1    </a:t>
            </a:r>
          </a:p>
          <a:p>
            <a:pPr marL="917557" lvl="1" indent="-460375">
              <a:lnSpc>
                <a:spcPct val="90000"/>
              </a:lnSpc>
              <a:spcBef>
                <a:spcPct val="20000"/>
              </a:spcBef>
              <a:buSzPct val="90000"/>
              <a:buFontTx/>
              <a:buBlip>
                <a:blip r:embed="rId3"/>
              </a:buBlip>
            </a:pPr>
            <a:r>
              <a:rPr lang="en-US" sz="1400" dirty="0" smtClean="0">
                <a:gradFill>
                  <a:gsLst>
                    <a:gs pos="0">
                      <a:srgbClr val="FFFFFF"/>
                    </a:gs>
                    <a:gs pos="100000">
                      <a:srgbClr val="FFFFFF"/>
                    </a:gs>
                  </a:gsLst>
                  <a:lin ang="5400000" scaled="0"/>
                </a:gradFill>
              </a:rPr>
              <a:t>SIM372-HOL </a:t>
            </a:r>
            <a:r>
              <a:rPr lang="en-US" sz="1400" dirty="0">
                <a:gradFill>
                  <a:gsLst>
                    <a:gs pos="0">
                      <a:srgbClr val="FFFFFF"/>
                    </a:gs>
                    <a:gs pos="100000">
                      <a:srgbClr val="FFFFFF"/>
                    </a:gs>
                  </a:gsLst>
                  <a:lin ang="5400000" scaled="0"/>
                </a:gradFill>
              </a:rPr>
              <a:t>Incident and Change Management in Microsoft System Center Service Manager </a:t>
            </a:r>
            <a:r>
              <a:rPr lang="en-US" sz="1400" dirty="0" smtClean="0">
                <a:gradFill>
                  <a:gsLst>
                    <a:gs pos="0">
                      <a:srgbClr val="FFFFFF"/>
                    </a:gs>
                    <a:gs pos="100000">
                      <a:srgbClr val="FFFFFF"/>
                    </a:gs>
                  </a:gsLst>
                  <a:lin ang="5400000" scaled="0"/>
                </a:gradFill>
              </a:rPr>
              <a:t>2010 -  </a:t>
            </a:r>
            <a:r>
              <a:rPr lang="en-US" sz="1400" dirty="0">
                <a:gradFill>
                  <a:gsLst>
                    <a:gs pos="0">
                      <a:srgbClr val="FFFFFF"/>
                    </a:gs>
                    <a:gs pos="100000">
                      <a:srgbClr val="FFFFFF"/>
                    </a:gs>
                  </a:gsLst>
                  <a:lin ang="5400000" scaled="0"/>
                </a:gradFill>
              </a:rPr>
              <a:t>Hall B1    </a:t>
            </a:r>
          </a:p>
          <a:p>
            <a:pPr marL="917557" lvl="1" indent="-460375">
              <a:lnSpc>
                <a:spcPct val="90000"/>
              </a:lnSpc>
              <a:spcBef>
                <a:spcPct val="20000"/>
              </a:spcBef>
              <a:buSzPct val="90000"/>
              <a:buFontTx/>
              <a:buBlip>
                <a:blip r:embed="rId3"/>
              </a:buBlip>
            </a:pPr>
            <a:r>
              <a:rPr lang="en-US" sz="1400" dirty="0" smtClean="0">
                <a:gradFill>
                  <a:gsLst>
                    <a:gs pos="0">
                      <a:srgbClr val="FFFFFF"/>
                    </a:gs>
                    <a:gs pos="100000">
                      <a:srgbClr val="FFFFFF"/>
                    </a:gs>
                  </a:gsLst>
                  <a:lin ang="5400000" scaled="0"/>
                </a:gradFill>
              </a:rPr>
              <a:t>SIM373-HOL </a:t>
            </a:r>
            <a:r>
              <a:rPr lang="en-US" sz="1400" dirty="0">
                <a:gradFill>
                  <a:gsLst>
                    <a:gs pos="0">
                      <a:srgbClr val="FFFFFF"/>
                    </a:gs>
                    <a:gs pos="100000">
                      <a:srgbClr val="FFFFFF"/>
                    </a:gs>
                  </a:gsLst>
                  <a:lin ang="5400000" scaled="0"/>
                </a:gradFill>
              </a:rPr>
              <a:t>Microsoft System Center Service Manager 2010 Data Warehouse and Reporting - Hall </a:t>
            </a:r>
            <a:r>
              <a:rPr lang="en-US" sz="1400" dirty="0" smtClean="0">
                <a:gradFill>
                  <a:gsLst>
                    <a:gs pos="0">
                      <a:srgbClr val="FFFFFF"/>
                    </a:gs>
                    <a:gs pos="100000">
                      <a:srgbClr val="FFFFFF"/>
                    </a:gs>
                  </a:gsLst>
                  <a:lin ang="5400000" scaled="0"/>
                </a:gradFill>
              </a:rPr>
              <a:t>B1</a:t>
            </a:r>
            <a:endParaRPr lang="en-US" sz="1400" dirty="0">
              <a:gradFill>
                <a:gsLst>
                  <a:gs pos="0">
                    <a:srgbClr val="FFFFFF"/>
                  </a:gs>
                  <a:gs pos="100000">
                    <a:srgbClr val="FFFFFF"/>
                  </a:gs>
                </a:gsLst>
                <a:lin ang="5400000" scaled="0"/>
              </a:gradFill>
            </a:endParaRPr>
          </a:p>
          <a:p>
            <a:pPr marL="917557" lvl="1" indent="-460375">
              <a:lnSpc>
                <a:spcPct val="90000"/>
              </a:lnSpc>
              <a:spcBef>
                <a:spcPct val="20000"/>
              </a:spcBef>
              <a:buSzPct val="90000"/>
              <a:buFontTx/>
              <a:buBlip>
                <a:blip r:embed="rId3"/>
              </a:buBlip>
            </a:pPr>
            <a:r>
              <a:rPr lang="en-US" sz="1400" dirty="0">
                <a:gradFill>
                  <a:gsLst>
                    <a:gs pos="0">
                      <a:srgbClr val="FFFFFF"/>
                    </a:gs>
                    <a:gs pos="100000">
                      <a:srgbClr val="FFFFFF"/>
                    </a:gs>
                  </a:gsLst>
                  <a:lin ang="5400000" scaled="0"/>
                </a:gradFill>
              </a:rPr>
              <a:t>SIM374-HOL IT Governance, Risk and Compliance Configuration in Microsoft System Center Service Manager 2010 - Hall B1 </a:t>
            </a:r>
          </a:p>
        </p:txBody>
      </p:sp>
      <p:sp>
        <p:nvSpPr>
          <p:cNvPr id="12" name="Rectangle 11"/>
          <p:cNvSpPr/>
          <p:nvPr/>
        </p:nvSpPr>
        <p:spPr bwMode="auto">
          <a:xfrm>
            <a:off x="507868" y="5489627"/>
            <a:ext cx="11173090" cy="5539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000" dirty="0">
                <a:gradFill>
                  <a:gsLst>
                    <a:gs pos="0">
                      <a:srgbClr val="FFFFFF"/>
                    </a:gs>
                    <a:gs pos="100000">
                      <a:srgbClr val="FFFFFF"/>
                    </a:gs>
                  </a:gsLst>
                  <a:lin ang="5400000" scaled="0"/>
                </a:gradFill>
              </a:rPr>
              <a:t>Product Demo Stations </a:t>
            </a:r>
            <a:r>
              <a:rPr lang="en-US" sz="2000" dirty="0" smtClean="0">
                <a:gradFill>
                  <a:gsLst>
                    <a:gs pos="0">
                      <a:srgbClr val="FFFFFF"/>
                    </a:gs>
                    <a:gs pos="100000">
                      <a:srgbClr val="FFFFFF"/>
                    </a:gs>
                  </a:gsLst>
                  <a:lin ang="5400000" scaled="0"/>
                </a:gradFill>
              </a:rPr>
              <a:t>TLC – SIM – station 21</a:t>
            </a:r>
            <a:endParaRPr lang="en-US" sz="2000" dirty="0">
              <a:gradFill>
                <a:gsLst>
                  <a:gs pos="0">
                    <a:srgbClr val="FFFFFF"/>
                  </a:gs>
                  <a:gs pos="100000">
                    <a:srgbClr val="FFFFFF"/>
                  </a:gs>
                </a:gsLst>
                <a:lin ang="5400000" scaled="0"/>
              </a:gradFill>
            </a:endParaRPr>
          </a:p>
        </p:txBody>
      </p:sp>
      <p:sp>
        <p:nvSpPr>
          <p:cNvPr id="15" name="Rectangle 14"/>
          <p:cNvSpPr/>
          <p:nvPr/>
        </p:nvSpPr>
        <p:spPr bwMode="auto">
          <a:xfrm>
            <a:off x="507868" y="6071950"/>
            <a:ext cx="11173090" cy="5539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000" dirty="0">
                <a:gradFill>
                  <a:gsLst>
                    <a:gs pos="0">
                      <a:srgbClr val="FFFFFF"/>
                    </a:gs>
                    <a:gs pos="100000">
                      <a:srgbClr val="FFFFFF"/>
                    </a:gs>
                  </a:gsLst>
                  <a:lin ang="5400000" scaled="0"/>
                </a:gradFill>
              </a:rPr>
              <a:t>Find Me Later </a:t>
            </a:r>
            <a:r>
              <a:rPr lang="en-US" sz="2000" dirty="0" smtClean="0">
                <a:gradFill>
                  <a:gsLst>
                    <a:gs pos="0">
                      <a:srgbClr val="FFFFFF"/>
                    </a:gs>
                    <a:gs pos="100000">
                      <a:srgbClr val="FFFFFF"/>
                    </a:gs>
                  </a:gsLst>
                  <a:lin ang="5400000" scaled="0"/>
                </a:gradFill>
              </a:rPr>
              <a:t>At…TLC station 21 or @</a:t>
            </a:r>
            <a:r>
              <a:rPr lang="en-US" sz="2000" dirty="0" err="1" smtClean="0">
                <a:gradFill>
                  <a:gsLst>
                    <a:gs pos="0">
                      <a:srgbClr val="FFFFFF"/>
                    </a:gs>
                    <a:gs pos="100000">
                      <a:srgbClr val="FFFFFF"/>
                    </a:gs>
                  </a:gsLst>
                  <a:lin ang="5400000" scaled="0"/>
                </a:gradFill>
              </a:rPr>
              <a:t>SeanC_MSFT</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92584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59432646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5911600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47175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263018183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341194" y="4092630"/>
            <a:ext cx="11518710" cy="2007919"/>
          </a:xfrm>
          <a:prstGeom prst="roundRect">
            <a:avLst>
              <a:gd name="adj" fmla="val 8432"/>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 name="Rounded Rectangle 1"/>
          <p:cNvSpPr/>
          <p:nvPr/>
        </p:nvSpPr>
        <p:spPr bwMode="auto">
          <a:xfrm>
            <a:off x="341194" y="1339187"/>
            <a:ext cx="11518710" cy="2509481"/>
          </a:xfrm>
          <a:prstGeom prst="roundRect">
            <a:avLst>
              <a:gd name="adj" fmla="val 8432"/>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 name="Title 4"/>
          <p:cNvSpPr>
            <a:spLocks noGrp="1"/>
          </p:cNvSpPr>
          <p:nvPr>
            <p:ph type="title"/>
          </p:nvPr>
        </p:nvSpPr>
        <p:spPr/>
        <p:txBody>
          <a:bodyPr/>
          <a:lstStyle/>
          <a:p>
            <a:r>
              <a:rPr lang="en-US" smtClean="0"/>
              <a:t>Session Objectives and Takeaways</a:t>
            </a:r>
            <a:endParaRPr lang="en-US" dirty="0"/>
          </a:p>
        </p:txBody>
      </p:sp>
      <p:sp>
        <p:nvSpPr>
          <p:cNvPr id="6" name="Text Placeholder 5"/>
          <p:cNvSpPr>
            <a:spLocks noGrp="1"/>
          </p:cNvSpPr>
          <p:nvPr>
            <p:ph type="body" sz="quarter" idx="10"/>
          </p:nvPr>
        </p:nvSpPr>
        <p:spPr>
          <a:xfrm>
            <a:off x="519112" y="1447799"/>
            <a:ext cx="11149013" cy="4979825"/>
          </a:xfrm>
        </p:spPr>
        <p:txBody>
          <a:bodyPr/>
          <a:lstStyle/>
          <a:p>
            <a:pPr marL="0" indent="0">
              <a:buNone/>
            </a:pPr>
            <a:r>
              <a:rPr lang="en-US" sz="2800" dirty="0" smtClean="0"/>
              <a:t>Objectives:</a:t>
            </a:r>
          </a:p>
          <a:p>
            <a:pPr lvl="1"/>
            <a:r>
              <a:rPr lang="en-US" sz="2400" dirty="0"/>
              <a:t>You understand the capability pillars of Service Manager and </a:t>
            </a:r>
            <a:r>
              <a:rPr lang="en-US" sz="2400" dirty="0" smtClean="0"/>
              <a:t>Orchestrator</a:t>
            </a:r>
            <a:endParaRPr lang="en-US" sz="2400" dirty="0"/>
          </a:p>
          <a:p>
            <a:pPr lvl="1"/>
            <a:r>
              <a:rPr lang="en-US" sz="2400" dirty="0"/>
              <a:t>You can effectively describe the differences between the products  and the benefits each brings to </a:t>
            </a:r>
            <a:r>
              <a:rPr lang="en-US" sz="2400" dirty="0" smtClean="0"/>
              <a:t>your organization </a:t>
            </a:r>
            <a:endParaRPr lang="en-US" sz="2400" dirty="0"/>
          </a:p>
          <a:p>
            <a:endParaRPr lang="en-US" sz="2800" dirty="0" smtClean="0"/>
          </a:p>
          <a:p>
            <a:endParaRPr lang="en-US" sz="2800" dirty="0"/>
          </a:p>
          <a:p>
            <a:endParaRPr lang="en-US" sz="2800" dirty="0" smtClean="0"/>
          </a:p>
          <a:p>
            <a:pPr marL="0" indent="0">
              <a:buNone/>
            </a:pPr>
            <a:r>
              <a:rPr lang="en-US" sz="2800" dirty="0" smtClean="0"/>
              <a:t>Key Takeaways:</a:t>
            </a:r>
          </a:p>
          <a:p>
            <a:pPr lvl="1"/>
            <a:r>
              <a:rPr lang="en-US" sz="2400" dirty="0" smtClean="0"/>
              <a:t>Orchestrator </a:t>
            </a:r>
            <a:r>
              <a:rPr lang="en-US" sz="2400" dirty="0"/>
              <a:t>and Service Manager are complimentary</a:t>
            </a:r>
          </a:p>
          <a:p>
            <a:pPr lvl="1"/>
            <a:r>
              <a:rPr lang="en-US" sz="2400" dirty="0"/>
              <a:t>Together they provide a market leading IT Process and Automation capability</a:t>
            </a:r>
          </a:p>
          <a:p>
            <a:pPr marL="804863" lvl="1" indent="-409575"/>
            <a:endParaRPr lang="en-US" sz="2400" dirty="0" smtClean="0"/>
          </a:p>
        </p:txBody>
      </p:sp>
    </p:spTree>
    <p:extLst>
      <p:ext uri="{BB962C8B-B14F-4D97-AF65-F5344CB8AC3E}">
        <p14:creationId xmlns:p14="http://schemas.microsoft.com/office/powerpoint/2010/main" val="288386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75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3250"/>
                            </p:stCondLst>
                            <p:childTnLst>
                              <p:par>
                                <p:cTn id="25" presetID="10" presetClass="entr" presetSubtype="0" fill="hold" nodeType="after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par>
                          <p:cTn id="28" fill="hold">
                            <p:stCondLst>
                              <p:cond delay="3750"/>
                            </p:stCondLst>
                            <p:childTnLst>
                              <p:par>
                                <p:cTn id="29" presetID="10" presetClass="entr" presetSubtype="0" fill="hold" nodeType="after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fade">
                                      <p:cBhvr>
                                        <p:cTn id="31" dur="500"/>
                                        <p:tgtEl>
                                          <p:spTgt spid="6">
                                            <p:txEl>
                                              <p:pRg st="7" end="7"/>
                                            </p:txEl>
                                          </p:spTgt>
                                        </p:tgtEl>
                                      </p:cBhvr>
                                    </p:animEffect>
                                  </p:childTnLst>
                                </p:cTn>
                              </p:par>
                            </p:childTnLst>
                          </p:cTn>
                        </p:par>
                        <p:par>
                          <p:cTn id="32" fill="hold">
                            <p:stCondLst>
                              <p:cond delay="4250"/>
                            </p:stCondLst>
                            <p:childTnLst>
                              <p:par>
                                <p:cTn id="33" presetID="10" presetClass="entr" presetSubtype="0" fill="hold" nodeType="after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Arial" pitchFamily="34" charset="0"/>
                <a:cs typeface="Arial" charset="0"/>
              </a:rPr>
              <a:t>© </a:t>
            </a:r>
            <a:r>
              <a:rPr lang="en-US" sz="700" dirty="0" smtClean="0">
                <a:gradFill>
                  <a:gsLst>
                    <a:gs pos="0">
                      <a:schemeClr val="tx1"/>
                    </a:gs>
                    <a:gs pos="100000">
                      <a:schemeClr val="tx1"/>
                    </a:gs>
                  </a:gsLst>
                  <a:lin ang="5400000" scaled="0"/>
                </a:gradFill>
                <a:latin typeface="Arial" pitchFamily="34" charset="0"/>
                <a:cs typeface="Arial" charset="0"/>
              </a:rPr>
              <a:t>2011 Microsoft </a:t>
            </a:r>
            <a:r>
              <a:rPr lang="en-US" sz="700" dirty="0">
                <a:gradFill>
                  <a:gsLst>
                    <a:gs pos="0">
                      <a:schemeClr val="tx1"/>
                    </a:gs>
                    <a:gs pos="100000">
                      <a:schemeClr val="tx1"/>
                    </a:gs>
                  </a:gsLst>
                  <a:lin ang="5400000" scaled="0"/>
                </a:gradFill>
                <a:latin typeface="Arial"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Arial"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Arial" pitchFamily="34" charset="0"/>
                <a:cs typeface="Arial" charset="0"/>
              </a:rPr>
              <a:t/>
            </a:r>
            <a:br>
              <a:rPr lang="en-US" sz="700" dirty="0" smtClean="0">
                <a:gradFill>
                  <a:gsLst>
                    <a:gs pos="0">
                      <a:schemeClr val="tx1"/>
                    </a:gs>
                    <a:gs pos="100000">
                      <a:schemeClr val="tx1"/>
                    </a:gs>
                  </a:gsLst>
                  <a:lin ang="5400000" scaled="0"/>
                </a:gradFill>
                <a:latin typeface="Arial" pitchFamily="34" charset="0"/>
                <a:cs typeface="Arial" charset="0"/>
              </a:rPr>
            </a:br>
            <a:r>
              <a:rPr lang="en-US" sz="700" dirty="0" smtClean="0">
                <a:gradFill>
                  <a:gsLst>
                    <a:gs pos="0">
                      <a:schemeClr val="tx1"/>
                    </a:gs>
                    <a:gs pos="100000">
                      <a:schemeClr val="tx1"/>
                    </a:gs>
                  </a:gsLst>
                  <a:lin ang="5400000" scaled="0"/>
                </a:gradFill>
                <a:latin typeface="Arial" pitchFamily="34" charset="0"/>
                <a:cs typeface="Arial" charset="0"/>
              </a:rPr>
              <a:t>on </a:t>
            </a:r>
            <a:r>
              <a:rPr lang="en-US" sz="700" dirty="0">
                <a:gradFill>
                  <a:gsLst>
                    <a:gs pos="0">
                      <a:schemeClr val="tx1"/>
                    </a:gs>
                    <a:gs pos="100000">
                      <a:schemeClr val="tx1"/>
                    </a:gs>
                  </a:gsLst>
                  <a:lin ang="5400000" scaled="0"/>
                </a:gradFill>
                <a:latin typeface="Arial"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Arial" pitchFamily="34" charset="0"/>
                <a:cs typeface="Arial" charset="0"/>
              </a:rPr>
              <a:t>. MICROSOFT </a:t>
            </a:r>
            <a:r>
              <a:rPr lang="en-US" sz="700" dirty="0">
                <a:gradFill>
                  <a:gsLst>
                    <a:gs pos="0">
                      <a:schemeClr val="tx1"/>
                    </a:gs>
                    <a:gs pos="100000">
                      <a:schemeClr val="tx1"/>
                    </a:gs>
                  </a:gsLst>
                  <a:lin ang="5400000" scaled="0"/>
                </a:gradFill>
                <a:latin typeface="Arial"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97730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US"/>
          </a:p>
        </p:txBody>
      </p:sp>
      <p:sp>
        <p:nvSpPr>
          <p:cNvPr id="4" name="Title 3"/>
          <p:cNvSpPr>
            <a:spLocks noGrp="1"/>
          </p:cNvSpPr>
          <p:nvPr>
            <p:ph type="ctrTitle"/>
          </p:nvPr>
        </p:nvSpPr>
        <p:spPr/>
        <p:txBody>
          <a:bodyPr/>
          <a:lstStyle/>
          <a:p>
            <a:r>
              <a:rPr lang="en-US" dirty="0" smtClean="0"/>
              <a:t>Where are we today?</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6272538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smtClean="0"/>
              <a:t>Demo</a:t>
            </a:r>
            <a:endParaRPr lang="en-US" dirty="0"/>
          </a:p>
        </p:txBody>
      </p:sp>
      <p:sp>
        <p:nvSpPr>
          <p:cNvPr id="4" name="Title 3"/>
          <p:cNvSpPr>
            <a:spLocks noGrp="1"/>
          </p:cNvSpPr>
          <p:nvPr>
            <p:ph type="ctrTitle"/>
          </p:nvPr>
        </p:nvSpPr>
        <p:spPr/>
        <p:txBody>
          <a:bodyPr/>
          <a:lstStyle/>
          <a:p>
            <a:r>
              <a:rPr lang="en-US" smtClean="0"/>
              <a:t>NetApp</a:t>
            </a:r>
            <a:br>
              <a:rPr lang="en-US" smtClean="0"/>
            </a:br>
            <a:r>
              <a:rPr lang="en-US" smtClean="0"/>
              <a:t>Opalis and Service Manager</a:t>
            </a:r>
            <a:endParaRPr lang="en-US" dirty="0"/>
          </a:p>
        </p:txBody>
      </p:sp>
      <p:sp>
        <p:nvSpPr>
          <p:cNvPr id="5" name="Subtitle 4"/>
          <p:cNvSpPr>
            <a:spLocks noGrp="1"/>
          </p:cNvSpPr>
          <p:nvPr>
            <p:ph type="subTitle" idx="1"/>
          </p:nvPr>
        </p:nvSpPr>
        <p:spPr/>
        <p:txBody>
          <a:bodyPr/>
          <a:lstStyle/>
          <a:p>
            <a:r>
              <a:rPr lang="en-US" smtClean="0"/>
              <a:t>Alex Jauch</a:t>
            </a:r>
            <a:endParaRPr lang="en-US" dirty="0"/>
          </a:p>
        </p:txBody>
      </p:sp>
    </p:spTree>
    <p:extLst>
      <p:ext uri="{BB962C8B-B14F-4D97-AF65-F5344CB8AC3E}">
        <p14:creationId xmlns:p14="http://schemas.microsoft.com/office/powerpoint/2010/main" val="271489445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Demo: Rapid Provisioning</a:t>
            </a:r>
            <a:endParaRPr lang="en-US" dirty="0"/>
          </a:p>
        </p:txBody>
      </p:sp>
      <p:sp>
        <p:nvSpPr>
          <p:cNvPr id="3" name="Content Placeholder 2"/>
          <p:cNvSpPr>
            <a:spLocks noGrp="1"/>
          </p:cNvSpPr>
          <p:nvPr>
            <p:ph idx="1"/>
          </p:nvPr>
        </p:nvSpPr>
        <p:spPr/>
        <p:txBody>
          <a:bodyPr/>
          <a:lstStyle/>
          <a:p>
            <a:r>
              <a:rPr lang="en-US" smtClean="0"/>
              <a:t>Rapid Provisioning via Opalis</a:t>
            </a:r>
          </a:p>
          <a:p>
            <a:r>
              <a:rPr lang="en-US" smtClean="0"/>
              <a:t>Integrated with SCSM and SCVMM</a:t>
            </a:r>
          </a:p>
          <a:p>
            <a:r>
              <a:rPr lang="en-US" smtClean="0"/>
              <a:t>Part of Hyper-V Fast Track Submission</a:t>
            </a:r>
          </a:p>
          <a:p>
            <a:r>
              <a:rPr lang="en-US" smtClean="0"/>
              <a:t>Uses OIP from OnCommand 3.0</a:t>
            </a:r>
          </a:p>
          <a:p>
            <a:r>
              <a:rPr lang="en-US" smtClean="0"/>
              <a:t>See it Live at Booth 1001</a:t>
            </a:r>
          </a:p>
          <a:p>
            <a:endParaRPr lang="en-US" smtClean="0"/>
          </a:p>
          <a:p>
            <a:pPr lvl="1"/>
            <a:endParaRPr lang="en-US" smtClean="0"/>
          </a:p>
          <a:p>
            <a:endParaRPr lang="en-US" smtClean="0"/>
          </a:p>
          <a:p>
            <a:endParaRPr lang="en-US" dirty="0"/>
          </a:p>
        </p:txBody>
      </p:sp>
      <p:sp>
        <p:nvSpPr>
          <p:cNvPr id="4" name="Slide Number Placeholder 3"/>
          <p:cNvSpPr>
            <a:spLocks noGrp="1"/>
          </p:cNvSpPr>
          <p:nvPr>
            <p:ph type="sldNum" sz="quarter" idx="4294967295"/>
          </p:nvPr>
        </p:nvSpPr>
        <p:spPr>
          <a:xfrm>
            <a:off x="11274425" y="6540500"/>
            <a:ext cx="914400" cy="228600"/>
          </a:xfrm>
          <a:prstGeom prst="rect">
            <a:avLst/>
          </a:prstGeom>
        </p:spPr>
        <p:txBody>
          <a:bodyPr lIns="121899" tIns="60949" rIns="121899" bIns="60949"/>
          <a:lstStyle/>
          <a:p>
            <a:pPr>
              <a:defRPr/>
            </a:pPr>
            <a:fld id="{A9621AF6-76D8-4B93-9313-F8DA8BDC1BF9}" type="slidenum">
              <a:rPr lang="en-US" smtClean="0"/>
              <a:pPr>
                <a:defRPr/>
              </a:pPr>
              <a:t>6</a:t>
            </a:fld>
            <a:endParaRPr lang="en-US" dirty="0"/>
          </a:p>
        </p:txBody>
      </p:sp>
    </p:spTree>
    <p:extLst>
      <p:ext uri="{BB962C8B-B14F-4D97-AF65-F5344CB8AC3E}">
        <p14:creationId xmlns:p14="http://schemas.microsoft.com/office/powerpoint/2010/main" val="185861720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Prototype Workflow</a:t>
            </a:r>
            <a:endParaRPr lang="en-US" dirty="0"/>
          </a:p>
        </p:txBody>
      </p:sp>
      <p:sp>
        <p:nvSpPr>
          <p:cNvPr id="3" name="Slide Number Placeholder 2"/>
          <p:cNvSpPr>
            <a:spLocks noGrp="1"/>
          </p:cNvSpPr>
          <p:nvPr>
            <p:ph type="sldNum" sz="quarter" idx="4294967295"/>
          </p:nvPr>
        </p:nvSpPr>
        <p:spPr>
          <a:xfrm>
            <a:off x="11274425" y="6540500"/>
            <a:ext cx="914400" cy="228600"/>
          </a:xfrm>
          <a:prstGeom prst="rect">
            <a:avLst/>
          </a:prstGeom>
        </p:spPr>
        <p:txBody>
          <a:bodyPr lIns="121899" tIns="60949" rIns="121899" bIns="60949"/>
          <a:lstStyle/>
          <a:p>
            <a:pPr>
              <a:defRPr/>
            </a:pPr>
            <a:fld id="{D3FA020B-04BE-426D-AE2C-2E6EF2F1CA2C}" type="slidenum">
              <a:rPr lang="en-US" smtClean="0"/>
              <a:pPr>
                <a:defRPr/>
              </a:pPr>
              <a:t>7</a:t>
            </a:fld>
            <a:endParaRPr lang="en-US"/>
          </a:p>
        </p:txBody>
      </p:sp>
      <p:sp>
        <p:nvSpPr>
          <p:cNvPr id="4" name="Footer Placeholder 3"/>
          <p:cNvSpPr>
            <a:spLocks noGrp="1"/>
          </p:cNvSpPr>
          <p:nvPr>
            <p:ph type="ftr" sz="quarter" idx="4294967295"/>
          </p:nvPr>
        </p:nvSpPr>
        <p:spPr>
          <a:xfrm>
            <a:off x="7326313" y="6543675"/>
            <a:ext cx="4862512" cy="228600"/>
          </a:xfrm>
          <a:prstGeom prst="rect">
            <a:avLst/>
          </a:prstGeom>
        </p:spPr>
        <p:txBody>
          <a:bodyPr lIns="121899" tIns="60949" rIns="121899" bIns="60949"/>
          <a:lstStyle/>
          <a:p>
            <a:pPr>
              <a:defRPr/>
            </a:pPr>
            <a:r>
              <a:rPr lang="en-US" smtClean="0"/>
              <a:t>NetApp Confidential - Internal Use Only</a:t>
            </a:r>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883" y="1397001"/>
            <a:ext cx="9751060" cy="494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164628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Track Provisioning Workflow</a:t>
            </a:r>
            <a:endParaRPr lang="en-US" dirty="0"/>
          </a:p>
        </p:txBody>
      </p:sp>
      <p:sp>
        <p:nvSpPr>
          <p:cNvPr id="3" name="Slide Number Placeholder 2"/>
          <p:cNvSpPr>
            <a:spLocks noGrp="1"/>
          </p:cNvSpPr>
          <p:nvPr>
            <p:ph type="sldNum" sz="quarter" idx="4294967295"/>
          </p:nvPr>
        </p:nvSpPr>
        <p:spPr>
          <a:xfrm>
            <a:off x="11274425" y="6540500"/>
            <a:ext cx="914400" cy="228600"/>
          </a:xfrm>
          <a:prstGeom prst="rect">
            <a:avLst/>
          </a:prstGeom>
        </p:spPr>
        <p:txBody>
          <a:bodyPr lIns="121899" tIns="60949" rIns="121899" bIns="60949"/>
          <a:lstStyle/>
          <a:p>
            <a:pPr>
              <a:defRPr/>
            </a:pPr>
            <a:fld id="{FF6356E8-201F-4567-9056-126FC94B594E}" type="slidenum">
              <a:rPr lang="en-US" smtClean="0"/>
              <a:pPr>
                <a:defRPr/>
              </a:pPr>
              <a:t>8</a:t>
            </a:fld>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044" y="1193800"/>
            <a:ext cx="8353408" cy="5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617897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US"/>
          </a:p>
        </p:txBody>
      </p:sp>
      <p:sp>
        <p:nvSpPr>
          <p:cNvPr id="5" name="Title 4"/>
          <p:cNvSpPr>
            <a:spLocks noGrp="1"/>
          </p:cNvSpPr>
          <p:nvPr>
            <p:ph type="ctrTitle"/>
          </p:nvPr>
        </p:nvSpPr>
        <p:spPr/>
        <p:txBody>
          <a:bodyPr/>
          <a:lstStyle/>
          <a:p>
            <a:r>
              <a:rPr lang="en-US" sz="4400" dirty="0" smtClean="0"/>
              <a:t>Looking ahead to System Center 2012</a:t>
            </a:r>
            <a:endParaRPr lang="en-US" sz="4400"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10043200"/>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1|14.4|21.1|13.9|18.9|9.7"/>
</p:tagLst>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5B27225F4FD04C84E18EA916064AE9" ma:contentTypeVersion="0" ma:contentTypeDescription="Create a new document." ma:contentTypeScope="" ma:versionID="dc71460db87e86bf113c203e4371d82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C561A4-381E-4E0C-91E4-419A511C6CEC}">
  <ds:schemaRefs>
    <ds:schemaRef ds:uri="http://purl.org/dc/terms/"/>
    <ds:schemaRef ds:uri="http://www.w3.org/XML/1998/namespace"/>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E721286C-9ABF-4E0A-8E50-0FD8209D27F5}">
  <ds:schemaRefs>
    <ds:schemaRef ds:uri="http://schemas.microsoft.com/sharepoint/v3/contenttype/forms"/>
  </ds:schemaRefs>
</ds:datastoreItem>
</file>

<file path=customXml/itemProps3.xml><?xml version="1.0" encoding="utf-8"?>
<ds:datastoreItem xmlns:ds="http://schemas.openxmlformats.org/officeDocument/2006/customXml" ds:itemID="{D78FDECD-60D8-43D3-A8CD-DA498EAC1C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2571</Words>
  <Application>Microsoft Office PowerPoint</Application>
  <PresentationFormat>Custom</PresentationFormat>
  <Paragraphs>329</Paragraphs>
  <Slides>30</Slides>
  <Notes>18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Arial</vt:lpstr>
      <vt:lpstr>Segoe UI Semibold</vt:lpstr>
      <vt:lpstr>Segoe UI</vt:lpstr>
      <vt:lpstr>Segoe UI Light</vt:lpstr>
      <vt:lpstr>Calibri</vt:lpstr>
      <vt:lpstr>Consolas</vt:lpstr>
      <vt:lpstr>黑体</vt:lpstr>
      <vt:lpstr>Segoe</vt:lpstr>
      <vt:lpstr>Segoe Condensed</vt:lpstr>
      <vt:lpstr>Wingdings</vt:lpstr>
      <vt:lpstr>TENA11_BreakoutSession_Template_16x9_Final_05132011</vt:lpstr>
      <vt:lpstr>White with Consolas font for code slides</vt:lpstr>
      <vt:lpstr>PowerPoint Presentation</vt:lpstr>
      <vt:lpstr>Microsoft System Center Integration,  Automation, Process and Compliance:  Orchestrator and Service Manager</vt:lpstr>
      <vt:lpstr>Session Objectives and Takeaways</vt:lpstr>
      <vt:lpstr>Where are we today?</vt:lpstr>
      <vt:lpstr>NetApp Opalis and Service Manager</vt:lpstr>
      <vt:lpstr>Demo: Rapid Provisioning</vt:lpstr>
      <vt:lpstr>Prototype Workflow</vt:lpstr>
      <vt:lpstr>Fast Track Provisioning Workflow</vt:lpstr>
      <vt:lpstr>Looking ahead to System Center 2012</vt:lpstr>
      <vt:lpstr>Contrasting Orchestrator and Service Manager</vt:lpstr>
      <vt:lpstr>System Center Orchestrator</vt:lpstr>
      <vt:lpstr>Orchestrator brings it all together!</vt:lpstr>
      <vt:lpstr>Opalis Concepts</vt:lpstr>
      <vt:lpstr>Automating Across Datacenter IT Silos</vt:lpstr>
      <vt:lpstr>System Center Service Manager</vt:lpstr>
      <vt:lpstr>Achieving IT as a Service Objectives</vt:lpstr>
      <vt:lpstr>Service Manager Enables Controlled Automation</vt:lpstr>
      <vt:lpstr>Service Manager Enables Self-Service</vt:lpstr>
      <vt:lpstr>Service Manager Enables Standardization</vt:lpstr>
      <vt:lpstr>Service Manager Enables Compliance</vt:lpstr>
      <vt:lpstr>Orchestrator and Service Manager</vt:lpstr>
      <vt:lpstr>System Center Roadmap</vt:lpstr>
      <vt:lpstr>Community Evaluation Program</vt:lpstr>
      <vt:lpstr>Adam: adhall@microsoft.com @Adman_NZ  Sean: sechrist@microsoft.com @SeanC_MSFT</vt:lpstr>
      <vt:lpstr>Service Manager Related Content</vt:lpstr>
      <vt:lpstr>Track Resources</vt:lpstr>
      <vt:lpstr>Resources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SIM335: Microsoft System Center Integration, Automation, Process and Compliance: Orchestrator and Service Manager</dc:title>
  <dc:subject>Microsoft TechEd North America 2011</dc:subject>
  <dc:creator/>
  <dc:description>Template Design: Jordan Cayabyab
Formatter: Sylvia Tedjo, Silver Fox Productions
Event Date: May 16-19, 2011
Event Location: Atlanta
Audience Type: Developers, IT Pros</dc:description>
  <cp:lastModifiedBy/>
  <cp:revision>1</cp:revision>
  <dcterms:created xsi:type="dcterms:W3CDTF">2011-03-25T15:37:54Z</dcterms:created>
  <dcterms:modified xsi:type="dcterms:W3CDTF">2011-05-17T13:03:32Z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0x010100195B27225F4FD04C84E18EA916064AE9</vt:lpwstr>
  </property>
</Properties>
</file>