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44" r:id="rId4"/>
    <p:sldMasterId id="2147483764" r:id="rId5"/>
  </p:sldMasterIdLst>
  <p:notesMasterIdLst>
    <p:notesMasterId r:id="rId137"/>
  </p:notesMasterIdLst>
  <p:handoutMasterIdLst>
    <p:handoutMasterId r:id="rId138"/>
  </p:handoutMasterIdLst>
  <p:sldIdLst>
    <p:sldId id="413" r:id="rId6"/>
    <p:sldId id="571" r:id="rId7"/>
    <p:sldId id="572" r:id="rId8"/>
    <p:sldId id="467" r:id="rId9"/>
    <p:sldId id="573" r:id="rId10"/>
    <p:sldId id="469" r:id="rId11"/>
    <p:sldId id="574" r:id="rId12"/>
    <p:sldId id="488" r:id="rId13"/>
    <p:sldId id="486" r:id="rId14"/>
    <p:sldId id="487" r:id="rId15"/>
    <p:sldId id="485" r:id="rId16"/>
    <p:sldId id="483" r:id="rId17"/>
    <p:sldId id="484" r:id="rId18"/>
    <p:sldId id="482" r:id="rId19"/>
    <p:sldId id="481" r:id="rId20"/>
    <p:sldId id="479" r:id="rId21"/>
    <p:sldId id="518" r:id="rId22"/>
    <p:sldId id="519" r:id="rId23"/>
    <p:sldId id="376" r:id="rId24"/>
    <p:sldId id="575" r:id="rId25"/>
    <p:sldId id="377" r:id="rId26"/>
    <p:sldId id="577" r:id="rId27"/>
    <p:sldId id="501" r:id="rId28"/>
    <p:sldId id="500" r:id="rId29"/>
    <p:sldId id="498" r:id="rId30"/>
    <p:sldId id="497" r:id="rId31"/>
    <p:sldId id="601" r:id="rId32"/>
    <p:sldId id="496" r:id="rId33"/>
    <p:sldId id="602" r:id="rId34"/>
    <p:sldId id="495" r:id="rId35"/>
    <p:sldId id="494" r:id="rId36"/>
    <p:sldId id="493" r:id="rId37"/>
    <p:sldId id="491" r:id="rId38"/>
    <p:sldId id="492" r:id="rId39"/>
    <p:sldId id="490" r:id="rId40"/>
    <p:sldId id="489" r:id="rId41"/>
    <p:sldId id="471" r:id="rId42"/>
    <p:sldId id="476" r:id="rId43"/>
    <p:sldId id="521" r:id="rId44"/>
    <p:sldId id="524" r:id="rId45"/>
    <p:sldId id="525" r:id="rId46"/>
    <p:sldId id="526" r:id="rId47"/>
    <p:sldId id="527" r:id="rId48"/>
    <p:sldId id="528" r:id="rId49"/>
    <p:sldId id="529" r:id="rId50"/>
    <p:sldId id="530" r:id="rId51"/>
    <p:sldId id="531" r:id="rId52"/>
    <p:sldId id="532" r:id="rId53"/>
    <p:sldId id="533" r:id="rId54"/>
    <p:sldId id="534" r:id="rId55"/>
    <p:sldId id="535" r:id="rId56"/>
    <p:sldId id="536" r:id="rId57"/>
    <p:sldId id="594" r:id="rId58"/>
    <p:sldId id="537" r:id="rId59"/>
    <p:sldId id="538" r:id="rId60"/>
    <p:sldId id="539" r:id="rId61"/>
    <p:sldId id="540" r:id="rId62"/>
    <p:sldId id="541" r:id="rId63"/>
    <p:sldId id="542" r:id="rId64"/>
    <p:sldId id="543" r:id="rId65"/>
    <p:sldId id="544" r:id="rId66"/>
    <p:sldId id="578" r:id="rId67"/>
    <p:sldId id="580" r:id="rId68"/>
    <p:sldId id="581" r:id="rId69"/>
    <p:sldId id="545" r:id="rId70"/>
    <p:sldId id="546" r:id="rId71"/>
    <p:sldId id="547" r:id="rId72"/>
    <p:sldId id="548" r:id="rId73"/>
    <p:sldId id="549" r:id="rId74"/>
    <p:sldId id="550" r:id="rId75"/>
    <p:sldId id="551" r:id="rId76"/>
    <p:sldId id="553" r:id="rId77"/>
    <p:sldId id="595" r:id="rId78"/>
    <p:sldId id="596" r:id="rId79"/>
    <p:sldId id="597" r:id="rId80"/>
    <p:sldId id="598" r:id="rId81"/>
    <p:sldId id="599" r:id="rId82"/>
    <p:sldId id="557" r:id="rId83"/>
    <p:sldId id="558" r:id="rId84"/>
    <p:sldId id="559" r:id="rId85"/>
    <p:sldId id="560" r:id="rId86"/>
    <p:sldId id="561" r:id="rId87"/>
    <p:sldId id="562" r:id="rId88"/>
    <p:sldId id="563" r:id="rId89"/>
    <p:sldId id="564" r:id="rId90"/>
    <p:sldId id="565" r:id="rId91"/>
    <p:sldId id="566" r:id="rId92"/>
    <p:sldId id="567" r:id="rId93"/>
    <p:sldId id="568" r:id="rId94"/>
    <p:sldId id="569" r:id="rId95"/>
    <p:sldId id="570" r:id="rId96"/>
    <p:sldId id="472" r:id="rId97"/>
    <p:sldId id="576" r:id="rId98"/>
    <p:sldId id="582" r:id="rId99"/>
    <p:sldId id="593" r:id="rId100"/>
    <p:sldId id="592" r:id="rId101"/>
    <p:sldId id="591" r:id="rId102"/>
    <p:sldId id="590" r:id="rId103"/>
    <p:sldId id="589" r:id="rId104"/>
    <p:sldId id="588" r:id="rId105"/>
    <p:sldId id="587" r:id="rId106"/>
    <p:sldId id="584" r:id="rId107"/>
    <p:sldId id="586" r:id="rId108"/>
    <p:sldId id="585" r:id="rId109"/>
    <p:sldId id="477" r:id="rId110"/>
    <p:sldId id="457" r:id="rId111"/>
    <p:sldId id="465" r:id="rId112"/>
    <p:sldId id="458" r:id="rId113"/>
    <p:sldId id="505" r:id="rId114"/>
    <p:sldId id="459" r:id="rId115"/>
    <p:sldId id="506" r:id="rId116"/>
    <p:sldId id="461" r:id="rId117"/>
    <p:sldId id="513" r:id="rId118"/>
    <p:sldId id="512" r:id="rId119"/>
    <p:sldId id="511" r:id="rId120"/>
    <p:sldId id="510" r:id="rId121"/>
    <p:sldId id="509" r:id="rId122"/>
    <p:sldId id="508" r:id="rId123"/>
    <p:sldId id="507" r:id="rId124"/>
    <p:sldId id="520" r:id="rId125"/>
    <p:sldId id="397" r:id="rId126"/>
    <p:sldId id="373" r:id="rId127"/>
    <p:sldId id="410" r:id="rId128"/>
    <p:sldId id="324" r:id="rId129"/>
    <p:sldId id="326" r:id="rId130"/>
    <p:sldId id="603" r:id="rId131"/>
    <p:sldId id="604" r:id="rId132"/>
    <p:sldId id="605" r:id="rId133"/>
    <p:sldId id="606" r:id="rId134"/>
    <p:sldId id="418" r:id="rId135"/>
    <p:sldId id="412" r:id="rId136"/>
  </p:sldIdLst>
  <p:sldSz cx="12188825" cy="6858000"/>
  <p:notesSz cx="6858000" cy="9144000"/>
  <p:embeddedFontLst>
    <p:embeddedFont>
      <p:font typeface="Segoe" pitchFamily="34" charset="0"/>
      <p:regular r:id="rId139"/>
      <p:bold r:id="rId140"/>
      <p:italic r:id="rId141"/>
      <p:boldItalic r:id="rId142"/>
    </p:embeddedFont>
    <p:embeddedFont>
      <p:font typeface="Segoe Condensed" pitchFamily="34" charset="0"/>
      <p:regular r:id="rId143"/>
      <p:bold r:id="rId144"/>
      <p:italic r:id="rId145"/>
      <p:boldItalic r:id="rId146"/>
    </p:embeddedFont>
    <p:embeddedFont>
      <p:font typeface="MS PGothic" pitchFamily="34" charset="-128"/>
      <p:regular r:id="rId147"/>
    </p:embeddedFont>
    <p:embeddedFont>
      <p:font typeface="Segoe UI" pitchFamily="34" charset="0"/>
      <p:regular r:id="rId148"/>
      <p:bold r:id="rId149"/>
      <p:italic r:id="rId150"/>
      <p:boldItalic r:id="rId151"/>
    </p:embeddedFont>
    <p:embeddedFont>
      <p:font typeface="Calibri" pitchFamily="34" charset="0"/>
      <p:regular r:id="rId152"/>
      <p:bold r:id="rId153"/>
      <p:italic r:id="rId154"/>
      <p:boldItalic r:id="rId155"/>
    </p:embeddedFont>
    <p:embeddedFont>
      <p:font typeface="Consolas" pitchFamily="49" charset="0"/>
      <p:regular r:id="rId156"/>
      <p:bold r:id="rId157"/>
      <p:italic r:id="rId158"/>
      <p:boldItalic r:id="rId159"/>
    </p:embeddedFont>
    <p:embeddedFont>
      <p:font typeface="SimHei" pitchFamily="49" charset="-122"/>
      <p:regular r:id="rId160"/>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E46D7F-EC4C-45EE-8AC6-D51DADA5BA9A}">
          <p14:sldIdLst>
            <p14:sldId id="413"/>
            <p14:sldId id="571"/>
            <p14:sldId id="572"/>
            <p14:sldId id="467"/>
            <p14:sldId id="573"/>
            <p14:sldId id="469"/>
            <p14:sldId id="574"/>
            <p14:sldId id="488"/>
            <p14:sldId id="486"/>
            <p14:sldId id="487"/>
            <p14:sldId id="485"/>
            <p14:sldId id="483"/>
            <p14:sldId id="484"/>
            <p14:sldId id="482"/>
            <p14:sldId id="481"/>
            <p14:sldId id="479"/>
            <p14:sldId id="518"/>
            <p14:sldId id="519"/>
            <p14:sldId id="376"/>
            <p14:sldId id="575"/>
            <p14:sldId id="377"/>
            <p14:sldId id="577"/>
            <p14:sldId id="501"/>
            <p14:sldId id="500"/>
            <p14:sldId id="498"/>
            <p14:sldId id="497"/>
            <p14:sldId id="601"/>
            <p14:sldId id="496"/>
            <p14:sldId id="602"/>
            <p14:sldId id="495"/>
            <p14:sldId id="494"/>
            <p14:sldId id="493"/>
            <p14:sldId id="491"/>
            <p14:sldId id="492"/>
            <p14:sldId id="490"/>
            <p14:sldId id="489"/>
            <p14:sldId id="471"/>
            <p14:sldId id="476"/>
            <p14:sldId id="521"/>
            <p14:sldId id="524"/>
            <p14:sldId id="525"/>
            <p14:sldId id="526"/>
            <p14:sldId id="527"/>
            <p14:sldId id="528"/>
            <p14:sldId id="529"/>
            <p14:sldId id="530"/>
            <p14:sldId id="531"/>
            <p14:sldId id="532"/>
            <p14:sldId id="533"/>
            <p14:sldId id="534"/>
            <p14:sldId id="535"/>
            <p14:sldId id="536"/>
            <p14:sldId id="594"/>
            <p14:sldId id="537"/>
            <p14:sldId id="538"/>
            <p14:sldId id="539"/>
            <p14:sldId id="540"/>
            <p14:sldId id="541"/>
            <p14:sldId id="542"/>
            <p14:sldId id="543"/>
            <p14:sldId id="544"/>
            <p14:sldId id="578"/>
            <p14:sldId id="580"/>
            <p14:sldId id="581"/>
            <p14:sldId id="545"/>
            <p14:sldId id="546"/>
            <p14:sldId id="547"/>
            <p14:sldId id="548"/>
            <p14:sldId id="549"/>
            <p14:sldId id="550"/>
            <p14:sldId id="551"/>
            <p14:sldId id="553"/>
            <p14:sldId id="595"/>
            <p14:sldId id="596"/>
            <p14:sldId id="597"/>
            <p14:sldId id="598"/>
            <p14:sldId id="599"/>
            <p14:sldId id="557"/>
            <p14:sldId id="558"/>
            <p14:sldId id="559"/>
            <p14:sldId id="560"/>
            <p14:sldId id="561"/>
            <p14:sldId id="562"/>
            <p14:sldId id="563"/>
            <p14:sldId id="564"/>
            <p14:sldId id="565"/>
            <p14:sldId id="566"/>
            <p14:sldId id="567"/>
            <p14:sldId id="568"/>
            <p14:sldId id="569"/>
            <p14:sldId id="570"/>
            <p14:sldId id="472"/>
            <p14:sldId id="576"/>
            <p14:sldId id="582"/>
            <p14:sldId id="593"/>
            <p14:sldId id="592"/>
            <p14:sldId id="591"/>
            <p14:sldId id="590"/>
            <p14:sldId id="589"/>
            <p14:sldId id="588"/>
            <p14:sldId id="587"/>
            <p14:sldId id="584"/>
            <p14:sldId id="586"/>
            <p14:sldId id="585"/>
            <p14:sldId id="477"/>
            <p14:sldId id="457"/>
            <p14:sldId id="465"/>
            <p14:sldId id="458"/>
            <p14:sldId id="505"/>
            <p14:sldId id="459"/>
            <p14:sldId id="506"/>
            <p14:sldId id="461"/>
            <p14:sldId id="513"/>
            <p14:sldId id="512"/>
            <p14:sldId id="511"/>
            <p14:sldId id="510"/>
            <p14:sldId id="509"/>
            <p14:sldId id="508"/>
            <p14:sldId id="507"/>
            <p14:sldId id="520"/>
            <p14:sldId id="397"/>
            <p14:sldId id="373"/>
            <p14:sldId id="410"/>
            <p14:sldId id="324"/>
            <p14:sldId id="326"/>
            <p14:sldId id="603"/>
            <p14:sldId id="604"/>
            <p14:sldId id="605"/>
            <p14:sldId id="606"/>
            <p14:sldId id="418"/>
            <p14:sldId id="41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BF5"/>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664" autoAdjust="0"/>
    <p:restoredTop sz="96829" autoAdjust="0"/>
  </p:normalViewPr>
  <p:slideViewPr>
    <p:cSldViewPr snapToGrid="0">
      <p:cViewPr varScale="1">
        <p:scale>
          <a:sx n="42" d="100"/>
          <a:sy n="42" d="100"/>
        </p:scale>
        <p:origin x="-2196" y="-90"/>
      </p:cViewPr>
      <p:guideLst>
        <p:guide orient="horz" pos="144"/>
        <p:guide orient="horz" pos="1200"/>
        <p:guide orient="horz" pos="2736"/>
        <p:guide orient="horz" pos="4176"/>
        <p:guide orient="horz" pos="1488"/>
        <p:guide orient="horz" pos="912"/>
        <p:guide pos="3839"/>
        <p:guide pos="328"/>
        <p:guide pos="1190"/>
        <p:guide pos="7350"/>
        <p:guide pos="7063"/>
        <p:guide pos="611"/>
      </p:guideLst>
    </p:cSldViewPr>
  </p:slideViewPr>
  <p:notesTextViewPr>
    <p:cViewPr>
      <p:scale>
        <a:sx n="100" d="100"/>
        <a:sy n="100" d="100"/>
      </p:scale>
      <p:origin x="0" y="0"/>
    </p:cViewPr>
  </p:notesTextViewPr>
  <p:sorterViewPr>
    <p:cViewPr>
      <p:scale>
        <a:sx n="20" d="100"/>
        <a:sy n="20" d="100"/>
      </p:scale>
      <p:origin x="0" y="0"/>
    </p:cViewPr>
  </p:sorterViewPr>
  <p:notesViewPr>
    <p:cSldViewPr snapToGrid="0" showGuides="1">
      <p:cViewPr varScale="1">
        <p:scale>
          <a:sx n="83" d="100"/>
          <a:sy n="83" d="100"/>
        </p:scale>
        <p:origin x="-319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handoutMaster" Target="handoutMasters/handoutMaster1.xml"/><Relationship Id="rId154" Type="http://schemas.openxmlformats.org/officeDocument/2006/relationships/font" Target="fonts/font16.fntdata"/><Relationship Id="rId159" Type="http://schemas.openxmlformats.org/officeDocument/2006/relationships/font" Target="fonts/font21.fntdata"/><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font" Target="fonts/font6.fntdata"/><Relationship Id="rId149" Type="http://schemas.openxmlformats.org/officeDocument/2006/relationships/font" Target="fonts/font11.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font" Target="fonts/font22.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font" Target="fonts/font1.fntdata"/><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font" Target="fonts/font12.fntdata"/><Relationship Id="rId155" Type="http://schemas.openxmlformats.org/officeDocument/2006/relationships/font" Target="fonts/font17.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font" Target="fonts/font2.fntdata"/><Relationship Id="rId145" Type="http://schemas.openxmlformats.org/officeDocument/2006/relationships/font" Target="fonts/font7.fntdata"/><Relationship Id="rId16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font" Target="fonts/font5.fntdata"/><Relationship Id="rId148" Type="http://schemas.openxmlformats.org/officeDocument/2006/relationships/font" Target="fonts/font10.fntdata"/><Relationship Id="rId151" Type="http://schemas.openxmlformats.org/officeDocument/2006/relationships/font" Target="fonts/font13.fntdata"/><Relationship Id="rId156" Type="http://schemas.openxmlformats.org/officeDocument/2006/relationships/font" Target="fonts/font18.fntdata"/><Relationship Id="rId16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font" Target="fonts/font3.fntdata"/><Relationship Id="rId146" Type="http://schemas.openxmlformats.org/officeDocument/2006/relationships/font" Target="fonts/font8.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font" Target="fonts/font19.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font" Target="fonts/font4.fntdata"/><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notesMaster" Target="notesMasters/notesMaster1.xml"/><Relationship Id="rId158"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a:latin typeface="Segoe UI" pitchFamily="34" charset="0"/>
              </a:rPr>
              <a:t>TechEd</a:t>
            </a:r>
            <a:r>
              <a:rPr lang="en-US" dirty="0">
                <a:latin typeface="Segoe UI" pitchFamily="34" charset="0"/>
              </a:rPr>
              <a:t> 2011</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Arial" pitchFamily="34" charset="0"/>
              </a:rPr>
              <a:pPr/>
              <a:t>5/16/2011</a:t>
            </a:fld>
            <a:endParaRPr lang="en-US" dirty="0">
              <a:latin typeface="Arial" pitchFamily="34" charset="0"/>
            </a:endParaRP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Arial" pitchFamily="34" charset="0"/>
              </a:rPr>
              <a:pPr/>
              <a:t>‹#›</a:t>
            </a:fld>
            <a:endParaRPr lang="en-US" dirty="0">
              <a:latin typeface="Arial" pitchFamily="34" charset="0"/>
            </a:endParaRPr>
          </a:p>
        </p:txBody>
      </p:sp>
      <p:sp>
        <p:nvSpPr>
          <p:cNvPr id="6" name="Footer Placeholder 5"/>
          <p:cNvSpPr>
            <a:spLocks noGrp="1"/>
          </p:cNvSpPr>
          <p:nvPr>
            <p:ph type="ftr" sz="quarter" idx="2"/>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7C3FBCD4-166E-446F-AF18-7D4A0CF9AEF6}" type="datetimeFigureOut">
              <a:rPr lang="en-US" smtClean="0"/>
              <a:pPr/>
              <a:t>5/16/2011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Arial"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900" kern="1200">
        <a:solidFill>
          <a:schemeClr val="tx1"/>
        </a:solidFill>
        <a:latin typeface="Arial"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5/16/2011 5:53 PM</a:t>
            </a:fld>
            <a:endParaRPr lang="en-US" dirty="0">
              <a:solidFill>
                <a:prstClr val="black"/>
              </a:solidFill>
            </a:endParaRPr>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Arial"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Arial" pitchFamily="34" charset="0"/>
              </a:rPr>
            </a:br>
            <a:r>
              <a:rPr lang="en-US" sz="500" dirty="0" smtClean="0">
                <a:solidFill>
                  <a:srgbClr val="000000"/>
                </a:solidFill>
                <a:latin typeface="Arial" pitchFamily="34" charset="0"/>
              </a:rPr>
              <a:t>MICROSOFT MAKES NO WARRANTIES, EXPRESS, IMPLIED OR STATUTORY, AS TO THE INFORMATION IN THIS PRESENTATION.</a:t>
            </a:r>
          </a:p>
          <a:p>
            <a:endParaRPr lang="en-US" sz="500" dirty="0">
              <a:solidFill>
                <a:prstClr val="black"/>
              </a:solidFill>
              <a:latin typeface="Arial" pitchFamily="34" charset="0"/>
            </a:endParaRPr>
          </a:p>
        </p:txBody>
      </p:sp>
      <p:sp>
        <p:nvSpPr>
          <p:cNvPr id="8" name="Slide Number Placeholder 7"/>
          <p:cNvSpPr>
            <a:spLocks noGrp="1"/>
          </p:cNvSpPr>
          <p:nvPr>
            <p:ph type="sldNum" sz="quarter" idx="13"/>
          </p:nvPr>
        </p:nvSpPr>
        <p:spPr/>
        <p:txBody>
          <a:bodyPr/>
          <a:lstStyle/>
          <a:p>
            <a:fld id="{8B263312-38AA-4E1E-B2B5-0F8F122B24F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90E5812E-8117-42A5-899A-4CD93A51D1DE}"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14</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4059442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E258778C-DA28-41F0-A394-3CBFFEB94DDB}"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15</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4059442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Microsoft Management Summit 2011</a:t>
            </a:r>
          </a:p>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5:53 PM</a:t>
            </a:fld>
            <a:endParaRPr lang="en-US"/>
          </a:p>
        </p:txBody>
      </p:sp>
      <p:sp>
        <p:nvSpPr>
          <p:cNvPr id="8"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Arial"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p:txBody>
      </p:sp>
      <p:sp>
        <p:nvSpPr>
          <p:cNvPr id="6" name="Slide Number Placeholder 5"/>
          <p:cNvSpPr>
            <a:spLocks noGrp="1"/>
          </p:cNvSpPr>
          <p:nvPr>
            <p:ph type="sldNum" sz="quarter" idx="12"/>
          </p:nvPr>
        </p:nvSpPr>
        <p:spPr/>
        <p:txBody>
          <a:bodyPr/>
          <a:lstStyle/>
          <a:p>
            <a:fld id="{8B263312-38AA-4E1E-B2B5-0F8F122B24FE}" type="slidenum">
              <a:rPr lang="en-US" smtClean="0"/>
              <a:pPr/>
              <a:t>19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8FF44CB6-C762-4905-84D4-BCDF16FDB00B}"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20</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411079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34923436-3359-46B3-B9EF-98BD945ECDF2}"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21</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728408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28993098-7021-4ECE-BF9D-49B8C0BF8D9B}"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23</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242848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1204E875-2261-4206-888F-E40EB1E0B4D7}"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24</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242848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B8D1DDCD-0FC2-4F46-9720-0F2271D3B228}"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25</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242848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7A7D8194-1B88-4CBC-9E85-AFB22F3EEB35}"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26</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242848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C2456AB4-AEB8-4DC5-8CF1-F970A13BC61C}"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28</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242848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7553263F-EE17-4D96-B08F-93A7803CC44D}"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2</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423304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0F2B7757-7A5F-45FB-94F9-5088020191A0}"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30</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242848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6450C461-605C-42B8-A380-FF39A9D8C356}"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31</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242848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2741D779-E419-42BA-94A0-2ACFD054085D}"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32</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242848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8B9775D5-6F58-4D06-A09C-F2C24A18372A}"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33</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242848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28AC56F7-295A-4BA6-84BD-42272A8221D6}"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34</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242848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0E352EA0-D5B2-4FD7-B5BB-21CC32DAA505}"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35</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242848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173E9912-C976-459F-BBF1-3F1701EF9801}"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36</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242848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90E81C54-08D7-4A30-8024-3862ACC9248F}"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37</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592425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584F0FC2-4001-418C-A263-E5D21B6E4645}"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38</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4110792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64DD4F88-2F61-4784-8C91-A9BDBAB21B16}"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93</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305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6E928BF9-4238-4AF2-BF18-C1802081A588}"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3</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351592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7E52A7AE-3E7E-416A-9689-4615D08B83BE}"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8" name="Slide Number Placeholder 7"/>
          <p:cNvSpPr>
            <a:spLocks noGrp="1"/>
          </p:cNvSpPr>
          <p:nvPr>
            <p:ph type="sldNum" sz="quarter" idx="13"/>
          </p:nvPr>
        </p:nvSpPr>
        <p:spPr/>
        <p:txBody>
          <a:bodyPr/>
          <a:lstStyle/>
          <a:p>
            <a:fld id="{8B263312-38AA-4E1E-B2B5-0F8F122B24FE}" type="slidenum">
              <a:rPr lang="en-US" smtClean="0"/>
              <a:pPr/>
              <a:t>106</a:t>
            </a:fld>
            <a:endParaRPr lang="en-US" dirty="0"/>
          </a:p>
        </p:txBody>
      </p:sp>
    </p:spTree>
    <p:extLst>
      <p:ext uri="{BB962C8B-B14F-4D97-AF65-F5344CB8AC3E}">
        <p14:creationId xmlns:p14="http://schemas.microsoft.com/office/powerpoint/2010/main" val="834028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sz="1200" dirty="0">
              <a:latin typeface="Arial" charset="0"/>
            </a:endParaRPr>
          </a:p>
        </p:txBody>
      </p:sp>
      <p:sp>
        <p:nvSpPr>
          <p:cNvPr id="5" name="Date Placeholder 4"/>
          <p:cNvSpPr>
            <a:spLocks noGrp="1"/>
          </p:cNvSpPr>
          <p:nvPr>
            <p:ph type="dt" idx="10"/>
          </p:nvPr>
        </p:nvSpPr>
        <p:spPr/>
        <p:txBody>
          <a:bodyPr/>
          <a:lstStyle/>
          <a:p>
            <a:fld id="{5623DA9C-1BF8-46A5-9D2B-B37143959236}"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107</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601912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CDBFCB90-B98A-4C44-AB8C-4409B89BDEE9}"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8" name="Slide Number Placeholder 7"/>
          <p:cNvSpPr>
            <a:spLocks noGrp="1"/>
          </p:cNvSpPr>
          <p:nvPr>
            <p:ph type="sldNum" sz="quarter" idx="13"/>
          </p:nvPr>
        </p:nvSpPr>
        <p:spPr/>
        <p:txBody>
          <a:bodyPr/>
          <a:lstStyle/>
          <a:p>
            <a:fld id="{8B263312-38AA-4E1E-B2B5-0F8F122B24FE}" type="slidenum">
              <a:rPr lang="en-US" smtClean="0"/>
              <a:pPr/>
              <a:t>108</a:t>
            </a:fld>
            <a:endParaRPr lang="en-US" dirty="0"/>
          </a:p>
        </p:txBody>
      </p:sp>
    </p:spTree>
    <p:extLst>
      <p:ext uri="{BB962C8B-B14F-4D97-AF65-F5344CB8AC3E}">
        <p14:creationId xmlns:p14="http://schemas.microsoft.com/office/powerpoint/2010/main" val="2238803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CDBFCB90-B98A-4C44-AB8C-4409B89BDEE9}"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8" name="Slide Number Placeholder 7"/>
          <p:cNvSpPr>
            <a:spLocks noGrp="1"/>
          </p:cNvSpPr>
          <p:nvPr>
            <p:ph type="sldNum" sz="quarter" idx="13"/>
          </p:nvPr>
        </p:nvSpPr>
        <p:spPr/>
        <p:txBody>
          <a:bodyPr/>
          <a:lstStyle/>
          <a:p>
            <a:fld id="{8B263312-38AA-4E1E-B2B5-0F8F122B24FE}" type="slidenum">
              <a:rPr lang="en-US" smtClean="0"/>
              <a:pPr/>
              <a:t>109</a:t>
            </a:fld>
            <a:endParaRPr lang="en-US" dirty="0"/>
          </a:p>
        </p:txBody>
      </p:sp>
    </p:spTree>
    <p:extLst>
      <p:ext uri="{BB962C8B-B14F-4D97-AF65-F5344CB8AC3E}">
        <p14:creationId xmlns:p14="http://schemas.microsoft.com/office/powerpoint/2010/main" val="2238803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CDBFCB90-B98A-4C44-AB8C-4409B89BDEE9}"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8" name="Slide Number Placeholder 7"/>
          <p:cNvSpPr>
            <a:spLocks noGrp="1"/>
          </p:cNvSpPr>
          <p:nvPr>
            <p:ph type="sldNum" sz="quarter" idx="13"/>
          </p:nvPr>
        </p:nvSpPr>
        <p:spPr/>
        <p:txBody>
          <a:bodyPr/>
          <a:lstStyle/>
          <a:p>
            <a:fld id="{8B263312-38AA-4E1E-B2B5-0F8F122B24FE}" type="slidenum">
              <a:rPr lang="en-US" smtClean="0"/>
              <a:pPr/>
              <a:t>110</a:t>
            </a:fld>
            <a:endParaRPr lang="en-US" dirty="0"/>
          </a:p>
        </p:txBody>
      </p:sp>
    </p:spTree>
    <p:extLst>
      <p:ext uri="{BB962C8B-B14F-4D97-AF65-F5344CB8AC3E}">
        <p14:creationId xmlns:p14="http://schemas.microsoft.com/office/powerpoint/2010/main" val="2238803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CDBFCB90-B98A-4C44-AB8C-4409B89BDEE9}"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8" name="Slide Number Placeholder 7"/>
          <p:cNvSpPr>
            <a:spLocks noGrp="1"/>
          </p:cNvSpPr>
          <p:nvPr>
            <p:ph type="sldNum" sz="quarter" idx="13"/>
          </p:nvPr>
        </p:nvSpPr>
        <p:spPr/>
        <p:txBody>
          <a:bodyPr/>
          <a:lstStyle/>
          <a:p>
            <a:fld id="{8B263312-38AA-4E1E-B2B5-0F8F122B24FE}" type="slidenum">
              <a:rPr lang="en-US" smtClean="0"/>
              <a:pPr/>
              <a:t>111</a:t>
            </a:fld>
            <a:endParaRPr lang="en-US" dirty="0"/>
          </a:p>
        </p:txBody>
      </p:sp>
    </p:spTree>
    <p:extLst>
      <p:ext uri="{BB962C8B-B14F-4D97-AF65-F5344CB8AC3E}">
        <p14:creationId xmlns:p14="http://schemas.microsoft.com/office/powerpoint/2010/main" val="2238803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8148906A-9791-438C-BED0-C8E43F1237FA}"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112</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156886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47CA6BF5-B4F3-4EC2-B059-567EEF7BC108}"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120</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42089809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A57C26D1-1A13-4A4A-876D-A573659E10D9}"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Arial"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p:txBody>
      </p:sp>
      <p:sp>
        <p:nvSpPr>
          <p:cNvPr id="8" name="Slide Number Placeholder 7"/>
          <p:cNvSpPr>
            <a:spLocks noGrp="1"/>
          </p:cNvSpPr>
          <p:nvPr>
            <p:ph type="sldNum" sz="quarter" idx="13"/>
          </p:nvPr>
        </p:nvSpPr>
        <p:spPr/>
        <p:txBody>
          <a:bodyPr/>
          <a:lstStyle/>
          <a:p>
            <a:fld id="{8B263312-38AA-4E1E-B2B5-0F8F122B24FE}" type="slidenum">
              <a:rPr lang="en-US" smtClean="0"/>
              <a:pPr/>
              <a:t>121</a:t>
            </a:fld>
            <a:endParaRPr lang="en-US" dirty="0"/>
          </a:p>
        </p:txBody>
      </p:sp>
    </p:spTree>
    <p:extLst>
      <p:ext uri="{BB962C8B-B14F-4D97-AF65-F5344CB8AC3E}">
        <p14:creationId xmlns:p14="http://schemas.microsoft.com/office/powerpoint/2010/main" val="2715182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07152" lvl="1" indent="0">
              <a:lnSpc>
                <a:spcPct val="110000"/>
              </a:lnSpc>
              <a:buNone/>
            </a:pPr>
            <a:endParaRPr lang="en-US" sz="2400" dirty="0" smtClean="0"/>
          </a:p>
        </p:txBody>
      </p:sp>
      <p:sp>
        <p:nvSpPr>
          <p:cNvPr id="5" name="Date Placeholder 4"/>
          <p:cNvSpPr>
            <a:spLocks noGrp="1"/>
          </p:cNvSpPr>
          <p:nvPr>
            <p:ph type="dt" idx="10"/>
          </p:nvPr>
        </p:nvSpPr>
        <p:spPr/>
        <p:txBody>
          <a:bodyPr/>
          <a:lstStyle/>
          <a:p>
            <a:fld id="{B2C87BAB-2C6B-4C71-BE09-D1D4A9EDC529}"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123</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166099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F15F4160-60A7-4656-9E2E-A00606924178}"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8" name="Slide Number Placeholder 7"/>
          <p:cNvSpPr>
            <a:spLocks noGrp="1"/>
          </p:cNvSpPr>
          <p:nvPr>
            <p:ph type="sldNum" sz="quarter" idx="13"/>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2903722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5/16/2011 5:53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8" name="Slide Number Placeholder 7"/>
          <p:cNvSpPr>
            <a:spLocks noGrp="1"/>
          </p:cNvSpPr>
          <p:nvPr>
            <p:ph type="sldNum" sz="quarter" idx="10"/>
          </p:nvPr>
        </p:nvSpPr>
        <p:spPr/>
        <p:txBody>
          <a:bodyPr/>
          <a:lstStyle/>
          <a:p>
            <a:fld id="{8B263312-38AA-4E1E-B2B5-0F8F122B24FE}" type="slidenum">
              <a:rPr lang="en-US" smtClean="0"/>
              <a:pPr/>
              <a:t>126</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5:53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
        <p:nvSpPr>
          <p:cNvPr id="8" name="Slide Number Placeholder 7"/>
          <p:cNvSpPr>
            <a:spLocks noGrp="1"/>
          </p:cNvSpPr>
          <p:nvPr>
            <p:ph type="sldNum" sz="quarter" idx="10"/>
          </p:nvPr>
        </p:nvSpPr>
        <p:spPr/>
        <p:txBody>
          <a:bodyPr/>
          <a:lstStyle/>
          <a:p>
            <a:fld id="{8B263312-38AA-4E1E-B2B5-0F8F122B24FE}" type="slidenum">
              <a:rPr lang="en-US" smtClean="0"/>
              <a:pPr/>
              <a:t>127</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5:53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
        <p:nvSpPr>
          <p:cNvPr id="8" name="Slide Number Placeholder 7"/>
          <p:cNvSpPr>
            <a:spLocks noGrp="1"/>
          </p:cNvSpPr>
          <p:nvPr>
            <p:ph type="sldNum" sz="quarter" idx="10"/>
          </p:nvPr>
        </p:nvSpPr>
        <p:spPr/>
        <p:txBody>
          <a:bodyPr/>
          <a:lstStyle/>
          <a:p>
            <a:fld id="{8B263312-38AA-4E1E-B2B5-0F8F122B24FE}" type="slidenum">
              <a:rPr lang="en-US" smtClean="0"/>
              <a:pPr/>
              <a:t>128</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5:53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
        <p:nvSpPr>
          <p:cNvPr id="8" name="Slide Number Placeholder 7"/>
          <p:cNvSpPr>
            <a:spLocks noGrp="1"/>
          </p:cNvSpPr>
          <p:nvPr>
            <p:ph type="sldNum" sz="quarter" idx="10"/>
          </p:nvPr>
        </p:nvSpPr>
        <p:spPr/>
        <p:txBody>
          <a:bodyPr/>
          <a:lstStyle/>
          <a:p>
            <a:fld id="{8B263312-38AA-4E1E-B2B5-0F8F122B24FE}" type="slidenum">
              <a:rPr lang="en-US" smtClean="0"/>
              <a:pPr/>
              <a:t>129</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5/16/2011 5:53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Arial"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a:p>
            <a:endParaRPr lang="en-US" dirty="0">
              <a:solidFill>
                <a:prstClr val="black"/>
              </a:solidFill>
              <a:latin typeface="Arial" pitchFamily="34" charset="0"/>
            </a:endParaRPr>
          </a:p>
        </p:txBody>
      </p:sp>
      <p:sp>
        <p:nvSpPr>
          <p:cNvPr id="8" name="Slide Number Placeholder 7"/>
          <p:cNvSpPr>
            <a:spLocks noGrp="1"/>
          </p:cNvSpPr>
          <p:nvPr>
            <p:ph type="sldNum" sz="quarter" idx="13"/>
          </p:nvPr>
        </p:nvSpPr>
        <p:spPr/>
        <p:txBody>
          <a:bodyPr/>
          <a:lstStyle/>
          <a:p>
            <a:fld id="{8B263312-38AA-4E1E-B2B5-0F8F122B24FE}" type="slidenum">
              <a:rPr lang="en-US" smtClean="0"/>
              <a:pPr/>
              <a:t>130</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0"/>
          </p:nvPr>
        </p:nvSpPr>
        <p:spPr/>
        <p:txBody>
          <a:bodyPr/>
          <a:lstStyle/>
          <a:p>
            <a:fld id="{96780253-FD0C-4AA2-B300-941AD35B96FB}"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131</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D5226633-166E-4A8D-A9E8-5214AD7B4AF3}"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7</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3617849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00B9EF89-5C84-455F-AF7F-B14EE4346D5C}"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8</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4059442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80010C5A-EEEA-4754-A6E3-613BBF98BA5B}"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9</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4059442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40C9D1E3-A128-4CE7-BFF2-417F14B7C200}"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10</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4059442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1E5BA3BA-493E-4C05-AF3E-876AD285DB93}" type="datetime1">
              <a:rPr lang="en-US" smtClean="0"/>
              <a:t>5/16/2011</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12</a:t>
            </a:fld>
            <a:endParaRPr lang="en-US" dirty="0"/>
          </a:p>
        </p:txBody>
      </p:sp>
      <p:sp>
        <p:nvSpPr>
          <p:cNvPr id="8" name="Header Placeholder 7"/>
          <p:cNvSpPr>
            <a:spLocks noGrp="1"/>
          </p:cNvSpPr>
          <p:nvPr>
            <p:ph type="hdr" sz="quarter" idx="13"/>
          </p:nvPr>
        </p:nvSpPr>
        <p:spPr/>
        <p:txBody>
          <a:bodyPr/>
          <a:lstStyle/>
          <a:p>
            <a:r>
              <a:rPr lang="en-US" smtClean="0"/>
              <a:t>TechEd 2011</a:t>
            </a:r>
            <a:endParaRPr lang="en-US" dirty="0"/>
          </a:p>
        </p:txBody>
      </p:sp>
    </p:spTree>
    <p:extLst>
      <p:ext uri="{BB962C8B-B14F-4D97-AF65-F5344CB8AC3E}">
        <p14:creationId xmlns:p14="http://schemas.microsoft.com/office/powerpoint/2010/main" val="4059442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993221678"/>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985921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998561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7975133"/>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18867124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26208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44211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676733"/>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chemeClr val="tx1"/>
                    </a:gs>
                    <a:gs pos="100000">
                      <a:schemeClr val="tx1"/>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algn="l"/>
            <a:r>
              <a:rPr lang="en-US" sz="3600" b="1" dirty="0" smtClean="0">
                <a:solidFill>
                  <a:schemeClr val="bg2">
                    <a:alpha val="99000"/>
                  </a:schemeClr>
                </a:solidFill>
              </a:rPr>
              <a:t>Scan the Tag </a:t>
            </a:r>
            <a:r>
              <a:rPr lang="en-US" sz="3600" b="1" dirty="0" smtClean="0">
                <a:solidFill>
                  <a:schemeClr val="accent1">
                    <a:alpha val="99000"/>
                  </a:schemeClr>
                </a:solidFill>
              </a:rPr>
              <a:t/>
            </a:r>
            <a:br>
              <a:rPr lang="en-US" sz="3600" b="1" dirty="0" smtClean="0">
                <a:solidFill>
                  <a:schemeClr val="accent1">
                    <a:alpha val="99000"/>
                  </a:schemeClr>
                </a:solidFill>
              </a:rPr>
            </a:br>
            <a:r>
              <a:rPr lang="en-US" sz="3600" dirty="0" smtClean="0">
                <a:solidFill>
                  <a:schemeClr val="bg1">
                    <a:lumMod val="50000"/>
                    <a:lumOff val="50000"/>
                    <a:alpha val="99000"/>
                  </a:schemeClr>
                </a:solidFill>
              </a:rPr>
              <a:t>to evaluate this session now on </a:t>
            </a:r>
            <a:r>
              <a:rPr lang="en-US" sz="3600" b="1" dirty="0" err="1" smtClean="0">
                <a:solidFill>
                  <a:schemeClr val="bg2">
                    <a:alpha val="99000"/>
                  </a:schemeClr>
                </a:solidFill>
              </a:rPr>
              <a:t>myTech•Ed</a:t>
            </a:r>
            <a:r>
              <a:rPr lang="en-US" sz="3600" b="1" dirty="0" smtClean="0">
                <a:solidFill>
                  <a:schemeClr val="bg2">
                    <a:alpha val="99000"/>
                  </a:scheme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322483433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86992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7054224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94343665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23301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551365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29343226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05346803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765858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79574011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6344165"/>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418224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22247366"/>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19152732"/>
      </p:ext>
    </p:extLst>
  </p:cSld>
  <p:clrMap bg1="dk1" tx1="lt1" bg2="dk2" tx2="lt2" accent1="accent1" accent2="accent2" accent3="accent3" accent4="accent4" accent5="accent5" accent6="accent6" hlink="hlink" folHlink="folHlink"/>
  <p:sldLayoutIdLst>
    <p:sldLayoutId id="2147483765"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s/_rels/slide10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microsoft.com/office/2007/relationships/hdphoto" Target="../media/hdphoto2.wdp"/></Relationships>
</file>

<file path=ppt/slides/_rels/slide10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60.png"/></Relationships>
</file>

<file path=ppt/slides/_rels/slide10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44.png"/></Relationships>
</file>

<file path=ppt/slides/_rels/slide1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93.png"/></Relationships>
</file>

<file path=ppt/slides/_rels/slide11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95.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8" Type="http://schemas.openxmlformats.org/officeDocument/2006/relationships/hyperlink" Target="http://www.microsoft.com/cloud/" TargetMode="External"/><Relationship Id="rId3" Type="http://schemas.openxmlformats.org/officeDocument/2006/relationships/image" Target="../media/image2.png"/><Relationship Id="rId7" Type="http://schemas.openxmlformats.org/officeDocument/2006/relationships/hyperlink" Target="http://www.microsoft.com/windowsserver/"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hyperlink" Target="http://www.microsoft.com/forefront/" TargetMode="External"/><Relationship Id="rId5" Type="http://schemas.openxmlformats.org/officeDocument/2006/relationships/hyperlink" Target="http://www.microsoft.com/systemcenter/" TargetMode="External"/><Relationship Id="rId4" Type="http://schemas.openxmlformats.org/officeDocument/2006/relationships/hyperlink" Target="http://www.microsoft.com/windowsazure/" TargetMode="External"/></Relationships>
</file>

<file path=ppt/slides/_rels/slide12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105.png"/><Relationship Id="rId5" Type="http://schemas.openxmlformats.org/officeDocument/2006/relationships/hyperlink" Target="http://www.microsoft.com/learning" TargetMode="External"/><Relationship Id="rId10" Type="http://schemas.openxmlformats.org/officeDocument/2006/relationships/image" Target="../media/image104.emf"/><Relationship Id="rId4" Type="http://schemas.openxmlformats.org/officeDocument/2006/relationships/image" Target="../media/image101.png"/><Relationship Id="rId9" Type="http://schemas.openxmlformats.org/officeDocument/2006/relationships/image" Target="../media/image103.png"/><Relationship Id="rId14" Type="http://schemas.microsoft.com/office/2007/relationships/hdphoto" Target="../media/hdphoto1.wdp"/></Relationships>
</file>

<file path=ppt/slides/_rels/slide12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12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44.png"/></Relationships>
</file>

<file path=ppt/slides/_rels/slide1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43.png"/><Relationship Id="rId4" Type="http://schemas.openxmlformats.org/officeDocument/2006/relationships/image" Target="../media/image51.wmf"/></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43.png"/><Relationship Id="rId4" Type="http://schemas.openxmlformats.org/officeDocument/2006/relationships/image" Target="../media/image51.wmf"/></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43.png"/><Relationship Id="rId4" Type="http://schemas.openxmlformats.org/officeDocument/2006/relationships/image" Target="../media/image51.wmf"/></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43.png"/><Relationship Id="rId4" Type="http://schemas.openxmlformats.org/officeDocument/2006/relationships/image" Target="../media/image51.wmf"/></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43.png"/><Relationship Id="rId4" Type="http://schemas.openxmlformats.org/officeDocument/2006/relationships/image" Target="../media/image51.wmf"/></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gif"/></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43.png"/><Relationship Id="rId4" Type="http://schemas.openxmlformats.org/officeDocument/2006/relationships/image" Target="../media/image51.wmf"/></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43.png"/><Relationship Id="rId4" Type="http://schemas.openxmlformats.org/officeDocument/2006/relationships/image" Target="../media/image51.wmf"/><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43.png"/><Relationship Id="rId4" Type="http://schemas.openxmlformats.org/officeDocument/2006/relationships/image" Target="../media/image51.wmf"/><Relationship Id="rId9"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43.png"/><Relationship Id="rId4" Type="http://schemas.openxmlformats.org/officeDocument/2006/relationships/image" Target="../media/image51.wmf"/></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43.png"/><Relationship Id="rId4" Type="http://schemas.openxmlformats.org/officeDocument/2006/relationships/image" Target="../media/image51.wmf"/></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43.png"/><Relationship Id="rId4" Type="http://schemas.openxmlformats.org/officeDocument/2006/relationships/image" Target="../media/image51.wmf"/></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43.png"/><Relationship Id="rId4" Type="http://schemas.openxmlformats.org/officeDocument/2006/relationships/image" Target="../media/image51.w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1.jpe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png"/><Relationship Id="rId3" Type="http://schemas.openxmlformats.org/officeDocument/2006/relationships/image" Target="../media/image31.png"/><Relationship Id="rId7" Type="http://schemas.openxmlformats.org/officeDocument/2006/relationships/image" Target="../media/image21.png"/><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Opalis</a:t>
            </a:r>
            <a:r>
              <a:rPr lang="en-US" dirty="0" smtClean="0"/>
              <a:t> and the Internal </a:t>
            </a:r>
            <a:br>
              <a:rPr lang="en-US" dirty="0" smtClean="0"/>
            </a:br>
            <a:r>
              <a:rPr lang="en-US" dirty="0" smtClean="0"/>
              <a:t>Microsoft Adoption Story</a:t>
            </a:r>
            <a:endParaRPr lang="en-US" dirty="0"/>
          </a:p>
        </p:txBody>
      </p:sp>
      <p:sp>
        <p:nvSpPr>
          <p:cNvPr id="3" name="Subtitle 2"/>
          <p:cNvSpPr>
            <a:spLocks noGrp="1"/>
          </p:cNvSpPr>
          <p:nvPr>
            <p:ph type="subTitle" idx="1"/>
          </p:nvPr>
        </p:nvSpPr>
        <p:spPr/>
        <p:txBody>
          <a:bodyPr/>
          <a:lstStyle/>
          <a:p>
            <a:r>
              <a:rPr lang="en-US" dirty="0" smtClean="0"/>
              <a:t>Charlie Satterfield (Microsoft MPSD)</a:t>
            </a:r>
          </a:p>
          <a:p>
            <a:r>
              <a:rPr lang="en-US" dirty="0" smtClean="0"/>
              <a:t>Adam Hall (Microsoft Orchestrator)</a:t>
            </a:r>
          </a:p>
          <a:p>
            <a:endParaRPr lang="en-US" dirty="0"/>
          </a:p>
        </p:txBody>
      </p:sp>
      <p:sp>
        <p:nvSpPr>
          <p:cNvPr id="4" name="Text Placeholder 3"/>
          <p:cNvSpPr>
            <a:spLocks noGrp="1"/>
          </p:cNvSpPr>
          <p:nvPr>
            <p:ph type="body" sz="quarter" idx="10"/>
          </p:nvPr>
        </p:nvSpPr>
        <p:spPr/>
        <p:txBody>
          <a:bodyPr/>
          <a:lstStyle/>
          <a:p>
            <a:r>
              <a:rPr lang="en-US" dirty="0" smtClean="0"/>
              <a:t>SIM338</a:t>
            </a:r>
            <a:endParaRPr lang="en-US" dirty="0"/>
          </a:p>
        </p:txBody>
      </p:sp>
    </p:spTree>
    <p:extLst>
      <p:ext uri="{BB962C8B-B14F-4D97-AF65-F5344CB8AC3E}">
        <p14:creationId xmlns:p14="http://schemas.microsoft.com/office/powerpoint/2010/main" val="387977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Operational Readiness Using Opalis</a:t>
            </a:r>
          </a:p>
        </p:txBody>
      </p:sp>
      <p:sp>
        <p:nvSpPr>
          <p:cNvPr id="33" name="Rounded Rectangle 32"/>
          <p:cNvSpPr/>
          <p:nvPr/>
        </p:nvSpPr>
        <p:spPr bwMode="auto">
          <a:xfrm>
            <a:off x="519113" y="962744"/>
            <a:ext cx="6932612" cy="5285656"/>
          </a:xfrm>
          <a:prstGeom prst="roundRect">
            <a:avLst/>
          </a:prstGeom>
          <a:noFill/>
          <a:ln w="38100">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ln w="28575">
                <a:solidFill>
                  <a:schemeClr val="tx1"/>
                </a:solidFill>
              </a:ln>
              <a:gradFill>
                <a:gsLst>
                  <a:gs pos="0">
                    <a:srgbClr val="FFFFFF"/>
                  </a:gs>
                  <a:gs pos="100000">
                    <a:srgbClr val="FFFFFF"/>
                  </a:gs>
                </a:gsLst>
                <a:lin ang="5400000" scaled="0"/>
              </a:gradFill>
            </a:endParaRPr>
          </a:p>
        </p:txBody>
      </p:sp>
      <p:pic>
        <p:nvPicPr>
          <p:cNvPr id="44" name="Picture 43" descr="D:\Pennie's documents\Images for TechEd06\Hardware_Imagery\Server.png"/>
          <p:cNvPicPr>
            <a:picLocks noChangeAspect="1" noChangeArrowheads="1"/>
          </p:cNvPicPr>
          <p:nvPr/>
        </p:nvPicPr>
        <p:blipFill>
          <a:blip r:embed="rId3"/>
          <a:srcRect/>
          <a:stretch>
            <a:fillRect/>
          </a:stretch>
        </p:blipFill>
        <p:spPr bwMode="auto">
          <a:xfrm>
            <a:off x="702536" y="4244699"/>
            <a:ext cx="901985" cy="1330503"/>
          </a:xfrm>
          <a:prstGeom prst="rect">
            <a:avLst/>
          </a:prstGeom>
          <a:noFill/>
        </p:spPr>
      </p:pic>
      <p:pic>
        <p:nvPicPr>
          <p:cNvPr id="45" name="Picture 44" descr="D:\Pennie's documents\Images for TechEd06\Hardware_Imagery\Server.png"/>
          <p:cNvPicPr>
            <a:picLocks noChangeAspect="1" noChangeArrowheads="1"/>
          </p:cNvPicPr>
          <p:nvPr/>
        </p:nvPicPr>
        <p:blipFill>
          <a:blip r:embed="rId3"/>
          <a:srcRect/>
          <a:stretch>
            <a:fillRect/>
          </a:stretch>
        </p:blipFill>
        <p:spPr bwMode="auto">
          <a:xfrm>
            <a:off x="905916" y="4615913"/>
            <a:ext cx="901985" cy="1330503"/>
          </a:xfrm>
          <a:prstGeom prst="rect">
            <a:avLst/>
          </a:prstGeom>
          <a:noFill/>
        </p:spPr>
      </p:pic>
      <p:sp>
        <p:nvSpPr>
          <p:cNvPr id="46" name="Flowchart: Magnetic Disk 45"/>
          <p:cNvSpPr/>
          <p:nvPr/>
        </p:nvSpPr>
        <p:spPr bwMode="auto">
          <a:xfrm>
            <a:off x="1413499" y="5319318"/>
            <a:ext cx="382044" cy="434778"/>
          </a:xfrm>
          <a:prstGeom prst="flowChartMagneticDisk">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356" y="5385953"/>
            <a:ext cx="272330" cy="301508"/>
          </a:xfrm>
          <a:prstGeom prst="rect">
            <a:avLst/>
          </a:prstGeom>
        </p:spPr>
      </p:pic>
      <p:sp>
        <p:nvSpPr>
          <p:cNvPr id="11" name="Rounded Rectangle 10"/>
          <p:cNvSpPr/>
          <p:nvPr/>
        </p:nvSpPr>
        <p:spPr bwMode="auto">
          <a:xfrm>
            <a:off x="2529540" y="944723"/>
            <a:ext cx="1484334" cy="2789077"/>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 name="Rounded Rectangle 9"/>
          <p:cNvSpPr/>
          <p:nvPr/>
        </p:nvSpPr>
        <p:spPr bwMode="auto">
          <a:xfrm>
            <a:off x="1001365" y="958241"/>
            <a:ext cx="1484334" cy="2775559"/>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5" name="Picture 4" descr="D:\Pennie's documents\Images for TechEd06\Hardware_Imagery\Server.png"/>
          <p:cNvPicPr>
            <a:picLocks noChangeAspect="1" noChangeArrowheads="1"/>
          </p:cNvPicPr>
          <p:nvPr/>
        </p:nvPicPr>
        <p:blipFill>
          <a:blip r:embed="rId3"/>
          <a:srcRect/>
          <a:stretch>
            <a:fillRect/>
          </a:stretch>
        </p:blipFill>
        <p:spPr bwMode="auto">
          <a:xfrm>
            <a:off x="1292539" y="1276814"/>
            <a:ext cx="697925" cy="1029497"/>
          </a:xfrm>
          <a:prstGeom prst="rect">
            <a:avLst/>
          </a:prstGeom>
          <a:noFill/>
        </p:spPr>
      </p:pic>
      <p:pic>
        <p:nvPicPr>
          <p:cNvPr id="7" name="Picture 6" descr="D:\Pennie's documents\Images for TechEd06\Hardware_Imagery\Server.png"/>
          <p:cNvPicPr>
            <a:picLocks noChangeAspect="1" noChangeArrowheads="1"/>
          </p:cNvPicPr>
          <p:nvPr/>
        </p:nvPicPr>
        <p:blipFill>
          <a:blip r:embed="rId3"/>
          <a:srcRect/>
          <a:stretch>
            <a:fillRect/>
          </a:stretch>
        </p:blipFill>
        <p:spPr bwMode="auto">
          <a:xfrm>
            <a:off x="2920922" y="1304147"/>
            <a:ext cx="686775" cy="1013050"/>
          </a:xfrm>
          <a:prstGeom prst="rect">
            <a:avLst/>
          </a:prstGeom>
          <a:noFill/>
        </p:spPr>
      </p:pic>
      <p:pic>
        <p:nvPicPr>
          <p:cNvPr id="8" name="Picture 7" descr="D:\Pennie's documents\Images for TechEd06\Hardware_Imagery\Server.png"/>
          <p:cNvPicPr>
            <a:picLocks noChangeAspect="1" noChangeArrowheads="1"/>
          </p:cNvPicPr>
          <p:nvPr/>
        </p:nvPicPr>
        <p:blipFill>
          <a:blip r:embed="rId3"/>
          <a:srcRect/>
          <a:stretch>
            <a:fillRect/>
          </a:stretch>
        </p:blipFill>
        <p:spPr bwMode="auto">
          <a:xfrm>
            <a:off x="4501893" y="1276814"/>
            <a:ext cx="688762" cy="1015981"/>
          </a:xfrm>
          <a:prstGeom prst="rect">
            <a:avLst/>
          </a:prstGeom>
          <a:noFill/>
        </p:spPr>
      </p:pic>
      <p:pic>
        <p:nvPicPr>
          <p:cNvPr id="9" name="Picture 4" descr="\\eventsql\dvd\Online_ART\DVD_Art_Sept-2-2010\Logos\Opalis\Opalis_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290" y="5029200"/>
            <a:ext cx="1676814" cy="838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Pennie's documents\Images for TechEd06\Hardware_Imagery\Server.png"/>
          <p:cNvPicPr>
            <a:picLocks noChangeAspect="1" noChangeArrowheads="1"/>
          </p:cNvPicPr>
          <p:nvPr/>
        </p:nvPicPr>
        <p:blipFill>
          <a:blip r:embed="rId3"/>
          <a:srcRect/>
          <a:stretch>
            <a:fillRect/>
          </a:stretch>
        </p:blipFill>
        <p:spPr bwMode="auto">
          <a:xfrm>
            <a:off x="1292539" y="2569595"/>
            <a:ext cx="623965" cy="920400"/>
          </a:xfrm>
          <a:prstGeom prst="rect">
            <a:avLst/>
          </a:prstGeom>
          <a:noFill/>
        </p:spPr>
      </p:pic>
      <p:pic>
        <p:nvPicPr>
          <p:cNvPr id="15" name="Picture 14" descr="D:\Pennie's documents\Images for TechEd06\Hardware_Imagery\Server.png"/>
          <p:cNvPicPr>
            <a:picLocks noChangeAspect="1" noChangeArrowheads="1"/>
          </p:cNvPicPr>
          <p:nvPr/>
        </p:nvPicPr>
        <p:blipFill>
          <a:blip r:embed="rId3"/>
          <a:srcRect/>
          <a:stretch>
            <a:fillRect/>
          </a:stretch>
        </p:blipFill>
        <p:spPr bwMode="auto">
          <a:xfrm>
            <a:off x="2920922" y="2525362"/>
            <a:ext cx="623965" cy="920400"/>
          </a:xfrm>
          <a:prstGeom prst="rect">
            <a:avLst/>
          </a:prstGeom>
          <a:noFill/>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2198" y="3190047"/>
            <a:ext cx="188389" cy="20857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807" y="3190047"/>
            <a:ext cx="188389" cy="208574"/>
          </a:xfrm>
          <a:prstGeom prst="rect">
            <a:avLst/>
          </a:prstGeom>
        </p:spPr>
      </p:pic>
      <p:sp>
        <p:nvSpPr>
          <p:cNvPr id="24" name="TextBox 23"/>
          <p:cNvSpPr txBox="1"/>
          <p:nvPr/>
        </p:nvSpPr>
        <p:spPr>
          <a:xfrm>
            <a:off x="1223875" y="1034396"/>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3</a:t>
            </a:r>
          </a:p>
        </p:txBody>
      </p:sp>
      <p:sp>
        <p:nvSpPr>
          <p:cNvPr id="25" name="TextBox 24"/>
          <p:cNvSpPr txBox="1"/>
          <p:nvPr/>
        </p:nvSpPr>
        <p:spPr>
          <a:xfrm>
            <a:off x="2769042" y="1027903"/>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2</a:t>
            </a:r>
          </a:p>
        </p:txBody>
      </p:sp>
      <p:sp>
        <p:nvSpPr>
          <p:cNvPr id="26" name="TextBox 25"/>
          <p:cNvSpPr txBox="1"/>
          <p:nvPr/>
        </p:nvSpPr>
        <p:spPr>
          <a:xfrm>
            <a:off x="4397233" y="975241"/>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1</a:t>
            </a:r>
          </a:p>
        </p:txBody>
      </p:sp>
      <p:grpSp>
        <p:nvGrpSpPr>
          <p:cNvPr id="6" name="Group 5"/>
          <p:cNvGrpSpPr/>
          <p:nvPr/>
        </p:nvGrpSpPr>
        <p:grpSpPr>
          <a:xfrm>
            <a:off x="4632325" y="4481654"/>
            <a:ext cx="2590800" cy="1272442"/>
            <a:chOff x="8505173" y="2949591"/>
            <a:chExt cx="3037561" cy="1491864"/>
          </a:xfrm>
        </p:grpSpPr>
        <p:sp>
          <p:nvSpPr>
            <p:cNvPr id="3" name="Rounded Rectangle 2"/>
            <p:cNvSpPr/>
            <p:nvPr/>
          </p:nvSpPr>
          <p:spPr bwMode="auto">
            <a:xfrm>
              <a:off x="8505173" y="2949591"/>
              <a:ext cx="3037561" cy="1491864"/>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1" name="Picture 4" descr="C:\Users\Walter\Documents\Active Projects\XTC - SCSM Deck\SysCenter-SvcMgr_bL.png"/>
            <p:cNvPicPr>
              <a:picLocks noChangeAspect="1" noChangeArrowheads="1"/>
            </p:cNvPicPr>
            <p:nvPr/>
          </p:nvPicPr>
          <p:blipFill>
            <a:blip r:embed="rId6" cstate="print">
              <a:lum bright="100000"/>
            </a:blip>
            <a:stretch>
              <a:fillRect/>
            </a:stretch>
          </p:blipFill>
          <p:spPr bwMode="auto">
            <a:xfrm>
              <a:off x="8856894" y="3244110"/>
              <a:ext cx="2475804" cy="859074"/>
            </a:xfrm>
            <a:prstGeom prst="rect">
              <a:avLst/>
            </a:prstGeom>
            <a:noFill/>
            <a:ln>
              <a:noFill/>
            </a:ln>
            <a:effectLst/>
          </p:spPr>
        </p:pic>
      </p:grpSp>
      <p:cxnSp>
        <p:nvCxnSpPr>
          <p:cNvPr id="18" name="Straight Arrow Connector 17"/>
          <p:cNvCxnSpPr/>
          <p:nvPr/>
        </p:nvCxnSpPr>
        <p:spPr>
          <a:xfrm flipH="1" flipV="1">
            <a:off x="1508125" y="3218300"/>
            <a:ext cx="482339" cy="1514555"/>
          </a:xfrm>
          <a:prstGeom prst="straightConnector1">
            <a:avLst/>
          </a:prstGeom>
          <a:ln>
            <a:headEnd type="arrow"/>
            <a:tailEnd type="none"/>
          </a:ln>
        </p:spPr>
        <p:style>
          <a:lnRef idx="3">
            <a:schemeClr val="accent1"/>
          </a:lnRef>
          <a:fillRef idx="0">
            <a:schemeClr val="accent1"/>
          </a:fillRef>
          <a:effectRef idx="2">
            <a:schemeClr val="accent1"/>
          </a:effectRef>
          <a:fontRef idx="minor">
            <a:schemeClr val="tx1"/>
          </a:fontRef>
        </p:style>
      </p:cxnSp>
      <p:sp>
        <p:nvSpPr>
          <p:cNvPr id="27" name="TextBox 26"/>
          <p:cNvSpPr txBox="1"/>
          <p:nvPr/>
        </p:nvSpPr>
        <p:spPr>
          <a:xfrm>
            <a:off x="1654229" y="2262784"/>
            <a:ext cx="339284" cy="346234"/>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sz="1600" b="1" dirty="0" smtClean="0">
                <a:gradFill>
                  <a:gsLst>
                    <a:gs pos="0">
                      <a:schemeClr val="tx1"/>
                    </a:gs>
                    <a:gs pos="86000">
                      <a:schemeClr val="tx1"/>
                    </a:gs>
                  </a:gsLst>
                  <a:lin ang="5400000" scaled="0"/>
                </a:gradFill>
              </a:rPr>
              <a:t>1b</a:t>
            </a:r>
          </a:p>
        </p:txBody>
      </p:sp>
      <p:cxnSp>
        <p:nvCxnSpPr>
          <p:cNvPr id="28" name="Straight Arrow Connector 27"/>
          <p:cNvCxnSpPr/>
          <p:nvPr/>
        </p:nvCxnSpPr>
        <p:spPr>
          <a:xfrm flipV="1">
            <a:off x="2257496" y="3029796"/>
            <a:ext cx="975408" cy="1648887"/>
          </a:xfrm>
          <a:prstGeom prst="straightConnector1">
            <a:avLst/>
          </a:prstGeom>
          <a:ln>
            <a:headEnd type="arrow"/>
            <a:tailEnd type="none"/>
          </a:ln>
        </p:spPr>
        <p:style>
          <a:lnRef idx="3">
            <a:schemeClr val="accent1"/>
          </a:lnRef>
          <a:fillRef idx="0">
            <a:schemeClr val="accent1"/>
          </a:fillRef>
          <a:effectRef idx="2">
            <a:schemeClr val="accent1"/>
          </a:effectRef>
          <a:fontRef idx="minor">
            <a:schemeClr val="tx1"/>
          </a:fontRef>
        </p:style>
      </p:cxnSp>
      <p:cxnSp>
        <p:nvCxnSpPr>
          <p:cNvPr id="34" name="Straight Arrow Connector 33"/>
          <p:cNvCxnSpPr/>
          <p:nvPr/>
        </p:nvCxnSpPr>
        <p:spPr>
          <a:xfrm flipV="1">
            <a:off x="3384001" y="1981200"/>
            <a:ext cx="1462273" cy="2928750"/>
          </a:xfrm>
          <a:prstGeom prst="straightConnector1">
            <a:avLst/>
          </a:prstGeom>
          <a:ln>
            <a:headEnd type="arrow"/>
            <a:tailEnd type="none"/>
          </a:ln>
        </p:spPr>
        <p:style>
          <a:lnRef idx="3">
            <a:schemeClr val="accent1"/>
          </a:lnRef>
          <a:fillRef idx="0">
            <a:schemeClr val="accent1"/>
          </a:fillRef>
          <a:effectRef idx="2">
            <a:schemeClr val="accent1"/>
          </a:effectRef>
          <a:fontRef idx="minor">
            <a:schemeClr val="tx1"/>
          </a:fontRef>
        </p:style>
      </p:cxnSp>
      <p:cxnSp>
        <p:nvCxnSpPr>
          <p:cNvPr id="35" name="Straight Arrow Connector 34"/>
          <p:cNvCxnSpPr/>
          <p:nvPr/>
        </p:nvCxnSpPr>
        <p:spPr>
          <a:xfrm flipV="1">
            <a:off x="3257140" y="1905000"/>
            <a:ext cx="0" cy="1032583"/>
          </a:xfrm>
          <a:prstGeom prst="straightConnector1">
            <a:avLst/>
          </a:prstGeom>
          <a:ln>
            <a:headEnd type="arrow"/>
            <a:tailEnd type="none"/>
          </a:ln>
        </p:spPr>
        <p:style>
          <a:lnRef idx="3">
            <a:schemeClr val="accent1"/>
          </a:lnRef>
          <a:fillRef idx="0">
            <a:schemeClr val="accent1"/>
          </a:fillRef>
          <a:effectRef idx="2">
            <a:schemeClr val="accent1"/>
          </a:effectRef>
          <a:fontRef idx="minor">
            <a:schemeClr val="tx1"/>
          </a:fontRef>
        </p:style>
      </p:cxnSp>
      <p:cxnSp>
        <p:nvCxnSpPr>
          <p:cNvPr id="37" name="Straight Arrow Connector 36"/>
          <p:cNvCxnSpPr/>
          <p:nvPr/>
        </p:nvCxnSpPr>
        <p:spPr>
          <a:xfrm flipV="1">
            <a:off x="1605879" y="1877005"/>
            <a:ext cx="0" cy="1032583"/>
          </a:xfrm>
          <a:prstGeom prst="straightConnector1">
            <a:avLst/>
          </a:prstGeom>
          <a:ln>
            <a:headEnd type="arrow"/>
            <a:tailEnd type="none"/>
          </a:ln>
        </p:spPr>
        <p:style>
          <a:lnRef idx="3">
            <a:schemeClr val="accent1"/>
          </a:lnRef>
          <a:fillRef idx="0">
            <a:schemeClr val="accent1"/>
          </a:fillRef>
          <a:effectRef idx="2">
            <a:schemeClr val="accent1"/>
          </a:effectRef>
          <a:fontRef idx="minor">
            <a:schemeClr val="tx1"/>
          </a:fontRef>
        </p:style>
      </p:cxnSp>
      <p:sp>
        <p:nvSpPr>
          <p:cNvPr id="38" name="TextBox 37"/>
          <p:cNvSpPr txBox="1"/>
          <p:nvPr/>
        </p:nvSpPr>
        <p:spPr>
          <a:xfrm>
            <a:off x="3299011" y="2292795"/>
            <a:ext cx="339284" cy="346234"/>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sz="1600" b="1" dirty="0" smtClean="0">
                <a:gradFill>
                  <a:gsLst>
                    <a:gs pos="0">
                      <a:schemeClr val="tx1"/>
                    </a:gs>
                    <a:gs pos="86000">
                      <a:schemeClr val="tx1"/>
                    </a:gs>
                  </a:gsLst>
                  <a:lin ang="5400000" scaled="0"/>
                </a:gradFill>
              </a:rPr>
              <a:t>1b</a:t>
            </a:r>
          </a:p>
        </p:txBody>
      </p:sp>
      <p:sp>
        <p:nvSpPr>
          <p:cNvPr id="39" name="TextBox 38"/>
          <p:cNvSpPr txBox="1"/>
          <p:nvPr/>
        </p:nvSpPr>
        <p:spPr>
          <a:xfrm>
            <a:off x="3802663" y="3996360"/>
            <a:ext cx="339284" cy="346234"/>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sz="1600" b="1" dirty="0" smtClean="0">
                <a:gradFill>
                  <a:gsLst>
                    <a:gs pos="0">
                      <a:schemeClr val="tx1"/>
                    </a:gs>
                    <a:gs pos="86000">
                      <a:schemeClr val="tx1"/>
                    </a:gs>
                  </a:gsLst>
                  <a:lin ang="5400000" scaled="0"/>
                </a:gradFill>
              </a:rPr>
              <a:t>1b</a:t>
            </a:r>
          </a:p>
        </p:txBody>
      </p:sp>
      <p:sp>
        <p:nvSpPr>
          <p:cNvPr id="32" name="TextBox 31"/>
          <p:cNvSpPr txBox="1"/>
          <p:nvPr/>
        </p:nvSpPr>
        <p:spPr>
          <a:xfrm>
            <a:off x="5865812" y="1311395"/>
            <a:ext cx="6249987" cy="817245"/>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sz="1600" dirty="0" smtClean="0">
                <a:gradFill>
                  <a:gsLst>
                    <a:gs pos="0">
                      <a:schemeClr val="tx1"/>
                    </a:gs>
                    <a:gs pos="86000">
                      <a:schemeClr val="tx1"/>
                    </a:gs>
                  </a:gsLst>
                  <a:lin ang="5400000" scaled="0"/>
                </a:gradFill>
              </a:rPr>
              <a:t>Identify </a:t>
            </a:r>
            <a:r>
              <a:rPr lang="en-US" sz="1600" dirty="0">
                <a:gradFill>
                  <a:gsLst>
                    <a:gs pos="0">
                      <a:schemeClr val="tx1"/>
                    </a:gs>
                    <a:gs pos="86000">
                      <a:schemeClr val="tx1"/>
                    </a:gs>
                  </a:gsLst>
                  <a:lin ang="5400000" scaled="0"/>
                </a:gradFill>
              </a:rPr>
              <a:t>unhealthy machines </a:t>
            </a:r>
            <a:r>
              <a:rPr lang="en-US" sz="1600" dirty="0" smtClean="0">
                <a:gradFill>
                  <a:gsLst>
                    <a:gs pos="0">
                      <a:schemeClr val="tx1"/>
                    </a:gs>
                    <a:gs pos="86000">
                      <a:schemeClr val="tx1"/>
                    </a:gs>
                  </a:gsLst>
                  <a:lin ang="5400000" scaled="0"/>
                </a:gradFill>
              </a:rPr>
              <a:t>using AD </a:t>
            </a:r>
            <a:r>
              <a:rPr lang="en-US" sz="1600" dirty="0">
                <a:gradFill>
                  <a:gsLst>
                    <a:gs pos="0">
                      <a:schemeClr val="tx1"/>
                    </a:gs>
                    <a:gs pos="86000">
                      <a:schemeClr val="tx1"/>
                    </a:gs>
                  </a:gsLst>
                  <a:lin ang="5400000" scaled="0"/>
                </a:gradFill>
              </a:rPr>
              <a:t>(Automated</a:t>
            </a:r>
            <a:r>
              <a:rPr lang="en-US" sz="1600" dirty="0" smtClean="0">
                <a:gradFill>
                  <a:gsLst>
                    <a:gs pos="0">
                      <a:schemeClr val="tx1"/>
                    </a:gs>
                    <a:gs pos="86000">
                      <a:schemeClr val="tx1"/>
                    </a:gs>
                  </a:gsLst>
                  <a:lin ang="5400000" scaled="0"/>
                </a:gradFill>
              </a:rPr>
              <a:t>)</a:t>
            </a:r>
          </a:p>
          <a:p>
            <a:pPr marL="800082" lvl="1" indent="-342900">
              <a:buFont typeface="+mj-lt"/>
              <a:buAutoNum type="alphaLcParenR"/>
            </a:pPr>
            <a:r>
              <a:rPr lang="en-US" sz="1600" dirty="0" smtClean="0">
                <a:gradFill>
                  <a:gsLst>
                    <a:gs pos="0">
                      <a:schemeClr val="tx1"/>
                    </a:gs>
                    <a:gs pos="86000">
                      <a:schemeClr val="tx1"/>
                    </a:gs>
                  </a:gsLst>
                  <a:lin ang="5400000" scaled="0"/>
                </a:gradFill>
              </a:rPr>
              <a:t>Query AD</a:t>
            </a:r>
          </a:p>
          <a:p>
            <a:pPr marL="800082" lvl="1" indent="-342900">
              <a:buFont typeface="+mj-lt"/>
              <a:buAutoNum type="alphaLcParenR"/>
            </a:pPr>
            <a:r>
              <a:rPr lang="en-US" sz="1600" dirty="0" smtClean="0">
                <a:gradFill>
                  <a:gsLst>
                    <a:gs pos="0">
                      <a:schemeClr val="tx1"/>
                    </a:gs>
                    <a:gs pos="86000">
                      <a:schemeClr val="tx1"/>
                    </a:gs>
                  </a:gsLst>
                  <a:lin ang="5400000" scaled="0"/>
                </a:gradFill>
              </a:rPr>
              <a:t>Gather machine data</a:t>
            </a:r>
          </a:p>
        </p:txBody>
      </p:sp>
    </p:spTree>
    <p:extLst>
      <p:ext uri="{BB962C8B-B14F-4D97-AF65-F5344CB8AC3E}">
        <p14:creationId xmlns:p14="http://schemas.microsoft.com/office/powerpoint/2010/main" val="2545145840"/>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Xbox LIVE SE Password Reset</a:t>
            </a:r>
          </a:p>
        </p:txBody>
      </p:sp>
      <p:pic>
        <p:nvPicPr>
          <p:cNvPr id="11266" name="Picture 3"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6011" y="1437476"/>
            <a:ext cx="8532813" cy="368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0700" y="1371600"/>
            <a:ext cx="3733800" cy="2145268"/>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dirty="0" smtClean="0">
                <a:gradFill>
                  <a:gsLst>
                    <a:gs pos="0">
                      <a:schemeClr val="tx1"/>
                    </a:gs>
                    <a:gs pos="86000">
                      <a:schemeClr val="tx1"/>
                    </a:gs>
                  </a:gsLst>
                  <a:lin ang="5400000" scaled="0"/>
                </a:gradFill>
              </a:rPr>
              <a:t>Monitor Service Manager IRs</a:t>
            </a:r>
          </a:p>
          <a:p>
            <a:pPr marL="342900" indent="-342900">
              <a:buFont typeface="+mj-lt"/>
              <a:buAutoNum type="arabicPeriod"/>
            </a:pPr>
            <a:r>
              <a:rPr lang="en-US" dirty="0" smtClean="0">
                <a:gradFill>
                  <a:gsLst>
                    <a:gs pos="0">
                      <a:schemeClr val="tx1"/>
                    </a:gs>
                    <a:gs pos="86000">
                      <a:schemeClr val="tx1"/>
                    </a:gs>
                  </a:gsLst>
                  <a:lin ang="5400000" scaled="0"/>
                </a:gradFill>
              </a:rPr>
              <a:t>Extract IR Details</a:t>
            </a:r>
          </a:p>
          <a:p>
            <a:pPr marL="342900" indent="-342900">
              <a:buFont typeface="+mj-lt"/>
              <a:buAutoNum type="arabicPeriod"/>
            </a:pPr>
            <a:r>
              <a:rPr lang="en-US" dirty="0" smtClean="0">
                <a:gradFill>
                  <a:gsLst>
                    <a:gs pos="0">
                      <a:schemeClr val="tx1"/>
                    </a:gs>
                    <a:gs pos="86000">
                      <a:schemeClr val="tx1"/>
                    </a:gs>
                  </a:gsLst>
                  <a:lin ang="5400000" scaled="0"/>
                </a:gradFill>
              </a:rPr>
              <a:t>Resolve username to email</a:t>
            </a:r>
            <a:r>
              <a:rPr lang="en-US" dirty="0">
                <a:gradFill>
                  <a:gsLst>
                    <a:gs pos="0">
                      <a:schemeClr val="tx1"/>
                    </a:gs>
                    <a:gs pos="86000">
                      <a:schemeClr val="tx1"/>
                    </a:gs>
                  </a:gsLst>
                  <a:lin ang="5400000" scaled="0"/>
                </a:gradFill>
              </a:rPr>
              <a:t> </a:t>
            </a:r>
            <a:r>
              <a:rPr lang="en-US" dirty="0" smtClean="0">
                <a:gradFill>
                  <a:gsLst>
                    <a:gs pos="0">
                      <a:schemeClr val="tx1"/>
                    </a:gs>
                    <a:gs pos="86000">
                      <a:schemeClr val="tx1"/>
                    </a:gs>
                  </a:gsLst>
                  <a:lin ang="5400000" scaled="0"/>
                </a:gradFill>
              </a:rPr>
              <a:t>address</a:t>
            </a:r>
          </a:p>
          <a:p>
            <a:pPr marL="342900" indent="-342900">
              <a:buFont typeface="+mj-lt"/>
              <a:buAutoNum type="arabicPeriod"/>
            </a:pPr>
            <a:r>
              <a:rPr lang="en-US" dirty="0" smtClean="0">
                <a:gradFill>
                  <a:gsLst>
                    <a:gs pos="0">
                      <a:schemeClr val="tx1"/>
                    </a:gs>
                    <a:gs pos="86000">
                      <a:schemeClr val="tx1"/>
                    </a:gs>
                  </a:gsLst>
                  <a:lin ang="5400000" scaled="0"/>
                </a:gradFill>
              </a:rPr>
              <a:t>Trigger password reset</a:t>
            </a:r>
          </a:p>
          <a:p>
            <a:pPr marL="342900" indent="-342900">
              <a:buFont typeface="+mj-lt"/>
              <a:buAutoNum type="arabicPeriod"/>
            </a:pPr>
            <a:r>
              <a:rPr lang="en-US" dirty="0" smtClean="0">
                <a:gradFill>
                  <a:gsLst>
                    <a:gs pos="0">
                      <a:schemeClr val="tx1"/>
                    </a:gs>
                    <a:gs pos="86000">
                      <a:schemeClr val="tx1"/>
                    </a:gs>
                  </a:gsLst>
                  <a:lin ang="5400000" scaled="0"/>
                </a:gradFill>
              </a:rPr>
              <a:t>Generate random password</a:t>
            </a:r>
          </a:p>
          <a:p>
            <a:pPr marL="342900" indent="-342900">
              <a:buFont typeface="+mj-lt"/>
              <a:buAutoNum type="arabicPeriod"/>
            </a:pPr>
            <a:r>
              <a:rPr lang="en-US" dirty="0" smtClean="0">
                <a:gradFill>
                  <a:gsLst>
                    <a:gs pos="0">
                      <a:schemeClr val="tx1"/>
                    </a:gs>
                    <a:gs pos="86000">
                      <a:schemeClr val="tx1"/>
                    </a:gs>
                  </a:gsLst>
                  <a:lin ang="5400000" scaled="0"/>
                </a:gradFill>
              </a:rPr>
              <a:t>Unlock frozen accounts</a:t>
            </a:r>
          </a:p>
        </p:txBody>
      </p:sp>
      <p:sp>
        <p:nvSpPr>
          <p:cNvPr id="7" name="TextBox 6"/>
          <p:cNvSpPr txBox="1"/>
          <p:nvPr/>
        </p:nvSpPr>
        <p:spPr>
          <a:xfrm>
            <a:off x="6704012" y="2067800"/>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6</a:t>
            </a:r>
          </a:p>
        </p:txBody>
      </p:sp>
    </p:spTree>
    <p:extLst>
      <p:ext uri="{BB962C8B-B14F-4D97-AF65-F5344CB8AC3E}">
        <p14:creationId xmlns:p14="http://schemas.microsoft.com/office/powerpoint/2010/main" val="3377306572"/>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Xbox LIVE SE Password Reset</a:t>
            </a:r>
          </a:p>
        </p:txBody>
      </p:sp>
      <p:pic>
        <p:nvPicPr>
          <p:cNvPr id="11266" name="Picture 3"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6011" y="1437476"/>
            <a:ext cx="8532813" cy="368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0700" y="1371600"/>
            <a:ext cx="3733800" cy="2451735"/>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dirty="0" smtClean="0">
                <a:gradFill>
                  <a:gsLst>
                    <a:gs pos="0">
                      <a:schemeClr val="tx1"/>
                    </a:gs>
                    <a:gs pos="86000">
                      <a:schemeClr val="tx1"/>
                    </a:gs>
                  </a:gsLst>
                  <a:lin ang="5400000" scaled="0"/>
                </a:gradFill>
              </a:rPr>
              <a:t>Monitor Service Manager IRs</a:t>
            </a:r>
          </a:p>
          <a:p>
            <a:pPr marL="342900" indent="-342900">
              <a:buFont typeface="+mj-lt"/>
              <a:buAutoNum type="arabicPeriod"/>
            </a:pPr>
            <a:r>
              <a:rPr lang="en-US" dirty="0" smtClean="0">
                <a:gradFill>
                  <a:gsLst>
                    <a:gs pos="0">
                      <a:schemeClr val="tx1"/>
                    </a:gs>
                    <a:gs pos="86000">
                      <a:schemeClr val="tx1"/>
                    </a:gs>
                  </a:gsLst>
                  <a:lin ang="5400000" scaled="0"/>
                </a:gradFill>
              </a:rPr>
              <a:t>Extract IR Details</a:t>
            </a:r>
          </a:p>
          <a:p>
            <a:pPr marL="342900" indent="-342900">
              <a:buFont typeface="+mj-lt"/>
              <a:buAutoNum type="arabicPeriod"/>
            </a:pPr>
            <a:r>
              <a:rPr lang="en-US" dirty="0" smtClean="0">
                <a:gradFill>
                  <a:gsLst>
                    <a:gs pos="0">
                      <a:schemeClr val="tx1"/>
                    </a:gs>
                    <a:gs pos="86000">
                      <a:schemeClr val="tx1"/>
                    </a:gs>
                  </a:gsLst>
                  <a:lin ang="5400000" scaled="0"/>
                </a:gradFill>
              </a:rPr>
              <a:t>Resolve username to email</a:t>
            </a:r>
            <a:r>
              <a:rPr lang="en-US" dirty="0">
                <a:gradFill>
                  <a:gsLst>
                    <a:gs pos="0">
                      <a:schemeClr val="tx1"/>
                    </a:gs>
                    <a:gs pos="86000">
                      <a:schemeClr val="tx1"/>
                    </a:gs>
                  </a:gsLst>
                  <a:lin ang="5400000" scaled="0"/>
                </a:gradFill>
              </a:rPr>
              <a:t> </a:t>
            </a:r>
            <a:r>
              <a:rPr lang="en-US" dirty="0" smtClean="0">
                <a:gradFill>
                  <a:gsLst>
                    <a:gs pos="0">
                      <a:schemeClr val="tx1"/>
                    </a:gs>
                    <a:gs pos="86000">
                      <a:schemeClr val="tx1"/>
                    </a:gs>
                  </a:gsLst>
                  <a:lin ang="5400000" scaled="0"/>
                </a:gradFill>
              </a:rPr>
              <a:t>address</a:t>
            </a:r>
          </a:p>
          <a:p>
            <a:pPr marL="342900" indent="-342900">
              <a:buFont typeface="+mj-lt"/>
              <a:buAutoNum type="arabicPeriod"/>
            </a:pPr>
            <a:r>
              <a:rPr lang="en-US" dirty="0" smtClean="0">
                <a:gradFill>
                  <a:gsLst>
                    <a:gs pos="0">
                      <a:schemeClr val="tx1"/>
                    </a:gs>
                    <a:gs pos="86000">
                      <a:schemeClr val="tx1"/>
                    </a:gs>
                  </a:gsLst>
                  <a:lin ang="5400000" scaled="0"/>
                </a:gradFill>
              </a:rPr>
              <a:t>Trigger password reset</a:t>
            </a:r>
          </a:p>
          <a:p>
            <a:pPr marL="342900" indent="-342900">
              <a:buFont typeface="+mj-lt"/>
              <a:buAutoNum type="arabicPeriod"/>
            </a:pPr>
            <a:r>
              <a:rPr lang="en-US" dirty="0" smtClean="0">
                <a:gradFill>
                  <a:gsLst>
                    <a:gs pos="0">
                      <a:schemeClr val="tx1"/>
                    </a:gs>
                    <a:gs pos="86000">
                      <a:schemeClr val="tx1"/>
                    </a:gs>
                  </a:gsLst>
                  <a:lin ang="5400000" scaled="0"/>
                </a:gradFill>
              </a:rPr>
              <a:t>Generate random password</a:t>
            </a:r>
          </a:p>
          <a:p>
            <a:pPr marL="342900" indent="-342900">
              <a:buFont typeface="+mj-lt"/>
              <a:buAutoNum type="arabicPeriod"/>
            </a:pPr>
            <a:r>
              <a:rPr lang="en-US" dirty="0" smtClean="0">
                <a:gradFill>
                  <a:gsLst>
                    <a:gs pos="0">
                      <a:schemeClr val="tx1"/>
                    </a:gs>
                    <a:gs pos="86000">
                      <a:schemeClr val="tx1"/>
                    </a:gs>
                  </a:gsLst>
                  <a:lin ang="5400000" scaled="0"/>
                </a:gradFill>
              </a:rPr>
              <a:t>Unlock frozen accounts</a:t>
            </a:r>
          </a:p>
          <a:p>
            <a:pPr marL="342900" indent="-342900">
              <a:buFont typeface="+mj-lt"/>
              <a:buAutoNum type="arabicPeriod"/>
            </a:pPr>
            <a:r>
              <a:rPr lang="en-US" dirty="0" smtClean="0">
                <a:gradFill>
                  <a:gsLst>
                    <a:gs pos="0">
                      <a:schemeClr val="tx1"/>
                    </a:gs>
                    <a:gs pos="86000">
                      <a:schemeClr val="tx1"/>
                    </a:gs>
                  </a:gsLst>
                  <a:lin ang="5400000" scaled="0"/>
                </a:gradFill>
              </a:rPr>
              <a:t>Reset password</a:t>
            </a:r>
          </a:p>
        </p:txBody>
      </p:sp>
      <p:sp>
        <p:nvSpPr>
          <p:cNvPr id="7" name="TextBox 6"/>
          <p:cNvSpPr txBox="1"/>
          <p:nvPr/>
        </p:nvSpPr>
        <p:spPr>
          <a:xfrm>
            <a:off x="7961648" y="2067801"/>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7</a:t>
            </a:r>
          </a:p>
        </p:txBody>
      </p:sp>
    </p:spTree>
    <p:extLst>
      <p:ext uri="{BB962C8B-B14F-4D97-AF65-F5344CB8AC3E}">
        <p14:creationId xmlns:p14="http://schemas.microsoft.com/office/powerpoint/2010/main" val="4214273228"/>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Xbox LIVE SE Password Reset</a:t>
            </a:r>
          </a:p>
        </p:txBody>
      </p:sp>
      <p:pic>
        <p:nvPicPr>
          <p:cNvPr id="11266" name="Picture 3"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6011" y="1437476"/>
            <a:ext cx="8532813" cy="368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0700" y="1371600"/>
            <a:ext cx="3733800" cy="2758202"/>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dirty="0" smtClean="0">
                <a:gradFill>
                  <a:gsLst>
                    <a:gs pos="0">
                      <a:schemeClr val="tx1"/>
                    </a:gs>
                    <a:gs pos="86000">
                      <a:schemeClr val="tx1"/>
                    </a:gs>
                  </a:gsLst>
                  <a:lin ang="5400000" scaled="0"/>
                </a:gradFill>
              </a:rPr>
              <a:t>Monitor Service Manager IRs</a:t>
            </a:r>
          </a:p>
          <a:p>
            <a:pPr marL="342900" indent="-342900">
              <a:buFont typeface="+mj-lt"/>
              <a:buAutoNum type="arabicPeriod"/>
            </a:pPr>
            <a:r>
              <a:rPr lang="en-US" dirty="0" smtClean="0">
                <a:gradFill>
                  <a:gsLst>
                    <a:gs pos="0">
                      <a:schemeClr val="tx1"/>
                    </a:gs>
                    <a:gs pos="86000">
                      <a:schemeClr val="tx1"/>
                    </a:gs>
                  </a:gsLst>
                  <a:lin ang="5400000" scaled="0"/>
                </a:gradFill>
              </a:rPr>
              <a:t>Extract IR Details</a:t>
            </a:r>
          </a:p>
          <a:p>
            <a:pPr marL="342900" indent="-342900">
              <a:buFont typeface="+mj-lt"/>
              <a:buAutoNum type="arabicPeriod"/>
            </a:pPr>
            <a:r>
              <a:rPr lang="en-US" dirty="0" smtClean="0">
                <a:gradFill>
                  <a:gsLst>
                    <a:gs pos="0">
                      <a:schemeClr val="tx1"/>
                    </a:gs>
                    <a:gs pos="86000">
                      <a:schemeClr val="tx1"/>
                    </a:gs>
                  </a:gsLst>
                  <a:lin ang="5400000" scaled="0"/>
                </a:gradFill>
              </a:rPr>
              <a:t>Resolve username to email</a:t>
            </a:r>
            <a:r>
              <a:rPr lang="en-US" dirty="0">
                <a:gradFill>
                  <a:gsLst>
                    <a:gs pos="0">
                      <a:schemeClr val="tx1"/>
                    </a:gs>
                    <a:gs pos="86000">
                      <a:schemeClr val="tx1"/>
                    </a:gs>
                  </a:gsLst>
                  <a:lin ang="5400000" scaled="0"/>
                </a:gradFill>
              </a:rPr>
              <a:t> </a:t>
            </a:r>
            <a:r>
              <a:rPr lang="en-US" dirty="0" smtClean="0">
                <a:gradFill>
                  <a:gsLst>
                    <a:gs pos="0">
                      <a:schemeClr val="tx1"/>
                    </a:gs>
                    <a:gs pos="86000">
                      <a:schemeClr val="tx1"/>
                    </a:gs>
                  </a:gsLst>
                  <a:lin ang="5400000" scaled="0"/>
                </a:gradFill>
              </a:rPr>
              <a:t>address</a:t>
            </a:r>
          </a:p>
          <a:p>
            <a:pPr marL="342900" indent="-342900">
              <a:buFont typeface="+mj-lt"/>
              <a:buAutoNum type="arabicPeriod"/>
            </a:pPr>
            <a:r>
              <a:rPr lang="en-US" dirty="0" smtClean="0">
                <a:gradFill>
                  <a:gsLst>
                    <a:gs pos="0">
                      <a:schemeClr val="tx1"/>
                    </a:gs>
                    <a:gs pos="86000">
                      <a:schemeClr val="tx1"/>
                    </a:gs>
                  </a:gsLst>
                  <a:lin ang="5400000" scaled="0"/>
                </a:gradFill>
              </a:rPr>
              <a:t>Trigger password reset</a:t>
            </a:r>
          </a:p>
          <a:p>
            <a:pPr marL="342900" indent="-342900">
              <a:buFont typeface="+mj-lt"/>
              <a:buAutoNum type="arabicPeriod"/>
            </a:pPr>
            <a:r>
              <a:rPr lang="en-US" dirty="0" smtClean="0">
                <a:gradFill>
                  <a:gsLst>
                    <a:gs pos="0">
                      <a:schemeClr val="tx1"/>
                    </a:gs>
                    <a:gs pos="86000">
                      <a:schemeClr val="tx1"/>
                    </a:gs>
                  </a:gsLst>
                  <a:lin ang="5400000" scaled="0"/>
                </a:gradFill>
              </a:rPr>
              <a:t>Generate random password</a:t>
            </a:r>
          </a:p>
          <a:p>
            <a:pPr marL="342900" indent="-342900">
              <a:buFont typeface="+mj-lt"/>
              <a:buAutoNum type="arabicPeriod"/>
            </a:pPr>
            <a:r>
              <a:rPr lang="en-US" dirty="0" smtClean="0">
                <a:gradFill>
                  <a:gsLst>
                    <a:gs pos="0">
                      <a:schemeClr val="tx1"/>
                    </a:gs>
                    <a:gs pos="86000">
                      <a:schemeClr val="tx1"/>
                    </a:gs>
                  </a:gsLst>
                  <a:lin ang="5400000" scaled="0"/>
                </a:gradFill>
              </a:rPr>
              <a:t>Unlock frozen accounts</a:t>
            </a:r>
          </a:p>
          <a:p>
            <a:pPr marL="342900" indent="-342900">
              <a:buFont typeface="+mj-lt"/>
              <a:buAutoNum type="arabicPeriod"/>
            </a:pPr>
            <a:r>
              <a:rPr lang="en-US" dirty="0" smtClean="0">
                <a:gradFill>
                  <a:gsLst>
                    <a:gs pos="0">
                      <a:schemeClr val="tx1"/>
                    </a:gs>
                    <a:gs pos="86000">
                      <a:schemeClr val="tx1"/>
                    </a:gs>
                  </a:gsLst>
                  <a:lin ang="5400000" scaled="0"/>
                </a:gradFill>
              </a:rPr>
              <a:t>Reset password</a:t>
            </a:r>
          </a:p>
          <a:p>
            <a:pPr marL="342900" indent="-342900">
              <a:buFont typeface="+mj-lt"/>
              <a:buAutoNum type="arabicPeriod"/>
            </a:pPr>
            <a:r>
              <a:rPr lang="en-US" dirty="0" smtClean="0">
                <a:gradFill>
                  <a:gsLst>
                    <a:gs pos="0">
                      <a:schemeClr val="tx1"/>
                    </a:gs>
                    <a:gs pos="86000">
                      <a:schemeClr val="tx1"/>
                    </a:gs>
                  </a:gsLst>
                  <a:lin ang="5400000" scaled="0"/>
                </a:gradFill>
              </a:rPr>
              <a:t>Email password</a:t>
            </a:r>
          </a:p>
        </p:txBody>
      </p:sp>
      <p:sp>
        <p:nvSpPr>
          <p:cNvPr id="7" name="TextBox 6"/>
          <p:cNvSpPr txBox="1"/>
          <p:nvPr/>
        </p:nvSpPr>
        <p:spPr>
          <a:xfrm>
            <a:off x="9218612" y="2057400"/>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8</a:t>
            </a:r>
          </a:p>
        </p:txBody>
      </p:sp>
    </p:spTree>
    <p:extLst>
      <p:ext uri="{BB962C8B-B14F-4D97-AF65-F5344CB8AC3E}">
        <p14:creationId xmlns:p14="http://schemas.microsoft.com/office/powerpoint/2010/main" val="3438466264"/>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Xbox LIVE SE Password Reset</a:t>
            </a:r>
          </a:p>
        </p:txBody>
      </p:sp>
      <p:pic>
        <p:nvPicPr>
          <p:cNvPr id="1024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1211" y="1611598"/>
            <a:ext cx="8812919" cy="340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20700" y="1371600"/>
            <a:ext cx="3733800" cy="3064669"/>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dirty="0" smtClean="0">
                <a:gradFill>
                  <a:gsLst>
                    <a:gs pos="0">
                      <a:schemeClr val="tx1"/>
                    </a:gs>
                    <a:gs pos="86000">
                      <a:schemeClr val="tx1"/>
                    </a:gs>
                  </a:gsLst>
                  <a:lin ang="5400000" scaled="0"/>
                </a:gradFill>
              </a:rPr>
              <a:t>Monitor Service Manager IRs</a:t>
            </a:r>
          </a:p>
          <a:p>
            <a:pPr marL="342900" indent="-342900">
              <a:buFont typeface="+mj-lt"/>
              <a:buAutoNum type="arabicPeriod"/>
            </a:pPr>
            <a:r>
              <a:rPr lang="en-US" dirty="0" smtClean="0">
                <a:gradFill>
                  <a:gsLst>
                    <a:gs pos="0">
                      <a:schemeClr val="tx1"/>
                    </a:gs>
                    <a:gs pos="86000">
                      <a:schemeClr val="tx1"/>
                    </a:gs>
                  </a:gsLst>
                  <a:lin ang="5400000" scaled="0"/>
                </a:gradFill>
              </a:rPr>
              <a:t>Extract IR Details</a:t>
            </a:r>
          </a:p>
          <a:p>
            <a:pPr marL="342900" indent="-342900">
              <a:buFont typeface="+mj-lt"/>
              <a:buAutoNum type="arabicPeriod"/>
            </a:pPr>
            <a:r>
              <a:rPr lang="en-US" dirty="0" smtClean="0">
                <a:gradFill>
                  <a:gsLst>
                    <a:gs pos="0">
                      <a:schemeClr val="tx1"/>
                    </a:gs>
                    <a:gs pos="86000">
                      <a:schemeClr val="tx1"/>
                    </a:gs>
                  </a:gsLst>
                  <a:lin ang="5400000" scaled="0"/>
                </a:gradFill>
              </a:rPr>
              <a:t>Resolve username to email</a:t>
            </a:r>
            <a:r>
              <a:rPr lang="en-US" dirty="0">
                <a:gradFill>
                  <a:gsLst>
                    <a:gs pos="0">
                      <a:schemeClr val="tx1"/>
                    </a:gs>
                    <a:gs pos="86000">
                      <a:schemeClr val="tx1"/>
                    </a:gs>
                  </a:gsLst>
                  <a:lin ang="5400000" scaled="0"/>
                </a:gradFill>
              </a:rPr>
              <a:t> </a:t>
            </a:r>
            <a:r>
              <a:rPr lang="en-US" dirty="0" smtClean="0">
                <a:gradFill>
                  <a:gsLst>
                    <a:gs pos="0">
                      <a:schemeClr val="tx1"/>
                    </a:gs>
                    <a:gs pos="86000">
                      <a:schemeClr val="tx1"/>
                    </a:gs>
                  </a:gsLst>
                  <a:lin ang="5400000" scaled="0"/>
                </a:gradFill>
              </a:rPr>
              <a:t>address</a:t>
            </a:r>
          </a:p>
          <a:p>
            <a:pPr marL="342900" indent="-342900">
              <a:buFont typeface="+mj-lt"/>
              <a:buAutoNum type="arabicPeriod"/>
            </a:pPr>
            <a:r>
              <a:rPr lang="en-US" dirty="0" smtClean="0">
                <a:gradFill>
                  <a:gsLst>
                    <a:gs pos="0">
                      <a:schemeClr val="tx1"/>
                    </a:gs>
                    <a:gs pos="86000">
                      <a:schemeClr val="tx1"/>
                    </a:gs>
                  </a:gsLst>
                  <a:lin ang="5400000" scaled="0"/>
                </a:gradFill>
              </a:rPr>
              <a:t>Trigger password reset</a:t>
            </a:r>
          </a:p>
          <a:p>
            <a:pPr marL="342900" indent="-342900">
              <a:buFont typeface="+mj-lt"/>
              <a:buAutoNum type="arabicPeriod"/>
            </a:pPr>
            <a:r>
              <a:rPr lang="en-US" dirty="0" smtClean="0">
                <a:gradFill>
                  <a:gsLst>
                    <a:gs pos="0">
                      <a:schemeClr val="tx1"/>
                    </a:gs>
                    <a:gs pos="86000">
                      <a:schemeClr val="tx1"/>
                    </a:gs>
                  </a:gsLst>
                  <a:lin ang="5400000" scaled="0"/>
                </a:gradFill>
              </a:rPr>
              <a:t>Generate random password</a:t>
            </a:r>
          </a:p>
          <a:p>
            <a:pPr marL="342900" indent="-342900">
              <a:buFont typeface="+mj-lt"/>
              <a:buAutoNum type="arabicPeriod"/>
            </a:pPr>
            <a:r>
              <a:rPr lang="en-US" dirty="0" smtClean="0">
                <a:gradFill>
                  <a:gsLst>
                    <a:gs pos="0">
                      <a:schemeClr val="tx1"/>
                    </a:gs>
                    <a:gs pos="86000">
                      <a:schemeClr val="tx1"/>
                    </a:gs>
                  </a:gsLst>
                  <a:lin ang="5400000" scaled="0"/>
                </a:gradFill>
              </a:rPr>
              <a:t>Unlock frozen accounts</a:t>
            </a:r>
          </a:p>
          <a:p>
            <a:pPr marL="342900" indent="-342900">
              <a:buFont typeface="+mj-lt"/>
              <a:buAutoNum type="arabicPeriod"/>
            </a:pPr>
            <a:r>
              <a:rPr lang="en-US" dirty="0" smtClean="0">
                <a:gradFill>
                  <a:gsLst>
                    <a:gs pos="0">
                      <a:schemeClr val="tx1"/>
                    </a:gs>
                    <a:gs pos="86000">
                      <a:schemeClr val="tx1"/>
                    </a:gs>
                  </a:gsLst>
                  <a:lin ang="5400000" scaled="0"/>
                </a:gradFill>
              </a:rPr>
              <a:t>Reset password</a:t>
            </a:r>
          </a:p>
          <a:p>
            <a:pPr marL="342900" indent="-342900">
              <a:buFont typeface="+mj-lt"/>
              <a:buAutoNum type="arabicPeriod"/>
            </a:pPr>
            <a:r>
              <a:rPr lang="en-US" dirty="0" smtClean="0">
                <a:gradFill>
                  <a:gsLst>
                    <a:gs pos="0">
                      <a:schemeClr val="tx1"/>
                    </a:gs>
                    <a:gs pos="86000">
                      <a:schemeClr val="tx1"/>
                    </a:gs>
                  </a:gsLst>
                  <a:lin ang="5400000" scaled="0"/>
                </a:gradFill>
              </a:rPr>
              <a:t>Email password</a:t>
            </a:r>
          </a:p>
          <a:p>
            <a:pPr marL="342900" indent="-342900">
              <a:buFont typeface="+mj-lt"/>
              <a:buAutoNum type="arabicPeriod"/>
            </a:pPr>
            <a:r>
              <a:rPr lang="en-US" dirty="0" smtClean="0">
                <a:gradFill>
                  <a:gsLst>
                    <a:gs pos="0">
                      <a:schemeClr val="tx1"/>
                    </a:gs>
                    <a:gs pos="86000">
                      <a:schemeClr val="tx1"/>
                    </a:gs>
                  </a:gsLst>
                  <a:lin ang="5400000" scaled="0"/>
                </a:gradFill>
              </a:rPr>
              <a:t>Determine success</a:t>
            </a:r>
          </a:p>
        </p:txBody>
      </p:sp>
      <p:sp>
        <p:nvSpPr>
          <p:cNvPr id="7" name="TextBox 6"/>
          <p:cNvSpPr txBox="1"/>
          <p:nvPr/>
        </p:nvSpPr>
        <p:spPr>
          <a:xfrm>
            <a:off x="9523412" y="1905000"/>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9</a:t>
            </a:r>
          </a:p>
        </p:txBody>
      </p:sp>
    </p:spTree>
    <p:extLst>
      <p:ext uri="{BB962C8B-B14F-4D97-AF65-F5344CB8AC3E}">
        <p14:creationId xmlns:p14="http://schemas.microsoft.com/office/powerpoint/2010/main" val="1082930599"/>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Xbox LIVE SE Password Reset</a:t>
            </a:r>
          </a:p>
        </p:txBody>
      </p:sp>
      <p:pic>
        <p:nvPicPr>
          <p:cNvPr id="1024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1211" y="1611598"/>
            <a:ext cx="8812919" cy="340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20700" y="1371600"/>
            <a:ext cx="3733800" cy="3371136"/>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dirty="0" smtClean="0">
                <a:gradFill>
                  <a:gsLst>
                    <a:gs pos="0">
                      <a:schemeClr val="tx1"/>
                    </a:gs>
                    <a:gs pos="86000">
                      <a:schemeClr val="tx1"/>
                    </a:gs>
                  </a:gsLst>
                  <a:lin ang="5400000" scaled="0"/>
                </a:gradFill>
              </a:rPr>
              <a:t>Monitor Service Manager IRs</a:t>
            </a:r>
          </a:p>
          <a:p>
            <a:pPr marL="342900" indent="-342900">
              <a:buFont typeface="+mj-lt"/>
              <a:buAutoNum type="arabicPeriod"/>
            </a:pPr>
            <a:r>
              <a:rPr lang="en-US" dirty="0" smtClean="0">
                <a:gradFill>
                  <a:gsLst>
                    <a:gs pos="0">
                      <a:schemeClr val="tx1"/>
                    </a:gs>
                    <a:gs pos="86000">
                      <a:schemeClr val="tx1"/>
                    </a:gs>
                  </a:gsLst>
                  <a:lin ang="5400000" scaled="0"/>
                </a:gradFill>
              </a:rPr>
              <a:t>Extract IR Details</a:t>
            </a:r>
          </a:p>
          <a:p>
            <a:pPr marL="342900" indent="-342900">
              <a:buFont typeface="+mj-lt"/>
              <a:buAutoNum type="arabicPeriod"/>
            </a:pPr>
            <a:r>
              <a:rPr lang="en-US" dirty="0" smtClean="0">
                <a:gradFill>
                  <a:gsLst>
                    <a:gs pos="0">
                      <a:schemeClr val="tx1"/>
                    </a:gs>
                    <a:gs pos="86000">
                      <a:schemeClr val="tx1"/>
                    </a:gs>
                  </a:gsLst>
                  <a:lin ang="5400000" scaled="0"/>
                </a:gradFill>
              </a:rPr>
              <a:t>Resolve username to email</a:t>
            </a:r>
            <a:r>
              <a:rPr lang="en-US" dirty="0">
                <a:gradFill>
                  <a:gsLst>
                    <a:gs pos="0">
                      <a:schemeClr val="tx1"/>
                    </a:gs>
                    <a:gs pos="86000">
                      <a:schemeClr val="tx1"/>
                    </a:gs>
                  </a:gsLst>
                  <a:lin ang="5400000" scaled="0"/>
                </a:gradFill>
              </a:rPr>
              <a:t> </a:t>
            </a:r>
            <a:r>
              <a:rPr lang="en-US" dirty="0" smtClean="0">
                <a:gradFill>
                  <a:gsLst>
                    <a:gs pos="0">
                      <a:schemeClr val="tx1"/>
                    </a:gs>
                    <a:gs pos="86000">
                      <a:schemeClr val="tx1"/>
                    </a:gs>
                  </a:gsLst>
                  <a:lin ang="5400000" scaled="0"/>
                </a:gradFill>
              </a:rPr>
              <a:t>address</a:t>
            </a:r>
          </a:p>
          <a:p>
            <a:pPr marL="342900" indent="-342900">
              <a:buFont typeface="+mj-lt"/>
              <a:buAutoNum type="arabicPeriod"/>
            </a:pPr>
            <a:r>
              <a:rPr lang="en-US" dirty="0" smtClean="0">
                <a:gradFill>
                  <a:gsLst>
                    <a:gs pos="0">
                      <a:schemeClr val="tx1"/>
                    </a:gs>
                    <a:gs pos="86000">
                      <a:schemeClr val="tx1"/>
                    </a:gs>
                  </a:gsLst>
                  <a:lin ang="5400000" scaled="0"/>
                </a:gradFill>
              </a:rPr>
              <a:t>Trigger password reset</a:t>
            </a:r>
          </a:p>
          <a:p>
            <a:pPr marL="342900" indent="-342900">
              <a:buFont typeface="+mj-lt"/>
              <a:buAutoNum type="arabicPeriod"/>
            </a:pPr>
            <a:r>
              <a:rPr lang="en-US" dirty="0" smtClean="0">
                <a:gradFill>
                  <a:gsLst>
                    <a:gs pos="0">
                      <a:schemeClr val="tx1"/>
                    </a:gs>
                    <a:gs pos="86000">
                      <a:schemeClr val="tx1"/>
                    </a:gs>
                  </a:gsLst>
                  <a:lin ang="5400000" scaled="0"/>
                </a:gradFill>
              </a:rPr>
              <a:t>Generate random password</a:t>
            </a:r>
          </a:p>
          <a:p>
            <a:pPr marL="342900" indent="-342900">
              <a:buFont typeface="+mj-lt"/>
              <a:buAutoNum type="arabicPeriod"/>
            </a:pPr>
            <a:r>
              <a:rPr lang="en-US" dirty="0" smtClean="0">
                <a:gradFill>
                  <a:gsLst>
                    <a:gs pos="0">
                      <a:schemeClr val="tx1"/>
                    </a:gs>
                    <a:gs pos="86000">
                      <a:schemeClr val="tx1"/>
                    </a:gs>
                  </a:gsLst>
                  <a:lin ang="5400000" scaled="0"/>
                </a:gradFill>
              </a:rPr>
              <a:t>Unlock frozen accounts</a:t>
            </a:r>
          </a:p>
          <a:p>
            <a:pPr marL="342900" indent="-342900">
              <a:buFont typeface="+mj-lt"/>
              <a:buAutoNum type="arabicPeriod"/>
            </a:pPr>
            <a:r>
              <a:rPr lang="en-US" dirty="0" smtClean="0">
                <a:gradFill>
                  <a:gsLst>
                    <a:gs pos="0">
                      <a:schemeClr val="tx1"/>
                    </a:gs>
                    <a:gs pos="86000">
                      <a:schemeClr val="tx1"/>
                    </a:gs>
                  </a:gsLst>
                  <a:lin ang="5400000" scaled="0"/>
                </a:gradFill>
              </a:rPr>
              <a:t>Reset password</a:t>
            </a:r>
          </a:p>
          <a:p>
            <a:pPr marL="342900" indent="-342900">
              <a:buFont typeface="+mj-lt"/>
              <a:buAutoNum type="arabicPeriod"/>
            </a:pPr>
            <a:r>
              <a:rPr lang="en-US" dirty="0" smtClean="0">
                <a:gradFill>
                  <a:gsLst>
                    <a:gs pos="0">
                      <a:schemeClr val="tx1"/>
                    </a:gs>
                    <a:gs pos="86000">
                      <a:schemeClr val="tx1"/>
                    </a:gs>
                  </a:gsLst>
                  <a:lin ang="5400000" scaled="0"/>
                </a:gradFill>
              </a:rPr>
              <a:t>Email password</a:t>
            </a:r>
          </a:p>
          <a:p>
            <a:pPr marL="342900" indent="-342900">
              <a:buFont typeface="+mj-lt"/>
              <a:buAutoNum type="arabicPeriod"/>
            </a:pPr>
            <a:r>
              <a:rPr lang="en-US" dirty="0" smtClean="0">
                <a:gradFill>
                  <a:gsLst>
                    <a:gs pos="0">
                      <a:schemeClr val="tx1"/>
                    </a:gs>
                    <a:gs pos="86000">
                      <a:schemeClr val="tx1"/>
                    </a:gs>
                  </a:gsLst>
                  <a:lin ang="5400000" scaled="0"/>
                </a:gradFill>
              </a:rPr>
              <a:t>Determine success</a:t>
            </a:r>
          </a:p>
          <a:p>
            <a:pPr marL="342900" indent="-342900">
              <a:buFont typeface="+mj-lt"/>
              <a:buAutoNum type="arabicPeriod"/>
            </a:pPr>
            <a:r>
              <a:rPr lang="en-US" dirty="0" smtClean="0">
                <a:gradFill>
                  <a:gsLst>
                    <a:gs pos="0">
                      <a:schemeClr val="tx1"/>
                    </a:gs>
                    <a:gs pos="86000">
                      <a:schemeClr val="tx1"/>
                    </a:gs>
                  </a:gsLst>
                  <a:lin ang="5400000" scaled="0"/>
                </a:gradFill>
              </a:rPr>
              <a:t>Resolve Service Manager IR</a:t>
            </a:r>
          </a:p>
        </p:txBody>
      </p:sp>
      <p:sp>
        <p:nvSpPr>
          <p:cNvPr id="6" name="TextBox 5"/>
          <p:cNvSpPr txBox="1"/>
          <p:nvPr/>
        </p:nvSpPr>
        <p:spPr>
          <a:xfrm>
            <a:off x="10818812" y="1981200"/>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10</a:t>
            </a:r>
          </a:p>
        </p:txBody>
      </p:sp>
    </p:spTree>
    <p:extLst>
      <p:ext uri="{BB962C8B-B14F-4D97-AF65-F5344CB8AC3E}">
        <p14:creationId xmlns:p14="http://schemas.microsoft.com/office/powerpoint/2010/main" val="2527622132"/>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79412" y="4876800"/>
            <a:ext cx="10928350" cy="1378644"/>
          </a:xfrm>
        </p:spPr>
        <p:txBody>
          <a:bodyPr/>
          <a:lstStyle/>
          <a:p>
            <a:r>
              <a:rPr lang="en-US" sz="7200" smtClean="0"/>
              <a:t>MPSD operations using Opalis</a:t>
            </a:r>
            <a:endParaRPr lang="en-US" sz="7200" dirty="0"/>
          </a:p>
        </p:txBody>
      </p:sp>
      <p:sp>
        <p:nvSpPr>
          <p:cNvPr id="3" name="Title 2"/>
          <p:cNvSpPr>
            <a:spLocks noGrp="1"/>
          </p:cNvSpPr>
          <p:nvPr>
            <p:ph type="ctrTitle"/>
          </p:nvPr>
        </p:nvSpPr>
        <p:spPr/>
        <p:txBody>
          <a:bodyPr/>
          <a:lstStyle/>
          <a:p>
            <a:endParaRPr lang="en-US"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09563932"/>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Opalis Value for MPSD</a:t>
            </a:r>
            <a:endParaRPr lang="en-US" dirty="0"/>
          </a:p>
        </p:txBody>
      </p:sp>
      <p:sp>
        <p:nvSpPr>
          <p:cNvPr id="3" name="Text Placeholder 2"/>
          <p:cNvSpPr>
            <a:spLocks noGrp="1"/>
          </p:cNvSpPr>
          <p:nvPr>
            <p:ph type="body" sz="quarter" idx="10"/>
          </p:nvPr>
        </p:nvSpPr>
        <p:spPr/>
        <p:txBody>
          <a:bodyPr/>
          <a:lstStyle/>
          <a:p>
            <a:r>
              <a:rPr lang="en-US" smtClean="0"/>
              <a:t>Simplify IT Automation with a Common platform</a:t>
            </a:r>
          </a:p>
          <a:p>
            <a:r>
              <a:rPr lang="en-US" smtClean="0"/>
              <a:t>Leverage existing automation in workflows</a:t>
            </a:r>
          </a:p>
          <a:p>
            <a:r>
              <a:rPr lang="en-US" smtClean="0"/>
              <a:t>Integrate tasks across core applications </a:t>
            </a:r>
          </a:p>
          <a:p>
            <a:pPr lvl="1"/>
            <a:r>
              <a:rPr lang="en-US" smtClean="0"/>
              <a:t>OpsMgr, ConfigMgr, ServiceMgr</a:t>
            </a:r>
          </a:p>
          <a:p>
            <a:r>
              <a:rPr lang="en-US" smtClean="0"/>
              <a:t>Commoditize IT</a:t>
            </a:r>
          </a:p>
          <a:p>
            <a:pPr lvl="1"/>
            <a:r>
              <a:rPr lang="en-US" smtClean="0"/>
              <a:t>Coordinate SR fulfillment</a:t>
            </a:r>
          </a:p>
          <a:p>
            <a:pPr lvl="1"/>
            <a:r>
              <a:rPr lang="en-US" smtClean="0"/>
              <a:t>Coordinate Tier 1 &amp; 2 issue remediation</a:t>
            </a:r>
          </a:p>
          <a:p>
            <a:pPr lvl="1"/>
            <a:r>
              <a:rPr lang="en-US" smtClean="0"/>
              <a:t>Initiate Tier 3 escalations</a:t>
            </a:r>
            <a:endParaRPr lang="en-US" dirty="0"/>
          </a:p>
        </p:txBody>
      </p:sp>
      <p:pic>
        <p:nvPicPr>
          <p:cNvPr id="5" name="Picture 3" descr="D:\Pennie's documents\Images for TechEd06\Shapes_and_Graphics\Charts and Graphs\Diagrams\workflow tilted.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rcRect/>
          <a:stretch>
            <a:fillRect/>
          </a:stretch>
        </p:blipFill>
        <p:spPr bwMode="auto">
          <a:xfrm>
            <a:off x="9265957" y="3220213"/>
            <a:ext cx="2155772" cy="1328487"/>
          </a:xfrm>
          <a:prstGeom prst="rect">
            <a:avLst/>
          </a:prstGeom>
          <a:noFill/>
        </p:spPr>
      </p:pic>
    </p:spTree>
    <p:extLst>
      <p:ext uri="{BB962C8B-B14F-4D97-AF65-F5344CB8AC3E}">
        <p14:creationId xmlns:p14="http://schemas.microsoft.com/office/powerpoint/2010/main" val="3809349765"/>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p:cNvSpPr>
            <a:spLocks noGrp="1"/>
          </p:cNvSpPr>
          <p:nvPr>
            <p:ph type="title"/>
          </p:nvPr>
        </p:nvSpPr>
        <p:spPr/>
        <p:txBody>
          <a:bodyPr/>
          <a:lstStyle/>
          <a:p>
            <a:r>
              <a:rPr lang="en-US" dirty="0" err="1"/>
              <a:t>Opalis</a:t>
            </a:r>
            <a:r>
              <a:rPr lang="en-US" dirty="0"/>
              <a:t> Architecture </a:t>
            </a:r>
          </a:p>
        </p:txBody>
      </p:sp>
      <p:sp>
        <p:nvSpPr>
          <p:cNvPr id="3" name="AutoShape 4"/>
          <p:cNvSpPr>
            <a:spLocks noChangeArrowheads="1"/>
          </p:cNvSpPr>
          <p:nvPr/>
        </p:nvSpPr>
        <p:spPr bwMode="gray">
          <a:xfrm>
            <a:off x="974060" y="990600"/>
            <a:ext cx="10206156" cy="5105400"/>
          </a:xfrm>
          <a:prstGeom prst="roundRect">
            <a:avLst>
              <a:gd name="adj" fmla="val 1995"/>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defTabSz="914363" fontAlgn="auto">
              <a:spcBef>
                <a:spcPts val="0"/>
              </a:spcBef>
              <a:spcAft>
                <a:spcPts val="0"/>
              </a:spcAft>
              <a:defRPr/>
            </a:pPr>
            <a:endParaRPr kumimoji="0" lang="en-US" sz="1800">
              <a:solidFill>
                <a:srgbClr val="000000"/>
              </a:solidFill>
              <a:ea typeface="ＭＳ Ｐゴシック" charset="-128"/>
            </a:endParaRPr>
          </a:p>
        </p:txBody>
      </p:sp>
      <p:sp>
        <p:nvSpPr>
          <p:cNvPr id="4" name="Rectangle 10"/>
          <p:cNvSpPr>
            <a:spLocks noChangeArrowheads="1"/>
          </p:cNvSpPr>
          <p:nvPr/>
        </p:nvSpPr>
        <p:spPr bwMode="gray">
          <a:xfrm>
            <a:off x="1114108" y="1143374"/>
            <a:ext cx="9943562" cy="4807207"/>
          </a:xfrm>
          <a:prstGeom prst="roundRect">
            <a:avLst>
              <a:gd name="adj" fmla="val 2130"/>
            </a:avLst>
          </a:prstGeom>
          <a:solidFill>
            <a:schemeClr val="bg1"/>
          </a:solidFill>
          <a:ln w="9525" algn="ctr">
            <a:noFill/>
            <a:round/>
            <a:headEnd/>
            <a:tailEnd/>
          </a:ln>
          <a:effectLst>
            <a:prstShdw prst="shdw18" dist="17961" dir="13500000">
              <a:schemeClr val="bg1">
                <a:gamma/>
                <a:shade val="60000"/>
                <a:invGamma/>
              </a:schemeClr>
            </a:prstShdw>
          </a:effectLst>
        </p:spPr>
        <p:txBody>
          <a:bodyPr anchor="ctr"/>
          <a:lstStyle/>
          <a:p>
            <a:pPr algn="ctr" defTabSz="914363" fontAlgn="auto">
              <a:spcBef>
                <a:spcPts val="0"/>
              </a:spcBef>
              <a:spcAft>
                <a:spcPts val="0"/>
              </a:spcAft>
              <a:defRPr/>
            </a:pPr>
            <a:r>
              <a:rPr kumimoji="0" lang="en-US" sz="1800">
                <a:solidFill>
                  <a:srgbClr val="FFFFFF"/>
                </a:solidFill>
                <a:latin typeface="Segoe UI"/>
                <a:ea typeface="ＭＳ Ｐゴシック" charset="-128"/>
              </a:rPr>
              <a:t>11</a:t>
            </a:r>
          </a:p>
        </p:txBody>
      </p:sp>
      <p:sp>
        <p:nvSpPr>
          <p:cNvPr id="5" name="Rectangle 51"/>
          <p:cNvSpPr>
            <a:spLocks noChangeArrowheads="1"/>
          </p:cNvSpPr>
          <p:nvPr/>
        </p:nvSpPr>
        <p:spPr bwMode="gray">
          <a:xfrm>
            <a:off x="7556417" y="1284374"/>
            <a:ext cx="3308685" cy="4371634"/>
          </a:xfrm>
          <a:prstGeom prst="rect">
            <a:avLst/>
          </a:prstGeom>
          <a:gradFill rotWithShape="1">
            <a:gsLst>
              <a:gs pos="0">
                <a:schemeClr val="bg1"/>
              </a:gs>
              <a:gs pos="50000">
                <a:srgbClr val="0070C0"/>
              </a:gs>
              <a:gs pos="100000">
                <a:schemeClr val="bg1"/>
              </a:gs>
            </a:gsLst>
            <a:lin ang="5400000" scaled="1"/>
          </a:gradFill>
          <a:ln w="9525">
            <a:noFill/>
            <a:miter lim="800000"/>
            <a:headEnd/>
            <a:tailEnd/>
          </a:ln>
        </p:spPr>
        <p:txBody>
          <a:bodyPr wrap="none" anchor="ctr"/>
          <a:lstStyle/>
          <a:p>
            <a:pPr defTabSz="914363" fontAlgn="auto">
              <a:spcBef>
                <a:spcPts val="0"/>
              </a:spcBef>
              <a:spcAft>
                <a:spcPts val="0"/>
              </a:spcAft>
              <a:defRPr/>
            </a:pPr>
            <a:endParaRPr kumimoji="0" lang="en-US" sz="1600">
              <a:solidFill>
                <a:srgbClr val="FFFFFF"/>
              </a:solidFill>
              <a:latin typeface="Segoe UI"/>
              <a:ea typeface="ＭＳ Ｐゴシック" charset="-128"/>
            </a:endParaRPr>
          </a:p>
        </p:txBody>
      </p:sp>
      <p:sp>
        <p:nvSpPr>
          <p:cNvPr id="6" name="Rectangle 53"/>
          <p:cNvSpPr>
            <a:spLocks noChangeArrowheads="1"/>
          </p:cNvSpPr>
          <p:nvPr/>
        </p:nvSpPr>
        <p:spPr bwMode="gray">
          <a:xfrm>
            <a:off x="1254158" y="1284374"/>
            <a:ext cx="3361204" cy="4371634"/>
          </a:xfrm>
          <a:prstGeom prst="rect">
            <a:avLst/>
          </a:prstGeom>
          <a:gradFill rotWithShape="1">
            <a:gsLst>
              <a:gs pos="0">
                <a:schemeClr val="bg1"/>
              </a:gs>
              <a:gs pos="50000">
                <a:srgbClr val="0070C0"/>
              </a:gs>
              <a:gs pos="100000">
                <a:schemeClr val="bg1"/>
              </a:gs>
            </a:gsLst>
            <a:lin ang="5400000" scaled="1"/>
          </a:gradFill>
          <a:ln w="9525">
            <a:noFill/>
            <a:miter lim="800000"/>
            <a:headEnd/>
            <a:tailEnd/>
          </a:ln>
        </p:spPr>
        <p:txBody>
          <a:bodyPr wrap="none" anchor="ctr"/>
          <a:lstStyle/>
          <a:p>
            <a:pPr defTabSz="914363" fontAlgn="auto">
              <a:spcBef>
                <a:spcPts val="0"/>
              </a:spcBef>
              <a:spcAft>
                <a:spcPts val="0"/>
              </a:spcAft>
              <a:defRPr/>
            </a:pPr>
            <a:endParaRPr kumimoji="0" lang="en-US" sz="1600" dirty="0">
              <a:solidFill>
                <a:srgbClr val="FFFFFF"/>
              </a:solidFill>
              <a:latin typeface="Segoe UI"/>
              <a:ea typeface="ＭＳ Ｐゴシック" charset="-128"/>
            </a:endParaRPr>
          </a:p>
        </p:txBody>
      </p:sp>
      <p:sp>
        <p:nvSpPr>
          <p:cNvPr id="7" name="Rectangle 54"/>
          <p:cNvSpPr>
            <a:spLocks noChangeArrowheads="1"/>
          </p:cNvSpPr>
          <p:nvPr/>
        </p:nvSpPr>
        <p:spPr bwMode="gray">
          <a:xfrm>
            <a:off x="4755412" y="1284374"/>
            <a:ext cx="2660954" cy="4371634"/>
          </a:xfrm>
          <a:prstGeom prst="rect">
            <a:avLst/>
          </a:prstGeom>
          <a:gradFill rotWithShape="1">
            <a:gsLst>
              <a:gs pos="0">
                <a:schemeClr val="bg1"/>
              </a:gs>
              <a:gs pos="50000">
                <a:srgbClr val="0070C0"/>
              </a:gs>
              <a:gs pos="100000">
                <a:schemeClr val="bg1"/>
              </a:gs>
            </a:gsLst>
            <a:lin ang="5400000" scaled="1"/>
          </a:gradFill>
          <a:ln w="9525">
            <a:noFill/>
            <a:miter lim="800000"/>
            <a:headEnd/>
            <a:tailEnd/>
          </a:ln>
        </p:spPr>
        <p:txBody>
          <a:bodyPr wrap="none" anchor="ctr"/>
          <a:lstStyle/>
          <a:p>
            <a:pPr defTabSz="914363" fontAlgn="auto">
              <a:spcBef>
                <a:spcPts val="0"/>
              </a:spcBef>
              <a:spcAft>
                <a:spcPts val="0"/>
              </a:spcAft>
              <a:defRPr/>
            </a:pPr>
            <a:endParaRPr kumimoji="0" lang="en-US" sz="1600" dirty="0">
              <a:solidFill>
                <a:srgbClr val="FFFFFF"/>
              </a:solidFill>
              <a:latin typeface="Segoe UI"/>
              <a:ea typeface="ＭＳ Ｐゴシック" charset="-128"/>
            </a:endParaRPr>
          </a:p>
        </p:txBody>
      </p:sp>
      <p:sp>
        <p:nvSpPr>
          <p:cNvPr id="8" name="Text Box 55"/>
          <p:cNvSpPr txBox="1">
            <a:spLocks noChangeArrowheads="1"/>
          </p:cNvSpPr>
          <p:nvPr/>
        </p:nvSpPr>
        <p:spPr bwMode="gray">
          <a:xfrm>
            <a:off x="7353743" y="5269467"/>
            <a:ext cx="3781343" cy="292388"/>
          </a:xfrm>
          <a:prstGeom prst="rect">
            <a:avLst/>
          </a:prstGeom>
          <a:noFill/>
          <a:ln w="9525">
            <a:noFill/>
            <a:miter lim="800000"/>
            <a:headEnd/>
            <a:tailEnd/>
          </a:ln>
        </p:spPr>
        <p:txBody>
          <a:bodyPr wrap="square">
            <a:spAutoFit/>
          </a:bodyPr>
          <a:lstStyle/>
          <a:p>
            <a:pPr algn="ctr" defTabSz="914363" fontAlgn="auto">
              <a:spcBef>
                <a:spcPct val="50000"/>
              </a:spcBef>
              <a:spcAft>
                <a:spcPts val="0"/>
              </a:spcAft>
            </a:pPr>
            <a:r>
              <a:rPr kumimoji="0" lang="en-US" sz="1300" dirty="0">
                <a:solidFill>
                  <a:srgbClr val="FFFFFF"/>
                </a:solidFill>
                <a:latin typeface="Segoe UI"/>
                <a:cs typeface="+mn-cs"/>
              </a:rPr>
              <a:t>Action Servers</a:t>
            </a:r>
          </a:p>
        </p:txBody>
      </p:sp>
      <p:sp>
        <p:nvSpPr>
          <p:cNvPr id="9" name="Text Box 56"/>
          <p:cNvSpPr txBox="1">
            <a:spLocks noChangeArrowheads="1"/>
          </p:cNvSpPr>
          <p:nvPr/>
        </p:nvSpPr>
        <p:spPr bwMode="gray">
          <a:xfrm>
            <a:off x="5596368" y="5269467"/>
            <a:ext cx="950068" cy="292388"/>
          </a:xfrm>
          <a:prstGeom prst="rect">
            <a:avLst/>
          </a:prstGeom>
          <a:noFill/>
          <a:ln w="9525">
            <a:noFill/>
            <a:miter lim="800000"/>
            <a:headEnd/>
            <a:tailEnd/>
          </a:ln>
        </p:spPr>
        <p:txBody>
          <a:bodyPr wrap="none">
            <a:spAutoFit/>
          </a:bodyPr>
          <a:lstStyle/>
          <a:p>
            <a:pPr algn="ctr" defTabSz="914363" fontAlgn="auto">
              <a:spcBef>
                <a:spcPct val="50000"/>
              </a:spcBef>
              <a:spcAft>
                <a:spcPts val="0"/>
              </a:spcAft>
            </a:pPr>
            <a:r>
              <a:rPr kumimoji="0" lang="en-US" sz="1300" dirty="0">
                <a:solidFill>
                  <a:srgbClr val="FFFFFF"/>
                </a:solidFill>
                <a:latin typeface="Segoe UI"/>
                <a:cs typeface="+mn-cs"/>
              </a:rPr>
              <a:t>Data Store</a:t>
            </a:r>
          </a:p>
        </p:txBody>
      </p:sp>
      <p:sp>
        <p:nvSpPr>
          <p:cNvPr id="10" name="Text Box 58"/>
          <p:cNvSpPr txBox="1">
            <a:spLocks noChangeArrowheads="1"/>
          </p:cNvSpPr>
          <p:nvPr/>
        </p:nvSpPr>
        <p:spPr bwMode="gray">
          <a:xfrm>
            <a:off x="7696466" y="5656021"/>
            <a:ext cx="3361204" cy="294569"/>
          </a:xfrm>
          <a:prstGeom prst="rect">
            <a:avLst/>
          </a:prstGeom>
          <a:noFill/>
          <a:ln w="25400" cap="rnd">
            <a:noFill/>
            <a:miter lim="800000"/>
            <a:headEnd/>
            <a:tailEnd/>
          </a:ln>
        </p:spPr>
        <p:txBody>
          <a:bodyPr lIns="90000" tIns="46800" rIns="90000" bIns="46800">
            <a:spAutoFit/>
          </a:bodyPr>
          <a:lstStyle/>
          <a:p>
            <a:pPr algn="ctr" defTabSz="914363" fontAlgn="auto">
              <a:spcBef>
                <a:spcPct val="50000"/>
              </a:spcBef>
              <a:spcAft>
                <a:spcPts val="0"/>
              </a:spcAft>
            </a:pPr>
            <a:r>
              <a:rPr kumimoji="0" lang="en-US" sz="1300" dirty="0">
                <a:solidFill>
                  <a:srgbClr val="FFFFFF"/>
                </a:solidFill>
                <a:latin typeface="Segoe UI"/>
                <a:cs typeface="+mn-cs"/>
              </a:rPr>
              <a:t>(Run processes)</a:t>
            </a:r>
          </a:p>
        </p:txBody>
      </p:sp>
      <p:sp>
        <p:nvSpPr>
          <p:cNvPr id="11" name="Text Box 59"/>
          <p:cNvSpPr txBox="1">
            <a:spLocks noChangeArrowheads="1"/>
          </p:cNvSpPr>
          <p:nvPr/>
        </p:nvSpPr>
        <p:spPr bwMode="gray">
          <a:xfrm>
            <a:off x="1422038" y="5269468"/>
            <a:ext cx="3013995" cy="292388"/>
          </a:xfrm>
          <a:prstGeom prst="rect">
            <a:avLst/>
          </a:prstGeom>
          <a:noFill/>
          <a:ln w="9525" algn="ctr">
            <a:noFill/>
            <a:miter lim="800000"/>
            <a:headEnd/>
            <a:tailEnd/>
          </a:ln>
        </p:spPr>
        <p:txBody>
          <a:bodyPr>
            <a:spAutoFit/>
          </a:bodyPr>
          <a:lstStyle/>
          <a:p>
            <a:pPr algn="ctr" defTabSz="914363" fontAlgn="auto">
              <a:spcBef>
                <a:spcPts val="0"/>
              </a:spcBef>
              <a:spcAft>
                <a:spcPts val="0"/>
              </a:spcAft>
            </a:pPr>
            <a:r>
              <a:rPr kumimoji="0" lang="en-US" sz="1300" dirty="0">
                <a:solidFill>
                  <a:srgbClr val="FFFFFF"/>
                </a:solidFill>
                <a:latin typeface="Segoe UI"/>
                <a:cs typeface="+mn-cs"/>
              </a:rPr>
              <a:t>GUI</a:t>
            </a:r>
          </a:p>
        </p:txBody>
      </p:sp>
      <p:sp>
        <p:nvSpPr>
          <p:cNvPr id="12" name="Text Box 61"/>
          <p:cNvSpPr txBox="1">
            <a:spLocks noChangeArrowheads="1"/>
          </p:cNvSpPr>
          <p:nvPr/>
        </p:nvSpPr>
        <p:spPr bwMode="gray">
          <a:xfrm>
            <a:off x="4571597" y="5656021"/>
            <a:ext cx="3545018" cy="294569"/>
          </a:xfrm>
          <a:prstGeom prst="rect">
            <a:avLst/>
          </a:prstGeom>
          <a:noFill/>
          <a:ln w="25400" cap="rnd">
            <a:noFill/>
            <a:miter lim="800000"/>
            <a:headEnd/>
            <a:tailEnd/>
          </a:ln>
        </p:spPr>
        <p:txBody>
          <a:bodyPr lIns="90000" tIns="46800" rIns="90000" bIns="46800">
            <a:spAutoFit/>
          </a:bodyPr>
          <a:lstStyle/>
          <a:p>
            <a:pPr algn="ctr" defTabSz="914363" fontAlgn="auto">
              <a:spcBef>
                <a:spcPct val="50000"/>
              </a:spcBef>
              <a:spcAft>
                <a:spcPts val="0"/>
              </a:spcAft>
            </a:pPr>
            <a:r>
              <a:rPr kumimoji="0" lang="en-US" sz="1300" dirty="0">
                <a:solidFill>
                  <a:srgbClr val="FFFFFF"/>
                </a:solidFill>
                <a:latin typeface="Segoe UI"/>
                <a:cs typeface="+mn-cs"/>
              </a:rPr>
              <a:t>(Store process logic) </a:t>
            </a:r>
          </a:p>
        </p:txBody>
      </p:sp>
      <p:sp>
        <p:nvSpPr>
          <p:cNvPr id="13" name="Text Box 62"/>
          <p:cNvSpPr txBox="1">
            <a:spLocks noChangeArrowheads="1"/>
          </p:cNvSpPr>
          <p:nvPr/>
        </p:nvSpPr>
        <p:spPr bwMode="gray">
          <a:xfrm>
            <a:off x="1049920" y="5656021"/>
            <a:ext cx="4125645" cy="294569"/>
          </a:xfrm>
          <a:prstGeom prst="rect">
            <a:avLst/>
          </a:prstGeom>
          <a:noFill/>
          <a:ln w="25400" cap="rnd">
            <a:noFill/>
            <a:miter lim="800000"/>
            <a:headEnd/>
            <a:tailEnd/>
          </a:ln>
        </p:spPr>
        <p:txBody>
          <a:bodyPr lIns="90000" tIns="46800" rIns="90000" bIns="46800">
            <a:spAutoFit/>
          </a:bodyPr>
          <a:lstStyle/>
          <a:p>
            <a:pPr algn="ctr" defTabSz="914363" fontAlgn="auto">
              <a:spcBef>
                <a:spcPct val="50000"/>
              </a:spcBef>
              <a:spcAft>
                <a:spcPts val="0"/>
              </a:spcAft>
            </a:pPr>
            <a:r>
              <a:rPr kumimoji="0" lang="en-US" sz="1300" dirty="0">
                <a:solidFill>
                  <a:srgbClr val="FFFFFF"/>
                </a:solidFill>
                <a:latin typeface="Segoe UI"/>
                <a:cs typeface="+mn-cs"/>
              </a:rPr>
              <a:t>(Design, manage, report)</a:t>
            </a:r>
          </a:p>
        </p:txBody>
      </p:sp>
      <p:pic>
        <p:nvPicPr>
          <p:cNvPr id="14" name="Picture 36" descr="Database"/>
          <p:cNvPicPr>
            <a:picLocks noChangeAspect="1" noChangeArrowheads="1"/>
          </p:cNvPicPr>
          <p:nvPr/>
        </p:nvPicPr>
        <p:blipFill>
          <a:blip r:embed="rId3" cstate="print"/>
          <a:srcRect/>
          <a:stretch>
            <a:fillRect/>
          </a:stretch>
        </p:blipFill>
        <p:spPr bwMode="gray">
          <a:xfrm>
            <a:off x="5502347" y="2900029"/>
            <a:ext cx="1493868" cy="1223683"/>
          </a:xfrm>
          <a:prstGeom prst="rect">
            <a:avLst/>
          </a:prstGeom>
          <a:noFill/>
          <a:ln w="9525">
            <a:noFill/>
            <a:miter lim="800000"/>
            <a:headEnd/>
            <a:tailEnd/>
          </a:ln>
        </p:spPr>
      </p:pic>
      <p:pic>
        <p:nvPicPr>
          <p:cNvPr id="15" name="Picture 33" descr="ComputersMonitor">
            <a:hlinkClick r:id="" action="ppaction://noaction"/>
          </p:cNvPr>
          <p:cNvPicPr>
            <a:picLocks noChangeAspect="1" noChangeArrowheads="1"/>
          </p:cNvPicPr>
          <p:nvPr/>
        </p:nvPicPr>
        <p:blipFill>
          <a:blip r:embed="rId4" cstate="print"/>
          <a:srcRect/>
          <a:stretch>
            <a:fillRect/>
          </a:stretch>
        </p:blipFill>
        <p:spPr bwMode="gray">
          <a:xfrm>
            <a:off x="1313578" y="1599855"/>
            <a:ext cx="1111648" cy="1077894"/>
          </a:xfrm>
          <a:prstGeom prst="rect">
            <a:avLst/>
          </a:prstGeom>
          <a:noFill/>
          <a:ln w="9525">
            <a:noFill/>
            <a:miter lim="800000"/>
            <a:headEnd/>
            <a:tailEnd/>
          </a:ln>
        </p:spPr>
      </p:pic>
      <p:pic>
        <p:nvPicPr>
          <p:cNvPr id="16" name="Picture 21" descr="ComputerBox"/>
          <p:cNvPicPr>
            <a:picLocks noChangeAspect="1" noChangeArrowheads="1"/>
          </p:cNvPicPr>
          <p:nvPr/>
        </p:nvPicPr>
        <p:blipFill>
          <a:blip r:embed="rId5" cstate="print"/>
          <a:srcRect/>
          <a:stretch>
            <a:fillRect/>
          </a:stretch>
        </p:blipFill>
        <p:spPr bwMode="gray">
          <a:xfrm>
            <a:off x="9870175" y="3236926"/>
            <a:ext cx="980351" cy="1120914"/>
          </a:xfrm>
          <a:prstGeom prst="rect">
            <a:avLst/>
          </a:prstGeom>
          <a:noFill/>
          <a:ln w="9525">
            <a:noFill/>
            <a:miter lim="800000"/>
            <a:headEnd/>
            <a:tailEnd/>
          </a:ln>
        </p:spPr>
      </p:pic>
      <p:pic>
        <p:nvPicPr>
          <p:cNvPr id="17" name="Picture 22" descr="ComputerBox"/>
          <p:cNvPicPr>
            <a:picLocks noChangeAspect="1" noChangeArrowheads="1"/>
          </p:cNvPicPr>
          <p:nvPr/>
        </p:nvPicPr>
        <p:blipFill>
          <a:blip r:embed="rId5" cstate="print"/>
          <a:srcRect/>
          <a:stretch>
            <a:fillRect/>
          </a:stretch>
        </p:blipFill>
        <p:spPr bwMode="gray">
          <a:xfrm>
            <a:off x="9067801" y="3853398"/>
            <a:ext cx="980351" cy="1120914"/>
          </a:xfrm>
          <a:prstGeom prst="rect">
            <a:avLst/>
          </a:prstGeom>
          <a:noFill/>
          <a:ln w="9525">
            <a:noFill/>
            <a:miter lim="800000"/>
            <a:headEnd/>
            <a:tailEnd/>
          </a:ln>
        </p:spPr>
      </p:pic>
      <p:pic>
        <p:nvPicPr>
          <p:cNvPr id="18" name="Picture 24" descr="ComputerBox"/>
          <p:cNvPicPr>
            <a:picLocks noChangeAspect="1" noChangeArrowheads="1"/>
          </p:cNvPicPr>
          <p:nvPr/>
        </p:nvPicPr>
        <p:blipFill>
          <a:blip r:embed="rId5" cstate="print"/>
          <a:srcRect/>
          <a:stretch>
            <a:fillRect/>
          </a:stretch>
        </p:blipFill>
        <p:spPr bwMode="gray">
          <a:xfrm>
            <a:off x="8956930" y="2110869"/>
            <a:ext cx="980351" cy="1120912"/>
          </a:xfrm>
          <a:prstGeom prst="rect">
            <a:avLst/>
          </a:prstGeom>
          <a:noFill/>
          <a:ln w="9525">
            <a:noFill/>
            <a:miter lim="800000"/>
            <a:headEnd/>
            <a:tailEnd/>
          </a:ln>
        </p:spPr>
      </p:pic>
      <p:pic>
        <p:nvPicPr>
          <p:cNvPr id="19" name="Picture 25" descr="ComputerBox"/>
          <p:cNvPicPr>
            <a:picLocks noChangeAspect="1" noChangeArrowheads="1"/>
          </p:cNvPicPr>
          <p:nvPr/>
        </p:nvPicPr>
        <p:blipFill>
          <a:blip r:embed="rId5" cstate="print"/>
          <a:srcRect/>
          <a:stretch>
            <a:fillRect/>
          </a:stretch>
        </p:blipFill>
        <p:spPr bwMode="gray">
          <a:xfrm>
            <a:off x="8087451" y="1312608"/>
            <a:ext cx="980351" cy="1120912"/>
          </a:xfrm>
          <a:prstGeom prst="rect">
            <a:avLst/>
          </a:prstGeom>
          <a:noFill/>
          <a:ln w="9525">
            <a:noFill/>
            <a:miter lim="800000"/>
            <a:headEnd/>
            <a:tailEnd/>
          </a:ln>
        </p:spPr>
      </p:pic>
      <p:cxnSp>
        <p:nvCxnSpPr>
          <p:cNvPr id="20" name="Elbow Connector 68"/>
          <p:cNvCxnSpPr>
            <a:cxnSpLocks noChangeShapeType="1"/>
            <a:endCxn id="44" idx="1"/>
          </p:cNvCxnSpPr>
          <p:nvPr/>
        </p:nvCxnSpPr>
        <p:spPr bwMode="gray">
          <a:xfrm>
            <a:off x="2430005" y="2457845"/>
            <a:ext cx="1070634" cy="725255"/>
          </a:xfrm>
          <a:prstGeom prst="bentConnector3">
            <a:avLst>
              <a:gd name="adj1" fmla="val 50000"/>
            </a:avLst>
          </a:prstGeom>
          <a:noFill/>
          <a:ln w="12700" algn="ctr">
            <a:solidFill>
              <a:schemeClr val="tx1">
                <a:lumMod val="50000"/>
                <a:lumOff val="50000"/>
              </a:schemeClr>
            </a:solidFill>
            <a:prstDash val="sysDash"/>
            <a:round/>
            <a:headEnd type="triangle" w="med" len="med"/>
            <a:tailEnd type="triangle" w="med" len="med"/>
          </a:ln>
        </p:spPr>
      </p:cxnSp>
      <p:cxnSp>
        <p:nvCxnSpPr>
          <p:cNvPr id="21" name="Elbow Connector 70"/>
          <p:cNvCxnSpPr>
            <a:cxnSpLocks noChangeShapeType="1"/>
          </p:cNvCxnSpPr>
          <p:nvPr/>
        </p:nvCxnSpPr>
        <p:spPr bwMode="gray">
          <a:xfrm flipV="1">
            <a:off x="2621237" y="3598614"/>
            <a:ext cx="2807042" cy="907571"/>
          </a:xfrm>
          <a:prstGeom prst="bentConnector3">
            <a:avLst>
              <a:gd name="adj1" fmla="val 81962"/>
            </a:avLst>
          </a:prstGeom>
          <a:noFill/>
          <a:ln w="12700" algn="ctr">
            <a:solidFill>
              <a:schemeClr val="tx1">
                <a:lumMod val="50000"/>
                <a:lumOff val="50000"/>
              </a:schemeClr>
            </a:solidFill>
            <a:prstDash val="sysDash"/>
            <a:round/>
            <a:headEnd type="triangle" w="med" len="med"/>
            <a:tailEnd type="triangle" w="med" len="med"/>
          </a:ln>
        </p:spPr>
      </p:cxnSp>
      <p:cxnSp>
        <p:nvCxnSpPr>
          <p:cNvPr id="22" name="Straight Arrow Connector 75"/>
          <p:cNvCxnSpPr>
            <a:cxnSpLocks noChangeShapeType="1"/>
          </p:cNvCxnSpPr>
          <p:nvPr/>
        </p:nvCxnSpPr>
        <p:spPr bwMode="gray">
          <a:xfrm>
            <a:off x="6996214" y="3265258"/>
            <a:ext cx="2873946" cy="212711"/>
          </a:xfrm>
          <a:prstGeom prst="straightConnector1">
            <a:avLst/>
          </a:prstGeom>
          <a:noFill/>
          <a:ln w="12700" algn="ctr">
            <a:solidFill>
              <a:schemeClr val="tx1">
                <a:lumMod val="50000"/>
                <a:lumOff val="50000"/>
              </a:schemeClr>
            </a:solidFill>
            <a:prstDash val="sysDash"/>
            <a:round/>
            <a:headEnd/>
            <a:tailEnd type="triangle" w="med" len="med"/>
          </a:ln>
        </p:spPr>
      </p:cxnSp>
      <p:cxnSp>
        <p:nvCxnSpPr>
          <p:cNvPr id="23" name="Straight Arrow Connector 75"/>
          <p:cNvCxnSpPr>
            <a:cxnSpLocks noChangeShapeType="1"/>
          </p:cNvCxnSpPr>
          <p:nvPr/>
        </p:nvCxnSpPr>
        <p:spPr bwMode="gray">
          <a:xfrm flipV="1">
            <a:off x="6996215" y="1874259"/>
            <a:ext cx="1091224" cy="1390984"/>
          </a:xfrm>
          <a:prstGeom prst="straightConnector1">
            <a:avLst/>
          </a:prstGeom>
          <a:noFill/>
          <a:ln w="12700" algn="ctr">
            <a:solidFill>
              <a:schemeClr val="tx1">
                <a:lumMod val="50000"/>
                <a:lumOff val="50000"/>
              </a:schemeClr>
            </a:solidFill>
            <a:prstDash val="sysDash"/>
            <a:round/>
            <a:headEnd/>
            <a:tailEnd type="triangle" w="med" len="med"/>
          </a:ln>
        </p:spPr>
      </p:cxnSp>
      <p:cxnSp>
        <p:nvCxnSpPr>
          <p:cNvPr id="24" name="Straight Arrow Connector 75"/>
          <p:cNvCxnSpPr>
            <a:cxnSpLocks noChangeShapeType="1"/>
          </p:cNvCxnSpPr>
          <p:nvPr/>
        </p:nvCxnSpPr>
        <p:spPr bwMode="gray">
          <a:xfrm flipV="1">
            <a:off x="6996226" y="2672539"/>
            <a:ext cx="1960701" cy="592721"/>
          </a:xfrm>
          <a:prstGeom prst="straightConnector1">
            <a:avLst/>
          </a:prstGeom>
          <a:noFill/>
          <a:ln w="12700" algn="ctr">
            <a:solidFill>
              <a:schemeClr val="tx1">
                <a:lumMod val="50000"/>
                <a:lumOff val="50000"/>
              </a:schemeClr>
            </a:solidFill>
            <a:prstDash val="sysDash"/>
            <a:round/>
            <a:headEnd/>
            <a:tailEnd type="triangle" w="med" len="med"/>
          </a:ln>
        </p:spPr>
      </p:cxnSp>
      <p:cxnSp>
        <p:nvCxnSpPr>
          <p:cNvPr id="25" name="Straight Arrow Connector 75"/>
          <p:cNvCxnSpPr>
            <a:cxnSpLocks noChangeShapeType="1"/>
          </p:cNvCxnSpPr>
          <p:nvPr/>
        </p:nvCxnSpPr>
        <p:spPr bwMode="gray">
          <a:xfrm>
            <a:off x="6996215" y="3265247"/>
            <a:ext cx="2071575" cy="805433"/>
          </a:xfrm>
          <a:prstGeom prst="straightConnector1">
            <a:avLst/>
          </a:prstGeom>
          <a:noFill/>
          <a:ln w="12700" algn="ctr">
            <a:solidFill>
              <a:schemeClr val="tx1">
                <a:lumMod val="50000"/>
                <a:lumOff val="50000"/>
              </a:schemeClr>
            </a:solidFill>
            <a:prstDash val="sysDash"/>
            <a:round/>
            <a:headEnd/>
            <a:tailEnd type="triangle" w="med" len="med"/>
          </a:ln>
        </p:spPr>
      </p:cxnSp>
      <p:pic>
        <p:nvPicPr>
          <p:cNvPr id="26" name="Picture 33" descr="ComputersMonitor">
            <a:hlinkClick r:id="" action="ppaction://noaction"/>
          </p:cNvPr>
          <p:cNvPicPr>
            <a:picLocks noChangeAspect="1" noChangeArrowheads="1"/>
          </p:cNvPicPr>
          <p:nvPr/>
        </p:nvPicPr>
        <p:blipFill>
          <a:blip r:embed="rId4" cstate="print"/>
          <a:srcRect/>
          <a:stretch>
            <a:fillRect/>
          </a:stretch>
        </p:blipFill>
        <p:spPr bwMode="gray">
          <a:xfrm>
            <a:off x="1218883" y="3865658"/>
            <a:ext cx="1111648" cy="1077894"/>
          </a:xfrm>
          <a:prstGeom prst="rect">
            <a:avLst/>
          </a:prstGeom>
          <a:noFill/>
          <a:ln w="9525">
            <a:noFill/>
            <a:miter lim="800000"/>
            <a:headEnd/>
            <a:tailEnd/>
          </a:ln>
        </p:spPr>
      </p:pic>
      <p:sp>
        <p:nvSpPr>
          <p:cNvPr id="27" name="Text Box 59"/>
          <p:cNvSpPr txBox="1">
            <a:spLocks noChangeArrowheads="1"/>
          </p:cNvSpPr>
          <p:nvPr/>
        </p:nvSpPr>
        <p:spPr bwMode="gray">
          <a:xfrm>
            <a:off x="2425227" y="1573410"/>
            <a:ext cx="2190136" cy="3760004"/>
          </a:xfrm>
          <a:prstGeom prst="rect">
            <a:avLst/>
          </a:prstGeom>
          <a:noFill/>
          <a:ln w="9525" algn="ctr">
            <a:noFill/>
            <a:miter lim="800000"/>
            <a:headEnd/>
            <a:tailEnd/>
          </a:ln>
        </p:spPr>
        <p:txBody>
          <a:bodyPr wrap="square">
            <a:spAutoFit/>
          </a:bodyPr>
          <a:lstStyle/>
          <a:p>
            <a:pPr defTabSz="914363" fontAlgn="auto">
              <a:spcBef>
                <a:spcPts val="0"/>
              </a:spcBef>
              <a:spcAft>
                <a:spcPts val="0"/>
              </a:spcAft>
            </a:pPr>
            <a:r>
              <a:rPr kumimoji="0" lang="en-US" sz="1600" dirty="0">
                <a:gradFill>
                  <a:gsLst>
                    <a:gs pos="0">
                      <a:srgbClr val="FFFFFF"/>
                    </a:gs>
                    <a:gs pos="86000">
                      <a:srgbClr val="FFFFFF"/>
                    </a:gs>
                  </a:gsLst>
                  <a:lin ang="5400000" scaled="0"/>
                </a:gradFill>
                <a:latin typeface="Segoe UI"/>
                <a:cs typeface="+mn-cs"/>
              </a:rPr>
              <a:t>Policy</a:t>
            </a:r>
          </a:p>
          <a:p>
            <a:pPr defTabSz="914363" fontAlgn="auto">
              <a:spcBef>
                <a:spcPts val="0"/>
              </a:spcBef>
              <a:spcAft>
                <a:spcPts val="0"/>
              </a:spcAft>
            </a:pPr>
            <a:r>
              <a:rPr kumimoji="0" lang="en-US" sz="1600" dirty="0">
                <a:gradFill>
                  <a:gsLst>
                    <a:gs pos="0">
                      <a:srgbClr val="FFFFFF"/>
                    </a:gs>
                    <a:gs pos="86000">
                      <a:srgbClr val="FFFFFF"/>
                    </a:gs>
                  </a:gsLst>
                  <a:lin ang="5400000" scaled="0"/>
                </a:gradFill>
                <a:latin typeface="Segoe UI"/>
                <a:cs typeface="+mn-cs"/>
              </a:rPr>
              <a:t>Designer</a:t>
            </a:r>
          </a:p>
          <a:p>
            <a:pPr defTabSz="914363" fontAlgn="auto">
              <a:spcBef>
                <a:spcPts val="0"/>
              </a:spcBef>
              <a:spcAft>
                <a:spcPts val="0"/>
              </a:spcAft>
            </a:pPr>
            <a:endParaRPr kumimoji="0" lang="en-US" sz="1200" dirty="0">
              <a:solidFill>
                <a:srgbClr val="FFFFFF"/>
              </a:solidFill>
              <a:latin typeface="Segoe UI"/>
              <a:cs typeface="+mn-cs"/>
            </a:endParaRPr>
          </a:p>
          <a:p>
            <a:pPr defTabSz="914363" fontAlgn="auto">
              <a:spcBef>
                <a:spcPts val="0"/>
              </a:spcBef>
              <a:spcAft>
                <a:spcPts val="0"/>
              </a:spcAft>
            </a:pPr>
            <a:endParaRPr kumimoji="0" lang="en-US" sz="1200" dirty="0">
              <a:solidFill>
                <a:srgbClr val="FFFFFF"/>
              </a:solidFill>
              <a:latin typeface="Segoe UI"/>
              <a:cs typeface="+mn-cs"/>
            </a:endParaRPr>
          </a:p>
          <a:p>
            <a:pPr defTabSz="914363" fontAlgn="auto">
              <a:spcBef>
                <a:spcPts val="1000"/>
              </a:spcBef>
              <a:spcAft>
                <a:spcPts val="0"/>
              </a:spcAft>
            </a:pPr>
            <a:endParaRPr kumimoji="0" lang="en-US" sz="1200" dirty="0" smtClean="0">
              <a:solidFill>
                <a:srgbClr val="FFFFFF"/>
              </a:solidFill>
              <a:latin typeface="Segoe UI"/>
              <a:cs typeface="+mn-cs"/>
            </a:endParaRPr>
          </a:p>
          <a:p>
            <a:pPr defTabSz="914363" fontAlgn="auto">
              <a:spcBef>
                <a:spcPts val="1000"/>
              </a:spcBef>
              <a:spcAft>
                <a:spcPts val="0"/>
              </a:spcAft>
            </a:pPr>
            <a:endParaRPr kumimoji="0" lang="en-US" sz="1200" dirty="0">
              <a:solidFill>
                <a:srgbClr val="FFFFFF"/>
              </a:solidFill>
              <a:latin typeface="Segoe UI"/>
              <a:cs typeface="+mn-cs"/>
            </a:endParaRPr>
          </a:p>
          <a:p>
            <a:pPr defTabSz="914363" fontAlgn="auto">
              <a:spcBef>
                <a:spcPts val="1000"/>
              </a:spcBef>
              <a:spcAft>
                <a:spcPts val="0"/>
              </a:spcAft>
            </a:pPr>
            <a:endParaRPr kumimoji="0" lang="en-US" sz="1200" dirty="0" smtClean="0">
              <a:solidFill>
                <a:srgbClr val="FFFFFF"/>
              </a:solidFill>
              <a:latin typeface="Segoe UI"/>
              <a:cs typeface="+mn-cs"/>
            </a:endParaRPr>
          </a:p>
          <a:p>
            <a:pPr defTabSz="914363" fontAlgn="auto">
              <a:spcBef>
                <a:spcPts val="1000"/>
              </a:spcBef>
              <a:spcAft>
                <a:spcPts val="0"/>
              </a:spcAft>
            </a:pPr>
            <a:endParaRPr kumimoji="0" lang="en-US" sz="1200" dirty="0">
              <a:solidFill>
                <a:srgbClr val="FFFFFF"/>
              </a:solidFill>
              <a:latin typeface="Segoe UI"/>
              <a:cs typeface="+mn-cs"/>
            </a:endParaRPr>
          </a:p>
          <a:p>
            <a:pPr defTabSz="914363" fontAlgn="auto">
              <a:spcBef>
                <a:spcPts val="1000"/>
              </a:spcBef>
              <a:spcAft>
                <a:spcPts val="0"/>
              </a:spcAft>
            </a:pPr>
            <a:endParaRPr kumimoji="0" lang="en-US" sz="1200" dirty="0" smtClean="0">
              <a:solidFill>
                <a:srgbClr val="FFFFFF"/>
              </a:solidFill>
              <a:latin typeface="Segoe UI"/>
              <a:cs typeface="+mn-cs"/>
            </a:endParaRPr>
          </a:p>
          <a:p>
            <a:pPr defTabSz="914363" fontAlgn="auto">
              <a:spcBef>
                <a:spcPts val="1000"/>
              </a:spcBef>
              <a:spcAft>
                <a:spcPts val="0"/>
              </a:spcAft>
            </a:pPr>
            <a:endParaRPr kumimoji="0" lang="en-US" sz="1200" dirty="0">
              <a:solidFill>
                <a:srgbClr val="FFFFFF"/>
              </a:solidFill>
              <a:latin typeface="Segoe UI"/>
              <a:cs typeface="+mn-cs"/>
            </a:endParaRPr>
          </a:p>
          <a:p>
            <a:pPr defTabSz="914363" fontAlgn="auto">
              <a:spcBef>
                <a:spcPts val="1000"/>
              </a:spcBef>
              <a:spcAft>
                <a:spcPts val="0"/>
              </a:spcAft>
            </a:pPr>
            <a:endParaRPr kumimoji="0" lang="en-US" sz="1200" dirty="0" smtClean="0">
              <a:solidFill>
                <a:srgbClr val="FFFFFF"/>
              </a:solidFill>
              <a:latin typeface="Segoe UI"/>
              <a:cs typeface="+mn-cs"/>
            </a:endParaRPr>
          </a:p>
          <a:p>
            <a:pPr defTabSz="914363" fontAlgn="auto">
              <a:spcBef>
                <a:spcPts val="0"/>
              </a:spcBef>
              <a:spcAft>
                <a:spcPts val="0"/>
              </a:spcAft>
            </a:pPr>
            <a:r>
              <a:rPr kumimoji="0" lang="en-US" sz="1400" dirty="0" smtClean="0">
                <a:gradFill>
                  <a:gsLst>
                    <a:gs pos="0">
                      <a:srgbClr val="FFFFFF"/>
                    </a:gs>
                    <a:gs pos="86000">
                      <a:srgbClr val="FFFFFF"/>
                    </a:gs>
                  </a:gsLst>
                  <a:lin ang="5400000" scaled="0"/>
                </a:gradFill>
                <a:latin typeface="Segoe UI"/>
                <a:cs typeface="+mn-cs"/>
              </a:rPr>
              <a:t>Operator </a:t>
            </a:r>
            <a:r>
              <a:rPr kumimoji="0" lang="en-US" sz="1400" dirty="0">
                <a:gradFill>
                  <a:gsLst>
                    <a:gs pos="0">
                      <a:srgbClr val="FFFFFF"/>
                    </a:gs>
                    <a:gs pos="86000">
                      <a:srgbClr val="FFFFFF"/>
                    </a:gs>
                  </a:gsLst>
                  <a:lin ang="5400000" scaled="0"/>
                </a:gradFill>
                <a:latin typeface="Segoe UI"/>
                <a:cs typeface="+mn-cs"/>
              </a:rPr>
              <a:t>Console</a:t>
            </a:r>
          </a:p>
          <a:p>
            <a:pPr defTabSz="914363" fontAlgn="auto">
              <a:spcBef>
                <a:spcPts val="0"/>
              </a:spcBef>
              <a:spcAft>
                <a:spcPts val="0"/>
              </a:spcAft>
            </a:pPr>
            <a:r>
              <a:rPr kumimoji="0" lang="en-US" sz="1400" dirty="0" smtClean="0">
                <a:gradFill>
                  <a:gsLst>
                    <a:gs pos="0">
                      <a:srgbClr val="FFFFFF"/>
                    </a:gs>
                    <a:gs pos="86000">
                      <a:srgbClr val="FFFFFF"/>
                    </a:gs>
                  </a:gsLst>
                  <a:lin ang="5400000" scaled="0"/>
                </a:gradFill>
                <a:latin typeface="Segoe UI"/>
                <a:cs typeface="+mn-cs"/>
              </a:rPr>
              <a:t>Client</a:t>
            </a:r>
            <a:endParaRPr kumimoji="0" lang="en-US" sz="1300" dirty="0">
              <a:solidFill>
                <a:srgbClr val="FFFFFF"/>
              </a:solidFill>
              <a:latin typeface="Segoe UI"/>
              <a:cs typeface="+mn-cs"/>
            </a:endParaRPr>
          </a:p>
          <a:p>
            <a:pPr defTabSz="914363" fontAlgn="auto">
              <a:spcBef>
                <a:spcPts val="0"/>
              </a:spcBef>
              <a:spcAft>
                <a:spcPts val="0"/>
              </a:spcAft>
            </a:pPr>
            <a:endParaRPr kumimoji="0" lang="en-US" sz="1200" dirty="0">
              <a:solidFill>
                <a:srgbClr val="FFFFFF"/>
              </a:solidFill>
              <a:latin typeface="Segoe UI"/>
              <a:cs typeface="+mn-cs"/>
            </a:endParaRPr>
          </a:p>
        </p:txBody>
      </p:sp>
      <p:grpSp>
        <p:nvGrpSpPr>
          <p:cNvPr id="28" name="Group 61"/>
          <p:cNvGrpSpPr>
            <a:grpSpLocks/>
          </p:cNvGrpSpPr>
          <p:nvPr/>
        </p:nvGrpSpPr>
        <p:grpSpPr bwMode="auto">
          <a:xfrm>
            <a:off x="4841409" y="1929695"/>
            <a:ext cx="2574965" cy="905813"/>
            <a:chOff x="690" y="1938"/>
            <a:chExt cx="3039" cy="1258"/>
          </a:xfrm>
        </p:grpSpPr>
        <p:pic>
          <p:nvPicPr>
            <p:cNvPr id="29" name="Picture 169" descr="start.gif"/>
            <p:cNvPicPr>
              <a:picLocks noChangeAspect="1"/>
            </p:cNvPicPr>
            <p:nvPr/>
          </p:nvPicPr>
          <p:blipFill>
            <a:blip r:embed="rId6" cstate="print"/>
            <a:srcRect/>
            <a:stretch>
              <a:fillRect/>
            </a:stretch>
          </p:blipFill>
          <p:spPr bwMode="auto">
            <a:xfrm flipH="1">
              <a:off x="690" y="1961"/>
              <a:ext cx="322" cy="387"/>
            </a:xfrm>
            <a:prstGeom prst="rect">
              <a:avLst/>
            </a:prstGeom>
            <a:noFill/>
            <a:ln w="9525">
              <a:noFill/>
              <a:miter lim="800000"/>
              <a:headEnd/>
              <a:tailEnd/>
            </a:ln>
          </p:spPr>
        </p:pic>
        <p:pic>
          <p:nvPicPr>
            <p:cNvPr id="30" name="Picture 173" descr="exportauditresults.gif"/>
            <p:cNvPicPr>
              <a:picLocks noChangeAspect="1"/>
            </p:cNvPicPr>
            <p:nvPr/>
          </p:nvPicPr>
          <p:blipFill>
            <a:blip r:embed="rId7" cstate="print"/>
            <a:srcRect/>
            <a:stretch>
              <a:fillRect/>
            </a:stretch>
          </p:blipFill>
          <p:spPr bwMode="auto">
            <a:xfrm flipH="1">
              <a:off x="1718" y="1938"/>
              <a:ext cx="349" cy="421"/>
            </a:xfrm>
            <a:prstGeom prst="rect">
              <a:avLst/>
            </a:prstGeom>
            <a:noFill/>
            <a:ln w="9525">
              <a:noFill/>
              <a:miter lim="800000"/>
              <a:headEnd/>
              <a:tailEnd/>
            </a:ln>
          </p:spPr>
        </p:pic>
        <p:pic>
          <p:nvPicPr>
            <p:cNvPr id="31" name="Picture 174" descr="setserverproperties.gif"/>
            <p:cNvPicPr>
              <a:picLocks noChangeAspect="1"/>
            </p:cNvPicPr>
            <p:nvPr/>
          </p:nvPicPr>
          <p:blipFill>
            <a:blip r:embed="rId8" cstate="print"/>
            <a:srcRect/>
            <a:stretch>
              <a:fillRect/>
            </a:stretch>
          </p:blipFill>
          <p:spPr bwMode="auto">
            <a:xfrm flipH="1">
              <a:off x="1196" y="1942"/>
              <a:ext cx="351" cy="423"/>
            </a:xfrm>
            <a:prstGeom prst="rect">
              <a:avLst/>
            </a:prstGeom>
            <a:noFill/>
            <a:ln w="9525">
              <a:noFill/>
              <a:miter lim="800000"/>
              <a:headEnd/>
              <a:tailEnd/>
            </a:ln>
          </p:spPr>
        </p:pic>
        <p:pic>
          <p:nvPicPr>
            <p:cNvPr id="32" name="Picture 42" descr="database-query-task_32.png"/>
            <p:cNvPicPr>
              <a:picLocks noChangeAspect="1"/>
            </p:cNvPicPr>
            <p:nvPr/>
          </p:nvPicPr>
          <p:blipFill>
            <a:blip r:embed="rId9" cstate="print"/>
            <a:srcRect/>
            <a:stretch>
              <a:fillRect/>
            </a:stretch>
          </p:blipFill>
          <p:spPr bwMode="auto">
            <a:xfrm flipH="1">
              <a:off x="2240" y="1940"/>
              <a:ext cx="416" cy="416"/>
            </a:xfrm>
            <a:prstGeom prst="rect">
              <a:avLst/>
            </a:prstGeom>
            <a:noFill/>
            <a:ln w="9525">
              <a:noFill/>
              <a:miter lim="800000"/>
              <a:headEnd/>
              <a:tailEnd/>
            </a:ln>
          </p:spPr>
        </p:pic>
        <p:pic>
          <p:nvPicPr>
            <p:cNvPr id="33" name="Picture 43" descr="get.png"/>
            <p:cNvPicPr>
              <a:picLocks noChangeAspect="1"/>
            </p:cNvPicPr>
            <p:nvPr/>
          </p:nvPicPr>
          <p:blipFill>
            <a:blip r:embed="rId10" cstate="print"/>
            <a:srcRect/>
            <a:stretch>
              <a:fillRect/>
            </a:stretch>
          </p:blipFill>
          <p:spPr bwMode="auto">
            <a:xfrm flipH="1">
              <a:off x="2794" y="1944"/>
              <a:ext cx="414" cy="416"/>
            </a:xfrm>
            <a:prstGeom prst="rect">
              <a:avLst/>
            </a:prstGeom>
            <a:noFill/>
            <a:ln w="9525">
              <a:noFill/>
              <a:miter lim="800000"/>
              <a:headEnd/>
              <a:tailEnd/>
            </a:ln>
          </p:spPr>
        </p:pic>
        <p:pic>
          <p:nvPicPr>
            <p:cNvPr id="34" name="Picture 49" descr="disk-space-status_32.png"/>
            <p:cNvPicPr>
              <a:picLocks noChangeAspect="1"/>
            </p:cNvPicPr>
            <p:nvPr/>
          </p:nvPicPr>
          <p:blipFill>
            <a:blip r:embed="rId11" cstate="print"/>
            <a:srcRect/>
            <a:stretch>
              <a:fillRect/>
            </a:stretch>
          </p:blipFill>
          <p:spPr bwMode="auto">
            <a:xfrm flipH="1">
              <a:off x="2781" y="2780"/>
              <a:ext cx="416" cy="416"/>
            </a:xfrm>
            <a:prstGeom prst="rect">
              <a:avLst/>
            </a:prstGeom>
            <a:noFill/>
            <a:ln w="9525">
              <a:noFill/>
              <a:miter lim="800000"/>
              <a:headEnd/>
              <a:tailEnd/>
            </a:ln>
          </p:spPr>
        </p:pic>
        <p:cxnSp>
          <p:nvCxnSpPr>
            <p:cNvPr id="35" name="Straight Arrow Connector 34"/>
            <p:cNvCxnSpPr/>
            <p:nvPr/>
          </p:nvCxnSpPr>
          <p:spPr bwMode="auto">
            <a:xfrm flipV="1">
              <a:off x="1010" y="2154"/>
              <a:ext cx="185" cy="0"/>
            </a:xfrm>
            <a:prstGeom prst="straightConnector1">
              <a:avLst/>
            </a:prstGeom>
            <a:ln w="6350">
              <a:solidFill>
                <a:schemeClr val="accent4">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bwMode="auto">
            <a:xfrm flipV="1">
              <a:off x="1547" y="2147"/>
              <a:ext cx="171" cy="7"/>
            </a:xfrm>
            <a:prstGeom prst="straightConnector1">
              <a:avLst/>
            </a:prstGeom>
            <a:ln w="6350">
              <a:solidFill>
                <a:schemeClr val="accent4">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auto">
            <a:xfrm>
              <a:off x="2070" y="2147"/>
              <a:ext cx="171" cy="0"/>
            </a:xfrm>
            <a:prstGeom prst="straightConnector1">
              <a:avLst/>
            </a:prstGeom>
            <a:ln w="6350">
              <a:solidFill>
                <a:schemeClr val="accent4">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auto">
            <a:xfrm>
              <a:off x="2656" y="2147"/>
              <a:ext cx="140" cy="3"/>
            </a:xfrm>
            <a:prstGeom prst="straightConnector1">
              <a:avLst/>
            </a:prstGeom>
            <a:ln w="6350">
              <a:solidFill>
                <a:schemeClr val="accent4">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hape 152"/>
            <p:cNvCxnSpPr>
              <a:cxnSpLocks noChangeShapeType="1"/>
            </p:cNvCxnSpPr>
            <p:nvPr/>
          </p:nvCxnSpPr>
          <p:spPr bwMode="auto">
            <a:xfrm rot="16200000" flipH="1">
              <a:off x="1765" y="1972"/>
              <a:ext cx="623" cy="1409"/>
            </a:xfrm>
            <a:prstGeom prst="bentConnector2">
              <a:avLst/>
            </a:prstGeom>
            <a:noFill/>
            <a:ln w="6350" algn="ctr">
              <a:solidFill>
                <a:schemeClr val="tx1"/>
              </a:solidFill>
              <a:miter lim="800000"/>
              <a:headEnd/>
              <a:tailEnd type="triangle" w="med" len="med"/>
            </a:ln>
          </p:spPr>
        </p:cxnSp>
        <p:cxnSp>
          <p:nvCxnSpPr>
            <p:cNvPr id="40" name="Shape 153"/>
            <p:cNvCxnSpPr>
              <a:cxnSpLocks noChangeShapeType="1"/>
            </p:cNvCxnSpPr>
            <p:nvPr/>
          </p:nvCxnSpPr>
          <p:spPr bwMode="auto">
            <a:xfrm rot="16200000" flipH="1">
              <a:off x="2022" y="2230"/>
              <a:ext cx="629" cy="888"/>
            </a:xfrm>
            <a:prstGeom prst="bentConnector2">
              <a:avLst/>
            </a:prstGeom>
            <a:noFill/>
            <a:ln w="6350" algn="ctr">
              <a:solidFill>
                <a:schemeClr val="tx1"/>
              </a:solidFill>
              <a:miter lim="800000"/>
              <a:headEnd/>
              <a:tailEnd type="triangle" w="med" len="med"/>
            </a:ln>
          </p:spPr>
        </p:cxnSp>
        <p:cxnSp>
          <p:nvCxnSpPr>
            <p:cNvPr id="41" name="Shape 154"/>
            <p:cNvCxnSpPr>
              <a:cxnSpLocks noChangeShapeType="1"/>
            </p:cNvCxnSpPr>
            <p:nvPr/>
          </p:nvCxnSpPr>
          <p:spPr bwMode="auto">
            <a:xfrm rot="16200000" flipH="1">
              <a:off x="2299" y="2505"/>
              <a:ext cx="632" cy="333"/>
            </a:xfrm>
            <a:prstGeom prst="bentConnector2">
              <a:avLst/>
            </a:prstGeom>
            <a:noFill/>
            <a:ln w="6350" algn="ctr">
              <a:solidFill>
                <a:schemeClr val="tx1"/>
              </a:solidFill>
              <a:miter lim="800000"/>
              <a:headEnd/>
              <a:tailEnd type="triangle" w="med" len="med"/>
            </a:ln>
          </p:spPr>
        </p:cxnSp>
        <p:cxnSp>
          <p:nvCxnSpPr>
            <p:cNvPr id="42" name="Straight Arrow Connector 41"/>
            <p:cNvCxnSpPr/>
            <p:nvPr/>
          </p:nvCxnSpPr>
          <p:spPr bwMode="auto">
            <a:xfrm>
              <a:off x="3206" y="2150"/>
              <a:ext cx="167" cy="3"/>
            </a:xfrm>
            <a:prstGeom prst="straightConnector1">
              <a:avLst/>
            </a:prstGeom>
            <a:ln w="6350">
              <a:solidFill>
                <a:schemeClr val="accent4">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3" name="Picture 201" descr="Close.png"/>
            <p:cNvPicPr>
              <a:picLocks noChangeAspect="1"/>
            </p:cNvPicPr>
            <p:nvPr/>
          </p:nvPicPr>
          <p:blipFill>
            <a:blip r:embed="rId12" cstate="print"/>
            <a:srcRect/>
            <a:stretch>
              <a:fillRect/>
            </a:stretch>
          </p:blipFill>
          <p:spPr bwMode="auto">
            <a:xfrm>
              <a:off x="3374" y="1976"/>
              <a:ext cx="355" cy="355"/>
            </a:xfrm>
            <a:prstGeom prst="rect">
              <a:avLst/>
            </a:prstGeom>
            <a:noFill/>
            <a:ln w="9525">
              <a:noFill/>
              <a:miter lim="800000"/>
              <a:headEnd/>
              <a:tailEnd/>
            </a:ln>
          </p:spPr>
        </p:pic>
      </p:grpSp>
      <p:pic>
        <p:nvPicPr>
          <p:cNvPr id="4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00639" y="2623520"/>
            <a:ext cx="974926" cy="111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5" name="Elbow Connector 68"/>
          <p:cNvCxnSpPr>
            <a:cxnSpLocks noChangeShapeType="1"/>
          </p:cNvCxnSpPr>
          <p:nvPr/>
        </p:nvCxnSpPr>
        <p:spPr bwMode="gray">
          <a:xfrm rot="10800000" flipV="1">
            <a:off x="4376030" y="3141790"/>
            <a:ext cx="930748" cy="1"/>
          </a:xfrm>
          <a:prstGeom prst="bentConnector3">
            <a:avLst>
              <a:gd name="adj1" fmla="val 50000"/>
            </a:avLst>
          </a:prstGeom>
          <a:noFill/>
          <a:ln w="12700" algn="ctr">
            <a:solidFill>
              <a:schemeClr val="tx1">
                <a:lumMod val="50000"/>
                <a:lumOff val="50000"/>
              </a:schemeClr>
            </a:solidFill>
            <a:prstDash val="sysDash"/>
            <a:round/>
            <a:headEnd type="triangle" w="med" len="med"/>
            <a:tailEnd type="triangle" w="med" len="med"/>
          </a:ln>
        </p:spPr>
      </p:cxnSp>
      <p:sp>
        <p:nvSpPr>
          <p:cNvPr id="46" name="TextBox 45"/>
          <p:cNvSpPr txBox="1"/>
          <p:nvPr/>
        </p:nvSpPr>
        <p:spPr>
          <a:xfrm>
            <a:off x="2247873" y="3276600"/>
            <a:ext cx="1259960" cy="492443"/>
          </a:xfrm>
          <a:prstGeom prst="rect">
            <a:avLst/>
          </a:prstGeom>
          <a:noFill/>
        </p:spPr>
        <p:txBody>
          <a:bodyPr wrap="none" lIns="0" tIns="0" rIns="0" bIns="0" rtlCol="0">
            <a:spAutoFit/>
          </a:bodyPr>
          <a:lstStyle/>
          <a:p>
            <a:pPr algn="r" defTabSz="914363" fontAlgn="auto">
              <a:spcBef>
                <a:spcPts val="0"/>
              </a:spcBef>
              <a:spcAft>
                <a:spcPts val="0"/>
              </a:spcAft>
            </a:pPr>
            <a:r>
              <a:rPr kumimoji="0" lang="en-US" sz="1600" dirty="0" smtClean="0">
                <a:gradFill>
                  <a:gsLst>
                    <a:gs pos="0">
                      <a:srgbClr val="FFFFFF"/>
                    </a:gs>
                    <a:gs pos="86000">
                      <a:srgbClr val="FFFFFF"/>
                    </a:gs>
                  </a:gsLst>
                  <a:lin ang="5400000" scaled="0"/>
                </a:gradFill>
                <a:latin typeface="Segoe UI"/>
                <a:cs typeface="+mn-cs"/>
              </a:rPr>
              <a:t>Management </a:t>
            </a:r>
          </a:p>
          <a:p>
            <a:pPr algn="r" defTabSz="914363" fontAlgn="auto">
              <a:spcBef>
                <a:spcPts val="0"/>
              </a:spcBef>
              <a:spcAft>
                <a:spcPts val="0"/>
              </a:spcAft>
            </a:pPr>
            <a:r>
              <a:rPr kumimoji="0" lang="en-US" sz="1600" dirty="0" smtClean="0">
                <a:gradFill>
                  <a:gsLst>
                    <a:gs pos="0">
                      <a:srgbClr val="FFFFFF"/>
                    </a:gs>
                    <a:gs pos="86000">
                      <a:srgbClr val="FFFFFF"/>
                    </a:gs>
                  </a:gsLst>
                  <a:lin ang="5400000" scaled="0"/>
                </a:gradFill>
                <a:latin typeface="Segoe UI"/>
                <a:cs typeface="+mn-cs"/>
              </a:rPr>
              <a:t>Server</a:t>
            </a:r>
          </a:p>
        </p:txBody>
      </p:sp>
      <p:pic>
        <p:nvPicPr>
          <p:cNvPr id="47" name="Picture 31" descr="D:\Pennie's documents\MS Image\NEWFeb15\Windows_Vista_Icons_ for_Marketing_use\MaleUser.png"/>
          <p:cNvPicPr>
            <a:picLocks noChangeAspect="1" noChangeArrowheads="1"/>
          </p:cNvPicPr>
          <p:nvPr/>
        </p:nvPicPr>
        <p:blipFill>
          <a:blip r:embed="rId14"/>
          <a:srcRect/>
          <a:stretch>
            <a:fillRect/>
          </a:stretch>
        </p:blipFill>
        <p:spPr bwMode="auto">
          <a:xfrm>
            <a:off x="1460188" y="1989226"/>
            <a:ext cx="1161049" cy="1161049"/>
          </a:xfrm>
          <a:prstGeom prst="rect">
            <a:avLst/>
          </a:prstGeom>
          <a:noFill/>
        </p:spPr>
      </p:pic>
      <p:pic>
        <p:nvPicPr>
          <p:cNvPr id="48" name="Picture 31" descr="D:\Pennie's documents\MS Image\NEWFeb15\Windows_Vista_Icons_ for_Marketing_use\MaleUser.png"/>
          <p:cNvPicPr>
            <a:picLocks noChangeAspect="1" noChangeArrowheads="1"/>
          </p:cNvPicPr>
          <p:nvPr/>
        </p:nvPicPr>
        <p:blipFill>
          <a:blip r:embed="rId14"/>
          <a:srcRect/>
          <a:stretch>
            <a:fillRect/>
          </a:stretch>
        </p:blipFill>
        <p:spPr bwMode="auto">
          <a:xfrm>
            <a:off x="1422038" y="4172365"/>
            <a:ext cx="1161049" cy="1161049"/>
          </a:xfrm>
          <a:prstGeom prst="rect">
            <a:avLst/>
          </a:prstGeom>
          <a:noFill/>
        </p:spPr>
      </p:pic>
    </p:spTree>
    <p:extLst>
      <p:ext uri="{BB962C8B-B14F-4D97-AF65-F5344CB8AC3E}">
        <p14:creationId xmlns:p14="http://schemas.microsoft.com/office/powerpoint/2010/main" val="3222258874"/>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6008038" y="1106151"/>
            <a:ext cx="492443" cy="5277746"/>
          </a:xfrm>
          <a:prstGeom prst="rect">
            <a:avLst/>
          </a:prstGeom>
        </p:spPr>
        <p:style>
          <a:lnRef idx="0">
            <a:schemeClr val="dk1"/>
          </a:lnRef>
          <a:fillRef idx="3">
            <a:schemeClr val="dk1"/>
          </a:fillRef>
          <a:effectRef idx="3">
            <a:schemeClr val="dk1"/>
          </a:effectRef>
          <a:fontRef idx="minor">
            <a:schemeClr val="lt1"/>
          </a:fontRef>
        </p:style>
        <p:txBody>
          <a:bodyPr vert="vert270" wrap="square" lIns="0" tIns="0" rIns="0" bIns="0" rtlCol="0">
            <a:spAutoFit/>
          </a:bodyPr>
          <a:lstStyle/>
          <a:p>
            <a:r>
              <a:rPr lang="en-US" sz="3200" dirty="0" smtClean="0">
                <a:gradFill>
                  <a:gsLst>
                    <a:gs pos="0">
                      <a:schemeClr val="tx1"/>
                    </a:gs>
                    <a:gs pos="86000">
                      <a:schemeClr val="tx1"/>
                    </a:gs>
                  </a:gsLst>
                  <a:lin ang="5400000" scaled="0"/>
                </a:gradFill>
              </a:rPr>
              <a:t>Datacenter Latency Map</a:t>
            </a:r>
          </a:p>
        </p:txBody>
      </p:sp>
      <p:sp>
        <p:nvSpPr>
          <p:cNvPr id="2" name="Title 1"/>
          <p:cNvSpPr>
            <a:spLocks noGrp="1"/>
          </p:cNvSpPr>
          <p:nvPr>
            <p:ph type="title"/>
          </p:nvPr>
        </p:nvSpPr>
        <p:spPr>
          <a:xfrm>
            <a:off x="519112" y="228600"/>
            <a:ext cx="11149013" cy="664797"/>
          </a:xfrm>
        </p:spPr>
        <p:txBody>
          <a:bodyPr/>
          <a:lstStyle/>
          <a:p>
            <a:r>
              <a:rPr lang="en-US" smtClean="0"/>
              <a:t>Planning Opalis Architecture in MPSD</a:t>
            </a:r>
            <a:endParaRPr lang="en-US" dirty="0"/>
          </a:p>
        </p:txBody>
      </p:sp>
      <p:sp>
        <p:nvSpPr>
          <p:cNvPr id="25" name="Text Placeholder 2"/>
          <p:cNvSpPr>
            <a:spLocks noGrp="1"/>
          </p:cNvSpPr>
          <p:nvPr>
            <p:ph type="body" sz="quarter" idx="10"/>
          </p:nvPr>
        </p:nvSpPr>
        <p:spPr>
          <a:xfrm>
            <a:off x="519113" y="1447799"/>
            <a:ext cx="5492074" cy="2554545"/>
          </a:xfrm>
        </p:spPr>
        <p:txBody>
          <a:bodyPr/>
          <a:lstStyle/>
          <a:p>
            <a:r>
              <a:rPr lang="en-US" smtClean="0"/>
              <a:t>Approach</a:t>
            </a:r>
          </a:p>
          <a:p>
            <a:pPr lvl="1"/>
            <a:r>
              <a:rPr lang="en-US" smtClean="0"/>
              <a:t>Understand your network distances and limitations</a:t>
            </a:r>
          </a:p>
          <a:p>
            <a:pPr lvl="1"/>
            <a:r>
              <a:rPr lang="en-US" smtClean="0"/>
              <a:t>Map out the required infrastructure based on results of latency tests</a:t>
            </a:r>
            <a:endParaRPr lang="en-US" dirty="0" smtClean="0"/>
          </a:p>
        </p:txBody>
      </p:sp>
      <p:sp>
        <p:nvSpPr>
          <p:cNvPr id="43" name="Rectangle 42"/>
          <p:cNvSpPr/>
          <p:nvPr/>
        </p:nvSpPr>
        <p:spPr bwMode="auto">
          <a:xfrm>
            <a:off x="6517845" y="1106151"/>
            <a:ext cx="5369799" cy="5277745"/>
          </a:xfrm>
          <a:prstGeom prst="rect">
            <a:avLst/>
          </a:prstGeom>
          <a:solidFill>
            <a:schemeClr val="tx1"/>
          </a:solidFill>
          <a:ln>
            <a:solidFill>
              <a:srgbClr val="15A4EB"/>
            </a:solidFill>
            <a:headEnd type="none" w="med" len="med"/>
            <a:tailEnd type="none" w="med" len="med"/>
          </a:ln>
          <a:scene3d>
            <a:camera prst="orthographicFront"/>
            <a:lightRig rig="threePt" dir="t"/>
          </a:scene3d>
          <a:sp3d>
            <a:bevelT prst="slope"/>
          </a:sp3d>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44" name="Oval 43"/>
          <p:cNvSpPr/>
          <p:nvPr/>
        </p:nvSpPr>
        <p:spPr bwMode="auto">
          <a:xfrm>
            <a:off x="6674341" y="1254575"/>
            <a:ext cx="5075227" cy="5075227"/>
          </a:xfrm>
          <a:prstGeom prst="ellipse">
            <a:avLst/>
          </a:prstGeom>
          <a:ln>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45" name="Oval 44"/>
          <p:cNvSpPr/>
          <p:nvPr/>
        </p:nvSpPr>
        <p:spPr bwMode="auto">
          <a:xfrm>
            <a:off x="7220525" y="1800759"/>
            <a:ext cx="3982857" cy="3982857"/>
          </a:xfrm>
          <a:prstGeom prst="ellipse">
            <a:avLst/>
          </a:prstGeom>
          <a:ln>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46" name="Oval 45"/>
          <p:cNvSpPr/>
          <p:nvPr/>
        </p:nvSpPr>
        <p:spPr bwMode="auto">
          <a:xfrm>
            <a:off x="7770226" y="2350460"/>
            <a:ext cx="2883453" cy="2883453"/>
          </a:xfrm>
          <a:prstGeom prst="ellipse">
            <a:avLst/>
          </a:prstGeom>
          <a:ln>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47" name="Oval 46"/>
          <p:cNvSpPr/>
          <p:nvPr/>
        </p:nvSpPr>
        <p:spPr bwMode="auto">
          <a:xfrm>
            <a:off x="8292551" y="2825621"/>
            <a:ext cx="1838806" cy="1838806"/>
          </a:xfrm>
          <a:prstGeom prst="ellipse">
            <a:avLst/>
          </a:prstGeom>
          <a:ln>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48" name="Oval 47"/>
          <p:cNvSpPr/>
          <p:nvPr/>
        </p:nvSpPr>
        <p:spPr bwMode="auto">
          <a:xfrm>
            <a:off x="8874102" y="3479030"/>
            <a:ext cx="594638" cy="5946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49" name="Rounded Rectangle 48"/>
          <p:cNvSpPr/>
          <p:nvPr/>
        </p:nvSpPr>
        <p:spPr bwMode="auto">
          <a:xfrm>
            <a:off x="8828397" y="2948362"/>
            <a:ext cx="748703" cy="258769"/>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400" b="1" dirty="0" smtClean="0">
                <a:solidFill>
                  <a:schemeClr val="bg1"/>
                </a:solidFill>
              </a:rPr>
              <a:t>30ms</a:t>
            </a:r>
            <a:endParaRPr lang="en-US" sz="1600" b="1" dirty="0" smtClean="0">
              <a:solidFill>
                <a:schemeClr val="bg1"/>
              </a:solidFill>
            </a:endParaRPr>
          </a:p>
        </p:txBody>
      </p:sp>
      <p:sp>
        <p:nvSpPr>
          <p:cNvPr id="50" name="Rounded Rectangle 49"/>
          <p:cNvSpPr/>
          <p:nvPr/>
        </p:nvSpPr>
        <p:spPr bwMode="auto">
          <a:xfrm>
            <a:off x="8837602" y="2405870"/>
            <a:ext cx="748703" cy="258769"/>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400" b="1" dirty="0" smtClean="0">
                <a:solidFill>
                  <a:schemeClr val="bg1"/>
                </a:solidFill>
              </a:rPr>
              <a:t>50ms</a:t>
            </a:r>
            <a:endParaRPr lang="en-US" sz="1600" b="1" dirty="0" smtClean="0">
              <a:solidFill>
                <a:schemeClr val="bg1"/>
              </a:solidFill>
            </a:endParaRPr>
          </a:p>
        </p:txBody>
      </p:sp>
      <p:sp>
        <p:nvSpPr>
          <p:cNvPr id="51" name="Rounded Rectangle 50"/>
          <p:cNvSpPr/>
          <p:nvPr/>
        </p:nvSpPr>
        <p:spPr bwMode="auto">
          <a:xfrm>
            <a:off x="8796276" y="1852967"/>
            <a:ext cx="777041" cy="258769"/>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400" b="1" dirty="0" smtClean="0">
                <a:solidFill>
                  <a:schemeClr val="bg1"/>
                </a:solidFill>
              </a:rPr>
              <a:t>100ms</a:t>
            </a:r>
            <a:endParaRPr lang="en-US" sz="1600" b="1" dirty="0" smtClean="0">
              <a:solidFill>
                <a:schemeClr val="bg1"/>
              </a:solidFill>
            </a:endParaRPr>
          </a:p>
        </p:txBody>
      </p:sp>
      <p:sp>
        <p:nvSpPr>
          <p:cNvPr id="52" name="Rounded Rectangle 51"/>
          <p:cNvSpPr/>
          <p:nvPr/>
        </p:nvSpPr>
        <p:spPr bwMode="auto">
          <a:xfrm>
            <a:off x="8800060" y="1330308"/>
            <a:ext cx="805376" cy="258769"/>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400" b="1" dirty="0" smtClean="0">
                <a:solidFill>
                  <a:schemeClr val="bg1"/>
                </a:solidFill>
              </a:rPr>
              <a:t>200ms</a:t>
            </a:r>
            <a:endParaRPr lang="en-US" sz="1600" b="1" dirty="0" smtClean="0">
              <a:solidFill>
                <a:schemeClr val="bg1"/>
              </a:solidFill>
            </a:endParaRPr>
          </a:p>
        </p:txBody>
      </p:sp>
      <p:sp>
        <p:nvSpPr>
          <p:cNvPr id="53" name="Oval 52"/>
          <p:cNvSpPr/>
          <p:nvPr/>
        </p:nvSpPr>
        <p:spPr bwMode="auto">
          <a:xfrm>
            <a:off x="9554594" y="4000027"/>
            <a:ext cx="574707" cy="574707"/>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54" name="Oval 53"/>
          <p:cNvSpPr/>
          <p:nvPr/>
        </p:nvSpPr>
        <p:spPr bwMode="auto">
          <a:xfrm>
            <a:off x="8319026" y="3149854"/>
            <a:ext cx="523687" cy="523687"/>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55" name="Oval 54"/>
          <p:cNvSpPr/>
          <p:nvPr/>
        </p:nvSpPr>
        <p:spPr bwMode="auto">
          <a:xfrm>
            <a:off x="9634351" y="3285976"/>
            <a:ext cx="289462" cy="289462"/>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56" name="Oval 55"/>
          <p:cNvSpPr/>
          <p:nvPr/>
        </p:nvSpPr>
        <p:spPr bwMode="auto">
          <a:xfrm>
            <a:off x="8319026" y="3810074"/>
            <a:ext cx="289462" cy="289462"/>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57" name="Oval 56"/>
          <p:cNvSpPr/>
          <p:nvPr/>
        </p:nvSpPr>
        <p:spPr bwMode="auto">
          <a:xfrm>
            <a:off x="9918089" y="2153769"/>
            <a:ext cx="422427" cy="422427"/>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58" name="Oval 57"/>
          <p:cNvSpPr/>
          <p:nvPr/>
        </p:nvSpPr>
        <p:spPr bwMode="auto">
          <a:xfrm>
            <a:off x="10413312" y="2695413"/>
            <a:ext cx="289462" cy="289462"/>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59" name="Oval 58"/>
          <p:cNvSpPr/>
          <p:nvPr/>
        </p:nvSpPr>
        <p:spPr bwMode="auto">
          <a:xfrm>
            <a:off x="11105191" y="3614815"/>
            <a:ext cx="222976" cy="222976"/>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60" name="Oval 59"/>
          <p:cNvSpPr/>
          <p:nvPr/>
        </p:nvSpPr>
        <p:spPr bwMode="auto">
          <a:xfrm>
            <a:off x="10422908" y="4285272"/>
            <a:ext cx="289462" cy="289462"/>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61" name="Oval 60"/>
          <p:cNvSpPr/>
          <p:nvPr/>
        </p:nvSpPr>
        <p:spPr bwMode="auto">
          <a:xfrm>
            <a:off x="8052184" y="5853371"/>
            <a:ext cx="164843" cy="164843"/>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62" name="Oval 61"/>
          <p:cNvSpPr/>
          <p:nvPr/>
        </p:nvSpPr>
        <p:spPr bwMode="auto">
          <a:xfrm>
            <a:off x="7124889" y="3430707"/>
            <a:ext cx="184107" cy="184107"/>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63" name="Oval 62"/>
          <p:cNvSpPr/>
          <p:nvPr/>
        </p:nvSpPr>
        <p:spPr bwMode="auto">
          <a:xfrm>
            <a:off x="7232675" y="2494472"/>
            <a:ext cx="202642" cy="202642"/>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8336" y="3240984"/>
            <a:ext cx="302088" cy="334454"/>
          </a:xfrm>
          <a:prstGeom prst="rect">
            <a:avLst/>
          </a:prstGeom>
        </p:spPr>
      </p:pic>
      <p:pic>
        <p:nvPicPr>
          <p:cNvPr id="93" name="Picture 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4875" y="4099536"/>
            <a:ext cx="354144" cy="392086"/>
          </a:xfrm>
          <a:prstGeom prst="rect">
            <a:avLst/>
          </a:prstGeom>
        </p:spPr>
      </p:pic>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5071" y="3569782"/>
            <a:ext cx="355483" cy="393569"/>
          </a:xfrm>
          <a:prstGeom prst="rect">
            <a:avLst/>
          </a:prstGeom>
        </p:spPr>
      </p:pic>
      <p:sp>
        <p:nvSpPr>
          <p:cNvPr id="3" name="Flowchart: Magnetic Disk 2"/>
          <p:cNvSpPr/>
          <p:nvPr/>
        </p:nvSpPr>
        <p:spPr bwMode="auto">
          <a:xfrm>
            <a:off x="9184796" y="3758548"/>
            <a:ext cx="231535" cy="207162"/>
          </a:xfrm>
          <a:prstGeom prst="flowChartMagneticDisk">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981717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500" fill="hold"/>
                                        <p:tgtEl>
                                          <p:spTgt spid="46"/>
                                        </p:tgtEl>
                                        <p:attrNameLst>
                                          <p:attrName>ppt_w</p:attrName>
                                        </p:attrNameLst>
                                      </p:cBhvr>
                                      <p:tavLst>
                                        <p:tav tm="0">
                                          <p:val>
                                            <p:fltVal val="0"/>
                                          </p:val>
                                        </p:tav>
                                        <p:tav tm="100000">
                                          <p:val>
                                            <p:strVal val="#ppt_w"/>
                                          </p:val>
                                        </p:tav>
                                      </p:tavLst>
                                    </p:anim>
                                    <p:anim calcmode="lin" valueType="num">
                                      <p:cBhvr>
                                        <p:cTn id="26" dur="500" fill="hold"/>
                                        <p:tgtEl>
                                          <p:spTgt spid="46"/>
                                        </p:tgtEl>
                                        <p:attrNameLst>
                                          <p:attrName>ppt_h</p:attrName>
                                        </p:attrNameLst>
                                      </p:cBhvr>
                                      <p:tavLst>
                                        <p:tav tm="0">
                                          <p:val>
                                            <p:fltVal val="0"/>
                                          </p:val>
                                        </p:tav>
                                        <p:tav tm="100000">
                                          <p:val>
                                            <p:strVal val="#ppt_h"/>
                                          </p:val>
                                        </p:tav>
                                      </p:tavLst>
                                    </p:anim>
                                    <p:animEffect transition="in" filter="fade">
                                      <p:cBhvr>
                                        <p:cTn id="27" dur="500"/>
                                        <p:tgtEl>
                                          <p:spTgt spid="46"/>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fill="hold"/>
                                        <p:tgtEl>
                                          <p:spTgt spid="51"/>
                                        </p:tgtEl>
                                        <p:attrNameLst>
                                          <p:attrName>ppt_w</p:attrName>
                                        </p:attrNameLst>
                                      </p:cBhvr>
                                      <p:tavLst>
                                        <p:tav tm="0">
                                          <p:val>
                                            <p:fltVal val="0"/>
                                          </p:val>
                                        </p:tav>
                                        <p:tav tm="100000">
                                          <p:val>
                                            <p:strVal val="#ppt_w"/>
                                          </p:val>
                                        </p:tav>
                                      </p:tavLst>
                                    </p:anim>
                                    <p:anim calcmode="lin" valueType="num">
                                      <p:cBhvr>
                                        <p:cTn id="50" dur="500" fill="hold"/>
                                        <p:tgtEl>
                                          <p:spTgt spid="51"/>
                                        </p:tgtEl>
                                        <p:attrNameLst>
                                          <p:attrName>ppt_h</p:attrName>
                                        </p:attrNameLst>
                                      </p:cBhvr>
                                      <p:tavLst>
                                        <p:tav tm="0">
                                          <p:val>
                                            <p:fltVal val="0"/>
                                          </p:val>
                                        </p:tav>
                                        <p:tav tm="100000">
                                          <p:val>
                                            <p:strVal val="#ppt_h"/>
                                          </p:val>
                                        </p:tav>
                                      </p:tavLst>
                                    </p:anim>
                                    <p:animEffect transition="in" filter="fade">
                                      <p:cBhvr>
                                        <p:cTn id="51" dur="500"/>
                                        <p:tgtEl>
                                          <p:spTgt spid="51"/>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par>
                          <p:cTn id="58" fill="hold">
                            <p:stCondLst>
                              <p:cond delay="4500"/>
                            </p:stCondLst>
                            <p:childTnLst>
                              <p:par>
                                <p:cTn id="59" presetID="10" presetClass="entr" presetSubtype="0"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48"/>
                                        </p:tgtEl>
                                        <p:attrNameLst>
                                          <p:attrName>style.visibility</p:attrName>
                                        </p:attrNameLst>
                                      </p:cBhvr>
                                      <p:to>
                                        <p:strVal val="visible"/>
                                      </p:to>
                                    </p:set>
                                    <p:anim calcmode="lin" valueType="num">
                                      <p:cBhvr>
                                        <p:cTn id="66" dur="500" fill="hold"/>
                                        <p:tgtEl>
                                          <p:spTgt spid="48"/>
                                        </p:tgtEl>
                                        <p:attrNameLst>
                                          <p:attrName>ppt_w</p:attrName>
                                        </p:attrNameLst>
                                      </p:cBhvr>
                                      <p:tavLst>
                                        <p:tav tm="0">
                                          <p:val>
                                            <p:fltVal val="0"/>
                                          </p:val>
                                        </p:tav>
                                        <p:tav tm="100000">
                                          <p:val>
                                            <p:strVal val="#ppt_w"/>
                                          </p:val>
                                        </p:tav>
                                      </p:tavLst>
                                    </p:anim>
                                    <p:anim calcmode="lin" valueType="num">
                                      <p:cBhvr>
                                        <p:cTn id="67" dur="500" fill="hold"/>
                                        <p:tgtEl>
                                          <p:spTgt spid="48"/>
                                        </p:tgtEl>
                                        <p:attrNameLst>
                                          <p:attrName>ppt_h</p:attrName>
                                        </p:attrNameLst>
                                      </p:cBhvr>
                                      <p:tavLst>
                                        <p:tav tm="0">
                                          <p:val>
                                            <p:fltVal val="0"/>
                                          </p:val>
                                        </p:tav>
                                        <p:tav tm="100000">
                                          <p:val>
                                            <p:strVal val="#ppt_h"/>
                                          </p:val>
                                        </p:tav>
                                      </p:tavLst>
                                    </p:anim>
                                    <p:animEffect transition="in" filter="fade">
                                      <p:cBhvr>
                                        <p:cTn id="68" dur="500"/>
                                        <p:tgtEl>
                                          <p:spTgt spid="48"/>
                                        </p:tgtEl>
                                      </p:cBhvr>
                                    </p:animEffect>
                                  </p:childTnLst>
                                </p:cTn>
                              </p:par>
                            </p:childTnLst>
                          </p:cTn>
                        </p:par>
                        <p:par>
                          <p:cTn id="69" fill="hold">
                            <p:stCondLst>
                              <p:cond delay="500"/>
                            </p:stCondLst>
                            <p:childTnLst>
                              <p:par>
                                <p:cTn id="70" presetID="53" presetClass="entr" presetSubtype="16" fill="hold" grpId="0" nodeType="afterEffect">
                                  <p:stCondLst>
                                    <p:cond delay="0"/>
                                  </p:stCondLst>
                                  <p:childTnLst>
                                    <p:set>
                                      <p:cBhvr>
                                        <p:cTn id="71" dur="1" fill="hold">
                                          <p:stCondLst>
                                            <p:cond delay="0"/>
                                          </p:stCondLst>
                                        </p:cTn>
                                        <p:tgtEl>
                                          <p:spTgt spid="53"/>
                                        </p:tgtEl>
                                        <p:attrNameLst>
                                          <p:attrName>style.visibility</p:attrName>
                                        </p:attrNameLst>
                                      </p:cBhvr>
                                      <p:to>
                                        <p:strVal val="visible"/>
                                      </p:to>
                                    </p:set>
                                    <p:anim calcmode="lin" valueType="num">
                                      <p:cBhvr>
                                        <p:cTn id="72" dur="500" fill="hold"/>
                                        <p:tgtEl>
                                          <p:spTgt spid="53"/>
                                        </p:tgtEl>
                                        <p:attrNameLst>
                                          <p:attrName>ppt_w</p:attrName>
                                        </p:attrNameLst>
                                      </p:cBhvr>
                                      <p:tavLst>
                                        <p:tav tm="0">
                                          <p:val>
                                            <p:fltVal val="0"/>
                                          </p:val>
                                        </p:tav>
                                        <p:tav tm="100000">
                                          <p:val>
                                            <p:strVal val="#ppt_w"/>
                                          </p:val>
                                        </p:tav>
                                      </p:tavLst>
                                    </p:anim>
                                    <p:anim calcmode="lin" valueType="num">
                                      <p:cBhvr>
                                        <p:cTn id="73" dur="500" fill="hold"/>
                                        <p:tgtEl>
                                          <p:spTgt spid="53"/>
                                        </p:tgtEl>
                                        <p:attrNameLst>
                                          <p:attrName>ppt_h</p:attrName>
                                        </p:attrNameLst>
                                      </p:cBhvr>
                                      <p:tavLst>
                                        <p:tav tm="0">
                                          <p:val>
                                            <p:fltVal val="0"/>
                                          </p:val>
                                        </p:tav>
                                        <p:tav tm="100000">
                                          <p:val>
                                            <p:strVal val="#ppt_h"/>
                                          </p:val>
                                        </p:tav>
                                      </p:tavLst>
                                    </p:anim>
                                    <p:animEffect transition="in" filter="fade">
                                      <p:cBhvr>
                                        <p:cTn id="74" dur="500"/>
                                        <p:tgtEl>
                                          <p:spTgt spid="53"/>
                                        </p:tgtEl>
                                      </p:cBhvr>
                                    </p:animEffect>
                                  </p:childTnLst>
                                </p:cTn>
                              </p:par>
                            </p:childTnLst>
                          </p:cTn>
                        </p:par>
                        <p:par>
                          <p:cTn id="75" fill="hold">
                            <p:stCondLst>
                              <p:cond delay="1000"/>
                            </p:stCondLst>
                            <p:childTnLst>
                              <p:par>
                                <p:cTn id="76" presetID="53" presetClass="entr" presetSubtype="16" fill="hold" grpId="0" nodeType="after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p:cTn id="78" dur="500" fill="hold"/>
                                        <p:tgtEl>
                                          <p:spTgt spid="54"/>
                                        </p:tgtEl>
                                        <p:attrNameLst>
                                          <p:attrName>ppt_w</p:attrName>
                                        </p:attrNameLst>
                                      </p:cBhvr>
                                      <p:tavLst>
                                        <p:tav tm="0">
                                          <p:val>
                                            <p:fltVal val="0"/>
                                          </p:val>
                                        </p:tav>
                                        <p:tav tm="100000">
                                          <p:val>
                                            <p:strVal val="#ppt_w"/>
                                          </p:val>
                                        </p:tav>
                                      </p:tavLst>
                                    </p:anim>
                                    <p:anim calcmode="lin" valueType="num">
                                      <p:cBhvr>
                                        <p:cTn id="79" dur="500" fill="hold"/>
                                        <p:tgtEl>
                                          <p:spTgt spid="54"/>
                                        </p:tgtEl>
                                        <p:attrNameLst>
                                          <p:attrName>ppt_h</p:attrName>
                                        </p:attrNameLst>
                                      </p:cBhvr>
                                      <p:tavLst>
                                        <p:tav tm="0">
                                          <p:val>
                                            <p:fltVal val="0"/>
                                          </p:val>
                                        </p:tav>
                                        <p:tav tm="100000">
                                          <p:val>
                                            <p:strVal val="#ppt_h"/>
                                          </p:val>
                                        </p:tav>
                                      </p:tavLst>
                                    </p:anim>
                                    <p:animEffect transition="in" filter="fade">
                                      <p:cBhvr>
                                        <p:cTn id="80" dur="500"/>
                                        <p:tgtEl>
                                          <p:spTgt spid="54"/>
                                        </p:tgtEl>
                                      </p:cBhvr>
                                    </p:animEffect>
                                  </p:childTnLst>
                                </p:cTn>
                              </p:par>
                            </p:childTnLst>
                          </p:cTn>
                        </p:par>
                        <p:par>
                          <p:cTn id="81" fill="hold">
                            <p:stCondLst>
                              <p:cond delay="1500"/>
                            </p:stCondLst>
                            <p:childTnLst>
                              <p:par>
                                <p:cTn id="82" presetID="53" presetClass="entr" presetSubtype="16" fill="hold" grpId="0" nodeType="afterEffect">
                                  <p:stCondLst>
                                    <p:cond delay="0"/>
                                  </p:stCondLst>
                                  <p:childTnLst>
                                    <p:set>
                                      <p:cBhvr>
                                        <p:cTn id="83" dur="1" fill="hold">
                                          <p:stCondLst>
                                            <p:cond delay="0"/>
                                          </p:stCondLst>
                                        </p:cTn>
                                        <p:tgtEl>
                                          <p:spTgt spid="55"/>
                                        </p:tgtEl>
                                        <p:attrNameLst>
                                          <p:attrName>style.visibility</p:attrName>
                                        </p:attrNameLst>
                                      </p:cBhvr>
                                      <p:to>
                                        <p:strVal val="visible"/>
                                      </p:to>
                                    </p:set>
                                    <p:anim calcmode="lin" valueType="num">
                                      <p:cBhvr>
                                        <p:cTn id="84" dur="500" fill="hold"/>
                                        <p:tgtEl>
                                          <p:spTgt spid="55"/>
                                        </p:tgtEl>
                                        <p:attrNameLst>
                                          <p:attrName>ppt_w</p:attrName>
                                        </p:attrNameLst>
                                      </p:cBhvr>
                                      <p:tavLst>
                                        <p:tav tm="0">
                                          <p:val>
                                            <p:fltVal val="0"/>
                                          </p:val>
                                        </p:tav>
                                        <p:tav tm="100000">
                                          <p:val>
                                            <p:strVal val="#ppt_w"/>
                                          </p:val>
                                        </p:tav>
                                      </p:tavLst>
                                    </p:anim>
                                    <p:anim calcmode="lin" valueType="num">
                                      <p:cBhvr>
                                        <p:cTn id="85" dur="500" fill="hold"/>
                                        <p:tgtEl>
                                          <p:spTgt spid="55"/>
                                        </p:tgtEl>
                                        <p:attrNameLst>
                                          <p:attrName>ppt_h</p:attrName>
                                        </p:attrNameLst>
                                      </p:cBhvr>
                                      <p:tavLst>
                                        <p:tav tm="0">
                                          <p:val>
                                            <p:fltVal val="0"/>
                                          </p:val>
                                        </p:tav>
                                        <p:tav tm="100000">
                                          <p:val>
                                            <p:strVal val="#ppt_h"/>
                                          </p:val>
                                        </p:tav>
                                      </p:tavLst>
                                    </p:anim>
                                    <p:animEffect transition="in" filter="fade">
                                      <p:cBhvr>
                                        <p:cTn id="86" dur="500"/>
                                        <p:tgtEl>
                                          <p:spTgt spid="55"/>
                                        </p:tgtEl>
                                      </p:cBhvr>
                                    </p:animEffect>
                                  </p:childTnLst>
                                </p:cTn>
                              </p:par>
                            </p:childTnLst>
                          </p:cTn>
                        </p:par>
                        <p:par>
                          <p:cTn id="87" fill="hold">
                            <p:stCondLst>
                              <p:cond delay="2000"/>
                            </p:stCondLst>
                            <p:childTnLst>
                              <p:par>
                                <p:cTn id="88" presetID="53" presetClass="entr" presetSubtype="16"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p:cTn id="90" dur="500" fill="hold"/>
                                        <p:tgtEl>
                                          <p:spTgt spid="56"/>
                                        </p:tgtEl>
                                        <p:attrNameLst>
                                          <p:attrName>ppt_w</p:attrName>
                                        </p:attrNameLst>
                                      </p:cBhvr>
                                      <p:tavLst>
                                        <p:tav tm="0">
                                          <p:val>
                                            <p:fltVal val="0"/>
                                          </p:val>
                                        </p:tav>
                                        <p:tav tm="100000">
                                          <p:val>
                                            <p:strVal val="#ppt_w"/>
                                          </p:val>
                                        </p:tav>
                                      </p:tavLst>
                                    </p:anim>
                                    <p:anim calcmode="lin" valueType="num">
                                      <p:cBhvr>
                                        <p:cTn id="91" dur="500" fill="hold"/>
                                        <p:tgtEl>
                                          <p:spTgt spid="56"/>
                                        </p:tgtEl>
                                        <p:attrNameLst>
                                          <p:attrName>ppt_h</p:attrName>
                                        </p:attrNameLst>
                                      </p:cBhvr>
                                      <p:tavLst>
                                        <p:tav tm="0">
                                          <p:val>
                                            <p:fltVal val="0"/>
                                          </p:val>
                                        </p:tav>
                                        <p:tav tm="100000">
                                          <p:val>
                                            <p:strVal val="#ppt_h"/>
                                          </p:val>
                                        </p:tav>
                                      </p:tavLst>
                                    </p:anim>
                                    <p:animEffect transition="in" filter="fade">
                                      <p:cBhvr>
                                        <p:cTn id="92" dur="500"/>
                                        <p:tgtEl>
                                          <p:spTgt spid="56"/>
                                        </p:tgtEl>
                                      </p:cBhvr>
                                    </p:animEffect>
                                  </p:childTnLst>
                                </p:cTn>
                              </p:par>
                            </p:childTnLst>
                          </p:cTn>
                        </p:par>
                        <p:par>
                          <p:cTn id="93" fill="hold">
                            <p:stCondLst>
                              <p:cond delay="2500"/>
                            </p:stCondLst>
                            <p:childTnLst>
                              <p:par>
                                <p:cTn id="94" presetID="53" presetClass="entr" presetSubtype="16" fill="hold" grpId="0" nodeType="afterEffect">
                                  <p:stCondLst>
                                    <p:cond delay="0"/>
                                  </p:stCondLst>
                                  <p:childTnLst>
                                    <p:set>
                                      <p:cBhvr>
                                        <p:cTn id="95" dur="1" fill="hold">
                                          <p:stCondLst>
                                            <p:cond delay="0"/>
                                          </p:stCondLst>
                                        </p:cTn>
                                        <p:tgtEl>
                                          <p:spTgt spid="61"/>
                                        </p:tgtEl>
                                        <p:attrNameLst>
                                          <p:attrName>style.visibility</p:attrName>
                                        </p:attrNameLst>
                                      </p:cBhvr>
                                      <p:to>
                                        <p:strVal val="visible"/>
                                      </p:to>
                                    </p:set>
                                    <p:anim calcmode="lin" valueType="num">
                                      <p:cBhvr>
                                        <p:cTn id="96" dur="500" fill="hold"/>
                                        <p:tgtEl>
                                          <p:spTgt spid="61"/>
                                        </p:tgtEl>
                                        <p:attrNameLst>
                                          <p:attrName>ppt_w</p:attrName>
                                        </p:attrNameLst>
                                      </p:cBhvr>
                                      <p:tavLst>
                                        <p:tav tm="0">
                                          <p:val>
                                            <p:fltVal val="0"/>
                                          </p:val>
                                        </p:tav>
                                        <p:tav tm="100000">
                                          <p:val>
                                            <p:strVal val="#ppt_w"/>
                                          </p:val>
                                        </p:tav>
                                      </p:tavLst>
                                    </p:anim>
                                    <p:anim calcmode="lin" valueType="num">
                                      <p:cBhvr>
                                        <p:cTn id="97" dur="500" fill="hold"/>
                                        <p:tgtEl>
                                          <p:spTgt spid="61"/>
                                        </p:tgtEl>
                                        <p:attrNameLst>
                                          <p:attrName>ppt_h</p:attrName>
                                        </p:attrNameLst>
                                      </p:cBhvr>
                                      <p:tavLst>
                                        <p:tav tm="0">
                                          <p:val>
                                            <p:fltVal val="0"/>
                                          </p:val>
                                        </p:tav>
                                        <p:tav tm="100000">
                                          <p:val>
                                            <p:strVal val="#ppt_h"/>
                                          </p:val>
                                        </p:tav>
                                      </p:tavLst>
                                    </p:anim>
                                    <p:animEffect transition="in" filter="fade">
                                      <p:cBhvr>
                                        <p:cTn id="98" dur="500"/>
                                        <p:tgtEl>
                                          <p:spTgt spid="61"/>
                                        </p:tgtEl>
                                      </p:cBhvr>
                                    </p:animEffect>
                                  </p:childTnLst>
                                </p:cTn>
                              </p:par>
                            </p:childTnLst>
                          </p:cTn>
                        </p:par>
                        <p:par>
                          <p:cTn id="99" fill="hold">
                            <p:stCondLst>
                              <p:cond delay="3000"/>
                            </p:stCondLst>
                            <p:childTnLst>
                              <p:par>
                                <p:cTn id="100" presetID="53" presetClass="entr" presetSubtype="16" fill="hold" grpId="0" nodeType="afterEffect">
                                  <p:stCondLst>
                                    <p:cond delay="0"/>
                                  </p:stCondLst>
                                  <p:childTnLst>
                                    <p:set>
                                      <p:cBhvr>
                                        <p:cTn id="101" dur="1" fill="hold">
                                          <p:stCondLst>
                                            <p:cond delay="0"/>
                                          </p:stCondLst>
                                        </p:cTn>
                                        <p:tgtEl>
                                          <p:spTgt spid="62"/>
                                        </p:tgtEl>
                                        <p:attrNameLst>
                                          <p:attrName>style.visibility</p:attrName>
                                        </p:attrNameLst>
                                      </p:cBhvr>
                                      <p:to>
                                        <p:strVal val="visible"/>
                                      </p:to>
                                    </p:set>
                                    <p:anim calcmode="lin" valueType="num">
                                      <p:cBhvr>
                                        <p:cTn id="102" dur="500" fill="hold"/>
                                        <p:tgtEl>
                                          <p:spTgt spid="62"/>
                                        </p:tgtEl>
                                        <p:attrNameLst>
                                          <p:attrName>ppt_w</p:attrName>
                                        </p:attrNameLst>
                                      </p:cBhvr>
                                      <p:tavLst>
                                        <p:tav tm="0">
                                          <p:val>
                                            <p:fltVal val="0"/>
                                          </p:val>
                                        </p:tav>
                                        <p:tav tm="100000">
                                          <p:val>
                                            <p:strVal val="#ppt_w"/>
                                          </p:val>
                                        </p:tav>
                                      </p:tavLst>
                                    </p:anim>
                                    <p:anim calcmode="lin" valueType="num">
                                      <p:cBhvr>
                                        <p:cTn id="103" dur="500" fill="hold"/>
                                        <p:tgtEl>
                                          <p:spTgt spid="62"/>
                                        </p:tgtEl>
                                        <p:attrNameLst>
                                          <p:attrName>ppt_h</p:attrName>
                                        </p:attrNameLst>
                                      </p:cBhvr>
                                      <p:tavLst>
                                        <p:tav tm="0">
                                          <p:val>
                                            <p:fltVal val="0"/>
                                          </p:val>
                                        </p:tav>
                                        <p:tav tm="100000">
                                          <p:val>
                                            <p:strVal val="#ppt_h"/>
                                          </p:val>
                                        </p:tav>
                                      </p:tavLst>
                                    </p:anim>
                                    <p:animEffect transition="in" filter="fade">
                                      <p:cBhvr>
                                        <p:cTn id="104" dur="500"/>
                                        <p:tgtEl>
                                          <p:spTgt spid="62"/>
                                        </p:tgtEl>
                                      </p:cBhvr>
                                    </p:animEffect>
                                  </p:childTnLst>
                                </p:cTn>
                              </p:par>
                            </p:childTnLst>
                          </p:cTn>
                        </p:par>
                        <p:par>
                          <p:cTn id="105" fill="hold">
                            <p:stCondLst>
                              <p:cond delay="3500"/>
                            </p:stCondLst>
                            <p:childTnLst>
                              <p:par>
                                <p:cTn id="106" presetID="53" presetClass="entr" presetSubtype="16" fill="hold" grpId="0" nodeType="afterEffect">
                                  <p:stCondLst>
                                    <p:cond delay="0"/>
                                  </p:stCondLst>
                                  <p:childTnLst>
                                    <p:set>
                                      <p:cBhvr>
                                        <p:cTn id="107" dur="1" fill="hold">
                                          <p:stCondLst>
                                            <p:cond delay="0"/>
                                          </p:stCondLst>
                                        </p:cTn>
                                        <p:tgtEl>
                                          <p:spTgt spid="63"/>
                                        </p:tgtEl>
                                        <p:attrNameLst>
                                          <p:attrName>style.visibility</p:attrName>
                                        </p:attrNameLst>
                                      </p:cBhvr>
                                      <p:to>
                                        <p:strVal val="visible"/>
                                      </p:to>
                                    </p:set>
                                    <p:anim calcmode="lin" valueType="num">
                                      <p:cBhvr>
                                        <p:cTn id="108" dur="500" fill="hold"/>
                                        <p:tgtEl>
                                          <p:spTgt spid="63"/>
                                        </p:tgtEl>
                                        <p:attrNameLst>
                                          <p:attrName>ppt_w</p:attrName>
                                        </p:attrNameLst>
                                      </p:cBhvr>
                                      <p:tavLst>
                                        <p:tav tm="0">
                                          <p:val>
                                            <p:fltVal val="0"/>
                                          </p:val>
                                        </p:tav>
                                        <p:tav tm="100000">
                                          <p:val>
                                            <p:strVal val="#ppt_w"/>
                                          </p:val>
                                        </p:tav>
                                      </p:tavLst>
                                    </p:anim>
                                    <p:anim calcmode="lin" valueType="num">
                                      <p:cBhvr>
                                        <p:cTn id="109" dur="500" fill="hold"/>
                                        <p:tgtEl>
                                          <p:spTgt spid="63"/>
                                        </p:tgtEl>
                                        <p:attrNameLst>
                                          <p:attrName>ppt_h</p:attrName>
                                        </p:attrNameLst>
                                      </p:cBhvr>
                                      <p:tavLst>
                                        <p:tav tm="0">
                                          <p:val>
                                            <p:fltVal val="0"/>
                                          </p:val>
                                        </p:tav>
                                        <p:tav tm="100000">
                                          <p:val>
                                            <p:strVal val="#ppt_h"/>
                                          </p:val>
                                        </p:tav>
                                      </p:tavLst>
                                    </p:anim>
                                    <p:animEffect transition="in" filter="fade">
                                      <p:cBhvr>
                                        <p:cTn id="110" dur="500"/>
                                        <p:tgtEl>
                                          <p:spTgt spid="63"/>
                                        </p:tgtEl>
                                      </p:cBhvr>
                                    </p:animEffect>
                                  </p:childTnLst>
                                </p:cTn>
                              </p:par>
                            </p:childTnLst>
                          </p:cTn>
                        </p:par>
                        <p:par>
                          <p:cTn id="111" fill="hold">
                            <p:stCondLst>
                              <p:cond delay="4000"/>
                            </p:stCondLst>
                            <p:childTnLst>
                              <p:par>
                                <p:cTn id="112" presetID="53" presetClass="entr" presetSubtype="16" fill="hold" grpId="0" nodeType="afterEffect">
                                  <p:stCondLst>
                                    <p:cond delay="0"/>
                                  </p:stCondLst>
                                  <p:childTnLst>
                                    <p:set>
                                      <p:cBhvr>
                                        <p:cTn id="113" dur="1" fill="hold">
                                          <p:stCondLst>
                                            <p:cond delay="0"/>
                                          </p:stCondLst>
                                        </p:cTn>
                                        <p:tgtEl>
                                          <p:spTgt spid="60"/>
                                        </p:tgtEl>
                                        <p:attrNameLst>
                                          <p:attrName>style.visibility</p:attrName>
                                        </p:attrNameLst>
                                      </p:cBhvr>
                                      <p:to>
                                        <p:strVal val="visible"/>
                                      </p:to>
                                    </p:set>
                                    <p:anim calcmode="lin" valueType="num">
                                      <p:cBhvr>
                                        <p:cTn id="114" dur="500" fill="hold"/>
                                        <p:tgtEl>
                                          <p:spTgt spid="60"/>
                                        </p:tgtEl>
                                        <p:attrNameLst>
                                          <p:attrName>ppt_w</p:attrName>
                                        </p:attrNameLst>
                                      </p:cBhvr>
                                      <p:tavLst>
                                        <p:tav tm="0">
                                          <p:val>
                                            <p:fltVal val="0"/>
                                          </p:val>
                                        </p:tav>
                                        <p:tav tm="100000">
                                          <p:val>
                                            <p:strVal val="#ppt_w"/>
                                          </p:val>
                                        </p:tav>
                                      </p:tavLst>
                                    </p:anim>
                                    <p:anim calcmode="lin" valueType="num">
                                      <p:cBhvr>
                                        <p:cTn id="115" dur="500" fill="hold"/>
                                        <p:tgtEl>
                                          <p:spTgt spid="60"/>
                                        </p:tgtEl>
                                        <p:attrNameLst>
                                          <p:attrName>ppt_h</p:attrName>
                                        </p:attrNameLst>
                                      </p:cBhvr>
                                      <p:tavLst>
                                        <p:tav tm="0">
                                          <p:val>
                                            <p:fltVal val="0"/>
                                          </p:val>
                                        </p:tav>
                                        <p:tav tm="100000">
                                          <p:val>
                                            <p:strVal val="#ppt_h"/>
                                          </p:val>
                                        </p:tav>
                                      </p:tavLst>
                                    </p:anim>
                                    <p:animEffect transition="in" filter="fade">
                                      <p:cBhvr>
                                        <p:cTn id="116" dur="500"/>
                                        <p:tgtEl>
                                          <p:spTgt spid="60"/>
                                        </p:tgtEl>
                                      </p:cBhvr>
                                    </p:animEffect>
                                  </p:childTnLst>
                                </p:cTn>
                              </p:par>
                            </p:childTnLst>
                          </p:cTn>
                        </p:par>
                        <p:par>
                          <p:cTn id="117" fill="hold">
                            <p:stCondLst>
                              <p:cond delay="4500"/>
                            </p:stCondLst>
                            <p:childTnLst>
                              <p:par>
                                <p:cTn id="118" presetID="53" presetClass="entr" presetSubtype="16" fill="hold" grpId="0" nodeType="afterEffect">
                                  <p:stCondLst>
                                    <p:cond delay="0"/>
                                  </p:stCondLst>
                                  <p:childTnLst>
                                    <p:set>
                                      <p:cBhvr>
                                        <p:cTn id="119" dur="1" fill="hold">
                                          <p:stCondLst>
                                            <p:cond delay="0"/>
                                          </p:stCondLst>
                                        </p:cTn>
                                        <p:tgtEl>
                                          <p:spTgt spid="59"/>
                                        </p:tgtEl>
                                        <p:attrNameLst>
                                          <p:attrName>style.visibility</p:attrName>
                                        </p:attrNameLst>
                                      </p:cBhvr>
                                      <p:to>
                                        <p:strVal val="visible"/>
                                      </p:to>
                                    </p:set>
                                    <p:anim calcmode="lin" valueType="num">
                                      <p:cBhvr>
                                        <p:cTn id="120" dur="500" fill="hold"/>
                                        <p:tgtEl>
                                          <p:spTgt spid="59"/>
                                        </p:tgtEl>
                                        <p:attrNameLst>
                                          <p:attrName>ppt_w</p:attrName>
                                        </p:attrNameLst>
                                      </p:cBhvr>
                                      <p:tavLst>
                                        <p:tav tm="0">
                                          <p:val>
                                            <p:fltVal val="0"/>
                                          </p:val>
                                        </p:tav>
                                        <p:tav tm="100000">
                                          <p:val>
                                            <p:strVal val="#ppt_w"/>
                                          </p:val>
                                        </p:tav>
                                      </p:tavLst>
                                    </p:anim>
                                    <p:anim calcmode="lin" valueType="num">
                                      <p:cBhvr>
                                        <p:cTn id="121" dur="500" fill="hold"/>
                                        <p:tgtEl>
                                          <p:spTgt spid="59"/>
                                        </p:tgtEl>
                                        <p:attrNameLst>
                                          <p:attrName>ppt_h</p:attrName>
                                        </p:attrNameLst>
                                      </p:cBhvr>
                                      <p:tavLst>
                                        <p:tav tm="0">
                                          <p:val>
                                            <p:fltVal val="0"/>
                                          </p:val>
                                        </p:tav>
                                        <p:tav tm="100000">
                                          <p:val>
                                            <p:strVal val="#ppt_h"/>
                                          </p:val>
                                        </p:tav>
                                      </p:tavLst>
                                    </p:anim>
                                    <p:animEffect transition="in" filter="fade">
                                      <p:cBhvr>
                                        <p:cTn id="122" dur="500"/>
                                        <p:tgtEl>
                                          <p:spTgt spid="59"/>
                                        </p:tgtEl>
                                      </p:cBhvr>
                                    </p:animEffect>
                                  </p:childTnLst>
                                </p:cTn>
                              </p:par>
                            </p:childTnLst>
                          </p:cTn>
                        </p:par>
                        <p:par>
                          <p:cTn id="123" fill="hold">
                            <p:stCondLst>
                              <p:cond delay="5000"/>
                            </p:stCondLst>
                            <p:childTnLst>
                              <p:par>
                                <p:cTn id="124" presetID="53" presetClass="entr" presetSubtype="16" fill="hold" grpId="0" nodeType="afterEffect">
                                  <p:stCondLst>
                                    <p:cond delay="0"/>
                                  </p:stCondLst>
                                  <p:childTnLst>
                                    <p:set>
                                      <p:cBhvr>
                                        <p:cTn id="125" dur="1" fill="hold">
                                          <p:stCondLst>
                                            <p:cond delay="0"/>
                                          </p:stCondLst>
                                        </p:cTn>
                                        <p:tgtEl>
                                          <p:spTgt spid="58"/>
                                        </p:tgtEl>
                                        <p:attrNameLst>
                                          <p:attrName>style.visibility</p:attrName>
                                        </p:attrNameLst>
                                      </p:cBhvr>
                                      <p:to>
                                        <p:strVal val="visible"/>
                                      </p:to>
                                    </p:set>
                                    <p:anim calcmode="lin" valueType="num">
                                      <p:cBhvr>
                                        <p:cTn id="126" dur="500" fill="hold"/>
                                        <p:tgtEl>
                                          <p:spTgt spid="58"/>
                                        </p:tgtEl>
                                        <p:attrNameLst>
                                          <p:attrName>ppt_w</p:attrName>
                                        </p:attrNameLst>
                                      </p:cBhvr>
                                      <p:tavLst>
                                        <p:tav tm="0">
                                          <p:val>
                                            <p:fltVal val="0"/>
                                          </p:val>
                                        </p:tav>
                                        <p:tav tm="100000">
                                          <p:val>
                                            <p:strVal val="#ppt_w"/>
                                          </p:val>
                                        </p:tav>
                                      </p:tavLst>
                                    </p:anim>
                                    <p:anim calcmode="lin" valueType="num">
                                      <p:cBhvr>
                                        <p:cTn id="127" dur="500" fill="hold"/>
                                        <p:tgtEl>
                                          <p:spTgt spid="58"/>
                                        </p:tgtEl>
                                        <p:attrNameLst>
                                          <p:attrName>ppt_h</p:attrName>
                                        </p:attrNameLst>
                                      </p:cBhvr>
                                      <p:tavLst>
                                        <p:tav tm="0">
                                          <p:val>
                                            <p:fltVal val="0"/>
                                          </p:val>
                                        </p:tav>
                                        <p:tav tm="100000">
                                          <p:val>
                                            <p:strVal val="#ppt_h"/>
                                          </p:val>
                                        </p:tav>
                                      </p:tavLst>
                                    </p:anim>
                                    <p:animEffect transition="in" filter="fade">
                                      <p:cBhvr>
                                        <p:cTn id="128" dur="500"/>
                                        <p:tgtEl>
                                          <p:spTgt spid="58"/>
                                        </p:tgtEl>
                                      </p:cBhvr>
                                    </p:animEffect>
                                  </p:childTnLst>
                                </p:cTn>
                              </p:par>
                            </p:childTnLst>
                          </p:cTn>
                        </p:par>
                        <p:par>
                          <p:cTn id="129" fill="hold">
                            <p:stCondLst>
                              <p:cond delay="5500"/>
                            </p:stCondLst>
                            <p:childTnLst>
                              <p:par>
                                <p:cTn id="130" presetID="53" presetClass="entr" presetSubtype="16" fill="hold" grpId="0" nodeType="afterEffect">
                                  <p:stCondLst>
                                    <p:cond delay="0"/>
                                  </p:stCondLst>
                                  <p:childTnLst>
                                    <p:set>
                                      <p:cBhvr>
                                        <p:cTn id="131" dur="1" fill="hold">
                                          <p:stCondLst>
                                            <p:cond delay="0"/>
                                          </p:stCondLst>
                                        </p:cTn>
                                        <p:tgtEl>
                                          <p:spTgt spid="57"/>
                                        </p:tgtEl>
                                        <p:attrNameLst>
                                          <p:attrName>style.visibility</p:attrName>
                                        </p:attrNameLst>
                                      </p:cBhvr>
                                      <p:to>
                                        <p:strVal val="visible"/>
                                      </p:to>
                                    </p:set>
                                    <p:anim calcmode="lin" valueType="num">
                                      <p:cBhvr>
                                        <p:cTn id="132" dur="500" fill="hold"/>
                                        <p:tgtEl>
                                          <p:spTgt spid="57"/>
                                        </p:tgtEl>
                                        <p:attrNameLst>
                                          <p:attrName>ppt_w</p:attrName>
                                        </p:attrNameLst>
                                      </p:cBhvr>
                                      <p:tavLst>
                                        <p:tav tm="0">
                                          <p:val>
                                            <p:fltVal val="0"/>
                                          </p:val>
                                        </p:tav>
                                        <p:tav tm="100000">
                                          <p:val>
                                            <p:strVal val="#ppt_w"/>
                                          </p:val>
                                        </p:tav>
                                      </p:tavLst>
                                    </p:anim>
                                    <p:anim calcmode="lin" valueType="num">
                                      <p:cBhvr>
                                        <p:cTn id="133" dur="500" fill="hold"/>
                                        <p:tgtEl>
                                          <p:spTgt spid="57"/>
                                        </p:tgtEl>
                                        <p:attrNameLst>
                                          <p:attrName>ppt_h</p:attrName>
                                        </p:attrNameLst>
                                      </p:cBhvr>
                                      <p:tavLst>
                                        <p:tav tm="0">
                                          <p:val>
                                            <p:fltVal val="0"/>
                                          </p:val>
                                        </p:tav>
                                        <p:tav tm="100000">
                                          <p:val>
                                            <p:strVal val="#ppt_h"/>
                                          </p:val>
                                        </p:tav>
                                      </p:tavLst>
                                    </p:anim>
                                    <p:animEffect transition="in" filter="fade">
                                      <p:cBhvr>
                                        <p:cTn id="134" dur="500"/>
                                        <p:tgtEl>
                                          <p:spTgt spid="57"/>
                                        </p:tgtEl>
                                      </p:cBhvr>
                                    </p:animEffect>
                                  </p:childTnLst>
                                </p:cTn>
                              </p:par>
                            </p:childTnLst>
                          </p:cTn>
                        </p:par>
                      </p:childTnLst>
                    </p:cTn>
                  </p:par>
                  <p:par>
                    <p:cTn id="135" fill="hold">
                      <p:stCondLst>
                        <p:cond delay="indefinite"/>
                      </p:stCondLst>
                      <p:childTnLst>
                        <p:par>
                          <p:cTn id="136" fill="hold">
                            <p:stCondLst>
                              <p:cond delay="0"/>
                            </p:stCondLst>
                            <p:childTnLst>
                              <p:par>
                                <p:cTn id="137" presetID="27" presetClass="emph" presetSubtype="0" fill="remove" grpId="1" nodeType="clickEffect">
                                  <p:stCondLst>
                                    <p:cond delay="0"/>
                                  </p:stCondLst>
                                  <p:childTnLst>
                                    <p:animClr clrSpc="rgb" dir="cw">
                                      <p:cBhvr override="childStyle">
                                        <p:cTn id="138" dur="250" autoRev="1" fill="remove"/>
                                        <p:tgtEl>
                                          <p:spTgt spid="48"/>
                                        </p:tgtEl>
                                        <p:attrNameLst>
                                          <p:attrName>style.color</p:attrName>
                                        </p:attrNameLst>
                                      </p:cBhvr>
                                      <p:to>
                                        <a:schemeClr val="bg1"/>
                                      </p:to>
                                    </p:animClr>
                                    <p:animClr clrSpc="rgb" dir="cw">
                                      <p:cBhvr>
                                        <p:cTn id="139" dur="250" autoRev="1" fill="remove"/>
                                        <p:tgtEl>
                                          <p:spTgt spid="48"/>
                                        </p:tgtEl>
                                        <p:attrNameLst>
                                          <p:attrName>fillcolor</p:attrName>
                                        </p:attrNameLst>
                                      </p:cBhvr>
                                      <p:to>
                                        <a:schemeClr val="bg1"/>
                                      </p:to>
                                    </p:animClr>
                                    <p:set>
                                      <p:cBhvr>
                                        <p:cTn id="140" dur="250" autoRev="1" fill="remove"/>
                                        <p:tgtEl>
                                          <p:spTgt spid="48"/>
                                        </p:tgtEl>
                                        <p:attrNameLst>
                                          <p:attrName>fill.type</p:attrName>
                                        </p:attrNameLst>
                                      </p:cBhvr>
                                      <p:to>
                                        <p:strVal val="solid"/>
                                      </p:to>
                                    </p:set>
                                    <p:set>
                                      <p:cBhvr>
                                        <p:cTn id="141" dur="250" autoRev="1" fill="remove"/>
                                        <p:tgtEl>
                                          <p:spTgt spid="48"/>
                                        </p:tgtEl>
                                        <p:attrNameLst>
                                          <p:attrName>fill.on</p:attrName>
                                        </p:attrNameLst>
                                      </p:cBhvr>
                                      <p:to>
                                        <p:strVal val="true"/>
                                      </p:to>
                                    </p:set>
                                  </p:childTnLst>
                                </p:cTn>
                              </p:par>
                              <p:par>
                                <p:cTn id="142" presetID="7" presetClass="emph" presetSubtype="2" fill="hold" nodeType="withEffect">
                                  <p:stCondLst>
                                    <p:cond delay="0"/>
                                  </p:stCondLst>
                                  <p:childTnLst>
                                    <p:animClr clrSpc="rgb" dir="cw">
                                      <p:cBhvr>
                                        <p:cTn id="143" dur="1000" fill="hold"/>
                                        <p:tgtEl>
                                          <p:spTgt spid="48"/>
                                        </p:tgtEl>
                                        <p:attrNameLst>
                                          <p:attrName>stroke.color</p:attrName>
                                        </p:attrNameLst>
                                      </p:cBhvr>
                                      <p:to>
                                        <a:schemeClr val="accent2"/>
                                      </p:to>
                                    </p:animClr>
                                    <p:set>
                                      <p:cBhvr>
                                        <p:cTn id="144" dur="1000" fill="hold"/>
                                        <p:tgtEl>
                                          <p:spTgt spid="48"/>
                                        </p:tgtEl>
                                        <p:attrNameLst>
                                          <p:attrName>stroke.on</p:attrName>
                                        </p:attrNameLst>
                                      </p:cBhvr>
                                      <p:to>
                                        <p:strVal val="true"/>
                                      </p:to>
                                    </p:set>
                                  </p:childTnLst>
                                </p:cTn>
                              </p:par>
                              <p:par>
                                <p:cTn id="145" presetID="10" presetClass="entr" presetSubtype="0" fill="hold" nodeType="withEffect">
                                  <p:stCondLst>
                                    <p:cond delay="0"/>
                                  </p:stCondLst>
                                  <p:childTnLst>
                                    <p:set>
                                      <p:cBhvr>
                                        <p:cTn id="146" dur="1" fill="hold">
                                          <p:stCondLst>
                                            <p:cond delay="0"/>
                                          </p:stCondLst>
                                        </p:cTn>
                                        <p:tgtEl>
                                          <p:spTgt spid="64"/>
                                        </p:tgtEl>
                                        <p:attrNameLst>
                                          <p:attrName>style.visibility</p:attrName>
                                        </p:attrNameLst>
                                      </p:cBhvr>
                                      <p:to>
                                        <p:strVal val="visible"/>
                                      </p:to>
                                    </p:set>
                                    <p:animEffect transition="in" filter="fade">
                                      <p:cBhvr>
                                        <p:cTn id="147" dur="500"/>
                                        <p:tgtEl>
                                          <p:spTgt spid="64"/>
                                        </p:tgtEl>
                                      </p:cBhvr>
                                    </p:animEffect>
                                  </p:childTnLst>
                                </p:cTn>
                              </p:par>
                              <p:par>
                                <p:cTn id="148" presetID="53" presetClass="entr" presetSubtype="16" fill="hold" grpId="0" nodeType="withEffect">
                                  <p:stCondLst>
                                    <p:cond delay="200"/>
                                  </p:stCondLst>
                                  <p:childTnLst>
                                    <p:set>
                                      <p:cBhvr>
                                        <p:cTn id="149" dur="1" fill="hold">
                                          <p:stCondLst>
                                            <p:cond delay="0"/>
                                          </p:stCondLst>
                                        </p:cTn>
                                        <p:tgtEl>
                                          <p:spTgt spid="3"/>
                                        </p:tgtEl>
                                        <p:attrNameLst>
                                          <p:attrName>style.visibility</p:attrName>
                                        </p:attrNameLst>
                                      </p:cBhvr>
                                      <p:to>
                                        <p:strVal val="visible"/>
                                      </p:to>
                                    </p:set>
                                    <p:anim calcmode="lin" valueType="num">
                                      <p:cBhvr>
                                        <p:cTn id="150" dur="700" fill="hold"/>
                                        <p:tgtEl>
                                          <p:spTgt spid="3"/>
                                        </p:tgtEl>
                                        <p:attrNameLst>
                                          <p:attrName>ppt_w</p:attrName>
                                        </p:attrNameLst>
                                      </p:cBhvr>
                                      <p:tavLst>
                                        <p:tav tm="0">
                                          <p:val>
                                            <p:fltVal val="0"/>
                                          </p:val>
                                        </p:tav>
                                        <p:tav tm="100000">
                                          <p:val>
                                            <p:strVal val="#ppt_w"/>
                                          </p:val>
                                        </p:tav>
                                      </p:tavLst>
                                    </p:anim>
                                    <p:anim calcmode="lin" valueType="num">
                                      <p:cBhvr>
                                        <p:cTn id="151" dur="700" fill="hold"/>
                                        <p:tgtEl>
                                          <p:spTgt spid="3"/>
                                        </p:tgtEl>
                                        <p:attrNameLst>
                                          <p:attrName>ppt_h</p:attrName>
                                        </p:attrNameLst>
                                      </p:cBhvr>
                                      <p:tavLst>
                                        <p:tav tm="0">
                                          <p:val>
                                            <p:fltVal val="0"/>
                                          </p:val>
                                        </p:tav>
                                        <p:tav tm="100000">
                                          <p:val>
                                            <p:strVal val="#ppt_h"/>
                                          </p:val>
                                        </p:tav>
                                      </p:tavLst>
                                    </p:anim>
                                    <p:animEffect transition="in" filter="fade">
                                      <p:cBhvr>
                                        <p:cTn id="152" dur="700"/>
                                        <p:tgtEl>
                                          <p:spTgt spid="3"/>
                                        </p:tgtEl>
                                      </p:cBhvr>
                                    </p:animEffect>
                                  </p:childTnLst>
                                </p:cTn>
                              </p:par>
                            </p:childTnLst>
                          </p:cTn>
                        </p:par>
                      </p:childTnLst>
                    </p:cTn>
                  </p:par>
                  <p:par>
                    <p:cTn id="153" fill="hold">
                      <p:stCondLst>
                        <p:cond delay="indefinite"/>
                      </p:stCondLst>
                      <p:childTnLst>
                        <p:par>
                          <p:cTn id="154" fill="hold">
                            <p:stCondLst>
                              <p:cond delay="0"/>
                            </p:stCondLst>
                            <p:childTnLst>
                              <p:par>
                                <p:cTn id="155" presetID="27" presetClass="emph" presetSubtype="0" fill="remove" grpId="1" nodeType="clickEffect">
                                  <p:stCondLst>
                                    <p:cond delay="0"/>
                                  </p:stCondLst>
                                  <p:childTnLst>
                                    <p:animClr clrSpc="rgb" dir="cw">
                                      <p:cBhvr override="childStyle">
                                        <p:cTn id="156" dur="250" autoRev="1" fill="remove"/>
                                        <p:tgtEl>
                                          <p:spTgt spid="54"/>
                                        </p:tgtEl>
                                        <p:attrNameLst>
                                          <p:attrName>style.color</p:attrName>
                                        </p:attrNameLst>
                                      </p:cBhvr>
                                      <p:to>
                                        <a:schemeClr val="bg1"/>
                                      </p:to>
                                    </p:animClr>
                                    <p:animClr clrSpc="rgb" dir="cw">
                                      <p:cBhvr>
                                        <p:cTn id="157" dur="250" autoRev="1" fill="remove"/>
                                        <p:tgtEl>
                                          <p:spTgt spid="54"/>
                                        </p:tgtEl>
                                        <p:attrNameLst>
                                          <p:attrName>fillcolor</p:attrName>
                                        </p:attrNameLst>
                                      </p:cBhvr>
                                      <p:to>
                                        <a:schemeClr val="bg1"/>
                                      </p:to>
                                    </p:animClr>
                                    <p:set>
                                      <p:cBhvr>
                                        <p:cTn id="158" dur="250" autoRev="1" fill="remove"/>
                                        <p:tgtEl>
                                          <p:spTgt spid="54"/>
                                        </p:tgtEl>
                                        <p:attrNameLst>
                                          <p:attrName>fill.type</p:attrName>
                                        </p:attrNameLst>
                                      </p:cBhvr>
                                      <p:to>
                                        <p:strVal val="solid"/>
                                      </p:to>
                                    </p:set>
                                    <p:set>
                                      <p:cBhvr>
                                        <p:cTn id="159" dur="250" autoRev="1" fill="remove"/>
                                        <p:tgtEl>
                                          <p:spTgt spid="54"/>
                                        </p:tgtEl>
                                        <p:attrNameLst>
                                          <p:attrName>fill.on</p:attrName>
                                        </p:attrNameLst>
                                      </p:cBhvr>
                                      <p:to>
                                        <p:strVal val="true"/>
                                      </p:to>
                                    </p:set>
                                  </p:childTnLst>
                                </p:cTn>
                              </p:par>
                              <p:par>
                                <p:cTn id="160" presetID="27" presetClass="emph" presetSubtype="0" fill="remove" grpId="1" nodeType="withEffect">
                                  <p:stCondLst>
                                    <p:cond delay="0"/>
                                  </p:stCondLst>
                                  <p:childTnLst>
                                    <p:animClr clrSpc="rgb" dir="cw">
                                      <p:cBhvr override="childStyle">
                                        <p:cTn id="161" dur="250" autoRev="1" fill="remove"/>
                                        <p:tgtEl>
                                          <p:spTgt spid="53"/>
                                        </p:tgtEl>
                                        <p:attrNameLst>
                                          <p:attrName>style.color</p:attrName>
                                        </p:attrNameLst>
                                      </p:cBhvr>
                                      <p:to>
                                        <a:schemeClr val="bg1"/>
                                      </p:to>
                                    </p:animClr>
                                    <p:animClr clrSpc="rgb" dir="cw">
                                      <p:cBhvr>
                                        <p:cTn id="162" dur="250" autoRev="1" fill="remove"/>
                                        <p:tgtEl>
                                          <p:spTgt spid="53"/>
                                        </p:tgtEl>
                                        <p:attrNameLst>
                                          <p:attrName>fillcolor</p:attrName>
                                        </p:attrNameLst>
                                      </p:cBhvr>
                                      <p:to>
                                        <a:schemeClr val="bg1"/>
                                      </p:to>
                                    </p:animClr>
                                    <p:set>
                                      <p:cBhvr>
                                        <p:cTn id="163" dur="250" autoRev="1" fill="remove"/>
                                        <p:tgtEl>
                                          <p:spTgt spid="53"/>
                                        </p:tgtEl>
                                        <p:attrNameLst>
                                          <p:attrName>fill.type</p:attrName>
                                        </p:attrNameLst>
                                      </p:cBhvr>
                                      <p:to>
                                        <p:strVal val="solid"/>
                                      </p:to>
                                    </p:set>
                                    <p:set>
                                      <p:cBhvr>
                                        <p:cTn id="164" dur="250" autoRev="1" fill="remove"/>
                                        <p:tgtEl>
                                          <p:spTgt spid="53"/>
                                        </p:tgtEl>
                                        <p:attrNameLst>
                                          <p:attrName>fill.on</p:attrName>
                                        </p:attrNameLst>
                                      </p:cBhvr>
                                      <p:to>
                                        <p:strVal val="true"/>
                                      </p:to>
                                    </p:set>
                                  </p:childTnLst>
                                </p:cTn>
                              </p:par>
                              <p:par>
                                <p:cTn id="165" presetID="7" presetClass="emph" presetSubtype="2" fill="hold" nodeType="withEffect">
                                  <p:stCondLst>
                                    <p:cond delay="0"/>
                                  </p:stCondLst>
                                  <p:childTnLst>
                                    <p:animClr clrSpc="rgb" dir="cw">
                                      <p:cBhvr>
                                        <p:cTn id="166" dur="1000" fill="hold"/>
                                        <p:tgtEl>
                                          <p:spTgt spid="54"/>
                                        </p:tgtEl>
                                        <p:attrNameLst>
                                          <p:attrName>stroke.color</p:attrName>
                                        </p:attrNameLst>
                                      </p:cBhvr>
                                      <p:to>
                                        <a:schemeClr val="accent2"/>
                                      </p:to>
                                    </p:animClr>
                                    <p:set>
                                      <p:cBhvr>
                                        <p:cTn id="167" dur="1000" fill="hold"/>
                                        <p:tgtEl>
                                          <p:spTgt spid="54"/>
                                        </p:tgtEl>
                                        <p:attrNameLst>
                                          <p:attrName>stroke.on</p:attrName>
                                        </p:attrNameLst>
                                      </p:cBhvr>
                                      <p:to>
                                        <p:strVal val="true"/>
                                      </p:to>
                                    </p:set>
                                  </p:childTnLst>
                                </p:cTn>
                              </p:par>
                              <p:par>
                                <p:cTn id="168" presetID="7" presetClass="emph" presetSubtype="2" fill="hold" nodeType="withEffect">
                                  <p:stCondLst>
                                    <p:cond delay="0"/>
                                  </p:stCondLst>
                                  <p:childTnLst>
                                    <p:animClr clrSpc="rgb" dir="cw">
                                      <p:cBhvr>
                                        <p:cTn id="169" dur="1000" fill="hold"/>
                                        <p:tgtEl>
                                          <p:spTgt spid="53"/>
                                        </p:tgtEl>
                                        <p:attrNameLst>
                                          <p:attrName>stroke.color</p:attrName>
                                        </p:attrNameLst>
                                      </p:cBhvr>
                                      <p:to>
                                        <a:schemeClr val="accent2"/>
                                      </p:to>
                                    </p:animClr>
                                    <p:set>
                                      <p:cBhvr>
                                        <p:cTn id="170" dur="1000" fill="hold"/>
                                        <p:tgtEl>
                                          <p:spTgt spid="53"/>
                                        </p:tgtEl>
                                        <p:attrNameLst>
                                          <p:attrName>stroke.on</p:attrName>
                                        </p:attrNameLst>
                                      </p:cBhvr>
                                      <p:to>
                                        <p:strVal val="true"/>
                                      </p:to>
                                    </p:set>
                                  </p:childTnLst>
                                </p:cTn>
                              </p:par>
                              <p:par>
                                <p:cTn id="171" presetID="10" presetClass="entr" presetSubtype="0" fill="hold" nodeType="withEffect">
                                  <p:stCondLst>
                                    <p:cond delay="0"/>
                                  </p:stCondLst>
                                  <p:childTnLst>
                                    <p:set>
                                      <p:cBhvr>
                                        <p:cTn id="172" dur="1" fill="hold">
                                          <p:stCondLst>
                                            <p:cond delay="0"/>
                                          </p:stCondLst>
                                        </p:cTn>
                                        <p:tgtEl>
                                          <p:spTgt spid="92"/>
                                        </p:tgtEl>
                                        <p:attrNameLst>
                                          <p:attrName>style.visibility</p:attrName>
                                        </p:attrNameLst>
                                      </p:cBhvr>
                                      <p:to>
                                        <p:strVal val="visible"/>
                                      </p:to>
                                    </p:set>
                                    <p:animEffect transition="in" filter="fade">
                                      <p:cBhvr>
                                        <p:cTn id="173" dur="500"/>
                                        <p:tgtEl>
                                          <p:spTgt spid="92"/>
                                        </p:tgtEl>
                                      </p:cBhvr>
                                    </p:animEffect>
                                  </p:childTnLst>
                                </p:cTn>
                              </p:par>
                              <p:par>
                                <p:cTn id="174" presetID="10" presetClass="entr" presetSubtype="0" fill="hold" nodeType="withEffect">
                                  <p:stCondLst>
                                    <p:cond delay="0"/>
                                  </p:stCondLst>
                                  <p:childTnLst>
                                    <p:set>
                                      <p:cBhvr>
                                        <p:cTn id="175" dur="1" fill="hold">
                                          <p:stCondLst>
                                            <p:cond delay="0"/>
                                          </p:stCondLst>
                                        </p:cTn>
                                        <p:tgtEl>
                                          <p:spTgt spid="93"/>
                                        </p:tgtEl>
                                        <p:attrNameLst>
                                          <p:attrName>style.visibility</p:attrName>
                                        </p:attrNameLst>
                                      </p:cBhvr>
                                      <p:to>
                                        <p:strVal val="visible"/>
                                      </p:to>
                                    </p:set>
                                    <p:animEffect transition="in" filter="fade">
                                      <p:cBhvr>
                                        <p:cTn id="176" dur="500"/>
                                        <p:tgtEl>
                                          <p:spTgt spid="93"/>
                                        </p:tgtEl>
                                      </p:cBhvr>
                                    </p:animEffect>
                                  </p:childTnLst>
                                </p:cTn>
                              </p:par>
                            </p:childTnLst>
                          </p:cTn>
                        </p:par>
                      </p:childTnLst>
                    </p:cTn>
                  </p:par>
                  <p:par>
                    <p:cTn id="177" fill="hold">
                      <p:stCondLst>
                        <p:cond delay="indefinite"/>
                      </p:stCondLst>
                      <p:childTnLst>
                        <p:par>
                          <p:cTn id="178" fill="hold">
                            <p:stCondLst>
                              <p:cond delay="0"/>
                            </p:stCondLst>
                            <p:childTnLst>
                              <p:par>
                                <p:cTn id="179" presetID="27" presetClass="emph" presetSubtype="0" fill="remove" grpId="1" nodeType="clickEffect">
                                  <p:stCondLst>
                                    <p:cond delay="0"/>
                                  </p:stCondLst>
                                  <p:childTnLst>
                                    <p:animClr clrSpc="rgb" dir="cw">
                                      <p:cBhvr override="childStyle">
                                        <p:cTn id="180" dur="250" autoRev="1" fill="remove"/>
                                        <p:tgtEl>
                                          <p:spTgt spid="61"/>
                                        </p:tgtEl>
                                        <p:attrNameLst>
                                          <p:attrName>style.color</p:attrName>
                                        </p:attrNameLst>
                                      </p:cBhvr>
                                      <p:to>
                                        <a:schemeClr val="bg1"/>
                                      </p:to>
                                    </p:animClr>
                                    <p:animClr clrSpc="rgb" dir="cw">
                                      <p:cBhvr>
                                        <p:cTn id="181" dur="250" autoRev="1" fill="remove"/>
                                        <p:tgtEl>
                                          <p:spTgt spid="61"/>
                                        </p:tgtEl>
                                        <p:attrNameLst>
                                          <p:attrName>fillcolor</p:attrName>
                                        </p:attrNameLst>
                                      </p:cBhvr>
                                      <p:to>
                                        <a:schemeClr val="bg1"/>
                                      </p:to>
                                    </p:animClr>
                                    <p:set>
                                      <p:cBhvr>
                                        <p:cTn id="182" dur="250" autoRev="1" fill="remove"/>
                                        <p:tgtEl>
                                          <p:spTgt spid="61"/>
                                        </p:tgtEl>
                                        <p:attrNameLst>
                                          <p:attrName>fill.type</p:attrName>
                                        </p:attrNameLst>
                                      </p:cBhvr>
                                      <p:to>
                                        <p:strVal val="solid"/>
                                      </p:to>
                                    </p:set>
                                    <p:set>
                                      <p:cBhvr>
                                        <p:cTn id="183" dur="250" autoRev="1" fill="remove"/>
                                        <p:tgtEl>
                                          <p:spTgt spid="61"/>
                                        </p:tgtEl>
                                        <p:attrNameLst>
                                          <p:attrName>fill.on</p:attrName>
                                        </p:attrNameLst>
                                      </p:cBhvr>
                                      <p:to>
                                        <p:strVal val="true"/>
                                      </p:to>
                                    </p:set>
                                  </p:childTnLst>
                                </p:cTn>
                              </p:par>
                              <p:par>
                                <p:cTn id="184" presetID="27" presetClass="emph" presetSubtype="0" fill="remove" grpId="1" nodeType="withEffect">
                                  <p:stCondLst>
                                    <p:cond delay="0"/>
                                  </p:stCondLst>
                                  <p:childTnLst>
                                    <p:animClr clrSpc="rgb" dir="cw">
                                      <p:cBhvr override="childStyle">
                                        <p:cTn id="185" dur="250" autoRev="1" fill="remove"/>
                                        <p:tgtEl>
                                          <p:spTgt spid="56"/>
                                        </p:tgtEl>
                                        <p:attrNameLst>
                                          <p:attrName>style.color</p:attrName>
                                        </p:attrNameLst>
                                      </p:cBhvr>
                                      <p:to>
                                        <a:schemeClr val="bg1"/>
                                      </p:to>
                                    </p:animClr>
                                    <p:animClr clrSpc="rgb" dir="cw">
                                      <p:cBhvr>
                                        <p:cTn id="186" dur="250" autoRev="1" fill="remove"/>
                                        <p:tgtEl>
                                          <p:spTgt spid="56"/>
                                        </p:tgtEl>
                                        <p:attrNameLst>
                                          <p:attrName>fillcolor</p:attrName>
                                        </p:attrNameLst>
                                      </p:cBhvr>
                                      <p:to>
                                        <a:schemeClr val="bg1"/>
                                      </p:to>
                                    </p:animClr>
                                    <p:set>
                                      <p:cBhvr>
                                        <p:cTn id="187" dur="250" autoRev="1" fill="remove"/>
                                        <p:tgtEl>
                                          <p:spTgt spid="56"/>
                                        </p:tgtEl>
                                        <p:attrNameLst>
                                          <p:attrName>fill.type</p:attrName>
                                        </p:attrNameLst>
                                      </p:cBhvr>
                                      <p:to>
                                        <p:strVal val="solid"/>
                                      </p:to>
                                    </p:set>
                                    <p:set>
                                      <p:cBhvr>
                                        <p:cTn id="188" dur="250" autoRev="1" fill="remove"/>
                                        <p:tgtEl>
                                          <p:spTgt spid="56"/>
                                        </p:tgtEl>
                                        <p:attrNameLst>
                                          <p:attrName>fill.on</p:attrName>
                                        </p:attrNameLst>
                                      </p:cBhvr>
                                      <p:to>
                                        <p:strVal val="true"/>
                                      </p:to>
                                    </p:set>
                                  </p:childTnLst>
                                </p:cTn>
                              </p:par>
                              <p:par>
                                <p:cTn id="189" presetID="27" presetClass="emph" presetSubtype="0" fill="remove" grpId="1" nodeType="withEffect">
                                  <p:stCondLst>
                                    <p:cond delay="0"/>
                                  </p:stCondLst>
                                  <p:childTnLst>
                                    <p:animClr clrSpc="rgb" dir="cw">
                                      <p:cBhvr override="childStyle">
                                        <p:cTn id="190" dur="250" autoRev="1" fill="remove"/>
                                        <p:tgtEl>
                                          <p:spTgt spid="62"/>
                                        </p:tgtEl>
                                        <p:attrNameLst>
                                          <p:attrName>style.color</p:attrName>
                                        </p:attrNameLst>
                                      </p:cBhvr>
                                      <p:to>
                                        <a:schemeClr val="bg1"/>
                                      </p:to>
                                    </p:animClr>
                                    <p:animClr clrSpc="rgb" dir="cw">
                                      <p:cBhvr>
                                        <p:cTn id="191" dur="250" autoRev="1" fill="remove"/>
                                        <p:tgtEl>
                                          <p:spTgt spid="62"/>
                                        </p:tgtEl>
                                        <p:attrNameLst>
                                          <p:attrName>fillcolor</p:attrName>
                                        </p:attrNameLst>
                                      </p:cBhvr>
                                      <p:to>
                                        <a:schemeClr val="bg1"/>
                                      </p:to>
                                    </p:animClr>
                                    <p:set>
                                      <p:cBhvr>
                                        <p:cTn id="192" dur="250" autoRev="1" fill="remove"/>
                                        <p:tgtEl>
                                          <p:spTgt spid="62"/>
                                        </p:tgtEl>
                                        <p:attrNameLst>
                                          <p:attrName>fill.type</p:attrName>
                                        </p:attrNameLst>
                                      </p:cBhvr>
                                      <p:to>
                                        <p:strVal val="solid"/>
                                      </p:to>
                                    </p:set>
                                    <p:set>
                                      <p:cBhvr>
                                        <p:cTn id="193" dur="250" autoRev="1" fill="remove"/>
                                        <p:tgtEl>
                                          <p:spTgt spid="62"/>
                                        </p:tgtEl>
                                        <p:attrNameLst>
                                          <p:attrName>fill.on</p:attrName>
                                        </p:attrNameLst>
                                      </p:cBhvr>
                                      <p:to>
                                        <p:strVal val="true"/>
                                      </p:to>
                                    </p:set>
                                  </p:childTnLst>
                                </p:cTn>
                              </p:par>
                              <p:par>
                                <p:cTn id="194" presetID="27" presetClass="emph" presetSubtype="0" fill="remove" grpId="1" nodeType="withEffect">
                                  <p:stCondLst>
                                    <p:cond delay="0"/>
                                  </p:stCondLst>
                                  <p:childTnLst>
                                    <p:animClr clrSpc="rgb" dir="cw">
                                      <p:cBhvr override="childStyle">
                                        <p:cTn id="195" dur="250" autoRev="1" fill="remove"/>
                                        <p:tgtEl>
                                          <p:spTgt spid="63"/>
                                        </p:tgtEl>
                                        <p:attrNameLst>
                                          <p:attrName>style.color</p:attrName>
                                        </p:attrNameLst>
                                      </p:cBhvr>
                                      <p:to>
                                        <a:schemeClr val="bg1"/>
                                      </p:to>
                                    </p:animClr>
                                    <p:animClr clrSpc="rgb" dir="cw">
                                      <p:cBhvr>
                                        <p:cTn id="196" dur="250" autoRev="1" fill="remove"/>
                                        <p:tgtEl>
                                          <p:spTgt spid="63"/>
                                        </p:tgtEl>
                                        <p:attrNameLst>
                                          <p:attrName>fillcolor</p:attrName>
                                        </p:attrNameLst>
                                      </p:cBhvr>
                                      <p:to>
                                        <a:schemeClr val="bg1"/>
                                      </p:to>
                                    </p:animClr>
                                    <p:set>
                                      <p:cBhvr>
                                        <p:cTn id="197" dur="250" autoRev="1" fill="remove"/>
                                        <p:tgtEl>
                                          <p:spTgt spid="63"/>
                                        </p:tgtEl>
                                        <p:attrNameLst>
                                          <p:attrName>fill.type</p:attrName>
                                        </p:attrNameLst>
                                      </p:cBhvr>
                                      <p:to>
                                        <p:strVal val="solid"/>
                                      </p:to>
                                    </p:set>
                                    <p:set>
                                      <p:cBhvr>
                                        <p:cTn id="198" dur="250" autoRev="1" fill="remove"/>
                                        <p:tgtEl>
                                          <p:spTgt spid="63"/>
                                        </p:tgtEl>
                                        <p:attrNameLst>
                                          <p:attrName>fill.on</p:attrName>
                                        </p:attrNameLst>
                                      </p:cBhvr>
                                      <p:to>
                                        <p:strVal val="true"/>
                                      </p:to>
                                    </p:set>
                                  </p:childTnLst>
                                </p:cTn>
                              </p:par>
                              <p:par>
                                <p:cTn id="199" presetID="27" presetClass="emph" presetSubtype="0" fill="remove" grpId="1" nodeType="withEffect">
                                  <p:stCondLst>
                                    <p:cond delay="0"/>
                                  </p:stCondLst>
                                  <p:childTnLst>
                                    <p:animClr clrSpc="rgb" dir="cw">
                                      <p:cBhvr override="childStyle">
                                        <p:cTn id="200" dur="250" autoRev="1" fill="remove"/>
                                        <p:tgtEl>
                                          <p:spTgt spid="55"/>
                                        </p:tgtEl>
                                        <p:attrNameLst>
                                          <p:attrName>style.color</p:attrName>
                                        </p:attrNameLst>
                                      </p:cBhvr>
                                      <p:to>
                                        <a:schemeClr val="bg1"/>
                                      </p:to>
                                    </p:animClr>
                                    <p:animClr clrSpc="rgb" dir="cw">
                                      <p:cBhvr>
                                        <p:cTn id="201" dur="250" autoRev="1" fill="remove"/>
                                        <p:tgtEl>
                                          <p:spTgt spid="55"/>
                                        </p:tgtEl>
                                        <p:attrNameLst>
                                          <p:attrName>fillcolor</p:attrName>
                                        </p:attrNameLst>
                                      </p:cBhvr>
                                      <p:to>
                                        <a:schemeClr val="bg1"/>
                                      </p:to>
                                    </p:animClr>
                                    <p:set>
                                      <p:cBhvr>
                                        <p:cTn id="202" dur="250" autoRev="1" fill="remove"/>
                                        <p:tgtEl>
                                          <p:spTgt spid="55"/>
                                        </p:tgtEl>
                                        <p:attrNameLst>
                                          <p:attrName>fill.type</p:attrName>
                                        </p:attrNameLst>
                                      </p:cBhvr>
                                      <p:to>
                                        <p:strVal val="solid"/>
                                      </p:to>
                                    </p:set>
                                    <p:set>
                                      <p:cBhvr>
                                        <p:cTn id="203" dur="250" autoRev="1" fill="remove"/>
                                        <p:tgtEl>
                                          <p:spTgt spid="55"/>
                                        </p:tgtEl>
                                        <p:attrNameLst>
                                          <p:attrName>fill.on</p:attrName>
                                        </p:attrNameLst>
                                      </p:cBhvr>
                                      <p:to>
                                        <p:strVal val="true"/>
                                      </p:to>
                                    </p:set>
                                  </p:childTnLst>
                                </p:cTn>
                              </p:par>
                              <p:par>
                                <p:cTn id="204" presetID="27" presetClass="emph" presetSubtype="0" fill="remove" grpId="1" nodeType="withEffect">
                                  <p:stCondLst>
                                    <p:cond delay="0"/>
                                  </p:stCondLst>
                                  <p:childTnLst>
                                    <p:animClr clrSpc="rgb" dir="cw">
                                      <p:cBhvr override="childStyle">
                                        <p:cTn id="205" dur="250" autoRev="1" fill="remove"/>
                                        <p:tgtEl>
                                          <p:spTgt spid="60"/>
                                        </p:tgtEl>
                                        <p:attrNameLst>
                                          <p:attrName>style.color</p:attrName>
                                        </p:attrNameLst>
                                      </p:cBhvr>
                                      <p:to>
                                        <a:schemeClr val="bg1"/>
                                      </p:to>
                                    </p:animClr>
                                    <p:animClr clrSpc="rgb" dir="cw">
                                      <p:cBhvr>
                                        <p:cTn id="206" dur="250" autoRev="1" fill="remove"/>
                                        <p:tgtEl>
                                          <p:spTgt spid="60"/>
                                        </p:tgtEl>
                                        <p:attrNameLst>
                                          <p:attrName>fillcolor</p:attrName>
                                        </p:attrNameLst>
                                      </p:cBhvr>
                                      <p:to>
                                        <a:schemeClr val="bg1"/>
                                      </p:to>
                                    </p:animClr>
                                    <p:set>
                                      <p:cBhvr>
                                        <p:cTn id="207" dur="250" autoRev="1" fill="remove"/>
                                        <p:tgtEl>
                                          <p:spTgt spid="60"/>
                                        </p:tgtEl>
                                        <p:attrNameLst>
                                          <p:attrName>fill.type</p:attrName>
                                        </p:attrNameLst>
                                      </p:cBhvr>
                                      <p:to>
                                        <p:strVal val="solid"/>
                                      </p:to>
                                    </p:set>
                                    <p:set>
                                      <p:cBhvr>
                                        <p:cTn id="208" dur="250" autoRev="1" fill="remove"/>
                                        <p:tgtEl>
                                          <p:spTgt spid="60"/>
                                        </p:tgtEl>
                                        <p:attrNameLst>
                                          <p:attrName>fill.on</p:attrName>
                                        </p:attrNameLst>
                                      </p:cBhvr>
                                      <p:to>
                                        <p:strVal val="true"/>
                                      </p:to>
                                    </p:set>
                                  </p:childTnLst>
                                </p:cTn>
                              </p:par>
                              <p:par>
                                <p:cTn id="209" presetID="27" presetClass="emph" presetSubtype="0" fill="remove" grpId="1" nodeType="withEffect">
                                  <p:stCondLst>
                                    <p:cond delay="0"/>
                                  </p:stCondLst>
                                  <p:childTnLst>
                                    <p:animClr clrSpc="rgb" dir="cw">
                                      <p:cBhvr override="childStyle">
                                        <p:cTn id="210" dur="250" autoRev="1" fill="remove"/>
                                        <p:tgtEl>
                                          <p:spTgt spid="59"/>
                                        </p:tgtEl>
                                        <p:attrNameLst>
                                          <p:attrName>style.color</p:attrName>
                                        </p:attrNameLst>
                                      </p:cBhvr>
                                      <p:to>
                                        <a:schemeClr val="bg1"/>
                                      </p:to>
                                    </p:animClr>
                                    <p:animClr clrSpc="rgb" dir="cw">
                                      <p:cBhvr>
                                        <p:cTn id="211" dur="250" autoRev="1" fill="remove"/>
                                        <p:tgtEl>
                                          <p:spTgt spid="59"/>
                                        </p:tgtEl>
                                        <p:attrNameLst>
                                          <p:attrName>fillcolor</p:attrName>
                                        </p:attrNameLst>
                                      </p:cBhvr>
                                      <p:to>
                                        <a:schemeClr val="bg1"/>
                                      </p:to>
                                    </p:animClr>
                                    <p:set>
                                      <p:cBhvr>
                                        <p:cTn id="212" dur="250" autoRev="1" fill="remove"/>
                                        <p:tgtEl>
                                          <p:spTgt spid="59"/>
                                        </p:tgtEl>
                                        <p:attrNameLst>
                                          <p:attrName>fill.type</p:attrName>
                                        </p:attrNameLst>
                                      </p:cBhvr>
                                      <p:to>
                                        <p:strVal val="solid"/>
                                      </p:to>
                                    </p:set>
                                    <p:set>
                                      <p:cBhvr>
                                        <p:cTn id="213" dur="250" autoRev="1" fill="remove"/>
                                        <p:tgtEl>
                                          <p:spTgt spid="59"/>
                                        </p:tgtEl>
                                        <p:attrNameLst>
                                          <p:attrName>fill.on</p:attrName>
                                        </p:attrNameLst>
                                      </p:cBhvr>
                                      <p:to>
                                        <p:strVal val="true"/>
                                      </p:to>
                                    </p:set>
                                  </p:childTnLst>
                                </p:cTn>
                              </p:par>
                              <p:par>
                                <p:cTn id="214" presetID="27" presetClass="emph" presetSubtype="0" fill="remove" grpId="1" nodeType="withEffect">
                                  <p:stCondLst>
                                    <p:cond delay="0"/>
                                  </p:stCondLst>
                                  <p:childTnLst>
                                    <p:animClr clrSpc="rgb" dir="cw">
                                      <p:cBhvr override="childStyle">
                                        <p:cTn id="215" dur="250" autoRev="1" fill="remove"/>
                                        <p:tgtEl>
                                          <p:spTgt spid="58"/>
                                        </p:tgtEl>
                                        <p:attrNameLst>
                                          <p:attrName>style.color</p:attrName>
                                        </p:attrNameLst>
                                      </p:cBhvr>
                                      <p:to>
                                        <a:schemeClr val="bg1"/>
                                      </p:to>
                                    </p:animClr>
                                    <p:animClr clrSpc="rgb" dir="cw">
                                      <p:cBhvr>
                                        <p:cTn id="216" dur="250" autoRev="1" fill="remove"/>
                                        <p:tgtEl>
                                          <p:spTgt spid="58"/>
                                        </p:tgtEl>
                                        <p:attrNameLst>
                                          <p:attrName>fillcolor</p:attrName>
                                        </p:attrNameLst>
                                      </p:cBhvr>
                                      <p:to>
                                        <a:schemeClr val="bg1"/>
                                      </p:to>
                                    </p:animClr>
                                    <p:set>
                                      <p:cBhvr>
                                        <p:cTn id="217" dur="250" autoRev="1" fill="remove"/>
                                        <p:tgtEl>
                                          <p:spTgt spid="58"/>
                                        </p:tgtEl>
                                        <p:attrNameLst>
                                          <p:attrName>fill.type</p:attrName>
                                        </p:attrNameLst>
                                      </p:cBhvr>
                                      <p:to>
                                        <p:strVal val="solid"/>
                                      </p:to>
                                    </p:set>
                                    <p:set>
                                      <p:cBhvr>
                                        <p:cTn id="218" dur="250" autoRev="1" fill="remove"/>
                                        <p:tgtEl>
                                          <p:spTgt spid="58"/>
                                        </p:tgtEl>
                                        <p:attrNameLst>
                                          <p:attrName>fill.on</p:attrName>
                                        </p:attrNameLst>
                                      </p:cBhvr>
                                      <p:to>
                                        <p:strVal val="true"/>
                                      </p:to>
                                    </p:set>
                                  </p:childTnLst>
                                </p:cTn>
                              </p:par>
                              <p:par>
                                <p:cTn id="219" presetID="27" presetClass="emph" presetSubtype="0" fill="remove" grpId="1" nodeType="withEffect">
                                  <p:stCondLst>
                                    <p:cond delay="0"/>
                                  </p:stCondLst>
                                  <p:childTnLst>
                                    <p:animClr clrSpc="rgb" dir="cw">
                                      <p:cBhvr override="childStyle">
                                        <p:cTn id="220" dur="250" autoRev="1" fill="remove"/>
                                        <p:tgtEl>
                                          <p:spTgt spid="57"/>
                                        </p:tgtEl>
                                        <p:attrNameLst>
                                          <p:attrName>style.color</p:attrName>
                                        </p:attrNameLst>
                                      </p:cBhvr>
                                      <p:to>
                                        <a:schemeClr val="bg1"/>
                                      </p:to>
                                    </p:animClr>
                                    <p:animClr clrSpc="rgb" dir="cw">
                                      <p:cBhvr>
                                        <p:cTn id="221" dur="250" autoRev="1" fill="remove"/>
                                        <p:tgtEl>
                                          <p:spTgt spid="57"/>
                                        </p:tgtEl>
                                        <p:attrNameLst>
                                          <p:attrName>fillcolor</p:attrName>
                                        </p:attrNameLst>
                                      </p:cBhvr>
                                      <p:to>
                                        <a:schemeClr val="bg1"/>
                                      </p:to>
                                    </p:animClr>
                                    <p:set>
                                      <p:cBhvr>
                                        <p:cTn id="222" dur="250" autoRev="1" fill="remove"/>
                                        <p:tgtEl>
                                          <p:spTgt spid="57"/>
                                        </p:tgtEl>
                                        <p:attrNameLst>
                                          <p:attrName>fill.type</p:attrName>
                                        </p:attrNameLst>
                                      </p:cBhvr>
                                      <p:to>
                                        <p:strVal val="solid"/>
                                      </p:to>
                                    </p:set>
                                    <p:set>
                                      <p:cBhvr>
                                        <p:cTn id="223" dur="250" autoRev="1" fill="remove"/>
                                        <p:tgtEl>
                                          <p:spTgt spid="57"/>
                                        </p:tgtEl>
                                        <p:attrNameLst>
                                          <p:attrName>fill.on</p:attrName>
                                        </p:attrNameLst>
                                      </p:cBhvr>
                                      <p:to>
                                        <p:strVal val="true"/>
                                      </p:to>
                                    </p:set>
                                  </p:childTnLst>
                                </p:cTn>
                              </p:par>
                              <p:par>
                                <p:cTn id="224" presetID="7" presetClass="emph" presetSubtype="2" fill="hold" nodeType="withEffect">
                                  <p:stCondLst>
                                    <p:cond delay="0"/>
                                  </p:stCondLst>
                                  <p:childTnLst>
                                    <p:animClr clrSpc="rgb" dir="cw">
                                      <p:cBhvr>
                                        <p:cTn id="225" dur="1000" fill="hold"/>
                                        <p:tgtEl>
                                          <p:spTgt spid="61"/>
                                        </p:tgtEl>
                                        <p:attrNameLst>
                                          <p:attrName>stroke.color</p:attrName>
                                        </p:attrNameLst>
                                      </p:cBhvr>
                                      <p:to>
                                        <a:srgbClr val="663300"/>
                                      </p:to>
                                    </p:animClr>
                                    <p:set>
                                      <p:cBhvr>
                                        <p:cTn id="226" dur="1000" fill="hold"/>
                                        <p:tgtEl>
                                          <p:spTgt spid="61"/>
                                        </p:tgtEl>
                                        <p:attrNameLst>
                                          <p:attrName>stroke.on</p:attrName>
                                        </p:attrNameLst>
                                      </p:cBhvr>
                                      <p:to>
                                        <p:strVal val="true"/>
                                      </p:to>
                                    </p:set>
                                  </p:childTnLst>
                                </p:cTn>
                              </p:par>
                              <p:par>
                                <p:cTn id="227" presetID="7" presetClass="emph" presetSubtype="2" fill="hold" nodeType="withEffect">
                                  <p:stCondLst>
                                    <p:cond delay="0"/>
                                  </p:stCondLst>
                                  <p:childTnLst>
                                    <p:animClr clrSpc="rgb" dir="cw">
                                      <p:cBhvr>
                                        <p:cTn id="228" dur="1000" fill="hold"/>
                                        <p:tgtEl>
                                          <p:spTgt spid="56"/>
                                        </p:tgtEl>
                                        <p:attrNameLst>
                                          <p:attrName>stroke.color</p:attrName>
                                        </p:attrNameLst>
                                      </p:cBhvr>
                                      <p:to>
                                        <a:srgbClr val="663300"/>
                                      </p:to>
                                    </p:animClr>
                                    <p:set>
                                      <p:cBhvr>
                                        <p:cTn id="229" dur="1000" fill="hold"/>
                                        <p:tgtEl>
                                          <p:spTgt spid="56"/>
                                        </p:tgtEl>
                                        <p:attrNameLst>
                                          <p:attrName>stroke.on</p:attrName>
                                        </p:attrNameLst>
                                      </p:cBhvr>
                                      <p:to>
                                        <p:strVal val="true"/>
                                      </p:to>
                                    </p:set>
                                  </p:childTnLst>
                                </p:cTn>
                              </p:par>
                              <p:par>
                                <p:cTn id="230" presetID="7" presetClass="emph" presetSubtype="2" fill="hold" nodeType="withEffect">
                                  <p:stCondLst>
                                    <p:cond delay="0"/>
                                  </p:stCondLst>
                                  <p:childTnLst>
                                    <p:animClr clrSpc="rgb" dir="cw">
                                      <p:cBhvr>
                                        <p:cTn id="231" dur="1000" fill="hold"/>
                                        <p:tgtEl>
                                          <p:spTgt spid="62"/>
                                        </p:tgtEl>
                                        <p:attrNameLst>
                                          <p:attrName>stroke.color</p:attrName>
                                        </p:attrNameLst>
                                      </p:cBhvr>
                                      <p:to>
                                        <a:srgbClr val="663300"/>
                                      </p:to>
                                    </p:animClr>
                                    <p:set>
                                      <p:cBhvr>
                                        <p:cTn id="232" dur="1000" fill="hold"/>
                                        <p:tgtEl>
                                          <p:spTgt spid="62"/>
                                        </p:tgtEl>
                                        <p:attrNameLst>
                                          <p:attrName>stroke.on</p:attrName>
                                        </p:attrNameLst>
                                      </p:cBhvr>
                                      <p:to>
                                        <p:strVal val="true"/>
                                      </p:to>
                                    </p:set>
                                  </p:childTnLst>
                                </p:cTn>
                              </p:par>
                              <p:par>
                                <p:cTn id="233" presetID="7" presetClass="emph" presetSubtype="2" fill="hold" nodeType="withEffect">
                                  <p:stCondLst>
                                    <p:cond delay="0"/>
                                  </p:stCondLst>
                                  <p:childTnLst>
                                    <p:animClr clrSpc="rgb" dir="cw">
                                      <p:cBhvr>
                                        <p:cTn id="234" dur="1000" fill="hold"/>
                                        <p:tgtEl>
                                          <p:spTgt spid="63"/>
                                        </p:tgtEl>
                                        <p:attrNameLst>
                                          <p:attrName>stroke.color</p:attrName>
                                        </p:attrNameLst>
                                      </p:cBhvr>
                                      <p:to>
                                        <a:srgbClr val="663300"/>
                                      </p:to>
                                    </p:animClr>
                                    <p:set>
                                      <p:cBhvr>
                                        <p:cTn id="235" dur="1000" fill="hold"/>
                                        <p:tgtEl>
                                          <p:spTgt spid="63"/>
                                        </p:tgtEl>
                                        <p:attrNameLst>
                                          <p:attrName>stroke.on</p:attrName>
                                        </p:attrNameLst>
                                      </p:cBhvr>
                                      <p:to>
                                        <p:strVal val="true"/>
                                      </p:to>
                                    </p:set>
                                  </p:childTnLst>
                                </p:cTn>
                              </p:par>
                              <p:par>
                                <p:cTn id="236" presetID="7" presetClass="emph" presetSubtype="2" fill="hold" nodeType="withEffect">
                                  <p:stCondLst>
                                    <p:cond delay="0"/>
                                  </p:stCondLst>
                                  <p:childTnLst>
                                    <p:animClr clrSpc="rgb" dir="cw">
                                      <p:cBhvr>
                                        <p:cTn id="237" dur="1000" fill="hold"/>
                                        <p:tgtEl>
                                          <p:spTgt spid="55"/>
                                        </p:tgtEl>
                                        <p:attrNameLst>
                                          <p:attrName>stroke.color</p:attrName>
                                        </p:attrNameLst>
                                      </p:cBhvr>
                                      <p:to>
                                        <a:srgbClr val="663300"/>
                                      </p:to>
                                    </p:animClr>
                                    <p:set>
                                      <p:cBhvr>
                                        <p:cTn id="238" dur="1000" fill="hold"/>
                                        <p:tgtEl>
                                          <p:spTgt spid="55"/>
                                        </p:tgtEl>
                                        <p:attrNameLst>
                                          <p:attrName>stroke.on</p:attrName>
                                        </p:attrNameLst>
                                      </p:cBhvr>
                                      <p:to>
                                        <p:strVal val="true"/>
                                      </p:to>
                                    </p:set>
                                  </p:childTnLst>
                                </p:cTn>
                              </p:par>
                              <p:par>
                                <p:cTn id="239" presetID="7" presetClass="emph" presetSubtype="2" fill="hold" nodeType="withEffect">
                                  <p:stCondLst>
                                    <p:cond delay="0"/>
                                  </p:stCondLst>
                                  <p:childTnLst>
                                    <p:animClr clrSpc="rgb" dir="cw">
                                      <p:cBhvr>
                                        <p:cTn id="240" dur="1000" fill="hold"/>
                                        <p:tgtEl>
                                          <p:spTgt spid="60"/>
                                        </p:tgtEl>
                                        <p:attrNameLst>
                                          <p:attrName>stroke.color</p:attrName>
                                        </p:attrNameLst>
                                      </p:cBhvr>
                                      <p:to>
                                        <a:srgbClr val="663300"/>
                                      </p:to>
                                    </p:animClr>
                                    <p:set>
                                      <p:cBhvr>
                                        <p:cTn id="241" dur="1000" fill="hold"/>
                                        <p:tgtEl>
                                          <p:spTgt spid="60"/>
                                        </p:tgtEl>
                                        <p:attrNameLst>
                                          <p:attrName>stroke.on</p:attrName>
                                        </p:attrNameLst>
                                      </p:cBhvr>
                                      <p:to>
                                        <p:strVal val="true"/>
                                      </p:to>
                                    </p:set>
                                  </p:childTnLst>
                                </p:cTn>
                              </p:par>
                              <p:par>
                                <p:cTn id="242" presetID="7" presetClass="emph" presetSubtype="2" fill="hold" nodeType="withEffect">
                                  <p:stCondLst>
                                    <p:cond delay="0"/>
                                  </p:stCondLst>
                                  <p:childTnLst>
                                    <p:animClr clrSpc="rgb" dir="cw">
                                      <p:cBhvr>
                                        <p:cTn id="243" dur="1000" fill="hold"/>
                                        <p:tgtEl>
                                          <p:spTgt spid="59"/>
                                        </p:tgtEl>
                                        <p:attrNameLst>
                                          <p:attrName>stroke.color</p:attrName>
                                        </p:attrNameLst>
                                      </p:cBhvr>
                                      <p:to>
                                        <a:srgbClr val="663300"/>
                                      </p:to>
                                    </p:animClr>
                                    <p:set>
                                      <p:cBhvr>
                                        <p:cTn id="244" dur="1000" fill="hold"/>
                                        <p:tgtEl>
                                          <p:spTgt spid="59"/>
                                        </p:tgtEl>
                                        <p:attrNameLst>
                                          <p:attrName>stroke.on</p:attrName>
                                        </p:attrNameLst>
                                      </p:cBhvr>
                                      <p:to>
                                        <p:strVal val="true"/>
                                      </p:to>
                                    </p:set>
                                  </p:childTnLst>
                                </p:cTn>
                              </p:par>
                              <p:par>
                                <p:cTn id="245" presetID="7" presetClass="emph" presetSubtype="2" fill="hold" nodeType="withEffect">
                                  <p:stCondLst>
                                    <p:cond delay="0"/>
                                  </p:stCondLst>
                                  <p:childTnLst>
                                    <p:animClr clrSpc="rgb" dir="cw">
                                      <p:cBhvr>
                                        <p:cTn id="246" dur="1000" fill="hold"/>
                                        <p:tgtEl>
                                          <p:spTgt spid="58"/>
                                        </p:tgtEl>
                                        <p:attrNameLst>
                                          <p:attrName>stroke.color</p:attrName>
                                        </p:attrNameLst>
                                      </p:cBhvr>
                                      <p:to>
                                        <a:srgbClr val="663300"/>
                                      </p:to>
                                    </p:animClr>
                                    <p:set>
                                      <p:cBhvr>
                                        <p:cTn id="247" dur="1000" fill="hold"/>
                                        <p:tgtEl>
                                          <p:spTgt spid="58"/>
                                        </p:tgtEl>
                                        <p:attrNameLst>
                                          <p:attrName>stroke.on</p:attrName>
                                        </p:attrNameLst>
                                      </p:cBhvr>
                                      <p:to>
                                        <p:strVal val="true"/>
                                      </p:to>
                                    </p:set>
                                  </p:childTnLst>
                                </p:cTn>
                              </p:par>
                              <p:par>
                                <p:cTn id="248" presetID="7" presetClass="emph" presetSubtype="2" fill="hold" nodeType="withEffect">
                                  <p:stCondLst>
                                    <p:cond delay="0"/>
                                  </p:stCondLst>
                                  <p:childTnLst>
                                    <p:animClr clrSpc="rgb" dir="cw">
                                      <p:cBhvr>
                                        <p:cTn id="249" dur="1000" fill="hold"/>
                                        <p:tgtEl>
                                          <p:spTgt spid="57"/>
                                        </p:tgtEl>
                                        <p:attrNameLst>
                                          <p:attrName>stroke.color</p:attrName>
                                        </p:attrNameLst>
                                      </p:cBhvr>
                                      <p:to>
                                        <a:srgbClr val="663300"/>
                                      </p:to>
                                    </p:animClr>
                                    <p:set>
                                      <p:cBhvr>
                                        <p:cTn id="250" dur="1000" fill="hold"/>
                                        <p:tgtEl>
                                          <p:spTgt spid="57"/>
                                        </p:tgtEl>
                                        <p:attrNameLst>
                                          <p:attrName>stroke.on</p:attrName>
                                        </p:attrNameLst>
                                      </p:cBhvr>
                                      <p:to>
                                        <p:strVal val="true"/>
                                      </p:to>
                                    </p:set>
                                  </p:childTnLst>
                                </p:cTn>
                              </p:par>
                            </p:childTnLst>
                          </p:cTn>
                        </p:par>
                      </p:childTnLst>
                    </p:cTn>
                  </p:par>
                  <p:par>
                    <p:cTn id="251" fill="hold">
                      <p:stCondLst>
                        <p:cond delay="indefinite"/>
                      </p:stCondLst>
                      <p:childTnLst>
                        <p:par>
                          <p:cTn id="252" fill="hold">
                            <p:stCondLst>
                              <p:cond delay="0"/>
                            </p:stCondLst>
                            <p:childTnLst>
                              <p:par>
                                <p:cTn id="253" presetID="1" presetClass="emph" presetSubtype="2" fill="hold" nodeType="clickEffect">
                                  <p:stCondLst>
                                    <p:cond delay="0"/>
                                  </p:stCondLst>
                                  <p:childTnLst>
                                    <p:animClr clrSpc="rgb" dir="cw">
                                      <p:cBhvr>
                                        <p:cTn id="254" dur="1000" fill="hold"/>
                                        <p:tgtEl>
                                          <p:spTgt spid="44"/>
                                        </p:tgtEl>
                                        <p:attrNameLst>
                                          <p:attrName>fillcolor</p:attrName>
                                        </p:attrNameLst>
                                      </p:cBhvr>
                                      <p:to>
                                        <a:srgbClr val="969696"/>
                                      </p:to>
                                    </p:animClr>
                                    <p:set>
                                      <p:cBhvr>
                                        <p:cTn id="255" dur="1000" fill="hold"/>
                                        <p:tgtEl>
                                          <p:spTgt spid="44"/>
                                        </p:tgtEl>
                                        <p:attrNameLst>
                                          <p:attrName>fill.type</p:attrName>
                                        </p:attrNameLst>
                                      </p:cBhvr>
                                      <p:to>
                                        <p:strVal val="solid"/>
                                      </p:to>
                                    </p:set>
                                    <p:set>
                                      <p:cBhvr>
                                        <p:cTn id="256" dur="1000" fill="hold"/>
                                        <p:tgtEl>
                                          <p:spTgt spid="4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3" grpId="0" animBg="1"/>
      <p:bldP spid="44" grpId="0" animBg="1"/>
      <p:bldP spid="45" grpId="0" animBg="1"/>
      <p:bldP spid="46" grpId="0" animBg="1"/>
      <p:bldP spid="47" grpId="0" animBg="1"/>
      <p:bldP spid="48" grpId="0" animBg="1"/>
      <p:bldP spid="48" grpId="1" animBg="1"/>
      <p:bldP spid="49" grpId="0" animBg="1"/>
      <p:bldP spid="50" grpId="0" animBg="1"/>
      <p:bldP spid="51" grpId="0" animBg="1"/>
      <p:bldP spid="52" grpId="0"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3"/>
          <p:cNvSpPr txBox="1"/>
          <p:nvPr/>
        </p:nvSpPr>
        <p:spPr>
          <a:xfrm>
            <a:off x="6025402" y="1105841"/>
            <a:ext cx="492443" cy="5277746"/>
          </a:xfrm>
          <a:prstGeom prst="rect">
            <a:avLst/>
          </a:prstGeom>
        </p:spPr>
        <p:style>
          <a:lnRef idx="0">
            <a:schemeClr val="dk1"/>
          </a:lnRef>
          <a:fillRef idx="3">
            <a:schemeClr val="dk1"/>
          </a:fillRef>
          <a:effectRef idx="3">
            <a:schemeClr val="dk1"/>
          </a:effectRef>
          <a:fontRef idx="minor">
            <a:schemeClr val="lt1"/>
          </a:fontRef>
        </p:style>
        <p:txBody>
          <a:bodyPr vert="vert270" wrap="square" lIns="0" tIns="0" rIns="0" bIns="0" rtlCol="0">
            <a:spAutoFit/>
          </a:bodyPr>
          <a:lstStyle/>
          <a:p>
            <a:r>
              <a:rPr lang="en-US" sz="3200" dirty="0" smtClean="0">
                <a:gradFill>
                  <a:gsLst>
                    <a:gs pos="0">
                      <a:schemeClr val="tx1"/>
                    </a:gs>
                    <a:gs pos="86000">
                      <a:schemeClr val="tx1"/>
                    </a:gs>
                  </a:gsLst>
                  <a:lin ang="5400000" scaled="0"/>
                </a:gradFill>
              </a:rPr>
              <a:t>Datacenter Opalis Arch.</a:t>
            </a:r>
          </a:p>
        </p:txBody>
      </p:sp>
      <p:sp>
        <p:nvSpPr>
          <p:cNvPr id="95" name="Rectangle 94"/>
          <p:cNvSpPr/>
          <p:nvPr/>
        </p:nvSpPr>
        <p:spPr bwMode="auto">
          <a:xfrm>
            <a:off x="1633129" y="4174262"/>
            <a:ext cx="2473176" cy="2451015"/>
          </a:xfrm>
          <a:prstGeom prst="rect">
            <a:avLst/>
          </a:prstGeom>
          <a:solidFill>
            <a:schemeClr val="tx1"/>
          </a:solidFill>
          <a:ln>
            <a:solidFill>
              <a:srgbClr val="15A4EB"/>
            </a:solidFill>
            <a:headEnd type="none" w="med" len="med"/>
            <a:tailEnd type="none" w="med" len="med"/>
          </a:ln>
          <a:scene3d>
            <a:camera prst="orthographicFront"/>
            <a:lightRig rig="threePt" dir="t"/>
          </a:scene3d>
          <a:sp3d>
            <a:bevelT prst="slope"/>
          </a:sp3d>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a:xfrm>
            <a:off x="519112" y="228600"/>
            <a:ext cx="11149013" cy="664797"/>
          </a:xfrm>
        </p:spPr>
        <p:txBody>
          <a:bodyPr/>
          <a:lstStyle/>
          <a:p>
            <a:r>
              <a:rPr lang="en-US" smtClean="0"/>
              <a:t>Planning Opalis Architecture in MPSD</a:t>
            </a:r>
            <a:endParaRPr lang="en-US" dirty="0"/>
          </a:p>
        </p:txBody>
      </p:sp>
      <p:sp>
        <p:nvSpPr>
          <p:cNvPr id="25" name="Text Placeholder 2"/>
          <p:cNvSpPr>
            <a:spLocks noGrp="1"/>
          </p:cNvSpPr>
          <p:nvPr>
            <p:ph type="body" sz="quarter" idx="10"/>
          </p:nvPr>
        </p:nvSpPr>
        <p:spPr>
          <a:xfrm>
            <a:off x="519113" y="1447799"/>
            <a:ext cx="5492074" cy="2554545"/>
          </a:xfrm>
        </p:spPr>
        <p:txBody>
          <a:bodyPr/>
          <a:lstStyle/>
          <a:p>
            <a:r>
              <a:rPr lang="en-US" smtClean="0"/>
              <a:t>Approach</a:t>
            </a:r>
          </a:p>
          <a:p>
            <a:pPr lvl="1"/>
            <a:r>
              <a:rPr lang="en-US" smtClean="0"/>
              <a:t>Understand your network distances and limitations</a:t>
            </a:r>
          </a:p>
          <a:p>
            <a:pPr lvl="1"/>
            <a:r>
              <a:rPr lang="en-US" smtClean="0"/>
              <a:t>Map out the required infrastructure based on results of latency tests</a:t>
            </a:r>
            <a:endParaRPr lang="en-US" dirty="0" smtClean="0"/>
          </a:p>
        </p:txBody>
      </p:sp>
      <p:sp>
        <p:nvSpPr>
          <p:cNvPr id="43" name="Rectangle 42"/>
          <p:cNvSpPr/>
          <p:nvPr/>
        </p:nvSpPr>
        <p:spPr bwMode="auto">
          <a:xfrm>
            <a:off x="6517845" y="1106151"/>
            <a:ext cx="5369799" cy="5277745"/>
          </a:xfrm>
          <a:prstGeom prst="rect">
            <a:avLst/>
          </a:prstGeom>
          <a:solidFill>
            <a:schemeClr val="tx1"/>
          </a:solidFill>
          <a:ln>
            <a:solidFill>
              <a:srgbClr val="15A4EB"/>
            </a:solidFill>
            <a:headEnd type="none" w="med" len="med"/>
            <a:tailEnd type="none" w="med" len="med"/>
          </a:ln>
          <a:scene3d>
            <a:camera prst="orthographicFront"/>
            <a:lightRig rig="threePt" dir="t"/>
          </a:scene3d>
          <a:sp3d>
            <a:bevelT prst="slope"/>
          </a:sp3d>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9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212" y="1598969"/>
            <a:ext cx="4581525"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1393696" y="4187626"/>
            <a:ext cx="246221" cy="2437651"/>
          </a:xfrm>
          <a:prstGeom prst="rect">
            <a:avLst/>
          </a:prstGeom>
        </p:spPr>
        <p:style>
          <a:lnRef idx="0">
            <a:schemeClr val="dk1"/>
          </a:lnRef>
          <a:fillRef idx="3">
            <a:schemeClr val="dk1"/>
          </a:fillRef>
          <a:effectRef idx="3">
            <a:schemeClr val="dk1"/>
          </a:effectRef>
          <a:fontRef idx="minor">
            <a:schemeClr val="lt1"/>
          </a:fontRef>
        </p:style>
        <p:txBody>
          <a:bodyPr vert="vert270" wrap="square" lIns="0" tIns="0" rIns="0" bIns="0" rtlCol="0">
            <a:spAutoFit/>
          </a:bodyPr>
          <a:lstStyle/>
          <a:p>
            <a:r>
              <a:rPr lang="en-US" sz="1600" dirty="0" smtClean="0">
                <a:gradFill>
                  <a:gsLst>
                    <a:gs pos="0">
                      <a:schemeClr val="tx1"/>
                    </a:gs>
                    <a:gs pos="86000">
                      <a:schemeClr val="tx1"/>
                    </a:gs>
                  </a:gsLst>
                  <a:lin ang="5400000" scaled="0"/>
                </a:gradFill>
              </a:rPr>
              <a:t>Datacenter Latency Map</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0083" y="4267200"/>
            <a:ext cx="2319268" cy="229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274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par>
                                <p:cTn id="13" presetID="53" presetClass="entr" presetSubtype="16"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fill="hold"/>
                                        <p:tgtEl>
                                          <p:spTgt spid="2050"/>
                                        </p:tgtEl>
                                        <p:attrNameLst>
                                          <p:attrName>ppt_w</p:attrName>
                                        </p:attrNameLst>
                                      </p:cBhvr>
                                      <p:tavLst>
                                        <p:tav tm="0">
                                          <p:val>
                                            <p:fltVal val="0"/>
                                          </p:val>
                                        </p:tav>
                                        <p:tav tm="100000">
                                          <p:val>
                                            <p:strVal val="#ppt_w"/>
                                          </p:val>
                                        </p:tav>
                                      </p:tavLst>
                                    </p:anim>
                                    <p:anim calcmode="lin" valueType="num">
                                      <p:cBhvr>
                                        <p:cTn id="16" dur="500" fill="hold"/>
                                        <p:tgtEl>
                                          <p:spTgt spid="2050"/>
                                        </p:tgtEl>
                                        <p:attrNameLst>
                                          <p:attrName>ppt_h</p:attrName>
                                        </p:attrNameLst>
                                      </p:cBhvr>
                                      <p:tavLst>
                                        <p:tav tm="0">
                                          <p:val>
                                            <p:fltVal val="0"/>
                                          </p:val>
                                        </p:tav>
                                        <p:tav tm="100000">
                                          <p:val>
                                            <p:strVal val="#ppt_h"/>
                                          </p:val>
                                        </p:tav>
                                      </p:tavLst>
                                    </p:anim>
                                    <p:animEffect transition="in" filter="fade">
                                      <p:cBhvr>
                                        <p:cTn id="17" dur="500"/>
                                        <p:tgtEl>
                                          <p:spTgt spid="205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fade">
                                      <p:cBhvr>
                                        <p:cTn id="24" dur="500"/>
                                        <p:tgtEl>
                                          <p:spTgt spid="94"/>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43"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519113" y="962744"/>
            <a:ext cx="6932612" cy="5285656"/>
          </a:xfrm>
          <a:prstGeom prst="roundRect">
            <a:avLst/>
          </a:prstGeom>
          <a:noFill/>
          <a:ln w="38100">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ln w="28575">
                <a:solidFill>
                  <a:schemeClr val="tx1"/>
                </a:solidFill>
              </a:ln>
              <a:gradFill>
                <a:gsLst>
                  <a:gs pos="0">
                    <a:srgbClr val="FFFFFF"/>
                  </a:gs>
                  <a:gs pos="100000">
                    <a:srgbClr val="FFFFFF"/>
                  </a:gs>
                </a:gsLst>
                <a:lin ang="5400000" scaled="0"/>
              </a:gradFill>
            </a:endParaRPr>
          </a:p>
        </p:txBody>
      </p:sp>
      <p:pic>
        <p:nvPicPr>
          <p:cNvPr id="44" name="Picture 43" descr="D:\Pennie's documents\Images for TechEd06\Hardware_Imagery\Server.png"/>
          <p:cNvPicPr>
            <a:picLocks noChangeAspect="1" noChangeArrowheads="1"/>
          </p:cNvPicPr>
          <p:nvPr/>
        </p:nvPicPr>
        <p:blipFill>
          <a:blip r:embed="rId2"/>
          <a:srcRect/>
          <a:stretch>
            <a:fillRect/>
          </a:stretch>
        </p:blipFill>
        <p:spPr bwMode="auto">
          <a:xfrm>
            <a:off x="702536" y="4244699"/>
            <a:ext cx="901985" cy="1330503"/>
          </a:xfrm>
          <a:prstGeom prst="rect">
            <a:avLst/>
          </a:prstGeom>
          <a:noFill/>
        </p:spPr>
      </p:pic>
      <p:pic>
        <p:nvPicPr>
          <p:cNvPr id="45" name="Picture 44" descr="D:\Pennie's documents\Images for TechEd06\Hardware_Imagery\Server.png"/>
          <p:cNvPicPr>
            <a:picLocks noChangeAspect="1" noChangeArrowheads="1"/>
          </p:cNvPicPr>
          <p:nvPr/>
        </p:nvPicPr>
        <p:blipFill>
          <a:blip r:embed="rId2"/>
          <a:srcRect/>
          <a:stretch>
            <a:fillRect/>
          </a:stretch>
        </p:blipFill>
        <p:spPr bwMode="auto">
          <a:xfrm>
            <a:off x="905916" y="4615913"/>
            <a:ext cx="901985" cy="1330503"/>
          </a:xfrm>
          <a:prstGeom prst="rect">
            <a:avLst/>
          </a:prstGeom>
          <a:noFill/>
        </p:spPr>
      </p:pic>
      <p:sp>
        <p:nvSpPr>
          <p:cNvPr id="46" name="Flowchart: Magnetic Disk 45"/>
          <p:cNvSpPr/>
          <p:nvPr/>
        </p:nvSpPr>
        <p:spPr bwMode="auto">
          <a:xfrm>
            <a:off x="1413499" y="5319318"/>
            <a:ext cx="382044" cy="434778"/>
          </a:xfrm>
          <a:prstGeom prst="flowChartMagneticDisk">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356" y="5385953"/>
            <a:ext cx="272330" cy="301508"/>
          </a:xfrm>
          <a:prstGeom prst="rect">
            <a:avLst/>
          </a:prstGeom>
        </p:spPr>
      </p:pic>
      <p:sp>
        <p:nvSpPr>
          <p:cNvPr id="11" name="Rounded Rectangle 10"/>
          <p:cNvSpPr/>
          <p:nvPr/>
        </p:nvSpPr>
        <p:spPr bwMode="auto">
          <a:xfrm>
            <a:off x="2529540" y="944723"/>
            <a:ext cx="1484334" cy="2789077"/>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 name="Rounded Rectangle 9"/>
          <p:cNvSpPr/>
          <p:nvPr/>
        </p:nvSpPr>
        <p:spPr bwMode="auto">
          <a:xfrm>
            <a:off x="1001365" y="958241"/>
            <a:ext cx="1484334" cy="2775559"/>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5" name="Picture 4" descr="D:\Pennie's documents\Images for TechEd06\Hardware_Imagery\Server.png"/>
          <p:cNvPicPr>
            <a:picLocks noChangeAspect="1" noChangeArrowheads="1"/>
          </p:cNvPicPr>
          <p:nvPr/>
        </p:nvPicPr>
        <p:blipFill>
          <a:blip r:embed="rId2"/>
          <a:srcRect/>
          <a:stretch>
            <a:fillRect/>
          </a:stretch>
        </p:blipFill>
        <p:spPr bwMode="auto">
          <a:xfrm>
            <a:off x="1292539" y="1276814"/>
            <a:ext cx="697925" cy="1029497"/>
          </a:xfrm>
          <a:prstGeom prst="rect">
            <a:avLst/>
          </a:prstGeom>
          <a:noFill/>
        </p:spPr>
      </p:pic>
      <p:pic>
        <p:nvPicPr>
          <p:cNvPr id="7" name="Picture 6" descr="D:\Pennie's documents\Images for TechEd06\Hardware_Imagery\Server.png"/>
          <p:cNvPicPr>
            <a:picLocks noChangeAspect="1" noChangeArrowheads="1"/>
          </p:cNvPicPr>
          <p:nvPr/>
        </p:nvPicPr>
        <p:blipFill>
          <a:blip r:embed="rId2"/>
          <a:srcRect/>
          <a:stretch>
            <a:fillRect/>
          </a:stretch>
        </p:blipFill>
        <p:spPr bwMode="auto">
          <a:xfrm>
            <a:off x="2920922" y="1304147"/>
            <a:ext cx="686775" cy="1013050"/>
          </a:xfrm>
          <a:prstGeom prst="rect">
            <a:avLst/>
          </a:prstGeom>
          <a:noFill/>
        </p:spPr>
      </p:pic>
      <p:pic>
        <p:nvPicPr>
          <p:cNvPr id="8" name="Picture 7" descr="D:\Pennie's documents\Images for TechEd06\Hardware_Imagery\Server.png"/>
          <p:cNvPicPr>
            <a:picLocks noChangeAspect="1" noChangeArrowheads="1"/>
          </p:cNvPicPr>
          <p:nvPr/>
        </p:nvPicPr>
        <p:blipFill>
          <a:blip r:embed="rId2"/>
          <a:srcRect/>
          <a:stretch>
            <a:fillRect/>
          </a:stretch>
        </p:blipFill>
        <p:spPr bwMode="auto">
          <a:xfrm>
            <a:off x="4501893" y="1276814"/>
            <a:ext cx="688762" cy="1015981"/>
          </a:xfrm>
          <a:prstGeom prst="rect">
            <a:avLst/>
          </a:prstGeom>
          <a:noFill/>
        </p:spPr>
      </p:pic>
      <p:pic>
        <p:nvPicPr>
          <p:cNvPr id="9" name="Picture 4" descr="\\eventsql\dvd\Online_ART\DVD_Art_Sept-2-2010\Logos\Opalis\Opalis_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290" y="5029200"/>
            <a:ext cx="1676814" cy="838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Pennie's documents\Images for TechEd06\Hardware_Imagery\Server.png"/>
          <p:cNvPicPr>
            <a:picLocks noChangeAspect="1" noChangeArrowheads="1"/>
          </p:cNvPicPr>
          <p:nvPr/>
        </p:nvPicPr>
        <p:blipFill>
          <a:blip r:embed="rId2"/>
          <a:srcRect/>
          <a:stretch>
            <a:fillRect/>
          </a:stretch>
        </p:blipFill>
        <p:spPr bwMode="auto">
          <a:xfrm>
            <a:off x="1292539" y="2569595"/>
            <a:ext cx="623965" cy="920400"/>
          </a:xfrm>
          <a:prstGeom prst="rect">
            <a:avLst/>
          </a:prstGeom>
          <a:noFill/>
        </p:spPr>
      </p:pic>
      <p:pic>
        <p:nvPicPr>
          <p:cNvPr id="15" name="Picture 14" descr="D:\Pennie's documents\Images for TechEd06\Hardware_Imagery\Server.png"/>
          <p:cNvPicPr>
            <a:picLocks noChangeAspect="1" noChangeArrowheads="1"/>
          </p:cNvPicPr>
          <p:nvPr/>
        </p:nvPicPr>
        <p:blipFill>
          <a:blip r:embed="rId2"/>
          <a:srcRect/>
          <a:stretch>
            <a:fillRect/>
          </a:stretch>
        </p:blipFill>
        <p:spPr bwMode="auto">
          <a:xfrm>
            <a:off x="2920922" y="2525362"/>
            <a:ext cx="623965" cy="920400"/>
          </a:xfrm>
          <a:prstGeom prst="rect">
            <a:avLst/>
          </a:prstGeom>
          <a:noFill/>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198" y="3190047"/>
            <a:ext cx="188389" cy="20857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807" y="3190047"/>
            <a:ext cx="188389" cy="208574"/>
          </a:xfrm>
          <a:prstGeom prst="rect">
            <a:avLst/>
          </a:prstGeom>
        </p:spPr>
      </p:pic>
      <p:sp>
        <p:nvSpPr>
          <p:cNvPr id="24" name="TextBox 23"/>
          <p:cNvSpPr txBox="1"/>
          <p:nvPr/>
        </p:nvSpPr>
        <p:spPr>
          <a:xfrm>
            <a:off x="1223875" y="1034396"/>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3</a:t>
            </a:r>
          </a:p>
        </p:txBody>
      </p:sp>
      <p:sp>
        <p:nvSpPr>
          <p:cNvPr id="25" name="TextBox 24"/>
          <p:cNvSpPr txBox="1"/>
          <p:nvPr/>
        </p:nvSpPr>
        <p:spPr>
          <a:xfrm>
            <a:off x="2769042" y="1027903"/>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2</a:t>
            </a:r>
          </a:p>
        </p:txBody>
      </p:sp>
      <p:sp>
        <p:nvSpPr>
          <p:cNvPr id="26" name="TextBox 25"/>
          <p:cNvSpPr txBox="1"/>
          <p:nvPr/>
        </p:nvSpPr>
        <p:spPr>
          <a:xfrm>
            <a:off x="4397233" y="975241"/>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1</a:t>
            </a:r>
          </a:p>
        </p:txBody>
      </p:sp>
      <p:grpSp>
        <p:nvGrpSpPr>
          <p:cNvPr id="6" name="Group 5"/>
          <p:cNvGrpSpPr/>
          <p:nvPr/>
        </p:nvGrpSpPr>
        <p:grpSpPr>
          <a:xfrm>
            <a:off x="4632325" y="4481654"/>
            <a:ext cx="2590800" cy="1272442"/>
            <a:chOff x="8505173" y="2949591"/>
            <a:chExt cx="3037561" cy="1491864"/>
          </a:xfrm>
        </p:grpSpPr>
        <p:sp>
          <p:nvSpPr>
            <p:cNvPr id="3" name="Rounded Rectangle 2"/>
            <p:cNvSpPr/>
            <p:nvPr/>
          </p:nvSpPr>
          <p:spPr bwMode="auto">
            <a:xfrm>
              <a:off x="8505173" y="2949591"/>
              <a:ext cx="3037561" cy="1491864"/>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1" name="Picture 4" descr="C:\Users\Walter\Documents\Active Projects\XTC - SCSM Deck\SysCenter-SvcMgr_bL.png"/>
            <p:cNvPicPr>
              <a:picLocks noChangeAspect="1" noChangeArrowheads="1"/>
            </p:cNvPicPr>
            <p:nvPr/>
          </p:nvPicPr>
          <p:blipFill>
            <a:blip r:embed="rId5" cstate="print">
              <a:lum bright="100000"/>
            </a:blip>
            <a:stretch>
              <a:fillRect/>
            </a:stretch>
          </p:blipFill>
          <p:spPr bwMode="auto">
            <a:xfrm>
              <a:off x="8856894" y="3244110"/>
              <a:ext cx="2475804" cy="859074"/>
            </a:xfrm>
            <a:prstGeom prst="rect">
              <a:avLst/>
            </a:prstGeom>
            <a:noFill/>
            <a:ln>
              <a:noFill/>
            </a:ln>
            <a:effectLst/>
          </p:spPr>
        </p:pic>
      </p:grpSp>
      <p:cxnSp>
        <p:nvCxnSpPr>
          <p:cNvPr id="18" name="Straight Arrow Connector 17"/>
          <p:cNvCxnSpPr/>
          <p:nvPr/>
        </p:nvCxnSpPr>
        <p:spPr>
          <a:xfrm>
            <a:off x="1990464" y="4732855"/>
            <a:ext cx="2511429"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TextBox 19"/>
          <p:cNvSpPr txBox="1"/>
          <p:nvPr/>
        </p:nvSpPr>
        <p:spPr>
          <a:xfrm>
            <a:off x="3044717" y="4286897"/>
            <a:ext cx="339284"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a:gradFill>
                  <a:gsLst>
                    <a:gs pos="0">
                      <a:schemeClr val="tx1"/>
                    </a:gs>
                    <a:gs pos="86000">
                      <a:schemeClr val="tx1"/>
                    </a:gs>
                  </a:gsLst>
                  <a:lin ang="5400000" scaled="0"/>
                </a:gradFill>
              </a:rPr>
              <a:t>2</a:t>
            </a:r>
            <a:endParaRPr lang="en-US" b="1" dirty="0" smtClean="0">
              <a:gradFill>
                <a:gsLst>
                  <a:gs pos="0">
                    <a:schemeClr val="tx1"/>
                  </a:gs>
                  <a:gs pos="86000">
                    <a:schemeClr val="tx1"/>
                  </a:gs>
                </a:gsLst>
                <a:lin ang="5400000" scaled="0"/>
              </a:gradFill>
            </a:endParaRPr>
          </a:p>
        </p:txBody>
      </p:sp>
      <p:sp>
        <p:nvSpPr>
          <p:cNvPr id="2" name="Title 1"/>
          <p:cNvSpPr>
            <a:spLocks noGrp="1"/>
          </p:cNvSpPr>
          <p:nvPr>
            <p:ph type="title"/>
          </p:nvPr>
        </p:nvSpPr>
        <p:spPr/>
        <p:txBody>
          <a:bodyPr/>
          <a:lstStyle/>
          <a:p>
            <a:r>
              <a:rPr lang="en-US" dirty="0"/>
              <a:t>Operational Readiness Using Opalis</a:t>
            </a:r>
          </a:p>
        </p:txBody>
      </p:sp>
      <p:sp>
        <p:nvSpPr>
          <p:cNvPr id="32" name="TextBox 31"/>
          <p:cNvSpPr txBox="1"/>
          <p:nvPr/>
        </p:nvSpPr>
        <p:spPr>
          <a:xfrm>
            <a:off x="5865812" y="1311395"/>
            <a:ext cx="6249987" cy="1089660"/>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sz="1600" dirty="0" smtClean="0">
                <a:gradFill>
                  <a:gsLst>
                    <a:gs pos="0">
                      <a:schemeClr val="tx1"/>
                    </a:gs>
                    <a:gs pos="86000">
                      <a:schemeClr val="tx1"/>
                    </a:gs>
                  </a:gsLst>
                  <a:lin ang="5400000" scaled="0"/>
                </a:gradFill>
              </a:rPr>
              <a:t>Identify </a:t>
            </a:r>
            <a:r>
              <a:rPr lang="en-US" sz="1600" dirty="0">
                <a:gradFill>
                  <a:gsLst>
                    <a:gs pos="0">
                      <a:schemeClr val="tx1"/>
                    </a:gs>
                    <a:gs pos="86000">
                      <a:schemeClr val="tx1"/>
                    </a:gs>
                  </a:gsLst>
                  <a:lin ang="5400000" scaled="0"/>
                </a:gradFill>
              </a:rPr>
              <a:t>unhealthy machines </a:t>
            </a:r>
            <a:r>
              <a:rPr lang="en-US" sz="1600" dirty="0" smtClean="0">
                <a:gradFill>
                  <a:gsLst>
                    <a:gs pos="0">
                      <a:schemeClr val="tx1"/>
                    </a:gs>
                    <a:gs pos="86000">
                      <a:schemeClr val="tx1"/>
                    </a:gs>
                  </a:gsLst>
                  <a:lin ang="5400000" scaled="0"/>
                </a:gradFill>
              </a:rPr>
              <a:t>using AD </a:t>
            </a:r>
            <a:r>
              <a:rPr lang="en-US" sz="1600" dirty="0">
                <a:gradFill>
                  <a:gsLst>
                    <a:gs pos="0">
                      <a:schemeClr val="tx1"/>
                    </a:gs>
                    <a:gs pos="86000">
                      <a:schemeClr val="tx1"/>
                    </a:gs>
                  </a:gsLst>
                  <a:lin ang="5400000" scaled="0"/>
                </a:gradFill>
              </a:rPr>
              <a:t>(Automated</a:t>
            </a:r>
            <a:r>
              <a:rPr lang="en-US" sz="1600" dirty="0" smtClean="0">
                <a:gradFill>
                  <a:gsLst>
                    <a:gs pos="0">
                      <a:schemeClr val="tx1"/>
                    </a:gs>
                    <a:gs pos="86000">
                      <a:schemeClr val="tx1"/>
                    </a:gs>
                  </a:gsLst>
                  <a:lin ang="5400000" scaled="0"/>
                </a:gradFill>
              </a:rPr>
              <a:t>)</a:t>
            </a:r>
          </a:p>
          <a:p>
            <a:pPr marL="800082" lvl="1" indent="-342900">
              <a:buFont typeface="+mj-lt"/>
              <a:buAutoNum type="alphaLcParenR"/>
            </a:pPr>
            <a:r>
              <a:rPr lang="en-US" sz="1600" dirty="0" smtClean="0">
                <a:gradFill>
                  <a:gsLst>
                    <a:gs pos="0">
                      <a:schemeClr val="tx1"/>
                    </a:gs>
                    <a:gs pos="86000">
                      <a:schemeClr val="tx1"/>
                    </a:gs>
                  </a:gsLst>
                  <a:lin ang="5400000" scaled="0"/>
                </a:gradFill>
              </a:rPr>
              <a:t>Query AD</a:t>
            </a:r>
          </a:p>
          <a:p>
            <a:pPr marL="800082" lvl="1" indent="-342900">
              <a:buFont typeface="+mj-lt"/>
              <a:buAutoNum type="alphaLcParenR"/>
            </a:pPr>
            <a:r>
              <a:rPr lang="en-US" sz="1600" dirty="0" smtClean="0">
                <a:gradFill>
                  <a:gsLst>
                    <a:gs pos="0">
                      <a:schemeClr val="tx1"/>
                    </a:gs>
                    <a:gs pos="86000">
                      <a:schemeClr val="tx1"/>
                    </a:gs>
                  </a:gsLst>
                  <a:lin ang="5400000" scaled="0"/>
                </a:gradFill>
              </a:rPr>
              <a:t>Gather machine data</a:t>
            </a:r>
          </a:p>
          <a:p>
            <a:pPr marL="342900" indent="-342900">
              <a:buFont typeface="+mj-lt"/>
              <a:buAutoNum type="arabicPeriod"/>
            </a:pPr>
            <a:r>
              <a:rPr lang="en-US" sz="1600" dirty="0" smtClean="0">
                <a:gradFill>
                  <a:gsLst>
                    <a:gs pos="0">
                      <a:schemeClr val="tx1"/>
                    </a:gs>
                    <a:gs pos="86000">
                      <a:schemeClr val="tx1"/>
                    </a:gs>
                  </a:gsLst>
                  <a:lin ang="5400000" scaled="0"/>
                </a:gradFill>
              </a:rPr>
              <a:t>Create Change Requests in Service Manager (Automated)</a:t>
            </a:r>
            <a:endParaRPr lang="en-US" sz="1600"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2227557863"/>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57552" y="1028159"/>
            <a:ext cx="492443" cy="5577741"/>
          </a:xfrm>
          <a:prstGeom prst="rect">
            <a:avLst/>
          </a:prstGeom>
        </p:spPr>
        <p:style>
          <a:lnRef idx="0">
            <a:schemeClr val="dk1"/>
          </a:lnRef>
          <a:fillRef idx="3">
            <a:schemeClr val="dk1"/>
          </a:fillRef>
          <a:effectRef idx="3">
            <a:schemeClr val="dk1"/>
          </a:effectRef>
          <a:fontRef idx="minor">
            <a:schemeClr val="lt1"/>
          </a:fontRef>
        </p:style>
        <p:txBody>
          <a:bodyPr vert="vert270" wrap="square" lIns="0" tIns="0" rIns="0" bIns="0" rtlCol="0">
            <a:spAutoFit/>
          </a:bodyPr>
          <a:lstStyle/>
          <a:p>
            <a:r>
              <a:rPr lang="en-US" sz="3200" dirty="0" smtClean="0">
                <a:gradFill>
                  <a:gsLst>
                    <a:gs pos="0">
                      <a:schemeClr val="tx1"/>
                    </a:gs>
                    <a:gs pos="86000">
                      <a:schemeClr val="tx1"/>
                    </a:gs>
                  </a:gsLst>
                  <a:lin ang="5400000" scaled="0"/>
                </a:gradFill>
              </a:rPr>
              <a:t>Desktop Mgmt Latency Map</a:t>
            </a:r>
          </a:p>
        </p:txBody>
      </p:sp>
      <p:sp>
        <p:nvSpPr>
          <p:cNvPr id="2" name="Title 1"/>
          <p:cNvSpPr>
            <a:spLocks noGrp="1"/>
          </p:cNvSpPr>
          <p:nvPr>
            <p:ph type="title"/>
          </p:nvPr>
        </p:nvSpPr>
        <p:spPr/>
        <p:txBody>
          <a:bodyPr/>
          <a:lstStyle/>
          <a:p>
            <a:r>
              <a:rPr lang="en-US" smtClean="0"/>
              <a:t>Planning Opalis Architecture in MPSD</a:t>
            </a:r>
            <a:endParaRPr lang="en-US" dirty="0"/>
          </a:p>
        </p:txBody>
      </p:sp>
      <p:sp>
        <p:nvSpPr>
          <p:cNvPr id="25" name="Text Placeholder 2"/>
          <p:cNvSpPr>
            <a:spLocks noGrp="1"/>
          </p:cNvSpPr>
          <p:nvPr>
            <p:ph type="body" sz="quarter" idx="10"/>
          </p:nvPr>
        </p:nvSpPr>
        <p:spPr>
          <a:xfrm>
            <a:off x="519113" y="1447799"/>
            <a:ext cx="5492074" cy="2554545"/>
          </a:xfrm>
        </p:spPr>
        <p:txBody>
          <a:bodyPr/>
          <a:lstStyle/>
          <a:p>
            <a:r>
              <a:rPr lang="en-US" smtClean="0"/>
              <a:t>Approach</a:t>
            </a:r>
          </a:p>
          <a:p>
            <a:pPr lvl="1"/>
            <a:r>
              <a:rPr lang="en-US" smtClean="0"/>
              <a:t>Understand your network distances and limitations</a:t>
            </a:r>
          </a:p>
          <a:p>
            <a:pPr lvl="1"/>
            <a:r>
              <a:rPr lang="en-US" smtClean="0"/>
              <a:t>Map out the required infrastructure based on results of latency tests</a:t>
            </a:r>
            <a:endParaRPr lang="en-US" dirty="0" smtClean="0"/>
          </a:p>
        </p:txBody>
      </p:sp>
      <p:sp>
        <p:nvSpPr>
          <p:cNvPr id="92" name="Rectangle 91"/>
          <p:cNvSpPr/>
          <p:nvPr/>
        </p:nvSpPr>
        <p:spPr bwMode="auto">
          <a:xfrm>
            <a:off x="6449995" y="1027448"/>
            <a:ext cx="5633686" cy="5578453"/>
          </a:xfrm>
          <a:prstGeom prst="rect">
            <a:avLst/>
          </a:prstGeom>
          <a:solidFill>
            <a:schemeClr val="tx1"/>
          </a:solidFill>
          <a:ln>
            <a:solidFill>
              <a:srgbClr val="15A4EB"/>
            </a:solidFill>
            <a:headEnd type="none" w="med" len="med"/>
            <a:tailEnd type="none" w="med" len="med"/>
          </a:ln>
          <a:scene3d>
            <a:camera prst="orthographicFront"/>
            <a:lightRig rig="threePt" dir="t"/>
          </a:scene3d>
          <a:sp3d>
            <a:bevelT prst="slope"/>
          </a:sp3d>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93" name="Oval 92"/>
          <p:cNvSpPr/>
          <p:nvPr/>
        </p:nvSpPr>
        <p:spPr bwMode="auto">
          <a:xfrm>
            <a:off x="6646064" y="1168978"/>
            <a:ext cx="5263175" cy="5263175"/>
          </a:xfrm>
          <a:prstGeom prst="ellipse">
            <a:avLst/>
          </a:prstGeom>
          <a:ln>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96" name="Oval 95"/>
          <p:cNvSpPr/>
          <p:nvPr/>
        </p:nvSpPr>
        <p:spPr bwMode="auto">
          <a:xfrm>
            <a:off x="7167968" y="1695829"/>
            <a:ext cx="4209474" cy="4209474"/>
          </a:xfrm>
          <a:prstGeom prst="ellipse">
            <a:avLst/>
          </a:prstGeom>
          <a:ln>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97" name="Oval 96"/>
          <p:cNvSpPr/>
          <p:nvPr/>
        </p:nvSpPr>
        <p:spPr bwMode="auto">
          <a:xfrm>
            <a:off x="7645672" y="2211522"/>
            <a:ext cx="3155070" cy="3155070"/>
          </a:xfrm>
          <a:prstGeom prst="ellipse">
            <a:avLst/>
          </a:prstGeom>
          <a:ln>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98" name="Oval 97"/>
          <p:cNvSpPr/>
          <p:nvPr/>
        </p:nvSpPr>
        <p:spPr bwMode="auto">
          <a:xfrm>
            <a:off x="8172597" y="2738455"/>
            <a:ext cx="2101204" cy="2101204"/>
          </a:xfrm>
          <a:prstGeom prst="ellipse">
            <a:avLst/>
          </a:prstGeom>
          <a:ln>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99" name="Oval 98"/>
          <p:cNvSpPr/>
          <p:nvPr/>
        </p:nvSpPr>
        <p:spPr bwMode="auto">
          <a:xfrm>
            <a:off x="8633336" y="3199186"/>
            <a:ext cx="1179742" cy="1179742"/>
          </a:xfrm>
          <a:prstGeom prst="ellipse">
            <a:avLst/>
          </a:prstGeom>
          <a:ln>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0" name="Rounded Rectangle 99"/>
          <p:cNvSpPr/>
          <p:nvPr/>
        </p:nvSpPr>
        <p:spPr bwMode="auto">
          <a:xfrm>
            <a:off x="8896410" y="3312956"/>
            <a:ext cx="701141" cy="225893"/>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400" b="1" dirty="0" smtClean="0">
                <a:solidFill>
                  <a:schemeClr val="bg1"/>
                </a:solidFill>
              </a:rPr>
              <a:t>30ms</a:t>
            </a:r>
            <a:endParaRPr lang="en-US" sz="1600" b="1" dirty="0" smtClean="0">
              <a:solidFill>
                <a:schemeClr val="bg1"/>
              </a:solidFill>
            </a:endParaRPr>
          </a:p>
        </p:txBody>
      </p:sp>
      <p:sp>
        <p:nvSpPr>
          <p:cNvPr id="101" name="Rounded Rectangle 100"/>
          <p:cNvSpPr/>
          <p:nvPr/>
        </p:nvSpPr>
        <p:spPr bwMode="auto">
          <a:xfrm>
            <a:off x="8866209" y="2816371"/>
            <a:ext cx="748703" cy="258769"/>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400" b="1" dirty="0" smtClean="0">
                <a:solidFill>
                  <a:schemeClr val="bg1"/>
                </a:solidFill>
              </a:rPr>
              <a:t>50ms</a:t>
            </a:r>
            <a:endParaRPr lang="en-US" sz="1600" b="1" dirty="0" smtClean="0">
              <a:solidFill>
                <a:schemeClr val="bg1"/>
              </a:solidFill>
            </a:endParaRPr>
          </a:p>
        </p:txBody>
      </p:sp>
      <p:sp>
        <p:nvSpPr>
          <p:cNvPr id="102" name="Rounded Rectangle 101"/>
          <p:cNvSpPr/>
          <p:nvPr/>
        </p:nvSpPr>
        <p:spPr bwMode="auto">
          <a:xfrm>
            <a:off x="8837612" y="2246934"/>
            <a:ext cx="826963" cy="258769"/>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400" b="1" dirty="0" smtClean="0">
                <a:solidFill>
                  <a:schemeClr val="bg1"/>
                </a:solidFill>
              </a:rPr>
              <a:t>100ms</a:t>
            </a:r>
            <a:endParaRPr lang="en-US" sz="1600" b="1" dirty="0" smtClean="0">
              <a:solidFill>
                <a:schemeClr val="bg1"/>
              </a:solidFill>
            </a:endParaRPr>
          </a:p>
        </p:txBody>
      </p:sp>
      <p:sp>
        <p:nvSpPr>
          <p:cNvPr id="103" name="Rounded Rectangle 102"/>
          <p:cNvSpPr/>
          <p:nvPr/>
        </p:nvSpPr>
        <p:spPr bwMode="auto">
          <a:xfrm>
            <a:off x="8843060" y="1770154"/>
            <a:ext cx="815728" cy="258769"/>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400" b="1" dirty="0" smtClean="0">
                <a:solidFill>
                  <a:schemeClr val="bg1"/>
                </a:solidFill>
              </a:rPr>
              <a:t>200ms</a:t>
            </a:r>
            <a:endParaRPr lang="en-US" sz="1600" b="1" dirty="0" smtClean="0">
              <a:solidFill>
                <a:schemeClr val="bg1"/>
              </a:solidFill>
            </a:endParaRPr>
          </a:p>
        </p:txBody>
      </p:sp>
      <p:sp>
        <p:nvSpPr>
          <p:cNvPr id="104" name="Rounded Rectangle 103"/>
          <p:cNvSpPr/>
          <p:nvPr/>
        </p:nvSpPr>
        <p:spPr bwMode="auto">
          <a:xfrm>
            <a:off x="8848851" y="1221771"/>
            <a:ext cx="766061" cy="258769"/>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400" b="1" dirty="0" smtClean="0">
                <a:solidFill>
                  <a:schemeClr val="bg1"/>
                </a:solidFill>
              </a:rPr>
              <a:t>500ms</a:t>
            </a:r>
            <a:endParaRPr lang="en-US" sz="1600" b="1" dirty="0" smtClean="0">
              <a:solidFill>
                <a:schemeClr val="bg1"/>
              </a:solidFill>
            </a:endParaRPr>
          </a:p>
        </p:txBody>
      </p:sp>
      <p:sp>
        <p:nvSpPr>
          <p:cNvPr id="105" name="Oval 104"/>
          <p:cNvSpPr/>
          <p:nvPr/>
        </p:nvSpPr>
        <p:spPr bwMode="auto">
          <a:xfrm>
            <a:off x="8891065" y="3590783"/>
            <a:ext cx="714543" cy="714543"/>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6" name="Oval 105"/>
          <p:cNvSpPr/>
          <p:nvPr/>
        </p:nvSpPr>
        <p:spPr bwMode="auto">
          <a:xfrm>
            <a:off x="7171386" y="4839659"/>
            <a:ext cx="673210" cy="6732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7" name="Oval 106"/>
          <p:cNvSpPr/>
          <p:nvPr/>
        </p:nvSpPr>
        <p:spPr bwMode="auto">
          <a:xfrm>
            <a:off x="10310140" y="2154431"/>
            <a:ext cx="620310" cy="6203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8" name="Oval 107"/>
          <p:cNvSpPr/>
          <p:nvPr/>
        </p:nvSpPr>
        <p:spPr bwMode="auto">
          <a:xfrm>
            <a:off x="7443851" y="4351557"/>
            <a:ext cx="285019" cy="285019"/>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9" name="Oval 108"/>
          <p:cNvSpPr/>
          <p:nvPr/>
        </p:nvSpPr>
        <p:spPr bwMode="auto">
          <a:xfrm>
            <a:off x="6950340" y="4605281"/>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10" name="Oval 109"/>
          <p:cNvSpPr/>
          <p:nvPr/>
        </p:nvSpPr>
        <p:spPr bwMode="auto">
          <a:xfrm>
            <a:off x="6696858" y="4265150"/>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11" name="Oval 110"/>
          <p:cNvSpPr/>
          <p:nvPr/>
        </p:nvSpPr>
        <p:spPr bwMode="auto">
          <a:xfrm>
            <a:off x="6999796" y="4019310"/>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12" name="Oval 111"/>
          <p:cNvSpPr/>
          <p:nvPr/>
        </p:nvSpPr>
        <p:spPr bwMode="auto">
          <a:xfrm>
            <a:off x="6857286" y="2991963"/>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13" name="Oval 112"/>
          <p:cNvSpPr/>
          <p:nvPr/>
        </p:nvSpPr>
        <p:spPr bwMode="auto">
          <a:xfrm>
            <a:off x="7828776" y="5812102"/>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14" name="Oval 113"/>
          <p:cNvSpPr/>
          <p:nvPr/>
        </p:nvSpPr>
        <p:spPr bwMode="auto">
          <a:xfrm>
            <a:off x="8562081" y="5762793"/>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15" name="Oval 114"/>
          <p:cNvSpPr/>
          <p:nvPr/>
        </p:nvSpPr>
        <p:spPr bwMode="auto">
          <a:xfrm>
            <a:off x="8991716" y="6055344"/>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16" name="Oval 115"/>
          <p:cNvSpPr/>
          <p:nvPr/>
        </p:nvSpPr>
        <p:spPr bwMode="auto">
          <a:xfrm>
            <a:off x="9151952" y="6234359"/>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17" name="Oval 116"/>
          <p:cNvSpPr/>
          <p:nvPr/>
        </p:nvSpPr>
        <p:spPr bwMode="auto">
          <a:xfrm>
            <a:off x="9813078" y="5968804"/>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18" name="Oval 117"/>
          <p:cNvSpPr/>
          <p:nvPr/>
        </p:nvSpPr>
        <p:spPr bwMode="auto">
          <a:xfrm>
            <a:off x="10273801" y="5689964"/>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19" name="Oval 118"/>
          <p:cNvSpPr/>
          <p:nvPr/>
        </p:nvSpPr>
        <p:spPr bwMode="auto">
          <a:xfrm>
            <a:off x="11148659" y="5079168"/>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20" name="Oval 119"/>
          <p:cNvSpPr/>
          <p:nvPr/>
        </p:nvSpPr>
        <p:spPr bwMode="auto">
          <a:xfrm>
            <a:off x="10930450" y="5569294"/>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21" name="Oval 120"/>
          <p:cNvSpPr/>
          <p:nvPr/>
        </p:nvSpPr>
        <p:spPr bwMode="auto">
          <a:xfrm>
            <a:off x="11446475" y="4449554"/>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22" name="Oval 121"/>
          <p:cNvSpPr/>
          <p:nvPr/>
        </p:nvSpPr>
        <p:spPr bwMode="auto">
          <a:xfrm>
            <a:off x="11532099" y="3948055"/>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23" name="Oval 122"/>
          <p:cNvSpPr/>
          <p:nvPr/>
        </p:nvSpPr>
        <p:spPr bwMode="auto">
          <a:xfrm>
            <a:off x="11576058" y="3544888"/>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24" name="Oval 123"/>
          <p:cNvSpPr/>
          <p:nvPr/>
        </p:nvSpPr>
        <p:spPr bwMode="auto">
          <a:xfrm>
            <a:off x="11488495" y="3134473"/>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25" name="Oval 124"/>
          <p:cNvSpPr/>
          <p:nvPr/>
        </p:nvSpPr>
        <p:spPr bwMode="auto">
          <a:xfrm>
            <a:off x="11294431" y="2526412"/>
            <a:ext cx="200838" cy="2008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26" name="Oval 125"/>
          <p:cNvSpPr/>
          <p:nvPr/>
        </p:nvSpPr>
        <p:spPr bwMode="auto">
          <a:xfrm>
            <a:off x="7167968" y="2673861"/>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27" name="Oval 126"/>
          <p:cNvSpPr/>
          <p:nvPr/>
        </p:nvSpPr>
        <p:spPr bwMode="auto">
          <a:xfrm>
            <a:off x="10417232" y="1763926"/>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28" name="Oval 127"/>
          <p:cNvSpPr/>
          <p:nvPr/>
        </p:nvSpPr>
        <p:spPr bwMode="auto">
          <a:xfrm>
            <a:off x="7828776" y="1689578"/>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29" name="Oval 128"/>
          <p:cNvSpPr/>
          <p:nvPr/>
        </p:nvSpPr>
        <p:spPr bwMode="auto">
          <a:xfrm>
            <a:off x="6773249" y="3584031"/>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30" name="Oval 129"/>
          <p:cNvSpPr/>
          <p:nvPr/>
        </p:nvSpPr>
        <p:spPr bwMode="auto">
          <a:xfrm>
            <a:off x="10901636" y="1929900"/>
            <a:ext cx="142510" cy="14251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31" name="Picture 1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0262" y="3723670"/>
            <a:ext cx="417154" cy="461849"/>
          </a:xfrm>
          <a:prstGeom prst="rect">
            <a:avLst/>
          </a:prstGeom>
        </p:spPr>
      </p:pic>
      <p:pic>
        <p:nvPicPr>
          <p:cNvPr id="132" name="Picture 1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8478" y="4961453"/>
            <a:ext cx="388045" cy="429621"/>
          </a:xfrm>
          <a:prstGeom prst="rect">
            <a:avLst/>
          </a:prstGeom>
        </p:spPr>
      </p:pic>
      <p:pic>
        <p:nvPicPr>
          <p:cNvPr id="133" name="Picture 1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898" y="2246933"/>
            <a:ext cx="385612" cy="426927"/>
          </a:xfrm>
          <a:prstGeom prst="rect">
            <a:avLst/>
          </a:prstGeom>
        </p:spPr>
      </p:pic>
      <p:sp>
        <p:nvSpPr>
          <p:cNvPr id="45" name="Flowchart: Magnetic Disk 44"/>
          <p:cNvSpPr/>
          <p:nvPr/>
        </p:nvSpPr>
        <p:spPr bwMode="auto">
          <a:xfrm>
            <a:off x="9277651" y="3938938"/>
            <a:ext cx="231535" cy="207162"/>
          </a:xfrm>
          <a:prstGeom prst="flowChartMagneticDisk">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46" name="Flowchart: Magnetic Disk 45"/>
          <p:cNvSpPr/>
          <p:nvPr/>
        </p:nvSpPr>
        <p:spPr bwMode="auto">
          <a:xfrm>
            <a:off x="7507991" y="5159430"/>
            <a:ext cx="231535" cy="207162"/>
          </a:xfrm>
          <a:prstGeom prst="flowChartMagneticDisk">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47" name="Flowchart: Magnetic Disk 46"/>
          <p:cNvSpPr/>
          <p:nvPr/>
        </p:nvSpPr>
        <p:spPr bwMode="auto">
          <a:xfrm>
            <a:off x="10626084" y="2460396"/>
            <a:ext cx="231535" cy="207162"/>
          </a:xfrm>
          <a:prstGeom prst="flowChartMagneticDisk">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48" name="Picture 2" descr="\\eventsql\dvd\Online_ART\DVD_Art_Sept-2-2010\Artwork_Imagery\Icons - Illustrations\Symbols\do not don't sign gradient 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3244" y="4852198"/>
            <a:ext cx="680542" cy="6805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eventsql\dvd\Online_ART\DVD_Art_Sept-2-2010\Artwork_Imagery\Icons - Illustrations\Symbols\do not don't sign gradient 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5833" y="2138327"/>
            <a:ext cx="680542" cy="68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80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3"/>
                                        </p:tgtEl>
                                        <p:attrNameLst>
                                          <p:attrName>style.visibility</p:attrName>
                                        </p:attrNameLst>
                                      </p:cBhvr>
                                      <p:to>
                                        <p:strVal val="visible"/>
                                      </p:to>
                                    </p:set>
                                    <p:anim calcmode="lin" valueType="num">
                                      <p:cBhvr>
                                        <p:cTn id="11" dur="500" fill="hold"/>
                                        <p:tgtEl>
                                          <p:spTgt spid="93"/>
                                        </p:tgtEl>
                                        <p:attrNameLst>
                                          <p:attrName>ppt_w</p:attrName>
                                        </p:attrNameLst>
                                      </p:cBhvr>
                                      <p:tavLst>
                                        <p:tav tm="0">
                                          <p:val>
                                            <p:fltVal val="0"/>
                                          </p:val>
                                        </p:tav>
                                        <p:tav tm="100000">
                                          <p:val>
                                            <p:strVal val="#ppt_w"/>
                                          </p:val>
                                        </p:tav>
                                      </p:tavLst>
                                    </p:anim>
                                    <p:anim calcmode="lin" valueType="num">
                                      <p:cBhvr>
                                        <p:cTn id="12" dur="500" fill="hold"/>
                                        <p:tgtEl>
                                          <p:spTgt spid="93"/>
                                        </p:tgtEl>
                                        <p:attrNameLst>
                                          <p:attrName>ppt_h</p:attrName>
                                        </p:attrNameLst>
                                      </p:cBhvr>
                                      <p:tavLst>
                                        <p:tav tm="0">
                                          <p:val>
                                            <p:fltVal val="0"/>
                                          </p:val>
                                        </p:tav>
                                        <p:tav tm="100000">
                                          <p:val>
                                            <p:strVal val="#ppt_h"/>
                                          </p:val>
                                        </p:tav>
                                      </p:tavLst>
                                    </p:anim>
                                    <p:animEffect transition="in" filter="fade">
                                      <p:cBhvr>
                                        <p:cTn id="13" dur="500"/>
                                        <p:tgtEl>
                                          <p:spTgt spid="9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6"/>
                                        </p:tgtEl>
                                        <p:attrNameLst>
                                          <p:attrName>style.visibility</p:attrName>
                                        </p:attrNameLst>
                                      </p:cBhvr>
                                      <p:to>
                                        <p:strVal val="visible"/>
                                      </p:to>
                                    </p:set>
                                    <p:anim calcmode="lin" valueType="num">
                                      <p:cBhvr>
                                        <p:cTn id="17" dur="500" fill="hold"/>
                                        <p:tgtEl>
                                          <p:spTgt spid="96"/>
                                        </p:tgtEl>
                                        <p:attrNameLst>
                                          <p:attrName>ppt_w</p:attrName>
                                        </p:attrNameLst>
                                      </p:cBhvr>
                                      <p:tavLst>
                                        <p:tav tm="0">
                                          <p:val>
                                            <p:fltVal val="0"/>
                                          </p:val>
                                        </p:tav>
                                        <p:tav tm="100000">
                                          <p:val>
                                            <p:strVal val="#ppt_w"/>
                                          </p:val>
                                        </p:tav>
                                      </p:tavLst>
                                    </p:anim>
                                    <p:anim calcmode="lin" valueType="num">
                                      <p:cBhvr>
                                        <p:cTn id="18" dur="500" fill="hold"/>
                                        <p:tgtEl>
                                          <p:spTgt spid="96"/>
                                        </p:tgtEl>
                                        <p:attrNameLst>
                                          <p:attrName>ppt_h</p:attrName>
                                        </p:attrNameLst>
                                      </p:cBhvr>
                                      <p:tavLst>
                                        <p:tav tm="0">
                                          <p:val>
                                            <p:fltVal val="0"/>
                                          </p:val>
                                        </p:tav>
                                        <p:tav tm="100000">
                                          <p:val>
                                            <p:strVal val="#ppt_h"/>
                                          </p:val>
                                        </p:tav>
                                      </p:tavLst>
                                    </p:anim>
                                    <p:animEffect transition="in" filter="fade">
                                      <p:cBhvr>
                                        <p:cTn id="19" dur="500"/>
                                        <p:tgtEl>
                                          <p:spTgt spid="96"/>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97"/>
                                        </p:tgtEl>
                                        <p:attrNameLst>
                                          <p:attrName>style.visibility</p:attrName>
                                        </p:attrNameLst>
                                      </p:cBhvr>
                                      <p:to>
                                        <p:strVal val="visible"/>
                                      </p:to>
                                    </p:set>
                                    <p:anim calcmode="lin" valueType="num">
                                      <p:cBhvr>
                                        <p:cTn id="23" dur="500" fill="hold"/>
                                        <p:tgtEl>
                                          <p:spTgt spid="97"/>
                                        </p:tgtEl>
                                        <p:attrNameLst>
                                          <p:attrName>ppt_w</p:attrName>
                                        </p:attrNameLst>
                                      </p:cBhvr>
                                      <p:tavLst>
                                        <p:tav tm="0">
                                          <p:val>
                                            <p:fltVal val="0"/>
                                          </p:val>
                                        </p:tav>
                                        <p:tav tm="100000">
                                          <p:val>
                                            <p:strVal val="#ppt_w"/>
                                          </p:val>
                                        </p:tav>
                                      </p:tavLst>
                                    </p:anim>
                                    <p:anim calcmode="lin" valueType="num">
                                      <p:cBhvr>
                                        <p:cTn id="24" dur="500" fill="hold"/>
                                        <p:tgtEl>
                                          <p:spTgt spid="97"/>
                                        </p:tgtEl>
                                        <p:attrNameLst>
                                          <p:attrName>ppt_h</p:attrName>
                                        </p:attrNameLst>
                                      </p:cBhvr>
                                      <p:tavLst>
                                        <p:tav tm="0">
                                          <p:val>
                                            <p:fltVal val="0"/>
                                          </p:val>
                                        </p:tav>
                                        <p:tav tm="100000">
                                          <p:val>
                                            <p:strVal val="#ppt_h"/>
                                          </p:val>
                                        </p:tav>
                                      </p:tavLst>
                                    </p:anim>
                                    <p:animEffect transition="in" filter="fade">
                                      <p:cBhvr>
                                        <p:cTn id="25" dur="500"/>
                                        <p:tgtEl>
                                          <p:spTgt spid="97"/>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p:cTn id="29" dur="500" fill="hold"/>
                                        <p:tgtEl>
                                          <p:spTgt spid="98"/>
                                        </p:tgtEl>
                                        <p:attrNameLst>
                                          <p:attrName>ppt_w</p:attrName>
                                        </p:attrNameLst>
                                      </p:cBhvr>
                                      <p:tavLst>
                                        <p:tav tm="0">
                                          <p:val>
                                            <p:fltVal val="0"/>
                                          </p:val>
                                        </p:tav>
                                        <p:tav tm="100000">
                                          <p:val>
                                            <p:strVal val="#ppt_w"/>
                                          </p:val>
                                        </p:tav>
                                      </p:tavLst>
                                    </p:anim>
                                    <p:anim calcmode="lin" valueType="num">
                                      <p:cBhvr>
                                        <p:cTn id="30" dur="500" fill="hold"/>
                                        <p:tgtEl>
                                          <p:spTgt spid="98"/>
                                        </p:tgtEl>
                                        <p:attrNameLst>
                                          <p:attrName>ppt_h</p:attrName>
                                        </p:attrNameLst>
                                      </p:cBhvr>
                                      <p:tavLst>
                                        <p:tav tm="0">
                                          <p:val>
                                            <p:fltVal val="0"/>
                                          </p:val>
                                        </p:tav>
                                        <p:tav tm="100000">
                                          <p:val>
                                            <p:strVal val="#ppt_h"/>
                                          </p:val>
                                        </p:tav>
                                      </p:tavLst>
                                    </p:anim>
                                    <p:animEffect transition="in" filter="fade">
                                      <p:cBhvr>
                                        <p:cTn id="31" dur="500"/>
                                        <p:tgtEl>
                                          <p:spTgt spid="98"/>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99"/>
                                        </p:tgtEl>
                                        <p:attrNameLst>
                                          <p:attrName>style.visibility</p:attrName>
                                        </p:attrNameLst>
                                      </p:cBhvr>
                                      <p:to>
                                        <p:strVal val="visible"/>
                                      </p:to>
                                    </p:set>
                                    <p:anim calcmode="lin" valueType="num">
                                      <p:cBhvr>
                                        <p:cTn id="35" dur="500" fill="hold"/>
                                        <p:tgtEl>
                                          <p:spTgt spid="99"/>
                                        </p:tgtEl>
                                        <p:attrNameLst>
                                          <p:attrName>ppt_w</p:attrName>
                                        </p:attrNameLst>
                                      </p:cBhvr>
                                      <p:tavLst>
                                        <p:tav tm="0">
                                          <p:val>
                                            <p:fltVal val="0"/>
                                          </p:val>
                                        </p:tav>
                                        <p:tav tm="100000">
                                          <p:val>
                                            <p:strVal val="#ppt_w"/>
                                          </p:val>
                                        </p:tav>
                                      </p:tavLst>
                                    </p:anim>
                                    <p:anim calcmode="lin" valueType="num">
                                      <p:cBhvr>
                                        <p:cTn id="36" dur="500" fill="hold"/>
                                        <p:tgtEl>
                                          <p:spTgt spid="99"/>
                                        </p:tgtEl>
                                        <p:attrNameLst>
                                          <p:attrName>ppt_h</p:attrName>
                                        </p:attrNameLst>
                                      </p:cBhvr>
                                      <p:tavLst>
                                        <p:tav tm="0">
                                          <p:val>
                                            <p:fltVal val="0"/>
                                          </p:val>
                                        </p:tav>
                                        <p:tav tm="100000">
                                          <p:val>
                                            <p:strVal val="#ppt_h"/>
                                          </p:val>
                                        </p:tav>
                                      </p:tavLst>
                                    </p:anim>
                                    <p:animEffect transition="in" filter="fade">
                                      <p:cBhvr>
                                        <p:cTn id="37" dur="500"/>
                                        <p:tgtEl>
                                          <p:spTgt spid="99"/>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100"/>
                                        </p:tgtEl>
                                        <p:attrNameLst>
                                          <p:attrName>style.visibility</p:attrName>
                                        </p:attrNameLst>
                                      </p:cBhvr>
                                      <p:to>
                                        <p:strVal val="visible"/>
                                      </p:to>
                                    </p:set>
                                    <p:anim calcmode="lin" valueType="num">
                                      <p:cBhvr>
                                        <p:cTn id="41" dur="500" fill="hold"/>
                                        <p:tgtEl>
                                          <p:spTgt spid="100"/>
                                        </p:tgtEl>
                                        <p:attrNameLst>
                                          <p:attrName>ppt_w</p:attrName>
                                        </p:attrNameLst>
                                      </p:cBhvr>
                                      <p:tavLst>
                                        <p:tav tm="0">
                                          <p:val>
                                            <p:fltVal val="0"/>
                                          </p:val>
                                        </p:tav>
                                        <p:tav tm="100000">
                                          <p:val>
                                            <p:strVal val="#ppt_w"/>
                                          </p:val>
                                        </p:tav>
                                      </p:tavLst>
                                    </p:anim>
                                    <p:anim calcmode="lin" valueType="num">
                                      <p:cBhvr>
                                        <p:cTn id="42" dur="500" fill="hold"/>
                                        <p:tgtEl>
                                          <p:spTgt spid="100"/>
                                        </p:tgtEl>
                                        <p:attrNameLst>
                                          <p:attrName>ppt_h</p:attrName>
                                        </p:attrNameLst>
                                      </p:cBhvr>
                                      <p:tavLst>
                                        <p:tav tm="0">
                                          <p:val>
                                            <p:fltVal val="0"/>
                                          </p:val>
                                        </p:tav>
                                        <p:tav tm="100000">
                                          <p:val>
                                            <p:strVal val="#ppt_h"/>
                                          </p:val>
                                        </p:tav>
                                      </p:tavLst>
                                    </p:anim>
                                    <p:animEffect transition="in" filter="fade">
                                      <p:cBhvr>
                                        <p:cTn id="43" dur="500"/>
                                        <p:tgtEl>
                                          <p:spTgt spid="100"/>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101"/>
                                        </p:tgtEl>
                                        <p:attrNameLst>
                                          <p:attrName>style.visibility</p:attrName>
                                        </p:attrNameLst>
                                      </p:cBhvr>
                                      <p:to>
                                        <p:strVal val="visible"/>
                                      </p:to>
                                    </p:set>
                                    <p:anim calcmode="lin" valueType="num">
                                      <p:cBhvr>
                                        <p:cTn id="47" dur="500" fill="hold"/>
                                        <p:tgtEl>
                                          <p:spTgt spid="101"/>
                                        </p:tgtEl>
                                        <p:attrNameLst>
                                          <p:attrName>ppt_w</p:attrName>
                                        </p:attrNameLst>
                                      </p:cBhvr>
                                      <p:tavLst>
                                        <p:tav tm="0">
                                          <p:val>
                                            <p:fltVal val="0"/>
                                          </p:val>
                                        </p:tav>
                                        <p:tav tm="100000">
                                          <p:val>
                                            <p:strVal val="#ppt_w"/>
                                          </p:val>
                                        </p:tav>
                                      </p:tavLst>
                                    </p:anim>
                                    <p:anim calcmode="lin" valueType="num">
                                      <p:cBhvr>
                                        <p:cTn id="48" dur="500" fill="hold"/>
                                        <p:tgtEl>
                                          <p:spTgt spid="101"/>
                                        </p:tgtEl>
                                        <p:attrNameLst>
                                          <p:attrName>ppt_h</p:attrName>
                                        </p:attrNameLst>
                                      </p:cBhvr>
                                      <p:tavLst>
                                        <p:tav tm="0">
                                          <p:val>
                                            <p:fltVal val="0"/>
                                          </p:val>
                                        </p:tav>
                                        <p:tav tm="100000">
                                          <p:val>
                                            <p:strVal val="#ppt_h"/>
                                          </p:val>
                                        </p:tav>
                                      </p:tavLst>
                                    </p:anim>
                                    <p:animEffect transition="in" filter="fade">
                                      <p:cBhvr>
                                        <p:cTn id="49" dur="500"/>
                                        <p:tgtEl>
                                          <p:spTgt spid="101"/>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102"/>
                                        </p:tgtEl>
                                        <p:attrNameLst>
                                          <p:attrName>style.visibility</p:attrName>
                                        </p:attrNameLst>
                                      </p:cBhvr>
                                      <p:to>
                                        <p:strVal val="visible"/>
                                      </p:to>
                                    </p:set>
                                    <p:anim calcmode="lin" valueType="num">
                                      <p:cBhvr>
                                        <p:cTn id="53" dur="500" fill="hold"/>
                                        <p:tgtEl>
                                          <p:spTgt spid="102"/>
                                        </p:tgtEl>
                                        <p:attrNameLst>
                                          <p:attrName>ppt_w</p:attrName>
                                        </p:attrNameLst>
                                      </p:cBhvr>
                                      <p:tavLst>
                                        <p:tav tm="0">
                                          <p:val>
                                            <p:fltVal val="0"/>
                                          </p:val>
                                        </p:tav>
                                        <p:tav tm="100000">
                                          <p:val>
                                            <p:strVal val="#ppt_w"/>
                                          </p:val>
                                        </p:tav>
                                      </p:tavLst>
                                    </p:anim>
                                    <p:anim calcmode="lin" valueType="num">
                                      <p:cBhvr>
                                        <p:cTn id="54" dur="500" fill="hold"/>
                                        <p:tgtEl>
                                          <p:spTgt spid="102"/>
                                        </p:tgtEl>
                                        <p:attrNameLst>
                                          <p:attrName>ppt_h</p:attrName>
                                        </p:attrNameLst>
                                      </p:cBhvr>
                                      <p:tavLst>
                                        <p:tav tm="0">
                                          <p:val>
                                            <p:fltVal val="0"/>
                                          </p:val>
                                        </p:tav>
                                        <p:tav tm="100000">
                                          <p:val>
                                            <p:strVal val="#ppt_h"/>
                                          </p:val>
                                        </p:tav>
                                      </p:tavLst>
                                    </p:anim>
                                    <p:animEffect transition="in" filter="fade">
                                      <p:cBhvr>
                                        <p:cTn id="55" dur="500"/>
                                        <p:tgtEl>
                                          <p:spTgt spid="102"/>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103"/>
                                        </p:tgtEl>
                                        <p:attrNameLst>
                                          <p:attrName>style.visibility</p:attrName>
                                        </p:attrNameLst>
                                      </p:cBhvr>
                                      <p:to>
                                        <p:strVal val="visible"/>
                                      </p:to>
                                    </p:set>
                                    <p:anim calcmode="lin" valueType="num">
                                      <p:cBhvr>
                                        <p:cTn id="59" dur="500" fill="hold"/>
                                        <p:tgtEl>
                                          <p:spTgt spid="103"/>
                                        </p:tgtEl>
                                        <p:attrNameLst>
                                          <p:attrName>ppt_w</p:attrName>
                                        </p:attrNameLst>
                                      </p:cBhvr>
                                      <p:tavLst>
                                        <p:tav tm="0">
                                          <p:val>
                                            <p:fltVal val="0"/>
                                          </p:val>
                                        </p:tav>
                                        <p:tav tm="100000">
                                          <p:val>
                                            <p:strVal val="#ppt_w"/>
                                          </p:val>
                                        </p:tav>
                                      </p:tavLst>
                                    </p:anim>
                                    <p:anim calcmode="lin" valueType="num">
                                      <p:cBhvr>
                                        <p:cTn id="60" dur="500" fill="hold"/>
                                        <p:tgtEl>
                                          <p:spTgt spid="103"/>
                                        </p:tgtEl>
                                        <p:attrNameLst>
                                          <p:attrName>ppt_h</p:attrName>
                                        </p:attrNameLst>
                                      </p:cBhvr>
                                      <p:tavLst>
                                        <p:tav tm="0">
                                          <p:val>
                                            <p:fltVal val="0"/>
                                          </p:val>
                                        </p:tav>
                                        <p:tav tm="100000">
                                          <p:val>
                                            <p:strVal val="#ppt_h"/>
                                          </p:val>
                                        </p:tav>
                                      </p:tavLst>
                                    </p:anim>
                                    <p:animEffect transition="in" filter="fade">
                                      <p:cBhvr>
                                        <p:cTn id="61" dur="500"/>
                                        <p:tgtEl>
                                          <p:spTgt spid="103"/>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104"/>
                                        </p:tgtEl>
                                        <p:attrNameLst>
                                          <p:attrName>style.visibility</p:attrName>
                                        </p:attrNameLst>
                                      </p:cBhvr>
                                      <p:to>
                                        <p:strVal val="visible"/>
                                      </p:to>
                                    </p:set>
                                    <p:anim calcmode="lin" valueType="num">
                                      <p:cBhvr>
                                        <p:cTn id="65" dur="500" fill="hold"/>
                                        <p:tgtEl>
                                          <p:spTgt spid="104"/>
                                        </p:tgtEl>
                                        <p:attrNameLst>
                                          <p:attrName>ppt_w</p:attrName>
                                        </p:attrNameLst>
                                      </p:cBhvr>
                                      <p:tavLst>
                                        <p:tav tm="0">
                                          <p:val>
                                            <p:fltVal val="0"/>
                                          </p:val>
                                        </p:tav>
                                        <p:tav tm="100000">
                                          <p:val>
                                            <p:strVal val="#ppt_w"/>
                                          </p:val>
                                        </p:tav>
                                      </p:tavLst>
                                    </p:anim>
                                    <p:anim calcmode="lin" valueType="num">
                                      <p:cBhvr>
                                        <p:cTn id="66" dur="500" fill="hold"/>
                                        <p:tgtEl>
                                          <p:spTgt spid="104"/>
                                        </p:tgtEl>
                                        <p:attrNameLst>
                                          <p:attrName>ppt_h</p:attrName>
                                        </p:attrNameLst>
                                      </p:cBhvr>
                                      <p:tavLst>
                                        <p:tav tm="0">
                                          <p:val>
                                            <p:fltVal val="0"/>
                                          </p:val>
                                        </p:tav>
                                        <p:tav tm="100000">
                                          <p:val>
                                            <p:strVal val="#ppt_h"/>
                                          </p:val>
                                        </p:tav>
                                      </p:tavLst>
                                    </p:anim>
                                    <p:animEffect transition="in" filter="fade">
                                      <p:cBhvr>
                                        <p:cTn id="67" dur="500"/>
                                        <p:tgtEl>
                                          <p:spTgt spid="104"/>
                                        </p:tgtEl>
                                      </p:cBhvr>
                                    </p:animEffect>
                                  </p:childTnLst>
                                </p:cTn>
                              </p:par>
                            </p:childTnLst>
                          </p:cTn>
                        </p:par>
                        <p:par>
                          <p:cTn id="68" fill="hold">
                            <p:stCondLst>
                              <p:cond delay="5500"/>
                            </p:stCondLst>
                            <p:childTnLst>
                              <p:par>
                                <p:cTn id="69" presetID="10" presetClass="entr" presetSubtype="0" fill="hold" grpId="0"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par>
                          <p:cTn id="72" fill="hold">
                            <p:stCondLst>
                              <p:cond delay="6000"/>
                            </p:stCondLst>
                            <p:childTnLst>
                              <p:par>
                                <p:cTn id="73" presetID="53" presetClass="entr" presetSubtype="16" fill="hold" grpId="0" nodeType="afterEffect">
                                  <p:stCondLst>
                                    <p:cond delay="0"/>
                                  </p:stCondLst>
                                  <p:childTnLst>
                                    <p:set>
                                      <p:cBhvr>
                                        <p:cTn id="74" dur="1" fill="hold">
                                          <p:stCondLst>
                                            <p:cond delay="0"/>
                                          </p:stCondLst>
                                        </p:cTn>
                                        <p:tgtEl>
                                          <p:spTgt spid="105"/>
                                        </p:tgtEl>
                                        <p:attrNameLst>
                                          <p:attrName>style.visibility</p:attrName>
                                        </p:attrNameLst>
                                      </p:cBhvr>
                                      <p:to>
                                        <p:strVal val="visible"/>
                                      </p:to>
                                    </p:set>
                                    <p:anim calcmode="lin" valueType="num">
                                      <p:cBhvr>
                                        <p:cTn id="75" dur="500" fill="hold"/>
                                        <p:tgtEl>
                                          <p:spTgt spid="105"/>
                                        </p:tgtEl>
                                        <p:attrNameLst>
                                          <p:attrName>ppt_w</p:attrName>
                                        </p:attrNameLst>
                                      </p:cBhvr>
                                      <p:tavLst>
                                        <p:tav tm="0">
                                          <p:val>
                                            <p:fltVal val="0"/>
                                          </p:val>
                                        </p:tav>
                                        <p:tav tm="100000">
                                          <p:val>
                                            <p:strVal val="#ppt_w"/>
                                          </p:val>
                                        </p:tav>
                                      </p:tavLst>
                                    </p:anim>
                                    <p:anim calcmode="lin" valueType="num">
                                      <p:cBhvr>
                                        <p:cTn id="76" dur="500" fill="hold"/>
                                        <p:tgtEl>
                                          <p:spTgt spid="105"/>
                                        </p:tgtEl>
                                        <p:attrNameLst>
                                          <p:attrName>ppt_h</p:attrName>
                                        </p:attrNameLst>
                                      </p:cBhvr>
                                      <p:tavLst>
                                        <p:tav tm="0">
                                          <p:val>
                                            <p:fltVal val="0"/>
                                          </p:val>
                                        </p:tav>
                                        <p:tav tm="100000">
                                          <p:val>
                                            <p:strVal val="#ppt_h"/>
                                          </p:val>
                                        </p:tav>
                                      </p:tavLst>
                                    </p:anim>
                                    <p:animEffect transition="in" filter="fade">
                                      <p:cBhvr>
                                        <p:cTn id="77" dur="500"/>
                                        <p:tgtEl>
                                          <p:spTgt spid="105"/>
                                        </p:tgtEl>
                                      </p:cBhvr>
                                    </p:animEffect>
                                  </p:childTnLst>
                                </p:cTn>
                              </p:par>
                            </p:childTnLst>
                          </p:cTn>
                        </p:par>
                        <p:par>
                          <p:cTn id="78" fill="hold">
                            <p:stCondLst>
                              <p:cond delay="6500"/>
                            </p:stCondLst>
                            <p:childTnLst>
                              <p:par>
                                <p:cTn id="79" presetID="53" presetClass="entr" presetSubtype="16" fill="hold" grpId="0" nodeType="afterEffect">
                                  <p:stCondLst>
                                    <p:cond delay="0"/>
                                  </p:stCondLst>
                                  <p:childTnLst>
                                    <p:set>
                                      <p:cBhvr>
                                        <p:cTn id="80" dur="1" fill="hold">
                                          <p:stCondLst>
                                            <p:cond delay="0"/>
                                          </p:stCondLst>
                                        </p:cTn>
                                        <p:tgtEl>
                                          <p:spTgt spid="128"/>
                                        </p:tgtEl>
                                        <p:attrNameLst>
                                          <p:attrName>style.visibility</p:attrName>
                                        </p:attrNameLst>
                                      </p:cBhvr>
                                      <p:to>
                                        <p:strVal val="visible"/>
                                      </p:to>
                                    </p:set>
                                    <p:anim calcmode="lin" valueType="num">
                                      <p:cBhvr>
                                        <p:cTn id="81" dur="500" fill="hold"/>
                                        <p:tgtEl>
                                          <p:spTgt spid="128"/>
                                        </p:tgtEl>
                                        <p:attrNameLst>
                                          <p:attrName>ppt_w</p:attrName>
                                        </p:attrNameLst>
                                      </p:cBhvr>
                                      <p:tavLst>
                                        <p:tav tm="0">
                                          <p:val>
                                            <p:fltVal val="0"/>
                                          </p:val>
                                        </p:tav>
                                        <p:tav tm="100000">
                                          <p:val>
                                            <p:strVal val="#ppt_w"/>
                                          </p:val>
                                        </p:tav>
                                      </p:tavLst>
                                    </p:anim>
                                    <p:anim calcmode="lin" valueType="num">
                                      <p:cBhvr>
                                        <p:cTn id="82" dur="500" fill="hold"/>
                                        <p:tgtEl>
                                          <p:spTgt spid="128"/>
                                        </p:tgtEl>
                                        <p:attrNameLst>
                                          <p:attrName>ppt_h</p:attrName>
                                        </p:attrNameLst>
                                      </p:cBhvr>
                                      <p:tavLst>
                                        <p:tav tm="0">
                                          <p:val>
                                            <p:fltVal val="0"/>
                                          </p:val>
                                        </p:tav>
                                        <p:tav tm="100000">
                                          <p:val>
                                            <p:strVal val="#ppt_h"/>
                                          </p:val>
                                        </p:tav>
                                      </p:tavLst>
                                    </p:anim>
                                    <p:animEffect transition="in" filter="fade">
                                      <p:cBhvr>
                                        <p:cTn id="83" dur="500"/>
                                        <p:tgtEl>
                                          <p:spTgt spid="128"/>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126"/>
                                        </p:tgtEl>
                                        <p:attrNameLst>
                                          <p:attrName>style.visibility</p:attrName>
                                        </p:attrNameLst>
                                      </p:cBhvr>
                                      <p:to>
                                        <p:strVal val="visible"/>
                                      </p:to>
                                    </p:set>
                                    <p:anim calcmode="lin" valueType="num">
                                      <p:cBhvr>
                                        <p:cTn id="86" dur="500" fill="hold"/>
                                        <p:tgtEl>
                                          <p:spTgt spid="126"/>
                                        </p:tgtEl>
                                        <p:attrNameLst>
                                          <p:attrName>ppt_w</p:attrName>
                                        </p:attrNameLst>
                                      </p:cBhvr>
                                      <p:tavLst>
                                        <p:tav tm="0">
                                          <p:val>
                                            <p:fltVal val="0"/>
                                          </p:val>
                                        </p:tav>
                                        <p:tav tm="100000">
                                          <p:val>
                                            <p:strVal val="#ppt_w"/>
                                          </p:val>
                                        </p:tav>
                                      </p:tavLst>
                                    </p:anim>
                                    <p:anim calcmode="lin" valueType="num">
                                      <p:cBhvr>
                                        <p:cTn id="87" dur="500" fill="hold"/>
                                        <p:tgtEl>
                                          <p:spTgt spid="126"/>
                                        </p:tgtEl>
                                        <p:attrNameLst>
                                          <p:attrName>ppt_h</p:attrName>
                                        </p:attrNameLst>
                                      </p:cBhvr>
                                      <p:tavLst>
                                        <p:tav tm="0">
                                          <p:val>
                                            <p:fltVal val="0"/>
                                          </p:val>
                                        </p:tav>
                                        <p:tav tm="100000">
                                          <p:val>
                                            <p:strVal val="#ppt_h"/>
                                          </p:val>
                                        </p:tav>
                                      </p:tavLst>
                                    </p:anim>
                                    <p:animEffect transition="in" filter="fade">
                                      <p:cBhvr>
                                        <p:cTn id="88" dur="500"/>
                                        <p:tgtEl>
                                          <p:spTgt spid="126"/>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112"/>
                                        </p:tgtEl>
                                        <p:attrNameLst>
                                          <p:attrName>style.visibility</p:attrName>
                                        </p:attrNameLst>
                                      </p:cBhvr>
                                      <p:to>
                                        <p:strVal val="visible"/>
                                      </p:to>
                                    </p:set>
                                    <p:anim calcmode="lin" valueType="num">
                                      <p:cBhvr>
                                        <p:cTn id="91" dur="500" fill="hold"/>
                                        <p:tgtEl>
                                          <p:spTgt spid="112"/>
                                        </p:tgtEl>
                                        <p:attrNameLst>
                                          <p:attrName>ppt_w</p:attrName>
                                        </p:attrNameLst>
                                      </p:cBhvr>
                                      <p:tavLst>
                                        <p:tav tm="0">
                                          <p:val>
                                            <p:fltVal val="0"/>
                                          </p:val>
                                        </p:tav>
                                        <p:tav tm="100000">
                                          <p:val>
                                            <p:strVal val="#ppt_w"/>
                                          </p:val>
                                        </p:tav>
                                      </p:tavLst>
                                    </p:anim>
                                    <p:anim calcmode="lin" valueType="num">
                                      <p:cBhvr>
                                        <p:cTn id="92" dur="500" fill="hold"/>
                                        <p:tgtEl>
                                          <p:spTgt spid="112"/>
                                        </p:tgtEl>
                                        <p:attrNameLst>
                                          <p:attrName>ppt_h</p:attrName>
                                        </p:attrNameLst>
                                      </p:cBhvr>
                                      <p:tavLst>
                                        <p:tav tm="0">
                                          <p:val>
                                            <p:fltVal val="0"/>
                                          </p:val>
                                        </p:tav>
                                        <p:tav tm="100000">
                                          <p:val>
                                            <p:strVal val="#ppt_h"/>
                                          </p:val>
                                        </p:tav>
                                      </p:tavLst>
                                    </p:anim>
                                    <p:animEffect transition="in" filter="fade">
                                      <p:cBhvr>
                                        <p:cTn id="93" dur="500"/>
                                        <p:tgtEl>
                                          <p:spTgt spid="112"/>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29"/>
                                        </p:tgtEl>
                                        <p:attrNameLst>
                                          <p:attrName>style.visibility</p:attrName>
                                        </p:attrNameLst>
                                      </p:cBhvr>
                                      <p:to>
                                        <p:strVal val="visible"/>
                                      </p:to>
                                    </p:set>
                                    <p:anim calcmode="lin" valueType="num">
                                      <p:cBhvr>
                                        <p:cTn id="96" dur="500" fill="hold"/>
                                        <p:tgtEl>
                                          <p:spTgt spid="129"/>
                                        </p:tgtEl>
                                        <p:attrNameLst>
                                          <p:attrName>ppt_w</p:attrName>
                                        </p:attrNameLst>
                                      </p:cBhvr>
                                      <p:tavLst>
                                        <p:tav tm="0">
                                          <p:val>
                                            <p:fltVal val="0"/>
                                          </p:val>
                                        </p:tav>
                                        <p:tav tm="100000">
                                          <p:val>
                                            <p:strVal val="#ppt_w"/>
                                          </p:val>
                                        </p:tav>
                                      </p:tavLst>
                                    </p:anim>
                                    <p:anim calcmode="lin" valueType="num">
                                      <p:cBhvr>
                                        <p:cTn id="97" dur="500" fill="hold"/>
                                        <p:tgtEl>
                                          <p:spTgt spid="129"/>
                                        </p:tgtEl>
                                        <p:attrNameLst>
                                          <p:attrName>ppt_h</p:attrName>
                                        </p:attrNameLst>
                                      </p:cBhvr>
                                      <p:tavLst>
                                        <p:tav tm="0">
                                          <p:val>
                                            <p:fltVal val="0"/>
                                          </p:val>
                                        </p:tav>
                                        <p:tav tm="100000">
                                          <p:val>
                                            <p:strVal val="#ppt_h"/>
                                          </p:val>
                                        </p:tav>
                                      </p:tavLst>
                                    </p:anim>
                                    <p:animEffect transition="in" filter="fade">
                                      <p:cBhvr>
                                        <p:cTn id="98" dur="500"/>
                                        <p:tgtEl>
                                          <p:spTgt spid="129"/>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11"/>
                                        </p:tgtEl>
                                        <p:attrNameLst>
                                          <p:attrName>style.visibility</p:attrName>
                                        </p:attrNameLst>
                                      </p:cBhvr>
                                      <p:to>
                                        <p:strVal val="visible"/>
                                      </p:to>
                                    </p:set>
                                    <p:anim calcmode="lin" valueType="num">
                                      <p:cBhvr>
                                        <p:cTn id="101" dur="500" fill="hold"/>
                                        <p:tgtEl>
                                          <p:spTgt spid="111"/>
                                        </p:tgtEl>
                                        <p:attrNameLst>
                                          <p:attrName>ppt_w</p:attrName>
                                        </p:attrNameLst>
                                      </p:cBhvr>
                                      <p:tavLst>
                                        <p:tav tm="0">
                                          <p:val>
                                            <p:fltVal val="0"/>
                                          </p:val>
                                        </p:tav>
                                        <p:tav tm="100000">
                                          <p:val>
                                            <p:strVal val="#ppt_w"/>
                                          </p:val>
                                        </p:tav>
                                      </p:tavLst>
                                    </p:anim>
                                    <p:anim calcmode="lin" valueType="num">
                                      <p:cBhvr>
                                        <p:cTn id="102" dur="500" fill="hold"/>
                                        <p:tgtEl>
                                          <p:spTgt spid="111"/>
                                        </p:tgtEl>
                                        <p:attrNameLst>
                                          <p:attrName>ppt_h</p:attrName>
                                        </p:attrNameLst>
                                      </p:cBhvr>
                                      <p:tavLst>
                                        <p:tav tm="0">
                                          <p:val>
                                            <p:fltVal val="0"/>
                                          </p:val>
                                        </p:tav>
                                        <p:tav tm="100000">
                                          <p:val>
                                            <p:strVal val="#ppt_h"/>
                                          </p:val>
                                        </p:tav>
                                      </p:tavLst>
                                    </p:anim>
                                    <p:animEffect transition="in" filter="fade">
                                      <p:cBhvr>
                                        <p:cTn id="103" dur="500"/>
                                        <p:tgtEl>
                                          <p:spTgt spid="111"/>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10"/>
                                        </p:tgtEl>
                                        <p:attrNameLst>
                                          <p:attrName>style.visibility</p:attrName>
                                        </p:attrNameLst>
                                      </p:cBhvr>
                                      <p:to>
                                        <p:strVal val="visible"/>
                                      </p:to>
                                    </p:set>
                                    <p:anim calcmode="lin" valueType="num">
                                      <p:cBhvr>
                                        <p:cTn id="106" dur="500" fill="hold"/>
                                        <p:tgtEl>
                                          <p:spTgt spid="110"/>
                                        </p:tgtEl>
                                        <p:attrNameLst>
                                          <p:attrName>ppt_w</p:attrName>
                                        </p:attrNameLst>
                                      </p:cBhvr>
                                      <p:tavLst>
                                        <p:tav tm="0">
                                          <p:val>
                                            <p:fltVal val="0"/>
                                          </p:val>
                                        </p:tav>
                                        <p:tav tm="100000">
                                          <p:val>
                                            <p:strVal val="#ppt_w"/>
                                          </p:val>
                                        </p:tav>
                                      </p:tavLst>
                                    </p:anim>
                                    <p:anim calcmode="lin" valueType="num">
                                      <p:cBhvr>
                                        <p:cTn id="107" dur="500" fill="hold"/>
                                        <p:tgtEl>
                                          <p:spTgt spid="110"/>
                                        </p:tgtEl>
                                        <p:attrNameLst>
                                          <p:attrName>ppt_h</p:attrName>
                                        </p:attrNameLst>
                                      </p:cBhvr>
                                      <p:tavLst>
                                        <p:tav tm="0">
                                          <p:val>
                                            <p:fltVal val="0"/>
                                          </p:val>
                                        </p:tav>
                                        <p:tav tm="100000">
                                          <p:val>
                                            <p:strVal val="#ppt_h"/>
                                          </p:val>
                                        </p:tav>
                                      </p:tavLst>
                                    </p:anim>
                                    <p:animEffect transition="in" filter="fade">
                                      <p:cBhvr>
                                        <p:cTn id="108" dur="500"/>
                                        <p:tgtEl>
                                          <p:spTgt spid="110"/>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500" fill="hold"/>
                                        <p:tgtEl>
                                          <p:spTgt spid="109"/>
                                        </p:tgtEl>
                                        <p:attrNameLst>
                                          <p:attrName>ppt_w</p:attrName>
                                        </p:attrNameLst>
                                      </p:cBhvr>
                                      <p:tavLst>
                                        <p:tav tm="0">
                                          <p:val>
                                            <p:fltVal val="0"/>
                                          </p:val>
                                        </p:tav>
                                        <p:tav tm="100000">
                                          <p:val>
                                            <p:strVal val="#ppt_w"/>
                                          </p:val>
                                        </p:tav>
                                      </p:tavLst>
                                    </p:anim>
                                    <p:anim calcmode="lin" valueType="num">
                                      <p:cBhvr>
                                        <p:cTn id="112" dur="500" fill="hold"/>
                                        <p:tgtEl>
                                          <p:spTgt spid="109"/>
                                        </p:tgtEl>
                                        <p:attrNameLst>
                                          <p:attrName>ppt_h</p:attrName>
                                        </p:attrNameLst>
                                      </p:cBhvr>
                                      <p:tavLst>
                                        <p:tav tm="0">
                                          <p:val>
                                            <p:fltVal val="0"/>
                                          </p:val>
                                        </p:tav>
                                        <p:tav tm="100000">
                                          <p:val>
                                            <p:strVal val="#ppt_h"/>
                                          </p:val>
                                        </p:tav>
                                      </p:tavLst>
                                    </p:anim>
                                    <p:animEffect transition="in" filter="fade">
                                      <p:cBhvr>
                                        <p:cTn id="113" dur="500"/>
                                        <p:tgtEl>
                                          <p:spTgt spid="109"/>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106"/>
                                        </p:tgtEl>
                                        <p:attrNameLst>
                                          <p:attrName>style.visibility</p:attrName>
                                        </p:attrNameLst>
                                      </p:cBhvr>
                                      <p:to>
                                        <p:strVal val="visible"/>
                                      </p:to>
                                    </p:set>
                                    <p:anim calcmode="lin" valueType="num">
                                      <p:cBhvr>
                                        <p:cTn id="116" dur="500" fill="hold"/>
                                        <p:tgtEl>
                                          <p:spTgt spid="106"/>
                                        </p:tgtEl>
                                        <p:attrNameLst>
                                          <p:attrName>ppt_w</p:attrName>
                                        </p:attrNameLst>
                                      </p:cBhvr>
                                      <p:tavLst>
                                        <p:tav tm="0">
                                          <p:val>
                                            <p:fltVal val="0"/>
                                          </p:val>
                                        </p:tav>
                                        <p:tav tm="100000">
                                          <p:val>
                                            <p:strVal val="#ppt_w"/>
                                          </p:val>
                                        </p:tav>
                                      </p:tavLst>
                                    </p:anim>
                                    <p:anim calcmode="lin" valueType="num">
                                      <p:cBhvr>
                                        <p:cTn id="117" dur="500" fill="hold"/>
                                        <p:tgtEl>
                                          <p:spTgt spid="106"/>
                                        </p:tgtEl>
                                        <p:attrNameLst>
                                          <p:attrName>ppt_h</p:attrName>
                                        </p:attrNameLst>
                                      </p:cBhvr>
                                      <p:tavLst>
                                        <p:tav tm="0">
                                          <p:val>
                                            <p:fltVal val="0"/>
                                          </p:val>
                                        </p:tav>
                                        <p:tav tm="100000">
                                          <p:val>
                                            <p:strVal val="#ppt_h"/>
                                          </p:val>
                                        </p:tav>
                                      </p:tavLst>
                                    </p:anim>
                                    <p:animEffect transition="in" filter="fade">
                                      <p:cBhvr>
                                        <p:cTn id="118" dur="500"/>
                                        <p:tgtEl>
                                          <p:spTgt spid="106"/>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108"/>
                                        </p:tgtEl>
                                        <p:attrNameLst>
                                          <p:attrName>style.visibility</p:attrName>
                                        </p:attrNameLst>
                                      </p:cBhvr>
                                      <p:to>
                                        <p:strVal val="visible"/>
                                      </p:to>
                                    </p:set>
                                    <p:anim calcmode="lin" valueType="num">
                                      <p:cBhvr>
                                        <p:cTn id="121" dur="500" fill="hold"/>
                                        <p:tgtEl>
                                          <p:spTgt spid="108"/>
                                        </p:tgtEl>
                                        <p:attrNameLst>
                                          <p:attrName>ppt_w</p:attrName>
                                        </p:attrNameLst>
                                      </p:cBhvr>
                                      <p:tavLst>
                                        <p:tav tm="0">
                                          <p:val>
                                            <p:fltVal val="0"/>
                                          </p:val>
                                        </p:tav>
                                        <p:tav tm="100000">
                                          <p:val>
                                            <p:strVal val="#ppt_w"/>
                                          </p:val>
                                        </p:tav>
                                      </p:tavLst>
                                    </p:anim>
                                    <p:anim calcmode="lin" valueType="num">
                                      <p:cBhvr>
                                        <p:cTn id="122" dur="500" fill="hold"/>
                                        <p:tgtEl>
                                          <p:spTgt spid="108"/>
                                        </p:tgtEl>
                                        <p:attrNameLst>
                                          <p:attrName>ppt_h</p:attrName>
                                        </p:attrNameLst>
                                      </p:cBhvr>
                                      <p:tavLst>
                                        <p:tav tm="0">
                                          <p:val>
                                            <p:fltVal val="0"/>
                                          </p:val>
                                        </p:tav>
                                        <p:tav tm="100000">
                                          <p:val>
                                            <p:strVal val="#ppt_h"/>
                                          </p:val>
                                        </p:tav>
                                      </p:tavLst>
                                    </p:anim>
                                    <p:animEffect transition="in" filter="fade">
                                      <p:cBhvr>
                                        <p:cTn id="123" dur="500"/>
                                        <p:tgtEl>
                                          <p:spTgt spid="108"/>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113"/>
                                        </p:tgtEl>
                                        <p:attrNameLst>
                                          <p:attrName>style.visibility</p:attrName>
                                        </p:attrNameLst>
                                      </p:cBhvr>
                                      <p:to>
                                        <p:strVal val="visible"/>
                                      </p:to>
                                    </p:set>
                                    <p:anim calcmode="lin" valueType="num">
                                      <p:cBhvr>
                                        <p:cTn id="126" dur="500" fill="hold"/>
                                        <p:tgtEl>
                                          <p:spTgt spid="113"/>
                                        </p:tgtEl>
                                        <p:attrNameLst>
                                          <p:attrName>ppt_w</p:attrName>
                                        </p:attrNameLst>
                                      </p:cBhvr>
                                      <p:tavLst>
                                        <p:tav tm="0">
                                          <p:val>
                                            <p:fltVal val="0"/>
                                          </p:val>
                                        </p:tav>
                                        <p:tav tm="100000">
                                          <p:val>
                                            <p:strVal val="#ppt_w"/>
                                          </p:val>
                                        </p:tav>
                                      </p:tavLst>
                                    </p:anim>
                                    <p:anim calcmode="lin" valueType="num">
                                      <p:cBhvr>
                                        <p:cTn id="127" dur="500" fill="hold"/>
                                        <p:tgtEl>
                                          <p:spTgt spid="113"/>
                                        </p:tgtEl>
                                        <p:attrNameLst>
                                          <p:attrName>ppt_h</p:attrName>
                                        </p:attrNameLst>
                                      </p:cBhvr>
                                      <p:tavLst>
                                        <p:tav tm="0">
                                          <p:val>
                                            <p:fltVal val="0"/>
                                          </p:val>
                                        </p:tav>
                                        <p:tav tm="100000">
                                          <p:val>
                                            <p:strVal val="#ppt_h"/>
                                          </p:val>
                                        </p:tav>
                                      </p:tavLst>
                                    </p:anim>
                                    <p:animEffect transition="in" filter="fade">
                                      <p:cBhvr>
                                        <p:cTn id="128" dur="500"/>
                                        <p:tgtEl>
                                          <p:spTgt spid="113"/>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114"/>
                                        </p:tgtEl>
                                        <p:attrNameLst>
                                          <p:attrName>style.visibility</p:attrName>
                                        </p:attrNameLst>
                                      </p:cBhvr>
                                      <p:to>
                                        <p:strVal val="visible"/>
                                      </p:to>
                                    </p:set>
                                    <p:anim calcmode="lin" valueType="num">
                                      <p:cBhvr>
                                        <p:cTn id="131" dur="500" fill="hold"/>
                                        <p:tgtEl>
                                          <p:spTgt spid="114"/>
                                        </p:tgtEl>
                                        <p:attrNameLst>
                                          <p:attrName>ppt_w</p:attrName>
                                        </p:attrNameLst>
                                      </p:cBhvr>
                                      <p:tavLst>
                                        <p:tav tm="0">
                                          <p:val>
                                            <p:fltVal val="0"/>
                                          </p:val>
                                        </p:tav>
                                        <p:tav tm="100000">
                                          <p:val>
                                            <p:strVal val="#ppt_w"/>
                                          </p:val>
                                        </p:tav>
                                      </p:tavLst>
                                    </p:anim>
                                    <p:anim calcmode="lin" valueType="num">
                                      <p:cBhvr>
                                        <p:cTn id="132" dur="500" fill="hold"/>
                                        <p:tgtEl>
                                          <p:spTgt spid="114"/>
                                        </p:tgtEl>
                                        <p:attrNameLst>
                                          <p:attrName>ppt_h</p:attrName>
                                        </p:attrNameLst>
                                      </p:cBhvr>
                                      <p:tavLst>
                                        <p:tav tm="0">
                                          <p:val>
                                            <p:fltVal val="0"/>
                                          </p:val>
                                        </p:tav>
                                        <p:tav tm="100000">
                                          <p:val>
                                            <p:strVal val="#ppt_h"/>
                                          </p:val>
                                        </p:tav>
                                      </p:tavLst>
                                    </p:anim>
                                    <p:animEffect transition="in" filter="fade">
                                      <p:cBhvr>
                                        <p:cTn id="133" dur="500"/>
                                        <p:tgtEl>
                                          <p:spTgt spid="114"/>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115"/>
                                        </p:tgtEl>
                                        <p:attrNameLst>
                                          <p:attrName>style.visibility</p:attrName>
                                        </p:attrNameLst>
                                      </p:cBhvr>
                                      <p:to>
                                        <p:strVal val="visible"/>
                                      </p:to>
                                    </p:set>
                                    <p:anim calcmode="lin" valueType="num">
                                      <p:cBhvr>
                                        <p:cTn id="136" dur="500" fill="hold"/>
                                        <p:tgtEl>
                                          <p:spTgt spid="115"/>
                                        </p:tgtEl>
                                        <p:attrNameLst>
                                          <p:attrName>ppt_w</p:attrName>
                                        </p:attrNameLst>
                                      </p:cBhvr>
                                      <p:tavLst>
                                        <p:tav tm="0">
                                          <p:val>
                                            <p:fltVal val="0"/>
                                          </p:val>
                                        </p:tav>
                                        <p:tav tm="100000">
                                          <p:val>
                                            <p:strVal val="#ppt_w"/>
                                          </p:val>
                                        </p:tav>
                                      </p:tavLst>
                                    </p:anim>
                                    <p:anim calcmode="lin" valueType="num">
                                      <p:cBhvr>
                                        <p:cTn id="137" dur="500" fill="hold"/>
                                        <p:tgtEl>
                                          <p:spTgt spid="115"/>
                                        </p:tgtEl>
                                        <p:attrNameLst>
                                          <p:attrName>ppt_h</p:attrName>
                                        </p:attrNameLst>
                                      </p:cBhvr>
                                      <p:tavLst>
                                        <p:tav tm="0">
                                          <p:val>
                                            <p:fltVal val="0"/>
                                          </p:val>
                                        </p:tav>
                                        <p:tav tm="100000">
                                          <p:val>
                                            <p:strVal val="#ppt_h"/>
                                          </p:val>
                                        </p:tav>
                                      </p:tavLst>
                                    </p:anim>
                                    <p:animEffect transition="in" filter="fade">
                                      <p:cBhvr>
                                        <p:cTn id="138" dur="500"/>
                                        <p:tgtEl>
                                          <p:spTgt spid="115"/>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116"/>
                                        </p:tgtEl>
                                        <p:attrNameLst>
                                          <p:attrName>style.visibility</p:attrName>
                                        </p:attrNameLst>
                                      </p:cBhvr>
                                      <p:to>
                                        <p:strVal val="visible"/>
                                      </p:to>
                                    </p:set>
                                    <p:anim calcmode="lin" valueType="num">
                                      <p:cBhvr>
                                        <p:cTn id="141" dur="500" fill="hold"/>
                                        <p:tgtEl>
                                          <p:spTgt spid="116"/>
                                        </p:tgtEl>
                                        <p:attrNameLst>
                                          <p:attrName>ppt_w</p:attrName>
                                        </p:attrNameLst>
                                      </p:cBhvr>
                                      <p:tavLst>
                                        <p:tav tm="0">
                                          <p:val>
                                            <p:fltVal val="0"/>
                                          </p:val>
                                        </p:tav>
                                        <p:tav tm="100000">
                                          <p:val>
                                            <p:strVal val="#ppt_w"/>
                                          </p:val>
                                        </p:tav>
                                      </p:tavLst>
                                    </p:anim>
                                    <p:anim calcmode="lin" valueType="num">
                                      <p:cBhvr>
                                        <p:cTn id="142" dur="500" fill="hold"/>
                                        <p:tgtEl>
                                          <p:spTgt spid="116"/>
                                        </p:tgtEl>
                                        <p:attrNameLst>
                                          <p:attrName>ppt_h</p:attrName>
                                        </p:attrNameLst>
                                      </p:cBhvr>
                                      <p:tavLst>
                                        <p:tav tm="0">
                                          <p:val>
                                            <p:fltVal val="0"/>
                                          </p:val>
                                        </p:tav>
                                        <p:tav tm="100000">
                                          <p:val>
                                            <p:strVal val="#ppt_h"/>
                                          </p:val>
                                        </p:tav>
                                      </p:tavLst>
                                    </p:anim>
                                    <p:animEffect transition="in" filter="fade">
                                      <p:cBhvr>
                                        <p:cTn id="143" dur="500"/>
                                        <p:tgtEl>
                                          <p:spTgt spid="116"/>
                                        </p:tgtEl>
                                      </p:cBhvr>
                                    </p:animEffect>
                                  </p:childTnLst>
                                </p:cTn>
                              </p:par>
                              <p:par>
                                <p:cTn id="144" presetID="53" presetClass="entr" presetSubtype="16" fill="hold" grpId="0" nodeType="withEffect">
                                  <p:stCondLst>
                                    <p:cond delay="0"/>
                                  </p:stCondLst>
                                  <p:childTnLst>
                                    <p:set>
                                      <p:cBhvr>
                                        <p:cTn id="145" dur="1" fill="hold">
                                          <p:stCondLst>
                                            <p:cond delay="0"/>
                                          </p:stCondLst>
                                        </p:cTn>
                                        <p:tgtEl>
                                          <p:spTgt spid="117"/>
                                        </p:tgtEl>
                                        <p:attrNameLst>
                                          <p:attrName>style.visibility</p:attrName>
                                        </p:attrNameLst>
                                      </p:cBhvr>
                                      <p:to>
                                        <p:strVal val="visible"/>
                                      </p:to>
                                    </p:set>
                                    <p:anim calcmode="lin" valueType="num">
                                      <p:cBhvr>
                                        <p:cTn id="146" dur="500" fill="hold"/>
                                        <p:tgtEl>
                                          <p:spTgt spid="117"/>
                                        </p:tgtEl>
                                        <p:attrNameLst>
                                          <p:attrName>ppt_w</p:attrName>
                                        </p:attrNameLst>
                                      </p:cBhvr>
                                      <p:tavLst>
                                        <p:tav tm="0">
                                          <p:val>
                                            <p:fltVal val="0"/>
                                          </p:val>
                                        </p:tav>
                                        <p:tav tm="100000">
                                          <p:val>
                                            <p:strVal val="#ppt_w"/>
                                          </p:val>
                                        </p:tav>
                                      </p:tavLst>
                                    </p:anim>
                                    <p:anim calcmode="lin" valueType="num">
                                      <p:cBhvr>
                                        <p:cTn id="147" dur="500" fill="hold"/>
                                        <p:tgtEl>
                                          <p:spTgt spid="117"/>
                                        </p:tgtEl>
                                        <p:attrNameLst>
                                          <p:attrName>ppt_h</p:attrName>
                                        </p:attrNameLst>
                                      </p:cBhvr>
                                      <p:tavLst>
                                        <p:tav tm="0">
                                          <p:val>
                                            <p:fltVal val="0"/>
                                          </p:val>
                                        </p:tav>
                                        <p:tav tm="100000">
                                          <p:val>
                                            <p:strVal val="#ppt_h"/>
                                          </p:val>
                                        </p:tav>
                                      </p:tavLst>
                                    </p:anim>
                                    <p:animEffect transition="in" filter="fade">
                                      <p:cBhvr>
                                        <p:cTn id="148" dur="500"/>
                                        <p:tgtEl>
                                          <p:spTgt spid="117"/>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118"/>
                                        </p:tgtEl>
                                        <p:attrNameLst>
                                          <p:attrName>style.visibility</p:attrName>
                                        </p:attrNameLst>
                                      </p:cBhvr>
                                      <p:to>
                                        <p:strVal val="visible"/>
                                      </p:to>
                                    </p:set>
                                    <p:anim calcmode="lin" valueType="num">
                                      <p:cBhvr>
                                        <p:cTn id="151" dur="500" fill="hold"/>
                                        <p:tgtEl>
                                          <p:spTgt spid="118"/>
                                        </p:tgtEl>
                                        <p:attrNameLst>
                                          <p:attrName>ppt_w</p:attrName>
                                        </p:attrNameLst>
                                      </p:cBhvr>
                                      <p:tavLst>
                                        <p:tav tm="0">
                                          <p:val>
                                            <p:fltVal val="0"/>
                                          </p:val>
                                        </p:tav>
                                        <p:tav tm="100000">
                                          <p:val>
                                            <p:strVal val="#ppt_w"/>
                                          </p:val>
                                        </p:tav>
                                      </p:tavLst>
                                    </p:anim>
                                    <p:anim calcmode="lin" valueType="num">
                                      <p:cBhvr>
                                        <p:cTn id="152" dur="500" fill="hold"/>
                                        <p:tgtEl>
                                          <p:spTgt spid="118"/>
                                        </p:tgtEl>
                                        <p:attrNameLst>
                                          <p:attrName>ppt_h</p:attrName>
                                        </p:attrNameLst>
                                      </p:cBhvr>
                                      <p:tavLst>
                                        <p:tav tm="0">
                                          <p:val>
                                            <p:fltVal val="0"/>
                                          </p:val>
                                        </p:tav>
                                        <p:tav tm="100000">
                                          <p:val>
                                            <p:strVal val="#ppt_h"/>
                                          </p:val>
                                        </p:tav>
                                      </p:tavLst>
                                    </p:anim>
                                    <p:animEffect transition="in" filter="fade">
                                      <p:cBhvr>
                                        <p:cTn id="153" dur="500"/>
                                        <p:tgtEl>
                                          <p:spTgt spid="118"/>
                                        </p:tgtEl>
                                      </p:cBhvr>
                                    </p:animEffect>
                                  </p:childTnLst>
                                </p:cTn>
                              </p:par>
                              <p:par>
                                <p:cTn id="154" presetID="53" presetClass="entr" presetSubtype="16" fill="hold" grpId="0" nodeType="withEffect">
                                  <p:stCondLst>
                                    <p:cond delay="0"/>
                                  </p:stCondLst>
                                  <p:childTnLst>
                                    <p:set>
                                      <p:cBhvr>
                                        <p:cTn id="155" dur="1" fill="hold">
                                          <p:stCondLst>
                                            <p:cond delay="0"/>
                                          </p:stCondLst>
                                        </p:cTn>
                                        <p:tgtEl>
                                          <p:spTgt spid="120"/>
                                        </p:tgtEl>
                                        <p:attrNameLst>
                                          <p:attrName>style.visibility</p:attrName>
                                        </p:attrNameLst>
                                      </p:cBhvr>
                                      <p:to>
                                        <p:strVal val="visible"/>
                                      </p:to>
                                    </p:set>
                                    <p:anim calcmode="lin" valueType="num">
                                      <p:cBhvr>
                                        <p:cTn id="156" dur="500" fill="hold"/>
                                        <p:tgtEl>
                                          <p:spTgt spid="120"/>
                                        </p:tgtEl>
                                        <p:attrNameLst>
                                          <p:attrName>ppt_w</p:attrName>
                                        </p:attrNameLst>
                                      </p:cBhvr>
                                      <p:tavLst>
                                        <p:tav tm="0">
                                          <p:val>
                                            <p:fltVal val="0"/>
                                          </p:val>
                                        </p:tav>
                                        <p:tav tm="100000">
                                          <p:val>
                                            <p:strVal val="#ppt_w"/>
                                          </p:val>
                                        </p:tav>
                                      </p:tavLst>
                                    </p:anim>
                                    <p:anim calcmode="lin" valueType="num">
                                      <p:cBhvr>
                                        <p:cTn id="157" dur="500" fill="hold"/>
                                        <p:tgtEl>
                                          <p:spTgt spid="120"/>
                                        </p:tgtEl>
                                        <p:attrNameLst>
                                          <p:attrName>ppt_h</p:attrName>
                                        </p:attrNameLst>
                                      </p:cBhvr>
                                      <p:tavLst>
                                        <p:tav tm="0">
                                          <p:val>
                                            <p:fltVal val="0"/>
                                          </p:val>
                                        </p:tav>
                                        <p:tav tm="100000">
                                          <p:val>
                                            <p:strVal val="#ppt_h"/>
                                          </p:val>
                                        </p:tav>
                                      </p:tavLst>
                                    </p:anim>
                                    <p:animEffect transition="in" filter="fade">
                                      <p:cBhvr>
                                        <p:cTn id="158" dur="500"/>
                                        <p:tgtEl>
                                          <p:spTgt spid="120"/>
                                        </p:tgtEl>
                                      </p:cBhvr>
                                    </p:animEffect>
                                  </p:childTnLst>
                                </p:cTn>
                              </p:par>
                              <p:par>
                                <p:cTn id="159" presetID="53" presetClass="entr" presetSubtype="16" fill="hold" grpId="0" nodeType="withEffect">
                                  <p:stCondLst>
                                    <p:cond delay="0"/>
                                  </p:stCondLst>
                                  <p:childTnLst>
                                    <p:set>
                                      <p:cBhvr>
                                        <p:cTn id="160" dur="1" fill="hold">
                                          <p:stCondLst>
                                            <p:cond delay="0"/>
                                          </p:stCondLst>
                                        </p:cTn>
                                        <p:tgtEl>
                                          <p:spTgt spid="119"/>
                                        </p:tgtEl>
                                        <p:attrNameLst>
                                          <p:attrName>style.visibility</p:attrName>
                                        </p:attrNameLst>
                                      </p:cBhvr>
                                      <p:to>
                                        <p:strVal val="visible"/>
                                      </p:to>
                                    </p:set>
                                    <p:anim calcmode="lin" valueType="num">
                                      <p:cBhvr>
                                        <p:cTn id="161" dur="500" fill="hold"/>
                                        <p:tgtEl>
                                          <p:spTgt spid="119"/>
                                        </p:tgtEl>
                                        <p:attrNameLst>
                                          <p:attrName>ppt_w</p:attrName>
                                        </p:attrNameLst>
                                      </p:cBhvr>
                                      <p:tavLst>
                                        <p:tav tm="0">
                                          <p:val>
                                            <p:fltVal val="0"/>
                                          </p:val>
                                        </p:tav>
                                        <p:tav tm="100000">
                                          <p:val>
                                            <p:strVal val="#ppt_w"/>
                                          </p:val>
                                        </p:tav>
                                      </p:tavLst>
                                    </p:anim>
                                    <p:anim calcmode="lin" valueType="num">
                                      <p:cBhvr>
                                        <p:cTn id="162" dur="500" fill="hold"/>
                                        <p:tgtEl>
                                          <p:spTgt spid="119"/>
                                        </p:tgtEl>
                                        <p:attrNameLst>
                                          <p:attrName>ppt_h</p:attrName>
                                        </p:attrNameLst>
                                      </p:cBhvr>
                                      <p:tavLst>
                                        <p:tav tm="0">
                                          <p:val>
                                            <p:fltVal val="0"/>
                                          </p:val>
                                        </p:tav>
                                        <p:tav tm="100000">
                                          <p:val>
                                            <p:strVal val="#ppt_h"/>
                                          </p:val>
                                        </p:tav>
                                      </p:tavLst>
                                    </p:anim>
                                    <p:animEffect transition="in" filter="fade">
                                      <p:cBhvr>
                                        <p:cTn id="163" dur="500"/>
                                        <p:tgtEl>
                                          <p:spTgt spid="119"/>
                                        </p:tgtEl>
                                      </p:cBhvr>
                                    </p:animEffect>
                                  </p:childTnLst>
                                </p:cTn>
                              </p:par>
                              <p:par>
                                <p:cTn id="164" presetID="53" presetClass="entr" presetSubtype="16" fill="hold" grpId="0" nodeType="withEffect">
                                  <p:stCondLst>
                                    <p:cond delay="0"/>
                                  </p:stCondLst>
                                  <p:childTnLst>
                                    <p:set>
                                      <p:cBhvr>
                                        <p:cTn id="165" dur="1" fill="hold">
                                          <p:stCondLst>
                                            <p:cond delay="0"/>
                                          </p:stCondLst>
                                        </p:cTn>
                                        <p:tgtEl>
                                          <p:spTgt spid="121"/>
                                        </p:tgtEl>
                                        <p:attrNameLst>
                                          <p:attrName>style.visibility</p:attrName>
                                        </p:attrNameLst>
                                      </p:cBhvr>
                                      <p:to>
                                        <p:strVal val="visible"/>
                                      </p:to>
                                    </p:set>
                                    <p:anim calcmode="lin" valueType="num">
                                      <p:cBhvr>
                                        <p:cTn id="166" dur="500" fill="hold"/>
                                        <p:tgtEl>
                                          <p:spTgt spid="121"/>
                                        </p:tgtEl>
                                        <p:attrNameLst>
                                          <p:attrName>ppt_w</p:attrName>
                                        </p:attrNameLst>
                                      </p:cBhvr>
                                      <p:tavLst>
                                        <p:tav tm="0">
                                          <p:val>
                                            <p:fltVal val="0"/>
                                          </p:val>
                                        </p:tav>
                                        <p:tav tm="100000">
                                          <p:val>
                                            <p:strVal val="#ppt_w"/>
                                          </p:val>
                                        </p:tav>
                                      </p:tavLst>
                                    </p:anim>
                                    <p:anim calcmode="lin" valueType="num">
                                      <p:cBhvr>
                                        <p:cTn id="167" dur="500" fill="hold"/>
                                        <p:tgtEl>
                                          <p:spTgt spid="121"/>
                                        </p:tgtEl>
                                        <p:attrNameLst>
                                          <p:attrName>ppt_h</p:attrName>
                                        </p:attrNameLst>
                                      </p:cBhvr>
                                      <p:tavLst>
                                        <p:tav tm="0">
                                          <p:val>
                                            <p:fltVal val="0"/>
                                          </p:val>
                                        </p:tav>
                                        <p:tav tm="100000">
                                          <p:val>
                                            <p:strVal val="#ppt_h"/>
                                          </p:val>
                                        </p:tav>
                                      </p:tavLst>
                                    </p:anim>
                                    <p:animEffect transition="in" filter="fade">
                                      <p:cBhvr>
                                        <p:cTn id="168" dur="500"/>
                                        <p:tgtEl>
                                          <p:spTgt spid="121"/>
                                        </p:tgtEl>
                                      </p:cBhvr>
                                    </p:animEffect>
                                  </p:childTnLst>
                                </p:cTn>
                              </p:par>
                              <p:par>
                                <p:cTn id="169" presetID="53" presetClass="entr" presetSubtype="16" fill="hold" grpId="0" nodeType="withEffect">
                                  <p:stCondLst>
                                    <p:cond delay="0"/>
                                  </p:stCondLst>
                                  <p:childTnLst>
                                    <p:set>
                                      <p:cBhvr>
                                        <p:cTn id="170" dur="1" fill="hold">
                                          <p:stCondLst>
                                            <p:cond delay="0"/>
                                          </p:stCondLst>
                                        </p:cTn>
                                        <p:tgtEl>
                                          <p:spTgt spid="122"/>
                                        </p:tgtEl>
                                        <p:attrNameLst>
                                          <p:attrName>style.visibility</p:attrName>
                                        </p:attrNameLst>
                                      </p:cBhvr>
                                      <p:to>
                                        <p:strVal val="visible"/>
                                      </p:to>
                                    </p:set>
                                    <p:anim calcmode="lin" valueType="num">
                                      <p:cBhvr>
                                        <p:cTn id="171" dur="500" fill="hold"/>
                                        <p:tgtEl>
                                          <p:spTgt spid="122"/>
                                        </p:tgtEl>
                                        <p:attrNameLst>
                                          <p:attrName>ppt_w</p:attrName>
                                        </p:attrNameLst>
                                      </p:cBhvr>
                                      <p:tavLst>
                                        <p:tav tm="0">
                                          <p:val>
                                            <p:fltVal val="0"/>
                                          </p:val>
                                        </p:tav>
                                        <p:tav tm="100000">
                                          <p:val>
                                            <p:strVal val="#ppt_w"/>
                                          </p:val>
                                        </p:tav>
                                      </p:tavLst>
                                    </p:anim>
                                    <p:anim calcmode="lin" valueType="num">
                                      <p:cBhvr>
                                        <p:cTn id="172" dur="500" fill="hold"/>
                                        <p:tgtEl>
                                          <p:spTgt spid="122"/>
                                        </p:tgtEl>
                                        <p:attrNameLst>
                                          <p:attrName>ppt_h</p:attrName>
                                        </p:attrNameLst>
                                      </p:cBhvr>
                                      <p:tavLst>
                                        <p:tav tm="0">
                                          <p:val>
                                            <p:fltVal val="0"/>
                                          </p:val>
                                        </p:tav>
                                        <p:tav tm="100000">
                                          <p:val>
                                            <p:strVal val="#ppt_h"/>
                                          </p:val>
                                        </p:tav>
                                      </p:tavLst>
                                    </p:anim>
                                    <p:animEffect transition="in" filter="fade">
                                      <p:cBhvr>
                                        <p:cTn id="173" dur="500"/>
                                        <p:tgtEl>
                                          <p:spTgt spid="122"/>
                                        </p:tgtEl>
                                      </p:cBhvr>
                                    </p:animEffect>
                                  </p:childTnLst>
                                </p:cTn>
                              </p:par>
                              <p:par>
                                <p:cTn id="174" presetID="53" presetClass="entr" presetSubtype="16" fill="hold" grpId="0" nodeType="withEffect">
                                  <p:stCondLst>
                                    <p:cond delay="0"/>
                                  </p:stCondLst>
                                  <p:childTnLst>
                                    <p:set>
                                      <p:cBhvr>
                                        <p:cTn id="175" dur="1" fill="hold">
                                          <p:stCondLst>
                                            <p:cond delay="0"/>
                                          </p:stCondLst>
                                        </p:cTn>
                                        <p:tgtEl>
                                          <p:spTgt spid="123"/>
                                        </p:tgtEl>
                                        <p:attrNameLst>
                                          <p:attrName>style.visibility</p:attrName>
                                        </p:attrNameLst>
                                      </p:cBhvr>
                                      <p:to>
                                        <p:strVal val="visible"/>
                                      </p:to>
                                    </p:set>
                                    <p:anim calcmode="lin" valueType="num">
                                      <p:cBhvr>
                                        <p:cTn id="176" dur="500" fill="hold"/>
                                        <p:tgtEl>
                                          <p:spTgt spid="123"/>
                                        </p:tgtEl>
                                        <p:attrNameLst>
                                          <p:attrName>ppt_w</p:attrName>
                                        </p:attrNameLst>
                                      </p:cBhvr>
                                      <p:tavLst>
                                        <p:tav tm="0">
                                          <p:val>
                                            <p:fltVal val="0"/>
                                          </p:val>
                                        </p:tav>
                                        <p:tav tm="100000">
                                          <p:val>
                                            <p:strVal val="#ppt_w"/>
                                          </p:val>
                                        </p:tav>
                                      </p:tavLst>
                                    </p:anim>
                                    <p:anim calcmode="lin" valueType="num">
                                      <p:cBhvr>
                                        <p:cTn id="177" dur="500" fill="hold"/>
                                        <p:tgtEl>
                                          <p:spTgt spid="123"/>
                                        </p:tgtEl>
                                        <p:attrNameLst>
                                          <p:attrName>ppt_h</p:attrName>
                                        </p:attrNameLst>
                                      </p:cBhvr>
                                      <p:tavLst>
                                        <p:tav tm="0">
                                          <p:val>
                                            <p:fltVal val="0"/>
                                          </p:val>
                                        </p:tav>
                                        <p:tav tm="100000">
                                          <p:val>
                                            <p:strVal val="#ppt_h"/>
                                          </p:val>
                                        </p:tav>
                                      </p:tavLst>
                                    </p:anim>
                                    <p:animEffect transition="in" filter="fade">
                                      <p:cBhvr>
                                        <p:cTn id="178" dur="500"/>
                                        <p:tgtEl>
                                          <p:spTgt spid="123"/>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124"/>
                                        </p:tgtEl>
                                        <p:attrNameLst>
                                          <p:attrName>style.visibility</p:attrName>
                                        </p:attrNameLst>
                                      </p:cBhvr>
                                      <p:to>
                                        <p:strVal val="visible"/>
                                      </p:to>
                                    </p:set>
                                    <p:anim calcmode="lin" valueType="num">
                                      <p:cBhvr>
                                        <p:cTn id="181" dur="500" fill="hold"/>
                                        <p:tgtEl>
                                          <p:spTgt spid="124"/>
                                        </p:tgtEl>
                                        <p:attrNameLst>
                                          <p:attrName>ppt_w</p:attrName>
                                        </p:attrNameLst>
                                      </p:cBhvr>
                                      <p:tavLst>
                                        <p:tav tm="0">
                                          <p:val>
                                            <p:fltVal val="0"/>
                                          </p:val>
                                        </p:tav>
                                        <p:tav tm="100000">
                                          <p:val>
                                            <p:strVal val="#ppt_w"/>
                                          </p:val>
                                        </p:tav>
                                      </p:tavLst>
                                    </p:anim>
                                    <p:anim calcmode="lin" valueType="num">
                                      <p:cBhvr>
                                        <p:cTn id="182" dur="500" fill="hold"/>
                                        <p:tgtEl>
                                          <p:spTgt spid="124"/>
                                        </p:tgtEl>
                                        <p:attrNameLst>
                                          <p:attrName>ppt_h</p:attrName>
                                        </p:attrNameLst>
                                      </p:cBhvr>
                                      <p:tavLst>
                                        <p:tav tm="0">
                                          <p:val>
                                            <p:fltVal val="0"/>
                                          </p:val>
                                        </p:tav>
                                        <p:tav tm="100000">
                                          <p:val>
                                            <p:strVal val="#ppt_h"/>
                                          </p:val>
                                        </p:tav>
                                      </p:tavLst>
                                    </p:anim>
                                    <p:animEffect transition="in" filter="fade">
                                      <p:cBhvr>
                                        <p:cTn id="183" dur="500"/>
                                        <p:tgtEl>
                                          <p:spTgt spid="124"/>
                                        </p:tgtEl>
                                      </p:cBhvr>
                                    </p:animEffect>
                                  </p:childTnLst>
                                </p:cTn>
                              </p:par>
                              <p:par>
                                <p:cTn id="184" presetID="53" presetClass="entr" presetSubtype="16" fill="hold" grpId="0" nodeType="withEffect">
                                  <p:stCondLst>
                                    <p:cond delay="0"/>
                                  </p:stCondLst>
                                  <p:childTnLst>
                                    <p:set>
                                      <p:cBhvr>
                                        <p:cTn id="185" dur="1" fill="hold">
                                          <p:stCondLst>
                                            <p:cond delay="0"/>
                                          </p:stCondLst>
                                        </p:cTn>
                                        <p:tgtEl>
                                          <p:spTgt spid="125"/>
                                        </p:tgtEl>
                                        <p:attrNameLst>
                                          <p:attrName>style.visibility</p:attrName>
                                        </p:attrNameLst>
                                      </p:cBhvr>
                                      <p:to>
                                        <p:strVal val="visible"/>
                                      </p:to>
                                    </p:set>
                                    <p:anim calcmode="lin" valueType="num">
                                      <p:cBhvr>
                                        <p:cTn id="186" dur="500" fill="hold"/>
                                        <p:tgtEl>
                                          <p:spTgt spid="125"/>
                                        </p:tgtEl>
                                        <p:attrNameLst>
                                          <p:attrName>ppt_w</p:attrName>
                                        </p:attrNameLst>
                                      </p:cBhvr>
                                      <p:tavLst>
                                        <p:tav tm="0">
                                          <p:val>
                                            <p:fltVal val="0"/>
                                          </p:val>
                                        </p:tav>
                                        <p:tav tm="100000">
                                          <p:val>
                                            <p:strVal val="#ppt_w"/>
                                          </p:val>
                                        </p:tav>
                                      </p:tavLst>
                                    </p:anim>
                                    <p:anim calcmode="lin" valueType="num">
                                      <p:cBhvr>
                                        <p:cTn id="187" dur="500" fill="hold"/>
                                        <p:tgtEl>
                                          <p:spTgt spid="125"/>
                                        </p:tgtEl>
                                        <p:attrNameLst>
                                          <p:attrName>ppt_h</p:attrName>
                                        </p:attrNameLst>
                                      </p:cBhvr>
                                      <p:tavLst>
                                        <p:tav tm="0">
                                          <p:val>
                                            <p:fltVal val="0"/>
                                          </p:val>
                                        </p:tav>
                                        <p:tav tm="100000">
                                          <p:val>
                                            <p:strVal val="#ppt_h"/>
                                          </p:val>
                                        </p:tav>
                                      </p:tavLst>
                                    </p:anim>
                                    <p:animEffect transition="in" filter="fade">
                                      <p:cBhvr>
                                        <p:cTn id="188" dur="500"/>
                                        <p:tgtEl>
                                          <p:spTgt spid="125"/>
                                        </p:tgtEl>
                                      </p:cBhvr>
                                    </p:animEffect>
                                  </p:childTnLst>
                                </p:cTn>
                              </p:par>
                              <p:par>
                                <p:cTn id="189" presetID="53" presetClass="entr" presetSubtype="16" fill="hold" grpId="0" nodeType="withEffect">
                                  <p:stCondLst>
                                    <p:cond delay="0"/>
                                  </p:stCondLst>
                                  <p:childTnLst>
                                    <p:set>
                                      <p:cBhvr>
                                        <p:cTn id="190" dur="1" fill="hold">
                                          <p:stCondLst>
                                            <p:cond delay="0"/>
                                          </p:stCondLst>
                                        </p:cTn>
                                        <p:tgtEl>
                                          <p:spTgt spid="107"/>
                                        </p:tgtEl>
                                        <p:attrNameLst>
                                          <p:attrName>style.visibility</p:attrName>
                                        </p:attrNameLst>
                                      </p:cBhvr>
                                      <p:to>
                                        <p:strVal val="visible"/>
                                      </p:to>
                                    </p:set>
                                    <p:anim calcmode="lin" valueType="num">
                                      <p:cBhvr>
                                        <p:cTn id="191" dur="500" fill="hold"/>
                                        <p:tgtEl>
                                          <p:spTgt spid="107"/>
                                        </p:tgtEl>
                                        <p:attrNameLst>
                                          <p:attrName>ppt_w</p:attrName>
                                        </p:attrNameLst>
                                      </p:cBhvr>
                                      <p:tavLst>
                                        <p:tav tm="0">
                                          <p:val>
                                            <p:fltVal val="0"/>
                                          </p:val>
                                        </p:tav>
                                        <p:tav tm="100000">
                                          <p:val>
                                            <p:strVal val="#ppt_w"/>
                                          </p:val>
                                        </p:tav>
                                      </p:tavLst>
                                    </p:anim>
                                    <p:anim calcmode="lin" valueType="num">
                                      <p:cBhvr>
                                        <p:cTn id="192" dur="500" fill="hold"/>
                                        <p:tgtEl>
                                          <p:spTgt spid="107"/>
                                        </p:tgtEl>
                                        <p:attrNameLst>
                                          <p:attrName>ppt_h</p:attrName>
                                        </p:attrNameLst>
                                      </p:cBhvr>
                                      <p:tavLst>
                                        <p:tav tm="0">
                                          <p:val>
                                            <p:fltVal val="0"/>
                                          </p:val>
                                        </p:tav>
                                        <p:tav tm="100000">
                                          <p:val>
                                            <p:strVal val="#ppt_h"/>
                                          </p:val>
                                        </p:tav>
                                      </p:tavLst>
                                    </p:anim>
                                    <p:animEffect transition="in" filter="fade">
                                      <p:cBhvr>
                                        <p:cTn id="193" dur="500"/>
                                        <p:tgtEl>
                                          <p:spTgt spid="107"/>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130"/>
                                        </p:tgtEl>
                                        <p:attrNameLst>
                                          <p:attrName>style.visibility</p:attrName>
                                        </p:attrNameLst>
                                      </p:cBhvr>
                                      <p:to>
                                        <p:strVal val="visible"/>
                                      </p:to>
                                    </p:set>
                                    <p:anim calcmode="lin" valueType="num">
                                      <p:cBhvr>
                                        <p:cTn id="196" dur="500" fill="hold"/>
                                        <p:tgtEl>
                                          <p:spTgt spid="130"/>
                                        </p:tgtEl>
                                        <p:attrNameLst>
                                          <p:attrName>ppt_w</p:attrName>
                                        </p:attrNameLst>
                                      </p:cBhvr>
                                      <p:tavLst>
                                        <p:tav tm="0">
                                          <p:val>
                                            <p:fltVal val="0"/>
                                          </p:val>
                                        </p:tav>
                                        <p:tav tm="100000">
                                          <p:val>
                                            <p:strVal val="#ppt_w"/>
                                          </p:val>
                                        </p:tav>
                                      </p:tavLst>
                                    </p:anim>
                                    <p:anim calcmode="lin" valueType="num">
                                      <p:cBhvr>
                                        <p:cTn id="197" dur="500" fill="hold"/>
                                        <p:tgtEl>
                                          <p:spTgt spid="130"/>
                                        </p:tgtEl>
                                        <p:attrNameLst>
                                          <p:attrName>ppt_h</p:attrName>
                                        </p:attrNameLst>
                                      </p:cBhvr>
                                      <p:tavLst>
                                        <p:tav tm="0">
                                          <p:val>
                                            <p:fltVal val="0"/>
                                          </p:val>
                                        </p:tav>
                                        <p:tav tm="100000">
                                          <p:val>
                                            <p:strVal val="#ppt_h"/>
                                          </p:val>
                                        </p:tav>
                                      </p:tavLst>
                                    </p:anim>
                                    <p:animEffect transition="in" filter="fade">
                                      <p:cBhvr>
                                        <p:cTn id="198" dur="500"/>
                                        <p:tgtEl>
                                          <p:spTgt spid="130"/>
                                        </p:tgtEl>
                                      </p:cBhvr>
                                    </p:animEffect>
                                  </p:childTnLst>
                                </p:cTn>
                              </p:par>
                              <p:par>
                                <p:cTn id="199" presetID="53" presetClass="entr" presetSubtype="16" fill="hold" grpId="0" nodeType="withEffect">
                                  <p:stCondLst>
                                    <p:cond delay="0"/>
                                  </p:stCondLst>
                                  <p:childTnLst>
                                    <p:set>
                                      <p:cBhvr>
                                        <p:cTn id="200" dur="1" fill="hold">
                                          <p:stCondLst>
                                            <p:cond delay="0"/>
                                          </p:stCondLst>
                                        </p:cTn>
                                        <p:tgtEl>
                                          <p:spTgt spid="127"/>
                                        </p:tgtEl>
                                        <p:attrNameLst>
                                          <p:attrName>style.visibility</p:attrName>
                                        </p:attrNameLst>
                                      </p:cBhvr>
                                      <p:to>
                                        <p:strVal val="visible"/>
                                      </p:to>
                                    </p:set>
                                    <p:anim calcmode="lin" valueType="num">
                                      <p:cBhvr>
                                        <p:cTn id="201" dur="500" fill="hold"/>
                                        <p:tgtEl>
                                          <p:spTgt spid="127"/>
                                        </p:tgtEl>
                                        <p:attrNameLst>
                                          <p:attrName>ppt_w</p:attrName>
                                        </p:attrNameLst>
                                      </p:cBhvr>
                                      <p:tavLst>
                                        <p:tav tm="0">
                                          <p:val>
                                            <p:fltVal val="0"/>
                                          </p:val>
                                        </p:tav>
                                        <p:tav tm="100000">
                                          <p:val>
                                            <p:strVal val="#ppt_w"/>
                                          </p:val>
                                        </p:tav>
                                      </p:tavLst>
                                    </p:anim>
                                    <p:anim calcmode="lin" valueType="num">
                                      <p:cBhvr>
                                        <p:cTn id="202" dur="500" fill="hold"/>
                                        <p:tgtEl>
                                          <p:spTgt spid="127"/>
                                        </p:tgtEl>
                                        <p:attrNameLst>
                                          <p:attrName>ppt_h</p:attrName>
                                        </p:attrNameLst>
                                      </p:cBhvr>
                                      <p:tavLst>
                                        <p:tav tm="0">
                                          <p:val>
                                            <p:fltVal val="0"/>
                                          </p:val>
                                        </p:tav>
                                        <p:tav tm="100000">
                                          <p:val>
                                            <p:strVal val="#ppt_h"/>
                                          </p:val>
                                        </p:tav>
                                      </p:tavLst>
                                    </p:anim>
                                    <p:animEffect transition="in" filter="fade">
                                      <p:cBhvr>
                                        <p:cTn id="203" dur="500"/>
                                        <p:tgtEl>
                                          <p:spTgt spid="127"/>
                                        </p:tgtEl>
                                      </p:cBhvr>
                                    </p:animEffect>
                                  </p:childTnLst>
                                </p:cTn>
                              </p:par>
                            </p:childTnLst>
                          </p:cTn>
                        </p:par>
                      </p:childTnLst>
                    </p:cTn>
                  </p:par>
                  <p:par>
                    <p:cTn id="204" fill="hold">
                      <p:stCondLst>
                        <p:cond delay="indefinite"/>
                      </p:stCondLst>
                      <p:childTnLst>
                        <p:par>
                          <p:cTn id="205" fill="hold">
                            <p:stCondLst>
                              <p:cond delay="0"/>
                            </p:stCondLst>
                            <p:childTnLst>
                              <p:par>
                                <p:cTn id="206" presetID="27" presetClass="emph" presetSubtype="0" fill="remove" grpId="1" nodeType="clickEffect">
                                  <p:stCondLst>
                                    <p:cond delay="0"/>
                                  </p:stCondLst>
                                  <p:childTnLst>
                                    <p:animClr clrSpc="rgb" dir="cw">
                                      <p:cBhvr override="childStyle">
                                        <p:cTn id="207" dur="250" autoRev="1" fill="remove"/>
                                        <p:tgtEl>
                                          <p:spTgt spid="105"/>
                                        </p:tgtEl>
                                        <p:attrNameLst>
                                          <p:attrName>style.color</p:attrName>
                                        </p:attrNameLst>
                                      </p:cBhvr>
                                      <p:to>
                                        <a:schemeClr val="bg1"/>
                                      </p:to>
                                    </p:animClr>
                                    <p:animClr clrSpc="rgb" dir="cw">
                                      <p:cBhvr>
                                        <p:cTn id="208" dur="250" autoRev="1" fill="remove"/>
                                        <p:tgtEl>
                                          <p:spTgt spid="105"/>
                                        </p:tgtEl>
                                        <p:attrNameLst>
                                          <p:attrName>fillcolor</p:attrName>
                                        </p:attrNameLst>
                                      </p:cBhvr>
                                      <p:to>
                                        <a:schemeClr val="bg1"/>
                                      </p:to>
                                    </p:animClr>
                                    <p:set>
                                      <p:cBhvr>
                                        <p:cTn id="209" dur="250" autoRev="1" fill="remove"/>
                                        <p:tgtEl>
                                          <p:spTgt spid="105"/>
                                        </p:tgtEl>
                                        <p:attrNameLst>
                                          <p:attrName>fill.type</p:attrName>
                                        </p:attrNameLst>
                                      </p:cBhvr>
                                      <p:to>
                                        <p:strVal val="solid"/>
                                      </p:to>
                                    </p:set>
                                    <p:set>
                                      <p:cBhvr>
                                        <p:cTn id="210" dur="250" autoRev="1" fill="remove"/>
                                        <p:tgtEl>
                                          <p:spTgt spid="105"/>
                                        </p:tgtEl>
                                        <p:attrNameLst>
                                          <p:attrName>fill.on</p:attrName>
                                        </p:attrNameLst>
                                      </p:cBhvr>
                                      <p:to>
                                        <p:strVal val="true"/>
                                      </p:to>
                                    </p:set>
                                  </p:childTnLst>
                                </p:cTn>
                              </p:par>
                              <p:par>
                                <p:cTn id="211" presetID="7" presetClass="emph" presetSubtype="2" fill="hold" nodeType="withEffect">
                                  <p:stCondLst>
                                    <p:cond delay="0"/>
                                  </p:stCondLst>
                                  <p:childTnLst>
                                    <p:animClr clrSpc="rgb" dir="cw">
                                      <p:cBhvr>
                                        <p:cTn id="212" dur="1000" fill="hold"/>
                                        <p:tgtEl>
                                          <p:spTgt spid="105"/>
                                        </p:tgtEl>
                                        <p:attrNameLst>
                                          <p:attrName>stroke.color</p:attrName>
                                        </p:attrNameLst>
                                      </p:cBhvr>
                                      <p:to>
                                        <a:schemeClr val="accent2"/>
                                      </p:to>
                                    </p:animClr>
                                    <p:set>
                                      <p:cBhvr>
                                        <p:cTn id="213" dur="1000" fill="hold"/>
                                        <p:tgtEl>
                                          <p:spTgt spid="105"/>
                                        </p:tgtEl>
                                        <p:attrNameLst>
                                          <p:attrName>stroke.on</p:attrName>
                                        </p:attrNameLst>
                                      </p:cBhvr>
                                      <p:to>
                                        <p:strVal val="true"/>
                                      </p:to>
                                    </p:set>
                                  </p:childTnLst>
                                </p:cTn>
                              </p:par>
                              <p:par>
                                <p:cTn id="214" presetID="10" presetClass="entr" presetSubtype="0" fill="hold" nodeType="withEffect">
                                  <p:stCondLst>
                                    <p:cond delay="0"/>
                                  </p:stCondLst>
                                  <p:childTnLst>
                                    <p:set>
                                      <p:cBhvr>
                                        <p:cTn id="215" dur="1" fill="hold">
                                          <p:stCondLst>
                                            <p:cond delay="0"/>
                                          </p:stCondLst>
                                        </p:cTn>
                                        <p:tgtEl>
                                          <p:spTgt spid="131"/>
                                        </p:tgtEl>
                                        <p:attrNameLst>
                                          <p:attrName>style.visibility</p:attrName>
                                        </p:attrNameLst>
                                      </p:cBhvr>
                                      <p:to>
                                        <p:strVal val="visible"/>
                                      </p:to>
                                    </p:set>
                                    <p:animEffect transition="in" filter="fade">
                                      <p:cBhvr>
                                        <p:cTn id="216" dur="500"/>
                                        <p:tgtEl>
                                          <p:spTgt spid="131"/>
                                        </p:tgtEl>
                                      </p:cBhvr>
                                    </p:animEffect>
                                  </p:childTnLst>
                                </p:cTn>
                              </p:par>
                              <p:par>
                                <p:cTn id="217" presetID="53" presetClass="entr" presetSubtype="16" fill="hold" grpId="0" nodeType="withEffect">
                                  <p:stCondLst>
                                    <p:cond delay="0"/>
                                  </p:stCondLst>
                                  <p:childTnLst>
                                    <p:set>
                                      <p:cBhvr>
                                        <p:cTn id="218" dur="1" fill="hold">
                                          <p:stCondLst>
                                            <p:cond delay="0"/>
                                          </p:stCondLst>
                                        </p:cTn>
                                        <p:tgtEl>
                                          <p:spTgt spid="45"/>
                                        </p:tgtEl>
                                        <p:attrNameLst>
                                          <p:attrName>style.visibility</p:attrName>
                                        </p:attrNameLst>
                                      </p:cBhvr>
                                      <p:to>
                                        <p:strVal val="visible"/>
                                      </p:to>
                                    </p:set>
                                    <p:anim calcmode="lin" valueType="num">
                                      <p:cBhvr>
                                        <p:cTn id="219" dur="700" fill="hold"/>
                                        <p:tgtEl>
                                          <p:spTgt spid="45"/>
                                        </p:tgtEl>
                                        <p:attrNameLst>
                                          <p:attrName>ppt_w</p:attrName>
                                        </p:attrNameLst>
                                      </p:cBhvr>
                                      <p:tavLst>
                                        <p:tav tm="0">
                                          <p:val>
                                            <p:fltVal val="0"/>
                                          </p:val>
                                        </p:tav>
                                        <p:tav tm="100000">
                                          <p:val>
                                            <p:strVal val="#ppt_w"/>
                                          </p:val>
                                        </p:tav>
                                      </p:tavLst>
                                    </p:anim>
                                    <p:anim calcmode="lin" valueType="num">
                                      <p:cBhvr>
                                        <p:cTn id="220" dur="700" fill="hold"/>
                                        <p:tgtEl>
                                          <p:spTgt spid="45"/>
                                        </p:tgtEl>
                                        <p:attrNameLst>
                                          <p:attrName>ppt_h</p:attrName>
                                        </p:attrNameLst>
                                      </p:cBhvr>
                                      <p:tavLst>
                                        <p:tav tm="0">
                                          <p:val>
                                            <p:fltVal val="0"/>
                                          </p:val>
                                        </p:tav>
                                        <p:tav tm="100000">
                                          <p:val>
                                            <p:strVal val="#ppt_h"/>
                                          </p:val>
                                        </p:tav>
                                      </p:tavLst>
                                    </p:anim>
                                    <p:animEffect transition="in" filter="fade">
                                      <p:cBhvr>
                                        <p:cTn id="221" dur="700"/>
                                        <p:tgtEl>
                                          <p:spTgt spid="45"/>
                                        </p:tgtEl>
                                      </p:cBhvr>
                                    </p:animEffect>
                                  </p:childTnLst>
                                </p:cTn>
                              </p:par>
                            </p:childTnLst>
                          </p:cTn>
                        </p:par>
                      </p:childTnLst>
                    </p:cTn>
                  </p:par>
                  <p:par>
                    <p:cTn id="222" fill="hold">
                      <p:stCondLst>
                        <p:cond delay="indefinite"/>
                      </p:stCondLst>
                      <p:childTnLst>
                        <p:par>
                          <p:cTn id="223" fill="hold">
                            <p:stCondLst>
                              <p:cond delay="0"/>
                            </p:stCondLst>
                            <p:childTnLst>
                              <p:par>
                                <p:cTn id="224" presetID="27" presetClass="emph" presetSubtype="0" fill="remove" grpId="1" nodeType="clickEffect">
                                  <p:stCondLst>
                                    <p:cond delay="0"/>
                                  </p:stCondLst>
                                  <p:childTnLst>
                                    <p:animClr clrSpc="rgb" dir="cw">
                                      <p:cBhvr override="childStyle">
                                        <p:cTn id="225" dur="250" autoRev="1" fill="remove"/>
                                        <p:tgtEl>
                                          <p:spTgt spid="128"/>
                                        </p:tgtEl>
                                        <p:attrNameLst>
                                          <p:attrName>style.color</p:attrName>
                                        </p:attrNameLst>
                                      </p:cBhvr>
                                      <p:to>
                                        <a:schemeClr val="bg1"/>
                                      </p:to>
                                    </p:animClr>
                                    <p:animClr clrSpc="rgb" dir="cw">
                                      <p:cBhvr>
                                        <p:cTn id="226" dur="250" autoRev="1" fill="remove"/>
                                        <p:tgtEl>
                                          <p:spTgt spid="128"/>
                                        </p:tgtEl>
                                        <p:attrNameLst>
                                          <p:attrName>fillcolor</p:attrName>
                                        </p:attrNameLst>
                                      </p:cBhvr>
                                      <p:to>
                                        <a:schemeClr val="bg1"/>
                                      </p:to>
                                    </p:animClr>
                                    <p:set>
                                      <p:cBhvr>
                                        <p:cTn id="227" dur="250" autoRev="1" fill="remove"/>
                                        <p:tgtEl>
                                          <p:spTgt spid="128"/>
                                        </p:tgtEl>
                                        <p:attrNameLst>
                                          <p:attrName>fill.type</p:attrName>
                                        </p:attrNameLst>
                                      </p:cBhvr>
                                      <p:to>
                                        <p:strVal val="solid"/>
                                      </p:to>
                                    </p:set>
                                    <p:set>
                                      <p:cBhvr>
                                        <p:cTn id="228" dur="250" autoRev="1" fill="remove"/>
                                        <p:tgtEl>
                                          <p:spTgt spid="128"/>
                                        </p:tgtEl>
                                        <p:attrNameLst>
                                          <p:attrName>fill.on</p:attrName>
                                        </p:attrNameLst>
                                      </p:cBhvr>
                                      <p:to>
                                        <p:strVal val="true"/>
                                      </p:to>
                                    </p:set>
                                  </p:childTnLst>
                                </p:cTn>
                              </p:par>
                              <p:par>
                                <p:cTn id="229" presetID="27" presetClass="emph" presetSubtype="0" fill="remove" grpId="1" nodeType="withEffect">
                                  <p:stCondLst>
                                    <p:cond delay="0"/>
                                  </p:stCondLst>
                                  <p:childTnLst>
                                    <p:animClr clrSpc="rgb" dir="cw">
                                      <p:cBhvr override="childStyle">
                                        <p:cTn id="230" dur="250" autoRev="1" fill="remove"/>
                                        <p:tgtEl>
                                          <p:spTgt spid="126"/>
                                        </p:tgtEl>
                                        <p:attrNameLst>
                                          <p:attrName>style.color</p:attrName>
                                        </p:attrNameLst>
                                      </p:cBhvr>
                                      <p:to>
                                        <a:schemeClr val="bg1"/>
                                      </p:to>
                                    </p:animClr>
                                    <p:animClr clrSpc="rgb" dir="cw">
                                      <p:cBhvr>
                                        <p:cTn id="231" dur="250" autoRev="1" fill="remove"/>
                                        <p:tgtEl>
                                          <p:spTgt spid="126"/>
                                        </p:tgtEl>
                                        <p:attrNameLst>
                                          <p:attrName>fillcolor</p:attrName>
                                        </p:attrNameLst>
                                      </p:cBhvr>
                                      <p:to>
                                        <a:schemeClr val="bg1"/>
                                      </p:to>
                                    </p:animClr>
                                    <p:set>
                                      <p:cBhvr>
                                        <p:cTn id="232" dur="250" autoRev="1" fill="remove"/>
                                        <p:tgtEl>
                                          <p:spTgt spid="126"/>
                                        </p:tgtEl>
                                        <p:attrNameLst>
                                          <p:attrName>fill.type</p:attrName>
                                        </p:attrNameLst>
                                      </p:cBhvr>
                                      <p:to>
                                        <p:strVal val="solid"/>
                                      </p:to>
                                    </p:set>
                                    <p:set>
                                      <p:cBhvr>
                                        <p:cTn id="233" dur="250" autoRev="1" fill="remove"/>
                                        <p:tgtEl>
                                          <p:spTgt spid="126"/>
                                        </p:tgtEl>
                                        <p:attrNameLst>
                                          <p:attrName>fill.on</p:attrName>
                                        </p:attrNameLst>
                                      </p:cBhvr>
                                      <p:to>
                                        <p:strVal val="true"/>
                                      </p:to>
                                    </p:set>
                                  </p:childTnLst>
                                </p:cTn>
                              </p:par>
                              <p:par>
                                <p:cTn id="234" presetID="27" presetClass="emph" presetSubtype="0" fill="remove" grpId="1" nodeType="withEffect">
                                  <p:stCondLst>
                                    <p:cond delay="0"/>
                                  </p:stCondLst>
                                  <p:childTnLst>
                                    <p:animClr clrSpc="rgb" dir="cw">
                                      <p:cBhvr override="childStyle">
                                        <p:cTn id="235" dur="250" autoRev="1" fill="remove"/>
                                        <p:tgtEl>
                                          <p:spTgt spid="112"/>
                                        </p:tgtEl>
                                        <p:attrNameLst>
                                          <p:attrName>style.color</p:attrName>
                                        </p:attrNameLst>
                                      </p:cBhvr>
                                      <p:to>
                                        <a:schemeClr val="bg1"/>
                                      </p:to>
                                    </p:animClr>
                                    <p:animClr clrSpc="rgb" dir="cw">
                                      <p:cBhvr>
                                        <p:cTn id="236" dur="250" autoRev="1" fill="remove"/>
                                        <p:tgtEl>
                                          <p:spTgt spid="112"/>
                                        </p:tgtEl>
                                        <p:attrNameLst>
                                          <p:attrName>fillcolor</p:attrName>
                                        </p:attrNameLst>
                                      </p:cBhvr>
                                      <p:to>
                                        <a:schemeClr val="bg1"/>
                                      </p:to>
                                    </p:animClr>
                                    <p:set>
                                      <p:cBhvr>
                                        <p:cTn id="237" dur="250" autoRev="1" fill="remove"/>
                                        <p:tgtEl>
                                          <p:spTgt spid="112"/>
                                        </p:tgtEl>
                                        <p:attrNameLst>
                                          <p:attrName>fill.type</p:attrName>
                                        </p:attrNameLst>
                                      </p:cBhvr>
                                      <p:to>
                                        <p:strVal val="solid"/>
                                      </p:to>
                                    </p:set>
                                    <p:set>
                                      <p:cBhvr>
                                        <p:cTn id="238" dur="250" autoRev="1" fill="remove"/>
                                        <p:tgtEl>
                                          <p:spTgt spid="112"/>
                                        </p:tgtEl>
                                        <p:attrNameLst>
                                          <p:attrName>fill.on</p:attrName>
                                        </p:attrNameLst>
                                      </p:cBhvr>
                                      <p:to>
                                        <p:strVal val="true"/>
                                      </p:to>
                                    </p:set>
                                  </p:childTnLst>
                                </p:cTn>
                              </p:par>
                              <p:par>
                                <p:cTn id="239" presetID="27" presetClass="emph" presetSubtype="0" fill="remove" grpId="1" nodeType="withEffect">
                                  <p:stCondLst>
                                    <p:cond delay="0"/>
                                  </p:stCondLst>
                                  <p:childTnLst>
                                    <p:animClr clrSpc="rgb" dir="cw">
                                      <p:cBhvr override="childStyle">
                                        <p:cTn id="240" dur="250" autoRev="1" fill="remove"/>
                                        <p:tgtEl>
                                          <p:spTgt spid="129"/>
                                        </p:tgtEl>
                                        <p:attrNameLst>
                                          <p:attrName>style.color</p:attrName>
                                        </p:attrNameLst>
                                      </p:cBhvr>
                                      <p:to>
                                        <a:schemeClr val="bg1"/>
                                      </p:to>
                                    </p:animClr>
                                    <p:animClr clrSpc="rgb" dir="cw">
                                      <p:cBhvr>
                                        <p:cTn id="241" dur="250" autoRev="1" fill="remove"/>
                                        <p:tgtEl>
                                          <p:spTgt spid="129"/>
                                        </p:tgtEl>
                                        <p:attrNameLst>
                                          <p:attrName>fillcolor</p:attrName>
                                        </p:attrNameLst>
                                      </p:cBhvr>
                                      <p:to>
                                        <a:schemeClr val="bg1"/>
                                      </p:to>
                                    </p:animClr>
                                    <p:set>
                                      <p:cBhvr>
                                        <p:cTn id="242" dur="250" autoRev="1" fill="remove"/>
                                        <p:tgtEl>
                                          <p:spTgt spid="129"/>
                                        </p:tgtEl>
                                        <p:attrNameLst>
                                          <p:attrName>fill.type</p:attrName>
                                        </p:attrNameLst>
                                      </p:cBhvr>
                                      <p:to>
                                        <p:strVal val="solid"/>
                                      </p:to>
                                    </p:set>
                                    <p:set>
                                      <p:cBhvr>
                                        <p:cTn id="243" dur="250" autoRev="1" fill="remove"/>
                                        <p:tgtEl>
                                          <p:spTgt spid="129"/>
                                        </p:tgtEl>
                                        <p:attrNameLst>
                                          <p:attrName>fill.on</p:attrName>
                                        </p:attrNameLst>
                                      </p:cBhvr>
                                      <p:to>
                                        <p:strVal val="true"/>
                                      </p:to>
                                    </p:set>
                                  </p:childTnLst>
                                </p:cTn>
                              </p:par>
                              <p:par>
                                <p:cTn id="244" presetID="27" presetClass="emph" presetSubtype="0" fill="remove" grpId="1" nodeType="withEffect">
                                  <p:stCondLst>
                                    <p:cond delay="0"/>
                                  </p:stCondLst>
                                  <p:childTnLst>
                                    <p:animClr clrSpc="rgb" dir="cw">
                                      <p:cBhvr override="childStyle">
                                        <p:cTn id="245" dur="250" autoRev="1" fill="remove"/>
                                        <p:tgtEl>
                                          <p:spTgt spid="111"/>
                                        </p:tgtEl>
                                        <p:attrNameLst>
                                          <p:attrName>style.color</p:attrName>
                                        </p:attrNameLst>
                                      </p:cBhvr>
                                      <p:to>
                                        <a:schemeClr val="bg1"/>
                                      </p:to>
                                    </p:animClr>
                                    <p:animClr clrSpc="rgb" dir="cw">
                                      <p:cBhvr>
                                        <p:cTn id="246" dur="250" autoRev="1" fill="remove"/>
                                        <p:tgtEl>
                                          <p:spTgt spid="111"/>
                                        </p:tgtEl>
                                        <p:attrNameLst>
                                          <p:attrName>fillcolor</p:attrName>
                                        </p:attrNameLst>
                                      </p:cBhvr>
                                      <p:to>
                                        <a:schemeClr val="bg1"/>
                                      </p:to>
                                    </p:animClr>
                                    <p:set>
                                      <p:cBhvr>
                                        <p:cTn id="247" dur="250" autoRev="1" fill="remove"/>
                                        <p:tgtEl>
                                          <p:spTgt spid="111"/>
                                        </p:tgtEl>
                                        <p:attrNameLst>
                                          <p:attrName>fill.type</p:attrName>
                                        </p:attrNameLst>
                                      </p:cBhvr>
                                      <p:to>
                                        <p:strVal val="solid"/>
                                      </p:to>
                                    </p:set>
                                    <p:set>
                                      <p:cBhvr>
                                        <p:cTn id="248" dur="250" autoRev="1" fill="remove"/>
                                        <p:tgtEl>
                                          <p:spTgt spid="111"/>
                                        </p:tgtEl>
                                        <p:attrNameLst>
                                          <p:attrName>fill.on</p:attrName>
                                        </p:attrNameLst>
                                      </p:cBhvr>
                                      <p:to>
                                        <p:strVal val="true"/>
                                      </p:to>
                                    </p:set>
                                  </p:childTnLst>
                                </p:cTn>
                              </p:par>
                              <p:par>
                                <p:cTn id="249" presetID="27" presetClass="emph" presetSubtype="0" fill="remove" grpId="1" nodeType="withEffect">
                                  <p:stCondLst>
                                    <p:cond delay="0"/>
                                  </p:stCondLst>
                                  <p:childTnLst>
                                    <p:animClr clrSpc="rgb" dir="cw">
                                      <p:cBhvr override="childStyle">
                                        <p:cTn id="250" dur="250" autoRev="1" fill="remove"/>
                                        <p:tgtEl>
                                          <p:spTgt spid="110"/>
                                        </p:tgtEl>
                                        <p:attrNameLst>
                                          <p:attrName>style.color</p:attrName>
                                        </p:attrNameLst>
                                      </p:cBhvr>
                                      <p:to>
                                        <a:schemeClr val="bg1"/>
                                      </p:to>
                                    </p:animClr>
                                    <p:animClr clrSpc="rgb" dir="cw">
                                      <p:cBhvr>
                                        <p:cTn id="251" dur="250" autoRev="1" fill="remove"/>
                                        <p:tgtEl>
                                          <p:spTgt spid="110"/>
                                        </p:tgtEl>
                                        <p:attrNameLst>
                                          <p:attrName>fillcolor</p:attrName>
                                        </p:attrNameLst>
                                      </p:cBhvr>
                                      <p:to>
                                        <a:schemeClr val="bg1"/>
                                      </p:to>
                                    </p:animClr>
                                    <p:set>
                                      <p:cBhvr>
                                        <p:cTn id="252" dur="250" autoRev="1" fill="remove"/>
                                        <p:tgtEl>
                                          <p:spTgt spid="110"/>
                                        </p:tgtEl>
                                        <p:attrNameLst>
                                          <p:attrName>fill.type</p:attrName>
                                        </p:attrNameLst>
                                      </p:cBhvr>
                                      <p:to>
                                        <p:strVal val="solid"/>
                                      </p:to>
                                    </p:set>
                                    <p:set>
                                      <p:cBhvr>
                                        <p:cTn id="253" dur="250" autoRev="1" fill="remove"/>
                                        <p:tgtEl>
                                          <p:spTgt spid="110"/>
                                        </p:tgtEl>
                                        <p:attrNameLst>
                                          <p:attrName>fill.on</p:attrName>
                                        </p:attrNameLst>
                                      </p:cBhvr>
                                      <p:to>
                                        <p:strVal val="true"/>
                                      </p:to>
                                    </p:set>
                                  </p:childTnLst>
                                </p:cTn>
                              </p:par>
                              <p:par>
                                <p:cTn id="254" presetID="27" presetClass="emph" presetSubtype="0" fill="remove" grpId="1" nodeType="withEffect">
                                  <p:stCondLst>
                                    <p:cond delay="0"/>
                                  </p:stCondLst>
                                  <p:childTnLst>
                                    <p:animClr clrSpc="rgb" dir="cw">
                                      <p:cBhvr override="childStyle">
                                        <p:cTn id="255" dur="250" autoRev="1" fill="remove"/>
                                        <p:tgtEl>
                                          <p:spTgt spid="109"/>
                                        </p:tgtEl>
                                        <p:attrNameLst>
                                          <p:attrName>style.color</p:attrName>
                                        </p:attrNameLst>
                                      </p:cBhvr>
                                      <p:to>
                                        <a:schemeClr val="bg1"/>
                                      </p:to>
                                    </p:animClr>
                                    <p:animClr clrSpc="rgb" dir="cw">
                                      <p:cBhvr>
                                        <p:cTn id="256" dur="250" autoRev="1" fill="remove"/>
                                        <p:tgtEl>
                                          <p:spTgt spid="109"/>
                                        </p:tgtEl>
                                        <p:attrNameLst>
                                          <p:attrName>fillcolor</p:attrName>
                                        </p:attrNameLst>
                                      </p:cBhvr>
                                      <p:to>
                                        <a:schemeClr val="bg1"/>
                                      </p:to>
                                    </p:animClr>
                                    <p:set>
                                      <p:cBhvr>
                                        <p:cTn id="257" dur="250" autoRev="1" fill="remove"/>
                                        <p:tgtEl>
                                          <p:spTgt spid="109"/>
                                        </p:tgtEl>
                                        <p:attrNameLst>
                                          <p:attrName>fill.type</p:attrName>
                                        </p:attrNameLst>
                                      </p:cBhvr>
                                      <p:to>
                                        <p:strVal val="solid"/>
                                      </p:to>
                                    </p:set>
                                    <p:set>
                                      <p:cBhvr>
                                        <p:cTn id="258" dur="250" autoRev="1" fill="remove"/>
                                        <p:tgtEl>
                                          <p:spTgt spid="109"/>
                                        </p:tgtEl>
                                        <p:attrNameLst>
                                          <p:attrName>fill.on</p:attrName>
                                        </p:attrNameLst>
                                      </p:cBhvr>
                                      <p:to>
                                        <p:strVal val="true"/>
                                      </p:to>
                                    </p:set>
                                  </p:childTnLst>
                                </p:cTn>
                              </p:par>
                              <p:par>
                                <p:cTn id="259" presetID="27" presetClass="emph" presetSubtype="0" fill="remove" grpId="1" nodeType="withEffect">
                                  <p:stCondLst>
                                    <p:cond delay="0"/>
                                  </p:stCondLst>
                                  <p:childTnLst>
                                    <p:animClr clrSpc="rgb" dir="cw">
                                      <p:cBhvr override="childStyle">
                                        <p:cTn id="260" dur="250" autoRev="1" fill="remove"/>
                                        <p:tgtEl>
                                          <p:spTgt spid="106"/>
                                        </p:tgtEl>
                                        <p:attrNameLst>
                                          <p:attrName>style.color</p:attrName>
                                        </p:attrNameLst>
                                      </p:cBhvr>
                                      <p:to>
                                        <a:schemeClr val="bg1"/>
                                      </p:to>
                                    </p:animClr>
                                    <p:animClr clrSpc="rgb" dir="cw">
                                      <p:cBhvr>
                                        <p:cTn id="261" dur="250" autoRev="1" fill="remove"/>
                                        <p:tgtEl>
                                          <p:spTgt spid="106"/>
                                        </p:tgtEl>
                                        <p:attrNameLst>
                                          <p:attrName>fillcolor</p:attrName>
                                        </p:attrNameLst>
                                      </p:cBhvr>
                                      <p:to>
                                        <a:schemeClr val="bg1"/>
                                      </p:to>
                                    </p:animClr>
                                    <p:set>
                                      <p:cBhvr>
                                        <p:cTn id="262" dur="250" autoRev="1" fill="remove"/>
                                        <p:tgtEl>
                                          <p:spTgt spid="106"/>
                                        </p:tgtEl>
                                        <p:attrNameLst>
                                          <p:attrName>fill.type</p:attrName>
                                        </p:attrNameLst>
                                      </p:cBhvr>
                                      <p:to>
                                        <p:strVal val="solid"/>
                                      </p:to>
                                    </p:set>
                                    <p:set>
                                      <p:cBhvr>
                                        <p:cTn id="263" dur="250" autoRev="1" fill="remove"/>
                                        <p:tgtEl>
                                          <p:spTgt spid="106"/>
                                        </p:tgtEl>
                                        <p:attrNameLst>
                                          <p:attrName>fill.on</p:attrName>
                                        </p:attrNameLst>
                                      </p:cBhvr>
                                      <p:to>
                                        <p:strVal val="true"/>
                                      </p:to>
                                    </p:set>
                                  </p:childTnLst>
                                </p:cTn>
                              </p:par>
                              <p:par>
                                <p:cTn id="264" presetID="27" presetClass="emph" presetSubtype="0" fill="remove" grpId="1" nodeType="withEffect">
                                  <p:stCondLst>
                                    <p:cond delay="0"/>
                                  </p:stCondLst>
                                  <p:childTnLst>
                                    <p:animClr clrSpc="rgb" dir="cw">
                                      <p:cBhvr override="childStyle">
                                        <p:cTn id="265" dur="250" autoRev="1" fill="remove"/>
                                        <p:tgtEl>
                                          <p:spTgt spid="108"/>
                                        </p:tgtEl>
                                        <p:attrNameLst>
                                          <p:attrName>style.color</p:attrName>
                                        </p:attrNameLst>
                                      </p:cBhvr>
                                      <p:to>
                                        <a:schemeClr val="bg1"/>
                                      </p:to>
                                    </p:animClr>
                                    <p:animClr clrSpc="rgb" dir="cw">
                                      <p:cBhvr>
                                        <p:cTn id="266" dur="250" autoRev="1" fill="remove"/>
                                        <p:tgtEl>
                                          <p:spTgt spid="108"/>
                                        </p:tgtEl>
                                        <p:attrNameLst>
                                          <p:attrName>fillcolor</p:attrName>
                                        </p:attrNameLst>
                                      </p:cBhvr>
                                      <p:to>
                                        <a:schemeClr val="bg1"/>
                                      </p:to>
                                    </p:animClr>
                                    <p:set>
                                      <p:cBhvr>
                                        <p:cTn id="267" dur="250" autoRev="1" fill="remove"/>
                                        <p:tgtEl>
                                          <p:spTgt spid="108"/>
                                        </p:tgtEl>
                                        <p:attrNameLst>
                                          <p:attrName>fill.type</p:attrName>
                                        </p:attrNameLst>
                                      </p:cBhvr>
                                      <p:to>
                                        <p:strVal val="solid"/>
                                      </p:to>
                                    </p:set>
                                    <p:set>
                                      <p:cBhvr>
                                        <p:cTn id="268" dur="250" autoRev="1" fill="remove"/>
                                        <p:tgtEl>
                                          <p:spTgt spid="108"/>
                                        </p:tgtEl>
                                        <p:attrNameLst>
                                          <p:attrName>fill.on</p:attrName>
                                        </p:attrNameLst>
                                      </p:cBhvr>
                                      <p:to>
                                        <p:strVal val="true"/>
                                      </p:to>
                                    </p:set>
                                  </p:childTnLst>
                                </p:cTn>
                              </p:par>
                              <p:par>
                                <p:cTn id="269" presetID="27" presetClass="emph" presetSubtype="0" fill="remove" grpId="1" nodeType="withEffect">
                                  <p:stCondLst>
                                    <p:cond delay="0"/>
                                  </p:stCondLst>
                                  <p:childTnLst>
                                    <p:animClr clrSpc="rgb" dir="cw">
                                      <p:cBhvr override="childStyle">
                                        <p:cTn id="270" dur="250" autoRev="1" fill="remove"/>
                                        <p:tgtEl>
                                          <p:spTgt spid="113"/>
                                        </p:tgtEl>
                                        <p:attrNameLst>
                                          <p:attrName>style.color</p:attrName>
                                        </p:attrNameLst>
                                      </p:cBhvr>
                                      <p:to>
                                        <a:schemeClr val="bg1"/>
                                      </p:to>
                                    </p:animClr>
                                    <p:animClr clrSpc="rgb" dir="cw">
                                      <p:cBhvr>
                                        <p:cTn id="271" dur="250" autoRev="1" fill="remove"/>
                                        <p:tgtEl>
                                          <p:spTgt spid="113"/>
                                        </p:tgtEl>
                                        <p:attrNameLst>
                                          <p:attrName>fillcolor</p:attrName>
                                        </p:attrNameLst>
                                      </p:cBhvr>
                                      <p:to>
                                        <a:schemeClr val="bg1"/>
                                      </p:to>
                                    </p:animClr>
                                    <p:set>
                                      <p:cBhvr>
                                        <p:cTn id="272" dur="250" autoRev="1" fill="remove"/>
                                        <p:tgtEl>
                                          <p:spTgt spid="113"/>
                                        </p:tgtEl>
                                        <p:attrNameLst>
                                          <p:attrName>fill.type</p:attrName>
                                        </p:attrNameLst>
                                      </p:cBhvr>
                                      <p:to>
                                        <p:strVal val="solid"/>
                                      </p:to>
                                    </p:set>
                                    <p:set>
                                      <p:cBhvr>
                                        <p:cTn id="273" dur="250" autoRev="1" fill="remove"/>
                                        <p:tgtEl>
                                          <p:spTgt spid="113"/>
                                        </p:tgtEl>
                                        <p:attrNameLst>
                                          <p:attrName>fill.on</p:attrName>
                                        </p:attrNameLst>
                                      </p:cBhvr>
                                      <p:to>
                                        <p:strVal val="true"/>
                                      </p:to>
                                    </p:set>
                                  </p:childTnLst>
                                </p:cTn>
                              </p:par>
                              <p:par>
                                <p:cTn id="274" presetID="27" presetClass="emph" presetSubtype="0" fill="remove" grpId="1" nodeType="withEffect">
                                  <p:stCondLst>
                                    <p:cond delay="0"/>
                                  </p:stCondLst>
                                  <p:childTnLst>
                                    <p:animClr clrSpc="rgb" dir="cw">
                                      <p:cBhvr override="childStyle">
                                        <p:cTn id="275" dur="250" autoRev="1" fill="remove"/>
                                        <p:tgtEl>
                                          <p:spTgt spid="114"/>
                                        </p:tgtEl>
                                        <p:attrNameLst>
                                          <p:attrName>style.color</p:attrName>
                                        </p:attrNameLst>
                                      </p:cBhvr>
                                      <p:to>
                                        <a:schemeClr val="bg1"/>
                                      </p:to>
                                    </p:animClr>
                                    <p:animClr clrSpc="rgb" dir="cw">
                                      <p:cBhvr>
                                        <p:cTn id="276" dur="250" autoRev="1" fill="remove"/>
                                        <p:tgtEl>
                                          <p:spTgt spid="114"/>
                                        </p:tgtEl>
                                        <p:attrNameLst>
                                          <p:attrName>fillcolor</p:attrName>
                                        </p:attrNameLst>
                                      </p:cBhvr>
                                      <p:to>
                                        <a:schemeClr val="bg1"/>
                                      </p:to>
                                    </p:animClr>
                                    <p:set>
                                      <p:cBhvr>
                                        <p:cTn id="277" dur="250" autoRev="1" fill="remove"/>
                                        <p:tgtEl>
                                          <p:spTgt spid="114"/>
                                        </p:tgtEl>
                                        <p:attrNameLst>
                                          <p:attrName>fill.type</p:attrName>
                                        </p:attrNameLst>
                                      </p:cBhvr>
                                      <p:to>
                                        <p:strVal val="solid"/>
                                      </p:to>
                                    </p:set>
                                    <p:set>
                                      <p:cBhvr>
                                        <p:cTn id="278" dur="250" autoRev="1" fill="remove"/>
                                        <p:tgtEl>
                                          <p:spTgt spid="114"/>
                                        </p:tgtEl>
                                        <p:attrNameLst>
                                          <p:attrName>fill.on</p:attrName>
                                        </p:attrNameLst>
                                      </p:cBhvr>
                                      <p:to>
                                        <p:strVal val="true"/>
                                      </p:to>
                                    </p:set>
                                  </p:childTnLst>
                                </p:cTn>
                              </p:par>
                              <p:par>
                                <p:cTn id="279" presetID="27" presetClass="emph" presetSubtype="0" fill="remove" grpId="1" nodeType="withEffect">
                                  <p:stCondLst>
                                    <p:cond delay="0"/>
                                  </p:stCondLst>
                                  <p:childTnLst>
                                    <p:animClr clrSpc="rgb" dir="cw">
                                      <p:cBhvr override="childStyle">
                                        <p:cTn id="280" dur="250" autoRev="1" fill="remove"/>
                                        <p:tgtEl>
                                          <p:spTgt spid="115"/>
                                        </p:tgtEl>
                                        <p:attrNameLst>
                                          <p:attrName>style.color</p:attrName>
                                        </p:attrNameLst>
                                      </p:cBhvr>
                                      <p:to>
                                        <a:schemeClr val="bg1"/>
                                      </p:to>
                                    </p:animClr>
                                    <p:animClr clrSpc="rgb" dir="cw">
                                      <p:cBhvr>
                                        <p:cTn id="281" dur="250" autoRev="1" fill="remove"/>
                                        <p:tgtEl>
                                          <p:spTgt spid="115"/>
                                        </p:tgtEl>
                                        <p:attrNameLst>
                                          <p:attrName>fillcolor</p:attrName>
                                        </p:attrNameLst>
                                      </p:cBhvr>
                                      <p:to>
                                        <a:schemeClr val="bg1"/>
                                      </p:to>
                                    </p:animClr>
                                    <p:set>
                                      <p:cBhvr>
                                        <p:cTn id="282" dur="250" autoRev="1" fill="remove"/>
                                        <p:tgtEl>
                                          <p:spTgt spid="115"/>
                                        </p:tgtEl>
                                        <p:attrNameLst>
                                          <p:attrName>fill.type</p:attrName>
                                        </p:attrNameLst>
                                      </p:cBhvr>
                                      <p:to>
                                        <p:strVal val="solid"/>
                                      </p:to>
                                    </p:set>
                                    <p:set>
                                      <p:cBhvr>
                                        <p:cTn id="283" dur="250" autoRev="1" fill="remove"/>
                                        <p:tgtEl>
                                          <p:spTgt spid="115"/>
                                        </p:tgtEl>
                                        <p:attrNameLst>
                                          <p:attrName>fill.on</p:attrName>
                                        </p:attrNameLst>
                                      </p:cBhvr>
                                      <p:to>
                                        <p:strVal val="true"/>
                                      </p:to>
                                    </p:set>
                                  </p:childTnLst>
                                </p:cTn>
                              </p:par>
                              <p:par>
                                <p:cTn id="284" presetID="27" presetClass="emph" presetSubtype="0" fill="remove" grpId="1" nodeType="withEffect">
                                  <p:stCondLst>
                                    <p:cond delay="0"/>
                                  </p:stCondLst>
                                  <p:childTnLst>
                                    <p:animClr clrSpc="rgb" dir="cw">
                                      <p:cBhvr override="childStyle">
                                        <p:cTn id="285" dur="250" autoRev="1" fill="remove"/>
                                        <p:tgtEl>
                                          <p:spTgt spid="116"/>
                                        </p:tgtEl>
                                        <p:attrNameLst>
                                          <p:attrName>style.color</p:attrName>
                                        </p:attrNameLst>
                                      </p:cBhvr>
                                      <p:to>
                                        <a:schemeClr val="bg1"/>
                                      </p:to>
                                    </p:animClr>
                                    <p:animClr clrSpc="rgb" dir="cw">
                                      <p:cBhvr>
                                        <p:cTn id="286" dur="250" autoRev="1" fill="remove"/>
                                        <p:tgtEl>
                                          <p:spTgt spid="116"/>
                                        </p:tgtEl>
                                        <p:attrNameLst>
                                          <p:attrName>fillcolor</p:attrName>
                                        </p:attrNameLst>
                                      </p:cBhvr>
                                      <p:to>
                                        <a:schemeClr val="bg1"/>
                                      </p:to>
                                    </p:animClr>
                                    <p:set>
                                      <p:cBhvr>
                                        <p:cTn id="287" dur="250" autoRev="1" fill="remove"/>
                                        <p:tgtEl>
                                          <p:spTgt spid="116"/>
                                        </p:tgtEl>
                                        <p:attrNameLst>
                                          <p:attrName>fill.type</p:attrName>
                                        </p:attrNameLst>
                                      </p:cBhvr>
                                      <p:to>
                                        <p:strVal val="solid"/>
                                      </p:to>
                                    </p:set>
                                    <p:set>
                                      <p:cBhvr>
                                        <p:cTn id="288" dur="250" autoRev="1" fill="remove"/>
                                        <p:tgtEl>
                                          <p:spTgt spid="116"/>
                                        </p:tgtEl>
                                        <p:attrNameLst>
                                          <p:attrName>fill.on</p:attrName>
                                        </p:attrNameLst>
                                      </p:cBhvr>
                                      <p:to>
                                        <p:strVal val="true"/>
                                      </p:to>
                                    </p:set>
                                  </p:childTnLst>
                                </p:cTn>
                              </p:par>
                              <p:par>
                                <p:cTn id="289" presetID="27" presetClass="emph" presetSubtype="0" fill="remove" grpId="1" nodeType="withEffect">
                                  <p:stCondLst>
                                    <p:cond delay="0"/>
                                  </p:stCondLst>
                                  <p:childTnLst>
                                    <p:animClr clrSpc="rgb" dir="cw">
                                      <p:cBhvr override="childStyle">
                                        <p:cTn id="290" dur="250" autoRev="1" fill="remove"/>
                                        <p:tgtEl>
                                          <p:spTgt spid="117"/>
                                        </p:tgtEl>
                                        <p:attrNameLst>
                                          <p:attrName>style.color</p:attrName>
                                        </p:attrNameLst>
                                      </p:cBhvr>
                                      <p:to>
                                        <a:schemeClr val="bg1"/>
                                      </p:to>
                                    </p:animClr>
                                    <p:animClr clrSpc="rgb" dir="cw">
                                      <p:cBhvr>
                                        <p:cTn id="291" dur="250" autoRev="1" fill="remove"/>
                                        <p:tgtEl>
                                          <p:spTgt spid="117"/>
                                        </p:tgtEl>
                                        <p:attrNameLst>
                                          <p:attrName>fillcolor</p:attrName>
                                        </p:attrNameLst>
                                      </p:cBhvr>
                                      <p:to>
                                        <a:schemeClr val="bg1"/>
                                      </p:to>
                                    </p:animClr>
                                    <p:set>
                                      <p:cBhvr>
                                        <p:cTn id="292" dur="250" autoRev="1" fill="remove"/>
                                        <p:tgtEl>
                                          <p:spTgt spid="117"/>
                                        </p:tgtEl>
                                        <p:attrNameLst>
                                          <p:attrName>fill.type</p:attrName>
                                        </p:attrNameLst>
                                      </p:cBhvr>
                                      <p:to>
                                        <p:strVal val="solid"/>
                                      </p:to>
                                    </p:set>
                                    <p:set>
                                      <p:cBhvr>
                                        <p:cTn id="293" dur="250" autoRev="1" fill="remove"/>
                                        <p:tgtEl>
                                          <p:spTgt spid="117"/>
                                        </p:tgtEl>
                                        <p:attrNameLst>
                                          <p:attrName>fill.on</p:attrName>
                                        </p:attrNameLst>
                                      </p:cBhvr>
                                      <p:to>
                                        <p:strVal val="true"/>
                                      </p:to>
                                    </p:set>
                                  </p:childTnLst>
                                </p:cTn>
                              </p:par>
                              <p:par>
                                <p:cTn id="294" presetID="27" presetClass="emph" presetSubtype="0" fill="remove" grpId="1" nodeType="withEffect">
                                  <p:stCondLst>
                                    <p:cond delay="0"/>
                                  </p:stCondLst>
                                  <p:childTnLst>
                                    <p:animClr clrSpc="rgb" dir="cw">
                                      <p:cBhvr override="childStyle">
                                        <p:cTn id="295" dur="250" autoRev="1" fill="remove"/>
                                        <p:tgtEl>
                                          <p:spTgt spid="118"/>
                                        </p:tgtEl>
                                        <p:attrNameLst>
                                          <p:attrName>style.color</p:attrName>
                                        </p:attrNameLst>
                                      </p:cBhvr>
                                      <p:to>
                                        <a:schemeClr val="bg1"/>
                                      </p:to>
                                    </p:animClr>
                                    <p:animClr clrSpc="rgb" dir="cw">
                                      <p:cBhvr>
                                        <p:cTn id="296" dur="250" autoRev="1" fill="remove"/>
                                        <p:tgtEl>
                                          <p:spTgt spid="118"/>
                                        </p:tgtEl>
                                        <p:attrNameLst>
                                          <p:attrName>fillcolor</p:attrName>
                                        </p:attrNameLst>
                                      </p:cBhvr>
                                      <p:to>
                                        <a:schemeClr val="bg1"/>
                                      </p:to>
                                    </p:animClr>
                                    <p:set>
                                      <p:cBhvr>
                                        <p:cTn id="297" dur="250" autoRev="1" fill="remove"/>
                                        <p:tgtEl>
                                          <p:spTgt spid="118"/>
                                        </p:tgtEl>
                                        <p:attrNameLst>
                                          <p:attrName>fill.type</p:attrName>
                                        </p:attrNameLst>
                                      </p:cBhvr>
                                      <p:to>
                                        <p:strVal val="solid"/>
                                      </p:to>
                                    </p:set>
                                    <p:set>
                                      <p:cBhvr>
                                        <p:cTn id="298" dur="250" autoRev="1" fill="remove"/>
                                        <p:tgtEl>
                                          <p:spTgt spid="118"/>
                                        </p:tgtEl>
                                        <p:attrNameLst>
                                          <p:attrName>fill.on</p:attrName>
                                        </p:attrNameLst>
                                      </p:cBhvr>
                                      <p:to>
                                        <p:strVal val="true"/>
                                      </p:to>
                                    </p:set>
                                  </p:childTnLst>
                                </p:cTn>
                              </p:par>
                              <p:par>
                                <p:cTn id="299" presetID="27" presetClass="emph" presetSubtype="0" fill="remove" grpId="1" nodeType="withEffect">
                                  <p:stCondLst>
                                    <p:cond delay="0"/>
                                  </p:stCondLst>
                                  <p:childTnLst>
                                    <p:animClr clrSpc="rgb" dir="cw">
                                      <p:cBhvr override="childStyle">
                                        <p:cTn id="300" dur="250" autoRev="1" fill="remove"/>
                                        <p:tgtEl>
                                          <p:spTgt spid="120"/>
                                        </p:tgtEl>
                                        <p:attrNameLst>
                                          <p:attrName>style.color</p:attrName>
                                        </p:attrNameLst>
                                      </p:cBhvr>
                                      <p:to>
                                        <a:schemeClr val="bg1"/>
                                      </p:to>
                                    </p:animClr>
                                    <p:animClr clrSpc="rgb" dir="cw">
                                      <p:cBhvr>
                                        <p:cTn id="301" dur="250" autoRev="1" fill="remove"/>
                                        <p:tgtEl>
                                          <p:spTgt spid="120"/>
                                        </p:tgtEl>
                                        <p:attrNameLst>
                                          <p:attrName>fillcolor</p:attrName>
                                        </p:attrNameLst>
                                      </p:cBhvr>
                                      <p:to>
                                        <a:schemeClr val="bg1"/>
                                      </p:to>
                                    </p:animClr>
                                    <p:set>
                                      <p:cBhvr>
                                        <p:cTn id="302" dur="250" autoRev="1" fill="remove"/>
                                        <p:tgtEl>
                                          <p:spTgt spid="120"/>
                                        </p:tgtEl>
                                        <p:attrNameLst>
                                          <p:attrName>fill.type</p:attrName>
                                        </p:attrNameLst>
                                      </p:cBhvr>
                                      <p:to>
                                        <p:strVal val="solid"/>
                                      </p:to>
                                    </p:set>
                                    <p:set>
                                      <p:cBhvr>
                                        <p:cTn id="303" dur="250" autoRev="1" fill="remove"/>
                                        <p:tgtEl>
                                          <p:spTgt spid="120"/>
                                        </p:tgtEl>
                                        <p:attrNameLst>
                                          <p:attrName>fill.on</p:attrName>
                                        </p:attrNameLst>
                                      </p:cBhvr>
                                      <p:to>
                                        <p:strVal val="true"/>
                                      </p:to>
                                    </p:set>
                                  </p:childTnLst>
                                </p:cTn>
                              </p:par>
                              <p:par>
                                <p:cTn id="304" presetID="27" presetClass="emph" presetSubtype="0" fill="remove" grpId="1" nodeType="withEffect">
                                  <p:stCondLst>
                                    <p:cond delay="0"/>
                                  </p:stCondLst>
                                  <p:childTnLst>
                                    <p:animClr clrSpc="rgb" dir="cw">
                                      <p:cBhvr override="childStyle">
                                        <p:cTn id="305" dur="250" autoRev="1" fill="remove"/>
                                        <p:tgtEl>
                                          <p:spTgt spid="119"/>
                                        </p:tgtEl>
                                        <p:attrNameLst>
                                          <p:attrName>style.color</p:attrName>
                                        </p:attrNameLst>
                                      </p:cBhvr>
                                      <p:to>
                                        <a:schemeClr val="bg1"/>
                                      </p:to>
                                    </p:animClr>
                                    <p:animClr clrSpc="rgb" dir="cw">
                                      <p:cBhvr>
                                        <p:cTn id="306" dur="250" autoRev="1" fill="remove"/>
                                        <p:tgtEl>
                                          <p:spTgt spid="119"/>
                                        </p:tgtEl>
                                        <p:attrNameLst>
                                          <p:attrName>fillcolor</p:attrName>
                                        </p:attrNameLst>
                                      </p:cBhvr>
                                      <p:to>
                                        <a:schemeClr val="bg1"/>
                                      </p:to>
                                    </p:animClr>
                                    <p:set>
                                      <p:cBhvr>
                                        <p:cTn id="307" dur="250" autoRev="1" fill="remove"/>
                                        <p:tgtEl>
                                          <p:spTgt spid="119"/>
                                        </p:tgtEl>
                                        <p:attrNameLst>
                                          <p:attrName>fill.type</p:attrName>
                                        </p:attrNameLst>
                                      </p:cBhvr>
                                      <p:to>
                                        <p:strVal val="solid"/>
                                      </p:to>
                                    </p:set>
                                    <p:set>
                                      <p:cBhvr>
                                        <p:cTn id="308" dur="250" autoRev="1" fill="remove"/>
                                        <p:tgtEl>
                                          <p:spTgt spid="119"/>
                                        </p:tgtEl>
                                        <p:attrNameLst>
                                          <p:attrName>fill.on</p:attrName>
                                        </p:attrNameLst>
                                      </p:cBhvr>
                                      <p:to>
                                        <p:strVal val="true"/>
                                      </p:to>
                                    </p:set>
                                  </p:childTnLst>
                                </p:cTn>
                              </p:par>
                              <p:par>
                                <p:cTn id="309" presetID="27" presetClass="emph" presetSubtype="0" fill="remove" grpId="1" nodeType="withEffect">
                                  <p:stCondLst>
                                    <p:cond delay="0"/>
                                  </p:stCondLst>
                                  <p:childTnLst>
                                    <p:animClr clrSpc="rgb" dir="cw">
                                      <p:cBhvr override="childStyle">
                                        <p:cTn id="310" dur="250" autoRev="1" fill="remove"/>
                                        <p:tgtEl>
                                          <p:spTgt spid="121"/>
                                        </p:tgtEl>
                                        <p:attrNameLst>
                                          <p:attrName>style.color</p:attrName>
                                        </p:attrNameLst>
                                      </p:cBhvr>
                                      <p:to>
                                        <a:schemeClr val="bg1"/>
                                      </p:to>
                                    </p:animClr>
                                    <p:animClr clrSpc="rgb" dir="cw">
                                      <p:cBhvr>
                                        <p:cTn id="311" dur="250" autoRev="1" fill="remove"/>
                                        <p:tgtEl>
                                          <p:spTgt spid="121"/>
                                        </p:tgtEl>
                                        <p:attrNameLst>
                                          <p:attrName>fillcolor</p:attrName>
                                        </p:attrNameLst>
                                      </p:cBhvr>
                                      <p:to>
                                        <a:schemeClr val="bg1"/>
                                      </p:to>
                                    </p:animClr>
                                    <p:set>
                                      <p:cBhvr>
                                        <p:cTn id="312" dur="250" autoRev="1" fill="remove"/>
                                        <p:tgtEl>
                                          <p:spTgt spid="121"/>
                                        </p:tgtEl>
                                        <p:attrNameLst>
                                          <p:attrName>fill.type</p:attrName>
                                        </p:attrNameLst>
                                      </p:cBhvr>
                                      <p:to>
                                        <p:strVal val="solid"/>
                                      </p:to>
                                    </p:set>
                                    <p:set>
                                      <p:cBhvr>
                                        <p:cTn id="313" dur="250" autoRev="1" fill="remove"/>
                                        <p:tgtEl>
                                          <p:spTgt spid="121"/>
                                        </p:tgtEl>
                                        <p:attrNameLst>
                                          <p:attrName>fill.on</p:attrName>
                                        </p:attrNameLst>
                                      </p:cBhvr>
                                      <p:to>
                                        <p:strVal val="true"/>
                                      </p:to>
                                    </p:set>
                                  </p:childTnLst>
                                </p:cTn>
                              </p:par>
                              <p:par>
                                <p:cTn id="314" presetID="27" presetClass="emph" presetSubtype="0" fill="remove" grpId="1" nodeType="withEffect">
                                  <p:stCondLst>
                                    <p:cond delay="0"/>
                                  </p:stCondLst>
                                  <p:childTnLst>
                                    <p:animClr clrSpc="rgb" dir="cw">
                                      <p:cBhvr override="childStyle">
                                        <p:cTn id="315" dur="250" autoRev="1" fill="remove"/>
                                        <p:tgtEl>
                                          <p:spTgt spid="122"/>
                                        </p:tgtEl>
                                        <p:attrNameLst>
                                          <p:attrName>style.color</p:attrName>
                                        </p:attrNameLst>
                                      </p:cBhvr>
                                      <p:to>
                                        <a:schemeClr val="bg1"/>
                                      </p:to>
                                    </p:animClr>
                                    <p:animClr clrSpc="rgb" dir="cw">
                                      <p:cBhvr>
                                        <p:cTn id="316" dur="250" autoRev="1" fill="remove"/>
                                        <p:tgtEl>
                                          <p:spTgt spid="122"/>
                                        </p:tgtEl>
                                        <p:attrNameLst>
                                          <p:attrName>fillcolor</p:attrName>
                                        </p:attrNameLst>
                                      </p:cBhvr>
                                      <p:to>
                                        <a:schemeClr val="bg1"/>
                                      </p:to>
                                    </p:animClr>
                                    <p:set>
                                      <p:cBhvr>
                                        <p:cTn id="317" dur="250" autoRev="1" fill="remove"/>
                                        <p:tgtEl>
                                          <p:spTgt spid="122"/>
                                        </p:tgtEl>
                                        <p:attrNameLst>
                                          <p:attrName>fill.type</p:attrName>
                                        </p:attrNameLst>
                                      </p:cBhvr>
                                      <p:to>
                                        <p:strVal val="solid"/>
                                      </p:to>
                                    </p:set>
                                    <p:set>
                                      <p:cBhvr>
                                        <p:cTn id="318" dur="250" autoRev="1" fill="remove"/>
                                        <p:tgtEl>
                                          <p:spTgt spid="122"/>
                                        </p:tgtEl>
                                        <p:attrNameLst>
                                          <p:attrName>fill.on</p:attrName>
                                        </p:attrNameLst>
                                      </p:cBhvr>
                                      <p:to>
                                        <p:strVal val="true"/>
                                      </p:to>
                                    </p:set>
                                  </p:childTnLst>
                                </p:cTn>
                              </p:par>
                              <p:par>
                                <p:cTn id="319" presetID="27" presetClass="emph" presetSubtype="0" fill="remove" grpId="1" nodeType="withEffect">
                                  <p:stCondLst>
                                    <p:cond delay="0"/>
                                  </p:stCondLst>
                                  <p:childTnLst>
                                    <p:animClr clrSpc="rgb" dir="cw">
                                      <p:cBhvr override="childStyle">
                                        <p:cTn id="320" dur="250" autoRev="1" fill="remove"/>
                                        <p:tgtEl>
                                          <p:spTgt spid="123"/>
                                        </p:tgtEl>
                                        <p:attrNameLst>
                                          <p:attrName>style.color</p:attrName>
                                        </p:attrNameLst>
                                      </p:cBhvr>
                                      <p:to>
                                        <a:schemeClr val="bg1"/>
                                      </p:to>
                                    </p:animClr>
                                    <p:animClr clrSpc="rgb" dir="cw">
                                      <p:cBhvr>
                                        <p:cTn id="321" dur="250" autoRev="1" fill="remove"/>
                                        <p:tgtEl>
                                          <p:spTgt spid="123"/>
                                        </p:tgtEl>
                                        <p:attrNameLst>
                                          <p:attrName>fillcolor</p:attrName>
                                        </p:attrNameLst>
                                      </p:cBhvr>
                                      <p:to>
                                        <a:schemeClr val="bg1"/>
                                      </p:to>
                                    </p:animClr>
                                    <p:set>
                                      <p:cBhvr>
                                        <p:cTn id="322" dur="250" autoRev="1" fill="remove"/>
                                        <p:tgtEl>
                                          <p:spTgt spid="123"/>
                                        </p:tgtEl>
                                        <p:attrNameLst>
                                          <p:attrName>fill.type</p:attrName>
                                        </p:attrNameLst>
                                      </p:cBhvr>
                                      <p:to>
                                        <p:strVal val="solid"/>
                                      </p:to>
                                    </p:set>
                                    <p:set>
                                      <p:cBhvr>
                                        <p:cTn id="323" dur="250" autoRev="1" fill="remove"/>
                                        <p:tgtEl>
                                          <p:spTgt spid="123"/>
                                        </p:tgtEl>
                                        <p:attrNameLst>
                                          <p:attrName>fill.on</p:attrName>
                                        </p:attrNameLst>
                                      </p:cBhvr>
                                      <p:to>
                                        <p:strVal val="true"/>
                                      </p:to>
                                    </p:set>
                                  </p:childTnLst>
                                </p:cTn>
                              </p:par>
                              <p:par>
                                <p:cTn id="324" presetID="27" presetClass="emph" presetSubtype="0" fill="remove" grpId="1" nodeType="withEffect">
                                  <p:stCondLst>
                                    <p:cond delay="0"/>
                                  </p:stCondLst>
                                  <p:childTnLst>
                                    <p:animClr clrSpc="rgb" dir="cw">
                                      <p:cBhvr override="childStyle">
                                        <p:cTn id="325" dur="250" autoRev="1" fill="remove"/>
                                        <p:tgtEl>
                                          <p:spTgt spid="124"/>
                                        </p:tgtEl>
                                        <p:attrNameLst>
                                          <p:attrName>style.color</p:attrName>
                                        </p:attrNameLst>
                                      </p:cBhvr>
                                      <p:to>
                                        <a:schemeClr val="bg1"/>
                                      </p:to>
                                    </p:animClr>
                                    <p:animClr clrSpc="rgb" dir="cw">
                                      <p:cBhvr>
                                        <p:cTn id="326" dur="250" autoRev="1" fill="remove"/>
                                        <p:tgtEl>
                                          <p:spTgt spid="124"/>
                                        </p:tgtEl>
                                        <p:attrNameLst>
                                          <p:attrName>fillcolor</p:attrName>
                                        </p:attrNameLst>
                                      </p:cBhvr>
                                      <p:to>
                                        <a:schemeClr val="bg1"/>
                                      </p:to>
                                    </p:animClr>
                                    <p:set>
                                      <p:cBhvr>
                                        <p:cTn id="327" dur="250" autoRev="1" fill="remove"/>
                                        <p:tgtEl>
                                          <p:spTgt spid="124"/>
                                        </p:tgtEl>
                                        <p:attrNameLst>
                                          <p:attrName>fill.type</p:attrName>
                                        </p:attrNameLst>
                                      </p:cBhvr>
                                      <p:to>
                                        <p:strVal val="solid"/>
                                      </p:to>
                                    </p:set>
                                    <p:set>
                                      <p:cBhvr>
                                        <p:cTn id="328" dur="250" autoRev="1" fill="remove"/>
                                        <p:tgtEl>
                                          <p:spTgt spid="124"/>
                                        </p:tgtEl>
                                        <p:attrNameLst>
                                          <p:attrName>fill.on</p:attrName>
                                        </p:attrNameLst>
                                      </p:cBhvr>
                                      <p:to>
                                        <p:strVal val="true"/>
                                      </p:to>
                                    </p:set>
                                  </p:childTnLst>
                                </p:cTn>
                              </p:par>
                              <p:par>
                                <p:cTn id="329" presetID="27" presetClass="emph" presetSubtype="0" fill="remove" grpId="1" nodeType="withEffect">
                                  <p:stCondLst>
                                    <p:cond delay="0"/>
                                  </p:stCondLst>
                                  <p:childTnLst>
                                    <p:animClr clrSpc="rgb" dir="cw">
                                      <p:cBhvr override="childStyle">
                                        <p:cTn id="330" dur="250" autoRev="1" fill="remove"/>
                                        <p:tgtEl>
                                          <p:spTgt spid="125"/>
                                        </p:tgtEl>
                                        <p:attrNameLst>
                                          <p:attrName>style.color</p:attrName>
                                        </p:attrNameLst>
                                      </p:cBhvr>
                                      <p:to>
                                        <a:schemeClr val="bg1"/>
                                      </p:to>
                                    </p:animClr>
                                    <p:animClr clrSpc="rgb" dir="cw">
                                      <p:cBhvr>
                                        <p:cTn id="331" dur="250" autoRev="1" fill="remove"/>
                                        <p:tgtEl>
                                          <p:spTgt spid="125"/>
                                        </p:tgtEl>
                                        <p:attrNameLst>
                                          <p:attrName>fillcolor</p:attrName>
                                        </p:attrNameLst>
                                      </p:cBhvr>
                                      <p:to>
                                        <a:schemeClr val="bg1"/>
                                      </p:to>
                                    </p:animClr>
                                    <p:set>
                                      <p:cBhvr>
                                        <p:cTn id="332" dur="250" autoRev="1" fill="remove"/>
                                        <p:tgtEl>
                                          <p:spTgt spid="125"/>
                                        </p:tgtEl>
                                        <p:attrNameLst>
                                          <p:attrName>fill.type</p:attrName>
                                        </p:attrNameLst>
                                      </p:cBhvr>
                                      <p:to>
                                        <p:strVal val="solid"/>
                                      </p:to>
                                    </p:set>
                                    <p:set>
                                      <p:cBhvr>
                                        <p:cTn id="333" dur="250" autoRev="1" fill="remove"/>
                                        <p:tgtEl>
                                          <p:spTgt spid="125"/>
                                        </p:tgtEl>
                                        <p:attrNameLst>
                                          <p:attrName>fill.on</p:attrName>
                                        </p:attrNameLst>
                                      </p:cBhvr>
                                      <p:to>
                                        <p:strVal val="true"/>
                                      </p:to>
                                    </p:set>
                                  </p:childTnLst>
                                </p:cTn>
                              </p:par>
                              <p:par>
                                <p:cTn id="334" presetID="27" presetClass="emph" presetSubtype="0" fill="remove" grpId="1" nodeType="withEffect">
                                  <p:stCondLst>
                                    <p:cond delay="0"/>
                                  </p:stCondLst>
                                  <p:childTnLst>
                                    <p:animClr clrSpc="rgb" dir="cw">
                                      <p:cBhvr override="childStyle">
                                        <p:cTn id="335" dur="250" autoRev="1" fill="remove"/>
                                        <p:tgtEl>
                                          <p:spTgt spid="107"/>
                                        </p:tgtEl>
                                        <p:attrNameLst>
                                          <p:attrName>style.color</p:attrName>
                                        </p:attrNameLst>
                                      </p:cBhvr>
                                      <p:to>
                                        <a:schemeClr val="bg1"/>
                                      </p:to>
                                    </p:animClr>
                                    <p:animClr clrSpc="rgb" dir="cw">
                                      <p:cBhvr>
                                        <p:cTn id="336" dur="250" autoRev="1" fill="remove"/>
                                        <p:tgtEl>
                                          <p:spTgt spid="107"/>
                                        </p:tgtEl>
                                        <p:attrNameLst>
                                          <p:attrName>fillcolor</p:attrName>
                                        </p:attrNameLst>
                                      </p:cBhvr>
                                      <p:to>
                                        <a:schemeClr val="bg1"/>
                                      </p:to>
                                    </p:animClr>
                                    <p:set>
                                      <p:cBhvr>
                                        <p:cTn id="337" dur="250" autoRev="1" fill="remove"/>
                                        <p:tgtEl>
                                          <p:spTgt spid="107"/>
                                        </p:tgtEl>
                                        <p:attrNameLst>
                                          <p:attrName>fill.type</p:attrName>
                                        </p:attrNameLst>
                                      </p:cBhvr>
                                      <p:to>
                                        <p:strVal val="solid"/>
                                      </p:to>
                                    </p:set>
                                    <p:set>
                                      <p:cBhvr>
                                        <p:cTn id="338" dur="250" autoRev="1" fill="remove"/>
                                        <p:tgtEl>
                                          <p:spTgt spid="107"/>
                                        </p:tgtEl>
                                        <p:attrNameLst>
                                          <p:attrName>fill.on</p:attrName>
                                        </p:attrNameLst>
                                      </p:cBhvr>
                                      <p:to>
                                        <p:strVal val="true"/>
                                      </p:to>
                                    </p:set>
                                  </p:childTnLst>
                                </p:cTn>
                              </p:par>
                              <p:par>
                                <p:cTn id="339" presetID="27" presetClass="emph" presetSubtype="0" fill="remove" grpId="1" nodeType="withEffect">
                                  <p:stCondLst>
                                    <p:cond delay="0"/>
                                  </p:stCondLst>
                                  <p:childTnLst>
                                    <p:animClr clrSpc="rgb" dir="cw">
                                      <p:cBhvr override="childStyle">
                                        <p:cTn id="340" dur="250" autoRev="1" fill="remove"/>
                                        <p:tgtEl>
                                          <p:spTgt spid="130"/>
                                        </p:tgtEl>
                                        <p:attrNameLst>
                                          <p:attrName>style.color</p:attrName>
                                        </p:attrNameLst>
                                      </p:cBhvr>
                                      <p:to>
                                        <a:schemeClr val="bg1"/>
                                      </p:to>
                                    </p:animClr>
                                    <p:animClr clrSpc="rgb" dir="cw">
                                      <p:cBhvr>
                                        <p:cTn id="341" dur="250" autoRev="1" fill="remove"/>
                                        <p:tgtEl>
                                          <p:spTgt spid="130"/>
                                        </p:tgtEl>
                                        <p:attrNameLst>
                                          <p:attrName>fillcolor</p:attrName>
                                        </p:attrNameLst>
                                      </p:cBhvr>
                                      <p:to>
                                        <a:schemeClr val="bg1"/>
                                      </p:to>
                                    </p:animClr>
                                    <p:set>
                                      <p:cBhvr>
                                        <p:cTn id="342" dur="250" autoRev="1" fill="remove"/>
                                        <p:tgtEl>
                                          <p:spTgt spid="130"/>
                                        </p:tgtEl>
                                        <p:attrNameLst>
                                          <p:attrName>fill.type</p:attrName>
                                        </p:attrNameLst>
                                      </p:cBhvr>
                                      <p:to>
                                        <p:strVal val="solid"/>
                                      </p:to>
                                    </p:set>
                                    <p:set>
                                      <p:cBhvr>
                                        <p:cTn id="343" dur="250" autoRev="1" fill="remove"/>
                                        <p:tgtEl>
                                          <p:spTgt spid="130"/>
                                        </p:tgtEl>
                                        <p:attrNameLst>
                                          <p:attrName>fill.on</p:attrName>
                                        </p:attrNameLst>
                                      </p:cBhvr>
                                      <p:to>
                                        <p:strVal val="true"/>
                                      </p:to>
                                    </p:set>
                                  </p:childTnLst>
                                </p:cTn>
                              </p:par>
                              <p:par>
                                <p:cTn id="344" presetID="27" presetClass="emph" presetSubtype="0" fill="remove" grpId="1" nodeType="withEffect">
                                  <p:stCondLst>
                                    <p:cond delay="0"/>
                                  </p:stCondLst>
                                  <p:childTnLst>
                                    <p:animClr clrSpc="rgb" dir="cw">
                                      <p:cBhvr override="childStyle">
                                        <p:cTn id="345" dur="250" autoRev="1" fill="remove"/>
                                        <p:tgtEl>
                                          <p:spTgt spid="127"/>
                                        </p:tgtEl>
                                        <p:attrNameLst>
                                          <p:attrName>style.color</p:attrName>
                                        </p:attrNameLst>
                                      </p:cBhvr>
                                      <p:to>
                                        <a:schemeClr val="bg1"/>
                                      </p:to>
                                    </p:animClr>
                                    <p:animClr clrSpc="rgb" dir="cw">
                                      <p:cBhvr>
                                        <p:cTn id="346" dur="250" autoRev="1" fill="remove"/>
                                        <p:tgtEl>
                                          <p:spTgt spid="127"/>
                                        </p:tgtEl>
                                        <p:attrNameLst>
                                          <p:attrName>fillcolor</p:attrName>
                                        </p:attrNameLst>
                                      </p:cBhvr>
                                      <p:to>
                                        <a:schemeClr val="bg1"/>
                                      </p:to>
                                    </p:animClr>
                                    <p:set>
                                      <p:cBhvr>
                                        <p:cTn id="347" dur="250" autoRev="1" fill="remove"/>
                                        <p:tgtEl>
                                          <p:spTgt spid="127"/>
                                        </p:tgtEl>
                                        <p:attrNameLst>
                                          <p:attrName>fill.type</p:attrName>
                                        </p:attrNameLst>
                                      </p:cBhvr>
                                      <p:to>
                                        <p:strVal val="solid"/>
                                      </p:to>
                                    </p:set>
                                    <p:set>
                                      <p:cBhvr>
                                        <p:cTn id="348" dur="250" autoRev="1" fill="remove"/>
                                        <p:tgtEl>
                                          <p:spTgt spid="127"/>
                                        </p:tgtEl>
                                        <p:attrNameLst>
                                          <p:attrName>fill.on</p:attrName>
                                        </p:attrNameLst>
                                      </p:cBhvr>
                                      <p:to>
                                        <p:strVal val="true"/>
                                      </p:to>
                                    </p:set>
                                  </p:childTnLst>
                                </p:cTn>
                              </p:par>
                              <p:par>
                                <p:cTn id="349" presetID="7" presetClass="emph" presetSubtype="2" fill="hold" nodeType="withEffect">
                                  <p:stCondLst>
                                    <p:cond delay="0"/>
                                  </p:stCondLst>
                                  <p:childTnLst>
                                    <p:animClr clrSpc="rgb" dir="cw">
                                      <p:cBhvr>
                                        <p:cTn id="350" dur="1000" fill="hold"/>
                                        <p:tgtEl>
                                          <p:spTgt spid="128"/>
                                        </p:tgtEl>
                                        <p:attrNameLst>
                                          <p:attrName>stroke.color</p:attrName>
                                        </p:attrNameLst>
                                      </p:cBhvr>
                                      <p:to>
                                        <a:srgbClr val="663300"/>
                                      </p:to>
                                    </p:animClr>
                                    <p:set>
                                      <p:cBhvr>
                                        <p:cTn id="351" dur="1000" fill="hold"/>
                                        <p:tgtEl>
                                          <p:spTgt spid="128"/>
                                        </p:tgtEl>
                                        <p:attrNameLst>
                                          <p:attrName>stroke.on</p:attrName>
                                        </p:attrNameLst>
                                      </p:cBhvr>
                                      <p:to>
                                        <p:strVal val="true"/>
                                      </p:to>
                                    </p:set>
                                  </p:childTnLst>
                                </p:cTn>
                              </p:par>
                              <p:par>
                                <p:cTn id="352" presetID="7" presetClass="emph" presetSubtype="2" fill="hold" nodeType="withEffect">
                                  <p:stCondLst>
                                    <p:cond delay="0"/>
                                  </p:stCondLst>
                                  <p:childTnLst>
                                    <p:animClr clrSpc="rgb" dir="cw">
                                      <p:cBhvr>
                                        <p:cTn id="353" dur="1000" fill="hold"/>
                                        <p:tgtEl>
                                          <p:spTgt spid="126"/>
                                        </p:tgtEl>
                                        <p:attrNameLst>
                                          <p:attrName>stroke.color</p:attrName>
                                        </p:attrNameLst>
                                      </p:cBhvr>
                                      <p:to>
                                        <a:srgbClr val="663300"/>
                                      </p:to>
                                    </p:animClr>
                                    <p:set>
                                      <p:cBhvr>
                                        <p:cTn id="354" dur="1000" fill="hold"/>
                                        <p:tgtEl>
                                          <p:spTgt spid="126"/>
                                        </p:tgtEl>
                                        <p:attrNameLst>
                                          <p:attrName>stroke.on</p:attrName>
                                        </p:attrNameLst>
                                      </p:cBhvr>
                                      <p:to>
                                        <p:strVal val="true"/>
                                      </p:to>
                                    </p:set>
                                  </p:childTnLst>
                                </p:cTn>
                              </p:par>
                              <p:par>
                                <p:cTn id="355" presetID="7" presetClass="emph" presetSubtype="2" fill="hold" nodeType="withEffect">
                                  <p:stCondLst>
                                    <p:cond delay="0"/>
                                  </p:stCondLst>
                                  <p:childTnLst>
                                    <p:animClr clrSpc="rgb" dir="cw">
                                      <p:cBhvr>
                                        <p:cTn id="356" dur="1000" fill="hold"/>
                                        <p:tgtEl>
                                          <p:spTgt spid="112"/>
                                        </p:tgtEl>
                                        <p:attrNameLst>
                                          <p:attrName>stroke.color</p:attrName>
                                        </p:attrNameLst>
                                      </p:cBhvr>
                                      <p:to>
                                        <a:srgbClr val="663300"/>
                                      </p:to>
                                    </p:animClr>
                                    <p:set>
                                      <p:cBhvr>
                                        <p:cTn id="357" dur="1000" fill="hold"/>
                                        <p:tgtEl>
                                          <p:spTgt spid="112"/>
                                        </p:tgtEl>
                                        <p:attrNameLst>
                                          <p:attrName>stroke.on</p:attrName>
                                        </p:attrNameLst>
                                      </p:cBhvr>
                                      <p:to>
                                        <p:strVal val="true"/>
                                      </p:to>
                                    </p:set>
                                  </p:childTnLst>
                                </p:cTn>
                              </p:par>
                              <p:par>
                                <p:cTn id="358" presetID="7" presetClass="emph" presetSubtype="2" fill="hold" nodeType="withEffect">
                                  <p:stCondLst>
                                    <p:cond delay="0"/>
                                  </p:stCondLst>
                                  <p:childTnLst>
                                    <p:animClr clrSpc="rgb" dir="cw">
                                      <p:cBhvr>
                                        <p:cTn id="359" dur="1000" fill="hold"/>
                                        <p:tgtEl>
                                          <p:spTgt spid="129"/>
                                        </p:tgtEl>
                                        <p:attrNameLst>
                                          <p:attrName>stroke.color</p:attrName>
                                        </p:attrNameLst>
                                      </p:cBhvr>
                                      <p:to>
                                        <a:srgbClr val="663300"/>
                                      </p:to>
                                    </p:animClr>
                                    <p:set>
                                      <p:cBhvr>
                                        <p:cTn id="360" dur="1000" fill="hold"/>
                                        <p:tgtEl>
                                          <p:spTgt spid="129"/>
                                        </p:tgtEl>
                                        <p:attrNameLst>
                                          <p:attrName>stroke.on</p:attrName>
                                        </p:attrNameLst>
                                      </p:cBhvr>
                                      <p:to>
                                        <p:strVal val="true"/>
                                      </p:to>
                                    </p:set>
                                  </p:childTnLst>
                                </p:cTn>
                              </p:par>
                              <p:par>
                                <p:cTn id="361" presetID="7" presetClass="emph" presetSubtype="2" fill="hold" nodeType="withEffect">
                                  <p:stCondLst>
                                    <p:cond delay="0"/>
                                  </p:stCondLst>
                                  <p:childTnLst>
                                    <p:animClr clrSpc="rgb" dir="cw">
                                      <p:cBhvr>
                                        <p:cTn id="362" dur="1000" fill="hold"/>
                                        <p:tgtEl>
                                          <p:spTgt spid="111"/>
                                        </p:tgtEl>
                                        <p:attrNameLst>
                                          <p:attrName>stroke.color</p:attrName>
                                        </p:attrNameLst>
                                      </p:cBhvr>
                                      <p:to>
                                        <a:srgbClr val="663300"/>
                                      </p:to>
                                    </p:animClr>
                                    <p:set>
                                      <p:cBhvr>
                                        <p:cTn id="363" dur="1000" fill="hold"/>
                                        <p:tgtEl>
                                          <p:spTgt spid="111"/>
                                        </p:tgtEl>
                                        <p:attrNameLst>
                                          <p:attrName>stroke.on</p:attrName>
                                        </p:attrNameLst>
                                      </p:cBhvr>
                                      <p:to>
                                        <p:strVal val="true"/>
                                      </p:to>
                                    </p:set>
                                  </p:childTnLst>
                                </p:cTn>
                              </p:par>
                              <p:par>
                                <p:cTn id="364" presetID="7" presetClass="emph" presetSubtype="2" fill="hold" nodeType="withEffect">
                                  <p:stCondLst>
                                    <p:cond delay="0"/>
                                  </p:stCondLst>
                                  <p:childTnLst>
                                    <p:animClr clrSpc="rgb" dir="cw">
                                      <p:cBhvr>
                                        <p:cTn id="365" dur="1000" fill="hold"/>
                                        <p:tgtEl>
                                          <p:spTgt spid="110"/>
                                        </p:tgtEl>
                                        <p:attrNameLst>
                                          <p:attrName>stroke.color</p:attrName>
                                        </p:attrNameLst>
                                      </p:cBhvr>
                                      <p:to>
                                        <a:srgbClr val="663300"/>
                                      </p:to>
                                    </p:animClr>
                                    <p:set>
                                      <p:cBhvr>
                                        <p:cTn id="366" dur="1000" fill="hold"/>
                                        <p:tgtEl>
                                          <p:spTgt spid="110"/>
                                        </p:tgtEl>
                                        <p:attrNameLst>
                                          <p:attrName>stroke.on</p:attrName>
                                        </p:attrNameLst>
                                      </p:cBhvr>
                                      <p:to>
                                        <p:strVal val="true"/>
                                      </p:to>
                                    </p:set>
                                  </p:childTnLst>
                                </p:cTn>
                              </p:par>
                              <p:par>
                                <p:cTn id="367" presetID="7" presetClass="emph" presetSubtype="2" fill="hold" nodeType="withEffect">
                                  <p:stCondLst>
                                    <p:cond delay="0"/>
                                  </p:stCondLst>
                                  <p:childTnLst>
                                    <p:animClr clrSpc="rgb" dir="cw">
                                      <p:cBhvr>
                                        <p:cTn id="368" dur="1000" fill="hold"/>
                                        <p:tgtEl>
                                          <p:spTgt spid="109"/>
                                        </p:tgtEl>
                                        <p:attrNameLst>
                                          <p:attrName>stroke.color</p:attrName>
                                        </p:attrNameLst>
                                      </p:cBhvr>
                                      <p:to>
                                        <a:srgbClr val="663300"/>
                                      </p:to>
                                    </p:animClr>
                                    <p:set>
                                      <p:cBhvr>
                                        <p:cTn id="369" dur="1000" fill="hold"/>
                                        <p:tgtEl>
                                          <p:spTgt spid="109"/>
                                        </p:tgtEl>
                                        <p:attrNameLst>
                                          <p:attrName>stroke.on</p:attrName>
                                        </p:attrNameLst>
                                      </p:cBhvr>
                                      <p:to>
                                        <p:strVal val="true"/>
                                      </p:to>
                                    </p:set>
                                  </p:childTnLst>
                                </p:cTn>
                              </p:par>
                              <p:par>
                                <p:cTn id="370" presetID="7" presetClass="emph" presetSubtype="2" fill="hold" nodeType="withEffect">
                                  <p:stCondLst>
                                    <p:cond delay="0"/>
                                  </p:stCondLst>
                                  <p:childTnLst>
                                    <p:animClr clrSpc="rgb" dir="cw">
                                      <p:cBhvr>
                                        <p:cTn id="371" dur="1000" fill="hold"/>
                                        <p:tgtEl>
                                          <p:spTgt spid="106"/>
                                        </p:tgtEl>
                                        <p:attrNameLst>
                                          <p:attrName>stroke.color</p:attrName>
                                        </p:attrNameLst>
                                      </p:cBhvr>
                                      <p:to>
                                        <a:srgbClr val="663300"/>
                                      </p:to>
                                    </p:animClr>
                                    <p:set>
                                      <p:cBhvr>
                                        <p:cTn id="372" dur="1000" fill="hold"/>
                                        <p:tgtEl>
                                          <p:spTgt spid="106"/>
                                        </p:tgtEl>
                                        <p:attrNameLst>
                                          <p:attrName>stroke.on</p:attrName>
                                        </p:attrNameLst>
                                      </p:cBhvr>
                                      <p:to>
                                        <p:strVal val="true"/>
                                      </p:to>
                                    </p:set>
                                  </p:childTnLst>
                                </p:cTn>
                              </p:par>
                              <p:par>
                                <p:cTn id="373" presetID="7" presetClass="emph" presetSubtype="2" fill="hold" nodeType="withEffect">
                                  <p:stCondLst>
                                    <p:cond delay="0"/>
                                  </p:stCondLst>
                                  <p:childTnLst>
                                    <p:animClr clrSpc="rgb" dir="cw">
                                      <p:cBhvr>
                                        <p:cTn id="374" dur="1000" fill="hold"/>
                                        <p:tgtEl>
                                          <p:spTgt spid="108"/>
                                        </p:tgtEl>
                                        <p:attrNameLst>
                                          <p:attrName>stroke.color</p:attrName>
                                        </p:attrNameLst>
                                      </p:cBhvr>
                                      <p:to>
                                        <a:srgbClr val="663300"/>
                                      </p:to>
                                    </p:animClr>
                                    <p:set>
                                      <p:cBhvr>
                                        <p:cTn id="375" dur="1000" fill="hold"/>
                                        <p:tgtEl>
                                          <p:spTgt spid="108"/>
                                        </p:tgtEl>
                                        <p:attrNameLst>
                                          <p:attrName>stroke.on</p:attrName>
                                        </p:attrNameLst>
                                      </p:cBhvr>
                                      <p:to>
                                        <p:strVal val="true"/>
                                      </p:to>
                                    </p:set>
                                  </p:childTnLst>
                                </p:cTn>
                              </p:par>
                              <p:par>
                                <p:cTn id="376" presetID="7" presetClass="emph" presetSubtype="2" fill="hold" nodeType="withEffect">
                                  <p:stCondLst>
                                    <p:cond delay="0"/>
                                  </p:stCondLst>
                                  <p:childTnLst>
                                    <p:animClr clrSpc="rgb" dir="cw">
                                      <p:cBhvr>
                                        <p:cTn id="377" dur="1000" fill="hold"/>
                                        <p:tgtEl>
                                          <p:spTgt spid="113"/>
                                        </p:tgtEl>
                                        <p:attrNameLst>
                                          <p:attrName>stroke.color</p:attrName>
                                        </p:attrNameLst>
                                      </p:cBhvr>
                                      <p:to>
                                        <a:srgbClr val="663300"/>
                                      </p:to>
                                    </p:animClr>
                                    <p:set>
                                      <p:cBhvr>
                                        <p:cTn id="378" dur="1000" fill="hold"/>
                                        <p:tgtEl>
                                          <p:spTgt spid="113"/>
                                        </p:tgtEl>
                                        <p:attrNameLst>
                                          <p:attrName>stroke.on</p:attrName>
                                        </p:attrNameLst>
                                      </p:cBhvr>
                                      <p:to>
                                        <p:strVal val="true"/>
                                      </p:to>
                                    </p:set>
                                  </p:childTnLst>
                                </p:cTn>
                              </p:par>
                              <p:par>
                                <p:cTn id="379" presetID="7" presetClass="emph" presetSubtype="2" fill="hold" nodeType="withEffect">
                                  <p:stCondLst>
                                    <p:cond delay="0"/>
                                  </p:stCondLst>
                                  <p:childTnLst>
                                    <p:animClr clrSpc="rgb" dir="cw">
                                      <p:cBhvr>
                                        <p:cTn id="380" dur="1000" fill="hold"/>
                                        <p:tgtEl>
                                          <p:spTgt spid="114"/>
                                        </p:tgtEl>
                                        <p:attrNameLst>
                                          <p:attrName>stroke.color</p:attrName>
                                        </p:attrNameLst>
                                      </p:cBhvr>
                                      <p:to>
                                        <a:srgbClr val="663300"/>
                                      </p:to>
                                    </p:animClr>
                                    <p:set>
                                      <p:cBhvr>
                                        <p:cTn id="381" dur="1000" fill="hold"/>
                                        <p:tgtEl>
                                          <p:spTgt spid="114"/>
                                        </p:tgtEl>
                                        <p:attrNameLst>
                                          <p:attrName>stroke.on</p:attrName>
                                        </p:attrNameLst>
                                      </p:cBhvr>
                                      <p:to>
                                        <p:strVal val="true"/>
                                      </p:to>
                                    </p:set>
                                  </p:childTnLst>
                                </p:cTn>
                              </p:par>
                              <p:par>
                                <p:cTn id="382" presetID="7" presetClass="emph" presetSubtype="2" fill="hold" nodeType="withEffect">
                                  <p:stCondLst>
                                    <p:cond delay="0"/>
                                  </p:stCondLst>
                                  <p:childTnLst>
                                    <p:animClr clrSpc="rgb" dir="cw">
                                      <p:cBhvr>
                                        <p:cTn id="383" dur="1000" fill="hold"/>
                                        <p:tgtEl>
                                          <p:spTgt spid="115"/>
                                        </p:tgtEl>
                                        <p:attrNameLst>
                                          <p:attrName>stroke.color</p:attrName>
                                        </p:attrNameLst>
                                      </p:cBhvr>
                                      <p:to>
                                        <a:srgbClr val="663300"/>
                                      </p:to>
                                    </p:animClr>
                                    <p:set>
                                      <p:cBhvr>
                                        <p:cTn id="384" dur="1000" fill="hold"/>
                                        <p:tgtEl>
                                          <p:spTgt spid="115"/>
                                        </p:tgtEl>
                                        <p:attrNameLst>
                                          <p:attrName>stroke.on</p:attrName>
                                        </p:attrNameLst>
                                      </p:cBhvr>
                                      <p:to>
                                        <p:strVal val="true"/>
                                      </p:to>
                                    </p:set>
                                  </p:childTnLst>
                                </p:cTn>
                              </p:par>
                              <p:par>
                                <p:cTn id="385" presetID="7" presetClass="emph" presetSubtype="2" fill="hold" nodeType="withEffect">
                                  <p:stCondLst>
                                    <p:cond delay="0"/>
                                  </p:stCondLst>
                                  <p:childTnLst>
                                    <p:animClr clrSpc="rgb" dir="cw">
                                      <p:cBhvr>
                                        <p:cTn id="386" dur="1000" fill="hold"/>
                                        <p:tgtEl>
                                          <p:spTgt spid="116"/>
                                        </p:tgtEl>
                                        <p:attrNameLst>
                                          <p:attrName>stroke.color</p:attrName>
                                        </p:attrNameLst>
                                      </p:cBhvr>
                                      <p:to>
                                        <a:srgbClr val="663300"/>
                                      </p:to>
                                    </p:animClr>
                                    <p:set>
                                      <p:cBhvr>
                                        <p:cTn id="387" dur="1000" fill="hold"/>
                                        <p:tgtEl>
                                          <p:spTgt spid="116"/>
                                        </p:tgtEl>
                                        <p:attrNameLst>
                                          <p:attrName>stroke.on</p:attrName>
                                        </p:attrNameLst>
                                      </p:cBhvr>
                                      <p:to>
                                        <p:strVal val="true"/>
                                      </p:to>
                                    </p:set>
                                  </p:childTnLst>
                                </p:cTn>
                              </p:par>
                              <p:par>
                                <p:cTn id="388" presetID="7" presetClass="emph" presetSubtype="2" fill="hold" nodeType="withEffect">
                                  <p:stCondLst>
                                    <p:cond delay="0"/>
                                  </p:stCondLst>
                                  <p:childTnLst>
                                    <p:animClr clrSpc="rgb" dir="cw">
                                      <p:cBhvr>
                                        <p:cTn id="389" dur="1000" fill="hold"/>
                                        <p:tgtEl>
                                          <p:spTgt spid="117"/>
                                        </p:tgtEl>
                                        <p:attrNameLst>
                                          <p:attrName>stroke.color</p:attrName>
                                        </p:attrNameLst>
                                      </p:cBhvr>
                                      <p:to>
                                        <a:srgbClr val="663300"/>
                                      </p:to>
                                    </p:animClr>
                                    <p:set>
                                      <p:cBhvr>
                                        <p:cTn id="390" dur="1000" fill="hold"/>
                                        <p:tgtEl>
                                          <p:spTgt spid="117"/>
                                        </p:tgtEl>
                                        <p:attrNameLst>
                                          <p:attrName>stroke.on</p:attrName>
                                        </p:attrNameLst>
                                      </p:cBhvr>
                                      <p:to>
                                        <p:strVal val="true"/>
                                      </p:to>
                                    </p:set>
                                  </p:childTnLst>
                                </p:cTn>
                              </p:par>
                              <p:par>
                                <p:cTn id="391" presetID="7" presetClass="emph" presetSubtype="2" fill="hold" nodeType="withEffect">
                                  <p:stCondLst>
                                    <p:cond delay="0"/>
                                  </p:stCondLst>
                                  <p:childTnLst>
                                    <p:animClr clrSpc="rgb" dir="cw">
                                      <p:cBhvr>
                                        <p:cTn id="392" dur="1000" fill="hold"/>
                                        <p:tgtEl>
                                          <p:spTgt spid="118"/>
                                        </p:tgtEl>
                                        <p:attrNameLst>
                                          <p:attrName>stroke.color</p:attrName>
                                        </p:attrNameLst>
                                      </p:cBhvr>
                                      <p:to>
                                        <a:srgbClr val="663300"/>
                                      </p:to>
                                    </p:animClr>
                                    <p:set>
                                      <p:cBhvr>
                                        <p:cTn id="393" dur="1000" fill="hold"/>
                                        <p:tgtEl>
                                          <p:spTgt spid="118"/>
                                        </p:tgtEl>
                                        <p:attrNameLst>
                                          <p:attrName>stroke.on</p:attrName>
                                        </p:attrNameLst>
                                      </p:cBhvr>
                                      <p:to>
                                        <p:strVal val="true"/>
                                      </p:to>
                                    </p:set>
                                  </p:childTnLst>
                                </p:cTn>
                              </p:par>
                              <p:par>
                                <p:cTn id="394" presetID="7" presetClass="emph" presetSubtype="2" fill="hold" nodeType="withEffect">
                                  <p:stCondLst>
                                    <p:cond delay="0"/>
                                  </p:stCondLst>
                                  <p:childTnLst>
                                    <p:animClr clrSpc="rgb" dir="cw">
                                      <p:cBhvr>
                                        <p:cTn id="395" dur="1000" fill="hold"/>
                                        <p:tgtEl>
                                          <p:spTgt spid="120"/>
                                        </p:tgtEl>
                                        <p:attrNameLst>
                                          <p:attrName>stroke.color</p:attrName>
                                        </p:attrNameLst>
                                      </p:cBhvr>
                                      <p:to>
                                        <a:srgbClr val="663300"/>
                                      </p:to>
                                    </p:animClr>
                                    <p:set>
                                      <p:cBhvr>
                                        <p:cTn id="396" dur="1000" fill="hold"/>
                                        <p:tgtEl>
                                          <p:spTgt spid="120"/>
                                        </p:tgtEl>
                                        <p:attrNameLst>
                                          <p:attrName>stroke.on</p:attrName>
                                        </p:attrNameLst>
                                      </p:cBhvr>
                                      <p:to>
                                        <p:strVal val="true"/>
                                      </p:to>
                                    </p:set>
                                  </p:childTnLst>
                                </p:cTn>
                              </p:par>
                              <p:par>
                                <p:cTn id="397" presetID="7" presetClass="emph" presetSubtype="2" fill="hold" nodeType="withEffect">
                                  <p:stCondLst>
                                    <p:cond delay="0"/>
                                  </p:stCondLst>
                                  <p:childTnLst>
                                    <p:animClr clrSpc="rgb" dir="cw">
                                      <p:cBhvr>
                                        <p:cTn id="398" dur="1000" fill="hold"/>
                                        <p:tgtEl>
                                          <p:spTgt spid="119"/>
                                        </p:tgtEl>
                                        <p:attrNameLst>
                                          <p:attrName>stroke.color</p:attrName>
                                        </p:attrNameLst>
                                      </p:cBhvr>
                                      <p:to>
                                        <a:srgbClr val="663300"/>
                                      </p:to>
                                    </p:animClr>
                                    <p:set>
                                      <p:cBhvr>
                                        <p:cTn id="399" dur="1000" fill="hold"/>
                                        <p:tgtEl>
                                          <p:spTgt spid="119"/>
                                        </p:tgtEl>
                                        <p:attrNameLst>
                                          <p:attrName>stroke.on</p:attrName>
                                        </p:attrNameLst>
                                      </p:cBhvr>
                                      <p:to>
                                        <p:strVal val="true"/>
                                      </p:to>
                                    </p:set>
                                  </p:childTnLst>
                                </p:cTn>
                              </p:par>
                              <p:par>
                                <p:cTn id="400" presetID="7" presetClass="emph" presetSubtype="2" fill="hold" nodeType="withEffect">
                                  <p:stCondLst>
                                    <p:cond delay="0"/>
                                  </p:stCondLst>
                                  <p:childTnLst>
                                    <p:animClr clrSpc="rgb" dir="cw">
                                      <p:cBhvr>
                                        <p:cTn id="401" dur="1000" fill="hold"/>
                                        <p:tgtEl>
                                          <p:spTgt spid="121"/>
                                        </p:tgtEl>
                                        <p:attrNameLst>
                                          <p:attrName>stroke.color</p:attrName>
                                        </p:attrNameLst>
                                      </p:cBhvr>
                                      <p:to>
                                        <a:srgbClr val="663300"/>
                                      </p:to>
                                    </p:animClr>
                                    <p:set>
                                      <p:cBhvr>
                                        <p:cTn id="402" dur="1000" fill="hold"/>
                                        <p:tgtEl>
                                          <p:spTgt spid="121"/>
                                        </p:tgtEl>
                                        <p:attrNameLst>
                                          <p:attrName>stroke.on</p:attrName>
                                        </p:attrNameLst>
                                      </p:cBhvr>
                                      <p:to>
                                        <p:strVal val="true"/>
                                      </p:to>
                                    </p:set>
                                  </p:childTnLst>
                                </p:cTn>
                              </p:par>
                              <p:par>
                                <p:cTn id="403" presetID="7" presetClass="emph" presetSubtype="2" fill="hold" nodeType="withEffect">
                                  <p:stCondLst>
                                    <p:cond delay="0"/>
                                  </p:stCondLst>
                                  <p:childTnLst>
                                    <p:animClr clrSpc="rgb" dir="cw">
                                      <p:cBhvr>
                                        <p:cTn id="404" dur="1000" fill="hold"/>
                                        <p:tgtEl>
                                          <p:spTgt spid="122"/>
                                        </p:tgtEl>
                                        <p:attrNameLst>
                                          <p:attrName>stroke.color</p:attrName>
                                        </p:attrNameLst>
                                      </p:cBhvr>
                                      <p:to>
                                        <a:srgbClr val="663300"/>
                                      </p:to>
                                    </p:animClr>
                                    <p:set>
                                      <p:cBhvr>
                                        <p:cTn id="405" dur="1000" fill="hold"/>
                                        <p:tgtEl>
                                          <p:spTgt spid="122"/>
                                        </p:tgtEl>
                                        <p:attrNameLst>
                                          <p:attrName>stroke.on</p:attrName>
                                        </p:attrNameLst>
                                      </p:cBhvr>
                                      <p:to>
                                        <p:strVal val="true"/>
                                      </p:to>
                                    </p:set>
                                  </p:childTnLst>
                                </p:cTn>
                              </p:par>
                              <p:par>
                                <p:cTn id="406" presetID="7" presetClass="emph" presetSubtype="2" fill="hold" nodeType="withEffect">
                                  <p:stCondLst>
                                    <p:cond delay="0"/>
                                  </p:stCondLst>
                                  <p:childTnLst>
                                    <p:animClr clrSpc="rgb" dir="cw">
                                      <p:cBhvr>
                                        <p:cTn id="407" dur="1000" fill="hold"/>
                                        <p:tgtEl>
                                          <p:spTgt spid="123"/>
                                        </p:tgtEl>
                                        <p:attrNameLst>
                                          <p:attrName>stroke.color</p:attrName>
                                        </p:attrNameLst>
                                      </p:cBhvr>
                                      <p:to>
                                        <a:srgbClr val="663300"/>
                                      </p:to>
                                    </p:animClr>
                                    <p:set>
                                      <p:cBhvr>
                                        <p:cTn id="408" dur="1000" fill="hold"/>
                                        <p:tgtEl>
                                          <p:spTgt spid="123"/>
                                        </p:tgtEl>
                                        <p:attrNameLst>
                                          <p:attrName>stroke.on</p:attrName>
                                        </p:attrNameLst>
                                      </p:cBhvr>
                                      <p:to>
                                        <p:strVal val="true"/>
                                      </p:to>
                                    </p:set>
                                  </p:childTnLst>
                                </p:cTn>
                              </p:par>
                              <p:par>
                                <p:cTn id="409" presetID="7" presetClass="emph" presetSubtype="2" fill="hold" nodeType="withEffect">
                                  <p:stCondLst>
                                    <p:cond delay="0"/>
                                  </p:stCondLst>
                                  <p:childTnLst>
                                    <p:animClr clrSpc="rgb" dir="cw">
                                      <p:cBhvr>
                                        <p:cTn id="410" dur="1000" fill="hold"/>
                                        <p:tgtEl>
                                          <p:spTgt spid="124"/>
                                        </p:tgtEl>
                                        <p:attrNameLst>
                                          <p:attrName>stroke.color</p:attrName>
                                        </p:attrNameLst>
                                      </p:cBhvr>
                                      <p:to>
                                        <a:srgbClr val="663300"/>
                                      </p:to>
                                    </p:animClr>
                                    <p:set>
                                      <p:cBhvr>
                                        <p:cTn id="411" dur="1000" fill="hold"/>
                                        <p:tgtEl>
                                          <p:spTgt spid="124"/>
                                        </p:tgtEl>
                                        <p:attrNameLst>
                                          <p:attrName>stroke.on</p:attrName>
                                        </p:attrNameLst>
                                      </p:cBhvr>
                                      <p:to>
                                        <p:strVal val="true"/>
                                      </p:to>
                                    </p:set>
                                  </p:childTnLst>
                                </p:cTn>
                              </p:par>
                              <p:par>
                                <p:cTn id="412" presetID="7" presetClass="emph" presetSubtype="2" fill="hold" nodeType="withEffect">
                                  <p:stCondLst>
                                    <p:cond delay="0"/>
                                  </p:stCondLst>
                                  <p:childTnLst>
                                    <p:animClr clrSpc="rgb" dir="cw">
                                      <p:cBhvr>
                                        <p:cTn id="413" dur="1000" fill="hold"/>
                                        <p:tgtEl>
                                          <p:spTgt spid="125"/>
                                        </p:tgtEl>
                                        <p:attrNameLst>
                                          <p:attrName>stroke.color</p:attrName>
                                        </p:attrNameLst>
                                      </p:cBhvr>
                                      <p:to>
                                        <a:srgbClr val="663300"/>
                                      </p:to>
                                    </p:animClr>
                                    <p:set>
                                      <p:cBhvr>
                                        <p:cTn id="414" dur="1000" fill="hold"/>
                                        <p:tgtEl>
                                          <p:spTgt spid="125"/>
                                        </p:tgtEl>
                                        <p:attrNameLst>
                                          <p:attrName>stroke.on</p:attrName>
                                        </p:attrNameLst>
                                      </p:cBhvr>
                                      <p:to>
                                        <p:strVal val="true"/>
                                      </p:to>
                                    </p:set>
                                  </p:childTnLst>
                                </p:cTn>
                              </p:par>
                              <p:par>
                                <p:cTn id="415" presetID="7" presetClass="emph" presetSubtype="2" fill="hold" nodeType="withEffect">
                                  <p:stCondLst>
                                    <p:cond delay="0"/>
                                  </p:stCondLst>
                                  <p:childTnLst>
                                    <p:animClr clrSpc="rgb" dir="cw">
                                      <p:cBhvr>
                                        <p:cTn id="416" dur="1000" fill="hold"/>
                                        <p:tgtEl>
                                          <p:spTgt spid="107"/>
                                        </p:tgtEl>
                                        <p:attrNameLst>
                                          <p:attrName>stroke.color</p:attrName>
                                        </p:attrNameLst>
                                      </p:cBhvr>
                                      <p:to>
                                        <a:srgbClr val="663300"/>
                                      </p:to>
                                    </p:animClr>
                                    <p:set>
                                      <p:cBhvr>
                                        <p:cTn id="417" dur="1000" fill="hold"/>
                                        <p:tgtEl>
                                          <p:spTgt spid="107"/>
                                        </p:tgtEl>
                                        <p:attrNameLst>
                                          <p:attrName>stroke.on</p:attrName>
                                        </p:attrNameLst>
                                      </p:cBhvr>
                                      <p:to>
                                        <p:strVal val="true"/>
                                      </p:to>
                                    </p:set>
                                  </p:childTnLst>
                                </p:cTn>
                              </p:par>
                              <p:par>
                                <p:cTn id="418" presetID="7" presetClass="emph" presetSubtype="2" fill="hold" nodeType="withEffect">
                                  <p:stCondLst>
                                    <p:cond delay="0"/>
                                  </p:stCondLst>
                                  <p:childTnLst>
                                    <p:animClr clrSpc="rgb" dir="cw">
                                      <p:cBhvr>
                                        <p:cTn id="419" dur="1000" fill="hold"/>
                                        <p:tgtEl>
                                          <p:spTgt spid="130"/>
                                        </p:tgtEl>
                                        <p:attrNameLst>
                                          <p:attrName>stroke.color</p:attrName>
                                        </p:attrNameLst>
                                      </p:cBhvr>
                                      <p:to>
                                        <a:srgbClr val="663300"/>
                                      </p:to>
                                    </p:animClr>
                                    <p:set>
                                      <p:cBhvr>
                                        <p:cTn id="420" dur="1000" fill="hold"/>
                                        <p:tgtEl>
                                          <p:spTgt spid="130"/>
                                        </p:tgtEl>
                                        <p:attrNameLst>
                                          <p:attrName>stroke.on</p:attrName>
                                        </p:attrNameLst>
                                      </p:cBhvr>
                                      <p:to>
                                        <p:strVal val="true"/>
                                      </p:to>
                                    </p:set>
                                  </p:childTnLst>
                                </p:cTn>
                              </p:par>
                              <p:par>
                                <p:cTn id="421" presetID="7" presetClass="emph" presetSubtype="2" fill="hold" nodeType="withEffect">
                                  <p:stCondLst>
                                    <p:cond delay="0"/>
                                  </p:stCondLst>
                                  <p:childTnLst>
                                    <p:animClr clrSpc="rgb" dir="cw">
                                      <p:cBhvr>
                                        <p:cTn id="422" dur="1000" fill="hold"/>
                                        <p:tgtEl>
                                          <p:spTgt spid="127"/>
                                        </p:tgtEl>
                                        <p:attrNameLst>
                                          <p:attrName>stroke.color</p:attrName>
                                        </p:attrNameLst>
                                      </p:cBhvr>
                                      <p:to>
                                        <a:srgbClr val="663300"/>
                                      </p:to>
                                    </p:animClr>
                                    <p:set>
                                      <p:cBhvr>
                                        <p:cTn id="423" dur="1000" fill="hold"/>
                                        <p:tgtEl>
                                          <p:spTgt spid="127"/>
                                        </p:tgtEl>
                                        <p:attrNameLst>
                                          <p:attrName>stroke.on</p:attrName>
                                        </p:attrNameLst>
                                      </p:cBhvr>
                                      <p:to>
                                        <p:strVal val="true"/>
                                      </p:to>
                                    </p:set>
                                  </p:childTnLst>
                                </p:cTn>
                              </p:par>
                            </p:childTnLst>
                          </p:cTn>
                        </p:par>
                      </p:childTnLst>
                    </p:cTn>
                  </p:par>
                  <p:par>
                    <p:cTn id="424" fill="hold">
                      <p:stCondLst>
                        <p:cond delay="indefinite"/>
                      </p:stCondLst>
                      <p:childTnLst>
                        <p:par>
                          <p:cTn id="425" fill="hold">
                            <p:stCondLst>
                              <p:cond delay="0"/>
                            </p:stCondLst>
                            <p:childTnLst>
                              <p:par>
                                <p:cTn id="426" presetID="1" presetClass="emph" presetSubtype="2" fill="hold" nodeType="clickEffect">
                                  <p:stCondLst>
                                    <p:cond delay="0"/>
                                  </p:stCondLst>
                                  <p:childTnLst>
                                    <p:animClr clrSpc="rgb" dir="cw">
                                      <p:cBhvr>
                                        <p:cTn id="427" dur="1000" fill="hold"/>
                                        <p:tgtEl>
                                          <p:spTgt spid="93"/>
                                        </p:tgtEl>
                                        <p:attrNameLst>
                                          <p:attrName>fillcolor</p:attrName>
                                        </p:attrNameLst>
                                      </p:cBhvr>
                                      <p:to>
                                        <a:srgbClr val="969696"/>
                                      </p:to>
                                    </p:animClr>
                                    <p:set>
                                      <p:cBhvr>
                                        <p:cTn id="428" dur="1000" fill="hold"/>
                                        <p:tgtEl>
                                          <p:spTgt spid="93"/>
                                        </p:tgtEl>
                                        <p:attrNameLst>
                                          <p:attrName>fill.type</p:attrName>
                                        </p:attrNameLst>
                                      </p:cBhvr>
                                      <p:to>
                                        <p:strVal val="solid"/>
                                      </p:to>
                                    </p:set>
                                    <p:set>
                                      <p:cBhvr>
                                        <p:cTn id="429" dur="1000" fill="hold"/>
                                        <p:tgtEl>
                                          <p:spTgt spid="93"/>
                                        </p:tgtEl>
                                        <p:attrNameLst>
                                          <p:attrName>fill.on</p:attrName>
                                        </p:attrNameLst>
                                      </p:cBhvr>
                                      <p:to>
                                        <p:strVal val="true"/>
                                      </p:to>
                                    </p:set>
                                  </p:childTnLst>
                                </p:cTn>
                              </p:par>
                              <p:par>
                                <p:cTn id="430" presetID="1" presetClass="emph" presetSubtype="2" fill="hold" nodeType="withEffect">
                                  <p:stCondLst>
                                    <p:cond delay="0"/>
                                  </p:stCondLst>
                                  <p:childTnLst>
                                    <p:animClr clrSpc="rgb" dir="cw">
                                      <p:cBhvr>
                                        <p:cTn id="431" dur="1000" fill="hold"/>
                                        <p:tgtEl>
                                          <p:spTgt spid="96"/>
                                        </p:tgtEl>
                                        <p:attrNameLst>
                                          <p:attrName>fillcolor</p:attrName>
                                        </p:attrNameLst>
                                      </p:cBhvr>
                                      <p:to>
                                        <a:srgbClr val="969696"/>
                                      </p:to>
                                    </p:animClr>
                                    <p:set>
                                      <p:cBhvr>
                                        <p:cTn id="432" dur="1000" fill="hold"/>
                                        <p:tgtEl>
                                          <p:spTgt spid="96"/>
                                        </p:tgtEl>
                                        <p:attrNameLst>
                                          <p:attrName>fill.type</p:attrName>
                                        </p:attrNameLst>
                                      </p:cBhvr>
                                      <p:to>
                                        <p:strVal val="solid"/>
                                      </p:to>
                                    </p:set>
                                    <p:set>
                                      <p:cBhvr>
                                        <p:cTn id="433" dur="1000" fill="hold"/>
                                        <p:tgtEl>
                                          <p:spTgt spid="96"/>
                                        </p:tgtEl>
                                        <p:attrNameLst>
                                          <p:attrName>fill.on</p:attrName>
                                        </p:attrNameLst>
                                      </p:cBhvr>
                                      <p:to>
                                        <p:strVal val="true"/>
                                      </p:to>
                                    </p:set>
                                  </p:childTnLst>
                                </p:cTn>
                              </p:par>
                            </p:childTnLst>
                          </p:cTn>
                        </p:par>
                      </p:childTnLst>
                    </p:cTn>
                  </p:par>
                  <p:par>
                    <p:cTn id="434" fill="hold">
                      <p:stCondLst>
                        <p:cond delay="indefinite"/>
                      </p:stCondLst>
                      <p:childTnLst>
                        <p:par>
                          <p:cTn id="435" fill="hold">
                            <p:stCondLst>
                              <p:cond delay="0"/>
                            </p:stCondLst>
                            <p:childTnLst>
                              <p:par>
                                <p:cTn id="436" presetID="27" presetClass="emph" presetSubtype="0" fill="remove" grpId="2" nodeType="clickEffect">
                                  <p:stCondLst>
                                    <p:cond delay="0"/>
                                  </p:stCondLst>
                                  <p:childTnLst>
                                    <p:animClr clrSpc="rgb" dir="cw">
                                      <p:cBhvr override="childStyle">
                                        <p:cTn id="437" dur="250" autoRev="1" fill="remove"/>
                                        <p:tgtEl>
                                          <p:spTgt spid="106"/>
                                        </p:tgtEl>
                                        <p:attrNameLst>
                                          <p:attrName>style.color</p:attrName>
                                        </p:attrNameLst>
                                      </p:cBhvr>
                                      <p:to>
                                        <a:schemeClr val="bg1"/>
                                      </p:to>
                                    </p:animClr>
                                    <p:animClr clrSpc="rgb" dir="cw">
                                      <p:cBhvr>
                                        <p:cTn id="438" dur="250" autoRev="1" fill="remove"/>
                                        <p:tgtEl>
                                          <p:spTgt spid="106"/>
                                        </p:tgtEl>
                                        <p:attrNameLst>
                                          <p:attrName>fillcolor</p:attrName>
                                        </p:attrNameLst>
                                      </p:cBhvr>
                                      <p:to>
                                        <a:schemeClr val="bg1"/>
                                      </p:to>
                                    </p:animClr>
                                    <p:set>
                                      <p:cBhvr>
                                        <p:cTn id="439" dur="250" autoRev="1" fill="remove"/>
                                        <p:tgtEl>
                                          <p:spTgt spid="106"/>
                                        </p:tgtEl>
                                        <p:attrNameLst>
                                          <p:attrName>fill.type</p:attrName>
                                        </p:attrNameLst>
                                      </p:cBhvr>
                                      <p:to>
                                        <p:strVal val="solid"/>
                                      </p:to>
                                    </p:set>
                                    <p:set>
                                      <p:cBhvr>
                                        <p:cTn id="440" dur="250" autoRev="1" fill="remove"/>
                                        <p:tgtEl>
                                          <p:spTgt spid="106"/>
                                        </p:tgtEl>
                                        <p:attrNameLst>
                                          <p:attrName>fill.on</p:attrName>
                                        </p:attrNameLst>
                                      </p:cBhvr>
                                      <p:to>
                                        <p:strVal val="true"/>
                                      </p:to>
                                    </p:set>
                                  </p:childTnLst>
                                </p:cTn>
                              </p:par>
                              <p:par>
                                <p:cTn id="441" presetID="27" presetClass="emph" presetSubtype="0" fill="remove" grpId="2" nodeType="withEffect">
                                  <p:stCondLst>
                                    <p:cond delay="0"/>
                                  </p:stCondLst>
                                  <p:childTnLst>
                                    <p:animClr clrSpc="rgb" dir="cw">
                                      <p:cBhvr override="childStyle">
                                        <p:cTn id="442" dur="250" autoRev="1" fill="remove"/>
                                        <p:tgtEl>
                                          <p:spTgt spid="107"/>
                                        </p:tgtEl>
                                        <p:attrNameLst>
                                          <p:attrName>style.color</p:attrName>
                                        </p:attrNameLst>
                                      </p:cBhvr>
                                      <p:to>
                                        <a:schemeClr val="bg1"/>
                                      </p:to>
                                    </p:animClr>
                                    <p:animClr clrSpc="rgb" dir="cw">
                                      <p:cBhvr>
                                        <p:cTn id="443" dur="250" autoRev="1" fill="remove"/>
                                        <p:tgtEl>
                                          <p:spTgt spid="107"/>
                                        </p:tgtEl>
                                        <p:attrNameLst>
                                          <p:attrName>fillcolor</p:attrName>
                                        </p:attrNameLst>
                                      </p:cBhvr>
                                      <p:to>
                                        <a:schemeClr val="bg1"/>
                                      </p:to>
                                    </p:animClr>
                                    <p:set>
                                      <p:cBhvr>
                                        <p:cTn id="444" dur="250" autoRev="1" fill="remove"/>
                                        <p:tgtEl>
                                          <p:spTgt spid="107"/>
                                        </p:tgtEl>
                                        <p:attrNameLst>
                                          <p:attrName>fill.type</p:attrName>
                                        </p:attrNameLst>
                                      </p:cBhvr>
                                      <p:to>
                                        <p:strVal val="solid"/>
                                      </p:to>
                                    </p:set>
                                    <p:set>
                                      <p:cBhvr>
                                        <p:cTn id="445" dur="250" autoRev="1" fill="remove"/>
                                        <p:tgtEl>
                                          <p:spTgt spid="107"/>
                                        </p:tgtEl>
                                        <p:attrNameLst>
                                          <p:attrName>fill.on</p:attrName>
                                        </p:attrNameLst>
                                      </p:cBhvr>
                                      <p:to>
                                        <p:strVal val="true"/>
                                      </p:to>
                                    </p:set>
                                  </p:childTnLst>
                                </p:cTn>
                              </p:par>
                              <p:par>
                                <p:cTn id="446" presetID="7" presetClass="emph" presetSubtype="2" fill="hold" nodeType="withEffect">
                                  <p:stCondLst>
                                    <p:cond delay="0"/>
                                  </p:stCondLst>
                                  <p:childTnLst>
                                    <p:animClr clrSpc="rgb" dir="cw">
                                      <p:cBhvr>
                                        <p:cTn id="447" dur="1000" fill="hold"/>
                                        <p:tgtEl>
                                          <p:spTgt spid="106"/>
                                        </p:tgtEl>
                                        <p:attrNameLst>
                                          <p:attrName>stroke.color</p:attrName>
                                        </p:attrNameLst>
                                      </p:cBhvr>
                                      <p:to>
                                        <a:schemeClr val="accent2"/>
                                      </p:to>
                                    </p:animClr>
                                    <p:set>
                                      <p:cBhvr>
                                        <p:cTn id="448" dur="1000" fill="hold"/>
                                        <p:tgtEl>
                                          <p:spTgt spid="106"/>
                                        </p:tgtEl>
                                        <p:attrNameLst>
                                          <p:attrName>stroke.on</p:attrName>
                                        </p:attrNameLst>
                                      </p:cBhvr>
                                      <p:to>
                                        <p:strVal val="true"/>
                                      </p:to>
                                    </p:set>
                                  </p:childTnLst>
                                </p:cTn>
                              </p:par>
                              <p:par>
                                <p:cTn id="449" presetID="7" presetClass="emph" presetSubtype="2" fill="hold" nodeType="withEffect">
                                  <p:stCondLst>
                                    <p:cond delay="0"/>
                                  </p:stCondLst>
                                  <p:childTnLst>
                                    <p:animClr clrSpc="rgb" dir="cw">
                                      <p:cBhvr>
                                        <p:cTn id="450" dur="1000" fill="hold"/>
                                        <p:tgtEl>
                                          <p:spTgt spid="107"/>
                                        </p:tgtEl>
                                        <p:attrNameLst>
                                          <p:attrName>stroke.color</p:attrName>
                                        </p:attrNameLst>
                                      </p:cBhvr>
                                      <p:to>
                                        <a:schemeClr val="accent2"/>
                                      </p:to>
                                    </p:animClr>
                                    <p:set>
                                      <p:cBhvr>
                                        <p:cTn id="451" dur="1000" fill="hold"/>
                                        <p:tgtEl>
                                          <p:spTgt spid="107"/>
                                        </p:tgtEl>
                                        <p:attrNameLst>
                                          <p:attrName>stroke.on</p:attrName>
                                        </p:attrNameLst>
                                      </p:cBhvr>
                                      <p:to>
                                        <p:strVal val="true"/>
                                      </p:to>
                                    </p:set>
                                  </p:childTnLst>
                                </p:cTn>
                              </p:par>
                              <p:par>
                                <p:cTn id="452" presetID="10" presetClass="entr" presetSubtype="0" fill="hold" nodeType="withEffect">
                                  <p:stCondLst>
                                    <p:cond delay="0"/>
                                  </p:stCondLst>
                                  <p:childTnLst>
                                    <p:set>
                                      <p:cBhvr>
                                        <p:cTn id="453" dur="1" fill="hold">
                                          <p:stCondLst>
                                            <p:cond delay="0"/>
                                          </p:stCondLst>
                                        </p:cTn>
                                        <p:tgtEl>
                                          <p:spTgt spid="132"/>
                                        </p:tgtEl>
                                        <p:attrNameLst>
                                          <p:attrName>style.visibility</p:attrName>
                                        </p:attrNameLst>
                                      </p:cBhvr>
                                      <p:to>
                                        <p:strVal val="visible"/>
                                      </p:to>
                                    </p:set>
                                    <p:animEffect transition="in" filter="fade">
                                      <p:cBhvr>
                                        <p:cTn id="454" dur="500"/>
                                        <p:tgtEl>
                                          <p:spTgt spid="132"/>
                                        </p:tgtEl>
                                      </p:cBhvr>
                                    </p:animEffect>
                                  </p:childTnLst>
                                </p:cTn>
                              </p:par>
                              <p:par>
                                <p:cTn id="455" presetID="53" presetClass="entr" presetSubtype="16" fill="hold" grpId="0" nodeType="withEffect">
                                  <p:stCondLst>
                                    <p:cond delay="0"/>
                                  </p:stCondLst>
                                  <p:childTnLst>
                                    <p:set>
                                      <p:cBhvr>
                                        <p:cTn id="456" dur="1" fill="hold">
                                          <p:stCondLst>
                                            <p:cond delay="0"/>
                                          </p:stCondLst>
                                        </p:cTn>
                                        <p:tgtEl>
                                          <p:spTgt spid="46"/>
                                        </p:tgtEl>
                                        <p:attrNameLst>
                                          <p:attrName>style.visibility</p:attrName>
                                        </p:attrNameLst>
                                      </p:cBhvr>
                                      <p:to>
                                        <p:strVal val="visible"/>
                                      </p:to>
                                    </p:set>
                                    <p:anim calcmode="lin" valueType="num">
                                      <p:cBhvr>
                                        <p:cTn id="457" dur="700" fill="hold"/>
                                        <p:tgtEl>
                                          <p:spTgt spid="46"/>
                                        </p:tgtEl>
                                        <p:attrNameLst>
                                          <p:attrName>ppt_w</p:attrName>
                                        </p:attrNameLst>
                                      </p:cBhvr>
                                      <p:tavLst>
                                        <p:tav tm="0">
                                          <p:val>
                                            <p:fltVal val="0"/>
                                          </p:val>
                                        </p:tav>
                                        <p:tav tm="100000">
                                          <p:val>
                                            <p:strVal val="#ppt_w"/>
                                          </p:val>
                                        </p:tav>
                                      </p:tavLst>
                                    </p:anim>
                                    <p:anim calcmode="lin" valueType="num">
                                      <p:cBhvr>
                                        <p:cTn id="458" dur="700" fill="hold"/>
                                        <p:tgtEl>
                                          <p:spTgt spid="46"/>
                                        </p:tgtEl>
                                        <p:attrNameLst>
                                          <p:attrName>ppt_h</p:attrName>
                                        </p:attrNameLst>
                                      </p:cBhvr>
                                      <p:tavLst>
                                        <p:tav tm="0">
                                          <p:val>
                                            <p:fltVal val="0"/>
                                          </p:val>
                                        </p:tav>
                                        <p:tav tm="100000">
                                          <p:val>
                                            <p:strVal val="#ppt_h"/>
                                          </p:val>
                                        </p:tav>
                                      </p:tavLst>
                                    </p:anim>
                                    <p:animEffect transition="in" filter="fade">
                                      <p:cBhvr>
                                        <p:cTn id="459" dur="700"/>
                                        <p:tgtEl>
                                          <p:spTgt spid="46"/>
                                        </p:tgtEl>
                                      </p:cBhvr>
                                    </p:animEffect>
                                  </p:childTnLst>
                                </p:cTn>
                              </p:par>
                              <p:par>
                                <p:cTn id="460" presetID="10" presetClass="entr" presetSubtype="0" fill="hold" nodeType="withEffect">
                                  <p:stCondLst>
                                    <p:cond delay="0"/>
                                  </p:stCondLst>
                                  <p:childTnLst>
                                    <p:set>
                                      <p:cBhvr>
                                        <p:cTn id="461" dur="1" fill="hold">
                                          <p:stCondLst>
                                            <p:cond delay="0"/>
                                          </p:stCondLst>
                                        </p:cTn>
                                        <p:tgtEl>
                                          <p:spTgt spid="133"/>
                                        </p:tgtEl>
                                        <p:attrNameLst>
                                          <p:attrName>style.visibility</p:attrName>
                                        </p:attrNameLst>
                                      </p:cBhvr>
                                      <p:to>
                                        <p:strVal val="visible"/>
                                      </p:to>
                                    </p:set>
                                    <p:animEffect transition="in" filter="fade">
                                      <p:cBhvr>
                                        <p:cTn id="462" dur="500"/>
                                        <p:tgtEl>
                                          <p:spTgt spid="133"/>
                                        </p:tgtEl>
                                      </p:cBhvr>
                                    </p:animEffect>
                                  </p:childTnLst>
                                </p:cTn>
                              </p:par>
                              <p:par>
                                <p:cTn id="463" presetID="53" presetClass="entr" presetSubtype="16" fill="hold" grpId="0" nodeType="withEffect">
                                  <p:stCondLst>
                                    <p:cond delay="0"/>
                                  </p:stCondLst>
                                  <p:childTnLst>
                                    <p:set>
                                      <p:cBhvr>
                                        <p:cTn id="464" dur="1" fill="hold">
                                          <p:stCondLst>
                                            <p:cond delay="0"/>
                                          </p:stCondLst>
                                        </p:cTn>
                                        <p:tgtEl>
                                          <p:spTgt spid="47"/>
                                        </p:tgtEl>
                                        <p:attrNameLst>
                                          <p:attrName>style.visibility</p:attrName>
                                        </p:attrNameLst>
                                      </p:cBhvr>
                                      <p:to>
                                        <p:strVal val="visible"/>
                                      </p:to>
                                    </p:set>
                                    <p:anim calcmode="lin" valueType="num">
                                      <p:cBhvr>
                                        <p:cTn id="465" dur="700" fill="hold"/>
                                        <p:tgtEl>
                                          <p:spTgt spid="47"/>
                                        </p:tgtEl>
                                        <p:attrNameLst>
                                          <p:attrName>ppt_w</p:attrName>
                                        </p:attrNameLst>
                                      </p:cBhvr>
                                      <p:tavLst>
                                        <p:tav tm="0">
                                          <p:val>
                                            <p:fltVal val="0"/>
                                          </p:val>
                                        </p:tav>
                                        <p:tav tm="100000">
                                          <p:val>
                                            <p:strVal val="#ppt_w"/>
                                          </p:val>
                                        </p:tav>
                                      </p:tavLst>
                                    </p:anim>
                                    <p:anim calcmode="lin" valueType="num">
                                      <p:cBhvr>
                                        <p:cTn id="466" dur="700" fill="hold"/>
                                        <p:tgtEl>
                                          <p:spTgt spid="47"/>
                                        </p:tgtEl>
                                        <p:attrNameLst>
                                          <p:attrName>ppt_h</p:attrName>
                                        </p:attrNameLst>
                                      </p:cBhvr>
                                      <p:tavLst>
                                        <p:tav tm="0">
                                          <p:val>
                                            <p:fltVal val="0"/>
                                          </p:val>
                                        </p:tav>
                                        <p:tav tm="100000">
                                          <p:val>
                                            <p:strVal val="#ppt_h"/>
                                          </p:val>
                                        </p:tav>
                                      </p:tavLst>
                                    </p:anim>
                                    <p:animEffect transition="in" filter="fade">
                                      <p:cBhvr>
                                        <p:cTn id="467" dur="700"/>
                                        <p:tgtEl>
                                          <p:spTgt spid="47"/>
                                        </p:tgtEl>
                                      </p:cBhvr>
                                    </p:animEffect>
                                  </p:childTnLst>
                                </p:cTn>
                              </p:par>
                            </p:childTnLst>
                          </p:cTn>
                        </p:par>
                      </p:childTnLst>
                    </p:cTn>
                  </p:par>
                  <p:par>
                    <p:cTn id="468" fill="hold">
                      <p:stCondLst>
                        <p:cond delay="indefinite"/>
                      </p:stCondLst>
                      <p:childTnLst>
                        <p:par>
                          <p:cTn id="469" fill="hold">
                            <p:stCondLst>
                              <p:cond delay="0"/>
                            </p:stCondLst>
                            <p:childTnLst>
                              <p:par>
                                <p:cTn id="470" presetID="10" presetClass="entr" presetSubtype="0" fill="hold" nodeType="clickEffect">
                                  <p:stCondLst>
                                    <p:cond delay="0"/>
                                  </p:stCondLst>
                                  <p:childTnLst>
                                    <p:set>
                                      <p:cBhvr>
                                        <p:cTn id="471" dur="1" fill="hold">
                                          <p:stCondLst>
                                            <p:cond delay="0"/>
                                          </p:stCondLst>
                                        </p:cTn>
                                        <p:tgtEl>
                                          <p:spTgt spid="48"/>
                                        </p:tgtEl>
                                        <p:attrNameLst>
                                          <p:attrName>style.visibility</p:attrName>
                                        </p:attrNameLst>
                                      </p:cBhvr>
                                      <p:to>
                                        <p:strVal val="visible"/>
                                      </p:to>
                                    </p:set>
                                    <p:animEffect transition="in" filter="fade">
                                      <p:cBhvr>
                                        <p:cTn id="472" dur="500"/>
                                        <p:tgtEl>
                                          <p:spTgt spid="48"/>
                                        </p:tgtEl>
                                      </p:cBhvr>
                                    </p:animEffect>
                                  </p:childTnLst>
                                </p:cTn>
                              </p:par>
                              <p:par>
                                <p:cTn id="473" presetID="10" presetClass="entr" presetSubtype="0" fill="hold" nodeType="withEffect">
                                  <p:stCondLst>
                                    <p:cond delay="0"/>
                                  </p:stCondLst>
                                  <p:childTnLst>
                                    <p:set>
                                      <p:cBhvr>
                                        <p:cTn id="474" dur="1" fill="hold">
                                          <p:stCondLst>
                                            <p:cond delay="0"/>
                                          </p:stCondLst>
                                        </p:cTn>
                                        <p:tgtEl>
                                          <p:spTgt spid="49"/>
                                        </p:tgtEl>
                                        <p:attrNameLst>
                                          <p:attrName>style.visibility</p:attrName>
                                        </p:attrNameLst>
                                      </p:cBhvr>
                                      <p:to>
                                        <p:strVal val="visible"/>
                                      </p:to>
                                    </p:set>
                                    <p:animEffect transition="in" filter="fade">
                                      <p:cBhvr>
                                        <p:cTn id="475" dur="500"/>
                                        <p:tgtEl>
                                          <p:spTgt spid="49"/>
                                        </p:tgtEl>
                                      </p:cBhvr>
                                    </p:animEffect>
                                  </p:childTnLst>
                                </p:cTn>
                              </p:par>
                            </p:childTnLst>
                          </p:cTn>
                        </p:par>
                      </p:childTnLst>
                    </p:cTn>
                  </p:par>
                  <p:par>
                    <p:cTn id="476" fill="hold">
                      <p:stCondLst>
                        <p:cond delay="indefinite"/>
                      </p:stCondLst>
                      <p:childTnLst>
                        <p:par>
                          <p:cTn id="477" fill="hold">
                            <p:stCondLst>
                              <p:cond delay="0"/>
                            </p:stCondLst>
                            <p:childTnLst>
                              <p:par>
                                <p:cTn id="478" presetID="10" presetClass="exit" presetSubtype="0" fill="hold" nodeType="clickEffect">
                                  <p:stCondLst>
                                    <p:cond delay="0"/>
                                  </p:stCondLst>
                                  <p:childTnLst>
                                    <p:animEffect transition="out" filter="fade">
                                      <p:cBhvr>
                                        <p:cTn id="479" dur="500"/>
                                        <p:tgtEl>
                                          <p:spTgt spid="48"/>
                                        </p:tgtEl>
                                      </p:cBhvr>
                                    </p:animEffect>
                                    <p:set>
                                      <p:cBhvr>
                                        <p:cTn id="480" dur="1" fill="hold">
                                          <p:stCondLst>
                                            <p:cond delay="499"/>
                                          </p:stCondLst>
                                        </p:cTn>
                                        <p:tgtEl>
                                          <p:spTgt spid="48"/>
                                        </p:tgtEl>
                                        <p:attrNameLst>
                                          <p:attrName>style.visibility</p:attrName>
                                        </p:attrNameLst>
                                      </p:cBhvr>
                                      <p:to>
                                        <p:strVal val="hidden"/>
                                      </p:to>
                                    </p:set>
                                  </p:childTnLst>
                                </p:cTn>
                              </p:par>
                              <p:par>
                                <p:cTn id="481" presetID="10" presetClass="exit" presetSubtype="0" fill="hold" nodeType="withEffect">
                                  <p:stCondLst>
                                    <p:cond delay="0"/>
                                  </p:stCondLst>
                                  <p:childTnLst>
                                    <p:animEffect transition="out" filter="fade">
                                      <p:cBhvr>
                                        <p:cTn id="482" dur="500"/>
                                        <p:tgtEl>
                                          <p:spTgt spid="49"/>
                                        </p:tgtEl>
                                      </p:cBhvr>
                                    </p:animEffect>
                                    <p:set>
                                      <p:cBhvr>
                                        <p:cTn id="483" dur="1" fill="hold">
                                          <p:stCondLst>
                                            <p:cond delay="499"/>
                                          </p:stCondLst>
                                        </p:cTn>
                                        <p:tgtEl>
                                          <p:spTgt spid="49"/>
                                        </p:tgtEl>
                                        <p:attrNameLst>
                                          <p:attrName>style.visibility</p:attrName>
                                        </p:attrNameLst>
                                      </p:cBhvr>
                                      <p:to>
                                        <p:strVal val="hidden"/>
                                      </p:to>
                                    </p:set>
                                  </p:childTnLst>
                                </p:cTn>
                              </p:par>
                              <p:par>
                                <p:cTn id="484" presetID="27" presetClass="emph" presetSubtype="0" fill="remove" grpId="3" nodeType="withEffect">
                                  <p:stCondLst>
                                    <p:cond delay="0"/>
                                  </p:stCondLst>
                                  <p:childTnLst>
                                    <p:animClr clrSpc="rgb" dir="cw">
                                      <p:cBhvr override="childStyle">
                                        <p:cTn id="485" dur="250" autoRev="1" fill="remove"/>
                                        <p:tgtEl>
                                          <p:spTgt spid="106"/>
                                        </p:tgtEl>
                                        <p:attrNameLst>
                                          <p:attrName>style.color</p:attrName>
                                        </p:attrNameLst>
                                      </p:cBhvr>
                                      <p:to>
                                        <a:schemeClr val="bg1"/>
                                      </p:to>
                                    </p:animClr>
                                    <p:animClr clrSpc="rgb" dir="cw">
                                      <p:cBhvr>
                                        <p:cTn id="486" dur="250" autoRev="1" fill="remove"/>
                                        <p:tgtEl>
                                          <p:spTgt spid="106"/>
                                        </p:tgtEl>
                                        <p:attrNameLst>
                                          <p:attrName>fillcolor</p:attrName>
                                        </p:attrNameLst>
                                      </p:cBhvr>
                                      <p:to>
                                        <a:schemeClr val="bg1"/>
                                      </p:to>
                                    </p:animClr>
                                    <p:set>
                                      <p:cBhvr>
                                        <p:cTn id="487" dur="250" autoRev="1" fill="remove"/>
                                        <p:tgtEl>
                                          <p:spTgt spid="106"/>
                                        </p:tgtEl>
                                        <p:attrNameLst>
                                          <p:attrName>fill.type</p:attrName>
                                        </p:attrNameLst>
                                      </p:cBhvr>
                                      <p:to>
                                        <p:strVal val="solid"/>
                                      </p:to>
                                    </p:set>
                                    <p:set>
                                      <p:cBhvr>
                                        <p:cTn id="488" dur="250" autoRev="1" fill="remove"/>
                                        <p:tgtEl>
                                          <p:spTgt spid="106"/>
                                        </p:tgtEl>
                                        <p:attrNameLst>
                                          <p:attrName>fill.on</p:attrName>
                                        </p:attrNameLst>
                                      </p:cBhvr>
                                      <p:to>
                                        <p:strVal val="true"/>
                                      </p:to>
                                    </p:set>
                                  </p:childTnLst>
                                </p:cTn>
                              </p:par>
                              <p:par>
                                <p:cTn id="489" presetID="27" presetClass="emph" presetSubtype="0" fill="remove" grpId="3" nodeType="withEffect">
                                  <p:stCondLst>
                                    <p:cond delay="0"/>
                                  </p:stCondLst>
                                  <p:childTnLst>
                                    <p:animClr clrSpc="rgb" dir="cw">
                                      <p:cBhvr override="childStyle">
                                        <p:cTn id="490" dur="250" autoRev="1" fill="remove"/>
                                        <p:tgtEl>
                                          <p:spTgt spid="107"/>
                                        </p:tgtEl>
                                        <p:attrNameLst>
                                          <p:attrName>style.color</p:attrName>
                                        </p:attrNameLst>
                                      </p:cBhvr>
                                      <p:to>
                                        <a:schemeClr val="bg1"/>
                                      </p:to>
                                    </p:animClr>
                                    <p:animClr clrSpc="rgb" dir="cw">
                                      <p:cBhvr>
                                        <p:cTn id="491" dur="250" autoRev="1" fill="remove"/>
                                        <p:tgtEl>
                                          <p:spTgt spid="107"/>
                                        </p:tgtEl>
                                        <p:attrNameLst>
                                          <p:attrName>fillcolor</p:attrName>
                                        </p:attrNameLst>
                                      </p:cBhvr>
                                      <p:to>
                                        <a:schemeClr val="bg1"/>
                                      </p:to>
                                    </p:animClr>
                                    <p:set>
                                      <p:cBhvr>
                                        <p:cTn id="492" dur="250" autoRev="1" fill="remove"/>
                                        <p:tgtEl>
                                          <p:spTgt spid="107"/>
                                        </p:tgtEl>
                                        <p:attrNameLst>
                                          <p:attrName>fill.type</p:attrName>
                                        </p:attrNameLst>
                                      </p:cBhvr>
                                      <p:to>
                                        <p:strVal val="solid"/>
                                      </p:to>
                                    </p:set>
                                    <p:set>
                                      <p:cBhvr>
                                        <p:cTn id="493" dur="250" autoRev="1" fill="remove"/>
                                        <p:tgtEl>
                                          <p:spTgt spid="107"/>
                                        </p:tgtEl>
                                        <p:attrNameLst>
                                          <p:attrName>fill.on</p:attrName>
                                        </p:attrNameLst>
                                      </p:cBhvr>
                                      <p:to>
                                        <p:strVal val="true"/>
                                      </p:to>
                                    </p:set>
                                  </p:childTnLst>
                                </p:cTn>
                              </p:par>
                              <p:par>
                                <p:cTn id="494" presetID="7" presetClass="emph" presetSubtype="2" fill="hold" nodeType="withEffect">
                                  <p:stCondLst>
                                    <p:cond delay="0"/>
                                  </p:stCondLst>
                                  <p:childTnLst>
                                    <p:animClr clrSpc="rgb" dir="cw">
                                      <p:cBhvr>
                                        <p:cTn id="495" dur="1000" fill="hold"/>
                                        <p:tgtEl>
                                          <p:spTgt spid="106"/>
                                        </p:tgtEl>
                                        <p:attrNameLst>
                                          <p:attrName>stroke.color</p:attrName>
                                        </p:attrNameLst>
                                      </p:cBhvr>
                                      <p:to>
                                        <a:srgbClr val="663300"/>
                                      </p:to>
                                    </p:animClr>
                                    <p:set>
                                      <p:cBhvr>
                                        <p:cTn id="496" dur="1000" fill="hold"/>
                                        <p:tgtEl>
                                          <p:spTgt spid="106"/>
                                        </p:tgtEl>
                                        <p:attrNameLst>
                                          <p:attrName>stroke.on</p:attrName>
                                        </p:attrNameLst>
                                      </p:cBhvr>
                                      <p:to>
                                        <p:strVal val="true"/>
                                      </p:to>
                                    </p:set>
                                  </p:childTnLst>
                                </p:cTn>
                              </p:par>
                              <p:par>
                                <p:cTn id="497" presetID="7" presetClass="emph" presetSubtype="2" fill="hold" nodeType="withEffect">
                                  <p:stCondLst>
                                    <p:cond delay="0"/>
                                  </p:stCondLst>
                                  <p:childTnLst>
                                    <p:animClr clrSpc="rgb" dir="cw">
                                      <p:cBhvr>
                                        <p:cTn id="498" dur="1000" fill="hold"/>
                                        <p:tgtEl>
                                          <p:spTgt spid="107"/>
                                        </p:tgtEl>
                                        <p:attrNameLst>
                                          <p:attrName>stroke.color</p:attrName>
                                        </p:attrNameLst>
                                      </p:cBhvr>
                                      <p:to>
                                        <a:srgbClr val="663300"/>
                                      </p:to>
                                    </p:animClr>
                                    <p:set>
                                      <p:cBhvr>
                                        <p:cTn id="499" dur="1000" fill="hold"/>
                                        <p:tgtEl>
                                          <p:spTgt spid="107"/>
                                        </p:tgtEl>
                                        <p:attrNameLst>
                                          <p:attrName>stroke.on</p:attrName>
                                        </p:attrNameLst>
                                      </p:cBhvr>
                                      <p:to>
                                        <p:strVal val="true"/>
                                      </p:to>
                                    </p:set>
                                  </p:childTnLst>
                                </p:cTn>
                              </p:par>
                              <p:par>
                                <p:cTn id="500" presetID="10" presetClass="exit" presetSubtype="0" fill="hold" nodeType="withEffect">
                                  <p:stCondLst>
                                    <p:cond delay="0"/>
                                  </p:stCondLst>
                                  <p:childTnLst>
                                    <p:animEffect transition="out" filter="fade">
                                      <p:cBhvr>
                                        <p:cTn id="501" dur="500"/>
                                        <p:tgtEl>
                                          <p:spTgt spid="132"/>
                                        </p:tgtEl>
                                      </p:cBhvr>
                                    </p:animEffect>
                                    <p:set>
                                      <p:cBhvr>
                                        <p:cTn id="502" dur="1" fill="hold">
                                          <p:stCondLst>
                                            <p:cond delay="499"/>
                                          </p:stCondLst>
                                        </p:cTn>
                                        <p:tgtEl>
                                          <p:spTgt spid="132"/>
                                        </p:tgtEl>
                                        <p:attrNameLst>
                                          <p:attrName>style.visibility</p:attrName>
                                        </p:attrNameLst>
                                      </p:cBhvr>
                                      <p:to>
                                        <p:strVal val="hidden"/>
                                      </p:to>
                                    </p:set>
                                  </p:childTnLst>
                                </p:cTn>
                              </p:par>
                              <p:par>
                                <p:cTn id="503" presetID="10" presetClass="exit" presetSubtype="0" fill="hold" nodeType="withEffect">
                                  <p:stCondLst>
                                    <p:cond delay="0"/>
                                  </p:stCondLst>
                                  <p:childTnLst>
                                    <p:animEffect transition="out" filter="fade">
                                      <p:cBhvr>
                                        <p:cTn id="504" dur="500"/>
                                        <p:tgtEl>
                                          <p:spTgt spid="133"/>
                                        </p:tgtEl>
                                      </p:cBhvr>
                                    </p:animEffect>
                                    <p:set>
                                      <p:cBhvr>
                                        <p:cTn id="505" dur="1" fill="hold">
                                          <p:stCondLst>
                                            <p:cond delay="499"/>
                                          </p:stCondLst>
                                        </p:cTn>
                                        <p:tgtEl>
                                          <p:spTgt spid="133"/>
                                        </p:tgtEl>
                                        <p:attrNameLst>
                                          <p:attrName>style.visibility</p:attrName>
                                        </p:attrNameLst>
                                      </p:cBhvr>
                                      <p:to>
                                        <p:strVal val="hidden"/>
                                      </p:to>
                                    </p:set>
                                  </p:childTnLst>
                                </p:cTn>
                              </p:par>
                              <p:par>
                                <p:cTn id="506" presetID="10" presetClass="exit" presetSubtype="0" fill="hold" grpId="1" nodeType="withEffect">
                                  <p:stCondLst>
                                    <p:cond delay="0"/>
                                  </p:stCondLst>
                                  <p:childTnLst>
                                    <p:animEffect transition="out" filter="fade">
                                      <p:cBhvr>
                                        <p:cTn id="507" dur="500"/>
                                        <p:tgtEl>
                                          <p:spTgt spid="46"/>
                                        </p:tgtEl>
                                      </p:cBhvr>
                                    </p:animEffect>
                                    <p:set>
                                      <p:cBhvr>
                                        <p:cTn id="508" dur="1" fill="hold">
                                          <p:stCondLst>
                                            <p:cond delay="499"/>
                                          </p:stCondLst>
                                        </p:cTn>
                                        <p:tgtEl>
                                          <p:spTgt spid="46"/>
                                        </p:tgtEl>
                                        <p:attrNameLst>
                                          <p:attrName>style.visibility</p:attrName>
                                        </p:attrNameLst>
                                      </p:cBhvr>
                                      <p:to>
                                        <p:strVal val="hidden"/>
                                      </p:to>
                                    </p:set>
                                  </p:childTnLst>
                                </p:cTn>
                              </p:par>
                              <p:par>
                                <p:cTn id="509" presetID="10" presetClass="exit" presetSubtype="0" fill="hold" grpId="1" nodeType="withEffect">
                                  <p:stCondLst>
                                    <p:cond delay="0"/>
                                  </p:stCondLst>
                                  <p:childTnLst>
                                    <p:animEffect transition="out" filter="fade">
                                      <p:cBhvr>
                                        <p:cTn id="510" dur="500"/>
                                        <p:tgtEl>
                                          <p:spTgt spid="47"/>
                                        </p:tgtEl>
                                      </p:cBhvr>
                                    </p:animEffect>
                                    <p:set>
                                      <p:cBhvr>
                                        <p:cTn id="511"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2" grpId="0" animBg="1"/>
      <p:bldP spid="93"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5" grpId="1" animBg="1"/>
      <p:bldP spid="106" grpId="0" animBg="1"/>
      <p:bldP spid="106" grpId="1" animBg="1"/>
      <p:bldP spid="106" grpId="2" animBg="1"/>
      <p:bldP spid="106" grpId="3" animBg="1"/>
      <p:bldP spid="107" grpId="0" animBg="1"/>
      <p:bldP spid="107" grpId="1" animBg="1"/>
      <p:bldP spid="107" grpId="2" animBg="1"/>
      <p:bldP spid="107" grpId="3"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45" grpId="0" animBg="1"/>
      <p:bldP spid="46" grpId="0" animBg="1"/>
      <p:bldP spid="46" grpId="1" animBg="1"/>
      <p:bldP spid="47" grpId="0" animBg="1"/>
      <p:bldP spid="47"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Planning Opalis Architecture in MPSD</a:t>
            </a:r>
            <a:endParaRPr lang="en-US" dirty="0"/>
          </a:p>
        </p:txBody>
      </p:sp>
      <p:sp>
        <p:nvSpPr>
          <p:cNvPr id="25" name="Text Placeholder 2"/>
          <p:cNvSpPr>
            <a:spLocks noGrp="1"/>
          </p:cNvSpPr>
          <p:nvPr>
            <p:ph type="body" sz="quarter" idx="10"/>
          </p:nvPr>
        </p:nvSpPr>
        <p:spPr>
          <a:xfrm>
            <a:off x="519113" y="1447799"/>
            <a:ext cx="5492074" cy="2554545"/>
          </a:xfrm>
        </p:spPr>
        <p:txBody>
          <a:bodyPr/>
          <a:lstStyle/>
          <a:p>
            <a:r>
              <a:rPr lang="en-US" smtClean="0"/>
              <a:t>Approach</a:t>
            </a:r>
          </a:p>
          <a:p>
            <a:pPr lvl="1"/>
            <a:r>
              <a:rPr lang="en-US" smtClean="0"/>
              <a:t>Understand your network distances and limitations</a:t>
            </a:r>
          </a:p>
          <a:p>
            <a:pPr lvl="1"/>
            <a:r>
              <a:rPr lang="en-US" smtClean="0"/>
              <a:t>Map out the required infrastructure based on results of latency tests</a:t>
            </a:r>
            <a:endParaRPr lang="en-US" dirty="0" smtClean="0"/>
          </a:p>
        </p:txBody>
      </p:sp>
      <p:sp>
        <p:nvSpPr>
          <p:cNvPr id="95" name="Rectangle 94"/>
          <p:cNvSpPr/>
          <p:nvPr/>
        </p:nvSpPr>
        <p:spPr bwMode="auto">
          <a:xfrm>
            <a:off x="1633129" y="4174262"/>
            <a:ext cx="2473176" cy="2451015"/>
          </a:xfrm>
          <a:prstGeom prst="rect">
            <a:avLst/>
          </a:prstGeom>
          <a:solidFill>
            <a:schemeClr val="tx1"/>
          </a:solidFill>
          <a:ln>
            <a:solidFill>
              <a:srgbClr val="15A4EB"/>
            </a:solidFill>
            <a:headEnd type="none" w="med" len="med"/>
            <a:tailEnd type="none" w="med" len="med"/>
          </a:ln>
          <a:scene3d>
            <a:camera prst="orthographicFront"/>
            <a:lightRig rig="threePt" dir="t"/>
          </a:scene3d>
          <a:sp3d>
            <a:bevelT prst="slope"/>
          </a:sp3d>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39" name="TextBox 38"/>
          <p:cNvSpPr txBox="1"/>
          <p:nvPr/>
        </p:nvSpPr>
        <p:spPr>
          <a:xfrm>
            <a:off x="1412107" y="4187626"/>
            <a:ext cx="215444" cy="2437651"/>
          </a:xfrm>
          <a:prstGeom prst="rect">
            <a:avLst/>
          </a:prstGeom>
        </p:spPr>
        <p:style>
          <a:lnRef idx="0">
            <a:schemeClr val="dk1"/>
          </a:lnRef>
          <a:fillRef idx="3">
            <a:schemeClr val="dk1"/>
          </a:fillRef>
          <a:effectRef idx="3">
            <a:schemeClr val="dk1"/>
          </a:effectRef>
          <a:fontRef idx="minor">
            <a:schemeClr val="lt1"/>
          </a:fontRef>
        </p:style>
        <p:txBody>
          <a:bodyPr vert="vert270" wrap="square" lIns="0" tIns="0" rIns="0" bIns="0" rtlCol="0">
            <a:spAutoFit/>
          </a:bodyPr>
          <a:lstStyle/>
          <a:p>
            <a:r>
              <a:rPr lang="en-US" sz="1400" dirty="0" smtClean="0">
                <a:gradFill>
                  <a:gsLst>
                    <a:gs pos="0">
                      <a:schemeClr val="tx1"/>
                    </a:gs>
                    <a:gs pos="86000">
                      <a:schemeClr val="tx1"/>
                    </a:gs>
                  </a:gsLst>
                  <a:lin ang="5400000" scaled="0"/>
                </a:gradFill>
              </a:rPr>
              <a:t>Desktop Mgmt Latency Map</a:t>
            </a:r>
          </a:p>
        </p:txBody>
      </p:sp>
      <p:sp>
        <p:nvSpPr>
          <p:cNvPr id="272" name="TextBox 271"/>
          <p:cNvSpPr txBox="1"/>
          <p:nvPr/>
        </p:nvSpPr>
        <p:spPr>
          <a:xfrm>
            <a:off x="5963689" y="1027449"/>
            <a:ext cx="492443" cy="5578452"/>
          </a:xfrm>
          <a:prstGeom prst="rect">
            <a:avLst/>
          </a:prstGeom>
        </p:spPr>
        <p:style>
          <a:lnRef idx="0">
            <a:schemeClr val="dk1"/>
          </a:lnRef>
          <a:fillRef idx="3">
            <a:schemeClr val="dk1"/>
          </a:fillRef>
          <a:effectRef idx="3">
            <a:schemeClr val="dk1"/>
          </a:effectRef>
          <a:fontRef idx="minor">
            <a:schemeClr val="lt1"/>
          </a:fontRef>
        </p:style>
        <p:txBody>
          <a:bodyPr vert="vert270" wrap="square" lIns="0" tIns="0" rIns="0" bIns="0" rtlCol="0">
            <a:spAutoFit/>
          </a:bodyPr>
          <a:lstStyle/>
          <a:p>
            <a:r>
              <a:rPr lang="en-US" sz="3200" dirty="0" smtClean="0">
                <a:gradFill>
                  <a:gsLst>
                    <a:gs pos="0">
                      <a:schemeClr val="tx1"/>
                    </a:gs>
                    <a:gs pos="86000">
                      <a:schemeClr val="tx1"/>
                    </a:gs>
                  </a:gsLst>
                  <a:lin ang="5400000" scaled="0"/>
                </a:gradFill>
              </a:rPr>
              <a:t>Desktop Mgmt Opalis Arch.</a:t>
            </a:r>
          </a:p>
        </p:txBody>
      </p:sp>
      <p:sp>
        <p:nvSpPr>
          <p:cNvPr id="273" name="Rectangle 272"/>
          <p:cNvSpPr/>
          <p:nvPr/>
        </p:nvSpPr>
        <p:spPr bwMode="auto">
          <a:xfrm>
            <a:off x="6449995" y="1027448"/>
            <a:ext cx="5633686" cy="5578453"/>
          </a:xfrm>
          <a:prstGeom prst="rect">
            <a:avLst/>
          </a:prstGeom>
          <a:solidFill>
            <a:schemeClr val="tx1"/>
          </a:solidFill>
          <a:ln>
            <a:solidFill>
              <a:srgbClr val="15A4EB"/>
            </a:solidFill>
            <a:headEnd type="none" w="med" len="med"/>
            <a:tailEnd type="none" w="med" len="med"/>
          </a:ln>
          <a:scene3d>
            <a:camera prst="orthographicFront"/>
            <a:lightRig rig="threePt" dir="t"/>
          </a:scene3d>
          <a:sp3d>
            <a:bevelT prst="slope"/>
          </a:sp3d>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75" name="Line 46"/>
          <p:cNvSpPr>
            <a:spLocks noChangeShapeType="1"/>
          </p:cNvSpPr>
          <p:nvPr/>
        </p:nvSpPr>
        <p:spPr bwMode="auto">
          <a:xfrm flipH="1" flipV="1">
            <a:off x="7871144" y="2587455"/>
            <a:ext cx="1955" cy="607553"/>
          </a:xfrm>
          <a:prstGeom prst="line">
            <a:avLst/>
          </a:prstGeom>
          <a:ln w="22225">
            <a:headEnd type="triangle" w="med" len="med"/>
            <a:tailEnd type="triangle" w="med" len="med"/>
          </a:ln>
          <a:extLst/>
        </p:spPr>
        <p:style>
          <a:lnRef idx="1">
            <a:schemeClr val="dk1"/>
          </a:lnRef>
          <a:fillRef idx="0">
            <a:schemeClr val="dk1"/>
          </a:fillRef>
          <a:effectRef idx="0">
            <a:schemeClr val="dk1"/>
          </a:effectRef>
          <a:fontRef idx="minor">
            <a:schemeClr val="tx1"/>
          </a:fontRef>
        </p:style>
        <p:txBody>
          <a:bodyPr/>
          <a:lstStyle/>
          <a:p>
            <a:endParaRPr lang="en-US" dirty="0"/>
          </a:p>
        </p:txBody>
      </p:sp>
      <p:pic>
        <p:nvPicPr>
          <p:cNvPr id="276" name="Picture 2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779" y="1476946"/>
            <a:ext cx="1112262" cy="1189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7" name="TextBox 286"/>
          <p:cNvSpPr txBox="1"/>
          <p:nvPr/>
        </p:nvSpPr>
        <p:spPr>
          <a:xfrm>
            <a:off x="8591294" y="3344524"/>
            <a:ext cx="2299731" cy="184666"/>
          </a:xfrm>
          <a:prstGeom prst="rect">
            <a:avLst/>
          </a:prstGeom>
          <a:noFill/>
        </p:spPr>
        <p:txBody>
          <a:bodyPr wrap="square" lIns="0" tIns="0" rIns="0" bIns="0" rtlCol="0">
            <a:spAutoFit/>
          </a:bodyPr>
          <a:lstStyle/>
          <a:p>
            <a:pPr marL="171450" indent="-171450">
              <a:buFont typeface="Arial" pitchFamily="34" charset="0"/>
              <a:buChar char="•"/>
            </a:pPr>
            <a:r>
              <a:rPr lang="en-US" sz="1200" b="1" dirty="0" smtClean="0">
                <a:solidFill>
                  <a:schemeClr val="bg1"/>
                </a:solidFill>
              </a:rPr>
              <a:t>Opalis Action Server</a:t>
            </a:r>
          </a:p>
        </p:txBody>
      </p:sp>
      <p:sp>
        <p:nvSpPr>
          <p:cNvPr id="288" name="TextBox 287"/>
          <p:cNvSpPr txBox="1"/>
          <p:nvPr/>
        </p:nvSpPr>
        <p:spPr>
          <a:xfrm>
            <a:off x="8576999" y="1790539"/>
            <a:ext cx="2659377" cy="738664"/>
          </a:xfrm>
          <a:prstGeom prst="rect">
            <a:avLst/>
          </a:prstGeom>
          <a:noFill/>
        </p:spPr>
        <p:txBody>
          <a:bodyPr wrap="square" lIns="0" tIns="0" rIns="0" bIns="0" rtlCol="0">
            <a:spAutoFit/>
          </a:bodyPr>
          <a:lstStyle/>
          <a:p>
            <a:pPr marL="171450" indent="-171450">
              <a:buFont typeface="Arial" pitchFamily="34" charset="0"/>
              <a:buChar char="•"/>
            </a:pPr>
            <a:r>
              <a:rPr lang="en-US" sz="1200" b="1" dirty="0" smtClean="0">
                <a:solidFill>
                  <a:schemeClr val="bg1"/>
                </a:solidFill>
              </a:rPr>
              <a:t>Opalis Management Service (DB)</a:t>
            </a:r>
          </a:p>
          <a:p>
            <a:pPr marL="171450" indent="-171450">
              <a:buFont typeface="Arial" pitchFamily="34" charset="0"/>
              <a:buChar char="•"/>
            </a:pPr>
            <a:r>
              <a:rPr lang="en-US" sz="1200" b="1" dirty="0" smtClean="0">
                <a:solidFill>
                  <a:schemeClr val="bg1"/>
                </a:solidFill>
              </a:rPr>
              <a:t>Primary Action Server</a:t>
            </a:r>
          </a:p>
          <a:p>
            <a:pPr marL="171450" indent="-171450">
              <a:buFont typeface="Arial" pitchFamily="34" charset="0"/>
              <a:buChar char="•"/>
            </a:pPr>
            <a:r>
              <a:rPr lang="en-US" sz="1200" b="1" dirty="0" smtClean="0">
                <a:solidFill>
                  <a:schemeClr val="bg1"/>
                </a:solidFill>
              </a:rPr>
              <a:t>Reporting Server</a:t>
            </a:r>
          </a:p>
          <a:p>
            <a:pPr marL="171450" indent="-171450">
              <a:buFont typeface="Arial" pitchFamily="34" charset="0"/>
              <a:buChar char="•"/>
            </a:pPr>
            <a:r>
              <a:rPr lang="en-US" sz="1200" b="1" dirty="0" smtClean="0">
                <a:solidFill>
                  <a:schemeClr val="bg1"/>
                </a:solidFill>
              </a:rPr>
              <a:t>Web Console</a:t>
            </a:r>
          </a:p>
        </p:txBody>
      </p:sp>
      <p:sp>
        <p:nvSpPr>
          <p:cNvPr id="289" name="TextBox 288"/>
          <p:cNvSpPr txBox="1"/>
          <p:nvPr/>
        </p:nvSpPr>
        <p:spPr>
          <a:xfrm>
            <a:off x="6634846" y="4780583"/>
            <a:ext cx="5263984" cy="984885"/>
          </a:xfrm>
          <a:prstGeom prst="rect">
            <a:avLst/>
          </a:prstGeom>
          <a:noFill/>
        </p:spPr>
        <p:txBody>
          <a:bodyPr wrap="square" lIns="0" tIns="0" rIns="0" bIns="0" rtlCol="0">
            <a:spAutoFit/>
          </a:bodyPr>
          <a:lstStyle/>
          <a:p>
            <a:r>
              <a:rPr lang="en-US" sz="3200" dirty="0" smtClean="0">
                <a:solidFill>
                  <a:schemeClr val="bg1"/>
                </a:solidFill>
              </a:rPr>
              <a:t>MPSD Desktop Mgmt Goal:</a:t>
            </a:r>
          </a:p>
          <a:p>
            <a:r>
              <a:rPr lang="en-US" sz="3200" dirty="0" smtClean="0">
                <a:solidFill>
                  <a:schemeClr val="bg1"/>
                </a:solidFill>
              </a:rPr>
              <a:t>Test the reach limits of Opalis</a:t>
            </a:r>
          </a:p>
        </p:txBody>
      </p:sp>
      <p:pic>
        <p:nvPicPr>
          <p:cNvPr id="119" name="Picture 1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993" y="3245106"/>
            <a:ext cx="1112262" cy="1189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Magnetic Disk 2"/>
          <p:cNvSpPr/>
          <p:nvPr/>
        </p:nvSpPr>
        <p:spPr bwMode="auto">
          <a:xfrm>
            <a:off x="7838932" y="2364990"/>
            <a:ext cx="288885" cy="242189"/>
          </a:xfrm>
          <a:prstGeom prst="flowChartMagneticDisk">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4343400"/>
            <a:ext cx="2185987"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058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500"/>
                                        <p:tgtEl>
                                          <p:spTgt spid="2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72"/>
                                        </p:tgtEl>
                                        <p:attrNameLst>
                                          <p:attrName>style.visibility</p:attrName>
                                        </p:attrNameLst>
                                      </p:cBhvr>
                                      <p:to>
                                        <p:strVal val="visible"/>
                                      </p:to>
                                    </p:set>
                                    <p:animEffect transition="in" filter="fade">
                                      <p:cBhvr>
                                        <p:cTn id="20" dur="500"/>
                                        <p:tgtEl>
                                          <p:spTgt spid="27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75"/>
                                        </p:tgtEl>
                                        <p:attrNameLst>
                                          <p:attrName>style.visibility</p:attrName>
                                        </p:attrNameLst>
                                      </p:cBhvr>
                                      <p:to>
                                        <p:strVal val="visible"/>
                                      </p:to>
                                    </p:set>
                                    <p:animEffect transition="in" filter="fade">
                                      <p:cBhvr>
                                        <p:cTn id="24" dur="500"/>
                                        <p:tgtEl>
                                          <p:spTgt spid="275"/>
                                        </p:tgtEl>
                                      </p:cBhvr>
                                    </p:animEffect>
                                  </p:childTnLst>
                                </p:cTn>
                              </p:par>
                              <p:par>
                                <p:cTn id="25" presetID="10" presetClass="entr" presetSubtype="0" fill="hold" nodeType="withEffect">
                                  <p:stCondLst>
                                    <p:cond delay="0"/>
                                  </p:stCondLst>
                                  <p:childTnLst>
                                    <p:set>
                                      <p:cBhvr>
                                        <p:cTn id="26" dur="1" fill="hold">
                                          <p:stCondLst>
                                            <p:cond delay="0"/>
                                          </p:stCondLst>
                                        </p:cTn>
                                        <p:tgtEl>
                                          <p:spTgt spid="276"/>
                                        </p:tgtEl>
                                        <p:attrNameLst>
                                          <p:attrName>style.visibility</p:attrName>
                                        </p:attrNameLst>
                                      </p:cBhvr>
                                      <p:to>
                                        <p:strVal val="visible"/>
                                      </p:to>
                                    </p:set>
                                    <p:animEffect transition="in" filter="fade">
                                      <p:cBhvr>
                                        <p:cTn id="27" dur="500"/>
                                        <p:tgtEl>
                                          <p:spTgt spid="27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7"/>
                                        </p:tgtEl>
                                        <p:attrNameLst>
                                          <p:attrName>style.visibility</p:attrName>
                                        </p:attrNameLst>
                                      </p:cBhvr>
                                      <p:to>
                                        <p:strVal val="visible"/>
                                      </p:to>
                                    </p:set>
                                    <p:animEffect transition="in" filter="fade">
                                      <p:cBhvr>
                                        <p:cTn id="33" dur="500"/>
                                        <p:tgtEl>
                                          <p:spTgt spid="28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8"/>
                                        </p:tgtEl>
                                        <p:attrNameLst>
                                          <p:attrName>style.visibility</p:attrName>
                                        </p:attrNameLst>
                                      </p:cBhvr>
                                      <p:to>
                                        <p:strVal val="visible"/>
                                      </p:to>
                                    </p:set>
                                    <p:animEffect transition="in" filter="fade">
                                      <p:cBhvr>
                                        <p:cTn id="36" dur="500"/>
                                        <p:tgtEl>
                                          <p:spTgt spid="28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9"/>
                                        </p:tgtEl>
                                        <p:attrNameLst>
                                          <p:attrName>style.visibility</p:attrName>
                                        </p:attrNameLst>
                                      </p:cBhvr>
                                      <p:to>
                                        <p:strVal val="visible"/>
                                      </p:to>
                                    </p:set>
                                    <p:animEffect transition="in" filter="fade">
                                      <p:cBhvr>
                                        <p:cTn id="39" dur="500"/>
                                        <p:tgtEl>
                                          <p:spTgt spid="289"/>
                                        </p:tgtEl>
                                      </p:cBhvr>
                                    </p:animEffect>
                                  </p:childTnLst>
                                </p:cTn>
                              </p:par>
                              <p:par>
                                <p:cTn id="40" presetID="10" presetClass="entr" presetSubtype="0" fill="hold" nodeType="withEffect">
                                  <p:stCondLst>
                                    <p:cond delay="0"/>
                                  </p:stCondLst>
                                  <p:childTnLst>
                                    <p:set>
                                      <p:cBhvr>
                                        <p:cTn id="41" dur="1" fill="hold">
                                          <p:stCondLst>
                                            <p:cond delay="0"/>
                                          </p:stCondLst>
                                        </p:cTn>
                                        <p:tgtEl>
                                          <p:spTgt spid="119"/>
                                        </p:tgtEl>
                                        <p:attrNameLst>
                                          <p:attrName>style.visibility</p:attrName>
                                        </p:attrNameLst>
                                      </p:cBhvr>
                                      <p:to>
                                        <p:strVal val="visible"/>
                                      </p:to>
                                    </p:set>
                                    <p:animEffect transition="in" filter="fade">
                                      <p:cBhvr>
                                        <p:cTn id="4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39" grpId="0" animBg="1"/>
      <p:bldP spid="272" grpId="0" animBg="1"/>
      <p:bldP spid="273" grpId="0" animBg="1"/>
      <p:bldP spid="275" grpId="0" animBg="1"/>
      <p:bldP spid="287" grpId="0"/>
      <p:bldP spid="288" grpId="0"/>
      <p:bldP spid="289" grpId="0"/>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Architecture Validation</a:t>
            </a:r>
            <a:endParaRPr lang="en-US" dirty="0"/>
          </a:p>
        </p:txBody>
      </p:sp>
      <p:sp>
        <p:nvSpPr>
          <p:cNvPr id="3" name="Text Placeholder 2"/>
          <p:cNvSpPr>
            <a:spLocks noGrp="1"/>
          </p:cNvSpPr>
          <p:nvPr>
            <p:ph type="body" sz="quarter" idx="10"/>
          </p:nvPr>
        </p:nvSpPr>
        <p:spPr/>
        <p:txBody>
          <a:bodyPr/>
          <a:lstStyle/>
          <a:p>
            <a:r>
              <a:rPr lang="en-US" smtClean="0"/>
              <a:t>Determine the ability of Opalis to successfully execute tasks on servers in high and low latency scenarios</a:t>
            </a:r>
          </a:p>
          <a:p>
            <a:endParaRPr lang="en-US" smtClean="0"/>
          </a:p>
          <a:p>
            <a:r>
              <a:rPr lang="en-US" smtClean="0"/>
              <a:t>Develop reach runbook</a:t>
            </a:r>
          </a:p>
          <a:p>
            <a:pPr lvl="1"/>
            <a:r>
              <a:rPr lang="en-US" smtClean="0"/>
              <a:t>Execute a network ping </a:t>
            </a:r>
          </a:p>
          <a:p>
            <a:pPr lvl="2"/>
            <a:r>
              <a:rPr lang="en-US" smtClean="0"/>
              <a:t>&gt;100ms in latency from Action servers</a:t>
            </a:r>
          </a:p>
          <a:p>
            <a:pPr lvl="2"/>
            <a:r>
              <a:rPr lang="en-US" smtClean="0"/>
              <a:t>&lt;100ms in latency from Action servers</a:t>
            </a:r>
          </a:p>
          <a:p>
            <a:pPr lvl="1"/>
            <a:r>
              <a:rPr lang="en-US" smtClean="0"/>
              <a:t>Check service status</a:t>
            </a:r>
          </a:p>
          <a:p>
            <a:endParaRPr lang="en-US" smtClean="0"/>
          </a:p>
          <a:p>
            <a:endParaRPr lang="en-US" smtClean="0"/>
          </a:p>
          <a:p>
            <a:pPr lvl="2"/>
            <a:endParaRPr lang="en-US" dirty="0"/>
          </a:p>
        </p:txBody>
      </p:sp>
    </p:spTree>
    <p:extLst>
      <p:ext uri="{BB962C8B-B14F-4D97-AF65-F5344CB8AC3E}">
        <p14:creationId xmlns:p14="http://schemas.microsoft.com/office/powerpoint/2010/main" val="3517740908"/>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 </a:t>
            </a:r>
            <a:r>
              <a:rPr lang="en-US" dirty="0" smtClean="0"/>
              <a:t>Validation: Reach </a:t>
            </a:r>
            <a:r>
              <a:rPr lang="en-US" dirty="0" err="1" smtClean="0"/>
              <a:t>Runbook</a:t>
            </a:r>
            <a:endParaRPr lang="en-US" dirty="0"/>
          </a:p>
        </p:txBody>
      </p:sp>
      <p:pic>
        <p:nvPicPr>
          <p:cNvPr id="2050" name="Picture 2" descr="C:\Users\chasat\Pictures\Reach Workflow st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508" y="1371600"/>
            <a:ext cx="7749647" cy="1104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700" y="1295400"/>
            <a:ext cx="3440112" cy="306467"/>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Initiate Process</a:t>
            </a:r>
          </a:p>
        </p:txBody>
      </p:sp>
      <p:sp>
        <p:nvSpPr>
          <p:cNvPr id="7" name="TextBox 6"/>
          <p:cNvSpPr txBox="1"/>
          <p:nvPr/>
        </p:nvSpPr>
        <p:spPr>
          <a:xfrm>
            <a:off x="5027612" y="1677048"/>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1</a:t>
            </a:r>
          </a:p>
        </p:txBody>
      </p:sp>
    </p:spTree>
    <p:extLst>
      <p:ext uri="{BB962C8B-B14F-4D97-AF65-F5344CB8AC3E}">
        <p14:creationId xmlns:p14="http://schemas.microsoft.com/office/powerpoint/2010/main" val="2376990034"/>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 </a:t>
            </a:r>
            <a:r>
              <a:rPr lang="en-US" dirty="0" smtClean="0"/>
              <a:t>Validation: Reach </a:t>
            </a:r>
            <a:r>
              <a:rPr lang="en-US" dirty="0" err="1" smtClean="0"/>
              <a:t>Runbook</a:t>
            </a:r>
            <a:endParaRPr lang="en-US" dirty="0"/>
          </a:p>
        </p:txBody>
      </p:sp>
      <p:pic>
        <p:nvPicPr>
          <p:cNvPr id="2050" name="Picture 2" descr="C:\Users\chasat\Pictures\Reach Workflow st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508" y="1371600"/>
            <a:ext cx="7749647" cy="1104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700" y="1295400"/>
            <a:ext cx="3440112" cy="612934"/>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Initiate Process</a:t>
            </a:r>
          </a:p>
          <a:p>
            <a:pPr marL="342900" indent="-342900">
              <a:buAutoNum type="arabicPeriod"/>
            </a:pPr>
            <a:r>
              <a:rPr lang="en-US" dirty="0" smtClean="0">
                <a:gradFill>
                  <a:gsLst>
                    <a:gs pos="0">
                      <a:schemeClr val="tx1"/>
                    </a:gs>
                    <a:gs pos="86000">
                      <a:schemeClr val="tx1"/>
                    </a:gs>
                  </a:gsLst>
                  <a:lin ang="5400000" scaled="0"/>
                </a:gradFill>
              </a:rPr>
              <a:t>Validate SQL Table exists</a:t>
            </a:r>
          </a:p>
        </p:txBody>
      </p:sp>
      <p:sp>
        <p:nvSpPr>
          <p:cNvPr id="7" name="TextBox 6"/>
          <p:cNvSpPr txBox="1"/>
          <p:nvPr/>
        </p:nvSpPr>
        <p:spPr>
          <a:xfrm>
            <a:off x="6475412" y="1755100"/>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2</a:t>
            </a:r>
          </a:p>
        </p:txBody>
      </p:sp>
    </p:spTree>
    <p:extLst>
      <p:ext uri="{BB962C8B-B14F-4D97-AF65-F5344CB8AC3E}">
        <p14:creationId xmlns:p14="http://schemas.microsoft.com/office/powerpoint/2010/main" val="2886476333"/>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 </a:t>
            </a:r>
            <a:r>
              <a:rPr lang="en-US" dirty="0" smtClean="0"/>
              <a:t>Validation: Reach </a:t>
            </a:r>
            <a:r>
              <a:rPr lang="en-US" dirty="0" err="1" smtClean="0"/>
              <a:t>Runbook</a:t>
            </a:r>
            <a:endParaRPr lang="en-US" dirty="0"/>
          </a:p>
        </p:txBody>
      </p:sp>
      <p:pic>
        <p:nvPicPr>
          <p:cNvPr id="2050" name="Picture 2" descr="C:\Users\chasat\Pictures\Reach Workflow st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508" y="1371600"/>
            <a:ext cx="7749647" cy="1104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700" y="1295400"/>
            <a:ext cx="3440112" cy="919401"/>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Initiate Process</a:t>
            </a:r>
          </a:p>
          <a:p>
            <a:pPr marL="342900" indent="-342900">
              <a:buAutoNum type="arabicPeriod"/>
            </a:pPr>
            <a:r>
              <a:rPr lang="en-US" dirty="0" smtClean="0">
                <a:gradFill>
                  <a:gsLst>
                    <a:gs pos="0">
                      <a:schemeClr val="tx1"/>
                    </a:gs>
                    <a:gs pos="86000">
                      <a:schemeClr val="tx1"/>
                    </a:gs>
                  </a:gsLst>
                  <a:lin ang="5400000" scaled="0"/>
                </a:gradFill>
              </a:rPr>
              <a:t>Validate SQL Table exists</a:t>
            </a:r>
          </a:p>
          <a:p>
            <a:pPr marL="342900" indent="-342900">
              <a:buAutoNum type="arabicPeriod"/>
            </a:pPr>
            <a:r>
              <a:rPr lang="en-US" dirty="0">
                <a:gradFill>
                  <a:gsLst>
                    <a:gs pos="0">
                      <a:schemeClr val="tx1"/>
                    </a:gs>
                    <a:gs pos="86000">
                      <a:schemeClr val="tx1"/>
                    </a:gs>
                  </a:gsLst>
                  <a:lin ang="5400000" scaled="0"/>
                </a:gradFill>
              </a:rPr>
              <a:t>Get server list</a:t>
            </a:r>
          </a:p>
        </p:txBody>
      </p:sp>
      <p:sp>
        <p:nvSpPr>
          <p:cNvPr id="7" name="TextBox 6"/>
          <p:cNvSpPr txBox="1"/>
          <p:nvPr/>
        </p:nvSpPr>
        <p:spPr>
          <a:xfrm>
            <a:off x="8609012" y="1694189"/>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spTree>
    <p:extLst>
      <p:ext uri="{BB962C8B-B14F-4D97-AF65-F5344CB8AC3E}">
        <p14:creationId xmlns:p14="http://schemas.microsoft.com/office/powerpoint/2010/main" val="3110736352"/>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 </a:t>
            </a:r>
            <a:r>
              <a:rPr lang="en-US" dirty="0" smtClean="0"/>
              <a:t>Validation: Reach </a:t>
            </a:r>
            <a:r>
              <a:rPr lang="en-US" dirty="0" err="1" smtClean="0"/>
              <a:t>Runbook</a:t>
            </a:r>
            <a:endParaRPr lang="en-US" dirty="0"/>
          </a:p>
        </p:txBody>
      </p:sp>
      <p:pic>
        <p:nvPicPr>
          <p:cNvPr id="2050" name="Picture 2" descr="C:\Users\chasat\Pictures\Reach Workflow st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508" y="1371600"/>
            <a:ext cx="7749647"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hasat\Pictures\Reach Workf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2" y="3124200"/>
            <a:ext cx="7986461" cy="35522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700" y="1295400"/>
            <a:ext cx="3440112" cy="1225868"/>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Initiate Process</a:t>
            </a:r>
          </a:p>
          <a:p>
            <a:pPr marL="342900" indent="-342900">
              <a:buAutoNum type="arabicPeriod"/>
            </a:pPr>
            <a:r>
              <a:rPr lang="en-US" dirty="0" smtClean="0">
                <a:gradFill>
                  <a:gsLst>
                    <a:gs pos="0">
                      <a:schemeClr val="tx1"/>
                    </a:gs>
                    <a:gs pos="86000">
                      <a:schemeClr val="tx1"/>
                    </a:gs>
                  </a:gsLst>
                  <a:lin ang="5400000" scaled="0"/>
                </a:gradFill>
              </a:rPr>
              <a:t>Validate SQL Table exists</a:t>
            </a:r>
          </a:p>
          <a:p>
            <a:pPr marL="342900" indent="-342900">
              <a:buFontTx/>
              <a:buAutoNum type="arabicPeriod"/>
            </a:pPr>
            <a:r>
              <a:rPr lang="en-US" dirty="0">
                <a:gradFill>
                  <a:gsLst>
                    <a:gs pos="0">
                      <a:schemeClr val="tx1"/>
                    </a:gs>
                    <a:gs pos="86000">
                      <a:schemeClr val="tx1"/>
                    </a:gs>
                  </a:gsLst>
                  <a:lin ang="5400000" scaled="0"/>
                </a:gradFill>
              </a:rPr>
              <a:t>Get server list</a:t>
            </a:r>
          </a:p>
          <a:p>
            <a:pPr marL="342900" indent="-342900">
              <a:buAutoNum type="arabicPeriod"/>
            </a:pPr>
            <a:r>
              <a:rPr lang="en-US" dirty="0" smtClean="0">
                <a:gradFill>
                  <a:gsLst>
                    <a:gs pos="0">
                      <a:schemeClr val="tx1"/>
                    </a:gs>
                    <a:gs pos="86000">
                      <a:schemeClr val="tx1"/>
                    </a:gs>
                  </a:gsLst>
                  <a:lin ang="5400000" scaled="0"/>
                </a:gradFill>
              </a:rPr>
              <a:t>Ping target server</a:t>
            </a:r>
          </a:p>
        </p:txBody>
      </p:sp>
      <p:sp>
        <p:nvSpPr>
          <p:cNvPr id="7" name="TextBox 6"/>
          <p:cNvSpPr txBox="1"/>
          <p:nvPr/>
        </p:nvSpPr>
        <p:spPr>
          <a:xfrm>
            <a:off x="4875212" y="6022051"/>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101799327"/>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 </a:t>
            </a:r>
            <a:r>
              <a:rPr lang="en-US" dirty="0" smtClean="0"/>
              <a:t>Validation: Reach </a:t>
            </a:r>
            <a:r>
              <a:rPr lang="en-US" dirty="0" err="1" smtClean="0"/>
              <a:t>Runbook</a:t>
            </a:r>
            <a:endParaRPr lang="en-US" dirty="0"/>
          </a:p>
        </p:txBody>
      </p:sp>
      <p:pic>
        <p:nvPicPr>
          <p:cNvPr id="2050" name="Picture 2" descr="C:\Users\chasat\Pictures\Reach Workflow st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508" y="1371600"/>
            <a:ext cx="7749647"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hasat\Pictures\Reach Workf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2" y="3124200"/>
            <a:ext cx="7986461" cy="35522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700" y="1295400"/>
            <a:ext cx="3440112" cy="1532334"/>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Initiate Process</a:t>
            </a:r>
          </a:p>
          <a:p>
            <a:pPr marL="342900" indent="-342900">
              <a:buAutoNum type="arabicPeriod"/>
            </a:pPr>
            <a:r>
              <a:rPr lang="en-US" dirty="0" smtClean="0">
                <a:gradFill>
                  <a:gsLst>
                    <a:gs pos="0">
                      <a:schemeClr val="tx1"/>
                    </a:gs>
                    <a:gs pos="86000">
                      <a:schemeClr val="tx1"/>
                    </a:gs>
                  </a:gsLst>
                  <a:lin ang="5400000" scaled="0"/>
                </a:gradFill>
              </a:rPr>
              <a:t>Validate SQL Table exists</a:t>
            </a:r>
          </a:p>
          <a:p>
            <a:pPr marL="342900" indent="-342900">
              <a:buFontTx/>
              <a:buAutoNum type="arabicPeriod"/>
            </a:pPr>
            <a:r>
              <a:rPr lang="en-US" dirty="0">
                <a:gradFill>
                  <a:gsLst>
                    <a:gs pos="0">
                      <a:schemeClr val="tx1"/>
                    </a:gs>
                    <a:gs pos="86000">
                      <a:schemeClr val="tx1"/>
                    </a:gs>
                  </a:gsLst>
                  <a:lin ang="5400000" scaled="0"/>
                </a:gradFill>
              </a:rPr>
              <a:t>Get server list</a:t>
            </a:r>
          </a:p>
          <a:p>
            <a:pPr marL="342900" indent="-342900">
              <a:buAutoNum type="arabicPeriod"/>
            </a:pPr>
            <a:r>
              <a:rPr lang="en-US" dirty="0" smtClean="0">
                <a:gradFill>
                  <a:gsLst>
                    <a:gs pos="0">
                      <a:schemeClr val="tx1"/>
                    </a:gs>
                    <a:gs pos="86000">
                      <a:schemeClr val="tx1"/>
                    </a:gs>
                  </a:gsLst>
                  <a:lin ang="5400000" scaled="0"/>
                </a:gradFill>
              </a:rPr>
              <a:t>Ping target server</a:t>
            </a:r>
          </a:p>
          <a:p>
            <a:pPr marL="342900" indent="-342900">
              <a:buAutoNum type="arabicPeriod"/>
            </a:pPr>
            <a:r>
              <a:rPr lang="en-US" dirty="0" smtClean="0">
                <a:gradFill>
                  <a:gsLst>
                    <a:gs pos="0">
                      <a:schemeClr val="tx1"/>
                    </a:gs>
                    <a:gs pos="86000">
                      <a:schemeClr val="tx1"/>
                    </a:gs>
                  </a:gsLst>
                  <a:lin ang="5400000" scaled="0"/>
                </a:gradFill>
              </a:rPr>
              <a:t>Check service status</a:t>
            </a:r>
          </a:p>
        </p:txBody>
      </p:sp>
      <p:sp>
        <p:nvSpPr>
          <p:cNvPr id="7" name="TextBox 6"/>
          <p:cNvSpPr txBox="1"/>
          <p:nvPr/>
        </p:nvSpPr>
        <p:spPr>
          <a:xfrm>
            <a:off x="7161212" y="6096000"/>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5</a:t>
            </a:r>
          </a:p>
        </p:txBody>
      </p:sp>
    </p:spTree>
    <p:extLst>
      <p:ext uri="{BB962C8B-B14F-4D97-AF65-F5344CB8AC3E}">
        <p14:creationId xmlns:p14="http://schemas.microsoft.com/office/powerpoint/2010/main" val="2107641590"/>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 </a:t>
            </a:r>
            <a:r>
              <a:rPr lang="en-US" dirty="0" smtClean="0"/>
              <a:t>Validation: Reach </a:t>
            </a:r>
            <a:r>
              <a:rPr lang="en-US" dirty="0" err="1" smtClean="0"/>
              <a:t>Runbook</a:t>
            </a:r>
            <a:endParaRPr lang="en-US" dirty="0"/>
          </a:p>
        </p:txBody>
      </p:sp>
      <p:pic>
        <p:nvPicPr>
          <p:cNvPr id="2050" name="Picture 2" descr="C:\Users\chasat\Pictures\Reach Workflow st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508" y="1371600"/>
            <a:ext cx="7749647"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hasat\Pictures\Reach Workf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2" y="3124200"/>
            <a:ext cx="7986461" cy="35522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700" y="1295400"/>
            <a:ext cx="3440112" cy="1838801"/>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Initiate Process</a:t>
            </a:r>
          </a:p>
          <a:p>
            <a:pPr marL="342900" indent="-342900">
              <a:buAutoNum type="arabicPeriod"/>
            </a:pPr>
            <a:r>
              <a:rPr lang="en-US" dirty="0" smtClean="0">
                <a:gradFill>
                  <a:gsLst>
                    <a:gs pos="0">
                      <a:schemeClr val="tx1"/>
                    </a:gs>
                    <a:gs pos="86000">
                      <a:schemeClr val="tx1"/>
                    </a:gs>
                  </a:gsLst>
                  <a:lin ang="5400000" scaled="0"/>
                </a:gradFill>
              </a:rPr>
              <a:t>Validate SQL Table exists</a:t>
            </a:r>
          </a:p>
          <a:p>
            <a:pPr marL="342900" indent="-342900">
              <a:buFontTx/>
              <a:buAutoNum type="arabicPeriod"/>
            </a:pPr>
            <a:r>
              <a:rPr lang="en-US" dirty="0">
                <a:gradFill>
                  <a:gsLst>
                    <a:gs pos="0">
                      <a:schemeClr val="tx1"/>
                    </a:gs>
                    <a:gs pos="86000">
                      <a:schemeClr val="tx1"/>
                    </a:gs>
                  </a:gsLst>
                  <a:lin ang="5400000" scaled="0"/>
                </a:gradFill>
              </a:rPr>
              <a:t>Get server </a:t>
            </a:r>
            <a:r>
              <a:rPr lang="en-US" dirty="0" smtClean="0">
                <a:gradFill>
                  <a:gsLst>
                    <a:gs pos="0">
                      <a:schemeClr val="tx1"/>
                    </a:gs>
                    <a:gs pos="86000">
                      <a:schemeClr val="tx1"/>
                    </a:gs>
                  </a:gsLst>
                  <a:lin ang="5400000" scaled="0"/>
                </a:gradFill>
              </a:rPr>
              <a:t>list</a:t>
            </a:r>
          </a:p>
          <a:p>
            <a:pPr marL="342900" indent="-342900">
              <a:buAutoNum type="arabicPeriod"/>
            </a:pPr>
            <a:r>
              <a:rPr lang="en-US" dirty="0" smtClean="0">
                <a:gradFill>
                  <a:gsLst>
                    <a:gs pos="0">
                      <a:schemeClr val="tx1"/>
                    </a:gs>
                    <a:gs pos="86000">
                      <a:schemeClr val="tx1"/>
                    </a:gs>
                  </a:gsLst>
                  <a:lin ang="5400000" scaled="0"/>
                </a:gradFill>
              </a:rPr>
              <a:t>Ping target server</a:t>
            </a:r>
          </a:p>
          <a:p>
            <a:pPr marL="342900" indent="-342900">
              <a:buAutoNum type="arabicPeriod"/>
            </a:pPr>
            <a:r>
              <a:rPr lang="en-US" dirty="0" smtClean="0">
                <a:gradFill>
                  <a:gsLst>
                    <a:gs pos="0">
                      <a:schemeClr val="tx1"/>
                    </a:gs>
                    <a:gs pos="86000">
                      <a:schemeClr val="tx1"/>
                    </a:gs>
                  </a:gsLst>
                  <a:lin ang="5400000" scaled="0"/>
                </a:gradFill>
              </a:rPr>
              <a:t>Check service status</a:t>
            </a:r>
          </a:p>
          <a:p>
            <a:pPr marL="342900" indent="-342900">
              <a:buAutoNum type="arabicPeriod"/>
            </a:pPr>
            <a:r>
              <a:rPr lang="en-US" dirty="0" smtClean="0">
                <a:gradFill>
                  <a:gsLst>
                    <a:gs pos="0">
                      <a:schemeClr val="tx1"/>
                    </a:gs>
                    <a:gs pos="86000">
                      <a:schemeClr val="tx1"/>
                    </a:gs>
                  </a:gsLst>
                  <a:lin ang="5400000" scaled="0"/>
                </a:gradFill>
              </a:rPr>
              <a:t>Update SQL with results</a:t>
            </a:r>
          </a:p>
        </p:txBody>
      </p:sp>
      <p:sp>
        <p:nvSpPr>
          <p:cNvPr id="7" name="TextBox 6"/>
          <p:cNvSpPr txBox="1"/>
          <p:nvPr/>
        </p:nvSpPr>
        <p:spPr>
          <a:xfrm>
            <a:off x="7161212" y="4396029"/>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6</a:t>
            </a:r>
          </a:p>
        </p:txBody>
      </p:sp>
    </p:spTree>
    <p:extLst>
      <p:ext uri="{BB962C8B-B14F-4D97-AF65-F5344CB8AC3E}">
        <p14:creationId xmlns:p14="http://schemas.microsoft.com/office/powerpoint/2010/main" val="2198551650"/>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 </a:t>
            </a:r>
            <a:r>
              <a:rPr lang="en-US" dirty="0" smtClean="0"/>
              <a:t>Validation: Reach </a:t>
            </a:r>
            <a:r>
              <a:rPr lang="en-US" dirty="0" err="1" smtClean="0"/>
              <a:t>Runbook</a:t>
            </a:r>
            <a:endParaRPr lang="en-US" dirty="0"/>
          </a:p>
        </p:txBody>
      </p:sp>
      <p:pic>
        <p:nvPicPr>
          <p:cNvPr id="2050" name="Picture 2" descr="C:\Users\chasat\Pictures\Reach Workflow st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508" y="1371600"/>
            <a:ext cx="7749647"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hasat\Pictures\Reach Workf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2" y="3124200"/>
            <a:ext cx="7986461" cy="35522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700" y="1295400"/>
            <a:ext cx="3440112" cy="2145268"/>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Initiate Process</a:t>
            </a:r>
          </a:p>
          <a:p>
            <a:pPr marL="342900" indent="-342900">
              <a:buAutoNum type="arabicPeriod"/>
            </a:pPr>
            <a:r>
              <a:rPr lang="en-US" dirty="0" smtClean="0">
                <a:gradFill>
                  <a:gsLst>
                    <a:gs pos="0">
                      <a:schemeClr val="tx1"/>
                    </a:gs>
                    <a:gs pos="86000">
                      <a:schemeClr val="tx1"/>
                    </a:gs>
                  </a:gsLst>
                  <a:lin ang="5400000" scaled="0"/>
                </a:gradFill>
              </a:rPr>
              <a:t>Validate SQL Table exists</a:t>
            </a:r>
          </a:p>
          <a:p>
            <a:pPr marL="342900" indent="-342900">
              <a:buAutoNum type="arabicPeriod"/>
            </a:pPr>
            <a:r>
              <a:rPr lang="en-US" dirty="0" smtClean="0">
                <a:gradFill>
                  <a:gsLst>
                    <a:gs pos="0">
                      <a:schemeClr val="tx1"/>
                    </a:gs>
                    <a:gs pos="86000">
                      <a:schemeClr val="tx1"/>
                    </a:gs>
                  </a:gsLst>
                  <a:lin ang="5400000" scaled="0"/>
                </a:gradFill>
              </a:rPr>
              <a:t>Get server list</a:t>
            </a:r>
          </a:p>
          <a:p>
            <a:pPr marL="342900" indent="-342900">
              <a:buAutoNum type="arabicPeriod"/>
            </a:pPr>
            <a:r>
              <a:rPr lang="en-US" dirty="0" smtClean="0">
                <a:gradFill>
                  <a:gsLst>
                    <a:gs pos="0">
                      <a:schemeClr val="tx1"/>
                    </a:gs>
                    <a:gs pos="86000">
                      <a:schemeClr val="tx1"/>
                    </a:gs>
                  </a:gsLst>
                  <a:lin ang="5400000" scaled="0"/>
                </a:gradFill>
              </a:rPr>
              <a:t>Ping target server</a:t>
            </a:r>
          </a:p>
          <a:p>
            <a:pPr marL="342900" indent="-342900">
              <a:buAutoNum type="arabicPeriod"/>
            </a:pPr>
            <a:r>
              <a:rPr lang="en-US" dirty="0" smtClean="0">
                <a:gradFill>
                  <a:gsLst>
                    <a:gs pos="0">
                      <a:schemeClr val="tx1"/>
                    </a:gs>
                    <a:gs pos="86000">
                      <a:schemeClr val="tx1"/>
                    </a:gs>
                  </a:gsLst>
                  <a:lin ang="5400000" scaled="0"/>
                </a:gradFill>
              </a:rPr>
              <a:t>Check service status</a:t>
            </a:r>
          </a:p>
          <a:p>
            <a:pPr marL="342900" indent="-342900">
              <a:buAutoNum type="arabicPeriod"/>
            </a:pPr>
            <a:r>
              <a:rPr lang="en-US" dirty="0" smtClean="0">
                <a:gradFill>
                  <a:gsLst>
                    <a:gs pos="0">
                      <a:schemeClr val="tx1"/>
                    </a:gs>
                    <a:gs pos="86000">
                      <a:schemeClr val="tx1"/>
                    </a:gs>
                  </a:gsLst>
                  <a:lin ang="5400000" scaled="0"/>
                </a:gradFill>
              </a:rPr>
              <a:t>Update SQL with results</a:t>
            </a:r>
          </a:p>
          <a:p>
            <a:pPr marL="342900" indent="-342900">
              <a:buAutoNum type="arabicPeriod"/>
            </a:pPr>
            <a:r>
              <a:rPr lang="en-US" dirty="0" smtClean="0">
                <a:gradFill>
                  <a:gsLst>
                    <a:gs pos="0">
                      <a:schemeClr val="tx1"/>
                    </a:gs>
                    <a:gs pos="86000">
                      <a:schemeClr val="tx1"/>
                    </a:gs>
                  </a:gsLst>
                  <a:lin ang="5400000" scaled="0"/>
                </a:gradFill>
              </a:rPr>
              <a:t>Record variance</a:t>
            </a:r>
          </a:p>
        </p:txBody>
      </p:sp>
      <p:sp>
        <p:nvSpPr>
          <p:cNvPr id="7" name="TextBox 6"/>
          <p:cNvSpPr txBox="1"/>
          <p:nvPr/>
        </p:nvSpPr>
        <p:spPr>
          <a:xfrm>
            <a:off x="10590212" y="4343400"/>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7</a:t>
            </a:r>
          </a:p>
        </p:txBody>
      </p:sp>
    </p:spTree>
    <p:extLst>
      <p:ext uri="{BB962C8B-B14F-4D97-AF65-F5344CB8AC3E}">
        <p14:creationId xmlns:p14="http://schemas.microsoft.com/office/powerpoint/2010/main" val="119480278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519113" y="962744"/>
            <a:ext cx="6932612" cy="5285656"/>
          </a:xfrm>
          <a:prstGeom prst="roundRect">
            <a:avLst/>
          </a:prstGeom>
          <a:noFill/>
          <a:ln w="38100">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ln w="28575">
                <a:solidFill>
                  <a:schemeClr val="tx1"/>
                </a:solidFill>
              </a:ln>
              <a:gradFill>
                <a:gsLst>
                  <a:gs pos="0">
                    <a:srgbClr val="FFFFFF"/>
                  </a:gs>
                  <a:gs pos="100000">
                    <a:srgbClr val="FFFFFF"/>
                  </a:gs>
                </a:gsLst>
                <a:lin ang="5400000" scaled="0"/>
              </a:gradFill>
            </a:endParaRPr>
          </a:p>
        </p:txBody>
      </p:sp>
      <p:pic>
        <p:nvPicPr>
          <p:cNvPr id="44" name="Picture 43" descr="D:\Pennie's documents\Images for TechEd06\Hardware_Imagery\Server.png"/>
          <p:cNvPicPr>
            <a:picLocks noChangeAspect="1" noChangeArrowheads="1"/>
          </p:cNvPicPr>
          <p:nvPr/>
        </p:nvPicPr>
        <p:blipFill>
          <a:blip r:embed="rId3"/>
          <a:srcRect/>
          <a:stretch>
            <a:fillRect/>
          </a:stretch>
        </p:blipFill>
        <p:spPr bwMode="auto">
          <a:xfrm>
            <a:off x="702536" y="4244699"/>
            <a:ext cx="901985" cy="1330503"/>
          </a:xfrm>
          <a:prstGeom prst="rect">
            <a:avLst/>
          </a:prstGeom>
          <a:noFill/>
        </p:spPr>
      </p:pic>
      <p:pic>
        <p:nvPicPr>
          <p:cNvPr id="45" name="Picture 44" descr="D:\Pennie's documents\Images for TechEd06\Hardware_Imagery\Server.png"/>
          <p:cNvPicPr>
            <a:picLocks noChangeAspect="1" noChangeArrowheads="1"/>
          </p:cNvPicPr>
          <p:nvPr/>
        </p:nvPicPr>
        <p:blipFill>
          <a:blip r:embed="rId3"/>
          <a:srcRect/>
          <a:stretch>
            <a:fillRect/>
          </a:stretch>
        </p:blipFill>
        <p:spPr bwMode="auto">
          <a:xfrm>
            <a:off x="905916" y="4615913"/>
            <a:ext cx="901985" cy="1330503"/>
          </a:xfrm>
          <a:prstGeom prst="rect">
            <a:avLst/>
          </a:prstGeom>
          <a:noFill/>
        </p:spPr>
      </p:pic>
      <p:sp>
        <p:nvSpPr>
          <p:cNvPr id="46" name="Flowchart: Magnetic Disk 45"/>
          <p:cNvSpPr/>
          <p:nvPr/>
        </p:nvSpPr>
        <p:spPr bwMode="auto">
          <a:xfrm>
            <a:off x="1413499" y="5319318"/>
            <a:ext cx="382044" cy="434778"/>
          </a:xfrm>
          <a:prstGeom prst="flowChartMagneticDisk">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356" y="5385953"/>
            <a:ext cx="272330" cy="301508"/>
          </a:xfrm>
          <a:prstGeom prst="rect">
            <a:avLst/>
          </a:prstGeom>
        </p:spPr>
      </p:pic>
      <p:sp>
        <p:nvSpPr>
          <p:cNvPr id="11" name="Rounded Rectangle 10"/>
          <p:cNvSpPr/>
          <p:nvPr/>
        </p:nvSpPr>
        <p:spPr bwMode="auto">
          <a:xfrm>
            <a:off x="2529540" y="944723"/>
            <a:ext cx="1484334" cy="2789077"/>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 name="Rounded Rectangle 9"/>
          <p:cNvSpPr/>
          <p:nvPr/>
        </p:nvSpPr>
        <p:spPr bwMode="auto">
          <a:xfrm>
            <a:off x="1001365" y="958241"/>
            <a:ext cx="1484334" cy="2775559"/>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5" name="Picture 4" descr="D:\Pennie's documents\Images for TechEd06\Hardware_Imagery\Server.png"/>
          <p:cNvPicPr>
            <a:picLocks noChangeAspect="1" noChangeArrowheads="1"/>
          </p:cNvPicPr>
          <p:nvPr/>
        </p:nvPicPr>
        <p:blipFill>
          <a:blip r:embed="rId3"/>
          <a:srcRect/>
          <a:stretch>
            <a:fillRect/>
          </a:stretch>
        </p:blipFill>
        <p:spPr bwMode="auto">
          <a:xfrm>
            <a:off x="1292539" y="1276814"/>
            <a:ext cx="697925" cy="1029497"/>
          </a:xfrm>
          <a:prstGeom prst="rect">
            <a:avLst/>
          </a:prstGeom>
          <a:noFill/>
        </p:spPr>
      </p:pic>
      <p:pic>
        <p:nvPicPr>
          <p:cNvPr id="7" name="Picture 6" descr="D:\Pennie's documents\Images for TechEd06\Hardware_Imagery\Server.png"/>
          <p:cNvPicPr>
            <a:picLocks noChangeAspect="1" noChangeArrowheads="1"/>
          </p:cNvPicPr>
          <p:nvPr/>
        </p:nvPicPr>
        <p:blipFill>
          <a:blip r:embed="rId3"/>
          <a:srcRect/>
          <a:stretch>
            <a:fillRect/>
          </a:stretch>
        </p:blipFill>
        <p:spPr bwMode="auto">
          <a:xfrm>
            <a:off x="2920922" y="1304147"/>
            <a:ext cx="686775" cy="1013050"/>
          </a:xfrm>
          <a:prstGeom prst="rect">
            <a:avLst/>
          </a:prstGeom>
          <a:noFill/>
        </p:spPr>
      </p:pic>
      <p:pic>
        <p:nvPicPr>
          <p:cNvPr id="8" name="Picture 7" descr="D:\Pennie's documents\Images for TechEd06\Hardware_Imagery\Server.png"/>
          <p:cNvPicPr>
            <a:picLocks noChangeAspect="1" noChangeArrowheads="1"/>
          </p:cNvPicPr>
          <p:nvPr/>
        </p:nvPicPr>
        <p:blipFill>
          <a:blip r:embed="rId3"/>
          <a:srcRect/>
          <a:stretch>
            <a:fillRect/>
          </a:stretch>
        </p:blipFill>
        <p:spPr bwMode="auto">
          <a:xfrm>
            <a:off x="4501893" y="1276814"/>
            <a:ext cx="688762" cy="1015981"/>
          </a:xfrm>
          <a:prstGeom prst="rect">
            <a:avLst/>
          </a:prstGeom>
          <a:noFill/>
        </p:spPr>
      </p:pic>
      <p:pic>
        <p:nvPicPr>
          <p:cNvPr id="9" name="Picture 4" descr="\\eventsql\dvd\Online_ART\DVD_Art_Sept-2-2010\Logos\Opalis\Opalis_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290" y="5029200"/>
            <a:ext cx="1676814" cy="838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Pennie's documents\Images for TechEd06\Hardware_Imagery\Server.png"/>
          <p:cNvPicPr>
            <a:picLocks noChangeAspect="1" noChangeArrowheads="1"/>
          </p:cNvPicPr>
          <p:nvPr/>
        </p:nvPicPr>
        <p:blipFill>
          <a:blip r:embed="rId3"/>
          <a:srcRect/>
          <a:stretch>
            <a:fillRect/>
          </a:stretch>
        </p:blipFill>
        <p:spPr bwMode="auto">
          <a:xfrm>
            <a:off x="1292539" y="2569595"/>
            <a:ext cx="623965" cy="920400"/>
          </a:xfrm>
          <a:prstGeom prst="rect">
            <a:avLst/>
          </a:prstGeom>
          <a:noFill/>
        </p:spPr>
      </p:pic>
      <p:pic>
        <p:nvPicPr>
          <p:cNvPr id="15" name="Picture 14" descr="D:\Pennie's documents\Images for TechEd06\Hardware_Imagery\Server.png"/>
          <p:cNvPicPr>
            <a:picLocks noChangeAspect="1" noChangeArrowheads="1"/>
          </p:cNvPicPr>
          <p:nvPr/>
        </p:nvPicPr>
        <p:blipFill>
          <a:blip r:embed="rId3"/>
          <a:srcRect/>
          <a:stretch>
            <a:fillRect/>
          </a:stretch>
        </p:blipFill>
        <p:spPr bwMode="auto">
          <a:xfrm>
            <a:off x="2920922" y="2525362"/>
            <a:ext cx="623965" cy="920400"/>
          </a:xfrm>
          <a:prstGeom prst="rect">
            <a:avLst/>
          </a:prstGeom>
          <a:noFill/>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2198" y="3190047"/>
            <a:ext cx="188389" cy="20857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807" y="3190047"/>
            <a:ext cx="188389" cy="208574"/>
          </a:xfrm>
          <a:prstGeom prst="rect">
            <a:avLst/>
          </a:prstGeom>
        </p:spPr>
      </p:pic>
      <p:sp>
        <p:nvSpPr>
          <p:cNvPr id="24" name="TextBox 23"/>
          <p:cNvSpPr txBox="1"/>
          <p:nvPr/>
        </p:nvSpPr>
        <p:spPr>
          <a:xfrm>
            <a:off x="1223875" y="1034396"/>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3</a:t>
            </a:r>
          </a:p>
        </p:txBody>
      </p:sp>
      <p:sp>
        <p:nvSpPr>
          <p:cNvPr id="25" name="TextBox 24"/>
          <p:cNvSpPr txBox="1"/>
          <p:nvPr/>
        </p:nvSpPr>
        <p:spPr>
          <a:xfrm>
            <a:off x="2769042" y="1027903"/>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2</a:t>
            </a:r>
          </a:p>
        </p:txBody>
      </p:sp>
      <p:sp>
        <p:nvSpPr>
          <p:cNvPr id="26" name="TextBox 25"/>
          <p:cNvSpPr txBox="1"/>
          <p:nvPr/>
        </p:nvSpPr>
        <p:spPr>
          <a:xfrm>
            <a:off x="4397233" y="975241"/>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1</a:t>
            </a:r>
          </a:p>
        </p:txBody>
      </p:sp>
      <p:grpSp>
        <p:nvGrpSpPr>
          <p:cNvPr id="6" name="Group 5"/>
          <p:cNvGrpSpPr/>
          <p:nvPr/>
        </p:nvGrpSpPr>
        <p:grpSpPr>
          <a:xfrm>
            <a:off x="4632325" y="4481654"/>
            <a:ext cx="2590800" cy="1272442"/>
            <a:chOff x="8505173" y="2949591"/>
            <a:chExt cx="3037561" cy="1491864"/>
          </a:xfrm>
        </p:grpSpPr>
        <p:sp>
          <p:nvSpPr>
            <p:cNvPr id="3" name="Rounded Rectangle 2"/>
            <p:cNvSpPr/>
            <p:nvPr/>
          </p:nvSpPr>
          <p:spPr bwMode="auto">
            <a:xfrm>
              <a:off x="8505173" y="2949591"/>
              <a:ext cx="3037561" cy="1491864"/>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1" name="Picture 4" descr="C:\Users\Walter\Documents\Active Projects\XTC - SCSM Deck\SysCenter-SvcMgr_bL.png"/>
            <p:cNvPicPr>
              <a:picLocks noChangeAspect="1" noChangeArrowheads="1"/>
            </p:cNvPicPr>
            <p:nvPr/>
          </p:nvPicPr>
          <p:blipFill>
            <a:blip r:embed="rId6" cstate="print">
              <a:lum bright="100000"/>
            </a:blip>
            <a:stretch>
              <a:fillRect/>
            </a:stretch>
          </p:blipFill>
          <p:spPr bwMode="auto">
            <a:xfrm>
              <a:off x="8856894" y="3244110"/>
              <a:ext cx="2475804" cy="859074"/>
            </a:xfrm>
            <a:prstGeom prst="rect">
              <a:avLst/>
            </a:prstGeom>
            <a:noFill/>
            <a:ln>
              <a:noFill/>
            </a:ln>
            <a:effectLst/>
          </p:spPr>
        </p:pic>
      </p:grpSp>
      <p:cxnSp>
        <p:nvCxnSpPr>
          <p:cNvPr id="18" name="Straight Arrow Connector 17"/>
          <p:cNvCxnSpPr/>
          <p:nvPr/>
        </p:nvCxnSpPr>
        <p:spPr>
          <a:xfrm flipH="1" flipV="1">
            <a:off x="1508125" y="3218300"/>
            <a:ext cx="482339" cy="151455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7" name="TextBox 26"/>
          <p:cNvSpPr txBox="1"/>
          <p:nvPr/>
        </p:nvSpPr>
        <p:spPr>
          <a:xfrm>
            <a:off x="1654229" y="2262784"/>
            <a:ext cx="339284"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cxnSp>
        <p:nvCxnSpPr>
          <p:cNvPr id="28" name="Straight Arrow Connector 27"/>
          <p:cNvCxnSpPr/>
          <p:nvPr/>
        </p:nvCxnSpPr>
        <p:spPr>
          <a:xfrm flipV="1">
            <a:off x="2257496" y="3029796"/>
            <a:ext cx="975408" cy="164888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4" name="Straight Arrow Connector 33"/>
          <p:cNvCxnSpPr/>
          <p:nvPr/>
        </p:nvCxnSpPr>
        <p:spPr>
          <a:xfrm flipV="1">
            <a:off x="3384001" y="1981200"/>
            <a:ext cx="1462273" cy="29287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5" name="Straight Arrow Connector 34"/>
          <p:cNvCxnSpPr/>
          <p:nvPr/>
        </p:nvCxnSpPr>
        <p:spPr>
          <a:xfrm flipV="1">
            <a:off x="3257140" y="1905000"/>
            <a:ext cx="0" cy="103258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7" name="Straight Arrow Connector 36"/>
          <p:cNvCxnSpPr/>
          <p:nvPr/>
        </p:nvCxnSpPr>
        <p:spPr>
          <a:xfrm flipV="1">
            <a:off x="1605879" y="1877005"/>
            <a:ext cx="0" cy="103258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8" name="TextBox 37"/>
          <p:cNvSpPr txBox="1"/>
          <p:nvPr/>
        </p:nvSpPr>
        <p:spPr>
          <a:xfrm>
            <a:off x="3299011" y="2292795"/>
            <a:ext cx="339284"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sp>
        <p:nvSpPr>
          <p:cNvPr id="39" name="TextBox 38"/>
          <p:cNvSpPr txBox="1"/>
          <p:nvPr/>
        </p:nvSpPr>
        <p:spPr>
          <a:xfrm>
            <a:off x="3802663" y="3996360"/>
            <a:ext cx="339284"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sp>
        <p:nvSpPr>
          <p:cNvPr id="2" name="Title 1"/>
          <p:cNvSpPr>
            <a:spLocks noGrp="1"/>
          </p:cNvSpPr>
          <p:nvPr>
            <p:ph type="title"/>
          </p:nvPr>
        </p:nvSpPr>
        <p:spPr/>
        <p:txBody>
          <a:bodyPr/>
          <a:lstStyle/>
          <a:p>
            <a:r>
              <a:rPr lang="en-US" dirty="0"/>
              <a:t>Operational Readiness Using Opalis</a:t>
            </a:r>
          </a:p>
        </p:txBody>
      </p:sp>
      <p:sp>
        <p:nvSpPr>
          <p:cNvPr id="32" name="TextBox 31"/>
          <p:cNvSpPr txBox="1"/>
          <p:nvPr/>
        </p:nvSpPr>
        <p:spPr>
          <a:xfrm>
            <a:off x="5865812" y="1311395"/>
            <a:ext cx="6249987" cy="1362075"/>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sz="1600" dirty="0" smtClean="0">
                <a:gradFill>
                  <a:gsLst>
                    <a:gs pos="0">
                      <a:schemeClr val="tx1"/>
                    </a:gs>
                    <a:gs pos="86000">
                      <a:schemeClr val="tx1"/>
                    </a:gs>
                  </a:gsLst>
                  <a:lin ang="5400000" scaled="0"/>
                </a:gradFill>
              </a:rPr>
              <a:t>Identify </a:t>
            </a:r>
            <a:r>
              <a:rPr lang="en-US" sz="1600" dirty="0">
                <a:gradFill>
                  <a:gsLst>
                    <a:gs pos="0">
                      <a:schemeClr val="tx1"/>
                    </a:gs>
                    <a:gs pos="86000">
                      <a:schemeClr val="tx1"/>
                    </a:gs>
                  </a:gsLst>
                  <a:lin ang="5400000" scaled="0"/>
                </a:gradFill>
              </a:rPr>
              <a:t>unhealthy machines </a:t>
            </a:r>
            <a:r>
              <a:rPr lang="en-US" sz="1600" dirty="0" smtClean="0">
                <a:gradFill>
                  <a:gsLst>
                    <a:gs pos="0">
                      <a:schemeClr val="tx1"/>
                    </a:gs>
                    <a:gs pos="86000">
                      <a:schemeClr val="tx1"/>
                    </a:gs>
                  </a:gsLst>
                  <a:lin ang="5400000" scaled="0"/>
                </a:gradFill>
              </a:rPr>
              <a:t>using AD </a:t>
            </a:r>
            <a:r>
              <a:rPr lang="en-US" sz="1600" dirty="0">
                <a:gradFill>
                  <a:gsLst>
                    <a:gs pos="0">
                      <a:schemeClr val="tx1"/>
                    </a:gs>
                    <a:gs pos="86000">
                      <a:schemeClr val="tx1"/>
                    </a:gs>
                  </a:gsLst>
                  <a:lin ang="5400000" scaled="0"/>
                </a:gradFill>
              </a:rPr>
              <a:t>(Automated</a:t>
            </a:r>
            <a:r>
              <a:rPr lang="en-US" sz="1600" dirty="0" smtClean="0">
                <a:gradFill>
                  <a:gsLst>
                    <a:gs pos="0">
                      <a:schemeClr val="tx1"/>
                    </a:gs>
                    <a:gs pos="86000">
                      <a:schemeClr val="tx1"/>
                    </a:gs>
                  </a:gsLst>
                  <a:lin ang="5400000" scaled="0"/>
                </a:gradFill>
              </a:rPr>
              <a:t>)</a:t>
            </a:r>
          </a:p>
          <a:p>
            <a:pPr marL="800082" lvl="1" indent="-342900">
              <a:buFont typeface="+mj-lt"/>
              <a:buAutoNum type="alphaLcParenR"/>
            </a:pPr>
            <a:r>
              <a:rPr lang="en-US" sz="1600" dirty="0" smtClean="0">
                <a:gradFill>
                  <a:gsLst>
                    <a:gs pos="0">
                      <a:schemeClr val="tx1"/>
                    </a:gs>
                    <a:gs pos="86000">
                      <a:schemeClr val="tx1"/>
                    </a:gs>
                  </a:gsLst>
                  <a:lin ang="5400000" scaled="0"/>
                </a:gradFill>
              </a:rPr>
              <a:t>Query AD</a:t>
            </a:r>
          </a:p>
          <a:p>
            <a:pPr marL="800082" lvl="1" indent="-342900">
              <a:buFont typeface="+mj-lt"/>
              <a:buAutoNum type="alphaLcParenR"/>
            </a:pPr>
            <a:r>
              <a:rPr lang="en-US" sz="1600" dirty="0" smtClean="0">
                <a:gradFill>
                  <a:gsLst>
                    <a:gs pos="0">
                      <a:schemeClr val="tx1"/>
                    </a:gs>
                    <a:gs pos="86000">
                      <a:schemeClr val="tx1"/>
                    </a:gs>
                  </a:gsLst>
                  <a:lin ang="5400000" scaled="0"/>
                </a:gradFill>
              </a:rPr>
              <a:t>Gather machine data</a:t>
            </a:r>
          </a:p>
          <a:p>
            <a:pPr marL="342900" indent="-342900">
              <a:buFont typeface="+mj-lt"/>
              <a:buAutoNum type="arabicPeriod"/>
            </a:pPr>
            <a:r>
              <a:rPr lang="en-US" sz="1600" dirty="0" smtClean="0">
                <a:gradFill>
                  <a:gsLst>
                    <a:gs pos="0">
                      <a:schemeClr val="tx1"/>
                    </a:gs>
                    <a:gs pos="86000">
                      <a:schemeClr val="tx1"/>
                    </a:gs>
                  </a:gsLst>
                  <a:lin ang="5400000" scaled="0"/>
                </a:gradFill>
              </a:rPr>
              <a:t>Create Change Requests in Service Manager (Automated)</a:t>
            </a:r>
            <a:endParaRPr lang="en-US" sz="1600" dirty="0">
              <a:gradFill>
                <a:gsLst>
                  <a:gs pos="0">
                    <a:schemeClr val="tx1"/>
                  </a:gs>
                  <a:gs pos="86000">
                    <a:schemeClr val="tx1"/>
                  </a:gs>
                </a:gsLst>
                <a:lin ang="5400000" scaled="0"/>
              </a:gradFill>
            </a:endParaRPr>
          </a:p>
          <a:p>
            <a:pPr marL="342900" indent="-342900">
              <a:buFont typeface="+mj-lt"/>
              <a:buAutoNum type="arabicPeriod"/>
            </a:pPr>
            <a:r>
              <a:rPr lang="en-US" sz="1600" dirty="0" smtClean="0">
                <a:gradFill>
                  <a:gsLst>
                    <a:gs pos="0">
                      <a:schemeClr val="tx1"/>
                    </a:gs>
                    <a:gs pos="86000">
                      <a:schemeClr val="tx1"/>
                    </a:gs>
                  </a:gsLst>
                  <a:lin ang="5400000" scaled="0"/>
                </a:gradFill>
              </a:rPr>
              <a:t>Install </a:t>
            </a:r>
            <a:r>
              <a:rPr lang="en-US" sz="1600" dirty="0">
                <a:gradFill>
                  <a:gsLst>
                    <a:gs pos="0">
                      <a:schemeClr val="tx1"/>
                    </a:gs>
                    <a:gs pos="86000">
                      <a:schemeClr val="tx1"/>
                    </a:gs>
                  </a:gsLst>
                  <a:lin ang="5400000" scaled="0"/>
                </a:gradFill>
              </a:rPr>
              <a:t>agents </a:t>
            </a:r>
            <a:r>
              <a:rPr lang="en-US" sz="1600" dirty="0" smtClean="0">
                <a:gradFill>
                  <a:gsLst>
                    <a:gs pos="0">
                      <a:schemeClr val="tx1"/>
                    </a:gs>
                    <a:gs pos="86000">
                      <a:schemeClr val="tx1"/>
                    </a:gs>
                  </a:gsLst>
                  <a:lin ang="5400000" scaled="0"/>
                </a:gradFill>
              </a:rPr>
              <a:t>(Automated)</a:t>
            </a:r>
          </a:p>
        </p:txBody>
      </p:sp>
    </p:spTree>
    <p:extLst>
      <p:ext uri="{BB962C8B-B14F-4D97-AF65-F5344CB8AC3E}">
        <p14:creationId xmlns:p14="http://schemas.microsoft.com/office/powerpoint/2010/main" val="1127100619"/>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Architecture Validation: Results</a:t>
            </a:r>
            <a:endParaRPr lang="en-US" dirty="0"/>
          </a:p>
        </p:txBody>
      </p:sp>
      <p:sp>
        <p:nvSpPr>
          <p:cNvPr id="3" name="Text Placeholder 2"/>
          <p:cNvSpPr>
            <a:spLocks noGrp="1"/>
          </p:cNvSpPr>
          <p:nvPr>
            <p:ph type="body" sz="quarter" idx="10"/>
          </p:nvPr>
        </p:nvSpPr>
        <p:spPr/>
        <p:txBody>
          <a:bodyPr/>
          <a:lstStyle/>
          <a:p>
            <a:r>
              <a:rPr lang="en-US" smtClean="0"/>
              <a:t>No direct correlation between latency and failure rates</a:t>
            </a:r>
          </a:p>
          <a:p>
            <a:pPr lvl="1"/>
            <a:r>
              <a:rPr lang="en-US" smtClean="0"/>
              <a:t>Largest failure rates occurred in both high and low latency</a:t>
            </a:r>
          </a:p>
          <a:p>
            <a:endParaRPr lang="en-US" smtClean="0"/>
          </a:p>
          <a:p>
            <a:r>
              <a:rPr lang="en-US" smtClean="0"/>
              <a:t>Packet loss, not latency contributed to runbook failures</a:t>
            </a:r>
          </a:p>
          <a:p>
            <a:endParaRPr lang="en-US" dirty="0"/>
          </a:p>
        </p:txBody>
      </p:sp>
      <p:sp>
        <p:nvSpPr>
          <p:cNvPr id="4" name="Rounded Rectangle 93"/>
          <p:cNvSpPr/>
          <p:nvPr/>
        </p:nvSpPr>
        <p:spPr bwMode="auto">
          <a:xfrm rot="16200000">
            <a:off x="5561014" y="-165541"/>
            <a:ext cx="914400" cy="10820403"/>
          </a:xfrm>
          <a:prstGeom prst="roundRect">
            <a:avLst/>
          </a:prstGeom>
          <a:gradFill rotWithShape="1">
            <a:gsLst>
              <a:gs pos="0">
                <a:srgbClr val="FFC425">
                  <a:shade val="51000"/>
                  <a:satMod val="130000"/>
                  <a:alpha val="55000"/>
                </a:srgbClr>
              </a:gs>
              <a:gs pos="80000">
                <a:srgbClr val="FFC425">
                  <a:shade val="93000"/>
                  <a:satMod val="130000"/>
                </a:srgbClr>
              </a:gs>
              <a:gs pos="100000">
                <a:srgbClr val="FFC425">
                  <a:shade val="94000"/>
                  <a:satMod val="135000"/>
                </a:srgbClr>
              </a:gs>
            </a:gsLst>
            <a:lin ang="16200000" scaled="0"/>
          </a:gradFill>
          <a:ln>
            <a:noFill/>
            <a:headEnd type="none" w="med" len="med"/>
            <a:tailEnd type="none" w="med" len="med"/>
          </a:ln>
          <a:effectLst>
            <a:glow rad="228600">
              <a:srgbClr val="FFC425">
                <a:satMod val="175000"/>
                <a:alpha val="40000"/>
              </a:srgbClr>
            </a:glow>
            <a:outerShdw blurRad="40000" dist="23000" dir="5400000" rotWithShape="0">
              <a:srgbClr val="000000">
                <a:alpha val="35000"/>
              </a:srgbClr>
            </a:outerShdw>
            <a:softEdge rad="63500"/>
          </a:effectLst>
          <a:scene3d>
            <a:camera prst="orthographicFront">
              <a:rot lat="0" lon="0" rev="0"/>
            </a:camera>
            <a:lightRig rig="threePt" dir="t">
              <a:rot lat="0" lon="0" rev="20400000"/>
            </a:lightRig>
          </a:scene3d>
          <a:sp3d contourW="6350">
            <a:bevelT w="41275" h="19050" prst="angle"/>
            <a:contourClr>
              <a:srgbClr val="FFC425">
                <a:shade val="25000"/>
                <a:satMod val="150000"/>
              </a:srgbClr>
            </a:contourClr>
          </a:sp3d>
        </p:spPr>
        <p:txBody>
          <a:bodyPr vert="vert" lIns="0" tIns="0" rIns="0" bIns="0" anchor="ctr"/>
          <a:lstStyle/>
          <a:p>
            <a:pPr marL="0" marR="0" lvl="1" indent="-176213" algn="ctr" defTabSz="914400" eaLnBrk="1" fontAlgn="auto" latinLnBrk="0" hangingPunct="1">
              <a:lnSpc>
                <a:spcPct val="90000"/>
              </a:lnSpc>
              <a:spcBef>
                <a:spcPct val="20000"/>
              </a:spcBef>
              <a:spcAft>
                <a:spcPts val="0"/>
              </a:spcAft>
              <a:buClr>
                <a:srgbClr val="777777"/>
              </a:buClr>
              <a:buSzPct val="130000"/>
              <a:buFontTx/>
              <a:buNone/>
              <a:tabLst/>
              <a:defRPr/>
            </a:pPr>
            <a:r>
              <a:rPr kumimoji="0" lang="en-US" sz="3200" b="1" i="0" u="none" strike="noStrike" kern="0" cap="none" spc="0" normalizeH="0" baseline="0" noProof="0" dirty="0" smtClean="0">
                <a:ln>
                  <a:noFill/>
                </a:ln>
                <a:solidFill>
                  <a:srgbClr val="FFFFFF"/>
                </a:solidFill>
                <a:effectLst/>
                <a:uLnTx/>
                <a:uFillTx/>
                <a:latin typeface="Arial"/>
                <a:ea typeface="+mn-ea"/>
                <a:cs typeface="+mn-cs"/>
              </a:rPr>
              <a:t>http://blogs.technet.com/b/jbritt</a:t>
            </a:r>
            <a:endParaRPr kumimoji="0" lang="en-US" sz="3200" b="1"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62830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MPSD Lessons Learned</a:t>
            </a:r>
            <a:endParaRPr lang="en-US" dirty="0"/>
          </a:p>
        </p:txBody>
      </p:sp>
      <p:sp>
        <p:nvSpPr>
          <p:cNvPr id="3" name="Text Placeholder 2"/>
          <p:cNvSpPr>
            <a:spLocks noGrp="1"/>
          </p:cNvSpPr>
          <p:nvPr>
            <p:ph type="body" sz="quarter" idx="10"/>
          </p:nvPr>
        </p:nvSpPr>
        <p:spPr/>
        <p:txBody>
          <a:bodyPr/>
          <a:lstStyle/>
          <a:p>
            <a:r>
              <a:rPr lang="en-US" smtClean="0"/>
              <a:t>Design and paper test business processes</a:t>
            </a:r>
          </a:p>
          <a:p>
            <a:pPr lvl="1"/>
            <a:r>
              <a:rPr lang="en-US" smtClean="0"/>
              <a:t>Automated, error prone processes make mistakes more quickly</a:t>
            </a:r>
          </a:p>
          <a:p>
            <a:r>
              <a:rPr lang="en-US" smtClean="0"/>
              <a:t>Break down policies into smaller components</a:t>
            </a:r>
          </a:p>
          <a:p>
            <a:pPr lvl="1"/>
            <a:r>
              <a:rPr lang="en-US" smtClean="0"/>
              <a:t>Easier to maintain and reuse, improves scalability</a:t>
            </a:r>
          </a:p>
          <a:p>
            <a:r>
              <a:rPr lang="en-US" smtClean="0"/>
              <a:t>Build initial framework to ensure consistency and quality</a:t>
            </a:r>
          </a:p>
          <a:p>
            <a:pPr lvl="1"/>
            <a:r>
              <a:rPr lang="en-US" smtClean="0"/>
              <a:t>Development environment &amp; processes </a:t>
            </a:r>
          </a:p>
          <a:p>
            <a:r>
              <a:rPr lang="en-US" smtClean="0"/>
              <a:t>Provide base training for engineers</a:t>
            </a:r>
          </a:p>
          <a:p>
            <a:pPr lvl="1"/>
            <a:r>
              <a:rPr lang="en-US" smtClean="0"/>
              <a:t>Opalis policy design best practices</a:t>
            </a:r>
          </a:p>
          <a:p>
            <a:pPr lvl="1"/>
            <a:r>
              <a:rPr lang="en-US" smtClean="0"/>
              <a:t>PowerShell, C# basics for creating custom IPs</a:t>
            </a:r>
            <a:endParaRPr lang="en-US" dirty="0"/>
          </a:p>
        </p:txBody>
      </p:sp>
    </p:spTree>
    <p:extLst>
      <p:ext uri="{BB962C8B-B14F-4D97-AF65-F5344CB8AC3E}">
        <p14:creationId xmlns:p14="http://schemas.microsoft.com/office/powerpoint/2010/main" val="37617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Getting Started</a:t>
            </a:r>
            <a:endParaRPr lang="en-US" dirty="0"/>
          </a:p>
        </p:txBody>
      </p:sp>
      <p:sp>
        <p:nvSpPr>
          <p:cNvPr id="3" name="Content Placeholder 2"/>
          <p:cNvSpPr>
            <a:spLocks noGrp="1"/>
          </p:cNvSpPr>
          <p:nvPr>
            <p:ph idx="1"/>
          </p:nvPr>
        </p:nvSpPr>
        <p:spPr>
          <a:xfrm>
            <a:off x="519112" y="1447799"/>
            <a:ext cx="11149013" cy="4235006"/>
          </a:xfrm>
        </p:spPr>
        <p:txBody>
          <a:bodyPr/>
          <a:lstStyle/>
          <a:p>
            <a:r>
              <a:rPr lang="en-US" dirty="0"/>
              <a:t>http://msft.it/opalisresources </a:t>
            </a:r>
          </a:p>
          <a:p>
            <a:r>
              <a:rPr lang="en-US" dirty="0"/>
              <a:t>http://msft.it/opalis</a:t>
            </a:r>
          </a:p>
          <a:p>
            <a:r>
              <a:rPr lang="en-US" dirty="0"/>
              <a:t>http://msft.it/opalisblog</a:t>
            </a:r>
          </a:p>
          <a:p>
            <a:r>
              <a:rPr lang="en-US" dirty="0"/>
              <a:t>http://msft.it/opalistechnet </a:t>
            </a:r>
          </a:p>
          <a:p>
            <a:r>
              <a:rPr lang="en-US" dirty="0"/>
              <a:t>http://msft.it/CharlesJoy</a:t>
            </a:r>
          </a:p>
          <a:p>
            <a:pPr marL="460375" lvl="1" indent="-460375"/>
            <a:r>
              <a:rPr lang="en-US" sz="3200" dirty="0"/>
              <a:t>http://msft.it/adamhall</a:t>
            </a:r>
          </a:p>
          <a:p>
            <a:pPr marL="460375" lvl="1" indent="-460375"/>
            <a:r>
              <a:rPr lang="en-US" sz="3200" dirty="0"/>
              <a:t>http://opalis.codeplex.com</a:t>
            </a:r>
          </a:p>
          <a:p>
            <a:pPr marL="460375" lvl="1" indent="-460375"/>
            <a:r>
              <a:rPr lang="en-US" sz="3200" dirty="0"/>
              <a:t>http://</a:t>
            </a:r>
            <a:r>
              <a:rPr lang="en-US" sz="3200" dirty="0" smtClean="0"/>
              <a:t>blogs.technet.com/b/jbritt</a:t>
            </a:r>
            <a:endParaRPr lang="en-US" sz="3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9212" y="1295400"/>
            <a:ext cx="5387976" cy="3151670"/>
          </a:xfrm>
          <a:prstGeom prst="rect">
            <a:avLst/>
          </a:prstGeom>
          <a:noFill/>
          <a:ln>
            <a:noFill/>
          </a:ln>
          <a:effectLst>
            <a:outerShdw dist="35921" dir="2700000" algn="ctr" rotWithShape="0">
              <a:schemeClr val="bg2"/>
            </a:outerShdw>
            <a:reflection blurRad="6350" stA="52000" endA="300" endPos="35000" dir="5400000" sy="-100000" algn="bl" rotWithShape="0"/>
          </a:effectLst>
          <a:scene3d>
            <a:camera prst="isometricLeftDown">
              <a:rot lat="600000" lon="12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28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Announcing the TechNet Gallery!</a:t>
            </a:r>
            <a:endParaRPr lang="en-US" dirty="0"/>
          </a:p>
        </p:txBody>
      </p:sp>
      <p:sp>
        <p:nvSpPr>
          <p:cNvPr id="3" name="Text Placeholder 2"/>
          <p:cNvSpPr>
            <a:spLocks noGrp="1"/>
          </p:cNvSpPr>
          <p:nvPr>
            <p:ph type="body" sz="quarter" idx="10"/>
          </p:nvPr>
        </p:nvSpPr>
        <p:spPr>
          <a:xfrm>
            <a:off x="519112" y="1447799"/>
            <a:ext cx="5803900" cy="3841052"/>
          </a:xfrm>
        </p:spPr>
        <p:txBody>
          <a:bodyPr/>
          <a:lstStyle/>
          <a:p>
            <a:r>
              <a:rPr lang="en-US" smtClean="0"/>
              <a:t>A </a:t>
            </a:r>
            <a:r>
              <a:rPr lang="en-US" i="1" smtClean="0"/>
              <a:t>central place </a:t>
            </a:r>
            <a:r>
              <a:rPr lang="en-US" smtClean="0"/>
              <a:t>to find community content for System Center</a:t>
            </a:r>
            <a:br>
              <a:rPr lang="en-US" smtClean="0"/>
            </a:br>
            <a:endParaRPr lang="en-US" smtClean="0"/>
          </a:p>
          <a:p>
            <a:r>
              <a:rPr lang="en-US" i="1" smtClean="0"/>
              <a:t>Easy</a:t>
            </a:r>
            <a:r>
              <a:rPr lang="en-US" smtClean="0"/>
              <a:t> to share &amp; download</a:t>
            </a:r>
          </a:p>
          <a:p>
            <a:endParaRPr lang="en-US" smtClean="0"/>
          </a:p>
          <a:p>
            <a:r>
              <a:rPr lang="en-US" smtClean="0"/>
              <a:t>See ratings of download &amp; author, Q&amp;A, and more!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012" y="1133475"/>
            <a:ext cx="5741988" cy="4667804"/>
          </a:xfrm>
          <a:prstGeom prst="rect">
            <a:avLst/>
          </a:prstGeom>
          <a:noFill/>
          <a:ln>
            <a:noFill/>
          </a:ln>
          <a:effectLst>
            <a:outerShdw dist="35921" dir="2700000" algn="ctr" rotWithShape="0">
              <a:schemeClr val="bg2"/>
            </a:outerShdw>
            <a:reflection blurRad="6350" stA="52000" endA="300" endPos="35000" dir="5400000" sy="-100000" algn="bl" rotWithShape="0"/>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4412" y="6096000"/>
            <a:ext cx="7593554" cy="646331"/>
          </a:xfrm>
          <a:prstGeom prst="rect">
            <a:avLst/>
          </a:prstGeom>
        </p:spPr>
        <p:txBody>
          <a:bodyPr wrap="none">
            <a:spAutoFit/>
          </a:bodyPr>
          <a:lstStyle/>
          <a:p>
            <a:r>
              <a:rPr lang="en-US" sz="3600" dirty="0">
                <a:solidFill>
                  <a:schemeClr val="accent1"/>
                </a:solidFill>
              </a:rPr>
              <a:t>http://gallery.technet.microsoft.com/</a:t>
            </a:r>
          </a:p>
        </p:txBody>
      </p:sp>
    </p:spTree>
    <p:extLst>
      <p:ext uri="{BB962C8B-B14F-4D97-AF65-F5344CB8AC3E}">
        <p14:creationId xmlns:p14="http://schemas.microsoft.com/office/powerpoint/2010/main" val="16301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9112" y="1905000"/>
            <a:ext cx="11149013" cy="609398"/>
          </a:xfrm>
        </p:spPr>
        <p:txBody>
          <a:bodyPr/>
          <a:lstStyle/>
          <a:p>
            <a:r>
              <a:rPr lang="en-US" dirty="0" smtClean="0"/>
              <a:t>Appendix</a:t>
            </a:r>
            <a:endParaRPr lang="en-US" dirty="0"/>
          </a:p>
        </p:txBody>
      </p:sp>
    </p:spTree>
    <p:extLst>
      <p:ext uri="{BB962C8B-B14F-4D97-AF65-F5344CB8AC3E}">
        <p14:creationId xmlns:p14="http://schemas.microsoft.com/office/powerpoint/2010/main" val="251876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No IP? No Problem!</a:t>
            </a:r>
            <a:endParaRPr lang="en-US" dirty="0"/>
          </a:p>
        </p:txBody>
      </p:sp>
      <p:sp>
        <p:nvSpPr>
          <p:cNvPr id="6" name="Content Placeholder 5"/>
          <p:cNvSpPr>
            <a:spLocks noGrp="1"/>
          </p:cNvSpPr>
          <p:nvPr>
            <p:ph idx="4294967295"/>
          </p:nvPr>
        </p:nvSpPr>
        <p:spPr>
          <a:xfrm>
            <a:off x="5027613" y="1447800"/>
            <a:ext cx="6640512" cy="4098925"/>
          </a:xfrm>
        </p:spPr>
        <p:txBody>
          <a:bodyPr/>
          <a:lstStyle/>
          <a:p>
            <a:pPr marL="292100" indent="-292100"/>
            <a:r>
              <a:rPr lang="en-US" sz="1800" dirty="0" smtClean="0"/>
              <a:t>Quickly Develop Integrations</a:t>
            </a:r>
          </a:p>
          <a:p>
            <a:pPr marL="520700" lvl="1" indent="-225425"/>
            <a:r>
              <a:rPr lang="en-US" sz="1800" dirty="0" smtClean="0"/>
              <a:t>Simple APIs that are easy to learn and use</a:t>
            </a:r>
          </a:p>
          <a:p>
            <a:pPr marL="520700" lvl="1" indent="-225425"/>
            <a:r>
              <a:rPr lang="en-US" sz="1800" dirty="0" smtClean="0"/>
              <a:t>Integration details are encapsulated </a:t>
            </a:r>
          </a:p>
          <a:p>
            <a:pPr marL="520700" lvl="1" indent="-225425"/>
            <a:r>
              <a:rPr lang="en-US" sz="1800" dirty="0" smtClean="0"/>
              <a:t>Easy wizard-driven approach to building integrations with data center tools that provide a command-line interface</a:t>
            </a:r>
          </a:p>
          <a:p>
            <a:endParaRPr lang="en-US" sz="1800" dirty="0" smtClean="0"/>
          </a:p>
          <a:p>
            <a:pPr marL="292100" indent="-292100"/>
            <a:r>
              <a:rPr lang="en-US" sz="1800" dirty="0" smtClean="0"/>
              <a:t>QIK is a Software Development Kit (SDK)</a:t>
            </a:r>
          </a:p>
          <a:p>
            <a:pPr marL="520700" lvl="1" indent="-225425"/>
            <a:r>
              <a:rPr lang="en-US" sz="1800" dirty="0" smtClean="0"/>
              <a:t>Programming Interface for Microsoft .NET 2.0 (C#, VB)</a:t>
            </a:r>
          </a:p>
          <a:p>
            <a:pPr marL="520700" lvl="1" indent="-225425"/>
            <a:r>
              <a:rPr lang="en-US" sz="1800" dirty="0" smtClean="0"/>
              <a:t>Programming Interface for Java SE5+</a:t>
            </a:r>
          </a:p>
          <a:p>
            <a:pPr marL="520700" lvl="1" indent="-225425"/>
            <a:r>
              <a:rPr lang="en-US" sz="1800" dirty="0" smtClean="0"/>
              <a:t>API documentation, C# examples, FAQs</a:t>
            </a:r>
          </a:p>
          <a:p>
            <a:pPr marL="520700" lvl="1" indent="-225425"/>
            <a:r>
              <a:rPr lang="en-US" sz="1800" dirty="0" smtClean="0"/>
              <a:t>Integration Packs for running QIK objects</a:t>
            </a:r>
          </a:p>
          <a:p>
            <a:pPr marL="520700" lvl="1" indent="-225425"/>
            <a:r>
              <a:rPr lang="en-US" sz="1800" dirty="0" smtClean="0"/>
              <a:t>Wizard for packaging Integration Packs</a:t>
            </a:r>
          </a:p>
          <a:p>
            <a:pPr marL="520700" lvl="1" indent="-225425"/>
            <a:r>
              <a:rPr lang="en-US" sz="1800" dirty="0" smtClean="0"/>
              <a:t>Wizard for creating integrations with command line based solutions</a:t>
            </a:r>
            <a:endParaRPr lang="en-US" sz="1800" dirty="0"/>
          </a:p>
        </p:txBody>
      </p:sp>
      <p:pic>
        <p:nvPicPr>
          <p:cNvPr id="4" name="Picture 5"/>
          <p:cNvPicPr>
            <a:picLocks noChangeAspect="1" noChangeArrowheads="1"/>
          </p:cNvPicPr>
          <p:nvPr/>
        </p:nvPicPr>
        <p:blipFill>
          <a:blip r:embed="rId2" cstate="print"/>
          <a:srcRect/>
          <a:stretch>
            <a:fillRect/>
          </a:stretch>
        </p:blipFill>
        <p:spPr bwMode="auto">
          <a:xfrm>
            <a:off x="609441" y="787400"/>
            <a:ext cx="3924215" cy="5867400"/>
          </a:xfrm>
          <a:prstGeom prst="rect">
            <a:avLst/>
          </a:prstGeom>
          <a:noFill/>
          <a:ln w="9525">
            <a:noFill/>
            <a:miter lim="800000"/>
            <a:headEnd/>
            <a:tailEnd/>
          </a:ln>
        </p:spPr>
      </p:pic>
    </p:spTree>
    <p:extLst>
      <p:ext uri="{BB962C8B-B14F-4D97-AF65-F5344CB8AC3E}">
        <p14:creationId xmlns:p14="http://schemas.microsoft.com/office/powerpoint/2010/main" val="234169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13" name="Rectangle 12"/>
          <p:cNvSpPr/>
          <p:nvPr/>
        </p:nvSpPr>
        <p:spPr bwMode="auto">
          <a:xfrm>
            <a:off x="507868" y="1447800"/>
            <a:ext cx="11160257" cy="963341"/>
          </a:xfrm>
          <a:prstGeom prst="rect">
            <a:avLst/>
          </a:prstGeom>
          <a:no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spAutoFit/>
          </a:bodyPr>
          <a:lstStyle/>
          <a:p>
            <a:pPr lvl="0">
              <a:lnSpc>
                <a:spcPct val="90000"/>
              </a:lnSpc>
              <a:spcAft>
                <a:spcPts val="600"/>
              </a:spcAft>
              <a:buSzPct val="100000"/>
            </a:pPr>
            <a:r>
              <a:rPr lang="en-US" sz="2000" spc="-30" dirty="0">
                <a:gradFill>
                  <a:gsLst>
                    <a:gs pos="0">
                      <a:srgbClr val="FFFFFF"/>
                    </a:gs>
                    <a:gs pos="86000">
                      <a:srgbClr val="FFFFFF"/>
                    </a:gs>
                  </a:gsLst>
                  <a:lin ang="0" scaled="0"/>
                </a:gradFill>
              </a:rPr>
              <a:t>Don’t forget to visit the </a:t>
            </a:r>
            <a:r>
              <a:rPr lang="en-US" sz="2000" spc="-30" dirty="0" smtClean="0">
                <a:gradFill>
                  <a:gsLst>
                    <a:gs pos="0">
                      <a:srgbClr val="FFFFFF"/>
                    </a:gs>
                    <a:gs pos="86000">
                      <a:srgbClr val="FFFFFF"/>
                    </a:gs>
                  </a:gsLst>
                  <a:lin ang="0" scaled="0"/>
                </a:gradFill>
              </a:rPr>
              <a:t>Cloud Power area within the TLC (</a:t>
            </a:r>
            <a:r>
              <a:rPr lang="en-US" sz="2000" spc="-30" dirty="0" smtClean="0">
                <a:solidFill>
                  <a:schemeClr val="tx2">
                    <a:lumMod val="60000"/>
                    <a:lumOff val="40000"/>
                  </a:schemeClr>
                </a:solidFill>
              </a:rPr>
              <a:t>Blue </a:t>
            </a:r>
            <a:r>
              <a:rPr lang="en-US" sz="2000" spc="-30" dirty="0">
                <a:solidFill>
                  <a:schemeClr val="tx2">
                    <a:lumMod val="60000"/>
                    <a:lumOff val="40000"/>
                  </a:schemeClr>
                </a:solidFill>
              </a:rPr>
              <a:t>Section</a:t>
            </a:r>
            <a:r>
              <a:rPr lang="en-US" sz="2000" spc="-30" dirty="0">
                <a:gradFill>
                  <a:gsLst>
                    <a:gs pos="0">
                      <a:srgbClr val="FFFFFF"/>
                    </a:gs>
                    <a:gs pos="86000">
                      <a:srgbClr val="FFFFFF"/>
                    </a:gs>
                  </a:gsLst>
                  <a:lin ang="0" scaled="0"/>
                </a:gradFill>
              </a:rPr>
              <a:t>) </a:t>
            </a:r>
            <a:r>
              <a:rPr lang="en-US" sz="2000" spc="-30" dirty="0" smtClean="0">
                <a:gradFill>
                  <a:gsLst>
                    <a:gs pos="0">
                      <a:srgbClr val="FFFFFF"/>
                    </a:gs>
                    <a:gs pos="86000">
                      <a:srgbClr val="FFFFFF"/>
                    </a:gs>
                  </a:gsLst>
                  <a:lin ang="0" scaled="0"/>
                </a:gradFill>
              </a:rPr>
              <a:t>to see product </a:t>
            </a:r>
            <a:r>
              <a:rPr lang="en-US" sz="2000" spc="-30" dirty="0">
                <a:gradFill>
                  <a:gsLst>
                    <a:gs pos="0">
                      <a:srgbClr val="FFFFFF"/>
                    </a:gs>
                    <a:gs pos="86000">
                      <a:srgbClr val="FFFFFF"/>
                    </a:gs>
                  </a:gsLst>
                  <a:lin ang="0" scaled="0"/>
                </a:gradFill>
              </a:rPr>
              <a:t>demos and speak with experts about the </a:t>
            </a:r>
            <a:r>
              <a:rPr lang="en-US" sz="2000" spc="-30" dirty="0" smtClean="0">
                <a:gradFill>
                  <a:gsLst>
                    <a:gs pos="0">
                      <a:srgbClr val="FFFFFF"/>
                    </a:gs>
                    <a:gs pos="86000">
                      <a:srgbClr val="FFFFFF"/>
                    </a:gs>
                  </a:gsLst>
                  <a:lin ang="0" scaled="0"/>
                </a:gradFill>
              </a:rPr>
              <a:t>Server &amp; Cloud Platform solutions that help drive your business forward.</a:t>
            </a:r>
            <a:endParaRPr lang="en-US" sz="2000" spc="-30" dirty="0">
              <a:gradFill>
                <a:gsLst>
                  <a:gs pos="0">
                    <a:srgbClr val="FFFFFF"/>
                  </a:gs>
                  <a:gs pos="86000">
                    <a:srgbClr val="FFFFFF"/>
                  </a:gs>
                </a:gsLst>
                <a:lin ang="0" scaled="0"/>
              </a:gradFill>
            </a:endParaRPr>
          </a:p>
          <a:p>
            <a:pPr lvl="0">
              <a:lnSpc>
                <a:spcPct val="90000"/>
              </a:lnSpc>
              <a:buSzPct val="100000"/>
            </a:pPr>
            <a:r>
              <a:rPr lang="en-US" sz="2000" spc="-30" dirty="0" smtClean="0">
                <a:gradFill>
                  <a:gsLst>
                    <a:gs pos="0">
                      <a:srgbClr val="FFFFFF"/>
                    </a:gs>
                    <a:gs pos="86000">
                      <a:srgbClr val="FFFFFF"/>
                    </a:gs>
                  </a:gsLst>
                  <a:lin ang="0" scaled="0"/>
                </a:gradFill>
              </a:rPr>
              <a:t>You </a:t>
            </a:r>
            <a:r>
              <a:rPr lang="en-US" sz="2000" spc="-30" dirty="0">
                <a:gradFill>
                  <a:gsLst>
                    <a:gs pos="0">
                      <a:srgbClr val="FFFFFF"/>
                    </a:gs>
                    <a:gs pos="86000">
                      <a:srgbClr val="FFFFFF"/>
                    </a:gs>
                  </a:gsLst>
                  <a:lin ang="0" scaled="0"/>
                </a:gradFill>
              </a:rPr>
              <a:t>can also find the latest information about </a:t>
            </a:r>
            <a:r>
              <a:rPr lang="en-US" sz="2000" spc="-30" dirty="0" smtClean="0">
                <a:gradFill>
                  <a:gsLst>
                    <a:gs pos="0">
                      <a:srgbClr val="FFFFFF"/>
                    </a:gs>
                    <a:gs pos="86000">
                      <a:srgbClr val="FFFFFF"/>
                    </a:gs>
                  </a:gsLst>
                  <a:lin ang="0" scaled="0"/>
                </a:gradFill>
              </a:rPr>
              <a:t>our products </a:t>
            </a:r>
            <a:r>
              <a:rPr lang="en-US" sz="2000" spc="-30" dirty="0">
                <a:gradFill>
                  <a:gsLst>
                    <a:gs pos="0">
                      <a:srgbClr val="FFFFFF"/>
                    </a:gs>
                    <a:gs pos="86000">
                      <a:srgbClr val="FFFFFF"/>
                    </a:gs>
                  </a:gsLst>
                  <a:lin ang="0" scaled="0"/>
                </a:gradFill>
              </a:rPr>
              <a:t>at the following links:</a:t>
            </a:r>
            <a:r>
              <a:rPr lang="en-US" sz="2400" spc="-30" dirty="0">
                <a:gradFill>
                  <a:gsLst>
                    <a:gs pos="0">
                      <a:srgbClr val="FFFFFF"/>
                    </a:gs>
                    <a:gs pos="86000">
                      <a:srgbClr val="FFFFFF"/>
                    </a:gs>
                  </a:gsLst>
                  <a:lin ang="0" scaled="0"/>
                </a:gradFill>
              </a:rPr>
              <a:t> </a:t>
            </a:r>
          </a:p>
        </p:txBody>
      </p:sp>
      <p:sp>
        <p:nvSpPr>
          <p:cNvPr id="14" name="Rectangle 13"/>
          <p:cNvSpPr/>
          <p:nvPr/>
        </p:nvSpPr>
        <p:spPr bwMode="auto">
          <a:xfrm>
            <a:off x="504676" y="4639503"/>
            <a:ext cx="11163449"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Windows Azure - </a:t>
            </a:r>
            <a:r>
              <a:rPr lang="en-US" sz="2000" u="sng" dirty="0">
                <a:hlinkClick r:id="rId4"/>
              </a:rPr>
              <a:t>http://www.microsoft.com/windowsazure/</a:t>
            </a:r>
            <a:endParaRPr lang="en-US" sz="2000" dirty="0">
              <a:gradFill>
                <a:gsLst>
                  <a:gs pos="0">
                    <a:schemeClr val="tx1"/>
                  </a:gs>
                  <a:gs pos="100000">
                    <a:schemeClr val="tx1"/>
                  </a:gs>
                </a:gsLst>
                <a:lin ang="5400000" scaled="0"/>
              </a:gradFill>
            </a:endParaRPr>
          </a:p>
        </p:txBody>
      </p:sp>
      <p:sp>
        <p:nvSpPr>
          <p:cNvPr id="15" name="Rectangle 14"/>
          <p:cNvSpPr/>
          <p:nvPr/>
        </p:nvSpPr>
        <p:spPr bwMode="auto">
          <a:xfrm>
            <a:off x="501933" y="5316128"/>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Microsoft System Center - </a:t>
            </a:r>
            <a:r>
              <a:rPr lang="en-US" sz="2000" u="sng" dirty="0">
                <a:hlinkClick r:id="rId5"/>
              </a:rPr>
              <a:t>http://www.microsoft.com/systemcenter/</a:t>
            </a:r>
            <a:endParaRPr lang="en-US" sz="2000" dirty="0">
              <a:gradFill>
                <a:gsLst>
                  <a:gs pos="0">
                    <a:schemeClr val="tx1"/>
                  </a:gs>
                  <a:gs pos="100000">
                    <a:schemeClr val="tx1"/>
                  </a:gs>
                </a:gsLst>
                <a:lin ang="5400000" scaled="0"/>
              </a:gradFill>
            </a:endParaRPr>
          </a:p>
        </p:txBody>
      </p:sp>
      <p:sp>
        <p:nvSpPr>
          <p:cNvPr id="17" name="Rectangle 16"/>
          <p:cNvSpPr/>
          <p:nvPr/>
        </p:nvSpPr>
        <p:spPr bwMode="auto">
          <a:xfrm>
            <a:off x="508964" y="5992755"/>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Microsoft Forefront - </a:t>
            </a:r>
            <a:r>
              <a:rPr lang="en-US" sz="2000" u="sng" dirty="0">
                <a:hlinkClick r:id="rId6"/>
              </a:rPr>
              <a:t>http://www.microsoft.com/forefront/</a:t>
            </a:r>
            <a:endParaRPr lang="en-US" sz="2000" dirty="0">
              <a:gradFill>
                <a:gsLst>
                  <a:gs pos="0">
                    <a:schemeClr val="tx1"/>
                  </a:gs>
                  <a:gs pos="100000">
                    <a:schemeClr val="tx1"/>
                  </a:gs>
                </a:gsLst>
                <a:lin ang="5400000" scaled="0"/>
              </a:gradFill>
            </a:endParaRPr>
          </a:p>
        </p:txBody>
      </p:sp>
      <p:sp>
        <p:nvSpPr>
          <p:cNvPr id="9" name="Rectangle 8"/>
          <p:cNvSpPr/>
          <p:nvPr/>
        </p:nvSpPr>
        <p:spPr bwMode="auto">
          <a:xfrm>
            <a:off x="507868" y="396287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Windows Server - </a:t>
            </a:r>
            <a:r>
              <a:rPr lang="en-US" sz="2000" u="sng" dirty="0">
                <a:hlinkClick r:id="rId7"/>
              </a:rPr>
              <a:t>http://www.microsoft.com/windowsserver/</a:t>
            </a:r>
            <a:r>
              <a:rPr lang="en-US" sz="2000" dirty="0"/>
              <a:t> </a:t>
            </a:r>
            <a:endParaRPr lang="en-US" sz="2000" dirty="0">
              <a:gradFill>
                <a:gsLst>
                  <a:gs pos="0">
                    <a:schemeClr val="tx1"/>
                  </a:gs>
                  <a:gs pos="100000">
                    <a:schemeClr val="tx1"/>
                  </a:gs>
                </a:gsLst>
                <a:lin ang="5400000" scaled="0"/>
              </a:gradFill>
            </a:endParaRPr>
          </a:p>
        </p:txBody>
      </p:sp>
      <p:sp>
        <p:nvSpPr>
          <p:cNvPr id="10" name="Rectangle 9"/>
          <p:cNvSpPr/>
          <p:nvPr/>
        </p:nvSpPr>
        <p:spPr bwMode="auto">
          <a:xfrm>
            <a:off x="507868" y="260962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Cloud Power - </a:t>
            </a:r>
            <a:r>
              <a:rPr lang="en-US" sz="2000" u="sng" dirty="0">
                <a:hlinkClick r:id="rId8"/>
              </a:rPr>
              <a:t>http://</a:t>
            </a:r>
            <a:r>
              <a:rPr lang="en-US" sz="2000" u="sng" dirty="0" smtClean="0">
                <a:hlinkClick r:id="rId8"/>
              </a:rPr>
              <a:t>www.microsoft.com/cloud/</a:t>
            </a:r>
            <a:r>
              <a:rPr lang="en-US" sz="2000" u="sng" dirty="0" smtClean="0"/>
              <a:t>   </a:t>
            </a:r>
            <a:r>
              <a:rPr lang="en-US" sz="2000" dirty="0" smtClean="0"/>
              <a:t> </a:t>
            </a:r>
            <a:endParaRPr lang="en-US" sz="2000" dirty="0">
              <a:gradFill>
                <a:gsLst>
                  <a:gs pos="0">
                    <a:schemeClr val="tx1"/>
                  </a:gs>
                  <a:gs pos="100000">
                    <a:schemeClr val="tx1"/>
                  </a:gs>
                </a:gsLst>
                <a:lin ang="5400000" scaled="0"/>
              </a:gradFill>
            </a:endParaRPr>
          </a:p>
        </p:txBody>
      </p:sp>
      <p:sp>
        <p:nvSpPr>
          <p:cNvPr id="11" name="Rectangle 10"/>
          <p:cNvSpPr/>
          <p:nvPr/>
        </p:nvSpPr>
        <p:spPr bwMode="auto">
          <a:xfrm>
            <a:off x="507868" y="3286253"/>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Private Cloud - </a:t>
            </a:r>
            <a:r>
              <a:rPr lang="en-US" sz="2000" u="sng" dirty="0">
                <a:hlinkClick r:id="rId7"/>
              </a:rPr>
              <a:t>http://</a:t>
            </a:r>
            <a:r>
              <a:rPr lang="en-US" sz="2000" u="sng" dirty="0" smtClean="0">
                <a:hlinkClick r:id="rId7"/>
              </a:rPr>
              <a:t>www.microsoft.com/privatecloud/</a:t>
            </a:r>
            <a:r>
              <a:rPr lang="en-US" sz="2000" dirty="0" smtClean="0"/>
              <a:t> </a:t>
            </a:r>
            <a:endParaRPr lang="en-US" sz="20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151361551"/>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3199901663"/>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640633"/>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9272524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519113" y="962744"/>
            <a:ext cx="6932612" cy="5285656"/>
          </a:xfrm>
          <a:prstGeom prst="roundRect">
            <a:avLst/>
          </a:prstGeom>
          <a:noFill/>
          <a:ln w="38100">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ln w="28575">
                <a:solidFill>
                  <a:schemeClr val="tx1"/>
                </a:solidFill>
              </a:ln>
              <a:gradFill>
                <a:gsLst>
                  <a:gs pos="0">
                    <a:srgbClr val="FFFFFF"/>
                  </a:gs>
                  <a:gs pos="100000">
                    <a:srgbClr val="FFFFFF"/>
                  </a:gs>
                </a:gsLst>
                <a:lin ang="5400000" scaled="0"/>
              </a:gradFill>
            </a:endParaRPr>
          </a:p>
        </p:txBody>
      </p:sp>
      <p:pic>
        <p:nvPicPr>
          <p:cNvPr id="44" name="Picture 43" descr="D:\Pennie's documents\Images for TechEd06\Hardware_Imagery\Server.png"/>
          <p:cNvPicPr>
            <a:picLocks noChangeAspect="1" noChangeArrowheads="1"/>
          </p:cNvPicPr>
          <p:nvPr/>
        </p:nvPicPr>
        <p:blipFill>
          <a:blip r:embed="rId2"/>
          <a:srcRect/>
          <a:stretch>
            <a:fillRect/>
          </a:stretch>
        </p:blipFill>
        <p:spPr bwMode="auto">
          <a:xfrm>
            <a:off x="702536" y="4244699"/>
            <a:ext cx="901985" cy="1330503"/>
          </a:xfrm>
          <a:prstGeom prst="rect">
            <a:avLst/>
          </a:prstGeom>
          <a:noFill/>
        </p:spPr>
      </p:pic>
      <p:pic>
        <p:nvPicPr>
          <p:cNvPr id="45" name="Picture 44" descr="D:\Pennie's documents\Images for TechEd06\Hardware_Imagery\Server.png"/>
          <p:cNvPicPr>
            <a:picLocks noChangeAspect="1" noChangeArrowheads="1"/>
          </p:cNvPicPr>
          <p:nvPr/>
        </p:nvPicPr>
        <p:blipFill>
          <a:blip r:embed="rId2"/>
          <a:srcRect/>
          <a:stretch>
            <a:fillRect/>
          </a:stretch>
        </p:blipFill>
        <p:spPr bwMode="auto">
          <a:xfrm>
            <a:off x="905916" y="4615913"/>
            <a:ext cx="901985" cy="1330503"/>
          </a:xfrm>
          <a:prstGeom prst="rect">
            <a:avLst/>
          </a:prstGeom>
          <a:noFill/>
        </p:spPr>
      </p:pic>
      <p:sp>
        <p:nvSpPr>
          <p:cNvPr id="46" name="Flowchart: Magnetic Disk 45"/>
          <p:cNvSpPr/>
          <p:nvPr/>
        </p:nvSpPr>
        <p:spPr bwMode="auto">
          <a:xfrm>
            <a:off x="1413499" y="5319318"/>
            <a:ext cx="382044" cy="434778"/>
          </a:xfrm>
          <a:prstGeom prst="flowChartMagneticDisk">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356" y="5385953"/>
            <a:ext cx="272330" cy="301508"/>
          </a:xfrm>
          <a:prstGeom prst="rect">
            <a:avLst/>
          </a:prstGeom>
        </p:spPr>
      </p:pic>
      <p:sp>
        <p:nvSpPr>
          <p:cNvPr id="11" name="Rounded Rectangle 10"/>
          <p:cNvSpPr/>
          <p:nvPr/>
        </p:nvSpPr>
        <p:spPr bwMode="auto">
          <a:xfrm>
            <a:off x="2529540" y="944723"/>
            <a:ext cx="1484334" cy="2789077"/>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 name="Rounded Rectangle 9"/>
          <p:cNvSpPr/>
          <p:nvPr/>
        </p:nvSpPr>
        <p:spPr bwMode="auto">
          <a:xfrm>
            <a:off x="1001365" y="958241"/>
            <a:ext cx="1484334" cy="2775559"/>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5" name="Picture 4" descr="D:\Pennie's documents\Images for TechEd06\Hardware_Imagery\Server.png"/>
          <p:cNvPicPr>
            <a:picLocks noChangeAspect="1" noChangeArrowheads="1"/>
          </p:cNvPicPr>
          <p:nvPr/>
        </p:nvPicPr>
        <p:blipFill>
          <a:blip r:embed="rId2"/>
          <a:srcRect/>
          <a:stretch>
            <a:fillRect/>
          </a:stretch>
        </p:blipFill>
        <p:spPr bwMode="auto">
          <a:xfrm>
            <a:off x="1292539" y="1276814"/>
            <a:ext cx="697925" cy="1029497"/>
          </a:xfrm>
          <a:prstGeom prst="rect">
            <a:avLst/>
          </a:prstGeom>
          <a:noFill/>
        </p:spPr>
      </p:pic>
      <p:pic>
        <p:nvPicPr>
          <p:cNvPr id="7" name="Picture 6" descr="D:\Pennie's documents\Images for TechEd06\Hardware_Imagery\Server.png"/>
          <p:cNvPicPr>
            <a:picLocks noChangeAspect="1" noChangeArrowheads="1"/>
          </p:cNvPicPr>
          <p:nvPr/>
        </p:nvPicPr>
        <p:blipFill>
          <a:blip r:embed="rId2"/>
          <a:srcRect/>
          <a:stretch>
            <a:fillRect/>
          </a:stretch>
        </p:blipFill>
        <p:spPr bwMode="auto">
          <a:xfrm>
            <a:off x="2920922" y="1304147"/>
            <a:ext cx="686775" cy="1013050"/>
          </a:xfrm>
          <a:prstGeom prst="rect">
            <a:avLst/>
          </a:prstGeom>
          <a:noFill/>
        </p:spPr>
      </p:pic>
      <p:pic>
        <p:nvPicPr>
          <p:cNvPr id="8" name="Picture 7" descr="D:\Pennie's documents\Images for TechEd06\Hardware_Imagery\Server.png"/>
          <p:cNvPicPr>
            <a:picLocks noChangeAspect="1" noChangeArrowheads="1"/>
          </p:cNvPicPr>
          <p:nvPr/>
        </p:nvPicPr>
        <p:blipFill>
          <a:blip r:embed="rId2"/>
          <a:srcRect/>
          <a:stretch>
            <a:fillRect/>
          </a:stretch>
        </p:blipFill>
        <p:spPr bwMode="auto">
          <a:xfrm>
            <a:off x="4501893" y="1276814"/>
            <a:ext cx="688762" cy="1015981"/>
          </a:xfrm>
          <a:prstGeom prst="rect">
            <a:avLst/>
          </a:prstGeom>
          <a:noFill/>
        </p:spPr>
      </p:pic>
      <p:pic>
        <p:nvPicPr>
          <p:cNvPr id="9" name="Picture 4" descr="\\eventsql\dvd\Online_ART\DVD_Art_Sept-2-2010\Logos\Opalis\Opalis_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290" y="5029200"/>
            <a:ext cx="1676814" cy="838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Pennie's documents\Images for TechEd06\Hardware_Imagery\Server.png"/>
          <p:cNvPicPr>
            <a:picLocks noChangeAspect="1" noChangeArrowheads="1"/>
          </p:cNvPicPr>
          <p:nvPr/>
        </p:nvPicPr>
        <p:blipFill>
          <a:blip r:embed="rId2"/>
          <a:srcRect/>
          <a:stretch>
            <a:fillRect/>
          </a:stretch>
        </p:blipFill>
        <p:spPr bwMode="auto">
          <a:xfrm>
            <a:off x="1292539" y="2569595"/>
            <a:ext cx="623965" cy="920400"/>
          </a:xfrm>
          <a:prstGeom prst="rect">
            <a:avLst/>
          </a:prstGeom>
          <a:noFill/>
        </p:spPr>
      </p:pic>
      <p:pic>
        <p:nvPicPr>
          <p:cNvPr id="15" name="Picture 14" descr="D:\Pennie's documents\Images for TechEd06\Hardware_Imagery\Server.png"/>
          <p:cNvPicPr>
            <a:picLocks noChangeAspect="1" noChangeArrowheads="1"/>
          </p:cNvPicPr>
          <p:nvPr/>
        </p:nvPicPr>
        <p:blipFill>
          <a:blip r:embed="rId2"/>
          <a:srcRect/>
          <a:stretch>
            <a:fillRect/>
          </a:stretch>
        </p:blipFill>
        <p:spPr bwMode="auto">
          <a:xfrm>
            <a:off x="2920922" y="2525362"/>
            <a:ext cx="623965" cy="920400"/>
          </a:xfrm>
          <a:prstGeom prst="rect">
            <a:avLst/>
          </a:prstGeom>
          <a:noFill/>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198" y="3190047"/>
            <a:ext cx="188389" cy="20857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807" y="3190047"/>
            <a:ext cx="188389" cy="208574"/>
          </a:xfrm>
          <a:prstGeom prst="rect">
            <a:avLst/>
          </a:prstGeom>
        </p:spPr>
      </p:pic>
      <p:sp>
        <p:nvSpPr>
          <p:cNvPr id="24" name="TextBox 23"/>
          <p:cNvSpPr txBox="1"/>
          <p:nvPr/>
        </p:nvSpPr>
        <p:spPr>
          <a:xfrm>
            <a:off x="1223875" y="1034396"/>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3</a:t>
            </a:r>
          </a:p>
        </p:txBody>
      </p:sp>
      <p:sp>
        <p:nvSpPr>
          <p:cNvPr id="25" name="TextBox 24"/>
          <p:cNvSpPr txBox="1"/>
          <p:nvPr/>
        </p:nvSpPr>
        <p:spPr>
          <a:xfrm>
            <a:off x="2769042" y="1027903"/>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2</a:t>
            </a:r>
          </a:p>
        </p:txBody>
      </p:sp>
      <p:sp>
        <p:nvSpPr>
          <p:cNvPr id="26" name="TextBox 25"/>
          <p:cNvSpPr txBox="1"/>
          <p:nvPr/>
        </p:nvSpPr>
        <p:spPr>
          <a:xfrm>
            <a:off x="4397233" y="975241"/>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1</a:t>
            </a:r>
          </a:p>
        </p:txBody>
      </p:sp>
      <p:grpSp>
        <p:nvGrpSpPr>
          <p:cNvPr id="6" name="Group 5"/>
          <p:cNvGrpSpPr/>
          <p:nvPr/>
        </p:nvGrpSpPr>
        <p:grpSpPr>
          <a:xfrm>
            <a:off x="4632325" y="4481654"/>
            <a:ext cx="2590800" cy="1272442"/>
            <a:chOff x="8505173" y="2949591"/>
            <a:chExt cx="3037561" cy="1491864"/>
          </a:xfrm>
        </p:grpSpPr>
        <p:sp>
          <p:nvSpPr>
            <p:cNvPr id="3" name="Rounded Rectangle 2"/>
            <p:cNvSpPr/>
            <p:nvPr/>
          </p:nvSpPr>
          <p:spPr bwMode="auto">
            <a:xfrm>
              <a:off x="8505173" y="2949591"/>
              <a:ext cx="3037561" cy="1491864"/>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1" name="Picture 4" descr="C:\Users\Walter\Documents\Active Projects\XTC - SCSM Deck\SysCenter-SvcMgr_bL.png"/>
            <p:cNvPicPr>
              <a:picLocks noChangeAspect="1" noChangeArrowheads="1"/>
            </p:cNvPicPr>
            <p:nvPr/>
          </p:nvPicPr>
          <p:blipFill>
            <a:blip r:embed="rId5" cstate="print">
              <a:lum bright="100000"/>
            </a:blip>
            <a:stretch>
              <a:fillRect/>
            </a:stretch>
          </p:blipFill>
          <p:spPr bwMode="auto">
            <a:xfrm>
              <a:off x="8856894" y="3244110"/>
              <a:ext cx="2475804" cy="859074"/>
            </a:xfrm>
            <a:prstGeom prst="rect">
              <a:avLst/>
            </a:prstGeom>
            <a:noFill/>
            <a:ln>
              <a:noFill/>
            </a:ln>
            <a:effectLst/>
          </p:spPr>
        </p:pic>
      </p:grpSp>
      <p:cxnSp>
        <p:nvCxnSpPr>
          <p:cNvPr id="18" name="Straight Arrow Connector 17"/>
          <p:cNvCxnSpPr/>
          <p:nvPr/>
        </p:nvCxnSpPr>
        <p:spPr>
          <a:xfrm>
            <a:off x="1990464" y="4732855"/>
            <a:ext cx="2511429"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TextBox 19"/>
          <p:cNvSpPr txBox="1"/>
          <p:nvPr/>
        </p:nvSpPr>
        <p:spPr>
          <a:xfrm>
            <a:off x="3044717" y="4286897"/>
            <a:ext cx="339284"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
        <p:nvSpPr>
          <p:cNvPr id="2" name="Title 1"/>
          <p:cNvSpPr>
            <a:spLocks noGrp="1"/>
          </p:cNvSpPr>
          <p:nvPr>
            <p:ph type="title"/>
          </p:nvPr>
        </p:nvSpPr>
        <p:spPr/>
        <p:txBody>
          <a:bodyPr/>
          <a:lstStyle/>
          <a:p>
            <a:r>
              <a:rPr lang="en-US" dirty="0"/>
              <a:t>Operational Readiness Using Opalis</a:t>
            </a:r>
          </a:p>
        </p:txBody>
      </p:sp>
      <p:sp>
        <p:nvSpPr>
          <p:cNvPr id="32" name="TextBox 31"/>
          <p:cNvSpPr txBox="1"/>
          <p:nvPr/>
        </p:nvSpPr>
        <p:spPr>
          <a:xfrm>
            <a:off x="5865812" y="1311395"/>
            <a:ext cx="6249987" cy="1634490"/>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sz="1600" dirty="0" smtClean="0">
                <a:gradFill>
                  <a:gsLst>
                    <a:gs pos="0">
                      <a:schemeClr val="tx1"/>
                    </a:gs>
                    <a:gs pos="86000">
                      <a:schemeClr val="tx1"/>
                    </a:gs>
                  </a:gsLst>
                  <a:lin ang="5400000" scaled="0"/>
                </a:gradFill>
              </a:rPr>
              <a:t>Identify </a:t>
            </a:r>
            <a:r>
              <a:rPr lang="en-US" sz="1600" dirty="0">
                <a:gradFill>
                  <a:gsLst>
                    <a:gs pos="0">
                      <a:schemeClr val="tx1"/>
                    </a:gs>
                    <a:gs pos="86000">
                      <a:schemeClr val="tx1"/>
                    </a:gs>
                  </a:gsLst>
                  <a:lin ang="5400000" scaled="0"/>
                </a:gradFill>
              </a:rPr>
              <a:t>unhealthy machines </a:t>
            </a:r>
            <a:r>
              <a:rPr lang="en-US" sz="1600" dirty="0" smtClean="0">
                <a:gradFill>
                  <a:gsLst>
                    <a:gs pos="0">
                      <a:schemeClr val="tx1"/>
                    </a:gs>
                    <a:gs pos="86000">
                      <a:schemeClr val="tx1"/>
                    </a:gs>
                  </a:gsLst>
                  <a:lin ang="5400000" scaled="0"/>
                </a:gradFill>
              </a:rPr>
              <a:t>using AD </a:t>
            </a:r>
            <a:r>
              <a:rPr lang="en-US" sz="1600" dirty="0">
                <a:gradFill>
                  <a:gsLst>
                    <a:gs pos="0">
                      <a:schemeClr val="tx1"/>
                    </a:gs>
                    <a:gs pos="86000">
                      <a:schemeClr val="tx1"/>
                    </a:gs>
                  </a:gsLst>
                  <a:lin ang="5400000" scaled="0"/>
                </a:gradFill>
              </a:rPr>
              <a:t>(Automated</a:t>
            </a:r>
            <a:r>
              <a:rPr lang="en-US" sz="1600" dirty="0" smtClean="0">
                <a:gradFill>
                  <a:gsLst>
                    <a:gs pos="0">
                      <a:schemeClr val="tx1"/>
                    </a:gs>
                    <a:gs pos="86000">
                      <a:schemeClr val="tx1"/>
                    </a:gs>
                  </a:gsLst>
                  <a:lin ang="5400000" scaled="0"/>
                </a:gradFill>
              </a:rPr>
              <a:t>)</a:t>
            </a:r>
          </a:p>
          <a:p>
            <a:pPr marL="800082" lvl="1" indent="-342900">
              <a:buFont typeface="+mj-lt"/>
              <a:buAutoNum type="alphaLcParenR"/>
            </a:pPr>
            <a:r>
              <a:rPr lang="en-US" sz="1600" dirty="0" smtClean="0">
                <a:gradFill>
                  <a:gsLst>
                    <a:gs pos="0">
                      <a:schemeClr val="tx1"/>
                    </a:gs>
                    <a:gs pos="86000">
                      <a:schemeClr val="tx1"/>
                    </a:gs>
                  </a:gsLst>
                  <a:lin ang="5400000" scaled="0"/>
                </a:gradFill>
              </a:rPr>
              <a:t>Query AD</a:t>
            </a:r>
          </a:p>
          <a:p>
            <a:pPr marL="800082" lvl="1" indent="-342900">
              <a:buFont typeface="+mj-lt"/>
              <a:buAutoNum type="alphaLcParenR"/>
            </a:pPr>
            <a:r>
              <a:rPr lang="en-US" sz="1600" dirty="0" smtClean="0">
                <a:gradFill>
                  <a:gsLst>
                    <a:gs pos="0">
                      <a:schemeClr val="tx1"/>
                    </a:gs>
                    <a:gs pos="86000">
                      <a:schemeClr val="tx1"/>
                    </a:gs>
                  </a:gsLst>
                  <a:lin ang="5400000" scaled="0"/>
                </a:gradFill>
              </a:rPr>
              <a:t>Gather machine data</a:t>
            </a:r>
          </a:p>
          <a:p>
            <a:pPr marL="342900" indent="-342900">
              <a:buFont typeface="+mj-lt"/>
              <a:buAutoNum type="arabicPeriod"/>
            </a:pPr>
            <a:r>
              <a:rPr lang="en-US" sz="1600" dirty="0" smtClean="0">
                <a:gradFill>
                  <a:gsLst>
                    <a:gs pos="0">
                      <a:schemeClr val="tx1"/>
                    </a:gs>
                    <a:gs pos="86000">
                      <a:schemeClr val="tx1"/>
                    </a:gs>
                  </a:gsLst>
                  <a:lin ang="5400000" scaled="0"/>
                </a:gradFill>
              </a:rPr>
              <a:t>Create Change Requests in Service Manager (Automated)</a:t>
            </a:r>
            <a:endParaRPr lang="en-US" sz="1600" dirty="0">
              <a:gradFill>
                <a:gsLst>
                  <a:gs pos="0">
                    <a:schemeClr val="tx1"/>
                  </a:gs>
                  <a:gs pos="86000">
                    <a:schemeClr val="tx1"/>
                  </a:gs>
                </a:gsLst>
                <a:lin ang="5400000" scaled="0"/>
              </a:gradFill>
            </a:endParaRPr>
          </a:p>
          <a:p>
            <a:pPr marL="342900" indent="-342900">
              <a:buFont typeface="+mj-lt"/>
              <a:buAutoNum type="arabicPeriod"/>
            </a:pPr>
            <a:r>
              <a:rPr lang="en-US" sz="1600" dirty="0" smtClean="0">
                <a:gradFill>
                  <a:gsLst>
                    <a:gs pos="0">
                      <a:schemeClr val="tx1"/>
                    </a:gs>
                    <a:gs pos="86000">
                      <a:schemeClr val="tx1"/>
                    </a:gs>
                  </a:gsLst>
                  <a:lin ang="5400000" scaled="0"/>
                </a:gradFill>
              </a:rPr>
              <a:t>Install </a:t>
            </a:r>
            <a:r>
              <a:rPr lang="en-US" sz="1600" dirty="0">
                <a:gradFill>
                  <a:gsLst>
                    <a:gs pos="0">
                      <a:schemeClr val="tx1"/>
                    </a:gs>
                    <a:gs pos="86000">
                      <a:schemeClr val="tx1"/>
                    </a:gs>
                  </a:gsLst>
                  <a:lin ang="5400000" scaled="0"/>
                </a:gradFill>
              </a:rPr>
              <a:t>agents </a:t>
            </a:r>
            <a:r>
              <a:rPr lang="en-US" sz="1600" dirty="0" smtClean="0">
                <a:gradFill>
                  <a:gsLst>
                    <a:gs pos="0">
                      <a:schemeClr val="tx1"/>
                    </a:gs>
                    <a:gs pos="86000">
                      <a:schemeClr val="tx1"/>
                    </a:gs>
                  </a:gsLst>
                  <a:lin ang="5400000" scaled="0"/>
                </a:gradFill>
              </a:rPr>
              <a:t>(Automated)</a:t>
            </a:r>
          </a:p>
          <a:p>
            <a:pPr marL="342900" indent="-342900">
              <a:buFont typeface="+mj-lt"/>
              <a:buAutoNum type="arabicPeriod"/>
            </a:pPr>
            <a:r>
              <a:rPr lang="en-US" sz="1600" dirty="0" smtClean="0">
                <a:gradFill>
                  <a:gsLst>
                    <a:gs pos="0">
                      <a:schemeClr val="tx1"/>
                    </a:gs>
                    <a:gs pos="86000">
                      <a:schemeClr val="tx1"/>
                    </a:gs>
                  </a:gsLst>
                  <a:lin ang="5400000" scaled="0"/>
                </a:gradFill>
              </a:rPr>
              <a:t>Update Change Log in Service Manager (Automated)</a:t>
            </a:r>
          </a:p>
        </p:txBody>
      </p:sp>
    </p:spTree>
    <p:extLst>
      <p:ext uri="{BB962C8B-B14F-4D97-AF65-F5344CB8AC3E}">
        <p14:creationId xmlns:p14="http://schemas.microsoft.com/office/powerpoint/2010/main" val="3389323436"/>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rgbClr val="FFFFFF"/>
                    </a:gs>
                    <a:gs pos="100000">
                      <a:srgbClr val="FFFFFF"/>
                    </a:gs>
                  </a:gsLst>
                  <a:lin ang="5400000" scaled="0"/>
                </a:gradFill>
                <a:latin typeface="Arial" pitchFamily="34" charset="0"/>
                <a:cs typeface="Arial" charset="0"/>
              </a:rPr>
              <a:t>© </a:t>
            </a:r>
            <a:r>
              <a:rPr lang="en-US" sz="700" dirty="0" smtClean="0">
                <a:gradFill>
                  <a:gsLst>
                    <a:gs pos="0">
                      <a:srgbClr val="FFFFFF"/>
                    </a:gs>
                    <a:gs pos="100000">
                      <a:srgbClr val="FFFFFF"/>
                    </a:gs>
                  </a:gsLst>
                  <a:lin ang="5400000" scaled="0"/>
                </a:gradFill>
                <a:latin typeface="Arial" pitchFamily="34" charset="0"/>
                <a:cs typeface="Arial" charset="0"/>
              </a:rPr>
              <a:t>2011 Microsoft </a:t>
            </a:r>
            <a:r>
              <a:rPr lang="en-US" sz="700" dirty="0">
                <a:gradFill>
                  <a:gsLst>
                    <a:gs pos="0">
                      <a:srgbClr val="FFFFFF"/>
                    </a:gs>
                    <a:gs pos="100000">
                      <a:srgbClr val="FFFFFF"/>
                    </a:gs>
                  </a:gsLst>
                  <a:lin ang="5400000" scaled="0"/>
                </a:gradFill>
                <a:latin typeface="Arial"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rgbClr val="FFFFFF"/>
                    </a:gs>
                    <a:gs pos="100000">
                      <a:srgbClr val="FFFFFF"/>
                    </a:gs>
                  </a:gsLst>
                  <a:lin ang="5400000" scaled="0"/>
                </a:gradFill>
                <a:latin typeface="Arial"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rgbClr val="FFFFFF"/>
                    </a:gs>
                    <a:gs pos="100000">
                      <a:srgbClr val="FFFFFF"/>
                    </a:gs>
                  </a:gsLst>
                  <a:lin ang="5400000" scaled="0"/>
                </a:gradFill>
                <a:latin typeface="Arial" pitchFamily="34" charset="0"/>
                <a:cs typeface="Arial" charset="0"/>
              </a:rPr>
              <a:t/>
            </a:r>
            <a:br>
              <a:rPr lang="en-US" sz="700" dirty="0" smtClean="0">
                <a:gradFill>
                  <a:gsLst>
                    <a:gs pos="0">
                      <a:srgbClr val="FFFFFF"/>
                    </a:gs>
                    <a:gs pos="100000">
                      <a:srgbClr val="FFFFFF"/>
                    </a:gs>
                  </a:gsLst>
                  <a:lin ang="5400000" scaled="0"/>
                </a:gradFill>
                <a:latin typeface="Arial" pitchFamily="34" charset="0"/>
                <a:cs typeface="Arial" charset="0"/>
              </a:rPr>
            </a:br>
            <a:r>
              <a:rPr lang="en-US" sz="700" dirty="0" smtClean="0">
                <a:gradFill>
                  <a:gsLst>
                    <a:gs pos="0">
                      <a:srgbClr val="FFFFFF"/>
                    </a:gs>
                    <a:gs pos="100000">
                      <a:srgbClr val="FFFFFF"/>
                    </a:gs>
                  </a:gsLst>
                  <a:lin ang="5400000" scaled="0"/>
                </a:gradFill>
                <a:latin typeface="Arial" pitchFamily="34" charset="0"/>
                <a:cs typeface="Arial" charset="0"/>
              </a:rPr>
              <a:t>on </a:t>
            </a:r>
            <a:r>
              <a:rPr lang="en-US" sz="700" dirty="0">
                <a:gradFill>
                  <a:gsLst>
                    <a:gs pos="0">
                      <a:srgbClr val="FFFFFF"/>
                    </a:gs>
                    <a:gs pos="100000">
                      <a:srgbClr val="FFFFFF"/>
                    </a:gs>
                  </a:gsLst>
                  <a:lin ang="5400000" scaled="0"/>
                </a:gradFill>
                <a:latin typeface="Arial" pitchFamily="34" charset="0"/>
                <a:cs typeface="Arial" charset="0"/>
              </a:rPr>
              <a:t>the part of Microsoft, and Microsoft cannot guarantee the accuracy of any information provided after the date of this presentation</a:t>
            </a:r>
            <a:r>
              <a:rPr lang="en-US" sz="700" dirty="0" smtClean="0">
                <a:gradFill>
                  <a:gsLst>
                    <a:gs pos="0">
                      <a:srgbClr val="FFFFFF"/>
                    </a:gs>
                    <a:gs pos="100000">
                      <a:srgbClr val="FFFFFF"/>
                    </a:gs>
                  </a:gsLst>
                  <a:lin ang="5400000" scaled="0"/>
                </a:gradFill>
                <a:latin typeface="Arial" pitchFamily="34" charset="0"/>
                <a:cs typeface="Arial" charset="0"/>
              </a:rPr>
              <a:t>. MICROSOFT </a:t>
            </a:r>
            <a:r>
              <a:rPr lang="en-US" sz="700" dirty="0">
                <a:gradFill>
                  <a:gsLst>
                    <a:gs pos="0">
                      <a:srgbClr val="FFFFFF"/>
                    </a:gs>
                    <a:gs pos="100000">
                      <a:srgbClr val="FFFFFF"/>
                    </a:gs>
                  </a:gsLst>
                  <a:lin ang="5400000" scaled="0"/>
                </a:gradFill>
                <a:latin typeface="Arial"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345803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519113" y="962744"/>
            <a:ext cx="6932612" cy="5285656"/>
          </a:xfrm>
          <a:prstGeom prst="roundRect">
            <a:avLst/>
          </a:prstGeom>
          <a:noFill/>
          <a:ln w="38100">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ln w="28575">
                <a:solidFill>
                  <a:schemeClr val="tx1"/>
                </a:solidFill>
              </a:ln>
              <a:gradFill>
                <a:gsLst>
                  <a:gs pos="0">
                    <a:srgbClr val="FFFFFF"/>
                  </a:gs>
                  <a:gs pos="100000">
                    <a:srgbClr val="FFFFFF"/>
                  </a:gs>
                </a:gsLst>
                <a:lin ang="5400000" scaled="0"/>
              </a:gradFill>
            </a:endParaRPr>
          </a:p>
        </p:txBody>
      </p:sp>
      <p:pic>
        <p:nvPicPr>
          <p:cNvPr id="44" name="Picture 43" descr="D:\Pennie's documents\Images for TechEd06\Hardware_Imagery\Server.png"/>
          <p:cNvPicPr>
            <a:picLocks noChangeAspect="1" noChangeArrowheads="1"/>
          </p:cNvPicPr>
          <p:nvPr/>
        </p:nvPicPr>
        <p:blipFill>
          <a:blip r:embed="rId3"/>
          <a:srcRect/>
          <a:stretch>
            <a:fillRect/>
          </a:stretch>
        </p:blipFill>
        <p:spPr bwMode="auto">
          <a:xfrm>
            <a:off x="702536" y="4244699"/>
            <a:ext cx="901985" cy="1330503"/>
          </a:xfrm>
          <a:prstGeom prst="rect">
            <a:avLst/>
          </a:prstGeom>
          <a:noFill/>
        </p:spPr>
      </p:pic>
      <p:pic>
        <p:nvPicPr>
          <p:cNvPr id="45" name="Picture 44" descr="D:\Pennie's documents\Images for TechEd06\Hardware_Imagery\Server.png"/>
          <p:cNvPicPr>
            <a:picLocks noChangeAspect="1" noChangeArrowheads="1"/>
          </p:cNvPicPr>
          <p:nvPr/>
        </p:nvPicPr>
        <p:blipFill>
          <a:blip r:embed="rId3"/>
          <a:srcRect/>
          <a:stretch>
            <a:fillRect/>
          </a:stretch>
        </p:blipFill>
        <p:spPr bwMode="auto">
          <a:xfrm>
            <a:off x="905916" y="4615913"/>
            <a:ext cx="901985" cy="1330503"/>
          </a:xfrm>
          <a:prstGeom prst="rect">
            <a:avLst/>
          </a:prstGeom>
          <a:noFill/>
        </p:spPr>
      </p:pic>
      <p:sp>
        <p:nvSpPr>
          <p:cNvPr id="46" name="Flowchart: Magnetic Disk 45"/>
          <p:cNvSpPr/>
          <p:nvPr/>
        </p:nvSpPr>
        <p:spPr bwMode="auto">
          <a:xfrm>
            <a:off x="1413499" y="5319318"/>
            <a:ext cx="382044" cy="434778"/>
          </a:xfrm>
          <a:prstGeom prst="flowChartMagneticDisk">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356" y="5385953"/>
            <a:ext cx="272330" cy="301508"/>
          </a:xfrm>
          <a:prstGeom prst="rect">
            <a:avLst/>
          </a:prstGeom>
        </p:spPr>
      </p:pic>
      <p:sp>
        <p:nvSpPr>
          <p:cNvPr id="11" name="Rounded Rectangle 10"/>
          <p:cNvSpPr/>
          <p:nvPr/>
        </p:nvSpPr>
        <p:spPr bwMode="auto">
          <a:xfrm>
            <a:off x="2529540" y="944723"/>
            <a:ext cx="1484334" cy="2789077"/>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 name="Rounded Rectangle 9"/>
          <p:cNvSpPr/>
          <p:nvPr/>
        </p:nvSpPr>
        <p:spPr bwMode="auto">
          <a:xfrm>
            <a:off x="1001365" y="958241"/>
            <a:ext cx="1484334" cy="2775559"/>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5" name="Picture 4" descr="D:\Pennie's documents\Images for TechEd06\Hardware_Imagery\Server.png"/>
          <p:cNvPicPr>
            <a:picLocks noChangeAspect="1" noChangeArrowheads="1"/>
          </p:cNvPicPr>
          <p:nvPr/>
        </p:nvPicPr>
        <p:blipFill>
          <a:blip r:embed="rId3"/>
          <a:srcRect/>
          <a:stretch>
            <a:fillRect/>
          </a:stretch>
        </p:blipFill>
        <p:spPr bwMode="auto">
          <a:xfrm>
            <a:off x="1292539" y="1276814"/>
            <a:ext cx="697925" cy="1029497"/>
          </a:xfrm>
          <a:prstGeom prst="rect">
            <a:avLst/>
          </a:prstGeom>
          <a:noFill/>
        </p:spPr>
      </p:pic>
      <p:pic>
        <p:nvPicPr>
          <p:cNvPr id="7" name="Picture 6" descr="D:\Pennie's documents\Images for TechEd06\Hardware_Imagery\Server.png"/>
          <p:cNvPicPr>
            <a:picLocks noChangeAspect="1" noChangeArrowheads="1"/>
          </p:cNvPicPr>
          <p:nvPr/>
        </p:nvPicPr>
        <p:blipFill>
          <a:blip r:embed="rId3"/>
          <a:srcRect/>
          <a:stretch>
            <a:fillRect/>
          </a:stretch>
        </p:blipFill>
        <p:spPr bwMode="auto">
          <a:xfrm>
            <a:off x="2920922" y="1304147"/>
            <a:ext cx="686775" cy="1013050"/>
          </a:xfrm>
          <a:prstGeom prst="rect">
            <a:avLst/>
          </a:prstGeom>
          <a:noFill/>
        </p:spPr>
      </p:pic>
      <p:pic>
        <p:nvPicPr>
          <p:cNvPr id="8" name="Picture 7" descr="D:\Pennie's documents\Images for TechEd06\Hardware_Imagery\Server.png"/>
          <p:cNvPicPr>
            <a:picLocks noChangeAspect="1" noChangeArrowheads="1"/>
          </p:cNvPicPr>
          <p:nvPr/>
        </p:nvPicPr>
        <p:blipFill>
          <a:blip r:embed="rId3"/>
          <a:srcRect/>
          <a:stretch>
            <a:fillRect/>
          </a:stretch>
        </p:blipFill>
        <p:spPr bwMode="auto">
          <a:xfrm>
            <a:off x="4501893" y="1276814"/>
            <a:ext cx="688762" cy="1015981"/>
          </a:xfrm>
          <a:prstGeom prst="rect">
            <a:avLst/>
          </a:prstGeom>
          <a:noFill/>
        </p:spPr>
      </p:pic>
      <p:pic>
        <p:nvPicPr>
          <p:cNvPr id="9" name="Picture 4" descr="\\eventsql\dvd\Online_ART\DVD_Art_Sept-2-2010\Logos\Opalis\Opalis_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290" y="5029200"/>
            <a:ext cx="1676814" cy="838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Pennie's documents\Images for TechEd06\Hardware_Imagery\Server.png"/>
          <p:cNvPicPr>
            <a:picLocks noChangeAspect="1" noChangeArrowheads="1"/>
          </p:cNvPicPr>
          <p:nvPr/>
        </p:nvPicPr>
        <p:blipFill>
          <a:blip r:embed="rId3"/>
          <a:srcRect/>
          <a:stretch>
            <a:fillRect/>
          </a:stretch>
        </p:blipFill>
        <p:spPr bwMode="auto">
          <a:xfrm>
            <a:off x="1292539" y="2569595"/>
            <a:ext cx="623965" cy="920400"/>
          </a:xfrm>
          <a:prstGeom prst="rect">
            <a:avLst/>
          </a:prstGeom>
          <a:noFill/>
        </p:spPr>
      </p:pic>
      <p:pic>
        <p:nvPicPr>
          <p:cNvPr id="15" name="Picture 14" descr="D:\Pennie's documents\Images for TechEd06\Hardware_Imagery\Server.png"/>
          <p:cNvPicPr>
            <a:picLocks noChangeAspect="1" noChangeArrowheads="1"/>
          </p:cNvPicPr>
          <p:nvPr/>
        </p:nvPicPr>
        <p:blipFill>
          <a:blip r:embed="rId3"/>
          <a:srcRect/>
          <a:stretch>
            <a:fillRect/>
          </a:stretch>
        </p:blipFill>
        <p:spPr bwMode="auto">
          <a:xfrm>
            <a:off x="2920922" y="2525362"/>
            <a:ext cx="623965" cy="920400"/>
          </a:xfrm>
          <a:prstGeom prst="rect">
            <a:avLst/>
          </a:prstGeom>
          <a:noFill/>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2198" y="3190047"/>
            <a:ext cx="188389" cy="20857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807" y="3190047"/>
            <a:ext cx="188389" cy="208574"/>
          </a:xfrm>
          <a:prstGeom prst="rect">
            <a:avLst/>
          </a:prstGeom>
        </p:spPr>
      </p:pic>
      <p:sp>
        <p:nvSpPr>
          <p:cNvPr id="24" name="TextBox 23"/>
          <p:cNvSpPr txBox="1"/>
          <p:nvPr/>
        </p:nvSpPr>
        <p:spPr>
          <a:xfrm>
            <a:off x="1223875" y="1034396"/>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3</a:t>
            </a:r>
          </a:p>
        </p:txBody>
      </p:sp>
      <p:sp>
        <p:nvSpPr>
          <p:cNvPr id="25" name="TextBox 24"/>
          <p:cNvSpPr txBox="1"/>
          <p:nvPr/>
        </p:nvSpPr>
        <p:spPr>
          <a:xfrm>
            <a:off x="2769042" y="1027903"/>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2</a:t>
            </a:r>
          </a:p>
        </p:txBody>
      </p:sp>
      <p:sp>
        <p:nvSpPr>
          <p:cNvPr id="26" name="TextBox 25"/>
          <p:cNvSpPr txBox="1"/>
          <p:nvPr/>
        </p:nvSpPr>
        <p:spPr>
          <a:xfrm>
            <a:off x="4397233" y="975241"/>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1</a:t>
            </a:r>
          </a:p>
        </p:txBody>
      </p:sp>
      <p:grpSp>
        <p:nvGrpSpPr>
          <p:cNvPr id="6" name="Group 5"/>
          <p:cNvGrpSpPr/>
          <p:nvPr/>
        </p:nvGrpSpPr>
        <p:grpSpPr>
          <a:xfrm>
            <a:off x="4632325" y="4481654"/>
            <a:ext cx="2590800" cy="1272442"/>
            <a:chOff x="8505173" y="2949591"/>
            <a:chExt cx="3037561" cy="1491864"/>
          </a:xfrm>
        </p:grpSpPr>
        <p:sp>
          <p:nvSpPr>
            <p:cNvPr id="3" name="Rounded Rectangle 2"/>
            <p:cNvSpPr/>
            <p:nvPr/>
          </p:nvSpPr>
          <p:spPr bwMode="auto">
            <a:xfrm>
              <a:off x="8505173" y="2949591"/>
              <a:ext cx="3037561" cy="1491864"/>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1" name="Picture 4" descr="C:\Users\Walter\Documents\Active Projects\XTC - SCSM Deck\SysCenter-SvcMgr_bL.png"/>
            <p:cNvPicPr>
              <a:picLocks noChangeAspect="1" noChangeArrowheads="1"/>
            </p:cNvPicPr>
            <p:nvPr/>
          </p:nvPicPr>
          <p:blipFill>
            <a:blip r:embed="rId6" cstate="print">
              <a:lum bright="100000"/>
            </a:blip>
            <a:stretch>
              <a:fillRect/>
            </a:stretch>
          </p:blipFill>
          <p:spPr bwMode="auto">
            <a:xfrm>
              <a:off x="8856894" y="3244110"/>
              <a:ext cx="2475804" cy="859074"/>
            </a:xfrm>
            <a:prstGeom prst="rect">
              <a:avLst/>
            </a:prstGeom>
            <a:noFill/>
            <a:ln>
              <a:noFill/>
            </a:ln>
            <a:effectLst/>
          </p:spPr>
        </p:pic>
      </p:grpSp>
      <p:cxnSp>
        <p:nvCxnSpPr>
          <p:cNvPr id="18" name="Straight Arrow Connector 17"/>
          <p:cNvCxnSpPr/>
          <p:nvPr/>
        </p:nvCxnSpPr>
        <p:spPr>
          <a:xfrm flipH="1" flipV="1">
            <a:off x="1508125" y="3218300"/>
            <a:ext cx="482339" cy="151455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7" name="TextBox 26"/>
          <p:cNvSpPr txBox="1"/>
          <p:nvPr/>
        </p:nvSpPr>
        <p:spPr>
          <a:xfrm>
            <a:off x="1654229" y="2262784"/>
            <a:ext cx="339284"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5</a:t>
            </a:r>
          </a:p>
        </p:txBody>
      </p:sp>
      <p:cxnSp>
        <p:nvCxnSpPr>
          <p:cNvPr id="28" name="Straight Arrow Connector 27"/>
          <p:cNvCxnSpPr/>
          <p:nvPr/>
        </p:nvCxnSpPr>
        <p:spPr>
          <a:xfrm flipV="1">
            <a:off x="2257496" y="3029796"/>
            <a:ext cx="975408" cy="164888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4" name="Straight Arrow Connector 33"/>
          <p:cNvCxnSpPr/>
          <p:nvPr/>
        </p:nvCxnSpPr>
        <p:spPr>
          <a:xfrm flipV="1">
            <a:off x="3384001" y="1981200"/>
            <a:ext cx="1462273" cy="29287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5" name="Straight Arrow Connector 34"/>
          <p:cNvCxnSpPr/>
          <p:nvPr/>
        </p:nvCxnSpPr>
        <p:spPr>
          <a:xfrm flipV="1">
            <a:off x="3257140" y="1905000"/>
            <a:ext cx="0" cy="103258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7" name="Straight Arrow Connector 36"/>
          <p:cNvCxnSpPr/>
          <p:nvPr/>
        </p:nvCxnSpPr>
        <p:spPr>
          <a:xfrm flipV="1">
            <a:off x="1605879" y="1877005"/>
            <a:ext cx="0" cy="103258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8" name="TextBox 37"/>
          <p:cNvSpPr txBox="1"/>
          <p:nvPr/>
        </p:nvSpPr>
        <p:spPr>
          <a:xfrm>
            <a:off x="3299011" y="2292795"/>
            <a:ext cx="339284"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5</a:t>
            </a:r>
          </a:p>
        </p:txBody>
      </p:sp>
      <p:sp>
        <p:nvSpPr>
          <p:cNvPr id="39" name="TextBox 38"/>
          <p:cNvSpPr txBox="1"/>
          <p:nvPr/>
        </p:nvSpPr>
        <p:spPr>
          <a:xfrm>
            <a:off x="3802663" y="3996360"/>
            <a:ext cx="339284"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5</a:t>
            </a:r>
          </a:p>
        </p:txBody>
      </p:sp>
      <p:sp>
        <p:nvSpPr>
          <p:cNvPr id="2" name="Title 1"/>
          <p:cNvSpPr>
            <a:spLocks noGrp="1"/>
          </p:cNvSpPr>
          <p:nvPr>
            <p:ph type="title"/>
          </p:nvPr>
        </p:nvSpPr>
        <p:spPr/>
        <p:txBody>
          <a:bodyPr/>
          <a:lstStyle/>
          <a:p>
            <a:r>
              <a:rPr lang="en-US" dirty="0"/>
              <a:t>Operational Readiness Using Opalis</a:t>
            </a:r>
          </a:p>
        </p:txBody>
      </p:sp>
      <p:sp>
        <p:nvSpPr>
          <p:cNvPr id="32" name="TextBox 31"/>
          <p:cNvSpPr txBox="1"/>
          <p:nvPr/>
        </p:nvSpPr>
        <p:spPr>
          <a:xfrm>
            <a:off x="5865812" y="1311395"/>
            <a:ext cx="6249987" cy="1906905"/>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sz="1600" dirty="0" smtClean="0">
                <a:gradFill>
                  <a:gsLst>
                    <a:gs pos="0">
                      <a:schemeClr val="tx1"/>
                    </a:gs>
                    <a:gs pos="86000">
                      <a:schemeClr val="tx1"/>
                    </a:gs>
                  </a:gsLst>
                  <a:lin ang="5400000" scaled="0"/>
                </a:gradFill>
              </a:rPr>
              <a:t>Identify </a:t>
            </a:r>
            <a:r>
              <a:rPr lang="en-US" sz="1600" dirty="0">
                <a:gradFill>
                  <a:gsLst>
                    <a:gs pos="0">
                      <a:schemeClr val="tx1"/>
                    </a:gs>
                    <a:gs pos="86000">
                      <a:schemeClr val="tx1"/>
                    </a:gs>
                  </a:gsLst>
                  <a:lin ang="5400000" scaled="0"/>
                </a:gradFill>
              </a:rPr>
              <a:t>unhealthy machines </a:t>
            </a:r>
            <a:r>
              <a:rPr lang="en-US" sz="1600" dirty="0" smtClean="0">
                <a:gradFill>
                  <a:gsLst>
                    <a:gs pos="0">
                      <a:schemeClr val="tx1"/>
                    </a:gs>
                    <a:gs pos="86000">
                      <a:schemeClr val="tx1"/>
                    </a:gs>
                  </a:gsLst>
                  <a:lin ang="5400000" scaled="0"/>
                </a:gradFill>
              </a:rPr>
              <a:t>using AD </a:t>
            </a:r>
            <a:r>
              <a:rPr lang="en-US" sz="1600" dirty="0">
                <a:gradFill>
                  <a:gsLst>
                    <a:gs pos="0">
                      <a:schemeClr val="tx1"/>
                    </a:gs>
                    <a:gs pos="86000">
                      <a:schemeClr val="tx1"/>
                    </a:gs>
                  </a:gsLst>
                  <a:lin ang="5400000" scaled="0"/>
                </a:gradFill>
              </a:rPr>
              <a:t>(Automated</a:t>
            </a:r>
            <a:r>
              <a:rPr lang="en-US" sz="1600" dirty="0" smtClean="0">
                <a:gradFill>
                  <a:gsLst>
                    <a:gs pos="0">
                      <a:schemeClr val="tx1"/>
                    </a:gs>
                    <a:gs pos="86000">
                      <a:schemeClr val="tx1"/>
                    </a:gs>
                  </a:gsLst>
                  <a:lin ang="5400000" scaled="0"/>
                </a:gradFill>
              </a:rPr>
              <a:t>)</a:t>
            </a:r>
          </a:p>
          <a:p>
            <a:pPr marL="800082" lvl="1" indent="-342900">
              <a:buFont typeface="+mj-lt"/>
              <a:buAutoNum type="alphaLcParenR"/>
            </a:pPr>
            <a:r>
              <a:rPr lang="en-US" sz="1600" dirty="0" smtClean="0">
                <a:gradFill>
                  <a:gsLst>
                    <a:gs pos="0">
                      <a:schemeClr val="tx1"/>
                    </a:gs>
                    <a:gs pos="86000">
                      <a:schemeClr val="tx1"/>
                    </a:gs>
                  </a:gsLst>
                  <a:lin ang="5400000" scaled="0"/>
                </a:gradFill>
              </a:rPr>
              <a:t>Query AD</a:t>
            </a:r>
          </a:p>
          <a:p>
            <a:pPr marL="800082" lvl="1" indent="-342900">
              <a:buFont typeface="+mj-lt"/>
              <a:buAutoNum type="alphaLcParenR"/>
            </a:pPr>
            <a:r>
              <a:rPr lang="en-US" sz="1600" dirty="0" smtClean="0">
                <a:gradFill>
                  <a:gsLst>
                    <a:gs pos="0">
                      <a:schemeClr val="tx1"/>
                    </a:gs>
                    <a:gs pos="86000">
                      <a:schemeClr val="tx1"/>
                    </a:gs>
                  </a:gsLst>
                  <a:lin ang="5400000" scaled="0"/>
                </a:gradFill>
              </a:rPr>
              <a:t>Gather machine data</a:t>
            </a:r>
          </a:p>
          <a:p>
            <a:pPr marL="342900" indent="-342900">
              <a:buFont typeface="+mj-lt"/>
              <a:buAutoNum type="arabicPeriod"/>
            </a:pPr>
            <a:r>
              <a:rPr lang="en-US" sz="1600" dirty="0" smtClean="0">
                <a:gradFill>
                  <a:gsLst>
                    <a:gs pos="0">
                      <a:schemeClr val="tx1"/>
                    </a:gs>
                    <a:gs pos="86000">
                      <a:schemeClr val="tx1"/>
                    </a:gs>
                  </a:gsLst>
                  <a:lin ang="5400000" scaled="0"/>
                </a:gradFill>
              </a:rPr>
              <a:t>Create Change Requests in Service Manager (Automated)</a:t>
            </a:r>
            <a:endParaRPr lang="en-US" sz="1600" dirty="0">
              <a:gradFill>
                <a:gsLst>
                  <a:gs pos="0">
                    <a:schemeClr val="tx1"/>
                  </a:gs>
                  <a:gs pos="86000">
                    <a:schemeClr val="tx1"/>
                  </a:gs>
                </a:gsLst>
                <a:lin ang="5400000" scaled="0"/>
              </a:gradFill>
            </a:endParaRPr>
          </a:p>
          <a:p>
            <a:pPr marL="342900" indent="-342900">
              <a:buFont typeface="+mj-lt"/>
              <a:buAutoNum type="arabicPeriod"/>
            </a:pPr>
            <a:r>
              <a:rPr lang="en-US" sz="1600" dirty="0" smtClean="0">
                <a:gradFill>
                  <a:gsLst>
                    <a:gs pos="0">
                      <a:schemeClr val="tx1"/>
                    </a:gs>
                    <a:gs pos="86000">
                      <a:schemeClr val="tx1"/>
                    </a:gs>
                  </a:gsLst>
                  <a:lin ang="5400000" scaled="0"/>
                </a:gradFill>
              </a:rPr>
              <a:t>Install </a:t>
            </a:r>
            <a:r>
              <a:rPr lang="en-US" sz="1600" dirty="0">
                <a:gradFill>
                  <a:gsLst>
                    <a:gs pos="0">
                      <a:schemeClr val="tx1"/>
                    </a:gs>
                    <a:gs pos="86000">
                      <a:schemeClr val="tx1"/>
                    </a:gs>
                  </a:gsLst>
                  <a:lin ang="5400000" scaled="0"/>
                </a:gradFill>
              </a:rPr>
              <a:t>agents </a:t>
            </a:r>
            <a:r>
              <a:rPr lang="en-US" sz="1600" dirty="0" smtClean="0">
                <a:gradFill>
                  <a:gsLst>
                    <a:gs pos="0">
                      <a:schemeClr val="tx1"/>
                    </a:gs>
                    <a:gs pos="86000">
                      <a:schemeClr val="tx1"/>
                    </a:gs>
                  </a:gsLst>
                  <a:lin ang="5400000" scaled="0"/>
                </a:gradFill>
              </a:rPr>
              <a:t>(Automated)</a:t>
            </a:r>
          </a:p>
          <a:p>
            <a:pPr marL="342900" indent="-342900">
              <a:buFont typeface="+mj-lt"/>
              <a:buAutoNum type="arabicPeriod"/>
            </a:pPr>
            <a:r>
              <a:rPr lang="en-US" sz="1600" dirty="0" smtClean="0">
                <a:gradFill>
                  <a:gsLst>
                    <a:gs pos="0">
                      <a:schemeClr val="tx1"/>
                    </a:gs>
                    <a:gs pos="86000">
                      <a:schemeClr val="tx1"/>
                    </a:gs>
                  </a:gsLst>
                  <a:lin ang="5400000" scaled="0"/>
                </a:gradFill>
              </a:rPr>
              <a:t>Update Change Log in Service Manager (Automated)</a:t>
            </a:r>
          </a:p>
          <a:p>
            <a:pPr marL="342900" indent="-342900">
              <a:buFont typeface="+mj-lt"/>
              <a:buAutoNum type="arabicPeriod"/>
            </a:pPr>
            <a:r>
              <a:rPr lang="en-US" sz="1600" dirty="0" smtClean="0">
                <a:gradFill>
                  <a:gsLst>
                    <a:gs pos="0">
                      <a:schemeClr val="tx1"/>
                    </a:gs>
                    <a:gs pos="86000">
                      <a:schemeClr val="tx1"/>
                    </a:gs>
                  </a:gsLst>
                  <a:lin ang="5400000" scaled="0"/>
                </a:gradFill>
              </a:rPr>
              <a:t>Remediate known failures (Automated)</a:t>
            </a:r>
          </a:p>
        </p:txBody>
      </p:sp>
    </p:spTree>
    <p:extLst>
      <p:ext uri="{BB962C8B-B14F-4D97-AF65-F5344CB8AC3E}">
        <p14:creationId xmlns:p14="http://schemas.microsoft.com/office/powerpoint/2010/main" val="26780296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519113" y="962744"/>
            <a:ext cx="6932612" cy="5285656"/>
          </a:xfrm>
          <a:prstGeom prst="roundRect">
            <a:avLst/>
          </a:prstGeom>
          <a:noFill/>
          <a:ln w="38100">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ln w="28575">
                <a:solidFill>
                  <a:schemeClr val="tx1"/>
                </a:solidFill>
              </a:ln>
              <a:gradFill>
                <a:gsLst>
                  <a:gs pos="0">
                    <a:srgbClr val="FFFFFF"/>
                  </a:gs>
                  <a:gs pos="100000">
                    <a:srgbClr val="FFFFFF"/>
                  </a:gs>
                </a:gsLst>
                <a:lin ang="5400000" scaled="0"/>
              </a:gradFill>
            </a:endParaRPr>
          </a:p>
        </p:txBody>
      </p:sp>
      <p:pic>
        <p:nvPicPr>
          <p:cNvPr id="44" name="Picture 43" descr="D:\Pennie's documents\Images for TechEd06\Hardware_Imagery\Server.png"/>
          <p:cNvPicPr>
            <a:picLocks noChangeAspect="1" noChangeArrowheads="1"/>
          </p:cNvPicPr>
          <p:nvPr/>
        </p:nvPicPr>
        <p:blipFill>
          <a:blip r:embed="rId3"/>
          <a:srcRect/>
          <a:stretch>
            <a:fillRect/>
          </a:stretch>
        </p:blipFill>
        <p:spPr bwMode="auto">
          <a:xfrm>
            <a:off x="702536" y="4244699"/>
            <a:ext cx="901985" cy="1330503"/>
          </a:xfrm>
          <a:prstGeom prst="rect">
            <a:avLst/>
          </a:prstGeom>
          <a:noFill/>
        </p:spPr>
      </p:pic>
      <p:pic>
        <p:nvPicPr>
          <p:cNvPr id="45" name="Picture 44" descr="D:\Pennie's documents\Images for TechEd06\Hardware_Imagery\Server.png"/>
          <p:cNvPicPr>
            <a:picLocks noChangeAspect="1" noChangeArrowheads="1"/>
          </p:cNvPicPr>
          <p:nvPr/>
        </p:nvPicPr>
        <p:blipFill>
          <a:blip r:embed="rId3"/>
          <a:srcRect/>
          <a:stretch>
            <a:fillRect/>
          </a:stretch>
        </p:blipFill>
        <p:spPr bwMode="auto">
          <a:xfrm>
            <a:off x="905916" y="4615913"/>
            <a:ext cx="901985" cy="1330503"/>
          </a:xfrm>
          <a:prstGeom prst="rect">
            <a:avLst/>
          </a:prstGeom>
          <a:noFill/>
        </p:spPr>
      </p:pic>
      <p:sp>
        <p:nvSpPr>
          <p:cNvPr id="46" name="Flowchart: Magnetic Disk 45"/>
          <p:cNvSpPr/>
          <p:nvPr/>
        </p:nvSpPr>
        <p:spPr bwMode="auto">
          <a:xfrm>
            <a:off x="1413499" y="5319318"/>
            <a:ext cx="382044" cy="434778"/>
          </a:xfrm>
          <a:prstGeom prst="flowChartMagneticDisk">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356" y="5385953"/>
            <a:ext cx="272330" cy="301508"/>
          </a:xfrm>
          <a:prstGeom prst="rect">
            <a:avLst/>
          </a:prstGeom>
        </p:spPr>
      </p:pic>
      <p:sp>
        <p:nvSpPr>
          <p:cNvPr id="11" name="Rounded Rectangle 10"/>
          <p:cNvSpPr/>
          <p:nvPr/>
        </p:nvSpPr>
        <p:spPr bwMode="auto">
          <a:xfrm>
            <a:off x="2529540" y="944723"/>
            <a:ext cx="1484334" cy="2789077"/>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 name="Rounded Rectangle 9"/>
          <p:cNvSpPr/>
          <p:nvPr/>
        </p:nvSpPr>
        <p:spPr bwMode="auto">
          <a:xfrm>
            <a:off x="1001365" y="958241"/>
            <a:ext cx="1484334" cy="2775559"/>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5" name="Picture 4" descr="D:\Pennie's documents\Images for TechEd06\Hardware_Imagery\Server.png"/>
          <p:cNvPicPr>
            <a:picLocks noChangeAspect="1" noChangeArrowheads="1"/>
          </p:cNvPicPr>
          <p:nvPr/>
        </p:nvPicPr>
        <p:blipFill>
          <a:blip r:embed="rId3"/>
          <a:srcRect/>
          <a:stretch>
            <a:fillRect/>
          </a:stretch>
        </p:blipFill>
        <p:spPr bwMode="auto">
          <a:xfrm>
            <a:off x="1292539" y="1276814"/>
            <a:ext cx="697925" cy="1029497"/>
          </a:xfrm>
          <a:prstGeom prst="rect">
            <a:avLst/>
          </a:prstGeom>
          <a:noFill/>
        </p:spPr>
      </p:pic>
      <p:pic>
        <p:nvPicPr>
          <p:cNvPr id="7" name="Picture 6" descr="D:\Pennie's documents\Images for TechEd06\Hardware_Imagery\Server.png"/>
          <p:cNvPicPr>
            <a:picLocks noChangeAspect="1" noChangeArrowheads="1"/>
          </p:cNvPicPr>
          <p:nvPr/>
        </p:nvPicPr>
        <p:blipFill>
          <a:blip r:embed="rId3"/>
          <a:srcRect/>
          <a:stretch>
            <a:fillRect/>
          </a:stretch>
        </p:blipFill>
        <p:spPr bwMode="auto">
          <a:xfrm>
            <a:off x="2920922" y="1304147"/>
            <a:ext cx="686775" cy="1013050"/>
          </a:xfrm>
          <a:prstGeom prst="rect">
            <a:avLst/>
          </a:prstGeom>
          <a:noFill/>
        </p:spPr>
      </p:pic>
      <p:pic>
        <p:nvPicPr>
          <p:cNvPr id="8" name="Picture 7" descr="D:\Pennie's documents\Images for TechEd06\Hardware_Imagery\Server.png"/>
          <p:cNvPicPr>
            <a:picLocks noChangeAspect="1" noChangeArrowheads="1"/>
          </p:cNvPicPr>
          <p:nvPr/>
        </p:nvPicPr>
        <p:blipFill>
          <a:blip r:embed="rId3"/>
          <a:srcRect/>
          <a:stretch>
            <a:fillRect/>
          </a:stretch>
        </p:blipFill>
        <p:spPr bwMode="auto">
          <a:xfrm>
            <a:off x="4501893" y="1276814"/>
            <a:ext cx="688762" cy="1015981"/>
          </a:xfrm>
          <a:prstGeom prst="rect">
            <a:avLst/>
          </a:prstGeom>
          <a:noFill/>
        </p:spPr>
      </p:pic>
      <p:pic>
        <p:nvPicPr>
          <p:cNvPr id="9" name="Picture 4" descr="\\eventsql\dvd\Online_ART\DVD_Art_Sept-2-2010\Logos\Opalis\Opalis_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290" y="5029200"/>
            <a:ext cx="1676814" cy="838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Pennie's documents\Images for TechEd06\Hardware_Imagery\Server.png"/>
          <p:cNvPicPr>
            <a:picLocks noChangeAspect="1" noChangeArrowheads="1"/>
          </p:cNvPicPr>
          <p:nvPr/>
        </p:nvPicPr>
        <p:blipFill>
          <a:blip r:embed="rId3"/>
          <a:srcRect/>
          <a:stretch>
            <a:fillRect/>
          </a:stretch>
        </p:blipFill>
        <p:spPr bwMode="auto">
          <a:xfrm>
            <a:off x="1292539" y="2569595"/>
            <a:ext cx="623965" cy="920400"/>
          </a:xfrm>
          <a:prstGeom prst="rect">
            <a:avLst/>
          </a:prstGeom>
          <a:noFill/>
        </p:spPr>
      </p:pic>
      <p:pic>
        <p:nvPicPr>
          <p:cNvPr id="15" name="Picture 14" descr="D:\Pennie's documents\Images for TechEd06\Hardware_Imagery\Server.png"/>
          <p:cNvPicPr>
            <a:picLocks noChangeAspect="1" noChangeArrowheads="1"/>
          </p:cNvPicPr>
          <p:nvPr/>
        </p:nvPicPr>
        <p:blipFill>
          <a:blip r:embed="rId3"/>
          <a:srcRect/>
          <a:stretch>
            <a:fillRect/>
          </a:stretch>
        </p:blipFill>
        <p:spPr bwMode="auto">
          <a:xfrm>
            <a:off x="2920922" y="2525362"/>
            <a:ext cx="623965" cy="920400"/>
          </a:xfrm>
          <a:prstGeom prst="rect">
            <a:avLst/>
          </a:prstGeom>
          <a:noFill/>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2198" y="3190047"/>
            <a:ext cx="188389" cy="20857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807" y="3190047"/>
            <a:ext cx="188389" cy="208574"/>
          </a:xfrm>
          <a:prstGeom prst="rect">
            <a:avLst/>
          </a:prstGeom>
        </p:spPr>
      </p:pic>
      <p:sp>
        <p:nvSpPr>
          <p:cNvPr id="24" name="TextBox 23"/>
          <p:cNvSpPr txBox="1"/>
          <p:nvPr/>
        </p:nvSpPr>
        <p:spPr>
          <a:xfrm>
            <a:off x="1223875" y="1034396"/>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3</a:t>
            </a:r>
          </a:p>
        </p:txBody>
      </p:sp>
      <p:sp>
        <p:nvSpPr>
          <p:cNvPr id="25" name="TextBox 24"/>
          <p:cNvSpPr txBox="1"/>
          <p:nvPr/>
        </p:nvSpPr>
        <p:spPr>
          <a:xfrm>
            <a:off x="2769042" y="1027903"/>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2</a:t>
            </a:r>
          </a:p>
        </p:txBody>
      </p:sp>
      <p:sp>
        <p:nvSpPr>
          <p:cNvPr id="26" name="TextBox 25"/>
          <p:cNvSpPr txBox="1"/>
          <p:nvPr/>
        </p:nvSpPr>
        <p:spPr>
          <a:xfrm>
            <a:off x="4397233" y="975241"/>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1</a:t>
            </a:r>
          </a:p>
        </p:txBody>
      </p:sp>
      <p:grpSp>
        <p:nvGrpSpPr>
          <p:cNvPr id="6" name="Group 5"/>
          <p:cNvGrpSpPr/>
          <p:nvPr/>
        </p:nvGrpSpPr>
        <p:grpSpPr>
          <a:xfrm>
            <a:off x="4632325" y="4481654"/>
            <a:ext cx="2590800" cy="1272442"/>
            <a:chOff x="8505173" y="2949591"/>
            <a:chExt cx="3037561" cy="1491864"/>
          </a:xfrm>
        </p:grpSpPr>
        <p:sp>
          <p:nvSpPr>
            <p:cNvPr id="3" name="Rounded Rectangle 2"/>
            <p:cNvSpPr/>
            <p:nvPr/>
          </p:nvSpPr>
          <p:spPr bwMode="auto">
            <a:xfrm>
              <a:off x="8505173" y="2949591"/>
              <a:ext cx="3037561" cy="1491864"/>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1" name="Picture 4" descr="C:\Users\Walter\Documents\Active Projects\XTC - SCSM Deck\SysCenter-SvcMgr_bL.png"/>
            <p:cNvPicPr>
              <a:picLocks noChangeAspect="1" noChangeArrowheads="1"/>
            </p:cNvPicPr>
            <p:nvPr/>
          </p:nvPicPr>
          <p:blipFill>
            <a:blip r:embed="rId6" cstate="print">
              <a:lum bright="100000"/>
            </a:blip>
            <a:stretch>
              <a:fillRect/>
            </a:stretch>
          </p:blipFill>
          <p:spPr bwMode="auto">
            <a:xfrm>
              <a:off x="8856894" y="3244110"/>
              <a:ext cx="2475804" cy="859074"/>
            </a:xfrm>
            <a:prstGeom prst="rect">
              <a:avLst/>
            </a:prstGeom>
            <a:noFill/>
            <a:ln>
              <a:noFill/>
            </a:ln>
            <a:effectLst/>
          </p:spPr>
        </p:pic>
      </p:grpSp>
      <p:cxnSp>
        <p:nvCxnSpPr>
          <p:cNvPr id="18" name="Straight Arrow Connector 17"/>
          <p:cNvCxnSpPr/>
          <p:nvPr/>
        </p:nvCxnSpPr>
        <p:spPr>
          <a:xfrm>
            <a:off x="1990464" y="4732855"/>
            <a:ext cx="2511429"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7" name="TextBox 26"/>
          <p:cNvSpPr txBox="1"/>
          <p:nvPr/>
        </p:nvSpPr>
        <p:spPr>
          <a:xfrm>
            <a:off x="3044717" y="4289170"/>
            <a:ext cx="339284"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6</a:t>
            </a:r>
          </a:p>
        </p:txBody>
      </p:sp>
      <p:sp>
        <p:nvSpPr>
          <p:cNvPr id="2" name="Title 1"/>
          <p:cNvSpPr>
            <a:spLocks noGrp="1"/>
          </p:cNvSpPr>
          <p:nvPr>
            <p:ph type="title"/>
          </p:nvPr>
        </p:nvSpPr>
        <p:spPr/>
        <p:txBody>
          <a:bodyPr/>
          <a:lstStyle/>
          <a:p>
            <a:r>
              <a:rPr lang="en-US" dirty="0"/>
              <a:t>Operational Readiness Using Opalis</a:t>
            </a:r>
          </a:p>
        </p:txBody>
      </p:sp>
      <p:sp>
        <p:nvSpPr>
          <p:cNvPr id="32" name="TextBox 31"/>
          <p:cNvSpPr txBox="1"/>
          <p:nvPr/>
        </p:nvSpPr>
        <p:spPr>
          <a:xfrm>
            <a:off x="5865812" y="1311395"/>
            <a:ext cx="6249987" cy="2179320"/>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sz="1600" dirty="0" smtClean="0">
                <a:gradFill>
                  <a:gsLst>
                    <a:gs pos="0">
                      <a:schemeClr val="tx1"/>
                    </a:gs>
                    <a:gs pos="86000">
                      <a:schemeClr val="tx1"/>
                    </a:gs>
                  </a:gsLst>
                  <a:lin ang="5400000" scaled="0"/>
                </a:gradFill>
              </a:rPr>
              <a:t>Identify </a:t>
            </a:r>
            <a:r>
              <a:rPr lang="en-US" sz="1600" dirty="0">
                <a:gradFill>
                  <a:gsLst>
                    <a:gs pos="0">
                      <a:schemeClr val="tx1"/>
                    </a:gs>
                    <a:gs pos="86000">
                      <a:schemeClr val="tx1"/>
                    </a:gs>
                  </a:gsLst>
                  <a:lin ang="5400000" scaled="0"/>
                </a:gradFill>
              </a:rPr>
              <a:t>unhealthy machines </a:t>
            </a:r>
            <a:r>
              <a:rPr lang="en-US" sz="1600" dirty="0" smtClean="0">
                <a:gradFill>
                  <a:gsLst>
                    <a:gs pos="0">
                      <a:schemeClr val="tx1"/>
                    </a:gs>
                    <a:gs pos="86000">
                      <a:schemeClr val="tx1"/>
                    </a:gs>
                  </a:gsLst>
                  <a:lin ang="5400000" scaled="0"/>
                </a:gradFill>
              </a:rPr>
              <a:t>using AD </a:t>
            </a:r>
            <a:r>
              <a:rPr lang="en-US" sz="1600" dirty="0">
                <a:gradFill>
                  <a:gsLst>
                    <a:gs pos="0">
                      <a:schemeClr val="tx1"/>
                    </a:gs>
                    <a:gs pos="86000">
                      <a:schemeClr val="tx1"/>
                    </a:gs>
                  </a:gsLst>
                  <a:lin ang="5400000" scaled="0"/>
                </a:gradFill>
              </a:rPr>
              <a:t>(Automated</a:t>
            </a:r>
            <a:r>
              <a:rPr lang="en-US" sz="1600" dirty="0" smtClean="0">
                <a:gradFill>
                  <a:gsLst>
                    <a:gs pos="0">
                      <a:schemeClr val="tx1"/>
                    </a:gs>
                    <a:gs pos="86000">
                      <a:schemeClr val="tx1"/>
                    </a:gs>
                  </a:gsLst>
                  <a:lin ang="5400000" scaled="0"/>
                </a:gradFill>
              </a:rPr>
              <a:t>)</a:t>
            </a:r>
          </a:p>
          <a:p>
            <a:pPr marL="800082" lvl="1" indent="-342900">
              <a:buFont typeface="+mj-lt"/>
              <a:buAutoNum type="alphaLcParenR"/>
            </a:pPr>
            <a:r>
              <a:rPr lang="en-US" sz="1600" dirty="0" smtClean="0">
                <a:gradFill>
                  <a:gsLst>
                    <a:gs pos="0">
                      <a:schemeClr val="tx1"/>
                    </a:gs>
                    <a:gs pos="86000">
                      <a:schemeClr val="tx1"/>
                    </a:gs>
                  </a:gsLst>
                  <a:lin ang="5400000" scaled="0"/>
                </a:gradFill>
              </a:rPr>
              <a:t>Query AD</a:t>
            </a:r>
          </a:p>
          <a:p>
            <a:pPr marL="800082" lvl="1" indent="-342900">
              <a:buFont typeface="+mj-lt"/>
              <a:buAutoNum type="alphaLcParenR"/>
            </a:pPr>
            <a:r>
              <a:rPr lang="en-US" sz="1600" dirty="0" smtClean="0">
                <a:gradFill>
                  <a:gsLst>
                    <a:gs pos="0">
                      <a:schemeClr val="tx1"/>
                    </a:gs>
                    <a:gs pos="86000">
                      <a:schemeClr val="tx1"/>
                    </a:gs>
                  </a:gsLst>
                  <a:lin ang="5400000" scaled="0"/>
                </a:gradFill>
              </a:rPr>
              <a:t>Gather machine data</a:t>
            </a:r>
          </a:p>
          <a:p>
            <a:pPr marL="342900" indent="-342900">
              <a:buFont typeface="+mj-lt"/>
              <a:buAutoNum type="arabicPeriod"/>
            </a:pPr>
            <a:r>
              <a:rPr lang="en-US" sz="1600" dirty="0" smtClean="0">
                <a:gradFill>
                  <a:gsLst>
                    <a:gs pos="0">
                      <a:schemeClr val="tx1"/>
                    </a:gs>
                    <a:gs pos="86000">
                      <a:schemeClr val="tx1"/>
                    </a:gs>
                  </a:gsLst>
                  <a:lin ang="5400000" scaled="0"/>
                </a:gradFill>
              </a:rPr>
              <a:t>Create Change Requests in Service Manager (Automated)</a:t>
            </a:r>
            <a:endParaRPr lang="en-US" sz="1600" dirty="0">
              <a:gradFill>
                <a:gsLst>
                  <a:gs pos="0">
                    <a:schemeClr val="tx1"/>
                  </a:gs>
                  <a:gs pos="86000">
                    <a:schemeClr val="tx1"/>
                  </a:gs>
                </a:gsLst>
                <a:lin ang="5400000" scaled="0"/>
              </a:gradFill>
            </a:endParaRPr>
          </a:p>
          <a:p>
            <a:pPr marL="342900" indent="-342900">
              <a:buFont typeface="+mj-lt"/>
              <a:buAutoNum type="arabicPeriod"/>
            </a:pPr>
            <a:r>
              <a:rPr lang="en-US" sz="1600" dirty="0" smtClean="0">
                <a:gradFill>
                  <a:gsLst>
                    <a:gs pos="0">
                      <a:schemeClr val="tx1"/>
                    </a:gs>
                    <a:gs pos="86000">
                      <a:schemeClr val="tx1"/>
                    </a:gs>
                  </a:gsLst>
                  <a:lin ang="5400000" scaled="0"/>
                </a:gradFill>
              </a:rPr>
              <a:t>Install </a:t>
            </a:r>
            <a:r>
              <a:rPr lang="en-US" sz="1600" dirty="0">
                <a:gradFill>
                  <a:gsLst>
                    <a:gs pos="0">
                      <a:schemeClr val="tx1"/>
                    </a:gs>
                    <a:gs pos="86000">
                      <a:schemeClr val="tx1"/>
                    </a:gs>
                  </a:gsLst>
                  <a:lin ang="5400000" scaled="0"/>
                </a:gradFill>
              </a:rPr>
              <a:t>agents </a:t>
            </a:r>
            <a:r>
              <a:rPr lang="en-US" sz="1600" dirty="0" smtClean="0">
                <a:gradFill>
                  <a:gsLst>
                    <a:gs pos="0">
                      <a:schemeClr val="tx1"/>
                    </a:gs>
                    <a:gs pos="86000">
                      <a:schemeClr val="tx1"/>
                    </a:gs>
                  </a:gsLst>
                  <a:lin ang="5400000" scaled="0"/>
                </a:gradFill>
              </a:rPr>
              <a:t>(Automated)</a:t>
            </a:r>
          </a:p>
          <a:p>
            <a:pPr marL="342900" indent="-342900">
              <a:buFont typeface="+mj-lt"/>
              <a:buAutoNum type="arabicPeriod"/>
            </a:pPr>
            <a:r>
              <a:rPr lang="en-US" sz="1600" dirty="0" smtClean="0">
                <a:gradFill>
                  <a:gsLst>
                    <a:gs pos="0">
                      <a:schemeClr val="tx1"/>
                    </a:gs>
                    <a:gs pos="86000">
                      <a:schemeClr val="tx1"/>
                    </a:gs>
                  </a:gsLst>
                  <a:lin ang="5400000" scaled="0"/>
                </a:gradFill>
              </a:rPr>
              <a:t>Update Change Log in Service Manager (Automated)</a:t>
            </a:r>
          </a:p>
          <a:p>
            <a:pPr marL="342900" indent="-342900">
              <a:buFont typeface="+mj-lt"/>
              <a:buAutoNum type="arabicPeriod"/>
            </a:pPr>
            <a:r>
              <a:rPr lang="en-US" sz="1600" dirty="0" smtClean="0">
                <a:gradFill>
                  <a:gsLst>
                    <a:gs pos="0">
                      <a:schemeClr val="tx1"/>
                    </a:gs>
                    <a:gs pos="86000">
                      <a:schemeClr val="tx1"/>
                    </a:gs>
                  </a:gsLst>
                  <a:lin ang="5400000" scaled="0"/>
                </a:gradFill>
              </a:rPr>
              <a:t>Remediate known failures (Automated)</a:t>
            </a:r>
          </a:p>
          <a:p>
            <a:pPr marL="342900" indent="-342900">
              <a:buFont typeface="+mj-lt"/>
              <a:buAutoNum type="arabicPeriod"/>
            </a:pPr>
            <a:r>
              <a:rPr lang="en-US" sz="1600" dirty="0" smtClean="0">
                <a:gradFill>
                  <a:gsLst>
                    <a:gs pos="0">
                      <a:schemeClr val="tx1"/>
                    </a:gs>
                    <a:gs pos="86000">
                      <a:schemeClr val="tx1"/>
                    </a:gs>
                  </a:gsLst>
                  <a:lin ang="5400000" scaled="0"/>
                </a:gradFill>
              </a:rPr>
              <a:t>Escalate issues in Service Manager (Automated)</a:t>
            </a:r>
          </a:p>
        </p:txBody>
      </p:sp>
    </p:spTree>
    <p:extLst>
      <p:ext uri="{BB962C8B-B14F-4D97-AF65-F5344CB8AC3E}">
        <p14:creationId xmlns:p14="http://schemas.microsoft.com/office/powerpoint/2010/main" val="408651978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519113" y="962744"/>
            <a:ext cx="6932612" cy="5285656"/>
          </a:xfrm>
          <a:prstGeom prst="roundRect">
            <a:avLst/>
          </a:prstGeom>
          <a:noFill/>
          <a:ln w="38100">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ln w="28575">
                <a:solidFill>
                  <a:schemeClr val="tx1"/>
                </a:solidFill>
              </a:ln>
              <a:gradFill>
                <a:gsLst>
                  <a:gs pos="0">
                    <a:srgbClr val="FFFFFF"/>
                  </a:gs>
                  <a:gs pos="100000">
                    <a:srgbClr val="FFFFFF"/>
                  </a:gs>
                </a:gsLst>
                <a:lin ang="5400000" scaled="0"/>
              </a:gradFill>
            </a:endParaRPr>
          </a:p>
        </p:txBody>
      </p:sp>
      <p:pic>
        <p:nvPicPr>
          <p:cNvPr id="44" name="Picture 43" descr="D:\Pennie's documents\Images for TechEd06\Hardware_Imagery\Server.png"/>
          <p:cNvPicPr>
            <a:picLocks noChangeAspect="1" noChangeArrowheads="1"/>
          </p:cNvPicPr>
          <p:nvPr/>
        </p:nvPicPr>
        <p:blipFill>
          <a:blip r:embed="rId2"/>
          <a:srcRect/>
          <a:stretch>
            <a:fillRect/>
          </a:stretch>
        </p:blipFill>
        <p:spPr bwMode="auto">
          <a:xfrm>
            <a:off x="702536" y="4244699"/>
            <a:ext cx="901985" cy="1330503"/>
          </a:xfrm>
          <a:prstGeom prst="rect">
            <a:avLst/>
          </a:prstGeom>
          <a:noFill/>
        </p:spPr>
      </p:pic>
      <p:pic>
        <p:nvPicPr>
          <p:cNvPr id="45" name="Picture 44" descr="D:\Pennie's documents\Images for TechEd06\Hardware_Imagery\Server.png"/>
          <p:cNvPicPr>
            <a:picLocks noChangeAspect="1" noChangeArrowheads="1"/>
          </p:cNvPicPr>
          <p:nvPr/>
        </p:nvPicPr>
        <p:blipFill>
          <a:blip r:embed="rId2"/>
          <a:srcRect/>
          <a:stretch>
            <a:fillRect/>
          </a:stretch>
        </p:blipFill>
        <p:spPr bwMode="auto">
          <a:xfrm>
            <a:off x="905916" y="4615913"/>
            <a:ext cx="901985" cy="1330503"/>
          </a:xfrm>
          <a:prstGeom prst="rect">
            <a:avLst/>
          </a:prstGeom>
          <a:noFill/>
        </p:spPr>
      </p:pic>
      <p:sp>
        <p:nvSpPr>
          <p:cNvPr id="46" name="Flowchart: Magnetic Disk 45"/>
          <p:cNvSpPr/>
          <p:nvPr/>
        </p:nvSpPr>
        <p:spPr bwMode="auto">
          <a:xfrm>
            <a:off x="1413499" y="5319318"/>
            <a:ext cx="382044" cy="434778"/>
          </a:xfrm>
          <a:prstGeom prst="flowChartMagneticDisk">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356" y="5385953"/>
            <a:ext cx="272330" cy="301508"/>
          </a:xfrm>
          <a:prstGeom prst="rect">
            <a:avLst/>
          </a:prstGeom>
        </p:spPr>
      </p:pic>
      <p:sp>
        <p:nvSpPr>
          <p:cNvPr id="11" name="Rounded Rectangle 10"/>
          <p:cNvSpPr/>
          <p:nvPr/>
        </p:nvSpPr>
        <p:spPr bwMode="auto">
          <a:xfrm>
            <a:off x="2529540" y="944723"/>
            <a:ext cx="1484334" cy="2789077"/>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 name="Rounded Rectangle 9"/>
          <p:cNvSpPr/>
          <p:nvPr/>
        </p:nvSpPr>
        <p:spPr bwMode="auto">
          <a:xfrm>
            <a:off x="1001365" y="958241"/>
            <a:ext cx="1484334" cy="2775559"/>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5" name="Picture 4" descr="D:\Pennie's documents\Images for TechEd06\Hardware_Imagery\Server.png"/>
          <p:cNvPicPr>
            <a:picLocks noChangeAspect="1" noChangeArrowheads="1"/>
          </p:cNvPicPr>
          <p:nvPr/>
        </p:nvPicPr>
        <p:blipFill>
          <a:blip r:embed="rId2"/>
          <a:srcRect/>
          <a:stretch>
            <a:fillRect/>
          </a:stretch>
        </p:blipFill>
        <p:spPr bwMode="auto">
          <a:xfrm>
            <a:off x="1292539" y="1276814"/>
            <a:ext cx="697925" cy="1029497"/>
          </a:xfrm>
          <a:prstGeom prst="rect">
            <a:avLst/>
          </a:prstGeom>
          <a:noFill/>
        </p:spPr>
      </p:pic>
      <p:pic>
        <p:nvPicPr>
          <p:cNvPr id="7" name="Picture 6" descr="D:\Pennie's documents\Images for TechEd06\Hardware_Imagery\Server.png"/>
          <p:cNvPicPr>
            <a:picLocks noChangeAspect="1" noChangeArrowheads="1"/>
          </p:cNvPicPr>
          <p:nvPr/>
        </p:nvPicPr>
        <p:blipFill>
          <a:blip r:embed="rId2"/>
          <a:srcRect/>
          <a:stretch>
            <a:fillRect/>
          </a:stretch>
        </p:blipFill>
        <p:spPr bwMode="auto">
          <a:xfrm>
            <a:off x="2920922" y="1304147"/>
            <a:ext cx="686775" cy="1013050"/>
          </a:xfrm>
          <a:prstGeom prst="rect">
            <a:avLst/>
          </a:prstGeom>
          <a:noFill/>
        </p:spPr>
      </p:pic>
      <p:pic>
        <p:nvPicPr>
          <p:cNvPr id="8" name="Picture 7" descr="D:\Pennie's documents\Images for TechEd06\Hardware_Imagery\Server.png"/>
          <p:cNvPicPr>
            <a:picLocks noChangeAspect="1" noChangeArrowheads="1"/>
          </p:cNvPicPr>
          <p:nvPr/>
        </p:nvPicPr>
        <p:blipFill>
          <a:blip r:embed="rId2"/>
          <a:srcRect/>
          <a:stretch>
            <a:fillRect/>
          </a:stretch>
        </p:blipFill>
        <p:spPr bwMode="auto">
          <a:xfrm>
            <a:off x="4501893" y="1276814"/>
            <a:ext cx="688762" cy="1015981"/>
          </a:xfrm>
          <a:prstGeom prst="rect">
            <a:avLst/>
          </a:prstGeom>
          <a:noFill/>
        </p:spPr>
      </p:pic>
      <p:pic>
        <p:nvPicPr>
          <p:cNvPr id="9" name="Picture 4" descr="\\eventsql\dvd\Online_ART\DVD_Art_Sept-2-2010\Logos\Opalis\Opalis_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290" y="5029200"/>
            <a:ext cx="1676814" cy="838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Pennie's documents\Images for TechEd06\Hardware_Imagery\Server.png"/>
          <p:cNvPicPr>
            <a:picLocks noChangeAspect="1" noChangeArrowheads="1"/>
          </p:cNvPicPr>
          <p:nvPr/>
        </p:nvPicPr>
        <p:blipFill>
          <a:blip r:embed="rId2"/>
          <a:srcRect/>
          <a:stretch>
            <a:fillRect/>
          </a:stretch>
        </p:blipFill>
        <p:spPr bwMode="auto">
          <a:xfrm>
            <a:off x="1292539" y="2569595"/>
            <a:ext cx="623965" cy="920400"/>
          </a:xfrm>
          <a:prstGeom prst="rect">
            <a:avLst/>
          </a:prstGeom>
          <a:noFill/>
        </p:spPr>
      </p:pic>
      <p:pic>
        <p:nvPicPr>
          <p:cNvPr id="15" name="Picture 14" descr="D:\Pennie's documents\Images for TechEd06\Hardware_Imagery\Server.png"/>
          <p:cNvPicPr>
            <a:picLocks noChangeAspect="1" noChangeArrowheads="1"/>
          </p:cNvPicPr>
          <p:nvPr/>
        </p:nvPicPr>
        <p:blipFill>
          <a:blip r:embed="rId2"/>
          <a:srcRect/>
          <a:stretch>
            <a:fillRect/>
          </a:stretch>
        </p:blipFill>
        <p:spPr bwMode="auto">
          <a:xfrm>
            <a:off x="2920922" y="2525362"/>
            <a:ext cx="623965" cy="920400"/>
          </a:xfrm>
          <a:prstGeom prst="rect">
            <a:avLst/>
          </a:prstGeom>
          <a:noFill/>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198" y="3190047"/>
            <a:ext cx="188389" cy="20857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807" y="3190047"/>
            <a:ext cx="188389" cy="208574"/>
          </a:xfrm>
          <a:prstGeom prst="rect">
            <a:avLst/>
          </a:prstGeom>
        </p:spPr>
      </p:pic>
      <p:sp>
        <p:nvSpPr>
          <p:cNvPr id="24" name="TextBox 23"/>
          <p:cNvSpPr txBox="1"/>
          <p:nvPr/>
        </p:nvSpPr>
        <p:spPr>
          <a:xfrm>
            <a:off x="1223875" y="1034396"/>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3</a:t>
            </a:r>
          </a:p>
        </p:txBody>
      </p:sp>
      <p:sp>
        <p:nvSpPr>
          <p:cNvPr id="25" name="TextBox 24"/>
          <p:cNvSpPr txBox="1"/>
          <p:nvPr/>
        </p:nvSpPr>
        <p:spPr>
          <a:xfrm>
            <a:off x="2769042" y="1027903"/>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2</a:t>
            </a:r>
          </a:p>
        </p:txBody>
      </p:sp>
      <p:sp>
        <p:nvSpPr>
          <p:cNvPr id="26" name="TextBox 25"/>
          <p:cNvSpPr txBox="1"/>
          <p:nvPr/>
        </p:nvSpPr>
        <p:spPr>
          <a:xfrm>
            <a:off x="4397233" y="975241"/>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1</a:t>
            </a:r>
          </a:p>
        </p:txBody>
      </p:sp>
      <p:grpSp>
        <p:nvGrpSpPr>
          <p:cNvPr id="6" name="Group 5"/>
          <p:cNvGrpSpPr/>
          <p:nvPr/>
        </p:nvGrpSpPr>
        <p:grpSpPr>
          <a:xfrm>
            <a:off x="4632325" y="4481654"/>
            <a:ext cx="2590800" cy="1272442"/>
            <a:chOff x="8505173" y="2949591"/>
            <a:chExt cx="3037561" cy="1491864"/>
          </a:xfrm>
        </p:grpSpPr>
        <p:sp>
          <p:nvSpPr>
            <p:cNvPr id="3" name="Rounded Rectangle 2"/>
            <p:cNvSpPr/>
            <p:nvPr/>
          </p:nvSpPr>
          <p:spPr bwMode="auto">
            <a:xfrm>
              <a:off x="8505173" y="2949591"/>
              <a:ext cx="3037561" cy="1491864"/>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1" name="Picture 4" descr="C:\Users\Walter\Documents\Active Projects\XTC - SCSM Deck\SysCenter-SvcMgr_bL.png"/>
            <p:cNvPicPr>
              <a:picLocks noChangeAspect="1" noChangeArrowheads="1"/>
            </p:cNvPicPr>
            <p:nvPr/>
          </p:nvPicPr>
          <p:blipFill>
            <a:blip r:embed="rId5" cstate="print">
              <a:lum bright="100000"/>
            </a:blip>
            <a:stretch>
              <a:fillRect/>
            </a:stretch>
          </p:blipFill>
          <p:spPr bwMode="auto">
            <a:xfrm>
              <a:off x="8856894" y="3244110"/>
              <a:ext cx="2475804" cy="859074"/>
            </a:xfrm>
            <a:prstGeom prst="rect">
              <a:avLst/>
            </a:prstGeom>
            <a:noFill/>
            <a:ln>
              <a:noFill/>
            </a:ln>
            <a:effectLst/>
          </p:spPr>
        </p:pic>
      </p:grpSp>
      <p:cxnSp>
        <p:nvCxnSpPr>
          <p:cNvPr id="18" name="Straight Arrow Connector 17"/>
          <p:cNvCxnSpPr/>
          <p:nvPr/>
        </p:nvCxnSpPr>
        <p:spPr>
          <a:xfrm>
            <a:off x="1990464" y="4732855"/>
            <a:ext cx="2511429"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TextBox 19"/>
          <p:cNvSpPr txBox="1"/>
          <p:nvPr/>
        </p:nvSpPr>
        <p:spPr>
          <a:xfrm>
            <a:off x="3044717" y="4286897"/>
            <a:ext cx="339284"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7</a:t>
            </a:r>
          </a:p>
        </p:txBody>
      </p:sp>
      <p:sp>
        <p:nvSpPr>
          <p:cNvPr id="2" name="Title 1"/>
          <p:cNvSpPr>
            <a:spLocks noGrp="1"/>
          </p:cNvSpPr>
          <p:nvPr>
            <p:ph type="title"/>
          </p:nvPr>
        </p:nvSpPr>
        <p:spPr/>
        <p:txBody>
          <a:bodyPr/>
          <a:lstStyle/>
          <a:p>
            <a:r>
              <a:rPr lang="en-US" dirty="0"/>
              <a:t>Operational Readiness Using Opalis</a:t>
            </a:r>
          </a:p>
        </p:txBody>
      </p:sp>
      <p:sp>
        <p:nvSpPr>
          <p:cNvPr id="32" name="TextBox 31"/>
          <p:cNvSpPr txBox="1"/>
          <p:nvPr/>
        </p:nvSpPr>
        <p:spPr>
          <a:xfrm>
            <a:off x="5865812" y="1311395"/>
            <a:ext cx="6249987" cy="2451735"/>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sz="1600" dirty="0" smtClean="0">
                <a:gradFill>
                  <a:gsLst>
                    <a:gs pos="0">
                      <a:schemeClr val="tx1"/>
                    </a:gs>
                    <a:gs pos="86000">
                      <a:schemeClr val="tx1"/>
                    </a:gs>
                  </a:gsLst>
                  <a:lin ang="5400000" scaled="0"/>
                </a:gradFill>
              </a:rPr>
              <a:t>Identify </a:t>
            </a:r>
            <a:r>
              <a:rPr lang="en-US" sz="1600" dirty="0">
                <a:gradFill>
                  <a:gsLst>
                    <a:gs pos="0">
                      <a:schemeClr val="tx1"/>
                    </a:gs>
                    <a:gs pos="86000">
                      <a:schemeClr val="tx1"/>
                    </a:gs>
                  </a:gsLst>
                  <a:lin ang="5400000" scaled="0"/>
                </a:gradFill>
              </a:rPr>
              <a:t>unhealthy machines </a:t>
            </a:r>
            <a:r>
              <a:rPr lang="en-US" sz="1600" dirty="0" smtClean="0">
                <a:gradFill>
                  <a:gsLst>
                    <a:gs pos="0">
                      <a:schemeClr val="tx1"/>
                    </a:gs>
                    <a:gs pos="86000">
                      <a:schemeClr val="tx1"/>
                    </a:gs>
                  </a:gsLst>
                  <a:lin ang="5400000" scaled="0"/>
                </a:gradFill>
              </a:rPr>
              <a:t>using AD </a:t>
            </a:r>
            <a:r>
              <a:rPr lang="en-US" sz="1600" dirty="0">
                <a:gradFill>
                  <a:gsLst>
                    <a:gs pos="0">
                      <a:schemeClr val="tx1"/>
                    </a:gs>
                    <a:gs pos="86000">
                      <a:schemeClr val="tx1"/>
                    </a:gs>
                  </a:gsLst>
                  <a:lin ang="5400000" scaled="0"/>
                </a:gradFill>
              </a:rPr>
              <a:t>(Automated</a:t>
            </a:r>
            <a:r>
              <a:rPr lang="en-US" sz="1600" dirty="0" smtClean="0">
                <a:gradFill>
                  <a:gsLst>
                    <a:gs pos="0">
                      <a:schemeClr val="tx1"/>
                    </a:gs>
                    <a:gs pos="86000">
                      <a:schemeClr val="tx1"/>
                    </a:gs>
                  </a:gsLst>
                  <a:lin ang="5400000" scaled="0"/>
                </a:gradFill>
              </a:rPr>
              <a:t>)</a:t>
            </a:r>
          </a:p>
          <a:p>
            <a:pPr marL="800082" lvl="1" indent="-342900">
              <a:buFont typeface="+mj-lt"/>
              <a:buAutoNum type="alphaLcParenR"/>
            </a:pPr>
            <a:r>
              <a:rPr lang="en-US" sz="1600" dirty="0" smtClean="0">
                <a:gradFill>
                  <a:gsLst>
                    <a:gs pos="0">
                      <a:schemeClr val="tx1"/>
                    </a:gs>
                    <a:gs pos="86000">
                      <a:schemeClr val="tx1"/>
                    </a:gs>
                  </a:gsLst>
                  <a:lin ang="5400000" scaled="0"/>
                </a:gradFill>
              </a:rPr>
              <a:t>Query AD</a:t>
            </a:r>
          </a:p>
          <a:p>
            <a:pPr marL="800082" lvl="1" indent="-342900">
              <a:buFont typeface="+mj-lt"/>
              <a:buAutoNum type="alphaLcParenR"/>
            </a:pPr>
            <a:r>
              <a:rPr lang="en-US" sz="1600" dirty="0" smtClean="0">
                <a:gradFill>
                  <a:gsLst>
                    <a:gs pos="0">
                      <a:schemeClr val="tx1"/>
                    </a:gs>
                    <a:gs pos="86000">
                      <a:schemeClr val="tx1"/>
                    </a:gs>
                  </a:gsLst>
                  <a:lin ang="5400000" scaled="0"/>
                </a:gradFill>
              </a:rPr>
              <a:t>Gather machine data</a:t>
            </a:r>
          </a:p>
          <a:p>
            <a:pPr marL="342900" indent="-342900">
              <a:buFont typeface="+mj-lt"/>
              <a:buAutoNum type="arabicPeriod"/>
            </a:pPr>
            <a:r>
              <a:rPr lang="en-US" sz="1600" dirty="0" smtClean="0">
                <a:gradFill>
                  <a:gsLst>
                    <a:gs pos="0">
                      <a:schemeClr val="tx1"/>
                    </a:gs>
                    <a:gs pos="86000">
                      <a:schemeClr val="tx1"/>
                    </a:gs>
                  </a:gsLst>
                  <a:lin ang="5400000" scaled="0"/>
                </a:gradFill>
              </a:rPr>
              <a:t>Create Change Requests in Service Manager (Automated)</a:t>
            </a:r>
            <a:endParaRPr lang="en-US" sz="1600" dirty="0">
              <a:gradFill>
                <a:gsLst>
                  <a:gs pos="0">
                    <a:schemeClr val="tx1"/>
                  </a:gs>
                  <a:gs pos="86000">
                    <a:schemeClr val="tx1"/>
                  </a:gs>
                </a:gsLst>
                <a:lin ang="5400000" scaled="0"/>
              </a:gradFill>
            </a:endParaRPr>
          </a:p>
          <a:p>
            <a:pPr marL="342900" indent="-342900">
              <a:buFont typeface="+mj-lt"/>
              <a:buAutoNum type="arabicPeriod"/>
            </a:pPr>
            <a:r>
              <a:rPr lang="en-US" sz="1600" dirty="0" smtClean="0">
                <a:gradFill>
                  <a:gsLst>
                    <a:gs pos="0">
                      <a:schemeClr val="tx1"/>
                    </a:gs>
                    <a:gs pos="86000">
                      <a:schemeClr val="tx1"/>
                    </a:gs>
                  </a:gsLst>
                  <a:lin ang="5400000" scaled="0"/>
                </a:gradFill>
              </a:rPr>
              <a:t>Install </a:t>
            </a:r>
            <a:r>
              <a:rPr lang="en-US" sz="1600" dirty="0">
                <a:gradFill>
                  <a:gsLst>
                    <a:gs pos="0">
                      <a:schemeClr val="tx1"/>
                    </a:gs>
                    <a:gs pos="86000">
                      <a:schemeClr val="tx1"/>
                    </a:gs>
                  </a:gsLst>
                  <a:lin ang="5400000" scaled="0"/>
                </a:gradFill>
              </a:rPr>
              <a:t>agents </a:t>
            </a:r>
            <a:r>
              <a:rPr lang="en-US" sz="1600" dirty="0" smtClean="0">
                <a:gradFill>
                  <a:gsLst>
                    <a:gs pos="0">
                      <a:schemeClr val="tx1"/>
                    </a:gs>
                    <a:gs pos="86000">
                      <a:schemeClr val="tx1"/>
                    </a:gs>
                  </a:gsLst>
                  <a:lin ang="5400000" scaled="0"/>
                </a:gradFill>
              </a:rPr>
              <a:t>(Automated)</a:t>
            </a:r>
          </a:p>
          <a:p>
            <a:pPr marL="342900" indent="-342900">
              <a:buFont typeface="+mj-lt"/>
              <a:buAutoNum type="arabicPeriod"/>
            </a:pPr>
            <a:r>
              <a:rPr lang="en-US" sz="1600" dirty="0" smtClean="0">
                <a:gradFill>
                  <a:gsLst>
                    <a:gs pos="0">
                      <a:schemeClr val="tx1"/>
                    </a:gs>
                    <a:gs pos="86000">
                      <a:schemeClr val="tx1"/>
                    </a:gs>
                  </a:gsLst>
                  <a:lin ang="5400000" scaled="0"/>
                </a:gradFill>
              </a:rPr>
              <a:t>Update Change Log in Service Manager (Automated)</a:t>
            </a:r>
          </a:p>
          <a:p>
            <a:pPr marL="342900" indent="-342900">
              <a:buFont typeface="+mj-lt"/>
              <a:buAutoNum type="arabicPeriod"/>
            </a:pPr>
            <a:r>
              <a:rPr lang="en-US" sz="1600" dirty="0" smtClean="0">
                <a:gradFill>
                  <a:gsLst>
                    <a:gs pos="0">
                      <a:schemeClr val="tx1"/>
                    </a:gs>
                    <a:gs pos="86000">
                      <a:schemeClr val="tx1"/>
                    </a:gs>
                  </a:gsLst>
                  <a:lin ang="5400000" scaled="0"/>
                </a:gradFill>
              </a:rPr>
              <a:t>Remediate known failures (Automated)</a:t>
            </a:r>
          </a:p>
          <a:p>
            <a:pPr marL="342900" indent="-342900">
              <a:buFont typeface="+mj-lt"/>
              <a:buAutoNum type="arabicPeriod"/>
            </a:pPr>
            <a:r>
              <a:rPr lang="en-US" sz="1600" dirty="0" smtClean="0">
                <a:gradFill>
                  <a:gsLst>
                    <a:gs pos="0">
                      <a:schemeClr val="tx1"/>
                    </a:gs>
                    <a:gs pos="86000">
                      <a:schemeClr val="tx1"/>
                    </a:gs>
                  </a:gsLst>
                  <a:lin ang="5400000" scaled="0"/>
                </a:gradFill>
              </a:rPr>
              <a:t>Escalate issues in Service Manager (Automated)</a:t>
            </a:r>
          </a:p>
          <a:p>
            <a:pPr marL="342900" indent="-342900">
              <a:buFont typeface="+mj-lt"/>
              <a:buAutoNum type="arabicPeriod"/>
            </a:pPr>
            <a:r>
              <a:rPr lang="en-US" sz="1600" dirty="0">
                <a:gradFill>
                  <a:gsLst>
                    <a:gs pos="0">
                      <a:schemeClr val="tx1"/>
                    </a:gs>
                    <a:gs pos="86000">
                      <a:schemeClr val="tx1"/>
                    </a:gs>
                  </a:gsLst>
                  <a:lin ang="5400000" scaled="0"/>
                </a:gradFill>
              </a:rPr>
              <a:t>Close Change Request </a:t>
            </a:r>
            <a:r>
              <a:rPr lang="en-US" sz="1600" dirty="0" smtClean="0">
                <a:gradFill>
                  <a:gsLst>
                    <a:gs pos="0">
                      <a:schemeClr val="tx1"/>
                    </a:gs>
                    <a:gs pos="86000">
                      <a:schemeClr val="tx1"/>
                    </a:gs>
                  </a:gsLst>
                  <a:lin ang="5400000" scaled="0"/>
                </a:gradFill>
              </a:rPr>
              <a:t>in Service Manager (Automated)</a:t>
            </a:r>
            <a:endParaRPr lang="en-US" sz="1600"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50405166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hasat\Pictures\opreadines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2" y="990600"/>
            <a:ext cx="10739854" cy="533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62167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chasat\Pictures\opreadines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2" y="357939"/>
            <a:ext cx="10791826" cy="649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91543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Desktop Patch Tuesday Process</a:t>
            </a:r>
            <a:endParaRPr lang="en-US" dirty="0"/>
          </a:p>
        </p:txBody>
      </p:sp>
      <p:sp>
        <p:nvSpPr>
          <p:cNvPr id="11" name="Subtitle 10"/>
          <p:cNvSpPr>
            <a:spLocks noGrp="1"/>
          </p:cNvSpPr>
          <p:nvPr>
            <p:ph type="subTitle" idx="1"/>
          </p:nvPr>
        </p:nvSpPr>
        <p:spPr/>
        <p:txBody>
          <a:bodyPr/>
          <a:lstStyle/>
          <a:p>
            <a:r>
              <a:rPr lang="en-US" smtClean="0"/>
              <a:t>Preparing and distributing software update packages</a:t>
            </a:r>
            <a:endParaRPr lang="en-US" dirty="0"/>
          </a:p>
        </p:txBody>
      </p:sp>
      <p:sp>
        <p:nvSpPr>
          <p:cNvPr id="4" name="Text Placeholder 3"/>
          <p:cNvSpPr>
            <a:spLocks noGrp="1"/>
          </p:cNvSpPr>
          <p:nvPr>
            <p:ph type="body" sz="quarter" idx="10"/>
          </p:nvPr>
        </p:nvSpPr>
        <p:spPr/>
        <p:txBody>
          <a:bodyPr/>
          <a:lstStyle/>
          <a:p>
            <a:r>
              <a:rPr lang="en-US" smtClean="0"/>
              <a:t>Administration</a:t>
            </a:r>
            <a:endParaRPr lang="en-US" dirty="0"/>
          </a:p>
        </p:txBody>
      </p:sp>
    </p:spTree>
    <p:extLst>
      <p:ext uri="{BB962C8B-B14F-4D97-AF65-F5344CB8AC3E}">
        <p14:creationId xmlns:p14="http://schemas.microsoft.com/office/powerpoint/2010/main" val="329401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Topics To Be Covered Today</a:t>
            </a:r>
            <a:endParaRPr lang="en-US" dirty="0"/>
          </a:p>
        </p:txBody>
      </p:sp>
      <p:sp>
        <p:nvSpPr>
          <p:cNvPr id="3" name="Text Placeholder 2"/>
          <p:cNvSpPr>
            <a:spLocks noGrp="1"/>
          </p:cNvSpPr>
          <p:nvPr>
            <p:ph type="body" sz="quarter" idx="10"/>
          </p:nvPr>
        </p:nvSpPr>
        <p:spPr/>
        <p:txBody>
          <a:bodyPr/>
          <a:lstStyle/>
          <a:p>
            <a:r>
              <a:rPr lang="en-US" dirty="0" smtClean="0"/>
              <a:t>Real World Scenarios: </a:t>
            </a:r>
            <a:r>
              <a:rPr lang="en-US" dirty="0" err="1" smtClean="0"/>
              <a:t>Opalis</a:t>
            </a:r>
            <a:r>
              <a:rPr lang="en-US" dirty="0" smtClean="0"/>
              <a:t> at Microsoft</a:t>
            </a:r>
          </a:p>
          <a:p>
            <a:pPr lvl="2"/>
            <a:r>
              <a:rPr lang="en-US" dirty="0" smtClean="0"/>
              <a:t>Administration</a:t>
            </a:r>
          </a:p>
          <a:p>
            <a:pPr lvl="2"/>
            <a:r>
              <a:rPr lang="en-US" dirty="0" smtClean="0"/>
              <a:t>VMM &amp; Role Provisioning</a:t>
            </a:r>
          </a:p>
          <a:p>
            <a:pPr lvl="2"/>
            <a:r>
              <a:rPr lang="en-US" dirty="0" smtClean="0"/>
              <a:t>SR Fulfillment / IR Remediation</a:t>
            </a:r>
          </a:p>
          <a:p>
            <a:r>
              <a:rPr lang="en-US" dirty="0" smtClean="0"/>
              <a:t>Management Platforms and Service Delivery (MPSD) Operations Using </a:t>
            </a:r>
            <a:r>
              <a:rPr lang="en-US" dirty="0" err="1" smtClean="0"/>
              <a:t>Opalis</a:t>
            </a:r>
            <a:endParaRPr lang="en-US" dirty="0" smtClean="0"/>
          </a:p>
          <a:p>
            <a:r>
              <a:rPr lang="en-US" dirty="0" smtClean="0"/>
              <a:t>Lessons Learned</a:t>
            </a:r>
          </a:p>
          <a:p>
            <a:r>
              <a:rPr lang="en-US" dirty="0" smtClean="0"/>
              <a:t>Q&amp;A</a:t>
            </a:r>
            <a:endParaRPr lang="en-US" dirty="0"/>
          </a:p>
        </p:txBody>
      </p:sp>
    </p:spTree>
    <p:extLst>
      <p:ext uri="{BB962C8B-B14F-4D97-AF65-F5344CB8AC3E}">
        <p14:creationId xmlns:p14="http://schemas.microsoft.com/office/powerpoint/2010/main" val="274254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bwMode="auto">
          <a:xfrm rot="5400000">
            <a:off x="3438493" y="2601881"/>
            <a:ext cx="5105400" cy="3254438"/>
          </a:xfrm>
          <a:prstGeom prst="homePlat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vert270" wrap="square" lIns="182880" tIns="91440" rIns="91440" bIns="182880" numCol="1" rtlCol="0" anchor="t" anchorCtr="0" compatLnSpc="1">
            <a:prstTxWarp prst="textNoShape">
              <a:avLst/>
            </a:prstTxWarp>
          </a:bodyPr>
          <a:lstStyle/>
          <a:p>
            <a:pP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smtClean="0"/>
              <a:t>Solution Overview – Desktop Patch Process</a:t>
            </a:r>
            <a:endParaRPr lang="en-US" dirty="0"/>
          </a:p>
        </p:txBody>
      </p:sp>
      <p:sp>
        <p:nvSpPr>
          <p:cNvPr id="4" name="Pentagon 3"/>
          <p:cNvSpPr/>
          <p:nvPr/>
        </p:nvSpPr>
        <p:spPr bwMode="auto">
          <a:xfrm rot="5400000">
            <a:off x="-533401" y="2590800"/>
            <a:ext cx="5105400" cy="3276600"/>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vert270" wrap="square" lIns="182880" tIns="91440" rIns="91440" bIns="182880" numCol="1" rtlCol="0" anchor="t" anchorCtr="0" compatLnSpc="1">
            <a:prstTxWarp prst="textNoShape">
              <a:avLst/>
            </a:prstTxWarp>
          </a:bodyPr>
          <a:lstStyle/>
          <a:p>
            <a:pPr defTabSz="914099" fontAlgn="base">
              <a:spcBef>
                <a:spcPts val="600"/>
              </a:spcBef>
              <a:spcAft>
                <a:spcPct val="0"/>
              </a:spcAft>
            </a:pPr>
            <a:r>
              <a:rPr lang="en-US" dirty="0" smtClean="0">
                <a:gradFill>
                  <a:gsLst>
                    <a:gs pos="0">
                      <a:srgbClr val="FFFFFF"/>
                    </a:gs>
                    <a:gs pos="100000">
                      <a:srgbClr val="FFFFFF"/>
                    </a:gs>
                  </a:gsLst>
                  <a:lin ang="5400000" scaled="0"/>
                </a:gradFill>
              </a:rPr>
              <a:t>Patching process:</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Manual monthly process</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Four part process</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No auditing and quality control</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Resource and time intensive</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Multiple </a:t>
            </a:r>
            <a:r>
              <a:rPr lang="en-US" dirty="0">
                <a:gradFill>
                  <a:gsLst>
                    <a:gs pos="0">
                      <a:schemeClr val="tx1"/>
                    </a:gs>
                    <a:gs pos="86000">
                      <a:schemeClr val="tx1"/>
                    </a:gs>
                  </a:gsLst>
                  <a:lin ang="5400000" scaled="0"/>
                </a:gradFill>
              </a:rPr>
              <a:t>teams involved</a:t>
            </a:r>
          </a:p>
          <a:p>
            <a:pPr marL="290513" indent="-290513" fontAlgn="base">
              <a:lnSpc>
                <a:spcPct val="90000"/>
              </a:lnSpc>
              <a:spcBef>
                <a:spcPct val="20000"/>
              </a:spcBef>
              <a:spcAft>
                <a:spcPct val="0"/>
              </a:spcAft>
              <a:buSzPct val="90000"/>
              <a:buBlip>
                <a:blip r:embed="rId3"/>
              </a:buBlip>
            </a:pPr>
            <a:r>
              <a:rPr lang="en-US" dirty="0">
                <a:gradFill>
                  <a:gsLst>
                    <a:gs pos="0">
                      <a:schemeClr val="tx1"/>
                    </a:gs>
                    <a:gs pos="86000">
                      <a:schemeClr val="tx1"/>
                    </a:gs>
                  </a:gsLst>
                  <a:lin ang="5400000" scaled="0"/>
                </a:gradFill>
              </a:rPr>
              <a:t>Hand-offs are expensive</a:t>
            </a:r>
          </a:p>
          <a:p>
            <a:pPr marL="290513" indent="-290513" fontAlgn="base">
              <a:lnSpc>
                <a:spcPct val="90000"/>
              </a:lnSpc>
              <a:spcBef>
                <a:spcPct val="20000"/>
              </a:spcBef>
              <a:spcAft>
                <a:spcPct val="0"/>
              </a:spcAft>
              <a:buSzPct val="90000"/>
              <a:buBlip>
                <a:blip r:embed="rId3"/>
              </a:buBlip>
            </a:pPr>
            <a:r>
              <a:rPr lang="en-US" dirty="0">
                <a:gradFill>
                  <a:gsLst>
                    <a:gs pos="0">
                      <a:schemeClr val="tx1"/>
                    </a:gs>
                    <a:gs pos="86000">
                      <a:schemeClr val="tx1"/>
                    </a:gs>
                  </a:gsLst>
                  <a:lin ang="5400000" scaled="0"/>
                </a:gradFill>
              </a:rPr>
              <a:t>Process repeated across customers</a:t>
            </a:r>
          </a:p>
          <a:p>
            <a:pP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6" name="Pentagon 5"/>
          <p:cNvSpPr/>
          <p:nvPr/>
        </p:nvSpPr>
        <p:spPr bwMode="auto">
          <a:xfrm rot="5400000">
            <a:off x="7466012" y="2590799"/>
            <a:ext cx="5105400" cy="3276600"/>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vert270" wrap="square" lIns="182880" tIns="91440" rIns="91436" bIns="182880" numCol="1" rtlCol="0" anchor="t" anchorCtr="0" compatLnSpc="1">
            <a:prstTxWarp prst="textNoShape">
              <a:avLst/>
            </a:prstTxWarp>
          </a:bodyPr>
          <a:lstStyle/>
          <a:p>
            <a:pPr defTabSz="914099" fontAlgn="base">
              <a:spcBef>
                <a:spcPts val="600"/>
              </a:spcBef>
              <a:spcAft>
                <a:spcPct val="0"/>
              </a:spcAft>
            </a:pPr>
            <a:r>
              <a:rPr lang="en-US" dirty="0" smtClean="0">
                <a:gradFill>
                  <a:gsLst>
                    <a:gs pos="0">
                      <a:srgbClr val="FFFFFF"/>
                    </a:gs>
                    <a:gs pos="100000">
                      <a:srgbClr val="FFFFFF"/>
                    </a:gs>
                  </a:gsLst>
                  <a:lin ang="5400000" scaled="0"/>
                </a:gradFill>
              </a:rPr>
              <a:t>Goal of Opalis automation:</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Automate process</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Streamline 4 part process</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Provide auditing and quality control</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Save time and resources</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Orchestrate actions across teams</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Standardize across customers</a:t>
            </a:r>
          </a:p>
        </p:txBody>
      </p:sp>
      <p:sp>
        <p:nvSpPr>
          <p:cNvPr id="7" name="Rounded Rectangle 6"/>
          <p:cNvSpPr/>
          <p:nvPr/>
        </p:nvSpPr>
        <p:spPr bwMode="auto">
          <a:xfrm>
            <a:off x="379412" y="990600"/>
            <a:ext cx="3278188" cy="762000"/>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gradFill>
                  <a:gsLst>
                    <a:gs pos="0">
                      <a:srgbClr val="FFFFFF"/>
                    </a:gs>
                    <a:gs pos="100000">
                      <a:srgbClr val="FFFFFF"/>
                    </a:gs>
                  </a:gsLst>
                  <a:lin ang="5400000" scaled="0"/>
                </a:gradFill>
              </a:rPr>
              <a:t>Business Challenge</a:t>
            </a:r>
          </a:p>
        </p:txBody>
      </p:sp>
      <p:sp>
        <p:nvSpPr>
          <p:cNvPr id="9" name="Rounded Rectangle 8"/>
          <p:cNvSpPr/>
          <p:nvPr/>
        </p:nvSpPr>
        <p:spPr bwMode="auto">
          <a:xfrm>
            <a:off x="4363974" y="990600"/>
            <a:ext cx="3278188" cy="7620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gradFill>
                  <a:gsLst>
                    <a:gs pos="0">
                      <a:srgbClr val="FFFFFF"/>
                    </a:gs>
                    <a:gs pos="100000">
                      <a:srgbClr val="FFFFFF"/>
                    </a:gs>
                  </a:gsLst>
                  <a:lin ang="5400000" scaled="0"/>
                </a:gradFill>
              </a:rPr>
              <a:t>Solution</a:t>
            </a:r>
          </a:p>
        </p:txBody>
      </p:sp>
      <p:sp>
        <p:nvSpPr>
          <p:cNvPr id="10" name="Rounded Rectangle 9"/>
          <p:cNvSpPr/>
          <p:nvPr/>
        </p:nvSpPr>
        <p:spPr bwMode="auto">
          <a:xfrm>
            <a:off x="8380412" y="990600"/>
            <a:ext cx="3278188" cy="762000"/>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gradFill>
                  <a:gsLst>
                    <a:gs pos="0">
                      <a:srgbClr val="FFFFFF"/>
                    </a:gs>
                    <a:gs pos="100000">
                      <a:srgbClr val="FFFFFF"/>
                    </a:gs>
                  </a:gsLst>
                  <a:lin ang="5400000" scaled="0"/>
                </a:gradFill>
              </a:rPr>
              <a:t>Results/Goals</a:t>
            </a:r>
            <a:endParaRPr lang="en-US" sz="2000" dirty="0" smtClean="0">
              <a:gradFill>
                <a:gsLst>
                  <a:gs pos="0">
                    <a:srgbClr val="FFFFFF"/>
                  </a:gs>
                  <a:gs pos="100000">
                    <a:srgbClr val="FFFFFF"/>
                  </a:gs>
                </a:gsLst>
                <a:lin ang="5400000" scaled="0"/>
              </a:gradFill>
            </a:endParaRPr>
          </a:p>
        </p:txBody>
      </p:sp>
      <p:sp>
        <p:nvSpPr>
          <p:cNvPr id="13" name="Right Arrow 12"/>
          <p:cNvSpPr/>
          <p:nvPr/>
        </p:nvSpPr>
        <p:spPr bwMode="auto">
          <a:xfrm>
            <a:off x="3711285" y="1054925"/>
            <a:ext cx="606777" cy="609600"/>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4" name="Right Arrow 13"/>
          <p:cNvSpPr/>
          <p:nvPr/>
        </p:nvSpPr>
        <p:spPr bwMode="auto">
          <a:xfrm>
            <a:off x="7726135" y="1079665"/>
            <a:ext cx="606777" cy="609600"/>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026" name="Picture 2" descr="C:\Users\chasat\Pictures\VS-TFSrvr10_h_rg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7808" y="4700051"/>
            <a:ext cx="2967637" cy="1767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pross\Documents\Work\Logos\SysCnt-ConfigMgr_h_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5350" y="3124200"/>
            <a:ext cx="2938077" cy="7654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Opalis_logo_whiteText_orang.png"/>
          <p:cNvPicPr>
            <a:picLocks noChangeAspect="1"/>
          </p:cNvPicPr>
          <p:nvPr/>
        </p:nvPicPr>
        <p:blipFill>
          <a:blip r:embed="rId6"/>
          <a:stretch>
            <a:fillRect/>
          </a:stretch>
        </p:blipFill>
        <p:spPr>
          <a:xfrm>
            <a:off x="4951412" y="1905000"/>
            <a:ext cx="2224944" cy="1233116"/>
          </a:xfrm>
          <a:prstGeom prst="rect">
            <a:avLst/>
          </a:prstGeom>
        </p:spPr>
      </p:pic>
      <p:sp>
        <p:nvSpPr>
          <p:cNvPr id="3" name="TextBox 2"/>
          <p:cNvSpPr txBox="1"/>
          <p:nvPr/>
        </p:nvSpPr>
        <p:spPr>
          <a:xfrm>
            <a:off x="4883637" y="4078671"/>
            <a:ext cx="2391024" cy="307777"/>
          </a:xfrm>
          <a:prstGeom prst="rect">
            <a:avLst/>
          </a:prstGeom>
          <a:noFill/>
        </p:spPr>
        <p:txBody>
          <a:bodyPr wrap="square" lIns="0" tIns="0" rIns="0" bIns="0" rtlCol="0">
            <a:spAutoFit/>
          </a:bodyPr>
          <a:lstStyle/>
          <a:p>
            <a:r>
              <a:rPr lang="en-US" sz="2000" dirty="0" smtClean="0">
                <a:solidFill>
                  <a:schemeClr val="bg1"/>
                </a:solidFill>
              </a:rPr>
              <a:t>Windows PowerShell</a:t>
            </a:r>
          </a:p>
        </p:txBody>
      </p:sp>
    </p:spTree>
    <p:extLst>
      <p:ext uri="{BB962C8B-B14F-4D97-AF65-F5344CB8AC3E}">
        <p14:creationId xmlns:p14="http://schemas.microsoft.com/office/powerpoint/2010/main" val="15342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6" grpId="0" animBg="1"/>
      <p:bldP spid="7" grpId="0" animBg="1"/>
      <p:bldP spid="9" grpId="0" animBg="1"/>
      <p:bldP spid="10" grpId="0" animBg="1"/>
      <p:bldP spid="13" grpId="0" animBg="1"/>
      <p:bldP spid="14"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Desktop Patch Tuesday Process </a:t>
            </a:r>
            <a:br>
              <a:rPr lang="en-US" smtClean="0"/>
            </a:br>
            <a:r>
              <a:rPr lang="en-US" smtClean="0"/>
              <a:t>Planning and Assessment</a:t>
            </a:r>
            <a:endParaRPr lang="en-US" dirty="0"/>
          </a:p>
        </p:txBody>
      </p:sp>
      <p:sp>
        <p:nvSpPr>
          <p:cNvPr id="11" name="Text Placeholder 10"/>
          <p:cNvSpPr>
            <a:spLocks noGrp="1"/>
          </p:cNvSpPr>
          <p:nvPr>
            <p:ph type="body" sz="quarter" idx="10"/>
          </p:nvPr>
        </p:nvSpPr>
        <p:spPr>
          <a:xfrm>
            <a:off x="519112" y="1905000"/>
            <a:ext cx="11149013" cy="4475071"/>
          </a:xfrm>
        </p:spPr>
        <p:txBody>
          <a:bodyPr/>
          <a:lstStyle/>
          <a:p>
            <a:pPr marL="514350" indent="-514350">
              <a:buFont typeface="+mj-lt"/>
              <a:buAutoNum type="arabicPeriod"/>
            </a:pPr>
            <a:r>
              <a:rPr lang="en-US" dirty="0" smtClean="0"/>
              <a:t>Document business requirements</a:t>
            </a:r>
          </a:p>
          <a:p>
            <a:pPr lvl="1"/>
            <a:r>
              <a:rPr lang="en-US" dirty="0" smtClean="0"/>
              <a:t>Scale to 280,000+ desktops</a:t>
            </a:r>
          </a:p>
          <a:p>
            <a:pPr lvl="1"/>
            <a:r>
              <a:rPr lang="en-US" dirty="0" smtClean="0"/>
              <a:t>Support multiple customer environments</a:t>
            </a:r>
          </a:p>
          <a:p>
            <a:pPr lvl="1"/>
            <a:r>
              <a:rPr lang="en-US" dirty="0" smtClean="0"/>
              <a:t>Orchestrate process, people, and technology</a:t>
            </a:r>
          </a:p>
          <a:p>
            <a:pPr marL="514350" indent="-514350">
              <a:buFont typeface="+mj-lt"/>
              <a:buAutoNum type="arabicPeriod"/>
            </a:pPr>
            <a:r>
              <a:rPr lang="en-US" dirty="0" smtClean="0"/>
              <a:t>Develop functional spec and update patch process flow</a:t>
            </a:r>
          </a:p>
          <a:p>
            <a:pPr marL="514350" indent="-514350">
              <a:buFont typeface="+mj-lt"/>
              <a:buAutoNum type="arabicPeriod"/>
            </a:pPr>
            <a:r>
              <a:rPr lang="en-US" dirty="0" smtClean="0"/>
              <a:t>Evaluate functional requirements against </a:t>
            </a:r>
            <a:r>
              <a:rPr lang="en-US" dirty="0" err="1" smtClean="0"/>
              <a:t>Opalis</a:t>
            </a:r>
            <a:r>
              <a:rPr lang="en-US" dirty="0" smtClean="0"/>
              <a:t> 6.3 </a:t>
            </a:r>
            <a:r>
              <a:rPr lang="en-US" dirty="0" err="1" smtClean="0"/>
              <a:t>ConfigMgr</a:t>
            </a:r>
            <a:r>
              <a:rPr lang="en-US" dirty="0" smtClean="0"/>
              <a:t> IP objects</a:t>
            </a:r>
          </a:p>
          <a:p>
            <a:pPr marL="514350" indent="-514350">
              <a:buFont typeface="+mj-lt"/>
              <a:buAutoNum type="arabicPeriod"/>
            </a:pPr>
            <a:r>
              <a:rPr lang="en-US" dirty="0" smtClean="0"/>
              <a:t>Work with </a:t>
            </a:r>
            <a:r>
              <a:rPr lang="en-US" dirty="0" err="1" smtClean="0"/>
              <a:t>Opalis</a:t>
            </a:r>
            <a:r>
              <a:rPr lang="en-US" dirty="0" smtClean="0"/>
              <a:t> PG to fill the gaps</a:t>
            </a:r>
          </a:p>
          <a:p>
            <a:endParaRPr lang="en-US" dirty="0"/>
          </a:p>
        </p:txBody>
      </p:sp>
    </p:spTree>
    <p:extLst>
      <p:ext uri="{BB962C8B-B14F-4D97-AF65-F5344CB8AC3E}">
        <p14:creationId xmlns:p14="http://schemas.microsoft.com/office/powerpoint/2010/main" val="121119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500"/>
                                        <p:tgtEl>
                                          <p:spTgt spid="11">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5" end="5"/>
                                            </p:txEl>
                                          </p:spTgt>
                                        </p:tgtEl>
                                        <p:attrNameLst>
                                          <p:attrName>style.visibility</p:attrName>
                                        </p:attrNameLst>
                                      </p:cBhvr>
                                      <p:to>
                                        <p:strVal val="visible"/>
                                      </p:to>
                                    </p:set>
                                    <p:animEffect transition="in" filter="fade">
                                      <p:cBhvr>
                                        <p:cTn id="26" dur="500"/>
                                        <p:tgtEl>
                                          <p:spTgt spid="11">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fade">
                                      <p:cBhvr>
                                        <p:cTn id="31"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Configuration Manager IP Comparison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2" y="1479624"/>
            <a:ext cx="3418543" cy="321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212" y="1479624"/>
            <a:ext cx="3581400" cy="513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1412" y="1202625"/>
            <a:ext cx="3418543" cy="276999"/>
          </a:xfrm>
          <a:prstGeom prst="rect">
            <a:avLst/>
          </a:prstGeom>
        </p:spPr>
        <p:style>
          <a:lnRef idx="1">
            <a:schemeClr val="dk1"/>
          </a:lnRef>
          <a:fillRef idx="3">
            <a:schemeClr val="dk1"/>
          </a:fillRef>
          <a:effectRef idx="2">
            <a:schemeClr val="dk1"/>
          </a:effectRef>
          <a:fontRef idx="minor">
            <a:schemeClr val="lt1"/>
          </a:fontRef>
        </p:style>
        <p:txBody>
          <a:bodyPr wrap="square" lIns="0" tIns="0" rIns="0" bIns="0" rtlCol="0">
            <a:spAutoFit/>
          </a:bodyPr>
          <a:lstStyle/>
          <a:p>
            <a:r>
              <a:rPr lang="en-US" dirty="0" smtClean="0">
                <a:gradFill>
                  <a:gsLst>
                    <a:gs pos="0">
                      <a:schemeClr val="tx1"/>
                    </a:gs>
                    <a:gs pos="86000">
                      <a:schemeClr val="tx1"/>
                    </a:gs>
                  </a:gsLst>
                  <a:lin ang="5400000" scaled="0"/>
                </a:gradFill>
              </a:rPr>
              <a:t>Opalis 6.3 </a:t>
            </a:r>
            <a:r>
              <a:rPr lang="en-US" dirty="0" err="1" smtClean="0">
                <a:gradFill>
                  <a:gsLst>
                    <a:gs pos="0">
                      <a:schemeClr val="tx1"/>
                    </a:gs>
                    <a:gs pos="86000">
                      <a:schemeClr val="tx1"/>
                    </a:gs>
                  </a:gsLst>
                  <a:lin ang="5400000" scaled="0"/>
                </a:gradFill>
              </a:rPr>
              <a:t>ConfigMgr</a:t>
            </a:r>
            <a:r>
              <a:rPr lang="en-US" dirty="0" smtClean="0">
                <a:gradFill>
                  <a:gsLst>
                    <a:gs pos="0">
                      <a:schemeClr val="tx1"/>
                    </a:gs>
                    <a:gs pos="86000">
                      <a:schemeClr val="tx1"/>
                    </a:gs>
                  </a:gsLst>
                  <a:lin ang="5400000" scaled="0"/>
                </a:gradFill>
              </a:rPr>
              <a:t> IP</a:t>
            </a:r>
          </a:p>
        </p:txBody>
      </p:sp>
      <p:sp>
        <p:nvSpPr>
          <p:cNvPr id="7" name="TextBox 6"/>
          <p:cNvSpPr txBox="1"/>
          <p:nvPr/>
        </p:nvSpPr>
        <p:spPr>
          <a:xfrm>
            <a:off x="6399212" y="1199473"/>
            <a:ext cx="3581400" cy="276999"/>
          </a:xfrm>
          <a:prstGeom prst="rect">
            <a:avLst/>
          </a:prstGeom>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dirty="0" err="1" smtClean="0">
                <a:gradFill>
                  <a:gsLst>
                    <a:gs pos="0">
                      <a:schemeClr val="tx1"/>
                    </a:gs>
                    <a:gs pos="86000">
                      <a:schemeClr val="tx1"/>
                    </a:gs>
                  </a:gsLst>
                  <a:lin ang="5400000" scaled="0"/>
                </a:gradFill>
              </a:rPr>
              <a:t>ConfigMgr</a:t>
            </a:r>
            <a:r>
              <a:rPr lang="en-US" dirty="0" smtClean="0">
                <a:gradFill>
                  <a:gsLst>
                    <a:gs pos="0">
                      <a:schemeClr val="tx1"/>
                    </a:gs>
                    <a:gs pos="86000">
                      <a:schemeClr val="tx1"/>
                    </a:gs>
                  </a:gsLst>
                  <a:lin ang="5400000" scaled="0"/>
                </a:gradFill>
              </a:rPr>
              <a:t> 2007 Community IP</a:t>
            </a:r>
          </a:p>
        </p:txBody>
      </p:sp>
    </p:spTree>
    <p:extLst>
      <p:ext uri="{BB962C8B-B14F-4D97-AF65-F5344CB8AC3E}">
        <p14:creationId xmlns:p14="http://schemas.microsoft.com/office/powerpoint/2010/main" val="1459281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16227" y="4681755"/>
            <a:ext cx="998476" cy="1183417"/>
            <a:chOff x="7848600" y="2133600"/>
            <a:chExt cx="746356" cy="890981"/>
          </a:xfrm>
        </p:grpSpPr>
        <p:pic>
          <p:nvPicPr>
            <p:cNvPr id="30" name="Picture 29"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7848600" y="2133600"/>
              <a:ext cx="548394" cy="561860"/>
            </a:xfrm>
            <a:prstGeom prst="rect">
              <a:avLst/>
            </a:prstGeom>
            <a:noFill/>
            <a:ln w="9525">
              <a:noFill/>
              <a:miter lim="800000"/>
              <a:headEnd/>
              <a:tailEnd/>
            </a:ln>
          </p:spPr>
        </p:pic>
        <p:sp>
          <p:nvSpPr>
            <p:cNvPr id="31" name="AutoShape 17"/>
            <p:cNvSpPr>
              <a:spLocks noChangeArrowheads="1"/>
            </p:cNvSpPr>
            <p:nvPr/>
          </p:nvSpPr>
          <p:spPr bwMode="auto">
            <a:xfrm flipH="1">
              <a:off x="8107973" y="2414530"/>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2" name="TextBox 31"/>
            <p:cNvSpPr txBox="1"/>
            <p:nvPr/>
          </p:nvSpPr>
          <p:spPr>
            <a:xfrm>
              <a:off x="8053755" y="2792859"/>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3" name="Picture 17" descr="C:\Program Files (x86)\Microsoft Office\MEDIA\CAGCAT10\j0285750.wmf"/>
            <p:cNvPicPr>
              <a:picLocks noChangeAspect="1" noChangeArrowheads="1"/>
            </p:cNvPicPr>
            <p:nvPr/>
          </p:nvPicPr>
          <p:blipFill>
            <a:blip r:embed="rId4" cstate="print"/>
            <a:srcRect/>
            <a:stretch>
              <a:fillRect/>
            </a:stretch>
          </p:blipFill>
          <p:spPr bwMode="auto">
            <a:xfrm>
              <a:off x="8061556" y="2517975"/>
              <a:ext cx="304062" cy="143882"/>
            </a:xfrm>
            <a:prstGeom prst="rect">
              <a:avLst/>
            </a:prstGeom>
            <a:noFill/>
          </p:spPr>
        </p:pic>
        <p:pic>
          <p:nvPicPr>
            <p:cNvPr id="34" name="Picture 17" descr="C:\Program Files (x86)\Microsoft Office\MEDIA\CAGCAT10\j0285750.wmf"/>
            <p:cNvPicPr>
              <a:picLocks noChangeAspect="1" noChangeArrowheads="1"/>
            </p:cNvPicPr>
            <p:nvPr/>
          </p:nvPicPr>
          <p:blipFill>
            <a:blip r:embed="rId4" cstate="print"/>
            <a:srcRect/>
            <a:stretch>
              <a:fillRect/>
            </a:stretch>
          </p:blipFill>
          <p:spPr bwMode="auto">
            <a:xfrm>
              <a:off x="8176225" y="2606272"/>
              <a:ext cx="304062" cy="143882"/>
            </a:xfrm>
            <a:prstGeom prst="rect">
              <a:avLst/>
            </a:prstGeom>
            <a:noFill/>
          </p:spPr>
        </p:pic>
        <p:pic>
          <p:nvPicPr>
            <p:cNvPr id="35" name="Picture 34" descr="C:\Program Files (x86)\Microsoft Office\MEDIA\CAGCAT10\j0285750.wmf"/>
            <p:cNvPicPr>
              <a:picLocks noChangeAspect="1" noChangeArrowheads="1"/>
            </p:cNvPicPr>
            <p:nvPr/>
          </p:nvPicPr>
          <p:blipFill>
            <a:blip r:embed="rId4" cstate="print"/>
            <a:srcRect/>
            <a:stretch>
              <a:fillRect/>
            </a:stretch>
          </p:blipFill>
          <p:spPr bwMode="auto">
            <a:xfrm>
              <a:off x="8290894" y="2694568"/>
              <a:ext cx="304062" cy="143882"/>
            </a:xfrm>
            <a:prstGeom prst="rect">
              <a:avLst/>
            </a:prstGeom>
            <a:noFill/>
          </p:spPr>
        </p:pic>
      </p:grpSp>
      <p:grpSp>
        <p:nvGrpSpPr>
          <p:cNvPr id="16" name="Group 15"/>
          <p:cNvGrpSpPr/>
          <p:nvPr/>
        </p:nvGrpSpPr>
        <p:grpSpPr>
          <a:xfrm>
            <a:off x="2266450" y="4692475"/>
            <a:ext cx="845071" cy="1183417"/>
            <a:chOff x="6044095" y="2130924"/>
            <a:chExt cx="631687" cy="890981"/>
          </a:xfrm>
        </p:grpSpPr>
        <p:pic>
          <p:nvPicPr>
            <p:cNvPr id="36" name="Picture 35"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044095" y="2130924"/>
              <a:ext cx="548394" cy="561860"/>
            </a:xfrm>
            <a:prstGeom prst="rect">
              <a:avLst/>
            </a:prstGeom>
            <a:noFill/>
            <a:ln w="9525">
              <a:noFill/>
              <a:miter lim="800000"/>
              <a:headEnd/>
              <a:tailEnd/>
            </a:ln>
          </p:spPr>
        </p:pic>
        <p:sp>
          <p:nvSpPr>
            <p:cNvPr id="37" name="AutoShape 17"/>
            <p:cNvSpPr>
              <a:spLocks noChangeArrowheads="1"/>
            </p:cNvSpPr>
            <p:nvPr/>
          </p:nvSpPr>
          <p:spPr bwMode="auto">
            <a:xfrm flipH="1">
              <a:off x="6303468" y="2411854"/>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8" name="TextBox 37"/>
            <p:cNvSpPr txBox="1"/>
            <p:nvPr/>
          </p:nvSpPr>
          <p:spPr>
            <a:xfrm>
              <a:off x="6170181" y="2790183"/>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9" name="Picture 17" descr="C:\Program Files (x86)\Microsoft Office\MEDIA\CAGCAT10\j0285750.wmf"/>
            <p:cNvPicPr>
              <a:picLocks noChangeAspect="1" noChangeArrowheads="1"/>
            </p:cNvPicPr>
            <p:nvPr/>
          </p:nvPicPr>
          <p:blipFill>
            <a:blip r:embed="rId4" cstate="print"/>
            <a:srcRect/>
            <a:stretch>
              <a:fillRect/>
            </a:stretch>
          </p:blipFill>
          <p:spPr bwMode="auto">
            <a:xfrm>
              <a:off x="6257051" y="2515299"/>
              <a:ext cx="304062" cy="143882"/>
            </a:xfrm>
            <a:prstGeom prst="rect">
              <a:avLst/>
            </a:prstGeom>
            <a:noFill/>
          </p:spPr>
        </p:pic>
        <p:pic>
          <p:nvPicPr>
            <p:cNvPr id="40" name="Picture 17" descr="C:\Program Files (x86)\Microsoft Office\MEDIA\CAGCAT10\j0285750.wmf"/>
            <p:cNvPicPr>
              <a:picLocks noChangeAspect="1" noChangeArrowheads="1"/>
            </p:cNvPicPr>
            <p:nvPr/>
          </p:nvPicPr>
          <p:blipFill>
            <a:blip r:embed="rId4" cstate="print"/>
            <a:srcRect/>
            <a:stretch>
              <a:fillRect/>
            </a:stretch>
          </p:blipFill>
          <p:spPr bwMode="auto">
            <a:xfrm>
              <a:off x="6371720" y="2603596"/>
              <a:ext cx="304062" cy="143882"/>
            </a:xfrm>
            <a:prstGeom prst="rect">
              <a:avLst/>
            </a:prstGeom>
            <a:noFill/>
          </p:spPr>
        </p:pic>
      </p:grpSp>
      <p:grpSp>
        <p:nvGrpSpPr>
          <p:cNvPr id="15" name="Group 14"/>
          <p:cNvGrpSpPr/>
          <p:nvPr/>
        </p:nvGrpSpPr>
        <p:grpSpPr>
          <a:xfrm>
            <a:off x="2427947" y="5017176"/>
            <a:ext cx="733642" cy="1183417"/>
            <a:chOff x="4205998" y="2131816"/>
            <a:chExt cx="548394" cy="890981"/>
          </a:xfrm>
        </p:grpSpPr>
        <p:pic>
          <p:nvPicPr>
            <p:cNvPr id="41" name="Picture 4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205998" y="2131816"/>
              <a:ext cx="548394" cy="561860"/>
            </a:xfrm>
            <a:prstGeom prst="rect">
              <a:avLst/>
            </a:prstGeom>
            <a:noFill/>
            <a:ln w="12700">
              <a:noFill/>
              <a:prstDash val="sysDash"/>
              <a:miter lim="800000"/>
              <a:headEnd/>
              <a:tailEnd/>
            </a:ln>
          </p:spPr>
        </p:pic>
        <p:sp>
          <p:nvSpPr>
            <p:cNvPr id="42" name="AutoShape 17"/>
            <p:cNvSpPr>
              <a:spLocks noChangeArrowheads="1"/>
            </p:cNvSpPr>
            <p:nvPr/>
          </p:nvSpPr>
          <p:spPr bwMode="auto">
            <a:xfrm flipH="1">
              <a:off x="4465371" y="2412746"/>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3" name="TextBox 42"/>
            <p:cNvSpPr txBox="1"/>
            <p:nvPr/>
          </p:nvSpPr>
          <p:spPr>
            <a:xfrm>
              <a:off x="4332080" y="2791075"/>
              <a:ext cx="138086"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4" name="Picture 17" descr="C:\Program Files (x86)\Microsoft Office\MEDIA\CAGCAT10\j0285750.wmf"/>
            <p:cNvPicPr>
              <a:picLocks noChangeAspect="1" noChangeArrowheads="1"/>
            </p:cNvPicPr>
            <p:nvPr/>
          </p:nvPicPr>
          <p:blipFill>
            <a:blip r:embed="rId4" cstate="print"/>
            <a:srcRect/>
            <a:stretch>
              <a:fillRect/>
            </a:stretch>
          </p:blipFill>
          <p:spPr bwMode="auto">
            <a:xfrm>
              <a:off x="4418954" y="2516191"/>
              <a:ext cx="304062" cy="143882"/>
            </a:xfrm>
            <a:prstGeom prst="rect">
              <a:avLst/>
            </a:prstGeom>
            <a:noFill/>
          </p:spPr>
        </p:pic>
      </p:grpSp>
      <p:sp>
        <p:nvSpPr>
          <p:cNvPr id="8" name="Shape 187393"/>
          <p:cNvSpPr>
            <a:spLocks noGrp="1" noChangeArrowheads="1"/>
          </p:cNvSpPr>
          <p:nvPr>
            <p:ph type="title"/>
          </p:nvPr>
        </p:nvSpPr>
        <p:spPr/>
        <p:txBody>
          <a:bodyPr/>
          <a:lstStyle/>
          <a:p>
            <a:r>
              <a:rPr lang="en-US" smtClean="0"/>
              <a:t>Automated Patch Process</a:t>
            </a:r>
            <a:endParaRPr lang="en-US" dirty="0" smtClean="0"/>
          </a:p>
        </p:txBody>
      </p:sp>
      <p:pic>
        <p:nvPicPr>
          <p:cNvPr id="7" name="Picture 6"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963917" y="5287591"/>
            <a:ext cx="733642" cy="746272"/>
          </a:xfrm>
          <a:prstGeom prst="rect">
            <a:avLst/>
          </a:prstGeom>
          <a:noFill/>
          <a:ln w="12700">
            <a:noFill/>
            <a:prstDash val="sysDash"/>
            <a:miter lim="800000"/>
            <a:headEnd/>
            <a:tailEnd/>
          </a:ln>
        </p:spPr>
      </p:pic>
      <p:pic>
        <p:nvPicPr>
          <p:cNvPr id="9" name="Picture 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246618" y="5284259"/>
            <a:ext cx="733642" cy="746272"/>
          </a:xfrm>
          <a:prstGeom prst="rect">
            <a:avLst/>
          </a:prstGeom>
          <a:noFill/>
          <a:ln w="12700">
            <a:noFill/>
            <a:prstDash val="sysDash"/>
            <a:miter lim="800000"/>
            <a:headEnd/>
            <a:tailEnd/>
          </a:ln>
        </p:spPr>
      </p:pic>
      <p:sp>
        <p:nvSpPr>
          <p:cNvPr id="11" name="AutoShape 17"/>
          <p:cNvSpPr>
            <a:spLocks noChangeArrowheads="1"/>
          </p:cNvSpPr>
          <p:nvPr/>
        </p:nvSpPr>
        <p:spPr bwMode="auto">
          <a:xfrm flipH="1">
            <a:off x="3330738" y="5651021"/>
            <a:ext cx="305821" cy="246557"/>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12" name="TextBox 11"/>
          <p:cNvSpPr txBox="1"/>
          <p:nvPr/>
        </p:nvSpPr>
        <p:spPr>
          <a:xfrm>
            <a:off x="1618389" y="6153523"/>
            <a:ext cx="325281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Worldwide</a:t>
            </a:r>
            <a:r>
              <a:rPr kumimoji="0" lang="en-US" sz="1400" b="1" i="0" u="none" strike="noStrike" kern="0" cap="none" spc="0" normalizeH="0" noProof="0" dirty="0" smtClean="0">
                <a:ln>
                  <a:noFill/>
                </a:ln>
                <a:effectLst/>
                <a:uLnTx/>
                <a:uFillTx/>
              </a:rPr>
              <a:t> Primary/Secondary Sites</a:t>
            </a:r>
            <a:endParaRPr kumimoji="0" lang="en-US" sz="1400" b="1" i="0" u="none" strike="noStrike" kern="0" cap="none" spc="0" normalizeH="0" baseline="0" noProof="0" dirty="0" smtClean="0">
              <a:ln>
                <a:noFill/>
              </a:ln>
              <a:effectLst/>
              <a:uLnTx/>
              <a:uFillTx/>
            </a:endParaRPr>
          </a:p>
        </p:txBody>
      </p:sp>
      <p:pic>
        <p:nvPicPr>
          <p:cNvPr id="13" name="Picture 17" descr="C:\Program Files (x86)\Microsoft Office\MEDIA\CAGCAT10\j0285750.wmf"/>
          <p:cNvPicPr>
            <a:picLocks noChangeAspect="1" noChangeArrowheads="1"/>
          </p:cNvPicPr>
          <p:nvPr/>
        </p:nvPicPr>
        <p:blipFill>
          <a:blip r:embed="rId4" cstate="print"/>
          <a:srcRect/>
          <a:stretch>
            <a:fillRect/>
          </a:stretch>
        </p:blipFill>
        <p:spPr bwMode="auto">
          <a:xfrm>
            <a:off x="3422045" y="5913255"/>
            <a:ext cx="406774" cy="191106"/>
          </a:xfrm>
          <a:prstGeom prst="rect">
            <a:avLst/>
          </a:prstGeom>
          <a:noFill/>
        </p:spPr>
      </p:pic>
      <p:grpSp>
        <p:nvGrpSpPr>
          <p:cNvPr id="14" name="Group 13"/>
          <p:cNvGrpSpPr/>
          <p:nvPr/>
        </p:nvGrpSpPr>
        <p:grpSpPr>
          <a:xfrm>
            <a:off x="2429817" y="5603667"/>
            <a:ext cx="676397" cy="810281"/>
            <a:chOff x="2640683" y="2413638"/>
            <a:chExt cx="505604" cy="610051"/>
          </a:xfrm>
        </p:grpSpPr>
        <p:sp>
          <p:nvSpPr>
            <p:cNvPr id="45" name="AutoShape 17"/>
            <p:cNvSpPr>
              <a:spLocks noChangeArrowheads="1"/>
            </p:cNvSpPr>
            <p:nvPr/>
          </p:nvSpPr>
          <p:spPr bwMode="auto">
            <a:xfrm flipH="1">
              <a:off x="2773973" y="2413638"/>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6" name="TextBox 45"/>
            <p:cNvSpPr txBox="1"/>
            <p:nvPr/>
          </p:nvSpPr>
          <p:spPr>
            <a:xfrm>
              <a:off x="2640683" y="2791967"/>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7" name="Picture 17" descr="C:\Program Files (x86)\Microsoft Office\MEDIA\CAGCAT10\j0285750.wmf"/>
            <p:cNvPicPr>
              <a:picLocks noChangeAspect="1" noChangeArrowheads="1"/>
            </p:cNvPicPr>
            <p:nvPr/>
          </p:nvPicPr>
          <p:blipFill>
            <a:blip r:embed="rId4" cstate="print"/>
            <a:srcRect/>
            <a:stretch>
              <a:fillRect/>
            </a:stretch>
          </p:blipFill>
          <p:spPr bwMode="auto">
            <a:xfrm>
              <a:off x="2727556" y="2517083"/>
              <a:ext cx="304062" cy="143882"/>
            </a:xfrm>
            <a:prstGeom prst="rect">
              <a:avLst/>
            </a:prstGeom>
            <a:noFill/>
          </p:spPr>
        </p:pic>
        <p:pic>
          <p:nvPicPr>
            <p:cNvPr id="48" name="Picture 17" descr="C:\Program Files (x86)\Microsoft Office\MEDIA\CAGCAT10\j0285750.wmf"/>
            <p:cNvPicPr>
              <a:picLocks noChangeAspect="1" noChangeArrowheads="1"/>
            </p:cNvPicPr>
            <p:nvPr/>
          </p:nvPicPr>
          <p:blipFill>
            <a:blip r:embed="rId4" cstate="print"/>
            <a:srcRect/>
            <a:stretch>
              <a:fillRect/>
            </a:stretch>
          </p:blipFill>
          <p:spPr bwMode="auto">
            <a:xfrm>
              <a:off x="2842225" y="2605380"/>
              <a:ext cx="304062" cy="143882"/>
            </a:xfrm>
            <a:prstGeom prst="rect">
              <a:avLst/>
            </a:prstGeom>
            <a:noFill/>
          </p:spPr>
        </p:pic>
      </p:grpSp>
      <p:sp>
        <p:nvSpPr>
          <p:cNvPr id="26" name="TextBox 25"/>
          <p:cNvSpPr txBox="1"/>
          <p:nvPr/>
        </p:nvSpPr>
        <p:spPr>
          <a:xfrm>
            <a:off x="3644067" y="3394939"/>
            <a:ext cx="2815080"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Microsoft 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effectLst/>
                <a:uLnTx/>
                <a:uFillTx/>
              </a:rPr>
              <a:t>ConfigMgr</a:t>
            </a:r>
            <a:r>
              <a:rPr kumimoji="0" lang="en-US" sz="1600" b="1" i="0" u="none" strike="noStrike" kern="0" cap="none" spc="0" normalizeH="0" baseline="0" noProof="0" dirty="0" smtClean="0">
                <a:ln>
                  <a:noFill/>
                </a:ln>
                <a:effectLst/>
                <a:uLnTx/>
                <a:uFillTx/>
              </a:rPr>
              <a:t> 07 Central Site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280,000 Clients Managed</a:t>
            </a:r>
          </a:p>
        </p:txBody>
      </p:sp>
      <p:grpSp>
        <p:nvGrpSpPr>
          <p:cNvPr id="27" name="Group 26"/>
          <p:cNvGrpSpPr/>
          <p:nvPr/>
        </p:nvGrpSpPr>
        <p:grpSpPr>
          <a:xfrm>
            <a:off x="2614284" y="3200399"/>
            <a:ext cx="893959" cy="949311"/>
            <a:chOff x="4404606" y="990599"/>
            <a:chExt cx="548394" cy="561859"/>
          </a:xfrm>
        </p:grpSpPr>
        <p:pic>
          <p:nvPicPr>
            <p:cNvPr id="28" name="Picture 27"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404606" y="990599"/>
              <a:ext cx="548394" cy="561859"/>
            </a:xfrm>
            <a:prstGeom prst="rect">
              <a:avLst/>
            </a:prstGeom>
            <a:noFill/>
            <a:ln w="9525">
              <a:noFill/>
              <a:miter lim="800000"/>
              <a:headEnd/>
              <a:tailEnd/>
            </a:ln>
          </p:spPr>
        </p:pic>
        <p:sp>
          <p:nvSpPr>
            <p:cNvPr id="29" name="AutoShape 17"/>
            <p:cNvSpPr>
              <a:spLocks noChangeArrowheads="1"/>
            </p:cNvSpPr>
            <p:nvPr/>
          </p:nvSpPr>
          <p:spPr bwMode="auto">
            <a:xfrm flipH="1">
              <a:off x="4693213" y="1271529"/>
              <a:ext cx="228600" cy="185630"/>
            </a:xfrm>
            <a:prstGeom prst="can">
              <a:avLst>
                <a:gd name="adj" fmla="val 27020"/>
              </a:avLst>
            </a:prstGeom>
            <a:solidFill>
              <a:schemeClr val="accent4">
                <a:lumMod val="50000"/>
              </a:schemeClr>
            </a:solidFill>
            <a:ln w="3175">
              <a:solidFill>
                <a:srgbClr val="005825">
                  <a:lumMod val="90000"/>
                  <a:lumOff val="1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grpSp>
      <p:pic>
        <p:nvPicPr>
          <p:cNvPr id="23" name="Picture 22" descr="C:\Program Files (x86)\Microsoft Office\MEDIA\CAGCAT10\j0285750.wmf"/>
          <p:cNvPicPr>
            <a:picLocks noChangeAspect="1" noChangeArrowheads="1"/>
          </p:cNvPicPr>
          <p:nvPr/>
        </p:nvPicPr>
        <p:blipFill>
          <a:blip r:embed="rId4" cstate="print"/>
          <a:srcRect/>
          <a:stretch>
            <a:fillRect/>
          </a:stretch>
        </p:blipFill>
        <p:spPr bwMode="auto">
          <a:xfrm>
            <a:off x="3550085" y="6050166"/>
            <a:ext cx="406774" cy="191106"/>
          </a:xfrm>
          <a:prstGeom prst="rect">
            <a:avLst/>
          </a:prstGeom>
          <a:noFill/>
        </p:spPr>
      </p:pic>
      <p:pic>
        <p:nvPicPr>
          <p:cNvPr id="24" name="Picture 23" descr="C:\Program Files (x86)\Microsoft Office\MEDIA\CAGCAT10\j0285750.wmf"/>
          <p:cNvPicPr>
            <a:picLocks noChangeAspect="1" noChangeArrowheads="1"/>
          </p:cNvPicPr>
          <p:nvPr/>
        </p:nvPicPr>
        <p:blipFill>
          <a:blip r:embed="rId4" cstate="print"/>
          <a:srcRect/>
          <a:stretch>
            <a:fillRect/>
          </a:stretch>
        </p:blipFill>
        <p:spPr bwMode="auto">
          <a:xfrm>
            <a:off x="3575449" y="6030531"/>
            <a:ext cx="406774" cy="191106"/>
          </a:xfrm>
          <a:prstGeom prst="rect">
            <a:avLst/>
          </a:prstGeom>
          <a:noFill/>
        </p:spPr>
      </p:pic>
      <p:pic>
        <p:nvPicPr>
          <p:cNvPr id="25" name="Picture 17" descr="C:\Program Files (x86)\Microsoft Office\MEDIA\CAGCAT10\j0285750.wmf"/>
          <p:cNvPicPr>
            <a:picLocks noChangeAspect="1" noChangeArrowheads="1"/>
          </p:cNvPicPr>
          <p:nvPr/>
        </p:nvPicPr>
        <p:blipFill>
          <a:blip r:embed="rId4" cstate="print"/>
          <a:srcRect/>
          <a:stretch>
            <a:fillRect/>
          </a:stretch>
        </p:blipFill>
        <p:spPr bwMode="auto">
          <a:xfrm>
            <a:off x="3268641" y="5783902"/>
            <a:ext cx="406774" cy="191106"/>
          </a:xfrm>
          <a:prstGeom prst="rect">
            <a:avLst/>
          </a:prstGeom>
          <a:noFill/>
        </p:spPr>
      </p:pic>
      <p:pic>
        <p:nvPicPr>
          <p:cNvPr id="49" name="Picture 4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22191" y="1556225"/>
            <a:ext cx="733642" cy="746273"/>
          </a:xfrm>
          <a:prstGeom prst="rect">
            <a:avLst/>
          </a:prstGeom>
          <a:noFill/>
          <a:ln w="12700">
            <a:noFill/>
            <a:prstDash val="sysDash"/>
            <a:miter lim="800000"/>
            <a:headEnd/>
            <a:tailEnd/>
          </a:ln>
        </p:spPr>
      </p:pic>
      <p:sp>
        <p:nvSpPr>
          <p:cNvPr id="50" name="TextBox 49"/>
          <p:cNvSpPr txBox="1"/>
          <p:nvPr/>
        </p:nvSpPr>
        <p:spPr>
          <a:xfrm>
            <a:off x="37359" y="2317537"/>
            <a:ext cx="1901085"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Team Foundation Server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(TFS)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Work Items</a:t>
            </a:r>
            <a:endParaRPr kumimoji="0" lang="en-US" sz="1400" b="1" i="0" u="none" strike="noStrike" kern="0" cap="none" spc="0" normalizeH="0" baseline="0" noProof="0" dirty="0" smtClean="0">
              <a:ln>
                <a:noFill/>
              </a:ln>
              <a:effectLst/>
              <a:uLnTx/>
              <a:uFillTx/>
            </a:endParaRPr>
          </a:p>
        </p:txBody>
      </p:sp>
      <p:pic>
        <p:nvPicPr>
          <p:cNvPr id="51" name="Picture 5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737881" y="1513926"/>
            <a:ext cx="733642" cy="754772"/>
          </a:xfrm>
          <a:prstGeom prst="rect">
            <a:avLst/>
          </a:prstGeom>
          <a:noFill/>
          <a:ln w="9525">
            <a:noFill/>
            <a:miter lim="800000"/>
            <a:headEnd/>
            <a:tailEnd/>
          </a:ln>
        </p:spPr>
      </p:pic>
      <p:sp>
        <p:nvSpPr>
          <p:cNvPr id="52" name="AutoShape 17"/>
          <p:cNvSpPr>
            <a:spLocks noChangeArrowheads="1"/>
          </p:cNvSpPr>
          <p:nvPr/>
        </p:nvSpPr>
        <p:spPr bwMode="auto">
          <a:xfrm flipH="1">
            <a:off x="5141485" y="1944400"/>
            <a:ext cx="305821" cy="249366"/>
          </a:xfrm>
          <a:prstGeom prst="can">
            <a:avLst>
              <a:gd name="adj" fmla="val 27020"/>
            </a:avLst>
          </a:prstGeom>
          <a:ln>
            <a:headEnd/>
            <a:tailEnd/>
          </a:ln>
        </p:spPr>
        <p:style>
          <a:lnRef idx="1">
            <a:schemeClr val="accent6"/>
          </a:lnRef>
          <a:fillRef idx="3">
            <a:schemeClr val="accent6"/>
          </a:fillRef>
          <a:effectRef idx="2">
            <a:schemeClr val="accent6"/>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pic>
        <p:nvPicPr>
          <p:cNvPr id="53" name="Picture 52"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665412" y="1571264"/>
            <a:ext cx="733642" cy="746273"/>
          </a:xfrm>
          <a:prstGeom prst="rect">
            <a:avLst/>
          </a:prstGeom>
          <a:noFill/>
          <a:ln w="12700">
            <a:noFill/>
            <a:prstDash val="sysDash"/>
            <a:miter lim="800000"/>
            <a:headEnd/>
            <a:tailEnd/>
          </a:ln>
        </p:spPr>
      </p:pic>
      <p:sp>
        <p:nvSpPr>
          <p:cNvPr id="54" name="TextBox 53"/>
          <p:cNvSpPr txBox="1"/>
          <p:nvPr/>
        </p:nvSpPr>
        <p:spPr>
          <a:xfrm>
            <a:off x="1960532" y="1004398"/>
            <a:ext cx="1895071"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Action Server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Policy Execution</a:t>
            </a:r>
            <a:endParaRPr kumimoji="0" lang="en-US" sz="1400" b="1" i="0" u="none" strike="noStrike" kern="0" cap="none" spc="0" normalizeH="0" baseline="0" noProof="0" dirty="0" smtClean="0">
              <a:ln>
                <a:noFill/>
              </a:ln>
              <a:effectLst/>
              <a:uLnTx/>
              <a:uFillTx/>
            </a:endParaRPr>
          </a:p>
        </p:txBody>
      </p:sp>
      <p:sp>
        <p:nvSpPr>
          <p:cNvPr id="55" name="TextBox 54"/>
          <p:cNvSpPr txBox="1"/>
          <p:nvPr/>
        </p:nvSpPr>
        <p:spPr>
          <a:xfrm>
            <a:off x="4204317" y="1174842"/>
            <a:ext cx="1537600"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Database</a:t>
            </a:r>
          </a:p>
        </p:txBody>
      </p:sp>
      <p:sp>
        <p:nvSpPr>
          <p:cNvPr id="56" name="TextBox 55"/>
          <p:cNvSpPr txBox="1"/>
          <p:nvPr/>
        </p:nvSpPr>
        <p:spPr>
          <a:xfrm>
            <a:off x="6704012" y="1219200"/>
            <a:ext cx="5181600" cy="306467"/>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Query TFS for patch work item</a:t>
            </a:r>
          </a:p>
        </p:txBody>
      </p:sp>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629" y="1884907"/>
            <a:ext cx="269306" cy="298159"/>
          </a:xfrm>
          <a:prstGeom prst="rect">
            <a:avLst/>
          </a:prstGeom>
        </p:spPr>
      </p:pic>
      <p:cxnSp>
        <p:nvCxnSpPr>
          <p:cNvPr id="6" name="Straight Arrow Connector 5"/>
          <p:cNvCxnSpPr/>
          <p:nvPr/>
        </p:nvCxnSpPr>
        <p:spPr>
          <a:xfrm flipH="1">
            <a:off x="1217612" y="1874723"/>
            <a:ext cx="1379008" cy="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59" name="TextBox 58"/>
          <p:cNvSpPr txBox="1"/>
          <p:nvPr/>
        </p:nvSpPr>
        <p:spPr>
          <a:xfrm>
            <a:off x="1617887" y="137650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1</a:t>
            </a:r>
          </a:p>
        </p:txBody>
      </p:sp>
      <p:pic>
        <p:nvPicPr>
          <p:cNvPr id="60" name="Picture 59"/>
          <p:cNvPicPr/>
          <p:nvPr/>
        </p:nvPicPr>
        <p:blipFill>
          <a:blip r:embed="rId6"/>
          <a:stretch>
            <a:fillRect/>
          </a:stretch>
        </p:blipFill>
        <p:spPr>
          <a:xfrm>
            <a:off x="6557398" y="2399606"/>
            <a:ext cx="5417907" cy="4061694"/>
          </a:xfrm>
          <a:prstGeom prst="rect">
            <a:avLst/>
          </a:prstGeom>
        </p:spPr>
      </p:pic>
      <p:sp>
        <p:nvSpPr>
          <p:cNvPr id="61" name="TextBox 60"/>
          <p:cNvSpPr txBox="1"/>
          <p:nvPr/>
        </p:nvSpPr>
        <p:spPr>
          <a:xfrm>
            <a:off x="6627812" y="441589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1</a:t>
            </a:r>
          </a:p>
        </p:txBody>
      </p:sp>
    </p:spTree>
    <p:extLst>
      <p:ext uri="{BB962C8B-B14F-4D97-AF65-F5344CB8AC3E}">
        <p14:creationId xmlns:p14="http://schemas.microsoft.com/office/powerpoint/2010/main" val="329046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16227" y="4681755"/>
            <a:ext cx="998476" cy="1183417"/>
            <a:chOff x="7848600" y="2133600"/>
            <a:chExt cx="746356" cy="890981"/>
          </a:xfrm>
        </p:grpSpPr>
        <p:pic>
          <p:nvPicPr>
            <p:cNvPr id="30" name="Picture 29"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7848600" y="2133600"/>
              <a:ext cx="548394" cy="561860"/>
            </a:xfrm>
            <a:prstGeom prst="rect">
              <a:avLst/>
            </a:prstGeom>
            <a:noFill/>
            <a:ln w="9525">
              <a:noFill/>
              <a:miter lim="800000"/>
              <a:headEnd/>
              <a:tailEnd/>
            </a:ln>
          </p:spPr>
        </p:pic>
        <p:sp>
          <p:nvSpPr>
            <p:cNvPr id="31" name="AutoShape 17"/>
            <p:cNvSpPr>
              <a:spLocks noChangeArrowheads="1"/>
            </p:cNvSpPr>
            <p:nvPr/>
          </p:nvSpPr>
          <p:spPr bwMode="auto">
            <a:xfrm flipH="1">
              <a:off x="8107973" y="2414530"/>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2" name="TextBox 31"/>
            <p:cNvSpPr txBox="1"/>
            <p:nvPr/>
          </p:nvSpPr>
          <p:spPr>
            <a:xfrm>
              <a:off x="8053755" y="2792859"/>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3" name="Picture 17" descr="C:\Program Files (x86)\Microsoft Office\MEDIA\CAGCAT10\j0285750.wmf"/>
            <p:cNvPicPr>
              <a:picLocks noChangeAspect="1" noChangeArrowheads="1"/>
            </p:cNvPicPr>
            <p:nvPr/>
          </p:nvPicPr>
          <p:blipFill>
            <a:blip r:embed="rId4" cstate="print"/>
            <a:srcRect/>
            <a:stretch>
              <a:fillRect/>
            </a:stretch>
          </p:blipFill>
          <p:spPr bwMode="auto">
            <a:xfrm>
              <a:off x="8061556" y="2517975"/>
              <a:ext cx="304062" cy="143882"/>
            </a:xfrm>
            <a:prstGeom prst="rect">
              <a:avLst/>
            </a:prstGeom>
            <a:noFill/>
          </p:spPr>
        </p:pic>
        <p:pic>
          <p:nvPicPr>
            <p:cNvPr id="34" name="Picture 17" descr="C:\Program Files (x86)\Microsoft Office\MEDIA\CAGCAT10\j0285750.wmf"/>
            <p:cNvPicPr>
              <a:picLocks noChangeAspect="1" noChangeArrowheads="1"/>
            </p:cNvPicPr>
            <p:nvPr/>
          </p:nvPicPr>
          <p:blipFill>
            <a:blip r:embed="rId4" cstate="print"/>
            <a:srcRect/>
            <a:stretch>
              <a:fillRect/>
            </a:stretch>
          </p:blipFill>
          <p:spPr bwMode="auto">
            <a:xfrm>
              <a:off x="8176225" y="2606272"/>
              <a:ext cx="304062" cy="143882"/>
            </a:xfrm>
            <a:prstGeom prst="rect">
              <a:avLst/>
            </a:prstGeom>
            <a:noFill/>
          </p:spPr>
        </p:pic>
        <p:pic>
          <p:nvPicPr>
            <p:cNvPr id="35" name="Picture 34" descr="C:\Program Files (x86)\Microsoft Office\MEDIA\CAGCAT10\j0285750.wmf"/>
            <p:cNvPicPr>
              <a:picLocks noChangeAspect="1" noChangeArrowheads="1"/>
            </p:cNvPicPr>
            <p:nvPr/>
          </p:nvPicPr>
          <p:blipFill>
            <a:blip r:embed="rId4" cstate="print"/>
            <a:srcRect/>
            <a:stretch>
              <a:fillRect/>
            </a:stretch>
          </p:blipFill>
          <p:spPr bwMode="auto">
            <a:xfrm>
              <a:off x="8290894" y="2694568"/>
              <a:ext cx="304062" cy="143882"/>
            </a:xfrm>
            <a:prstGeom prst="rect">
              <a:avLst/>
            </a:prstGeom>
            <a:noFill/>
          </p:spPr>
        </p:pic>
      </p:grpSp>
      <p:grpSp>
        <p:nvGrpSpPr>
          <p:cNvPr id="16" name="Group 15"/>
          <p:cNvGrpSpPr/>
          <p:nvPr/>
        </p:nvGrpSpPr>
        <p:grpSpPr>
          <a:xfrm>
            <a:off x="2266450" y="4692475"/>
            <a:ext cx="845071" cy="1183417"/>
            <a:chOff x="6044095" y="2130924"/>
            <a:chExt cx="631687" cy="890981"/>
          </a:xfrm>
        </p:grpSpPr>
        <p:pic>
          <p:nvPicPr>
            <p:cNvPr id="36" name="Picture 35"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044095" y="2130924"/>
              <a:ext cx="548394" cy="561860"/>
            </a:xfrm>
            <a:prstGeom prst="rect">
              <a:avLst/>
            </a:prstGeom>
            <a:noFill/>
            <a:ln w="9525">
              <a:noFill/>
              <a:miter lim="800000"/>
              <a:headEnd/>
              <a:tailEnd/>
            </a:ln>
          </p:spPr>
        </p:pic>
        <p:sp>
          <p:nvSpPr>
            <p:cNvPr id="37" name="AutoShape 17"/>
            <p:cNvSpPr>
              <a:spLocks noChangeArrowheads="1"/>
            </p:cNvSpPr>
            <p:nvPr/>
          </p:nvSpPr>
          <p:spPr bwMode="auto">
            <a:xfrm flipH="1">
              <a:off x="6303468" y="2411854"/>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8" name="TextBox 37"/>
            <p:cNvSpPr txBox="1"/>
            <p:nvPr/>
          </p:nvSpPr>
          <p:spPr>
            <a:xfrm>
              <a:off x="6170181" y="2790183"/>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9" name="Picture 17" descr="C:\Program Files (x86)\Microsoft Office\MEDIA\CAGCAT10\j0285750.wmf"/>
            <p:cNvPicPr>
              <a:picLocks noChangeAspect="1" noChangeArrowheads="1"/>
            </p:cNvPicPr>
            <p:nvPr/>
          </p:nvPicPr>
          <p:blipFill>
            <a:blip r:embed="rId4" cstate="print"/>
            <a:srcRect/>
            <a:stretch>
              <a:fillRect/>
            </a:stretch>
          </p:blipFill>
          <p:spPr bwMode="auto">
            <a:xfrm>
              <a:off x="6257051" y="2515299"/>
              <a:ext cx="304062" cy="143882"/>
            </a:xfrm>
            <a:prstGeom prst="rect">
              <a:avLst/>
            </a:prstGeom>
            <a:noFill/>
          </p:spPr>
        </p:pic>
        <p:pic>
          <p:nvPicPr>
            <p:cNvPr id="40" name="Picture 17" descr="C:\Program Files (x86)\Microsoft Office\MEDIA\CAGCAT10\j0285750.wmf"/>
            <p:cNvPicPr>
              <a:picLocks noChangeAspect="1" noChangeArrowheads="1"/>
            </p:cNvPicPr>
            <p:nvPr/>
          </p:nvPicPr>
          <p:blipFill>
            <a:blip r:embed="rId4" cstate="print"/>
            <a:srcRect/>
            <a:stretch>
              <a:fillRect/>
            </a:stretch>
          </p:blipFill>
          <p:spPr bwMode="auto">
            <a:xfrm>
              <a:off x="6371720" y="2603596"/>
              <a:ext cx="304062" cy="143882"/>
            </a:xfrm>
            <a:prstGeom prst="rect">
              <a:avLst/>
            </a:prstGeom>
            <a:noFill/>
          </p:spPr>
        </p:pic>
      </p:grpSp>
      <p:grpSp>
        <p:nvGrpSpPr>
          <p:cNvPr id="15" name="Group 14"/>
          <p:cNvGrpSpPr/>
          <p:nvPr/>
        </p:nvGrpSpPr>
        <p:grpSpPr>
          <a:xfrm>
            <a:off x="2427947" y="5017176"/>
            <a:ext cx="733642" cy="1183417"/>
            <a:chOff x="4205998" y="2131816"/>
            <a:chExt cx="548394" cy="890981"/>
          </a:xfrm>
        </p:grpSpPr>
        <p:pic>
          <p:nvPicPr>
            <p:cNvPr id="41" name="Picture 4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205998" y="2131816"/>
              <a:ext cx="548394" cy="561860"/>
            </a:xfrm>
            <a:prstGeom prst="rect">
              <a:avLst/>
            </a:prstGeom>
            <a:noFill/>
            <a:ln w="12700">
              <a:noFill/>
              <a:prstDash val="sysDash"/>
              <a:miter lim="800000"/>
              <a:headEnd/>
              <a:tailEnd/>
            </a:ln>
          </p:spPr>
        </p:pic>
        <p:sp>
          <p:nvSpPr>
            <p:cNvPr id="42" name="AutoShape 17"/>
            <p:cNvSpPr>
              <a:spLocks noChangeArrowheads="1"/>
            </p:cNvSpPr>
            <p:nvPr/>
          </p:nvSpPr>
          <p:spPr bwMode="auto">
            <a:xfrm flipH="1">
              <a:off x="4465371" y="2412746"/>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3" name="TextBox 42"/>
            <p:cNvSpPr txBox="1"/>
            <p:nvPr/>
          </p:nvSpPr>
          <p:spPr>
            <a:xfrm>
              <a:off x="4332080" y="2791075"/>
              <a:ext cx="138086"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4" name="Picture 17" descr="C:\Program Files (x86)\Microsoft Office\MEDIA\CAGCAT10\j0285750.wmf"/>
            <p:cNvPicPr>
              <a:picLocks noChangeAspect="1" noChangeArrowheads="1"/>
            </p:cNvPicPr>
            <p:nvPr/>
          </p:nvPicPr>
          <p:blipFill>
            <a:blip r:embed="rId4" cstate="print"/>
            <a:srcRect/>
            <a:stretch>
              <a:fillRect/>
            </a:stretch>
          </p:blipFill>
          <p:spPr bwMode="auto">
            <a:xfrm>
              <a:off x="4418954" y="2516191"/>
              <a:ext cx="304062" cy="143882"/>
            </a:xfrm>
            <a:prstGeom prst="rect">
              <a:avLst/>
            </a:prstGeom>
            <a:noFill/>
          </p:spPr>
        </p:pic>
      </p:grpSp>
      <p:sp>
        <p:nvSpPr>
          <p:cNvPr id="8" name="Shape 187393"/>
          <p:cNvSpPr>
            <a:spLocks noGrp="1" noChangeArrowheads="1"/>
          </p:cNvSpPr>
          <p:nvPr>
            <p:ph type="title"/>
          </p:nvPr>
        </p:nvSpPr>
        <p:spPr/>
        <p:txBody>
          <a:bodyPr/>
          <a:lstStyle/>
          <a:p>
            <a:r>
              <a:rPr lang="en-US" smtClean="0"/>
              <a:t>Automated Patch Process</a:t>
            </a:r>
            <a:endParaRPr lang="en-US" dirty="0" smtClean="0"/>
          </a:p>
        </p:txBody>
      </p:sp>
      <p:pic>
        <p:nvPicPr>
          <p:cNvPr id="7" name="Picture 6"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963917" y="5287591"/>
            <a:ext cx="733642" cy="746272"/>
          </a:xfrm>
          <a:prstGeom prst="rect">
            <a:avLst/>
          </a:prstGeom>
          <a:noFill/>
          <a:ln w="12700">
            <a:noFill/>
            <a:prstDash val="sysDash"/>
            <a:miter lim="800000"/>
            <a:headEnd/>
            <a:tailEnd/>
          </a:ln>
        </p:spPr>
      </p:pic>
      <p:pic>
        <p:nvPicPr>
          <p:cNvPr id="9" name="Picture 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246618" y="5284259"/>
            <a:ext cx="733642" cy="746272"/>
          </a:xfrm>
          <a:prstGeom prst="rect">
            <a:avLst/>
          </a:prstGeom>
          <a:noFill/>
          <a:ln w="12700">
            <a:noFill/>
            <a:prstDash val="sysDash"/>
            <a:miter lim="800000"/>
            <a:headEnd/>
            <a:tailEnd/>
          </a:ln>
        </p:spPr>
      </p:pic>
      <p:sp>
        <p:nvSpPr>
          <p:cNvPr id="11" name="AutoShape 17"/>
          <p:cNvSpPr>
            <a:spLocks noChangeArrowheads="1"/>
          </p:cNvSpPr>
          <p:nvPr/>
        </p:nvSpPr>
        <p:spPr bwMode="auto">
          <a:xfrm flipH="1">
            <a:off x="3330738" y="5651021"/>
            <a:ext cx="305821" cy="246557"/>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12" name="TextBox 11"/>
          <p:cNvSpPr txBox="1"/>
          <p:nvPr/>
        </p:nvSpPr>
        <p:spPr>
          <a:xfrm>
            <a:off x="1618389" y="6153523"/>
            <a:ext cx="325281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Worldwide</a:t>
            </a:r>
            <a:r>
              <a:rPr kumimoji="0" lang="en-US" sz="1400" b="1" i="0" u="none" strike="noStrike" kern="0" cap="none" spc="0" normalizeH="0" noProof="0" dirty="0" smtClean="0">
                <a:ln>
                  <a:noFill/>
                </a:ln>
                <a:effectLst/>
                <a:uLnTx/>
                <a:uFillTx/>
              </a:rPr>
              <a:t> Primary/Secondary Sites</a:t>
            </a:r>
            <a:endParaRPr kumimoji="0" lang="en-US" sz="1400" b="1" i="0" u="none" strike="noStrike" kern="0" cap="none" spc="0" normalizeH="0" baseline="0" noProof="0" dirty="0" smtClean="0">
              <a:ln>
                <a:noFill/>
              </a:ln>
              <a:effectLst/>
              <a:uLnTx/>
              <a:uFillTx/>
            </a:endParaRPr>
          </a:p>
        </p:txBody>
      </p:sp>
      <p:pic>
        <p:nvPicPr>
          <p:cNvPr id="13" name="Picture 17" descr="C:\Program Files (x86)\Microsoft Office\MEDIA\CAGCAT10\j0285750.wmf"/>
          <p:cNvPicPr>
            <a:picLocks noChangeAspect="1" noChangeArrowheads="1"/>
          </p:cNvPicPr>
          <p:nvPr/>
        </p:nvPicPr>
        <p:blipFill>
          <a:blip r:embed="rId4" cstate="print"/>
          <a:srcRect/>
          <a:stretch>
            <a:fillRect/>
          </a:stretch>
        </p:blipFill>
        <p:spPr bwMode="auto">
          <a:xfrm>
            <a:off x="3422045" y="5913255"/>
            <a:ext cx="406774" cy="191106"/>
          </a:xfrm>
          <a:prstGeom prst="rect">
            <a:avLst/>
          </a:prstGeom>
          <a:noFill/>
        </p:spPr>
      </p:pic>
      <p:grpSp>
        <p:nvGrpSpPr>
          <p:cNvPr id="14" name="Group 13"/>
          <p:cNvGrpSpPr/>
          <p:nvPr/>
        </p:nvGrpSpPr>
        <p:grpSpPr>
          <a:xfrm>
            <a:off x="2429817" y="5603667"/>
            <a:ext cx="676397" cy="810281"/>
            <a:chOff x="2640683" y="2413638"/>
            <a:chExt cx="505604" cy="610051"/>
          </a:xfrm>
        </p:grpSpPr>
        <p:sp>
          <p:nvSpPr>
            <p:cNvPr id="45" name="AutoShape 17"/>
            <p:cNvSpPr>
              <a:spLocks noChangeArrowheads="1"/>
            </p:cNvSpPr>
            <p:nvPr/>
          </p:nvSpPr>
          <p:spPr bwMode="auto">
            <a:xfrm flipH="1">
              <a:off x="2773973" y="2413638"/>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6" name="TextBox 45"/>
            <p:cNvSpPr txBox="1"/>
            <p:nvPr/>
          </p:nvSpPr>
          <p:spPr>
            <a:xfrm>
              <a:off x="2640683" y="2791967"/>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7" name="Picture 17" descr="C:\Program Files (x86)\Microsoft Office\MEDIA\CAGCAT10\j0285750.wmf"/>
            <p:cNvPicPr>
              <a:picLocks noChangeAspect="1" noChangeArrowheads="1"/>
            </p:cNvPicPr>
            <p:nvPr/>
          </p:nvPicPr>
          <p:blipFill>
            <a:blip r:embed="rId4" cstate="print"/>
            <a:srcRect/>
            <a:stretch>
              <a:fillRect/>
            </a:stretch>
          </p:blipFill>
          <p:spPr bwMode="auto">
            <a:xfrm>
              <a:off x="2727556" y="2517083"/>
              <a:ext cx="304062" cy="143882"/>
            </a:xfrm>
            <a:prstGeom prst="rect">
              <a:avLst/>
            </a:prstGeom>
            <a:noFill/>
          </p:spPr>
        </p:pic>
        <p:pic>
          <p:nvPicPr>
            <p:cNvPr id="48" name="Picture 17" descr="C:\Program Files (x86)\Microsoft Office\MEDIA\CAGCAT10\j0285750.wmf"/>
            <p:cNvPicPr>
              <a:picLocks noChangeAspect="1" noChangeArrowheads="1"/>
            </p:cNvPicPr>
            <p:nvPr/>
          </p:nvPicPr>
          <p:blipFill>
            <a:blip r:embed="rId4" cstate="print"/>
            <a:srcRect/>
            <a:stretch>
              <a:fillRect/>
            </a:stretch>
          </p:blipFill>
          <p:spPr bwMode="auto">
            <a:xfrm>
              <a:off x="2842225" y="2605380"/>
              <a:ext cx="304062" cy="143882"/>
            </a:xfrm>
            <a:prstGeom prst="rect">
              <a:avLst/>
            </a:prstGeom>
            <a:noFill/>
          </p:spPr>
        </p:pic>
      </p:grpSp>
      <p:sp>
        <p:nvSpPr>
          <p:cNvPr id="26" name="TextBox 25"/>
          <p:cNvSpPr txBox="1"/>
          <p:nvPr/>
        </p:nvSpPr>
        <p:spPr>
          <a:xfrm>
            <a:off x="3644067" y="3394939"/>
            <a:ext cx="2815080"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Microsoft 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effectLst/>
                <a:uLnTx/>
                <a:uFillTx/>
              </a:rPr>
              <a:t>ConfigMgr</a:t>
            </a:r>
            <a:r>
              <a:rPr kumimoji="0" lang="en-US" sz="1600" b="1" i="0" u="none" strike="noStrike" kern="0" cap="none" spc="0" normalizeH="0" baseline="0" noProof="0" dirty="0" smtClean="0">
                <a:ln>
                  <a:noFill/>
                </a:ln>
                <a:effectLst/>
                <a:uLnTx/>
                <a:uFillTx/>
              </a:rPr>
              <a:t> 07 Central Site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280,000 Clients Managed</a:t>
            </a:r>
          </a:p>
        </p:txBody>
      </p:sp>
      <p:grpSp>
        <p:nvGrpSpPr>
          <p:cNvPr id="27" name="Group 26"/>
          <p:cNvGrpSpPr/>
          <p:nvPr/>
        </p:nvGrpSpPr>
        <p:grpSpPr>
          <a:xfrm>
            <a:off x="2614284" y="3200399"/>
            <a:ext cx="893959" cy="949311"/>
            <a:chOff x="4404606" y="990599"/>
            <a:chExt cx="548394" cy="561859"/>
          </a:xfrm>
        </p:grpSpPr>
        <p:pic>
          <p:nvPicPr>
            <p:cNvPr id="28" name="Picture 27"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404606" y="990599"/>
              <a:ext cx="548394" cy="561859"/>
            </a:xfrm>
            <a:prstGeom prst="rect">
              <a:avLst/>
            </a:prstGeom>
            <a:noFill/>
            <a:ln w="9525">
              <a:noFill/>
              <a:miter lim="800000"/>
              <a:headEnd/>
              <a:tailEnd/>
            </a:ln>
          </p:spPr>
        </p:pic>
        <p:sp>
          <p:nvSpPr>
            <p:cNvPr id="29" name="AutoShape 17"/>
            <p:cNvSpPr>
              <a:spLocks noChangeArrowheads="1"/>
            </p:cNvSpPr>
            <p:nvPr/>
          </p:nvSpPr>
          <p:spPr bwMode="auto">
            <a:xfrm flipH="1">
              <a:off x="4693213" y="1271529"/>
              <a:ext cx="228600" cy="185630"/>
            </a:xfrm>
            <a:prstGeom prst="can">
              <a:avLst>
                <a:gd name="adj" fmla="val 27020"/>
              </a:avLst>
            </a:prstGeom>
            <a:solidFill>
              <a:schemeClr val="accent4">
                <a:lumMod val="50000"/>
              </a:schemeClr>
            </a:solidFill>
            <a:ln w="3175">
              <a:solidFill>
                <a:srgbClr val="005825">
                  <a:lumMod val="90000"/>
                  <a:lumOff val="1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grpSp>
      <p:pic>
        <p:nvPicPr>
          <p:cNvPr id="23" name="Picture 22" descr="C:\Program Files (x86)\Microsoft Office\MEDIA\CAGCAT10\j0285750.wmf"/>
          <p:cNvPicPr>
            <a:picLocks noChangeAspect="1" noChangeArrowheads="1"/>
          </p:cNvPicPr>
          <p:nvPr/>
        </p:nvPicPr>
        <p:blipFill>
          <a:blip r:embed="rId4" cstate="print"/>
          <a:srcRect/>
          <a:stretch>
            <a:fillRect/>
          </a:stretch>
        </p:blipFill>
        <p:spPr bwMode="auto">
          <a:xfrm>
            <a:off x="3550085" y="6050166"/>
            <a:ext cx="406774" cy="191106"/>
          </a:xfrm>
          <a:prstGeom prst="rect">
            <a:avLst/>
          </a:prstGeom>
          <a:noFill/>
        </p:spPr>
      </p:pic>
      <p:pic>
        <p:nvPicPr>
          <p:cNvPr id="24" name="Picture 23" descr="C:\Program Files (x86)\Microsoft Office\MEDIA\CAGCAT10\j0285750.wmf"/>
          <p:cNvPicPr>
            <a:picLocks noChangeAspect="1" noChangeArrowheads="1"/>
          </p:cNvPicPr>
          <p:nvPr/>
        </p:nvPicPr>
        <p:blipFill>
          <a:blip r:embed="rId4" cstate="print"/>
          <a:srcRect/>
          <a:stretch>
            <a:fillRect/>
          </a:stretch>
        </p:blipFill>
        <p:spPr bwMode="auto">
          <a:xfrm>
            <a:off x="3575449" y="6030531"/>
            <a:ext cx="406774" cy="191106"/>
          </a:xfrm>
          <a:prstGeom prst="rect">
            <a:avLst/>
          </a:prstGeom>
          <a:noFill/>
        </p:spPr>
      </p:pic>
      <p:pic>
        <p:nvPicPr>
          <p:cNvPr id="25" name="Picture 17" descr="C:\Program Files (x86)\Microsoft Office\MEDIA\CAGCAT10\j0285750.wmf"/>
          <p:cNvPicPr>
            <a:picLocks noChangeAspect="1" noChangeArrowheads="1"/>
          </p:cNvPicPr>
          <p:nvPr/>
        </p:nvPicPr>
        <p:blipFill>
          <a:blip r:embed="rId4" cstate="print"/>
          <a:srcRect/>
          <a:stretch>
            <a:fillRect/>
          </a:stretch>
        </p:blipFill>
        <p:spPr bwMode="auto">
          <a:xfrm>
            <a:off x="3268641" y="5783902"/>
            <a:ext cx="406774" cy="191106"/>
          </a:xfrm>
          <a:prstGeom prst="rect">
            <a:avLst/>
          </a:prstGeom>
          <a:noFill/>
        </p:spPr>
      </p:pic>
      <p:pic>
        <p:nvPicPr>
          <p:cNvPr id="49" name="Picture 4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22191" y="1556225"/>
            <a:ext cx="733642" cy="746273"/>
          </a:xfrm>
          <a:prstGeom prst="rect">
            <a:avLst/>
          </a:prstGeom>
          <a:noFill/>
          <a:ln w="12700">
            <a:noFill/>
            <a:prstDash val="sysDash"/>
            <a:miter lim="800000"/>
            <a:headEnd/>
            <a:tailEnd/>
          </a:ln>
        </p:spPr>
      </p:pic>
      <p:sp>
        <p:nvSpPr>
          <p:cNvPr id="50" name="TextBox 49"/>
          <p:cNvSpPr txBox="1"/>
          <p:nvPr/>
        </p:nvSpPr>
        <p:spPr>
          <a:xfrm>
            <a:off x="37359" y="2317537"/>
            <a:ext cx="1901085"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Team Foundation Server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(TFS)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Work Items</a:t>
            </a:r>
            <a:endParaRPr kumimoji="0" lang="en-US" sz="1400" b="1" i="0" u="none" strike="noStrike" kern="0" cap="none" spc="0" normalizeH="0" baseline="0" noProof="0" dirty="0" smtClean="0">
              <a:ln>
                <a:noFill/>
              </a:ln>
              <a:effectLst/>
              <a:uLnTx/>
              <a:uFillTx/>
            </a:endParaRPr>
          </a:p>
        </p:txBody>
      </p:sp>
      <p:pic>
        <p:nvPicPr>
          <p:cNvPr id="51" name="Picture 5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737881" y="1513926"/>
            <a:ext cx="733642" cy="754772"/>
          </a:xfrm>
          <a:prstGeom prst="rect">
            <a:avLst/>
          </a:prstGeom>
          <a:noFill/>
          <a:ln w="9525">
            <a:noFill/>
            <a:miter lim="800000"/>
            <a:headEnd/>
            <a:tailEnd/>
          </a:ln>
        </p:spPr>
      </p:pic>
      <p:sp>
        <p:nvSpPr>
          <p:cNvPr id="52" name="AutoShape 17"/>
          <p:cNvSpPr>
            <a:spLocks noChangeArrowheads="1"/>
          </p:cNvSpPr>
          <p:nvPr/>
        </p:nvSpPr>
        <p:spPr bwMode="auto">
          <a:xfrm flipH="1">
            <a:off x="5141485" y="1944400"/>
            <a:ext cx="305821" cy="249366"/>
          </a:xfrm>
          <a:prstGeom prst="can">
            <a:avLst>
              <a:gd name="adj" fmla="val 27020"/>
            </a:avLst>
          </a:prstGeom>
          <a:ln>
            <a:headEnd/>
            <a:tailEnd/>
          </a:ln>
        </p:spPr>
        <p:style>
          <a:lnRef idx="1">
            <a:schemeClr val="accent6"/>
          </a:lnRef>
          <a:fillRef idx="3">
            <a:schemeClr val="accent6"/>
          </a:fillRef>
          <a:effectRef idx="2">
            <a:schemeClr val="accent6"/>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pic>
        <p:nvPicPr>
          <p:cNvPr id="53" name="Picture 52"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665412" y="1571264"/>
            <a:ext cx="733642" cy="746273"/>
          </a:xfrm>
          <a:prstGeom prst="rect">
            <a:avLst/>
          </a:prstGeom>
          <a:noFill/>
          <a:ln w="12700">
            <a:noFill/>
            <a:prstDash val="sysDash"/>
            <a:miter lim="800000"/>
            <a:headEnd/>
            <a:tailEnd/>
          </a:ln>
        </p:spPr>
      </p:pic>
      <p:sp>
        <p:nvSpPr>
          <p:cNvPr id="54" name="TextBox 53"/>
          <p:cNvSpPr txBox="1"/>
          <p:nvPr/>
        </p:nvSpPr>
        <p:spPr>
          <a:xfrm>
            <a:off x="1960532" y="1004398"/>
            <a:ext cx="1895071"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Action Server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Policy Execution</a:t>
            </a:r>
            <a:endParaRPr kumimoji="0" lang="en-US" sz="1400" b="1" i="0" u="none" strike="noStrike" kern="0" cap="none" spc="0" normalizeH="0" baseline="0" noProof="0" dirty="0" smtClean="0">
              <a:ln>
                <a:noFill/>
              </a:ln>
              <a:effectLst/>
              <a:uLnTx/>
              <a:uFillTx/>
            </a:endParaRPr>
          </a:p>
        </p:txBody>
      </p:sp>
      <p:sp>
        <p:nvSpPr>
          <p:cNvPr id="55" name="TextBox 54"/>
          <p:cNvSpPr txBox="1"/>
          <p:nvPr/>
        </p:nvSpPr>
        <p:spPr>
          <a:xfrm>
            <a:off x="4204317" y="1174842"/>
            <a:ext cx="1537600"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Database</a:t>
            </a:r>
          </a:p>
        </p:txBody>
      </p:sp>
      <p:sp>
        <p:nvSpPr>
          <p:cNvPr id="56" name="TextBox 55"/>
          <p:cNvSpPr txBox="1"/>
          <p:nvPr/>
        </p:nvSpPr>
        <p:spPr>
          <a:xfrm>
            <a:off x="6704012" y="1066800"/>
            <a:ext cx="5181600" cy="612934"/>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Query TFS for patch work item</a:t>
            </a:r>
          </a:p>
          <a:p>
            <a:pPr marL="342900" indent="-342900">
              <a:buAutoNum type="arabicPeriod"/>
            </a:pPr>
            <a:r>
              <a:rPr lang="en-US" dirty="0" smtClean="0">
                <a:gradFill>
                  <a:gsLst>
                    <a:gs pos="0">
                      <a:schemeClr val="tx1"/>
                    </a:gs>
                    <a:gs pos="86000">
                      <a:schemeClr val="tx1"/>
                    </a:gs>
                  </a:gsLst>
                  <a:lin ang="5400000" scaled="0"/>
                </a:gradFill>
              </a:rPr>
              <a:t>Validate TFS work item for quality</a:t>
            </a:r>
          </a:p>
        </p:txBody>
      </p:sp>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629" y="1884907"/>
            <a:ext cx="269306" cy="298159"/>
          </a:xfrm>
          <a:prstGeom prst="rect">
            <a:avLst/>
          </a:prstGeom>
        </p:spPr>
      </p:pic>
      <p:sp>
        <p:nvSpPr>
          <p:cNvPr id="59" name="TextBox 58"/>
          <p:cNvSpPr txBox="1"/>
          <p:nvPr/>
        </p:nvSpPr>
        <p:spPr>
          <a:xfrm>
            <a:off x="2235871" y="1944400"/>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a:gradFill>
                  <a:gsLst>
                    <a:gs pos="0">
                      <a:schemeClr val="tx1"/>
                    </a:gs>
                    <a:gs pos="86000">
                      <a:schemeClr val="tx1"/>
                    </a:gs>
                  </a:gsLst>
                  <a:lin ang="5400000" scaled="0"/>
                </a:gradFill>
              </a:rPr>
              <a:t>2</a:t>
            </a:r>
            <a:endParaRPr lang="en-US" b="1" dirty="0" smtClean="0">
              <a:gradFill>
                <a:gsLst>
                  <a:gs pos="0">
                    <a:schemeClr val="tx1"/>
                  </a:gs>
                  <a:gs pos="86000">
                    <a:schemeClr val="tx1"/>
                  </a:gs>
                </a:gsLst>
                <a:lin ang="5400000" scaled="0"/>
              </a:gradFill>
            </a:endParaRPr>
          </a:p>
        </p:txBody>
      </p:sp>
      <p:pic>
        <p:nvPicPr>
          <p:cNvPr id="58" name="Picture 57"/>
          <p:cNvPicPr/>
          <p:nvPr/>
        </p:nvPicPr>
        <p:blipFill>
          <a:blip r:embed="rId6"/>
          <a:stretch>
            <a:fillRect/>
          </a:stretch>
        </p:blipFill>
        <p:spPr>
          <a:xfrm>
            <a:off x="6557398" y="2399606"/>
            <a:ext cx="5417907" cy="4061694"/>
          </a:xfrm>
          <a:prstGeom prst="rect">
            <a:avLst/>
          </a:prstGeom>
        </p:spPr>
      </p:pic>
      <p:sp>
        <p:nvSpPr>
          <p:cNvPr id="60" name="TextBox 59"/>
          <p:cNvSpPr txBox="1"/>
          <p:nvPr/>
        </p:nvSpPr>
        <p:spPr>
          <a:xfrm>
            <a:off x="8685212" y="3831874"/>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a:gradFill>
                  <a:gsLst>
                    <a:gs pos="0">
                      <a:schemeClr val="tx1"/>
                    </a:gs>
                    <a:gs pos="86000">
                      <a:schemeClr val="tx1"/>
                    </a:gs>
                  </a:gsLst>
                  <a:lin ang="5400000" scaled="0"/>
                </a:gradFill>
              </a:rPr>
              <a:t>2</a:t>
            </a:r>
            <a:endParaRPr lang="en-US" b="1"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27869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16227" y="4681755"/>
            <a:ext cx="998476" cy="1183417"/>
            <a:chOff x="7848600" y="2133600"/>
            <a:chExt cx="746356" cy="890981"/>
          </a:xfrm>
        </p:grpSpPr>
        <p:pic>
          <p:nvPicPr>
            <p:cNvPr id="30" name="Picture 29"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7848600" y="2133600"/>
              <a:ext cx="548394" cy="561860"/>
            </a:xfrm>
            <a:prstGeom prst="rect">
              <a:avLst/>
            </a:prstGeom>
            <a:noFill/>
            <a:ln w="9525">
              <a:noFill/>
              <a:miter lim="800000"/>
              <a:headEnd/>
              <a:tailEnd/>
            </a:ln>
          </p:spPr>
        </p:pic>
        <p:sp>
          <p:nvSpPr>
            <p:cNvPr id="31" name="AutoShape 17"/>
            <p:cNvSpPr>
              <a:spLocks noChangeArrowheads="1"/>
            </p:cNvSpPr>
            <p:nvPr/>
          </p:nvSpPr>
          <p:spPr bwMode="auto">
            <a:xfrm flipH="1">
              <a:off x="8107973" y="2414530"/>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2" name="TextBox 31"/>
            <p:cNvSpPr txBox="1"/>
            <p:nvPr/>
          </p:nvSpPr>
          <p:spPr>
            <a:xfrm>
              <a:off x="8053755" y="2792859"/>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3" name="Picture 17" descr="C:\Program Files (x86)\Microsoft Office\MEDIA\CAGCAT10\j0285750.wmf"/>
            <p:cNvPicPr>
              <a:picLocks noChangeAspect="1" noChangeArrowheads="1"/>
            </p:cNvPicPr>
            <p:nvPr/>
          </p:nvPicPr>
          <p:blipFill>
            <a:blip r:embed="rId4" cstate="print"/>
            <a:srcRect/>
            <a:stretch>
              <a:fillRect/>
            </a:stretch>
          </p:blipFill>
          <p:spPr bwMode="auto">
            <a:xfrm>
              <a:off x="8061556" y="2517975"/>
              <a:ext cx="304062" cy="143882"/>
            </a:xfrm>
            <a:prstGeom prst="rect">
              <a:avLst/>
            </a:prstGeom>
            <a:noFill/>
          </p:spPr>
        </p:pic>
        <p:pic>
          <p:nvPicPr>
            <p:cNvPr id="34" name="Picture 17" descr="C:\Program Files (x86)\Microsoft Office\MEDIA\CAGCAT10\j0285750.wmf"/>
            <p:cNvPicPr>
              <a:picLocks noChangeAspect="1" noChangeArrowheads="1"/>
            </p:cNvPicPr>
            <p:nvPr/>
          </p:nvPicPr>
          <p:blipFill>
            <a:blip r:embed="rId4" cstate="print"/>
            <a:srcRect/>
            <a:stretch>
              <a:fillRect/>
            </a:stretch>
          </p:blipFill>
          <p:spPr bwMode="auto">
            <a:xfrm>
              <a:off x="8176225" y="2606272"/>
              <a:ext cx="304062" cy="143882"/>
            </a:xfrm>
            <a:prstGeom prst="rect">
              <a:avLst/>
            </a:prstGeom>
            <a:noFill/>
          </p:spPr>
        </p:pic>
        <p:pic>
          <p:nvPicPr>
            <p:cNvPr id="35" name="Picture 34" descr="C:\Program Files (x86)\Microsoft Office\MEDIA\CAGCAT10\j0285750.wmf"/>
            <p:cNvPicPr>
              <a:picLocks noChangeAspect="1" noChangeArrowheads="1"/>
            </p:cNvPicPr>
            <p:nvPr/>
          </p:nvPicPr>
          <p:blipFill>
            <a:blip r:embed="rId4" cstate="print"/>
            <a:srcRect/>
            <a:stretch>
              <a:fillRect/>
            </a:stretch>
          </p:blipFill>
          <p:spPr bwMode="auto">
            <a:xfrm>
              <a:off x="8290894" y="2694568"/>
              <a:ext cx="304062" cy="143882"/>
            </a:xfrm>
            <a:prstGeom prst="rect">
              <a:avLst/>
            </a:prstGeom>
            <a:noFill/>
          </p:spPr>
        </p:pic>
      </p:grpSp>
      <p:grpSp>
        <p:nvGrpSpPr>
          <p:cNvPr id="16" name="Group 15"/>
          <p:cNvGrpSpPr/>
          <p:nvPr/>
        </p:nvGrpSpPr>
        <p:grpSpPr>
          <a:xfrm>
            <a:off x="2266450" y="4692475"/>
            <a:ext cx="845071" cy="1183417"/>
            <a:chOff x="6044095" y="2130924"/>
            <a:chExt cx="631687" cy="890981"/>
          </a:xfrm>
        </p:grpSpPr>
        <p:pic>
          <p:nvPicPr>
            <p:cNvPr id="36" name="Picture 35"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044095" y="2130924"/>
              <a:ext cx="548394" cy="561860"/>
            </a:xfrm>
            <a:prstGeom prst="rect">
              <a:avLst/>
            </a:prstGeom>
            <a:noFill/>
            <a:ln w="9525">
              <a:noFill/>
              <a:miter lim="800000"/>
              <a:headEnd/>
              <a:tailEnd/>
            </a:ln>
          </p:spPr>
        </p:pic>
        <p:sp>
          <p:nvSpPr>
            <p:cNvPr id="37" name="AutoShape 17"/>
            <p:cNvSpPr>
              <a:spLocks noChangeArrowheads="1"/>
            </p:cNvSpPr>
            <p:nvPr/>
          </p:nvSpPr>
          <p:spPr bwMode="auto">
            <a:xfrm flipH="1">
              <a:off x="6303468" y="2411854"/>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8" name="TextBox 37"/>
            <p:cNvSpPr txBox="1"/>
            <p:nvPr/>
          </p:nvSpPr>
          <p:spPr>
            <a:xfrm>
              <a:off x="6170181" y="2790183"/>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9" name="Picture 17" descr="C:\Program Files (x86)\Microsoft Office\MEDIA\CAGCAT10\j0285750.wmf"/>
            <p:cNvPicPr>
              <a:picLocks noChangeAspect="1" noChangeArrowheads="1"/>
            </p:cNvPicPr>
            <p:nvPr/>
          </p:nvPicPr>
          <p:blipFill>
            <a:blip r:embed="rId4" cstate="print"/>
            <a:srcRect/>
            <a:stretch>
              <a:fillRect/>
            </a:stretch>
          </p:blipFill>
          <p:spPr bwMode="auto">
            <a:xfrm>
              <a:off x="6257051" y="2515299"/>
              <a:ext cx="304062" cy="143882"/>
            </a:xfrm>
            <a:prstGeom prst="rect">
              <a:avLst/>
            </a:prstGeom>
            <a:noFill/>
          </p:spPr>
        </p:pic>
        <p:pic>
          <p:nvPicPr>
            <p:cNvPr id="40" name="Picture 17" descr="C:\Program Files (x86)\Microsoft Office\MEDIA\CAGCAT10\j0285750.wmf"/>
            <p:cNvPicPr>
              <a:picLocks noChangeAspect="1" noChangeArrowheads="1"/>
            </p:cNvPicPr>
            <p:nvPr/>
          </p:nvPicPr>
          <p:blipFill>
            <a:blip r:embed="rId4" cstate="print"/>
            <a:srcRect/>
            <a:stretch>
              <a:fillRect/>
            </a:stretch>
          </p:blipFill>
          <p:spPr bwMode="auto">
            <a:xfrm>
              <a:off x="6371720" y="2603596"/>
              <a:ext cx="304062" cy="143882"/>
            </a:xfrm>
            <a:prstGeom prst="rect">
              <a:avLst/>
            </a:prstGeom>
            <a:noFill/>
          </p:spPr>
        </p:pic>
      </p:grpSp>
      <p:grpSp>
        <p:nvGrpSpPr>
          <p:cNvPr id="15" name="Group 14"/>
          <p:cNvGrpSpPr/>
          <p:nvPr/>
        </p:nvGrpSpPr>
        <p:grpSpPr>
          <a:xfrm>
            <a:off x="2427947" y="5017176"/>
            <a:ext cx="733642" cy="1183417"/>
            <a:chOff x="4205998" y="2131816"/>
            <a:chExt cx="548394" cy="890981"/>
          </a:xfrm>
        </p:grpSpPr>
        <p:pic>
          <p:nvPicPr>
            <p:cNvPr id="41" name="Picture 4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205998" y="2131816"/>
              <a:ext cx="548394" cy="561860"/>
            </a:xfrm>
            <a:prstGeom prst="rect">
              <a:avLst/>
            </a:prstGeom>
            <a:noFill/>
            <a:ln w="12700">
              <a:noFill/>
              <a:prstDash val="sysDash"/>
              <a:miter lim="800000"/>
              <a:headEnd/>
              <a:tailEnd/>
            </a:ln>
          </p:spPr>
        </p:pic>
        <p:sp>
          <p:nvSpPr>
            <p:cNvPr id="42" name="AutoShape 17"/>
            <p:cNvSpPr>
              <a:spLocks noChangeArrowheads="1"/>
            </p:cNvSpPr>
            <p:nvPr/>
          </p:nvSpPr>
          <p:spPr bwMode="auto">
            <a:xfrm flipH="1">
              <a:off x="4465371" y="2412746"/>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3" name="TextBox 42"/>
            <p:cNvSpPr txBox="1"/>
            <p:nvPr/>
          </p:nvSpPr>
          <p:spPr>
            <a:xfrm>
              <a:off x="4332080" y="2791075"/>
              <a:ext cx="138086"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4" name="Picture 17" descr="C:\Program Files (x86)\Microsoft Office\MEDIA\CAGCAT10\j0285750.wmf"/>
            <p:cNvPicPr>
              <a:picLocks noChangeAspect="1" noChangeArrowheads="1"/>
            </p:cNvPicPr>
            <p:nvPr/>
          </p:nvPicPr>
          <p:blipFill>
            <a:blip r:embed="rId4" cstate="print"/>
            <a:srcRect/>
            <a:stretch>
              <a:fillRect/>
            </a:stretch>
          </p:blipFill>
          <p:spPr bwMode="auto">
            <a:xfrm>
              <a:off x="4418954" y="2516191"/>
              <a:ext cx="304062" cy="143882"/>
            </a:xfrm>
            <a:prstGeom prst="rect">
              <a:avLst/>
            </a:prstGeom>
            <a:noFill/>
          </p:spPr>
        </p:pic>
      </p:grpSp>
      <p:sp>
        <p:nvSpPr>
          <p:cNvPr id="8" name="Shape 187393"/>
          <p:cNvSpPr>
            <a:spLocks noGrp="1" noChangeArrowheads="1"/>
          </p:cNvSpPr>
          <p:nvPr>
            <p:ph type="title"/>
          </p:nvPr>
        </p:nvSpPr>
        <p:spPr/>
        <p:txBody>
          <a:bodyPr/>
          <a:lstStyle/>
          <a:p>
            <a:r>
              <a:rPr lang="en-US" smtClean="0"/>
              <a:t>Automated Patch Process</a:t>
            </a:r>
            <a:endParaRPr lang="en-US" dirty="0" smtClean="0"/>
          </a:p>
        </p:txBody>
      </p:sp>
      <p:pic>
        <p:nvPicPr>
          <p:cNvPr id="7" name="Picture 6"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963917" y="5287591"/>
            <a:ext cx="733642" cy="746272"/>
          </a:xfrm>
          <a:prstGeom prst="rect">
            <a:avLst/>
          </a:prstGeom>
          <a:noFill/>
          <a:ln w="12700">
            <a:noFill/>
            <a:prstDash val="sysDash"/>
            <a:miter lim="800000"/>
            <a:headEnd/>
            <a:tailEnd/>
          </a:ln>
        </p:spPr>
      </p:pic>
      <p:pic>
        <p:nvPicPr>
          <p:cNvPr id="9" name="Picture 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246618" y="5284259"/>
            <a:ext cx="733642" cy="746272"/>
          </a:xfrm>
          <a:prstGeom prst="rect">
            <a:avLst/>
          </a:prstGeom>
          <a:noFill/>
          <a:ln w="12700">
            <a:noFill/>
            <a:prstDash val="sysDash"/>
            <a:miter lim="800000"/>
            <a:headEnd/>
            <a:tailEnd/>
          </a:ln>
        </p:spPr>
      </p:pic>
      <p:sp>
        <p:nvSpPr>
          <p:cNvPr id="11" name="AutoShape 17"/>
          <p:cNvSpPr>
            <a:spLocks noChangeArrowheads="1"/>
          </p:cNvSpPr>
          <p:nvPr/>
        </p:nvSpPr>
        <p:spPr bwMode="auto">
          <a:xfrm flipH="1">
            <a:off x="3330738" y="5651021"/>
            <a:ext cx="305821" cy="246557"/>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12" name="TextBox 11"/>
          <p:cNvSpPr txBox="1"/>
          <p:nvPr/>
        </p:nvSpPr>
        <p:spPr>
          <a:xfrm>
            <a:off x="1618389" y="6153523"/>
            <a:ext cx="325281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Worldwide</a:t>
            </a:r>
            <a:r>
              <a:rPr kumimoji="0" lang="en-US" sz="1400" b="1" i="0" u="none" strike="noStrike" kern="0" cap="none" spc="0" normalizeH="0" noProof="0" dirty="0" smtClean="0">
                <a:ln>
                  <a:noFill/>
                </a:ln>
                <a:effectLst/>
                <a:uLnTx/>
                <a:uFillTx/>
              </a:rPr>
              <a:t> Primary/Secondary Sites</a:t>
            </a:r>
            <a:endParaRPr kumimoji="0" lang="en-US" sz="1400" b="1" i="0" u="none" strike="noStrike" kern="0" cap="none" spc="0" normalizeH="0" baseline="0" noProof="0" dirty="0" smtClean="0">
              <a:ln>
                <a:noFill/>
              </a:ln>
              <a:effectLst/>
              <a:uLnTx/>
              <a:uFillTx/>
            </a:endParaRPr>
          </a:p>
        </p:txBody>
      </p:sp>
      <p:pic>
        <p:nvPicPr>
          <p:cNvPr id="13" name="Picture 17" descr="C:\Program Files (x86)\Microsoft Office\MEDIA\CAGCAT10\j0285750.wmf"/>
          <p:cNvPicPr>
            <a:picLocks noChangeAspect="1" noChangeArrowheads="1"/>
          </p:cNvPicPr>
          <p:nvPr/>
        </p:nvPicPr>
        <p:blipFill>
          <a:blip r:embed="rId4" cstate="print"/>
          <a:srcRect/>
          <a:stretch>
            <a:fillRect/>
          </a:stretch>
        </p:blipFill>
        <p:spPr bwMode="auto">
          <a:xfrm>
            <a:off x="3422045" y="5913255"/>
            <a:ext cx="406774" cy="191106"/>
          </a:xfrm>
          <a:prstGeom prst="rect">
            <a:avLst/>
          </a:prstGeom>
          <a:noFill/>
        </p:spPr>
      </p:pic>
      <p:grpSp>
        <p:nvGrpSpPr>
          <p:cNvPr id="14" name="Group 13"/>
          <p:cNvGrpSpPr/>
          <p:nvPr/>
        </p:nvGrpSpPr>
        <p:grpSpPr>
          <a:xfrm>
            <a:off x="2429817" y="5603667"/>
            <a:ext cx="676397" cy="810281"/>
            <a:chOff x="2640683" y="2413638"/>
            <a:chExt cx="505604" cy="610051"/>
          </a:xfrm>
        </p:grpSpPr>
        <p:sp>
          <p:nvSpPr>
            <p:cNvPr id="45" name="AutoShape 17"/>
            <p:cNvSpPr>
              <a:spLocks noChangeArrowheads="1"/>
            </p:cNvSpPr>
            <p:nvPr/>
          </p:nvSpPr>
          <p:spPr bwMode="auto">
            <a:xfrm flipH="1">
              <a:off x="2773973" y="2413638"/>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6" name="TextBox 45"/>
            <p:cNvSpPr txBox="1"/>
            <p:nvPr/>
          </p:nvSpPr>
          <p:spPr>
            <a:xfrm>
              <a:off x="2640683" y="2791967"/>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7" name="Picture 17" descr="C:\Program Files (x86)\Microsoft Office\MEDIA\CAGCAT10\j0285750.wmf"/>
            <p:cNvPicPr>
              <a:picLocks noChangeAspect="1" noChangeArrowheads="1"/>
            </p:cNvPicPr>
            <p:nvPr/>
          </p:nvPicPr>
          <p:blipFill>
            <a:blip r:embed="rId4" cstate="print"/>
            <a:srcRect/>
            <a:stretch>
              <a:fillRect/>
            </a:stretch>
          </p:blipFill>
          <p:spPr bwMode="auto">
            <a:xfrm>
              <a:off x="2727556" y="2517083"/>
              <a:ext cx="304062" cy="143882"/>
            </a:xfrm>
            <a:prstGeom prst="rect">
              <a:avLst/>
            </a:prstGeom>
            <a:noFill/>
          </p:spPr>
        </p:pic>
        <p:pic>
          <p:nvPicPr>
            <p:cNvPr id="48" name="Picture 17" descr="C:\Program Files (x86)\Microsoft Office\MEDIA\CAGCAT10\j0285750.wmf"/>
            <p:cNvPicPr>
              <a:picLocks noChangeAspect="1" noChangeArrowheads="1"/>
            </p:cNvPicPr>
            <p:nvPr/>
          </p:nvPicPr>
          <p:blipFill>
            <a:blip r:embed="rId4" cstate="print"/>
            <a:srcRect/>
            <a:stretch>
              <a:fillRect/>
            </a:stretch>
          </p:blipFill>
          <p:spPr bwMode="auto">
            <a:xfrm>
              <a:off x="2842225" y="2605380"/>
              <a:ext cx="304062" cy="143882"/>
            </a:xfrm>
            <a:prstGeom prst="rect">
              <a:avLst/>
            </a:prstGeom>
            <a:noFill/>
          </p:spPr>
        </p:pic>
      </p:grpSp>
      <p:sp>
        <p:nvSpPr>
          <p:cNvPr id="26" name="TextBox 25"/>
          <p:cNvSpPr txBox="1"/>
          <p:nvPr/>
        </p:nvSpPr>
        <p:spPr>
          <a:xfrm>
            <a:off x="3644067" y="3394939"/>
            <a:ext cx="2815080"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Microsoft 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effectLst/>
                <a:uLnTx/>
                <a:uFillTx/>
              </a:rPr>
              <a:t>ConfigMgr</a:t>
            </a:r>
            <a:r>
              <a:rPr kumimoji="0" lang="en-US" sz="1600" b="1" i="0" u="none" strike="noStrike" kern="0" cap="none" spc="0" normalizeH="0" baseline="0" noProof="0" dirty="0" smtClean="0">
                <a:ln>
                  <a:noFill/>
                </a:ln>
                <a:effectLst/>
                <a:uLnTx/>
                <a:uFillTx/>
              </a:rPr>
              <a:t> 07 Central Site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280,000 Clients Managed</a:t>
            </a:r>
          </a:p>
        </p:txBody>
      </p:sp>
      <p:grpSp>
        <p:nvGrpSpPr>
          <p:cNvPr id="27" name="Group 26"/>
          <p:cNvGrpSpPr/>
          <p:nvPr/>
        </p:nvGrpSpPr>
        <p:grpSpPr>
          <a:xfrm>
            <a:off x="2614284" y="3200399"/>
            <a:ext cx="893959" cy="949311"/>
            <a:chOff x="4404606" y="990599"/>
            <a:chExt cx="548394" cy="561859"/>
          </a:xfrm>
        </p:grpSpPr>
        <p:pic>
          <p:nvPicPr>
            <p:cNvPr id="28" name="Picture 27"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404606" y="990599"/>
              <a:ext cx="548394" cy="561859"/>
            </a:xfrm>
            <a:prstGeom prst="rect">
              <a:avLst/>
            </a:prstGeom>
            <a:noFill/>
            <a:ln w="9525">
              <a:noFill/>
              <a:miter lim="800000"/>
              <a:headEnd/>
              <a:tailEnd/>
            </a:ln>
          </p:spPr>
        </p:pic>
        <p:sp>
          <p:nvSpPr>
            <p:cNvPr id="29" name="AutoShape 17"/>
            <p:cNvSpPr>
              <a:spLocks noChangeArrowheads="1"/>
            </p:cNvSpPr>
            <p:nvPr/>
          </p:nvSpPr>
          <p:spPr bwMode="auto">
            <a:xfrm flipH="1">
              <a:off x="4693213" y="1271529"/>
              <a:ext cx="228600" cy="185630"/>
            </a:xfrm>
            <a:prstGeom prst="can">
              <a:avLst>
                <a:gd name="adj" fmla="val 27020"/>
              </a:avLst>
            </a:prstGeom>
            <a:solidFill>
              <a:schemeClr val="accent4">
                <a:lumMod val="50000"/>
              </a:schemeClr>
            </a:solidFill>
            <a:ln w="3175">
              <a:solidFill>
                <a:srgbClr val="005825">
                  <a:lumMod val="90000"/>
                  <a:lumOff val="1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grpSp>
      <p:pic>
        <p:nvPicPr>
          <p:cNvPr id="23" name="Picture 22" descr="C:\Program Files (x86)\Microsoft Office\MEDIA\CAGCAT10\j0285750.wmf"/>
          <p:cNvPicPr>
            <a:picLocks noChangeAspect="1" noChangeArrowheads="1"/>
          </p:cNvPicPr>
          <p:nvPr/>
        </p:nvPicPr>
        <p:blipFill>
          <a:blip r:embed="rId4" cstate="print"/>
          <a:srcRect/>
          <a:stretch>
            <a:fillRect/>
          </a:stretch>
        </p:blipFill>
        <p:spPr bwMode="auto">
          <a:xfrm>
            <a:off x="3550085" y="6050166"/>
            <a:ext cx="406774" cy="191106"/>
          </a:xfrm>
          <a:prstGeom prst="rect">
            <a:avLst/>
          </a:prstGeom>
          <a:noFill/>
        </p:spPr>
      </p:pic>
      <p:pic>
        <p:nvPicPr>
          <p:cNvPr id="24" name="Picture 23" descr="C:\Program Files (x86)\Microsoft Office\MEDIA\CAGCAT10\j0285750.wmf"/>
          <p:cNvPicPr>
            <a:picLocks noChangeAspect="1" noChangeArrowheads="1"/>
          </p:cNvPicPr>
          <p:nvPr/>
        </p:nvPicPr>
        <p:blipFill>
          <a:blip r:embed="rId4" cstate="print"/>
          <a:srcRect/>
          <a:stretch>
            <a:fillRect/>
          </a:stretch>
        </p:blipFill>
        <p:spPr bwMode="auto">
          <a:xfrm>
            <a:off x="3575449" y="6030531"/>
            <a:ext cx="406774" cy="191106"/>
          </a:xfrm>
          <a:prstGeom prst="rect">
            <a:avLst/>
          </a:prstGeom>
          <a:noFill/>
        </p:spPr>
      </p:pic>
      <p:pic>
        <p:nvPicPr>
          <p:cNvPr id="25" name="Picture 17" descr="C:\Program Files (x86)\Microsoft Office\MEDIA\CAGCAT10\j0285750.wmf"/>
          <p:cNvPicPr>
            <a:picLocks noChangeAspect="1" noChangeArrowheads="1"/>
          </p:cNvPicPr>
          <p:nvPr/>
        </p:nvPicPr>
        <p:blipFill>
          <a:blip r:embed="rId4" cstate="print"/>
          <a:srcRect/>
          <a:stretch>
            <a:fillRect/>
          </a:stretch>
        </p:blipFill>
        <p:spPr bwMode="auto">
          <a:xfrm>
            <a:off x="3268641" y="5783902"/>
            <a:ext cx="406774" cy="191106"/>
          </a:xfrm>
          <a:prstGeom prst="rect">
            <a:avLst/>
          </a:prstGeom>
          <a:noFill/>
        </p:spPr>
      </p:pic>
      <p:pic>
        <p:nvPicPr>
          <p:cNvPr id="49" name="Picture 4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22191" y="1556225"/>
            <a:ext cx="733642" cy="746273"/>
          </a:xfrm>
          <a:prstGeom prst="rect">
            <a:avLst/>
          </a:prstGeom>
          <a:noFill/>
          <a:ln w="12700">
            <a:noFill/>
            <a:prstDash val="sysDash"/>
            <a:miter lim="800000"/>
            <a:headEnd/>
            <a:tailEnd/>
          </a:ln>
        </p:spPr>
      </p:pic>
      <p:sp>
        <p:nvSpPr>
          <p:cNvPr id="50" name="TextBox 49"/>
          <p:cNvSpPr txBox="1"/>
          <p:nvPr/>
        </p:nvSpPr>
        <p:spPr>
          <a:xfrm>
            <a:off x="37359" y="2317537"/>
            <a:ext cx="1901085"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Team Foundation Server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(TFS)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Work Items</a:t>
            </a:r>
            <a:endParaRPr kumimoji="0" lang="en-US" sz="1400" b="1" i="0" u="none" strike="noStrike" kern="0" cap="none" spc="0" normalizeH="0" baseline="0" noProof="0" dirty="0" smtClean="0">
              <a:ln>
                <a:noFill/>
              </a:ln>
              <a:effectLst/>
              <a:uLnTx/>
              <a:uFillTx/>
            </a:endParaRPr>
          </a:p>
        </p:txBody>
      </p:sp>
      <p:pic>
        <p:nvPicPr>
          <p:cNvPr id="51" name="Picture 5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737881" y="1513926"/>
            <a:ext cx="733642" cy="754772"/>
          </a:xfrm>
          <a:prstGeom prst="rect">
            <a:avLst/>
          </a:prstGeom>
          <a:noFill/>
          <a:ln w="9525">
            <a:noFill/>
            <a:miter lim="800000"/>
            <a:headEnd/>
            <a:tailEnd/>
          </a:ln>
        </p:spPr>
      </p:pic>
      <p:sp>
        <p:nvSpPr>
          <p:cNvPr id="52" name="AutoShape 17"/>
          <p:cNvSpPr>
            <a:spLocks noChangeArrowheads="1"/>
          </p:cNvSpPr>
          <p:nvPr/>
        </p:nvSpPr>
        <p:spPr bwMode="auto">
          <a:xfrm flipH="1">
            <a:off x="5141485" y="1944400"/>
            <a:ext cx="305821" cy="249366"/>
          </a:xfrm>
          <a:prstGeom prst="can">
            <a:avLst>
              <a:gd name="adj" fmla="val 27020"/>
            </a:avLst>
          </a:prstGeom>
          <a:ln>
            <a:headEnd/>
            <a:tailEnd/>
          </a:ln>
        </p:spPr>
        <p:style>
          <a:lnRef idx="1">
            <a:schemeClr val="accent6"/>
          </a:lnRef>
          <a:fillRef idx="3">
            <a:schemeClr val="accent6"/>
          </a:fillRef>
          <a:effectRef idx="2">
            <a:schemeClr val="accent6"/>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pic>
        <p:nvPicPr>
          <p:cNvPr id="53" name="Picture 52"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665412" y="1571264"/>
            <a:ext cx="733642" cy="746273"/>
          </a:xfrm>
          <a:prstGeom prst="rect">
            <a:avLst/>
          </a:prstGeom>
          <a:noFill/>
          <a:ln w="12700">
            <a:noFill/>
            <a:prstDash val="sysDash"/>
            <a:miter lim="800000"/>
            <a:headEnd/>
            <a:tailEnd/>
          </a:ln>
        </p:spPr>
      </p:pic>
      <p:sp>
        <p:nvSpPr>
          <p:cNvPr id="54" name="TextBox 53"/>
          <p:cNvSpPr txBox="1"/>
          <p:nvPr/>
        </p:nvSpPr>
        <p:spPr>
          <a:xfrm>
            <a:off x="1960532" y="1004398"/>
            <a:ext cx="1895071"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Action Server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Policy Execution</a:t>
            </a:r>
            <a:endParaRPr kumimoji="0" lang="en-US" sz="1400" b="1" i="0" u="none" strike="noStrike" kern="0" cap="none" spc="0" normalizeH="0" baseline="0" noProof="0" dirty="0" smtClean="0">
              <a:ln>
                <a:noFill/>
              </a:ln>
              <a:effectLst/>
              <a:uLnTx/>
              <a:uFillTx/>
            </a:endParaRPr>
          </a:p>
        </p:txBody>
      </p:sp>
      <p:sp>
        <p:nvSpPr>
          <p:cNvPr id="55" name="TextBox 54"/>
          <p:cNvSpPr txBox="1"/>
          <p:nvPr/>
        </p:nvSpPr>
        <p:spPr>
          <a:xfrm>
            <a:off x="4204317" y="1174842"/>
            <a:ext cx="1537600"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Database</a:t>
            </a:r>
          </a:p>
        </p:txBody>
      </p:sp>
      <p:sp>
        <p:nvSpPr>
          <p:cNvPr id="56" name="TextBox 55"/>
          <p:cNvSpPr txBox="1"/>
          <p:nvPr/>
        </p:nvSpPr>
        <p:spPr>
          <a:xfrm>
            <a:off x="6704012" y="1066800"/>
            <a:ext cx="5181600" cy="919401"/>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Query TFS for patch work item</a:t>
            </a:r>
          </a:p>
          <a:p>
            <a:pPr marL="342900" indent="-342900">
              <a:buAutoNum type="arabicPeriod"/>
            </a:pPr>
            <a:r>
              <a:rPr lang="en-US" dirty="0" smtClean="0">
                <a:gradFill>
                  <a:gsLst>
                    <a:gs pos="0">
                      <a:schemeClr val="tx1"/>
                    </a:gs>
                    <a:gs pos="86000">
                      <a:schemeClr val="tx1"/>
                    </a:gs>
                  </a:gsLst>
                  <a:lin ang="5400000" scaled="0"/>
                </a:gradFill>
              </a:rPr>
              <a:t>Validated TFS work item for quality</a:t>
            </a:r>
          </a:p>
          <a:p>
            <a:pPr marL="342900" indent="-342900">
              <a:buAutoNum type="arabicPeriod"/>
            </a:pPr>
            <a:r>
              <a:rPr lang="en-US" dirty="0" smtClean="0">
                <a:gradFill>
                  <a:gsLst>
                    <a:gs pos="0">
                      <a:schemeClr val="tx1"/>
                    </a:gs>
                    <a:gs pos="86000">
                      <a:schemeClr val="tx1"/>
                    </a:gs>
                  </a:gsLst>
                  <a:lin ang="5400000" scaled="0"/>
                </a:gradFill>
              </a:rPr>
              <a:t>Update new work item to “Approved”</a:t>
            </a:r>
          </a:p>
        </p:txBody>
      </p:sp>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629" y="1884907"/>
            <a:ext cx="269306" cy="298159"/>
          </a:xfrm>
          <a:prstGeom prst="rect">
            <a:avLst/>
          </a:prstGeom>
        </p:spPr>
      </p:pic>
      <p:cxnSp>
        <p:nvCxnSpPr>
          <p:cNvPr id="6" name="Straight Arrow Connector 5"/>
          <p:cNvCxnSpPr/>
          <p:nvPr/>
        </p:nvCxnSpPr>
        <p:spPr>
          <a:xfrm flipH="1">
            <a:off x="1217612" y="1874723"/>
            <a:ext cx="1379008" cy="0"/>
          </a:xfrm>
          <a:prstGeom prst="straightConnector1">
            <a:avLst/>
          </a:prstGeom>
          <a:ln>
            <a:headEnd type="none"/>
            <a:tailEnd type="arrow"/>
          </a:ln>
        </p:spPr>
        <p:style>
          <a:lnRef idx="3">
            <a:schemeClr val="accent1"/>
          </a:lnRef>
          <a:fillRef idx="0">
            <a:schemeClr val="accent1"/>
          </a:fillRef>
          <a:effectRef idx="2">
            <a:schemeClr val="accent1"/>
          </a:effectRef>
          <a:fontRef idx="minor">
            <a:schemeClr val="tx1"/>
          </a:fontRef>
        </p:style>
      </p:cxnSp>
      <p:sp>
        <p:nvSpPr>
          <p:cNvPr id="59" name="TextBox 58"/>
          <p:cNvSpPr txBox="1"/>
          <p:nvPr/>
        </p:nvSpPr>
        <p:spPr>
          <a:xfrm>
            <a:off x="1617887" y="137650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pic>
        <p:nvPicPr>
          <p:cNvPr id="58" name="Picture 57"/>
          <p:cNvPicPr/>
          <p:nvPr/>
        </p:nvPicPr>
        <p:blipFill>
          <a:blip r:embed="rId6"/>
          <a:stretch>
            <a:fillRect/>
          </a:stretch>
        </p:blipFill>
        <p:spPr>
          <a:xfrm>
            <a:off x="6557398" y="2399606"/>
            <a:ext cx="5417907" cy="4061694"/>
          </a:xfrm>
          <a:prstGeom prst="rect">
            <a:avLst/>
          </a:prstGeom>
        </p:spPr>
      </p:pic>
      <p:sp>
        <p:nvSpPr>
          <p:cNvPr id="60" name="TextBox 59"/>
          <p:cNvSpPr txBox="1"/>
          <p:nvPr/>
        </p:nvSpPr>
        <p:spPr>
          <a:xfrm>
            <a:off x="9910311" y="4399289"/>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spTree>
    <p:extLst>
      <p:ext uri="{BB962C8B-B14F-4D97-AF65-F5344CB8AC3E}">
        <p14:creationId xmlns:p14="http://schemas.microsoft.com/office/powerpoint/2010/main" val="415217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16227" y="4681755"/>
            <a:ext cx="998476" cy="1183417"/>
            <a:chOff x="7848600" y="2133600"/>
            <a:chExt cx="746356" cy="890981"/>
          </a:xfrm>
        </p:grpSpPr>
        <p:pic>
          <p:nvPicPr>
            <p:cNvPr id="30" name="Picture 29"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7848600" y="2133600"/>
              <a:ext cx="548394" cy="561860"/>
            </a:xfrm>
            <a:prstGeom prst="rect">
              <a:avLst/>
            </a:prstGeom>
            <a:noFill/>
            <a:ln w="9525">
              <a:noFill/>
              <a:miter lim="800000"/>
              <a:headEnd/>
              <a:tailEnd/>
            </a:ln>
          </p:spPr>
        </p:pic>
        <p:sp>
          <p:nvSpPr>
            <p:cNvPr id="31" name="AutoShape 17"/>
            <p:cNvSpPr>
              <a:spLocks noChangeArrowheads="1"/>
            </p:cNvSpPr>
            <p:nvPr/>
          </p:nvSpPr>
          <p:spPr bwMode="auto">
            <a:xfrm flipH="1">
              <a:off x="8107973" y="2414530"/>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2" name="TextBox 31"/>
            <p:cNvSpPr txBox="1"/>
            <p:nvPr/>
          </p:nvSpPr>
          <p:spPr>
            <a:xfrm>
              <a:off x="8053755" y="2792859"/>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3" name="Picture 17" descr="C:\Program Files (x86)\Microsoft Office\MEDIA\CAGCAT10\j0285750.wmf"/>
            <p:cNvPicPr>
              <a:picLocks noChangeAspect="1" noChangeArrowheads="1"/>
            </p:cNvPicPr>
            <p:nvPr/>
          </p:nvPicPr>
          <p:blipFill>
            <a:blip r:embed="rId4" cstate="print"/>
            <a:srcRect/>
            <a:stretch>
              <a:fillRect/>
            </a:stretch>
          </p:blipFill>
          <p:spPr bwMode="auto">
            <a:xfrm>
              <a:off x="8061556" y="2517975"/>
              <a:ext cx="304062" cy="143882"/>
            </a:xfrm>
            <a:prstGeom prst="rect">
              <a:avLst/>
            </a:prstGeom>
            <a:noFill/>
          </p:spPr>
        </p:pic>
        <p:pic>
          <p:nvPicPr>
            <p:cNvPr id="34" name="Picture 17" descr="C:\Program Files (x86)\Microsoft Office\MEDIA\CAGCAT10\j0285750.wmf"/>
            <p:cNvPicPr>
              <a:picLocks noChangeAspect="1" noChangeArrowheads="1"/>
            </p:cNvPicPr>
            <p:nvPr/>
          </p:nvPicPr>
          <p:blipFill>
            <a:blip r:embed="rId4" cstate="print"/>
            <a:srcRect/>
            <a:stretch>
              <a:fillRect/>
            </a:stretch>
          </p:blipFill>
          <p:spPr bwMode="auto">
            <a:xfrm>
              <a:off x="8176225" y="2606272"/>
              <a:ext cx="304062" cy="143882"/>
            </a:xfrm>
            <a:prstGeom prst="rect">
              <a:avLst/>
            </a:prstGeom>
            <a:noFill/>
          </p:spPr>
        </p:pic>
        <p:pic>
          <p:nvPicPr>
            <p:cNvPr id="35" name="Picture 34" descr="C:\Program Files (x86)\Microsoft Office\MEDIA\CAGCAT10\j0285750.wmf"/>
            <p:cNvPicPr>
              <a:picLocks noChangeAspect="1" noChangeArrowheads="1"/>
            </p:cNvPicPr>
            <p:nvPr/>
          </p:nvPicPr>
          <p:blipFill>
            <a:blip r:embed="rId4" cstate="print"/>
            <a:srcRect/>
            <a:stretch>
              <a:fillRect/>
            </a:stretch>
          </p:blipFill>
          <p:spPr bwMode="auto">
            <a:xfrm>
              <a:off x="8290894" y="2694568"/>
              <a:ext cx="304062" cy="143882"/>
            </a:xfrm>
            <a:prstGeom prst="rect">
              <a:avLst/>
            </a:prstGeom>
            <a:noFill/>
          </p:spPr>
        </p:pic>
      </p:grpSp>
      <p:grpSp>
        <p:nvGrpSpPr>
          <p:cNvPr id="16" name="Group 15"/>
          <p:cNvGrpSpPr/>
          <p:nvPr/>
        </p:nvGrpSpPr>
        <p:grpSpPr>
          <a:xfrm>
            <a:off x="2266450" y="4692475"/>
            <a:ext cx="845071" cy="1183417"/>
            <a:chOff x="6044095" y="2130924"/>
            <a:chExt cx="631687" cy="890981"/>
          </a:xfrm>
        </p:grpSpPr>
        <p:pic>
          <p:nvPicPr>
            <p:cNvPr id="36" name="Picture 35"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044095" y="2130924"/>
              <a:ext cx="548394" cy="561860"/>
            </a:xfrm>
            <a:prstGeom prst="rect">
              <a:avLst/>
            </a:prstGeom>
            <a:noFill/>
            <a:ln w="9525">
              <a:noFill/>
              <a:miter lim="800000"/>
              <a:headEnd/>
              <a:tailEnd/>
            </a:ln>
          </p:spPr>
        </p:pic>
        <p:sp>
          <p:nvSpPr>
            <p:cNvPr id="37" name="AutoShape 17"/>
            <p:cNvSpPr>
              <a:spLocks noChangeArrowheads="1"/>
            </p:cNvSpPr>
            <p:nvPr/>
          </p:nvSpPr>
          <p:spPr bwMode="auto">
            <a:xfrm flipH="1">
              <a:off x="6303468" y="2411854"/>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8" name="TextBox 37"/>
            <p:cNvSpPr txBox="1"/>
            <p:nvPr/>
          </p:nvSpPr>
          <p:spPr>
            <a:xfrm>
              <a:off x="6170181" y="2790183"/>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9" name="Picture 17" descr="C:\Program Files (x86)\Microsoft Office\MEDIA\CAGCAT10\j0285750.wmf"/>
            <p:cNvPicPr>
              <a:picLocks noChangeAspect="1" noChangeArrowheads="1"/>
            </p:cNvPicPr>
            <p:nvPr/>
          </p:nvPicPr>
          <p:blipFill>
            <a:blip r:embed="rId4" cstate="print"/>
            <a:srcRect/>
            <a:stretch>
              <a:fillRect/>
            </a:stretch>
          </p:blipFill>
          <p:spPr bwMode="auto">
            <a:xfrm>
              <a:off x="6257051" y="2515299"/>
              <a:ext cx="304062" cy="143882"/>
            </a:xfrm>
            <a:prstGeom prst="rect">
              <a:avLst/>
            </a:prstGeom>
            <a:noFill/>
          </p:spPr>
        </p:pic>
        <p:pic>
          <p:nvPicPr>
            <p:cNvPr id="40" name="Picture 17" descr="C:\Program Files (x86)\Microsoft Office\MEDIA\CAGCAT10\j0285750.wmf"/>
            <p:cNvPicPr>
              <a:picLocks noChangeAspect="1" noChangeArrowheads="1"/>
            </p:cNvPicPr>
            <p:nvPr/>
          </p:nvPicPr>
          <p:blipFill>
            <a:blip r:embed="rId4" cstate="print"/>
            <a:srcRect/>
            <a:stretch>
              <a:fillRect/>
            </a:stretch>
          </p:blipFill>
          <p:spPr bwMode="auto">
            <a:xfrm>
              <a:off x="6371720" y="2603596"/>
              <a:ext cx="304062" cy="143882"/>
            </a:xfrm>
            <a:prstGeom prst="rect">
              <a:avLst/>
            </a:prstGeom>
            <a:noFill/>
          </p:spPr>
        </p:pic>
      </p:grpSp>
      <p:grpSp>
        <p:nvGrpSpPr>
          <p:cNvPr id="15" name="Group 14"/>
          <p:cNvGrpSpPr/>
          <p:nvPr/>
        </p:nvGrpSpPr>
        <p:grpSpPr>
          <a:xfrm>
            <a:off x="2427947" y="5017176"/>
            <a:ext cx="733642" cy="1183417"/>
            <a:chOff x="4205998" y="2131816"/>
            <a:chExt cx="548394" cy="890981"/>
          </a:xfrm>
        </p:grpSpPr>
        <p:pic>
          <p:nvPicPr>
            <p:cNvPr id="41" name="Picture 4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205998" y="2131816"/>
              <a:ext cx="548394" cy="561860"/>
            </a:xfrm>
            <a:prstGeom prst="rect">
              <a:avLst/>
            </a:prstGeom>
            <a:noFill/>
            <a:ln w="12700">
              <a:noFill/>
              <a:prstDash val="sysDash"/>
              <a:miter lim="800000"/>
              <a:headEnd/>
              <a:tailEnd/>
            </a:ln>
          </p:spPr>
        </p:pic>
        <p:sp>
          <p:nvSpPr>
            <p:cNvPr id="42" name="AutoShape 17"/>
            <p:cNvSpPr>
              <a:spLocks noChangeArrowheads="1"/>
            </p:cNvSpPr>
            <p:nvPr/>
          </p:nvSpPr>
          <p:spPr bwMode="auto">
            <a:xfrm flipH="1">
              <a:off x="4465371" y="2412746"/>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3" name="TextBox 42"/>
            <p:cNvSpPr txBox="1"/>
            <p:nvPr/>
          </p:nvSpPr>
          <p:spPr>
            <a:xfrm>
              <a:off x="4332080" y="2791075"/>
              <a:ext cx="138086"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4" name="Picture 17" descr="C:\Program Files (x86)\Microsoft Office\MEDIA\CAGCAT10\j0285750.wmf"/>
            <p:cNvPicPr>
              <a:picLocks noChangeAspect="1" noChangeArrowheads="1"/>
            </p:cNvPicPr>
            <p:nvPr/>
          </p:nvPicPr>
          <p:blipFill>
            <a:blip r:embed="rId4" cstate="print"/>
            <a:srcRect/>
            <a:stretch>
              <a:fillRect/>
            </a:stretch>
          </p:blipFill>
          <p:spPr bwMode="auto">
            <a:xfrm>
              <a:off x="4418954" y="2516191"/>
              <a:ext cx="304062" cy="143882"/>
            </a:xfrm>
            <a:prstGeom prst="rect">
              <a:avLst/>
            </a:prstGeom>
            <a:noFill/>
          </p:spPr>
        </p:pic>
      </p:grpSp>
      <p:sp>
        <p:nvSpPr>
          <p:cNvPr id="8" name="Shape 187393"/>
          <p:cNvSpPr>
            <a:spLocks noGrp="1" noChangeArrowheads="1"/>
          </p:cNvSpPr>
          <p:nvPr>
            <p:ph type="title"/>
          </p:nvPr>
        </p:nvSpPr>
        <p:spPr/>
        <p:txBody>
          <a:bodyPr/>
          <a:lstStyle/>
          <a:p>
            <a:r>
              <a:rPr lang="en-US" smtClean="0"/>
              <a:t>Automated Patch Process</a:t>
            </a:r>
            <a:endParaRPr lang="en-US" dirty="0" smtClean="0"/>
          </a:p>
        </p:txBody>
      </p:sp>
      <p:pic>
        <p:nvPicPr>
          <p:cNvPr id="7" name="Picture 6"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963917" y="5287591"/>
            <a:ext cx="733642" cy="746272"/>
          </a:xfrm>
          <a:prstGeom prst="rect">
            <a:avLst/>
          </a:prstGeom>
          <a:noFill/>
          <a:ln w="12700">
            <a:noFill/>
            <a:prstDash val="sysDash"/>
            <a:miter lim="800000"/>
            <a:headEnd/>
            <a:tailEnd/>
          </a:ln>
        </p:spPr>
      </p:pic>
      <p:pic>
        <p:nvPicPr>
          <p:cNvPr id="9" name="Picture 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246618" y="5284259"/>
            <a:ext cx="733642" cy="746272"/>
          </a:xfrm>
          <a:prstGeom prst="rect">
            <a:avLst/>
          </a:prstGeom>
          <a:noFill/>
          <a:ln w="12700">
            <a:noFill/>
            <a:prstDash val="sysDash"/>
            <a:miter lim="800000"/>
            <a:headEnd/>
            <a:tailEnd/>
          </a:ln>
        </p:spPr>
      </p:pic>
      <p:sp>
        <p:nvSpPr>
          <p:cNvPr id="11" name="AutoShape 17"/>
          <p:cNvSpPr>
            <a:spLocks noChangeArrowheads="1"/>
          </p:cNvSpPr>
          <p:nvPr/>
        </p:nvSpPr>
        <p:spPr bwMode="auto">
          <a:xfrm flipH="1">
            <a:off x="3330738" y="5651021"/>
            <a:ext cx="305821" cy="246557"/>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12" name="TextBox 11"/>
          <p:cNvSpPr txBox="1"/>
          <p:nvPr/>
        </p:nvSpPr>
        <p:spPr>
          <a:xfrm>
            <a:off x="1618389" y="6153523"/>
            <a:ext cx="325281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Worldwide</a:t>
            </a:r>
            <a:r>
              <a:rPr kumimoji="0" lang="en-US" sz="1400" b="1" i="0" u="none" strike="noStrike" kern="0" cap="none" spc="0" normalizeH="0" noProof="0" dirty="0" smtClean="0">
                <a:ln>
                  <a:noFill/>
                </a:ln>
                <a:effectLst/>
                <a:uLnTx/>
                <a:uFillTx/>
              </a:rPr>
              <a:t> Primary/Secondary Sites</a:t>
            </a:r>
            <a:endParaRPr kumimoji="0" lang="en-US" sz="1400" b="1" i="0" u="none" strike="noStrike" kern="0" cap="none" spc="0" normalizeH="0" baseline="0" noProof="0" dirty="0" smtClean="0">
              <a:ln>
                <a:noFill/>
              </a:ln>
              <a:effectLst/>
              <a:uLnTx/>
              <a:uFillTx/>
            </a:endParaRPr>
          </a:p>
        </p:txBody>
      </p:sp>
      <p:pic>
        <p:nvPicPr>
          <p:cNvPr id="13" name="Picture 17" descr="C:\Program Files (x86)\Microsoft Office\MEDIA\CAGCAT10\j0285750.wmf"/>
          <p:cNvPicPr>
            <a:picLocks noChangeAspect="1" noChangeArrowheads="1"/>
          </p:cNvPicPr>
          <p:nvPr/>
        </p:nvPicPr>
        <p:blipFill>
          <a:blip r:embed="rId4" cstate="print"/>
          <a:srcRect/>
          <a:stretch>
            <a:fillRect/>
          </a:stretch>
        </p:blipFill>
        <p:spPr bwMode="auto">
          <a:xfrm>
            <a:off x="3422045" y="5913255"/>
            <a:ext cx="406774" cy="191106"/>
          </a:xfrm>
          <a:prstGeom prst="rect">
            <a:avLst/>
          </a:prstGeom>
          <a:noFill/>
        </p:spPr>
      </p:pic>
      <p:grpSp>
        <p:nvGrpSpPr>
          <p:cNvPr id="14" name="Group 13"/>
          <p:cNvGrpSpPr/>
          <p:nvPr/>
        </p:nvGrpSpPr>
        <p:grpSpPr>
          <a:xfrm>
            <a:off x="2429817" y="5603667"/>
            <a:ext cx="676397" cy="810281"/>
            <a:chOff x="2640683" y="2413638"/>
            <a:chExt cx="505604" cy="610051"/>
          </a:xfrm>
        </p:grpSpPr>
        <p:sp>
          <p:nvSpPr>
            <p:cNvPr id="45" name="AutoShape 17"/>
            <p:cNvSpPr>
              <a:spLocks noChangeArrowheads="1"/>
            </p:cNvSpPr>
            <p:nvPr/>
          </p:nvSpPr>
          <p:spPr bwMode="auto">
            <a:xfrm flipH="1">
              <a:off x="2773973" y="2413638"/>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6" name="TextBox 45"/>
            <p:cNvSpPr txBox="1"/>
            <p:nvPr/>
          </p:nvSpPr>
          <p:spPr>
            <a:xfrm>
              <a:off x="2640683" y="2791967"/>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7" name="Picture 17" descr="C:\Program Files (x86)\Microsoft Office\MEDIA\CAGCAT10\j0285750.wmf"/>
            <p:cNvPicPr>
              <a:picLocks noChangeAspect="1" noChangeArrowheads="1"/>
            </p:cNvPicPr>
            <p:nvPr/>
          </p:nvPicPr>
          <p:blipFill>
            <a:blip r:embed="rId4" cstate="print"/>
            <a:srcRect/>
            <a:stretch>
              <a:fillRect/>
            </a:stretch>
          </p:blipFill>
          <p:spPr bwMode="auto">
            <a:xfrm>
              <a:off x="2727556" y="2517083"/>
              <a:ext cx="304062" cy="143882"/>
            </a:xfrm>
            <a:prstGeom prst="rect">
              <a:avLst/>
            </a:prstGeom>
            <a:noFill/>
          </p:spPr>
        </p:pic>
        <p:pic>
          <p:nvPicPr>
            <p:cNvPr id="48" name="Picture 17" descr="C:\Program Files (x86)\Microsoft Office\MEDIA\CAGCAT10\j0285750.wmf"/>
            <p:cNvPicPr>
              <a:picLocks noChangeAspect="1" noChangeArrowheads="1"/>
            </p:cNvPicPr>
            <p:nvPr/>
          </p:nvPicPr>
          <p:blipFill>
            <a:blip r:embed="rId4" cstate="print"/>
            <a:srcRect/>
            <a:stretch>
              <a:fillRect/>
            </a:stretch>
          </p:blipFill>
          <p:spPr bwMode="auto">
            <a:xfrm>
              <a:off x="2842225" y="2605380"/>
              <a:ext cx="304062" cy="143882"/>
            </a:xfrm>
            <a:prstGeom prst="rect">
              <a:avLst/>
            </a:prstGeom>
            <a:noFill/>
          </p:spPr>
        </p:pic>
      </p:grpSp>
      <p:sp>
        <p:nvSpPr>
          <p:cNvPr id="26" name="TextBox 25"/>
          <p:cNvSpPr txBox="1"/>
          <p:nvPr/>
        </p:nvSpPr>
        <p:spPr>
          <a:xfrm>
            <a:off x="3644067" y="3394939"/>
            <a:ext cx="2815080"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Microsoft 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effectLst/>
                <a:uLnTx/>
                <a:uFillTx/>
              </a:rPr>
              <a:t>ConfigMgr</a:t>
            </a:r>
            <a:r>
              <a:rPr kumimoji="0" lang="en-US" sz="1600" b="1" i="0" u="none" strike="noStrike" kern="0" cap="none" spc="0" normalizeH="0" baseline="0" noProof="0" dirty="0" smtClean="0">
                <a:ln>
                  <a:noFill/>
                </a:ln>
                <a:effectLst/>
                <a:uLnTx/>
                <a:uFillTx/>
              </a:rPr>
              <a:t> 07 Central Site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280,000 Clients Managed</a:t>
            </a:r>
          </a:p>
        </p:txBody>
      </p:sp>
      <p:grpSp>
        <p:nvGrpSpPr>
          <p:cNvPr id="27" name="Group 26"/>
          <p:cNvGrpSpPr/>
          <p:nvPr/>
        </p:nvGrpSpPr>
        <p:grpSpPr>
          <a:xfrm>
            <a:off x="2614284" y="3200399"/>
            <a:ext cx="893959" cy="949311"/>
            <a:chOff x="4404606" y="990599"/>
            <a:chExt cx="548394" cy="561859"/>
          </a:xfrm>
        </p:grpSpPr>
        <p:pic>
          <p:nvPicPr>
            <p:cNvPr id="28" name="Picture 27"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404606" y="990599"/>
              <a:ext cx="548394" cy="561859"/>
            </a:xfrm>
            <a:prstGeom prst="rect">
              <a:avLst/>
            </a:prstGeom>
            <a:noFill/>
            <a:ln w="9525">
              <a:noFill/>
              <a:miter lim="800000"/>
              <a:headEnd/>
              <a:tailEnd/>
            </a:ln>
          </p:spPr>
        </p:pic>
        <p:sp>
          <p:nvSpPr>
            <p:cNvPr id="29" name="AutoShape 17"/>
            <p:cNvSpPr>
              <a:spLocks noChangeArrowheads="1"/>
            </p:cNvSpPr>
            <p:nvPr/>
          </p:nvSpPr>
          <p:spPr bwMode="auto">
            <a:xfrm flipH="1">
              <a:off x="4693213" y="1271529"/>
              <a:ext cx="228600" cy="185630"/>
            </a:xfrm>
            <a:prstGeom prst="can">
              <a:avLst>
                <a:gd name="adj" fmla="val 27020"/>
              </a:avLst>
            </a:prstGeom>
            <a:solidFill>
              <a:schemeClr val="accent4">
                <a:lumMod val="50000"/>
              </a:schemeClr>
            </a:solidFill>
            <a:ln w="3175">
              <a:solidFill>
                <a:srgbClr val="005825">
                  <a:lumMod val="90000"/>
                  <a:lumOff val="1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grpSp>
      <p:pic>
        <p:nvPicPr>
          <p:cNvPr id="23" name="Picture 22" descr="C:\Program Files (x86)\Microsoft Office\MEDIA\CAGCAT10\j0285750.wmf"/>
          <p:cNvPicPr>
            <a:picLocks noChangeAspect="1" noChangeArrowheads="1"/>
          </p:cNvPicPr>
          <p:nvPr/>
        </p:nvPicPr>
        <p:blipFill>
          <a:blip r:embed="rId4" cstate="print"/>
          <a:srcRect/>
          <a:stretch>
            <a:fillRect/>
          </a:stretch>
        </p:blipFill>
        <p:spPr bwMode="auto">
          <a:xfrm>
            <a:off x="3550085" y="6050166"/>
            <a:ext cx="406774" cy="191106"/>
          </a:xfrm>
          <a:prstGeom prst="rect">
            <a:avLst/>
          </a:prstGeom>
          <a:noFill/>
        </p:spPr>
      </p:pic>
      <p:pic>
        <p:nvPicPr>
          <p:cNvPr id="24" name="Picture 23" descr="C:\Program Files (x86)\Microsoft Office\MEDIA\CAGCAT10\j0285750.wmf"/>
          <p:cNvPicPr>
            <a:picLocks noChangeAspect="1" noChangeArrowheads="1"/>
          </p:cNvPicPr>
          <p:nvPr/>
        </p:nvPicPr>
        <p:blipFill>
          <a:blip r:embed="rId4" cstate="print"/>
          <a:srcRect/>
          <a:stretch>
            <a:fillRect/>
          </a:stretch>
        </p:blipFill>
        <p:spPr bwMode="auto">
          <a:xfrm>
            <a:off x="3575449" y="6030531"/>
            <a:ext cx="406774" cy="191106"/>
          </a:xfrm>
          <a:prstGeom prst="rect">
            <a:avLst/>
          </a:prstGeom>
          <a:noFill/>
        </p:spPr>
      </p:pic>
      <p:pic>
        <p:nvPicPr>
          <p:cNvPr id="25" name="Picture 17" descr="C:\Program Files (x86)\Microsoft Office\MEDIA\CAGCAT10\j0285750.wmf"/>
          <p:cNvPicPr>
            <a:picLocks noChangeAspect="1" noChangeArrowheads="1"/>
          </p:cNvPicPr>
          <p:nvPr/>
        </p:nvPicPr>
        <p:blipFill>
          <a:blip r:embed="rId4" cstate="print"/>
          <a:srcRect/>
          <a:stretch>
            <a:fillRect/>
          </a:stretch>
        </p:blipFill>
        <p:spPr bwMode="auto">
          <a:xfrm>
            <a:off x="3268641" y="5783902"/>
            <a:ext cx="406774" cy="191106"/>
          </a:xfrm>
          <a:prstGeom prst="rect">
            <a:avLst/>
          </a:prstGeom>
          <a:noFill/>
        </p:spPr>
      </p:pic>
      <p:pic>
        <p:nvPicPr>
          <p:cNvPr id="49" name="Picture 4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22191" y="1556225"/>
            <a:ext cx="733642" cy="746273"/>
          </a:xfrm>
          <a:prstGeom prst="rect">
            <a:avLst/>
          </a:prstGeom>
          <a:noFill/>
          <a:ln w="12700">
            <a:noFill/>
            <a:prstDash val="sysDash"/>
            <a:miter lim="800000"/>
            <a:headEnd/>
            <a:tailEnd/>
          </a:ln>
        </p:spPr>
      </p:pic>
      <p:sp>
        <p:nvSpPr>
          <p:cNvPr id="50" name="TextBox 49"/>
          <p:cNvSpPr txBox="1"/>
          <p:nvPr/>
        </p:nvSpPr>
        <p:spPr>
          <a:xfrm>
            <a:off x="37359" y="2317537"/>
            <a:ext cx="1901085"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Team Foundation Server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(TFS)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Work Items</a:t>
            </a:r>
            <a:endParaRPr kumimoji="0" lang="en-US" sz="1400" b="1" i="0" u="none" strike="noStrike" kern="0" cap="none" spc="0" normalizeH="0" baseline="0" noProof="0" dirty="0" smtClean="0">
              <a:ln>
                <a:noFill/>
              </a:ln>
              <a:effectLst/>
              <a:uLnTx/>
              <a:uFillTx/>
            </a:endParaRPr>
          </a:p>
        </p:txBody>
      </p:sp>
      <p:pic>
        <p:nvPicPr>
          <p:cNvPr id="51" name="Picture 5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737881" y="1513926"/>
            <a:ext cx="733642" cy="754772"/>
          </a:xfrm>
          <a:prstGeom prst="rect">
            <a:avLst/>
          </a:prstGeom>
          <a:noFill/>
          <a:ln w="9525">
            <a:noFill/>
            <a:miter lim="800000"/>
            <a:headEnd/>
            <a:tailEnd/>
          </a:ln>
        </p:spPr>
      </p:pic>
      <p:sp>
        <p:nvSpPr>
          <p:cNvPr id="52" name="AutoShape 17"/>
          <p:cNvSpPr>
            <a:spLocks noChangeArrowheads="1"/>
          </p:cNvSpPr>
          <p:nvPr/>
        </p:nvSpPr>
        <p:spPr bwMode="auto">
          <a:xfrm flipH="1">
            <a:off x="5141485" y="1944400"/>
            <a:ext cx="305821" cy="249366"/>
          </a:xfrm>
          <a:prstGeom prst="can">
            <a:avLst>
              <a:gd name="adj" fmla="val 27020"/>
            </a:avLst>
          </a:prstGeom>
          <a:ln>
            <a:headEnd/>
            <a:tailEnd/>
          </a:ln>
        </p:spPr>
        <p:style>
          <a:lnRef idx="1">
            <a:schemeClr val="accent6"/>
          </a:lnRef>
          <a:fillRef idx="3">
            <a:schemeClr val="accent6"/>
          </a:fillRef>
          <a:effectRef idx="2">
            <a:schemeClr val="accent6"/>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pic>
        <p:nvPicPr>
          <p:cNvPr id="53" name="Picture 52"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665412" y="1571264"/>
            <a:ext cx="733642" cy="746273"/>
          </a:xfrm>
          <a:prstGeom prst="rect">
            <a:avLst/>
          </a:prstGeom>
          <a:noFill/>
          <a:ln w="12700">
            <a:noFill/>
            <a:prstDash val="sysDash"/>
            <a:miter lim="800000"/>
            <a:headEnd/>
            <a:tailEnd/>
          </a:ln>
        </p:spPr>
      </p:pic>
      <p:sp>
        <p:nvSpPr>
          <p:cNvPr id="54" name="TextBox 53"/>
          <p:cNvSpPr txBox="1"/>
          <p:nvPr/>
        </p:nvSpPr>
        <p:spPr>
          <a:xfrm>
            <a:off x="1960532" y="1004398"/>
            <a:ext cx="1895071"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Action Server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Policy Execution</a:t>
            </a:r>
            <a:endParaRPr kumimoji="0" lang="en-US" sz="1400" b="1" i="0" u="none" strike="noStrike" kern="0" cap="none" spc="0" normalizeH="0" baseline="0" noProof="0" dirty="0" smtClean="0">
              <a:ln>
                <a:noFill/>
              </a:ln>
              <a:effectLst/>
              <a:uLnTx/>
              <a:uFillTx/>
            </a:endParaRPr>
          </a:p>
        </p:txBody>
      </p:sp>
      <p:sp>
        <p:nvSpPr>
          <p:cNvPr id="55" name="TextBox 54"/>
          <p:cNvSpPr txBox="1"/>
          <p:nvPr/>
        </p:nvSpPr>
        <p:spPr>
          <a:xfrm>
            <a:off x="4204317" y="1174842"/>
            <a:ext cx="1537600"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Database</a:t>
            </a:r>
          </a:p>
        </p:txBody>
      </p:sp>
      <p:sp>
        <p:nvSpPr>
          <p:cNvPr id="56" name="TextBox 55"/>
          <p:cNvSpPr txBox="1"/>
          <p:nvPr/>
        </p:nvSpPr>
        <p:spPr>
          <a:xfrm>
            <a:off x="6704012" y="1066800"/>
            <a:ext cx="5181600" cy="1225868"/>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Query TFS for patch work item</a:t>
            </a:r>
          </a:p>
          <a:p>
            <a:pPr marL="342900" indent="-342900">
              <a:buAutoNum type="arabicPeriod"/>
            </a:pPr>
            <a:r>
              <a:rPr lang="en-US" dirty="0" smtClean="0">
                <a:gradFill>
                  <a:gsLst>
                    <a:gs pos="0">
                      <a:schemeClr val="tx1"/>
                    </a:gs>
                    <a:gs pos="86000">
                      <a:schemeClr val="tx1"/>
                    </a:gs>
                  </a:gsLst>
                  <a:lin ang="5400000" scaled="0"/>
                </a:gradFill>
              </a:rPr>
              <a:t>Validate TFS work item for quality</a:t>
            </a:r>
          </a:p>
          <a:p>
            <a:pPr marL="342900" indent="-342900">
              <a:buAutoNum type="arabicPeriod"/>
            </a:pPr>
            <a:r>
              <a:rPr lang="en-US" dirty="0" smtClean="0">
                <a:gradFill>
                  <a:gsLst>
                    <a:gs pos="0">
                      <a:schemeClr val="tx1"/>
                    </a:gs>
                    <a:gs pos="86000">
                      <a:schemeClr val="tx1"/>
                    </a:gs>
                  </a:gsLst>
                  <a:lin ang="5400000" scaled="0"/>
                </a:gradFill>
              </a:rPr>
              <a:t>Update new work item to “Approved”</a:t>
            </a:r>
          </a:p>
          <a:p>
            <a:pPr marL="342900" indent="-342900">
              <a:buAutoNum type="arabicPeriod"/>
            </a:pPr>
            <a:r>
              <a:rPr lang="en-US" dirty="0" smtClean="0">
                <a:gradFill>
                  <a:gsLst>
                    <a:gs pos="0">
                      <a:schemeClr val="tx1"/>
                    </a:gs>
                    <a:gs pos="86000">
                      <a:schemeClr val="tx1"/>
                    </a:gs>
                  </a:gsLst>
                  <a:lin ang="5400000" scaled="0"/>
                </a:gradFill>
              </a:rPr>
              <a:t>Synchronize server with SUP</a:t>
            </a:r>
          </a:p>
        </p:txBody>
      </p:sp>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629" y="1884907"/>
            <a:ext cx="269306" cy="298159"/>
          </a:xfrm>
          <a:prstGeom prst="rect">
            <a:avLst/>
          </a:prstGeom>
        </p:spPr>
      </p:pic>
      <p:cxnSp>
        <p:nvCxnSpPr>
          <p:cNvPr id="6" name="Straight Arrow Connector 5"/>
          <p:cNvCxnSpPr/>
          <p:nvPr/>
        </p:nvCxnSpPr>
        <p:spPr>
          <a:xfrm>
            <a:off x="2895765" y="2317537"/>
            <a:ext cx="0" cy="882862"/>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59" name="TextBox 58"/>
          <p:cNvSpPr txBox="1"/>
          <p:nvPr/>
        </p:nvSpPr>
        <p:spPr>
          <a:xfrm>
            <a:off x="2387185" y="2564211"/>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pic>
        <p:nvPicPr>
          <p:cNvPr id="58" name="Picture 57"/>
          <p:cNvPicPr/>
          <p:nvPr/>
        </p:nvPicPr>
        <p:blipFill>
          <a:blip r:embed="rId6"/>
          <a:stretch>
            <a:fillRect/>
          </a:stretch>
        </p:blipFill>
        <p:spPr>
          <a:xfrm>
            <a:off x="6159192" y="4003541"/>
            <a:ext cx="5943600" cy="2759710"/>
          </a:xfrm>
          <a:prstGeom prst="rect">
            <a:avLst/>
          </a:prstGeom>
        </p:spPr>
      </p:pic>
      <p:sp>
        <p:nvSpPr>
          <p:cNvPr id="60" name="TextBox 59"/>
          <p:cNvSpPr txBox="1"/>
          <p:nvPr/>
        </p:nvSpPr>
        <p:spPr>
          <a:xfrm>
            <a:off x="7389812" y="4419600"/>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19382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Automated Patch Process</a:t>
            </a:r>
            <a:endParaRPr lang="en-US" dirty="0"/>
          </a:p>
        </p:txBody>
      </p:sp>
      <p:pic>
        <p:nvPicPr>
          <p:cNvPr id="4" name="Picture 3"/>
          <p:cNvPicPr/>
          <p:nvPr/>
        </p:nvPicPr>
        <p:blipFill>
          <a:blip r:embed="rId2"/>
          <a:stretch>
            <a:fillRect/>
          </a:stretch>
        </p:blipFill>
        <p:spPr>
          <a:xfrm>
            <a:off x="455612" y="1184405"/>
            <a:ext cx="7467600" cy="2930395"/>
          </a:xfrm>
          <a:prstGeom prst="rect">
            <a:avLst/>
          </a:prstGeom>
        </p:spPr>
      </p:pic>
      <p:pic>
        <p:nvPicPr>
          <p:cNvPr id="5" name="Picture 4"/>
          <p:cNvPicPr/>
          <p:nvPr/>
        </p:nvPicPr>
        <p:blipFill>
          <a:blip r:embed="rId3"/>
          <a:stretch>
            <a:fillRect/>
          </a:stretch>
        </p:blipFill>
        <p:spPr>
          <a:xfrm>
            <a:off x="455612" y="4444488"/>
            <a:ext cx="5657850" cy="2209800"/>
          </a:xfrm>
          <a:prstGeom prst="rect">
            <a:avLst/>
          </a:prstGeom>
        </p:spPr>
      </p:pic>
      <p:pic>
        <p:nvPicPr>
          <p:cNvPr id="6" name="Picture 5"/>
          <p:cNvPicPr/>
          <p:nvPr/>
        </p:nvPicPr>
        <p:blipFill>
          <a:blip r:embed="rId4"/>
          <a:stretch>
            <a:fillRect/>
          </a:stretch>
        </p:blipFill>
        <p:spPr>
          <a:xfrm>
            <a:off x="6250528" y="4445066"/>
            <a:ext cx="5484058" cy="1971675"/>
          </a:xfrm>
          <a:prstGeom prst="rect">
            <a:avLst/>
          </a:prstGeom>
        </p:spPr>
      </p:pic>
      <p:sp>
        <p:nvSpPr>
          <p:cNvPr id="7" name="TextBox 6"/>
          <p:cNvSpPr txBox="1"/>
          <p:nvPr/>
        </p:nvSpPr>
        <p:spPr>
          <a:xfrm>
            <a:off x="455612" y="914400"/>
            <a:ext cx="7467600" cy="276999"/>
          </a:xfrm>
          <a:prstGeom prst="rect">
            <a:avLst/>
          </a:prstGeom>
        </p:spPr>
        <p:style>
          <a:lnRef idx="1">
            <a:schemeClr val="accent5"/>
          </a:lnRef>
          <a:fillRef idx="3">
            <a:schemeClr val="accent5"/>
          </a:fillRef>
          <a:effectRef idx="2">
            <a:schemeClr val="accent5"/>
          </a:effectRef>
          <a:fontRef idx="minor">
            <a:schemeClr val="lt1"/>
          </a:fontRef>
        </p:style>
        <p:txBody>
          <a:bodyPr wrap="square" lIns="0" tIns="0" rIns="0" bIns="0" rtlCol="0">
            <a:spAutoFit/>
          </a:bodyPr>
          <a:lstStyle/>
          <a:p>
            <a:r>
              <a:rPr lang="en-US" dirty="0" smtClean="0">
                <a:gradFill>
                  <a:gsLst>
                    <a:gs pos="0">
                      <a:schemeClr val="tx1"/>
                    </a:gs>
                    <a:gs pos="86000">
                      <a:schemeClr val="tx1"/>
                    </a:gs>
                  </a:gsLst>
                  <a:lin ang="5400000" scaled="0"/>
                </a:gradFill>
              </a:rPr>
              <a:t>Synchronize SUP</a:t>
            </a:r>
          </a:p>
        </p:txBody>
      </p:sp>
      <p:sp>
        <p:nvSpPr>
          <p:cNvPr id="8" name="TextBox 7"/>
          <p:cNvSpPr txBox="1"/>
          <p:nvPr/>
        </p:nvSpPr>
        <p:spPr>
          <a:xfrm>
            <a:off x="455612" y="4157851"/>
            <a:ext cx="5657850" cy="276999"/>
          </a:xfrm>
          <a:prstGeom prst="rect">
            <a:avLst/>
          </a:prstGeom>
        </p:spPr>
        <p:style>
          <a:lnRef idx="1">
            <a:schemeClr val="accent5"/>
          </a:lnRef>
          <a:fillRef idx="3">
            <a:schemeClr val="accent5"/>
          </a:fillRef>
          <a:effectRef idx="2">
            <a:schemeClr val="accent5"/>
          </a:effectRef>
          <a:fontRef idx="minor">
            <a:schemeClr val="lt1"/>
          </a:fontRef>
        </p:style>
        <p:txBody>
          <a:bodyPr wrap="square" lIns="0" tIns="0" rIns="0" bIns="0" rtlCol="0">
            <a:spAutoFit/>
          </a:bodyPr>
          <a:lstStyle/>
          <a:p>
            <a:r>
              <a:rPr lang="en-US" dirty="0" smtClean="0">
                <a:gradFill>
                  <a:gsLst>
                    <a:gs pos="0">
                      <a:schemeClr val="tx1"/>
                    </a:gs>
                    <a:gs pos="86000">
                      <a:schemeClr val="tx1"/>
                    </a:gs>
                  </a:gsLst>
                  <a:lin ang="5400000" scaled="0"/>
                </a:gradFill>
              </a:rPr>
              <a:t>Monitor Main Server Sync</a:t>
            </a:r>
          </a:p>
        </p:txBody>
      </p:sp>
      <p:sp>
        <p:nvSpPr>
          <p:cNvPr id="9" name="TextBox 8"/>
          <p:cNvSpPr txBox="1"/>
          <p:nvPr/>
        </p:nvSpPr>
        <p:spPr>
          <a:xfrm>
            <a:off x="6234020" y="4168067"/>
            <a:ext cx="5500566" cy="276999"/>
          </a:xfrm>
          <a:prstGeom prst="rect">
            <a:avLst/>
          </a:prstGeom>
        </p:spPr>
        <p:style>
          <a:lnRef idx="1">
            <a:schemeClr val="accent5"/>
          </a:lnRef>
          <a:fillRef idx="3">
            <a:schemeClr val="accent5"/>
          </a:fillRef>
          <a:effectRef idx="2">
            <a:schemeClr val="accent5"/>
          </a:effectRef>
          <a:fontRef idx="minor">
            <a:schemeClr val="lt1"/>
          </a:fontRef>
        </p:style>
        <p:txBody>
          <a:bodyPr wrap="square" lIns="0" tIns="0" rIns="0" bIns="0" rtlCol="0">
            <a:spAutoFit/>
          </a:bodyPr>
          <a:lstStyle/>
          <a:p>
            <a:r>
              <a:rPr lang="en-US" dirty="0" smtClean="0">
                <a:gradFill>
                  <a:gsLst>
                    <a:gs pos="0">
                      <a:schemeClr val="tx1"/>
                    </a:gs>
                    <a:gs pos="86000">
                      <a:schemeClr val="tx1"/>
                    </a:gs>
                  </a:gsLst>
                  <a:lin ang="5400000" scaled="0"/>
                </a:gradFill>
              </a:rPr>
              <a:t>Monitor Down-level Server Sync</a:t>
            </a:r>
          </a:p>
        </p:txBody>
      </p:sp>
    </p:spTree>
    <p:extLst>
      <p:ext uri="{BB962C8B-B14F-4D97-AF65-F5344CB8AC3E}">
        <p14:creationId xmlns:p14="http://schemas.microsoft.com/office/powerpoint/2010/main" val="1347432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16227" y="4681755"/>
            <a:ext cx="998476" cy="1183417"/>
            <a:chOff x="7848600" y="2133600"/>
            <a:chExt cx="746356" cy="890981"/>
          </a:xfrm>
        </p:grpSpPr>
        <p:pic>
          <p:nvPicPr>
            <p:cNvPr id="30" name="Picture 29"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7848600" y="2133600"/>
              <a:ext cx="548394" cy="561860"/>
            </a:xfrm>
            <a:prstGeom prst="rect">
              <a:avLst/>
            </a:prstGeom>
            <a:noFill/>
            <a:ln w="9525">
              <a:noFill/>
              <a:miter lim="800000"/>
              <a:headEnd/>
              <a:tailEnd/>
            </a:ln>
          </p:spPr>
        </p:pic>
        <p:sp>
          <p:nvSpPr>
            <p:cNvPr id="31" name="AutoShape 17"/>
            <p:cNvSpPr>
              <a:spLocks noChangeArrowheads="1"/>
            </p:cNvSpPr>
            <p:nvPr/>
          </p:nvSpPr>
          <p:spPr bwMode="auto">
            <a:xfrm flipH="1">
              <a:off x="8107973" y="2414530"/>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2" name="TextBox 31"/>
            <p:cNvSpPr txBox="1"/>
            <p:nvPr/>
          </p:nvSpPr>
          <p:spPr>
            <a:xfrm>
              <a:off x="8053755" y="2792859"/>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3" name="Picture 17" descr="C:\Program Files (x86)\Microsoft Office\MEDIA\CAGCAT10\j0285750.wmf"/>
            <p:cNvPicPr>
              <a:picLocks noChangeAspect="1" noChangeArrowheads="1"/>
            </p:cNvPicPr>
            <p:nvPr/>
          </p:nvPicPr>
          <p:blipFill>
            <a:blip r:embed="rId4" cstate="print"/>
            <a:srcRect/>
            <a:stretch>
              <a:fillRect/>
            </a:stretch>
          </p:blipFill>
          <p:spPr bwMode="auto">
            <a:xfrm>
              <a:off x="8061556" y="2517975"/>
              <a:ext cx="304062" cy="143882"/>
            </a:xfrm>
            <a:prstGeom prst="rect">
              <a:avLst/>
            </a:prstGeom>
            <a:noFill/>
          </p:spPr>
        </p:pic>
        <p:pic>
          <p:nvPicPr>
            <p:cNvPr id="34" name="Picture 17" descr="C:\Program Files (x86)\Microsoft Office\MEDIA\CAGCAT10\j0285750.wmf"/>
            <p:cNvPicPr>
              <a:picLocks noChangeAspect="1" noChangeArrowheads="1"/>
            </p:cNvPicPr>
            <p:nvPr/>
          </p:nvPicPr>
          <p:blipFill>
            <a:blip r:embed="rId4" cstate="print"/>
            <a:srcRect/>
            <a:stretch>
              <a:fillRect/>
            </a:stretch>
          </p:blipFill>
          <p:spPr bwMode="auto">
            <a:xfrm>
              <a:off x="8176225" y="2606272"/>
              <a:ext cx="304062" cy="143882"/>
            </a:xfrm>
            <a:prstGeom prst="rect">
              <a:avLst/>
            </a:prstGeom>
            <a:noFill/>
          </p:spPr>
        </p:pic>
        <p:pic>
          <p:nvPicPr>
            <p:cNvPr id="35" name="Picture 34" descr="C:\Program Files (x86)\Microsoft Office\MEDIA\CAGCAT10\j0285750.wmf"/>
            <p:cNvPicPr>
              <a:picLocks noChangeAspect="1" noChangeArrowheads="1"/>
            </p:cNvPicPr>
            <p:nvPr/>
          </p:nvPicPr>
          <p:blipFill>
            <a:blip r:embed="rId4" cstate="print"/>
            <a:srcRect/>
            <a:stretch>
              <a:fillRect/>
            </a:stretch>
          </p:blipFill>
          <p:spPr bwMode="auto">
            <a:xfrm>
              <a:off x="8290894" y="2694568"/>
              <a:ext cx="304062" cy="143882"/>
            </a:xfrm>
            <a:prstGeom prst="rect">
              <a:avLst/>
            </a:prstGeom>
            <a:noFill/>
          </p:spPr>
        </p:pic>
      </p:grpSp>
      <p:grpSp>
        <p:nvGrpSpPr>
          <p:cNvPr id="16" name="Group 15"/>
          <p:cNvGrpSpPr/>
          <p:nvPr/>
        </p:nvGrpSpPr>
        <p:grpSpPr>
          <a:xfrm>
            <a:off x="2266450" y="4692475"/>
            <a:ext cx="845071" cy="1183417"/>
            <a:chOff x="6044095" y="2130924"/>
            <a:chExt cx="631687" cy="890981"/>
          </a:xfrm>
        </p:grpSpPr>
        <p:pic>
          <p:nvPicPr>
            <p:cNvPr id="36" name="Picture 35"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044095" y="2130924"/>
              <a:ext cx="548394" cy="561860"/>
            </a:xfrm>
            <a:prstGeom prst="rect">
              <a:avLst/>
            </a:prstGeom>
            <a:noFill/>
            <a:ln w="9525">
              <a:noFill/>
              <a:miter lim="800000"/>
              <a:headEnd/>
              <a:tailEnd/>
            </a:ln>
          </p:spPr>
        </p:pic>
        <p:sp>
          <p:nvSpPr>
            <p:cNvPr id="37" name="AutoShape 17"/>
            <p:cNvSpPr>
              <a:spLocks noChangeArrowheads="1"/>
            </p:cNvSpPr>
            <p:nvPr/>
          </p:nvSpPr>
          <p:spPr bwMode="auto">
            <a:xfrm flipH="1">
              <a:off x="6303468" y="2411854"/>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8" name="TextBox 37"/>
            <p:cNvSpPr txBox="1"/>
            <p:nvPr/>
          </p:nvSpPr>
          <p:spPr>
            <a:xfrm>
              <a:off x="6170181" y="2790183"/>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9" name="Picture 17" descr="C:\Program Files (x86)\Microsoft Office\MEDIA\CAGCAT10\j0285750.wmf"/>
            <p:cNvPicPr>
              <a:picLocks noChangeAspect="1" noChangeArrowheads="1"/>
            </p:cNvPicPr>
            <p:nvPr/>
          </p:nvPicPr>
          <p:blipFill>
            <a:blip r:embed="rId4" cstate="print"/>
            <a:srcRect/>
            <a:stretch>
              <a:fillRect/>
            </a:stretch>
          </p:blipFill>
          <p:spPr bwMode="auto">
            <a:xfrm>
              <a:off x="6257051" y="2515299"/>
              <a:ext cx="304062" cy="143882"/>
            </a:xfrm>
            <a:prstGeom prst="rect">
              <a:avLst/>
            </a:prstGeom>
            <a:noFill/>
          </p:spPr>
        </p:pic>
        <p:pic>
          <p:nvPicPr>
            <p:cNvPr id="40" name="Picture 17" descr="C:\Program Files (x86)\Microsoft Office\MEDIA\CAGCAT10\j0285750.wmf"/>
            <p:cNvPicPr>
              <a:picLocks noChangeAspect="1" noChangeArrowheads="1"/>
            </p:cNvPicPr>
            <p:nvPr/>
          </p:nvPicPr>
          <p:blipFill>
            <a:blip r:embed="rId4" cstate="print"/>
            <a:srcRect/>
            <a:stretch>
              <a:fillRect/>
            </a:stretch>
          </p:blipFill>
          <p:spPr bwMode="auto">
            <a:xfrm>
              <a:off x="6371720" y="2603596"/>
              <a:ext cx="304062" cy="143882"/>
            </a:xfrm>
            <a:prstGeom prst="rect">
              <a:avLst/>
            </a:prstGeom>
            <a:noFill/>
          </p:spPr>
        </p:pic>
      </p:grpSp>
      <p:grpSp>
        <p:nvGrpSpPr>
          <p:cNvPr id="15" name="Group 14"/>
          <p:cNvGrpSpPr/>
          <p:nvPr/>
        </p:nvGrpSpPr>
        <p:grpSpPr>
          <a:xfrm>
            <a:off x="2427947" y="5017176"/>
            <a:ext cx="733642" cy="1183417"/>
            <a:chOff x="4205998" y="2131816"/>
            <a:chExt cx="548394" cy="890981"/>
          </a:xfrm>
        </p:grpSpPr>
        <p:pic>
          <p:nvPicPr>
            <p:cNvPr id="41" name="Picture 4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205998" y="2131816"/>
              <a:ext cx="548394" cy="561860"/>
            </a:xfrm>
            <a:prstGeom prst="rect">
              <a:avLst/>
            </a:prstGeom>
            <a:noFill/>
            <a:ln w="12700">
              <a:noFill/>
              <a:prstDash val="sysDash"/>
              <a:miter lim="800000"/>
              <a:headEnd/>
              <a:tailEnd/>
            </a:ln>
          </p:spPr>
        </p:pic>
        <p:sp>
          <p:nvSpPr>
            <p:cNvPr id="42" name="AutoShape 17"/>
            <p:cNvSpPr>
              <a:spLocks noChangeArrowheads="1"/>
            </p:cNvSpPr>
            <p:nvPr/>
          </p:nvSpPr>
          <p:spPr bwMode="auto">
            <a:xfrm flipH="1">
              <a:off x="4465371" y="2412746"/>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3" name="TextBox 42"/>
            <p:cNvSpPr txBox="1"/>
            <p:nvPr/>
          </p:nvSpPr>
          <p:spPr>
            <a:xfrm>
              <a:off x="4332080" y="2791075"/>
              <a:ext cx="138086"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4" name="Picture 17" descr="C:\Program Files (x86)\Microsoft Office\MEDIA\CAGCAT10\j0285750.wmf"/>
            <p:cNvPicPr>
              <a:picLocks noChangeAspect="1" noChangeArrowheads="1"/>
            </p:cNvPicPr>
            <p:nvPr/>
          </p:nvPicPr>
          <p:blipFill>
            <a:blip r:embed="rId4" cstate="print"/>
            <a:srcRect/>
            <a:stretch>
              <a:fillRect/>
            </a:stretch>
          </p:blipFill>
          <p:spPr bwMode="auto">
            <a:xfrm>
              <a:off x="4418954" y="2516191"/>
              <a:ext cx="304062" cy="143882"/>
            </a:xfrm>
            <a:prstGeom prst="rect">
              <a:avLst/>
            </a:prstGeom>
            <a:noFill/>
          </p:spPr>
        </p:pic>
      </p:grpSp>
      <p:sp>
        <p:nvSpPr>
          <p:cNvPr id="8" name="Shape 187393"/>
          <p:cNvSpPr>
            <a:spLocks noGrp="1" noChangeArrowheads="1"/>
          </p:cNvSpPr>
          <p:nvPr>
            <p:ph type="title"/>
          </p:nvPr>
        </p:nvSpPr>
        <p:spPr/>
        <p:txBody>
          <a:bodyPr/>
          <a:lstStyle/>
          <a:p>
            <a:r>
              <a:rPr lang="en-US" smtClean="0"/>
              <a:t>Automated Patch Process</a:t>
            </a:r>
            <a:endParaRPr lang="en-US" dirty="0" smtClean="0"/>
          </a:p>
        </p:txBody>
      </p:sp>
      <p:pic>
        <p:nvPicPr>
          <p:cNvPr id="7" name="Picture 6"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963917" y="5287591"/>
            <a:ext cx="733642" cy="746272"/>
          </a:xfrm>
          <a:prstGeom prst="rect">
            <a:avLst/>
          </a:prstGeom>
          <a:noFill/>
          <a:ln w="12700">
            <a:noFill/>
            <a:prstDash val="sysDash"/>
            <a:miter lim="800000"/>
            <a:headEnd/>
            <a:tailEnd/>
          </a:ln>
        </p:spPr>
      </p:pic>
      <p:pic>
        <p:nvPicPr>
          <p:cNvPr id="9" name="Picture 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246618" y="5284259"/>
            <a:ext cx="733642" cy="746272"/>
          </a:xfrm>
          <a:prstGeom prst="rect">
            <a:avLst/>
          </a:prstGeom>
          <a:noFill/>
          <a:ln w="12700">
            <a:noFill/>
            <a:prstDash val="sysDash"/>
            <a:miter lim="800000"/>
            <a:headEnd/>
            <a:tailEnd/>
          </a:ln>
        </p:spPr>
      </p:pic>
      <p:sp>
        <p:nvSpPr>
          <p:cNvPr id="11" name="AutoShape 17"/>
          <p:cNvSpPr>
            <a:spLocks noChangeArrowheads="1"/>
          </p:cNvSpPr>
          <p:nvPr/>
        </p:nvSpPr>
        <p:spPr bwMode="auto">
          <a:xfrm flipH="1">
            <a:off x="3330738" y="5651021"/>
            <a:ext cx="305821" cy="246557"/>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12" name="TextBox 11"/>
          <p:cNvSpPr txBox="1"/>
          <p:nvPr/>
        </p:nvSpPr>
        <p:spPr>
          <a:xfrm>
            <a:off x="1618389" y="6153523"/>
            <a:ext cx="325281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Worldwide</a:t>
            </a:r>
            <a:r>
              <a:rPr kumimoji="0" lang="en-US" sz="1400" b="1" i="0" u="none" strike="noStrike" kern="0" cap="none" spc="0" normalizeH="0" noProof="0" dirty="0" smtClean="0">
                <a:ln>
                  <a:noFill/>
                </a:ln>
                <a:effectLst/>
                <a:uLnTx/>
                <a:uFillTx/>
              </a:rPr>
              <a:t> Primary/Secondary Sites</a:t>
            </a:r>
            <a:endParaRPr kumimoji="0" lang="en-US" sz="1400" b="1" i="0" u="none" strike="noStrike" kern="0" cap="none" spc="0" normalizeH="0" baseline="0" noProof="0" dirty="0" smtClean="0">
              <a:ln>
                <a:noFill/>
              </a:ln>
              <a:effectLst/>
              <a:uLnTx/>
              <a:uFillTx/>
            </a:endParaRPr>
          </a:p>
        </p:txBody>
      </p:sp>
      <p:pic>
        <p:nvPicPr>
          <p:cNvPr id="13" name="Picture 17" descr="C:\Program Files (x86)\Microsoft Office\MEDIA\CAGCAT10\j0285750.wmf"/>
          <p:cNvPicPr>
            <a:picLocks noChangeAspect="1" noChangeArrowheads="1"/>
          </p:cNvPicPr>
          <p:nvPr/>
        </p:nvPicPr>
        <p:blipFill>
          <a:blip r:embed="rId4" cstate="print"/>
          <a:srcRect/>
          <a:stretch>
            <a:fillRect/>
          </a:stretch>
        </p:blipFill>
        <p:spPr bwMode="auto">
          <a:xfrm>
            <a:off x="3422045" y="5913255"/>
            <a:ext cx="406774" cy="191106"/>
          </a:xfrm>
          <a:prstGeom prst="rect">
            <a:avLst/>
          </a:prstGeom>
          <a:noFill/>
        </p:spPr>
      </p:pic>
      <p:grpSp>
        <p:nvGrpSpPr>
          <p:cNvPr id="14" name="Group 13"/>
          <p:cNvGrpSpPr/>
          <p:nvPr/>
        </p:nvGrpSpPr>
        <p:grpSpPr>
          <a:xfrm>
            <a:off x="2429817" y="5603667"/>
            <a:ext cx="676397" cy="810281"/>
            <a:chOff x="2640683" y="2413638"/>
            <a:chExt cx="505604" cy="610051"/>
          </a:xfrm>
        </p:grpSpPr>
        <p:sp>
          <p:nvSpPr>
            <p:cNvPr id="45" name="AutoShape 17"/>
            <p:cNvSpPr>
              <a:spLocks noChangeArrowheads="1"/>
            </p:cNvSpPr>
            <p:nvPr/>
          </p:nvSpPr>
          <p:spPr bwMode="auto">
            <a:xfrm flipH="1">
              <a:off x="2773973" y="2413638"/>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6" name="TextBox 45"/>
            <p:cNvSpPr txBox="1"/>
            <p:nvPr/>
          </p:nvSpPr>
          <p:spPr>
            <a:xfrm>
              <a:off x="2640683" y="2791967"/>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7" name="Picture 17" descr="C:\Program Files (x86)\Microsoft Office\MEDIA\CAGCAT10\j0285750.wmf"/>
            <p:cNvPicPr>
              <a:picLocks noChangeAspect="1" noChangeArrowheads="1"/>
            </p:cNvPicPr>
            <p:nvPr/>
          </p:nvPicPr>
          <p:blipFill>
            <a:blip r:embed="rId4" cstate="print"/>
            <a:srcRect/>
            <a:stretch>
              <a:fillRect/>
            </a:stretch>
          </p:blipFill>
          <p:spPr bwMode="auto">
            <a:xfrm>
              <a:off x="2727556" y="2517083"/>
              <a:ext cx="304062" cy="143882"/>
            </a:xfrm>
            <a:prstGeom prst="rect">
              <a:avLst/>
            </a:prstGeom>
            <a:noFill/>
          </p:spPr>
        </p:pic>
        <p:pic>
          <p:nvPicPr>
            <p:cNvPr id="48" name="Picture 17" descr="C:\Program Files (x86)\Microsoft Office\MEDIA\CAGCAT10\j0285750.wmf"/>
            <p:cNvPicPr>
              <a:picLocks noChangeAspect="1" noChangeArrowheads="1"/>
            </p:cNvPicPr>
            <p:nvPr/>
          </p:nvPicPr>
          <p:blipFill>
            <a:blip r:embed="rId4" cstate="print"/>
            <a:srcRect/>
            <a:stretch>
              <a:fillRect/>
            </a:stretch>
          </p:blipFill>
          <p:spPr bwMode="auto">
            <a:xfrm>
              <a:off x="2842225" y="2605380"/>
              <a:ext cx="304062" cy="143882"/>
            </a:xfrm>
            <a:prstGeom prst="rect">
              <a:avLst/>
            </a:prstGeom>
            <a:noFill/>
          </p:spPr>
        </p:pic>
      </p:grpSp>
      <p:sp>
        <p:nvSpPr>
          <p:cNvPr id="26" name="TextBox 25"/>
          <p:cNvSpPr txBox="1"/>
          <p:nvPr/>
        </p:nvSpPr>
        <p:spPr>
          <a:xfrm>
            <a:off x="3644067" y="3394939"/>
            <a:ext cx="2815080"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Microsoft 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effectLst/>
                <a:uLnTx/>
                <a:uFillTx/>
              </a:rPr>
              <a:t>ConfigMgr</a:t>
            </a:r>
            <a:r>
              <a:rPr kumimoji="0" lang="en-US" sz="1600" b="1" i="0" u="none" strike="noStrike" kern="0" cap="none" spc="0" normalizeH="0" baseline="0" noProof="0" dirty="0" smtClean="0">
                <a:ln>
                  <a:noFill/>
                </a:ln>
                <a:effectLst/>
                <a:uLnTx/>
                <a:uFillTx/>
              </a:rPr>
              <a:t> 07 Central Site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280,000 Clients Managed</a:t>
            </a:r>
          </a:p>
        </p:txBody>
      </p:sp>
      <p:grpSp>
        <p:nvGrpSpPr>
          <p:cNvPr id="27" name="Group 26"/>
          <p:cNvGrpSpPr/>
          <p:nvPr/>
        </p:nvGrpSpPr>
        <p:grpSpPr>
          <a:xfrm>
            <a:off x="2614284" y="3200399"/>
            <a:ext cx="893959" cy="949311"/>
            <a:chOff x="4404606" y="990599"/>
            <a:chExt cx="548394" cy="561859"/>
          </a:xfrm>
        </p:grpSpPr>
        <p:pic>
          <p:nvPicPr>
            <p:cNvPr id="28" name="Picture 27"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404606" y="990599"/>
              <a:ext cx="548394" cy="561859"/>
            </a:xfrm>
            <a:prstGeom prst="rect">
              <a:avLst/>
            </a:prstGeom>
            <a:noFill/>
            <a:ln w="9525">
              <a:noFill/>
              <a:miter lim="800000"/>
              <a:headEnd/>
              <a:tailEnd/>
            </a:ln>
          </p:spPr>
        </p:pic>
        <p:sp>
          <p:nvSpPr>
            <p:cNvPr id="29" name="AutoShape 17"/>
            <p:cNvSpPr>
              <a:spLocks noChangeArrowheads="1"/>
            </p:cNvSpPr>
            <p:nvPr/>
          </p:nvSpPr>
          <p:spPr bwMode="auto">
            <a:xfrm flipH="1">
              <a:off x="4693213" y="1271529"/>
              <a:ext cx="228600" cy="185630"/>
            </a:xfrm>
            <a:prstGeom prst="can">
              <a:avLst>
                <a:gd name="adj" fmla="val 27020"/>
              </a:avLst>
            </a:prstGeom>
            <a:solidFill>
              <a:schemeClr val="accent4">
                <a:lumMod val="50000"/>
              </a:schemeClr>
            </a:solidFill>
            <a:ln w="3175">
              <a:solidFill>
                <a:srgbClr val="005825">
                  <a:lumMod val="90000"/>
                  <a:lumOff val="1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grpSp>
      <p:pic>
        <p:nvPicPr>
          <p:cNvPr id="23" name="Picture 22" descr="C:\Program Files (x86)\Microsoft Office\MEDIA\CAGCAT10\j0285750.wmf"/>
          <p:cNvPicPr>
            <a:picLocks noChangeAspect="1" noChangeArrowheads="1"/>
          </p:cNvPicPr>
          <p:nvPr/>
        </p:nvPicPr>
        <p:blipFill>
          <a:blip r:embed="rId4" cstate="print"/>
          <a:srcRect/>
          <a:stretch>
            <a:fillRect/>
          </a:stretch>
        </p:blipFill>
        <p:spPr bwMode="auto">
          <a:xfrm>
            <a:off x="3550085" y="6050166"/>
            <a:ext cx="406774" cy="191106"/>
          </a:xfrm>
          <a:prstGeom prst="rect">
            <a:avLst/>
          </a:prstGeom>
          <a:noFill/>
        </p:spPr>
      </p:pic>
      <p:pic>
        <p:nvPicPr>
          <p:cNvPr id="24" name="Picture 23" descr="C:\Program Files (x86)\Microsoft Office\MEDIA\CAGCAT10\j0285750.wmf"/>
          <p:cNvPicPr>
            <a:picLocks noChangeAspect="1" noChangeArrowheads="1"/>
          </p:cNvPicPr>
          <p:nvPr/>
        </p:nvPicPr>
        <p:blipFill>
          <a:blip r:embed="rId4" cstate="print"/>
          <a:srcRect/>
          <a:stretch>
            <a:fillRect/>
          </a:stretch>
        </p:blipFill>
        <p:spPr bwMode="auto">
          <a:xfrm>
            <a:off x="3575449" y="6030531"/>
            <a:ext cx="406774" cy="191106"/>
          </a:xfrm>
          <a:prstGeom prst="rect">
            <a:avLst/>
          </a:prstGeom>
          <a:noFill/>
        </p:spPr>
      </p:pic>
      <p:pic>
        <p:nvPicPr>
          <p:cNvPr id="25" name="Picture 17" descr="C:\Program Files (x86)\Microsoft Office\MEDIA\CAGCAT10\j0285750.wmf"/>
          <p:cNvPicPr>
            <a:picLocks noChangeAspect="1" noChangeArrowheads="1"/>
          </p:cNvPicPr>
          <p:nvPr/>
        </p:nvPicPr>
        <p:blipFill>
          <a:blip r:embed="rId4" cstate="print"/>
          <a:srcRect/>
          <a:stretch>
            <a:fillRect/>
          </a:stretch>
        </p:blipFill>
        <p:spPr bwMode="auto">
          <a:xfrm>
            <a:off x="3268641" y="5783902"/>
            <a:ext cx="406774" cy="191106"/>
          </a:xfrm>
          <a:prstGeom prst="rect">
            <a:avLst/>
          </a:prstGeom>
          <a:noFill/>
        </p:spPr>
      </p:pic>
      <p:pic>
        <p:nvPicPr>
          <p:cNvPr id="49" name="Picture 4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22191" y="1556225"/>
            <a:ext cx="733642" cy="746273"/>
          </a:xfrm>
          <a:prstGeom prst="rect">
            <a:avLst/>
          </a:prstGeom>
          <a:noFill/>
          <a:ln w="12700">
            <a:noFill/>
            <a:prstDash val="sysDash"/>
            <a:miter lim="800000"/>
            <a:headEnd/>
            <a:tailEnd/>
          </a:ln>
        </p:spPr>
      </p:pic>
      <p:sp>
        <p:nvSpPr>
          <p:cNvPr id="50" name="TextBox 49"/>
          <p:cNvSpPr txBox="1"/>
          <p:nvPr/>
        </p:nvSpPr>
        <p:spPr>
          <a:xfrm>
            <a:off x="37359" y="2317537"/>
            <a:ext cx="1901085"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Team Foundation Server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(TFS)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Work Items</a:t>
            </a:r>
            <a:endParaRPr kumimoji="0" lang="en-US" sz="1400" b="1" i="0" u="none" strike="noStrike" kern="0" cap="none" spc="0" normalizeH="0" baseline="0" noProof="0" dirty="0" smtClean="0">
              <a:ln>
                <a:noFill/>
              </a:ln>
              <a:effectLst/>
              <a:uLnTx/>
              <a:uFillTx/>
            </a:endParaRPr>
          </a:p>
        </p:txBody>
      </p:sp>
      <p:pic>
        <p:nvPicPr>
          <p:cNvPr id="51" name="Picture 5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737881" y="1513926"/>
            <a:ext cx="733642" cy="754772"/>
          </a:xfrm>
          <a:prstGeom prst="rect">
            <a:avLst/>
          </a:prstGeom>
          <a:noFill/>
          <a:ln w="9525">
            <a:noFill/>
            <a:miter lim="800000"/>
            <a:headEnd/>
            <a:tailEnd/>
          </a:ln>
        </p:spPr>
      </p:pic>
      <p:sp>
        <p:nvSpPr>
          <p:cNvPr id="52" name="AutoShape 17"/>
          <p:cNvSpPr>
            <a:spLocks noChangeArrowheads="1"/>
          </p:cNvSpPr>
          <p:nvPr/>
        </p:nvSpPr>
        <p:spPr bwMode="auto">
          <a:xfrm flipH="1">
            <a:off x="5141485" y="1944400"/>
            <a:ext cx="305821" cy="249366"/>
          </a:xfrm>
          <a:prstGeom prst="can">
            <a:avLst>
              <a:gd name="adj" fmla="val 27020"/>
            </a:avLst>
          </a:prstGeom>
          <a:ln>
            <a:headEnd/>
            <a:tailEnd/>
          </a:ln>
        </p:spPr>
        <p:style>
          <a:lnRef idx="1">
            <a:schemeClr val="accent6"/>
          </a:lnRef>
          <a:fillRef idx="3">
            <a:schemeClr val="accent6"/>
          </a:fillRef>
          <a:effectRef idx="2">
            <a:schemeClr val="accent6"/>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pic>
        <p:nvPicPr>
          <p:cNvPr id="53" name="Picture 52"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665412" y="1571264"/>
            <a:ext cx="733642" cy="746273"/>
          </a:xfrm>
          <a:prstGeom prst="rect">
            <a:avLst/>
          </a:prstGeom>
          <a:noFill/>
          <a:ln w="12700">
            <a:noFill/>
            <a:prstDash val="sysDash"/>
            <a:miter lim="800000"/>
            <a:headEnd/>
            <a:tailEnd/>
          </a:ln>
        </p:spPr>
      </p:pic>
      <p:sp>
        <p:nvSpPr>
          <p:cNvPr id="54" name="TextBox 53"/>
          <p:cNvSpPr txBox="1"/>
          <p:nvPr/>
        </p:nvSpPr>
        <p:spPr>
          <a:xfrm>
            <a:off x="1960532" y="1004398"/>
            <a:ext cx="1895071"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Action Server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Policy Execution</a:t>
            </a:r>
            <a:endParaRPr kumimoji="0" lang="en-US" sz="1400" b="1" i="0" u="none" strike="noStrike" kern="0" cap="none" spc="0" normalizeH="0" baseline="0" noProof="0" dirty="0" smtClean="0">
              <a:ln>
                <a:noFill/>
              </a:ln>
              <a:effectLst/>
              <a:uLnTx/>
              <a:uFillTx/>
            </a:endParaRPr>
          </a:p>
        </p:txBody>
      </p:sp>
      <p:sp>
        <p:nvSpPr>
          <p:cNvPr id="55" name="TextBox 54"/>
          <p:cNvSpPr txBox="1"/>
          <p:nvPr/>
        </p:nvSpPr>
        <p:spPr>
          <a:xfrm>
            <a:off x="4204317" y="1174842"/>
            <a:ext cx="1537600"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Database</a:t>
            </a:r>
          </a:p>
        </p:txBody>
      </p:sp>
      <p:sp>
        <p:nvSpPr>
          <p:cNvPr id="56" name="TextBox 55"/>
          <p:cNvSpPr txBox="1"/>
          <p:nvPr/>
        </p:nvSpPr>
        <p:spPr>
          <a:xfrm>
            <a:off x="6704012" y="1066800"/>
            <a:ext cx="5181600" cy="1532334"/>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Query TFS for patch work item</a:t>
            </a:r>
          </a:p>
          <a:p>
            <a:pPr marL="342900" indent="-342900">
              <a:buAutoNum type="arabicPeriod"/>
            </a:pPr>
            <a:r>
              <a:rPr lang="en-US" dirty="0" smtClean="0">
                <a:gradFill>
                  <a:gsLst>
                    <a:gs pos="0">
                      <a:schemeClr val="tx1"/>
                    </a:gs>
                    <a:gs pos="86000">
                      <a:schemeClr val="tx1"/>
                    </a:gs>
                  </a:gsLst>
                  <a:lin ang="5400000" scaled="0"/>
                </a:gradFill>
              </a:rPr>
              <a:t>Validate TFS work item for quality</a:t>
            </a:r>
          </a:p>
          <a:p>
            <a:pPr marL="342900" indent="-342900">
              <a:buAutoNum type="arabicPeriod"/>
            </a:pPr>
            <a:r>
              <a:rPr lang="en-US" dirty="0" smtClean="0">
                <a:gradFill>
                  <a:gsLst>
                    <a:gs pos="0">
                      <a:schemeClr val="tx1"/>
                    </a:gs>
                    <a:gs pos="86000">
                      <a:schemeClr val="tx1"/>
                    </a:gs>
                  </a:gsLst>
                  <a:lin ang="5400000" scaled="0"/>
                </a:gradFill>
              </a:rPr>
              <a:t>Update new work item to “Approved”</a:t>
            </a:r>
          </a:p>
          <a:p>
            <a:pPr marL="342900" indent="-342900">
              <a:buAutoNum type="arabicPeriod"/>
            </a:pPr>
            <a:r>
              <a:rPr lang="en-US" dirty="0" smtClean="0">
                <a:gradFill>
                  <a:gsLst>
                    <a:gs pos="0">
                      <a:schemeClr val="tx1"/>
                    </a:gs>
                    <a:gs pos="86000">
                      <a:schemeClr val="tx1"/>
                    </a:gs>
                  </a:gsLst>
                  <a:lin ang="5400000" scaled="0"/>
                </a:gradFill>
              </a:rPr>
              <a:t>Synchronize server with SUP</a:t>
            </a:r>
          </a:p>
          <a:p>
            <a:pPr marL="342900" indent="-342900">
              <a:buAutoNum type="arabicPeriod"/>
            </a:pPr>
            <a:r>
              <a:rPr lang="en-US" dirty="0" smtClean="0">
                <a:gradFill>
                  <a:gsLst>
                    <a:gs pos="0">
                      <a:schemeClr val="tx1"/>
                    </a:gs>
                    <a:gs pos="86000">
                      <a:schemeClr val="tx1"/>
                    </a:gs>
                  </a:gsLst>
                  <a:lin ang="5400000" scaled="0"/>
                </a:gradFill>
              </a:rPr>
              <a:t>Create update package and deployment</a:t>
            </a:r>
          </a:p>
        </p:txBody>
      </p:sp>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629" y="1884907"/>
            <a:ext cx="269306" cy="298159"/>
          </a:xfrm>
          <a:prstGeom prst="rect">
            <a:avLst/>
          </a:prstGeom>
        </p:spPr>
      </p:pic>
      <p:cxnSp>
        <p:nvCxnSpPr>
          <p:cNvPr id="6" name="Straight Arrow Connector 5"/>
          <p:cNvCxnSpPr/>
          <p:nvPr/>
        </p:nvCxnSpPr>
        <p:spPr>
          <a:xfrm>
            <a:off x="2895765" y="2317537"/>
            <a:ext cx="0" cy="882862"/>
          </a:xfrm>
          <a:prstGeom prst="straightConnector1">
            <a:avLst/>
          </a:prstGeom>
          <a:ln>
            <a:headEnd type="none"/>
            <a:tailEnd type="arrow"/>
          </a:ln>
        </p:spPr>
        <p:style>
          <a:lnRef idx="3">
            <a:schemeClr val="accent1"/>
          </a:lnRef>
          <a:fillRef idx="0">
            <a:schemeClr val="accent1"/>
          </a:fillRef>
          <a:effectRef idx="2">
            <a:schemeClr val="accent1"/>
          </a:effectRef>
          <a:fontRef idx="minor">
            <a:schemeClr val="tx1"/>
          </a:fontRef>
        </p:style>
      </p:cxnSp>
      <p:sp>
        <p:nvSpPr>
          <p:cNvPr id="59" name="TextBox 58"/>
          <p:cNvSpPr txBox="1"/>
          <p:nvPr/>
        </p:nvSpPr>
        <p:spPr>
          <a:xfrm>
            <a:off x="2387185" y="2564211"/>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a:gradFill>
                  <a:gsLst>
                    <a:gs pos="0">
                      <a:schemeClr val="tx1"/>
                    </a:gs>
                    <a:gs pos="86000">
                      <a:schemeClr val="tx1"/>
                    </a:gs>
                  </a:gsLst>
                  <a:lin ang="5400000" scaled="0"/>
                </a:gradFill>
              </a:rPr>
              <a:t>5</a:t>
            </a:r>
            <a:endParaRPr lang="en-US" b="1" dirty="0" smtClean="0">
              <a:gradFill>
                <a:gsLst>
                  <a:gs pos="0">
                    <a:schemeClr val="tx1"/>
                  </a:gs>
                  <a:gs pos="86000">
                    <a:schemeClr val="tx1"/>
                  </a:gs>
                </a:gsLst>
                <a:lin ang="5400000" scaled="0"/>
              </a:gradFill>
            </a:endParaRPr>
          </a:p>
        </p:txBody>
      </p:sp>
      <p:pic>
        <p:nvPicPr>
          <p:cNvPr id="60" name="Picture 59"/>
          <p:cNvPicPr/>
          <p:nvPr/>
        </p:nvPicPr>
        <p:blipFill>
          <a:blip r:embed="rId6"/>
          <a:stretch>
            <a:fillRect/>
          </a:stretch>
        </p:blipFill>
        <p:spPr>
          <a:xfrm>
            <a:off x="6159192" y="4003541"/>
            <a:ext cx="5943600" cy="2759710"/>
          </a:xfrm>
          <a:prstGeom prst="rect">
            <a:avLst/>
          </a:prstGeom>
        </p:spPr>
      </p:pic>
      <p:sp>
        <p:nvSpPr>
          <p:cNvPr id="61" name="TextBox 60"/>
          <p:cNvSpPr txBox="1"/>
          <p:nvPr/>
        </p:nvSpPr>
        <p:spPr>
          <a:xfrm>
            <a:off x="7999412" y="4419600"/>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a:gradFill>
                  <a:gsLst>
                    <a:gs pos="0">
                      <a:schemeClr val="tx1"/>
                    </a:gs>
                    <a:gs pos="86000">
                      <a:schemeClr val="tx1"/>
                    </a:gs>
                  </a:gsLst>
                  <a:lin ang="5400000" scaled="0"/>
                </a:gradFill>
              </a:rPr>
              <a:t>5</a:t>
            </a:r>
            <a:endParaRPr lang="en-US" b="1"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4401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Automated Patch Process</a:t>
            </a:r>
            <a:endParaRPr lang="en-US" dirty="0"/>
          </a:p>
        </p:txBody>
      </p:sp>
      <p:pic>
        <p:nvPicPr>
          <p:cNvPr id="4" name="Picture 3"/>
          <p:cNvPicPr/>
          <p:nvPr/>
        </p:nvPicPr>
        <p:blipFill>
          <a:blip r:embed="rId2"/>
          <a:stretch>
            <a:fillRect/>
          </a:stretch>
        </p:blipFill>
        <p:spPr>
          <a:xfrm>
            <a:off x="1903412" y="1676400"/>
            <a:ext cx="8679129" cy="3592195"/>
          </a:xfrm>
          <a:prstGeom prst="rect">
            <a:avLst/>
          </a:prstGeom>
        </p:spPr>
      </p:pic>
      <p:sp>
        <p:nvSpPr>
          <p:cNvPr id="5" name="TextBox 4"/>
          <p:cNvSpPr txBox="1"/>
          <p:nvPr/>
        </p:nvSpPr>
        <p:spPr>
          <a:xfrm>
            <a:off x="1903411" y="1399401"/>
            <a:ext cx="8679129" cy="276999"/>
          </a:xfrm>
          <a:prstGeom prst="rect">
            <a:avLst/>
          </a:prstGeom>
        </p:spPr>
        <p:style>
          <a:lnRef idx="1">
            <a:schemeClr val="accent5"/>
          </a:lnRef>
          <a:fillRef idx="3">
            <a:schemeClr val="accent5"/>
          </a:fillRef>
          <a:effectRef idx="2">
            <a:schemeClr val="accent5"/>
          </a:effectRef>
          <a:fontRef idx="minor">
            <a:schemeClr val="lt1"/>
          </a:fontRef>
        </p:style>
        <p:txBody>
          <a:bodyPr wrap="square" lIns="0" tIns="0" rIns="0" bIns="0" rtlCol="0">
            <a:spAutoFit/>
          </a:bodyPr>
          <a:lstStyle/>
          <a:p>
            <a:r>
              <a:rPr lang="en-US" dirty="0">
                <a:gradFill>
                  <a:gsLst>
                    <a:gs pos="0">
                      <a:schemeClr val="tx1"/>
                    </a:gs>
                    <a:gs pos="86000">
                      <a:schemeClr val="tx1"/>
                    </a:gs>
                  </a:gsLst>
                  <a:lin ang="5400000" scaled="0"/>
                </a:gradFill>
              </a:rPr>
              <a:t>Create update package and deployment</a:t>
            </a:r>
          </a:p>
        </p:txBody>
      </p:sp>
    </p:spTree>
    <p:extLst>
      <p:ext uri="{BB962C8B-B14F-4D97-AF65-F5344CB8AC3E}">
        <p14:creationId xmlns:p14="http://schemas.microsoft.com/office/powerpoint/2010/main" val="425634011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is Microsoft using </a:t>
            </a:r>
            <a:r>
              <a:rPr lang="en-US" dirty="0" err="1"/>
              <a:t>Opalis</a:t>
            </a:r>
            <a:r>
              <a:rPr lang="en-US" dirty="0"/>
              <a:t>?</a:t>
            </a:r>
          </a:p>
        </p:txBody>
      </p:sp>
      <p:sp>
        <p:nvSpPr>
          <p:cNvPr id="30" name="Rounded Rectangle 29"/>
          <p:cNvSpPr/>
          <p:nvPr/>
        </p:nvSpPr>
        <p:spPr>
          <a:xfrm>
            <a:off x="2165892" y="1213946"/>
            <a:ext cx="8229600" cy="1919781"/>
          </a:xfrm>
          <a:prstGeom prst="roundRect">
            <a:avLst/>
          </a:prstGeom>
          <a:gradFill>
            <a:gsLst>
              <a:gs pos="0">
                <a:schemeClr val="accent5">
                  <a:shade val="51000"/>
                  <a:satMod val="130000"/>
                  <a:alpha val="10000"/>
                </a:schemeClr>
              </a:gs>
              <a:gs pos="8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pic>
        <p:nvPicPr>
          <p:cNvPr id="31" name="Picture 30" descr="Data Center Servers.png"/>
          <p:cNvPicPr>
            <a:picLocks noChangeAspect="1"/>
          </p:cNvPicPr>
          <p:nvPr/>
        </p:nvPicPr>
        <p:blipFill>
          <a:blip r:embed="rId3" cstate="print"/>
          <a:stretch>
            <a:fillRect/>
          </a:stretch>
        </p:blipFill>
        <p:spPr>
          <a:xfrm>
            <a:off x="3048312" y="1654802"/>
            <a:ext cx="6422538" cy="1825353"/>
          </a:xfrm>
          <a:prstGeom prst="rect">
            <a:avLst/>
          </a:prstGeom>
          <a:noFill/>
          <a:ln>
            <a:noFill/>
          </a:ln>
          <a:effectLst/>
        </p:spPr>
      </p:pic>
      <p:sp>
        <p:nvSpPr>
          <p:cNvPr id="55" name="Freeform 12"/>
          <p:cNvSpPr>
            <a:spLocks/>
          </p:cNvSpPr>
          <p:nvPr/>
        </p:nvSpPr>
        <p:spPr bwMode="auto">
          <a:xfrm rot="10800000">
            <a:off x="4341813" y="2838993"/>
            <a:ext cx="3657599" cy="3718724"/>
          </a:xfrm>
          <a:prstGeom prst="roundRect">
            <a:avLst>
              <a:gd name="adj" fmla="val 6021"/>
            </a:avLst>
          </a:prstGeom>
          <a:ln>
            <a:headEnd type="none" w="med" len="med"/>
            <a:tailEnd type="none" w="med" len="med"/>
          </a:ln>
        </p:spPr>
        <p:style>
          <a:lnRef idx="0">
            <a:schemeClr val="accent1"/>
          </a:lnRef>
          <a:fillRef idx="1002">
            <a:schemeClr val="dk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400" dirty="0">
              <a:solidFill>
                <a:schemeClr val="lt1"/>
              </a:solidFill>
            </a:endParaRPr>
          </a:p>
        </p:txBody>
      </p:sp>
      <p:pic>
        <p:nvPicPr>
          <p:cNvPr id="32" name="Picture 31" descr="Opalis_logo_whiteText_orang.png"/>
          <p:cNvPicPr>
            <a:picLocks noChangeAspect="1"/>
          </p:cNvPicPr>
          <p:nvPr/>
        </p:nvPicPr>
        <p:blipFill>
          <a:blip r:embed="rId4" cstate="print"/>
          <a:stretch>
            <a:fillRect/>
          </a:stretch>
        </p:blipFill>
        <p:spPr>
          <a:xfrm>
            <a:off x="6890292" y="1282047"/>
            <a:ext cx="1371600" cy="685801"/>
          </a:xfrm>
          <a:prstGeom prst="rect">
            <a:avLst/>
          </a:prstGeom>
        </p:spPr>
      </p:pic>
      <p:pic>
        <p:nvPicPr>
          <p:cNvPr id="33" name="Picture 3" descr="C:\Users\pross\Documents\Work\Logos\SysCnt_h_rgb_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4761" y="1284771"/>
            <a:ext cx="2710737" cy="5742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pross\Documents\Work\Logos\SysCnt-VrtlMachine_h_rg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5975" y="4880609"/>
            <a:ext cx="2389274" cy="585571"/>
          </a:xfrm>
          <a:prstGeom prst="rect">
            <a:avLst/>
          </a:prstGeom>
          <a:ln>
            <a:noFill/>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41" name="Freeform 12"/>
          <p:cNvSpPr>
            <a:spLocks/>
          </p:cNvSpPr>
          <p:nvPr/>
        </p:nvSpPr>
        <p:spPr bwMode="auto">
          <a:xfrm rot="10800000">
            <a:off x="303213" y="2841318"/>
            <a:ext cx="3657599" cy="3718724"/>
          </a:xfrm>
          <a:prstGeom prst="roundRect">
            <a:avLst>
              <a:gd name="adj" fmla="val 6021"/>
            </a:avLst>
          </a:prstGeom>
          <a:ln>
            <a:headEnd type="none" w="med" len="med"/>
            <a:tailEnd type="none" w="med" len="med"/>
          </a:ln>
        </p:spPr>
        <p:style>
          <a:lnRef idx="0">
            <a:schemeClr val="accent1"/>
          </a:lnRef>
          <a:fillRef idx="1002">
            <a:schemeClr val="dk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400" dirty="0">
              <a:solidFill>
                <a:schemeClr val="lt1"/>
              </a:solidFill>
            </a:endParaRPr>
          </a:p>
        </p:txBody>
      </p:sp>
      <p:pic>
        <p:nvPicPr>
          <p:cNvPr id="44" name="Picture 6" descr="C:\Users\pross\Documents\Work\Logos\SysCnt-ServiceMgr_h_rg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5089" y="5640590"/>
            <a:ext cx="2033847" cy="62878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36650" y="2671004"/>
            <a:ext cx="3790723" cy="1269504"/>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defPPr>
              <a:defRPr lang="en-US"/>
            </a:defPPr>
            <a:lvl1pPr algn="ctr">
              <a:defRPr sz="1400">
                <a:solidFill>
                  <a:schemeClr val="tx1"/>
                </a:solidFill>
              </a:defRPr>
            </a:lvl1pPr>
          </a:lstStyle>
          <a:p>
            <a:r>
              <a:rPr lang="en-US" sz="2400" dirty="0" smtClean="0">
                <a:solidFill>
                  <a:schemeClr val="bg1"/>
                </a:solidFill>
              </a:rPr>
              <a:t>Administration</a:t>
            </a:r>
            <a:endParaRPr lang="en-US" sz="2400" dirty="0">
              <a:solidFill>
                <a:schemeClr val="bg1"/>
              </a:solidFill>
            </a:endParaRPr>
          </a:p>
        </p:txBody>
      </p:sp>
      <p:sp>
        <p:nvSpPr>
          <p:cNvPr id="56" name="Freeform 12"/>
          <p:cNvSpPr>
            <a:spLocks/>
          </p:cNvSpPr>
          <p:nvPr/>
        </p:nvSpPr>
        <p:spPr bwMode="auto">
          <a:xfrm rot="10800000">
            <a:off x="8304212" y="2841318"/>
            <a:ext cx="3657599" cy="3718724"/>
          </a:xfrm>
          <a:prstGeom prst="roundRect">
            <a:avLst>
              <a:gd name="adj" fmla="val 6021"/>
            </a:avLst>
          </a:prstGeom>
          <a:ln>
            <a:headEnd type="none" w="med" len="med"/>
            <a:tailEnd type="none" w="med" len="med"/>
          </a:ln>
        </p:spPr>
        <p:style>
          <a:lnRef idx="0">
            <a:schemeClr val="accent1"/>
          </a:lnRef>
          <a:fillRef idx="1002">
            <a:schemeClr val="dk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400" dirty="0">
              <a:solidFill>
                <a:schemeClr val="lt1"/>
              </a:solidFill>
            </a:endParaRPr>
          </a:p>
        </p:txBody>
      </p:sp>
      <p:pic>
        <p:nvPicPr>
          <p:cNvPr id="50" name="Picture 8" descr="C:\Users\pross\Documents\Work\Logos\SysCnt-ConfigMgr_h_rg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8151" y="4880610"/>
            <a:ext cx="2247723" cy="5855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77216" y="5638800"/>
            <a:ext cx="2186792" cy="4838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descr="C:\Users\pross\Documents\Work\Logos\SysCnt-OprtnsMgr_h_rgb.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64281" y="4880609"/>
            <a:ext cx="1937461" cy="5590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275250" y="2667000"/>
            <a:ext cx="3790723" cy="1273507"/>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defPPr>
              <a:defRPr lang="en-US"/>
            </a:defPPr>
            <a:lvl1pPr algn="ctr">
              <a:defRPr sz="1400">
                <a:solidFill>
                  <a:schemeClr val="tx1"/>
                </a:solidFill>
              </a:defRPr>
            </a:lvl1pPr>
          </a:lstStyle>
          <a:p>
            <a:r>
              <a:rPr lang="en-US" sz="2400" dirty="0">
                <a:solidFill>
                  <a:schemeClr val="bg1"/>
                </a:solidFill>
              </a:rPr>
              <a:t>VMM &amp; Role </a:t>
            </a:r>
            <a:r>
              <a:rPr lang="en-US" sz="2400" dirty="0" smtClean="0">
                <a:solidFill>
                  <a:schemeClr val="bg1"/>
                </a:solidFill>
              </a:rPr>
              <a:t>Provisioning</a:t>
            </a:r>
            <a:endParaRPr lang="en-US" sz="2400" dirty="0">
              <a:solidFill>
                <a:schemeClr val="bg1"/>
              </a:solidFill>
            </a:endParaRPr>
          </a:p>
        </p:txBody>
      </p:sp>
      <p:sp>
        <p:nvSpPr>
          <p:cNvPr id="59" name="TextBox 58"/>
          <p:cNvSpPr txBox="1"/>
          <p:nvPr/>
        </p:nvSpPr>
        <p:spPr>
          <a:xfrm>
            <a:off x="8237649" y="2671004"/>
            <a:ext cx="3790723" cy="1269504"/>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defPPr>
              <a:defRPr lang="en-US"/>
            </a:defPPr>
            <a:lvl1pPr algn="ctr">
              <a:defRPr sz="1400">
                <a:solidFill>
                  <a:schemeClr val="tx1"/>
                </a:solidFill>
              </a:defRPr>
            </a:lvl1pPr>
          </a:lstStyle>
          <a:p>
            <a:r>
              <a:rPr lang="en-US" sz="2400" dirty="0">
                <a:solidFill>
                  <a:schemeClr val="bg1"/>
                </a:solidFill>
              </a:rPr>
              <a:t>SR Fulfillment </a:t>
            </a:r>
            <a:r>
              <a:rPr lang="en-US" sz="2400" dirty="0" smtClean="0">
                <a:solidFill>
                  <a:schemeClr val="bg1"/>
                </a:solidFill>
              </a:rPr>
              <a:t>/ </a:t>
            </a:r>
          </a:p>
          <a:p>
            <a:r>
              <a:rPr lang="en-US" sz="2400" dirty="0" smtClean="0">
                <a:solidFill>
                  <a:schemeClr val="bg1"/>
                </a:solidFill>
              </a:rPr>
              <a:t>IR </a:t>
            </a:r>
            <a:r>
              <a:rPr lang="en-US" sz="2400" dirty="0">
                <a:solidFill>
                  <a:schemeClr val="bg1"/>
                </a:solidFill>
              </a:rPr>
              <a:t>Remediation</a:t>
            </a:r>
          </a:p>
        </p:txBody>
      </p:sp>
      <p:pic>
        <p:nvPicPr>
          <p:cNvPr id="62" name="Picture 6" descr="C:\Users\pross\Documents\Work\Logos\SysCnt-ServiceMgr_h_rg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0296" y="5638800"/>
            <a:ext cx="2045431" cy="6323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3" descr="Opalis_logo_whiteText_orang.png"/>
          <p:cNvPicPr>
            <a:picLocks noChangeAspect="1"/>
          </p:cNvPicPr>
          <p:nvPr/>
        </p:nvPicPr>
        <p:blipFill>
          <a:blip r:embed="rId4"/>
          <a:stretch>
            <a:fillRect/>
          </a:stretch>
        </p:blipFill>
        <p:spPr>
          <a:xfrm>
            <a:off x="1446212" y="4114800"/>
            <a:ext cx="1371600" cy="760173"/>
          </a:xfrm>
          <a:prstGeom prst="rect">
            <a:avLst/>
          </a:prstGeom>
          <a:ln>
            <a:noFill/>
          </a:ln>
        </p:spPr>
      </p:pic>
      <p:pic>
        <p:nvPicPr>
          <p:cNvPr id="25" name="Picture 24" descr="Opalis_logo_whiteText_orang.png"/>
          <p:cNvPicPr>
            <a:picLocks noChangeAspect="1"/>
          </p:cNvPicPr>
          <p:nvPr/>
        </p:nvPicPr>
        <p:blipFill>
          <a:blip r:embed="rId4"/>
          <a:stretch>
            <a:fillRect/>
          </a:stretch>
        </p:blipFill>
        <p:spPr>
          <a:xfrm>
            <a:off x="5484812" y="4114800"/>
            <a:ext cx="1371600" cy="760173"/>
          </a:xfrm>
          <a:prstGeom prst="rect">
            <a:avLst/>
          </a:prstGeom>
          <a:ln>
            <a:noFill/>
          </a:ln>
        </p:spPr>
      </p:pic>
      <p:pic>
        <p:nvPicPr>
          <p:cNvPr id="26" name="Picture 25" descr="Opalis_logo_whiteText_orang.png"/>
          <p:cNvPicPr>
            <a:picLocks noChangeAspect="1"/>
          </p:cNvPicPr>
          <p:nvPr/>
        </p:nvPicPr>
        <p:blipFill>
          <a:blip r:embed="rId4"/>
          <a:stretch>
            <a:fillRect/>
          </a:stretch>
        </p:blipFill>
        <p:spPr>
          <a:xfrm>
            <a:off x="9447211" y="4114800"/>
            <a:ext cx="1371600" cy="760173"/>
          </a:xfrm>
          <a:prstGeom prst="rect">
            <a:avLst/>
          </a:prstGeom>
          <a:ln>
            <a:noFill/>
          </a:ln>
        </p:spPr>
      </p:pic>
    </p:spTree>
    <p:extLst>
      <p:ext uri="{BB962C8B-B14F-4D97-AF65-F5344CB8AC3E}">
        <p14:creationId xmlns:p14="http://schemas.microsoft.com/office/powerpoint/2010/main" val="3210388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par>
                                <p:cTn id="42" presetID="10"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1" grpId="0" animBg="1"/>
      <p:bldP spid="46" grpId="0" animBg="1"/>
      <p:bldP spid="56" grpId="0" animBg="1"/>
      <p:bldP spid="57" grpId="0" animBg="1"/>
      <p:bldP spid="5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16227" y="4681755"/>
            <a:ext cx="998476" cy="1183417"/>
            <a:chOff x="7848600" y="2133600"/>
            <a:chExt cx="746356" cy="890981"/>
          </a:xfrm>
        </p:grpSpPr>
        <p:pic>
          <p:nvPicPr>
            <p:cNvPr id="30" name="Picture 29"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7848600" y="2133600"/>
              <a:ext cx="548394" cy="561860"/>
            </a:xfrm>
            <a:prstGeom prst="rect">
              <a:avLst/>
            </a:prstGeom>
            <a:noFill/>
            <a:ln w="9525">
              <a:noFill/>
              <a:miter lim="800000"/>
              <a:headEnd/>
              <a:tailEnd/>
            </a:ln>
          </p:spPr>
        </p:pic>
        <p:sp>
          <p:nvSpPr>
            <p:cNvPr id="31" name="AutoShape 17"/>
            <p:cNvSpPr>
              <a:spLocks noChangeArrowheads="1"/>
            </p:cNvSpPr>
            <p:nvPr/>
          </p:nvSpPr>
          <p:spPr bwMode="auto">
            <a:xfrm flipH="1">
              <a:off x="8107973" y="2414530"/>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2" name="TextBox 31"/>
            <p:cNvSpPr txBox="1"/>
            <p:nvPr/>
          </p:nvSpPr>
          <p:spPr>
            <a:xfrm>
              <a:off x="8053755" y="2792859"/>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3" name="Picture 17" descr="C:\Program Files (x86)\Microsoft Office\MEDIA\CAGCAT10\j0285750.wmf"/>
            <p:cNvPicPr>
              <a:picLocks noChangeAspect="1" noChangeArrowheads="1"/>
            </p:cNvPicPr>
            <p:nvPr/>
          </p:nvPicPr>
          <p:blipFill>
            <a:blip r:embed="rId4" cstate="print"/>
            <a:srcRect/>
            <a:stretch>
              <a:fillRect/>
            </a:stretch>
          </p:blipFill>
          <p:spPr bwMode="auto">
            <a:xfrm>
              <a:off x="8061556" y="2517975"/>
              <a:ext cx="304062" cy="143882"/>
            </a:xfrm>
            <a:prstGeom prst="rect">
              <a:avLst/>
            </a:prstGeom>
            <a:noFill/>
          </p:spPr>
        </p:pic>
        <p:pic>
          <p:nvPicPr>
            <p:cNvPr id="34" name="Picture 17" descr="C:\Program Files (x86)\Microsoft Office\MEDIA\CAGCAT10\j0285750.wmf"/>
            <p:cNvPicPr>
              <a:picLocks noChangeAspect="1" noChangeArrowheads="1"/>
            </p:cNvPicPr>
            <p:nvPr/>
          </p:nvPicPr>
          <p:blipFill>
            <a:blip r:embed="rId4" cstate="print"/>
            <a:srcRect/>
            <a:stretch>
              <a:fillRect/>
            </a:stretch>
          </p:blipFill>
          <p:spPr bwMode="auto">
            <a:xfrm>
              <a:off x="8176225" y="2606272"/>
              <a:ext cx="304062" cy="143882"/>
            </a:xfrm>
            <a:prstGeom prst="rect">
              <a:avLst/>
            </a:prstGeom>
            <a:noFill/>
          </p:spPr>
        </p:pic>
        <p:pic>
          <p:nvPicPr>
            <p:cNvPr id="35" name="Picture 34" descr="C:\Program Files (x86)\Microsoft Office\MEDIA\CAGCAT10\j0285750.wmf"/>
            <p:cNvPicPr>
              <a:picLocks noChangeAspect="1" noChangeArrowheads="1"/>
            </p:cNvPicPr>
            <p:nvPr/>
          </p:nvPicPr>
          <p:blipFill>
            <a:blip r:embed="rId4" cstate="print"/>
            <a:srcRect/>
            <a:stretch>
              <a:fillRect/>
            </a:stretch>
          </p:blipFill>
          <p:spPr bwMode="auto">
            <a:xfrm>
              <a:off x="8290894" y="2694568"/>
              <a:ext cx="304062" cy="143882"/>
            </a:xfrm>
            <a:prstGeom prst="rect">
              <a:avLst/>
            </a:prstGeom>
            <a:noFill/>
          </p:spPr>
        </p:pic>
      </p:grpSp>
      <p:grpSp>
        <p:nvGrpSpPr>
          <p:cNvPr id="16" name="Group 15"/>
          <p:cNvGrpSpPr/>
          <p:nvPr/>
        </p:nvGrpSpPr>
        <p:grpSpPr>
          <a:xfrm>
            <a:off x="2266450" y="4692475"/>
            <a:ext cx="845071" cy="1183417"/>
            <a:chOff x="6044095" y="2130924"/>
            <a:chExt cx="631687" cy="890981"/>
          </a:xfrm>
        </p:grpSpPr>
        <p:pic>
          <p:nvPicPr>
            <p:cNvPr id="36" name="Picture 35"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044095" y="2130924"/>
              <a:ext cx="548394" cy="561860"/>
            </a:xfrm>
            <a:prstGeom prst="rect">
              <a:avLst/>
            </a:prstGeom>
            <a:noFill/>
            <a:ln w="9525">
              <a:noFill/>
              <a:miter lim="800000"/>
              <a:headEnd/>
              <a:tailEnd/>
            </a:ln>
          </p:spPr>
        </p:pic>
        <p:sp>
          <p:nvSpPr>
            <p:cNvPr id="37" name="AutoShape 17"/>
            <p:cNvSpPr>
              <a:spLocks noChangeArrowheads="1"/>
            </p:cNvSpPr>
            <p:nvPr/>
          </p:nvSpPr>
          <p:spPr bwMode="auto">
            <a:xfrm flipH="1">
              <a:off x="6303468" y="2411854"/>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8" name="TextBox 37"/>
            <p:cNvSpPr txBox="1"/>
            <p:nvPr/>
          </p:nvSpPr>
          <p:spPr>
            <a:xfrm>
              <a:off x="6170181" y="2790183"/>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9" name="Picture 17" descr="C:\Program Files (x86)\Microsoft Office\MEDIA\CAGCAT10\j0285750.wmf"/>
            <p:cNvPicPr>
              <a:picLocks noChangeAspect="1" noChangeArrowheads="1"/>
            </p:cNvPicPr>
            <p:nvPr/>
          </p:nvPicPr>
          <p:blipFill>
            <a:blip r:embed="rId4" cstate="print"/>
            <a:srcRect/>
            <a:stretch>
              <a:fillRect/>
            </a:stretch>
          </p:blipFill>
          <p:spPr bwMode="auto">
            <a:xfrm>
              <a:off x="6257051" y="2515299"/>
              <a:ext cx="304062" cy="143882"/>
            </a:xfrm>
            <a:prstGeom prst="rect">
              <a:avLst/>
            </a:prstGeom>
            <a:noFill/>
          </p:spPr>
        </p:pic>
        <p:pic>
          <p:nvPicPr>
            <p:cNvPr id="40" name="Picture 17" descr="C:\Program Files (x86)\Microsoft Office\MEDIA\CAGCAT10\j0285750.wmf"/>
            <p:cNvPicPr>
              <a:picLocks noChangeAspect="1" noChangeArrowheads="1"/>
            </p:cNvPicPr>
            <p:nvPr/>
          </p:nvPicPr>
          <p:blipFill>
            <a:blip r:embed="rId4" cstate="print"/>
            <a:srcRect/>
            <a:stretch>
              <a:fillRect/>
            </a:stretch>
          </p:blipFill>
          <p:spPr bwMode="auto">
            <a:xfrm>
              <a:off x="6371720" y="2603596"/>
              <a:ext cx="304062" cy="143882"/>
            </a:xfrm>
            <a:prstGeom prst="rect">
              <a:avLst/>
            </a:prstGeom>
            <a:noFill/>
          </p:spPr>
        </p:pic>
      </p:grpSp>
      <p:grpSp>
        <p:nvGrpSpPr>
          <p:cNvPr id="15" name="Group 14"/>
          <p:cNvGrpSpPr/>
          <p:nvPr/>
        </p:nvGrpSpPr>
        <p:grpSpPr>
          <a:xfrm>
            <a:off x="2427947" y="5017176"/>
            <a:ext cx="733642" cy="1183417"/>
            <a:chOff x="4205998" y="2131816"/>
            <a:chExt cx="548394" cy="890981"/>
          </a:xfrm>
        </p:grpSpPr>
        <p:pic>
          <p:nvPicPr>
            <p:cNvPr id="41" name="Picture 4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205998" y="2131816"/>
              <a:ext cx="548394" cy="561860"/>
            </a:xfrm>
            <a:prstGeom prst="rect">
              <a:avLst/>
            </a:prstGeom>
            <a:noFill/>
            <a:ln w="12700">
              <a:noFill/>
              <a:prstDash val="sysDash"/>
              <a:miter lim="800000"/>
              <a:headEnd/>
              <a:tailEnd/>
            </a:ln>
          </p:spPr>
        </p:pic>
        <p:sp>
          <p:nvSpPr>
            <p:cNvPr id="42" name="AutoShape 17"/>
            <p:cNvSpPr>
              <a:spLocks noChangeArrowheads="1"/>
            </p:cNvSpPr>
            <p:nvPr/>
          </p:nvSpPr>
          <p:spPr bwMode="auto">
            <a:xfrm flipH="1">
              <a:off x="4465371" y="2412746"/>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3" name="TextBox 42"/>
            <p:cNvSpPr txBox="1"/>
            <p:nvPr/>
          </p:nvSpPr>
          <p:spPr>
            <a:xfrm>
              <a:off x="4332080" y="2791075"/>
              <a:ext cx="138086"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4" name="Picture 17" descr="C:\Program Files (x86)\Microsoft Office\MEDIA\CAGCAT10\j0285750.wmf"/>
            <p:cNvPicPr>
              <a:picLocks noChangeAspect="1" noChangeArrowheads="1"/>
            </p:cNvPicPr>
            <p:nvPr/>
          </p:nvPicPr>
          <p:blipFill>
            <a:blip r:embed="rId4" cstate="print"/>
            <a:srcRect/>
            <a:stretch>
              <a:fillRect/>
            </a:stretch>
          </p:blipFill>
          <p:spPr bwMode="auto">
            <a:xfrm>
              <a:off x="4418954" y="2516191"/>
              <a:ext cx="304062" cy="143882"/>
            </a:xfrm>
            <a:prstGeom prst="rect">
              <a:avLst/>
            </a:prstGeom>
            <a:noFill/>
          </p:spPr>
        </p:pic>
      </p:grpSp>
      <p:sp>
        <p:nvSpPr>
          <p:cNvPr id="8" name="Shape 187393"/>
          <p:cNvSpPr>
            <a:spLocks noGrp="1" noChangeArrowheads="1"/>
          </p:cNvSpPr>
          <p:nvPr>
            <p:ph type="title"/>
          </p:nvPr>
        </p:nvSpPr>
        <p:spPr/>
        <p:txBody>
          <a:bodyPr/>
          <a:lstStyle/>
          <a:p>
            <a:r>
              <a:rPr lang="en-US" smtClean="0"/>
              <a:t>Automated Patch Process</a:t>
            </a:r>
            <a:endParaRPr lang="en-US" dirty="0" smtClean="0"/>
          </a:p>
        </p:txBody>
      </p:sp>
      <p:pic>
        <p:nvPicPr>
          <p:cNvPr id="7" name="Picture 6"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963917" y="5287591"/>
            <a:ext cx="733642" cy="746272"/>
          </a:xfrm>
          <a:prstGeom prst="rect">
            <a:avLst/>
          </a:prstGeom>
          <a:noFill/>
          <a:ln w="12700">
            <a:noFill/>
            <a:prstDash val="sysDash"/>
            <a:miter lim="800000"/>
            <a:headEnd/>
            <a:tailEnd/>
          </a:ln>
        </p:spPr>
      </p:pic>
      <p:pic>
        <p:nvPicPr>
          <p:cNvPr id="9" name="Picture 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246618" y="5284259"/>
            <a:ext cx="733642" cy="746272"/>
          </a:xfrm>
          <a:prstGeom prst="rect">
            <a:avLst/>
          </a:prstGeom>
          <a:noFill/>
          <a:ln w="12700">
            <a:noFill/>
            <a:prstDash val="sysDash"/>
            <a:miter lim="800000"/>
            <a:headEnd/>
            <a:tailEnd/>
          </a:ln>
        </p:spPr>
      </p:pic>
      <p:sp>
        <p:nvSpPr>
          <p:cNvPr id="11" name="AutoShape 17"/>
          <p:cNvSpPr>
            <a:spLocks noChangeArrowheads="1"/>
          </p:cNvSpPr>
          <p:nvPr/>
        </p:nvSpPr>
        <p:spPr bwMode="auto">
          <a:xfrm flipH="1">
            <a:off x="3330738" y="5651021"/>
            <a:ext cx="305821" cy="246557"/>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12" name="TextBox 11"/>
          <p:cNvSpPr txBox="1"/>
          <p:nvPr/>
        </p:nvSpPr>
        <p:spPr>
          <a:xfrm>
            <a:off x="1618389" y="6153523"/>
            <a:ext cx="325281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Worldwide</a:t>
            </a:r>
            <a:r>
              <a:rPr kumimoji="0" lang="en-US" sz="1400" b="1" i="0" u="none" strike="noStrike" kern="0" cap="none" spc="0" normalizeH="0" noProof="0" dirty="0" smtClean="0">
                <a:ln>
                  <a:noFill/>
                </a:ln>
                <a:effectLst/>
                <a:uLnTx/>
                <a:uFillTx/>
              </a:rPr>
              <a:t> Primary/Secondary Sites</a:t>
            </a:r>
            <a:endParaRPr kumimoji="0" lang="en-US" sz="1400" b="1" i="0" u="none" strike="noStrike" kern="0" cap="none" spc="0" normalizeH="0" baseline="0" noProof="0" dirty="0" smtClean="0">
              <a:ln>
                <a:noFill/>
              </a:ln>
              <a:effectLst/>
              <a:uLnTx/>
              <a:uFillTx/>
            </a:endParaRPr>
          </a:p>
        </p:txBody>
      </p:sp>
      <p:pic>
        <p:nvPicPr>
          <p:cNvPr id="13" name="Picture 17" descr="C:\Program Files (x86)\Microsoft Office\MEDIA\CAGCAT10\j0285750.wmf"/>
          <p:cNvPicPr>
            <a:picLocks noChangeAspect="1" noChangeArrowheads="1"/>
          </p:cNvPicPr>
          <p:nvPr/>
        </p:nvPicPr>
        <p:blipFill>
          <a:blip r:embed="rId4" cstate="print"/>
          <a:srcRect/>
          <a:stretch>
            <a:fillRect/>
          </a:stretch>
        </p:blipFill>
        <p:spPr bwMode="auto">
          <a:xfrm>
            <a:off x="3422045" y="5913255"/>
            <a:ext cx="406774" cy="191106"/>
          </a:xfrm>
          <a:prstGeom prst="rect">
            <a:avLst/>
          </a:prstGeom>
          <a:noFill/>
        </p:spPr>
      </p:pic>
      <p:grpSp>
        <p:nvGrpSpPr>
          <p:cNvPr id="14" name="Group 13"/>
          <p:cNvGrpSpPr/>
          <p:nvPr/>
        </p:nvGrpSpPr>
        <p:grpSpPr>
          <a:xfrm>
            <a:off x="2429817" y="5603667"/>
            <a:ext cx="676397" cy="810281"/>
            <a:chOff x="2640683" y="2413638"/>
            <a:chExt cx="505604" cy="610051"/>
          </a:xfrm>
        </p:grpSpPr>
        <p:sp>
          <p:nvSpPr>
            <p:cNvPr id="45" name="AutoShape 17"/>
            <p:cNvSpPr>
              <a:spLocks noChangeArrowheads="1"/>
            </p:cNvSpPr>
            <p:nvPr/>
          </p:nvSpPr>
          <p:spPr bwMode="auto">
            <a:xfrm flipH="1">
              <a:off x="2773973" y="2413638"/>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6" name="TextBox 45"/>
            <p:cNvSpPr txBox="1"/>
            <p:nvPr/>
          </p:nvSpPr>
          <p:spPr>
            <a:xfrm>
              <a:off x="2640683" y="2791967"/>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7" name="Picture 17" descr="C:\Program Files (x86)\Microsoft Office\MEDIA\CAGCAT10\j0285750.wmf"/>
            <p:cNvPicPr>
              <a:picLocks noChangeAspect="1" noChangeArrowheads="1"/>
            </p:cNvPicPr>
            <p:nvPr/>
          </p:nvPicPr>
          <p:blipFill>
            <a:blip r:embed="rId4" cstate="print"/>
            <a:srcRect/>
            <a:stretch>
              <a:fillRect/>
            </a:stretch>
          </p:blipFill>
          <p:spPr bwMode="auto">
            <a:xfrm>
              <a:off x="2727556" y="2517083"/>
              <a:ext cx="304062" cy="143882"/>
            </a:xfrm>
            <a:prstGeom prst="rect">
              <a:avLst/>
            </a:prstGeom>
            <a:noFill/>
          </p:spPr>
        </p:pic>
        <p:pic>
          <p:nvPicPr>
            <p:cNvPr id="48" name="Picture 17" descr="C:\Program Files (x86)\Microsoft Office\MEDIA\CAGCAT10\j0285750.wmf"/>
            <p:cNvPicPr>
              <a:picLocks noChangeAspect="1" noChangeArrowheads="1"/>
            </p:cNvPicPr>
            <p:nvPr/>
          </p:nvPicPr>
          <p:blipFill>
            <a:blip r:embed="rId4" cstate="print"/>
            <a:srcRect/>
            <a:stretch>
              <a:fillRect/>
            </a:stretch>
          </p:blipFill>
          <p:spPr bwMode="auto">
            <a:xfrm>
              <a:off x="2842225" y="2605380"/>
              <a:ext cx="304062" cy="143882"/>
            </a:xfrm>
            <a:prstGeom prst="rect">
              <a:avLst/>
            </a:prstGeom>
            <a:noFill/>
          </p:spPr>
        </p:pic>
      </p:grpSp>
      <p:sp>
        <p:nvSpPr>
          <p:cNvPr id="26" name="TextBox 25"/>
          <p:cNvSpPr txBox="1"/>
          <p:nvPr/>
        </p:nvSpPr>
        <p:spPr>
          <a:xfrm>
            <a:off x="3644067" y="3394939"/>
            <a:ext cx="2815080"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Microsoft 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effectLst/>
                <a:uLnTx/>
                <a:uFillTx/>
              </a:rPr>
              <a:t>ConfigMgr</a:t>
            </a:r>
            <a:r>
              <a:rPr kumimoji="0" lang="en-US" sz="1600" b="1" i="0" u="none" strike="noStrike" kern="0" cap="none" spc="0" normalizeH="0" baseline="0" noProof="0" dirty="0" smtClean="0">
                <a:ln>
                  <a:noFill/>
                </a:ln>
                <a:effectLst/>
                <a:uLnTx/>
                <a:uFillTx/>
              </a:rPr>
              <a:t> 07 Central Site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280,000 Clients Managed</a:t>
            </a:r>
          </a:p>
        </p:txBody>
      </p:sp>
      <p:grpSp>
        <p:nvGrpSpPr>
          <p:cNvPr id="27" name="Group 26"/>
          <p:cNvGrpSpPr/>
          <p:nvPr/>
        </p:nvGrpSpPr>
        <p:grpSpPr>
          <a:xfrm>
            <a:off x="2614284" y="3200399"/>
            <a:ext cx="893959" cy="949311"/>
            <a:chOff x="4404606" y="990599"/>
            <a:chExt cx="548394" cy="561859"/>
          </a:xfrm>
        </p:grpSpPr>
        <p:pic>
          <p:nvPicPr>
            <p:cNvPr id="28" name="Picture 27"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404606" y="990599"/>
              <a:ext cx="548394" cy="561859"/>
            </a:xfrm>
            <a:prstGeom prst="rect">
              <a:avLst/>
            </a:prstGeom>
            <a:noFill/>
            <a:ln w="9525">
              <a:noFill/>
              <a:miter lim="800000"/>
              <a:headEnd/>
              <a:tailEnd/>
            </a:ln>
          </p:spPr>
        </p:pic>
        <p:sp>
          <p:nvSpPr>
            <p:cNvPr id="29" name="AutoShape 17"/>
            <p:cNvSpPr>
              <a:spLocks noChangeArrowheads="1"/>
            </p:cNvSpPr>
            <p:nvPr/>
          </p:nvSpPr>
          <p:spPr bwMode="auto">
            <a:xfrm flipH="1">
              <a:off x="4693213" y="1271529"/>
              <a:ext cx="228600" cy="185630"/>
            </a:xfrm>
            <a:prstGeom prst="can">
              <a:avLst>
                <a:gd name="adj" fmla="val 27020"/>
              </a:avLst>
            </a:prstGeom>
            <a:solidFill>
              <a:schemeClr val="accent4">
                <a:lumMod val="50000"/>
              </a:schemeClr>
            </a:solidFill>
            <a:ln w="3175">
              <a:solidFill>
                <a:srgbClr val="005825">
                  <a:lumMod val="90000"/>
                  <a:lumOff val="1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grpSp>
      <p:pic>
        <p:nvPicPr>
          <p:cNvPr id="23" name="Picture 22" descr="C:\Program Files (x86)\Microsoft Office\MEDIA\CAGCAT10\j0285750.wmf"/>
          <p:cNvPicPr>
            <a:picLocks noChangeAspect="1" noChangeArrowheads="1"/>
          </p:cNvPicPr>
          <p:nvPr/>
        </p:nvPicPr>
        <p:blipFill>
          <a:blip r:embed="rId4" cstate="print"/>
          <a:srcRect/>
          <a:stretch>
            <a:fillRect/>
          </a:stretch>
        </p:blipFill>
        <p:spPr bwMode="auto">
          <a:xfrm>
            <a:off x="3550085" y="6050166"/>
            <a:ext cx="406774" cy="191106"/>
          </a:xfrm>
          <a:prstGeom prst="rect">
            <a:avLst/>
          </a:prstGeom>
          <a:noFill/>
        </p:spPr>
      </p:pic>
      <p:pic>
        <p:nvPicPr>
          <p:cNvPr id="24" name="Picture 23" descr="C:\Program Files (x86)\Microsoft Office\MEDIA\CAGCAT10\j0285750.wmf"/>
          <p:cNvPicPr>
            <a:picLocks noChangeAspect="1" noChangeArrowheads="1"/>
          </p:cNvPicPr>
          <p:nvPr/>
        </p:nvPicPr>
        <p:blipFill>
          <a:blip r:embed="rId4" cstate="print"/>
          <a:srcRect/>
          <a:stretch>
            <a:fillRect/>
          </a:stretch>
        </p:blipFill>
        <p:spPr bwMode="auto">
          <a:xfrm>
            <a:off x="3575449" y="6030531"/>
            <a:ext cx="406774" cy="191106"/>
          </a:xfrm>
          <a:prstGeom prst="rect">
            <a:avLst/>
          </a:prstGeom>
          <a:noFill/>
        </p:spPr>
      </p:pic>
      <p:pic>
        <p:nvPicPr>
          <p:cNvPr id="25" name="Picture 17" descr="C:\Program Files (x86)\Microsoft Office\MEDIA\CAGCAT10\j0285750.wmf"/>
          <p:cNvPicPr>
            <a:picLocks noChangeAspect="1" noChangeArrowheads="1"/>
          </p:cNvPicPr>
          <p:nvPr/>
        </p:nvPicPr>
        <p:blipFill>
          <a:blip r:embed="rId4" cstate="print"/>
          <a:srcRect/>
          <a:stretch>
            <a:fillRect/>
          </a:stretch>
        </p:blipFill>
        <p:spPr bwMode="auto">
          <a:xfrm>
            <a:off x="3268641" y="5783902"/>
            <a:ext cx="406774" cy="191106"/>
          </a:xfrm>
          <a:prstGeom prst="rect">
            <a:avLst/>
          </a:prstGeom>
          <a:noFill/>
        </p:spPr>
      </p:pic>
      <p:pic>
        <p:nvPicPr>
          <p:cNvPr id="49" name="Picture 4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22191" y="1556225"/>
            <a:ext cx="733642" cy="746273"/>
          </a:xfrm>
          <a:prstGeom prst="rect">
            <a:avLst/>
          </a:prstGeom>
          <a:noFill/>
          <a:ln w="12700">
            <a:noFill/>
            <a:prstDash val="sysDash"/>
            <a:miter lim="800000"/>
            <a:headEnd/>
            <a:tailEnd/>
          </a:ln>
        </p:spPr>
      </p:pic>
      <p:sp>
        <p:nvSpPr>
          <p:cNvPr id="50" name="TextBox 49"/>
          <p:cNvSpPr txBox="1"/>
          <p:nvPr/>
        </p:nvSpPr>
        <p:spPr>
          <a:xfrm>
            <a:off x="37359" y="2317537"/>
            <a:ext cx="1901085"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Team Foundation Server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(TFS)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Work Items</a:t>
            </a:r>
            <a:endParaRPr kumimoji="0" lang="en-US" sz="1400" b="1" i="0" u="none" strike="noStrike" kern="0" cap="none" spc="0" normalizeH="0" baseline="0" noProof="0" dirty="0" smtClean="0">
              <a:ln>
                <a:noFill/>
              </a:ln>
              <a:effectLst/>
              <a:uLnTx/>
              <a:uFillTx/>
            </a:endParaRPr>
          </a:p>
        </p:txBody>
      </p:sp>
      <p:pic>
        <p:nvPicPr>
          <p:cNvPr id="51" name="Picture 5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737881" y="1513926"/>
            <a:ext cx="733642" cy="754772"/>
          </a:xfrm>
          <a:prstGeom prst="rect">
            <a:avLst/>
          </a:prstGeom>
          <a:noFill/>
          <a:ln w="9525">
            <a:noFill/>
            <a:miter lim="800000"/>
            <a:headEnd/>
            <a:tailEnd/>
          </a:ln>
        </p:spPr>
      </p:pic>
      <p:sp>
        <p:nvSpPr>
          <p:cNvPr id="52" name="AutoShape 17"/>
          <p:cNvSpPr>
            <a:spLocks noChangeArrowheads="1"/>
          </p:cNvSpPr>
          <p:nvPr/>
        </p:nvSpPr>
        <p:spPr bwMode="auto">
          <a:xfrm flipH="1">
            <a:off x="5141485" y="1944400"/>
            <a:ext cx="305821" cy="249366"/>
          </a:xfrm>
          <a:prstGeom prst="can">
            <a:avLst>
              <a:gd name="adj" fmla="val 27020"/>
            </a:avLst>
          </a:prstGeom>
          <a:ln>
            <a:headEnd/>
            <a:tailEnd/>
          </a:ln>
        </p:spPr>
        <p:style>
          <a:lnRef idx="1">
            <a:schemeClr val="accent6"/>
          </a:lnRef>
          <a:fillRef idx="3">
            <a:schemeClr val="accent6"/>
          </a:fillRef>
          <a:effectRef idx="2">
            <a:schemeClr val="accent6"/>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pic>
        <p:nvPicPr>
          <p:cNvPr id="53" name="Picture 52"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665412" y="1571264"/>
            <a:ext cx="733642" cy="746273"/>
          </a:xfrm>
          <a:prstGeom prst="rect">
            <a:avLst/>
          </a:prstGeom>
          <a:noFill/>
          <a:ln w="12700">
            <a:noFill/>
            <a:prstDash val="sysDash"/>
            <a:miter lim="800000"/>
            <a:headEnd/>
            <a:tailEnd/>
          </a:ln>
        </p:spPr>
      </p:pic>
      <p:sp>
        <p:nvSpPr>
          <p:cNvPr id="54" name="TextBox 53"/>
          <p:cNvSpPr txBox="1"/>
          <p:nvPr/>
        </p:nvSpPr>
        <p:spPr>
          <a:xfrm>
            <a:off x="1960532" y="1004398"/>
            <a:ext cx="1895071"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Action Server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Policy Execution</a:t>
            </a:r>
            <a:endParaRPr kumimoji="0" lang="en-US" sz="1400" b="1" i="0" u="none" strike="noStrike" kern="0" cap="none" spc="0" normalizeH="0" baseline="0" noProof="0" dirty="0" smtClean="0">
              <a:ln>
                <a:noFill/>
              </a:ln>
              <a:effectLst/>
              <a:uLnTx/>
              <a:uFillTx/>
            </a:endParaRPr>
          </a:p>
        </p:txBody>
      </p:sp>
      <p:sp>
        <p:nvSpPr>
          <p:cNvPr id="55" name="TextBox 54"/>
          <p:cNvSpPr txBox="1"/>
          <p:nvPr/>
        </p:nvSpPr>
        <p:spPr>
          <a:xfrm>
            <a:off x="4204317" y="1174842"/>
            <a:ext cx="1537600"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Database</a:t>
            </a:r>
          </a:p>
        </p:txBody>
      </p:sp>
      <p:sp>
        <p:nvSpPr>
          <p:cNvPr id="56" name="TextBox 55"/>
          <p:cNvSpPr txBox="1"/>
          <p:nvPr/>
        </p:nvSpPr>
        <p:spPr>
          <a:xfrm>
            <a:off x="6704012" y="1066800"/>
            <a:ext cx="5181600" cy="1838801"/>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Query TFS for patch work item</a:t>
            </a:r>
          </a:p>
          <a:p>
            <a:pPr marL="342900" indent="-342900">
              <a:buAutoNum type="arabicPeriod"/>
            </a:pPr>
            <a:r>
              <a:rPr lang="en-US" dirty="0" smtClean="0">
                <a:gradFill>
                  <a:gsLst>
                    <a:gs pos="0">
                      <a:schemeClr val="tx1"/>
                    </a:gs>
                    <a:gs pos="86000">
                      <a:schemeClr val="tx1"/>
                    </a:gs>
                  </a:gsLst>
                  <a:lin ang="5400000" scaled="0"/>
                </a:gradFill>
              </a:rPr>
              <a:t>Validate TFS work item for quality</a:t>
            </a:r>
          </a:p>
          <a:p>
            <a:pPr marL="342900" indent="-342900">
              <a:buAutoNum type="arabicPeriod"/>
            </a:pPr>
            <a:r>
              <a:rPr lang="en-US" dirty="0" smtClean="0">
                <a:gradFill>
                  <a:gsLst>
                    <a:gs pos="0">
                      <a:schemeClr val="tx1"/>
                    </a:gs>
                    <a:gs pos="86000">
                      <a:schemeClr val="tx1"/>
                    </a:gs>
                  </a:gsLst>
                  <a:lin ang="5400000" scaled="0"/>
                </a:gradFill>
              </a:rPr>
              <a:t>Update new work item to “Approved”</a:t>
            </a:r>
          </a:p>
          <a:p>
            <a:pPr marL="342900" indent="-342900">
              <a:buAutoNum type="arabicPeriod"/>
            </a:pPr>
            <a:r>
              <a:rPr lang="en-US" dirty="0" smtClean="0">
                <a:gradFill>
                  <a:gsLst>
                    <a:gs pos="0">
                      <a:schemeClr val="tx1"/>
                    </a:gs>
                    <a:gs pos="86000">
                      <a:schemeClr val="tx1"/>
                    </a:gs>
                  </a:gsLst>
                  <a:lin ang="5400000" scaled="0"/>
                </a:gradFill>
              </a:rPr>
              <a:t>Synchronize server with SUP</a:t>
            </a:r>
          </a:p>
          <a:p>
            <a:pPr marL="342900" indent="-342900">
              <a:buAutoNum type="arabicPeriod"/>
            </a:pPr>
            <a:r>
              <a:rPr lang="en-US" dirty="0">
                <a:gradFill>
                  <a:gsLst>
                    <a:gs pos="0">
                      <a:schemeClr val="tx1"/>
                    </a:gs>
                    <a:gs pos="86000">
                      <a:schemeClr val="tx1"/>
                    </a:gs>
                  </a:gsLst>
                  <a:lin ang="5400000" scaled="0"/>
                </a:gradFill>
              </a:rPr>
              <a:t>Create update package and deployment</a:t>
            </a:r>
          </a:p>
          <a:p>
            <a:pPr marL="342900" indent="-342900">
              <a:buAutoNum type="arabicPeriod"/>
            </a:pPr>
            <a:r>
              <a:rPr lang="en-US" dirty="0" smtClean="0">
                <a:gradFill>
                  <a:gsLst>
                    <a:gs pos="0">
                      <a:schemeClr val="tx1"/>
                    </a:gs>
                    <a:gs pos="86000">
                      <a:schemeClr val="tx1"/>
                    </a:gs>
                  </a:gsLst>
                  <a:lin ang="5400000" scaled="0"/>
                </a:gradFill>
              </a:rPr>
              <a:t>Update work item to “Waiting for QC”</a:t>
            </a:r>
            <a:endParaRPr lang="en-US" dirty="0">
              <a:gradFill>
                <a:gsLst>
                  <a:gs pos="0">
                    <a:schemeClr val="tx1"/>
                  </a:gs>
                  <a:gs pos="86000">
                    <a:schemeClr val="tx1"/>
                  </a:gs>
                </a:gsLst>
                <a:lin ang="5400000" scaled="0"/>
              </a:gradFill>
            </a:endParaRPr>
          </a:p>
        </p:txBody>
      </p:sp>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629" y="1884907"/>
            <a:ext cx="269306" cy="298159"/>
          </a:xfrm>
          <a:prstGeom prst="rect">
            <a:avLst/>
          </a:prstGeom>
        </p:spPr>
      </p:pic>
      <p:cxnSp>
        <p:nvCxnSpPr>
          <p:cNvPr id="6" name="Straight Arrow Connector 5"/>
          <p:cNvCxnSpPr/>
          <p:nvPr/>
        </p:nvCxnSpPr>
        <p:spPr>
          <a:xfrm flipH="1">
            <a:off x="1217612" y="1874723"/>
            <a:ext cx="1379008" cy="0"/>
          </a:xfrm>
          <a:prstGeom prst="straightConnector1">
            <a:avLst/>
          </a:prstGeom>
          <a:ln>
            <a:headEnd type="none"/>
            <a:tailEnd type="arrow"/>
          </a:ln>
        </p:spPr>
        <p:style>
          <a:lnRef idx="3">
            <a:schemeClr val="accent1"/>
          </a:lnRef>
          <a:fillRef idx="0">
            <a:schemeClr val="accent1"/>
          </a:fillRef>
          <a:effectRef idx="2">
            <a:schemeClr val="accent1"/>
          </a:effectRef>
          <a:fontRef idx="minor">
            <a:schemeClr val="tx1"/>
          </a:fontRef>
        </p:style>
      </p:cxnSp>
      <p:sp>
        <p:nvSpPr>
          <p:cNvPr id="59" name="TextBox 58"/>
          <p:cNvSpPr txBox="1"/>
          <p:nvPr/>
        </p:nvSpPr>
        <p:spPr>
          <a:xfrm>
            <a:off x="1617887" y="137650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6</a:t>
            </a:r>
          </a:p>
        </p:txBody>
      </p:sp>
      <p:pic>
        <p:nvPicPr>
          <p:cNvPr id="58" name="Picture 57"/>
          <p:cNvPicPr/>
          <p:nvPr/>
        </p:nvPicPr>
        <p:blipFill>
          <a:blip r:embed="rId6"/>
          <a:stretch>
            <a:fillRect/>
          </a:stretch>
        </p:blipFill>
        <p:spPr>
          <a:xfrm>
            <a:off x="6159192" y="4003541"/>
            <a:ext cx="5943600" cy="2759710"/>
          </a:xfrm>
          <a:prstGeom prst="rect">
            <a:avLst/>
          </a:prstGeom>
        </p:spPr>
      </p:pic>
      <p:pic>
        <p:nvPicPr>
          <p:cNvPr id="61" name="Picture 60"/>
          <p:cNvPicPr/>
          <p:nvPr/>
        </p:nvPicPr>
        <p:blipFill>
          <a:blip r:embed="rId7"/>
          <a:stretch>
            <a:fillRect/>
          </a:stretch>
        </p:blipFill>
        <p:spPr>
          <a:xfrm>
            <a:off x="6483042" y="4752975"/>
            <a:ext cx="5295900" cy="2105025"/>
          </a:xfrm>
          <a:prstGeom prst="rect">
            <a:avLst/>
          </a:prstGeom>
        </p:spPr>
      </p:pic>
      <p:sp>
        <p:nvSpPr>
          <p:cNvPr id="60" name="TextBox 59"/>
          <p:cNvSpPr txBox="1"/>
          <p:nvPr/>
        </p:nvSpPr>
        <p:spPr>
          <a:xfrm>
            <a:off x="8609012" y="4419600"/>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6</a:t>
            </a:r>
          </a:p>
        </p:txBody>
      </p:sp>
    </p:spTree>
    <p:extLst>
      <p:ext uri="{BB962C8B-B14F-4D97-AF65-F5344CB8AC3E}">
        <p14:creationId xmlns:p14="http://schemas.microsoft.com/office/powerpoint/2010/main" val="152918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16227" y="4681755"/>
            <a:ext cx="998476" cy="1183417"/>
            <a:chOff x="7848600" y="2133600"/>
            <a:chExt cx="746356" cy="890981"/>
          </a:xfrm>
        </p:grpSpPr>
        <p:pic>
          <p:nvPicPr>
            <p:cNvPr id="30" name="Picture 29"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7848600" y="2133600"/>
              <a:ext cx="548394" cy="561860"/>
            </a:xfrm>
            <a:prstGeom prst="rect">
              <a:avLst/>
            </a:prstGeom>
            <a:noFill/>
            <a:ln w="9525">
              <a:noFill/>
              <a:miter lim="800000"/>
              <a:headEnd/>
              <a:tailEnd/>
            </a:ln>
          </p:spPr>
        </p:pic>
        <p:sp>
          <p:nvSpPr>
            <p:cNvPr id="31" name="AutoShape 17"/>
            <p:cNvSpPr>
              <a:spLocks noChangeArrowheads="1"/>
            </p:cNvSpPr>
            <p:nvPr/>
          </p:nvSpPr>
          <p:spPr bwMode="auto">
            <a:xfrm flipH="1">
              <a:off x="8107973" y="2414530"/>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2" name="TextBox 31"/>
            <p:cNvSpPr txBox="1"/>
            <p:nvPr/>
          </p:nvSpPr>
          <p:spPr>
            <a:xfrm>
              <a:off x="8053755" y="2792859"/>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3" name="Picture 17" descr="C:\Program Files (x86)\Microsoft Office\MEDIA\CAGCAT10\j0285750.wmf"/>
            <p:cNvPicPr>
              <a:picLocks noChangeAspect="1" noChangeArrowheads="1"/>
            </p:cNvPicPr>
            <p:nvPr/>
          </p:nvPicPr>
          <p:blipFill>
            <a:blip r:embed="rId4" cstate="print"/>
            <a:srcRect/>
            <a:stretch>
              <a:fillRect/>
            </a:stretch>
          </p:blipFill>
          <p:spPr bwMode="auto">
            <a:xfrm>
              <a:off x="8061556" y="2517975"/>
              <a:ext cx="304062" cy="143882"/>
            </a:xfrm>
            <a:prstGeom prst="rect">
              <a:avLst/>
            </a:prstGeom>
            <a:noFill/>
          </p:spPr>
        </p:pic>
        <p:pic>
          <p:nvPicPr>
            <p:cNvPr id="34" name="Picture 17" descr="C:\Program Files (x86)\Microsoft Office\MEDIA\CAGCAT10\j0285750.wmf"/>
            <p:cNvPicPr>
              <a:picLocks noChangeAspect="1" noChangeArrowheads="1"/>
            </p:cNvPicPr>
            <p:nvPr/>
          </p:nvPicPr>
          <p:blipFill>
            <a:blip r:embed="rId4" cstate="print"/>
            <a:srcRect/>
            <a:stretch>
              <a:fillRect/>
            </a:stretch>
          </p:blipFill>
          <p:spPr bwMode="auto">
            <a:xfrm>
              <a:off x="8176225" y="2606272"/>
              <a:ext cx="304062" cy="143882"/>
            </a:xfrm>
            <a:prstGeom prst="rect">
              <a:avLst/>
            </a:prstGeom>
            <a:noFill/>
          </p:spPr>
        </p:pic>
        <p:pic>
          <p:nvPicPr>
            <p:cNvPr id="35" name="Picture 34" descr="C:\Program Files (x86)\Microsoft Office\MEDIA\CAGCAT10\j0285750.wmf"/>
            <p:cNvPicPr>
              <a:picLocks noChangeAspect="1" noChangeArrowheads="1"/>
            </p:cNvPicPr>
            <p:nvPr/>
          </p:nvPicPr>
          <p:blipFill>
            <a:blip r:embed="rId4" cstate="print"/>
            <a:srcRect/>
            <a:stretch>
              <a:fillRect/>
            </a:stretch>
          </p:blipFill>
          <p:spPr bwMode="auto">
            <a:xfrm>
              <a:off x="8290894" y="2694568"/>
              <a:ext cx="304062" cy="143882"/>
            </a:xfrm>
            <a:prstGeom prst="rect">
              <a:avLst/>
            </a:prstGeom>
            <a:noFill/>
          </p:spPr>
        </p:pic>
      </p:grpSp>
      <p:grpSp>
        <p:nvGrpSpPr>
          <p:cNvPr id="16" name="Group 15"/>
          <p:cNvGrpSpPr/>
          <p:nvPr/>
        </p:nvGrpSpPr>
        <p:grpSpPr>
          <a:xfrm>
            <a:off x="2266450" y="4692475"/>
            <a:ext cx="845071" cy="1183417"/>
            <a:chOff x="6044095" y="2130924"/>
            <a:chExt cx="631687" cy="890981"/>
          </a:xfrm>
        </p:grpSpPr>
        <p:pic>
          <p:nvPicPr>
            <p:cNvPr id="36" name="Picture 35"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044095" y="2130924"/>
              <a:ext cx="548394" cy="561860"/>
            </a:xfrm>
            <a:prstGeom prst="rect">
              <a:avLst/>
            </a:prstGeom>
            <a:noFill/>
            <a:ln w="9525">
              <a:noFill/>
              <a:miter lim="800000"/>
              <a:headEnd/>
              <a:tailEnd/>
            </a:ln>
          </p:spPr>
        </p:pic>
        <p:sp>
          <p:nvSpPr>
            <p:cNvPr id="37" name="AutoShape 17"/>
            <p:cNvSpPr>
              <a:spLocks noChangeArrowheads="1"/>
            </p:cNvSpPr>
            <p:nvPr/>
          </p:nvSpPr>
          <p:spPr bwMode="auto">
            <a:xfrm flipH="1">
              <a:off x="6303468" y="2411854"/>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8" name="TextBox 37"/>
            <p:cNvSpPr txBox="1"/>
            <p:nvPr/>
          </p:nvSpPr>
          <p:spPr>
            <a:xfrm>
              <a:off x="6170181" y="2790183"/>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9" name="Picture 17" descr="C:\Program Files (x86)\Microsoft Office\MEDIA\CAGCAT10\j0285750.wmf"/>
            <p:cNvPicPr>
              <a:picLocks noChangeAspect="1" noChangeArrowheads="1"/>
            </p:cNvPicPr>
            <p:nvPr/>
          </p:nvPicPr>
          <p:blipFill>
            <a:blip r:embed="rId4" cstate="print"/>
            <a:srcRect/>
            <a:stretch>
              <a:fillRect/>
            </a:stretch>
          </p:blipFill>
          <p:spPr bwMode="auto">
            <a:xfrm>
              <a:off x="6257051" y="2515299"/>
              <a:ext cx="304062" cy="143882"/>
            </a:xfrm>
            <a:prstGeom prst="rect">
              <a:avLst/>
            </a:prstGeom>
            <a:noFill/>
          </p:spPr>
        </p:pic>
        <p:pic>
          <p:nvPicPr>
            <p:cNvPr id="40" name="Picture 17" descr="C:\Program Files (x86)\Microsoft Office\MEDIA\CAGCAT10\j0285750.wmf"/>
            <p:cNvPicPr>
              <a:picLocks noChangeAspect="1" noChangeArrowheads="1"/>
            </p:cNvPicPr>
            <p:nvPr/>
          </p:nvPicPr>
          <p:blipFill>
            <a:blip r:embed="rId4" cstate="print"/>
            <a:srcRect/>
            <a:stretch>
              <a:fillRect/>
            </a:stretch>
          </p:blipFill>
          <p:spPr bwMode="auto">
            <a:xfrm>
              <a:off x="6371720" y="2603596"/>
              <a:ext cx="304062" cy="143882"/>
            </a:xfrm>
            <a:prstGeom prst="rect">
              <a:avLst/>
            </a:prstGeom>
            <a:noFill/>
          </p:spPr>
        </p:pic>
      </p:grpSp>
      <p:grpSp>
        <p:nvGrpSpPr>
          <p:cNvPr id="15" name="Group 14"/>
          <p:cNvGrpSpPr/>
          <p:nvPr/>
        </p:nvGrpSpPr>
        <p:grpSpPr>
          <a:xfrm>
            <a:off x="2427947" y="5017176"/>
            <a:ext cx="733642" cy="1183417"/>
            <a:chOff x="4205998" y="2131816"/>
            <a:chExt cx="548394" cy="890981"/>
          </a:xfrm>
        </p:grpSpPr>
        <p:pic>
          <p:nvPicPr>
            <p:cNvPr id="41" name="Picture 4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205998" y="2131816"/>
              <a:ext cx="548394" cy="561860"/>
            </a:xfrm>
            <a:prstGeom prst="rect">
              <a:avLst/>
            </a:prstGeom>
            <a:noFill/>
            <a:ln w="12700">
              <a:noFill/>
              <a:prstDash val="sysDash"/>
              <a:miter lim="800000"/>
              <a:headEnd/>
              <a:tailEnd/>
            </a:ln>
          </p:spPr>
        </p:pic>
        <p:sp>
          <p:nvSpPr>
            <p:cNvPr id="42" name="AutoShape 17"/>
            <p:cNvSpPr>
              <a:spLocks noChangeArrowheads="1"/>
            </p:cNvSpPr>
            <p:nvPr/>
          </p:nvSpPr>
          <p:spPr bwMode="auto">
            <a:xfrm flipH="1">
              <a:off x="4465371" y="2412746"/>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3" name="TextBox 42"/>
            <p:cNvSpPr txBox="1"/>
            <p:nvPr/>
          </p:nvSpPr>
          <p:spPr>
            <a:xfrm>
              <a:off x="4332080" y="2791075"/>
              <a:ext cx="138086"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4" name="Picture 17" descr="C:\Program Files (x86)\Microsoft Office\MEDIA\CAGCAT10\j0285750.wmf"/>
            <p:cNvPicPr>
              <a:picLocks noChangeAspect="1" noChangeArrowheads="1"/>
            </p:cNvPicPr>
            <p:nvPr/>
          </p:nvPicPr>
          <p:blipFill>
            <a:blip r:embed="rId4" cstate="print"/>
            <a:srcRect/>
            <a:stretch>
              <a:fillRect/>
            </a:stretch>
          </p:blipFill>
          <p:spPr bwMode="auto">
            <a:xfrm>
              <a:off x="4418954" y="2516191"/>
              <a:ext cx="304062" cy="143882"/>
            </a:xfrm>
            <a:prstGeom prst="rect">
              <a:avLst/>
            </a:prstGeom>
            <a:noFill/>
          </p:spPr>
        </p:pic>
      </p:grpSp>
      <p:sp>
        <p:nvSpPr>
          <p:cNvPr id="8" name="Shape 187393"/>
          <p:cNvSpPr>
            <a:spLocks noGrp="1" noChangeArrowheads="1"/>
          </p:cNvSpPr>
          <p:nvPr>
            <p:ph type="title"/>
          </p:nvPr>
        </p:nvSpPr>
        <p:spPr/>
        <p:txBody>
          <a:bodyPr/>
          <a:lstStyle/>
          <a:p>
            <a:r>
              <a:rPr lang="en-US" smtClean="0"/>
              <a:t>Automated Patch Process</a:t>
            </a:r>
            <a:endParaRPr lang="en-US" dirty="0" smtClean="0"/>
          </a:p>
        </p:txBody>
      </p:sp>
      <p:pic>
        <p:nvPicPr>
          <p:cNvPr id="7" name="Picture 6"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963917" y="5287591"/>
            <a:ext cx="733642" cy="746272"/>
          </a:xfrm>
          <a:prstGeom prst="rect">
            <a:avLst/>
          </a:prstGeom>
          <a:noFill/>
          <a:ln w="12700">
            <a:noFill/>
            <a:prstDash val="sysDash"/>
            <a:miter lim="800000"/>
            <a:headEnd/>
            <a:tailEnd/>
          </a:ln>
        </p:spPr>
      </p:pic>
      <p:pic>
        <p:nvPicPr>
          <p:cNvPr id="9" name="Picture 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246618" y="5284259"/>
            <a:ext cx="733642" cy="746272"/>
          </a:xfrm>
          <a:prstGeom prst="rect">
            <a:avLst/>
          </a:prstGeom>
          <a:noFill/>
          <a:ln w="12700">
            <a:noFill/>
            <a:prstDash val="sysDash"/>
            <a:miter lim="800000"/>
            <a:headEnd/>
            <a:tailEnd/>
          </a:ln>
        </p:spPr>
      </p:pic>
      <p:sp>
        <p:nvSpPr>
          <p:cNvPr id="11" name="AutoShape 17"/>
          <p:cNvSpPr>
            <a:spLocks noChangeArrowheads="1"/>
          </p:cNvSpPr>
          <p:nvPr/>
        </p:nvSpPr>
        <p:spPr bwMode="auto">
          <a:xfrm flipH="1">
            <a:off x="3330738" y="5651021"/>
            <a:ext cx="305821" cy="246557"/>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12" name="TextBox 11"/>
          <p:cNvSpPr txBox="1"/>
          <p:nvPr/>
        </p:nvSpPr>
        <p:spPr>
          <a:xfrm>
            <a:off x="1618389" y="6153523"/>
            <a:ext cx="325281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Worldwide</a:t>
            </a:r>
            <a:r>
              <a:rPr kumimoji="0" lang="en-US" sz="1400" b="1" i="0" u="none" strike="noStrike" kern="0" cap="none" spc="0" normalizeH="0" noProof="0" dirty="0" smtClean="0">
                <a:ln>
                  <a:noFill/>
                </a:ln>
                <a:effectLst/>
                <a:uLnTx/>
                <a:uFillTx/>
              </a:rPr>
              <a:t> Primary/Secondary Sites</a:t>
            </a:r>
            <a:endParaRPr kumimoji="0" lang="en-US" sz="1400" b="1" i="0" u="none" strike="noStrike" kern="0" cap="none" spc="0" normalizeH="0" baseline="0" noProof="0" dirty="0" smtClean="0">
              <a:ln>
                <a:noFill/>
              </a:ln>
              <a:effectLst/>
              <a:uLnTx/>
              <a:uFillTx/>
            </a:endParaRPr>
          </a:p>
        </p:txBody>
      </p:sp>
      <p:pic>
        <p:nvPicPr>
          <p:cNvPr id="13" name="Picture 17" descr="C:\Program Files (x86)\Microsoft Office\MEDIA\CAGCAT10\j0285750.wmf"/>
          <p:cNvPicPr>
            <a:picLocks noChangeAspect="1" noChangeArrowheads="1"/>
          </p:cNvPicPr>
          <p:nvPr/>
        </p:nvPicPr>
        <p:blipFill>
          <a:blip r:embed="rId4" cstate="print"/>
          <a:srcRect/>
          <a:stretch>
            <a:fillRect/>
          </a:stretch>
        </p:blipFill>
        <p:spPr bwMode="auto">
          <a:xfrm>
            <a:off x="3422045" y="5913255"/>
            <a:ext cx="406774" cy="191106"/>
          </a:xfrm>
          <a:prstGeom prst="rect">
            <a:avLst/>
          </a:prstGeom>
          <a:noFill/>
        </p:spPr>
      </p:pic>
      <p:grpSp>
        <p:nvGrpSpPr>
          <p:cNvPr id="14" name="Group 13"/>
          <p:cNvGrpSpPr/>
          <p:nvPr/>
        </p:nvGrpSpPr>
        <p:grpSpPr>
          <a:xfrm>
            <a:off x="2429817" y="5603667"/>
            <a:ext cx="676397" cy="810281"/>
            <a:chOff x="2640683" y="2413638"/>
            <a:chExt cx="505604" cy="610051"/>
          </a:xfrm>
        </p:grpSpPr>
        <p:sp>
          <p:nvSpPr>
            <p:cNvPr id="45" name="AutoShape 17"/>
            <p:cNvSpPr>
              <a:spLocks noChangeArrowheads="1"/>
            </p:cNvSpPr>
            <p:nvPr/>
          </p:nvSpPr>
          <p:spPr bwMode="auto">
            <a:xfrm flipH="1">
              <a:off x="2773973" y="2413638"/>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6" name="TextBox 45"/>
            <p:cNvSpPr txBox="1"/>
            <p:nvPr/>
          </p:nvSpPr>
          <p:spPr>
            <a:xfrm>
              <a:off x="2640683" y="2791967"/>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7" name="Picture 17" descr="C:\Program Files (x86)\Microsoft Office\MEDIA\CAGCAT10\j0285750.wmf"/>
            <p:cNvPicPr>
              <a:picLocks noChangeAspect="1" noChangeArrowheads="1"/>
            </p:cNvPicPr>
            <p:nvPr/>
          </p:nvPicPr>
          <p:blipFill>
            <a:blip r:embed="rId4" cstate="print"/>
            <a:srcRect/>
            <a:stretch>
              <a:fillRect/>
            </a:stretch>
          </p:blipFill>
          <p:spPr bwMode="auto">
            <a:xfrm>
              <a:off x="2727556" y="2517083"/>
              <a:ext cx="304062" cy="143882"/>
            </a:xfrm>
            <a:prstGeom prst="rect">
              <a:avLst/>
            </a:prstGeom>
            <a:noFill/>
          </p:spPr>
        </p:pic>
        <p:pic>
          <p:nvPicPr>
            <p:cNvPr id="48" name="Picture 17" descr="C:\Program Files (x86)\Microsoft Office\MEDIA\CAGCAT10\j0285750.wmf"/>
            <p:cNvPicPr>
              <a:picLocks noChangeAspect="1" noChangeArrowheads="1"/>
            </p:cNvPicPr>
            <p:nvPr/>
          </p:nvPicPr>
          <p:blipFill>
            <a:blip r:embed="rId4" cstate="print"/>
            <a:srcRect/>
            <a:stretch>
              <a:fillRect/>
            </a:stretch>
          </p:blipFill>
          <p:spPr bwMode="auto">
            <a:xfrm>
              <a:off x="2842225" y="2605380"/>
              <a:ext cx="304062" cy="143882"/>
            </a:xfrm>
            <a:prstGeom prst="rect">
              <a:avLst/>
            </a:prstGeom>
            <a:noFill/>
          </p:spPr>
        </p:pic>
      </p:grpSp>
      <p:sp>
        <p:nvSpPr>
          <p:cNvPr id="26" name="TextBox 25"/>
          <p:cNvSpPr txBox="1"/>
          <p:nvPr/>
        </p:nvSpPr>
        <p:spPr>
          <a:xfrm>
            <a:off x="3644067" y="3394939"/>
            <a:ext cx="2815080"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Microsoft 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effectLst/>
                <a:uLnTx/>
                <a:uFillTx/>
              </a:rPr>
              <a:t>ConfigMgr</a:t>
            </a:r>
            <a:r>
              <a:rPr kumimoji="0" lang="en-US" sz="1600" b="1" i="0" u="none" strike="noStrike" kern="0" cap="none" spc="0" normalizeH="0" baseline="0" noProof="0" dirty="0" smtClean="0">
                <a:ln>
                  <a:noFill/>
                </a:ln>
                <a:effectLst/>
                <a:uLnTx/>
                <a:uFillTx/>
              </a:rPr>
              <a:t> 07 Central Site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280,000 Clients Managed</a:t>
            </a:r>
          </a:p>
        </p:txBody>
      </p:sp>
      <p:grpSp>
        <p:nvGrpSpPr>
          <p:cNvPr id="27" name="Group 26"/>
          <p:cNvGrpSpPr/>
          <p:nvPr/>
        </p:nvGrpSpPr>
        <p:grpSpPr>
          <a:xfrm>
            <a:off x="2614284" y="3200399"/>
            <a:ext cx="893959" cy="949311"/>
            <a:chOff x="4404606" y="990599"/>
            <a:chExt cx="548394" cy="561859"/>
          </a:xfrm>
        </p:grpSpPr>
        <p:pic>
          <p:nvPicPr>
            <p:cNvPr id="28" name="Picture 27"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404606" y="990599"/>
              <a:ext cx="548394" cy="561859"/>
            </a:xfrm>
            <a:prstGeom prst="rect">
              <a:avLst/>
            </a:prstGeom>
            <a:noFill/>
            <a:ln w="9525">
              <a:noFill/>
              <a:miter lim="800000"/>
              <a:headEnd/>
              <a:tailEnd/>
            </a:ln>
          </p:spPr>
        </p:pic>
        <p:sp>
          <p:nvSpPr>
            <p:cNvPr id="29" name="AutoShape 17"/>
            <p:cNvSpPr>
              <a:spLocks noChangeArrowheads="1"/>
            </p:cNvSpPr>
            <p:nvPr/>
          </p:nvSpPr>
          <p:spPr bwMode="auto">
            <a:xfrm flipH="1">
              <a:off x="4693213" y="1271529"/>
              <a:ext cx="228600" cy="185630"/>
            </a:xfrm>
            <a:prstGeom prst="can">
              <a:avLst>
                <a:gd name="adj" fmla="val 27020"/>
              </a:avLst>
            </a:prstGeom>
            <a:solidFill>
              <a:schemeClr val="accent4">
                <a:lumMod val="50000"/>
              </a:schemeClr>
            </a:solidFill>
            <a:ln w="3175">
              <a:solidFill>
                <a:srgbClr val="005825">
                  <a:lumMod val="90000"/>
                  <a:lumOff val="1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grpSp>
      <p:pic>
        <p:nvPicPr>
          <p:cNvPr id="23" name="Picture 22" descr="C:\Program Files (x86)\Microsoft Office\MEDIA\CAGCAT10\j0285750.wmf"/>
          <p:cNvPicPr>
            <a:picLocks noChangeAspect="1" noChangeArrowheads="1"/>
          </p:cNvPicPr>
          <p:nvPr/>
        </p:nvPicPr>
        <p:blipFill>
          <a:blip r:embed="rId4" cstate="print"/>
          <a:srcRect/>
          <a:stretch>
            <a:fillRect/>
          </a:stretch>
        </p:blipFill>
        <p:spPr bwMode="auto">
          <a:xfrm>
            <a:off x="3550085" y="6050166"/>
            <a:ext cx="406774" cy="191106"/>
          </a:xfrm>
          <a:prstGeom prst="rect">
            <a:avLst/>
          </a:prstGeom>
          <a:noFill/>
        </p:spPr>
      </p:pic>
      <p:pic>
        <p:nvPicPr>
          <p:cNvPr id="24" name="Picture 23" descr="C:\Program Files (x86)\Microsoft Office\MEDIA\CAGCAT10\j0285750.wmf"/>
          <p:cNvPicPr>
            <a:picLocks noChangeAspect="1" noChangeArrowheads="1"/>
          </p:cNvPicPr>
          <p:nvPr/>
        </p:nvPicPr>
        <p:blipFill>
          <a:blip r:embed="rId4" cstate="print"/>
          <a:srcRect/>
          <a:stretch>
            <a:fillRect/>
          </a:stretch>
        </p:blipFill>
        <p:spPr bwMode="auto">
          <a:xfrm>
            <a:off x="3575449" y="6030531"/>
            <a:ext cx="406774" cy="191106"/>
          </a:xfrm>
          <a:prstGeom prst="rect">
            <a:avLst/>
          </a:prstGeom>
          <a:noFill/>
        </p:spPr>
      </p:pic>
      <p:pic>
        <p:nvPicPr>
          <p:cNvPr id="25" name="Picture 17" descr="C:\Program Files (x86)\Microsoft Office\MEDIA\CAGCAT10\j0285750.wmf"/>
          <p:cNvPicPr>
            <a:picLocks noChangeAspect="1" noChangeArrowheads="1"/>
          </p:cNvPicPr>
          <p:nvPr/>
        </p:nvPicPr>
        <p:blipFill>
          <a:blip r:embed="rId4" cstate="print"/>
          <a:srcRect/>
          <a:stretch>
            <a:fillRect/>
          </a:stretch>
        </p:blipFill>
        <p:spPr bwMode="auto">
          <a:xfrm>
            <a:off x="3268641" y="5783902"/>
            <a:ext cx="406774" cy="191106"/>
          </a:xfrm>
          <a:prstGeom prst="rect">
            <a:avLst/>
          </a:prstGeom>
          <a:noFill/>
        </p:spPr>
      </p:pic>
      <p:pic>
        <p:nvPicPr>
          <p:cNvPr id="49" name="Picture 4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22191" y="1556225"/>
            <a:ext cx="733642" cy="746273"/>
          </a:xfrm>
          <a:prstGeom prst="rect">
            <a:avLst/>
          </a:prstGeom>
          <a:noFill/>
          <a:ln w="12700">
            <a:noFill/>
            <a:prstDash val="sysDash"/>
            <a:miter lim="800000"/>
            <a:headEnd/>
            <a:tailEnd/>
          </a:ln>
        </p:spPr>
      </p:pic>
      <p:sp>
        <p:nvSpPr>
          <p:cNvPr id="50" name="TextBox 49"/>
          <p:cNvSpPr txBox="1"/>
          <p:nvPr/>
        </p:nvSpPr>
        <p:spPr>
          <a:xfrm>
            <a:off x="37359" y="2317537"/>
            <a:ext cx="1901085"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Team Foundation Server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(TFS)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Work Items</a:t>
            </a:r>
            <a:endParaRPr kumimoji="0" lang="en-US" sz="1400" b="1" i="0" u="none" strike="noStrike" kern="0" cap="none" spc="0" normalizeH="0" baseline="0" noProof="0" dirty="0" smtClean="0">
              <a:ln>
                <a:noFill/>
              </a:ln>
              <a:effectLst/>
              <a:uLnTx/>
              <a:uFillTx/>
            </a:endParaRPr>
          </a:p>
        </p:txBody>
      </p:sp>
      <p:pic>
        <p:nvPicPr>
          <p:cNvPr id="51" name="Picture 5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737881" y="1513926"/>
            <a:ext cx="733642" cy="754772"/>
          </a:xfrm>
          <a:prstGeom prst="rect">
            <a:avLst/>
          </a:prstGeom>
          <a:noFill/>
          <a:ln w="9525">
            <a:noFill/>
            <a:miter lim="800000"/>
            <a:headEnd/>
            <a:tailEnd/>
          </a:ln>
        </p:spPr>
      </p:pic>
      <p:sp>
        <p:nvSpPr>
          <p:cNvPr id="52" name="AutoShape 17"/>
          <p:cNvSpPr>
            <a:spLocks noChangeArrowheads="1"/>
          </p:cNvSpPr>
          <p:nvPr/>
        </p:nvSpPr>
        <p:spPr bwMode="auto">
          <a:xfrm flipH="1">
            <a:off x="5141485" y="1944400"/>
            <a:ext cx="305821" cy="249366"/>
          </a:xfrm>
          <a:prstGeom prst="can">
            <a:avLst>
              <a:gd name="adj" fmla="val 27020"/>
            </a:avLst>
          </a:prstGeom>
          <a:ln>
            <a:headEnd/>
            <a:tailEnd/>
          </a:ln>
        </p:spPr>
        <p:style>
          <a:lnRef idx="1">
            <a:schemeClr val="accent6"/>
          </a:lnRef>
          <a:fillRef idx="3">
            <a:schemeClr val="accent6"/>
          </a:fillRef>
          <a:effectRef idx="2">
            <a:schemeClr val="accent6"/>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pic>
        <p:nvPicPr>
          <p:cNvPr id="53" name="Picture 52"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665412" y="1571264"/>
            <a:ext cx="733642" cy="746273"/>
          </a:xfrm>
          <a:prstGeom prst="rect">
            <a:avLst/>
          </a:prstGeom>
          <a:noFill/>
          <a:ln w="12700">
            <a:noFill/>
            <a:prstDash val="sysDash"/>
            <a:miter lim="800000"/>
            <a:headEnd/>
            <a:tailEnd/>
          </a:ln>
        </p:spPr>
      </p:pic>
      <p:sp>
        <p:nvSpPr>
          <p:cNvPr id="54" name="TextBox 53"/>
          <p:cNvSpPr txBox="1"/>
          <p:nvPr/>
        </p:nvSpPr>
        <p:spPr>
          <a:xfrm>
            <a:off x="1960532" y="1004398"/>
            <a:ext cx="1895071"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Action Server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Policy Execution</a:t>
            </a:r>
            <a:endParaRPr kumimoji="0" lang="en-US" sz="1400" b="1" i="0" u="none" strike="noStrike" kern="0" cap="none" spc="0" normalizeH="0" baseline="0" noProof="0" dirty="0" smtClean="0">
              <a:ln>
                <a:noFill/>
              </a:ln>
              <a:effectLst/>
              <a:uLnTx/>
              <a:uFillTx/>
            </a:endParaRPr>
          </a:p>
        </p:txBody>
      </p:sp>
      <p:sp>
        <p:nvSpPr>
          <p:cNvPr id="55" name="TextBox 54"/>
          <p:cNvSpPr txBox="1"/>
          <p:nvPr/>
        </p:nvSpPr>
        <p:spPr>
          <a:xfrm>
            <a:off x="4204317" y="1174842"/>
            <a:ext cx="1537600"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Database</a:t>
            </a:r>
          </a:p>
        </p:txBody>
      </p:sp>
      <p:sp>
        <p:nvSpPr>
          <p:cNvPr id="56" name="TextBox 55"/>
          <p:cNvSpPr txBox="1"/>
          <p:nvPr/>
        </p:nvSpPr>
        <p:spPr>
          <a:xfrm>
            <a:off x="6704012" y="1066800"/>
            <a:ext cx="5181600" cy="2145268"/>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Query TFS for patch work item</a:t>
            </a:r>
          </a:p>
          <a:p>
            <a:pPr marL="342900" indent="-342900">
              <a:buAutoNum type="arabicPeriod"/>
            </a:pPr>
            <a:r>
              <a:rPr lang="en-US" dirty="0" smtClean="0">
                <a:gradFill>
                  <a:gsLst>
                    <a:gs pos="0">
                      <a:schemeClr val="tx1"/>
                    </a:gs>
                    <a:gs pos="86000">
                      <a:schemeClr val="tx1"/>
                    </a:gs>
                  </a:gsLst>
                  <a:lin ang="5400000" scaled="0"/>
                </a:gradFill>
              </a:rPr>
              <a:t>Validate TFS work item for quality</a:t>
            </a:r>
          </a:p>
          <a:p>
            <a:pPr marL="342900" indent="-342900">
              <a:buAutoNum type="arabicPeriod"/>
            </a:pPr>
            <a:r>
              <a:rPr lang="en-US" dirty="0" smtClean="0">
                <a:gradFill>
                  <a:gsLst>
                    <a:gs pos="0">
                      <a:schemeClr val="tx1"/>
                    </a:gs>
                    <a:gs pos="86000">
                      <a:schemeClr val="tx1"/>
                    </a:gs>
                  </a:gsLst>
                  <a:lin ang="5400000" scaled="0"/>
                </a:gradFill>
              </a:rPr>
              <a:t>Update new work item to “Approved”</a:t>
            </a:r>
          </a:p>
          <a:p>
            <a:pPr marL="342900" indent="-342900">
              <a:buAutoNum type="arabicPeriod"/>
            </a:pPr>
            <a:r>
              <a:rPr lang="en-US" dirty="0" smtClean="0">
                <a:gradFill>
                  <a:gsLst>
                    <a:gs pos="0">
                      <a:schemeClr val="tx1"/>
                    </a:gs>
                    <a:gs pos="86000">
                      <a:schemeClr val="tx1"/>
                    </a:gs>
                  </a:gsLst>
                  <a:lin ang="5400000" scaled="0"/>
                </a:gradFill>
              </a:rPr>
              <a:t>Synchronize server with SUP</a:t>
            </a:r>
          </a:p>
          <a:p>
            <a:pPr marL="342900" indent="-342900">
              <a:buAutoNum type="arabicPeriod"/>
            </a:pPr>
            <a:r>
              <a:rPr lang="en-US" dirty="0">
                <a:gradFill>
                  <a:gsLst>
                    <a:gs pos="0">
                      <a:schemeClr val="tx1"/>
                    </a:gs>
                    <a:gs pos="86000">
                      <a:schemeClr val="tx1"/>
                    </a:gs>
                  </a:gsLst>
                  <a:lin ang="5400000" scaled="0"/>
                </a:gradFill>
              </a:rPr>
              <a:t>Create update package and deployment</a:t>
            </a:r>
          </a:p>
          <a:p>
            <a:pPr marL="342900" indent="-342900">
              <a:buAutoNum type="arabicPeriod"/>
            </a:pPr>
            <a:r>
              <a:rPr lang="en-US" dirty="0" smtClean="0">
                <a:gradFill>
                  <a:gsLst>
                    <a:gs pos="0">
                      <a:schemeClr val="tx1"/>
                    </a:gs>
                    <a:gs pos="86000">
                      <a:schemeClr val="tx1"/>
                    </a:gs>
                  </a:gsLst>
                  <a:lin ang="5400000" scaled="0"/>
                </a:gradFill>
              </a:rPr>
              <a:t>Update work item to “Waiting for QC”</a:t>
            </a:r>
            <a:endParaRPr lang="en-US" dirty="0">
              <a:gradFill>
                <a:gsLst>
                  <a:gs pos="0">
                    <a:schemeClr val="tx1"/>
                  </a:gs>
                  <a:gs pos="86000">
                    <a:schemeClr val="tx1"/>
                  </a:gs>
                </a:gsLst>
                <a:lin ang="5400000" scaled="0"/>
              </a:gradFill>
            </a:endParaRPr>
          </a:p>
          <a:p>
            <a:pPr marL="342900" indent="-342900">
              <a:buAutoNum type="arabicPeriod"/>
            </a:pPr>
            <a:r>
              <a:rPr lang="en-US" dirty="0" smtClean="0">
                <a:gradFill>
                  <a:gsLst>
                    <a:gs pos="0">
                      <a:schemeClr val="tx1"/>
                    </a:gs>
                    <a:gs pos="86000">
                      <a:schemeClr val="tx1"/>
                    </a:gs>
                  </a:gsLst>
                  <a:lin ang="5400000" scaled="0"/>
                </a:gradFill>
              </a:rPr>
              <a:t>Validate package (manual)</a:t>
            </a:r>
          </a:p>
        </p:txBody>
      </p:sp>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629" y="1884907"/>
            <a:ext cx="269306" cy="298159"/>
          </a:xfrm>
          <a:prstGeom prst="rect">
            <a:avLst/>
          </a:prstGeom>
        </p:spPr>
      </p:pic>
      <p:sp>
        <p:nvSpPr>
          <p:cNvPr id="59" name="TextBox 58"/>
          <p:cNvSpPr txBox="1"/>
          <p:nvPr/>
        </p:nvSpPr>
        <p:spPr>
          <a:xfrm>
            <a:off x="861039" y="487789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a:gradFill>
                  <a:gsLst>
                    <a:gs pos="0">
                      <a:schemeClr val="tx1"/>
                    </a:gs>
                    <a:gs pos="86000">
                      <a:schemeClr val="tx1"/>
                    </a:gs>
                  </a:gsLst>
                  <a:lin ang="5400000" scaled="0"/>
                </a:gradFill>
              </a:rPr>
              <a:t>7</a:t>
            </a:r>
            <a:endParaRPr lang="en-US" b="1" dirty="0" smtClean="0">
              <a:gradFill>
                <a:gsLst>
                  <a:gs pos="0">
                    <a:schemeClr val="tx1"/>
                  </a:gs>
                  <a:gs pos="86000">
                    <a:schemeClr val="tx1"/>
                  </a:gs>
                </a:gsLst>
                <a:lin ang="5400000" scaled="0"/>
              </a:gradFill>
            </a:endParaRPr>
          </a:p>
        </p:txBody>
      </p:sp>
      <p:pic>
        <p:nvPicPr>
          <p:cNvPr id="58" name="Picture 14" descr="D:\Pennie's documents\MS Image\NEWFeb15\Windows_Vista_Icons_ for_Marketing_use\Computer.png"/>
          <p:cNvPicPr>
            <a:picLocks noChangeAspect="1" noChangeArrowheads="1"/>
          </p:cNvPicPr>
          <p:nvPr/>
        </p:nvPicPr>
        <p:blipFill>
          <a:blip r:embed="rId6"/>
          <a:srcRect/>
          <a:stretch>
            <a:fillRect/>
          </a:stretch>
        </p:blipFill>
        <p:spPr bwMode="auto">
          <a:xfrm>
            <a:off x="557528" y="3553560"/>
            <a:ext cx="1313411" cy="1313411"/>
          </a:xfrm>
          <a:prstGeom prst="rect">
            <a:avLst/>
          </a:prstGeom>
          <a:noFill/>
        </p:spPr>
      </p:pic>
      <p:pic>
        <p:nvPicPr>
          <p:cNvPr id="60" name="Picture 31" descr="D:\Pennie's documents\MS Image\NEWFeb15\Windows_Vista_Icons_ for_Marketing_use\MaleUser.png"/>
          <p:cNvPicPr>
            <a:picLocks noChangeAspect="1" noChangeArrowheads="1"/>
          </p:cNvPicPr>
          <p:nvPr/>
        </p:nvPicPr>
        <p:blipFill>
          <a:blip r:embed="rId7"/>
          <a:srcRect/>
          <a:stretch>
            <a:fillRect/>
          </a:stretch>
        </p:blipFill>
        <p:spPr bwMode="auto">
          <a:xfrm>
            <a:off x="177863" y="3859209"/>
            <a:ext cx="1161049" cy="1161049"/>
          </a:xfrm>
          <a:prstGeom prst="rect">
            <a:avLst/>
          </a:prstGeom>
          <a:noFill/>
        </p:spPr>
      </p:pic>
      <p:pic>
        <p:nvPicPr>
          <p:cNvPr id="61" name="Picture 60"/>
          <p:cNvPicPr/>
          <p:nvPr/>
        </p:nvPicPr>
        <p:blipFill>
          <a:blip r:embed="rId8"/>
          <a:stretch>
            <a:fillRect/>
          </a:stretch>
        </p:blipFill>
        <p:spPr>
          <a:xfrm>
            <a:off x="6159192" y="4003541"/>
            <a:ext cx="5943600" cy="2759710"/>
          </a:xfrm>
          <a:prstGeom prst="rect">
            <a:avLst/>
          </a:prstGeom>
        </p:spPr>
      </p:pic>
      <p:pic>
        <p:nvPicPr>
          <p:cNvPr id="62" name="Picture 61"/>
          <p:cNvPicPr/>
          <p:nvPr/>
        </p:nvPicPr>
        <p:blipFill>
          <a:blip r:embed="rId9"/>
          <a:stretch>
            <a:fillRect/>
          </a:stretch>
        </p:blipFill>
        <p:spPr>
          <a:xfrm>
            <a:off x="6483042" y="4752975"/>
            <a:ext cx="5295900" cy="2105025"/>
          </a:xfrm>
          <a:prstGeom prst="rect">
            <a:avLst/>
          </a:prstGeom>
        </p:spPr>
      </p:pic>
    </p:spTree>
    <p:extLst>
      <p:ext uri="{BB962C8B-B14F-4D97-AF65-F5344CB8AC3E}">
        <p14:creationId xmlns:p14="http://schemas.microsoft.com/office/powerpoint/2010/main" val="174897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16227" y="4681755"/>
            <a:ext cx="998476" cy="1183417"/>
            <a:chOff x="7848600" y="2133600"/>
            <a:chExt cx="746356" cy="890981"/>
          </a:xfrm>
        </p:grpSpPr>
        <p:pic>
          <p:nvPicPr>
            <p:cNvPr id="30" name="Picture 29"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7848600" y="2133600"/>
              <a:ext cx="548394" cy="561860"/>
            </a:xfrm>
            <a:prstGeom prst="rect">
              <a:avLst/>
            </a:prstGeom>
            <a:noFill/>
            <a:ln w="9525">
              <a:noFill/>
              <a:miter lim="800000"/>
              <a:headEnd/>
              <a:tailEnd/>
            </a:ln>
          </p:spPr>
        </p:pic>
        <p:sp>
          <p:nvSpPr>
            <p:cNvPr id="31" name="AutoShape 17"/>
            <p:cNvSpPr>
              <a:spLocks noChangeArrowheads="1"/>
            </p:cNvSpPr>
            <p:nvPr/>
          </p:nvSpPr>
          <p:spPr bwMode="auto">
            <a:xfrm flipH="1">
              <a:off x="8107973" y="2414530"/>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2" name="TextBox 31"/>
            <p:cNvSpPr txBox="1"/>
            <p:nvPr/>
          </p:nvSpPr>
          <p:spPr>
            <a:xfrm>
              <a:off x="8053755" y="2792859"/>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3" name="Picture 17" descr="C:\Program Files (x86)\Microsoft Office\MEDIA\CAGCAT10\j0285750.wmf"/>
            <p:cNvPicPr>
              <a:picLocks noChangeAspect="1" noChangeArrowheads="1"/>
            </p:cNvPicPr>
            <p:nvPr/>
          </p:nvPicPr>
          <p:blipFill>
            <a:blip r:embed="rId4" cstate="print"/>
            <a:srcRect/>
            <a:stretch>
              <a:fillRect/>
            </a:stretch>
          </p:blipFill>
          <p:spPr bwMode="auto">
            <a:xfrm>
              <a:off x="8061556" y="2517975"/>
              <a:ext cx="304062" cy="143882"/>
            </a:xfrm>
            <a:prstGeom prst="rect">
              <a:avLst/>
            </a:prstGeom>
            <a:noFill/>
          </p:spPr>
        </p:pic>
        <p:pic>
          <p:nvPicPr>
            <p:cNvPr id="34" name="Picture 17" descr="C:\Program Files (x86)\Microsoft Office\MEDIA\CAGCAT10\j0285750.wmf"/>
            <p:cNvPicPr>
              <a:picLocks noChangeAspect="1" noChangeArrowheads="1"/>
            </p:cNvPicPr>
            <p:nvPr/>
          </p:nvPicPr>
          <p:blipFill>
            <a:blip r:embed="rId4" cstate="print"/>
            <a:srcRect/>
            <a:stretch>
              <a:fillRect/>
            </a:stretch>
          </p:blipFill>
          <p:spPr bwMode="auto">
            <a:xfrm>
              <a:off x="8176225" y="2606272"/>
              <a:ext cx="304062" cy="143882"/>
            </a:xfrm>
            <a:prstGeom prst="rect">
              <a:avLst/>
            </a:prstGeom>
            <a:noFill/>
          </p:spPr>
        </p:pic>
        <p:pic>
          <p:nvPicPr>
            <p:cNvPr id="35" name="Picture 34" descr="C:\Program Files (x86)\Microsoft Office\MEDIA\CAGCAT10\j0285750.wmf"/>
            <p:cNvPicPr>
              <a:picLocks noChangeAspect="1" noChangeArrowheads="1"/>
            </p:cNvPicPr>
            <p:nvPr/>
          </p:nvPicPr>
          <p:blipFill>
            <a:blip r:embed="rId4" cstate="print"/>
            <a:srcRect/>
            <a:stretch>
              <a:fillRect/>
            </a:stretch>
          </p:blipFill>
          <p:spPr bwMode="auto">
            <a:xfrm>
              <a:off x="8290894" y="2694568"/>
              <a:ext cx="304062" cy="143882"/>
            </a:xfrm>
            <a:prstGeom prst="rect">
              <a:avLst/>
            </a:prstGeom>
            <a:noFill/>
          </p:spPr>
        </p:pic>
      </p:grpSp>
      <p:grpSp>
        <p:nvGrpSpPr>
          <p:cNvPr id="16" name="Group 15"/>
          <p:cNvGrpSpPr/>
          <p:nvPr/>
        </p:nvGrpSpPr>
        <p:grpSpPr>
          <a:xfrm>
            <a:off x="2266450" y="4692475"/>
            <a:ext cx="845071" cy="1183417"/>
            <a:chOff x="6044095" y="2130924"/>
            <a:chExt cx="631687" cy="890981"/>
          </a:xfrm>
        </p:grpSpPr>
        <p:pic>
          <p:nvPicPr>
            <p:cNvPr id="36" name="Picture 35"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044095" y="2130924"/>
              <a:ext cx="548394" cy="561860"/>
            </a:xfrm>
            <a:prstGeom prst="rect">
              <a:avLst/>
            </a:prstGeom>
            <a:noFill/>
            <a:ln w="9525">
              <a:noFill/>
              <a:miter lim="800000"/>
              <a:headEnd/>
              <a:tailEnd/>
            </a:ln>
          </p:spPr>
        </p:pic>
        <p:sp>
          <p:nvSpPr>
            <p:cNvPr id="37" name="AutoShape 17"/>
            <p:cNvSpPr>
              <a:spLocks noChangeArrowheads="1"/>
            </p:cNvSpPr>
            <p:nvPr/>
          </p:nvSpPr>
          <p:spPr bwMode="auto">
            <a:xfrm flipH="1">
              <a:off x="6303468" y="2411854"/>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8" name="TextBox 37"/>
            <p:cNvSpPr txBox="1"/>
            <p:nvPr/>
          </p:nvSpPr>
          <p:spPr>
            <a:xfrm>
              <a:off x="6170181" y="2790183"/>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9" name="Picture 17" descr="C:\Program Files (x86)\Microsoft Office\MEDIA\CAGCAT10\j0285750.wmf"/>
            <p:cNvPicPr>
              <a:picLocks noChangeAspect="1" noChangeArrowheads="1"/>
            </p:cNvPicPr>
            <p:nvPr/>
          </p:nvPicPr>
          <p:blipFill>
            <a:blip r:embed="rId4" cstate="print"/>
            <a:srcRect/>
            <a:stretch>
              <a:fillRect/>
            </a:stretch>
          </p:blipFill>
          <p:spPr bwMode="auto">
            <a:xfrm>
              <a:off x="6257051" y="2515299"/>
              <a:ext cx="304062" cy="143882"/>
            </a:xfrm>
            <a:prstGeom prst="rect">
              <a:avLst/>
            </a:prstGeom>
            <a:noFill/>
          </p:spPr>
        </p:pic>
        <p:pic>
          <p:nvPicPr>
            <p:cNvPr id="40" name="Picture 17" descr="C:\Program Files (x86)\Microsoft Office\MEDIA\CAGCAT10\j0285750.wmf"/>
            <p:cNvPicPr>
              <a:picLocks noChangeAspect="1" noChangeArrowheads="1"/>
            </p:cNvPicPr>
            <p:nvPr/>
          </p:nvPicPr>
          <p:blipFill>
            <a:blip r:embed="rId4" cstate="print"/>
            <a:srcRect/>
            <a:stretch>
              <a:fillRect/>
            </a:stretch>
          </p:blipFill>
          <p:spPr bwMode="auto">
            <a:xfrm>
              <a:off x="6371720" y="2603596"/>
              <a:ext cx="304062" cy="143882"/>
            </a:xfrm>
            <a:prstGeom prst="rect">
              <a:avLst/>
            </a:prstGeom>
            <a:noFill/>
          </p:spPr>
        </p:pic>
      </p:grpSp>
      <p:grpSp>
        <p:nvGrpSpPr>
          <p:cNvPr id="15" name="Group 14"/>
          <p:cNvGrpSpPr/>
          <p:nvPr/>
        </p:nvGrpSpPr>
        <p:grpSpPr>
          <a:xfrm>
            <a:off x="2427947" y="5017176"/>
            <a:ext cx="733642" cy="1183417"/>
            <a:chOff x="4205998" y="2131816"/>
            <a:chExt cx="548394" cy="890981"/>
          </a:xfrm>
        </p:grpSpPr>
        <p:pic>
          <p:nvPicPr>
            <p:cNvPr id="41" name="Picture 4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205998" y="2131816"/>
              <a:ext cx="548394" cy="561860"/>
            </a:xfrm>
            <a:prstGeom prst="rect">
              <a:avLst/>
            </a:prstGeom>
            <a:noFill/>
            <a:ln w="12700">
              <a:noFill/>
              <a:prstDash val="sysDash"/>
              <a:miter lim="800000"/>
              <a:headEnd/>
              <a:tailEnd/>
            </a:ln>
          </p:spPr>
        </p:pic>
        <p:sp>
          <p:nvSpPr>
            <p:cNvPr id="42" name="AutoShape 17"/>
            <p:cNvSpPr>
              <a:spLocks noChangeArrowheads="1"/>
            </p:cNvSpPr>
            <p:nvPr/>
          </p:nvSpPr>
          <p:spPr bwMode="auto">
            <a:xfrm flipH="1">
              <a:off x="4465371" y="2412746"/>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3" name="TextBox 42"/>
            <p:cNvSpPr txBox="1"/>
            <p:nvPr/>
          </p:nvSpPr>
          <p:spPr>
            <a:xfrm>
              <a:off x="4332080" y="2791075"/>
              <a:ext cx="138086"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4" name="Picture 17" descr="C:\Program Files (x86)\Microsoft Office\MEDIA\CAGCAT10\j0285750.wmf"/>
            <p:cNvPicPr>
              <a:picLocks noChangeAspect="1" noChangeArrowheads="1"/>
            </p:cNvPicPr>
            <p:nvPr/>
          </p:nvPicPr>
          <p:blipFill>
            <a:blip r:embed="rId4" cstate="print"/>
            <a:srcRect/>
            <a:stretch>
              <a:fillRect/>
            </a:stretch>
          </p:blipFill>
          <p:spPr bwMode="auto">
            <a:xfrm>
              <a:off x="4418954" y="2516191"/>
              <a:ext cx="304062" cy="143882"/>
            </a:xfrm>
            <a:prstGeom prst="rect">
              <a:avLst/>
            </a:prstGeom>
            <a:noFill/>
          </p:spPr>
        </p:pic>
      </p:grpSp>
      <p:sp>
        <p:nvSpPr>
          <p:cNvPr id="8" name="Shape 187393"/>
          <p:cNvSpPr>
            <a:spLocks noGrp="1" noChangeArrowheads="1"/>
          </p:cNvSpPr>
          <p:nvPr>
            <p:ph type="title"/>
          </p:nvPr>
        </p:nvSpPr>
        <p:spPr/>
        <p:txBody>
          <a:bodyPr/>
          <a:lstStyle/>
          <a:p>
            <a:r>
              <a:rPr lang="en-US" smtClean="0"/>
              <a:t>Automated Patch Process</a:t>
            </a:r>
            <a:endParaRPr lang="en-US" dirty="0" smtClean="0"/>
          </a:p>
        </p:txBody>
      </p:sp>
      <p:pic>
        <p:nvPicPr>
          <p:cNvPr id="7" name="Picture 6"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963917" y="5287591"/>
            <a:ext cx="733642" cy="746272"/>
          </a:xfrm>
          <a:prstGeom prst="rect">
            <a:avLst/>
          </a:prstGeom>
          <a:noFill/>
          <a:ln w="12700">
            <a:noFill/>
            <a:prstDash val="sysDash"/>
            <a:miter lim="800000"/>
            <a:headEnd/>
            <a:tailEnd/>
          </a:ln>
        </p:spPr>
      </p:pic>
      <p:pic>
        <p:nvPicPr>
          <p:cNvPr id="9" name="Picture 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246618" y="5284259"/>
            <a:ext cx="733642" cy="746272"/>
          </a:xfrm>
          <a:prstGeom prst="rect">
            <a:avLst/>
          </a:prstGeom>
          <a:noFill/>
          <a:ln w="12700">
            <a:noFill/>
            <a:prstDash val="sysDash"/>
            <a:miter lim="800000"/>
            <a:headEnd/>
            <a:tailEnd/>
          </a:ln>
        </p:spPr>
      </p:pic>
      <p:sp>
        <p:nvSpPr>
          <p:cNvPr id="11" name="AutoShape 17"/>
          <p:cNvSpPr>
            <a:spLocks noChangeArrowheads="1"/>
          </p:cNvSpPr>
          <p:nvPr/>
        </p:nvSpPr>
        <p:spPr bwMode="auto">
          <a:xfrm flipH="1">
            <a:off x="3330738" y="5651021"/>
            <a:ext cx="305821" cy="246557"/>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12" name="TextBox 11"/>
          <p:cNvSpPr txBox="1"/>
          <p:nvPr/>
        </p:nvSpPr>
        <p:spPr>
          <a:xfrm>
            <a:off x="1618389" y="6153523"/>
            <a:ext cx="325281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Worldwide</a:t>
            </a:r>
            <a:r>
              <a:rPr kumimoji="0" lang="en-US" sz="1400" b="1" i="0" u="none" strike="noStrike" kern="0" cap="none" spc="0" normalizeH="0" noProof="0" dirty="0" smtClean="0">
                <a:ln>
                  <a:noFill/>
                </a:ln>
                <a:effectLst/>
                <a:uLnTx/>
                <a:uFillTx/>
              </a:rPr>
              <a:t> Primary/Secondary Sites</a:t>
            </a:r>
            <a:endParaRPr kumimoji="0" lang="en-US" sz="1400" b="1" i="0" u="none" strike="noStrike" kern="0" cap="none" spc="0" normalizeH="0" baseline="0" noProof="0" dirty="0" smtClean="0">
              <a:ln>
                <a:noFill/>
              </a:ln>
              <a:effectLst/>
              <a:uLnTx/>
              <a:uFillTx/>
            </a:endParaRPr>
          </a:p>
        </p:txBody>
      </p:sp>
      <p:pic>
        <p:nvPicPr>
          <p:cNvPr id="13" name="Picture 17" descr="C:\Program Files (x86)\Microsoft Office\MEDIA\CAGCAT10\j0285750.wmf"/>
          <p:cNvPicPr>
            <a:picLocks noChangeAspect="1" noChangeArrowheads="1"/>
          </p:cNvPicPr>
          <p:nvPr/>
        </p:nvPicPr>
        <p:blipFill>
          <a:blip r:embed="rId4" cstate="print"/>
          <a:srcRect/>
          <a:stretch>
            <a:fillRect/>
          </a:stretch>
        </p:blipFill>
        <p:spPr bwMode="auto">
          <a:xfrm>
            <a:off x="3422045" y="5913255"/>
            <a:ext cx="406774" cy="191106"/>
          </a:xfrm>
          <a:prstGeom prst="rect">
            <a:avLst/>
          </a:prstGeom>
          <a:noFill/>
        </p:spPr>
      </p:pic>
      <p:grpSp>
        <p:nvGrpSpPr>
          <p:cNvPr id="14" name="Group 13"/>
          <p:cNvGrpSpPr/>
          <p:nvPr/>
        </p:nvGrpSpPr>
        <p:grpSpPr>
          <a:xfrm>
            <a:off x="2429817" y="5603667"/>
            <a:ext cx="676397" cy="810281"/>
            <a:chOff x="2640683" y="2413638"/>
            <a:chExt cx="505604" cy="610051"/>
          </a:xfrm>
        </p:grpSpPr>
        <p:sp>
          <p:nvSpPr>
            <p:cNvPr id="45" name="AutoShape 17"/>
            <p:cNvSpPr>
              <a:spLocks noChangeArrowheads="1"/>
            </p:cNvSpPr>
            <p:nvPr/>
          </p:nvSpPr>
          <p:spPr bwMode="auto">
            <a:xfrm flipH="1">
              <a:off x="2773973" y="2413638"/>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6" name="TextBox 45"/>
            <p:cNvSpPr txBox="1"/>
            <p:nvPr/>
          </p:nvSpPr>
          <p:spPr>
            <a:xfrm>
              <a:off x="2640683" y="2791967"/>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7" name="Picture 17" descr="C:\Program Files (x86)\Microsoft Office\MEDIA\CAGCAT10\j0285750.wmf"/>
            <p:cNvPicPr>
              <a:picLocks noChangeAspect="1" noChangeArrowheads="1"/>
            </p:cNvPicPr>
            <p:nvPr/>
          </p:nvPicPr>
          <p:blipFill>
            <a:blip r:embed="rId4" cstate="print"/>
            <a:srcRect/>
            <a:stretch>
              <a:fillRect/>
            </a:stretch>
          </p:blipFill>
          <p:spPr bwMode="auto">
            <a:xfrm>
              <a:off x="2727556" y="2517083"/>
              <a:ext cx="304062" cy="143882"/>
            </a:xfrm>
            <a:prstGeom prst="rect">
              <a:avLst/>
            </a:prstGeom>
            <a:noFill/>
          </p:spPr>
        </p:pic>
        <p:pic>
          <p:nvPicPr>
            <p:cNvPr id="48" name="Picture 17" descr="C:\Program Files (x86)\Microsoft Office\MEDIA\CAGCAT10\j0285750.wmf"/>
            <p:cNvPicPr>
              <a:picLocks noChangeAspect="1" noChangeArrowheads="1"/>
            </p:cNvPicPr>
            <p:nvPr/>
          </p:nvPicPr>
          <p:blipFill>
            <a:blip r:embed="rId4" cstate="print"/>
            <a:srcRect/>
            <a:stretch>
              <a:fillRect/>
            </a:stretch>
          </p:blipFill>
          <p:spPr bwMode="auto">
            <a:xfrm>
              <a:off x="2842225" y="2605380"/>
              <a:ext cx="304062" cy="143882"/>
            </a:xfrm>
            <a:prstGeom prst="rect">
              <a:avLst/>
            </a:prstGeom>
            <a:noFill/>
          </p:spPr>
        </p:pic>
      </p:grpSp>
      <p:sp>
        <p:nvSpPr>
          <p:cNvPr id="26" name="TextBox 25"/>
          <p:cNvSpPr txBox="1"/>
          <p:nvPr/>
        </p:nvSpPr>
        <p:spPr>
          <a:xfrm>
            <a:off x="3644067" y="3394939"/>
            <a:ext cx="2815080"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Microsoft 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effectLst/>
                <a:uLnTx/>
                <a:uFillTx/>
              </a:rPr>
              <a:t>ConfigMgr</a:t>
            </a:r>
            <a:r>
              <a:rPr kumimoji="0" lang="en-US" sz="1600" b="1" i="0" u="none" strike="noStrike" kern="0" cap="none" spc="0" normalizeH="0" baseline="0" noProof="0" dirty="0" smtClean="0">
                <a:ln>
                  <a:noFill/>
                </a:ln>
                <a:effectLst/>
                <a:uLnTx/>
                <a:uFillTx/>
              </a:rPr>
              <a:t> 07 Central Site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280,000 Clients Managed</a:t>
            </a:r>
          </a:p>
        </p:txBody>
      </p:sp>
      <p:grpSp>
        <p:nvGrpSpPr>
          <p:cNvPr id="27" name="Group 26"/>
          <p:cNvGrpSpPr/>
          <p:nvPr/>
        </p:nvGrpSpPr>
        <p:grpSpPr>
          <a:xfrm>
            <a:off x="2614284" y="3200399"/>
            <a:ext cx="893959" cy="949311"/>
            <a:chOff x="4404606" y="990599"/>
            <a:chExt cx="548394" cy="561859"/>
          </a:xfrm>
        </p:grpSpPr>
        <p:pic>
          <p:nvPicPr>
            <p:cNvPr id="28" name="Picture 27"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404606" y="990599"/>
              <a:ext cx="548394" cy="561859"/>
            </a:xfrm>
            <a:prstGeom prst="rect">
              <a:avLst/>
            </a:prstGeom>
            <a:noFill/>
            <a:ln w="9525">
              <a:noFill/>
              <a:miter lim="800000"/>
              <a:headEnd/>
              <a:tailEnd/>
            </a:ln>
          </p:spPr>
        </p:pic>
        <p:sp>
          <p:nvSpPr>
            <p:cNvPr id="29" name="AutoShape 17"/>
            <p:cNvSpPr>
              <a:spLocks noChangeArrowheads="1"/>
            </p:cNvSpPr>
            <p:nvPr/>
          </p:nvSpPr>
          <p:spPr bwMode="auto">
            <a:xfrm flipH="1">
              <a:off x="4693213" y="1271529"/>
              <a:ext cx="228600" cy="185630"/>
            </a:xfrm>
            <a:prstGeom prst="can">
              <a:avLst>
                <a:gd name="adj" fmla="val 27020"/>
              </a:avLst>
            </a:prstGeom>
            <a:solidFill>
              <a:schemeClr val="accent4">
                <a:lumMod val="50000"/>
              </a:schemeClr>
            </a:solidFill>
            <a:ln w="3175">
              <a:solidFill>
                <a:srgbClr val="005825">
                  <a:lumMod val="90000"/>
                  <a:lumOff val="1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grpSp>
      <p:pic>
        <p:nvPicPr>
          <p:cNvPr id="23" name="Picture 22" descr="C:\Program Files (x86)\Microsoft Office\MEDIA\CAGCAT10\j0285750.wmf"/>
          <p:cNvPicPr>
            <a:picLocks noChangeAspect="1" noChangeArrowheads="1"/>
          </p:cNvPicPr>
          <p:nvPr/>
        </p:nvPicPr>
        <p:blipFill>
          <a:blip r:embed="rId4" cstate="print"/>
          <a:srcRect/>
          <a:stretch>
            <a:fillRect/>
          </a:stretch>
        </p:blipFill>
        <p:spPr bwMode="auto">
          <a:xfrm>
            <a:off x="3550085" y="6050166"/>
            <a:ext cx="406774" cy="191106"/>
          </a:xfrm>
          <a:prstGeom prst="rect">
            <a:avLst/>
          </a:prstGeom>
          <a:noFill/>
        </p:spPr>
      </p:pic>
      <p:pic>
        <p:nvPicPr>
          <p:cNvPr id="24" name="Picture 23" descr="C:\Program Files (x86)\Microsoft Office\MEDIA\CAGCAT10\j0285750.wmf"/>
          <p:cNvPicPr>
            <a:picLocks noChangeAspect="1" noChangeArrowheads="1"/>
          </p:cNvPicPr>
          <p:nvPr/>
        </p:nvPicPr>
        <p:blipFill>
          <a:blip r:embed="rId4" cstate="print"/>
          <a:srcRect/>
          <a:stretch>
            <a:fillRect/>
          </a:stretch>
        </p:blipFill>
        <p:spPr bwMode="auto">
          <a:xfrm>
            <a:off x="3575449" y="6030531"/>
            <a:ext cx="406774" cy="191106"/>
          </a:xfrm>
          <a:prstGeom prst="rect">
            <a:avLst/>
          </a:prstGeom>
          <a:noFill/>
        </p:spPr>
      </p:pic>
      <p:pic>
        <p:nvPicPr>
          <p:cNvPr id="25" name="Picture 17" descr="C:\Program Files (x86)\Microsoft Office\MEDIA\CAGCAT10\j0285750.wmf"/>
          <p:cNvPicPr>
            <a:picLocks noChangeAspect="1" noChangeArrowheads="1"/>
          </p:cNvPicPr>
          <p:nvPr/>
        </p:nvPicPr>
        <p:blipFill>
          <a:blip r:embed="rId4" cstate="print"/>
          <a:srcRect/>
          <a:stretch>
            <a:fillRect/>
          </a:stretch>
        </p:blipFill>
        <p:spPr bwMode="auto">
          <a:xfrm>
            <a:off x="3268641" y="5783902"/>
            <a:ext cx="406774" cy="191106"/>
          </a:xfrm>
          <a:prstGeom prst="rect">
            <a:avLst/>
          </a:prstGeom>
          <a:noFill/>
        </p:spPr>
      </p:pic>
      <p:pic>
        <p:nvPicPr>
          <p:cNvPr id="49" name="Picture 4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22191" y="1556225"/>
            <a:ext cx="733642" cy="746273"/>
          </a:xfrm>
          <a:prstGeom prst="rect">
            <a:avLst/>
          </a:prstGeom>
          <a:noFill/>
          <a:ln w="12700">
            <a:noFill/>
            <a:prstDash val="sysDash"/>
            <a:miter lim="800000"/>
            <a:headEnd/>
            <a:tailEnd/>
          </a:ln>
        </p:spPr>
      </p:pic>
      <p:sp>
        <p:nvSpPr>
          <p:cNvPr id="50" name="TextBox 49"/>
          <p:cNvSpPr txBox="1"/>
          <p:nvPr/>
        </p:nvSpPr>
        <p:spPr>
          <a:xfrm>
            <a:off x="37359" y="2317537"/>
            <a:ext cx="1901085"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Team Foundation Server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(TFS)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Work Items</a:t>
            </a:r>
            <a:endParaRPr kumimoji="0" lang="en-US" sz="1400" b="1" i="0" u="none" strike="noStrike" kern="0" cap="none" spc="0" normalizeH="0" baseline="0" noProof="0" dirty="0" smtClean="0">
              <a:ln>
                <a:noFill/>
              </a:ln>
              <a:effectLst/>
              <a:uLnTx/>
              <a:uFillTx/>
            </a:endParaRPr>
          </a:p>
        </p:txBody>
      </p:sp>
      <p:pic>
        <p:nvPicPr>
          <p:cNvPr id="51" name="Picture 5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737881" y="1513926"/>
            <a:ext cx="733642" cy="754772"/>
          </a:xfrm>
          <a:prstGeom prst="rect">
            <a:avLst/>
          </a:prstGeom>
          <a:noFill/>
          <a:ln w="9525">
            <a:noFill/>
            <a:miter lim="800000"/>
            <a:headEnd/>
            <a:tailEnd/>
          </a:ln>
        </p:spPr>
      </p:pic>
      <p:sp>
        <p:nvSpPr>
          <p:cNvPr id="52" name="AutoShape 17"/>
          <p:cNvSpPr>
            <a:spLocks noChangeArrowheads="1"/>
          </p:cNvSpPr>
          <p:nvPr/>
        </p:nvSpPr>
        <p:spPr bwMode="auto">
          <a:xfrm flipH="1">
            <a:off x="5141485" y="1944400"/>
            <a:ext cx="305821" cy="249366"/>
          </a:xfrm>
          <a:prstGeom prst="can">
            <a:avLst>
              <a:gd name="adj" fmla="val 27020"/>
            </a:avLst>
          </a:prstGeom>
          <a:ln>
            <a:headEnd/>
            <a:tailEnd/>
          </a:ln>
        </p:spPr>
        <p:style>
          <a:lnRef idx="1">
            <a:schemeClr val="accent6"/>
          </a:lnRef>
          <a:fillRef idx="3">
            <a:schemeClr val="accent6"/>
          </a:fillRef>
          <a:effectRef idx="2">
            <a:schemeClr val="accent6"/>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pic>
        <p:nvPicPr>
          <p:cNvPr id="53" name="Picture 52"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665412" y="1571264"/>
            <a:ext cx="733642" cy="746273"/>
          </a:xfrm>
          <a:prstGeom prst="rect">
            <a:avLst/>
          </a:prstGeom>
          <a:noFill/>
          <a:ln w="12700">
            <a:noFill/>
            <a:prstDash val="sysDash"/>
            <a:miter lim="800000"/>
            <a:headEnd/>
            <a:tailEnd/>
          </a:ln>
        </p:spPr>
      </p:pic>
      <p:sp>
        <p:nvSpPr>
          <p:cNvPr id="54" name="TextBox 53"/>
          <p:cNvSpPr txBox="1"/>
          <p:nvPr/>
        </p:nvSpPr>
        <p:spPr>
          <a:xfrm>
            <a:off x="1960532" y="1004398"/>
            <a:ext cx="1895071"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Action Server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Policy Execution</a:t>
            </a:r>
            <a:endParaRPr kumimoji="0" lang="en-US" sz="1400" b="1" i="0" u="none" strike="noStrike" kern="0" cap="none" spc="0" normalizeH="0" baseline="0" noProof="0" dirty="0" smtClean="0">
              <a:ln>
                <a:noFill/>
              </a:ln>
              <a:effectLst/>
              <a:uLnTx/>
              <a:uFillTx/>
            </a:endParaRPr>
          </a:p>
        </p:txBody>
      </p:sp>
      <p:sp>
        <p:nvSpPr>
          <p:cNvPr id="55" name="TextBox 54"/>
          <p:cNvSpPr txBox="1"/>
          <p:nvPr/>
        </p:nvSpPr>
        <p:spPr>
          <a:xfrm>
            <a:off x="4204317" y="1174842"/>
            <a:ext cx="1537600"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Database</a:t>
            </a:r>
          </a:p>
        </p:txBody>
      </p:sp>
      <p:sp>
        <p:nvSpPr>
          <p:cNvPr id="56" name="TextBox 55"/>
          <p:cNvSpPr txBox="1"/>
          <p:nvPr/>
        </p:nvSpPr>
        <p:spPr>
          <a:xfrm>
            <a:off x="6704012" y="1066800"/>
            <a:ext cx="5181600" cy="2451735"/>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Query TFS for patch work item</a:t>
            </a:r>
          </a:p>
          <a:p>
            <a:pPr marL="342900" indent="-342900">
              <a:buAutoNum type="arabicPeriod"/>
            </a:pPr>
            <a:r>
              <a:rPr lang="en-US" dirty="0" smtClean="0">
                <a:gradFill>
                  <a:gsLst>
                    <a:gs pos="0">
                      <a:schemeClr val="tx1"/>
                    </a:gs>
                    <a:gs pos="86000">
                      <a:schemeClr val="tx1"/>
                    </a:gs>
                  </a:gsLst>
                  <a:lin ang="5400000" scaled="0"/>
                </a:gradFill>
              </a:rPr>
              <a:t>Validate TFS work item for quality</a:t>
            </a:r>
          </a:p>
          <a:p>
            <a:pPr marL="342900" indent="-342900">
              <a:buAutoNum type="arabicPeriod"/>
            </a:pPr>
            <a:r>
              <a:rPr lang="en-US" dirty="0" smtClean="0">
                <a:gradFill>
                  <a:gsLst>
                    <a:gs pos="0">
                      <a:schemeClr val="tx1"/>
                    </a:gs>
                    <a:gs pos="86000">
                      <a:schemeClr val="tx1"/>
                    </a:gs>
                  </a:gsLst>
                  <a:lin ang="5400000" scaled="0"/>
                </a:gradFill>
              </a:rPr>
              <a:t>Update new work item to “Approved”</a:t>
            </a:r>
          </a:p>
          <a:p>
            <a:pPr marL="342900" indent="-342900">
              <a:buAutoNum type="arabicPeriod"/>
            </a:pPr>
            <a:r>
              <a:rPr lang="en-US" dirty="0" smtClean="0">
                <a:gradFill>
                  <a:gsLst>
                    <a:gs pos="0">
                      <a:schemeClr val="tx1"/>
                    </a:gs>
                    <a:gs pos="86000">
                      <a:schemeClr val="tx1"/>
                    </a:gs>
                  </a:gsLst>
                  <a:lin ang="5400000" scaled="0"/>
                </a:gradFill>
              </a:rPr>
              <a:t>Synchronize server with SUP</a:t>
            </a:r>
          </a:p>
          <a:p>
            <a:pPr marL="342900" indent="-342900">
              <a:buAutoNum type="arabicPeriod"/>
            </a:pPr>
            <a:r>
              <a:rPr lang="en-US" dirty="0">
                <a:gradFill>
                  <a:gsLst>
                    <a:gs pos="0">
                      <a:schemeClr val="tx1"/>
                    </a:gs>
                    <a:gs pos="86000">
                      <a:schemeClr val="tx1"/>
                    </a:gs>
                  </a:gsLst>
                  <a:lin ang="5400000" scaled="0"/>
                </a:gradFill>
              </a:rPr>
              <a:t>Create update package and deployment</a:t>
            </a:r>
          </a:p>
          <a:p>
            <a:pPr marL="342900" indent="-342900">
              <a:buAutoNum type="arabicPeriod"/>
            </a:pPr>
            <a:r>
              <a:rPr lang="en-US" dirty="0" smtClean="0">
                <a:gradFill>
                  <a:gsLst>
                    <a:gs pos="0">
                      <a:schemeClr val="tx1"/>
                    </a:gs>
                    <a:gs pos="86000">
                      <a:schemeClr val="tx1"/>
                    </a:gs>
                  </a:gsLst>
                  <a:lin ang="5400000" scaled="0"/>
                </a:gradFill>
              </a:rPr>
              <a:t>Update work item to “Waiting for QC”</a:t>
            </a:r>
            <a:endParaRPr lang="en-US" dirty="0">
              <a:gradFill>
                <a:gsLst>
                  <a:gs pos="0">
                    <a:schemeClr val="tx1"/>
                  </a:gs>
                  <a:gs pos="86000">
                    <a:schemeClr val="tx1"/>
                  </a:gs>
                </a:gsLst>
                <a:lin ang="5400000" scaled="0"/>
              </a:gradFill>
            </a:endParaRPr>
          </a:p>
          <a:p>
            <a:pPr marL="342900" indent="-342900">
              <a:buAutoNum type="arabicPeriod"/>
            </a:pPr>
            <a:r>
              <a:rPr lang="en-US" dirty="0" smtClean="0">
                <a:gradFill>
                  <a:gsLst>
                    <a:gs pos="0">
                      <a:schemeClr val="tx1"/>
                    </a:gs>
                    <a:gs pos="86000">
                      <a:schemeClr val="tx1"/>
                    </a:gs>
                  </a:gsLst>
                  <a:lin ang="5400000" scaled="0"/>
                </a:gradFill>
              </a:rPr>
              <a:t>Validate package (manual)</a:t>
            </a:r>
          </a:p>
          <a:p>
            <a:pPr marL="342900" indent="-342900">
              <a:buAutoNum type="arabicPeriod"/>
            </a:pPr>
            <a:r>
              <a:rPr lang="en-US" dirty="0" smtClean="0">
                <a:gradFill>
                  <a:gsLst>
                    <a:gs pos="0">
                      <a:schemeClr val="tx1"/>
                    </a:gs>
                    <a:gs pos="86000">
                      <a:schemeClr val="tx1"/>
                    </a:gs>
                  </a:gsLst>
                  <a:lin ang="5400000" scaled="0"/>
                </a:gradFill>
              </a:rPr>
              <a:t>Update TFS work item (manual)</a:t>
            </a:r>
            <a:endParaRPr lang="en-US" dirty="0">
              <a:gradFill>
                <a:gsLst>
                  <a:gs pos="0">
                    <a:schemeClr val="tx1"/>
                  </a:gs>
                  <a:gs pos="86000">
                    <a:schemeClr val="tx1"/>
                  </a:gs>
                </a:gsLst>
                <a:lin ang="5400000" scaled="0"/>
              </a:gradFill>
            </a:endParaRPr>
          </a:p>
        </p:txBody>
      </p:sp>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629" y="1884907"/>
            <a:ext cx="269306" cy="298159"/>
          </a:xfrm>
          <a:prstGeom prst="rect">
            <a:avLst/>
          </a:prstGeom>
        </p:spPr>
      </p:pic>
      <p:cxnSp>
        <p:nvCxnSpPr>
          <p:cNvPr id="6" name="Straight Arrow Connector 5"/>
          <p:cNvCxnSpPr>
            <a:endCxn id="50" idx="0"/>
          </p:cNvCxnSpPr>
          <p:nvPr/>
        </p:nvCxnSpPr>
        <p:spPr>
          <a:xfrm flipH="1" flipV="1">
            <a:off x="987902" y="2317537"/>
            <a:ext cx="1110" cy="1477511"/>
          </a:xfrm>
          <a:prstGeom prst="straightConnector1">
            <a:avLst/>
          </a:prstGeom>
          <a:ln>
            <a:headEnd type="none"/>
            <a:tailEnd type="arrow"/>
          </a:ln>
        </p:spPr>
        <p:style>
          <a:lnRef idx="3">
            <a:schemeClr val="accent1"/>
          </a:lnRef>
          <a:fillRef idx="0">
            <a:schemeClr val="accent1"/>
          </a:fillRef>
          <a:effectRef idx="2">
            <a:schemeClr val="accent1"/>
          </a:effectRef>
          <a:fontRef idx="minor">
            <a:schemeClr val="tx1"/>
          </a:fontRef>
        </p:style>
      </p:cxnSp>
      <p:sp>
        <p:nvSpPr>
          <p:cNvPr id="59" name="TextBox 58"/>
          <p:cNvSpPr txBox="1"/>
          <p:nvPr/>
        </p:nvSpPr>
        <p:spPr>
          <a:xfrm>
            <a:off x="1146398" y="3358803"/>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8</a:t>
            </a:r>
          </a:p>
        </p:txBody>
      </p:sp>
      <p:pic>
        <p:nvPicPr>
          <p:cNvPr id="58" name="Picture 14" descr="D:\Pennie's documents\MS Image\NEWFeb15\Windows_Vista_Icons_ for_Marketing_use\Computer.png"/>
          <p:cNvPicPr>
            <a:picLocks noChangeAspect="1" noChangeArrowheads="1"/>
          </p:cNvPicPr>
          <p:nvPr/>
        </p:nvPicPr>
        <p:blipFill>
          <a:blip r:embed="rId6"/>
          <a:srcRect/>
          <a:stretch>
            <a:fillRect/>
          </a:stretch>
        </p:blipFill>
        <p:spPr bwMode="auto">
          <a:xfrm>
            <a:off x="557528" y="3553560"/>
            <a:ext cx="1313411" cy="1313411"/>
          </a:xfrm>
          <a:prstGeom prst="rect">
            <a:avLst/>
          </a:prstGeom>
          <a:noFill/>
        </p:spPr>
      </p:pic>
      <p:pic>
        <p:nvPicPr>
          <p:cNvPr id="60" name="Picture 31" descr="D:\Pennie's documents\MS Image\NEWFeb15\Windows_Vista_Icons_ for_Marketing_use\MaleUser.png"/>
          <p:cNvPicPr>
            <a:picLocks noChangeAspect="1" noChangeArrowheads="1"/>
          </p:cNvPicPr>
          <p:nvPr/>
        </p:nvPicPr>
        <p:blipFill>
          <a:blip r:embed="rId7"/>
          <a:srcRect/>
          <a:stretch>
            <a:fillRect/>
          </a:stretch>
        </p:blipFill>
        <p:spPr bwMode="auto">
          <a:xfrm>
            <a:off x="177863" y="3859209"/>
            <a:ext cx="1161049" cy="1161049"/>
          </a:xfrm>
          <a:prstGeom prst="rect">
            <a:avLst/>
          </a:prstGeom>
          <a:noFill/>
        </p:spPr>
      </p:pic>
      <p:pic>
        <p:nvPicPr>
          <p:cNvPr id="61" name="Picture 60"/>
          <p:cNvPicPr/>
          <p:nvPr/>
        </p:nvPicPr>
        <p:blipFill>
          <a:blip r:embed="rId8"/>
          <a:stretch>
            <a:fillRect/>
          </a:stretch>
        </p:blipFill>
        <p:spPr>
          <a:xfrm>
            <a:off x="6159192" y="4003541"/>
            <a:ext cx="5943600" cy="2759710"/>
          </a:xfrm>
          <a:prstGeom prst="rect">
            <a:avLst/>
          </a:prstGeom>
        </p:spPr>
      </p:pic>
      <p:pic>
        <p:nvPicPr>
          <p:cNvPr id="62" name="Picture 61"/>
          <p:cNvPicPr/>
          <p:nvPr/>
        </p:nvPicPr>
        <p:blipFill>
          <a:blip r:embed="rId9"/>
          <a:stretch>
            <a:fillRect/>
          </a:stretch>
        </p:blipFill>
        <p:spPr>
          <a:xfrm>
            <a:off x="6483042" y="4752975"/>
            <a:ext cx="5295900" cy="2105025"/>
          </a:xfrm>
          <a:prstGeom prst="rect">
            <a:avLst/>
          </a:prstGeom>
        </p:spPr>
      </p:pic>
    </p:spTree>
    <p:extLst>
      <p:ext uri="{BB962C8B-B14F-4D97-AF65-F5344CB8AC3E}">
        <p14:creationId xmlns:p14="http://schemas.microsoft.com/office/powerpoint/2010/main" val="242724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16227" y="4681755"/>
            <a:ext cx="998476" cy="1183417"/>
            <a:chOff x="7848600" y="2133600"/>
            <a:chExt cx="746356" cy="890981"/>
          </a:xfrm>
        </p:grpSpPr>
        <p:pic>
          <p:nvPicPr>
            <p:cNvPr id="30" name="Picture 29"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7848600" y="2133600"/>
              <a:ext cx="548394" cy="561860"/>
            </a:xfrm>
            <a:prstGeom prst="rect">
              <a:avLst/>
            </a:prstGeom>
            <a:noFill/>
            <a:ln w="9525">
              <a:noFill/>
              <a:miter lim="800000"/>
              <a:headEnd/>
              <a:tailEnd/>
            </a:ln>
          </p:spPr>
        </p:pic>
        <p:sp>
          <p:nvSpPr>
            <p:cNvPr id="31" name="AutoShape 17"/>
            <p:cNvSpPr>
              <a:spLocks noChangeArrowheads="1"/>
            </p:cNvSpPr>
            <p:nvPr/>
          </p:nvSpPr>
          <p:spPr bwMode="auto">
            <a:xfrm flipH="1">
              <a:off x="8107973" y="2414530"/>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2" name="TextBox 31"/>
            <p:cNvSpPr txBox="1"/>
            <p:nvPr/>
          </p:nvSpPr>
          <p:spPr>
            <a:xfrm>
              <a:off x="8053755" y="2792859"/>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3" name="Picture 17" descr="C:\Program Files (x86)\Microsoft Office\MEDIA\CAGCAT10\j0285750.wmf"/>
            <p:cNvPicPr>
              <a:picLocks noChangeAspect="1" noChangeArrowheads="1"/>
            </p:cNvPicPr>
            <p:nvPr/>
          </p:nvPicPr>
          <p:blipFill>
            <a:blip r:embed="rId4" cstate="print"/>
            <a:srcRect/>
            <a:stretch>
              <a:fillRect/>
            </a:stretch>
          </p:blipFill>
          <p:spPr bwMode="auto">
            <a:xfrm>
              <a:off x="8061556" y="2517975"/>
              <a:ext cx="304062" cy="143882"/>
            </a:xfrm>
            <a:prstGeom prst="rect">
              <a:avLst/>
            </a:prstGeom>
            <a:noFill/>
          </p:spPr>
        </p:pic>
        <p:pic>
          <p:nvPicPr>
            <p:cNvPr id="34" name="Picture 17" descr="C:\Program Files (x86)\Microsoft Office\MEDIA\CAGCAT10\j0285750.wmf"/>
            <p:cNvPicPr>
              <a:picLocks noChangeAspect="1" noChangeArrowheads="1"/>
            </p:cNvPicPr>
            <p:nvPr/>
          </p:nvPicPr>
          <p:blipFill>
            <a:blip r:embed="rId4" cstate="print"/>
            <a:srcRect/>
            <a:stretch>
              <a:fillRect/>
            </a:stretch>
          </p:blipFill>
          <p:spPr bwMode="auto">
            <a:xfrm>
              <a:off x="8176225" y="2606272"/>
              <a:ext cx="304062" cy="143882"/>
            </a:xfrm>
            <a:prstGeom prst="rect">
              <a:avLst/>
            </a:prstGeom>
            <a:noFill/>
          </p:spPr>
        </p:pic>
        <p:pic>
          <p:nvPicPr>
            <p:cNvPr id="35" name="Picture 34" descr="C:\Program Files (x86)\Microsoft Office\MEDIA\CAGCAT10\j0285750.wmf"/>
            <p:cNvPicPr>
              <a:picLocks noChangeAspect="1" noChangeArrowheads="1"/>
            </p:cNvPicPr>
            <p:nvPr/>
          </p:nvPicPr>
          <p:blipFill>
            <a:blip r:embed="rId4" cstate="print"/>
            <a:srcRect/>
            <a:stretch>
              <a:fillRect/>
            </a:stretch>
          </p:blipFill>
          <p:spPr bwMode="auto">
            <a:xfrm>
              <a:off x="8290894" y="2694568"/>
              <a:ext cx="304062" cy="143882"/>
            </a:xfrm>
            <a:prstGeom prst="rect">
              <a:avLst/>
            </a:prstGeom>
            <a:noFill/>
          </p:spPr>
        </p:pic>
      </p:grpSp>
      <p:grpSp>
        <p:nvGrpSpPr>
          <p:cNvPr id="16" name="Group 15"/>
          <p:cNvGrpSpPr/>
          <p:nvPr/>
        </p:nvGrpSpPr>
        <p:grpSpPr>
          <a:xfrm>
            <a:off x="2266450" y="4692475"/>
            <a:ext cx="845071" cy="1183417"/>
            <a:chOff x="6044095" y="2130924"/>
            <a:chExt cx="631687" cy="890981"/>
          </a:xfrm>
        </p:grpSpPr>
        <p:pic>
          <p:nvPicPr>
            <p:cNvPr id="36" name="Picture 35"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044095" y="2130924"/>
              <a:ext cx="548394" cy="561860"/>
            </a:xfrm>
            <a:prstGeom prst="rect">
              <a:avLst/>
            </a:prstGeom>
            <a:noFill/>
            <a:ln w="9525">
              <a:noFill/>
              <a:miter lim="800000"/>
              <a:headEnd/>
              <a:tailEnd/>
            </a:ln>
          </p:spPr>
        </p:pic>
        <p:sp>
          <p:nvSpPr>
            <p:cNvPr id="37" name="AutoShape 17"/>
            <p:cNvSpPr>
              <a:spLocks noChangeArrowheads="1"/>
            </p:cNvSpPr>
            <p:nvPr/>
          </p:nvSpPr>
          <p:spPr bwMode="auto">
            <a:xfrm flipH="1">
              <a:off x="6303468" y="2411854"/>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8" name="TextBox 37"/>
            <p:cNvSpPr txBox="1"/>
            <p:nvPr/>
          </p:nvSpPr>
          <p:spPr>
            <a:xfrm>
              <a:off x="6170181" y="2790183"/>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9" name="Picture 17" descr="C:\Program Files (x86)\Microsoft Office\MEDIA\CAGCAT10\j0285750.wmf"/>
            <p:cNvPicPr>
              <a:picLocks noChangeAspect="1" noChangeArrowheads="1"/>
            </p:cNvPicPr>
            <p:nvPr/>
          </p:nvPicPr>
          <p:blipFill>
            <a:blip r:embed="rId4" cstate="print"/>
            <a:srcRect/>
            <a:stretch>
              <a:fillRect/>
            </a:stretch>
          </p:blipFill>
          <p:spPr bwMode="auto">
            <a:xfrm>
              <a:off x="6257051" y="2515299"/>
              <a:ext cx="304062" cy="143882"/>
            </a:xfrm>
            <a:prstGeom prst="rect">
              <a:avLst/>
            </a:prstGeom>
            <a:noFill/>
          </p:spPr>
        </p:pic>
        <p:pic>
          <p:nvPicPr>
            <p:cNvPr id="40" name="Picture 17" descr="C:\Program Files (x86)\Microsoft Office\MEDIA\CAGCAT10\j0285750.wmf"/>
            <p:cNvPicPr>
              <a:picLocks noChangeAspect="1" noChangeArrowheads="1"/>
            </p:cNvPicPr>
            <p:nvPr/>
          </p:nvPicPr>
          <p:blipFill>
            <a:blip r:embed="rId4" cstate="print"/>
            <a:srcRect/>
            <a:stretch>
              <a:fillRect/>
            </a:stretch>
          </p:blipFill>
          <p:spPr bwMode="auto">
            <a:xfrm>
              <a:off x="6371720" y="2603596"/>
              <a:ext cx="304062" cy="143882"/>
            </a:xfrm>
            <a:prstGeom prst="rect">
              <a:avLst/>
            </a:prstGeom>
            <a:noFill/>
          </p:spPr>
        </p:pic>
      </p:grpSp>
      <p:grpSp>
        <p:nvGrpSpPr>
          <p:cNvPr id="15" name="Group 14"/>
          <p:cNvGrpSpPr/>
          <p:nvPr/>
        </p:nvGrpSpPr>
        <p:grpSpPr>
          <a:xfrm>
            <a:off x="2427947" y="5017176"/>
            <a:ext cx="733642" cy="1183417"/>
            <a:chOff x="4205998" y="2131816"/>
            <a:chExt cx="548394" cy="890981"/>
          </a:xfrm>
        </p:grpSpPr>
        <p:pic>
          <p:nvPicPr>
            <p:cNvPr id="41" name="Picture 4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205998" y="2131816"/>
              <a:ext cx="548394" cy="561860"/>
            </a:xfrm>
            <a:prstGeom prst="rect">
              <a:avLst/>
            </a:prstGeom>
            <a:noFill/>
            <a:ln w="12700">
              <a:noFill/>
              <a:prstDash val="sysDash"/>
              <a:miter lim="800000"/>
              <a:headEnd/>
              <a:tailEnd/>
            </a:ln>
          </p:spPr>
        </p:pic>
        <p:sp>
          <p:nvSpPr>
            <p:cNvPr id="42" name="AutoShape 17"/>
            <p:cNvSpPr>
              <a:spLocks noChangeArrowheads="1"/>
            </p:cNvSpPr>
            <p:nvPr/>
          </p:nvSpPr>
          <p:spPr bwMode="auto">
            <a:xfrm flipH="1">
              <a:off x="4465371" y="2412746"/>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3" name="TextBox 42"/>
            <p:cNvSpPr txBox="1"/>
            <p:nvPr/>
          </p:nvSpPr>
          <p:spPr>
            <a:xfrm>
              <a:off x="4332080" y="2791075"/>
              <a:ext cx="138086"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4" name="Picture 17" descr="C:\Program Files (x86)\Microsoft Office\MEDIA\CAGCAT10\j0285750.wmf"/>
            <p:cNvPicPr>
              <a:picLocks noChangeAspect="1" noChangeArrowheads="1"/>
            </p:cNvPicPr>
            <p:nvPr/>
          </p:nvPicPr>
          <p:blipFill>
            <a:blip r:embed="rId4" cstate="print"/>
            <a:srcRect/>
            <a:stretch>
              <a:fillRect/>
            </a:stretch>
          </p:blipFill>
          <p:spPr bwMode="auto">
            <a:xfrm>
              <a:off x="4418954" y="2516191"/>
              <a:ext cx="304062" cy="143882"/>
            </a:xfrm>
            <a:prstGeom prst="rect">
              <a:avLst/>
            </a:prstGeom>
            <a:noFill/>
          </p:spPr>
        </p:pic>
      </p:grpSp>
      <p:sp>
        <p:nvSpPr>
          <p:cNvPr id="8" name="Shape 187393"/>
          <p:cNvSpPr>
            <a:spLocks noGrp="1" noChangeArrowheads="1"/>
          </p:cNvSpPr>
          <p:nvPr>
            <p:ph type="title"/>
          </p:nvPr>
        </p:nvSpPr>
        <p:spPr/>
        <p:txBody>
          <a:bodyPr/>
          <a:lstStyle/>
          <a:p>
            <a:r>
              <a:rPr lang="en-US" smtClean="0"/>
              <a:t>Automated Patch Process</a:t>
            </a:r>
            <a:endParaRPr lang="en-US" dirty="0" smtClean="0"/>
          </a:p>
        </p:txBody>
      </p:sp>
      <p:pic>
        <p:nvPicPr>
          <p:cNvPr id="7" name="Picture 6"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963917" y="5287591"/>
            <a:ext cx="733642" cy="746272"/>
          </a:xfrm>
          <a:prstGeom prst="rect">
            <a:avLst/>
          </a:prstGeom>
          <a:noFill/>
          <a:ln w="12700">
            <a:noFill/>
            <a:prstDash val="sysDash"/>
            <a:miter lim="800000"/>
            <a:headEnd/>
            <a:tailEnd/>
          </a:ln>
        </p:spPr>
      </p:pic>
      <p:pic>
        <p:nvPicPr>
          <p:cNvPr id="9" name="Picture 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246618" y="5284259"/>
            <a:ext cx="733642" cy="746272"/>
          </a:xfrm>
          <a:prstGeom prst="rect">
            <a:avLst/>
          </a:prstGeom>
          <a:noFill/>
          <a:ln w="12700">
            <a:noFill/>
            <a:prstDash val="sysDash"/>
            <a:miter lim="800000"/>
            <a:headEnd/>
            <a:tailEnd/>
          </a:ln>
        </p:spPr>
      </p:pic>
      <p:sp>
        <p:nvSpPr>
          <p:cNvPr id="11" name="AutoShape 17"/>
          <p:cNvSpPr>
            <a:spLocks noChangeArrowheads="1"/>
          </p:cNvSpPr>
          <p:nvPr/>
        </p:nvSpPr>
        <p:spPr bwMode="auto">
          <a:xfrm flipH="1">
            <a:off x="3330738" y="5651021"/>
            <a:ext cx="305821" cy="246557"/>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12" name="TextBox 11"/>
          <p:cNvSpPr txBox="1"/>
          <p:nvPr/>
        </p:nvSpPr>
        <p:spPr>
          <a:xfrm>
            <a:off x="1618389" y="6153523"/>
            <a:ext cx="325281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Worldwide</a:t>
            </a:r>
            <a:r>
              <a:rPr kumimoji="0" lang="en-US" sz="1400" b="1" i="0" u="none" strike="noStrike" kern="0" cap="none" spc="0" normalizeH="0" noProof="0" dirty="0" smtClean="0">
                <a:ln>
                  <a:noFill/>
                </a:ln>
                <a:effectLst/>
                <a:uLnTx/>
                <a:uFillTx/>
              </a:rPr>
              <a:t> Primary/Secondary Sites</a:t>
            </a:r>
            <a:endParaRPr kumimoji="0" lang="en-US" sz="1400" b="1" i="0" u="none" strike="noStrike" kern="0" cap="none" spc="0" normalizeH="0" baseline="0" noProof="0" dirty="0" smtClean="0">
              <a:ln>
                <a:noFill/>
              </a:ln>
              <a:effectLst/>
              <a:uLnTx/>
              <a:uFillTx/>
            </a:endParaRPr>
          </a:p>
        </p:txBody>
      </p:sp>
      <p:pic>
        <p:nvPicPr>
          <p:cNvPr id="13" name="Picture 17" descr="C:\Program Files (x86)\Microsoft Office\MEDIA\CAGCAT10\j0285750.wmf"/>
          <p:cNvPicPr>
            <a:picLocks noChangeAspect="1" noChangeArrowheads="1"/>
          </p:cNvPicPr>
          <p:nvPr/>
        </p:nvPicPr>
        <p:blipFill>
          <a:blip r:embed="rId4" cstate="print"/>
          <a:srcRect/>
          <a:stretch>
            <a:fillRect/>
          </a:stretch>
        </p:blipFill>
        <p:spPr bwMode="auto">
          <a:xfrm>
            <a:off x="3422045" y="5913255"/>
            <a:ext cx="406774" cy="191106"/>
          </a:xfrm>
          <a:prstGeom prst="rect">
            <a:avLst/>
          </a:prstGeom>
          <a:noFill/>
        </p:spPr>
      </p:pic>
      <p:grpSp>
        <p:nvGrpSpPr>
          <p:cNvPr id="14" name="Group 13"/>
          <p:cNvGrpSpPr/>
          <p:nvPr/>
        </p:nvGrpSpPr>
        <p:grpSpPr>
          <a:xfrm>
            <a:off x="2429817" y="5603667"/>
            <a:ext cx="676397" cy="810281"/>
            <a:chOff x="2640683" y="2413638"/>
            <a:chExt cx="505604" cy="610051"/>
          </a:xfrm>
        </p:grpSpPr>
        <p:sp>
          <p:nvSpPr>
            <p:cNvPr id="45" name="AutoShape 17"/>
            <p:cNvSpPr>
              <a:spLocks noChangeArrowheads="1"/>
            </p:cNvSpPr>
            <p:nvPr/>
          </p:nvSpPr>
          <p:spPr bwMode="auto">
            <a:xfrm flipH="1">
              <a:off x="2773973" y="2413638"/>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6" name="TextBox 45"/>
            <p:cNvSpPr txBox="1"/>
            <p:nvPr/>
          </p:nvSpPr>
          <p:spPr>
            <a:xfrm>
              <a:off x="2640683" y="2791967"/>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7" name="Picture 17" descr="C:\Program Files (x86)\Microsoft Office\MEDIA\CAGCAT10\j0285750.wmf"/>
            <p:cNvPicPr>
              <a:picLocks noChangeAspect="1" noChangeArrowheads="1"/>
            </p:cNvPicPr>
            <p:nvPr/>
          </p:nvPicPr>
          <p:blipFill>
            <a:blip r:embed="rId4" cstate="print"/>
            <a:srcRect/>
            <a:stretch>
              <a:fillRect/>
            </a:stretch>
          </p:blipFill>
          <p:spPr bwMode="auto">
            <a:xfrm>
              <a:off x="2727556" y="2517083"/>
              <a:ext cx="304062" cy="143882"/>
            </a:xfrm>
            <a:prstGeom prst="rect">
              <a:avLst/>
            </a:prstGeom>
            <a:noFill/>
          </p:spPr>
        </p:pic>
        <p:pic>
          <p:nvPicPr>
            <p:cNvPr id="48" name="Picture 17" descr="C:\Program Files (x86)\Microsoft Office\MEDIA\CAGCAT10\j0285750.wmf"/>
            <p:cNvPicPr>
              <a:picLocks noChangeAspect="1" noChangeArrowheads="1"/>
            </p:cNvPicPr>
            <p:nvPr/>
          </p:nvPicPr>
          <p:blipFill>
            <a:blip r:embed="rId4" cstate="print"/>
            <a:srcRect/>
            <a:stretch>
              <a:fillRect/>
            </a:stretch>
          </p:blipFill>
          <p:spPr bwMode="auto">
            <a:xfrm>
              <a:off x="2842225" y="2605380"/>
              <a:ext cx="304062" cy="143882"/>
            </a:xfrm>
            <a:prstGeom prst="rect">
              <a:avLst/>
            </a:prstGeom>
            <a:noFill/>
          </p:spPr>
        </p:pic>
      </p:grpSp>
      <p:sp>
        <p:nvSpPr>
          <p:cNvPr id="26" name="TextBox 25"/>
          <p:cNvSpPr txBox="1"/>
          <p:nvPr/>
        </p:nvSpPr>
        <p:spPr>
          <a:xfrm>
            <a:off x="3644067" y="3394939"/>
            <a:ext cx="2815080"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Microsoft 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effectLst/>
                <a:uLnTx/>
                <a:uFillTx/>
              </a:rPr>
              <a:t>ConfigMgr</a:t>
            </a:r>
            <a:r>
              <a:rPr kumimoji="0" lang="en-US" sz="1600" b="1" i="0" u="none" strike="noStrike" kern="0" cap="none" spc="0" normalizeH="0" baseline="0" noProof="0" dirty="0" smtClean="0">
                <a:ln>
                  <a:noFill/>
                </a:ln>
                <a:effectLst/>
                <a:uLnTx/>
                <a:uFillTx/>
              </a:rPr>
              <a:t> 07 Central Site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280,000 Clients Managed</a:t>
            </a:r>
          </a:p>
        </p:txBody>
      </p:sp>
      <p:grpSp>
        <p:nvGrpSpPr>
          <p:cNvPr id="27" name="Group 26"/>
          <p:cNvGrpSpPr/>
          <p:nvPr/>
        </p:nvGrpSpPr>
        <p:grpSpPr>
          <a:xfrm>
            <a:off x="2614284" y="3200399"/>
            <a:ext cx="893959" cy="949311"/>
            <a:chOff x="4404606" y="990599"/>
            <a:chExt cx="548394" cy="561859"/>
          </a:xfrm>
        </p:grpSpPr>
        <p:pic>
          <p:nvPicPr>
            <p:cNvPr id="28" name="Picture 27"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404606" y="990599"/>
              <a:ext cx="548394" cy="561859"/>
            </a:xfrm>
            <a:prstGeom prst="rect">
              <a:avLst/>
            </a:prstGeom>
            <a:noFill/>
            <a:ln w="9525">
              <a:noFill/>
              <a:miter lim="800000"/>
              <a:headEnd/>
              <a:tailEnd/>
            </a:ln>
          </p:spPr>
        </p:pic>
        <p:sp>
          <p:nvSpPr>
            <p:cNvPr id="29" name="AutoShape 17"/>
            <p:cNvSpPr>
              <a:spLocks noChangeArrowheads="1"/>
            </p:cNvSpPr>
            <p:nvPr/>
          </p:nvSpPr>
          <p:spPr bwMode="auto">
            <a:xfrm flipH="1">
              <a:off x="4693213" y="1271529"/>
              <a:ext cx="228600" cy="185630"/>
            </a:xfrm>
            <a:prstGeom prst="can">
              <a:avLst>
                <a:gd name="adj" fmla="val 27020"/>
              </a:avLst>
            </a:prstGeom>
            <a:solidFill>
              <a:schemeClr val="accent4">
                <a:lumMod val="50000"/>
              </a:schemeClr>
            </a:solidFill>
            <a:ln w="3175">
              <a:solidFill>
                <a:srgbClr val="005825">
                  <a:lumMod val="90000"/>
                  <a:lumOff val="1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grpSp>
      <p:pic>
        <p:nvPicPr>
          <p:cNvPr id="23" name="Picture 22" descr="C:\Program Files (x86)\Microsoft Office\MEDIA\CAGCAT10\j0285750.wmf"/>
          <p:cNvPicPr>
            <a:picLocks noChangeAspect="1" noChangeArrowheads="1"/>
          </p:cNvPicPr>
          <p:nvPr/>
        </p:nvPicPr>
        <p:blipFill>
          <a:blip r:embed="rId4" cstate="print"/>
          <a:srcRect/>
          <a:stretch>
            <a:fillRect/>
          </a:stretch>
        </p:blipFill>
        <p:spPr bwMode="auto">
          <a:xfrm>
            <a:off x="3550085" y="6050166"/>
            <a:ext cx="406774" cy="191106"/>
          </a:xfrm>
          <a:prstGeom prst="rect">
            <a:avLst/>
          </a:prstGeom>
          <a:noFill/>
        </p:spPr>
      </p:pic>
      <p:pic>
        <p:nvPicPr>
          <p:cNvPr id="24" name="Picture 23" descr="C:\Program Files (x86)\Microsoft Office\MEDIA\CAGCAT10\j0285750.wmf"/>
          <p:cNvPicPr>
            <a:picLocks noChangeAspect="1" noChangeArrowheads="1"/>
          </p:cNvPicPr>
          <p:nvPr/>
        </p:nvPicPr>
        <p:blipFill>
          <a:blip r:embed="rId4" cstate="print"/>
          <a:srcRect/>
          <a:stretch>
            <a:fillRect/>
          </a:stretch>
        </p:blipFill>
        <p:spPr bwMode="auto">
          <a:xfrm>
            <a:off x="3575449" y="6030531"/>
            <a:ext cx="406774" cy="191106"/>
          </a:xfrm>
          <a:prstGeom prst="rect">
            <a:avLst/>
          </a:prstGeom>
          <a:noFill/>
        </p:spPr>
      </p:pic>
      <p:pic>
        <p:nvPicPr>
          <p:cNvPr id="25" name="Picture 17" descr="C:\Program Files (x86)\Microsoft Office\MEDIA\CAGCAT10\j0285750.wmf"/>
          <p:cNvPicPr>
            <a:picLocks noChangeAspect="1" noChangeArrowheads="1"/>
          </p:cNvPicPr>
          <p:nvPr/>
        </p:nvPicPr>
        <p:blipFill>
          <a:blip r:embed="rId4" cstate="print"/>
          <a:srcRect/>
          <a:stretch>
            <a:fillRect/>
          </a:stretch>
        </p:blipFill>
        <p:spPr bwMode="auto">
          <a:xfrm>
            <a:off x="3268641" y="5783902"/>
            <a:ext cx="406774" cy="191106"/>
          </a:xfrm>
          <a:prstGeom prst="rect">
            <a:avLst/>
          </a:prstGeom>
          <a:noFill/>
        </p:spPr>
      </p:pic>
      <p:pic>
        <p:nvPicPr>
          <p:cNvPr id="49" name="Picture 4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22191" y="1556225"/>
            <a:ext cx="733642" cy="746273"/>
          </a:xfrm>
          <a:prstGeom prst="rect">
            <a:avLst/>
          </a:prstGeom>
          <a:noFill/>
          <a:ln w="12700">
            <a:noFill/>
            <a:prstDash val="sysDash"/>
            <a:miter lim="800000"/>
            <a:headEnd/>
            <a:tailEnd/>
          </a:ln>
        </p:spPr>
      </p:pic>
      <p:sp>
        <p:nvSpPr>
          <p:cNvPr id="50" name="TextBox 49"/>
          <p:cNvSpPr txBox="1"/>
          <p:nvPr/>
        </p:nvSpPr>
        <p:spPr>
          <a:xfrm>
            <a:off x="37359" y="2317537"/>
            <a:ext cx="1901085"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Team Foundation Server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(TFS)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Work Items</a:t>
            </a:r>
            <a:endParaRPr kumimoji="0" lang="en-US" sz="1400" b="1" i="0" u="none" strike="noStrike" kern="0" cap="none" spc="0" normalizeH="0" baseline="0" noProof="0" dirty="0" smtClean="0">
              <a:ln>
                <a:noFill/>
              </a:ln>
              <a:effectLst/>
              <a:uLnTx/>
              <a:uFillTx/>
            </a:endParaRPr>
          </a:p>
        </p:txBody>
      </p:sp>
      <p:pic>
        <p:nvPicPr>
          <p:cNvPr id="51" name="Picture 5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737881" y="1513926"/>
            <a:ext cx="733642" cy="754772"/>
          </a:xfrm>
          <a:prstGeom prst="rect">
            <a:avLst/>
          </a:prstGeom>
          <a:noFill/>
          <a:ln w="9525">
            <a:noFill/>
            <a:miter lim="800000"/>
            <a:headEnd/>
            <a:tailEnd/>
          </a:ln>
        </p:spPr>
      </p:pic>
      <p:sp>
        <p:nvSpPr>
          <p:cNvPr id="52" name="AutoShape 17"/>
          <p:cNvSpPr>
            <a:spLocks noChangeArrowheads="1"/>
          </p:cNvSpPr>
          <p:nvPr/>
        </p:nvSpPr>
        <p:spPr bwMode="auto">
          <a:xfrm flipH="1">
            <a:off x="5141485" y="1944400"/>
            <a:ext cx="305821" cy="249366"/>
          </a:xfrm>
          <a:prstGeom prst="can">
            <a:avLst>
              <a:gd name="adj" fmla="val 27020"/>
            </a:avLst>
          </a:prstGeom>
          <a:ln>
            <a:headEnd/>
            <a:tailEnd/>
          </a:ln>
        </p:spPr>
        <p:style>
          <a:lnRef idx="1">
            <a:schemeClr val="accent6"/>
          </a:lnRef>
          <a:fillRef idx="3">
            <a:schemeClr val="accent6"/>
          </a:fillRef>
          <a:effectRef idx="2">
            <a:schemeClr val="accent6"/>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pic>
        <p:nvPicPr>
          <p:cNvPr id="53" name="Picture 52"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665412" y="1571264"/>
            <a:ext cx="733642" cy="746273"/>
          </a:xfrm>
          <a:prstGeom prst="rect">
            <a:avLst/>
          </a:prstGeom>
          <a:noFill/>
          <a:ln w="12700">
            <a:noFill/>
            <a:prstDash val="sysDash"/>
            <a:miter lim="800000"/>
            <a:headEnd/>
            <a:tailEnd/>
          </a:ln>
        </p:spPr>
      </p:pic>
      <p:sp>
        <p:nvSpPr>
          <p:cNvPr id="54" name="TextBox 53"/>
          <p:cNvSpPr txBox="1"/>
          <p:nvPr/>
        </p:nvSpPr>
        <p:spPr>
          <a:xfrm>
            <a:off x="1960532" y="1004398"/>
            <a:ext cx="1895071"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Action Server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Policy Execution</a:t>
            </a:r>
            <a:endParaRPr kumimoji="0" lang="en-US" sz="1400" b="1" i="0" u="none" strike="noStrike" kern="0" cap="none" spc="0" normalizeH="0" baseline="0" noProof="0" dirty="0" smtClean="0">
              <a:ln>
                <a:noFill/>
              </a:ln>
              <a:effectLst/>
              <a:uLnTx/>
              <a:uFillTx/>
            </a:endParaRPr>
          </a:p>
        </p:txBody>
      </p:sp>
      <p:sp>
        <p:nvSpPr>
          <p:cNvPr id="55" name="TextBox 54"/>
          <p:cNvSpPr txBox="1"/>
          <p:nvPr/>
        </p:nvSpPr>
        <p:spPr>
          <a:xfrm>
            <a:off x="4204317" y="1174842"/>
            <a:ext cx="1537600"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Database</a:t>
            </a:r>
          </a:p>
        </p:txBody>
      </p:sp>
      <p:sp>
        <p:nvSpPr>
          <p:cNvPr id="56" name="TextBox 55"/>
          <p:cNvSpPr txBox="1"/>
          <p:nvPr/>
        </p:nvSpPr>
        <p:spPr>
          <a:xfrm>
            <a:off x="6704012" y="1066800"/>
            <a:ext cx="5181600" cy="2758202"/>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Query TFS for patch work item</a:t>
            </a:r>
          </a:p>
          <a:p>
            <a:pPr marL="342900" indent="-342900">
              <a:buAutoNum type="arabicPeriod"/>
            </a:pPr>
            <a:r>
              <a:rPr lang="en-US" dirty="0" smtClean="0">
                <a:gradFill>
                  <a:gsLst>
                    <a:gs pos="0">
                      <a:schemeClr val="tx1"/>
                    </a:gs>
                    <a:gs pos="86000">
                      <a:schemeClr val="tx1"/>
                    </a:gs>
                  </a:gsLst>
                  <a:lin ang="5400000" scaled="0"/>
                </a:gradFill>
              </a:rPr>
              <a:t>Validate TFS work item for quality</a:t>
            </a:r>
          </a:p>
          <a:p>
            <a:pPr marL="342900" indent="-342900">
              <a:buAutoNum type="arabicPeriod"/>
            </a:pPr>
            <a:r>
              <a:rPr lang="en-US" dirty="0" smtClean="0">
                <a:gradFill>
                  <a:gsLst>
                    <a:gs pos="0">
                      <a:schemeClr val="tx1"/>
                    </a:gs>
                    <a:gs pos="86000">
                      <a:schemeClr val="tx1"/>
                    </a:gs>
                  </a:gsLst>
                  <a:lin ang="5400000" scaled="0"/>
                </a:gradFill>
              </a:rPr>
              <a:t>Update new work item to “Approved”</a:t>
            </a:r>
          </a:p>
          <a:p>
            <a:pPr marL="342900" indent="-342900">
              <a:buAutoNum type="arabicPeriod"/>
            </a:pPr>
            <a:r>
              <a:rPr lang="en-US" dirty="0" smtClean="0">
                <a:gradFill>
                  <a:gsLst>
                    <a:gs pos="0">
                      <a:schemeClr val="tx1"/>
                    </a:gs>
                    <a:gs pos="86000">
                      <a:schemeClr val="tx1"/>
                    </a:gs>
                  </a:gsLst>
                  <a:lin ang="5400000" scaled="0"/>
                </a:gradFill>
              </a:rPr>
              <a:t>Synchronize server with SUP</a:t>
            </a:r>
          </a:p>
          <a:p>
            <a:pPr marL="342900" indent="-342900">
              <a:buAutoNum type="arabicPeriod"/>
            </a:pPr>
            <a:r>
              <a:rPr lang="en-US" dirty="0">
                <a:gradFill>
                  <a:gsLst>
                    <a:gs pos="0">
                      <a:schemeClr val="tx1"/>
                    </a:gs>
                    <a:gs pos="86000">
                      <a:schemeClr val="tx1"/>
                    </a:gs>
                  </a:gsLst>
                  <a:lin ang="5400000" scaled="0"/>
                </a:gradFill>
              </a:rPr>
              <a:t>Create update package and deployment</a:t>
            </a:r>
          </a:p>
          <a:p>
            <a:pPr marL="342900" indent="-342900">
              <a:buAutoNum type="arabicPeriod"/>
            </a:pPr>
            <a:r>
              <a:rPr lang="en-US" dirty="0" smtClean="0">
                <a:gradFill>
                  <a:gsLst>
                    <a:gs pos="0">
                      <a:schemeClr val="tx1"/>
                    </a:gs>
                    <a:gs pos="86000">
                      <a:schemeClr val="tx1"/>
                    </a:gs>
                  </a:gsLst>
                  <a:lin ang="5400000" scaled="0"/>
                </a:gradFill>
              </a:rPr>
              <a:t>Update work item to “Waiting for QC”</a:t>
            </a:r>
            <a:endParaRPr lang="en-US" dirty="0">
              <a:gradFill>
                <a:gsLst>
                  <a:gs pos="0">
                    <a:schemeClr val="tx1"/>
                  </a:gs>
                  <a:gs pos="86000">
                    <a:schemeClr val="tx1"/>
                  </a:gs>
                </a:gsLst>
                <a:lin ang="5400000" scaled="0"/>
              </a:gradFill>
            </a:endParaRPr>
          </a:p>
          <a:p>
            <a:pPr marL="342900" indent="-342900">
              <a:buAutoNum type="arabicPeriod"/>
            </a:pPr>
            <a:r>
              <a:rPr lang="en-US" dirty="0" smtClean="0">
                <a:gradFill>
                  <a:gsLst>
                    <a:gs pos="0">
                      <a:schemeClr val="tx1"/>
                    </a:gs>
                    <a:gs pos="86000">
                      <a:schemeClr val="tx1"/>
                    </a:gs>
                  </a:gsLst>
                  <a:lin ang="5400000" scaled="0"/>
                </a:gradFill>
              </a:rPr>
              <a:t>Validate package (manual)</a:t>
            </a:r>
          </a:p>
          <a:p>
            <a:pPr marL="342900" indent="-342900">
              <a:buAutoNum type="arabicPeriod"/>
            </a:pPr>
            <a:r>
              <a:rPr lang="en-US" dirty="0" smtClean="0">
                <a:gradFill>
                  <a:gsLst>
                    <a:gs pos="0">
                      <a:schemeClr val="tx1"/>
                    </a:gs>
                    <a:gs pos="86000">
                      <a:schemeClr val="tx1"/>
                    </a:gs>
                  </a:gsLst>
                  <a:lin ang="5400000" scaled="0"/>
                </a:gradFill>
              </a:rPr>
              <a:t>Update TFS work item (manual)</a:t>
            </a:r>
            <a:endParaRPr lang="en-US" dirty="0">
              <a:gradFill>
                <a:gsLst>
                  <a:gs pos="0">
                    <a:schemeClr val="tx1"/>
                  </a:gs>
                  <a:gs pos="86000">
                    <a:schemeClr val="tx1"/>
                  </a:gs>
                </a:gsLst>
                <a:lin ang="5400000" scaled="0"/>
              </a:gradFill>
            </a:endParaRPr>
          </a:p>
          <a:p>
            <a:pPr marL="342900" indent="-342900">
              <a:buAutoNum type="arabicPeriod"/>
            </a:pPr>
            <a:r>
              <a:rPr lang="en-US" dirty="0" smtClean="0">
                <a:gradFill>
                  <a:gsLst>
                    <a:gs pos="0">
                      <a:schemeClr val="tx1"/>
                    </a:gs>
                    <a:gs pos="86000">
                      <a:schemeClr val="tx1"/>
                    </a:gs>
                  </a:gsLst>
                  <a:lin ang="5400000" scaled="0"/>
                </a:gradFill>
              </a:rPr>
              <a:t>Query TFS for validated work items</a:t>
            </a:r>
          </a:p>
        </p:txBody>
      </p:sp>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629" y="1884907"/>
            <a:ext cx="269306" cy="298159"/>
          </a:xfrm>
          <a:prstGeom prst="rect">
            <a:avLst/>
          </a:prstGeom>
        </p:spPr>
      </p:pic>
      <p:cxnSp>
        <p:nvCxnSpPr>
          <p:cNvPr id="6" name="Straight Arrow Connector 5"/>
          <p:cNvCxnSpPr/>
          <p:nvPr/>
        </p:nvCxnSpPr>
        <p:spPr>
          <a:xfrm flipH="1">
            <a:off x="1217612" y="1874723"/>
            <a:ext cx="1379008" cy="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59" name="TextBox 58"/>
          <p:cNvSpPr txBox="1"/>
          <p:nvPr/>
        </p:nvSpPr>
        <p:spPr>
          <a:xfrm>
            <a:off x="1617887" y="137650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a:gradFill>
                  <a:gsLst>
                    <a:gs pos="0">
                      <a:schemeClr val="tx1"/>
                    </a:gs>
                    <a:gs pos="86000">
                      <a:schemeClr val="tx1"/>
                    </a:gs>
                  </a:gsLst>
                  <a:lin ang="5400000" scaled="0"/>
                </a:gradFill>
              </a:rPr>
              <a:t>9</a:t>
            </a:r>
            <a:endParaRPr lang="en-US" b="1" dirty="0" smtClean="0">
              <a:gradFill>
                <a:gsLst>
                  <a:gs pos="0">
                    <a:schemeClr val="tx1"/>
                  </a:gs>
                  <a:gs pos="86000">
                    <a:schemeClr val="tx1"/>
                  </a:gs>
                </a:gsLst>
                <a:lin ang="5400000" scaled="0"/>
              </a:gradFill>
            </a:endParaRPr>
          </a:p>
        </p:txBody>
      </p:sp>
      <p:pic>
        <p:nvPicPr>
          <p:cNvPr id="60" name="Picture 59"/>
          <p:cNvPicPr/>
          <p:nvPr/>
        </p:nvPicPr>
        <p:blipFill>
          <a:blip r:embed="rId6"/>
          <a:stretch>
            <a:fillRect/>
          </a:stretch>
        </p:blipFill>
        <p:spPr>
          <a:xfrm>
            <a:off x="6159192" y="4003541"/>
            <a:ext cx="5943600" cy="2759710"/>
          </a:xfrm>
          <a:prstGeom prst="rect">
            <a:avLst/>
          </a:prstGeom>
        </p:spPr>
      </p:pic>
      <p:pic>
        <p:nvPicPr>
          <p:cNvPr id="61" name="Picture 60"/>
          <p:cNvPicPr/>
          <p:nvPr/>
        </p:nvPicPr>
        <p:blipFill>
          <a:blip r:embed="rId7"/>
          <a:stretch>
            <a:fillRect/>
          </a:stretch>
        </p:blipFill>
        <p:spPr>
          <a:xfrm>
            <a:off x="6483042" y="4752975"/>
            <a:ext cx="5295900" cy="2105025"/>
          </a:xfrm>
          <a:prstGeom prst="rect">
            <a:avLst/>
          </a:prstGeom>
        </p:spPr>
      </p:pic>
      <p:sp>
        <p:nvSpPr>
          <p:cNvPr id="62" name="TextBox 61"/>
          <p:cNvSpPr txBox="1"/>
          <p:nvPr/>
        </p:nvSpPr>
        <p:spPr>
          <a:xfrm>
            <a:off x="9523412" y="5271214"/>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9</a:t>
            </a:r>
          </a:p>
        </p:txBody>
      </p:sp>
    </p:spTree>
    <p:extLst>
      <p:ext uri="{BB962C8B-B14F-4D97-AF65-F5344CB8AC3E}">
        <p14:creationId xmlns:p14="http://schemas.microsoft.com/office/powerpoint/2010/main" val="394584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16227" y="4681755"/>
            <a:ext cx="998476" cy="1183417"/>
            <a:chOff x="7848600" y="2133600"/>
            <a:chExt cx="746356" cy="890981"/>
          </a:xfrm>
        </p:grpSpPr>
        <p:pic>
          <p:nvPicPr>
            <p:cNvPr id="30" name="Picture 29"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7848600" y="2133600"/>
              <a:ext cx="548394" cy="561860"/>
            </a:xfrm>
            <a:prstGeom prst="rect">
              <a:avLst/>
            </a:prstGeom>
            <a:noFill/>
            <a:ln w="9525">
              <a:noFill/>
              <a:miter lim="800000"/>
              <a:headEnd/>
              <a:tailEnd/>
            </a:ln>
          </p:spPr>
        </p:pic>
        <p:sp>
          <p:nvSpPr>
            <p:cNvPr id="31" name="AutoShape 17"/>
            <p:cNvSpPr>
              <a:spLocks noChangeArrowheads="1"/>
            </p:cNvSpPr>
            <p:nvPr/>
          </p:nvSpPr>
          <p:spPr bwMode="auto">
            <a:xfrm flipH="1">
              <a:off x="8107973" y="2414530"/>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2" name="TextBox 31"/>
            <p:cNvSpPr txBox="1"/>
            <p:nvPr/>
          </p:nvSpPr>
          <p:spPr>
            <a:xfrm>
              <a:off x="8053755" y="2792859"/>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3" name="Picture 17" descr="C:\Program Files (x86)\Microsoft Office\MEDIA\CAGCAT10\j0285750.wmf"/>
            <p:cNvPicPr>
              <a:picLocks noChangeAspect="1" noChangeArrowheads="1"/>
            </p:cNvPicPr>
            <p:nvPr/>
          </p:nvPicPr>
          <p:blipFill>
            <a:blip r:embed="rId4" cstate="print"/>
            <a:srcRect/>
            <a:stretch>
              <a:fillRect/>
            </a:stretch>
          </p:blipFill>
          <p:spPr bwMode="auto">
            <a:xfrm>
              <a:off x="8061556" y="2517975"/>
              <a:ext cx="304062" cy="143882"/>
            </a:xfrm>
            <a:prstGeom prst="rect">
              <a:avLst/>
            </a:prstGeom>
            <a:noFill/>
          </p:spPr>
        </p:pic>
        <p:pic>
          <p:nvPicPr>
            <p:cNvPr id="34" name="Picture 17" descr="C:\Program Files (x86)\Microsoft Office\MEDIA\CAGCAT10\j0285750.wmf"/>
            <p:cNvPicPr>
              <a:picLocks noChangeAspect="1" noChangeArrowheads="1"/>
            </p:cNvPicPr>
            <p:nvPr/>
          </p:nvPicPr>
          <p:blipFill>
            <a:blip r:embed="rId4" cstate="print"/>
            <a:srcRect/>
            <a:stretch>
              <a:fillRect/>
            </a:stretch>
          </p:blipFill>
          <p:spPr bwMode="auto">
            <a:xfrm>
              <a:off x="8176225" y="2606272"/>
              <a:ext cx="304062" cy="143882"/>
            </a:xfrm>
            <a:prstGeom prst="rect">
              <a:avLst/>
            </a:prstGeom>
            <a:noFill/>
          </p:spPr>
        </p:pic>
        <p:pic>
          <p:nvPicPr>
            <p:cNvPr id="35" name="Picture 34" descr="C:\Program Files (x86)\Microsoft Office\MEDIA\CAGCAT10\j0285750.wmf"/>
            <p:cNvPicPr>
              <a:picLocks noChangeAspect="1" noChangeArrowheads="1"/>
            </p:cNvPicPr>
            <p:nvPr/>
          </p:nvPicPr>
          <p:blipFill>
            <a:blip r:embed="rId4" cstate="print"/>
            <a:srcRect/>
            <a:stretch>
              <a:fillRect/>
            </a:stretch>
          </p:blipFill>
          <p:spPr bwMode="auto">
            <a:xfrm>
              <a:off x="8290894" y="2694568"/>
              <a:ext cx="304062" cy="143882"/>
            </a:xfrm>
            <a:prstGeom prst="rect">
              <a:avLst/>
            </a:prstGeom>
            <a:noFill/>
          </p:spPr>
        </p:pic>
      </p:grpSp>
      <p:grpSp>
        <p:nvGrpSpPr>
          <p:cNvPr id="16" name="Group 15"/>
          <p:cNvGrpSpPr/>
          <p:nvPr/>
        </p:nvGrpSpPr>
        <p:grpSpPr>
          <a:xfrm>
            <a:off x="2266450" y="4692475"/>
            <a:ext cx="845071" cy="1183417"/>
            <a:chOff x="6044095" y="2130924"/>
            <a:chExt cx="631687" cy="890981"/>
          </a:xfrm>
        </p:grpSpPr>
        <p:pic>
          <p:nvPicPr>
            <p:cNvPr id="36" name="Picture 35"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044095" y="2130924"/>
              <a:ext cx="548394" cy="561860"/>
            </a:xfrm>
            <a:prstGeom prst="rect">
              <a:avLst/>
            </a:prstGeom>
            <a:noFill/>
            <a:ln w="9525">
              <a:noFill/>
              <a:miter lim="800000"/>
              <a:headEnd/>
              <a:tailEnd/>
            </a:ln>
          </p:spPr>
        </p:pic>
        <p:sp>
          <p:nvSpPr>
            <p:cNvPr id="37" name="AutoShape 17"/>
            <p:cNvSpPr>
              <a:spLocks noChangeArrowheads="1"/>
            </p:cNvSpPr>
            <p:nvPr/>
          </p:nvSpPr>
          <p:spPr bwMode="auto">
            <a:xfrm flipH="1">
              <a:off x="6303468" y="2411854"/>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8" name="TextBox 37"/>
            <p:cNvSpPr txBox="1"/>
            <p:nvPr/>
          </p:nvSpPr>
          <p:spPr>
            <a:xfrm>
              <a:off x="6170181" y="2790183"/>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9" name="Picture 17" descr="C:\Program Files (x86)\Microsoft Office\MEDIA\CAGCAT10\j0285750.wmf"/>
            <p:cNvPicPr>
              <a:picLocks noChangeAspect="1" noChangeArrowheads="1"/>
            </p:cNvPicPr>
            <p:nvPr/>
          </p:nvPicPr>
          <p:blipFill>
            <a:blip r:embed="rId4" cstate="print"/>
            <a:srcRect/>
            <a:stretch>
              <a:fillRect/>
            </a:stretch>
          </p:blipFill>
          <p:spPr bwMode="auto">
            <a:xfrm>
              <a:off x="6257051" y="2515299"/>
              <a:ext cx="304062" cy="143882"/>
            </a:xfrm>
            <a:prstGeom prst="rect">
              <a:avLst/>
            </a:prstGeom>
            <a:noFill/>
          </p:spPr>
        </p:pic>
        <p:pic>
          <p:nvPicPr>
            <p:cNvPr id="40" name="Picture 17" descr="C:\Program Files (x86)\Microsoft Office\MEDIA\CAGCAT10\j0285750.wmf"/>
            <p:cNvPicPr>
              <a:picLocks noChangeAspect="1" noChangeArrowheads="1"/>
            </p:cNvPicPr>
            <p:nvPr/>
          </p:nvPicPr>
          <p:blipFill>
            <a:blip r:embed="rId4" cstate="print"/>
            <a:srcRect/>
            <a:stretch>
              <a:fillRect/>
            </a:stretch>
          </p:blipFill>
          <p:spPr bwMode="auto">
            <a:xfrm>
              <a:off x="6371720" y="2603596"/>
              <a:ext cx="304062" cy="143882"/>
            </a:xfrm>
            <a:prstGeom prst="rect">
              <a:avLst/>
            </a:prstGeom>
            <a:noFill/>
          </p:spPr>
        </p:pic>
      </p:grpSp>
      <p:grpSp>
        <p:nvGrpSpPr>
          <p:cNvPr id="15" name="Group 14"/>
          <p:cNvGrpSpPr/>
          <p:nvPr/>
        </p:nvGrpSpPr>
        <p:grpSpPr>
          <a:xfrm>
            <a:off x="2427947" y="5017176"/>
            <a:ext cx="733642" cy="1183417"/>
            <a:chOff x="4205998" y="2131816"/>
            <a:chExt cx="548394" cy="890981"/>
          </a:xfrm>
        </p:grpSpPr>
        <p:pic>
          <p:nvPicPr>
            <p:cNvPr id="41" name="Picture 4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205998" y="2131816"/>
              <a:ext cx="548394" cy="561860"/>
            </a:xfrm>
            <a:prstGeom prst="rect">
              <a:avLst/>
            </a:prstGeom>
            <a:noFill/>
            <a:ln w="12700">
              <a:noFill/>
              <a:prstDash val="sysDash"/>
              <a:miter lim="800000"/>
              <a:headEnd/>
              <a:tailEnd/>
            </a:ln>
          </p:spPr>
        </p:pic>
        <p:sp>
          <p:nvSpPr>
            <p:cNvPr id="42" name="AutoShape 17"/>
            <p:cNvSpPr>
              <a:spLocks noChangeArrowheads="1"/>
            </p:cNvSpPr>
            <p:nvPr/>
          </p:nvSpPr>
          <p:spPr bwMode="auto">
            <a:xfrm flipH="1">
              <a:off x="4465371" y="2412746"/>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3" name="TextBox 42"/>
            <p:cNvSpPr txBox="1"/>
            <p:nvPr/>
          </p:nvSpPr>
          <p:spPr>
            <a:xfrm>
              <a:off x="4332080" y="2791075"/>
              <a:ext cx="138086"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4" name="Picture 17" descr="C:\Program Files (x86)\Microsoft Office\MEDIA\CAGCAT10\j0285750.wmf"/>
            <p:cNvPicPr>
              <a:picLocks noChangeAspect="1" noChangeArrowheads="1"/>
            </p:cNvPicPr>
            <p:nvPr/>
          </p:nvPicPr>
          <p:blipFill>
            <a:blip r:embed="rId4" cstate="print"/>
            <a:srcRect/>
            <a:stretch>
              <a:fillRect/>
            </a:stretch>
          </p:blipFill>
          <p:spPr bwMode="auto">
            <a:xfrm>
              <a:off x="4418954" y="2516191"/>
              <a:ext cx="304062" cy="143882"/>
            </a:xfrm>
            <a:prstGeom prst="rect">
              <a:avLst/>
            </a:prstGeom>
            <a:noFill/>
          </p:spPr>
        </p:pic>
      </p:grpSp>
      <p:sp>
        <p:nvSpPr>
          <p:cNvPr id="8" name="Shape 187393"/>
          <p:cNvSpPr>
            <a:spLocks noGrp="1" noChangeArrowheads="1"/>
          </p:cNvSpPr>
          <p:nvPr>
            <p:ph type="title"/>
          </p:nvPr>
        </p:nvSpPr>
        <p:spPr/>
        <p:txBody>
          <a:bodyPr/>
          <a:lstStyle/>
          <a:p>
            <a:r>
              <a:rPr lang="en-US" smtClean="0"/>
              <a:t>Automated Patch Process</a:t>
            </a:r>
            <a:endParaRPr lang="en-US" dirty="0" smtClean="0"/>
          </a:p>
        </p:txBody>
      </p:sp>
      <p:pic>
        <p:nvPicPr>
          <p:cNvPr id="7" name="Picture 6"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963917" y="5287591"/>
            <a:ext cx="733642" cy="746272"/>
          </a:xfrm>
          <a:prstGeom prst="rect">
            <a:avLst/>
          </a:prstGeom>
          <a:noFill/>
          <a:ln w="12700">
            <a:noFill/>
            <a:prstDash val="sysDash"/>
            <a:miter lim="800000"/>
            <a:headEnd/>
            <a:tailEnd/>
          </a:ln>
        </p:spPr>
      </p:pic>
      <p:pic>
        <p:nvPicPr>
          <p:cNvPr id="9" name="Picture 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246618" y="5284259"/>
            <a:ext cx="733642" cy="746272"/>
          </a:xfrm>
          <a:prstGeom prst="rect">
            <a:avLst/>
          </a:prstGeom>
          <a:noFill/>
          <a:ln w="12700">
            <a:noFill/>
            <a:prstDash val="sysDash"/>
            <a:miter lim="800000"/>
            <a:headEnd/>
            <a:tailEnd/>
          </a:ln>
        </p:spPr>
      </p:pic>
      <p:sp>
        <p:nvSpPr>
          <p:cNvPr id="11" name="AutoShape 17"/>
          <p:cNvSpPr>
            <a:spLocks noChangeArrowheads="1"/>
          </p:cNvSpPr>
          <p:nvPr/>
        </p:nvSpPr>
        <p:spPr bwMode="auto">
          <a:xfrm flipH="1">
            <a:off x="3330738" y="5651021"/>
            <a:ext cx="305821" cy="246557"/>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12" name="TextBox 11"/>
          <p:cNvSpPr txBox="1"/>
          <p:nvPr/>
        </p:nvSpPr>
        <p:spPr>
          <a:xfrm>
            <a:off x="1618389" y="6153523"/>
            <a:ext cx="325281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Worldwide</a:t>
            </a:r>
            <a:r>
              <a:rPr kumimoji="0" lang="en-US" sz="1400" b="1" i="0" u="none" strike="noStrike" kern="0" cap="none" spc="0" normalizeH="0" noProof="0" dirty="0" smtClean="0">
                <a:ln>
                  <a:noFill/>
                </a:ln>
                <a:effectLst/>
                <a:uLnTx/>
                <a:uFillTx/>
              </a:rPr>
              <a:t> Primary/Secondary Sites</a:t>
            </a:r>
            <a:endParaRPr kumimoji="0" lang="en-US" sz="1400" b="1" i="0" u="none" strike="noStrike" kern="0" cap="none" spc="0" normalizeH="0" baseline="0" noProof="0" dirty="0" smtClean="0">
              <a:ln>
                <a:noFill/>
              </a:ln>
              <a:effectLst/>
              <a:uLnTx/>
              <a:uFillTx/>
            </a:endParaRPr>
          </a:p>
        </p:txBody>
      </p:sp>
      <p:pic>
        <p:nvPicPr>
          <p:cNvPr id="13" name="Picture 17" descr="C:\Program Files (x86)\Microsoft Office\MEDIA\CAGCAT10\j0285750.wmf"/>
          <p:cNvPicPr>
            <a:picLocks noChangeAspect="1" noChangeArrowheads="1"/>
          </p:cNvPicPr>
          <p:nvPr/>
        </p:nvPicPr>
        <p:blipFill>
          <a:blip r:embed="rId4" cstate="print"/>
          <a:srcRect/>
          <a:stretch>
            <a:fillRect/>
          </a:stretch>
        </p:blipFill>
        <p:spPr bwMode="auto">
          <a:xfrm>
            <a:off x="3422045" y="5913255"/>
            <a:ext cx="406774" cy="191106"/>
          </a:xfrm>
          <a:prstGeom prst="rect">
            <a:avLst/>
          </a:prstGeom>
          <a:noFill/>
        </p:spPr>
      </p:pic>
      <p:grpSp>
        <p:nvGrpSpPr>
          <p:cNvPr id="14" name="Group 13"/>
          <p:cNvGrpSpPr/>
          <p:nvPr/>
        </p:nvGrpSpPr>
        <p:grpSpPr>
          <a:xfrm>
            <a:off x="2429817" y="5603667"/>
            <a:ext cx="676397" cy="810281"/>
            <a:chOff x="2640683" y="2413638"/>
            <a:chExt cx="505604" cy="610051"/>
          </a:xfrm>
        </p:grpSpPr>
        <p:sp>
          <p:nvSpPr>
            <p:cNvPr id="45" name="AutoShape 17"/>
            <p:cNvSpPr>
              <a:spLocks noChangeArrowheads="1"/>
            </p:cNvSpPr>
            <p:nvPr/>
          </p:nvSpPr>
          <p:spPr bwMode="auto">
            <a:xfrm flipH="1">
              <a:off x="2773973" y="2413638"/>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6" name="TextBox 45"/>
            <p:cNvSpPr txBox="1"/>
            <p:nvPr/>
          </p:nvSpPr>
          <p:spPr>
            <a:xfrm>
              <a:off x="2640683" y="2791967"/>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7" name="Picture 17" descr="C:\Program Files (x86)\Microsoft Office\MEDIA\CAGCAT10\j0285750.wmf"/>
            <p:cNvPicPr>
              <a:picLocks noChangeAspect="1" noChangeArrowheads="1"/>
            </p:cNvPicPr>
            <p:nvPr/>
          </p:nvPicPr>
          <p:blipFill>
            <a:blip r:embed="rId4" cstate="print"/>
            <a:srcRect/>
            <a:stretch>
              <a:fillRect/>
            </a:stretch>
          </p:blipFill>
          <p:spPr bwMode="auto">
            <a:xfrm>
              <a:off x="2727556" y="2517083"/>
              <a:ext cx="304062" cy="143882"/>
            </a:xfrm>
            <a:prstGeom prst="rect">
              <a:avLst/>
            </a:prstGeom>
            <a:noFill/>
          </p:spPr>
        </p:pic>
        <p:pic>
          <p:nvPicPr>
            <p:cNvPr id="48" name="Picture 17" descr="C:\Program Files (x86)\Microsoft Office\MEDIA\CAGCAT10\j0285750.wmf"/>
            <p:cNvPicPr>
              <a:picLocks noChangeAspect="1" noChangeArrowheads="1"/>
            </p:cNvPicPr>
            <p:nvPr/>
          </p:nvPicPr>
          <p:blipFill>
            <a:blip r:embed="rId4" cstate="print"/>
            <a:srcRect/>
            <a:stretch>
              <a:fillRect/>
            </a:stretch>
          </p:blipFill>
          <p:spPr bwMode="auto">
            <a:xfrm>
              <a:off x="2842225" y="2605380"/>
              <a:ext cx="304062" cy="143882"/>
            </a:xfrm>
            <a:prstGeom prst="rect">
              <a:avLst/>
            </a:prstGeom>
            <a:noFill/>
          </p:spPr>
        </p:pic>
      </p:grpSp>
      <p:sp>
        <p:nvSpPr>
          <p:cNvPr id="26" name="TextBox 25"/>
          <p:cNvSpPr txBox="1"/>
          <p:nvPr/>
        </p:nvSpPr>
        <p:spPr>
          <a:xfrm>
            <a:off x="3644067" y="3394939"/>
            <a:ext cx="2815080"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Microsoft 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effectLst/>
                <a:uLnTx/>
                <a:uFillTx/>
              </a:rPr>
              <a:t>ConfigMgr</a:t>
            </a:r>
            <a:r>
              <a:rPr kumimoji="0" lang="en-US" sz="1600" b="1" i="0" u="none" strike="noStrike" kern="0" cap="none" spc="0" normalizeH="0" baseline="0" noProof="0" dirty="0" smtClean="0">
                <a:ln>
                  <a:noFill/>
                </a:ln>
                <a:effectLst/>
                <a:uLnTx/>
                <a:uFillTx/>
              </a:rPr>
              <a:t> 07 Central Site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280,000 Clients Managed</a:t>
            </a:r>
          </a:p>
        </p:txBody>
      </p:sp>
      <p:grpSp>
        <p:nvGrpSpPr>
          <p:cNvPr id="27" name="Group 26"/>
          <p:cNvGrpSpPr/>
          <p:nvPr/>
        </p:nvGrpSpPr>
        <p:grpSpPr>
          <a:xfrm>
            <a:off x="2614284" y="3200399"/>
            <a:ext cx="893959" cy="949311"/>
            <a:chOff x="4404606" y="990599"/>
            <a:chExt cx="548394" cy="561859"/>
          </a:xfrm>
        </p:grpSpPr>
        <p:pic>
          <p:nvPicPr>
            <p:cNvPr id="28" name="Picture 27"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404606" y="990599"/>
              <a:ext cx="548394" cy="561859"/>
            </a:xfrm>
            <a:prstGeom prst="rect">
              <a:avLst/>
            </a:prstGeom>
            <a:noFill/>
            <a:ln w="9525">
              <a:noFill/>
              <a:miter lim="800000"/>
              <a:headEnd/>
              <a:tailEnd/>
            </a:ln>
          </p:spPr>
        </p:pic>
        <p:sp>
          <p:nvSpPr>
            <p:cNvPr id="29" name="AutoShape 17"/>
            <p:cNvSpPr>
              <a:spLocks noChangeArrowheads="1"/>
            </p:cNvSpPr>
            <p:nvPr/>
          </p:nvSpPr>
          <p:spPr bwMode="auto">
            <a:xfrm flipH="1">
              <a:off x="4693213" y="1271529"/>
              <a:ext cx="228600" cy="185630"/>
            </a:xfrm>
            <a:prstGeom prst="can">
              <a:avLst>
                <a:gd name="adj" fmla="val 27020"/>
              </a:avLst>
            </a:prstGeom>
            <a:solidFill>
              <a:schemeClr val="accent4">
                <a:lumMod val="50000"/>
              </a:schemeClr>
            </a:solidFill>
            <a:ln w="3175">
              <a:solidFill>
                <a:srgbClr val="005825">
                  <a:lumMod val="90000"/>
                  <a:lumOff val="1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grpSp>
      <p:pic>
        <p:nvPicPr>
          <p:cNvPr id="23" name="Picture 22" descr="C:\Program Files (x86)\Microsoft Office\MEDIA\CAGCAT10\j0285750.wmf"/>
          <p:cNvPicPr>
            <a:picLocks noChangeAspect="1" noChangeArrowheads="1"/>
          </p:cNvPicPr>
          <p:nvPr/>
        </p:nvPicPr>
        <p:blipFill>
          <a:blip r:embed="rId4" cstate="print"/>
          <a:srcRect/>
          <a:stretch>
            <a:fillRect/>
          </a:stretch>
        </p:blipFill>
        <p:spPr bwMode="auto">
          <a:xfrm>
            <a:off x="3550085" y="6050166"/>
            <a:ext cx="406774" cy="191106"/>
          </a:xfrm>
          <a:prstGeom prst="rect">
            <a:avLst/>
          </a:prstGeom>
          <a:noFill/>
        </p:spPr>
      </p:pic>
      <p:pic>
        <p:nvPicPr>
          <p:cNvPr id="24" name="Picture 23" descr="C:\Program Files (x86)\Microsoft Office\MEDIA\CAGCAT10\j0285750.wmf"/>
          <p:cNvPicPr>
            <a:picLocks noChangeAspect="1" noChangeArrowheads="1"/>
          </p:cNvPicPr>
          <p:nvPr/>
        </p:nvPicPr>
        <p:blipFill>
          <a:blip r:embed="rId4" cstate="print"/>
          <a:srcRect/>
          <a:stretch>
            <a:fillRect/>
          </a:stretch>
        </p:blipFill>
        <p:spPr bwMode="auto">
          <a:xfrm>
            <a:off x="3575449" y="6030531"/>
            <a:ext cx="406774" cy="191106"/>
          </a:xfrm>
          <a:prstGeom prst="rect">
            <a:avLst/>
          </a:prstGeom>
          <a:noFill/>
        </p:spPr>
      </p:pic>
      <p:pic>
        <p:nvPicPr>
          <p:cNvPr id="25" name="Picture 17" descr="C:\Program Files (x86)\Microsoft Office\MEDIA\CAGCAT10\j0285750.wmf"/>
          <p:cNvPicPr>
            <a:picLocks noChangeAspect="1" noChangeArrowheads="1"/>
          </p:cNvPicPr>
          <p:nvPr/>
        </p:nvPicPr>
        <p:blipFill>
          <a:blip r:embed="rId4" cstate="print"/>
          <a:srcRect/>
          <a:stretch>
            <a:fillRect/>
          </a:stretch>
        </p:blipFill>
        <p:spPr bwMode="auto">
          <a:xfrm>
            <a:off x="3268641" y="5783902"/>
            <a:ext cx="406774" cy="191106"/>
          </a:xfrm>
          <a:prstGeom prst="rect">
            <a:avLst/>
          </a:prstGeom>
          <a:noFill/>
        </p:spPr>
      </p:pic>
      <p:pic>
        <p:nvPicPr>
          <p:cNvPr id="49" name="Picture 4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22191" y="1556225"/>
            <a:ext cx="733642" cy="746273"/>
          </a:xfrm>
          <a:prstGeom prst="rect">
            <a:avLst/>
          </a:prstGeom>
          <a:noFill/>
          <a:ln w="12700">
            <a:noFill/>
            <a:prstDash val="sysDash"/>
            <a:miter lim="800000"/>
            <a:headEnd/>
            <a:tailEnd/>
          </a:ln>
        </p:spPr>
      </p:pic>
      <p:sp>
        <p:nvSpPr>
          <p:cNvPr id="50" name="TextBox 49"/>
          <p:cNvSpPr txBox="1"/>
          <p:nvPr/>
        </p:nvSpPr>
        <p:spPr>
          <a:xfrm>
            <a:off x="37359" y="2317537"/>
            <a:ext cx="1901085"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Team Foundation Server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(TFS)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Work Items</a:t>
            </a:r>
            <a:endParaRPr kumimoji="0" lang="en-US" sz="1400" b="1" i="0" u="none" strike="noStrike" kern="0" cap="none" spc="0" normalizeH="0" baseline="0" noProof="0" dirty="0" smtClean="0">
              <a:ln>
                <a:noFill/>
              </a:ln>
              <a:effectLst/>
              <a:uLnTx/>
              <a:uFillTx/>
            </a:endParaRPr>
          </a:p>
        </p:txBody>
      </p:sp>
      <p:pic>
        <p:nvPicPr>
          <p:cNvPr id="51" name="Picture 5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737881" y="1513926"/>
            <a:ext cx="733642" cy="754772"/>
          </a:xfrm>
          <a:prstGeom prst="rect">
            <a:avLst/>
          </a:prstGeom>
          <a:noFill/>
          <a:ln w="9525">
            <a:noFill/>
            <a:miter lim="800000"/>
            <a:headEnd/>
            <a:tailEnd/>
          </a:ln>
        </p:spPr>
      </p:pic>
      <p:sp>
        <p:nvSpPr>
          <p:cNvPr id="52" name="AutoShape 17"/>
          <p:cNvSpPr>
            <a:spLocks noChangeArrowheads="1"/>
          </p:cNvSpPr>
          <p:nvPr/>
        </p:nvSpPr>
        <p:spPr bwMode="auto">
          <a:xfrm flipH="1">
            <a:off x="5141485" y="1944400"/>
            <a:ext cx="305821" cy="249366"/>
          </a:xfrm>
          <a:prstGeom prst="can">
            <a:avLst>
              <a:gd name="adj" fmla="val 27020"/>
            </a:avLst>
          </a:prstGeom>
          <a:ln>
            <a:headEnd/>
            <a:tailEnd/>
          </a:ln>
        </p:spPr>
        <p:style>
          <a:lnRef idx="1">
            <a:schemeClr val="accent6"/>
          </a:lnRef>
          <a:fillRef idx="3">
            <a:schemeClr val="accent6"/>
          </a:fillRef>
          <a:effectRef idx="2">
            <a:schemeClr val="accent6"/>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pic>
        <p:nvPicPr>
          <p:cNvPr id="53" name="Picture 52"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665412" y="1571264"/>
            <a:ext cx="733642" cy="746273"/>
          </a:xfrm>
          <a:prstGeom prst="rect">
            <a:avLst/>
          </a:prstGeom>
          <a:noFill/>
          <a:ln w="12700">
            <a:noFill/>
            <a:prstDash val="sysDash"/>
            <a:miter lim="800000"/>
            <a:headEnd/>
            <a:tailEnd/>
          </a:ln>
        </p:spPr>
      </p:pic>
      <p:sp>
        <p:nvSpPr>
          <p:cNvPr id="54" name="TextBox 53"/>
          <p:cNvSpPr txBox="1"/>
          <p:nvPr/>
        </p:nvSpPr>
        <p:spPr>
          <a:xfrm>
            <a:off x="1960532" y="1004398"/>
            <a:ext cx="1895071"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Action Server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Policy Execution</a:t>
            </a:r>
            <a:endParaRPr kumimoji="0" lang="en-US" sz="1400" b="1" i="0" u="none" strike="noStrike" kern="0" cap="none" spc="0" normalizeH="0" baseline="0" noProof="0" dirty="0" smtClean="0">
              <a:ln>
                <a:noFill/>
              </a:ln>
              <a:effectLst/>
              <a:uLnTx/>
              <a:uFillTx/>
            </a:endParaRPr>
          </a:p>
        </p:txBody>
      </p:sp>
      <p:sp>
        <p:nvSpPr>
          <p:cNvPr id="55" name="TextBox 54"/>
          <p:cNvSpPr txBox="1"/>
          <p:nvPr/>
        </p:nvSpPr>
        <p:spPr>
          <a:xfrm>
            <a:off x="4204317" y="1174842"/>
            <a:ext cx="1537600"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Database</a:t>
            </a:r>
          </a:p>
        </p:txBody>
      </p:sp>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629" y="1884907"/>
            <a:ext cx="269306" cy="298159"/>
          </a:xfrm>
          <a:prstGeom prst="rect">
            <a:avLst/>
          </a:prstGeom>
        </p:spPr>
      </p:pic>
      <p:cxnSp>
        <p:nvCxnSpPr>
          <p:cNvPr id="6" name="Straight Arrow Connector 5"/>
          <p:cNvCxnSpPr/>
          <p:nvPr/>
        </p:nvCxnSpPr>
        <p:spPr>
          <a:xfrm>
            <a:off x="2895765" y="2317537"/>
            <a:ext cx="0" cy="882862"/>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59" name="TextBox 58"/>
          <p:cNvSpPr txBox="1"/>
          <p:nvPr/>
        </p:nvSpPr>
        <p:spPr>
          <a:xfrm>
            <a:off x="2387185" y="2564211"/>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10</a:t>
            </a:r>
          </a:p>
        </p:txBody>
      </p:sp>
      <p:cxnSp>
        <p:nvCxnSpPr>
          <p:cNvPr id="58" name="Straight Arrow Connector 57"/>
          <p:cNvCxnSpPr/>
          <p:nvPr/>
        </p:nvCxnSpPr>
        <p:spPr>
          <a:xfrm>
            <a:off x="2894971" y="3988693"/>
            <a:ext cx="0" cy="882862"/>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pic>
        <p:nvPicPr>
          <p:cNvPr id="62" name="Picture 61"/>
          <p:cNvPicPr/>
          <p:nvPr/>
        </p:nvPicPr>
        <p:blipFill>
          <a:blip r:embed="rId6"/>
          <a:stretch>
            <a:fillRect/>
          </a:stretch>
        </p:blipFill>
        <p:spPr>
          <a:xfrm>
            <a:off x="6159192" y="4003541"/>
            <a:ext cx="5943600" cy="2759710"/>
          </a:xfrm>
          <a:prstGeom prst="rect">
            <a:avLst/>
          </a:prstGeom>
        </p:spPr>
      </p:pic>
      <p:sp>
        <p:nvSpPr>
          <p:cNvPr id="63" name="TextBox 62"/>
          <p:cNvSpPr txBox="1"/>
          <p:nvPr/>
        </p:nvSpPr>
        <p:spPr>
          <a:xfrm>
            <a:off x="9142412" y="4445663"/>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10</a:t>
            </a:r>
          </a:p>
        </p:txBody>
      </p:sp>
      <p:sp>
        <p:nvSpPr>
          <p:cNvPr id="56" name="TextBox 55"/>
          <p:cNvSpPr txBox="1"/>
          <p:nvPr/>
        </p:nvSpPr>
        <p:spPr>
          <a:xfrm>
            <a:off x="6704012" y="1050131"/>
            <a:ext cx="5181600" cy="3064669"/>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Query TFS for patch work item</a:t>
            </a:r>
          </a:p>
          <a:p>
            <a:pPr marL="342900" indent="-342900">
              <a:buAutoNum type="arabicPeriod"/>
            </a:pPr>
            <a:r>
              <a:rPr lang="en-US" dirty="0" smtClean="0">
                <a:gradFill>
                  <a:gsLst>
                    <a:gs pos="0">
                      <a:schemeClr val="tx1"/>
                    </a:gs>
                    <a:gs pos="86000">
                      <a:schemeClr val="tx1"/>
                    </a:gs>
                  </a:gsLst>
                  <a:lin ang="5400000" scaled="0"/>
                </a:gradFill>
              </a:rPr>
              <a:t>Validate TFS work item for quality</a:t>
            </a:r>
          </a:p>
          <a:p>
            <a:pPr marL="342900" indent="-342900">
              <a:buAutoNum type="arabicPeriod"/>
            </a:pPr>
            <a:r>
              <a:rPr lang="en-US" dirty="0" smtClean="0">
                <a:gradFill>
                  <a:gsLst>
                    <a:gs pos="0">
                      <a:schemeClr val="tx1"/>
                    </a:gs>
                    <a:gs pos="86000">
                      <a:schemeClr val="tx1"/>
                    </a:gs>
                  </a:gsLst>
                  <a:lin ang="5400000" scaled="0"/>
                </a:gradFill>
              </a:rPr>
              <a:t>Update new work item to “Approved”</a:t>
            </a:r>
          </a:p>
          <a:p>
            <a:pPr marL="342900" indent="-342900">
              <a:buAutoNum type="arabicPeriod"/>
            </a:pPr>
            <a:r>
              <a:rPr lang="en-US" dirty="0" smtClean="0">
                <a:gradFill>
                  <a:gsLst>
                    <a:gs pos="0">
                      <a:schemeClr val="tx1"/>
                    </a:gs>
                    <a:gs pos="86000">
                      <a:schemeClr val="tx1"/>
                    </a:gs>
                  </a:gsLst>
                  <a:lin ang="5400000" scaled="0"/>
                </a:gradFill>
              </a:rPr>
              <a:t>Synchronize server with SUP</a:t>
            </a:r>
          </a:p>
          <a:p>
            <a:pPr marL="342900" indent="-342900">
              <a:buAutoNum type="arabicPeriod"/>
            </a:pPr>
            <a:r>
              <a:rPr lang="en-US" dirty="0">
                <a:gradFill>
                  <a:gsLst>
                    <a:gs pos="0">
                      <a:schemeClr val="tx1"/>
                    </a:gs>
                    <a:gs pos="86000">
                      <a:schemeClr val="tx1"/>
                    </a:gs>
                  </a:gsLst>
                  <a:lin ang="5400000" scaled="0"/>
                </a:gradFill>
              </a:rPr>
              <a:t>Create update package and deployment</a:t>
            </a:r>
          </a:p>
          <a:p>
            <a:pPr marL="342900" indent="-342900">
              <a:buAutoNum type="arabicPeriod"/>
            </a:pPr>
            <a:r>
              <a:rPr lang="en-US" dirty="0" smtClean="0">
                <a:gradFill>
                  <a:gsLst>
                    <a:gs pos="0">
                      <a:schemeClr val="tx1"/>
                    </a:gs>
                    <a:gs pos="86000">
                      <a:schemeClr val="tx1"/>
                    </a:gs>
                  </a:gsLst>
                  <a:lin ang="5400000" scaled="0"/>
                </a:gradFill>
              </a:rPr>
              <a:t>Update work item to “Waiting for QC”</a:t>
            </a:r>
            <a:endParaRPr lang="en-US" dirty="0">
              <a:gradFill>
                <a:gsLst>
                  <a:gs pos="0">
                    <a:schemeClr val="tx1"/>
                  </a:gs>
                  <a:gs pos="86000">
                    <a:schemeClr val="tx1"/>
                  </a:gs>
                </a:gsLst>
                <a:lin ang="5400000" scaled="0"/>
              </a:gradFill>
            </a:endParaRPr>
          </a:p>
          <a:p>
            <a:pPr marL="342900" indent="-342900">
              <a:buAutoNum type="arabicPeriod"/>
            </a:pPr>
            <a:r>
              <a:rPr lang="en-US" dirty="0" smtClean="0">
                <a:gradFill>
                  <a:gsLst>
                    <a:gs pos="0">
                      <a:schemeClr val="tx1"/>
                    </a:gs>
                    <a:gs pos="86000">
                      <a:schemeClr val="tx1"/>
                    </a:gs>
                  </a:gsLst>
                  <a:lin ang="5400000" scaled="0"/>
                </a:gradFill>
              </a:rPr>
              <a:t>Validate package (manual)</a:t>
            </a:r>
          </a:p>
          <a:p>
            <a:pPr marL="342900" indent="-342900">
              <a:buAutoNum type="arabicPeriod"/>
            </a:pPr>
            <a:r>
              <a:rPr lang="en-US" dirty="0" smtClean="0">
                <a:gradFill>
                  <a:gsLst>
                    <a:gs pos="0">
                      <a:schemeClr val="tx1"/>
                    </a:gs>
                    <a:gs pos="86000">
                      <a:schemeClr val="tx1"/>
                    </a:gs>
                  </a:gsLst>
                  <a:lin ang="5400000" scaled="0"/>
                </a:gradFill>
              </a:rPr>
              <a:t>Update TFS work item (manual)</a:t>
            </a:r>
            <a:endParaRPr lang="en-US" dirty="0">
              <a:gradFill>
                <a:gsLst>
                  <a:gs pos="0">
                    <a:schemeClr val="tx1"/>
                  </a:gs>
                  <a:gs pos="86000">
                    <a:schemeClr val="tx1"/>
                  </a:gs>
                </a:gsLst>
                <a:lin ang="5400000" scaled="0"/>
              </a:gradFill>
            </a:endParaRPr>
          </a:p>
          <a:p>
            <a:pPr marL="342900" indent="-342900">
              <a:buAutoNum type="arabicPeriod"/>
            </a:pPr>
            <a:r>
              <a:rPr lang="en-US" dirty="0" smtClean="0">
                <a:gradFill>
                  <a:gsLst>
                    <a:gs pos="0">
                      <a:schemeClr val="tx1"/>
                    </a:gs>
                    <a:gs pos="86000">
                      <a:schemeClr val="tx1"/>
                    </a:gs>
                  </a:gsLst>
                  <a:lin ang="5400000" scaled="0"/>
                </a:gradFill>
              </a:rPr>
              <a:t>Query TFS for validated work items</a:t>
            </a:r>
          </a:p>
          <a:p>
            <a:pPr marL="342900" indent="-342900">
              <a:buAutoNum type="arabicPeriod"/>
            </a:pPr>
            <a:r>
              <a:rPr lang="en-US" dirty="0" smtClean="0">
                <a:gradFill>
                  <a:gsLst>
                    <a:gs pos="0">
                      <a:schemeClr val="tx1"/>
                    </a:gs>
                    <a:gs pos="86000">
                      <a:schemeClr val="tx1"/>
                    </a:gs>
                  </a:gsLst>
                  <a:lin ang="5400000" scaled="0"/>
                </a:gradFill>
              </a:rPr>
              <a:t>Distribute package</a:t>
            </a:r>
          </a:p>
        </p:txBody>
      </p:sp>
    </p:spTree>
    <p:extLst>
      <p:ext uri="{BB962C8B-B14F-4D97-AF65-F5344CB8AC3E}">
        <p14:creationId xmlns:p14="http://schemas.microsoft.com/office/powerpoint/2010/main" val="170571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16227" y="4681755"/>
            <a:ext cx="998476" cy="1183417"/>
            <a:chOff x="7848600" y="2133600"/>
            <a:chExt cx="746356" cy="890981"/>
          </a:xfrm>
        </p:grpSpPr>
        <p:pic>
          <p:nvPicPr>
            <p:cNvPr id="30" name="Picture 29"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7848600" y="2133600"/>
              <a:ext cx="548394" cy="561860"/>
            </a:xfrm>
            <a:prstGeom prst="rect">
              <a:avLst/>
            </a:prstGeom>
            <a:noFill/>
            <a:ln w="9525">
              <a:noFill/>
              <a:miter lim="800000"/>
              <a:headEnd/>
              <a:tailEnd/>
            </a:ln>
          </p:spPr>
        </p:pic>
        <p:sp>
          <p:nvSpPr>
            <p:cNvPr id="31" name="AutoShape 17"/>
            <p:cNvSpPr>
              <a:spLocks noChangeArrowheads="1"/>
            </p:cNvSpPr>
            <p:nvPr/>
          </p:nvSpPr>
          <p:spPr bwMode="auto">
            <a:xfrm flipH="1">
              <a:off x="8107973" y="2414530"/>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2" name="TextBox 31"/>
            <p:cNvSpPr txBox="1"/>
            <p:nvPr/>
          </p:nvSpPr>
          <p:spPr>
            <a:xfrm>
              <a:off x="8053755" y="2792859"/>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3" name="Picture 17" descr="C:\Program Files (x86)\Microsoft Office\MEDIA\CAGCAT10\j0285750.wmf"/>
            <p:cNvPicPr>
              <a:picLocks noChangeAspect="1" noChangeArrowheads="1"/>
            </p:cNvPicPr>
            <p:nvPr/>
          </p:nvPicPr>
          <p:blipFill>
            <a:blip r:embed="rId4" cstate="print"/>
            <a:srcRect/>
            <a:stretch>
              <a:fillRect/>
            </a:stretch>
          </p:blipFill>
          <p:spPr bwMode="auto">
            <a:xfrm>
              <a:off x="8061556" y="2517975"/>
              <a:ext cx="304062" cy="143882"/>
            </a:xfrm>
            <a:prstGeom prst="rect">
              <a:avLst/>
            </a:prstGeom>
            <a:noFill/>
          </p:spPr>
        </p:pic>
        <p:pic>
          <p:nvPicPr>
            <p:cNvPr id="34" name="Picture 17" descr="C:\Program Files (x86)\Microsoft Office\MEDIA\CAGCAT10\j0285750.wmf"/>
            <p:cNvPicPr>
              <a:picLocks noChangeAspect="1" noChangeArrowheads="1"/>
            </p:cNvPicPr>
            <p:nvPr/>
          </p:nvPicPr>
          <p:blipFill>
            <a:blip r:embed="rId4" cstate="print"/>
            <a:srcRect/>
            <a:stretch>
              <a:fillRect/>
            </a:stretch>
          </p:blipFill>
          <p:spPr bwMode="auto">
            <a:xfrm>
              <a:off x="8176225" y="2606272"/>
              <a:ext cx="304062" cy="143882"/>
            </a:xfrm>
            <a:prstGeom prst="rect">
              <a:avLst/>
            </a:prstGeom>
            <a:noFill/>
          </p:spPr>
        </p:pic>
        <p:pic>
          <p:nvPicPr>
            <p:cNvPr id="35" name="Picture 34" descr="C:\Program Files (x86)\Microsoft Office\MEDIA\CAGCAT10\j0285750.wmf"/>
            <p:cNvPicPr>
              <a:picLocks noChangeAspect="1" noChangeArrowheads="1"/>
            </p:cNvPicPr>
            <p:nvPr/>
          </p:nvPicPr>
          <p:blipFill>
            <a:blip r:embed="rId4" cstate="print"/>
            <a:srcRect/>
            <a:stretch>
              <a:fillRect/>
            </a:stretch>
          </p:blipFill>
          <p:spPr bwMode="auto">
            <a:xfrm>
              <a:off x="8290894" y="2694568"/>
              <a:ext cx="304062" cy="143882"/>
            </a:xfrm>
            <a:prstGeom prst="rect">
              <a:avLst/>
            </a:prstGeom>
            <a:noFill/>
          </p:spPr>
        </p:pic>
      </p:grpSp>
      <p:grpSp>
        <p:nvGrpSpPr>
          <p:cNvPr id="16" name="Group 15"/>
          <p:cNvGrpSpPr/>
          <p:nvPr/>
        </p:nvGrpSpPr>
        <p:grpSpPr>
          <a:xfrm>
            <a:off x="2266450" y="4692475"/>
            <a:ext cx="845071" cy="1183417"/>
            <a:chOff x="6044095" y="2130924"/>
            <a:chExt cx="631687" cy="890981"/>
          </a:xfrm>
        </p:grpSpPr>
        <p:pic>
          <p:nvPicPr>
            <p:cNvPr id="36" name="Picture 35"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044095" y="2130924"/>
              <a:ext cx="548394" cy="561860"/>
            </a:xfrm>
            <a:prstGeom prst="rect">
              <a:avLst/>
            </a:prstGeom>
            <a:noFill/>
            <a:ln w="9525">
              <a:noFill/>
              <a:miter lim="800000"/>
              <a:headEnd/>
              <a:tailEnd/>
            </a:ln>
          </p:spPr>
        </p:pic>
        <p:sp>
          <p:nvSpPr>
            <p:cNvPr id="37" name="AutoShape 17"/>
            <p:cNvSpPr>
              <a:spLocks noChangeArrowheads="1"/>
            </p:cNvSpPr>
            <p:nvPr/>
          </p:nvSpPr>
          <p:spPr bwMode="auto">
            <a:xfrm flipH="1">
              <a:off x="6303468" y="2411854"/>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8" name="TextBox 37"/>
            <p:cNvSpPr txBox="1"/>
            <p:nvPr/>
          </p:nvSpPr>
          <p:spPr>
            <a:xfrm>
              <a:off x="6170181" y="2790183"/>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9" name="Picture 17" descr="C:\Program Files (x86)\Microsoft Office\MEDIA\CAGCAT10\j0285750.wmf"/>
            <p:cNvPicPr>
              <a:picLocks noChangeAspect="1" noChangeArrowheads="1"/>
            </p:cNvPicPr>
            <p:nvPr/>
          </p:nvPicPr>
          <p:blipFill>
            <a:blip r:embed="rId4" cstate="print"/>
            <a:srcRect/>
            <a:stretch>
              <a:fillRect/>
            </a:stretch>
          </p:blipFill>
          <p:spPr bwMode="auto">
            <a:xfrm>
              <a:off x="6257051" y="2515299"/>
              <a:ext cx="304062" cy="143882"/>
            </a:xfrm>
            <a:prstGeom prst="rect">
              <a:avLst/>
            </a:prstGeom>
            <a:noFill/>
          </p:spPr>
        </p:pic>
        <p:pic>
          <p:nvPicPr>
            <p:cNvPr id="40" name="Picture 17" descr="C:\Program Files (x86)\Microsoft Office\MEDIA\CAGCAT10\j0285750.wmf"/>
            <p:cNvPicPr>
              <a:picLocks noChangeAspect="1" noChangeArrowheads="1"/>
            </p:cNvPicPr>
            <p:nvPr/>
          </p:nvPicPr>
          <p:blipFill>
            <a:blip r:embed="rId4" cstate="print"/>
            <a:srcRect/>
            <a:stretch>
              <a:fillRect/>
            </a:stretch>
          </p:blipFill>
          <p:spPr bwMode="auto">
            <a:xfrm>
              <a:off x="6371720" y="2603596"/>
              <a:ext cx="304062" cy="143882"/>
            </a:xfrm>
            <a:prstGeom prst="rect">
              <a:avLst/>
            </a:prstGeom>
            <a:noFill/>
          </p:spPr>
        </p:pic>
      </p:grpSp>
      <p:grpSp>
        <p:nvGrpSpPr>
          <p:cNvPr id="15" name="Group 14"/>
          <p:cNvGrpSpPr/>
          <p:nvPr/>
        </p:nvGrpSpPr>
        <p:grpSpPr>
          <a:xfrm>
            <a:off x="2427947" y="5017176"/>
            <a:ext cx="733642" cy="1183417"/>
            <a:chOff x="4205998" y="2131816"/>
            <a:chExt cx="548394" cy="890981"/>
          </a:xfrm>
        </p:grpSpPr>
        <p:pic>
          <p:nvPicPr>
            <p:cNvPr id="41" name="Picture 4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205998" y="2131816"/>
              <a:ext cx="548394" cy="561860"/>
            </a:xfrm>
            <a:prstGeom prst="rect">
              <a:avLst/>
            </a:prstGeom>
            <a:noFill/>
            <a:ln w="12700">
              <a:noFill/>
              <a:prstDash val="sysDash"/>
              <a:miter lim="800000"/>
              <a:headEnd/>
              <a:tailEnd/>
            </a:ln>
          </p:spPr>
        </p:pic>
        <p:sp>
          <p:nvSpPr>
            <p:cNvPr id="42" name="AutoShape 17"/>
            <p:cNvSpPr>
              <a:spLocks noChangeArrowheads="1"/>
            </p:cNvSpPr>
            <p:nvPr/>
          </p:nvSpPr>
          <p:spPr bwMode="auto">
            <a:xfrm flipH="1">
              <a:off x="4465371" y="2412746"/>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3" name="TextBox 42"/>
            <p:cNvSpPr txBox="1"/>
            <p:nvPr/>
          </p:nvSpPr>
          <p:spPr>
            <a:xfrm>
              <a:off x="4332080" y="2791075"/>
              <a:ext cx="138086"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4" name="Picture 17" descr="C:\Program Files (x86)\Microsoft Office\MEDIA\CAGCAT10\j0285750.wmf"/>
            <p:cNvPicPr>
              <a:picLocks noChangeAspect="1" noChangeArrowheads="1"/>
            </p:cNvPicPr>
            <p:nvPr/>
          </p:nvPicPr>
          <p:blipFill>
            <a:blip r:embed="rId4" cstate="print"/>
            <a:srcRect/>
            <a:stretch>
              <a:fillRect/>
            </a:stretch>
          </p:blipFill>
          <p:spPr bwMode="auto">
            <a:xfrm>
              <a:off x="4418954" y="2516191"/>
              <a:ext cx="304062" cy="143882"/>
            </a:xfrm>
            <a:prstGeom prst="rect">
              <a:avLst/>
            </a:prstGeom>
            <a:noFill/>
          </p:spPr>
        </p:pic>
      </p:grpSp>
      <p:sp>
        <p:nvSpPr>
          <p:cNvPr id="8" name="Shape 187393"/>
          <p:cNvSpPr>
            <a:spLocks noGrp="1" noChangeArrowheads="1"/>
          </p:cNvSpPr>
          <p:nvPr>
            <p:ph type="title"/>
          </p:nvPr>
        </p:nvSpPr>
        <p:spPr/>
        <p:txBody>
          <a:bodyPr/>
          <a:lstStyle/>
          <a:p>
            <a:r>
              <a:rPr lang="en-US" smtClean="0"/>
              <a:t>Automated Patch Process</a:t>
            </a:r>
            <a:endParaRPr lang="en-US" dirty="0" smtClean="0"/>
          </a:p>
        </p:txBody>
      </p:sp>
      <p:pic>
        <p:nvPicPr>
          <p:cNvPr id="7" name="Picture 6"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963917" y="5287591"/>
            <a:ext cx="733642" cy="746272"/>
          </a:xfrm>
          <a:prstGeom prst="rect">
            <a:avLst/>
          </a:prstGeom>
          <a:noFill/>
          <a:ln w="12700">
            <a:noFill/>
            <a:prstDash val="sysDash"/>
            <a:miter lim="800000"/>
            <a:headEnd/>
            <a:tailEnd/>
          </a:ln>
        </p:spPr>
      </p:pic>
      <p:pic>
        <p:nvPicPr>
          <p:cNvPr id="9" name="Picture 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246618" y="5284259"/>
            <a:ext cx="733642" cy="746272"/>
          </a:xfrm>
          <a:prstGeom prst="rect">
            <a:avLst/>
          </a:prstGeom>
          <a:noFill/>
          <a:ln w="12700">
            <a:noFill/>
            <a:prstDash val="sysDash"/>
            <a:miter lim="800000"/>
            <a:headEnd/>
            <a:tailEnd/>
          </a:ln>
        </p:spPr>
      </p:pic>
      <p:sp>
        <p:nvSpPr>
          <p:cNvPr id="11" name="AutoShape 17"/>
          <p:cNvSpPr>
            <a:spLocks noChangeArrowheads="1"/>
          </p:cNvSpPr>
          <p:nvPr/>
        </p:nvSpPr>
        <p:spPr bwMode="auto">
          <a:xfrm flipH="1">
            <a:off x="3330738" y="5651021"/>
            <a:ext cx="305821" cy="246557"/>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12" name="TextBox 11"/>
          <p:cNvSpPr txBox="1"/>
          <p:nvPr/>
        </p:nvSpPr>
        <p:spPr>
          <a:xfrm>
            <a:off x="1618389" y="6153523"/>
            <a:ext cx="325281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Worldwide</a:t>
            </a:r>
            <a:r>
              <a:rPr kumimoji="0" lang="en-US" sz="1400" b="1" i="0" u="none" strike="noStrike" kern="0" cap="none" spc="0" normalizeH="0" noProof="0" dirty="0" smtClean="0">
                <a:ln>
                  <a:noFill/>
                </a:ln>
                <a:effectLst/>
                <a:uLnTx/>
                <a:uFillTx/>
              </a:rPr>
              <a:t> Primary/Secondary Sites</a:t>
            </a:r>
            <a:endParaRPr kumimoji="0" lang="en-US" sz="1400" b="1" i="0" u="none" strike="noStrike" kern="0" cap="none" spc="0" normalizeH="0" baseline="0" noProof="0" dirty="0" smtClean="0">
              <a:ln>
                <a:noFill/>
              </a:ln>
              <a:effectLst/>
              <a:uLnTx/>
              <a:uFillTx/>
            </a:endParaRPr>
          </a:p>
        </p:txBody>
      </p:sp>
      <p:pic>
        <p:nvPicPr>
          <p:cNvPr id="13" name="Picture 17" descr="C:\Program Files (x86)\Microsoft Office\MEDIA\CAGCAT10\j0285750.wmf"/>
          <p:cNvPicPr>
            <a:picLocks noChangeAspect="1" noChangeArrowheads="1"/>
          </p:cNvPicPr>
          <p:nvPr/>
        </p:nvPicPr>
        <p:blipFill>
          <a:blip r:embed="rId4" cstate="print"/>
          <a:srcRect/>
          <a:stretch>
            <a:fillRect/>
          </a:stretch>
        </p:blipFill>
        <p:spPr bwMode="auto">
          <a:xfrm>
            <a:off x="3422045" y="5913255"/>
            <a:ext cx="406774" cy="191106"/>
          </a:xfrm>
          <a:prstGeom prst="rect">
            <a:avLst/>
          </a:prstGeom>
          <a:noFill/>
        </p:spPr>
      </p:pic>
      <p:grpSp>
        <p:nvGrpSpPr>
          <p:cNvPr id="14" name="Group 13"/>
          <p:cNvGrpSpPr/>
          <p:nvPr/>
        </p:nvGrpSpPr>
        <p:grpSpPr>
          <a:xfrm>
            <a:off x="2429817" y="5603667"/>
            <a:ext cx="676397" cy="810281"/>
            <a:chOff x="2640683" y="2413638"/>
            <a:chExt cx="505604" cy="610051"/>
          </a:xfrm>
        </p:grpSpPr>
        <p:sp>
          <p:nvSpPr>
            <p:cNvPr id="45" name="AutoShape 17"/>
            <p:cNvSpPr>
              <a:spLocks noChangeArrowheads="1"/>
            </p:cNvSpPr>
            <p:nvPr/>
          </p:nvSpPr>
          <p:spPr bwMode="auto">
            <a:xfrm flipH="1">
              <a:off x="2773973" y="2413638"/>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6" name="TextBox 45"/>
            <p:cNvSpPr txBox="1"/>
            <p:nvPr/>
          </p:nvSpPr>
          <p:spPr>
            <a:xfrm>
              <a:off x="2640683" y="2791967"/>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7" name="Picture 17" descr="C:\Program Files (x86)\Microsoft Office\MEDIA\CAGCAT10\j0285750.wmf"/>
            <p:cNvPicPr>
              <a:picLocks noChangeAspect="1" noChangeArrowheads="1"/>
            </p:cNvPicPr>
            <p:nvPr/>
          </p:nvPicPr>
          <p:blipFill>
            <a:blip r:embed="rId4" cstate="print"/>
            <a:srcRect/>
            <a:stretch>
              <a:fillRect/>
            </a:stretch>
          </p:blipFill>
          <p:spPr bwMode="auto">
            <a:xfrm>
              <a:off x="2727556" y="2517083"/>
              <a:ext cx="304062" cy="143882"/>
            </a:xfrm>
            <a:prstGeom prst="rect">
              <a:avLst/>
            </a:prstGeom>
            <a:noFill/>
          </p:spPr>
        </p:pic>
        <p:pic>
          <p:nvPicPr>
            <p:cNvPr id="48" name="Picture 17" descr="C:\Program Files (x86)\Microsoft Office\MEDIA\CAGCAT10\j0285750.wmf"/>
            <p:cNvPicPr>
              <a:picLocks noChangeAspect="1" noChangeArrowheads="1"/>
            </p:cNvPicPr>
            <p:nvPr/>
          </p:nvPicPr>
          <p:blipFill>
            <a:blip r:embed="rId4" cstate="print"/>
            <a:srcRect/>
            <a:stretch>
              <a:fillRect/>
            </a:stretch>
          </p:blipFill>
          <p:spPr bwMode="auto">
            <a:xfrm>
              <a:off x="2842225" y="2605380"/>
              <a:ext cx="304062" cy="143882"/>
            </a:xfrm>
            <a:prstGeom prst="rect">
              <a:avLst/>
            </a:prstGeom>
            <a:noFill/>
          </p:spPr>
        </p:pic>
      </p:grpSp>
      <p:sp>
        <p:nvSpPr>
          <p:cNvPr id="26" name="TextBox 25"/>
          <p:cNvSpPr txBox="1"/>
          <p:nvPr/>
        </p:nvSpPr>
        <p:spPr>
          <a:xfrm>
            <a:off x="3644067" y="3394939"/>
            <a:ext cx="2815080"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Microsoft 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effectLst/>
                <a:uLnTx/>
                <a:uFillTx/>
              </a:rPr>
              <a:t>ConfigMgr</a:t>
            </a:r>
            <a:r>
              <a:rPr kumimoji="0" lang="en-US" sz="1600" b="1" i="0" u="none" strike="noStrike" kern="0" cap="none" spc="0" normalizeH="0" baseline="0" noProof="0" dirty="0" smtClean="0">
                <a:ln>
                  <a:noFill/>
                </a:ln>
                <a:effectLst/>
                <a:uLnTx/>
                <a:uFillTx/>
              </a:rPr>
              <a:t> 07 Central Site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280,000 Clients Managed</a:t>
            </a:r>
          </a:p>
        </p:txBody>
      </p:sp>
      <p:grpSp>
        <p:nvGrpSpPr>
          <p:cNvPr id="27" name="Group 26"/>
          <p:cNvGrpSpPr/>
          <p:nvPr/>
        </p:nvGrpSpPr>
        <p:grpSpPr>
          <a:xfrm>
            <a:off x="2614284" y="3200399"/>
            <a:ext cx="893959" cy="949311"/>
            <a:chOff x="4404606" y="990599"/>
            <a:chExt cx="548394" cy="561859"/>
          </a:xfrm>
        </p:grpSpPr>
        <p:pic>
          <p:nvPicPr>
            <p:cNvPr id="28" name="Picture 27"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404606" y="990599"/>
              <a:ext cx="548394" cy="561859"/>
            </a:xfrm>
            <a:prstGeom prst="rect">
              <a:avLst/>
            </a:prstGeom>
            <a:noFill/>
            <a:ln w="9525">
              <a:noFill/>
              <a:miter lim="800000"/>
              <a:headEnd/>
              <a:tailEnd/>
            </a:ln>
          </p:spPr>
        </p:pic>
        <p:sp>
          <p:nvSpPr>
            <p:cNvPr id="29" name="AutoShape 17"/>
            <p:cNvSpPr>
              <a:spLocks noChangeArrowheads="1"/>
            </p:cNvSpPr>
            <p:nvPr/>
          </p:nvSpPr>
          <p:spPr bwMode="auto">
            <a:xfrm flipH="1">
              <a:off x="4693213" y="1271529"/>
              <a:ext cx="228600" cy="185630"/>
            </a:xfrm>
            <a:prstGeom prst="can">
              <a:avLst>
                <a:gd name="adj" fmla="val 27020"/>
              </a:avLst>
            </a:prstGeom>
            <a:solidFill>
              <a:schemeClr val="accent4">
                <a:lumMod val="50000"/>
              </a:schemeClr>
            </a:solidFill>
            <a:ln w="3175">
              <a:solidFill>
                <a:srgbClr val="005825">
                  <a:lumMod val="90000"/>
                  <a:lumOff val="1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grpSp>
      <p:pic>
        <p:nvPicPr>
          <p:cNvPr id="23" name="Picture 22" descr="C:\Program Files (x86)\Microsoft Office\MEDIA\CAGCAT10\j0285750.wmf"/>
          <p:cNvPicPr>
            <a:picLocks noChangeAspect="1" noChangeArrowheads="1"/>
          </p:cNvPicPr>
          <p:nvPr/>
        </p:nvPicPr>
        <p:blipFill>
          <a:blip r:embed="rId4" cstate="print"/>
          <a:srcRect/>
          <a:stretch>
            <a:fillRect/>
          </a:stretch>
        </p:blipFill>
        <p:spPr bwMode="auto">
          <a:xfrm>
            <a:off x="3550085" y="6050166"/>
            <a:ext cx="406774" cy="191106"/>
          </a:xfrm>
          <a:prstGeom prst="rect">
            <a:avLst/>
          </a:prstGeom>
          <a:noFill/>
        </p:spPr>
      </p:pic>
      <p:pic>
        <p:nvPicPr>
          <p:cNvPr id="24" name="Picture 23" descr="C:\Program Files (x86)\Microsoft Office\MEDIA\CAGCAT10\j0285750.wmf"/>
          <p:cNvPicPr>
            <a:picLocks noChangeAspect="1" noChangeArrowheads="1"/>
          </p:cNvPicPr>
          <p:nvPr/>
        </p:nvPicPr>
        <p:blipFill>
          <a:blip r:embed="rId4" cstate="print"/>
          <a:srcRect/>
          <a:stretch>
            <a:fillRect/>
          </a:stretch>
        </p:blipFill>
        <p:spPr bwMode="auto">
          <a:xfrm>
            <a:off x="3575449" y="6030531"/>
            <a:ext cx="406774" cy="191106"/>
          </a:xfrm>
          <a:prstGeom prst="rect">
            <a:avLst/>
          </a:prstGeom>
          <a:noFill/>
        </p:spPr>
      </p:pic>
      <p:pic>
        <p:nvPicPr>
          <p:cNvPr id="25" name="Picture 17" descr="C:\Program Files (x86)\Microsoft Office\MEDIA\CAGCAT10\j0285750.wmf"/>
          <p:cNvPicPr>
            <a:picLocks noChangeAspect="1" noChangeArrowheads="1"/>
          </p:cNvPicPr>
          <p:nvPr/>
        </p:nvPicPr>
        <p:blipFill>
          <a:blip r:embed="rId4" cstate="print"/>
          <a:srcRect/>
          <a:stretch>
            <a:fillRect/>
          </a:stretch>
        </p:blipFill>
        <p:spPr bwMode="auto">
          <a:xfrm>
            <a:off x="3268641" y="5783902"/>
            <a:ext cx="406774" cy="191106"/>
          </a:xfrm>
          <a:prstGeom prst="rect">
            <a:avLst/>
          </a:prstGeom>
          <a:noFill/>
        </p:spPr>
      </p:pic>
      <p:pic>
        <p:nvPicPr>
          <p:cNvPr id="49" name="Picture 4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22191" y="1556225"/>
            <a:ext cx="733642" cy="746273"/>
          </a:xfrm>
          <a:prstGeom prst="rect">
            <a:avLst/>
          </a:prstGeom>
          <a:noFill/>
          <a:ln w="12700">
            <a:noFill/>
            <a:prstDash val="sysDash"/>
            <a:miter lim="800000"/>
            <a:headEnd/>
            <a:tailEnd/>
          </a:ln>
        </p:spPr>
      </p:pic>
      <p:sp>
        <p:nvSpPr>
          <p:cNvPr id="50" name="TextBox 49"/>
          <p:cNvSpPr txBox="1"/>
          <p:nvPr/>
        </p:nvSpPr>
        <p:spPr>
          <a:xfrm>
            <a:off x="37359" y="2317537"/>
            <a:ext cx="1901085"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Team Foundation Server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(TFS)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Work Items</a:t>
            </a:r>
            <a:endParaRPr kumimoji="0" lang="en-US" sz="1400" b="1" i="0" u="none" strike="noStrike" kern="0" cap="none" spc="0" normalizeH="0" baseline="0" noProof="0" dirty="0" smtClean="0">
              <a:ln>
                <a:noFill/>
              </a:ln>
              <a:effectLst/>
              <a:uLnTx/>
              <a:uFillTx/>
            </a:endParaRPr>
          </a:p>
        </p:txBody>
      </p:sp>
      <p:pic>
        <p:nvPicPr>
          <p:cNvPr id="51" name="Picture 5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737881" y="1513926"/>
            <a:ext cx="733642" cy="754772"/>
          </a:xfrm>
          <a:prstGeom prst="rect">
            <a:avLst/>
          </a:prstGeom>
          <a:noFill/>
          <a:ln w="9525">
            <a:noFill/>
            <a:miter lim="800000"/>
            <a:headEnd/>
            <a:tailEnd/>
          </a:ln>
        </p:spPr>
      </p:pic>
      <p:sp>
        <p:nvSpPr>
          <p:cNvPr id="52" name="AutoShape 17"/>
          <p:cNvSpPr>
            <a:spLocks noChangeArrowheads="1"/>
          </p:cNvSpPr>
          <p:nvPr/>
        </p:nvSpPr>
        <p:spPr bwMode="auto">
          <a:xfrm flipH="1">
            <a:off x="5141485" y="1944400"/>
            <a:ext cx="305821" cy="249366"/>
          </a:xfrm>
          <a:prstGeom prst="can">
            <a:avLst>
              <a:gd name="adj" fmla="val 27020"/>
            </a:avLst>
          </a:prstGeom>
          <a:ln>
            <a:headEnd/>
            <a:tailEnd/>
          </a:ln>
        </p:spPr>
        <p:style>
          <a:lnRef idx="1">
            <a:schemeClr val="accent6"/>
          </a:lnRef>
          <a:fillRef idx="3">
            <a:schemeClr val="accent6"/>
          </a:fillRef>
          <a:effectRef idx="2">
            <a:schemeClr val="accent6"/>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pic>
        <p:nvPicPr>
          <p:cNvPr id="53" name="Picture 52"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665412" y="1571264"/>
            <a:ext cx="733642" cy="746273"/>
          </a:xfrm>
          <a:prstGeom prst="rect">
            <a:avLst/>
          </a:prstGeom>
          <a:noFill/>
          <a:ln w="12700">
            <a:noFill/>
            <a:prstDash val="sysDash"/>
            <a:miter lim="800000"/>
            <a:headEnd/>
            <a:tailEnd/>
          </a:ln>
        </p:spPr>
      </p:pic>
      <p:sp>
        <p:nvSpPr>
          <p:cNvPr id="54" name="TextBox 53"/>
          <p:cNvSpPr txBox="1"/>
          <p:nvPr/>
        </p:nvSpPr>
        <p:spPr>
          <a:xfrm>
            <a:off x="1960532" y="1004398"/>
            <a:ext cx="1895071"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Action Server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Policy Execution</a:t>
            </a:r>
            <a:endParaRPr kumimoji="0" lang="en-US" sz="1400" b="1" i="0" u="none" strike="noStrike" kern="0" cap="none" spc="0" normalizeH="0" baseline="0" noProof="0" dirty="0" smtClean="0">
              <a:ln>
                <a:noFill/>
              </a:ln>
              <a:effectLst/>
              <a:uLnTx/>
              <a:uFillTx/>
            </a:endParaRPr>
          </a:p>
        </p:txBody>
      </p:sp>
      <p:sp>
        <p:nvSpPr>
          <p:cNvPr id="55" name="TextBox 54"/>
          <p:cNvSpPr txBox="1"/>
          <p:nvPr/>
        </p:nvSpPr>
        <p:spPr>
          <a:xfrm>
            <a:off x="4204317" y="1174842"/>
            <a:ext cx="1537600"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Database</a:t>
            </a:r>
          </a:p>
        </p:txBody>
      </p:sp>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629" y="1884907"/>
            <a:ext cx="269306" cy="298159"/>
          </a:xfrm>
          <a:prstGeom prst="rect">
            <a:avLst/>
          </a:prstGeom>
        </p:spPr>
      </p:pic>
      <p:cxnSp>
        <p:nvCxnSpPr>
          <p:cNvPr id="6" name="Straight Arrow Connector 5"/>
          <p:cNvCxnSpPr/>
          <p:nvPr/>
        </p:nvCxnSpPr>
        <p:spPr>
          <a:xfrm>
            <a:off x="2895765" y="2317537"/>
            <a:ext cx="0" cy="882862"/>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59" name="TextBox 58"/>
          <p:cNvSpPr txBox="1"/>
          <p:nvPr/>
        </p:nvSpPr>
        <p:spPr>
          <a:xfrm>
            <a:off x="2387185" y="2564211"/>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11</a:t>
            </a:r>
          </a:p>
        </p:txBody>
      </p:sp>
      <p:cxnSp>
        <p:nvCxnSpPr>
          <p:cNvPr id="58" name="Straight Arrow Connector 57"/>
          <p:cNvCxnSpPr/>
          <p:nvPr/>
        </p:nvCxnSpPr>
        <p:spPr>
          <a:xfrm>
            <a:off x="2894971" y="3988693"/>
            <a:ext cx="0" cy="882862"/>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pic>
        <p:nvPicPr>
          <p:cNvPr id="60" name="Picture 59"/>
          <p:cNvPicPr/>
          <p:nvPr/>
        </p:nvPicPr>
        <p:blipFill>
          <a:blip r:embed="rId6"/>
          <a:stretch>
            <a:fillRect/>
          </a:stretch>
        </p:blipFill>
        <p:spPr>
          <a:xfrm>
            <a:off x="6159192" y="4003541"/>
            <a:ext cx="5943600" cy="2759710"/>
          </a:xfrm>
          <a:prstGeom prst="rect">
            <a:avLst/>
          </a:prstGeom>
        </p:spPr>
      </p:pic>
      <p:sp>
        <p:nvSpPr>
          <p:cNvPr id="61" name="TextBox 60"/>
          <p:cNvSpPr txBox="1"/>
          <p:nvPr/>
        </p:nvSpPr>
        <p:spPr>
          <a:xfrm>
            <a:off x="9752012" y="5374639"/>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11</a:t>
            </a:r>
          </a:p>
        </p:txBody>
      </p:sp>
      <p:sp>
        <p:nvSpPr>
          <p:cNvPr id="56" name="TextBox 55"/>
          <p:cNvSpPr txBox="1"/>
          <p:nvPr/>
        </p:nvSpPr>
        <p:spPr>
          <a:xfrm>
            <a:off x="6704012" y="1066800"/>
            <a:ext cx="5181600" cy="3371136"/>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Query TFS for patch work item</a:t>
            </a:r>
          </a:p>
          <a:p>
            <a:pPr marL="342900" indent="-342900">
              <a:buAutoNum type="arabicPeriod"/>
            </a:pPr>
            <a:r>
              <a:rPr lang="en-US" dirty="0" smtClean="0">
                <a:gradFill>
                  <a:gsLst>
                    <a:gs pos="0">
                      <a:schemeClr val="tx1"/>
                    </a:gs>
                    <a:gs pos="86000">
                      <a:schemeClr val="tx1"/>
                    </a:gs>
                  </a:gsLst>
                  <a:lin ang="5400000" scaled="0"/>
                </a:gradFill>
              </a:rPr>
              <a:t>Validate TFS work item for quality</a:t>
            </a:r>
          </a:p>
          <a:p>
            <a:pPr marL="342900" indent="-342900">
              <a:buAutoNum type="arabicPeriod"/>
            </a:pPr>
            <a:r>
              <a:rPr lang="en-US" dirty="0" smtClean="0">
                <a:gradFill>
                  <a:gsLst>
                    <a:gs pos="0">
                      <a:schemeClr val="tx1"/>
                    </a:gs>
                    <a:gs pos="86000">
                      <a:schemeClr val="tx1"/>
                    </a:gs>
                  </a:gsLst>
                  <a:lin ang="5400000" scaled="0"/>
                </a:gradFill>
              </a:rPr>
              <a:t>Update new work item to “Approved”</a:t>
            </a:r>
          </a:p>
          <a:p>
            <a:pPr marL="342900" indent="-342900">
              <a:buAutoNum type="arabicPeriod"/>
            </a:pPr>
            <a:r>
              <a:rPr lang="en-US" dirty="0" smtClean="0">
                <a:gradFill>
                  <a:gsLst>
                    <a:gs pos="0">
                      <a:schemeClr val="tx1"/>
                    </a:gs>
                    <a:gs pos="86000">
                      <a:schemeClr val="tx1"/>
                    </a:gs>
                  </a:gsLst>
                  <a:lin ang="5400000" scaled="0"/>
                </a:gradFill>
              </a:rPr>
              <a:t>Synchronize server with SUP</a:t>
            </a:r>
          </a:p>
          <a:p>
            <a:pPr marL="342900" indent="-342900">
              <a:buAutoNum type="arabicPeriod"/>
            </a:pPr>
            <a:r>
              <a:rPr lang="en-US" dirty="0">
                <a:gradFill>
                  <a:gsLst>
                    <a:gs pos="0">
                      <a:schemeClr val="tx1"/>
                    </a:gs>
                    <a:gs pos="86000">
                      <a:schemeClr val="tx1"/>
                    </a:gs>
                  </a:gsLst>
                  <a:lin ang="5400000" scaled="0"/>
                </a:gradFill>
              </a:rPr>
              <a:t>Create update package and deployment</a:t>
            </a:r>
          </a:p>
          <a:p>
            <a:pPr marL="342900" indent="-342900">
              <a:buAutoNum type="arabicPeriod"/>
            </a:pPr>
            <a:r>
              <a:rPr lang="en-US" dirty="0" smtClean="0">
                <a:gradFill>
                  <a:gsLst>
                    <a:gs pos="0">
                      <a:schemeClr val="tx1"/>
                    </a:gs>
                    <a:gs pos="86000">
                      <a:schemeClr val="tx1"/>
                    </a:gs>
                  </a:gsLst>
                  <a:lin ang="5400000" scaled="0"/>
                </a:gradFill>
              </a:rPr>
              <a:t>Update work item to “Waiting for QC”</a:t>
            </a:r>
            <a:endParaRPr lang="en-US" dirty="0">
              <a:gradFill>
                <a:gsLst>
                  <a:gs pos="0">
                    <a:schemeClr val="tx1"/>
                  </a:gs>
                  <a:gs pos="86000">
                    <a:schemeClr val="tx1"/>
                  </a:gs>
                </a:gsLst>
                <a:lin ang="5400000" scaled="0"/>
              </a:gradFill>
            </a:endParaRPr>
          </a:p>
          <a:p>
            <a:pPr marL="342900" indent="-342900">
              <a:buAutoNum type="arabicPeriod"/>
            </a:pPr>
            <a:r>
              <a:rPr lang="en-US" dirty="0" smtClean="0">
                <a:gradFill>
                  <a:gsLst>
                    <a:gs pos="0">
                      <a:schemeClr val="tx1"/>
                    </a:gs>
                    <a:gs pos="86000">
                      <a:schemeClr val="tx1"/>
                    </a:gs>
                  </a:gsLst>
                  <a:lin ang="5400000" scaled="0"/>
                </a:gradFill>
              </a:rPr>
              <a:t>Validate package (manual)</a:t>
            </a:r>
          </a:p>
          <a:p>
            <a:pPr marL="342900" indent="-342900">
              <a:buAutoNum type="arabicPeriod"/>
            </a:pPr>
            <a:r>
              <a:rPr lang="en-US" dirty="0" smtClean="0">
                <a:gradFill>
                  <a:gsLst>
                    <a:gs pos="0">
                      <a:schemeClr val="tx1"/>
                    </a:gs>
                    <a:gs pos="86000">
                      <a:schemeClr val="tx1"/>
                    </a:gs>
                  </a:gsLst>
                  <a:lin ang="5400000" scaled="0"/>
                </a:gradFill>
              </a:rPr>
              <a:t>Update TFS work item (manual)</a:t>
            </a:r>
            <a:endParaRPr lang="en-US" dirty="0">
              <a:gradFill>
                <a:gsLst>
                  <a:gs pos="0">
                    <a:schemeClr val="tx1"/>
                  </a:gs>
                  <a:gs pos="86000">
                    <a:schemeClr val="tx1"/>
                  </a:gs>
                </a:gsLst>
                <a:lin ang="5400000" scaled="0"/>
              </a:gradFill>
            </a:endParaRPr>
          </a:p>
          <a:p>
            <a:pPr marL="342900" indent="-342900">
              <a:buAutoNum type="arabicPeriod"/>
            </a:pPr>
            <a:r>
              <a:rPr lang="en-US" dirty="0" smtClean="0">
                <a:gradFill>
                  <a:gsLst>
                    <a:gs pos="0">
                      <a:schemeClr val="tx1"/>
                    </a:gs>
                    <a:gs pos="86000">
                      <a:schemeClr val="tx1"/>
                    </a:gs>
                  </a:gsLst>
                  <a:lin ang="5400000" scaled="0"/>
                </a:gradFill>
              </a:rPr>
              <a:t>Query TFS for validated work items</a:t>
            </a:r>
          </a:p>
          <a:p>
            <a:pPr marL="342900" indent="-342900">
              <a:buAutoNum type="arabicPeriod"/>
            </a:pPr>
            <a:r>
              <a:rPr lang="en-US" dirty="0" smtClean="0">
                <a:gradFill>
                  <a:gsLst>
                    <a:gs pos="0">
                      <a:schemeClr val="tx1"/>
                    </a:gs>
                    <a:gs pos="86000">
                      <a:schemeClr val="tx1"/>
                    </a:gs>
                  </a:gsLst>
                  <a:lin ang="5400000" scaled="0"/>
                </a:gradFill>
              </a:rPr>
              <a:t>Distribute package</a:t>
            </a:r>
          </a:p>
          <a:p>
            <a:pPr marL="342900" indent="-342900">
              <a:buAutoNum type="arabicPeriod"/>
            </a:pPr>
            <a:r>
              <a:rPr lang="en-US" dirty="0" smtClean="0">
                <a:gradFill>
                  <a:gsLst>
                    <a:gs pos="0">
                      <a:schemeClr val="tx1"/>
                    </a:gs>
                    <a:gs pos="86000">
                      <a:schemeClr val="tx1"/>
                    </a:gs>
                  </a:gsLst>
                  <a:lin ang="5400000" scaled="0"/>
                </a:gradFill>
              </a:rPr>
              <a:t> Monitor replication</a:t>
            </a:r>
          </a:p>
        </p:txBody>
      </p:sp>
    </p:spTree>
    <p:extLst>
      <p:ext uri="{BB962C8B-B14F-4D97-AF65-F5344CB8AC3E}">
        <p14:creationId xmlns:p14="http://schemas.microsoft.com/office/powerpoint/2010/main" val="116782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16227" y="4681755"/>
            <a:ext cx="998476" cy="1183417"/>
            <a:chOff x="7848600" y="2133600"/>
            <a:chExt cx="746356" cy="890981"/>
          </a:xfrm>
        </p:grpSpPr>
        <p:pic>
          <p:nvPicPr>
            <p:cNvPr id="30" name="Picture 29"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7848600" y="2133600"/>
              <a:ext cx="548394" cy="561860"/>
            </a:xfrm>
            <a:prstGeom prst="rect">
              <a:avLst/>
            </a:prstGeom>
            <a:noFill/>
            <a:ln w="9525">
              <a:noFill/>
              <a:miter lim="800000"/>
              <a:headEnd/>
              <a:tailEnd/>
            </a:ln>
          </p:spPr>
        </p:pic>
        <p:sp>
          <p:nvSpPr>
            <p:cNvPr id="31" name="AutoShape 17"/>
            <p:cNvSpPr>
              <a:spLocks noChangeArrowheads="1"/>
            </p:cNvSpPr>
            <p:nvPr/>
          </p:nvSpPr>
          <p:spPr bwMode="auto">
            <a:xfrm flipH="1">
              <a:off x="8107973" y="2414530"/>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2" name="TextBox 31"/>
            <p:cNvSpPr txBox="1"/>
            <p:nvPr/>
          </p:nvSpPr>
          <p:spPr>
            <a:xfrm>
              <a:off x="8053755" y="2792859"/>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3" name="Picture 17" descr="C:\Program Files (x86)\Microsoft Office\MEDIA\CAGCAT10\j0285750.wmf"/>
            <p:cNvPicPr>
              <a:picLocks noChangeAspect="1" noChangeArrowheads="1"/>
            </p:cNvPicPr>
            <p:nvPr/>
          </p:nvPicPr>
          <p:blipFill>
            <a:blip r:embed="rId4" cstate="print"/>
            <a:srcRect/>
            <a:stretch>
              <a:fillRect/>
            </a:stretch>
          </p:blipFill>
          <p:spPr bwMode="auto">
            <a:xfrm>
              <a:off x="8061556" y="2517975"/>
              <a:ext cx="304062" cy="143882"/>
            </a:xfrm>
            <a:prstGeom prst="rect">
              <a:avLst/>
            </a:prstGeom>
            <a:noFill/>
          </p:spPr>
        </p:pic>
        <p:pic>
          <p:nvPicPr>
            <p:cNvPr id="34" name="Picture 17" descr="C:\Program Files (x86)\Microsoft Office\MEDIA\CAGCAT10\j0285750.wmf"/>
            <p:cNvPicPr>
              <a:picLocks noChangeAspect="1" noChangeArrowheads="1"/>
            </p:cNvPicPr>
            <p:nvPr/>
          </p:nvPicPr>
          <p:blipFill>
            <a:blip r:embed="rId4" cstate="print"/>
            <a:srcRect/>
            <a:stretch>
              <a:fillRect/>
            </a:stretch>
          </p:blipFill>
          <p:spPr bwMode="auto">
            <a:xfrm>
              <a:off x="8176225" y="2606272"/>
              <a:ext cx="304062" cy="143882"/>
            </a:xfrm>
            <a:prstGeom prst="rect">
              <a:avLst/>
            </a:prstGeom>
            <a:noFill/>
          </p:spPr>
        </p:pic>
        <p:pic>
          <p:nvPicPr>
            <p:cNvPr id="35" name="Picture 34" descr="C:\Program Files (x86)\Microsoft Office\MEDIA\CAGCAT10\j0285750.wmf"/>
            <p:cNvPicPr>
              <a:picLocks noChangeAspect="1" noChangeArrowheads="1"/>
            </p:cNvPicPr>
            <p:nvPr/>
          </p:nvPicPr>
          <p:blipFill>
            <a:blip r:embed="rId4" cstate="print"/>
            <a:srcRect/>
            <a:stretch>
              <a:fillRect/>
            </a:stretch>
          </p:blipFill>
          <p:spPr bwMode="auto">
            <a:xfrm>
              <a:off x="8290894" y="2694568"/>
              <a:ext cx="304062" cy="143882"/>
            </a:xfrm>
            <a:prstGeom prst="rect">
              <a:avLst/>
            </a:prstGeom>
            <a:noFill/>
          </p:spPr>
        </p:pic>
      </p:grpSp>
      <p:grpSp>
        <p:nvGrpSpPr>
          <p:cNvPr id="16" name="Group 15"/>
          <p:cNvGrpSpPr/>
          <p:nvPr/>
        </p:nvGrpSpPr>
        <p:grpSpPr>
          <a:xfrm>
            <a:off x="2266450" y="4692475"/>
            <a:ext cx="845071" cy="1183417"/>
            <a:chOff x="6044095" y="2130924"/>
            <a:chExt cx="631687" cy="890981"/>
          </a:xfrm>
        </p:grpSpPr>
        <p:pic>
          <p:nvPicPr>
            <p:cNvPr id="36" name="Picture 35"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044095" y="2130924"/>
              <a:ext cx="548394" cy="561860"/>
            </a:xfrm>
            <a:prstGeom prst="rect">
              <a:avLst/>
            </a:prstGeom>
            <a:noFill/>
            <a:ln w="9525">
              <a:noFill/>
              <a:miter lim="800000"/>
              <a:headEnd/>
              <a:tailEnd/>
            </a:ln>
          </p:spPr>
        </p:pic>
        <p:sp>
          <p:nvSpPr>
            <p:cNvPr id="37" name="AutoShape 17"/>
            <p:cNvSpPr>
              <a:spLocks noChangeArrowheads="1"/>
            </p:cNvSpPr>
            <p:nvPr/>
          </p:nvSpPr>
          <p:spPr bwMode="auto">
            <a:xfrm flipH="1">
              <a:off x="6303468" y="2411854"/>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38" name="TextBox 37"/>
            <p:cNvSpPr txBox="1"/>
            <p:nvPr/>
          </p:nvSpPr>
          <p:spPr>
            <a:xfrm>
              <a:off x="6170181" y="2790183"/>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39" name="Picture 17" descr="C:\Program Files (x86)\Microsoft Office\MEDIA\CAGCAT10\j0285750.wmf"/>
            <p:cNvPicPr>
              <a:picLocks noChangeAspect="1" noChangeArrowheads="1"/>
            </p:cNvPicPr>
            <p:nvPr/>
          </p:nvPicPr>
          <p:blipFill>
            <a:blip r:embed="rId4" cstate="print"/>
            <a:srcRect/>
            <a:stretch>
              <a:fillRect/>
            </a:stretch>
          </p:blipFill>
          <p:spPr bwMode="auto">
            <a:xfrm>
              <a:off x="6257051" y="2515299"/>
              <a:ext cx="304062" cy="143882"/>
            </a:xfrm>
            <a:prstGeom prst="rect">
              <a:avLst/>
            </a:prstGeom>
            <a:noFill/>
          </p:spPr>
        </p:pic>
        <p:pic>
          <p:nvPicPr>
            <p:cNvPr id="40" name="Picture 17" descr="C:\Program Files (x86)\Microsoft Office\MEDIA\CAGCAT10\j0285750.wmf"/>
            <p:cNvPicPr>
              <a:picLocks noChangeAspect="1" noChangeArrowheads="1"/>
            </p:cNvPicPr>
            <p:nvPr/>
          </p:nvPicPr>
          <p:blipFill>
            <a:blip r:embed="rId4" cstate="print"/>
            <a:srcRect/>
            <a:stretch>
              <a:fillRect/>
            </a:stretch>
          </p:blipFill>
          <p:spPr bwMode="auto">
            <a:xfrm>
              <a:off x="6371720" y="2603596"/>
              <a:ext cx="304062" cy="143882"/>
            </a:xfrm>
            <a:prstGeom prst="rect">
              <a:avLst/>
            </a:prstGeom>
            <a:noFill/>
          </p:spPr>
        </p:pic>
      </p:grpSp>
      <p:grpSp>
        <p:nvGrpSpPr>
          <p:cNvPr id="15" name="Group 14"/>
          <p:cNvGrpSpPr/>
          <p:nvPr/>
        </p:nvGrpSpPr>
        <p:grpSpPr>
          <a:xfrm>
            <a:off x="2427947" y="5017176"/>
            <a:ext cx="733642" cy="1183417"/>
            <a:chOff x="4205998" y="2131816"/>
            <a:chExt cx="548394" cy="890981"/>
          </a:xfrm>
        </p:grpSpPr>
        <p:pic>
          <p:nvPicPr>
            <p:cNvPr id="41" name="Picture 4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205998" y="2131816"/>
              <a:ext cx="548394" cy="561860"/>
            </a:xfrm>
            <a:prstGeom prst="rect">
              <a:avLst/>
            </a:prstGeom>
            <a:noFill/>
            <a:ln w="12700">
              <a:noFill/>
              <a:prstDash val="sysDash"/>
              <a:miter lim="800000"/>
              <a:headEnd/>
              <a:tailEnd/>
            </a:ln>
          </p:spPr>
        </p:pic>
        <p:sp>
          <p:nvSpPr>
            <p:cNvPr id="42" name="AutoShape 17"/>
            <p:cNvSpPr>
              <a:spLocks noChangeArrowheads="1"/>
            </p:cNvSpPr>
            <p:nvPr/>
          </p:nvSpPr>
          <p:spPr bwMode="auto">
            <a:xfrm flipH="1">
              <a:off x="4465371" y="2412746"/>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3" name="TextBox 42"/>
            <p:cNvSpPr txBox="1"/>
            <p:nvPr/>
          </p:nvSpPr>
          <p:spPr>
            <a:xfrm>
              <a:off x="4332080" y="2791075"/>
              <a:ext cx="138086"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4" name="Picture 17" descr="C:\Program Files (x86)\Microsoft Office\MEDIA\CAGCAT10\j0285750.wmf"/>
            <p:cNvPicPr>
              <a:picLocks noChangeAspect="1" noChangeArrowheads="1"/>
            </p:cNvPicPr>
            <p:nvPr/>
          </p:nvPicPr>
          <p:blipFill>
            <a:blip r:embed="rId4" cstate="print"/>
            <a:srcRect/>
            <a:stretch>
              <a:fillRect/>
            </a:stretch>
          </p:blipFill>
          <p:spPr bwMode="auto">
            <a:xfrm>
              <a:off x="4418954" y="2516191"/>
              <a:ext cx="304062" cy="143882"/>
            </a:xfrm>
            <a:prstGeom prst="rect">
              <a:avLst/>
            </a:prstGeom>
            <a:noFill/>
          </p:spPr>
        </p:pic>
      </p:grpSp>
      <p:sp>
        <p:nvSpPr>
          <p:cNvPr id="8" name="Shape 187393"/>
          <p:cNvSpPr>
            <a:spLocks noGrp="1" noChangeArrowheads="1"/>
          </p:cNvSpPr>
          <p:nvPr>
            <p:ph type="title"/>
          </p:nvPr>
        </p:nvSpPr>
        <p:spPr/>
        <p:txBody>
          <a:bodyPr/>
          <a:lstStyle/>
          <a:p>
            <a:r>
              <a:rPr lang="en-US" smtClean="0"/>
              <a:t>Automated Patch Process</a:t>
            </a:r>
            <a:endParaRPr lang="en-US" dirty="0" smtClean="0"/>
          </a:p>
        </p:txBody>
      </p:sp>
      <p:pic>
        <p:nvPicPr>
          <p:cNvPr id="7" name="Picture 6"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963917" y="5287591"/>
            <a:ext cx="733642" cy="746272"/>
          </a:xfrm>
          <a:prstGeom prst="rect">
            <a:avLst/>
          </a:prstGeom>
          <a:noFill/>
          <a:ln w="12700">
            <a:noFill/>
            <a:prstDash val="sysDash"/>
            <a:miter lim="800000"/>
            <a:headEnd/>
            <a:tailEnd/>
          </a:ln>
        </p:spPr>
      </p:pic>
      <p:pic>
        <p:nvPicPr>
          <p:cNvPr id="9" name="Picture 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246618" y="5284259"/>
            <a:ext cx="733642" cy="746272"/>
          </a:xfrm>
          <a:prstGeom prst="rect">
            <a:avLst/>
          </a:prstGeom>
          <a:noFill/>
          <a:ln w="12700">
            <a:noFill/>
            <a:prstDash val="sysDash"/>
            <a:miter lim="800000"/>
            <a:headEnd/>
            <a:tailEnd/>
          </a:ln>
        </p:spPr>
      </p:pic>
      <p:sp>
        <p:nvSpPr>
          <p:cNvPr id="11" name="AutoShape 17"/>
          <p:cNvSpPr>
            <a:spLocks noChangeArrowheads="1"/>
          </p:cNvSpPr>
          <p:nvPr/>
        </p:nvSpPr>
        <p:spPr bwMode="auto">
          <a:xfrm flipH="1">
            <a:off x="3330738" y="5651021"/>
            <a:ext cx="305821" cy="246557"/>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12" name="TextBox 11"/>
          <p:cNvSpPr txBox="1"/>
          <p:nvPr/>
        </p:nvSpPr>
        <p:spPr>
          <a:xfrm>
            <a:off x="1618389" y="6153523"/>
            <a:ext cx="325281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Worldwide</a:t>
            </a:r>
            <a:r>
              <a:rPr kumimoji="0" lang="en-US" sz="1400" b="1" i="0" u="none" strike="noStrike" kern="0" cap="none" spc="0" normalizeH="0" noProof="0" dirty="0" smtClean="0">
                <a:ln>
                  <a:noFill/>
                </a:ln>
                <a:effectLst/>
                <a:uLnTx/>
                <a:uFillTx/>
              </a:rPr>
              <a:t> Primary/Secondary Sites</a:t>
            </a:r>
            <a:endParaRPr kumimoji="0" lang="en-US" sz="1400" b="1" i="0" u="none" strike="noStrike" kern="0" cap="none" spc="0" normalizeH="0" baseline="0" noProof="0" dirty="0" smtClean="0">
              <a:ln>
                <a:noFill/>
              </a:ln>
              <a:effectLst/>
              <a:uLnTx/>
              <a:uFillTx/>
            </a:endParaRPr>
          </a:p>
        </p:txBody>
      </p:sp>
      <p:pic>
        <p:nvPicPr>
          <p:cNvPr id="13" name="Picture 17" descr="C:\Program Files (x86)\Microsoft Office\MEDIA\CAGCAT10\j0285750.wmf"/>
          <p:cNvPicPr>
            <a:picLocks noChangeAspect="1" noChangeArrowheads="1"/>
          </p:cNvPicPr>
          <p:nvPr/>
        </p:nvPicPr>
        <p:blipFill>
          <a:blip r:embed="rId4" cstate="print"/>
          <a:srcRect/>
          <a:stretch>
            <a:fillRect/>
          </a:stretch>
        </p:blipFill>
        <p:spPr bwMode="auto">
          <a:xfrm>
            <a:off x="3422045" y="5913255"/>
            <a:ext cx="406774" cy="191106"/>
          </a:xfrm>
          <a:prstGeom prst="rect">
            <a:avLst/>
          </a:prstGeom>
          <a:noFill/>
        </p:spPr>
      </p:pic>
      <p:grpSp>
        <p:nvGrpSpPr>
          <p:cNvPr id="14" name="Group 13"/>
          <p:cNvGrpSpPr/>
          <p:nvPr/>
        </p:nvGrpSpPr>
        <p:grpSpPr>
          <a:xfrm>
            <a:off x="2429817" y="5603667"/>
            <a:ext cx="676397" cy="810281"/>
            <a:chOff x="2640683" y="2413638"/>
            <a:chExt cx="505604" cy="610051"/>
          </a:xfrm>
        </p:grpSpPr>
        <p:sp>
          <p:nvSpPr>
            <p:cNvPr id="45" name="AutoShape 17"/>
            <p:cNvSpPr>
              <a:spLocks noChangeArrowheads="1"/>
            </p:cNvSpPr>
            <p:nvPr/>
          </p:nvSpPr>
          <p:spPr bwMode="auto">
            <a:xfrm flipH="1">
              <a:off x="2773973" y="2413638"/>
              <a:ext cx="228600" cy="185630"/>
            </a:xfrm>
            <a:prstGeom prst="can">
              <a:avLst>
                <a:gd name="adj" fmla="val 27020"/>
              </a:avLst>
            </a:prstGeom>
            <a:gradFill rotWithShape="1">
              <a:gsLst>
                <a:gs pos="0">
                  <a:srgbClr val="E85F17">
                    <a:lumMod val="75000"/>
                  </a:srgbClr>
                </a:gs>
                <a:gs pos="50000">
                  <a:srgbClr val="E85F17">
                    <a:lumMod val="50000"/>
                  </a:srgbClr>
                </a:gs>
                <a:gs pos="100000">
                  <a:srgbClr val="E85F17">
                    <a:lumMod val="75000"/>
                  </a:srgbClr>
                </a:gs>
              </a:gsLst>
              <a:lin ang="0" scaled="1"/>
            </a:gradFill>
            <a:ln w="3175">
              <a:solidFill>
                <a:srgbClr val="E85F17">
                  <a:lumMod val="5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sp>
          <p:nvSpPr>
            <p:cNvPr id="46" name="TextBox 45"/>
            <p:cNvSpPr txBox="1"/>
            <p:nvPr/>
          </p:nvSpPr>
          <p:spPr>
            <a:xfrm>
              <a:off x="2640683" y="2791967"/>
              <a:ext cx="138085" cy="23172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effectLst/>
                <a:uLnTx/>
                <a:uFillTx/>
              </a:endParaRPr>
            </a:p>
          </p:txBody>
        </p:sp>
        <p:pic>
          <p:nvPicPr>
            <p:cNvPr id="47" name="Picture 17" descr="C:\Program Files (x86)\Microsoft Office\MEDIA\CAGCAT10\j0285750.wmf"/>
            <p:cNvPicPr>
              <a:picLocks noChangeAspect="1" noChangeArrowheads="1"/>
            </p:cNvPicPr>
            <p:nvPr/>
          </p:nvPicPr>
          <p:blipFill>
            <a:blip r:embed="rId4" cstate="print"/>
            <a:srcRect/>
            <a:stretch>
              <a:fillRect/>
            </a:stretch>
          </p:blipFill>
          <p:spPr bwMode="auto">
            <a:xfrm>
              <a:off x="2727556" y="2517083"/>
              <a:ext cx="304062" cy="143882"/>
            </a:xfrm>
            <a:prstGeom prst="rect">
              <a:avLst/>
            </a:prstGeom>
            <a:noFill/>
          </p:spPr>
        </p:pic>
        <p:pic>
          <p:nvPicPr>
            <p:cNvPr id="48" name="Picture 17" descr="C:\Program Files (x86)\Microsoft Office\MEDIA\CAGCAT10\j0285750.wmf"/>
            <p:cNvPicPr>
              <a:picLocks noChangeAspect="1" noChangeArrowheads="1"/>
            </p:cNvPicPr>
            <p:nvPr/>
          </p:nvPicPr>
          <p:blipFill>
            <a:blip r:embed="rId4" cstate="print"/>
            <a:srcRect/>
            <a:stretch>
              <a:fillRect/>
            </a:stretch>
          </p:blipFill>
          <p:spPr bwMode="auto">
            <a:xfrm>
              <a:off x="2842225" y="2605380"/>
              <a:ext cx="304062" cy="143882"/>
            </a:xfrm>
            <a:prstGeom prst="rect">
              <a:avLst/>
            </a:prstGeom>
            <a:noFill/>
          </p:spPr>
        </p:pic>
      </p:grpSp>
      <p:sp>
        <p:nvSpPr>
          <p:cNvPr id="26" name="TextBox 25"/>
          <p:cNvSpPr txBox="1"/>
          <p:nvPr/>
        </p:nvSpPr>
        <p:spPr>
          <a:xfrm>
            <a:off x="3644067" y="3394939"/>
            <a:ext cx="2815080"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Microsoft IT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effectLst/>
                <a:uLnTx/>
                <a:uFillTx/>
              </a:rPr>
              <a:t>ConfigMgr</a:t>
            </a:r>
            <a:r>
              <a:rPr kumimoji="0" lang="en-US" sz="1600" b="1" i="0" u="none" strike="noStrike" kern="0" cap="none" spc="0" normalizeH="0" baseline="0" noProof="0" dirty="0" smtClean="0">
                <a:ln>
                  <a:noFill/>
                </a:ln>
                <a:effectLst/>
                <a:uLnTx/>
                <a:uFillTx/>
              </a:rPr>
              <a:t> 07 Central Site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280,000 Clients Managed</a:t>
            </a:r>
          </a:p>
        </p:txBody>
      </p:sp>
      <p:grpSp>
        <p:nvGrpSpPr>
          <p:cNvPr id="27" name="Group 26"/>
          <p:cNvGrpSpPr/>
          <p:nvPr/>
        </p:nvGrpSpPr>
        <p:grpSpPr>
          <a:xfrm>
            <a:off x="2614284" y="3200399"/>
            <a:ext cx="893959" cy="949311"/>
            <a:chOff x="4404606" y="990599"/>
            <a:chExt cx="548394" cy="561859"/>
          </a:xfrm>
        </p:grpSpPr>
        <p:pic>
          <p:nvPicPr>
            <p:cNvPr id="28" name="Picture 27"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404606" y="990599"/>
              <a:ext cx="548394" cy="561859"/>
            </a:xfrm>
            <a:prstGeom prst="rect">
              <a:avLst/>
            </a:prstGeom>
            <a:noFill/>
            <a:ln w="9525">
              <a:noFill/>
              <a:miter lim="800000"/>
              <a:headEnd/>
              <a:tailEnd/>
            </a:ln>
          </p:spPr>
        </p:pic>
        <p:sp>
          <p:nvSpPr>
            <p:cNvPr id="29" name="AutoShape 17"/>
            <p:cNvSpPr>
              <a:spLocks noChangeArrowheads="1"/>
            </p:cNvSpPr>
            <p:nvPr/>
          </p:nvSpPr>
          <p:spPr bwMode="auto">
            <a:xfrm flipH="1">
              <a:off x="4693213" y="1271529"/>
              <a:ext cx="228600" cy="185630"/>
            </a:xfrm>
            <a:prstGeom prst="can">
              <a:avLst>
                <a:gd name="adj" fmla="val 27020"/>
              </a:avLst>
            </a:prstGeom>
            <a:solidFill>
              <a:schemeClr val="accent4">
                <a:lumMod val="50000"/>
              </a:schemeClr>
            </a:solidFill>
            <a:ln w="3175">
              <a:solidFill>
                <a:srgbClr val="005825">
                  <a:lumMod val="90000"/>
                  <a:lumOff val="1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grpSp>
      <p:pic>
        <p:nvPicPr>
          <p:cNvPr id="23" name="Picture 22" descr="C:\Program Files (x86)\Microsoft Office\MEDIA\CAGCAT10\j0285750.wmf"/>
          <p:cNvPicPr>
            <a:picLocks noChangeAspect="1" noChangeArrowheads="1"/>
          </p:cNvPicPr>
          <p:nvPr/>
        </p:nvPicPr>
        <p:blipFill>
          <a:blip r:embed="rId4" cstate="print"/>
          <a:srcRect/>
          <a:stretch>
            <a:fillRect/>
          </a:stretch>
        </p:blipFill>
        <p:spPr bwMode="auto">
          <a:xfrm>
            <a:off x="3550085" y="6050166"/>
            <a:ext cx="406774" cy="191106"/>
          </a:xfrm>
          <a:prstGeom prst="rect">
            <a:avLst/>
          </a:prstGeom>
          <a:noFill/>
        </p:spPr>
      </p:pic>
      <p:pic>
        <p:nvPicPr>
          <p:cNvPr id="24" name="Picture 23" descr="C:\Program Files (x86)\Microsoft Office\MEDIA\CAGCAT10\j0285750.wmf"/>
          <p:cNvPicPr>
            <a:picLocks noChangeAspect="1" noChangeArrowheads="1"/>
          </p:cNvPicPr>
          <p:nvPr/>
        </p:nvPicPr>
        <p:blipFill>
          <a:blip r:embed="rId4" cstate="print"/>
          <a:srcRect/>
          <a:stretch>
            <a:fillRect/>
          </a:stretch>
        </p:blipFill>
        <p:spPr bwMode="auto">
          <a:xfrm>
            <a:off x="3575449" y="6030531"/>
            <a:ext cx="406774" cy="191106"/>
          </a:xfrm>
          <a:prstGeom prst="rect">
            <a:avLst/>
          </a:prstGeom>
          <a:noFill/>
        </p:spPr>
      </p:pic>
      <p:pic>
        <p:nvPicPr>
          <p:cNvPr id="25" name="Picture 17" descr="C:\Program Files (x86)\Microsoft Office\MEDIA\CAGCAT10\j0285750.wmf"/>
          <p:cNvPicPr>
            <a:picLocks noChangeAspect="1" noChangeArrowheads="1"/>
          </p:cNvPicPr>
          <p:nvPr/>
        </p:nvPicPr>
        <p:blipFill>
          <a:blip r:embed="rId4" cstate="print"/>
          <a:srcRect/>
          <a:stretch>
            <a:fillRect/>
          </a:stretch>
        </p:blipFill>
        <p:spPr bwMode="auto">
          <a:xfrm>
            <a:off x="3268641" y="5783902"/>
            <a:ext cx="406774" cy="191106"/>
          </a:xfrm>
          <a:prstGeom prst="rect">
            <a:avLst/>
          </a:prstGeom>
          <a:noFill/>
        </p:spPr>
      </p:pic>
      <p:pic>
        <p:nvPicPr>
          <p:cNvPr id="49" name="Picture 48"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622191" y="1556225"/>
            <a:ext cx="733642" cy="746273"/>
          </a:xfrm>
          <a:prstGeom prst="rect">
            <a:avLst/>
          </a:prstGeom>
          <a:noFill/>
          <a:ln w="12700">
            <a:noFill/>
            <a:prstDash val="sysDash"/>
            <a:miter lim="800000"/>
            <a:headEnd/>
            <a:tailEnd/>
          </a:ln>
        </p:spPr>
      </p:pic>
      <p:sp>
        <p:nvSpPr>
          <p:cNvPr id="50" name="TextBox 49"/>
          <p:cNvSpPr txBox="1"/>
          <p:nvPr/>
        </p:nvSpPr>
        <p:spPr>
          <a:xfrm>
            <a:off x="37359" y="2317537"/>
            <a:ext cx="1901085"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Team Foundation Server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(TFS)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Work Items</a:t>
            </a:r>
            <a:endParaRPr kumimoji="0" lang="en-US" sz="1400" b="1" i="0" u="none" strike="noStrike" kern="0" cap="none" spc="0" normalizeH="0" baseline="0" noProof="0" dirty="0" smtClean="0">
              <a:ln>
                <a:noFill/>
              </a:ln>
              <a:effectLst/>
              <a:uLnTx/>
              <a:uFillTx/>
            </a:endParaRPr>
          </a:p>
        </p:txBody>
      </p:sp>
      <p:pic>
        <p:nvPicPr>
          <p:cNvPr id="51" name="Picture 50"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4737881" y="1513926"/>
            <a:ext cx="733642" cy="754772"/>
          </a:xfrm>
          <a:prstGeom prst="rect">
            <a:avLst/>
          </a:prstGeom>
          <a:noFill/>
          <a:ln w="9525">
            <a:noFill/>
            <a:miter lim="800000"/>
            <a:headEnd/>
            <a:tailEnd/>
          </a:ln>
        </p:spPr>
      </p:pic>
      <p:sp>
        <p:nvSpPr>
          <p:cNvPr id="52" name="AutoShape 17"/>
          <p:cNvSpPr>
            <a:spLocks noChangeArrowheads="1"/>
          </p:cNvSpPr>
          <p:nvPr/>
        </p:nvSpPr>
        <p:spPr bwMode="auto">
          <a:xfrm flipH="1">
            <a:off x="5141485" y="1944400"/>
            <a:ext cx="305821" cy="249366"/>
          </a:xfrm>
          <a:prstGeom prst="can">
            <a:avLst>
              <a:gd name="adj" fmla="val 27020"/>
            </a:avLst>
          </a:prstGeom>
          <a:ln>
            <a:headEnd/>
            <a:tailEnd/>
          </a:ln>
        </p:spPr>
        <p:style>
          <a:lnRef idx="1">
            <a:schemeClr val="accent6"/>
          </a:lnRef>
          <a:fillRef idx="3">
            <a:schemeClr val="accent6"/>
          </a:fillRef>
          <a:effectRef idx="2">
            <a:schemeClr val="accent6"/>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p:txBody>
      </p:sp>
      <p:pic>
        <p:nvPicPr>
          <p:cNvPr id="53" name="Picture 52" descr="C:\Program Files\Microsoft Resource DVD Artwork\DVD_ART\Artwork_Imagery\HARDWARE_IMAGERY\Illustration - Misc Hardware\Windows Vista Illustration Icons\Server.png">
            <a:hlinkClick r:id="" action="ppaction://noaction" highlightClick="1"/>
            <a:hlinkHover r:id="" action="ppaction://noaction" highlightClick="1"/>
          </p:cNvPr>
          <p:cNvPicPr>
            <a:picLocks noChangeAspect="1" noChangeArrowheads="1"/>
          </p:cNvPicPr>
          <p:nvPr/>
        </p:nvPicPr>
        <p:blipFill>
          <a:blip r:embed="rId3" cstate="print"/>
          <a:srcRect/>
          <a:stretch>
            <a:fillRect/>
          </a:stretch>
        </p:blipFill>
        <p:spPr bwMode="auto">
          <a:xfrm>
            <a:off x="2665412" y="1571264"/>
            <a:ext cx="733642" cy="746273"/>
          </a:xfrm>
          <a:prstGeom prst="rect">
            <a:avLst/>
          </a:prstGeom>
          <a:noFill/>
          <a:ln w="12700">
            <a:noFill/>
            <a:prstDash val="sysDash"/>
            <a:miter lim="800000"/>
            <a:headEnd/>
            <a:tailEnd/>
          </a:ln>
        </p:spPr>
      </p:pic>
      <p:sp>
        <p:nvSpPr>
          <p:cNvPr id="54" name="TextBox 53"/>
          <p:cNvSpPr txBox="1"/>
          <p:nvPr/>
        </p:nvSpPr>
        <p:spPr>
          <a:xfrm>
            <a:off x="1960532" y="1004398"/>
            <a:ext cx="1895071"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Action Server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t>Policy Execution</a:t>
            </a:r>
            <a:endParaRPr kumimoji="0" lang="en-US" sz="1400" b="1" i="0" u="none" strike="noStrike" kern="0" cap="none" spc="0" normalizeH="0" baseline="0" noProof="0" dirty="0" smtClean="0">
              <a:ln>
                <a:noFill/>
              </a:ln>
              <a:effectLst/>
              <a:uLnTx/>
              <a:uFillTx/>
            </a:endParaRPr>
          </a:p>
        </p:txBody>
      </p:sp>
      <p:sp>
        <p:nvSpPr>
          <p:cNvPr id="55" name="TextBox 54"/>
          <p:cNvSpPr txBox="1"/>
          <p:nvPr/>
        </p:nvSpPr>
        <p:spPr>
          <a:xfrm>
            <a:off x="4204317" y="1174842"/>
            <a:ext cx="1537600"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Opalis Database</a:t>
            </a:r>
          </a:p>
        </p:txBody>
      </p:sp>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629" y="1884907"/>
            <a:ext cx="269306" cy="298159"/>
          </a:xfrm>
          <a:prstGeom prst="rect">
            <a:avLst/>
          </a:prstGeom>
        </p:spPr>
      </p:pic>
      <p:cxnSp>
        <p:nvCxnSpPr>
          <p:cNvPr id="6" name="Straight Arrow Connector 5"/>
          <p:cNvCxnSpPr/>
          <p:nvPr/>
        </p:nvCxnSpPr>
        <p:spPr>
          <a:xfrm flipH="1">
            <a:off x="1355834" y="1944400"/>
            <a:ext cx="1240786"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9" name="TextBox 58"/>
          <p:cNvSpPr txBox="1"/>
          <p:nvPr/>
        </p:nvSpPr>
        <p:spPr>
          <a:xfrm>
            <a:off x="1636942" y="1482619"/>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12</a:t>
            </a:r>
          </a:p>
        </p:txBody>
      </p:sp>
      <p:pic>
        <p:nvPicPr>
          <p:cNvPr id="58" name="Picture 57"/>
          <p:cNvPicPr/>
          <p:nvPr/>
        </p:nvPicPr>
        <p:blipFill>
          <a:blip r:embed="rId6"/>
          <a:stretch>
            <a:fillRect/>
          </a:stretch>
        </p:blipFill>
        <p:spPr>
          <a:xfrm>
            <a:off x="6159192" y="4003541"/>
            <a:ext cx="5943600" cy="2759710"/>
          </a:xfrm>
          <a:prstGeom prst="rect">
            <a:avLst/>
          </a:prstGeom>
        </p:spPr>
      </p:pic>
      <p:sp>
        <p:nvSpPr>
          <p:cNvPr id="60" name="TextBox 59"/>
          <p:cNvSpPr txBox="1"/>
          <p:nvPr/>
        </p:nvSpPr>
        <p:spPr>
          <a:xfrm>
            <a:off x="10895012" y="5362638"/>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12</a:t>
            </a:r>
          </a:p>
        </p:txBody>
      </p:sp>
      <p:sp>
        <p:nvSpPr>
          <p:cNvPr id="56" name="TextBox 55"/>
          <p:cNvSpPr txBox="1"/>
          <p:nvPr/>
        </p:nvSpPr>
        <p:spPr>
          <a:xfrm>
            <a:off x="6704012" y="1066800"/>
            <a:ext cx="5181600" cy="3677603"/>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AutoNum type="arabicPeriod"/>
            </a:pPr>
            <a:r>
              <a:rPr lang="en-US" dirty="0" smtClean="0">
                <a:gradFill>
                  <a:gsLst>
                    <a:gs pos="0">
                      <a:schemeClr val="tx1"/>
                    </a:gs>
                    <a:gs pos="86000">
                      <a:schemeClr val="tx1"/>
                    </a:gs>
                  </a:gsLst>
                  <a:lin ang="5400000" scaled="0"/>
                </a:gradFill>
              </a:rPr>
              <a:t>Query TFS for patch work item</a:t>
            </a:r>
          </a:p>
          <a:p>
            <a:pPr marL="342900" indent="-342900">
              <a:buAutoNum type="arabicPeriod"/>
            </a:pPr>
            <a:r>
              <a:rPr lang="en-US" dirty="0" smtClean="0">
                <a:gradFill>
                  <a:gsLst>
                    <a:gs pos="0">
                      <a:schemeClr val="tx1"/>
                    </a:gs>
                    <a:gs pos="86000">
                      <a:schemeClr val="tx1"/>
                    </a:gs>
                  </a:gsLst>
                  <a:lin ang="5400000" scaled="0"/>
                </a:gradFill>
              </a:rPr>
              <a:t>Validate TFS work item for quality</a:t>
            </a:r>
          </a:p>
          <a:p>
            <a:pPr marL="342900" indent="-342900">
              <a:buAutoNum type="arabicPeriod"/>
            </a:pPr>
            <a:r>
              <a:rPr lang="en-US" dirty="0" smtClean="0">
                <a:gradFill>
                  <a:gsLst>
                    <a:gs pos="0">
                      <a:schemeClr val="tx1"/>
                    </a:gs>
                    <a:gs pos="86000">
                      <a:schemeClr val="tx1"/>
                    </a:gs>
                  </a:gsLst>
                  <a:lin ang="5400000" scaled="0"/>
                </a:gradFill>
              </a:rPr>
              <a:t>Update new work item to “Approved”</a:t>
            </a:r>
          </a:p>
          <a:p>
            <a:pPr marL="342900" indent="-342900">
              <a:buAutoNum type="arabicPeriod"/>
            </a:pPr>
            <a:r>
              <a:rPr lang="en-US" dirty="0" smtClean="0">
                <a:gradFill>
                  <a:gsLst>
                    <a:gs pos="0">
                      <a:schemeClr val="tx1"/>
                    </a:gs>
                    <a:gs pos="86000">
                      <a:schemeClr val="tx1"/>
                    </a:gs>
                  </a:gsLst>
                  <a:lin ang="5400000" scaled="0"/>
                </a:gradFill>
              </a:rPr>
              <a:t>Synchronize server with SUP</a:t>
            </a:r>
          </a:p>
          <a:p>
            <a:pPr marL="342900" indent="-342900">
              <a:buAutoNum type="arabicPeriod"/>
            </a:pPr>
            <a:r>
              <a:rPr lang="en-US" dirty="0">
                <a:gradFill>
                  <a:gsLst>
                    <a:gs pos="0">
                      <a:schemeClr val="tx1"/>
                    </a:gs>
                    <a:gs pos="86000">
                      <a:schemeClr val="tx1"/>
                    </a:gs>
                  </a:gsLst>
                  <a:lin ang="5400000" scaled="0"/>
                </a:gradFill>
              </a:rPr>
              <a:t>Create update package and deployment</a:t>
            </a:r>
          </a:p>
          <a:p>
            <a:pPr marL="342900" indent="-342900">
              <a:buAutoNum type="arabicPeriod"/>
            </a:pPr>
            <a:r>
              <a:rPr lang="en-US" dirty="0" smtClean="0">
                <a:gradFill>
                  <a:gsLst>
                    <a:gs pos="0">
                      <a:schemeClr val="tx1"/>
                    </a:gs>
                    <a:gs pos="86000">
                      <a:schemeClr val="tx1"/>
                    </a:gs>
                  </a:gsLst>
                  <a:lin ang="5400000" scaled="0"/>
                </a:gradFill>
              </a:rPr>
              <a:t>Update work item to “Waiting for QC”</a:t>
            </a:r>
            <a:endParaRPr lang="en-US" dirty="0">
              <a:gradFill>
                <a:gsLst>
                  <a:gs pos="0">
                    <a:schemeClr val="tx1"/>
                  </a:gs>
                  <a:gs pos="86000">
                    <a:schemeClr val="tx1"/>
                  </a:gs>
                </a:gsLst>
                <a:lin ang="5400000" scaled="0"/>
              </a:gradFill>
            </a:endParaRPr>
          </a:p>
          <a:p>
            <a:pPr marL="342900" indent="-342900">
              <a:buAutoNum type="arabicPeriod"/>
            </a:pPr>
            <a:r>
              <a:rPr lang="en-US" dirty="0" smtClean="0">
                <a:gradFill>
                  <a:gsLst>
                    <a:gs pos="0">
                      <a:schemeClr val="tx1"/>
                    </a:gs>
                    <a:gs pos="86000">
                      <a:schemeClr val="tx1"/>
                    </a:gs>
                  </a:gsLst>
                  <a:lin ang="5400000" scaled="0"/>
                </a:gradFill>
              </a:rPr>
              <a:t>Validate package (manual)</a:t>
            </a:r>
          </a:p>
          <a:p>
            <a:pPr marL="342900" indent="-342900">
              <a:buAutoNum type="arabicPeriod"/>
            </a:pPr>
            <a:r>
              <a:rPr lang="en-US" dirty="0" smtClean="0">
                <a:gradFill>
                  <a:gsLst>
                    <a:gs pos="0">
                      <a:schemeClr val="tx1"/>
                    </a:gs>
                    <a:gs pos="86000">
                      <a:schemeClr val="tx1"/>
                    </a:gs>
                  </a:gsLst>
                  <a:lin ang="5400000" scaled="0"/>
                </a:gradFill>
              </a:rPr>
              <a:t>Update TFS work item (manual)</a:t>
            </a:r>
            <a:endParaRPr lang="en-US" dirty="0">
              <a:gradFill>
                <a:gsLst>
                  <a:gs pos="0">
                    <a:schemeClr val="tx1"/>
                  </a:gs>
                  <a:gs pos="86000">
                    <a:schemeClr val="tx1"/>
                  </a:gs>
                </a:gsLst>
                <a:lin ang="5400000" scaled="0"/>
              </a:gradFill>
            </a:endParaRPr>
          </a:p>
          <a:p>
            <a:pPr marL="342900" indent="-342900">
              <a:buAutoNum type="arabicPeriod"/>
            </a:pPr>
            <a:r>
              <a:rPr lang="en-US" dirty="0" smtClean="0">
                <a:gradFill>
                  <a:gsLst>
                    <a:gs pos="0">
                      <a:schemeClr val="tx1"/>
                    </a:gs>
                    <a:gs pos="86000">
                      <a:schemeClr val="tx1"/>
                    </a:gs>
                  </a:gsLst>
                  <a:lin ang="5400000" scaled="0"/>
                </a:gradFill>
              </a:rPr>
              <a:t>Query TFS for validated work items</a:t>
            </a:r>
          </a:p>
          <a:p>
            <a:pPr marL="342900" indent="-342900">
              <a:buAutoNum type="arabicPeriod"/>
            </a:pPr>
            <a:r>
              <a:rPr lang="en-US" dirty="0" smtClean="0">
                <a:gradFill>
                  <a:gsLst>
                    <a:gs pos="0">
                      <a:schemeClr val="tx1"/>
                    </a:gs>
                    <a:gs pos="86000">
                      <a:schemeClr val="tx1"/>
                    </a:gs>
                  </a:gsLst>
                  <a:lin ang="5400000" scaled="0"/>
                </a:gradFill>
              </a:rPr>
              <a:t>Distribute package</a:t>
            </a:r>
          </a:p>
          <a:p>
            <a:pPr marL="342900" indent="-342900">
              <a:buAutoNum type="arabicPeriod"/>
            </a:pPr>
            <a:r>
              <a:rPr lang="en-US" dirty="0" smtClean="0">
                <a:gradFill>
                  <a:gsLst>
                    <a:gs pos="0">
                      <a:schemeClr val="tx1"/>
                    </a:gs>
                    <a:gs pos="86000">
                      <a:schemeClr val="tx1"/>
                    </a:gs>
                  </a:gsLst>
                  <a:lin ang="5400000" scaled="0"/>
                </a:gradFill>
              </a:rPr>
              <a:t> Monitor replication</a:t>
            </a:r>
          </a:p>
          <a:p>
            <a:pPr marL="342900" indent="-342900">
              <a:buAutoNum type="arabicPeriod"/>
            </a:pPr>
            <a:r>
              <a:rPr lang="en-US" dirty="0" smtClean="0">
                <a:gradFill>
                  <a:gsLst>
                    <a:gs pos="0">
                      <a:schemeClr val="tx1"/>
                    </a:gs>
                    <a:gs pos="86000">
                      <a:schemeClr val="tx1"/>
                    </a:gs>
                  </a:gsLst>
                  <a:lin ang="5400000" scaled="0"/>
                </a:gradFill>
              </a:rPr>
              <a:t>Close TFS work item</a:t>
            </a:r>
          </a:p>
        </p:txBody>
      </p:sp>
    </p:spTree>
    <p:extLst>
      <p:ext uri="{BB962C8B-B14F-4D97-AF65-F5344CB8AC3E}">
        <p14:creationId xmlns:p14="http://schemas.microsoft.com/office/powerpoint/2010/main" val="410486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6600" smtClean="0"/>
              <a:t>VMM &amp; Role Provisioning</a:t>
            </a:r>
            <a:endParaRPr lang="en-US" sz="6600" dirty="0"/>
          </a:p>
        </p:txBody>
      </p:sp>
      <p:sp>
        <p:nvSpPr>
          <p:cNvPr id="3" name="Title 2"/>
          <p:cNvSpPr>
            <a:spLocks noGrp="1"/>
          </p:cNvSpPr>
          <p:nvPr>
            <p:ph type="ctrTitle"/>
          </p:nvPr>
        </p:nvSpPr>
        <p:spPr/>
        <p:txBody>
          <a:bodyPr/>
          <a:lstStyle/>
          <a:p>
            <a:r>
              <a:rPr lang="en-US" smtClean="0"/>
              <a:t>ConfigMgr Role Deployment</a:t>
            </a:r>
            <a:endParaRPr lang="en-US" dirty="0"/>
          </a:p>
        </p:txBody>
      </p:sp>
      <p:sp>
        <p:nvSpPr>
          <p:cNvPr id="4" name="Subtitle 3"/>
          <p:cNvSpPr>
            <a:spLocks noGrp="1"/>
          </p:cNvSpPr>
          <p:nvPr>
            <p:ph type="subTitle" idx="1"/>
          </p:nvPr>
        </p:nvSpPr>
        <p:spPr/>
        <p:txBody>
          <a:bodyPr anchor="b" anchorCtr="0"/>
          <a:lstStyle/>
          <a:p>
            <a:r>
              <a:rPr lang="en-US" smtClean="0"/>
              <a:t>Deploying new ConfigMgr Secondary Sites and Distribution Points</a:t>
            </a:r>
            <a:endParaRPr lang="en-US" dirty="0"/>
          </a:p>
        </p:txBody>
      </p:sp>
    </p:spTree>
    <p:extLst>
      <p:ext uri="{BB962C8B-B14F-4D97-AF65-F5344CB8AC3E}">
        <p14:creationId xmlns:p14="http://schemas.microsoft.com/office/powerpoint/2010/main" val="277819269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bwMode="auto">
          <a:xfrm rot="5400000">
            <a:off x="3438493" y="2601881"/>
            <a:ext cx="5105400" cy="3254438"/>
          </a:xfrm>
          <a:prstGeom prst="homePlat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vert270" wrap="square" lIns="182880" tIns="91440" rIns="91440" bIns="182880" numCol="1" rtlCol="0" anchor="t" anchorCtr="0" compatLnSpc="1">
            <a:prstTxWarp prst="textNoShape">
              <a:avLst/>
            </a:prstTxWarp>
          </a:bodyPr>
          <a:lstStyle/>
          <a:p>
            <a:pP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smtClean="0"/>
              <a:t>Solution Overview – Role Deployment</a:t>
            </a:r>
            <a:endParaRPr lang="en-US" dirty="0"/>
          </a:p>
        </p:txBody>
      </p:sp>
      <p:sp>
        <p:nvSpPr>
          <p:cNvPr id="4" name="Pentagon 3"/>
          <p:cNvSpPr/>
          <p:nvPr/>
        </p:nvSpPr>
        <p:spPr bwMode="auto">
          <a:xfrm rot="5400000">
            <a:off x="-533401" y="2590800"/>
            <a:ext cx="5105400" cy="3276600"/>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vert270" wrap="square" lIns="182880" tIns="91440" rIns="91440" bIns="182880" numCol="1" rtlCol="0" anchor="t" anchorCtr="0" compatLnSpc="1">
            <a:prstTxWarp prst="textNoShape">
              <a:avLst/>
            </a:prstTxWarp>
          </a:bodyPr>
          <a:lstStyle/>
          <a:p>
            <a:pPr defTabSz="914099" fontAlgn="base">
              <a:spcBef>
                <a:spcPts val="600"/>
              </a:spcBef>
              <a:spcAft>
                <a:spcPct val="0"/>
              </a:spcAft>
            </a:pPr>
            <a:r>
              <a:rPr lang="en-US" dirty="0" err="1" smtClean="0">
                <a:gradFill>
                  <a:gsLst>
                    <a:gs pos="0">
                      <a:srgbClr val="FFFFFF"/>
                    </a:gs>
                    <a:gs pos="100000">
                      <a:srgbClr val="FFFFFF"/>
                    </a:gs>
                  </a:gsLst>
                  <a:lin ang="5400000" scaled="0"/>
                </a:gradFill>
              </a:rPr>
              <a:t>ConfigMgr</a:t>
            </a:r>
            <a:r>
              <a:rPr lang="en-US" dirty="0" smtClean="0">
                <a:gradFill>
                  <a:gsLst>
                    <a:gs pos="0">
                      <a:srgbClr val="FFFFFF"/>
                    </a:gs>
                    <a:gs pos="100000">
                      <a:srgbClr val="FFFFFF"/>
                    </a:gs>
                  </a:gsLst>
                  <a:lin ang="5400000" scaled="0"/>
                </a:gradFill>
              </a:rPr>
              <a:t> Role deployments:</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Manual process</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Legacy site retirement</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Resource / Time Intensive</a:t>
            </a:r>
          </a:p>
          <a:p>
            <a:pPr marL="290513" indent="-290513" fontAlgn="base">
              <a:lnSpc>
                <a:spcPct val="90000"/>
              </a:lnSpc>
              <a:spcBef>
                <a:spcPct val="20000"/>
              </a:spcBef>
              <a:spcAft>
                <a:spcPct val="0"/>
              </a:spcAft>
              <a:buSzPct val="90000"/>
              <a:buBlip>
                <a:blip r:embed="rId3"/>
              </a:buBlip>
            </a:pPr>
            <a:r>
              <a:rPr lang="en-US" dirty="0">
                <a:gradFill>
                  <a:gsLst>
                    <a:gs pos="0">
                      <a:schemeClr val="tx1"/>
                    </a:gs>
                    <a:gs pos="86000">
                      <a:schemeClr val="tx1"/>
                    </a:gs>
                  </a:gsLst>
                  <a:lin ang="5400000" scaled="0"/>
                </a:gradFill>
              </a:rPr>
              <a:t>Sequencing / Timing </a:t>
            </a:r>
            <a:r>
              <a:rPr lang="en-US" dirty="0" smtClean="0">
                <a:gradFill>
                  <a:gsLst>
                    <a:gs pos="0">
                      <a:schemeClr val="tx1"/>
                    </a:gs>
                    <a:gs pos="86000">
                      <a:schemeClr val="tx1"/>
                    </a:gs>
                  </a:gsLst>
                  <a:lin ang="5400000" scaled="0"/>
                </a:gradFill>
              </a:rPr>
              <a:t>required</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No auditing</a:t>
            </a:r>
            <a:endParaRPr lang="en-US" dirty="0">
              <a:gradFill>
                <a:gsLst>
                  <a:gs pos="0">
                    <a:schemeClr val="tx1"/>
                  </a:gs>
                  <a:gs pos="86000">
                    <a:schemeClr val="tx1"/>
                  </a:gs>
                </a:gsLst>
                <a:lin ang="5400000" scaled="0"/>
              </a:gradFill>
            </a:endParaRP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Multiple </a:t>
            </a:r>
            <a:r>
              <a:rPr lang="en-US" dirty="0">
                <a:gradFill>
                  <a:gsLst>
                    <a:gs pos="0">
                      <a:schemeClr val="tx1"/>
                    </a:gs>
                    <a:gs pos="86000">
                      <a:schemeClr val="tx1"/>
                    </a:gs>
                  </a:gsLst>
                  <a:lin ang="5400000" scaled="0"/>
                </a:gradFill>
              </a:rPr>
              <a:t>teams involved</a:t>
            </a:r>
          </a:p>
          <a:p>
            <a:pPr marL="290513" indent="-290513" fontAlgn="base">
              <a:lnSpc>
                <a:spcPct val="90000"/>
              </a:lnSpc>
              <a:spcBef>
                <a:spcPct val="20000"/>
              </a:spcBef>
              <a:spcAft>
                <a:spcPct val="0"/>
              </a:spcAft>
              <a:buSzPct val="90000"/>
              <a:buBlip>
                <a:blip r:embed="rId3"/>
              </a:buBlip>
            </a:pPr>
            <a:r>
              <a:rPr lang="en-US" dirty="0">
                <a:gradFill>
                  <a:gsLst>
                    <a:gs pos="0">
                      <a:schemeClr val="tx1"/>
                    </a:gs>
                    <a:gs pos="86000">
                      <a:schemeClr val="tx1"/>
                    </a:gs>
                  </a:gsLst>
                  <a:lin ang="5400000" scaled="0"/>
                </a:gradFill>
              </a:rPr>
              <a:t>Hand-offs are expensive</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Required across customers</a:t>
            </a:r>
          </a:p>
          <a:p>
            <a:pP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6" name="Pentagon 5"/>
          <p:cNvSpPr/>
          <p:nvPr/>
        </p:nvSpPr>
        <p:spPr bwMode="auto">
          <a:xfrm rot="5400000">
            <a:off x="7504112" y="2552699"/>
            <a:ext cx="5105400" cy="3352800"/>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vert270" wrap="square" lIns="182880" tIns="91440" rIns="91436" bIns="182880" numCol="1" rtlCol="0" anchor="t" anchorCtr="0" compatLnSpc="1">
            <a:prstTxWarp prst="textNoShape">
              <a:avLst/>
            </a:prstTxWarp>
          </a:bodyPr>
          <a:lstStyle/>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Automated process</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Retires legacy sites</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Saves time / requires fewer resources</a:t>
            </a:r>
            <a:endParaRPr lang="en-US" dirty="0">
              <a:gradFill>
                <a:gsLst>
                  <a:gs pos="0">
                    <a:schemeClr val="tx1"/>
                  </a:gs>
                  <a:gs pos="86000">
                    <a:schemeClr val="tx1"/>
                  </a:gs>
                </a:gsLst>
                <a:lin ang="5400000" scaled="0"/>
              </a:gradFill>
            </a:endParaRP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Ensures correct sequencing</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Provides rich auditing</a:t>
            </a:r>
            <a:endParaRPr lang="en-US" dirty="0">
              <a:gradFill>
                <a:gsLst>
                  <a:gs pos="0">
                    <a:schemeClr val="tx1"/>
                  </a:gs>
                  <a:gs pos="86000">
                    <a:schemeClr val="tx1"/>
                  </a:gs>
                </a:gsLst>
                <a:lin ang="5400000" scaled="0"/>
              </a:gradFill>
            </a:endParaRP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Automates hand offs</a:t>
            </a: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Repeatable across all customers</a:t>
            </a:r>
            <a:endParaRPr lang="en-US" dirty="0" smtClean="0">
              <a:gradFill>
                <a:gsLst>
                  <a:gs pos="0">
                    <a:srgbClr val="FFFFFF"/>
                  </a:gs>
                  <a:gs pos="100000">
                    <a:srgbClr val="FFFFFF"/>
                  </a:gs>
                </a:gsLst>
                <a:lin ang="5400000" scaled="0"/>
              </a:gradFill>
            </a:endParaRPr>
          </a:p>
        </p:txBody>
      </p:sp>
      <p:sp>
        <p:nvSpPr>
          <p:cNvPr id="7" name="Rounded Rectangle 6"/>
          <p:cNvSpPr/>
          <p:nvPr/>
        </p:nvSpPr>
        <p:spPr bwMode="auto">
          <a:xfrm>
            <a:off x="379412" y="990600"/>
            <a:ext cx="3278188" cy="762000"/>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gradFill>
                  <a:gsLst>
                    <a:gs pos="0">
                      <a:srgbClr val="FFFFFF"/>
                    </a:gs>
                    <a:gs pos="100000">
                      <a:srgbClr val="FFFFFF"/>
                    </a:gs>
                  </a:gsLst>
                  <a:lin ang="5400000" scaled="0"/>
                </a:gradFill>
              </a:rPr>
              <a:t>Business Challenge</a:t>
            </a:r>
          </a:p>
        </p:txBody>
      </p:sp>
      <p:sp>
        <p:nvSpPr>
          <p:cNvPr id="9" name="Rounded Rectangle 8"/>
          <p:cNvSpPr/>
          <p:nvPr/>
        </p:nvSpPr>
        <p:spPr bwMode="auto">
          <a:xfrm>
            <a:off x="4363974" y="990600"/>
            <a:ext cx="3278188" cy="7620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gradFill>
                  <a:gsLst>
                    <a:gs pos="0">
                      <a:srgbClr val="FFFFFF"/>
                    </a:gs>
                    <a:gs pos="100000">
                      <a:srgbClr val="FFFFFF"/>
                    </a:gs>
                  </a:gsLst>
                  <a:lin ang="5400000" scaled="0"/>
                </a:gradFill>
              </a:rPr>
              <a:t>Solution</a:t>
            </a:r>
          </a:p>
        </p:txBody>
      </p:sp>
      <p:sp>
        <p:nvSpPr>
          <p:cNvPr id="10" name="Rounded Rectangle 9"/>
          <p:cNvSpPr/>
          <p:nvPr/>
        </p:nvSpPr>
        <p:spPr bwMode="auto">
          <a:xfrm>
            <a:off x="8380411" y="990600"/>
            <a:ext cx="3354425" cy="762000"/>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gradFill>
                  <a:gsLst>
                    <a:gs pos="0">
                      <a:srgbClr val="FFFFFF"/>
                    </a:gs>
                    <a:gs pos="100000">
                      <a:srgbClr val="FFFFFF"/>
                    </a:gs>
                  </a:gsLst>
                  <a:lin ang="5400000" scaled="0"/>
                </a:gradFill>
              </a:rPr>
              <a:t>Results/Goals</a:t>
            </a:r>
            <a:endParaRPr lang="en-US" sz="2000" dirty="0" smtClean="0">
              <a:gradFill>
                <a:gsLst>
                  <a:gs pos="0">
                    <a:srgbClr val="FFFFFF"/>
                  </a:gs>
                  <a:gs pos="100000">
                    <a:srgbClr val="FFFFFF"/>
                  </a:gs>
                </a:gsLst>
                <a:lin ang="5400000" scaled="0"/>
              </a:gradFill>
            </a:endParaRPr>
          </a:p>
        </p:txBody>
      </p:sp>
      <p:sp>
        <p:nvSpPr>
          <p:cNvPr id="13" name="Right Arrow 12"/>
          <p:cNvSpPr/>
          <p:nvPr/>
        </p:nvSpPr>
        <p:spPr bwMode="auto">
          <a:xfrm>
            <a:off x="3711285" y="1054925"/>
            <a:ext cx="606777" cy="609600"/>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4" name="Right Arrow 13"/>
          <p:cNvSpPr/>
          <p:nvPr/>
        </p:nvSpPr>
        <p:spPr bwMode="auto">
          <a:xfrm>
            <a:off x="7726135" y="1079665"/>
            <a:ext cx="606777" cy="609600"/>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1" name="Picture 2" descr="C:\Users\chasat\Pictures\VS-TFSrvr10_h_rg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4212" y="4648200"/>
            <a:ext cx="3010094" cy="1792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pross\Documents\Work\Logos\SysCnt-ConfigMgr_h_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4735" y="2971800"/>
            <a:ext cx="2938077" cy="7654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Opalis_logo_whiteText_orang.png"/>
          <p:cNvPicPr>
            <a:picLocks noChangeAspect="1"/>
          </p:cNvPicPr>
          <p:nvPr/>
        </p:nvPicPr>
        <p:blipFill>
          <a:blip r:embed="rId6"/>
          <a:stretch>
            <a:fillRect/>
          </a:stretch>
        </p:blipFill>
        <p:spPr>
          <a:xfrm>
            <a:off x="4921302" y="1752600"/>
            <a:ext cx="2224944" cy="1233116"/>
          </a:xfrm>
          <a:prstGeom prst="rect">
            <a:avLst/>
          </a:prstGeom>
        </p:spPr>
      </p:pic>
      <p:sp>
        <p:nvSpPr>
          <p:cNvPr id="16" name="TextBox 15"/>
          <p:cNvSpPr txBox="1"/>
          <p:nvPr/>
        </p:nvSpPr>
        <p:spPr>
          <a:xfrm>
            <a:off x="5141834" y="3962400"/>
            <a:ext cx="1814413" cy="430887"/>
          </a:xfrm>
          <a:prstGeom prst="rect">
            <a:avLst/>
          </a:prstGeom>
          <a:noFill/>
        </p:spPr>
        <p:txBody>
          <a:bodyPr wrap="square" lIns="0" tIns="0" rIns="0" bIns="0" rtlCol="0">
            <a:spAutoFit/>
          </a:bodyPr>
          <a:lstStyle/>
          <a:p>
            <a:r>
              <a:rPr lang="en-US" sz="2800" dirty="0" smtClean="0">
                <a:solidFill>
                  <a:schemeClr val="bg1"/>
                </a:solidFill>
              </a:rPr>
              <a:t>PowerShell</a:t>
            </a:r>
          </a:p>
        </p:txBody>
      </p:sp>
    </p:spTree>
    <p:extLst>
      <p:ext uri="{BB962C8B-B14F-4D97-AF65-F5344CB8AC3E}">
        <p14:creationId xmlns:p14="http://schemas.microsoft.com/office/powerpoint/2010/main" val="41830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6" grpId="0" animBg="1"/>
      <p:bldP spid="7" grpId="0" animBg="1"/>
      <p:bldP spid="9" grpId="0" animBg="1"/>
      <p:bldP spid="10" grpId="0" animBg="1"/>
      <p:bldP spid="13" grpId="0" animBg="1"/>
      <p:bldP spid="14" grpId="0"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2" y="1143000"/>
            <a:ext cx="7353712" cy="315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23005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Who is using Opalis at Microsoft?</a:t>
            </a:r>
            <a:endParaRPr lang="en-US" dirty="0"/>
          </a:p>
        </p:txBody>
      </p:sp>
      <p:pic>
        <p:nvPicPr>
          <p:cNvPr id="4101" name="Picture 5" descr="http://sharepoint/sites/MSD/MSD%20Brand%20Logo%20and%20Templates/msd%20lockup%20white_4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2" y="1996130"/>
            <a:ext cx="5402703" cy="8232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julema\Pictures\msnbc-logo-transparent-b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190" y="1524000"/>
            <a:ext cx="3281407" cy="17227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hasat\AppData\Local\Microsoft\Windows\Temporary Internet Files\Content.Outlook\O0DWK9T7\XboxLIVE_4CP_stacke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787" y="3657600"/>
            <a:ext cx="38100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775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p:cTn id="7" dur="500" fill="hold"/>
                                        <p:tgtEl>
                                          <p:spTgt spid="4101"/>
                                        </p:tgtEl>
                                        <p:attrNameLst>
                                          <p:attrName>ppt_w</p:attrName>
                                        </p:attrNameLst>
                                      </p:cBhvr>
                                      <p:tavLst>
                                        <p:tav tm="0">
                                          <p:val>
                                            <p:fltVal val="0"/>
                                          </p:val>
                                        </p:tav>
                                        <p:tav tm="100000">
                                          <p:val>
                                            <p:strVal val="#ppt_w"/>
                                          </p:val>
                                        </p:tav>
                                      </p:tavLst>
                                    </p:anim>
                                    <p:anim calcmode="lin" valueType="num">
                                      <p:cBhvr>
                                        <p:cTn id="8" dur="500" fill="hold"/>
                                        <p:tgtEl>
                                          <p:spTgt spid="4101"/>
                                        </p:tgtEl>
                                        <p:attrNameLst>
                                          <p:attrName>ppt_h</p:attrName>
                                        </p:attrNameLst>
                                      </p:cBhvr>
                                      <p:tavLst>
                                        <p:tav tm="0">
                                          <p:val>
                                            <p:fltVal val="0"/>
                                          </p:val>
                                        </p:tav>
                                        <p:tav tm="100000">
                                          <p:val>
                                            <p:strVal val="#ppt_h"/>
                                          </p:val>
                                        </p:tav>
                                      </p:tavLst>
                                    </p:anim>
                                    <p:animEffect transition="in" filter="fade">
                                      <p:cBhvr>
                                        <p:cTn id="9" dur="500"/>
                                        <p:tgtEl>
                                          <p:spTgt spid="410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368300"/>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bwMode="auto">
          <a:xfrm>
            <a:off x="4863020" y="16764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6" name="TextBox 5"/>
          <p:cNvSpPr txBox="1"/>
          <p:nvPr/>
        </p:nvSpPr>
        <p:spPr>
          <a:xfrm>
            <a:off x="5731337" y="1677048"/>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1</a:t>
            </a:r>
          </a:p>
        </p:txBody>
      </p:sp>
    </p:spTree>
    <p:extLst>
      <p:ext uri="{BB962C8B-B14F-4D97-AF65-F5344CB8AC3E}">
        <p14:creationId xmlns:p14="http://schemas.microsoft.com/office/powerpoint/2010/main" val="179174996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81756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5789612" y="43434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7" name="TextBox 6"/>
          <p:cNvSpPr txBox="1"/>
          <p:nvPr/>
        </p:nvSpPr>
        <p:spPr>
          <a:xfrm>
            <a:off x="6615571" y="44110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a:gradFill>
                  <a:gsLst>
                    <a:gs pos="0">
                      <a:schemeClr val="tx1"/>
                    </a:gs>
                    <a:gs pos="86000">
                      <a:schemeClr val="tx1"/>
                    </a:gs>
                  </a:gsLst>
                  <a:lin ang="5400000" scaled="0"/>
                </a:gradFill>
              </a:rPr>
              <a:t>2</a:t>
            </a:r>
            <a:endParaRPr lang="en-US" b="1"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310440229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81756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5789612" y="43434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2"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143" y="2133600"/>
            <a:ext cx="10231921"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4494212" y="2438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6615571" y="44110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a:gradFill>
                  <a:gsLst>
                    <a:gs pos="0">
                      <a:schemeClr val="tx1"/>
                    </a:gs>
                    <a:gs pos="86000">
                      <a:schemeClr val="tx1"/>
                    </a:gs>
                  </a:gsLst>
                  <a:lin ang="5400000" scaled="0"/>
                </a:gradFill>
              </a:rPr>
              <a:t>2</a:t>
            </a:r>
            <a:endParaRPr lang="en-US" b="1"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330070771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81756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5789612" y="43434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2"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2" y="2133600"/>
            <a:ext cx="10231921"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4494212" y="2438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6615571" y="44110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a:gradFill>
                  <a:gsLst>
                    <a:gs pos="0">
                      <a:schemeClr val="tx1"/>
                    </a:gs>
                    <a:gs pos="86000">
                      <a:schemeClr val="tx1"/>
                    </a:gs>
                  </a:gsLst>
                  <a:lin ang="5400000" scaled="0"/>
                </a:gradFill>
              </a:rPr>
              <a:t>2</a:t>
            </a:r>
            <a:endParaRPr lang="en-US" b="1"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7703264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81756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5789612" y="43434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2"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8" y="2133600"/>
            <a:ext cx="10231921"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4494212" y="2438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6615571" y="44110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a:gradFill>
                  <a:gsLst>
                    <a:gs pos="0">
                      <a:schemeClr val="tx1"/>
                    </a:gs>
                    <a:gs pos="86000">
                      <a:schemeClr val="tx1"/>
                    </a:gs>
                  </a:gsLst>
                  <a:lin ang="5400000" scaled="0"/>
                </a:gradFill>
              </a:rPr>
              <a:t>2</a:t>
            </a:r>
            <a:endParaRPr lang="en-US" b="1"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52848167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81756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5789612" y="43434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2"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988" y="2133600"/>
            <a:ext cx="10231921"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4494212" y="2438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6615571" y="44110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a:gradFill>
                  <a:gsLst>
                    <a:gs pos="0">
                      <a:schemeClr val="tx1"/>
                    </a:gs>
                    <a:gs pos="86000">
                      <a:schemeClr val="tx1"/>
                    </a:gs>
                  </a:gsLst>
                  <a:lin ang="5400000" scaled="0"/>
                </a:gradFill>
              </a:rPr>
              <a:t>2</a:t>
            </a:r>
            <a:endParaRPr lang="en-US" b="1"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966980870"/>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266825"/>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 y="2667000"/>
            <a:ext cx="5905500"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spTree>
    <p:extLst>
      <p:ext uri="{BB962C8B-B14F-4D97-AF65-F5344CB8AC3E}">
        <p14:creationId xmlns:p14="http://schemas.microsoft.com/office/powerpoint/2010/main" val="1559240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266825"/>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3" descr="image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2" y="4000500"/>
            <a:ext cx="14014168" cy="601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49514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1066800"/>
            <a:ext cx="5765777"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5502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266825"/>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 name="Picture 9"/>
          <p:cNvPicPr/>
          <p:nvPr/>
        </p:nvPicPr>
        <p:blipFill>
          <a:blip r:embed="rId3"/>
          <a:stretch>
            <a:fillRect/>
          </a:stretch>
        </p:blipFill>
        <p:spPr>
          <a:xfrm>
            <a:off x="2988378" y="4161182"/>
            <a:ext cx="12554834" cy="4830123"/>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9514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spTree>
    <p:extLst>
      <p:ext uri="{BB962C8B-B14F-4D97-AF65-F5344CB8AC3E}">
        <p14:creationId xmlns:p14="http://schemas.microsoft.com/office/powerpoint/2010/main" val="361066211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266825"/>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pic>
        <p:nvPicPr>
          <p:cNvPr id="12" name="Picture 11"/>
          <p:cNvPicPr/>
          <p:nvPr/>
        </p:nvPicPr>
        <p:blipFill>
          <a:blip r:embed="rId3"/>
          <a:stretch>
            <a:fillRect/>
          </a:stretch>
        </p:blipFill>
        <p:spPr>
          <a:xfrm>
            <a:off x="3884749" y="3276600"/>
            <a:ext cx="12554834" cy="4830123"/>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9514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328619688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6135687" y="1029818"/>
            <a:ext cx="5556250" cy="5583237"/>
          </a:xfrm>
          <a:prstGeom prst="roundRect">
            <a:avLst>
              <a:gd name="adj" fmla="val 4625"/>
            </a:avLst>
          </a:prstGeom>
          <a:gradFill>
            <a:gsLst>
              <a:gs pos="6000">
                <a:srgbClr val="000000">
                  <a:alpha val="50000"/>
                </a:srgbClr>
              </a:gs>
              <a:gs pos="35000">
                <a:srgbClr val="0521C2">
                  <a:alpha val="49804"/>
                </a:srgbClr>
              </a:gs>
              <a:gs pos="61000">
                <a:srgbClr val="05216E">
                  <a:alpha val="0"/>
                </a:srgbClr>
              </a:gs>
              <a:gs pos="90000">
                <a:srgbClr val="000000">
                  <a:alpha val="73000"/>
                </a:srgbClr>
              </a:gs>
              <a:gs pos="100000">
                <a:srgbClr val="FFFFFF"/>
              </a:gs>
            </a:gsLst>
            <a:lin ang="16680000" scaled="0"/>
          </a:gradFill>
          <a:ln w="3175" cap="flat" cmpd="sng" algn="ctr">
            <a:solidFill>
              <a:srgbClr val="FFFFFF">
                <a:alpha val="29000"/>
              </a:srgbClr>
            </a:solidFill>
            <a:prstDash val="solid"/>
            <a:round/>
            <a:headEnd type="none" w="med" len="med"/>
            <a:tailEnd type="none" w="med" len="med"/>
          </a:ln>
          <a:effectLst/>
        </p:spPr>
        <p:txBody>
          <a:bodyPr vert="horz" wrap="square" lIns="1005840" tIns="91440" rIns="182880" bIns="91440"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indent="-457161" defTabSz="914287">
              <a:lnSpc>
                <a:spcPct val="90000"/>
              </a:lnSpc>
              <a:spcBef>
                <a:spcPct val="20000"/>
              </a:spcBef>
              <a:buSzPct val="90000"/>
              <a:defRPr/>
            </a:pPr>
            <a:endParaRPr lang="en-US" altLang="zh-CN" sz="2800" spc="-151" dirty="0">
              <a:gradFill>
                <a:gsLst>
                  <a:gs pos="0">
                    <a:srgbClr val="FFFFFF"/>
                  </a:gs>
                  <a:gs pos="100000">
                    <a:srgbClr val="FFFFFF"/>
                  </a:gs>
                </a:gsLst>
                <a:lin ang="16200000" scaled="1"/>
              </a:gradFill>
            </a:endParaRPr>
          </a:p>
        </p:txBody>
      </p:sp>
      <p:sp>
        <p:nvSpPr>
          <p:cNvPr id="4" name="Rounded Rectangle 3"/>
          <p:cNvSpPr/>
          <p:nvPr/>
        </p:nvSpPr>
        <p:spPr bwMode="auto">
          <a:xfrm>
            <a:off x="359727" y="1029819"/>
            <a:ext cx="5556250" cy="5583237"/>
          </a:xfrm>
          <a:prstGeom prst="roundRect">
            <a:avLst>
              <a:gd name="adj" fmla="val 4625"/>
            </a:avLst>
          </a:prstGeom>
          <a:gradFill>
            <a:gsLst>
              <a:gs pos="6000">
                <a:srgbClr val="000000">
                  <a:alpha val="50000"/>
                </a:srgbClr>
              </a:gs>
              <a:gs pos="35000">
                <a:srgbClr val="0521C2">
                  <a:alpha val="49804"/>
                </a:srgbClr>
              </a:gs>
              <a:gs pos="61000">
                <a:srgbClr val="05216E">
                  <a:alpha val="0"/>
                </a:srgbClr>
              </a:gs>
              <a:gs pos="90000">
                <a:srgbClr val="000000">
                  <a:alpha val="73000"/>
                </a:srgbClr>
              </a:gs>
              <a:gs pos="100000">
                <a:srgbClr val="FFFFFF"/>
              </a:gs>
            </a:gsLst>
            <a:lin ang="16680000" scaled="0"/>
          </a:gradFill>
          <a:ln w="3175" cap="flat" cmpd="sng" algn="ctr">
            <a:solidFill>
              <a:srgbClr val="FFFFFF">
                <a:alpha val="29000"/>
              </a:srgbClr>
            </a:solidFill>
            <a:prstDash val="solid"/>
            <a:round/>
            <a:headEnd type="none" w="med" len="med"/>
            <a:tailEnd type="none" w="med" len="med"/>
          </a:ln>
          <a:effectLst/>
        </p:spPr>
        <p:txBody>
          <a:bodyPr vert="horz" wrap="square" lIns="1005840" tIns="91440" rIns="182880" bIns="91440"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indent="-457161" defTabSz="914287">
              <a:lnSpc>
                <a:spcPct val="90000"/>
              </a:lnSpc>
              <a:spcBef>
                <a:spcPct val="20000"/>
              </a:spcBef>
              <a:buSzPct val="90000"/>
              <a:defRPr/>
            </a:pPr>
            <a:endParaRPr lang="en-US" altLang="zh-CN" sz="2800" spc="-151" dirty="0">
              <a:gradFill>
                <a:gsLst>
                  <a:gs pos="0">
                    <a:srgbClr val="FFFFFF"/>
                  </a:gs>
                  <a:gs pos="100000">
                    <a:srgbClr val="FFFFFF"/>
                  </a:gs>
                </a:gsLst>
                <a:lin ang="16200000" scaled="1"/>
              </a:gradFill>
            </a:endParaRPr>
          </a:p>
        </p:txBody>
      </p:sp>
      <p:sp>
        <p:nvSpPr>
          <p:cNvPr id="2" name="Title 1"/>
          <p:cNvSpPr>
            <a:spLocks noGrp="1"/>
          </p:cNvSpPr>
          <p:nvPr>
            <p:ph type="title"/>
          </p:nvPr>
        </p:nvSpPr>
        <p:spPr/>
        <p:txBody>
          <a:bodyPr/>
          <a:lstStyle/>
          <a:p>
            <a:r>
              <a:rPr lang="en-US" smtClean="0"/>
              <a:t>MPSD Operations Overview</a:t>
            </a:r>
            <a:endParaRPr lang="en-US" dirty="0"/>
          </a:p>
        </p:txBody>
      </p:sp>
      <p:sp>
        <p:nvSpPr>
          <p:cNvPr id="8" name="Text Placeholder 5"/>
          <p:cNvSpPr>
            <a:spLocks noGrp="1"/>
          </p:cNvSpPr>
          <p:nvPr>
            <p:ph type="body" sz="quarter" idx="4294967295"/>
          </p:nvPr>
        </p:nvSpPr>
        <p:spPr>
          <a:xfrm>
            <a:off x="519113" y="2041525"/>
            <a:ext cx="5075238" cy="1292225"/>
          </a:xfrm>
        </p:spPr>
        <p:txBody>
          <a:bodyPr/>
          <a:lstStyle/>
          <a:p>
            <a:r>
              <a:rPr lang="en-US" sz="2000" dirty="0" smtClean="0"/>
              <a:t>280,000 Desktops Managed at Microsoft</a:t>
            </a:r>
          </a:p>
          <a:p>
            <a:r>
              <a:rPr lang="en-US" sz="2000" dirty="0" smtClean="0"/>
              <a:t>6,500 Clients Managed at Energizer</a:t>
            </a:r>
          </a:p>
          <a:p>
            <a:r>
              <a:rPr lang="en-US" sz="2000" dirty="0" smtClean="0"/>
              <a:t>5,000 Clients Managed at XL</a:t>
            </a:r>
          </a:p>
          <a:p>
            <a:r>
              <a:rPr lang="en-US" sz="2000" dirty="0"/>
              <a:t>6</a:t>
            </a:r>
            <a:r>
              <a:rPr lang="en-US" sz="2000" dirty="0" smtClean="0"/>
              <a:t>00+ Clients in the Microsoft Store</a:t>
            </a:r>
          </a:p>
        </p:txBody>
      </p:sp>
      <p:sp>
        <p:nvSpPr>
          <p:cNvPr id="5" name="TextBox 31"/>
          <p:cNvSpPr txBox="1"/>
          <p:nvPr/>
        </p:nvSpPr>
        <p:spPr>
          <a:xfrm>
            <a:off x="359727" y="1196465"/>
            <a:ext cx="5556248" cy="424732"/>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indent="-457161" algn="ctr" defTabSz="914287">
              <a:lnSpc>
                <a:spcPct val="90000"/>
              </a:lnSpc>
              <a:spcBef>
                <a:spcPct val="20000"/>
              </a:spcBef>
              <a:buSzPct val="90000"/>
              <a:defRPr/>
            </a:pPr>
            <a:r>
              <a:rPr lang="en-US" altLang="zh-CN" sz="2400" b="1" dirty="0" smtClean="0">
                <a:gradFill>
                  <a:gsLst>
                    <a:gs pos="0">
                      <a:srgbClr val="FFFFFF"/>
                    </a:gs>
                    <a:gs pos="100000">
                      <a:srgbClr val="FFFFFF"/>
                    </a:gs>
                  </a:gsLst>
                  <a:lin ang="16200000" scaled="1"/>
                </a:gradFill>
                <a:effectLst>
                  <a:outerShdw blurRad="38100" dist="38100" dir="2700000" algn="tl">
                    <a:srgbClr val="000000">
                      <a:alpha val="43137"/>
                    </a:srgbClr>
                  </a:outerShdw>
                </a:effectLst>
              </a:rPr>
              <a:t>Client Management</a:t>
            </a:r>
            <a:endParaRPr lang="en-US" altLang="zh-CN" sz="2400" b="1" dirty="0">
              <a:gradFill>
                <a:gsLst>
                  <a:gs pos="0">
                    <a:srgbClr val="FFFFFF"/>
                  </a:gs>
                  <a:gs pos="100000">
                    <a:srgbClr val="FFFFFF"/>
                  </a:gs>
                </a:gsLst>
                <a:lin ang="16200000" scaled="1"/>
              </a:gradFill>
              <a:effectLst>
                <a:outerShdw blurRad="38100" dist="38100" dir="2700000" algn="tl">
                  <a:srgbClr val="000000">
                    <a:alpha val="43137"/>
                  </a:srgbClr>
                </a:outerShdw>
              </a:effectLst>
            </a:endParaRPr>
          </a:p>
        </p:txBody>
      </p:sp>
      <p:cxnSp>
        <p:nvCxnSpPr>
          <p:cNvPr id="6" name="Straight Connector 5"/>
          <p:cNvCxnSpPr/>
          <p:nvPr/>
        </p:nvCxnSpPr>
        <p:spPr>
          <a:xfrm>
            <a:off x="411522" y="1702652"/>
            <a:ext cx="5430881" cy="0"/>
          </a:xfrm>
          <a:prstGeom prst="line">
            <a:avLst/>
          </a:prstGeom>
          <a:ln w="19050">
            <a:gradFill flip="none" rotWithShape="1">
              <a:gsLst>
                <a:gs pos="12000">
                  <a:schemeClr val="accent1">
                    <a:tint val="66000"/>
                    <a:satMod val="160000"/>
                    <a:alpha val="0"/>
                  </a:schemeClr>
                </a:gs>
                <a:gs pos="20000">
                  <a:schemeClr val="accent1">
                    <a:tint val="44500"/>
                    <a:satMod val="160000"/>
                    <a:alpha val="65000"/>
                  </a:schemeClr>
                </a:gs>
                <a:gs pos="80000">
                  <a:schemeClr val="accent1">
                    <a:tint val="44500"/>
                    <a:satMod val="160000"/>
                    <a:alpha val="65000"/>
                  </a:schemeClr>
                </a:gs>
                <a:gs pos="88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TextBox 31"/>
          <p:cNvSpPr txBox="1"/>
          <p:nvPr/>
        </p:nvSpPr>
        <p:spPr>
          <a:xfrm>
            <a:off x="6135686" y="1196464"/>
            <a:ext cx="5556251" cy="424732"/>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indent="-457161" algn="ctr" defTabSz="914287">
              <a:lnSpc>
                <a:spcPct val="90000"/>
              </a:lnSpc>
              <a:spcBef>
                <a:spcPct val="20000"/>
              </a:spcBef>
              <a:buSzPct val="90000"/>
              <a:defRPr/>
            </a:pPr>
            <a:r>
              <a:rPr lang="en-US" altLang="zh-CN" sz="2400" b="1" spc="-150" dirty="0" smtClean="0">
                <a:gradFill>
                  <a:gsLst>
                    <a:gs pos="0">
                      <a:srgbClr val="FFFFFF"/>
                    </a:gs>
                    <a:gs pos="100000">
                      <a:srgbClr val="FFFFFF"/>
                    </a:gs>
                  </a:gsLst>
                  <a:lin ang="16200000" scaled="1"/>
                </a:gradFill>
                <a:effectLst>
                  <a:outerShdw blurRad="38100" dist="38100" dir="2700000" algn="tl">
                    <a:srgbClr val="000000">
                      <a:alpha val="43137"/>
                    </a:srgbClr>
                  </a:outerShdw>
                </a:effectLst>
              </a:rPr>
              <a:t>Datacenter Monitoring &amp; Management</a:t>
            </a:r>
            <a:endParaRPr lang="en-US" altLang="zh-CN" sz="2400" b="1" spc="-150" dirty="0">
              <a:gradFill>
                <a:gsLst>
                  <a:gs pos="0">
                    <a:srgbClr val="FFFFFF"/>
                  </a:gs>
                  <a:gs pos="100000">
                    <a:srgbClr val="FFFFFF"/>
                  </a:gs>
                </a:gsLst>
                <a:lin ang="16200000" scaled="1"/>
              </a:gradFill>
              <a:effectLst>
                <a:outerShdw blurRad="38100" dist="38100" dir="2700000" algn="tl">
                  <a:srgbClr val="000000">
                    <a:alpha val="43137"/>
                  </a:srgbClr>
                </a:outerShdw>
              </a:effectLst>
            </a:endParaRPr>
          </a:p>
        </p:txBody>
      </p:sp>
      <p:cxnSp>
        <p:nvCxnSpPr>
          <p:cNvPr id="13" name="Straight Connector 12"/>
          <p:cNvCxnSpPr/>
          <p:nvPr/>
        </p:nvCxnSpPr>
        <p:spPr>
          <a:xfrm>
            <a:off x="6157002" y="1702652"/>
            <a:ext cx="5430881" cy="0"/>
          </a:xfrm>
          <a:prstGeom prst="line">
            <a:avLst/>
          </a:prstGeom>
          <a:ln w="19050">
            <a:gradFill flip="none" rotWithShape="1">
              <a:gsLst>
                <a:gs pos="12000">
                  <a:schemeClr val="accent1">
                    <a:tint val="66000"/>
                    <a:satMod val="160000"/>
                    <a:alpha val="0"/>
                  </a:schemeClr>
                </a:gs>
                <a:gs pos="20000">
                  <a:schemeClr val="accent1">
                    <a:tint val="44500"/>
                    <a:satMod val="160000"/>
                    <a:alpha val="65000"/>
                  </a:schemeClr>
                </a:gs>
                <a:gs pos="80000">
                  <a:schemeClr val="accent1">
                    <a:tint val="44500"/>
                    <a:satMod val="160000"/>
                    <a:alpha val="65000"/>
                  </a:schemeClr>
                </a:gs>
                <a:gs pos="88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861231" y="4263604"/>
            <a:ext cx="4531462" cy="1679996"/>
            <a:chOff x="661892" y="1977604"/>
            <a:chExt cx="4531462" cy="1679996"/>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892" y="1977604"/>
              <a:ext cx="2257872" cy="587266"/>
            </a:xfrm>
            <a:prstGeom prst="rect">
              <a:avLst/>
            </a:prstGeom>
          </p:spPr>
        </p:pic>
        <p:pic>
          <p:nvPicPr>
            <p:cNvPr id="30" name="Picture 15"/>
            <p:cNvPicPr>
              <a:picLocks noChangeAspect="1" noChangeArrowheads="1"/>
            </p:cNvPicPr>
            <p:nvPr/>
          </p:nvPicPr>
          <p:blipFill>
            <a:blip r:embed="rId4"/>
            <a:srcRect/>
            <a:stretch>
              <a:fillRect/>
            </a:stretch>
          </p:blipFill>
          <p:spPr bwMode="auto">
            <a:xfrm>
              <a:off x="3873075" y="2096389"/>
              <a:ext cx="1320279" cy="554414"/>
            </a:xfrm>
            <a:prstGeom prst="rect">
              <a:avLst/>
            </a:prstGeom>
            <a:noFill/>
            <a:ln w="9525">
              <a:noFill/>
              <a:miter lim="800000"/>
              <a:headEnd/>
              <a:tailEnd/>
            </a:ln>
            <a:effectLst/>
          </p:spPr>
        </p:pic>
        <p:pic>
          <p:nvPicPr>
            <p:cNvPr id="31" name="Picture 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763" y="3196039"/>
              <a:ext cx="1614130" cy="46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descr="C:\Users\mollie\Pictures\DVD_ART34\Logos\Windows Server Active Directory\Windows Server Active Directory v r logo.png"/>
            <p:cNvPicPr>
              <a:picLocks noChangeAspect="1" noChangeArrowheads="1"/>
            </p:cNvPicPr>
            <p:nvPr/>
          </p:nvPicPr>
          <p:blipFill>
            <a:blip r:embed="rId6" cstate="print"/>
            <a:srcRect l="37810" t="77032"/>
            <a:stretch>
              <a:fillRect/>
            </a:stretch>
          </p:blipFill>
          <p:spPr bwMode="auto">
            <a:xfrm>
              <a:off x="3822377" y="3433695"/>
              <a:ext cx="1209280" cy="223905"/>
            </a:xfrm>
            <a:prstGeom prst="rect">
              <a:avLst/>
            </a:prstGeom>
            <a:noFill/>
          </p:spPr>
        </p:pic>
        <p:pic>
          <p:nvPicPr>
            <p:cNvPr id="40" name="Picture 39" descr="Opalis_logo_whiteText_orang.png"/>
            <p:cNvPicPr>
              <a:picLocks noChangeAspect="1"/>
            </p:cNvPicPr>
            <p:nvPr/>
          </p:nvPicPr>
          <p:blipFill>
            <a:blip r:embed="rId7"/>
            <a:stretch>
              <a:fillRect/>
            </a:stretch>
          </p:blipFill>
          <p:spPr>
            <a:xfrm>
              <a:off x="2756978" y="2669706"/>
              <a:ext cx="859433" cy="476318"/>
            </a:xfrm>
            <a:prstGeom prst="rect">
              <a:avLst/>
            </a:prstGeom>
          </p:spPr>
        </p:pic>
      </p:grpSp>
      <p:grpSp>
        <p:nvGrpSpPr>
          <p:cNvPr id="7" name="Group 6"/>
          <p:cNvGrpSpPr/>
          <p:nvPr/>
        </p:nvGrpSpPr>
        <p:grpSpPr>
          <a:xfrm>
            <a:off x="6403549" y="4204290"/>
            <a:ext cx="5101063" cy="2044110"/>
            <a:chOff x="6296058" y="1969089"/>
            <a:chExt cx="5101063" cy="2044110"/>
          </a:xfrm>
        </p:grpSpPr>
        <p:pic>
          <p:nvPicPr>
            <p:cNvPr id="32" name="Picture 2"/>
            <p:cNvPicPr>
              <a:picLocks noChangeAspect="1" noChangeArrowheads="1"/>
            </p:cNvPicPr>
            <p:nvPr/>
          </p:nvPicPr>
          <p:blipFill>
            <a:blip r:embed="rId8"/>
            <a:srcRect/>
            <a:stretch>
              <a:fillRect/>
            </a:stretch>
          </p:blipFill>
          <p:spPr bwMode="auto">
            <a:xfrm>
              <a:off x="8392853" y="2821052"/>
              <a:ext cx="1452040" cy="421350"/>
            </a:xfrm>
            <a:prstGeom prst="rect">
              <a:avLst/>
            </a:prstGeom>
            <a:noFill/>
            <a:ln w="9525">
              <a:noFill/>
              <a:miter lim="800000"/>
              <a:headEnd/>
              <a:tailEnd/>
            </a:ln>
            <a:effectLst/>
          </p:spPr>
        </p:pic>
        <p:pic>
          <p:nvPicPr>
            <p:cNvPr id="34" name="Picture 6"/>
            <p:cNvPicPr>
              <a:picLocks noChangeAspect="1" noChangeArrowheads="1"/>
            </p:cNvPicPr>
            <p:nvPr/>
          </p:nvPicPr>
          <p:blipFill>
            <a:blip r:embed="rId9"/>
            <a:srcRect/>
            <a:stretch>
              <a:fillRect/>
            </a:stretch>
          </p:blipFill>
          <p:spPr bwMode="auto">
            <a:xfrm>
              <a:off x="6658989" y="2734804"/>
              <a:ext cx="1340423" cy="593847"/>
            </a:xfrm>
            <a:prstGeom prst="rect">
              <a:avLst/>
            </a:prstGeom>
            <a:noFill/>
            <a:ln w="9525">
              <a:noFill/>
              <a:miter lim="800000"/>
              <a:headEnd/>
              <a:tailEnd/>
            </a:ln>
            <a:effectLst/>
          </p:spPr>
        </p:pic>
        <p:pic>
          <p:nvPicPr>
            <p:cNvPr id="41" name="Picture 6" descr="C:\Documents and Settings\Eva\My Documents\336\SysCnt-OprtnsMgr_h_rgb_r.png"/>
            <p:cNvPicPr>
              <a:picLocks noChangeAspect="1" noChangeArrowheads="1"/>
            </p:cNvPicPr>
            <p:nvPr/>
          </p:nvPicPr>
          <p:blipFill>
            <a:blip r:embed="rId10" cstate="print">
              <a:lum bright="100000"/>
            </a:blip>
            <a:srcRect/>
            <a:stretch>
              <a:fillRect/>
            </a:stretch>
          </p:blipFill>
          <p:spPr bwMode="auto">
            <a:xfrm>
              <a:off x="6296058" y="1969089"/>
              <a:ext cx="2066284" cy="561122"/>
            </a:xfrm>
            <a:prstGeom prst="rect">
              <a:avLst/>
            </a:prstGeom>
            <a:noFill/>
            <a:ln w="9525">
              <a:noFill/>
              <a:miter lim="800000"/>
              <a:headEnd/>
              <a:tailEnd/>
            </a:ln>
          </p:spPr>
        </p:pic>
        <p:pic>
          <p:nvPicPr>
            <p:cNvPr id="42" name="Picture 41" descr="Opalis_logo_whiteText_orang.png"/>
            <p:cNvPicPr>
              <a:picLocks noChangeAspect="1"/>
            </p:cNvPicPr>
            <p:nvPr/>
          </p:nvPicPr>
          <p:blipFill>
            <a:blip r:embed="rId7"/>
            <a:stretch>
              <a:fillRect/>
            </a:stretch>
          </p:blipFill>
          <p:spPr>
            <a:xfrm>
              <a:off x="10162255" y="2793568"/>
              <a:ext cx="859433" cy="476318"/>
            </a:xfrm>
            <a:prstGeom prst="rect">
              <a:avLst/>
            </a:prstGeom>
          </p:spPr>
        </p:pic>
        <p:pic>
          <p:nvPicPr>
            <p:cNvPr id="43" name="Picture 4" descr="C:\Users\Walter\Documents\Active Projects\XTC - SCSM Deck\SysCenter-SvcMgr_bL.png"/>
            <p:cNvPicPr>
              <a:picLocks noChangeAspect="1" noChangeArrowheads="1"/>
            </p:cNvPicPr>
            <p:nvPr/>
          </p:nvPicPr>
          <p:blipFill>
            <a:blip r:embed="rId11" cstate="print">
              <a:lum bright="100000"/>
            </a:blip>
            <a:stretch>
              <a:fillRect/>
            </a:stretch>
          </p:blipFill>
          <p:spPr bwMode="auto">
            <a:xfrm>
              <a:off x="9584173" y="1969089"/>
              <a:ext cx="1631135" cy="565984"/>
            </a:xfrm>
            <a:prstGeom prst="rect">
              <a:avLst/>
            </a:prstGeom>
            <a:noFill/>
            <a:ln>
              <a:noFill/>
            </a:ln>
            <a:effectLst/>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2359" y="3494368"/>
              <a:ext cx="1994762" cy="518831"/>
            </a:xfrm>
            <a:prstGeom prst="rect">
              <a:avLst/>
            </a:prstGeom>
          </p:spPr>
        </p:pic>
        <p:pic>
          <p:nvPicPr>
            <p:cNvPr id="45" name="Picture 14" descr="System Center Virtual Machine Manag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91877" y="3542847"/>
              <a:ext cx="1951961" cy="47035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 Placeholder 5"/>
          <p:cNvSpPr txBox="1">
            <a:spLocks/>
          </p:cNvSpPr>
          <p:nvPr/>
        </p:nvSpPr>
        <p:spPr>
          <a:xfrm>
            <a:off x="6293879" y="2041773"/>
            <a:ext cx="5074920" cy="1615827"/>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1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1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1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1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480"/>
              </a:spcBef>
            </a:pPr>
            <a:r>
              <a:rPr lang="en-US" sz="2000" dirty="0">
                <a:solidFill>
                  <a:schemeClr val="tx1"/>
                </a:solidFill>
                <a:ea typeface="Segoe UI" pitchFamily="34" charset="0"/>
                <a:cs typeface="Segoe UI" pitchFamily="34" charset="0"/>
              </a:rPr>
              <a:t>Over 4,500 servers </a:t>
            </a:r>
            <a:r>
              <a:rPr lang="en-US" sz="2000" dirty="0" smtClean="0">
                <a:solidFill>
                  <a:schemeClr val="tx1"/>
                </a:solidFill>
                <a:ea typeface="Segoe UI" pitchFamily="34" charset="0"/>
                <a:cs typeface="Segoe UI" pitchFamily="34" charset="0"/>
              </a:rPr>
              <a:t>managed for large online properties</a:t>
            </a:r>
            <a:endParaRPr lang="en-US" sz="2000" dirty="0">
              <a:solidFill>
                <a:schemeClr val="tx1"/>
              </a:solidFill>
              <a:ea typeface="Segoe UI" pitchFamily="34" charset="0"/>
              <a:cs typeface="Segoe UI" pitchFamily="34" charset="0"/>
            </a:endParaRPr>
          </a:p>
          <a:p>
            <a:pPr lvl="0">
              <a:spcBef>
                <a:spcPts val="480"/>
              </a:spcBef>
            </a:pPr>
            <a:r>
              <a:rPr lang="en-US" sz="2000" dirty="0" err="1" smtClean="0">
                <a:solidFill>
                  <a:schemeClr val="tx1"/>
                </a:solidFill>
                <a:ea typeface="Segoe UI" pitchFamily="34" charset="0"/>
                <a:cs typeface="Segoe UI" pitchFamily="34" charset="0"/>
              </a:rPr>
              <a:t>Mgmt</a:t>
            </a:r>
            <a:r>
              <a:rPr lang="en-US" sz="2000" dirty="0" smtClean="0">
                <a:solidFill>
                  <a:schemeClr val="tx1"/>
                </a:solidFill>
                <a:ea typeface="Segoe UI" pitchFamily="34" charset="0"/>
                <a:cs typeface="Segoe UI" pitchFamily="34" charset="0"/>
              </a:rPr>
              <a:t> &amp; Monitoring for online services</a:t>
            </a:r>
            <a:endParaRPr lang="en-US" sz="2000" dirty="0">
              <a:solidFill>
                <a:schemeClr val="tx1"/>
              </a:solidFill>
              <a:ea typeface="Segoe UI" pitchFamily="34" charset="0"/>
              <a:cs typeface="Segoe UI" pitchFamily="34" charset="0"/>
            </a:endParaRPr>
          </a:p>
          <a:p>
            <a:pPr lvl="0">
              <a:spcBef>
                <a:spcPts val="480"/>
              </a:spcBef>
            </a:pPr>
            <a:r>
              <a:rPr lang="en-US" sz="2000" dirty="0">
                <a:solidFill>
                  <a:schemeClr val="tx1"/>
                </a:solidFill>
                <a:ea typeface="Segoe UI" pitchFamily="34" charset="0"/>
                <a:cs typeface="Segoe UI" pitchFamily="34" charset="0"/>
              </a:rPr>
              <a:t>Outside-In Monitoring</a:t>
            </a:r>
          </a:p>
          <a:p>
            <a:pPr lvl="0">
              <a:spcBef>
                <a:spcPts val="480"/>
              </a:spcBef>
            </a:pPr>
            <a:r>
              <a:rPr lang="en-US" sz="2000" dirty="0">
                <a:solidFill>
                  <a:schemeClr val="tx1"/>
                </a:solidFill>
                <a:ea typeface="Segoe UI" pitchFamily="34" charset="0"/>
                <a:cs typeface="Segoe UI" pitchFamily="34" charset="0"/>
              </a:rPr>
              <a:t>Protection Services </a:t>
            </a:r>
          </a:p>
        </p:txBody>
      </p:sp>
    </p:spTree>
    <p:extLst>
      <p:ext uri="{BB962C8B-B14F-4D97-AF65-F5344CB8AC3E}">
        <p14:creationId xmlns:p14="http://schemas.microsoft.com/office/powerpoint/2010/main" val="1950419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down)">
                                      <p:cBhvr>
                                        <p:cTn id="10" dur="500"/>
                                        <p:tgtEl>
                                          <p:spTgt spid="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down)">
                                      <p:cBhvr>
                                        <p:cTn id="13" dur="500"/>
                                        <p:tgtEl>
                                          <p:spTgt spid="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wipe(down)">
                                      <p:cBhvr>
                                        <p:cTn id="16" dur="500"/>
                                        <p:tgtEl>
                                          <p:spTgt spid="8">
                                            <p:txEl>
                                              <p:pRg st="3" end="3"/>
                                            </p:txEl>
                                          </p:spTgt>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8">
                                            <p:txEl>
                                              <p:pRg st="0" end="0"/>
                                            </p:txEl>
                                          </p:spTgt>
                                        </p:tgtEl>
                                        <p:attrNameLst>
                                          <p:attrName>r</p:attrName>
                                        </p:attrNameLst>
                                      </p:cBhvr>
                                    </p:animRot>
                                    <p:animRot by="-240000">
                                      <p:cBhvr>
                                        <p:cTn id="20" dur="200" fill="hold">
                                          <p:stCondLst>
                                            <p:cond delay="200"/>
                                          </p:stCondLst>
                                        </p:cTn>
                                        <p:tgtEl>
                                          <p:spTgt spid="8">
                                            <p:txEl>
                                              <p:pRg st="0" end="0"/>
                                            </p:txEl>
                                          </p:spTgt>
                                        </p:tgtEl>
                                        <p:attrNameLst>
                                          <p:attrName>r</p:attrName>
                                        </p:attrNameLst>
                                      </p:cBhvr>
                                    </p:animRot>
                                    <p:animRot by="240000">
                                      <p:cBhvr>
                                        <p:cTn id="21" dur="200" fill="hold">
                                          <p:stCondLst>
                                            <p:cond delay="400"/>
                                          </p:stCondLst>
                                        </p:cTn>
                                        <p:tgtEl>
                                          <p:spTgt spid="8">
                                            <p:txEl>
                                              <p:pRg st="0" end="0"/>
                                            </p:txEl>
                                          </p:spTgt>
                                        </p:tgtEl>
                                        <p:attrNameLst>
                                          <p:attrName>r</p:attrName>
                                        </p:attrNameLst>
                                      </p:cBhvr>
                                    </p:animRot>
                                    <p:animRot by="-240000">
                                      <p:cBhvr>
                                        <p:cTn id="22" dur="200" fill="hold">
                                          <p:stCondLst>
                                            <p:cond delay="600"/>
                                          </p:stCondLst>
                                        </p:cTn>
                                        <p:tgtEl>
                                          <p:spTgt spid="8">
                                            <p:txEl>
                                              <p:pRg st="0" end="0"/>
                                            </p:txEl>
                                          </p:spTgt>
                                        </p:tgtEl>
                                        <p:attrNameLst>
                                          <p:attrName>r</p:attrName>
                                        </p:attrNameLst>
                                      </p:cBhvr>
                                    </p:animRot>
                                    <p:animRot by="120000">
                                      <p:cBhvr>
                                        <p:cTn id="23" dur="200" fill="hold">
                                          <p:stCondLst>
                                            <p:cond delay="800"/>
                                          </p:stCondLst>
                                        </p:cTn>
                                        <p:tgtEl>
                                          <p:spTgt spid="8">
                                            <p:txEl>
                                              <p:pRg st="0" end="0"/>
                                            </p:txEl>
                                          </p:spTgt>
                                        </p:tgtEl>
                                        <p:attrNameLst>
                                          <p:attrName>r</p:attrName>
                                        </p:attrNameLst>
                                      </p:cBhvr>
                                    </p:animRot>
                                  </p:childTnLst>
                                </p:cTn>
                              </p:par>
                              <p:par>
                                <p:cTn id="24" presetID="26" presetClass="emph" presetSubtype="0" fill="hold" nodeType="withEffect">
                                  <p:stCondLst>
                                    <p:cond delay="0"/>
                                  </p:stCondLst>
                                  <p:childTnLst>
                                    <p:animEffect transition="out" filter="fade">
                                      <p:cBhvr>
                                        <p:cTn id="25" dur="1000" tmFilter="0, 0; .2, .5; .8, .5; 1, 0"/>
                                        <p:tgtEl>
                                          <p:spTgt spid="8">
                                            <p:txEl>
                                              <p:pRg st="0" end="0"/>
                                            </p:txEl>
                                          </p:spTgt>
                                        </p:tgtEl>
                                      </p:cBhvr>
                                    </p:animEffect>
                                    <p:animScale>
                                      <p:cBhvr>
                                        <p:cTn id="26" dur="500" autoRev="1" fill="hold"/>
                                        <p:tgtEl>
                                          <p:spTgt spid="8">
                                            <p:txEl>
                                              <p:pRg st="0" end="0"/>
                                            </p:txEl>
                                          </p:spTgt>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wipe(down)">
                                      <p:cBhvr>
                                        <p:cTn id="31" dur="500"/>
                                        <p:tgtEl>
                                          <p:spTgt spid="24">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xEl>
                                              <p:pRg st="1" end="1"/>
                                            </p:txEl>
                                          </p:spTgt>
                                        </p:tgtEl>
                                        <p:attrNameLst>
                                          <p:attrName>style.visibility</p:attrName>
                                        </p:attrNameLst>
                                      </p:cBhvr>
                                      <p:to>
                                        <p:strVal val="visible"/>
                                      </p:to>
                                    </p:set>
                                    <p:animEffect transition="in" filter="wipe(down)">
                                      <p:cBhvr>
                                        <p:cTn id="34" dur="500"/>
                                        <p:tgtEl>
                                          <p:spTgt spid="24">
                                            <p:txEl>
                                              <p:pRg st="1" end="1"/>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24">
                                            <p:txEl>
                                              <p:pRg st="2" end="2"/>
                                            </p:txEl>
                                          </p:spTgt>
                                        </p:tgtEl>
                                        <p:attrNameLst>
                                          <p:attrName>style.visibility</p:attrName>
                                        </p:attrNameLst>
                                      </p:cBhvr>
                                      <p:to>
                                        <p:strVal val="visible"/>
                                      </p:to>
                                    </p:set>
                                    <p:animEffect transition="in" filter="wipe(down)">
                                      <p:cBhvr>
                                        <p:cTn id="37" dur="500"/>
                                        <p:tgtEl>
                                          <p:spTgt spid="24">
                                            <p:txEl>
                                              <p:pRg st="2" end="2"/>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xEl>
                                              <p:pRg st="3" end="3"/>
                                            </p:txEl>
                                          </p:spTgt>
                                        </p:tgtEl>
                                        <p:attrNameLst>
                                          <p:attrName>style.visibility</p:attrName>
                                        </p:attrNameLst>
                                      </p:cBhvr>
                                      <p:to>
                                        <p:strVal val="visible"/>
                                      </p:to>
                                    </p:set>
                                    <p:animEffect transition="in" filter="wipe(down)">
                                      <p:cBhvr>
                                        <p:cTn id="40" dur="500"/>
                                        <p:tgtEl>
                                          <p:spTgt spid="24">
                                            <p:txEl>
                                              <p:pRg st="3" end="3"/>
                                            </p:txEl>
                                          </p:spTgt>
                                        </p:tgtEl>
                                      </p:cBhvr>
                                    </p:animEffect>
                                  </p:childTnLst>
                                </p:cTn>
                              </p:par>
                            </p:childTnLst>
                          </p:cTn>
                        </p:par>
                        <p:par>
                          <p:cTn id="41" fill="hold">
                            <p:stCondLst>
                              <p:cond delay="500"/>
                            </p:stCondLst>
                            <p:childTnLst>
                              <p:par>
                                <p:cTn id="42" presetID="32" presetClass="emph" presetSubtype="0" fill="hold" nodeType="afterEffect">
                                  <p:stCondLst>
                                    <p:cond delay="0"/>
                                  </p:stCondLst>
                                  <p:childTnLst>
                                    <p:animRot by="120000">
                                      <p:cBhvr>
                                        <p:cTn id="43" dur="100" fill="hold">
                                          <p:stCondLst>
                                            <p:cond delay="0"/>
                                          </p:stCondLst>
                                        </p:cTn>
                                        <p:tgtEl>
                                          <p:spTgt spid="24">
                                            <p:txEl>
                                              <p:pRg st="0" end="0"/>
                                            </p:txEl>
                                          </p:spTgt>
                                        </p:tgtEl>
                                        <p:attrNameLst>
                                          <p:attrName>r</p:attrName>
                                        </p:attrNameLst>
                                      </p:cBhvr>
                                    </p:animRot>
                                    <p:animRot by="-240000">
                                      <p:cBhvr>
                                        <p:cTn id="44" dur="200" fill="hold">
                                          <p:stCondLst>
                                            <p:cond delay="200"/>
                                          </p:stCondLst>
                                        </p:cTn>
                                        <p:tgtEl>
                                          <p:spTgt spid="24">
                                            <p:txEl>
                                              <p:pRg st="0" end="0"/>
                                            </p:txEl>
                                          </p:spTgt>
                                        </p:tgtEl>
                                        <p:attrNameLst>
                                          <p:attrName>r</p:attrName>
                                        </p:attrNameLst>
                                      </p:cBhvr>
                                    </p:animRot>
                                    <p:animRot by="240000">
                                      <p:cBhvr>
                                        <p:cTn id="45" dur="200" fill="hold">
                                          <p:stCondLst>
                                            <p:cond delay="400"/>
                                          </p:stCondLst>
                                        </p:cTn>
                                        <p:tgtEl>
                                          <p:spTgt spid="24">
                                            <p:txEl>
                                              <p:pRg st="0" end="0"/>
                                            </p:txEl>
                                          </p:spTgt>
                                        </p:tgtEl>
                                        <p:attrNameLst>
                                          <p:attrName>r</p:attrName>
                                        </p:attrNameLst>
                                      </p:cBhvr>
                                    </p:animRot>
                                    <p:animRot by="-240000">
                                      <p:cBhvr>
                                        <p:cTn id="46" dur="200" fill="hold">
                                          <p:stCondLst>
                                            <p:cond delay="600"/>
                                          </p:stCondLst>
                                        </p:cTn>
                                        <p:tgtEl>
                                          <p:spTgt spid="24">
                                            <p:txEl>
                                              <p:pRg st="0" end="0"/>
                                            </p:txEl>
                                          </p:spTgt>
                                        </p:tgtEl>
                                        <p:attrNameLst>
                                          <p:attrName>r</p:attrName>
                                        </p:attrNameLst>
                                      </p:cBhvr>
                                    </p:animRot>
                                    <p:animRot by="120000">
                                      <p:cBhvr>
                                        <p:cTn id="47" dur="200" fill="hold">
                                          <p:stCondLst>
                                            <p:cond delay="800"/>
                                          </p:stCondLst>
                                        </p:cTn>
                                        <p:tgtEl>
                                          <p:spTgt spid="2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266825"/>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pic>
        <p:nvPicPr>
          <p:cNvPr id="10" name="Picture 9"/>
          <p:cNvPicPr/>
          <p:nvPr/>
        </p:nvPicPr>
        <p:blipFill>
          <a:blip r:embed="rId3"/>
          <a:stretch>
            <a:fillRect/>
          </a:stretch>
        </p:blipFill>
        <p:spPr>
          <a:xfrm>
            <a:off x="1979612" y="3200400"/>
            <a:ext cx="12554834" cy="4830123"/>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9514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031" y="986794"/>
            <a:ext cx="5726182" cy="392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7689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266825"/>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pic>
        <p:nvPicPr>
          <p:cNvPr id="10" name="Picture 9"/>
          <p:cNvPicPr/>
          <p:nvPr/>
        </p:nvPicPr>
        <p:blipFill>
          <a:blip r:embed="rId3"/>
          <a:stretch>
            <a:fillRect/>
          </a:stretch>
        </p:blipFill>
        <p:spPr>
          <a:xfrm>
            <a:off x="150812" y="3276600"/>
            <a:ext cx="12554834" cy="4830123"/>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9514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188077058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266825"/>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pic>
        <p:nvPicPr>
          <p:cNvPr id="10" name="Picture 9"/>
          <p:cNvPicPr/>
          <p:nvPr/>
        </p:nvPicPr>
        <p:blipFill>
          <a:blip r:embed="rId3"/>
          <a:stretch>
            <a:fillRect/>
          </a:stretch>
        </p:blipFill>
        <p:spPr>
          <a:xfrm>
            <a:off x="-2668588" y="3152360"/>
            <a:ext cx="12554834" cy="4830123"/>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9514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638646299"/>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266825"/>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pic>
        <p:nvPicPr>
          <p:cNvPr id="10" name="Picture 9"/>
          <p:cNvPicPr/>
          <p:nvPr/>
        </p:nvPicPr>
        <p:blipFill>
          <a:blip r:embed="rId3"/>
          <a:stretch>
            <a:fillRect/>
          </a:stretch>
        </p:blipFill>
        <p:spPr>
          <a:xfrm>
            <a:off x="-4555422" y="3160643"/>
            <a:ext cx="12554834" cy="4830123"/>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9514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54883362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266825"/>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pic>
        <p:nvPicPr>
          <p:cNvPr id="10" name="Picture 9"/>
          <p:cNvPicPr/>
          <p:nvPr/>
        </p:nvPicPr>
        <p:blipFill>
          <a:blip r:embed="rId3"/>
          <a:stretch>
            <a:fillRect/>
          </a:stretch>
        </p:blipFill>
        <p:spPr>
          <a:xfrm>
            <a:off x="-6402388" y="3246783"/>
            <a:ext cx="12554834" cy="4830123"/>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9514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1295026215"/>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379412" y="1143000"/>
            <a:ext cx="3822699" cy="1266730"/>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1"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9" name="Picture 8"/>
          <p:cNvPicPr/>
          <p:nvPr/>
        </p:nvPicPr>
        <p:blipFill>
          <a:blip r:embed="rId3"/>
          <a:stretch>
            <a:fillRect/>
          </a:stretch>
        </p:blipFill>
        <p:spPr>
          <a:xfrm>
            <a:off x="92778" y="533400"/>
            <a:ext cx="12554834" cy="4830123"/>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9514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1043800608"/>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7" name="TextBox 6"/>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4003099906"/>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612" y="11159"/>
            <a:ext cx="12473407" cy="57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8151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2722843145"/>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smtClean="0"/>
              <a:t>Monitor TFS</a:t>
            </a:r>
          </a:p>
          <a:p>
            <a:pPr>
              <a:buFont typeface="+mj-lt"/>
              <a:buAutoNum type="arabicPeriod"/>
            </a:pPr>
            <a:r>
              <a:rPr lang="en-US" sz="2400" smtClean="0"/>
              <a:t>Process Input Data</a:t>
            </a:r>
          </a:p>
          <a:p>
            <a:pPr>
              <a:buFont typeface="+mj-lt"/>
              <a:buAutoNum type="arabicPeriod"/>
            </a:pPr>
            <a:r>
              <a:rPr lang="en-US" sz="2400" smtClean="0"/>
              <a:t>Configure Pre-reqs</a:t>
            </a:r>
          </a:p>
          <a:p>
            <a:pPr>
              <a:buFont typeface="+mj-lt"/>
              <a:buAutoNum type="arabicPeriod"/>
            </a:pPr>
            <a:r>
              <a:rPr lang="en-US" sz="2400" smtClean="0"/>
              <a:t>Decom old site</a:t>
            </a:r>
            <a:endParaRPr lang="en-US" sz="2400" dirty="0" smtClean="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612" y="2906759"/>
            <a:ext cx="12473407" cy="57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8151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507798395"/>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012" y="3897359"/>
            <a:ext cx="12473407" cy="57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8151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87691535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smtClean="0"/>
              <a:t>Administration</a:t>
            </a:r>
            <a:endParaRPr lang="en-US" dirty="0"/>
          </a:p>
        </p:txBody>
      </p:sp>
      <p:sp>
        <p:nvSpPr>
          <p:cNvPr id="4" name="Title 3"/>
          <p:cNvSpPr>
            <a:spLocks noGrp="1"/>
          </p:cNvSpPr>
          <p:nvPr>
            <p:ph type="ctrTitle"/>
          </p:nvPr>
        </p:nvSpPr>
        <p:spPr/>
        <p:txBody>
          <a:bodyPr/>
          <a:lstStyle/>
          <a:p>
            <a:r>
              <a:rPr lang="en-US" smtClean="0"/>
              <a:t>Operational Readiness</a:t>
            </a:r>
            <a:endParaRPr lang="en-US" dirty="0"/>
          </a:p>
        </p:txBody>
      </p:sp>
      <p:sp>
        <p:nvSpPr>
          <p:cNvPr id="5" name="Subtitle 4"/>
          <p:cNvSpPr>
            <a:spLocks noGrp="1"/>
          </p:cNvSpPr>
          <p:nvPr>
            <p:ph type="subTitle" idx="1"/>
          </p:nvPr>
        </p:nvSpPr>
        <p:spPr/>
        <p:txBody>
          <a:bodyPr/>
          <a:lstStyle/>
          <a:p>
            <a:r>
              <a:rPr lang="en-US" smtClean="0"/>
              <a:t>SC Agents installed on all servers</a:t>
            </a:r>
            <a:endParaRPr lang="en-US" dirty="0"/>
          </a:p>
        </p:txBody>
      </p:sp>
    </p:spTree>
    <p:extLst>
      <p:ext uri="{BB962C8B-B14F-4D97-AF65-F5344CB8AC3E}">
        <p14:creationId xmlns:p14="http://schemas.microsoft.com/office/powerpoint/2010/main" val="1806710032"/>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612" y="3897359"/>
            <a:ext cx="12473407" cy="57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8151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375646042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2" y="3897359"/>
            <a:ext cx="12473407" cy="57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8151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2012" y="3059457"/>
            <a:ext cx="5442023" cy="3701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1848307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2" y="3897359"/>
            <a:ext cx="12473407" cy="57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8151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2" y="3066865"/>
            <a:ext cx="5868246" cy="3696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1651604714"/>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2" y="3897359"/>
            <a:ext cx="12473407" cy="57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8151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612" y="2914893"/>
            <a:ext cx="6248400" cy="387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613972629"/>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2" y="3897359"/>
            <a:ext cx="12473407" cy="57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8151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4412" y="3048000"/>
            <a:ext cx="5334000" cy="366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477013045"/>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6005" y="3897359"/>
            <a:ext cx="12473407" cy="57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8151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1635115344"/>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612" y="3897359"/>
            <a:ext cx="12473407" cy="57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8151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1677881344"/>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3897359"/>
            <a:ext cx="12473407" cy="57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8151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2554723857"/>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88" y="3897359"/>
            <a:ext cx="12473407" cy="57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8151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2197261882"/>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395" y="3897359"/>
            <a:ext cx="12473407" cy="57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8151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4</a:t>
            </a:r>
          </a:p>
        </p:txBody>
      </p:sp>
    </p:spTree>
    <p:extLst>
      <p:ext uri="{BB962C8B-B14F-4D97-AF65-F5344CB8AC3E}">
        <p14:creationId xmlns:p14="http://schemas.microsoft.com/office/powerpoint/2010/main" val="219123764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Operational Readiness Using Opalis</a:t>
            </a:r>
            <a:endParaRPr lang="en-US" dirty="0"/>
          </a:p>
        </p:txBody>
      </p:sp>
      <p:sp>
        <p:nvSpPr>
          <p:cNvPr id="3" name="Text Placeholder 2"/>
          <p:cNvSpPr>
            <a:spLocks noGrp="1"/>
          </p:cNvSpPr>
          <p:nvPr>
            <p:ph type="body" sz="quarter" idx="10"/>
          </p:nvPr>
        </p:nvSpPr>
        <p:spPr/>
        <p:txBody>
          <a:bodyPr/>
          <a:lstStyle/>
          <a:p>
            <a:r>
              <a:rPr lang="en-US" dirty="0" smtClean="0"/>
              <a:t>Readiness Goal &gt; 95% Agent Coverage</a:t>
            </a:r>
          </a:p>
        </p:txBody>
      </p:sp>
      <p:sp>
        <p:nvSpPr>
          <p:cNvPr id="7" name="TextBox 6"/>
          <p:cNvSpPr txBox="1"/>
          <p:nvPr/>
        </p:nvSpPr>
        <p:spPr>
          <a:xfrm>
            <a:off x="254726" y="2404408"/>
            <a:ext cx="5491943" cy="19202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rtlCol="0">
            <a:spAutoFit/>
          </a:bodyPr>
          <a:lstStyle/>
          <a:p>
            <a:pPr marL="342900" indent="-342900">
              <a:buFont typeface="+mj-lt"/>
              <a:buAutoNum type="arabicPeriod"/>
            </a:pPr>
            <a:r>
              <a:rPr lang="en-US" dirty="0">
                <a:gradFill>
                  <a:gsLst>
                    <a:gs pos="0">
                      <a:schemeClr val="tx1"/>
                    </a:gs>
                    <a:gs pos="86000">
                      <a:schemeClr val="tx1"/>
                    </a:gs>
                  </a:gsLst>
                  <a:lin ang="5400000" scaled="0"/>
                </a:gradFill>
              </a:rPr>
              <a:t>Identify unhealthy machines using AD (Automated)</a:t>
            </a:r>
          </a:p>
          <a:p>
            <a:pPr marL="342900" indent="-342900">
              <a:buFont typeface="+mj-lt"/>
              <a:buAutoNum type="arabicPeriod"/>
            </a:pPr>
            <a:r>
              <a:rPr lang="en-US" dirty="0" smtClean="0">
                <a:gradFill>
                  <a:gsLst>
                    <a:gs pos="0">
                      <a:schemeClr val="tx1"/>
                    </a:gs>
                    <a:gs pos="86000">
                      <a:schemeClr val="tx1"/>
                    </a:gs>
                  </a:gsLst>
                  <a:lin ang="5400000" scaled="0"/>
                </a:gradFill>
              </a:rPr>
              <a:t>Install </a:t>
            </a:r>
            <a:r>
              <a:rPr lang="en-US" dirty="0">
                <a:gradFill>
                  <a:gsLst>
                    <a:gs pos="0">
                      <a:schemeClr val="tx1"/>
                    </a:gs>
                    <a:gs pos="86000">
                      <a:schemeClr val="tx1"/>
                    </a:gs>
                  </a:gsLst>
                  <a:lin ang="5400000" scaled="0"/>
                </a:gradFill>
              </a:rPr>
              <a:t>agents (Semi-automated</a:t>
            </a:r>
            <a:r>
              <a:rPr lang="en-US" dirty="0" smtClean="0">
                <a:gradFill>
                  <a:gsLst>
                    <a:gs pos="0">
                      <a:schemeClr val="tx1"/>
                    </a:gs>
                    <a:gs pos="86000">
                      <a:schemeClr val="tx1"/>
                    </a:gs>
                  </a:gsLst>
                  <a:lin ang="5400000" scaled="0"/>
                </a:gradFill>
              </a:rPr>
              <a:t>)</a:t>
            </a:r>
          </a:p>
          <a:p>
            <a:pPr marL="342900" indent="-342900">
              <a:buFont typeface="+mj-lt"/>
              <a:buAutoNum type="arabicPeriod"/>
            </a:pPr>
            <a:r>
              <a:rPr lang="en-US" dirty="0" smtClean="0">
                <a:gradFill>
                  <a:gsLst>
                    <a:gs pos="0">
                      <a:schemeClr val="tx1"/>
                    </a:gs>
                    <a:gs pos="86000">
                      <a:schemeClr val="tx1"/>
                    </a:gs>
                  </a:gsLst>
                  <a:lin ang="5400000" scaled="0"/>
                </a:gradFill>
              </a:rPr>
              <a:t>Triage issues (Manual)</a:t>
            </a:r>
          </a:p>
          <a:p>
            <a:pPr marL="342900" indent="-342900">
              <a:buFont typeface="+mj-lt"/>
              <a:buAutoNum type="arabicPeriod"/>
            </a:pPr>
            <a:r>
              <a:rPr lang="en-US" dirty="0" smtClean="0">
                <a:gradFill>
                  <a:gsLst>
                    <a:gs pos="0">
                      <a:schemeClr val="tx1"/>
                    </a:gs>
                    <a:gs pos="86000">
                      <a:schemeClr val="tx1"/>
                    </a:gs>
                  </a:gsLst>
                  <a:lin ang="5400000" scaled="0"/>
                </a:gradFill>
              </a:rPr>
              <a:t>Remediate known failures (Manual)</a:t>
            </a:r>
          </a:p>
          <a:p>
            <a:pPr marL="342900" indent="-342900">
              <a:buFont typeface="+mj-lt"/>
              <a:buAutoNum type="arabicPeriod"/>
            </a:pPr>
            <a:r>
              <a:rPr lang="en-US" dirty="0" smtClean="0">
                <a:gradFill>
                  <a:gsLst>
                    <a:gs pos="0">
                      <a:schemeClr val="tx1"/>
                    </a:gs>
                    <a:gs pos="86000">
                      <a:schemeClr val="tx1"/>
                    </a:gs>
                  </a:gsLst>
                  <a:lin ang="5400000" scaled="0"/>
                </a:gradFill>
              </a:rPr>
              <a:t>Escalate issues via email (Manual)</a:t>
            </a:r>
          </a:p>
        </p:txBody>
      </p:sp>
      <p:sp>
        <p:nvSpPr>
          <p:cNvPr id="8" name="TextBox 7"/>
          <p:cNvSpPr txBox="1"/>
          <p:nvPr/>
        </p:nvSpPr>
        <p:spPr>
          <a:xfrm>
            <a:off x="5942012" y="2404408"/>
            <a:ext cx="5943600" cy="1938992"/>
          </a:xfrm>
          <a:prstGeom prst="rect">
            <a:avLst/>
          </a:prstGeom>
          <a:solidFill>
            <a:schemeClr val="tx2">
              <a:lumMod val="60000"/>
              <a:lumOff val="40000"/>
            </a:schemeClr>
          </a:solidFill>
          <a:ln/>
        </p:spPr>
        <p:style>
          <a:lnRef idx="0">
            <a:schemeClr val="accent2"/>
          </a:lnRef>
          <a:fillRef idx="3">
            <a:schemeClr val="accent2"/>
          </a:fillRef>
          <a:effectRef idx="3">
            <a:schemeClr val="accent2"/>
          </a:effectRef>
          <a:fontRef idx="minor">
            <a:schemeClr val="lt1"/>
          </a:fontRef>
        </p:style>
        <p:txBody>
          <a:bodyPr wrap="square" lIns="0" tIns="0" rIns="0" bIns="0" rtlCol="0">
            <a:spAutoFit/>
          </a:bodyPr>
          <a:lstStyle/>
          <a:p>
            <a:pPr marL="342900" indent="-342900">
              <a:buFont typeface="+mj-lt"/>
              <a:buAutoNum type="arabicPeriod"/>
            </a:pPr>
            <a:r>
              <a:rPr lang="en-US" dirty="0" smtClean="0">
                <a:gradFill>
                  <a:gsLst>
                    <a:gs pos="0">
                      <a:schemeClr val="tx1"/>
                    </a:gs>
                    <a:gs pos="86000">
                      <a:schemeClr val="tx1"/>
                    </a:gs>
                  </a:gsLst>
                  <a:lin ang="5400000" scaled="0"/>
                </a:gradFill>
              </a:rPr>
              <a:t>Identify </a:t>
            </a:r>
            <a:r>
              <a:rPr lang="en-US" dirty="0">
                <a:gradFill>
                  <a:gsLst>
                    <a:gs pos="0">
                      <a:schemeClr val="tx1"/>
                    </a:gs>
                    <a:gs pos="86000">
                      <a:schemeClr val="tx1"/>
                    </a:gs>
                  </a:gsLst>
                  <a:lin ang="5400000" scaled="0"/>
                </a:gradFill>
              </a:rPr>
              <a:t>unhealthy machines </a:t>
            </a:r>
            <a:r>
              <a:rPr lang="en-US" dirty="0" smtClean="0">
                <a:gradFill>
                  <a:gsLst>
                    <a:gs pos="0">
                      <a:schemeClr val="tx1"/>
                    </a:gs>
                    <a:gs pos="86000">
                      <a:schemeClr val="tx1"/>
                    </a:gs>
                  </a:gsLst>
                  <a:lin ang="5400000" scaled="0"/>
                </a:gradFill>
              </a:rPr>
              <a:t>using AD </a:t>
            </a:r>
            <a:r>
              <a:rPr lang="en-US" dirty="0">
                <a:gradFill>
                  <a:gsLst>
                    <a:gs pos="0">
                      <a:schemeClr val="tx1"/>
                    </a:gs>
                    <a:gs pos="86000">
                      <a:schemeClr val="tx1"/>
                    </a:gs>
                  </a:gsLst>
                  <a:lin ang="5400000" scaled="0"/>
                </a:gradFill>
              </a:rPr>
              <a:t>(Automated</a:t>
            </a:r>
            <a:r>
              <a:rPr lang="en-US" dirty="0" smtClean="0">
                <a:gradFill>
                  <a:gsLst>
                    <a:gs pos="0">
                      <a:schemeClr val="tx1"/>
                    </a:gs>
                    <a:gs pos="86000">
                      <a:schemeClr val="tx1"/>
                    </a:gs>
                  </a:gsLst>
                  <a:lin ang="5400000" scaled="0"/>
                </a:gradFill>
              </a:rPr>
              <a:t>)</a:t>
            </a:r>
          </a:p>
          <a:p>
            <a:pPr marL="342900" indent="-342900">
              <a:buFont typeface="+mj-lt"/>
              <a:buAutoNum type="arabicPeriod"/>
            </a:pPr>
            <a:r>
              <a:rPr lang="en-US" dirty="0" smtClean="0">
                <a:gradFill>
                  <a:gsLst>
                    <a:gs pos="0">
                      <a:schemeClr val="tx1"/>
                    </a:gs>
                    <a:gs pos="86000">
                      <a:schemeClr val="tx1"/>
                    </a:gs>
                  </a:gsLst>
                  <a:lin ang="5400000" scaled="0"/>
                </a:gradFill>
              </a:rPr>
              <a:t>Create Change Requests in </a:t>
            </a:r>
            <a:r>
              <a:rPr lang="en-US" dirty="0" err="1" smtClean="0">
                <a:gradFill>
                  <a:gsLst>
                    <a:gs pos="0">
                      <a:schemeClr val="tx1"/>
                    </a:gs>
                    <a:gs pos="86000">
                      <a:schemeClr val="tx1"/>
                    </a:gs>
                  </a:gsLst>
                  <a:lin ang="5400000" scaled="0"/>
                </a:gradFill>
              </a:rPr>
              <a:t>ServiceMgr</a:t>
            </a:r>
            <a:r>
              <a:rPr lang="en-US" dirty="0" smtClean="0">
                <a:gradFill>
                  <a:gsLst>
                    <a:gs pos="0">
                      <a:schemeClr val="tx1"/>
                    </a:gs>
                    <a:gs pos="86000">
                      <a:schemeClr val="tx1"/>
                    </a:gs>
                  </a:gsLst>
                  <a:lin ang="5400000" scaled="0"/>
                </a:gradFill>
              </a:rPr>
              <a:t> (Automated)</a:t>
            </a:r>
            <a:endParaRPr lang="en-US" dirty="0">
              <a:gradFill>
                <a:gsLst>
                  <a:gs pos="0">
                    <a:schemeClr val="tx1"/>
                  </a:gs>
                  <a:gs pos="86000">
                    <a:schemeClr val="tx1"/>
                  </a:gs>
                </a:gsLst>
                <a:lin ang="5400000" scaled="0"/>
              </a:gradFill>
            </a:endParaRPr>
          </a:p>
          <a:p>
            <a:pPr marL="342900" indent="-342900">
              <a:buFont typeface="+mj-lt"/>
              <a:buAutoNum type="arabicPeriod"/>
            </a:pPr>
            <a:r>
              <a:rPr lang="en-US" dirty="0" smtClean="0">
                <a:gradFill>
                  <a:gsLst>
                    <a:gs pos="0">
                      <a:schemeClr val="tx1"/>
                    </a:gs>
                    <a:gs pos="86000">
                      <a:schemeClr val="tx1"/>
                    </a:gs>
                  </a:gsLst>
                  <a:lin ang="5400000" scaled="0"/>
                </a:gradFill>
              </a:rPr>
              <a:t>Install </a:t>
            </a:r>
            <a:r>
              <a:rPr lang="en-US" dirty="0">
                <a:gradFill>
                  <a:gsLst>
                    <a:gs pos="0">
                      <a:schemeClr val="tx1"/>
                    </a:gs>
                    <a:gs pos="86000">
                      <a:schemeClr val="tx1"/>
                    </a:gs>
                  </a:gsLst>
                  <a:lin ang="5400000" scaled="0"/>
                </a:gradFill>
              </a:rPr>
              <a:t>agents </a:t>
            </a:r>
            <a:r>
              <a:rPr lang="en-US" dirty="0" smtClean="0">
                <a:gradFill>
                  <a:gsLst>
                    <a:gs pos="0">
                      <a:schemeClr val="tx1"/>
                    </a:gs>
                    <a:gs pos="86000">
                      <a:schemeClr val="tx1"/>
                    </a:gs>
                  </a:gsLst>
                  <a:lin ang="5400000" scaled="0"/>
                </a:gradFill>
              </a:rPr>
              <a:t>(Automated)</a:t>
            </a:r>
          </a:p>
          <a:p>
            <a:pPr marL="342900" indent="-342900">
              <a:buFont typeface="+mj-lt"/>
              <a:buAutoNum type="arabicPeriod"/>
            </a:pPr>
            <a:r>
              <a:rPr lang="en-US" dirty="0" smtClean="0">
                <a:gradFill>
                  <a:gsLst>
                    <a:gs pos="0">
                      <a:schemeClr val="tx1"/>
                    </a:gs>
                    <a:gs pos="86000">
                      <a:schemeClr val="tx1"/>
                    </a:gs>
                  </a:gsLst>
                  <a:lin ang="5400000" scaled="0"/>
                </a:gradFill>
              </a:rPr>
              <a:t>Update Change Log in </a:t>
            </a:r>
            <a:r>
              <a:rPr lang="en-US" dirty="0" err="1" smtClean="0">
                <a:gradFill>
                  <a:gsLst>
                    <a:gs pos="0">
                      <a:schemeClr val="tx1"/>
                    </a:gs>
                    <a:gs pos="86000">
                      <a:schemeClr val="tx1"/>
                    </a:gs>
                  </a:gsLst>
                  <a:lin ang="5400000" scaled="0"/>
                </a:gradFill>
              </a:rPr>
              <a:t>ServiceMgr</a:t>
            </a:r>
            <a:r>
              <a:rPr lang="en-US" dirty="0" smtClean="0">
                <a:gradFill>
                  <a:gsLst>
                    <a:gs pos="0">
                      <a:schemeClr val="tx1"/>
                    </a:gs>
                    <a:gs pos="86000">
                      <a:schemeClr val="tx1"/>
                    </a:gs>
                  </a:gsLst>
                  <a:lin ang="5400000" scaled="0"/>
                </a:gradFill>
              </a:rPr>
              <a:t> (Automated)</a:t>
            </a:r>
          </a:p>
          <a:p>
            <a:pPr marL="342900" indent="-342900">
              <a:buFont typeface="+mj-lt"/>
              <a:buAutoNum type="arabicPeriod"/>
            </a:pPr>
            <a:r>
              <a:rPr lang="en-US" dirty="0" smtClean="0">
                <a:gradFill>
                  <a:gsLst>
                    <a:gs pos="0">
                      <a:schemeClr val="tx1"/>
                    </a:gs>
                    <a:gs pos="86000">
                      <a:schemeClr val="tx1"/>
                    </a:gs>
                  </a:gsLst>
                  <a:lin ang="5400000" scaled="0"/>
                </a:gradFill>
              </a:rPr>
              <a:t>Remediate known failures (Automated)</a:t>
            </a:r>
          </a:p>
          <a:p>
            <a:pPr marL="342900" indent="-342900">
              <a:buFont typeface="+mj-lt"/>
              <a:buAutoNum type="arabicPeriod"/>
            </a:pPr>
            <a:r>
              <a:rPr lang="en-US" dirty="0" smtClean="0">
                <a:gradFill>
                  <a:gsLst>
                    <a:gs pos="0">
                      <a:schemeClr val="tx1"/>
                    </a:gs>
                    <a:gs pos="86000">
                      <a:schemeClr val="tx1"/>
                    </a:gs>
                  </a:gsLst>
                  <a:lin ang="5400000" scaled="0"/>
                </a:gradFill>
              </a:rPr>
              <a:t>Escalate issues in </a:t>
            </a:r>
            <a:r>
              <a:rPr lang="en-US" dirty="0" err="1" smtClean="0">
                <a:gradFill>
                  <a:gsLst>
                    <a:gs pos="0">
                      <a:schemeClr val="tx1"/>
                    </a:gs>
                    <a:gs pos="86000">
                      <a:schemeClr val="tx1"/>
                    </a:gs>
                  </a:gsLst>
                  <a:lin ang="5400000" scaled="0"/>
                </a:gradFill>
              </a:rPr>
              <a:t>ServiceMgr</a:t>
            </a:r>
            <a:r>
              <a:rPr lang="en-US" dirty="0" smtClean="0">
                <a:gradFill>
                  <a:gsLst>
                    <a:gs pos="0">
                      <a:schemeClr val="tx1"/>
                    </a:gs>
                    <a:gs pos="86000">
                      <a:schemeClr val="tx1"/>
                    </a:gs>
                  </a:gsLst>
                  <a:lin ang="5400000" scaled="0"/>
                </a:gradFill>
              </a:rPr>
              <a:t> (Automated)</a:t>
            </a:r>
          </a:p>
          <a:p>
            <a:pPr marL="342900" indent="-342900">
              <a:buFont typeface="+mj-lt"/>
              <a:buAutoNum type="arabicPeriod"/>
            </a:pPr>
            <a:r>
              <a:rPr lang="en-US" dirty="0" smtClean="0">
                <a:gradFill>
                  <a:gsLst>
                    <a:gs pos="0">
                      <a:schemeClr val="tx1"/>
                    </a:gs>
                    <a:gs pos="86000">
                      <a:schemeClr val="tx1"/>
                    </a:gs>
                  </a:gsLst>
                  <a:lin ang="5400000" scaled="0"/>
                </a:gradFill>
              </a:rPr>
              <a:t>Close Change Request (Automated)</a:t>
            </a:r>
          </a:p>
        </p:txBody>
      </p:sp>
      <p:sp>
        <p:nvSpPr>
          <p:cNvPr id="10" name="TextBox 9"/>
          <p:cNvSpPr txBox="1"/>
          <p:nvPr/>
        </p:nvSpPr>
        <p:spPr>
          <a:xfrm>
            <a:off x="244429" y="5064204"/>
            <a:ext cx="5496697" cy="1107996"/>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rtlCol="0">
            <a:spAutoFit/>
          </a:bodyPr>
          <a:lstStyle/>
          <a:p>
            <a:pPr marL="342900" indent="-342900">
              <a:buBlip>
                <a:blip r:embed="rId3"/>
              </a:buBlip>
            </a:pPr>
            <a:r>
              <a:rPr lang="en-US" dirty="0">
                <a:gradFill>
                  <a:gsLst>
                    <a:gs pos="0">
                      <a:schemeClr val="tx1"/>
                    </a:gs>
                    <a:gs pos="86000">
                      <a:schemeClr val="tx1"/>
                    </a:gs>
                  </a:gsLst>
                  <a:lin ang="5400000" scaled="0"/>
                </a:gradFill>
              </a:rPr>
              <a:t>Manual hand offs </a:t>
            </a:r>
            <a:r>
              <a:rPr lang="en-US" dirty="0" smtClean="0">
                <a:gradFill>
                  <a:gsLst>
                    <a:gs pos="0">
                      <a:schemeClr val="tx1"/>
                    </a:gs>
                    <a:gs pos="86000">
                      <a:schemeClr val="tx1"/>
                    </a:gs>
                  </a:gsLst>
                  <a:lin ang="5400000" scaled="0"/>
                </a:gradFill>
              </a:rPr>
              <a:t>between teams</a:t>
            </a:r>
            <a:endParaRPr lang="en-US" dirty="0">
              <a:gradFill>
                <a:gsLst>
                  <a:gs pos="0">
                    <a:schemeClr val="tx1"/>
                  </a:gs>
                  <a:gs pos="86000">
                    <a:schemeClr val="tx1"/>
                  </a:gs>
                </a:gsLst>
                <a:lin ang="5400000" scaled="0"/>
              </a:gradFill>
            </a:endParaRPr>
          </a:p>
          <a:p>
            <a:pPr marL="342900" indent="-342900">
              <a:buBlip>
                <a:blip r:embed="rId3"/>
              </a:buBlip>
            </a:pPr>
            <a:r>
              <a:rPr lang="en-US" dirty="0" smtClean="0">
                <a:gradFill>
                  <a:gsLst>
                    <a:gs pos="0">
                      <a:schemeClr val="tx1"/>
                    </a:gs>
                    <a:gs pos="86000">
                      <a:schemeClr val="tx1"/>
                    </a:gs>
                  </a:gsLst>
                  <a:lin ang="5400000" scaled="0"/>
                </a:gradFill>
              </a:rPr>
              <a:t>No auditing or approval tracking</a:t>
            </a:r>
            <a:endParaRPr lang="en-US" dirty="0">
              <a:gradFill>
                <a:gsLst>
                  <a:gs pos="0">
                    <a:schemeClr val="tx1"/>
                  </a:gs>
                  <a:gs pos="86000">
                    <a:schemeClr val="tx1"/>
                  </a:gs>
                </a:gsLst>
                <a:lin ang="5400000" scaled="0"/>
              </a:gradFill>
            </a:endParaRPr>
          </a:p>
          <a:p>
            <a:pPr marL="342900" indent="-342900">
              <a:buBlip>
                <a:blip r:embed="rId3"/>
              </a:buBlip>
            </a:pPr>
            <a:r>
              <a:rPr lang="en-US" dirty="0" smtClean="0">
                <a:gradFill>
                  <a:gsLst>
                    <a:gs pos="0">
                      <a:schemeClr val="tx1"/>
                    </a:gs>
                    <a:gs pos="86000">
                      <a:schemeClr val="tx1"/>
                    </a:gs>
                  </a:gsLst>
                  <a:lin ang="5400000" scaled="0"/>
                </a:gradFill>
              </a:rPr>
              <a:t>No automatic remediation for failures</a:t>
            </a:r>
          </a:p>
          <a:p>
            <a:pPr marL="342900" indent="-342900">
              <a:buBlip>
                <a:blip r:embed="rId3"/>
              </a:buBlip>
            </a:pPr>
            <a:r>
              <a:rPr lang="en-US" dirty="0" smtClean="0">
                <a:gradFill>
                  <a:gsLst>
                    <a:gs pos="0">
                      <a:schemeClr val="tx1"/>
                    </a:gs>
                    <a:gs pos="86000">
                      <a:schemeClr val="tx1"/>
                    </a:gs>
                  </a:gsLst>
                  <a:lin ang="5400000" scaled="0"/>
                </a:gradFill>
              </a:rPr>
              <a:t>Manual escalations of failures in email</a:t>
            </a:r>
            <a:endParaRPr lang="en-US" dirty="0">
              <a:gradFill>
                <a:gsLst>
                  <a:gs pos="0">
                    <a:schemeClr val="tx1"/>
                  </a:gs>
                  <a:gs pos="86000">
                    <a:schemeClr val="tx1"/>
                  </a:gs>
                </a:gsLst>
                <a:lin ang="5400000" scaled="0"/>
              </a:gradFill>
            </a:endParaRPr>
          </a:p>
        </p:txBody>
      </p:sp>
      <p:sp>
        <p:nvSpPr>
          <p:cNvPr id="12" name="TextBox 11"/>
          <p:cNvSpPr txBox="1"/>
          <p:nvPr/>
        </p:nvSpPr>
        <p:spPr>
          <a:xfrm>
            <a:off x="5942012" y="5060518"/>
            <a:ext cx="5943600" cy="1107996"/>
          </a:xfrm>
          <a:prstGeom prst="rect">
            <a:avLst/>
          </a:prstGeom>
          <a:ln/>
        </p:spPr>
        <p:style>
          <a:lnRef idx="0">
            <a:schemeClr val="accent2"/>
          </a:lnRef>
          <a:fillRef idx="1001">
            <a:schemeClr val="dk2"/>
          </a:fillRef>
          <a:effectRef idx="3">
            <a:schemeClr val="accent2"/>
          </a:effectRef>
          <a:fontRef idx="minor">
            <a:schemeClr val="lt1"/>
          </a:fontRef>
        </p:style>
        <p:txBody>
          <a:bodyPr wrap="square" lIns="0" tIns="0" rIns="0" bIns="0" rtlCol="0">
            <a:spAutoFit/>
          </a:bodyPr>
          <a:lstStyle/>
          <a:p>
            <a:pPr marL="285750" indent="-285750">
              <a:buBlip>
                <a:blip r:embed="rId4"/>
              </a:buBlip>
            </a:pPr>
            <a:r>
              <a:rPr lang="en-US" dirty="0" smtClean="0">
                <a:gradFill>
                  <a:gsLst>
                    <a:gs pos="0">
                      <a:schemeClr val="tx1"/>
                    </a:gs>
                    <a:gs pos="86000">
                      <a:schemeClr val="tx1"/>
                    </a:gs>
                  </a:gsLst>
                  <a:lin ang="5400000" scaled="0"/>
                </a:gradFill>
              </a:rPr>
              <a:t>Automated handoffs between teams</a:t>
            </a:r>
          </a:p>
          <a:p>
            <a:pPr marL="285750" indent="-285750">
              <a:buBlip>
                <a:blip r:embed="rId4"/>
              </a:buBlip>
            </a:pPr>
            <a:r>
              <a:rPr lang="en-US" dirty="0">
                <a:gradFill>
                  <a:gsLst>
                    <a:gs pos="0">
                      <a:schemeClr val="tx1"/>
                    </a:gs>
                    <a:gs pos="86000">
                      <a:schemeClr val="tx1"/>
                    </a:gs>
                  </a:gsLst>
                  <a:lin ang="5400000" scaled="0"/>
                </a:gradFill>
              </a:rPr>
              <a:t>Rich auditing and approval</a:t>
            </a:r>
          </a:p>
          <a:p>
            <a:pPr marL="285750" indent="-285750">
              <a:buBlip>
                <a:blip r:embed="rId4"/>
              </a:buBlip>
            </a:pPr>
            <a:r>
              <a:rPr lang="en-US" dirty="0" smtClean="0">
                <a:gradFill>
                  <a:gsLst>
                    <a:gs pos="0">
                      <a:schemeClr val="tx1"/>
                    </a:gs>
                    <a:gs pos="86000">
                      <a:schemeClr val="tx1"/>
                    </a:gs>
                  </a:gsLst>
                  <a:lin ang="5400000" scaled="0"/>
                </a:gradFill>
              </a:rPr>
              <a:t>Automated remediation of known issues</a:t>
            </a:r>
          </a:p>
          <a:p>
            <a:pPr marL="285750" indent="-285750">
              <a:buBlip>
                <a:blip r:embed="rId4"/>
              </a:buBlip>
            </a:pPr>
            <a:r>
              <a:rPr lang="en-US" dirty="0" smtClean="0">
                <a:gradFill>
                  <a:gsLst>
                    <a:gs pos="0">
                      <a:schemeClr val="tx1"/>
                    </a:gs>
                    <a:gs pos="86000">
                      <a:schemeClr val="tx1"/>
                    </a:gs>
                  </a:gsLst>
                  <a:lin ang="5400000" scaled="0"/>
                </a:gradFill>
              </a:rPr>
              <a:t>Automated escalation of failures in </a:t>
            </a:r>
            <a:r>
              <a:rPr lang="en-US" dirty="0" err="1" smtClean="0">
                <a:gradFill>
                  <a:gsLst>
                    <a:gs pos="0">
                      <a:schemeClr val="tx1"/>
                    </a:gs>
                    <a:gs pos="86000">
                      <a:schemeClr val="tx1"/>
                    </a:gs>
                  </a:gsLst>
                  <a:lin ang="5400000" scaled="0"/>
                </a:gradFill>
              </a:rPr>
              <a:t>ServiceMgr</a:t>
            </a:r>
            <a:endParaRPr lang="en-US" dirty="0">
              <a:gradFill>
                <a:gsLst>
                  <a:gs pos="0">
                    <a:schemeClr val="tx1"/>
                  </a:gs>
                  <a:gs pos="86000">
                    <a:schemeClr val="tx1"/>
                  </a:gs>
                </a:gsLst>
                <a:lin ang="5400000" scaled="0"/>
              </a:gradFill>
            </a:endParaRPr>
          </a:p>
        </p:txBody>
      </p:sp>
      <p:sp>
        <p:nvSpPr>
          <p:cNvPr id="11" name="TextBox 10"/>
          <p:cNvSpPr txBox="1"/>
          <p:nvPr/>
        </p:nvSpPr>
        <p:spPr>
          <a:xfrm>
            <a:off x="5942012" y="4778997"/>
            <a:ext cx="5943600" cy="276999"/>
          </a:xfrm>
          <a:prstGeom prst="rect">
            <a:avLst/>
          </a:prstGeom>
          <a:solidFill>
            <a:schemeClr val="tx2">
              <a:lumMod val="75000"/>
            </a:schemeClr>
          </a:solidFill>
          <a:scene3d>
            <a:camera prst="orthographicFront">
              <a:rot lat="0" lon="0" rev="0"/>
            </a:camera>
            <a:lightRig rig="threePt" dir="t">
              <a:rot lat="0" lon="0" rev="20400000"/>
            </a:lightRig>
          </a:scene3d>
          <a:sp3d contourW="6350">
            <a:bevelT w="41275" h="19050" prst="angle"/>
            <a:contourClr>
              <a:schemeClr val="tx2"/>
            </a:contourClr>
          </a:sp3d>
        </p:spPr>
        <p:style>
          <a:lnRef idx="0">
            <a:schemeClr val="accent2"/>
          </a:lnRef>
          <a:fillRef idx="3">
            <a:schemeClr val="accent2"/>
          </a:fillRef>
          <a:effectRef idx="3">
            <a:schemeClr val="accent2"/>
          </a:effectRef>
          <a:fontRef idx="minor">
            <a:schemeClr val="lt1"/>
          </a:fontRef>
        </p:style>
        <p:txBody>
          <a:bodyPr wrap="square" lIns="0" tIns="0" rIns="0" bIns="0" rtlCol="0">
            <a:spAutoFit/>
          </a:bodyPr>
          <a:lstStyle>
            <a:defPPr>
              <a:defRPr lang="en-US"/>
            </a:defPPr>
            <a:lvl1pPr>
              <a:defRPr b="1">
                <a:gradFill>
                  <a:gsLst>
                    <a:gs pos="0">
                      <a:schemeClr val="tx1"/>
                    </a:gs>
                    <a:gs pos="86000">
                      <a:schemeClr val="tx1"/>
                    </a:gs>
                  </a:gsLst>
                  <a:lin ang="5400000" scaled="0"/>
                </a:gradFill>
              </a:defRPr>
            </a:lvl1pPr>
          </a:lstStyle>
          <a:p>
            <a:r>
              <a:rPr lang="en-US" dirty="0"/>
              <a:t>Benefits:</a:t>
            </a:r>
          </a:p>
        </p:txBody>
      </p:sp>
      <p:sp>
        <p:nvSpPr>
          <p:cNvPr id="9" name="TextBox 8"/>
          <p:cNvSpPr txBox="1"/>
          <p:nvPr/>
        </p:nvSpPr>
        <p:spPr>
          <a:xfrm>
            <a:off x="244429" y="4778997"/>
            <a:ext cx="5496697" cy="276999"/>
          </a:xfrm>
          <a:prstGeom prst="rect">
            <a:avLst/>
          </a:prstGeom>
        </p:spPr>
        <p:style>
          <a:lnRef idx="1">
            <a:schemeClr val="accent5"/>
          </a:lnRef>
          <a:fillRef idx="3">
            <a:schemeClr val="accent5"/>
          </a:fillRef>
          <a:effectRef idx="2">
            <a:schemeClr val="accent5"/>
          </a:effectRef>
          <a:fontRef idx="minor">
            <a:schemeClr val="lt1"/>
          </a:fontRef>
        </p:style>
        <p:txBody>
          <a:bodyPr wrap="square" lIns="0" tIns="0" rIns="0" bIns="0" rtlCol="0">
            <a:spAutoFit/>
          </a:bodyPr>
          <a:lstStyle/>
          <a:p>
            <a:r>
              <a:rPr lang="en-US" b="1" dirty="0" smtClean="0">
                <a:gradFill>
                  <a:gsLst>
                    <a:gs pos="0">
                      <a:schemeClr val="tx1"/>
                    </a:gs>
                    <a:gs pos="86000">
                      <a:schemeClr val="tx1"/>
                    </a:gs>
                  </a:gsLst>
                  <a:lin ang="5400000" scaled="0"/>
                </a:gradFill>
              </a:rPr>
              <a:t>Issues</a:t>
            </a:r>
            <a:r>
              <a:rPr lang="en-US" dirty="0" smtClean="0">
                <a:gradFill>
                  <a:gsLst>
                    <a:gs pos="0">
                      <a:schemeClr val="tx1"/>
                    </a:gs>
                    <a:gs pos="86000">
                      <a:schemeClr val="tx1"/>
                    </a:gs>
                  </a:gsLst>
                  <a:lin ang="5400000" scaled="0"/>
                </a:gradFill>
              </a:rPr>
              <a:t>:</a:t>
            </a:r>
          </a:p>
        </p:txBody>
      </p:sp>
      <p:sp>
        <p:nvSpPr>
          <p:cNvPr id="4" name="TextBox 3"/>
          <p:cNvSpPr txBox="1"/>
          <p:nvPr/>
        </p:nvSpPr>
        <p:spPr>
          <a:xfrm>
            <a:off x="227012" y="2072640"/>
            <a:ext cx="5519657" cy="295466"/>
          </a:xfrm>
          <a:prstGeom prst="rect">
            <a:avLst/>
          </a:prstGeom>
        </p:spPr>
        <p:style>
          <a:lnRef idx="1">
            <a:schemeClr val="accent5"/>
          </a:lnRef>
          <a:fillRef idx="3">
            <a:schemeClr val="accent5"/>
          </a:fillRef>
          <a:effectRef idx="2">
            <a:schemeClr val="accent5"/>
          </a:effectRef>
          <a:fontRef idx="minor">
            <a:schemeClr val="lt1"/>
          </a:fontRef>
        </p:style>
        <p:txBody>
          <a:bodyPr wrap="square" lIns="9144" tIns="9144" rIns="9144" bIns="9144" rtlCol="0">
            <a:spAutoFit/>
          </a:bodyPr>
          <a:lstStyle/>
          <a:p>
            <a:pPr>
              <a:spcBef>
                <a:spcPts val="600"/>
              </a:spcBef>
              <a:spcAft>
                <a:spcPts val="600"/>
              </a:spcAft>
            </a:pPr>
            <a:r>
              <a:rPr lang="en-US" b="1" dirty="0" smtClean="0">
                <a:gradFill>
                  <a:gsLst>
                    <a:gs pos="0">
                      <a:schemeClr val="tx1"/>
                    </a:gs>
                    <a:gs pos="86000">
                      <a:schemeClr val="tx1"/>
                    </a:gs>
                  </a:gsLst>
                  <a:lin ang="5400000" scaled="0"/>
                </a:gradFill>
              </a:rPr>
              <a:t>Before</a:t>
            </a:r>
            <a:r>
              <a:rPr lang="en-US" dirty="0" smtClean="0">
                <a:gradFill>
                  <a:gsLst>
                    <a:gs pos="0">
                      <a:schemeClr val="tx1"/>
                    </a:gs>
                    <a:gs pos="86000">
                      <a:schemeClr val="tx1"/>
                    </a:gs>
                  </a:gsLst>
                  <a:lin ang="5400000" scaled="0"/>
                </a:gradFill>
              </a:rPr>
              <a:t>:</a:t>
            </a:r>
          </a:p>
        </p:txBody>
      </p:sp>
      <p:sp>
        <p:nvSpPr>
          <p:cNvPr id="5" name="TextBox 4"/>
          <p:cNvSpPr txBox="1"/>
          <p:nvPr/>
        </p:nvSpPr>
        <p:spPr>
          <a:xfrm>
            <a:off x="5942012" y="2072640"/>
            <a:ext cx="5943600" cy="295466"/>
          </a:xfrm>
          <a:prstGeom prst="rect">
            <a:avLst/>
          </a:prstGeom>
          <a:solidFill>
            <a:schemeClr val="tx2">
              <a:lumMod val="75000"/>
            </a:schemeClr>
          </a:solidFill>
          <a:scene3d>
            <a:camera prst="orthographicFront">
              <a:rot lat="0" lon="0" rev="0"/>
            </a:camera>
            <a:lightRig rig="threePt" dir="t">
              <a:rot lat="0" lon="0" rev="20400000"/>
            </a:lightRig>
          </a:scene3d>
          <a:sp3d contourW="6350">
            <a:bevelT w="41275" h="19050" prst="angle"/>
            <a:contourClr>
              <a:schemeClr val="tx2"/>
            </a:contourClr>
          </a:sp3d>
        </p:spPr>
        <p:style>
          <a:lnRef idx="0">
            <a:schemeClr val="accent2"/>
          </a:lnRef>
          <a:fillRef idx="3">
            <a:schemeClr val="accent2"/>
          </a:fillRef>
          <a:effectRef idx="3">
            <a:schemeClr val="accent2"/>
          </a:effectRef>
          <a:fontRef idx="minor">
            <a:schemeClr val="lt1"/>
          </a:fontRef>
        </p:style>
        <p:txBody>
          <a:bodyPr wrap="square" lIns="9144" tIns="9144" rIns="9144" bIns="9144" rtlCol="0">
            <a:spAutoFit/>
          </a:bodyPr>
          <a:lstStyle/>
          <a:p>
            <a:r>
              <a:rPr lang="en-US" b="1" dirty="0" smtClean="0">
                <a:gradFill>
                  <a:gsLst>
                    <a:gs pos="0">
                      <a:schemeClr val="tx1"/>
                    </a:gs>
                    <a:gs pos="86000">
                      <a:schemeClr val="tx1"/>
                    </a:gs>
                  </a:gsLst>
                  <a:lin ang="5400000" scaled="0"/>
                </a:gradFill>
              </a:rPr>
              <a:t>After with </a:t>
            </a:r>
            <a:r>
              <a:rPr lang="en-US" b="1" dirty="0" err="1" smtClean="0">
                <a:gradFill>
                  <a:gsLst>
                    <a:gs pos="0">
                      <a:schemeClr val="tx1"/>
                    </a:gs>
                    <a:gs pos="86000">
                      <a:schemeClr val="tx1"/>
                    </a:gs>
                  </a:gsLst>
                  <a:lin ang="5400000" scaled="0"/>
                </a:gradFill>
              </a:rPr>
              <a:t>Opalis</a:t>
            </a:r>
            <a:r>
              <a:rPr lang="en-US" dirty="0" smtClean="0">
                <a:gradFill>
                  <a:gsLst>
                    <a:gs pos="0">
                      <a:schemeClr val="tx1"/>
                    </a:gs>
                    <a:gs pos="86000">
                      <a:schemeClr val="tx1"/>
                    </a:gs>
                  </a:gsLst>
                  <a:lin ang="5400000" scaled="0"/>
                </a:gradFill>
              </a:rPr>
              <a:t>:</a:t>
            </a:r>
          </a:p>
        </p:txBody>
      </p:sp>
    </p:spTree>
    <p:extLst>
      <p:ext uri="{BB962C8B-B14F-4D97-AF65-F5344CB8AC3E}">
        <p14:creationId xmlns:p14="http://schemas.microsoft.com/office/powerpoint/2010/main" val="886687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animBg="1"/>
      <p:bldP spid="11" grpId="0" animBg="1"/>
      <p:bldP spid="9" grpId="0" animBg="1"/>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1716088"/>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07"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405" y="990600"/>
            <a:ext cx="12473407" cy="57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8151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2055802451"/>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2165350"/>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2"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7" name="TextBox 6"/>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5</a:t>
            </a:r>
          </a:p>
        </p:txBody>
      </p:sp>
    </p:spTree>
    <p:extLst>
      <p:ext uri="{BB962C8B-B14F-4D97-AF65-F5344CB8AC3E}">
        <p14:creationId xmlns:p14="http://schemas.microsoft.com/office/powerpoint/2010/main" val="3197303804"/>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2165350"/>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2"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9" name="Picture 8"/>
          <p:cNvPicPr/>
          <p:nvPr/>
        </p:nvPicPr>
        <p:blipFill>
          <a:blip r:embed="rId3"/>
          <a:stretch>
            <a:fillRect/>
          </a:stretch>
        </p:blipFill>
        <p:spPr>
          <a:xfrm>
            <a:off x="4875211" y="4343400"/>
            <a:ext cx="10820401" cy="5791199"/>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722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3896533132"/>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2165350"/>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2"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9" name="Picture 8"/>
          <p:cNvPicPr/>
          <p:nvPr/>
        </p:nvPicPr>
        <p:blipFill>
          <a:blip r:embed="rId3"/>
          <a:stretch>
            <a:fillRect/>
          </a:stretch>
        </p:blipFill>
        <p:spPr>
          <a:xfrm>
            <a:off x="4875212" y="1447800"/>
            <a:ext cx="10820401" cy="5791199"/>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722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2551409193"/>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2165350"/>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2"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9" name="Picture 8"/>
          <p:cNvPicPr/>
          <p:nvPr/>
        </p:nvPicPr>
        <p:blipFill>
          <a:blip r:embed="rId3"/>
          <a:stretch>
            <a:fillRect/>
          </a:stretch>
        </p:blipFill>
        <p:spPr>
          <a:xfrm>
            <a:off x="3960812" y="1437859"/>
            <a:ext cx="10820401" cy="5791199"/>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722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3366356806"/>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2165350"/>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2"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9" name="Picture 8"/>
          <p:cNvPicPr/>
          <p:nvPr/>
        </p:nvPicPr>
        <p:blipFill>
          <a:blip r:embed="rId3"/>
          <a:stretch>
            <a:fillRect/>
          </a:stretch>
        </p:blipFill>
        <p:spPr>
          <a:xfrm>
            <a:off x="3081267" y="609600"/>
            <a:ext cx="10820401" cy="5791199"/>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722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1011378482"/>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2165350"/>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2"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9" name="Picture 8"/>
          <p:cNvPicPr/>
          <p:nvPr/>
        </p:nvPicPr>
        <p:blipFill>
          <a:blip r:embed="rId3"/>
          <a:stretch>
            <a:fillRect/>
          </a:stretch>
        </p:blipFill>
        <p:spPr>
          <a:xfrm>
            <a:off x="454023" y="-381000"/>
            <a:ext cx="10820401" cy="5791199"/>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722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2296455283"/>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2165350"/>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2"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9" name="Picture 8"/>
          <p:cNvPicPr/>
          <p:nvPr/>
        </p:nvPicPr>
        <p:blipFill>
          <a:blip r:embed="rId3"/>
          <a:stretch>
            <a:fillRect/>
          </a:stretch>
        </p:blipFill>
        <p:spPr>
          <a:xfrm>
            <a:off x="435870" y="1447800"/>
            <a:ext cx="10820401" cy="5791199"/>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722812" y="43434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2512254904"/>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261461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smtClean="0"/>
          </a:p>
          <a:p>
            <a:pPr>
              <a:buFont typeface="+mj-lt"/>
              <a:buAutoNum type="arabicPeriod"/>
            </a:pPr>
            <a:r>
              <a:rPr lang="en-US" sz="2400" dirty="0"/>
              <a:t>Replicate </a:t>
            </a:r>
            <a:r>
              <a:rPr lang="en-US" sz="2400" dirty="0" smtClean="0"/>
              <a:t>Packages</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293"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7" name="TextBox 6"/>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6</a:t>
            </a:r>
          </a:p>
        </p:txBody>
      </p:sp>
    </p:spTree>
    <p:extLst>
      <p:ext uri="{BB962C8B-B14F-4D97-AF65-F5344CB8AC3E}">
        <p14:creationId xmlns:p14="http://schemas.microsoft.com/office/powerpoint/2010/main" val="1935979986"/>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261461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smtClean="0"/>
          </a:p>
          <a:p>
            <a:pPr>
              <a:buFont typeface="+mj-lt"/>
              <a:buAutoNum type="arabicPeriod"/>
            </a:pPr>
            <a:r>
              <a:rPr lang="en-US" sz="2400" dirty="0"/>
              <a:t>Replicate </a:t>
            </a:r>
            <a:r>
              <a:rPr lang="en-US" sz="2400" dirty="0" smtClean="0"/>
              <a:t>Packages</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293"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6" descr="image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612" y="4000500"/>
            <a:ext cx="9221851" cy="560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3977512" y="42672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6</a:t>
            </a:r>
          </a:p>
        </p:txBody>
      </p:sp>
    </p:spTree>
    <p:extLst>
      <p:ext uri="{BB962C8B-B14F-4D97-AF65-F5344CB8AC3E}">
        <p14:creationId xmlns:p14="http://schemas.microsoft.com/office/powerpoint/2010/main" val="330337081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519113" y="962744"/>
            <a:ext cx="6932612" cy="5285656"/>
          </a:xfrm>
          <a:prstGeom prst="roundRect">
            <a:avLst/>
          </a:prstGeom>
          <a:noFill/>
          <a:ln w="38100">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ln w="28575">
                <a:solidFill>
                  <a:schemeClr val="tx1"/>
                </a:solidFill>
              </a:ln>
              <a:gradFill>
                <a:gsLst>
                  <a:gs pos="0">
                    <a:srgbClr val="FFFFFF"/>
                  </a:gs>
                  <a:gs pos="100000">
                    <a:srgbClr val="FFFFFF"/>
                  </a:gs>
                </a:gsLst>
                <a:lin ang="5400000" scaled="0"/>
              </a:gradFill>
            </a:endParaRPr>
          </a:p>
        </p:txBody>
      </p:sp>
      <p:pic>
        <p:nvPicPr>
          <p:cNvPr id="44" name="Picture 43" descr="D:\Pennie's documents\Images for TechEd06\Hardware_Imagery\Server.png"/>
          <p:cNvPicPr>
            <a:picLocks noChangeAspect="1" noChangeArrowheads="1"/>
          </p:cNvPicPr>
          <p:nvPr/>
        </p:nvPicPr>
        <p:blipFill>
          <a:blip r:embed="rId3"/>
          <a:srcRect/>
          <a:stretch>
            <a:fillRect/>
          </a:stretch>
        </p:blipFill>
        <p:spPr bwMode="auto">
          <a:xfrm>
            <a:off x="702536" y="4244699"/>
            <a:ext cx="901985" cy="1330503"/>
          </a:xfrm>
          <a:prstGeom prst="rect">
            <a:avLst/>
          </a:prstGeom>
          <a:noFill/>
        </p:spPr>
      </p:pic>
      <p:pic>
        <p:nvPicPr>
          <p:cNvPr id="45" name="Picture 44" descr="D:\Pennie's documents\Images for TechEd06\Hardware_Imagery\Server.png"/>
          <p:cNvPicPr>
            <a:picLocks noChangeAspect="1" noChangeArrowheads="1"/>
          </p:cNvPicPr>
          <p:nvPr/>
        </p:nvPicPr>
        <p:blipFill>
          <a:blip r:embed="rId3"/>
          <a:srcRect/>
          <a:stretch>
            <a:fillRect/>
          </a:stretch>
        </p:blipFill>
        <p:spPr bwMode="auto">
          <a:xfrm>
            <a:off x="905916" y="4615913"/>
            <a:ext cx="901985" cy="1330503"/>
          </a:xfrm>
          <a:prstGeom prst="rect">
            <a:avLst/>
          </a:prstGeom>
          <a:noFill/>
        </p:spPr>
      </p:pic>
      <p:sp>
        <p:nvSpPr>
          <p:cNvPr id="46" name="Flowchart: Magnetic Disk 45"/>
          <p:cNvSpPr/>
          <p:nvPr/>
        </p:nvSpPr>
        <p:spPr bwMode="auto">
          <a:xfrm>
            <a:off x="1413499" y="5319318"/>
            <a:ext cx="382044" cy="434778"/>
          </a:xfrm>
          <a:prstGeom prst="flowChartMagneticDisk">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356" y="5385953"/>
            <a:ext cx="272330" cy="301508"/>
          </a:xfrm>
          <a:prstGeom prst="rect">
            <a:avLst/>
          </a:prstGeom>
        </p:spPr>
      </p:pic>
      <p:sp>
        <p:nvSpPr>
          <p:cNvPr id="11" name="Rounded Rectangle 10"/>
          <p:cNvSpPr/>
          <p:nvPr/>
        </p:nvSpPr>
        <p:spPr bwMode="auto">
          <a:xfrm>
            <a:off x="2529540" y="944723"/>
            <a:ext cx="1484334" cy="2789077"/>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 name="Rounded Rectangle 9"/>
          <p:cNvSpPr/>
          <p:nvPr/>
        </p:nvSpPr>
        <p:spPr bwMode="auto">
          <a:xfrm>
            <a:off x="1001365" y="958241"/>
            <a:ext cx="1484334" cy="2775559"/>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smtClean="0"/>
              <a:t>Operational Readiness Using Opalis</a:t>
            </a:r>
            <a:endParaRPr lang="en-US" dirty="0"/>
          </a:p>
        </p:txBody>
      </p:sp>
      <p:pic>
        <p:nvPicPr>
          <p:cNvPr id="5" name="Picture 4" descr="D:\Pennie's documents\Images for TechEd06\Hardware_Imagery\Server.png"/>
          <p:cNvPicPr>
            <a:picLocks noChangeAspect="1" noChangeArrowheads="1"/>
          </p:cNvPicPr>
          <p:nvPr/>
        </p:nvPicPr>
        <p:blipFill>
          <a:blip r:embed="rId3"/>
          <a:srcRect/>
          <a:stretch>
            <a:fillRect/>
          </a:stretch>
        </p:blipFill>
        <p:spPr bwMode="auto">
          <a:xfrm>
            <a:off x="1292539" y="1276814"/>
            <a:ext cx="697925" cy="1029497"/>
          </a:xfrm>
          <a:prstGeom prst="rect">
            <a:avLst/>
          </a:prstGeom>
          <a:noFill/>
        </p:spPr>
      </p:pic>
      <p:pic>
        <p:nvPicPr>
          <p:cNvPr id="7" name="Picture 6" descr="D:\Pennie's documents\Images for TechEd06\Hardware_Imagery\Server.png"/>
          <p:cNvPicPr>
            <a:picLocks noChangeAspect="1" noChangeArrowheads="1"/>
          </p:cNvPicPr>
          <p:nvPr/>
        </p:nvPicPr>
        <p:blipFill>
          <a:blip r:embed="rId3"/>
          <a:srcRect/>
          <a:stretch>
            <a:fillRect/>
          </a:stretch>
        </p:blipFill>
        <p:spPr bwMode="auto">
          <a:xfrm>
            <a:off x="2920922" y="1304147"/>
            <a:ext cx="686775" cy="1013050"/>
          </a:xfrm>
          <a:prstGeom prst="rect">
            <a:avLst/>
          </a:prstGeom>
          <a:noFill/>
        </p:spPr>
      </p:pic>
      <p:pic>
        <p:nvPicPr>
          <p:cNvPr id="8" name="Picture 7" descr="D:\Pennie's documents\Images for TechEd06\Hardware_Imagery\Server.png"/>
          <p:cNvPicPr>
            <a:picLocks noChangeAspect="1" noChangeArrowheads="1"/>
          </p:cNvPicPr>
          <p:nvPr/>
        </p:nvPicPr>
        <p:blipFill>
          <a:blip r:embed="rId3"/>
          <a:srcRect/>
          <a:stretch>
            <a:fillRect/>
          </a:stretch>
        </p:blipFill>
        <p:spPr bwMode="auto">
          <a:xfrm>
            <a:off x="4501893" y="1276814"/>
            <a:ext cx="688762" cy="1015981"/>
          </a:xfrm>
          <a:prstGeom prst="rect">
            <a:avLst/>
          </a:prstGeom>
          <a:noFill/>
        </p:spPr>
      </p:pic>
      <p:pic>
        <p:nvPicPr>
          <p:cNvPr id="9" name="Picture 4" descr="\\eventsql\dvd\Online_ART\DVD_Art_Sept-2-2010\Logos\Opalis\Opalis_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290" y="5029200"/>
            <a:ext cx="1676814" cy="838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Pennie's documents\Images for TechEd06\Hardware_Imagery\Server.png"/>
          <p:cNvPicPr>
            <a:picLocks noChangeAspect="1" noChangeArrowheads="1"/>
          </p:cNvPicPr>
          <p:nvPr/>
        </p:nvPicPr>
        <p:blipFill>
          <a:blip r:embed="rId3"/>
          <a:srcRect/>
          <a:stretch>
            <a:fillRect/>
          </a:stretch>
        </p:blipFill>
        <p:spPr bwMode="auto">
          <a:xfrm>
            <a:off x="1292539" y="2569595"/>
            <a:ext cx="623965" cy="920400"/>
          </a:xfrm>
          <a:prstGeom prst="rect">
            <a:avLst/>
          </a:prstGeom>
          <a:noFill/>
        </p:spPr>
      </p:pic>
      <p:pic>
        <p:nvPicPr>
          <p:cNvPr id="15" name="Picture 14" descr="D:\Pennie's documents\Images for TechEd06\Hardware_Imagery\Server.png"/>
          <p:cNvPicPr>
            <a:picLocks noChangeAspect="1" noChangeArrowheads="1"/>
          </p:cNvPicPr>
          <p:nvPr/>
        </p:nvPicPr>
        <p:blipFill>
          <a:blip r:embed="rId3"/>
          <a:srcRect/>
          <a:stretch>
            <a:fillRect/>
          </a:stretch>
        </p:blipFill>
        <p:spPr bwMode="auto">
          <a:xfrm>
            <a:off x="2920922" y="2525362"/>
            <a:ext cx="623965" cy="920400"/>
          </a:xfrm>
          <a:prstGeom prst="rect">
            <a:avLst/>
          </a:prstGeom>
          <a:noFill/>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2198" y="3190047"/>
            <a:ext cx="188389" cy="20857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807" y="3190047"/>
            <a:ext cx="188389" cy="208574"/>
          </a:xfrm>
          <a:prstGeom prst="rect">
            <a:avLst/>
          </a:prstGeom>
        </p:spPr>
      </p:pic>
      <p:sp>
        <p:nvSpPr>
          <p:cNvPr id="24" name="TextBox 23"/>
          <p:cNvSpPr txBox="1"/>
          <p:nvPr/>
        </p:nvSpPr>
        <p:spPr>
          <a:xfrm>
            <a:off x="1223875" y="1034396"/>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3</a:t>
            </a:r>
          </a:p>
        </p:txBody>
      </p:sp>
      <p:sp>
        <p:nvSpPr>
          <p:cNvPr id="25" name="TextBox 24"/>
          <p:cNvSpPr txBox="1"/>
          <p:nvPr/>
        </p:nvSpPr>
        <p:spPr>
          <a:xfrm>
            <a:off x="2769042" y="1027903"/>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2</a:t>
            </a:r>
          </a:p>
        </p:txBody>
      </p:sp>
      <p:sp>
        <p:nvSpPr>
          <p:cNvPr id="26" name="TextBox 25"/>
          <p:cNvSpPr txBox="1"/>
          <p:nvPr/>
        </p:nvSpPr>
        <p:spPr>
          <a:xfrm>
            <a:off x="4397233" y="975241"/>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1</a:t>
            </a:r>
          </a:p>
        </p:txBody>
      </p:sp>
      <p:grpSp>
        <p:nvGrpSpPr>
          <p:cNvPr id="6" name="Group 5"/>
          <p:cNvGrpSpPr/>
          <p:nvPr/>
        </p:nvGrpSpPr>
        <p:grpSpPr>
          <a:xfrm>
            <a:off x="4632325" y="4481654"/>
            <a:ext cx="2590800" cy="1272442"/>
            <a:chOff x="8505173" y="2949591"/>
            <a:chExt cx="3037561" cy="1491864"/>
          </a:xfrm>
        </p:grpSpPr>
        <p:sp>
          <p:nvSpPr>
            <p:cNvPr id="3" name="Rounded Rectangle 2"/>
            <p:cNvSpPr/>
            <p:nvPr/>
          </p:nvSpPr>
          <p:spPr bwMode="auto">
            <a:xfrm>
              <a:off x="8505173" y="2949591"/>
              <a:ext cx="3037561" cy="1491864"/>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1" name="Picture 4" descr="C:\Users\Walter\Documents\Active Projects\XTC - SCSM Deck\SysCenter-SvcMgr_bL.png"/>
            <p:cNvPicPr>
              <a:picLocks noChangeAspect="1" noChangeArrowheads="1"/>
            </p:cNvPicPr>
            <p:nvPr/>
          </p:nvPicPr>
          <p:blipFill>
            <a:blip r:embed="rId6" cstate="print">
              <a:lum bright="100000"/>
            </a:blip>
            <a:stretch>
              <a:fillRect/>
            </a:stretch>
          </p:blipFill>
          <p:spPr bwMode="auto">
            <a:xfrm>
              <a:off x="8856894" y="3244110"/>
              <a:ext cx="2475804" cy="859074"/>
            </a:xfrm>
            <a:prstGeom prst="rect">
              <a:avLst/>
            </a:prstGeom>
            <a:noFill/>
            <a:ln>
              <a:noFill/>
            </a:ln>
            <a:effectLst/>
          </p:spPr>
        </p:pic>
      </p:grpSp>
    </p:spTree>
    <p:extLst>
      <p:ext uri="{BB962C8B-B14F-4D97-AF65-F5344CB8AC3E}">
        <p14:creationId xmlns:p14="http://schemas.microsoft.com/office/powerpoint/2010/main" val="1273875187"/>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261461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smtClean="0"/>
          </a:p>
          <a:p>
            <a:pPr>
              <a:buFont typeface="+mj-lt"/>
              <a:buAutoNum type="arabicPeriod"/>
            </a:pPr>
            <a:r>
              <a:rPr lang="en-US" sz="2400" dirty="0"/>
              <a:t>Replicate </a:t>
            </a:r>
            <a:r>
              <a:rPr lang="en-US" sz="2400" dirty="0" smtClean="0"/>
              <a:t>Packages</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293"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6" descr="image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612" y="3086029"/>
            <a:ext cx="9221851" cy="560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3977512" y="42672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6</a:t>
            </a:r>
          </a:p>
        </p:txBody>
      </p:sp>
    </p:spTree>
    <p:extLst>
      <p:ext uri="{BB962C8B-B14F-4D97-AF65-F5344CB8AC3E}">
        <p14:creationId xmlns:p14="http://schemas.microsoft.com/office/powerpoint/2010/main" val="1197443542"/>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261461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smtClean="0"/>
          </a:p>
          <a:p>
            <a:pPr>
              <a:buFont typeface="+mj-lt"/>
              <a:buAutoNum type="arabicPeriod"/>
            </a:pPr>
            <a:r>
              <a:rPr lang="en-US" sz="2400" dirty="0"/>
              <a:t>Replicate </a:t>
            </a:r>
            <a:r>
              <a:rPr lang="en-US" sz="2400" dirty="0" smtClean="0"/>
              <a:t>Packages</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293"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6" descr="image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161" y="3086029"/>
            <a:ext cx="9221851" cy="560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3977512" y="42672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6</a:t>
            </a:r>
          </a:p>
        </p:txBody>
      </p:sp>
    </p:spTree>
    <p:extLst>
      <p:ext uri="{BB962C8B-B14F-4D97-AF65-F5344CB8AC3E}">
        <p14:creationId xmlns:p14="http://schemas.microsoft.com/office/powerpoint/2010/main" val="1725488739"/>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261461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smtClean="0"/>
          </a:p>
          <a:p>
            <a:pPr>
              <a:buFont typeface="+mj-lt"/>
              <a:buAutoNum type="arabicPeriod"/>
            </a:pPr>
            <a:r>
              <a:rPr lang="en-US" sz="2400" dirty="0"/>
              <a:t>Replicate </a:t>
            </a:r>
            <a:r>
              <a:rPr lang="en-US" sz="2400" dirty="0" smtClean="0"/>
              <a:t>Packages</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293"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6" descr="image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61" y="3086029"/>
            <a:ext cx="9221851" cy="560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3977512" y="42672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6</a:t>
            </a:r>
          </a:p>
        </p:txBody>
      </p:sp>
    </p:spTree>
    <p:extLst>
      <p:ext uri="{BB962C8B-B14F-4D97-AF65-F5344CB8AC3E}">
        <p14:creationId xmlns:p14="http://schemas.microsoft.com/office/powerpoint/2010/main" val="2228047296"/>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261461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smtClean="0"/>
          </a:p>
          <a:p>
            <a:pPr>
              <a:buFont typeface="+mj-lt"/>
              <a:buAutoNum type="arabicPeriod"/>
            </a:pPr>
            <a:r>
              <a:rPr lang="en-US" sz="2400" dirty="0"/>
              <a:t>Replicate </a:t>
            </a:r>
            <a:r>
              <a:rPr lang="en-US" sz="2400" dirty="0" smtClean="0"/>
              <a:t>Packages</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293"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6" descr="image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88" y="3086029"/>
            <a:ext cx="9221851" cy="560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3977512" y="42672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6</a:t>
            </a:r>
          </a:p>
        </p:txBody>
      </p:sp>
    </p:spTree>
    <p:extLst>
      <p:ext uri="{BB962C8B-B14F-4D97-AF65-F5344CB8AC3E}">
        <p14:creationId xmlns:p14="http://schemas.microsoft.com/office/powerpoint/2010/main" val="2336019508"/>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261461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smtClean="0"/>
          </a:p>
          <a:p>
            <a:pPr>
              <a:buFont typeface="+mj-lt"/>
              <a:buAutoNum type="arabicPeriod"/>
            </a:pPr>
            <a:r>
              <a:rPr lang="en-US" sz="2400" dirty="0"/>
              <a:t>Replicate </a:t>
            </a:r>
            <a:r>
              <a:rPr lang="en-US" sz="2400" dirty="0" smtClean="0"/>
              <a:t>Packages</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293"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6" descr="image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988" y="3086029"/>
            <a:ext cx="9221851" cy="560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3977512" y="42672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6</a:t>
            </a:r>
          </a:p>
        </p:txBody>
      </p:sp>
    </p:spTree>
    <p:extLst>
      <p:ext uri="{BB962C8B-B14F-4D97-AF65-F5344CB8AC3E}">
        <p14:creationId xmlns:p14="http://schemas.microsoft.com/office/powerpoint/2010/main" val="1816574760"/>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306546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smtClean="0"/>
          </a:p>
          <a:p>
            <a:pPr>
              <a:buFont typeface="+mj-lt"/>
              <a:buAutoNum type="arabicPeriod"/>
            </a:pPr>
            <a:r>
              <a:rPr lang="en-US" sz="2400" dirty="0"/>
              <a:t>Replicate </a:t>
            </a:r>
            <a:r>
              <a:rPr lang="en-US" sz="2400" dirty="0" smtClean="0"/>
              <a:t>Packages</a:t>
            </a:r>
          </a:p>
          <a:p>
            <a:pPr>
              <a:buFont typeface="+mj-lt"/>
              <a:buAutoNum type="arabicPeriod"/>
            </a:pPr>
            <a:r>
              <a:rPr lang="en-US" sz="2400" dirty="0"/>
              <a:t>Test </a:t>
            </a:r>
            <a:r>
              <a:rPr lang="en-US" sz="2400" dirty="0" smtClean="0"/>
              <a:t>Deployment</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8"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7" name="TextBox 6"/>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7</a:t>
            </a:r>
          </a:p>
        </p:txBody>
      </p:sp>
    </p:spTree>
    <p:extLst>
      <p:ext uri="{BB962C8B-B14F-4D97-AF65-F5344CB8AC3E}">
        <p14:creationId xmlns:p14="http://schemas.microsoft.com/office/powerpoint/2010/main" val="2573708789"/>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306546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smtClean="0"/>
          </a:p>
          <a:p>
            <a:pPr>
              <a:buFont typeface="+mj-lt"/>
              <a:buAutoNum type="arabicPeriod"/>
            </a:pPr>
            <a:r>
              <a:rPr lang="en-US" sz="2400" dirty="0"/>
              <a:t>Replicate </a:t>
            </a:r>
            <a:r>
              <a:rPr lang="en-US" sz="2400" dirty="0" smtClean="0"/>
              <a:t>Packages</a:t>
            </a:r>
          </a:p>
          <a:p>
            <a:pPr>
              <a:buFont typeface="+mj-lt"/>
              <a:buAutoNum type="arabicPeriod"/>
            </a:pPr>
            <a:r>
              <a:rPr lang="en-US" sz="2400" dirty="0"/>
              <a:t>Test </a:t>
            </a:r>
            <a:r>
              <a:rPr lang="en-US" sz="2400" dirty="0" smtClean="0"/>
              <a:t>Deployment</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8"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9" descr="image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2" y="4114800"/>
            <a:ext cx="943420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4341812" y="44958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7</a:t>
            </a:r>
          </a:p>
        </p:txBody>
      </p:sp>
    </p:spTree>
    <p:extLst>
      <p:ext uri="{BB962C8B-B14F-4D97-AF65-F5344CB8AC3E}">
        <p14:creationId xmlns:p14="http://schemas.microsoft.com/office/powerpoint/2010/main" val="1712836345"/>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306546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smtClean="0"/>
          </a:p>
          <a:p>
            <a:pPr>
              <a:buFont typeface="+mj-lt"/>
              <a:buAutoNum type="arabicPeriod"/>
            </a:pPr>
            <a:r>
              <a:rPr lang="en-US" sz="2400" dirty="0"/>
              <a:t>Replicate </a:t>
            </a:r>
            <a:r>
              <a:rPr lang="en-US" sz="2400" dirty="0" smtClean="0"/>
              <a:t>Packages</a:t>
            </a:r>
          </a:p>
          <a:p>
            <a:pPr>
              <a:buFont typeface="+mj-lt"/>
              <a:buAutoNum type="arabicPeriod"/>
            </a:pPr>
            <a:r>
              <a:rPr lang="en-US" sz="2400" dirty="0"/>
              <a:t>Test </a:t>
            </a:r>
            <a:r>
              <a:rPr lang="en-US" sz="2400" dirty="0" smtClean="0"/>
              <a:t>Deployment</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8"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9" descr="image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812" y="4114800"/>
            <a:ext cx="943420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4341812" y="44958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7</a:t>
            </a:r>
          </a:p>
        </p:txBody>
      </p:sp>
    </p:spTree>
    <p:extLst>
      <p:ext uri="{BB962C8B-B14F-4D97-AF65-F5344CB8AC3E}">
        <p14:creationId xmlns:p14="http://schemas.microsoft.com/office/powerpoint/2010/main" val="1122691196"/>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306546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smtClean="0"/>
          </a:p>
          <a:p>
            <a:pPr>
              <a:buFont typeface="+mj-lt"/>
              <a:buAutoNum type="arabicPeriod"/>
            </a:pPr>
            <a:r>
              <a:rPr lang="en-US" sz="2400" dirty="0"/>
              <a:t>Replicate </a:t>
            </a:r>
            <a:r>
              <a:rPr lang="en-US" sz="2400" dirty="0" smtClean="0"/>
              <a:t>Packages</a:t>
            </a:r>
          </a:p>
          <a:p>
            <a:pPr>
              <a:buFont typeface="+mj-lt"/>
              <a:buAutoNum type="arabicPeriod"/>
            </a:pPr>
            <a:r>
              <a:rPr lang="en-US" sz="2400" dirty="0"/>
              <a:t>Test </a:t>
            </a:r>
            <a:r>
              <a:rPr lang="en-US" sz="2400" dirty="0" smtClean="0"/>
              <a:t>Deployment</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8"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9" descr="image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4114800"/>
            <a:ext cx="943420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4341812" y="44958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7</a:t>
            </a:r>
          </a:p>
        </p:txBody>
      </p:sp>
    </p:spTree>
    <p:extLst>
      <p:ext uri="{BB962C8B-B14F-4D97-AF65-F5344CB8AC3E}">
        <p14:creationId xmlns:p14="http://schemas.microsoft.com/office/powerpoint/2010/main" val="1307912331"/>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306546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smtClean="0"/>
          </a:p>
          <a:p>
            <a:pPr>
              <a:buFont typeface="+mj-lt"/>
              <a:buAutoNum type="arabicPeriod"/>
            </a:pPr>
            <a:r>
              <a:rPr lang="en-US" sz="2400" dirty="0"/>
              <a:t>Replicate </a:t>
            </a:r>
            <a:r>
              <a:rPr lang="en-US" sz="2400" dirty="0" smtClean="0"/>
              <a:t>Packages</a:t>
            </a:r>
          </a:p>
          <a:p>
            <a:pPr>
              <a:buFont typeface="+mj-lt"/>
              <a:buAutoNum type="arabicPeriod"/>
            </a:pPr>
            <a:r>
              <a:rPr lang="en-US" sz="2400" dirty="0"/>
              <a:t>Test </a:t>
            </a:r>
            <a:r>
              <a:rPr lang="en-US" sz="2400" dirty="0" smtClean="0"/>
              <a:t>Deployment</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8"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9" descr="image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1828800"/>
            <a:ext cx="943420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4341812" y="44958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335813304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519113" y="962744"/>
            <a:ext cx="6932612" cy="5285656"/>
          </a:xfrm>
          <a:prstGeom prst="roundRect">
            <a:avLst/>
          </a:prstGeom>
          <a:noFill/>
          <a:ln w="38100">
            <a:solidFill>
              <a:schemeClr val="bg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ln w="28575">
                <a:solidFill>
                  <a:schemeClr val="tx1"/>
                </a:solidFill>
              </a:ln>
              <a:gradFill>
                <a:gsLst>
                  <a:gs pos="0">
                    <a:srgbClr val="FFFFFF"/>
                  </a:gs>
                  <a:gs pos="100000">
                    <a:srgbClr val="FFFFFF"/>
                  </a:gs>
                </a:gsLst>
                <a:lin ang="5400000" scaled="0"/>
              </a:gradFill>
            </a:endParaRPr>
          </a:p>
        </p:txBody>
      </p:sp>
      <p:pic>
        <p:nvPicPr>
          <p:cNvPr id="44" name="Picture 43" descr="D:\Pennie's documents\Images for TechEd06\Hardware_Imagery\Server.png"/>
          <p:cNvPicPr>
            <a:picLocks noChangeAspect="1" noChangeArrowheads="1"/>
          </p:cNvPicPr>
          <p:nvPr/>
        </p:nvPicPr>
        <p:blipFill>
          <a:blip r:embed="rId3"/>
          <a:srcRect/>
          <a:stretch>
            <a:fillRect/>
          </a:stretch>
        </p:blipFill>
        <p:spPr bwMode="auto">
          <a:xfrm>
            <a:off x="702536" y="4244699"/>
            <a:ext cx="901985" cy="1330503"/>
          </a:xfrm>
          <a:prstGeom prst="rect">
            <a:avLst/>
          </a:prstGeom>
          <a:noFill/>
        </p:spPr>
      </p:pic>
      <p:pic>
        <p:nvPicPr>
          <p:cNvPr id="45" name="Picture 44" descr="D:\Pennie's documents\Images for TechEd06\Hardware_Imagery\Server.png"/>
          <p:cNvPicPr>
            <a:picLocks noChangeAspect="1" noChangeArrowheads="1"/>
          </p:cNvPicPr>
          <p:nvPr/>
        </p:nvPicPr>
        <p:blipFill>
          <a:blip r:embed="rId3"/>
          <a:srcRect/>
          <a:stretch>
            <a:fillRect/>
          </a:stretch>
        </p:blipFill>
        <p:spPr bwMode="auto">
          <a:xfrm>
            <a:off x="905916" y="4615913"/>
            <a:ext cx="901985" cy="1330503"/>
          </a:xfrm>
          <a:prstGeom prst="rect">
            <a:avLst/>
          </a:prstGeom>
          <a:noFill/>
        </p:spPr>
      </p:pic>
      <p:sp>
        <p:nvSpPr>
          <p:cNvPr id="46" name="Flowchart: Magnetic Disk 45"/>
          <p:cNvSpPr/>
          <p:nvPr/>
        </p:nvSpPr>
        <p:spPr bwMode="auto">
          <a:xfrm>
            <a:off x="1413499" y="5319318"/>
            <a:ext cx="382044" cy="434778"/>
          </a:xfrm>
          <a:prstGeom prst="flowChartMagneticDisk">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356" y="5385953"/>
            <a:ext cx="272330" cy="301508"/>
          </a:xfrm>
          <a:prstGeom prst="rect">
            <a:avLst/>
          </a:prstGeom>
        </p:spPr>
      </p:pic>
      <p:sp>
        <p:nvSpPr>
          <p:cNvPr id="11" name="Rounded Rectangle 10"/>
          <p:cNvSpPr/>
          <p:nvPr/>
        </p:nvSpPr>
        <p:spPr bwMode="auto">
          <a:xfrm>
            <a:off x="2529540" y="944723"/>
            <a:ext cx="1484334" cy="2789077"/>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 name="Rounded Rectangle 9"/>
          <p:cNvSpPr/>
          <p:nvPr/>
        </p:nvSpPr>
        <p:spPr bwMode="auto">
          <a:xfrm>
            <a:off x="1001365" y="958241"/>
            <a:ext cx="1484334" cy="2775559"/>
          </a:xfrm>
          <a:prstGeom prst="roundRect">
            <a:avLst/>
          </a:prstGeom>
          <a:ln w="38100">
            <a:solidFill>
              <a:schemeClr val="bg1"/>
            </a:solidFill>
            <a:prstDash val="dash"/>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dirty="0"/>
              <a:t>Operational Readiness Using Opalis</a:t>
            </a:r>
          </a:p>
        </p:txBody>
      </p:sp>
      <p:pic>
        <p:nvPicPr>
          <p:cNvPr id="5" name="Picture 4" descr="D:\Pennie's documents\Images for TechEd06\Hardware_Imagery\Server.png"/>
          <p:cNvPicPr>
            <a:picLocks noChangeAspect="1" noChangeArrowheads="1"/>
          </p:cNvPicPr>
          <p:nvPr/>
        </p:nvPicPr>
        <p:blipFill>
          <a:blip r:embed="rId3"/>
          <a:srcRect/>
          <a:stretch>
            <a:fillRect/>
          </a:stretch>
        </p:blipFill>
        <p:spPr bwMode="auto">
          <a:xfrm>
            <a:off x="1292539" y="1276814"/>
            <a:ext cx="697925" cy="1029497"/>
          </a:xfrm>
          <a:prstGeom prst="rect">
            <a:avLst/>
          </a:prstGeom>
          <a:noFill/>
        </p:spPr>
      </p:pic>
      <p:pic>
        <p:nvPicPr>
          <p:cNvPr id="7" name="Picture 6" descr="D:\Pennie's documents\Images for TechEd06\Hardware_Imagery\Server.png"/>
          <p:cNvPicPr>
            <a:picLocks noChangeAspect="1" noChangeArrowheads="1"/>
          </p:cNvPicPr>
          <p:nvPr/>
        </p:nvPicPr>
        <p:blipFill>
          <a:blip r:embed="rId3"/>
          <a:srcRect/>
          <a:stretch>
            <a:fillRect/>
          </a:stretch>
        </p:blipFill>
        <p:spPr bwMode="auto">
          <a:xfrm>
            <a:off x="2920922" y="1304147"/>
            <a:ext cx="686775" cy="1013050"/>
          </a:xfrm>
          <a:prstGeom prst="rect">
            <a:avLst/>
          </a:prstGeom>
          <a:noFill/>
        </p:spPr>
      </p:pic>
      <p:pic>
        <p:nvPicPr>
          <p:cNvPr id="8" name="Picture 7" descr="D:\Pennie's documents\Images for TechEd06\Hardware_Imagery\Server.png"/>
          <p:cNvPicPr>
            <a:picLocks noChangeAspect="1" noChangeArrowheads="1"/>
          </p:cNvPicPr>
          <p:nvPr/>
        </p:nvPicPr>
        <p:blipFill>
          <a:blip r:embed="rId3"/>
          <a:srcRect/>
          <a:stretch>
            <a:fillRect/>
          </a:stretch>
        </p:blipFill>
        <p:spPr bwMode="auto">
          <a:xfrm>
            <a:off x="4501893" y="1276814"/>
            <a:ext cx="688762" cy="1015981"/>
          </a:xfrm>
          <a:prstGeom prst="rect">
            <a:avLst/>
          </a:prstGeom>
          <a:noFill/>
        </p:spPr>
      </p:pic>
      <p:pic>
        <p:nvPicPr>
          <p:cNvPr id="9" name="Picture 4" descr="\\eventsql\dvd\Online_ART\DVD_Art_Sept-2-2010\Logos\Opalis\Opalis_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290" y="5029200"/>
            <a:ext cx="1676814" cy="838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Pennie's documents\Images for TechEd06\Hardware_Imagery\Server.png"/>
          <p:cNvPicPr>
            <a:picLocks noChangeAspect="1" noChangeArrowheads="1"/>
          </p:cNvPicPr>
          <p:nvPr/>
        </p:nvPicPr>
        <p:blipFill>
          <a:blip r:embed="rId3"/>
          <a:srcRect/>
          <a:stretch>
            <a:fillRect/>
          </a:stretch>
        </p:blipFill>
        <p:spPr bwMode="auto">
          <a:xfrm>
            <a:off x="1292539" y="2569595"/>
            <a:ext cx="623965" cy="920400"/>
          </a:xfrm>
          <a:prstGeom prst="rect">
            <a:avLst/>
          </a:prstGeom>
          <a:noFill/>
        </p:spPr>
      </p:pic>
      <p:pic>
        <p:nvPicPr>
          <p:cNvPr id="15" name="Picture 14" descr="D:\Pennie's documents\Images for TechEd06\Hardware_Imagery\Server.png"/>
          <p:cNvPicPr>
            <a:picLocks noChangeAspect="1" noChangeArrowheads="1"/>
          </p:cNvPicPr>
          <p:nvPr/>
        </p:nvPicPr>
        <p:blipFill>
          <a:blip r:embed="rId3"/>
          <a:srcRect/>
          <a:stretch>
            <a:fillRect/>
          </a:stretch>
        </p:blipFill>
        <p:spPr bwMode="auto">
          <a:xfrm>
            <a:off x="2920922" y="2525362"/>
            <a:ext cx="623965" cy="920400"/>
          </a:xfrm>
          <a:prstGeom prst="rect">
            <a:avLst/>
          </a:prstGeom>
          <a:noFill/>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2198" y="3190047"/>
            <a:ext cx="188389" cy="20857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807" y="3190047"/>
            <a:ext cx="188389" cy="208574"/>
          </a:xfrm>
          <a:prstGeom prst="rect">
            <a:avLst/>
          </a:prstGeom>
        </p:spPr>
      </p:pic>
      <p:sp>
        <p:nvSpPr>
          <p:cNvPr id="24" name="TextBox 23"/>
          <p:cNvSpPr txBox="1"/>
          <p:nvPr/>
        </p:nvSpPr>
        <p:spPr>
          <a:xfrm>
            <a:off x="1223875" y="1034396"/>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3</a:t>
            </a:r>
          </a:p>
        </p:txBody>
      </p:sp>
      <p:sp>
        <p:nvSpPr>
          <p:cNvPr id="25" name="TextBox 24"/>
          <p:cNvSpPr txBox="1"/>
          <p:nvPr/>
        </p:nvSpPr>
        <p:spPr>
          <a:xfrm>
            <a:off x="2769042" y="1027903"/>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2</a:t>
            </a:r>
          </a:p>
        </p:txBody>
      </p:sp>
      <p:sp>
        <p:nvSpPr>
          <p:cNvPr id="26" name="TextBox 25"/>
          <p:cNvSpPr txBox="1"/>
          <p:nvPr/>
        </p:nvSpPr>
        <p:spPr>
          <a:xfrm>
            <a:off x="4397233" y="975241"/>
            <a:ext cx="103362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Domain 1</a:t>
            </a:r>
          </a:p>
        </p:txBody>
      </p:sp>
      <p:grpSp>
        <p:nvGrpSpPr>
          <p:cNvPr id="6" name="Group 5"/>
          <p:cNvGrpSpPr/>
          <p:nvPr/>
        </p:nvGrpSpPr>
        <p:grpSpPr>
          <a:xfrm>
            <a:off x="4632325" y="4481654"/>
            <a:ext cx="2590800" cy="1272442"/>
            <a:chOff x="8505173" y="2949591"/>
            <a:chExt cx="3037561" cy="1491864"/>
          </a:xfrm>
        </p:grpSpPr>
        <p:sp>
          <p:nvSpPr>
            <p:cNvPr id="3" name="Rounded Rectangle 2"/>
            <p:cNvSpPr/>
            <p:nvPr/>
          </p:nvSpPr>
          <p:spPr bwMode="auto">
            <a:xfrm>
              <a:off x="8505173" y="2949591"/>
              <a:ext cx="3037561" cy="1491864"/>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1" name="Picture 4" descr="C:\Users\Walter\Documents\Active Projects\XTC - SCSM Deck\SysCenter-SvcMgr_bL.png"/>
            <p:cNvPicPr>
              <a:picLocks noChangeAspect="1" noChangeArrowheads="1"/>
            </p:cNvPicPr>
            <p:nvPr/>
          </p:nvPicPr>
          <p:blipFill>
            <a:blip r:embed="rId6" cstate="print">
              <a:lum bright="100000"/>
            </a:blip>
            <a:stretch>
              <a:fillRect/>
            </a:stretch>
          </p:blipFill>
          <p:spPr bwMode="auto">
            <a:xfrm>
              <a:off x="8856894" y="3244110"/>
              <a:ext cx="2475804" cy="859074"/>
            </a:xfrm>
            <a:prstGeom prst="rect">
              <a:avLst/>
            </a:prstGeom>
            <a:noFill/>
            <a:ln>
              <a:noFill/>
            </a:ln>
            <a:effectLst/>
          </p:spPr>
        </p:pic>
      </p:grpSp>
      <p:sp>
        <p:nvSpPr>
          <p:cNvPr id="32" name="TextBox 31"/>
          <p:cNvSpPr txBox="1"/>
          <p:nvPr/>
        </p:nvSpPr>
        <p:spPr>
          <a:xfrm>
            <a:off x="5865812" y="1311395"/>
            <a:ext cx="6249987" cy="544830"/>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sz="1600" dirty="0" smtClean="0">
                <a:gradFill>
                  <a:gsLst>
                    <a:gs pos="0">
                      <a:schemeClr val="tx1"/>
                    </a:gs>
                    <a:gs pos="86000">
                      <a:schemeClr val="tx1"/>
                    </a:gs>
                  </a:gsLst>
                  <a:lin ang="5400000" scaled="0"/>
                </a:gradFill>
              </a:rPr>
              <a:t>Identify </a:t>
            </a:r>
            <a:r>
              <a:rPr lang="en-US" sz="1600" dirty="0">
                <a:gradFill>
                  <a:gsLst>
                    <a:gs pos="0">
                      <a:schemeClr val="tx1"/>
                    </a:gs>
                    <a:gs pos="86000">
                      <a:schemeClr val="tx1"/>
                    </a:gs>
                  </a:gsLst>
                  <a:lin ang="5400000" scaled="0"/>
                </a:gradFill>
              </a:rPr>
              <a:t>unhealthy machines </a:t>
            </a:r>
            <a:r>
              <a:rPr lang="en-US" sz="1600" dirty="0" smtClean="0">
                <a:gradFill>
                  <a:gsLst>
                    <a:gs pos="0">
                      <a:schemeClr val="tx1"/>
                    </a:gs>
                    <a:gs pos="86000">
                      <a:schemeClr val="tx1"/>
                    </a:gs>
                  </a:gsLst>
                  <a:lin ang="5400000" scaled="0"/>
                </a:gradFill>
              </a:rPr>
              <a:t>using AD </a:t>
            </a:r>
            <a:r>
              <a:rPr lang="en-US" sz="1600" dirty="0">
                <a:gradFill>
                  <a:gsLst>
                    <a:gs pos="0">
                      <a:schemeClr val="tx1"/>
                    </a:gs>
                    <a:gs pos="86000">
                      <a:schemeClr val="tx1"/>
                    </a:gs>
                  </a:gsLst>
                  <a:lin ang="5400000" scaled="0"/>
                </a:gradFill>
              </a:rPr>
              <a:t>(Automated</a:t>
            </a:r>
            <a:r>
              <a:rPr lang="en-US" sz="1600" dirty="0" smtClean="0">
                <a:gradFill>
                  <a:gsLst>
                    <a:gs pos="0">
                      <a:schemeClr val="tx1"/>
                    </a:gs>
                    <a:gs pos="86000">
                      <a:schemeClr val="tx1"/>
                    </a:gs>
                  </a:gsLst>
                  <a:lin ang="5400000" scaled="0"/>
                </a:gradFill>
              </a:rPr>
              <a:t>)</a:t>
            </a:r>
          </a:p>
          <a:p>
            <a:pPr marL="800082" lvl="1" indent="-342900">
              <a:buFont typeface="+mj-lt"/>
              <a:buAutoNum type="alphaLcParenR"/>
            </a:pPr>
            <a:r>
              <a:rPr lang="en-US" sz="1600" dirty="0" smtClean="0">
                <a:gradFill>
                  <a:gsLst>
                    <a:gs pos="0">
                      <a:schemeClr val="tx1"/>
                    </a:gs>
                    <a:gs pos="86000">
                      <a:schemeClr val="tx1"/>
                    </a:gs>
                  </a:gsLst>
                  <a:lin ang="5400000" scaled="0"/>
                </a:gradFill>
              </a:rPr>
              <a:t>Query AD</a:t>
            </a:r>
          </a:p>
        </p:txBody>
      </p:sp>
      <p:cxnSp>
        <p:nvCxnSpPr>
          <p:cNvPr id="18" name="Straight Arrow Connector 17"/>
          <p:cNvCxnSpPr/>
          <p:nvPr/>
        </p:nvCxnSpPr>
        <p:spPr>
          <a:xfrm flipH="1" flipV="1">
            <a:off x="1508125" y="3218300"/>
            <a:ext cx="482339" cy="151455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7" name="TextBox 26"/>
          <p:cNvSpPr txBox="1"/>
          <p:nvPr/>
        </p:nvSpPr>
        <p:spPr>
          <a:xfrm>
            <a:off x="1654229" y="2262784"/>
            <a:ext cx="339284" cy="346234"/>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sz="1600" b="1" dirty="0" smtClean="0">
                <a:gradFill>
                  <a:gsLst>
                    <a:gs pos="0">
                      <a:schemeClr val="tx1"/>
                    </a:gs>
                    <a:gs pos="86000">
                      <a:schemeClr val="tx1"/>
                    </a:gs>
                  </a:gsLst>
                  <a:lin ang="5400000" scaled="0"/>
                </a:gradFill>
              </a:rPr>
              <a:t>1a</a:t>
            </a:r>
          </a:p>
        </p:txBody>
      </p:sp>
      <p:cxnSp>
        <p:nvCxnSpPr>
          <p:cNvPr id="28" name="Straight Arrow Connector 27"/>
          <p:cNvCxnSpPr/>
          <p:nvPr/>
        </p:nvCxnSpPr>
        <p:spPr>
          <a:xfrm flipV="1">
            <a:off x="2257496" y="3029796"/>
            <a:ext cx="975408" cy="164888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4" name="Straight Arrow Connector 33"/>
          <p:cNvCxnSpPr/>
          <p:nvPr/>
        </p:nvCxnSpPr>
        <p:spPr>
          <a:xfrm flipV="1">
            <a:off x="3384001" y="1981200"/>
            <a:ext cx="1462273" cy="29287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5" name="Straight Arrow Connector 34"/>
          <p:cNvCxnSpPr/>
          <p:nvPr/>
        </p:nvCxnSpPr>
        <p:spPr>
          <a:xfrm flipV="1">
            <a:off x="3257140" y="1905000"/>
            <a:ext cx="0" cy="103258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7" name="Straight Arrow Connector 36"/>
          <p:cNvCxnSpPr/>
          <p:nvPr/>
        </p:nvCxnSpPr>
        <p:spPr>
          <a:xfrm flipV="1">
            <a:off x="1605879" y="1877005"/>
            <a:ext cx="0" cy="103258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8" name="TextBox 37"/>
          <p:cNvSpPr txBox="1"/>
          <p:nvPr/>
        </p:nvSpPr>
        <p:spPr>
          <a:xfrm>
            <a:off x="3299011" y="2292795"/>
            <a:ext cx="339284" cy="346234"/>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sz="1600" b="1" dirty="0" smtClean="0">
                <a:gradFill>
                  <a:gsLst>
                    <a:gs pos="0">
                      <a:schemeClr val="tx1"/>
                    </a:gs>
                    <a:gs pos="86000">
                      <a:schemeClr val="tx1"/>
                    </a:gs>
                  </a:gsLst>
                  <a:lin ang="5400000" scaled="0"/>
                </a:gradFill>
              </a:rPr>
              <a:t>1a</a:t>
            </a:r>
          </a:p>
        </p:txBody>
      </p:sp>
      <p:sp>
        <p:nvSpPr>
          <p:cNvPr id="39" name="TextBox 38"/>
          <p:cNvSpPr txBox="1"/>
          <p:nvPr/>
        </p:nvSpPr>
        <p:spPr>
          <a:xfrm>
            <a:off x="3802663" y="3996360"/>
            <a:ext cx="339284" cy="346234"/>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sz="1600" b="1" dirty="0" smtClean="0">
                <a:gradFill>
                  <a:gsLst>
                    <a:gs pos="0">
                      <a:schemeClr val="tx1"/>
                    </a:gs>
                    <a:gs pos="86000">
                      <a:schemeClr val="tx1"/>
                    </a:gs>
                  </a:gsLst>
                  <a:lin ang="5400000" scaled="0"/>
                </a:gradFill>
              </a:rPr>
              <a:t>1a</a:t>
            </a:r>
          </a:p>
        </p:txBody>
      </p:sp>
    </p:spTree>
    <p:extLst>
      <p:ext uri="{BB962C8B-B14F-4D97-AF65-F5344CB8AC3E}">
        <p14:creationId xmlns:p14="http://schemas.microsoft.com/office/powerpoint/2010/main" val="2472167764"/>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ConfigMgr</a:t>
            </a:r>
            <a:r>
              <a:rPr lang="en-US" dirty="0"/>
              <a:t> Role Deployment</a:t>
            </a:r>
          </a:p>
        </p:txBody>
      </p:sp>
      <p:sp>
        <p:nvSpPr>
          <p:cNvPr id="3" name="Text Placeholder 2"/>
          <p:cNvSpPr>
            <a:spLocks noGrp="1"/>
          </p:cNvSpPr>
          <p:nvPr>
            <p:ph type="body" sz="quarter" idx="4294967295"/>
          </p:nvPr>
        </p:nvSpPr>
        <p:spPr>
          <a:xfrm>
            <a:off x="520700" y="1143000"/>
            <a:ext cx="3822700" cy="3065463"/>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smtClean="0"/>
          </a:p>
          <a:p>
            <a:pPr>
              <a:buFont typeface="+mj-lt"/>
              <a:buAutoNum type="arabicPeriod"/>
            </a:pPr>
            <a:r>
              <a:rPr lang="en-US" sz="2400" dirty="0"/>
              <a:t>Replicate </a:t>
            </a:r>
            <a:r>
              <a:rPr lang="en-US" sz="2400" dirty="0" smtClean="0"/>
              <a:t>Packages</a:t>
            </a:r>
          </a:p>
          <a:p>
            <a:pPr>
              <a:buFont typeface="+mj-lt"/>
              <a:buAutoNum type="arabicPeriod"/>
            </a:pPr>
            <a:r>
              <a:rPr lang="en-US" sz="2400" dirty="0"/>
              <a:t>Test </a:t>
            </a:r>
            <a:r>
              <a:rPr lang="en-US" sz="2400" dirty="0" smtClean="0"/>
              <a:t>Deployment</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8"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9" descr="image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988" y="3048000"/>
            <a:ext cx="943420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4341812" y="4495800"/>
            <a:ext cx="1295400" cy="1143000"/>
          </a:xfrm>
          <a:prstGeom prst="roundRect">
            <a:avLst/>
          </a:prstGeom>
          <a:solidFill>
            <a:srgbClr val="92D050">
              <a:alpha val="15000"/>
            </a:srgb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TextBox 8"/>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7</a:t>
            </a:r>
          </a:p>
        </p:txBody>
      </p:sp>
    </p:spTree>
    <p:extLst>
      <p:ext uri="{BB962C8B-B14F-4D97-AF65-F5344CB8AC3E}">
        <p14:creationId xmlns:p14="http://schemas.microsoft.com/office/powerpoint/2010/main" val="434811795"/>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ConfigMgr Role Deployment</a:t>
            </a:r>
            <a:endParaRPr lang="en-US" dirty="0"/>
          </a:p>
        </p:txBody>
      </p:sp>
      <p:sp>
        <p:nvSpPr>
          <p:cNvPr id="3" name="Text Placeholder 2"/>
          <p:cNvSpPr>
            <a:spLocks noGrp="1"/>
          </p:cNvSpPr>
          <p:nvPr>
            <p:ph type="body" sz="quarter" idx="4294967295"/>
          </p:nvPr>
        </p:nvSpPr>
        <p:spPr>
          <a:xfrm>
            <a:off x="520700" y="1143000"/>
            <a:ext cx="3822700" cy="3514725"/>
          </a:xfrm>
          <a:prstGeom prst="roundRect">
            <a:avLst/>
          </a:prstGeom>
        </p:spPr>
        <p:style>
          <a:lnRef idx="3">
            <a:schemeClr val="lt1"/>
          </a:lnRef>
          <a:fillRef idx="1">
            <a:schemeClr val="accent5"/>
          </a:fillRef>
          <a:effectRef idx="1">
            <a:schemeClr val="accent5"/>
          </a:effectRef>
          <a:fontRef idx="minor">
            <a:schemeClr val="lt1"/>
          </a:fontRef>
        </p:style>
        <p:txBody>
          <a:bodyPr/>
          <a:lstStyle/>
          <a:p>
            <a:pPr>
              <a:buFont typeface="+mj-lt"/>
              <a:buAutoNum type="arabicPeriod"/>
            </a:pPr>
            <a:r>
              <a:rPr lang="en-US" sz="2400" dirty="0" smtClean="0"/>
              <a:t>Monitor TFS</a:t>
            </a:r>
          </a:p>
          <a:p>
            <a:pPr>
              <a:buFont typeface="+mj-lt"/>
              <a:buAutoNum type="arabicPeriod"/>
            </a:pPr>
            <a:r>
              <a:rPr lang="en-US" sz="2400" dirty="0" smtClean="0"/>
              <a:t>Process Input Data</a:t>
            </a:r>
          </a:p>
          <a:p>
            <a:pPr>
              <a:buFont typeface="+mj-lt"/>
              <a:buAutoNum type="arabicPeriod"/>
            </a:pPr>
            <a:r>
              <a:rPr lang="en-US" sz="2400" dirty="0" smtClean="0"/>
              <a:t>Configure Pre-</a:t>
            </a:r>
            <a:r>
              <a:rPr lang="en-US" sz="2400" dirty="0" err="1" smtClean="0"/>
              <a:t>reqs</a:t>
            </a:r>
            <a:endParaRPr lang="en-US" sz="2400" dirty="0" smtClean="0"/>
          </a:p>
          <a:p>
            <a:pPr>
              <a:buFont typeface="+mj-lt"/>
              <a:buAutoNum type="arabicPeriod"/>
            </a:pPr>
            <a:r>
              <a:rPr lang="en-US" sz="2400" dirty="0" err="1" smtClean="0"/>
              <a:t>Decom</a:t>
            </a:r>
            <a:r>
              <a:rPr lang="en-US" sz="2400" dirty="0" smtClean="0"/>
              <a:t> old site</a:t>
            </a:r>
          </a:p>
          <a:p>
            <a:pPr>
              <a:buFont typeface="+mj-lt"/>
              <a:buAutoNum type="arabicPeriod"/>
            </a:pPr>
            <a:r>
              <a:rPr lang="en-US" sz="2400" dirty="0"/>
              <a:t>Install </a:t>
            </a:r>
            <a:r>
              <a:rPr lang="en-US" sz="2400" dirty="0" err="1" smtClean="0"/>
              <a:t>ConfigMgr</a:t>
            </a:r>
            <a:endParaRPr lang="en-US" sz="2400" dirty="0" smtClean="0"/>
          </a:p>
          <a:p>
            <a:pPr>
              <a:buFont typeface="+mj-lt"/>
              <a:buAutoNum type="arabicPeriod"/>
            </a:pPr>
            <a:r>
              <a:rPr lang="en-US" sz="2400" dirty="0"/>
              <a:t>Replicate </a:t>
            </a:r>
            <a:r>
              <a:rPr lang="en-US" sz="2400" dirty="0" smtClean="0"/>
              <a:t>Packages</a:t>
            </a:r>
          </a:p>
          <a:p>
            <a:pPr>
              <a:buFont typeface="+mj-lt"/>
              <a:buAutoNum type="arabicPeriod"/>
            </a:pPr>
            <a:r>
              <a:rPr lang="en-US" sz="2400" dirty="0"/>
              <a:t>Test </a:t>
            </a:r>
            <a:r>
              <a:rPr lang="en-US" sz="2400" dirty="0" smtClean="0"/>
              <a:t>Deployment</a:t>
            </a:r>
          </a:p>
          <a:p>
            <a:pPr>
              <a:buFont typeface="+mj-lt"/>
              <a:buAutoNum type="arabicPeriod"/>
            </a:pPr>
            <a:r>
              <a:rPr lang="en-US" sz="2400" dirty="0"/>
              <a:t>Update </a:t>
            </a:r>
            <a:r>
              <a:rPr lang="en-US" sz="2400" dirty="0" smtClean="0"/>
              <a:t>TFS</a:t>
            </a:r>
            <a:endParaRPr lang="en-US" sz="2400" dirty="0"/>
          </a:p>
        </p:txBody>
      </p:sp>
      <p:pic>
        <p:nvPicPr>
          <p:cNvPr id="5" name="Picture 1" descr="image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093" y="1143000"/>
            <a:ext cx="1330150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6704012" y="2514600"/>
            <a:ext cx="1295400" cy="1143000"/>
          </a:xfrm>
          <a:prstGeom prst="roundRect">
            <a:avLst/>
          </a:prstGeom>
          <a:solidFill>
            <a:schemeClr val="accent1">
              <a:alpha val="1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7" name="TextBox 6"/>
          <p:cNvSpPr txBox="1"/>
          <p:nvPr/>
        </p:nvSpPr>
        <p:spPr>
          <a:xfrm>
            <a:off x="7580543" y="25822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8</a:t>
            </a:r>
          </a:p>
        </p:txBody>
      </p:sp>
    </p:spTree>
    <p:extLst>
      <p:ext uri="{BB962C8B-B14F-4D97-AF65-F5344CB8AC3E}">
        <p14:creationId xmlns:p14="http://schemas.microsoft.com/office/powerpoint/2010/main" val="2278679549"/>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7200" smtClean="0"/>
              <a:t>SR Fulfillment / IR Remediation</a:t>
            </a:r>
            <a:endParaRPr lang="en-US" sz="7200" dirty="0"/>
          </a:p>
        </p:txBody>
      </p:sp>
      <p:sp>
        <p:nvSpPr>
          <p:cNvPr id="3" name="Title 2"/>
          <p:cNvSpPr>
            <a:spLocks noGrp="1"/>
          </p:cNvSpPr>
          <p:nvPr>
            <p:ph type="ctrTitle"/>
          </p:nvPr>
        </p:nvSpPr>
        <p:spPr/>
        <p:txBody>
          <a:bodyPr/>
          <a:lstStyle/>
          <a:p>
            <a:r>
              <a:rPr lang="en-US" smtClean="0"/>
              <a:t>Service Request (SR) Fulfillment</a:t>
            </a:r>
            <a:endParaRPr lang="en-US" dirty="0"/>
          </a:p>
        </p:txBody>
      </p:sp>
      <p:sp>
        <p:nvSpPr>
          <p:cNvPr id="4" name="Subtitle 3"/>
          <p:cNvSpPr>
            <a:spLocks noGrp="1"/>
          </p:cNvSpPr>
          <p:nvPr>
            <p:ph type="subTitle" idx="1"/>
          </p:nvPr>
        </p:nvSpPr>
        <p:spPr/>
        <p:txBody>
          <a:bodyPr/>
          <a:lstStyle/>
          <a:p>
            <a:r>
              <a:rPr lang="en-US" smtClean="0"/>
              <a:t>User account password resets</a:t>
            </a:r>
            <a:endParaRPr lang="en-US" dirty="0"/>
          </a:p>
        </p:txBody>
      </p:sp>
    </p:spTree>
    <p:extLst>
      <p:ext uri="{BB962C8B-B14F-4D97-AF65-F5344CB8AC3E}">
        <p14:creationId xmlns:p14="http://schemas.microsoft.com/office/powerpoint/2010/main" val="3698101638"/>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bwMode="auto">
          <a:xfrm rot="5400000">
            <a:off x="7429102" y="2464191"/>
            <a:ext cx="5105400" cy="3353668"/>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vert270" wrap="square" lIns="182880" tIns="91440" rIns="91436" bIns="182880" numCol="1" rtlCol="0" anchor="t" anchorCtr="0" compatLnSpc="1">
            <a:prstTxWarp prst="textNoShape">
              <a:avLst/>
            </a:prstTxWarp>
          </a:bodyPr>
          <a:lstStyle/>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Eliminate Manual SR Fulfillment</a:t>
            </a:r>
            <a:endParaRPr lang="en-US" dirty="0">
              <a:gradFill>
                <a:gsLst>
                  <a:gs pos="0">
                    <a:schemeClr val="tx1"/>
                  </a:gs>
                  <a:gs pos="86000">
                    <a:schemeClr val="tx1"/>
                  </a:gs>
                </a:gsLst>
                <a:lin ang="5400000" scaled="0"/>
              </a:gradFill>
            </a:endParaRPr>
          </a:p>
          <a:p>
            <a:pPr marL="290513" indent="-290513" fontAlgn="base">
              <a:lnSpc>
                <a:spcPct val="90000"/>
              </a:lnSpc>
              <a:spcBef>
                <a:spcPct val="20000"/>
              </a:spcBef>
              <a:spcAft>
                <a:spcPct val="0"/>
              </a:spcAft>
              <a:buSzPct val="90000"/>
              <a:buBlip>
                <a:blip r:embed="rId3"/>
              </a:buBlip>
            </a:pPr>
            <a:endParaRPr lang="en-US" dirty="0">
              <a:gradFill>
                <a:gsLst>
                  <a:gs pos="0">
                    <a:schemeClr val="tx1"/>
                  </a:gs>
                  <a:gs pos="86000">
                    <a:schemeClr val="tx1"/>
                  </a:gs>
                </a:gsLst>
                <a:lin ang="5400000" scaled="0"/>
              </a:gradFill>
            </a:endParaRP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Improve tracking of request and completion</a:t>
            </a:r>
            <a:endParaRPr lang="en-US" dirty="0">
              <a:gradFill>
                <a:gsLst>
                  <a:gs pos="0">
                    <a:schemeClr val="tx1"/>
                  </a:gs>
                  <a:gs pos="86000">
                    <a:schemeClr val="tx1"/>
                  </a:gs>
                </a:gsLst>
                <a:lin ang="5400000" scaled="0"/>
              </a:gradFill>
            </a:endParaRPr>
          </a:p>
          <a:p>
            <a:pPr marL="290513" indent="-290513" fontAlgn="base">
              <a:lnSpc>
                <a:spcPct val="90000"/>
              </a:lnSpc>
              <a:spcBef>
                <a:spcPct val="20000"/>
              </a:spcBef>
              <a:spcAft>
                <a:spcPct val="0"/>
              </a:spcAft>
              <a:buSzPct val="90000"/>
              <a:buBlip>
                <a:blip r:embed="rId3"/>
              </a:buBlip>
            </a:pPr>
            <a:endParaRPr lang="en-US" dirty="0">
              <a:gradFill>
                <a:gsLst>
                  <a:gs pos="0">
                    <a:schemeClr val="tx1"/>
                  </a:gs>
                  <a:gs pos="86000">
                    <a:schemeClr val="tx1"/>
                  </a:gs>
                </a:gsLst>
                <a:lin ang="5400000" scaled="0"/>
              </a:gradFill>
            </a:endParaRP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Reduced costs</a:t>
            </a:r>
          </a:p>
        </p:txBody>
      </p:sp>
      <p:sp>
        <p:nvSpPr>
          <p:cNvPr id="16" name="Title 1"/>
          <p:cNvSpPr>
            <a:spLocks noGrp="1"/>
          </p:cNvSpPr>
          <p:nvPr>
            <p:ph type="title"/>
          </p:nvPr>
        </p:nvSpPr>
        <p:spPr/>
        <p:txBody>
          <a:bodyPr/>
          <a:lstStyle/>
          <a:p>
            <a:r>
              <a:rPr lang="en-US" smtClean="0"/>
              <a:t>Xbox LIVE Service Request (SR) Fulfillment</a:t>
            </a:r>
            <a:endParaRPr lang="en-US" dirty="0"/>
          </a:p>
        </p:txBody>
      </p:sp>
      <p:sp>
        <p:nvSpPr>
          <p:cNvPr id="18" name="Pentagon 17"/>
          <p:cNvSpPr/>
          <p:nvPr/>
        </p:nvSpPr>
        <p:spPr bwMode="auto">
          <a:xfrm rot="5400000">
            <a:off x="-609601" y="2514600"/>
            <a:ext cx="5105400" cy="3276600"/>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vert270" wrap="square" lIns="182880" tIns="91440" rIns="91440" bIns="182880" numCol="1" rtlCol="0" anchor="t" anchorCtr="0" compatLnSpc="1">
            <a:prstTxWarp prst="textNoShape">
              <a:avLst/>
            </a:prstTxWarp>
          </a:bodyPr>
          <a:lstStyle/>
          <a:p>
            <a:pPr marL="290513" indent="-290513" fontAlgn="base">
              <a:lnSpc>
                <a:spcPct val="90000"/>
              </a:lnSpc>
              <a:spcBef>
                <a:spcPct val="20000"/>
              </a:spcBef>
              <a:spcAft>
                <a:spcPct val="0"/>
              </a:spcAft>
              <a:buSzPct val="90000"/>
              <a:buBlip>
                <a:blip r:embed="rId3"/>
              </a:buBlip>
            </a:pPr>
            <a:r>
              <a:rPr lang="en-US" dirty="0">
                <a:gradFill>
                  <a:gsLst>
                    <a:gs pos="0">
                      <a:schemeClr val="tx1"/>
                    </a:gs>
                    <a:gs pos="86000">
                      <a:schemeClr val="tx1"/>
                    </a:gs>
                  </a:gsLst>
                  <a:lin ang="5400000" scaled="0"/>
                </a:gradFill>
              </a:rPr>
              <a:t>S</a:t>
            </a:r>
            <a:r>
              <a:rPr lang="en-US" dirty="0" smtClean="0">
                <a:gradFill>
                  <a:gsLst>
                    <a:gs pos="0">
                      <a:schemeClr val="tx1"/>
                    </a:gs>
                    <a:gs pos="86000">
                      <a:schemeClr val="tx1"/>
                    </a:gs>
                  </a:gsLst>
                  <a:lin ang="5400000" scaled="0"/>
                </a:gradFill>
              </a:rPr>
              <a:t>ervice requests are not automated</a:t>
            </a:r>
          </a:p>
          <a:p>
            <a:pPr fontAlgn="base">
              <a:lnSpc>
                <a:spcPct val="90000"/>
              </a:lnSpc>
              <a:spcBef>
                <a:spcPct val="20000"/>
              </a:spcBef>
              <a:spcAft>
                <a:spcPct val="0"/>
              </a:spcAft>
              <a:buSzPct val="90000"/>
            </a:pPr>
            <a:endParaRPr lang="en-US" dirty="0" smtClean="0">
              <a:gradFill>
                <a:gsLst>
                  <a:gs pos="0">
                    <a:schemeClr val="tx1"/>
                  </a:gs>
                  <a:gs pos="86000">
                    <a:schemeClr val="tx1"/>
                  </a:gs>
                </a:gsLst>
                <a:lin ang="5400000" scaled="0"/>
              </a:gradFill>
            </a:endParaRPr>
          </a:p>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Service response is labor intensive and manual through emails regardless of request type</a:t>
            </a:r>
          </a:p>
        </p:txBody>
      </p:sp>
      <p:sp>
        <p:nvSpPr>
          <p:cNvPr id="19" name="Pentagon 18"/>
          <p:cNvSpPr/>
          <p:nvPr/>
        </p:nvSpPr>
        <p:spPr bwMode="auto">
          <a:xfrm rot="5400000">
            <a:off x="3374962" y="2514600"/>
            <a:ext cx="5105400" cy="3276600"/>
          </a:xfrm>
          <a:prstGeom prst="homePlate">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vert270" wrap="square" lIns="182880" tIns="91440" rIns="91436" bIns="182880" numCol="1" rtlCol="0" anchor="t" anchorCtr="0" compatLnSpc="1">
            <a:prstTxWarp prst="textNoShape">
              <a:avLst/>
            </a:prstTxWarp>
          </a:bodyPr>
          <a:lstStyle/>
          <a:p>
            <a:pPr marL="290513" indent="-290513" fontAlgn="base">
              <a:lnSpc>
                <a:spcPct val="90000"/>
              </a:lnSpc>
              <a:spcBef>
                <a:spcPct val="20000"/>
              </a:spcBef>
              <a:spcAft>
                <a:spcPct val="0"/>
              </a:spcAft>
              <a:buSzPct val="90000"/>
              <a:buBlip>
                <a:blip r:embed="rId3"/>
              </a:buBlip>
            </a:pPr>
            <a:r>
              <a:rPr lang="en-US" dirty="0" smtClean="0">
                <a:gradFill>
                  <a:gsLst>
                    <a:gs pos="0">
                      <a:schemeClr val="tx1"/>
                    </a:gs>
                    <a:gs pos="86000">
                      <a:schemeClr val="tx1"/>
                    </a:gs>
                  </a:gsLst>
                  <a:lin ang="5400000" scaled="0"/>
                </a:gradFill>
              </a:rPr>
              <a:t>Use </a:t>
            </a:r>
            <a:r>
              <a:rPr lang="en-US" dirty="0" err="1" smtClean="0">
                <a:gradFill>
                  <a:gsLst>
                    <a:gs pos="0">
                      <a:schemeClr val="tx1"/>
                    </a:gs>
                    <a:gs pos="86000">
                      <a:schemeClr val="tx1"/>
                    </a:gs>
                  </a:gsLst>
                  <a:lin ang="5400000" scaled="0"/>
                </a:gradFill>
              </a:rPr>
              <a:t>Opalis</a:t>
            </a:r>
            <a:r>
              <a:rPr lang="en-US" dirty="0" smtClean="0">
                <a:gradFill>
                  <a:gsLst>
                    <a:gs pos="0">
                      <a:schemeClr val="tx1"/>
                    </a:gs>
                    <a:gs pos="86000">
                      <a:schemeClr val="tx1"/>
                    </a:gs>
                  </a:gsLst>
                  <a:lin ang="5400000" scaled="0"/>
                </a:gradFill>
              </a:rPr>
              <a:t> to automate the typical SR’s including:</a:t>
            </a:r>
            <a:endParaRPr lang="en-US" dirty="0">
              <a:gradFill>
                <a:gsLst>
                  <a:gs pos="0">
                    <a:schemeClr val="tx1"/>
                  </a:gs>
                  <a:gs pos="86000">
                    <a:schemeClr val="tx1"/>
                  </a:gs>
                </a:gsLst>
                <a:lin ang="5400000" scaled="0"/>
              </a:gradFill>
            </a:endParaRPr>
          </a:p>
          <a:p>
            <a:pPr marL="747695" lvl="1" indent="-290513" fontAlgn="base">
              <a:lnSpc>
                <a:spcPct val="90000"/>
              </a:lnSpc>
              <a:spcBef>
                <a:spcPct val="20000"/>
              </a:spcBef>
              <a:spcAft>
                <a:spcPct val="0"/>
              </a:spcAft>
              <a:buSzPct val="90000"/>
              <a:buBlip>
                <a:blip r:embed="rId3"/>
              </a:buBlip>
            </a:pPr>
            <a:r>
              <a:rPr lang="en-US" dirty="0">
                <a:gradFill>
                  <a:gsLst>
                    <a:gs pos="0">
                      <a:schemeClr val="tx1"/>
                    </a:gs>
                    <a:gs pos="86000">
                      <a:schemeClr val="tx1"/>
                    </a:gs>
                  </a:gsLst>
                  <a:lin ang="5400000" scaled="0"/>
                </a:gradFill>
              </a:rPr>
              <a:t>Password resets</a:t>
            </a:r>
          </a:p>
          <a:p>
            <a:pPr marL="747695" lvl="1" indent="-290513" fontAlgn="base">
              <a:lnSpc>
                <a:spcPct val="90000"/>
              </a:lnSpc>
              <a:spcBef>
                <a:spcPct val="20000"/>
              </a:spcBef>
              <a:spcAft>
                <a:spcPct val="0"/>
              </a:spcAft>
              <a:buSzPct val="90000"/>
              <a:buBlip>
                <a:blip r:embed="rId3"/>
              </a:buBlip>
            </a:pPr>
            <a:r>
              <a:rPr lang="en-US" dirty="0">
                <a:gradFill>
                  <a:gsLst>
                    <a:gs pos="0">
                      <a:schemeClr val="tx1"/>
                    </a:gs>
                    <a:gs pos="86000">
                      <a:schemeClr val="tx1"/>
                    </a:gs>
                  </a:gsLst>
                  <a:lin ang="5400000" scaled="0"/>
                </a:gradFill>
              </a:rPr>
              <a:t>Account unlocks</a:t>
            </a:r>
          </a:p>
          <a:p>
            <a:pPr marL="747695" lvl="1" indent="-290513" fontAlgn="base">
              <a:lnSpc>
                <a:spcPct val="90000"/>
              </a:lnSpc>
              <a:spcBef>
                <a:spcPct val="20000"/>
              </a:spcBef>
              <a:spcAft>
                <a:spcPct val="0"/>
              </a:spcAft>
              <a:buSzPct val="90000"/>
              <a:buBlip>
                <a:blip r:embed="rId3"/>
              </a:buBlip>
            </a:pPr>
            <a:r>
              <a:rPr lang="en-US" dirty="0">
                <a:gradFill>
                  <a:gsLst>
                    <a:gs pos="0">
                      <a:schemeClr val="tx1"/>
                    </a:gs>
                    <a:gs pos="86000">
                      <a:schemeClr val="tx1"/>
                    </a:gs>
                  </a:gsLst>
                  <a:lin ang="5400000" scaled="0"/>
                </a:gradFill>
              </a:rPr>
              <a:t>Log file extraction from production servers</a:t>
            </a:r>
          </a:p>
          <a:p>
            <a:pPr marL="747695" lvl="1" indent="-290513" fontAlgn="base">
              <a:lnSpc>
                <a:spcPct val="90000"/>
              </a:lnSpc>
              <a:spcBef>
                <a:spcPct val="20000"/>
              </a:spcBef>
              <a:spcAft>
                <a:spcPct val="0"/>
              </a:spcAft>
              <a:buSzPct val="90000"/>
              <a:buBlip>
                <a:blip r:embed="rId3"/>
              </a:buBlip>
            </a:pPr>
            <a:r>
              <a:rPr lang="en-US" dirty="0" err="1" smtClean="0">
                <a:gradFill>
                  <a:gsLst>
                    <a:gs pos="0">
                      <a:schemeClr val="tx1"/>
                    </a:gs>
                    <a:gs pos="86000">
                      <a:schemeClr val="tx1"/>
                    </a:gs>
                  </a:gsLst>
                  <a:lin ang="5400000" scaled="0"/>
                </a:gradFill>
              </a:rPr>
              <a:t>Gamertag</a:t>
            </a:r>
            <a:r>
              <a:rPr lang="en-US" dirty="0" smtClean="0">
                <a:gradFill>
                  <a:gsLst>
                    <a:gs pos="0">
                      <a:schemeClr val="tx1"/>
                    </a:gs>
                    <a:gs pos="86000">
                      <a:schemeClr val="tx1"/>
                    </a:gs>
                  </a:gsLst>
                  <a:lin ang="5400000" scaled="0"/>
                </a:gradFill>
              </a:rPr>
              <a:t> history</a:t>
            </a:r>
            <a:endParaRPr lang="en-US" dirty="0">
              <a:gradFill>
                <a:gsLst>
                  <a:gs pos="0">
                    <a:schemeClr val="tx1"/>
                  </a:gs>
                  <a:gs pos="86000">
                    <a:schemeClr val="tx1"/>
                  </a:gs>
                </a:gsLst>
                <a:lin ang="5400000" scaled="0"/>
              </a:gradFill>
            </a:endParaRPr>
          </a:p>
        </p:txBody>
      </p:sp>
      <p:sp>
        <p:nvSpPr>
          <p:cNvPr id="20" name="Rounded Rectangle 19"/>
          <p:cNvSpPr/>
          <p:nvPr/>
        </p:nvSpPr>
        <p:spPr bwMode="auto">
          <a:xfrm>
            <a:off x="303212" y="914400"/>
            <a:ext cx="3278188" cy="762000"/>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gradFill>
                  <a:gsLst>
                    <a:gs pos="0">
                      <a:srgbClr val="FFFFFF"/>
                    </a:gs>
                    <a:gs pos="100000">
                      <a:srgbClr val="FFFFFF"/>
                    </a:gs>
                  </a:gsLst>
                  <a:lin ang="5400000" scaled="0"/>
                </a:gradFill>
              </a:rPr>
              <a:t>Business Challenge</a:t>
            </a:r>
          </a:p>
        </p:txBody>
      </p:sp>
      <p:sp>
        <p:nvSpPr>
          <p:cNvPr id="21" name="Rounded Rectangle 20"/>
          <p:cNvSpPr/>
          <p:nvPr/>
        </p:nvSpPr>
        <p:spPr bwMode="auto">
          <a:xfrm>
            <a:off x="4287774" y="914400"/>
            <a:ext cx="3278188" cy="7620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gradFill>
                  <a:gsLst>
                    <a:gs pos="0">
                      <a:srgbClr val="FFFFFF"/>
                    </a:gs>
                    <a:gs pos="100000">
                      <a:srgbClr val="FFFFFF"/>
                    </a:gs>
                  </a:gsLst>
                  <a:lin ang="5400000" scaled="0"/>
                </a:gradFill>
              </a:rPr>
              <a:t>Solution</a:t>
            </a:r>
          </a:p>
        </p:txBody>
      </p:sp>
      <p:sp>
        <p:nvSpPr>
          <p:cNvPr id="22" name="Right Arrow 21"/>
          <p:cNvSpPr/>
          <p:nvPr/>
        </p:nvSpPr>
        <p:spPr bwMode="auto">
          <a:xfrm>
            <a:off x="3635085" y="978725"/>
            <a:ext cx="606777" cy="609600"/>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3" name="Right Arrow 22"/>
          <p:cNvSpPr/>
          <p:nvPr/>
        </p:nvSpPr>
        <p:spPr bwMode="auto">
          <a:xfrm>
            <a:off x="7649935" y="1003465"/>
            <a:ext cx="606777" cy="609600"/>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4" name="Rounded Rectangle 23"/>
          <p:cNvSpPr/>
          <p:nvPr/>
        </p:nvSpPr>
        <p:spPr bwMode="auto">
          <a:xfrm>
            <a:off x="8304211" y="914400"/>
            <a:ext cx="3354425" cy="762000"/>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gradFill>
                  <a:gsLst>
                    <a:gs pos="0">
                      <a:srgbClr val="FFFFFF"/>
                    </a:gs>
                    <a:gs pos="100000">
                      <a:srgbClr val="FFFFFF"/>
                    </a:gs>
                  </a:gsLst>
                  <a:lin ang="5400000" scaled="0"/>
                </a:gradFill>
              </a:rPr>
              <a:t>Results/Goals</a:t>
            </a:r>
            <a:endParaRPr lang="en-US" sz="20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007059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animBg="1"/>
      <p:bldP spid="21" grpId="0" animBg="1"/>
      <p:bldP spid="22" grpId="0" animBg="1"/>
      <p:bldP spid="23" grpId="0" animBg="1"/>
      <p:bldP spid="2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Xbox LIVE SE Password Reset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2" y="1371599"/>
            <a:ext cx="8834437" cy="463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6350661"/>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Xbox LIVE SE Password Reset</a:t>
            </a:r>
            <a:endParaRPr lang="en-US" dirty="0"/>
          </a:p>
        </p:txBody>
      </p:sp>
      <p:pic>
        <p:nvPicPr>
          <p:cNvPr id="1024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1211" y="1611598"/>
            <a:ext cx="8812919" cy="340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20700" y="1371600"/>
            <a:ext cx="3733800" cy="306467"/>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dirty="0" smtClean="0">
                <a:gradFill>
                  <a:gsLst>
                    <a:gs pos="0">
                      <a:schemeClr val="tx1"/>
                    </a:gs>
                    <a:gs pos="86000">
                      <a:schemeClr val="tx1"/>
                    </a:gs>
                  </a:gsLst>
                  <a:lin ang="5400000" scaled="0"/>
                </a:gradFill>
              </a:rPr>
              <a:t>Monitor Service Manager IRs</a:t>
            </a:r>
          </a:p>
        </p:txBody>
      </p:sp>
      <p:sp>
        <p:nvSpPr>
          <p:cNvPr id="6" name="TextBox 5"/>
          <p:cNvSpPr txBox="1"/>
          <p:nvPr/>
        </p:nvSpPr>
        <p:spPr>
          <a:xfrm>
            <a:off x="4037012" y="1957987"/>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a:gradFill>
                  <a:gsLst>
                    <a:gs pos="0">
                      <a:schemeClr val="tx1"/>
                    </a:gs>
                    <a:gs pos="86000">
                      <a:schemeClr val="tx1"/>
                    </a:gs>
                  </a:gsLst>
                  <a:lin ang="5400000" scaled="0"/>
                </a:gradFill>
              </a:rPr>
              <a:t>1</a:t>
            </a:r>
            <a:endParaRPr lang="en-US" b="1"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616701301"/>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Xbox LIVE SE Password Reset</a:t>
            </a:r>
            <a:endParaRPr lang="en-US" dirty="0"/>
          </a:p>
        </p:txBody>
      </p:sp>
      <p:pic>
        <p:nvPicPr>
          <p:cNvPr id="1024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1211" y="1611598"/>
            <a:ext cx="8812919" cy="340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20700" y="1371600"/>
            <a:ext cx="3733800" cy="612934"/>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dirty="0" smtClean="0">
                <a:gradFill>
                  <a:gsLst>
                    <a:gs pos="0">
                      <a:schemeClr val="tx1"/>
                    </a:gs>
                    <a:gs pos="86000">
                      <a:schemeClr val="tx1"/>
                    </a:gs>
                  </a:gsLst>
                  <a:lin ang="5400000" scaled="0"/>
                </a:gradFill>
              </a:rPr>
              <a:t>Monitor Service Manager IRs</a:t>
            </a:r>
          </a:p>
          <a:p>
            <a:pPr marL="342900" indent="-342900">
              <a:buFont typeface="+mj-lt"/>
              <a:buAutoNum type="arabicPeriod"/>
            </a:pPr>
            <a:r>
              <a:rPr lang="en-US" dirty="0" smtClean="0">
                <a:gradFill>
                  <a:gsLst>
                    <a:gs pos="0">
                      <a:schemeClr val="tx1"/>
                    </a:gs>
                    <a:gs pos="86000">
                      <a:schemeClr val="tx1"/>
                    </a:gs>
                  </a:gsLst>
                  <a:lin ang="5400000" scaled="0"/>
                </a:gradFill>
              </a:rPr>
              <a:t>Extract IR Details</a:t>
            </a:r>
          </a:p>
        </p:txBody>
      </p:sp>
      <p:sp>
        <p:nvSpPr>
          <p:cNvPr id="6" name="TextBox 5"/>
          <p:cNvSpPr txBox="1"/>
          <p:nvPr/>
        </p:nvSpPr>
        <p:spPr>
          <a:xfrm>
            <a:off x="5408612" y="1974471"/>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2</a:t>
            </a:r>
          </a:p>
        </p:txBody>
      </p:sp>
    </p:spTree>
    <p:extLst>
      <p:ext uri="{BB962C8B-B14F-4D97-AF65-F5344CB8AC3E}">
        <p14:creationId xmlns:p14="http://schemas.microsoft.com/office/powerpoint/2010/main" val="4130868711"/>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Xbox LIVE SE Password Reset</a:t>
            </a:r>
          </a:p>
        </p:txBody>
      </p:sp>
      <p:pic>
        <p:nvPicPr>
          <p:cNvPr id="1024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1211" y="1611598"/>
            <a:ext cx="8812919" cy="340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20700" y="1371600"/>
            <a:ext cx="3733800" cy="1225868"/>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dirty="0" smtClean="0">
                <a:gradFill>
                  <a:gsLst>
                    <a:gs pos="0">
                      <a:schemeClr val="tx1"/>
                    </a:gs>
                    <a:gs pos="86000">
                      <a:schemeClr val="tx1"/>
                    </a:gs>
                  </a:gsLst>
                  <a:lin ang="5400000" scaled="0"/>
                </a:gradFill>
              </a:rPr>
              <a:t>Monitor Service Manager IRs</a:t>
            </a:r>
          </a:p>
          <a:p>
            <a:pPr marL="342900" indent="-342900">
              <a:buFont typeface="+mj-lt"/>
              <a:buAutoNum type="arabicPeriod"/>
            </a:pPr>
            <a:r>
              <a:rPr lang="en-US" dirty="0" smtClean="0">
                <a:gradFill>
                  <a:gsLst>
                    <a:gs pos="0">
                      <a:schemeClr val="tx1"/>
                    </a:gs>
                    <a:gs pos="86000">
                      <a:schemeClr val="tx1"/>
                    </a:gs>
                  </a:gsLst>
                  <a:lin ang="5400000" scaled="0"/>
                </a:gradFill>
              </a:rPr>
              <a:t>Extract IR Details</a:t>
            </a:r>
          </a:p>
          <a:p>
            <a:pPr marL="342900" indent="-342900">
              <a:buFont typeface="+mj-lt"/>
              <a:buAutoNum type="arabicPeriod"/>
            </a:pPr>
            <a:r>
              <a:rPr lang="en-US" dirty="0" smtClean="0">
                <a:gradFill>
                  <a:gsLst>
                    <a:gs pos="0">
                      <a:schemeClr val="tx1"/>
                    </a:gs>
                    <a:gs pos="86000">
                      <a:schemeClr val="tx1"/>
                    </a:gs>
                  </a:gsLst>
                  <a:lin ang="5400000" scaled="0"/>
                </a:gradFill>
              </a:rPr>
              <a:t>Resolve username to email</a:t>
            </a:r>
            <a:r>
              <a:rPr lang="en-US" dirty="0">
                <a:gradFill>
                  <a:gsLst>
                    <a:gs pos="0">
                      <a:schemeClr val="tx1"/>
                    </a:gs>
                    <a:gs pos="86000">
                      <a:schemeClr val="tx1"/>
                    </a:gs>
                  </a:gsLst>
                  <a:lin ang="5400000" scaled="0"/>
                </a:gradFill>
              </a:rPr>
              <a:t> </a:t>
            </a:r>
            <a:r>
              <a:rPr lang="en-US" dirty="0" smtClean="0">
                <a:gradFill>
                  <a:gsLst>
                    <a:gs pos="0">
                      <a:schemeClr val="tx1"/>
                    </a:gs>
                    <a:gs pos="86000">
                      <a:schemeClr val="tx1"/>
                    </a:gs>
                  </a:gsLst>
                  <a:lin ang="5400000" scaled="0"/>
                </a:gradFill>
              </a:rPr>
              <a:t>address</a:t>
            </a:r>
          </a:p>
        </p:txBody>
      </p:sp>
      <p:sp>
        <p:nvSpPr>
          <p:cNvPr id="6" name="TextBox 5"/>
          <p:cNvSpPr txBox="1"/>
          <p:nvPr/>
        </p:nvSpPr>
        <p:spPr>
          <a:xfrm>
            <a:off x="6780212" y="1981199"/>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3</a:t>
            </a:r>
          </a:p>
        </p:txBody>
      </p:sp>
    </p:spTree>
    <p:extLst>
      <p:ext uri="{BB962C8B-B14F-4D97-AF65-F5344CB8AC3E}">
        <p14:creationId xmlns:p14="http://schemas.microsoft.com/office/powerpoint/2010/main" val="297126579"/>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Xbox LIVE SE Password Reset</a:t>
            </a:r>
          </a:p>
        </p:txBody>
      </p:sp>
      <p:pic>
        <p:nvPicPr>
          <p:cNvPr id="1024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1211" y="1611598"/>
            <a:ext cx="8812919" cy="340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20700" y="1371600"/>
            <a:ext cx="3733800" cy="1532334"/>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dirty="0" smtClean="0">
                <a:gradFill>
                  <a:gsLst>
                    <a:gs pos="0">
                      <a:schemeClr val="tx1"/>
                    </a:gs>
                    <a:gs pos="86000">
                      <a:schemeClr val="tx1"/>
                    </a:gs>
                  </a:gsLst>
                  <a:lin ang="5400000" scaled="0"/>
                </a:gradFill>
              </a:rPr>
              <a:t>Monitor Service Manager IRs</a:t>
            </a:r>
          </a:p>
          <a:p>
            <a:pPr marL="342900" indent="-342900">
              <a:buFont typeface="+mj-lt"/>
              <a:buAutoNum type="arabicPeriod"/>
            </a:pPr>
            <a:r>
              <a:rPr lang="en-US" dirty="0" smtClean="0">
                <a:gradFill>
                  <a:gsLst>
                    <a:gs pos="0">
                      <a:schemeClr val="tx1"/>
                    </a:gs>
                    <a:gs pos="86000">
                      <a:schemeClr val="tx1"/>
                    </a:gs>
                  </a:gsLst>
                  <a:lin ang="5400000" scaled="0"/>
                </a:gradFill>
              </a:rPr>
              <a:t>Extract IR Details</a:t>
            </a:r>
          </a:p>
          <a:p>
            <a:pPr marL="342900" indent="-342900">
              <a:buFont typeface="+mj-lt"/>
              <a:buAutoNum type="arabicPeriod"/>
            </a:pPr>
            <a:r>
              <a:rPr lang="en-US" dirty="0" smtClean="0">
                <a:gradFill>
                  <a:gsLst>
                    <a:gs pos="0">
                      <a:schemeClr val="tx1"/>
                    </a:gs>
                    <a:gs pos="86000">
                      <a:schemeClr val="tx1"/>
                    </a:gs>
                  </a:gsLst>
                  <a:lin ang="5400000" scaled="0"/>
                </a:gradFill>
              </a:rPr>
              <a:t>Resolve username to email</a:t>
            </a:r>
            <a:r>
              <a:rPr lang="en-US" dirty="0">
                <a:gradFill>
                  <a:gsLst>
                    <a:gs pos="0">
                      <a:schemeClr val="tx1"/>
                    </a:gs>
                    <a:gs pos="86000">
                      <a:schemeClr val="tx1"/>
                    </a:gs>
                  </a:gsLst>
                  <a:lin ang="5400000" scaled="0"/>
                </a:gradFill>
              </a:rPr>
              <a:t> </a:t>
            </a:r>
            <a:r>
              <a:rPr lang="en-US" dirty="0" smtClean="0">
                <a:gradFill>
                  <a:gsLst>
                    <a:gs pos="0">
                      <a:schemeClr val="tx1"/>
                    </a:gs>
                    <a:gs pos="86000">
                      <a:schemeClr val="tx1"/>
                    </a:gs>
                  </a:gsLst>
                  <a:lin ang="5400000" scaled="0"/>
                </a:gradFill>
              </a:rPr>
              <a:t>address</a:t>
            </a:r>
          </a:p>
          <a:p>
            <a:pPr marL="342900" indent="-342900">
              <a:buFont typeface="+mj-lt"/>
              <a:buAutoNum type="arabicPeriod"/>
            </a:pPr>
            <a:r>
              <a:rPr lang="en-US" dirty="0" smtClean="0">
                <a:gradFill>
                  <a:gsLst>
                    <a:gs pos="0">
                      <a:schemeClr val="tx1"/>
                    </a:gs>
                    <a:gs pos="86000">
                      <a:schemeClr val="tx1"/>
                    </a:gs>
                  </a:gsLst>
                  <a:lin ang="5400000" scaled="0"/>
                </a:gradFill>
              </a:rPr>
              <a:t>Trigger password reset</a:t>
            </a:r>
          </a:p>
        </p:txBody>
      </p:sp>
      <p:sp>
        <p:nvSpPr>
          <p:cNvPr id="6" name="TextBox 5"/>
          <p:cNvSpPr txBox="1"/>
          <p:nvPr/>
        </p:nvSpPr>
        <p:spPr>
          <a:xfrm>
            <a:off x="8151812" y="1981199"/>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a:gradFill>
                  <a:gsLst>
                    <a:gs pos="0">
                      <a:schemeClr val="tx1"/>
                    </a:gs>
                    <a:gs pos="86000">
                      <a:schemeClr val="tx1"/>
                    </a:gs>
                  </a:gsLst>
                  <a:lin ang="5400000" scaled="0"/>
                </a:gradFill>
              </a:rPr>
              <a:t>4</a:t>
            </a:r>
            <a:endParaRPr lang="en-US" b="1"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3265515767"/>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Xbox LIVE SE Password Reset</a:t>
            </a:r>
          </a:p>
        </p:txBody>
      </p:sp>
      <p:pic>
        <p:nvPicPr>
          <p:cNvPr id="11266" name="Picture 3"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6011" y="1437476"/>
            <a:ext cx="8532813" cy="368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0700" y="1371600"/>
            <a:ext cx="3733800" cy="1838801"/>
          </a:xfrm>
          <a:prstGeom prst="roundRect">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marL="342900" indent="-342900">
              <a:buFont typeface="+mj-lt"/>
              <a:buAutoNum type="arabicPeriod"/>
            </a:pPr>
            <a:r>
              <a:rPr lang="en-US" dirty="0" smtClean="0">
                <a:gradFill>
                  <a:gsLst>
                    <a:gs pos="0">
                      <a:schemeClr val="tx1"/>
                    </a:gs>
                    <a:gs pos="86000">
                      <a:schemeClr val="tx1"/>
                    </a:gs>
                  </a:gsLst>
                  <a:lin ang="5400000" scaled="0"/>
                </a:gradFill>
              </a:rPr>
              <a:t>Monitor Service Manager IRs</a:t>
            </a:r>
          </a:p>
          <a:p>
            <a:pPr marL="342900" indent="-342900">
              <a:buFont typeface="+mj-lt"/>
              <a:buAutoNum type="arabicPeriod"/>
            </a:pPr>
            <a:r>
              <a:rPr lang="en-US" dirty="0" smtClean="0">
                <a:gradFill>
                  <a:gsLst>
                    <a:gs pos="0">
                      <a:schemeClr val="tx1"/>
                    </a:gs>
                    <a:gs pos="86000">
                      <a:schemeClr val="tx1"/>
                    </a:gs>
                  </a:gsLst>
                  <a:lin ang="5400000" scaled="0"/>
                </a:gradFill>
              </a:rPr>
              <a:t>Extract IR Details</a:t>
            </a:r>
          </a:p>
          <a:p>
            <a:pPr marL="342900" indent="-342900">
              <a:buFont typeface="+mj-lt"/>
              <a:buAutoNum type="arabicPeriod"/>
            </a:pPr>
            <a:r>
              <a:rPr lang="en-US" dirty="0" smtClean="0">
                <a:gradFill>
                  <a:gsLst>
                    <a:gs pos="0">
                      <a:schemeClr val="tx1"/>
                    </a:gs>
                    <a:gs pos="86000">
                      <a:schemeClr val="tx1"/>
                    </a:gs>
                  </a:gsLst>
                  <a:lin ang="5400000" scaled="0"/>
                </a:gradFill>
              </a:rPr>
              <a:t>Resolve username to email</a:t>
            </a:r>
            <a:r>
              <a:rPr lang="en-US" dirty="0">
                <a:gradFill>
                  <a:gsLst>
                    <a:gs pos="0">
                      <a:schemeClr val="tx1"/>
                    </a:gs>
                    <a:gs pos="86000">
                      <a:schemeClr val="tx1"/>
                    </a:gs>
                  </a:gsLst>
                  <a:lin ang="5400000" scaled="0"/>
                </a:gradFill>
              </a:rPr>
              <a:t> </a:t>
            </a:r>
            <a:r>
              <a:rPr lang="en-US" dirty="0" smtClean="0">
                <a:gradFill>
                  <a:gsLst>
                    <a:gs pos="0">
                      <a:schemeClr val="tx1"/>
                    </a:gs>
                    <a:gs pos="86000">
                      <a:schemeClr val="tx1"/>
                    </a:gs>
                  </a:gsLst>
                  <a:lin ang="5400000" scaled="0"/>
                </a:gradFill>
              </a:rPr>
              <a:t>address</a:t>
            </a:r>
          </a:p>
          <a:p>
            <a:pPr marL="342900" indent="-342900">
              <a:buFont typeface="+mj-lt"/>
              <a:buAutoNum type="arabicPeriod"/>
            </a:pPr>
            <a:r>
              <a:rPr lang="en-US" dirty="0" smtClean="0">
                <a:gradFill>
                  <a:gsLst>
                    <a:gs pos="0">
                      <a:schemeClr val="tx1"/>
                    </a:gs>
                    <a:gs pos="86000">
                      <a:schemeClr val="tx1"/>
                    </a:gs>
                  </a:gsLst>
                  <a:lin ang="5400000" scaled="0"/>
                </a:gradFill>
              </a:rPr>
              <a:t>Trigger password reset</a:t>
            </a:r>
          </a:p>
          <a:p>
            <a:pPr marL="342900" indent="-342900">
              <a:buFont typeface="+mj-lt"/>
              <a:buAutoNum type="arabicPeriod"/>
            </a:pPr>
            <a:r>
              <a:rPr lang="en-US" dirty="0">
                <a:gradFill>
                  <a:gsLst>
                    <a:gs pos="0">
                      <a:schemeClr val="tx1"/>
                    </a:gs>
                    <a:gs pos="86000">
                      <a:schemeClr val="tx1"/>
                    </a:gs>
                  </a:gsLst>
                  <a:lin ang="5400000" scaled="0"/>
                </a:gradFill>
              </a:rPr>
              <a:t>Generate random </a:t>
            </a:r>
            <a:r>
              <a:rPr lang="en-US" dirty="0" smtClean="0">
                <a:gradFill>
                  <a:gsLst>
                    <a:gs pos="0">
                      <a:schemeClr val="tx1"/>
                    </a:gs>
                    <a:gs pos="86000">
                      <a:schemeClr val="tx1"/>
                    </a:gs>
                  </a:gsLst>
                  <a:lin ang="5400000" scaled="0"/>
                </a:gradFill>
              </a:rPr>
              <a:t>password</a:t>
            </a:r>
            <a:endParaRPr lang="en-US" dirty="0">
              <a:gradFill>
                <a:gsLst>
                  <a:gs pos="0">
                    <a:schemeClr val="tx1"/>
                  </a:gs>
                  <a:gs pos="86000">
                    <a:schemeClr val="tx1"/>
                  </a:gs>
                </a:gsLst>
                <a:lin ang="5400000" scaled="0"/>
              </a:gradFill>
            </a:endParaRPr>
          </a:p>
        </p:txBody>
      </p:sp>
      <p:sp>
        <p:nvSpPr>
          <p:cNvPr id="7" name="TextBox 6"/>
          <p:cNvSpPr txBox="1"/>
          <p:nvPr/>
        </p:nvSpPr>
        <p:spPr>
          <a:xfrm>
            <a:off x="5408612" y="2096243"/>
            <a:ext cx="418869" cy="389513"/>
          </a:xfrm>
          <a:prstGeom prst="ellipse">
            <a:avLst/>
          </a:prstGeom>
        </p:spPr>
        <p:style>
          <a:lnRef idx="3">
            <a:schemeClr val="lt1"/>
          </a:lnRef>
          <a:fillRef idx="1">
            <a:schemeClr val="accent5"/>
          </a:fillRef>
          <a:effectRef idx="1">
            <a:schemeClr val="accent5"/>
          </a:effectRef>
          <a:fontRef idx="minor">
            <a:schemeClr val="lt1"/>
          </a:fontRef>
        </p:style>
        <p:txBody>
          <a:bodyPr wrap="square" lIns="0" tIns="0" rIns="0" bIns="0" rtlCol="0">
            <a:spAutoFit/>
          </a:bodyPr>
          <a:lstStyle/>
          <a:p>
            <a:pPr algn="ctr"/>
            <a:r>
              <a:rPr lang="en-US" b="1" dirty="0" smtClean="0">
                <a:gradFill>
                  <a:gsLst>
                    <a:gs pos="0">
                      <a:schemeClr val="tx1"/>
                    </a:gs>
                    <a:gs pos="86000">
                      <a:schemeClr val="tx1"/>
                    </a:gs>
                  </a:gsLst>
                  <a:lin ang="5400000" scaled="0"/>
                </a:gradFill>
              </a:rPr>
              <a:t>5</a:t>
            </a:r>
          </a:p>
        </p:txBody>
      </p:sp>
    </p:spTree>
    <p:extLst>
      <p:ext uri="{BB962C8B-B14F-4D97-AF65-F5344CB8AC3E}">
        <p14:creationId xmlns:p14="http://schemas.microsoft.com/office/powerpoint/2010/main" val="152243293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A4AA8A7AEDD14F9A1CE4E6CFF2F9A1" ma:contentTypeVersion="1" ma:contentTypeDescription="Create a new document." ma:contentTypeScope="" ma:versionID="39356262ff1dfa8c0c6e4c232868c414">
  <xsd:schema xmlns:xsd="http://www.w3.org/2001/XMLSchema" xmlns:xs="http://www.w3.org/2001/XMLSchema" xmlns:p="http://schemas.microsoft.com/office/2006/metadata/properties" xmlns:ns2="230e9df3-be65-4c73-a93b-d1236ebd677e" targetNamespace="http://schemas.microsoft.com/office/2006/metadata/properties" ma:root="true" ma:fieldsID="868bee6f97d4f7a6f7eef94c3a19a654" ns2:_="">
    <xsd:import namespace="230e9df3-be65-4c73-a93b-d1236ebd677e"/>
    <xsd:element name="properties">
      <xsd:complexType>
        <xsd:sequence>
          <xsd:element name="documentManagement">
            <xsd:complexType>
              <xsd:all>
                <xsd:element ref="ns2:TaxKeywordTaxHTField"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description="" ma:hidden="true" ma:list="{c798aba0-3bd9-4737-aee5-1d55b4ba90c5}" ma:internalName="TaxCatchAll" ma:showField="CatchAllData" ma:web="514df7b4-edca-4e01-a5b9-bdf46078482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c798aba0-3bd9-4737-aee5-1d55b4ba90c5}" ma:internalName="TaxCatchAllLabel" ma:readOnly="true" ma:showField="CatchAllDataLabel" ma:web="514df7b4-edca-4e01-a5b9-bdf4607848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230e9df3-be65-4c73-a93b-d1236ebd677e">
      <Terms xmlns="http://schemas.microsoft.com/office/infopath/2007/PartnerControls"/>
    </TaxKeywordTaxHTField>
    <TaxCatchAll xmlns="230e9df3-be65-4c73-a93b-d1236ebd677e">
      <Value>50</Value>
    </TaxCatchAll>
  </documentManagement>
</p:properties>
</file>

<file path=customXml/itemProps1.xml><?xml version="1.0" encoding="utf-8"?>
<ds:datastoreItem xmlns:ds="http://schemas.openxmlformats.org/officeDocument/2006/customXml" ds:itemID="{E72BD90C-FFB6-445A-BF03-20EF38E58537}">
  <ds:schemaRefs>
    <ds:schemaRef ds:uri="http://schemas.microsoft.com/sharepoint/v3/contenttype/forms"/>
  </ds:schemaRefs>
</ds:datastoreItem>
</file>

<file path=customXml/itemProps2.xml><?xml version="1.0" encoding="utf-8"?>
<ds:datastoreItem xmlns:ds="http://schemas.openxmlformats.org/officeDocument/2006/customXml" ds:itemID="{1E4A0114-0799-4248-BFDC-CE947C603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997A31-1A5B-4A25-B642-74798EC98876}">
  <ds:schemaRefs>
    <ds:schemaRef ds:uri="http://schemas.microsoft.com/office/infopath/2007/PartnerControls"/>
    <ds:schemaRef ds:uri="230e9df3-be65-4c73-a93b-d1236ebd677e"/>
    <ds:schemaRef ds:uri="http://purl.org/dc/elements/1.1/"/>
    <ds:schemaRef ds:uri="http://schemas.microsoft.com/office/2006/documentManagement/types"/>
    <ds:schemaRef ds:uri="http://purl.org/dc/terms/"/>
    <ds:schemaRef ds:uri="http://purl.org/dc/dcmitype/"/>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MMS_2011_16x9</Template>
  <TotalTime>9550</TotalTime>
  <Words>8317</Words>
  <Application>Microsoft Office PowerPoint</Application>
  <PresentationFormat>Custom</PresentationFormat>
  <Paragraphs>1283</Paragraphs>
  <Slides>131</Slides>
  <Notes>45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131</vt:i4>
      </vt:variant>
    </vt:vector>
  </HeadingPairs>
  <TitlesOfParts>
    <vt:vector size="142" baseType="lpstr">
      <vt:lpstr>Arial</vt:lpstr>
      <vt:lpstr>Segoe</vt:lpstr>
      <vt:lpstr>Wingdings</vt:lpstr>
      <vt:lpstr>Segoe Condensed</vt:lpstr>
      <vt:lpstr>MS PGothic</vt:lpstr>
      <vt:lpstr>Segoe UI</vt:lpstr>
      <vt:lpstr>Calibri</vt:lpstr>
      <vt:lpstr>Consolas</vt:lpstr>
      <vt:lpstr>SimHei</vt:lpstr>
      <vt:lpstr>TENA11_BreakoutSession_Template_16x9_Final_05132011</vt:lpstr>
      <vt:lpstr>White with Consolas font for code slides</vt:lpstr>
      <vt:lpstr>Opalis and the Internal  Microsoft Adoption Story</vt:lpstr>
      <vt:lpstr>Topics To Be Covered Today</vt:lpstr>
      <vt:lpstr>How is Microsoft using Opalis?</vt:lpstr>
      <vt:lpstr>Who is using Opalis at Microsoft?</vt:lpstr>
      <vt:lpstr>MPSD Operations Overview</vt:lpstr>
      <vt:lpstr>Operational Readiness</vt:lpstr>
      <vt:lpstr>Operational Readiness Using Opalis</vt:lpstr>
      <vt:lpstr>Operational Readiness Using Opalis</vt:lpstr>
      <vt:lpstr>Operational Readiness Using Opalis</vt:lpstr>
      <vt:lpstr>Operational Readiness Using Opalis</vt:lpstr>
      <vt:lpstr>Operational Readiness Using Opalis</vt:lpstr>
      <vt:lpstr>Operational Readiness Using Opalis</vt:lpstr>
      <vt:lpstr>Operational Readiness Using Opalis</vt:lpstr>
      <vt:lpstr>Operational Readiness Using Opalis</vt:lpstr>
      <vt:lpstr>Operational Readiness Using Opalis</vt:lpstr>
      <vt:lpstr>Operational Readiness Using Opalis</vt:lpstr>
      <vt:lpstr>PowerPoint Presentation</vt:lpstr>
      <vt:lpstr>PowerPoint Presentation</vt:lpstr>
      <vt:lpstr>Desktop Patch Tuesday Process</vt:lpstr>
      <vt:lpstr>Solution Overview – Desktop Patch Process</vt:lpstr>
      <vt:lpstr>Desktop Patch Tuesday Process  Planning and Assessment</vt:lpstr>
      <vt:lpstr>Configuration Manager IP Comparison</vt:lpstr>
      <vt:lpstr>Automated Patch Process</vt:lpstr>
      <vt:lpstr>Automated Patch Process</vt:lpstr>
      <vt:lpstr>Automated Patch Process</vt:lpstr>
      <vt:lpstr>Automated Patch Process</vt:lpstr>
      <vt:lpstr>Automated Patch Process</vt:lpstr>
      <vt:lpstr>Automated Patch Process</vt:lpstr>
      <vt:lpstr>Automated Patch Process</vt:lpstr>
      <vt:lpstr>Automated Patch Process</vt:lpstr>
      <vt:lpstr>Automated Patch Process</vt:lpstr>
      <vt:lpstr>Automated Patch Process</vt:lpstr>
      <vt:lpstr>Automated Patch Process</vt:lpstr>
      <vt:lpstr>Automated Patch Process</vt:lpstr>
      <vt:lpstr>Automated Patch Process</vt:lpstr>
      <vt:lpstr>Automated Patch Process</vt:lpstr>
      <vt:lpstr>ConfigMgr Role Deployment</vt:lpstr>
      <vt:lpstr>Solution Overview –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PowerPoint Presentation</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ConfigMgr Role Deployment</vt:lpstr>
      <vt:lpstr>Service Request (SR) Fulfillment</vt:lpstr>
      <vt:lpstr>Xbox LIVE Service Request (SR) Fulfillment</vt:lpstr>
      <vt:lpstr>Xbox LIVE SE Password Reset</vt:lpstr>
      <vt:lpstr>Xbox LIVE SE Password Reset</vt:lpstr>
      <vt:lpstr>Xbox LIVE SE Password Reset</vt:lpstr>
      <vt:lpstr>Xbox LIVE SE Password Reset</vt:lpstr>
      <vt:lpstr>Xbox LIVE SE Password Reset</vt:lpstr>
      <vt:lpstr>Xbox LIVE SE Password Reset</vt:lpstr>
      <vt:lpstr>Xbox LIVE SE Password Reset</vt:lpstr>
      <vt:lpstr>Xbox LIVE SE Password Reset</vt:lpstr>
      <vt:lpstr>Xbox LIVE SE Password Reset</vt:lpstr>
      <vt:lpstr>Xbox LIVE SE Password Reset</vt:lpstr>
      <vt:lpstr>Xbox LIVE SE Password Reset</vt:lpstr>
      <vt:lpstr>PowerPoint Presentation</vt:lpstr>
      <vt:lpstr>Opalis Value for MPSD</vt:lpstr>
      <vt:lpstr>Opalis Architecture </vt:lpstr>
      <vt:lpstr>Planning Opalis Architecture in MPSD</vt:lpstr>
      <vt:lpstr>Planning Opalis Architecture in MPSD</vt:lpstr>
      <vt:lpstr>Planning Opalis Architecture in MPSD</vt:lpstr>
      <vt:lpstr>Planning Opalis Architecture in MPSD</vt:lpstr>
      <vt:lpstr>Architecture Validation</vt:lpstr>
      <vt:lpstr>Architecture Validation: Reach Runbook</vt:lpstr>
      <vt:lpstr>Architecture Validation: Reach Runbook</vt:lpstr>
      <vt:lpstr>Architecture Validation: Reach Runbook</vt:lpstr>
      <vt:lpstr>Architecture Validation: Reach Runbook</vt:lpstr>
      <vt:lpstr>Architecture Validation: Reach Runbook</vt:lpstr>
      <vt:lpstr>Architecture Validation: Reach Runbook</vt:lpstr>
      <vt:lpstr>Architecture Validation: Reach Runbook</vt:lpstr>
      <vt:lpstr>Architecture Validation: Results</vt:lpstr>
      <vt:lpstr>MPSD Lessons Learned</vt:lpstr>
      <vt:lpstr>Getting Started</vt:lpstr>
      <vt:lpstr>Announcing the TechNet Gallery!</vt:lpstr>
      <vt:lpstr>Appendix</vt:lpstr>
      <vt:lpstr>No IP? No Problem!</vt:lpstr>
      <vt:lpstr>Track Resources</vt:lpstr>
      <vt:lpstr>Resources</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SIM338: Opalis and the Internal Microsoft Adoption Story</dc:title>
  <dc:subject>Microsoft TechEd North America 2011</dc:subject>
  <dc:creator>Charlie Satterfield, Adam Hall</dc:creator>
  <dc:description>Template Design: Jordan Cayabyab
Formatter: Sylvia Tedjo, Silver Fox Productions
Event Date: May 16-19, 2011
Event Location: Atlanta
Audience Type: Developers, IT Pros</dc:description>
  <cp:lastModifiedBy>Shows</cp:lastModifiedBy>
  <cp:revision>203</cp:revision>
  <cp:lastPrinted>2010-05-11T05:02:34Z</cp:lastPrinted>
  <dcterms:created xsi:type="dcterms:W3CDTF">2011-02-23T13:13:41Z</dcterms:created>
  <dcterms:modified xsi:type="dcterms:W3CDTF">2011-05-16T21:57:00Z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0x010100E6A4AA8A7AEDD14F9A1CE4E6CFF2F9A1</vt:lpwstr>
  </property>
  <property fmtid="{D5CDD505-2E9C-101B-9397-08002B2CF9AE}" pid="3" name="TaxKeyword">
    <vt:lpwstr/>
  </property>
  <property fmtid="{D5CDD505-2E9C-101B-9397-08002B2CF9AE}" pid="4" name="ConfidentialityTaxHTField0">
    <vt:lpwstr>Microsoft confidential|461efa83-0283-486a-a8d5-943328f3693f</vt:lpwstr>
  </property>
  <property fmtid="{D5CDD505-2E9C-101B-9397-08002B2CF9AE}" pid="5" name="Confidentiality">
    <vt:lpwstr>50;#Microsoft confidential|461efa83-0283-486a-a8d5-943328f3693f</vt:lpwstr>
  </property>
</Properties>
</file>