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2"/>
  </p:notesMasterIdLst>
  <p:handoutMasterIdLst>
    <p:handoutMasterId r:id="rId33"/>
  </p:handoutMasterIdLst>
  <p:sldIdLst>
    <p:sldId id="319" r:id="rId6"/>
    <p:sldId id="322" r:id="rId7"/>
    <p:sldId id="336" r:id="rId8"/>
    <p:sldId id="337" r:id="rId9"/>
    <p:sldId id="338" r:id="rId10"/>
    <p:sldId id="339" r:id="rId11"/>
    <p:sldId id="355" r:id="rId12"/>
    <p:sldId id="341" r:id="rId13"/>
    <p:sldId id="342" r:id="rId14"/>
    <p:sldId id="343" r:id="rId15"/>
    <p:sldId id="344" r:id="rId16"/>
    <p:sldId id="345" r:id="rId17"/>
    <p:sldId id="346" r:id="rId18"/>
    <p:sldId id="347" r:id="rId19"/>
    <p:sldId id="348" r:id="rId20"/>
    <p:sldId id="349" r:id="rId21"/>
    <p:sldId id="356" r:id="rId22"/>
    <p:sldId id="351" r:id="rId23"/>
    <p:sldId id="352" r:id="rId24"/>
    <p:sldId id="353" r:id="rId25"/>
    <p:sldId id="354" r:id="rId26"/>
    <p:sldId id="357" r:id="rId27"/>
    <p:sldId id="358" r:id="rId28"/>
    <p:sldId id="359" r:id="rId29"/>
    <p:sldId id="360" r:id="rId30"/>
    <p:sldId id="271"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6163" autoAdjust="0"/>
  </p:normalViewPr>
  <p:slideViewPr>
    <p:cSldViewPr snapToGrid="0">
      <p:cViewPr varScale="1">
        <p:scale>
          <a:sx n="101" d="100"/>
          <a:sy n="101" d="100"/>
        </p:scale>
        <p:origin x="-36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2309"/>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5/17/2011</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Arial"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0C4D9A97-4BCC-45C8-A5C0-D2517B6975EE}"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D3028B85-18BA-4F97-AC8B-9C9AD5589605}"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90902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8" name="Date Placeholder 7"/>
          <p:cNvSpPr>
            <a:spLocks noGrp="1"/>
          </p:cNvSpPr>
          <p:nvPr>
            <p:ph type="dt" idx="10"/>
          </p:nvPr>
        </p:nvSpPr>
        <p:spPr/>
        <p:txBody>
          <a:bodyPr/>
          <a:lstStyle/>
          <a:p>
            <a:fld id="{CAEBCABF-7199-4BA3-8F73-B2B2F84CE2F9}"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12</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FDE2B44F-7A81-43D1-A82E-DCDBAAADD9EE}"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13</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60995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75744B0B-219C-43E8-9AAC-92D5F9E1CF96}"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14</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45489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B5945F0F-DD84-41A7-AEF1-B71C315CF4D2}"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15</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52617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F22AC865-B148-45EB-8349-1CD2FAA97413}"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16</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08323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F58BA28F-A309-4957-B362-EFCABB1A591B}"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17</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2755532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5" name="Date Placeholder 4"/>
          <p:cNvSpPr>
            <a:spLocks noGrp="1"/>
          </p:cNvSpPr>
          <p:nvPr>
            <p:ph type="dt" idx="10"/>
          </p:nvPr>
        </p:nvSpPr>
        <p:spPr/>
        <p:txBody>
          <a:bodyPr/>
          <a:lstStyle/>
          <a:p>
            <a:fld id="{8029790C-6C6C-4F16-BC9A-961E24681A49}"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18</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67444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5" name="Date Placeholder 4"/>
          <p:cNvSpPr>
            <a:spLocks noGrp="1"/>
          </p:cNvSpPr>
          <p:nvPr>
            <p:ph type="dt" idx="10"/>
          </p:nvPr>
        </p:nvSpPr>
        <p:spPr/>
        <p:txBody>
          <a:bodyPr/>
          <a:lstStyle/>
          <a:p>
            <a:fld id="{F3F0CAFB-C365-46BE-9748-5D9C48F8B8C8}"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19</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F38A6A4-2B91-4506-BD48-64D124E414B8}"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CBC4E34B-3C50-4803-A7C4-DFB067BFA9C3}"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DDF807DE-6283-4E18-9120-7E92A3088295}"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23</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96073E34-A80D-49BB-95D1-75B0F517638A}"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24</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8" name="Date Placeholder 7"/>
          <p:cNvSpPr>
            <a:spLocks noGrp="1"/>
          </p:cNvSpPr>
          <p:nvPr>
            <p:ph type="dt" idx="10"/>
          </p:nvPr>
        </p:nvSpPr>
        <p:spPr/>
        <p:txBody>
          <a:bodyPr/>
          <a:lstStyle/>
          <a:p>
            <a:fld id="{83E0E0D8-95D0-4802-AE3C-BDA5B44A3AF0}"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C90E22C5-5A0D-4898-8C2A-BD34DB4347FC}"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5" name="Date Placeholder 4"/>
          <p:cNvSpPr>
            <a:spLocks noGrp="1"/>
          </p:cNvSpPr>
          <p:nvPr>
            <p:ph type="dt" idx="10"/>
          </p:nvPr>
        </p:nvSpPr>
        <p:spPr/>
        <p:txBody>
          <a:bodyPr/>
          <a:lstStyle/>
          <a:p>
            <a:fld id="{77437586-9092-41B8-8610-933835C7A3F5}"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AA7A9B37-3DEF-499A-A009-2E3A8EECE6B3}"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26104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8" name="Date Placeholder 7"/>
          <p:cNvSpPr>
            <a:spLocks noGrp="1"/>
          </p:cNvSpPr>
          <p:nvPr>
            <p:ph type="dt" idx="10"/>
          </p:nvPr>
        </p:nvSpPr>
        <p:spPr/>
        <p:txBody>
          <a:bodyPr/>
          <a:lstStyle/>
          <a:p>
            <a:fld id="{A303A1E7-E5B2-434D-81A6-AE2BF2F86694}"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5</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4817"/>
          <p:cNvSpPr>
            <a:spLocks noGrp="1" noRot="1" noChangeAspect="1" noChangeArrowheads="1" noTextEdit="1"/>
          </p:cNvSpPr>
          <p:nvPr>
            <p:ph type="sldImg"/>
          </p:nvPr>
        </p:nvSpPr>
        <p:spPr>
          <a:xfrm>
            <a:off x="382588" y="685800"/>
            <a:ext cx="6092825" cy="3429000"/>
          </a:xfrm>
          <a:ln cap="flat">
            <a:headEnd type="none" w="med" len="med"/>
            <a:tailEnd type="none" w="med" len="med"/>
          </a:ln>
        </p:spPr>
      </p:sp>
      <p:sp>
        <p:nvSpPr>
          <p:cNvPr id="25604" name="Rectangle 519170"/>
          <p:cNvSpPr>
            <a:spLocks noGrp="1" noChangeArrowheads="1"/>
          </p:cNvSpPr>
          <p:nvPr>
            <p:ph type="body" idx="3"/>
          </p:nvPr>
        </p:nvSpPr>
        <p:spPr>
          <a:xfrm>
            <a:off x="358353" y="4385445"/>
            <a:ext cx="6021388" cy="4419600"/>
          </a:xfrm>
          <a:prstGeom prst="rect">
            <a:avLst/>
          </a:prstGeom>
        </p:spPr>
        <p:txBody>
          <a:bodyPr lIns="93141" tIns="46569" rIns="93141" bIns="46569"/>
          <a:lstStyle/>
          <a:p>
            <a:pPr marL="226973" indent="-226973">
              <a:defRPr/>
            </a:pPr>
            <a:endParaRPr lang="en-US" dirty="0" smtClean="0"/>
          </a:p>
        </p:txBody>
      </p:sp>
      <p:sp>
        <p:nvSpPr>
          <p:cNvPr id="2" name="Date Placeholder 1"/>
          <p:cNvSpPr>
            <a:spLocks noGrp="1"/>
          </p:cNvSpPr>
          <p:nvPr>
            <p:ph type="dt" idx="10"/>
          </p:nvPr>
        </p:nvSpPr>
        <p:spPr/>
        <p:txBody>
          <a:bodyPr/>
          <a:lstStyle/>
          <a:p>
            <a:fld id="{74572EAC-D001-4D78-8067-F47CC37CD960}" type="datetime1">
              <a:rPr lang="en-US" smtClean="0"/>
              <a:t>5/17/2011</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4" name="Slide Number Placeholder 3"/>
          <p:cNvSpPr>
            <a:spLocks noGrp="1"/>
          </p:cNvSpPr>
          <p:nvPr>
            <p:ph type="sldNum" sz="quarter" idx="12"/>
          </p:nvPr>
        </p:nvSpPr>
        <p:spPr/>
        <p:txBody>
          <a:bodyPr/>
          <a:lstStyle/>
          <a:p>
            <a:fld id="{8B263312-38AA-4E1E-B2B5-0F8F122B24FE}" type="slidenum">
              <a:rPr lang="en-US" smtClean="0"/>
              <a:pPr/>
              <a:t>7</a:t>
            </a:fld>
            <a:endParaRPr lang="en-US" dirty="0"/>
          </a:p>
        </p:txBody>
      </p:sp>
      <p:sp>
        <p:nvSpPr>
          <p:cNvPr id="6" name="Header Placeholder 5"/>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8" name="Date Placeholder 7"/>
          <p:cNvSpPr>
            <a:spLocks noGrp="1"/>
          </p:cNvSpPr>
          <p:nvPr>
            <p:ph type="dt" idx="10"/>
          </p:nvPr>
        </p:nvSpPr>
        <p:spPr/>
        <p:txBody>
          <a:bodyPr/>
          <a:lstStyle/>
          <a:p>
            <a:fld id="{02E99B77-B51C-4988-AFBD-84E8D74EA21B}"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8</a:t>
            </a:fld>
            <a:endParaRPr lang="en-US" dirty="0"/>
          </a:p>
        </p:txBody>
      </p:sp>
      <p:sp>
        <p:nvSpPr>
          <p:cNvPr id="11" name="Header Placeholder 10"/>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2F5CED9E-4F67-4EB1-8911-72638B4BC4BD}"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9</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196737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2C037254-2706-4C60-86B9-D0DB5EFDF5E6}"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endParaRPr lang="en-US" dirty="0" smtClean="0">
              <a:solidFill>
                <a:srgbClr val="000000"/>
              </a:solidFill>
              <a:latin typeface="Arial"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10</a:t>
            </a:fld>
            <a:endParaRPr lang="en-US" dirty="0"/>
          </a:p>
        </p:txBody>
      </p:sp>
      <p:sp>
        <p:nvSpPr>
          <p:cNvPr id="8" name="Header Placeholder 7"/>
          <p:cNvSpPr>
            <a:spLocks noGrp="1"/>
          </p:cNvSpPr>
          <p:nvPr>
            <p:ph type="hdr" sz="quarter" idx="13"/>
          </p:nvPr>
        </p:nvSpPr>
        <p:spPr/>
        <p:txBody>
          <a:bodyPr/>
          <a:lstStyle/>
          <a:p>
            <a:r>
              <a:rPr lang="en-US" smtClean="0">
                <a:latin typeface="Arial" pitchFamily="34" charset="0"/>
              </a:rPr>
              <a:t>TechEd 2011</a:t>
            </a:r>
            <a:endParaRPr lang="en-US" dirty="0">
              <a:latin typeface="Arial" pitchFamily="34" charset="0"/>
            </a:endParaRPr>
          </a:p>
        </p:txBody>
      </p:sp>
    </p:spTree>
    <p:extLst>
      <p:ext uri="{BB962C8B-B14F-4D97-AF65-F5344CB8AC3E}">
        <p14:creationId xmlns:p14="http://schemas.microsoft.com/office/powerpoint/2010/main" val="3314322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7914330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77063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039252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23586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6022496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4238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3227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73647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2020741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91566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4574520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02532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394707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008407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567922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04086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881544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648503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833641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33858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395578"/>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7695506"/>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42.png"/><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5.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onlinehelp.microsoft.com/en-us/atlanta/gg288262.aspx"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ystemcenteradvisor.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hyperlink" Target="http://www.systemcenteradvisor.com/"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mailto:AtlTAPvt@microsoft.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systemcenteradvisor.com/"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0.png"/><Relationship Id="rId5" Type="http://schemas.openxmlformats.org/officeDocument/2006/relationships/hyperlink" Target="http://www.microsoft.com/learning" TargetMode="External"/><Relationship Id="rId10" Type="http://schemas.openxmlformats.org/officeDocument/2006/relationships/image" Target="../media/image49.emf"/><Relationship Id="rId4" Type="http://schemas.openxmlformats.org/officeDocument/2006/relationships/image" Target="../media/image46.png"/><Relationship Id="rId9" Type="http://schemas.openxmlformats.org/officeDocument/2006/relationships/image" Target="../media/image48.png"/><Relationship Id="rId1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www.systemcenteradvisor.co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8.png"/><Relationship Id="rId10" Type="http://schemas.openxmlformats.org/officeDocument/2006/relationships/image" Target="../media/image24.png"/><Relationship Id="rId4" Type="http://schemas.microsoft.com/office/2007/relationships/hdphoto" Target="../media/hdphoto2.wdp"/><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Recent and Historical Context</a:t>
            </a:r>
            <a:endParaRPr lang="en-US" dirty="0"/>
          </a:p>
        </p:txBody>
      </p:sp>
      <p:sp>
        <p:nvSpPr>
          <p:cNvPr id="3" name="Content Placeholder 2"/>
          <p:cNvSpPr>
            <a:spLocks noGrp="1"/>
          </p:cNvSpPr>
          <p:nvPr>
            <p:ph sz="half" idx="4294967295"/>
          </p:nvPr>
        </p:nvSpPr>
        <p:spPr>
          <a:xfrm>
            <a:off x="519113" y="1447800"/>
            <a:ext cx="5026025" cy="2819400"/>
          </a:xfrm>
        </p:spPr>
        <p:txBody>
          <a:bodyPr/>
          <a:lstStyle/>
          <a:p>
            <a:pPr marL="0" indent="0">
              <a:buNone/>
            </a:pPr>
            <a:r>
              <a:rPr lang="en-US" sz="2400" dirty="0" smtClean="0"/>
              <a:t>Advisor provides </a:t>
            </a:r>
            <a:r>
              <a:rPr lang="en-US" sz="2400" dirty="0"/>
              <a:t>context with historical data:</a:t>
            </a:r>
          </a:p>
          <a:p>
            <a:r>
              <a:rPr lang="en-US" sz="2000" dirty="0"/>
              <a:t>Configuration Snapshot </a:t>
            </a:r>
            <a:endParaRPr lang="en-US" sz="2000" dirty="0" smtClean="0"/>
          </a:p>
          <a:p>
            <a:pPr marL="566738" lvl="1" indent="-217488"/>
            <a:r>
              <a:rPr lang="en-US" sz="1600" dirty="0" smtClean="0"/>
              <a:t>latest </a:t>
            </a:r>
            <a:r>
              <a:rPr lang="en-US" sz="1600" dirty="0"/>
              <a:t>information about my server, instance, </a:t>
            </a:r>
            <a:r>
              <a:rPr lang="en-US" sz="1600" dirty="0" smtClean="0"/>
              <a:t/>
            </a:r>
            <a:br>
              <a:rPr lang="en-US" sz="1600" dirty="0" smtClean="0"/>
            </a:br>
            <a:r>
              <a:rPr lang="en-US" sz="1600" dirty="0" smtClean="0"/>
              <a:t>or database</a:t>
            </a:r>
            <a:endParaRPr lang="en-US" sz="1600" dirty="0"/>
          </a:p>
          <a:p>
            <a:r>
              <a:rPr lang="en-US" sz="2000" dirty="0"/>
              <a:t>Configuration History </a:t>
            </a:r>
            <a:endParaRPr lang="en-US" sz="2000" dirty="0" smtClean="0"/>
          </a:p>
          <a:p>
            <a:pPr marL="566738" lvl="1" indent="-217488"/>
            <a:r>
              <a:rPr lang="en-US" sz="1600" dirty="0" smtClean="0"/>
              <a:t>Basic </a:t>
            </a:r>
            <a:r>
              <a:rPr lang="en-US" sz="1600" dirty="0"/>
              <a:t>OS properties (server name, OS version, IP address, et al)</a:t>
            </a:r>
          </a:p>
          <a:p>
            <a:pPr marL="566738" lvl="1" indent="-217488"/>
            <a:r>
              <a:rPr lang="en-US" sz="1600" dirty="0"/>
              <a:t>Basic SQL properties (</a:t>
            </a:r>
            <a:r>
              <a:rPr lang="en-US" sz="1600" dirty="0" err="1"/>
              <a:t>sys.configurations</a:t>
            </a:r>
            <a:r>
              <a:rPr lang="en-US" sz="1600" dirty="0"/>
              <a:t>, </a:t>
            </a:r>
            <a:r>
              <a:rPr lang="en-US" sz="1600" dirty="0" err="1"/>
              <a:t>sys.databases</a:t>
            </a:r>
            <a:r>
              <a:rPr lang="en-US" sz="1600" dirty="0"/>
              <a:t>, SERVERPROPERTY_EX, et al</a:t>
            </a:r>
            <a:r>
              <a:rPr lang="en-US" sz="1600" dirty="0" smtClean="0"/>
              <a:t>)</a:t>
            </a:r>
            <a:endParaRPr lang="en-US" sz="1600" dirty="0"/>
          </a:p>
        </p:txBody>
      </p:sp>
      <p:sp>
        <p:nvSpPr>
          <p:cNvPr id="6" name="Rounded Rectangle 5"/>
          <p:cNvSpPr/>
          <p:nvPr/>
        </p:nvSpPr>
        <p:spPr bwMode="gray">
          <a:xfrm>
            <a:off x="120109" y="5486400"/>
            <a:ext cx="11948608" cy="1143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400">
              <a:defRPr/>
            </a:pPr>
            <a:r>
              <a:rPr lang="en-US" sz="1600" kern="0" dirty="0" smtClean="0">
                <a:solidFill>
                  <a:schemeClr val="tx1"/>
                </a:solidFill>
              </a:rPr>
              <a:t>This is not an all-inclusive configuration manifest.  We started </a:t>
            </a:r>
            <a:r>
              <a:rPr lang="en-US" sz="1600" kern="0" dirty="0">
                <a:solidFill>
                  <a:schemeClr val="tx1"/>
                </a:solidFill>
              </a:rPr>
              <a:t>with the main points that </a:t>
            </a:r>
            <a:r>
              <a:rPr lang="en-US" sz="1600" kern="0" dirty="0" smtClean="0">
                <a:solidFill>
                  <a:schemeClr val="tx1"/>
                </a:solidFill>
              </a:rPr>
              <a:t>Customer Support Services (CSS) needs </a:t>
            </a:r>
            <a:r>
              <a:rPr lang="en-US" sz="1600" kern="0" dirty="0">
                <a:solidFill>
                  <a:schemeClr val="tx1"/>
                </a:solidFill>
              </a:rPr>
              <a:t>to diagnose </a:t>
            </a:r>
            <a:r>
              <a:rPr lang="en-US" sz="1600" kern="0" dirty="0" smtClean="0">
                <a:solidFill>
                  <a:schemeClr val="tx1"/>
                </a:solidFill>
              </a:rPr>
              <a:t>problems.  The type of data collected will </a:t>
            </a:r>
            <a:r>
              <a:rPr lang="en-US" sz="1600" kern="0" dirty="0">
                <a:solidFill>
                  <a:schemeClr val="tx1"/>
                </a:solidFill>
              </a:rPr>
              <a:t>continually expand based on CSS and customer </a:t>
            </a:r>
            <a:r>
              <a:rPr lang="en-US" sz="1600" kern="0" dirty="0" smtClean="0">
                <a:solidFill>
                  <a:schemeClr val="tx1"/>
                </a:solidFill>
              </a:rPr>
              <a:t>feedback (e.g. usefulness, collection overhead, data size, data sensitivity).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30100" y="1313411"/>
            <a:ext cx="5731185" cy="340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4535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Advisor Architecture</a:t>
            </a:r>
            <a:endParaRPr lang="en-US" dirty="0"/>
          </a:p>
        </p:txBody>
      </p:sp>
      <p:grpSp>
        <p:nvGrpSpPr>
          <p:cNvPr id="50" name="Group 49"/>
          <p:cNvGrpSpPr/>
          <p:nvPr/>
        </p:nvGrpSpPr>
        <p:grpSpPr>
          <a:xfrm>
            <a:off x="3046354" y="3576851"/>
            <a:ext cx="5708308" cy="1294471"/>
            <a:chOff x="2993841" y="3576851"/>
            <a:chExt cx="5708308" cy="1294471"/>
          </a:xfrm>
        </p:grpSpPr>
        <p:sp>
          <p:nvSpPr>
            <p:cNvPr id="27" name="TextBox 26"/>
            <p:cNvSpPr txBox="1"/>
            <p:nvPr/>
          </p:nvSpPr>
          <p:spPr>
            <a:xfrm>
              <a:off x="6049003" y="3643704"/>
              <a:ext cx="2653146" cy="781752"/>
            </a:xfrm>
            <a:prstGeom prst="rect">
              <a:avLst/>
            </a:prstGeom>
            <a:noFill/>
          </p:spPr>
          <p:txBody>
            <a:bodyPr wrap="square" rtlCol="0">
              <a:spAutoFit/>
            </a:bodyPr>
            <a:lstStyle/>
            <a:p>
              <a:pPr defTabSz="914363"/>
              <a:r>
                <a:rPr lang="en-US" sz="1400" dirty="0">
                  <a:solidFill>
                    <a:srgbClr val="FFFFFF"/>
                  </a:solidFill>
                </a:rPr>
                <a:t>Periodic download to customer</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Updated rules </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New configuration points</a:t>
              </a:r>
            </a:p>
          </p:txBody>
        </p:sp>
        <p:grpSp>
          <p:nvGrpSpPr>
            <p:cNvPr id="28" name="Group 27"/>
            <p:cNvGrpSpPr/>
            <p:nvPr/>
          </p:nvGrpSpPr>
          <p:grpSpPr>
            <a:xfrm>
              <a:off x="5180982" y="3576851"/>
              <a:ext cx="914400" cy="1294470"/>
              <a:chOff x="3759164" y="3505200"/>
              <a:chExt cx="914400" cy="1294470"/>
            </a:xfrm>
          </p:grpSpPr>
          <p:cxnSp>
            <p:nvCxnSpPr>
              <p:cNvPr id="29" name="Straight Arrow Connector 28"/>
              <p:cNvCxnSpPr/>
              <p:nvPr/>
            </p:nvCxnSpPr>
            <p:spPr>
              <a:xfrm rot="5400000" flipH="1" flipV="1">
                <a:off x="3645329" y="3847635"/>
                <a:ext cx="1294470" cy="6096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721529" y="3847635"/>
                <a:ext cx="1294470" cy="609600"/>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416729" y="3847635"/>
                <a:ext cx="1294470" cy="6096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492929" y="3847635"/>
                <a:ext cx="1294470" cy="609600"/>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rot="5400000" flipH="1" flipV="1">
              <a:off x="4543448" y="3919287"/>
              <a:ext cx="1294470" cy="6096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4619646" y="3919287"/>
              <a:ext cx="1294470" cy="609600"/>
            </a:xfrm>
            <a:prstGeom prst="straightConnector1">
              <a:avLst/>
            </a:prstGeom>
            <a:ln w="95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93841" y="3738651"/>
              <a:ext cx="2616164" cy="781752"/>
            </a:xfrm>
            <a:prstGeom prst="rect">
              <a:avLst/>
            </a:prstGeom>
            <a:noFill/>
          </p:spPr>
          <p:txBody>
            <a:bodyPr wrap="square" rtlCol="0">
              <a:spAutoFit/>
            </a:bodyPr>
            <a:lstStyle/>
            <a:p>
              <a:pPr defTabSz="914363"/>
              <a:r>
                <a:rPr lang="en-US" sz="1400" dirty="0">
                  <a:solidFill>
                    <a:srgbClr val="FFFFFF"/>
                  </a:solidFill>
                </a:rPr>
                <a:t>Daily upload from customer</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Alerts</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Configuration</a:t>
              </a:r>
            </a:p>
          </p:txBody>
        </p:sp>
      </p:grpSp>
      <p:grpSp>
        <p:nvGrpSpPr>
          <p:cNvPr id="69" name="Group 68"/>
          <p:cNvGrpSpPr/>
          <p:nvPr/>
        </p:nvGrpSpPr>
        <p:grpSpPr>
          <a:xfrm>
            <a:off x="1736203" y="2052853"/>
            <a:ext cx="2696826" cy="1391351"/>
            <a:chOff x="1736203" y="2052853"/>
            <a:chExt cx="2696826" cy="1391351"/>
          </a:xfrm>
        </p:grpSpPr>
        <p:pic>
          <p:nvPicPr>
            <p:cNvPr id="41" name="Picture 7" descr="C:\Users\markgil\Documents\presentation art\Windows XP Illustration Icon\XP icon user account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0161" y="2357653"/>
              <a:ext cx="380999" cy="312111"/>
            </a:xfrm>
            <a:prstGeom prst="rect">
              <a:avLst/>
            </a:prstGeom>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481546" y="2052853"/>
              <a:ext cx="931665" cy="307777"/>
            </a:xfrm>
            <a:prstGeom prst="rect">
              <a:avLst/>
            </a:prstGeom>
            <a:noFill/>
          </p:spPr>
          <p:txBody>
            <a:bodyPr wrap="none" rtlCol="0">
              <a:spAutoFit/>
            </a:bodyPr>
            <a:lstStyle/>
            <a:p>
              <a:pPr algn="ctr" defTabSz="914363"/>
              <a:r>
                <a:rPr lang="en-US" sz="1400" dirty="0">
                  <a:solidFill>
                    <a:srgbClr val="FFFFFF"/>
                  </a:solidFill>
                </a:rPr>
                <a:t>End User</a:t>
              </a:r>
            </a:p>
          </p:txBody>
        </p:sp>
        <p:cxnSp>
          <p:nvCxnSpPr>
            <p:cNvPr id="46" name="Straight Arrow Connector 45"/>
            <p:cNvCxnSpPr/>
            <p:nvPr/>
          </p:nvCxnSpPr>
          <p:spPr>
            <a:xfrm flipH="1">
              <a:off x="3320237" y="2511639"/>
              <a:ext cx="110844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320237" y="2662451"/>
              <a:ext cx="110844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736203" y="2662452"/>
              <a:ext cx="2696826" cy="781752"/>
            </a:xfrm>
            <a:prstGeom prst="rect">
              <a:avLst/>
            </a:prstGeom>
            <a:noFill/>
          </p:spPr>
          <p:txBody>
            <a:bodyPr wrap="square" rtlCol="0">
              <a:spAutoFit/>
            </a:bodyPr>
            <a:lstStyle/>
            <a:p>
              <a:pPr defTabSz="914363"/>
              <a:r>
                <a:rPr lang="en-US" sz="1400" dirty="0">
                  <a:solidFill>
                    <a:srgbClr val="FFFFFF"/>
                  </a:solidFill>
                </a:rPr>
                <a:t>Web Portal</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Review alerts and solutions</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Review configuration</a:t>
              </a:r>
            </a:p>
          </p:txBody>
        </p:sp>
      </p:grpSp>
      <p:grpSp>
        <p:nvGrpSpPr>
          <p:cNvPr id="67" name="Group 66"/>
          <p:cNvGrpSpPr/>
          <p:nvPr/>
        </p:nvGrpSpPr>
        <p:grpSpPr>
          <a:xfrm>
            <a:off x="4028729" y="1214651"/>
            <a:ext cx="6445515" cy="2641600"/>
            <a:chOff x="4028729" y="1214651"/>
            <a:chExt cx="6445515" cy="2641600"/>
          </a:xfrm>
        </p:grpSpPr>
        <p:grpSp>
          <p:nvGrpSpPr>
            <p:cNvPr id="6" name="Group 5"/>
            <p:cNvGrpSpPr/>
            <p:nvPr/>
          </p:nvGrpSpPr>
          <p:grpSpPr>
            <a:xfrm>
              <a:off x="4028729" y="1214651"/>
              <a:ext cx="3894008" cy="2641600"/>
              <a:chOff x="4028729" y="1214651"/>
              <a:chExt cx="3894008" cy="2641600"/>
            </a:xfrm>
          </p:grpSpPr>
          <p:pic>
            <p:nvPicPr>
              <p:cNvPr id="5" name="Picture 6" descr="C:\Users\markgil\Documents\presentation art\Internet Cloud\cloud illustration icon.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028729" y="1214651"/>
                <a:ext cx="3894008" cy="2641600"/>
              </a:xfrm>
              <a:prstGeom prst="rect">
                <a:avLst/>
              </a:prstGeom>
              <a:extLst>
                <a:ext uri="{909E8E84-426E-40DD-AFC4-6F175D3DCCD1}">
                  <a14:hiddenFill xmlns:a14="http://schemas.microsoft.com/office/drawing/2010/main">
                    <a:solidFill>
                      <a:srgbClr val="FFFFFF"/>
                    </a:solidFill>
                  </a14:hiddenFill>
                </a:ext>
              </a:extLst>
            </p:spPr>
          </p:pic>
          <p:pic>
            <p:nvPicPr>
              <p:cNvPr id="7" name="Picture 15" descr="Server-Physical-Single"/>
              <p:cNvPicPr>
                <a:picLocks noChangeAspect="1" noChangeArrowheads="1"/>
              </p:cNvPicPr>
              <p:nvPr/>
            </p:nvPicPr>
            <p:blipFill>
              <a:blip r:embed="rId7"/>
              <a:stretch>
                <a:fillRect/>
              </a:stretch>
            </p:blipFill>
            <p:spPr bwMode="invGray">
              <a:xfrm>
                <a:off x="5495482" y="1976651"/>
                <a:ext cx="387352" cy="309086"/>
              </a:xfrm>
              <a:prstGeom prst="rect">
                <a:avLst/>
              </a:prstGeom>
              <a:noFill/>
              <a:ln>
                <a:noFill/>
              </a:ln>
            </p:spPr>
          </p:pic>
          <p:pic>
            <p:nvPicPr>
              <p:cNvPr id="8" name="Picture 32" descr="Database 4 blue"/>
              <p:cNvPicPr>
                <a:picLocks noChangeAspect="1" noChangeArrowheads="1"/>
              </p:cNvPicPr>
              <p:nvPr/>
            </p:nvPicPr>
            <p:blipFill>
              <a:blip r:embed="rId8" cstate="print"/>
              <a:srcRect/>
              <a:stretch>
                <a:fillRect/>
              </a:stretch>
            </p:blipFill>
            <p:spPr bwMode="auto">
              <a:xfrm>
                <a:off x="6444608" y="2990401"/>
                <a:ext cx="380999" cy="320918"/>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9" name="Picture 32" descr="Database 4 blue"/>
              <p:cNvPicPr>
                <a:picLocks noChangeAspect="1" noChangeArrowheads="1"/>
              </p:cNvPicPr>
              <p:nvPr/>
            </p:nvPicPr>
            <p:blipFill>
              <a:blip r:embed="rId8" cstate="print"/>
              <a:srcRect/>
              <a:stretch>
                <a:fillRect/>
              </a:stretch>
            </p:blipFill>
            <p:spPr bwMode="auto">
              <a:xfrm>
                <a:off x="5504843" y="3011252"/>
                <a:ext cx="380999" cy="320918"/>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13" name="TextBox 12"/>
              <p:cNvSpPr txBox="1"/>
              <p:nvPr/>
            </p:nvSpPr>
            <p:spPr>
              <a:xfrm>
                <a:off x="5262224" y="2572379"/>
                <a:ext cx="865943" cy="461665"/>
              </a:xfrm>
              <a:prstGeom prst="rect">
                <a:avLst/>
              </a:prstGeom>
              <a:noFill/>
            </p:spPr>
            <p:txBody>
              <a:bodyPr wrap="none" rtlCol="0">
                <a:spAutoFit/>
              </a:bodyPr>
              <a:lstStyle/>
              <a:p>
                <a:pPr algn="ctr" defTabSz="914363"/>
                <a:r>
                  <a:rPr lang="en-US" sz="1200" dirty="0">
                    <a:solidFill>
                      <a:srgbClr val="FFFFFF"/>
                    </a:solidFill>
                  </a:rPr>
                  <a:t>Collected </a:t>
                </a:r>
              </a:p>
              <a:p>
                <a:pPr algn="ctr" defTabSz="914363"/>
                <a:r>
                  <a:rPr lang="en-US" sz="1200" dirty="0">
                    <a:solidFill>
                      <a:srgbClr val="FFFFFF"/>
                    </a:solidFill>
                  </a:rPr>
                  <a:t>Data</a:t>
                </a:r>
              </a:p>
            </p:txBody>
          </p:sp>
          <p:sp>
            <p:nvSpPr>
              <p:cNvPr id="14" name="TextBox 13"/>
              <p:cNvSpPr txBox="1"/>
              <p:nvPr/>
            </p:nvSpPr>
            <p:spPr>
              <a:xfrm>
                <a:off x="6091607" y="2551528"/>
                <a:ext cx="984565" cy="461665"/>
              </a:xfrm>
              <a:prstGeom prst="rect">
                <a:avLst/>
              </a:prstGeom>
              <a:noFill/>
            </p:spPr>
            <p:txBody>
              <a:bodyPr wrap="none" rtlCol="0">
                <a:spAutoFit/>
              </a:bodyPr>
              <a:lstStyle/>
              <a:p>
                <a:pPr algn="ctr" defTabSz="914363"/>
                <a:r>
                  <a:rPr lang="en-US" sz="1200" dirty="0">
                    <a:solidFill>
                      <a:srgbClr val="FFFFFF"/>
                    </a:solidFill>
                  </a:rPr>
                  <a:t>Knowledge </a:t>
                </a:r>
              </a:p>
              <a:p>
                <a:pPr algn="ctr" defTabSz="914363"/>
                <a:r>
                  <a:rPr lang="en-US" sz="1200" dirty="0">
                    <a:solidFill>
                      <a:srgbClr val="FFFFFF"/>
                    </a:solidFill>
                  </a:rPr>
                  <a:t>&amp; Content</a:t>
                </a:r>
              </a:p>
            </p:txBody>
          </p:sp>
          <p:pic>
            <p:nvPicPr>
              <p:cNvPr id="36" name="Picture 15" descr="Server-Physical-Single"/>
              <p:cNvPicPr>
                <a:picLocks noChangeAspect="1" noChangeArrowheads="1"/>
              </p:cNvPicPr>
              <p:nvPr/>
            </p:nvPicPr>
            <p:blipFill>
              <a:blip r:embed="rId7"/>
              <a:stretch>
                <a:fillRect/>
              </a:stretch>
            </p:blipFill>
            <p:spPr bwMode="invGray">
              <a:xfrm>
                <a:off x="5495482" y="1824251"/>
                <a:ext cx="387352" cy="309086"/>
              </a:xfrm>
              <a:prstGeom prst="rect">
                <a:avLst/>
              </a:prstGeom>
              <a:noFill/>
              <a:ln>
                <a:noFill/>
              </a:ln>
            </p:spPr>
          </p:pic>
          <p:pic>
            <p:nvPicPr>
              <p:cNvPr id="37" name="Picture 15" descr="Server-Physical-Single"/>
              <p:cNvPicPr>
                <a:picLocks noChangeAspect="1" noChangeArrowheads="1"/>
              </p:cNvPicPr>
              <p:nvPr/>
            </p:nvPicPr>
            <p:blipFill>
              <a:blip r:embed="rId7"/>
              <a:stretch>
                <a:fillRect/>
              </a:stretch>
            </p:blipFill>
            <p:spPr bwMode="invGray">
              <a:xfrm>
                <a:off x="5495482" y="1671851"/>
                <a:ext cx="387352" cy="309086"/>
              </a:xfrm>
              <a:prstGeom prst="rect">
                <a:avLst/>
              </a:prstGeom>
              <a:noFill/>
              <a:ln>
                <a:noFill/>
              </a:ln>
            </p:spPr>
          </p:pic>
          <p:sp>
            <p:nvSpPr>
              <p:cNvPr id="38" name="Curved Left Arrow 37"/>
              <p:cNvSpPr/>
              <p:nvPr/>
            </p:nvSpPr>
            <p:spPr>
              <a:xfrm>
                <a:off x="5724082" y="2281451"/>
                <a:ext cx="152400" cy="304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FFFFFF"/>
                  </a:solidFill>
                </a:endParaRPr>
              </a:p>
            </p:txBody>
          </p:sp>
          <p:sp>
            <p:nvSpPr>
              <p:cNvPr id="39" name="Curved Left Arrow 38"/>
              <p:cNvSpPr/>
              <p:nvPr/>
            </p:nvSpPr>
            <p:spPr>
              <a:xfrm flipH="1" flipV="1">
                <a:off x="5495482" y="2281451"/>
                <a:ext cx="152400" cy="304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FFFFFF"/>
                  </a:solidFill>
                </a:endParaRPr>
              </a:p>
            </p:txBody>
          </p:sp>
          <p:sp>
            <p:nvSpPr>
              <p:cNvPr id="40" name="TextBox 39"/>
              <p:cNvSpPr txBox="1"/>
              <p:nvPr/>
            </p:nvSpPr>
            <p:spPr>
              <a:xfrm>
                <a:off x="5823433" y="1759627"/>
                <a:ext cx="1010213" cy="461665"/>
              </a:xfrm>
              <a:prstGeom prst="rect">
                <a:avLst/>
              </a:prstGeom>
              <a:noFill/>
            </p:spPr>
            <p:txBody>
              <a:bodyPr wrap="none" rtlCol="0">
                <a:spAutoFit/>
              </a:bodyPr>
              <a:lstStyle/>
              <a:p>
                <a:pPr defTabSz="914363"/>
                <a:r>
                  <a:rPr lang="en-US" sz="1200" dirty="0">
                    <a:solidFill>
                      <a:srgbClr val="FFFFFF"/>
                    </a:solidFill>
                  </a:rPr>
                  <a:t>Analysis &amp; </a:t>
                </a:r>
              </a:p>
              <a:p>
                <a:pPr defTabSz="914363"/>
                <a:r>
                  <a:rPr lang="en-US" sz="1200" dirty="0">
                    <a:solidFill>
                      <a:srgbClr val="FFFFFF"/>
                    </a:solidFill>
                  </a:rPr>
                  <a:t>Aggregation</a:t>
                </a:r>
              </a:p>
            </p:txBody>
          </p:sp>
          <p:pic>
            <p:nvPicPr>
              <p:cNvPr id="42" name="Picture 15" descr="Server-Physical-Single"/>
              <p:cNvPicPr>
                <a:picLocks noChangeAspect="1" noChangeArrowheads="1"/>
              </p:cNvPicPr>
              <p:nvPr/>
            </p:nvPicPr>
            <p:blipFill>
              <a:blip r:embed="rId7"/>
              <a:stretch>
                <a:fillRect/>
              </a:stretch>
            </p:blipFill>
            <p:spPr bwMode="invGray">
              <a:xfrm>
                <a:off x="4581082" y="2510051"/>
                <a:ext cx="387352" cy="309086"/>
              </a:xfrm>
              <a:prstGeom prst="rect">
                <a:avLst/>
              </a:prstGeom>
              <a:noFill/>
              <a:ln>
                <a:noFill/>
              </a:ln>
            </p:spPr>
          </p:pic>
          <p:pic>
            <p:nvPicPr>
              <p:cNvPr id="43" name="Picture 15" descr="Server-Physical-Single"/>
              <p:cNvPicPr>
                <a:picLocks noChangeAspect="1" noChangeArrowheads="1"/>
              </p:cNvPicPr>
              <p:nvPr/>
            </p:nvPicPr>
            <p:blipFill>
              <a:blip r:embed="rId7"/>
              <a:stretch>
                <a:fillRect/>
              </a:stretch>
            </p:blipFill>
            <p:spPr bwMode="invGray">
              <a:xfrm>
                <a:off x="4581082" y="2357651"/>
                <a:ext cx="387352" cy="309086"/>
              </a:xfrm>
              <a:prstGeom prst="rect">
                <a:avLst/>
              </a:prstGeom>
              <a:noFill/>
              <a:ln>
                <a:noFill/>
              </a:ln>
            </p:spPr>
          </p:pic>
          <p:sp>
            <p:nvSpPr>
              <p:cNvPr id="44" name="TextBox 43"/>
              <p:cNvSpPr txBox="1"/>
              <p:nvPr/>
            </p:nvSpPr>
            <p:spPr>
              <a:xfrm>
                <a:off x="4375559" y="2052851"/>
                <a:ext cx="805477" cy="276999"/>
              </a:xfrm>
              <a:prstGeom prst="rect">
                <a:avLst/>
              </a:prstGeom>
              <a:noFill/>
            </p:spPr>
            <p:txBody>
              <a:bodyPr wrap="none" rtlCol="0">
                <a:spAutoFit/>
              </a:bodyPr>
              <a:lstStyle/>
              <a:p>
                <a:pPr algn="ctr" defTabSz="914363"/>
                <a:r>
                  <a:rPr lang="en-US" sz="1200" dirty="0">
                    <a:solidFill>
                      <a:srgbClr val="FFFFFF"/>
                    </a:solidFill>
                  </a:rPr>
                  <a:t>Web Site</a:t>
                </a:r>
              </a:p>
            </p:txBody>
          </p:sp>
        </p:grpSp>
        <p:sp>
          <p:nvSpPr>
            <p:cNvPr id="49" name="TextBox 48"/>
            <p:cNvSpPr txBox="1"/>
            <p:nvPr/>
          </p:nvSpPr>
          <p:spPr>
            <a:xfrm>
              <a:off x="7426245" y="1443253"/>
              <a:ext cx="3047999" cy="975652"/>
            </a:xfrm>
            <a:prstGeom prst="rect">
              <a:avLst/>
            </a:prstGeom>
            <a:noFill/>
          </p:spPr>
          <p:txBody>
            <a:bodyPr wrap="square" rtlCol="0">
              <a:spAutoFit/>
            </a:bodyPr>
            <a:lstStyle/>
            <a:p>
              <a:pPr defTabSz="914363"/>
              <a:r>
                <a:rPr lang="en-US" sz="1400" dirty="0">
                  <a:solidFill>
                    <a:srgbClr val="FFFFFF"/>
                  </a:solidFill>
                </a:rPr>
                <a:t>Advisor Cloud Service</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Uploaded data is analyzed</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Alerts and recommendations added to customer portal</a:t>
              </a:r>
            </a:p>
          </p:txBody>
        </p:sp>
      </p:grpSp>
      <p:grpSp>
        <p:nvGrpSpPr>
          <p:cNvPr id="70" name="Group 69"/>
          <p:cNvGrpSpPr/>
          <p:nvPr/>
        </p:nvGrpSpPr>
        <p:grpSpPr>
          <a:xfrm>
            <a:off x="6915865" y="2735961"/>
            <a:ext cx="4508348" cy="591804"/>
            <a:chOff x="6915865" y="2735961"/>
            <a:chExt cx="4508348" cy="591804"/>
          </a:xfrm>
        </p:grpSpPr>
        <p:pic>
          <p:nvPicPr>
            <p:cNvPr id="63" name="Picture 7" descr="C:\Users\markgil\Documents\presentation art\Windows XP Illustration Icon\XP icon user account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275" y="2735961"/>
              <a:ext cx="380999" cy="312111"/>
            </a:xfrm>
            <a:prstGeom prst="rect">
              <a:avLst/>
            </a:prstGeom>
            <a:extLst>
              <a:ext uri="{909E8E84-426E-40DD-AFC4-6F175D3DCCD1}">
                <a14:hiddenFill xmlns:a14="http://schemas.microsoft.com/office/drawing/2010/main">
                  <a:solidFill>
                    <a:srgbClr val="FFFFFF"/>
                  </a:solidFill>
                </a14:hiddenFill>
              </a:ext>
            </a:extLst>
          </p:spPr>
        </p:pic>
        <p:cxnSp>
          <p:nvCxnSpPr>
            <p:cNvPr id="64" name="Straight Arrow Connector 63"/>
            <p:cNvCxnSpPr/>
            <p:nvPr/>
          </p:nvCxnSpPr>
          <p:spPr>
            <a:xfrm flipH="1">
              <a:off x="6915865" y="2984561"/>
              <a:ext cx="1108445" cy="933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024310" y="2804545"/>
              <a:ext cx="3399903" cy="523220"/>
            </a:xfrm>
            <a:prstGeom prst="rect">
              <a:avLst/>
            </a:prstGeom>
            <a:noFill/>
          </p:spPr>
          <p:txBody>
            <a:bodyPr wrap="square" rtlCol="0">
              <a:spAutoFit/>
            </a:bodyPr>
            <a:lstStyle/>
            <a:p>
              <a:pPr algn="ctr" defTabSz="914363"/>
              <a:r>
                <a:rPr lang="en-US" sz="1400" dirty="0">
                  <a:solidFill>
                    <a:srgbClr val="FFFFFF"/>
                  </a:solidFill>
                </a:rPr>
                <a:t>Microsoft Customer </a:t>
              </a:r>
            </a:p>
            <a:p>
              <a:pPr algn="ctr" defTabSz="914363"/>
              <a:r>
                <a:rPr lang="en-US" sz="1400" dirty="0">
                  <a:solidFill>
                    <a:srgbClr val="FFFFFF"/>
                  </a:solidFill>
                </a:rPr>
                <a:t>Support Services and Product Teams</a:t>
              </a:r>
            </a:p>
          </p:txBody>
        </p:sp>
      </p:grpSp>
      <p:grpSp>
        <p:nvGrpSpPr>
          <p:cNvPr id="3" name="Group 2"/>
          <p:cNvGrpSpPr/>
          <p:nvPr/>
        </p:nvGrpSpPr>
        <p:grpSpPr>
          <a:xfrm>
            <a:off x="500867" y="4711538"/>
            <a:ext cx="10265929" cy="1872295"/>
            <a:chOff x="282721" y="4711538"/>
            <a:chExt cx="10484075" cy="1872295"/>
          </a:xfrm>
        </p:grpSpPr>
        <p:sp>
          <p:nvSpPr>
            <p:cNvPr id="10" name="TextBox 9"/>
            <p:cNvSpPr txBox="1"/>
            <p:nvPr/>
          </p:nvSpPr>
          <p:spPr>
            <a:xfrm>
              <a:off x="3527788" y="6059990"/>
              <a:ext cx="2089223" cy="307777"/>
            </a:xfrm>
            <a:prstGeom prst="rect">
              <a:avLst/>
            </a:prstGeom>
            <a:noFill/>
          </p:spPr>
          <p:txBody>
            <a:bodyPr wrap="none" rtlCol="0">
              <a:spAutoFit/>
            </a:bodyPr>
            <a:lstStyle/>
            <a:p>
              <a:pPr defTabSz="914363"/>
              <a:r>
                <a:rPr lang="en-US" sz="1400" b="1" dirty="0"/>
                <a:t>Customer Datacenter </a:t>
              </a:r>
            </a:p>
          </p:txBody>
        </p:sp>
        <p:sp>
          <p:nvSpPr>
            <p:cNvPr id="11" name="Rectangle 10"/>
            <p:cNvSpPr/>
            <p:nvPr/>
          </p:nvSpPr>
          <p:spPr>
            <a:xfrm>
              <a:off x="3487050" y="4711538"/>
              <a:ext cx="7279745" cy="16764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FFFFFF"/>
                </a:solidFill>
              </a:endParaRPr>
            </a:p>
          </p:txBody>
        </p:sp>
        <p:sp>
          <p:nvSpPr>
            <p:cNvPr id="12" name="TextBox 11"/>
            <p:cNvSpPr txBox="1"/>
            <p:nvPr/>
          </p:nvSpPr>
          <p:spPr>
            <a:xfrm>
              <a:off x="5696295" y="4786200"/>
              <a:ext cx="5070501" cy="1196481"/>
            </a:xfrm>
            <a:prstGeom prst="rect">
              <a:avLst/>
            </a:prstGeom>
            <a:noFill/>
          </p:spPr>
          <p:txBody>
            <a:bodyPr wrap="square" rtlCol="0">
              <a:spAutoFit/>
            </a:bodyPr>
            <a:lstStyle/>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Agents are installed on each server and run continuously</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Internet connected servers upload data daily</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Agents in private networks can route through an internet connected gateway</a:t>
              </a:r>
            </a:p>
            <a:p>
              <a:pPr marL="231775" lvl="1" indent="-174625" fontAlgn="ctr">
                <a:lnSpc>
                  <a:spcPct val="90000"/>
                </a:lnSpc>
                <a:spcBef>
                  <a:spcPct val="20000"/>
                </a:spcBef>
                <a:buSzPct val="90000"/>
                <a:buBlip>
                  <a:blip r:embed="rId3"/>
                </a:buBlip>
              </a:pPr>
              <a:r>
                <a:rPr lang="en-US" sz="1400" dirty="0">
                  <a:gradFill>
                    <a:gsLst>
                      <a:gs pos="0">
                        <a:schemeClr val="tx1"/>
                      </a:gs>
                      <a:gs pos="86000">
                        <a:schemeClr val="tx1"/>
                      </a:gs>
                    </a:gsLst>
                    <a:lin ang="5400000" scaled="0"/>
                  </a:gradFill>
                </a:rPr>
                <a:t>Collected data is written to a file for customer visibility</a:t>
              </a:r>
            </a:p>
          </p:txBody>
        </p:sp>
        <p:grpSp>
          <p:nvGrpSpPr>
            <p:cNvPr id="15" name="Group 14"/>
            <p:cNvGrpSpPr/>
            <p:nvPr/>
          </p:nvGrpSpPr>
          <p:grpSpPr>
            <a:xfrm>
              <a:off x="3580289" y="4844888"/>
              <a:ext cx="1518758" cy="1162050"/>
              <a:chOff x="2202810" y="4781550"/>
              <a:chExt cx="1518757" cy="1162050"/>
            </a:xfrm>
          </p:grpSpPr>
          <p:pic>
            <p:nvPicPr>
              <p:cNvPr id="16"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339834" y="5334000"/>
                <a:ext cx="247859" cy="304800"/>
              </a:xfrm>
              <a:prstGeom prst="rect">
                <a:avLst/>
              </a:prstGeom>
              <a:noFill/>
              <a:ln>
                <a:noFill/>
              </a:ln>
            </p:spPr>
          </p:pic>
          <p:pic>
            <p:nvPicPr>
              <p:cNvPr id="17"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568434" y="5410200"/>
                <a:ext cx="247859" cy="304800"/>
              </a:xfrm>
              <a:prstGeom prst="rect">
                <a:avLst/>
              </a:prstGeom>
              <a:noFill/>
              <a:ln>
                <a:noFill/>
              </a:ln>
            </p:spPr>
          </p:pic>
          <p:pic>
            <p:nvPicPr>
              <p:cNvPr id="18"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797034" y="5486400"/>
                <a:ext cx="247859" cy="304800"/>
              </a:xfrm>
              <a:prstGeom prst="rect">
                <a:avLst/>
              </a:prstGeom>
              <a:noFill/>
              <a:ln>
                <a:noFill/>
              </a:ln>
            </p:spPr>
          </p:pic>
          <p:pic>
            <p:nvPicPr>
              <p:cNvPr id="19"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025634" y="5562600"/>
                <a:ext cx="247859" cy="304800"/>
              </a:xfrm>
              <a:prstGeom prst="rect">
                <a:avLst/>
              </a:prstGeom>
              <a:noFill/>
              <a:ln>
                <a:noFill/>
              </a:ln>
            </p:spPr>
          </p:pic>
          <p:sp>
            <p:nvSpPr>
              <p:cNvPr id="20" name="TextBox 19"/>
              <p:cNvSpPr txBox="1"/>
              <p:nvPr/>
            </p:nvSpPr>
            <p:spPr>
              <a:xfrm>
                <a:off x="2202810" y="4953000"/>
                <a:ext cx="1110257" cy="246221"/>
              </a:xfrm>
              <a:prstGeom prst="rect">
                <a:avLst/>
              </a:prstGeom>
              <a:noFill/>
            </p:spPr>
            <p:txBody>
              <a:bodyPr wrap="none" rtlCol="0">
                <a:spAutoFit/>
              </a:bodyPr>
              <a:lstStyle/>
              <a:p>
                <a:pPr defTabSz="914363"/>
                <a:r>
                  <a:rPr lang="en-US" sz="1000" dirty="0">
                    <a:solidFill>
                      <a:srgbClr val="FFFFFF"/>
                    </a:solidFill>
                  </a:rPr>
                  <a:t>Private Network</a:t>
                </a:r>
              </a:p>
            </p:txBody>
          </p:sp>
          <p:cxnSp>
            <p:nvCxnSpPr>
              <p:cNvPr id="21" name="Straight Arrow Connector 20"/>
              <p:cNvCxnSpPr>
                <a:stCxn id="19" idx="0"/>
              </p:cNvCxnSpPr>
              <p:nvPr/>
            </p:nvCxnSpPr>
            <p:spPr>
              <a:xfrm rot="5400000" flipH="1" flipV="1">
                <a:off x="3111929" y="5143965"/>
                <a:ext cx="456270" cy="381000"/>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0"/>
              </p:cNvCxnSpPr>
              <p:nvPr/>
            </p:nvCxnSpPr>
            <p:spPr>
              <a:xfrm rot="5400000" flipH="1" flipV="1">
                <a:off x="3035729" y="4991565"/>
                <a:ext cx="380070" cy="609600"/>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0"/>
              </p:cNvCxnSpPr>
              <p:nvPr/>
            </p:nvCxnSpPr>
            <p:spPr>
              <a:xfrm rot="5400000" flipH="1" flipV="1">
                <a:off x="2959529" y="4839165"/>
                <a:ext cx="303870" cy="838200"/>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0"/>
              </p:cNvCxnSpPr>
              <p:nvPr/>
            </p:nvCxnSpPr>
            <p:spPr>
              <a:xfrm rot="5400000" flipH="1" flipV="1">
                <a:off x="2883329" y="4686765"/>
                <a:ext cx="227670" cy="1066800"/>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235164" y="4953000"/>
                <a:ext cx="1143000" cy="990600"/>
              </a:xfrm>
              <a:prstGeom prst="rect">
                <a:avLst/>
              </a:pr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a:solidFill>
                    <a:srgbClr val="FFFFFF"/>
                  </a:solidFill>
                </a:endParaRPr>
              </a:p>
            </p:txBody>
          </p:sp>
          <p:pic>
            <p:nvPicPr>
              <p:cNvPr id="26"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393991" y="4781550"/>
                <a:ext cx="327576" cy="365760"/>
              </a:xfrm>
              <a:prstGeom prst="rect">
                <a:avLst/>
              </a:prstGeom>
              <a:noFill/>
              <a:ln>
                <a:noFill/>
              </a:ln>
            </p:spPr>
          </p:pic>
        </p:grpSp>
        <p:pic>
          <p:nvPicPr>
            <p:cNvPr id="5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10221" y="4844888"/>
              <a:ext cx="318060" cy="35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53815" y="4844888"/>
              <a:ext cx="318060" cy="35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descr="C:\Users\paulmest\AppData\Local\Microsoft\Windows\Temporary Internet Files\Content.IE5\MRQAFQ7G\MC900434845[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37735" y="5385563"/>
              <a:ext cx="310896" cy="3108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 name="Picture 8" descr="C:\Users\paulmest\AppData\Local\Microsoft\Windows\Temporary Internet Files\Content.IE5\MRQAFQ7G\MC900434845[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02020" y="5385563"/>
              <a:ext cx="310896" cy="3108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 name="Picture 8" descr="C:\Users\paulmest\AppData\Local\Microsoft\Windows\Temporary Internet Files\Content.IE5\MRQAFQ7G\MC900434845[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2249" y="5385563"/>
              <a:ext cx="310896" cy="3108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6" name="Picture 5" descr="C:\Users\paulmest\Desktop\Atlanta Pictures\server-with-agent-and-gatewa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4363" y="6240933"/>
              <a:ext cx="307103" cy="3429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8" name="Picture 6" descr="C:\Users\paulmest\Desktop\Atlanta Pictures\server-with-gateway.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4363" y="5826382"/>
              <a:ext cx="307103" cy="3429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1" name="Picture 7" descr="C:\Users\paulmest\Desktop\Atlanta Pictures\server-with-agent.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4361" y="5492042"/>
              <a:ext cx="278842" cy="3429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51470" y="5527165"/>
              <a:ext cx="1350712" cy="276999"/>
            </a:xfrm>
            <a:prstGeom prst="rect">
              <a:avLst/>
            </a:prstGeom>
            <a:noFill/>
          </p:spPr>
          <p:txBody>
            <a:bodyPr wrap="square" rtlCol="0">
              <a:spAutoFit/>
            </a:bodyPr>
            <a:lstStyle/>
            <a:p>
              <a:r>
                <a:rPr lang="en-US" sz="1200" dirty="0" smtClean="0"/>
                <a:t>Agent</a:t>
              </a:r>
              <a:endParaRPr lang="en-US" sz="1200" dirty="0"/>
            </a:p>
          </p:txBody>
        </p:sp>
        <p:sp>
          <p:nvSpPr>
            <p:cNvPr id="73" name="TextBox 72"/>
            <p:cNvSpPr txBox="1"/>
            <p:nvPr/>
          </p:nvSpPr>
          <p:spPr>
            <a:xfrm>
              <a:off x="638706" y="5884128"/>
              <a:ext cx="1350712" cy="276999"/>
            </a:xfrm>
            <a:prstGeom prst="rect">
              <a:avLst/>
            </a:prstGeom>
            <a:noFill/>
          </p:spPr>
          <p:txBody>
            <a:bodyPr wrap="square" rtlCol="0">
              <a:spAutoFit/>
            </a:bodyPr>
            <a:lstStyle/>
            <a:p>
              <a:r>
                <a:rPr lang="en-US" sz="1200" dirty="0" smtClean="0"/>
                <a:t>Gateway</a:t>
              </a:r>
              <a:endParaRPr lang="en-US" sz="1200" dirty="0"/>
            </a:p>
          </p:txBody>
        </p:sp>
        <p:sp>
          <p:nvSpPr>
            <p:cNvPr id="74" name="TextBox 73"/>
            <p:cNvSpPr txBox="1"/>
            <p:nvPr/>
          </p:nvSpPr>
          <p:spPr>
            <a:xfrm>
              <a:off x="637970" y="6249933"/>
              <a:ext cx="1495365" cy="276999"/>
            </a:xfrm>
            <a:prstGeom prst="rect">
              <a:avLst/>
            </a:prstGeom>
            <a:noFill/>
          </p:spPr>
          <p:txBody>
            <a:bodyPr wrap="square" rtlCol="0">
              <a:spAutoFit/>
            </a:bodyPr>
            <a:lstStyle/>
            <a:p>
              <a:r>
                <a:rPr lang="en-US" sz="1200" dirty="0" smtClean="0"/>
                <a:t>Agent &amp; Gateway</a:t>
              </a:r>
              <a:endParaRPr lang="en-US" sz="1200" dirty="0"/>
            </a:p>
          </p:txBody>
        </p:sp>
        <p:sp>
          <p:nvSpPr>
            <p:cNvPr id="75" name="TextBox 74"/>
            <p:cNvSpPr txBox="1"/>
            <p:nvPr/>
          </p:nvSpPr>
          <p:spPr>
            <a:xfrm>
              <a:off x="282721" y="5202097"/>
              <a:ext cx="1350712" cy="276999"/>
            </a:xfrm>
            <a:prstGeom prst="rect">
              <a:avLst/>
            </a:prstGeom>
            <a:noFill/>
          </p:spPr>
          <p:txBody>
            <a:bodyPr wrap="square" rtlCol="0">
              <a:spAutoFit/>
            </a:bodyPr>
            <a:lstStyle/>
            <a:p>
              <a:r>
                <a:rPr lang="en-US" sz="1200" dirty="0" smtClean="0"/>
                <a:t>Legend</a:t>
              </a:r>
              <a:endParaRPr lang="en-US" sz="1200" dirty="0"/>
            </a:p>
          </p:txBody>
        </p:sp>
      </p:grpSp>
    </p:spTree>
    <p:extLst>
      <p:ext uri="{BB962C8B-B14F-4D97-AF65-F5344CB8AC3E}">
        <p14:creationId xmlns:p14="http://schemas.microsoft.com/office/powerpoint/2010/main" val="4236717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Onboarding and Deployment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20450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Advisor and Your Management Solution</a:t>
            </a:r>
            <a:endParaRPr lang="en-US" dirty="0"/>
          </a:p>
        </p:txBody>
      </p:sp>
      <p:sp>
        <p:nvSpPr>
          <p:cNvPr id="6" name="Text Placeholder 5"/>
          <p:cNvSpPr>
            <a:spLocks noGrp="1"/>
          </p:cNvSpPr>
          <p:nvPr>
            <p:ph type="body" sz="quarter" idx="10"/>
          </p:nvPr>
        </p:nvSpPr>
        <p:spPr>
          <a:xfrm>
            <a:off x="519112" y="1447799"/>
            <a:ext cx="11149013" cy="4124206"/>
          </a:xfrm>
        </p:spPr>
        <p:txBody>
          <a:bodyPr/>
          <a:lstStyle/>
          <a:p>
            <a:r>
              <a:rPr lang="en-US" sz="2400" dirty="0" smtClean="0"/>
              <a:t>Advisor analyses uploaded configuration data from your servers</a:t>
            </a:r>
          </a:p>
          <a:p>
            <a:pPr lvl="1"/>
            <a:r>
              <a:rPr lang="en-US" sz="2000" dirty="0" smtClean="0"/>
              <a:t>Provides view into current configuration</a:t>
            </a:r>
          </a:p>
          <a:p>
            <a:pPr lvl="1"/>
            <a:r>
              <a:rPr lang="en-US" sz="2000" dirty="0" smtClean="0"/>
              <a:t>Tracks and publishes historical view of changes</a:t>
            </a:r>
          </a:p>
          <a:p>
            <a:pPr lvl="1"/>
            <a:r>
              <a:rPr lang="en-US" sz="2000" dirty="0" smtClean="0"/>
              <a:t>Alerts administrator through portal and weekly summary email</a:t>
            </a:r>
          </a:p>
          <a:p>
            <a:pPr lvl="1"/>
            <a:r>
              <a:rPr lang="en-US" sz="2000" dirty="0" smtClean="0"/>
              <a:t>Not a real-time monitoring solution</a:t>
            </a:r>
          </a:p>
          <a:p>
            <a:r>
              <a:rPr lang="en-US" sz="2400" dirty="0" smtClean="0"/>
              <a:t>Advisor leverages Operations Manager 2007 R2 Agent and Management Pack technology</a:t>
            </a:r>
          </a:p>
          <a:p>
            <a:pPr lvl="1"/>
            <a:r>
              <a:rPr lang="en-US" sz="2000" dirty="0" smtClean="0"/>
              <a:t>Advisor agent does not require but works side by side with </a:t>
            </a:r>
            <a:r>
              <a:rPr lang="en-US" sz="2000" dirty="0" err="1" smtClean="0"/>
              <a:t>OpsMgr</a:t>
            </a:r>
            <a:endParaRPr lang="en-US" sz="2000" dirty="0" smtClean="0"/>
          </a:p>
          <a:p>
            <a:r>
              <a:rPr lang="en-US" sz="2400" dirty="0" smtClean="0"/>
              <a:t>Reusing Operations Manager technology will enable…</a:t>
            </a:r>
          </a:p>
          <a:p>
            <a:pPr lvl="1"/>
            <a:r>
              <a:rPr lang="en-US" sz="2000" dirty="0" smtClean="0"/>
              <a:t>Future better-together scenarios with Microsoft’s management platform investments (e.g. Operations Manager, Configuration Manager, Service Manager)</a:t>
            </a:r>
          </a:p>
          <a:p>
            <a:pPr lvl="1"/>
            <a:r>
              <a:rPr lang="en-US" sz="2000" dirty="0" smtClean="0"/>
              <a:t>Minimize duplication of data collection</a:t>
            </a:r>
            <a:endParaRPr lang="en-US" sz="2000" dirty="0"/>
          </a:p>
        </p:txBody>
      </p:sp>
    </p:spTree>
    <p:extLst>
      <p:ext uri="{BB962C8B-B14F-4D97-AF65-F5344CB8AC3E}">
        <p14:creationId xmlns:p14="http://schemas.microsoft.com/office/powerpoint/2010/main" val="20098818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Server Impact and Data Collected</a:t>
            </a:r>
            <a:endParaRPr lang="en-US" dirty="0"/>
          </a:p>
        </p:txBody>
      </p:sp>
      <p:sp>
        <p:nvSpPr>
          <p:cNvPr id="3" name="Text Placeholder 2"/>
          <p:cNvSpPr>
            <a:spLocks noGrp="1"/>
          </p:cNvSpPr>
          <p:nvPr>
            <p:ph type="body" sz="quarter" idx="10"/>
          </p:nvPr>
        </p:nvSpPr>
        <p:spPr>
          <a:xfrm>
            <a:off x="519112" y="1447799"/>
            <a:ext cx="11149013" cy="4179606"/>
          </a:xfrm>
        </p:spPr>
        <p:txBody>
          <a:bodyPr/>
          <a:lstStyle/>
          <a:p>
            <a:r>
              <a:rPr lang="en-US" sz="2800" dirty="0" smtClean="0"/>
              <a:t>Low overhead</a:t>
            </a:r>
          </a:p>
          <a:p>
            <a:pPr lvl="1"/>
            <a:r>
              <a:rPr lang="en-US" sz="2400" dirty="0" smtClean="0"/>
              <a:t>Agent CPU: &lt; 1% average, occasional spikes</a:t>
            </a:r>
          </a:p>
          <a:p>
            <a:pPr lvl="1"/>
            <a:r>
              <a:rPr lang="en-US" sz="2400" dirty="0" smtClean="0"/>
              <a:t>Agent Memory: &lt; 75 MB</a:t>
            </a:r>
          </a:p>
          <a:p>
            <a:pPr lvl="1"/>
            <a:r>
              <a:rPr lang="en-US" sz="2400" dirty="0" smtClean="0"/>
              <a:t>Gateway Upload: ~100KB/server/day</a:t>
            </a:r>
          </a:p>
          <a:p>
            <a:endParaRPr lang="en-US" sz="2800" dirty="0" smtClean="0"/>
          </a:p>
          <a:p>
            <a:r>
              <a:rPr lang="en-US" sz="2800" dirty="0" smtClean="0"/>
              <a:t>Server management data only</a:t>
            </a:r>
          </a:p>
          <a:p>
            <a:pPr lvl="1"/>
            <a:r>
              <a:rPr lang="en-US" sz="2400" b="1" dirty="0" smtClean="0"/>
              <a:t>Diagnostic data (configuration settings, error logs)</a:t>
            </a:r>
          </a:p>
          <a:p>
            <a:pPr lvl="1"/>
            <a:r>
              <a:rPr lang="en-US" sz="2400" dirty="0" smtClean="0"/>
              <a:t>Utilization (CPU, IO, Available Memory, etc.)</a:t>
            </a:r>
          </a:p>
          <a:p>
            <a:pPr lvl="1"/>
            <a:r>
              <a:rPr lang="en-US" sz="2400" dirty="0" smtClean="0"/>
              <a:t>Workload throughput (transactions/day, GB served/day)</a:t>
            </a:r>
          </a:p>
          <a:p>
            <a:pPr lvl="1"/>
            <a:r>
              <a:rPr lang="en-US" sz="2400" dirty="0" smtClean="0"/>
              <a:t>No customer data or custom workload data</a:t>
            </a:r>
            <a:endParaRPr lang="en-US" sz="2400" dirty="0"/>
          </a:p>
        </p:txBody>
      </p:sp>
    </p:spTree>
    <p:extLst>
      <p:ext uri="{BB962C8B-B14F-4D97-AF65-F5344CB8AC3E}">
        <p14:creationId xmlns:p14="http://schemas.microsoft.com/office/powerpoint/2010/main" val="33421677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Privacy &amp; Handling Sensitive Data</a:t>
            </a:r>
            <a:endParaRPr lang="en-US" dirty="0"/>
          </a:p>
        </p:txBody>
      </p:sp>
      <p:sp>
        <p:nvSpPr>
          <p:cNvPr id="3" name="Text Placeholder 2"/>
          <p:cNvSpPr>
            <a:spLocks noGrp="1"/>
          </p:cNvSpPr>
          <p:nvPr>
            <p:ph type="body" sz="quarter" idx="10"/>
          </p:nvPr>
        </p:nvSpPr>
        <p:spPr>
          <a:xfrm>
            <a:off x="519112" y="1447799"/>
            <a:ext cx="11149013" cy="4850559"/>
          </a:xfrm>
        </p:spPr>
        <p:txBody>
          <a:bodyPr/>
          <a:lstStyle/>
          <a:p>
            <a:r>
              <a:rPr lang="en-US" sz="2800" dirty="0" smtClean="0"/>
              <a:t>Complete </a:t>
            </a:r>
            <a:r>
              <a:rPr lang="en-US" sz="2800" dirty="0" smtClean="0">
                <a:hlinkClick r:id="rId3"/>
              </a:rPr>
              <a:t>Privacy Statement</a:t>
            </a:r>
            <a:r>
              <a:rPr lang="en-US" sz="2800" dirty="0" smtClean="0"/>
              <a:t> available</a:t>
            </a:r>
          </a:p>
          <a:p>
            <a:r>
              <a:rPr lang="en-US" sz="2800" dirty="0" smtClean="0"/>
              <a:t>Advisor only has visibility into servers with Agents deployed on them</a:t>
            </a:r>
          </a:p>
          <a:p>
            <a:r>
              <a:rPr lang="en-US" sz="2800" dirty="0" smtClean="0"/>
              <a:t>Uploads are archived on-premises (5 days by default) for audit trail and to enable you to inspect the data</a:t>
            </a:r>
          </a:p>
          <a:p>
            <a:r>
              <a:rPr lang="en-US" sz="2800" dirty="0" smtClean="0"/>
              <a:t>Upload time is configurable; you can stop uploading at any time</a:t>
            </a:r>
          </a:p>
          <a:p>
            <a:r>
              <a:rPr lang="en-US" sz="2800" dirty="0" smtClean="0"/>
              <a:t>You can close your account and request to remove data from Advisor servers</a:t>
            </a:r>
          </a:p>
          <a:p>
            <a:r>
              <a:rPr lang="en-US" sz="2800" dirty="0" smtClean="0"/>
              <a:t>Your organization controls what non-Microsoft party will have access to your individual organization’s data</a:t>
            </a:r>
          </a:p>
          <a:p>
            <a:r>
              <a:rPr lang="en-US" sz="2800" dirty="0" smtClean="0"/>
              <a:t>Microsoft will not use this data for sales/licensing validation</a:t>
            </a:r>
            <a:endParaRPr lang="en-US" sz="2800" dirty="0"/>
          </a:p>
        </p:txBody>
      </p:sp>
    </p:spTree>
    <p:extLst>
      <p:ext uri="{BB962C8B-B14F-4D97-AF65-F5344CB8AC3E}">
        <p14:creationId xmlns:p14="http://schemas.microsoft.com/office/powerpoint/2010/main" val="388326909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Roadmap and Licensing</a:t>
            </a:r>
            <a:endParaRPr lang="en-US" dirty="0"/>
          </a:p>
        </p:txBody>
      </p:sp>
      <p:sp>
        <p:nvSpPr>
          <p:cNvPr id="3" name="Text Placeholder 2"/>
          <p:cNvSpPr>
            <a:spLocks noGrp="1"/>
          </p:cNvSpPr>
          <p:nvPr>
            <p:ph type="body" sz="quarter" idx="10"/>
          </p:nvPr>
        </p:nvSpPr>
        <p:spPr>
          <a:xfrm>
            <a:off x="519112" y="1447799"/>
            <a:ext cx="11149013" cy="3921073"/>
          </a:xfrm>
        </p:spPr>
        <p:txBody>
          <a:bodyPr/>
          <a:lstStyle/>
          <a:p>
            <a:r>
              <a:rPr lang="en-US" sz="2400" dirty="0" smtClean="0"/>
              <a:t>Beta Release in Nov 2010</a:t>
            </a:r>
          </a:p>
          <a:p>
            <a:pPr lvl="1"/>
            <a:r>
              <a:rPr lang="en-US" sz="2000" dirty="0" smtClean="0"/>
              <a:t>SQL Server content</a:t>
            </a:r>
          </a:p>
          <a:p>
            <a:pPr lvl="1"/>
            <a:endParaRPr lang="en-US" sz="2000" dirty="0" smtClean="0"/>
          </a:p>
          <a:p>
            <a:r>
              <a:rPr lang="en-US" sz="2400" dirty="0" smtClean="0"/>
              <a:t>RC release in March 2011</a:t>
            </a:r>
          </a:p>
          <a:p>
            <a:pPr lvl="1"/>
            <a:r>
              <a:rPr lang="en-US" sz="2000" dirty="0" smtClean="0">
                <a:hlinkClick r:id="rId3"/>
              </a:rPr>
              <a:t>http://www.SystemCenterAdvisor.com</a:t>
            </a:r>
            <a:endParaRPr lang="en-US" sz="2000" dirty="0" smtClean="0"/>
          </a:p>
          <a:p>
            <a:pPr lvl="1"/>
            <a:r>
              <a:rPr lang="en-US" sz="2000" dirty="0" smtClean="0"/>
              <a:t>Available to all customers in US*</a:t>
            </a:r>
          </a:p>
          <a:p>
            <a:pPr lvl="1"/>
            <a:r>
              <a:rPr lang="en-US" sz="2000" dirty="0" smtClean="0"/>
              <a:t>Additional SQL content &amp; Windows Server content</a:t>
            </a:r>
          </a:p>
          <a:p>
            <a:endParaRPr lang="en-US" sz="2400" dirty="0" smtClean="0"/>
          </a:p>
          <a:p>
            <a:r>
              <a:rPr lang="en-US" sz="2400" dirty="0" smtClean="0"/>
              <a:t>RTW release is TBD</a:t>
            </a:r>
          </a:p>
          <a:p>
            <a:pPr lvl="1"/>
            <a:r>
              <a:rPr lang="en-US" sz="2000" dirty="0" smtClean="0"/>
              <a:t>Target: H2 CY11</a:t>
            </a:r>
          </a:p>
          <a:p>
            <a:pPr lvl="1"/>
            <a:r>
              <a:rPr lang="en-US" sz="2000" dirty="0" smtClean="0"/>
              <a:t>Available as a benefit of Software Assurance for supported server workloads</a:t>
            </a:r>
            <a:endParaRPr lang="en-US" sz="2000" dirty="0"/>
          </a:p>
        </p:txBody>
      </p:sp>
      <p:sp>
        <p:nvSpPr>
          <p:cNvPr id="4" name="TextBox 3"/>
          <p:cNvSpPr txBox="1"/>
          <p:nvPr/>
        </p:nvSpPr>
        <p:spPr>
          <a:xfrm>
            <a:off x="609441" y="6248400"/>
            <a:ext cx="5482078" cy="338554"/>
          </a:xfrm>
          <a:prstGeom prst="rect">
            <a:avLst/>
          </a:prstGeom>
          <a:noFill/>
        </p:spPr>
        <p:txBody>
          <a:bodyPr wrap="none" rtlCol="0">
            <a:spAutoFit/>
          </a:bodyPr>
          <a:lstStyle/>
          <a:p>
            <a:r>
              <a:rPr lang="en-US" sz="1600" dirty="0" smtClean="0"/>
              <a:t>* Additional market support to be announced later in CY11</a:t>
            </a:r>
          </a:p>
        </p:txBody>
      </p:sp>
    </p:spTree>
    <p:extLst>
      <p:ext uri="{BB962C8B-B14F-4D97-AF65-F5344CB8AC3E}">
        <p14:creationId xmlns:p14="http://schemas.microsoft.com/office/powerpoint/2010/main" val="14529711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of Advisor – Original Pitch</a:t>
            </a:r>
            <a:endParaRPr lang="en-US" dirty="0"/>
          </a:p>
        </p:txBody>
      </p:sp>
      <p:sp>
        <p:nvSpPr>
          <p:cNvPr id="7" name="Freeform 6"/>
          <p:cNvSpPr/>
          <p:nvPr/>
        </p:nvSpPr>
        <p:spPr>
          <a:xfrm>
            <a:off x="2167221" y="3991336"/>
            <a:ext cx="2560320" cy="2219785"/>
          </a:xfrm>
          <a:custGeom>
            <a:avLst/>
            <a:gdLst>
              <a:gd name="connsiteX0" fmla="*/ 233077 w 2454493"/>
              <a:gd name="connsiteY0" fmla="*/ 0 h 2219784"/>
              <a:gd name="connsiteX1" fmla="*/ 2221416 w 2454493"/>
              <a:gd name="connsiteY1" fmla="*/ 0 h 2219784"/>
              <a:gd name="connsiteX2" fmla="*/ 2454493 w 2454493"/>
              <a:gd name="connsiteY2" fmla="*/ 233077 h 2219784"/>
              <a:gd name="connsiteX3" fmla="*/ 2454493 w 2454493"/>
              <a:gd name="connsiteY3" fmla="*/ 2219784 h 2219784"/>
              <a:gd name="connsiteX4" fmla="*/ 2454493 w 2454493"/>
              <a:gd name="connsiteY4" fmla="*/ 2219784 h 2219784"/>
              <a:gd name="connsiteX5" fmla="*/ 0 w 2454493"/>
              <a:gd name="connsiteY5" fmla="*/ 2219784 h 2219784"/>
              <a:gd name="connsiteX6" fmla="*/ 0 w 2454493"/>
              <a:gd name="connsiteY6" fmla="*/ 2219784 h 2219784"/>
              <a:gd name="connsiteX7" fmla="*/ 0 w 2454493"/>
              <a:gd name="connsiteY7" fmla="*/ 233077 h 2219784"/>
              <a:gd name="connsiteX8" fmla="*/ 233077 w 2454493"/>
              <a:gd name="connsiteY8" fmla="*/ 0 h 221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493" h="2219784">
                <a:moveTo>
                  <a:pt x="2221416" y="2219784"/>
                </a:moveTo>
                <a:lnTo>
                  <a:pt x="233077" y="2219784"/>
                </a:lnTo>
                <a:cubicBezTo>
                  <a:pt x="104352" y="2219784"/>
                  <a:pt x="0" y="2115432"/>
                  <a:pt x="0" y="1986707"/>
                </a:cubicBezTo>
                <a:lnTo>
                  <a:pt x="0" y="0"/>
                </a:lnTo>
                <a:lnTo>
                  <a:pt x="0" y="0"/>
                </a:lnTo>
                <a:lnTo>
                  <a:pt x="2454493" y="0"/>
                </a:lnTo>
                <a:lnTo>
                  <a:pt x="2454493" y="0"/>
                </a:lnTo>
                <a:lnTo>
                  <a:pt x="2454493" y="1986707"/>
                </a:lnTo>
                <a:cubicBezTo>
                  <a:pt x="2454493" y="2115432"/>
                  <a:pt x="2350141" y="2219784"/>
                  <a:pt x="2221416" y="2219784"/>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182880" tIns="135129" rIns="203394" bIns="203394" numCol="1" spcCol="1270" anchor="t" anchorCtr="0">
            <a:noAutofit/>
          </a:bodyPr>
          <a:lstStyle/>
          <a:p>
            <a:pPr defTabSz="844550">
              <a:lnSpc>
                <a:spcPct val="90000"/>
              </a:lnSpc>
              <a:spcBef>
                <a:spcPct val="0"/>
              </a:spcBef>
              <a:spcAft>
                <a:spcPct val="35000"/>
              </a:spcAft>
            </a:pPr>
            <a:r>
              <a:rPr lang="en-US" sz="1900" dirty="0"/>
              <a:t>A Microsoft </a:t>
            </a:r>
            <a:r>
              <a:rPr lang="en-US" sz="1900" dirty="0" smtClean="0"/>
              <a:t>engineer “checklist</a:t>
            </a:r>
            <a:r>
              <a:rPr lang="en-US" sz="1900" dirty="0"/>
              <a:t>”</a:t>
            </a:r>
          </a:p>
          <a:p>
            <a:pPr marL="173038" lvl="4" indent="-173038">
              <a:lnSpc>
                <a:spcPct val="90000"/>
              </a:lnSpc>
              <a:spcBef>
                <a:spcPct val="20000"/>
              </a:spcBef>
              <a:spcAft>
                <a:spcPct val="15000"/>
              </a:spcAft>
              <a:buSzPct val="90000"/>
              <a:buBlip>
                <a:blip r:embed="rId3"/>
              </a:buBlip>
            </a:pPr>
            <a:r>
              <a:rPr lang="en-US" sz="1500" dirty="0">
                <a:solidFill>
                  <a:schemeClr val="bg1"/>
                </a:solidFill>
              </a:rPr>
              <a:t>Missing updates</a:t>
            </a:r>
          </a:p>
          <a:p>
            <a:pPr marL="173038" lvl="4" indent="-173038">
              <a:lnSpc>
                <a:spcPct val="90000"/>
              </a:lnSpc>
              <a:spcBef>
                <a:spcPct val="20000"/>
              </a:spcBef>
              <a:spcAft>
                <a:spcPct val="15000"/>
              </a:spcAft>
              <a:buSzPct val="90000"/>
              <a:buBlip>
                <a:blip r:embed="rId3"/>
              </a:buBlip>
            </a:pPr>
            <a:r>
              <a:rPr lang="en-US" sz="1500" dirty="0">
                <a:solidFill>
                  <a:schemeClr val="bg1"/>
                </a:solidFill>
              </a:rPr>
              <a:t>“Configuration” Advice</a:t>
            </a:r>
          </a:p>
          <a:p>
            <a:pPr marL="173038" lvl="4" indent="-173038">
              <a:lnSpc>
                <a:spcPct val="90000"/>
              </a:lnSpc>
              <a:spcBef>
                <a:spcPct val="20000"/>
              </a:spcBef>
              <a:spcAft>
                <a:spcPct val="15000"/>
              </a:spcAft>
              <a:buSzPct val="90000"/>
              <a:buBlip>
                <a:blip r:embed="rId3"/>
              </a:buBlip>
            </a:pPr>
            <a:r>
              <a:rPr lang="en-US" sz="1500" dirty="0">
                <a:solidFill>
                  <a:schemeClr val="bg1"/>
                </a:solidFill>
              </a:rPr>
              <a:t>Critical Events</a:t>
            </a:r>
          </a:p>
          <a:p>
            <a:pPr marL="173038" lvl="4" indent="-173038">
              <a:lnSpc>
                <a:spcPct val="90000"/>
              </a:lnSpc>
              <a:spcBef>
                <a:spcPct val="20000"/>
              </a:spcBef>
              <a:spcAft>
                <a:spcPct val="15000"/>
              </a:spcAft>
              <a:buSzPct val="90000"/>
              <a:buBlip>
                <a:blip r:embed="rId3"/>
              </a:buBlip>
            </a:pPr>
            <a:r>
              <a:rPr lang="en-US" sz="1500" dirty="0">
                <a:solidFill>
                  <a:schemeClr val="bg1"/>
                </a:solidFill>
              </a:rPr>
              <a:t>Support Polices</a:t>
            </a:r>
          </a:p>
        </p:txBody>
      </p:sp>
      <p:sp>
        <p:nvSpPr>
          <p:cNvPr id="10" name="Freeform 9"/>
          <p:cNvSpPr/>
          <p:nvPr/>
        </p:nvSpPr>
        <p:spPr>
          <a:xfrm>
            <a:off x="4849802" y="3991336"/>
            <a:ext cx="2560320" cy="2219785"/>
          </a:xfrm>
          <a:custGeom>
            <a:avLst/>
            <a:gdLst>
              <a:gd name="connsiteX0" fmla="*/ 233077 w 2454493"/>
              <a:gd name="connsiteY0" fmla="*/ 0 h 2219784"/>
              <a:gd name="connsiteX1" fmla="*/ 2221416 w 2454493"/>
              <a:gd name="connsiteY1" fmla="*/ 0 h 2219784"/>
              <a:gd name="connsiteX2" fmla="*/ 2454493 w 2454493"/>
              <a:gd name="connsiteY2" fmla="*/ 233077 h 2219784"/>
              <a:gd name="connsiteX3" fmla="*/ 2454493 w 2454493"/>
              <a:gd name="connsiteY3" fmla="*/ 2219784 h 2219784"/>
              <a:gd name="connsiteX4" fmla="*/ 2454493 w 2454493"/>
              <a:gd name="connsiteY4" fmla="*/ 2219784 h 2219784"/>
              <a:gd name="connsiteX5" fmla="*/ 0 w 2454493"/>
              <a:gd name="connsiteY5" fmla="*/ 2219784 h 2219784"/>
              <a:gd name="connsiteX6" fmla="*/ 0 w 2454493"/>
              <a:gd name="connsiteY6" fmla="*/ 2219784 h 2219784"/>
              <a:gd name="connsiteX7" fmla="*/ 0 w 2454493"/>
              <a:gd name="connsiteY7" fmla="*/ 233077 h 2219784"/>
              <a:gd name="connsiteX8" fmla="*/ 233077 w 2454493"/>
              <a:gd name="connsiteY8" fmla="*/ 0 h 221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493" h="2219784">
                <a:moveTo>
                  <a:pt x="2221416" y="2219784"/>
                </a:moveTo>
                <a:lnTo>
                  <a:pt x="233077" y="2219784"/>
                </a:lnTo>
                <a:cubicBezTo>
                  <a:pt x="104352" y="2219784"/>
                  <a:pt x="0" y="2115432"/>
                  <a:pt x="0" y="1986707"/>
                </a:cubicBezTo>
                <a:lnTo>
                  <a:pt x="0" y="0"/>
                </a:lnTo>
                <a:lnTo>
                  <a:pt x="0" y="0"/>
                </a:lnTo>
                <a:lnTo>
                  <a:pt x="2454493" y="0"/>
                </a:lnTo>
                <a:lnTo>
                  <a:pt x="2454493" y="0"/>
                </a:lnTo>
                <a:lnTo>
                  <a:pt x="2454493" y="1986707"/>
                </a:lnTo>
                <a:cubicBezTo>
                  <a:pt x="2454493" y="2115432"/>
                  <a:pt x="2350141" y="2219784"/>
                  <a:pt x="2221416" y="2219784"/>
                </a:cubicBez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82880" tIns="274320" rIns="137160" bIns="203394" numCol="1" spcCol="1270" anchor="t" anchorCtr="0">
            <a:noAutofit/>
          </a:bodyPr>
          <a:lstStyle/>
          <a:p>
            <a:pPr lvl="0" algn="r" defTabSz="844550" rtl="0">
              <a:lnSpc>
                <a:spcPct val="90000"/>
              </a:lnSpc>
              <a:spcBef>
                <a:spcPct val="0"/>
              </a:spcBef>
              <a:spcAft>
                <a:spcPct val="35000"/>
              </a:spcAft>
            </a:pPr>
            <a:r>
              <a:rPr lang="en-US" sz="1900" kern="1200" dirty="0" smtClean="0"/>
              <a:t>Update the checklist with new advice regularly</a:t>
            </a:r>
            <a:endParaRPr lang="en-US" sz="1900" kern="1200" dirty="0"/>
          </a:p>
        </p:txBody>
      </p:sp>
      <p:sp>
        <p:nvSpPr>
          <p:cNvPr id="12" name="Freeform 11"/>
          <p:cNvSpPr/>
          <p:nvPr/>
        </p:nvSpPr>
        <p:spPr>
          <a:xfrm>
            <a:off x="7532383" y="3991337"/>
            <a:ext cx="2560320" cy="2219784"/>
          </a:xfrm>
          <a:custGeom>
            <a:avLst/>
            <a:gdLst>
              <a:gd name="connsiteX0" fmla="*/ 233077 w 2454493"/>
              <a:gd name="connsiteY0" fmla="*/ 0 h 2219784"/>
              <a:gd name="connsiteX1" fmla="*/ 2221416 w 2454493"/>
              <a:gd name="connsiteY1" fmla="*/ 0 h 2219784"/>
              <a:gd name="connsiteX2" fmla="*/ 2454493 w 2454493"/>
              <a:gd name="connsiteY2" fmla="*/ 233077 h 2219784"/>
              <a:gd name="connsiteX3" fmla="*/ 2454493 w 2454493"/>
              <a:gd name="connsiteY3" fmla="*/ 2219784 h 2219784"/>
              <a:gd name="connsiteX4" fmla="*/ 2454493 w 2454493"/>
              <a:gd name="connsiteY4" fmla="*/ 2219784 h 2219784"/>
              <a:gd name="connsiteX5" fmla="*/ 0 w 2454493"/>
              <a:gd name="connsiteY5" fmla="*/ 2219784 h 2219784"/>
              <a:gd name="connsiteX6" fmla="*/ 0 w 2454493"/>
              <a:gd name="connsiteY6" fmla="*/ 2219784 h 2219784"/>
              <a:gd name="connsiteX7" fmla="*/ 0 w 2454493"/>
              <a:gd name="connsiteY7" fmla="*/ 233077 h 2219784"/>
              <a:gd name="connsiteX8" fmla="*/ 233077 w 2454493"/>
              <a:gd name="connsiteY8" fmla="*/ 0 h 221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4493" h="2219784">
                <a:moveTo>
                  <a:pt x="2221416" y="2219784"/>
                </a:moveTo>
                <a:lnTo>
                  <a:pt x="233077" y="2219784"/>
                </a:lnTo>
                <a:cubicBezTo>
                  <a:pt x="104352" y="2219784"/>
                  <a:pt x="0" y="2115432"/>
                  <a:pt x="0" y="1986707"/>
                </a:cubicBezTo>
                <a:lnTo>
                  <a:pt x="0" y="0"/>
                </a:lnTo>
                <a:lnTo>
                  <a:pt x="0" y="0"/>
                </a:lnTo>
                <a:lnTo>
                  <a:pt x="2454493" y="0"/>
                </a:lnTo>
                <a:lnTo>
                  <a:pt x="2454493" y="0"/>
                </a:lnTo>
                <a:lnTo>
                  <a:pt x="2454493" y="1986707"/>
                </a:lnTo>
                <a:cubicBezTo>
                  <a:pt x="2454493" y="2115432"/>
                  <a:pt x="2350141" y="2219784"/>
                  <a:pt x="2221416" y="2219784"/>
                </a:cubicBezTo>
                <a:close/>
              </a:path>
            </a:pathLst>
          </a:custGeom>
          <a:solidFill>
            <a:schemeClr val="tx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spcFirstLastPara="0" vert="horz" wrap="square" lIns="203394" tIns="274320" rIns="203395" bIns="203394" numCol="1" spcCol="1270" anchor="t" anchorCtr="0">
            <a:noAutofit/>
          </a:bodyPr>
          <a:lstStyle/>
          <a:p>
            <a:pPr lvl="0" algn="ctr" defTabSz="844550" rtl="0">
              <a:lnSpc>
                <a:spcPct val="90000"/>
              </a:lnSpc>
              <a:spcBef>
                <a:spcPct val="0"/>
              </a:spcBef>
              <a:spcAft>
                <a:spcPct val="35000"/>
              </a:spcAft>
            </a:pPr>
            <a:r>
              <a:rPr lang="en-US" sz="1900" kern="1200" dirty="0" smtClean="0"/>
              <a:t>Now automate it, store it in the cloud, and share data with CSS</a:t>
            </a:r>
            <a:endParaRPr lang="en-US" sz="1900" kern="1200" dirty="0"/>
          </a:p>
        </p:txBody>
      </p:sp>
      <p:sp>
        <p:nvSpPr>
          <p:cNvPr id="18" name="Rounded Rectangle 17"/>
          <p:cNvSpPr/>
          <p:nvPr/>
        </p:nvSpPr>
        <p:spPr>
          <a:xfrm>
            <a:off x="484719" y="1145891"/>
            <a:ext cx="11196238" cy="98288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t>Give you “up to date” </a:t>
            </a:r>
            <a:r>
              <a:rPr lang="en-US" sz="2000" b="1" dirty="0" smtClean="0"/>
              <a:t>Microsoft knowledge </a:t>
            </a:r>
            <a:r>
              <a:rPr lang="en-US" sz="2000" dirty="0" smtClean="0"/>
              <a:t>to help you </a:t>
            </a:r>
            <a:r>
              <a:rPr lang="en-US" sz="2000" b="1" dirty="0" smtClean="0"/>
              <a:t>prevent</a:t>
            </a:r>
            <a:r>
              <a:rPr lang="en-US" sz="2000" dirty="0" smtClean="0"/>
              <a:t> problems and react to </a:t>
            </a:r>
            <a:r>
              <a:rPr lang="en-US" sz="2000" b="1" dirty="0" smtClean="0"/>
              <a:t>critical situations </a:t>
            </a:r>
            <a:r>
              <a:rPr lang="en-US" sz="2000" dirty="0" smtClean="0"/>
              <a:t>in the form of an </a:t>
            </a:r>
            <a:r>
              <a:rPr lang="en-US" sz="2000" b="1" dirty="0" smtClean="0"/>
              <a:t>automated system</a:t>
            </a:r>
            <a:endParaRPr lang="en-US" sz="2000" b="1" dirty="0"/>
          </a:p>
        </p:txBody>
      </p:sp>
      <p:sp>
        <p:nvSpPr>
          <p:cNvPr id="19" name="Cloud Callout 18"/>
          <p:cNvSpPr/>
          <p:nvPr/>
        </p:nvSpPr>
        <p:spPr bwMode="auto">
          <a:xfrm>
            <a:off x="3880344" y="5855931"/>
            <a:ext cx="2692295" cy="557048"/>
          </a:xfrm>
          <a:prstGeom prst="cloudCallout">
            <a:avLst>
              <a:gd name="adj1" fmla="val -44306"/>
              <a:gd name="adj2" fmla="val -75237"/>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Customer experiences</a:t>
            </a:r>
          </a:p>
        </p:txBody>
      </p:sp>
      <p:sp>
        <p:nvSpPr>
          <p:cNvPr id="20" name="Explosion 2 19"/>
          <p:cNvSpPr/>
          <p:nvPr/>
        </p:nvSpPr>
        <p:spPr bwMode="auto">
          <a:xfrm>
            <a:off x="3845641" y="4613277"/>
            <a:ext cx="2031471" cy="499242"/>
          </a:xfrm>
          <a:prstGeom prst="irregularSeal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rules</a:t>
            </a:r>
          </a:p>
        </p:txBody>
      </p:sp>
      <p:sp>
        <p:nvSpPr>
          <p:cNvPr id="21" name="Cloud Callout 20"/>
          <p:cNvSpPr/>
          <p:nvPr/>
        </p:nvSpPr>
        <p:spPr bwMode="auto">
          <a:xfrm>
            <a:off x="7999412" y="5577799"/>
            <a:ext cx="3681545" cy="814552"/>
          </a:xfrm>
          <a:prstGeom prst="cloudCallout">
            <a:avLst>
              <a:gd name="adj1" fmla="val -8309"/>
              <a:gd name="adj2" fmla="val -77749"/>
            </a:avLst>
          </a:prstGeom>
          <a:solidFill>
            <a:schemeClr val="bg2"/>
          </a:solidFill>
          <a:ln>
            <a:solidFill>
              <a:schemeClr val="bg2">
                <a:lumMod val="50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rPr>
              <a:t>+configuration history!</a:t>
            </a:r>
          </a:p>
        </p:txBody>
      </p:sp>
      <p:sp>
        <p:nvSpPr>
          <p:cNvPr id="5" name="Rounded Rectangle 4"/>
          <p:cNvSpPr/>
          <p:nvPr/>
        </p:nvSpPr>
        <p:spPr>
          <a:xfrm>
            <a:off x="1916551" y="2175150"/>
            <a:ext cx="8355723" cy="1816187"/>
          </a:xfrm>
          <a:prstGeom prst="roundRect">
            <a:avLst>
              <a:gd name="adj" fmla="val 10000"/>
            </a:avLst>
          </a:prstGeom>
          <a:solidFill>
            <a:schemeClr val="tx2"/>
          </a:solidFill>
          <a:ln>
            <a:solidFill>
              <a:schemeClr val="tx2"/>
            </a:solidFill>
          </a:ln>
        </p:spPr>
        <p:style>
          <a:lnRef idx="1">
            <a:schemeClr val="accent6"/>
          </a:lnRef>
          <a:fillRef idx="2">
            <a:schemeClr val="accent6"/>
          </a:fillRef>
          <a:effectRef idx="1">
            <a:schemeClr val="accent6"/>
          </a:effectRef>
          <a:fontRef idx="minor">
            <a:schemeClr val="dk1"/>
          </a:fontRef>
        </p:style>
      </p:sp>
      <p:sp>
        <p:nvSpPr>
          <p:cNvPr id="6" name="Rounded Rectangle 5"/>
          <p:cNvSpPr/>
          <p:nvPr/>
        </p:nvSpPr>
        <p:spPr>
          <a:xfrm>
            <a:off x="2167222" y="2417308"/>
            <a:ext cx="2454493" cy="1331870"/>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l="-7000" r="-7000"/>
            </a:stretch>
          </a:blipFill>
        </p:spPr>
        <p:style>
          <a:lnRef idx="1">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8" name="Rounded Rectangle 7"/>
          <p:cNvSpPr/>
          <p:nvPr/>
        </p:nvSpPr>
        <p:spPr>
          <a:xfrm>
            <a:off x="4867165" y="2417308"/>
            <a:ext cx="2454493" cy="1331870"/>
          </a:xfrm>
          <a:prstGeom prst="roundRect">
            <a:avLst>
              <a:gd name="adj" fmla="val 10000"/>
            </a:avLst>
          </a:prstGeom>
          <a:blipFill>
            <a:blip r:embed="rId5">
              <a:extLst>
                <a:ext uri="{28A0092B-C50C-407E-A947-70E740481C1C}">
                  <a14:useLocalDpi xmlns:a14="http://schemas.microsoft.com/office/drawing/2010/main" val="0"/>
                </a:ext>
              </a:extLst>
            </a:blip>
            <a:srcRect/>
            <a:stretch>
              <a:fillRect t="-50000" b="-50000"/>
            </a:stretch>
          </a:blipFill>
        </p:spPr>
        <p:style>
          <a:lnRef idx="1">
            <a:schemeClr val="lt1">
              <a:hueOff val="0"/>
              <a:satOff val="0"/>
              <a:lumOff val="0"/>
              <a:alphaOff val="0"/>
            </a:schemeClr>
          </a:lnRef>
          <a:fillRef idx="1">
            <a:scrgbClr r="0" g="0" b="0"/>
          </a:fillRef>
          <a:effectRef idx="1">
            <a:schemeClr val="accent5">
              <a:tint val="50000"/>
              <a:hueOff val="-8096711"/>
              <a:satOff val="-156"/>
              <a:lumOff val="1289"/>
              <a:alphaOff val="0"/>
            </a:schemeClr>
          </a:effectRef>
          <a:fontRef idx="minor">
            <a:schemeClr val="lt1">
              <a:hueOff val="0"/>
              <a:satOff val="0"/>
              <a:lumOff val="0"/>
              <a:alphaOff val="0"/>
            </a:schemeClr>
          </a:fontRef>
        </p:style>
      </p:sp>
      <p:sp>
        <p:nvSpPr>
          <p:cNvPr id="11" name="Rounded Rectangle 10"/>
          <p:cNvSpPr/>
          <p:nvPr/>
        </p:nvSpPr>
        <p:spPr>
          <a:xfrm>
            <a:off x="7567108" y="2417308"/>
            <a:ext cx="2454493" cy="1331870"/>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l="-15000" r="-15000"/>
            </a:stretch>
          </a:blipFill>
        </p:spPr>
        <p:style>
          <a:lnRef idx="1">
            <a:schemeClr val="lt1">
              <a:hueOff val="0"/>
              <a:satOff val="0"/>
              <a:lumOff val="0"/>
              <a:alphaOff val="0"/>
            </a:schemeClr>
          </a:lnRef>
          <a:fillRef idx="1">
            <a:scrgbClr r="0" g="0" b="0"/>
          </a:fillRef>
          <a:effectRef idx="1">
            <a:schemeClr val="accent5">
              <a:tint val="50000"/>
              <a:hueOff val="-16193423"/>
              <a:satOff val="-312"/>
              <a:lumOff val="2577"/>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52111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1000" fill="hold"/>
                                        <p:tgtEl>
                                          <p:spTgt spid="20"/>
                                        </p:tgtEl>
                                        <p:attrNameLst>
                                          <p:attrName>ppt_x</p:attrName>
                                        </p:attrNameLst>
                                      </p:cBhvr>
                                      <p:tavLst>
                                        <p:tav tm="0">
                                          <p:val>
                                            <p:strVal val="#ppt_x"/>
                                          </p:val>
                                        </p:tav>
                                        <p:tav tm="100000">
                                          <p:val>
                                            <p:strVal val="#ppt_x"/>
                                          </p:val>
                                        </p:tav>
                                      </p:tavLst>
                                    </p:anim>
                                    <p:anim calcmode="lin" valueType="num">
                                      <p:cBhvr additive="base">
                                        <p:cTn id="35"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ppt_x"/>
                                          </p:val>
                                        </p:tav>
                                        <p:tav tm="100000">
                                          <p:val>
                                            <p:strVal val="#ppt_x"/>
                                          </p:val>
                                        </p:tav>
                                      </p:tavLst>
                                    </p:anim>
                                    <p:anim calcmode="lin" valueType="num">
                                      <p:cBhvr additive="base">
                                        <p:cTn id="5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Content Placeholder 2"/>
          <p:cNvSpPr>
            <a:spLocks noGrp="1"/>
          </p:cNvSpPr>
          <p:nvPr>
            <p:ph type="body" sz="quarter" idx="10"/>
          </p:nvPr>
        </p:nvSpPr>
        <p:spPr/>
        <p:txBody>
          <a:bodyPr/>
          <a:lstStyle/>
          <a:p>
            <a:r>
              <a:rPr lang="en-US" smtClean="0"/>
              <a:t>Just want to test Advisor? </a:t>
            </a:r>
          </a:p>
          <a:p>
            <a:pPr lvl="1"/>
            <a:r>
              <a:rPr lang="en-US" smtClean="0"/>
              <a:t>Sign up on </a:t>
            </a:r>
            <a:r>
              <a:rPr lang="en-US" smtClean="0">
                <a:hlinkClick r:id="rId3"/>
              </a:rPr>
              <a:t>www.SystemCenterAdvisor.com</a:t>
            </a:r>
            <a:r>
              <a:rPr lang="en-US" smtClean="0"/>
              <a:t>  </a:t>
            </a:r>
          </a:p>
          <a:p>
            <a:r>
              <a:rPr lang="en-US" smtClean="0"/>
              <a:t>Want to guide the future of Advisor?</a:t>
            </a:r>
          </a:p>
          <a:p>
            <a:pPr lvl="1"/>
            <a:r>
              <a:rPr lang="en-US" smtClean="0"/>
              <a:t>We’re looking for external customers for our TAP program. Please send nominations to: </a:t>
            </a:r>
            <a:r>
              <a:rPr lang="en-US" smtClean="0">
                <a:hlinkClick r:id="rId4"/>
              </a:rPr>
              <a:t>AtlTAPnm@microsoft.com</a:t>
            </a:r>
            <a:endParaRPr lang="en-US" smtClean="0"/>
          </a:p>
          <a:p>
            <a:pPr lvl="1"/>
            <a:r>
              <a:rPr lang="en-US" smtClean="0"/>
              <a:t>Requirements</a:t>
            </a:r>
          </a:p>
          <a:p>
            <a:pPr lvl="2"/>
            <a:r>
              <a:rPr lang="en-US" smtClean="0"/>
              <a:t>U.S.-based organization with Windows Servers physically located in U.S.</a:t>
            </a:r>
          </a:p>
          <a:p>
            <a:pPr lvl="2"/>
            <a:r>
              <a:rPr lang="en-US" smtClean="0"/>
              <a:t>Willing to deploy the Advisor agent on production systems</a:t>
            </a:r>
          </a:p>
          <a:p>
            <a:pPr lvl="2"/>
            <a:r>
              <a:rPr lang="en-US" smtClean="0"/>
              <a:t>Will commit time from DBA and/or IT Admin to provide detailed feedback on rules and functionality</a:t>
            </a:r>
            <a:endParaRPr lang="en-US" dirty="0"/>
          </a:p>
        </p:txBody>
      </p:sp>
    </p:spTree>
    <p:extLst>
      <p:ext uri="{BB962C8B-B14F-4D97-AF65-F5344CB8AC3E}">
        <p14:creationId xmlns:p14="http://schemas.microsoft.com/office/powerpoint/2010/main" val="387647272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 Review: Session Objectives and Takeaways</a:t>
            </a:r>
            <a:endParaRPr lang="en-US" dirty="0"/>
          </a:p>
        </p:txBody>
      </p:sp>
      <p:sp>
        <p:nvSpPr>
          <p:cNvPr id="5" name="Text Placeholder 4"/>
          <p:cNvSpPr>
            <a:spLocks noGrp="1"/>
          </p:cNvSpPr>
          <p:nvPr>
            <p:ph type="body" sz="quarter" idx="10"/>
          </p:nvPr>
        </p:nvSpPr>
        <p:spPr/>
        <p:txBody>
          <a:bodyPr/>
          <a:lstStyle/>
          <a:p>
            <a:r>
              <a:rPr lang="en-US" smtClean="0"/>
              <a:t>Session Objective(s):  </a:t>
            </a:r>
          </a:p>
          <a:p>
            <a:pPr lvl="1"/>
            <a:r>
              <a:rPr lang="en-US" smtClean="0"/>
              <a:t>Provide a quick overview of System Center Advisor</a:t>
            </a:r>
          </a:p>
          <a:p>
            <a:pPr lvl="1"/>
            <a:r>
              <a:rPr lang="en-US" smtClean="0"/>
              <a:t>Drill into Advisor architecture</a:t>
            </a:r>
          </a:p>
          <a:p>
            <a:pPr lvl="1"/>
            <a:r>
              <a:rPr lang="en-US" smtClean="0"/>
              <a:t>Show demos of the Advisor RC</a:t>
            </a:r>
          </a:p>
          <a:p>
            <a:pPr lvl="1"/>
            <a:r>
              <a:rPr lang="en-US" smtClean="0"/>
              <a:t>Outline pricing and licensing</a:t>
            </a:r>
          </a:p>
          <a:p>
            <a:r>
              <a:rPr lang="en-US" smtClean="0"/>
              <a:t>Key Takeaways:</a:t>
            </a:r>
          </a:p>
          <a:p>
            <a:pPr lvl="1"/>
            <a:r>
              <a:rPr lang="en-US" smtClean="0"/>
              <a:t>System Center Advisor is the connection between your servers and Microsoft Customer Support</a:t>
            </a:r>
          </a:p>
          <a:p>
            <a:pPr lvl="1"/>
            <a:r>
              <a:rPr lang="en-US" smtClean="0"/>
              <a:t>You can try it for free at </a:t>
            </a:r>
            <a:r>
              <a:rPr lang="en-US" smtClean="0">
                <a:hlinkClick r:id="rId3"/>
              </a:rPr>
              <a:t>www.SystemCenterAdvisor.com</a:t>
            </a:r>
            <a:endParaRPr lang="en-US" dirty="0" smtClean="0"/>
          </a:p>
        </p:txBody>
      </p:sp>
    </p:spTree>
    <p:extLst>
      <p:ext uri="{BB962C8B-B14F-4D97-AF65-F5344CB8AC3E}">
        <p14:creationId xmlns:p14="http://schemas.microsoft.com/office/powerpoint/2010/main" val="33700866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Microsoft System Center </a:t>
            </a:r>
            <a:r>
              <a:rPr lang="en-US" dirty="0" smtClean="0"/>
              <a:t/>
            </a:r>
            <a:br>
              <a:rPr lang="en-US" dirty="0" smtClean="0"/>
            </a:br>
            <a:r>
              <a:rPr lang="en-US" dirty="0" smtClean="0"/>
              <a:t>Advisor </a:t>
            </a:r>
            <a:r>
              <a:rPr lang="en-US" dirty="0"/>
              <a:t>Technical Overview</a:t>
            </a:r>
          </a:p>
        </p:txBody>
      </p:sp>
      <p:sp>
        <p:nvSpPr>
          <p:cNvPr id="3" name="Subtitle 2"/>
          <p:cNvSpPr>
            <a:spLocks noGrp="1"/>
          </p:cNvSpPr>
          <p:nvPr>
            <p:ph type="subTitle" idx="1"/>
          </p:nvPr>
        </p:nvSpPr>
        <p:spPr/>
        <p:txBody>
          <a:bodyPr/>
          <a:lstStyle/>
          <a:p>
            <a:r>
              <a:rPr lang="en-US" dirty="0" err="1" smtClean="0"/>
              <a:t>Sachin</a:t>
            </a:r>
            <a:r>
              <a:rPr lang="en-US" dirty="0" smtClean="0"/>
              <a:t> </a:t>
            </a:r>
            <a:r>
              <a:rPr lang="en-US" dirty="0" err="1" smtClean="0"/>
              <a:t>Agrawal</a:t>
            </a:r>
            <a:endParaRPr lang="en-US" dirty="0" smtClean="0"/>
          </a:p>
          <a:p>
            <a:r>
              <a:rPr lang="en-US" dirty="0" smtClean="0"/>
              <a:t>Senior Program Manager</a:t>
            </a:r>
          </a:p>
          <a:p>
            <a:r>
              <a:rPr lang="en-US" dirty="0" smtClean="0"/>
              <a:t>Microsoft Corporation</a:t>
            </a:r>
            <a:endParaRPr lang="en-US" dirty="0"/>
          </a:p>
        </p:txBody>
      </p:sp>
      <p:sp>
        <p:nvSpPr>
          <p:cNvPr id="4" name="Text Placeholder 3"/>
          <p:cNvSpPr>
            <a:spLocks noGrp="1"/>
          </p:cNvSpPr>
          <p:nvPr>
            <p:ph type="body" sz="quarter" idx="10"/>
          </p:nvPr>
        </p:nvSpPr>
        <p:spPr/>
        <p:txBody>
          <a:bodyPr/>
          <a:lstStyle/>
          <a:p>
            <a:r>
              <a:rPr lang="en-US" smtClean="0"/>
              <a:t>SIM349</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Questions?</a:t>
            </a:r>
            <a:endParaRPr lang="en-US" dirty="0"/>
          </a:p>
        </p:txBody>
      </p:sp>
      <p:sp>
        <p:nvSpPr>
          <p:cNvPr id="6" name="Title 5"/>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smtClean="0"/>
              <a:t>We may have answers… ;-)</a:t>
            </a:r>
            <a:endParaRPr lang="en-US" dirty="0"/>
          </a:p>
        </p:txBody>
      </p:sp>
    </p:spTree>
    <p:extLst>
      <p:ext uri="{BB962C8B-B14F-4D97-AF65-F5344CB8AC3E}">
        <p14:creationId xmlns:p14="http://schemas.microsoft.com/office/powerpoint/2010/main" val="124580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Appendix</a:t>
            </a:r>
            <a:endParaRPr lang="en-US" dirty="0"/>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33512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6268910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23288333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2161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4746346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 </a:t>
            </a:r>
            <a:r>
              <a:rPr lang="en-US" sz="700" dirty="0" smtClean="0">
                <a:gradFill>
                  <a:gsLst>
                    <a:gs pos="0">
                      <a:schemeClr val="tx1"/>
                    </a:gs>
                    <a:gs pos="100000">
                      <a:schemeClr val="tx1"/>
                    </a:gs>
                  </a:gsLst>
                  <a:lin ang="5400000" scaled="0"/>
                </a:gradFill>
                <a:latin typeface="Arial" pitchFamily="34" charset="0"/>
                <a:cs typeface="Arial" charset="0"/>
              </a:rPr>
              <a:t>2011 Microsoft </a:t>
            </a:r>
            <a:r>
              <a:rPr lang="en-US" sz="700" dirty="0">
                <a:gradFill>
                  <a:gsLst>
                    <a:gs pos="0">
                      <a:schemeClr val="tx1"/>
                    </a:gs>
                    <a:gs pos="100000">
                      <a:schemeClr val="tx1"/>
                    </a:gs>
                  </a:gsLst>
                  <a:lin ang="5400000" scaled="0"/>
                </a:gradFill>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Arial" pitchFamily="34" charset="0"/>
                <a:cs typeface="Arial" charset="0"/>
              </a:rPr>
              <a:t/>
            </a:r>
            <a:br>
              <a:rPr lang="en-US" sz="700" dirty="0" smtClean="0">
                <a:gradFill>
                  <a:gsLst>
                    <a:gs pos="0">
                      <a:schemeClr val="tx1"/>
                    </a:gs>
                    <a:gs pos="100000">
                      <a:schemeClr val="tx1"/>
                    </a:gs>
                  </a:gsLst>
                  <a:lin ang="5400000" scaled="0"/>
                </a:gradFill>
                <a:latin typeface="Arial" pitchFamily="34" charset="0"/>
                <a:cs typeface="Arial" charset="0"/>
              </a:rPr>
            </a:br>
            <a:r>
              <a:rPr lang="en-US" sz="700" dirty="0" smtClean="0">
                <a:gradFill>
                  <a:gsLst>
                    <a:gs pos="0">
                      <a:schemeClr val="tx1"/>
                    </a:gs>
                    <a:gs pos="100000">
                      <a:schemeClr val="tx1"/>
                    </a:gs>
                  </a:gsLst>
                  <a:lin ang="5400000" scaled="0"/>
                </a:gradFill>
                <a:latin typeface="Arial" pitchFamily="34" charset="0"/>
                <a:cs typeface="Arial" charset="0"/>
              </a:rPr>
              <a:t>on </a:t>
            </a:r>
            <a:r>
              <a:rPr lang="en-US" sz="700" dirty="0">
                <a:gradFill>
                  <a:gsLst>
                    <a:gs pos="0">
                      <a:schemeClr val="tx1"/>
                    </a:gs>
                    <a:gs pos="100000">
                      <a:schemeClr val="tx1"/>
                    </a:gs>
                  </a:gsLst>
                  <a:lin ang="5400000" scaled="0"/>
                </a:gradFill>
                <a:latin typeface="Arial"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Arial" pitchFamily="34" charset="0"/>
                <a:cs typeface="Arial" charset="0"/>
              </a:rPr>
              <a:t>. MICROSOFT </a:t>
            </a:r>
            <a:r>
              <a:rPr lang="en-US" sz="700" dirty="0">
                <a:gradFill>
                  <a:gsLst>
                    <a:gs pos="0">
                      <a:schemeClr val="tx1"/>
                    </a:gs>
                    <a:gs pos="100000">
                      <a:schemeClr val="tx1"/>
                    </a:gs>
                  </a:gsLst>
                  <a:lin ang="5400000" scaled="0"/>
                </a:gradFill>
                <a:latin typeface="Arial"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10"/>
          </p:nvPr>
        </p:nvSpPr>
        <p:spPr/>
        <p:txBody>
          <a:bodyPr/>
          <a:lstStyle/>
          <a:p>
            <a:r>
              <a:rPr lang="en-US" smtClean="0"/>
              <a:t>Session Objective(s):  </a:t>
            </a:r>
          </a:p>
          <a:p>
            <a:pPr lvl="1"/>
            <a:r>
              <a:rPr lang="en-US" smtClean="0"/>
              <a:t>Provide a quick overview of System Center Advisor</a:t>
            </a:r>
          </a:p>
          <a:p>
            <a:pPr lvl="1"/>
            <a:r>
              <a:rPr lang="en-US" smtClean="0"/>
              <a:t>Drill into Advisor architecture</a:t>
            </a:r>
          </a:p>
          <a:p>
            <a:pPr lvl="1"/>
            <a:r>
              <a:rPr lang="en-US" smtClean="0"/>
              <a:t>Show demos of the Advisor RC</a:t>
            </a:r>
          </a:p>
          <a:p>
            <a:pPr lvl="1"/>
            <a:r>
              <a:rPr lang="en-US" smtClean="0"/>
              <a:t>Outline pricing and licensing</a:t>
            </a:r>
          </a:p>
          <a:p>
            <a:r>
              <a:rPr lang="en-US" smtClean="0"/>
              <a:t>Key Takeaways:</a:t>
            </a:r>
          </a:p>
          <a:p>
            <a:pPr lvl="1"/>
            <a:r>
              <a:rPr lang="en-US" smtClean="0"/>
              <a:t>System Center Advisor is the connection between your servers and Microsoft Customer Support</a:t>
            </a:r>
          </a:p>
          <a:p>
            <a:pPr lvl="1"/>
            <a:r>
              <a:rPr lang="en-US" smtClean="0"/>
              <a:t>You can try it for free at </a:t>
            </a:r>
            <a:r>
              <a:rPr lang="en-US" smtClean="0">
                <a:hlinkClick r:id="rId3"/>
              </a:rPr>
              <a:t>www.SystemCenterAdvisor.com</a:t>
            </a:r>
            <a:endParaRPr lang="en-US" dirty="0"/>
          </a:p>
        </p:txBody>
      </p:sp>
    </p:spTree>
    <p:extLst>
      <p:ext uri="{BB962C8B-B14F-4D97-AF65-F5344CB8AC3E}">
        <p14:creationId xmlns:p14="http://schemas.microsoft.com/office/powerpoint/2010/main" val="19738993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Customer Challenges</a:t>
            </a:r>
            <a:endParaRPr lang="en-US" dirty="0"/>
          </a:p>
        </p:txBody>
      </p:sp>
      <p:sp>
        <p:nvSpPr>
          <p:cNvPr id="46" name="TextBox 45"/>
          <p:cNvSpPr txBox="1"/>
          <p:nvPr/>
        </p:nvSpPr>
        <p:spPr>
          <a:xfrm>
            <a:off x="4530913" y="1627385"/>
            <a:ext cx="3169095" cy="4690603"/>
          </a:xfrm>
          <a:prstGeom prst="roundRect">
            <a:avLst/>
          </a:prstGeom>
          <a:solidFill>
            <a:schemeClr val="tx2">
              <a:alpha val="50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contourClr>
              <a:srgbClr val="7DDDFF">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2000" kern="0" dirty="0" smtClean="0">
              <a:solidFill>
                <a:schemeClr val="bg1"/>
              </a:solidFill>
              <a:effectLst>
                <a:outerShdw blurRad="38100" dist="38100" dir="2700000" algn="tl">
                  <a:srgbClr val="000000">
                    <a:alpha val="43137"/>
                  </a:srgbClr>
                </a:outerShdw>
              </a:effectLst>
              <a:ea typeface="+mn-ea"/>
              <a:cs typeface="+mn-cs"/>
            </a:endParaRPr>
          </a:p>
        </p:txBody>
      </p:sp>
      <p:sp>
        <p:nvSpPr>
          <p:cNvPr id="47" name="TextBox 46"/>
          <p:cNvSpPr txBox="1"/>
          <p:nvPr/>
        </p:nvSpPr>
        <p:spPr>
          <a:xfrm>
            <a:off x="4530914" y="4118194"/>
            <a:ext cx="3087101" cy="2189830"/>
          </a:xfrm>
          <a:prstGeom prst="rect">
            <a:avLst/>
          </a:prstGeom>
          <a:noFill/>
        </p:spPr>
        <p:txBody>
          <a:bodyPr wrap="square" rtlCol="0">
            <a:spAutoFit/>
          </a:bodyPr>
          <a:lstStyle/>
          <a:p>
            <a:pPr marL="342900" lvl="1" indent="-228600">
              <a:lnSpc>
                <a:spcPct val="90000"/>
              </a:lnSpc>
              <a:spcBef>
                <a:spcPct val="20000"/>
              </a:spcBef>
              <a:spcAft>
                <a:spcPts val="300"/>
              </a:spcAft>
              <a:buClr>
                <a:srgbClr val="2D2D2D"/>
              </a:buClr>
              <a:buSzPct val="90000"/>
              <a:buBlip>
                <a:blip r:embed="rId3"/>
              </a:buBlip>
              <a:defRPr/>
            </a:pPr>
            <a:r>
              <a:rPr lang="en-US" dirty="0">
                <a:gradFill>
                  <a:gsLst>
                    <a:gs pos="0">
                      <a:schemeClr val="tx1"/>
                    </a:gs>
                    <a:gs pos="86000">
                      <a:schemeClr val="tx1"/>
                    </a:gs>
                  </a:gsLst>
                  <a:lin ang="5400000" scaled="0"/>
                </a:gradFill>
              </a:rPr>
              <a:t>Time lag between discovering issue and resolving </a:t>
            </a:r>
          </a:p>
          <a:p>
            <a:pPr marL="342900" lvl="1" indent="-228600">
              <a:lnSpc>
                <a:spcPct val="90000"/>
              </a:lnSpc>
              <a:spcBef>
                <a:spcPct val="20000"/>
              </a:spcBef>
              <a:spcAft>
                <a:spcPts val="300"/>
              </a:spcAft>
              <a:buClr>
                <a:srgbClr val="2D2D2D"/>
              </a:buClr>
              <a:buSzPct val="90000"/>
              <a:buBlip>
                <a:blip r:embed="rId3"/>
              </a:buBlip>
              <a:defRPr/>
            </a:pPr>
            <a:r>
              <a:rPr lang="en-US" dirty="0">
                <a:gradFill>
                  <a:gsLst>
                    <a:gs pos="0">
                      <a:schemeClr val="tx1"/>
                    </a:gs>
                    <a:gs pos="86000">
                      <a:schemeClr val="tx1"/>
                    </a:gs>
                  </a:gsLst>
                  <a:lin ang="5400000" scaled="0"/>
                </a:gradFill>
              </a:rPr>
              <a:t>Difficult to find solutions and patches that can help resolve issue</a:t>
            </a:r>
          </a:p>
          <a:p>
            <a:pPr marL="231775" lvl="1" indent="-231775" eaLnBrk="0" hangingPunct="0">
              <a:spcBef>
                <a:spcPts val="0"/>
              </a:spcBef>
              <a:spcAft>
                <a:spcPts val="300"/>
              </a:spcAft>
              <a:buClr>
                <a:srgbClr val="2D2D2D"/>
              </a:buClr>
              <a:buSzPct val="90000"/>
              <a:buBlip>
                <a:blip r:embed="rId4"/>
              </a:buBlip>
              <a:defRPr/>
            </a:pPr>
            <a:endParaRPr lang="en-US" sz="1400" kern="0" dirty="0" smtClean="0">
              <a:solidFill>
                <a:schemeClr val="bg1"/>
              </a:solidFill>
              <a:ea typeface="ＭＳ Ｐゴシック" charset="-128"/>
              <a:cs typeface="ＭＳ Ｐゴシック" charset="-128"/>
            </a:endParaRPr>
          </a:p>
          <a:p>
            <a:pPr marL="231775" lvl="1" indent="-231775" eaLnBrk="0" hangingPunct="0">
              <a:spcBef>
                <a:spcPts val="0"/>
              </a:spcBef>
              <a:spcAft>
                <a:spcPts val="300"/>
              </a:spcAft>
              <a:buClr>
                <a:srgbClr val="2D2D2D"/>
              </a:buClr>
              <a:buSzPct val="90000"/>
              <a:buBlip>
                <a:blip r:embed="rId4"/>
              </a:buBlip>
              <a:defRPr/>
            </a:pPr>
            <a:endParaRPr lang="en-US" sz="1400" kern="0" dirty="0" smtClean="0">
              <a:solidFill>
                <a:schemeClr val="bg1"/>
              </a:solidFill>
              <a:ea typeface="ＭＳ Ｐゴシック" charset="-128"/>
              <a:cs typeface="ＭＳ Ｐゴシック" charset="-128"/>
            </a:endParaRPr>
          </a:p>
        </p:txBody>
      </p:sp>
      <p:sp>
        <p:nvSpPr>
          <p:cNvPr id="53" name="TextBox 52"/>
          <p:cNvSpPr txBox="1"/>
          <p:nvPr/>
        </p:nvSpPr>
        <p:spPr>
          <a:xfrm>
            <a:off x="7793852" y="1631543"/>
            <a:ext cx="3169095" cy="4705351"/>
          </a:xfrm>
          <a:prstGeom prst="roundRect">
            <a:avLst/>
          </a:prstGeom>
          <a:solidFill>
            <a:schemeClr val="accent4">
              <a:alpha val="5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FFCB08">
                <a:satMod val="300000"/>
              </a:srgbClr>
            </a:contourClr>
          </a:sp3d>
        </p:spPr>
        <p:txBody>
          <a:bodyPr vert="horz" wrap="square" lIns="91436" tIns="45718" rIns="91436" bIns="45718" numCol="1" rtlCol="0" anchor="ctr" anchorCtr="0" compatLnSpc="1">
            <a:prstTxWarp prst="textNoShape">
              <a:avLst/>
            </a:prstTxWarp>
          </a:bodyPr>
          <a:lstStyle/>
          <a:p>
            <a:pPr algn="ctr" defTabSz="914099">
              <a:defRPr/>
            </a:pPr>
            <a:endParaRPr lang="en-US" sz="2000" kern="0" dirty="0" smtClean="0">
              <a:solidFill>
                <a:schemeClr val="bg1"/>
              </a:solidFill>
              <a:effectLst>
                <a:outerShdw blurRad="38100" dist="38100" dir="2700000" algn="tl">
                  <a:srgbClr val="000000">
                    <a:alpha val="43137"/>
                  </a:srgbClr>
                </a:outerShdw>
              </a:effectLst>
              <a:ea typeface="+mn-ea"/>
              <a:cs typeface="+mn-cs"/>
            </a:endParaRPr>
          </a:p>
        </p:txBody>
      </p:sp>
      <p:sp>
        <p:nvSpPr>
          <p:cNvPr id="54" name="TextBox 53"/>
          <p:cNvSpPr txBox="1"/>
          <p:nvPr/>
        </p:nvSpPr>
        <p:spPr>
          <a:xfrm>
            <a:off x="7786093" y="4118195"/>
            <a:ext cx="3253984" cy="1931298"/>
          </a:xfrm>
          <a:prstGeom prst="rect">
            <a:avLst/>
          </a:prstGeom>
          <a:noFill/>
        </p:spPr>
        <p:txBody>
          <a:bodyPr wrap="square" rtlCol="0">
            <a:spAutoFit/>
          </a:bodyPr>
          <a:lstStyle/>
          <a:p>
            <a:pPr marL="342900" lvl="1" indent="-228600">
              <a:lnSpc>
                <a:spcPct val="90000"/>
              </a:lnSpc>
              <a:spcBef>
                <a:spcPct val="20000"/>
              </a:spcBef>
              <a:spcAft>
                <a:spcPts val="300"/>
              </a:spcAft>
              <a:buClr>
                <a:srgbClr val="2D2D2D"/>
              </a:buClr>
              <a:buSzPct val="90000"/>
              <a:buBlip>
                <a:blip r:embed="rId3"/>
              </a:buBlip>
              <a:defRPr/>
            </a:pPr>
            <a:r>
              <a:rPr lang="en-US" dirty="0">
                <a:gradFill>
                  <a:gsLst>
                    <a:gs pos="0">
                      <a:schemeClr val="tx1"/>
                    </a:gs>
                    <a:gs pos="86000">
                      <a:schemeClr val="tx1"/>
                    </a:gs>
                  </a:gsLst>
                  <a:lin ang="5400000" scaled="0"/>
                </a:gradFill>
              </a:rPr>
              <a:t>Service outages expensive and painful</a:t>
            </a:r>
          </a:p>
          <a:p>
            <a:pPr marL="342900" lvl="1" indent="-228600">
              <a:lnSpc>
                <a:spcPct val="90000"/>
              </a:lnSpc>
              <a:spcBef>
                <a:spcPct val="20000"/>
              </a:spcBef>
              <a:spcAft>
                <a:spcPts val="300"/>
              </a:spcAft>
              <a:buClr>
                <a:srgbClr val="2D2D2D"/>
              </a:buClr>
              <a:buSzPct val="90000"/>
              <a:buBlip>
                <a:blip r:embed="rId3"/>
              </a:buBlip>
              <a:defRPr/>
            </a:pPr>
            <a:r>
              <a:rPr lang="en-US" dirty="0">
                <a:gradFill>
                  <a:gsLst>
                    <a:gs pos="0">
                      <a:schemeClr val="tx1"/>
                    </a:gs>
                    <a:gs pos="86000">
                      <a:schemeClr val="tx1"/>
                    </a:gs>
                  </a:gsLst>
                  <a:lin ang="5400000" scaled="0"/>
                </a:gradFill>
              </a:rPr>
              <a:t>Today’s management products are often focused on detecting outages rather than preventing them</a:t>
            </a:r>
          </a:p>
        </p:txBody>
      </p:sp>
      <p:sp>
        <p:nvSpPr>
          <p:cNvPr id="56" name="TextBox 55"/>
          <p:cNvSpPr txBox="1"/>
          <p:nvPr/>
        </p:nvSpPr>
        <p:spPr>
          <a:xfrm>
            <a:off x="1266249" y="1612636"/>
            <a:ext cx="3169095" cy="4705351"/>
          </a:xfrm>
          <a:prstGeom prst="roundRect">
            <a:avLst/>
          </a:prstGeom>
          <a:solidFill>
            <a:schemeClr val="bg2">
              <a:alpha val="50000"/>
            </a:schemeClr>
          </a:solidFill>
          <a:ln>
            <a:noFill/>
            <a:headEnd type="none" w="med" len="med"/>
            <a:tailEnd type="none" w="med" len="med"/>
          </a:ln>
        </p:spPr>
        <p:txBody>
          <a:bodyPr lIns="182880" tIns="0" rIns="0" bIns="0" anchor="ctr"/>
          <a:lstStyle/>
          <a:p>
            <a:pPr marL="231775" lvl="1" indent="-231775" defTabSz="914099" eaLnBrk="0" hangingPunct="0">
              <a:spcBef>
                <a:spcPts val="0"/>
              </a:spcBef>
              <a:spcAft>
                <a:spcPts val="0"/>
              </a:spcAft>
              <a:buClr>
                <a:srgbClr val="2D2D2D"/>
              </a:buClr>
              <a:buSzPct val="90000"/>
              <a:buBlip>
                <a:blip r:embed="rId4"/>
              </a:buBlip>
              <a:defRPr/>
            </a:pPr>
            <a:endParaRPr lang="en-US" sz="1600" kern="0" dirty="0" smtClean="0">
              <a:solidFill>
                <a:schemeClr val="bg1"/>
              </a:solidFill>
              <a:effectLst>
                <a:outerShdw blurRad="38100" dist="38100" dir="2700000" algn="tl">
                  <a:srgbClr val="000000">
                    <a:alpha val="43137"/>
                  </a:srgbClr>
                </a:outerShdw>
              </a:effectLst>
              <a:ea typeface="ＭＳ Ｐゴシック" charset="-128"/>
              <a:cs typeface="ＭＳ Ｐゴシック" charset="-128"/>
            </a:endParaRPr>
          </a:p>
        </p:txBody>
      </p:sp>
      <p:sp>
        <p:nvSpPr>
          <p:cNvPr id="57" name="TextBox 56"/>
          <p:cNvSpPr txBox="1"/>
          <p:nvPr/>
        </p:nvSpPr>
        <p:spPr>
          <a:xfrm>
            <a:off x="1258489" y="4115914"/>
            <a:ext cx="3007599" cy="1931298"/>
          </a:xfrm>
          <a:prstGeom prst="rect">
            <a:avLst/>
          </a:prstGeom>
          <a:noFill/>
        </p:spPr>
        <p:txBody>
          <a:bodyPr wrap="square" rtlCol="0">
            <a:spAutoFit/>
          </a:bodyPr>
          <a:lstStyle/>
          <a:p>
            <a:pPr marL="342900" lvl="1" indent="-228600">
              <a:lnSpc>
                <a:spcPct val="90000"/>
              </a:lnSpc>
              <a:spcBef>
                <a:spcPct val="20000"/>
              </a:spcBef>
              <a:spcAft>
                <a:spcPts val="300"/>
              </a:spcAft>
              <a:buClr>
                <a:srgbClr val="2D2D2D"/>
              </a:buClr>
              <a:buSzPct val="90000"/>
              <a:buBlip>
                <a:blip r:embed="rId3"/>
              </a:buBlip>
              <a:defRPr/>
            </a:pPr>
            <a:r>
              <a:rPr lang="en-US" dirty="0">
                <a:gradFill>
                  <a:gsLst>
                    <a:gs pos="0">
                      <a:schemeClr val="tx1"/>
                    </a:gs>
                    <a:gs pos="86000">
                      <a:schemeClr val="tx1"/>
                    </a:gs>
                  </a:gsLst>
                  <a:lin ang="5400000" scaled="0"/>
                </a:gradFill>
              </a:rPr>
              <a:t>Incorrect configuration of servers often causes performance and availability issues</a:t>
            </a:r>
          </a:p>
          <a:p>
            <a:pPr marL="342900" lvl="1" indent="-228600">
              <a:lnSpc>
                <a:spcPct val="90000"/>
              </a:lnSpc>
              <a:spcBef>
                <a:spcPct val="20000"/>
              </a:spcBef>
              <a:spcAft>
                <a:spcPts val="300"/>
              </a:spcAft>
              <a:buClr>
                <a:srgbClr val="2D2D2D"/>
              </a:buClr>
              <a:buSzPct val="90000"/>
              <a:buBlip>
                <a:blip r:embed="rId3"/>
              </a:buBlip>
              <a:defRPr/>
            </a:pPr>
            <a:r>
              <a:rPr lang="en-US" dirty="0">
                <a:gradFill>
                  <a:gsLst>
                    <a:gs pos="0">
                      <a:schemeClr val="tx1"/>
                    </a:gs>
                    <a:gs pos="86000">
                      <a:schemeClr val="tx1"/>
                    </a:gs>
                  </a:gsLst>
                  <a:lin ang="5400000" scaled="0"/>
                </a:gradFill>
              </a:rPr>
              <a:t>The right knowledge is hard to find and often out of date</a:t>
            </a:r>
          </a:p>
        </p:txBody>
      </p:sp>
      <p:sp>
        <p:nvSpPr>
          <p:cNvPr id="6" name="Rounded Rectangle 5"/>
          <p:cNvSpPr/>
          <p:nvPr/>
        </p:nvSpPr>
        <p:spPr bwMode="auto">
          <a:xfrm>
            <a:off x="1165700" y="3223647"/>
            <a:ext cx="9874377" cy="753119"/>
          </a:xfrm>
          <a:prstGeom prst="roundRect">
            <a:avLst>
              <a:gd name="adj" fmla="val 9033"/>
            </a:avLst>
          </a:prstGeom>
          <a:solidFill>
            <a:schemeClr val="accent6"/>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70C0">
                <a:satMod val="300000"/>
              </a:srgbClr>
            </a:contourClr>
          </a:sp3d>
        </p:spPr>
        <p:txBody>
          <a:bodyPr vert="horz" wrap="square" lIns="91436" tIns="45718" rIns="91436" bIns="45718" numCol="1" rtlCol="0" anchor="ctr" anchorCtr="0" compatLnSpc="1">
            <a:prstTxWarp prst="textNoShape">
              <a:avLst/>
            </a:prstTxWarp>
          </a:bodyPr>
          <a:lstStyle/>
          <a:p>
            <a:pPr lvl="0" algn="ctr" defTabSz="914099">
              <a:defRPr/>
            </a:pPr>
            <a:r>
              <a:rPr lang="en-US" kern="0" dirty="0"/>
              <a:t>Properly configuring and maintaining servers to improve performance and reduce downtime</a:t>
            </a:r>
            <a:endParaRPr lang="en-US" kern="0" dirty="0" smtClean="0"/>
          </a:p>
        </p:txBody>
      </p:sp>
      <p:pic>
        <p:nvPicPr>
          <p:cNvPr id="55300" name="Picture 4" descr="C:\Users\Chrissy\Pictures\DVD_ART36\Artwork_Imagery\Brand Photos\Scenarios\FY09 Office Brand - No_exp\man working office computer phone.png"/>
          <p:cNvPicPr>
            <a:picLocks noChangeAspect="1" noChangeArrowheads="1"/>
          </p:cNvPicPr>
          <p:nvPr/>
        </p:nvPicPr>
        <p:blipFill>
          <a:blip r:embed="rId5" cstate="print"/>
          <a:stretch>
            <a:fillRect/>
          </a:stretch>
        </p:blipFill>
        <p:spPr bwMode="auto">
          <a:xfrm>
            <a:off x="5321878" y="2256926"/>
            <a:ext cx="1571181" cy="943540"/>
          </a:xfrm>
          <a:prstGeom prst="rect">
            <a:avLst/>
          </a:prstGeom>
          <a:noFill/>
          <a:ln>
            <a:noFill/>
          </a:ln>
        </p:spPr>
      </p:pic>
      <p:pic>
        <p:nvPicPr>
          <p:cNvPr id="55301" name="Picture 5" descr="C:\Users\Chrissy\Pictures\DVD_ART36\Artwork_Imagery\Brand Photos\Scenarios\FY07-FY09 MS Hardware - no exp\atural Ergonomic Desktop 7000 woman pc desk office IW worker employee overhead.png"/>
          <p:cNvPicPr>
            <a:picLocks noChangeAspect="1" noChangeArrowheads="1"/>
          </p:cNvPicPr>
          <p:nvPr/>
        </p:nvPicPr>
        <p:blipFill>
          <a:blip r:embed="rId6" cstate="print"/>
          <a:stretch>
            <a:fillRect/>
          </a:stretch>
        </p:blipFill>
        <p:spPr bwMode="auto">
          <a:xfrm>
            <a:off x="2047681" y="2227831"/>
            <a:ext cx="1529616" cy="1018358"/>
          </a:xfrm>
          <a:prstGeom prst="rect">
            <a:avLst/>
          </a:prstGeom>
          <a:noFill/>
          <a:ln>
            <a:noFill/>
          </a:ln>
        </p:spPr>
      </p:pic>
      <p:pic>
        <p:nvPicPr>
          <p:cNvPr id="55303" name="Picture 7" descr="C:\Users\Chrissy\Pictures\DVD_ART36\Artwork_Imagery\Brand Photos\Scenarios\FY08 Brand - Business - No_exp\Woman mobile protable server IT Pro Enterprise.png"/>
          <p:cNvPicPr>
            <a:picLocks noChangeAspect="1" noChangeArrowheads="1"/>
          </p:cNvPicPr>
          <p:nvPr/>
        </p:nvPicPr>
        <p:blipFill>
          <a:blip r:embed="rId7" cstate="print"/>
          <a:stretch>
            <a:fillRect/>
          </a:stretch>
        </p:blipFill>
        <p:spPr bwMode="auto">
          <a:xfrm>
            <a:off x="8569099" y="2184374"/>
            <a:ext cx="1637686" cy="1093176"/>
          </a:xfrm>
          <a:prstGeom prst="rect">
            <a:avLst/>
          </a:prstGeom>
          <a:noFill/>
          <a:ln>
            <a:noFill/>
          </a:ln>
        </p:spPr>
      </p:pic>
      <p:sp>
        <p:nvSpPr>
          <p:cNvPr id="75" name="TextBox 74"/>
          <p:cNvSpPr txBox="1"/>
          <p:nvPr/>
        </p:nvSpPr>
        <p:spPr>
          <a:xfrm>
            <a:off x="4533735" y="1328934"/>
            <a:ext cx="3169095" cy="838201"/>
          </a:xfrm>
          <a:prstGeom prst="roundRect">
            <a:avLst>
              <a:gd name="adj" fmla="val 24243"/>
            </a:avLst>
          </a:prstGeom>
          <a:solidFill>
            <a:schemeClr val="tx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DDDFF">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buNone/>
              <a:defRPr/>
            </a:pPr>
            <a:endParaRPr lang="en-US" sz="2000" kern="0" dirty="0" smtClean="0">
              <a:solidFill>
                <a:schemeClr val="bg1"/>
              </a:solidFill>
              <a:effectLst>
                <a:outerShdw blurRad="38100" dist="38100" dir="2700000" algn="tl">
                  <a:srgbClr val="000000">
                    <a:alpha val="43137"/>
                  </a:srgbClr>
                </a:outerShdw>
              </a:effectLst>
              <a:ea typeface="+mn-ea"/>
              <a:cs typeface="+mn-cs"/>
            </a:endParaRPr>
          </a:p>
        </p:txBody>
      </p:sp>
      <p:sp>
        <p:nvSpPr>
          <p:cNvPr id="76" name="TextBox 75"/>
          <p:cNvSpPr txBox="1"/>
          <p:nvPr/>
        </p:nvSpPr>
        <p:spPr>
          <a:xfrm>
            <a:off x="7799496" y="1333093"/>
            <a:ext cx="3169095" cy="838201"/>
          </a:xfrm>
          <a:prstGeom prst="roundRect">
            <a:avLst>
              <a:gd name="adj" fmla="val 24243"/>
            </a:avLst>
          </a:prstGeom>
          <a:solidFill>
            <a:schemeClr val="accent4"/>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B08">
                <a:satMod val="300000"/>
              </a:srgbClr>
            </a:contourClr>
          </a:sp3d>
        </p:spPr>
        <p:txBody>
          <a:bodyPr vert="horz" wrap="square" lIns="91436" tIns="45718" rIns="91436" bIns="45718" numCol="1" rtlCol="0" anchor="ctr" anchorCtr="0" compatLnSpc="1">
            <a:prstTxWarp prst="textNoShape">
              <a:avLst/>
            </a:prstTxWarp>
          </a:bodyPr>
          <a:lstStyle/>
          <a:p>
            <a:pPr algn="ctr" defTabSz="914099">
              <a:buNone/>
              <a:defRPr/>
            </a:pPr>
            <a:endParaRPr lang="en-US" sz="2000" kern="0" dirty="0" smtClean="0">
              <a:solidFill>
                <a:schemeClr val="bg1"/>
              </a:solidFill>
              <a:effectLst>
                <a:outerShdw blurRad="38100" dist="38100" dir="2700000" algn="tl">
                  <a:srgbClr val="000000">
                    <a:alpha val="43137"/>
                  </a:srgbClr>
                </a:outerShdw>
              </a:effectLst>
              <a:ea typeface="+mn-ea"/>
              <a:cs typeface="+mn-cs"/>
            </a:endParaRPr>
          </a:p>
        </p:txBody>
      </p:sp>
      <p:sp>
        <p:nvSpPr>
          <p:cNvPr id="77" name="TextBox 76"/>
          <p:cNvSpPr txBox="1"/>
          <p:nvPr/>
        </p:nvSpPr>
        <p:spPr>
          <a:xfrm>
            <a:off x="1274713" y="1314187"/>
            <a:ext cx="3169095" cy="838201"/>
          </a:xfrm>
          <a:prstGeom prst="roundRect">
            <a:avLst>
              <a:gd name="adj" fmla="val 24243"/>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D9922">
                <a:satMod val="300000"/>
              </a:srgbClr>
            </a:contourClr>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buNone/>
              <a:defRPr/>
            </a:pPr>
            <a:endParaRPr lang="en-US" sz="2000" kern="0" dirty="0" smtClean="0">
              <a:solidFill>
                <a:schemeClr val="bg1"/>
              </a:solidFill>
              <a:ea typeface="+mn-ea"/>
              <a:cs typeface="+mn-cs"/>
            </a:endParaRPr>
          </a:p>
        </p:txBody>
      </p:sp>
      <p:sp>
        <p:nvSpPr>
          <p:cNvPr id="59" name="TextBox 58"/>
          <p:cNvSpPr txBox="1"/>
          <p:nvPr/>
        </p:nvSpPr>
        <p:spPr>
          <a:xfrm>
            <a:off x="4871297" y="1446525"/>
            <a:ext cx="2326519" cy="646331"/>
          </a:xfrm>
          <a:prstGeom prst="rect">
            <a:avLst/>
          </a:prstGeom>
          <a:noFill/>
          <a:ln>
            <a:noFill/>
          </a:ln>
        </p:spPr>
        <p:txBody>
          <a:bodyPr wrap="square" rtlCol="0">
            <a:spAutoFit/>
          </a:bodyPr>
          <a:lstStyle/>
          <a:p>
            <a:pPr marL="0" lvl="1" algn="ctr" eaLnBrk="0" hangingPunct="0">
              <a:spcBef>
                <a:spcPts val="0"/>
              </a:spcBef>
              <a:spcAft>
                <a:spcPts val="300"/>
              </a:spcAft>
              <a:buClr>
                <a:srgbClr val="2D2D2D"/>
              </a:buClr>
              <a:buSzPct val="90000"/>
              <a:buNone/>
              <a:defRPr/>
            </a:pPr>
            <a:r>
              <a:rPr lang="en-US" b="1" kern="0" dirty="0" smtClean="0">
                <a:ea typeface="ＭＳ Ｐゴシック" charset="-128"/>
                <a:cs typeface="ＭＳ Ｐゴシック" charset="-128"/>
              </a:rPr>
              <a:t>Quickly resolving server issues</a:t>
            </a:r>
          </a:p>
        </p:txBody>
      </p:sp>
      <p:sp>
        <p:nvSpPr>
          <p:cNvPr id="60" name="TextBox 59"/>
          <p:cNvSpPr txBox="1"/>
          <p:nvPr/>
        </p:nvSpPr>
        <p:spPr>
          <a:xfrm>
            <a:off x="7786093" y="1446525"/>
            <a:ext cx="3169095" cy="369332"/>
          </a:xfrm>
          <a:prstGeom prst="rect">
            <a:avLst/>
          </a:prstGeom>
          <a:noFill/>
        </p:spPr>
        <p:txBody>
          <a:bodyPr wrap="square" rtlCol="0">
            <a:spAutoFit/>
          </a:bodyPr>
          <a:lstStyle/>
          <a:p>
            <a:pPr marL="0" lvl="1" algn="ctr" eaLnBrk="0" hangingPunct="0">
              <a:spcBef>
                <a:spcPts val="0"/>
              </a:spcBef>
              <a:spcAft>
                <a:spcPts val="300"/>
              </a:spcAft>
              <a:buClr>
                <a:srgbClr val="2D2D2D"/>
              </a:buClr>
              <a:buSzPct val="90000"/>
              <a:buNone/>
              <a:defRPr/>
            </a:pPr>
            <a:r>
              <a:rPr lang="en-US" b="1" kern="0" dirty="0" smtClean="0">
                <a:ea typeface="ＭＳ Ｐゴシック" charset="-128"/>
                <a:cs typeface="ＭＳ Ｐゴシック" charset="-128"/>
              </a:rPr>
              <a:t>Reducing server downtime</a:t>
            </a:r>
          </a:p>
        </p:txBody>
      </p:sp>
      <p:sp>
        <p:nvSpPr>
          <p:cNvPr id="61" name="TextBox 60"/>
          <p:cNvSpPr txBox="1"/>
          <p:nvPr/>
        </p:nvSpPr>
        <p:spPr>
          <a:xfrm>
            <a:off x="1696001" y="1446525"/>
            <a:ext cx="2326519" cy="646331"/>
          </a:xfrm>
          <a:prstGeom prst="rect">
            <a:avLst/>
          </a:prstGeom>
          <a:noFill/>
        </p:spPr>
        <p:txBody>
          <a:bodyPr wrap="square" rtlCol="0">
            <a:spAutoFit/>
          </a:bodyPr>
          <a:lstStyle/>
          <a:p>
            <a:pPr marL="0" lvl="1" algn="ctr" eaLnBrk="0" hangingPunct="0">
              <a:spcBef>
                <a:spcPts val="0"/>
              </a:spcBef>
              <a:spcAft>
                <a:spcPts val="300"/>
              </a:spcAft>
              <a:buClr>
                <a:srgbClr val="2D2D2D"/>
              </a:buClr>
              <a:buSzPct val="90000"/>
              <a:buNone/>
              <a:defRPr/>
            </a:pPr>
            <a:r>
              <a:rPr lang="en-US" b="1" kern="0" dirty="0" smtClean="0">
                <a:ea typeface="ＭＳ Ｐゴシック" charset="-128"/>
                <a:cs typeface="ＭＳ Ｐゴシック" charset="-128"/>
              </a:rPr>
              <a:t>Improving server performance</a:t>
            </a:r>
          </a:p>
        </p:txBody>
      </p:sp>
    </p:spTree>
    <p:extLst>
      <p:ext uri="{BB962C8B-B14F-4D97-AF65-F5344CB8AC3E}">
        <p14:creationId xmlns:p14="http://schemas.microsoft.com/office/powerpoint/2010/main" val="99971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Title 2"/>
          <p:cNvSpPr>
            <a:spLocks noGrp="1"/>
          </p:cNvSpPr>
          <p:nvPr>
            <p:ph type="ctrTitle"/>
          </p:nvPr>
        </p:nvSpPr>
        <p:spPr/>
        <p:txBody>
          <a:bodyPr/>
          <a:lstStyle/>
          <a:p>
            <a:r>
              <a:rPr lang="en-US" smtClean="0"/>
              <a:t>Advisor Overview</a:t>
            </a:r>
            <a:endParaRPr lang="en-US" dirty="0"/>
          </a:p>
        </p:txBody>
      </p:sp>
      <p:sp>
        <p:nvSpPr>
          <p:cNvPr id="5" name="Subtitle 4"/>
          <p:cNvSpPr>
            <a:spLocks noGrp="1"/>
          </p:cNvSpPr>
          <p:nvPr>
            <p:ph type="subTitle" idx="1"/>
          </p:nvPr>
        </p:nvSpPr>
        <p:spPr/>
        <p:txBody>
          <a:bodyPr/>
          <a:lstStyle/>
          <a:p>
            <a:r>
              <a:rPr lang="en-US" dirty="0" smtClean="0"/>
              <a:t>Sachin Agrawal</a:t>
            </a:r>
            <a:endParaRPr lang="en-US" dirty="0"/>
          </a:p>
        </p:txBody>
      </p:sp>
    </p:spTree>
    <p:extLst>
      <p:ext uri="{BB962C8B-B14F-4D97-AF65-F5344CB8AC3E}">
        <p14:creationId xmlns:p14="http://schemas.microsoft.com/office/powerpoint/2010/main" val="30356388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Center Advisor Customer Benefits</a:t>
            </a:r>
            <a:endParaRPr lang="en-US" dirty="0"/>
          </a:p>
        </p:txBody>
      </p:sp>
      <p:grpSp>
        <p:nvGrpSpPr>
          <p:cNvPr id="93" name="Group 92"/>
          <p:cNvGrpSpPr/>
          <p:nvPr/>
        </p:nvGrpSpPr>
        <p:grpSpPr>
          <a:xfrm>
            <a:off x="549652" y="1274865"/>
            <a:ext cx="11089522" cy="3535261"/>
            <a:chOff x="481792" y="1347617"/>
            <a:chExt cx="8319308" cy="3535261"/>
          </a:xfrm>
        </p:grpSpPr>
        <p:sp>
          <p:nvSpPr>
            <p:cNvPr id="5" name="TextBox 4"/>
            <p:cNvSpPr txBox="1"/>
            <p:nvPr/>
          </p:nvSpPr>
          <p:spPr>
            <a:xfrm>
              <a:off x="488546" y="1347617"/>
              <a:ext cx="2686050" cy="3535261"/>
            </a:xfrm>
            <a:prstGeom prst="roundRect">
              <a:avLst/>
            </a:prstGeom>
            <a:solidFill>
              <a:schemeClr val="bg2">
                <a:alpha val="50000"/>
              </a:schemeClr>
            </a:solidFill>
            <a:ln>
              <a:headEnd type="none" w="med" len="med"/>
              <a:tailEnd type="none" w="med" len="med"/>
            </a:ln>
          </p:spPr>
          <p:txBody>
            <a:bodyPr lIns="182880" tIns="0" rIns="0" bIns="0" anchor="ctr"/>
            <a:lstStyle/>
            <a:p>
              <a:pPr marL="231775" lvl="1" indent="-231775" defTabSz="914099" eaLnBrk="0" hangingPunct="0">
                <a:spcBef>
                  <a:spcPts val="0"/>
                </a:spcBef>
                <a:spcAft>
                  <a:spcPts val="0"/>
                </a:spcAft>
                <a:buClr>
                  <a:srgbClr val="2D2D2D"/>
                </a:buClr>
                <a:buSzPct val="90000"/>
                <a:buBlip>
                  <a:blip r:embed="rId2"/>
                </a:buBlip>
                <a:defRPr/>
              </a:pPr>
              <a:endParaRPr lang="en-US" sz="1600" kern="0" dirty="0" smtClean="0">
                <a:solidFill>
                  <a:schemeClr val="bg1"/>
                </a:solidFill>
                <a:effectLst>
                  <a:outerShdw blurRad="38100" dist="38100" dir="2700000" algn="tl">
                    <a:srgbClr val="000000">
                      <a:alpha val="43137"/>
                    </a:srgbClr>
                  </a:outerShdw>
                </a:effectLst>
                <a:latin typeface="Arial" pitchFamily="34" charset="0"/>
                <a:ea typeface="ＭＳ Ｐゴシック" charset="-128"/>
                <a:cs typeface="ＭＳ Ｐゴシック" charset="-128"/>
              </a:endParaRPr>
            </a:p>
          </p:txBody>
        </p:sp>
        <p:sp>
          <p:nvSpPr>
            <p:cNvPr id="73" name="Rounded Rectangle 72"/>
            <p:cNvSpPr/>
            <p:nvPr/>
          </p:nvSpPr>
          <p:spPr bwMode="auto">
            <a:xfrm>
              <a:off x="481792" y="1347694"/>
              <a:ext cx="2699558" cy="671605"/>
            </a:xfrm>
            <a:prstGeom prst="roundRect">
              <a:avLst>
                <a:gd name="adj" fmla="val 32961"/>
              </a:avLst>
            </a:prstGeom>
            <a:solidFill>
              <a:schemeClr val="bg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D9922">
                  <a:satMod val="300000"/>
                </a:srgbClr>
              </a:contourClr>
            </a:sp3d>
          </p:spPr>
          <p:txBody>
            <a:bodyPr vert="horz" wrap="square" lIns="91436" tIns="45718" rIns="91436" bIns="45718" numCol="1" rtlCol="0" anchor="ctr" anchorCtr="0" compatLnSpc="1">
              <a:prstTxWarp prst="textNoShape">
                <a:avLst/>
              </a:prstTxWarp>
            </a:bodyPr>
            <a:lstStyle/>
            <a:p>
              <a:pPr marL="914400" marR="0" lvl="0" defTabSz="914099" eaLnBrk="1" fontAlgn="auto" latinLnBrk="0" hangingPunct="1">
                <a:lnSpc>
                  <a:spcPct val="100000"/>
                </a:lnSpc>
                <a:spcBef>
                  <a:spcPts val="0"/>
                </a:spcBef>
                <a:spcAft>
                  <a:spcPts val="0"/>
                </a:spcAft>
                <a:buClrTx/>
                <a:buSzTx/>
                <a:buFontTx/>
                <a:buNone/>
                <a:tabLst/>
                <a:defRPr/>
              </a:pPr>
              <a:endParaRPr lang="en-US" sz="1400" b="1" kern="0" dirty="0" smtClean="0">
                <a:gradFill>
                  <a:gsLst>
                    <a:gs pos="36000">
                      <a:srgbClr val="FFFFFF"/>
                    </a:gs>
                    <a:gs pos="86000">
                      <a:srgbClr val="FFFFFF"/>
                    </a:gs>
                  </a:gsLst>
                  <a:lin ang="5400000" scaled="0"/>
                </a:gradFill>
                <a:effectLst>
                  <a:outerShdw blurRad="38100" dist="38100" dir="2700000" algn="tl">
                    <a:srgbClr val="000000">
                      <a:alpha val="43137"/>
                    </a:srgbClr>
                  </a:outerShdw>
                </a:effectLst>
                <a:latin typeface="Arial" pitchFamily="34" charset="0"/>
                <a:ea typeface="+mn-ea"/>
                <a:cs typeface="+mn-cs"/>
              </a:endParaRPr>
            </a:p>
          </p:txBody>
        </p:sp>
        <p:sp>
          <p:nvSpPr>
            <p:cNvPr id="76" name="TextBox 75"/>
            <p:cNvSpPr txBox="1"/>
            <p:nvPr/>
          </p:nvSpPr>
          <p:spPr>
            <a:xfrm>
              <a:off x="3298421" y="1347617"/>
              <a:ext cx="2686050" cy="3535261"/>
            </a:xfrm>
            <a:prstGeom prst="roundRect">
              <a:avLst/>
            </a:prstGeom>
            <a:solidFill>
              <a:schemeClr val="tx2">
                <a:alpha val="50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contourClr>
                <a:srgbClr val="7DDDFF">
                  <a:satMod val="300000"/>
                </a:srgbClr>
              </a:contourClr>
            </a:sp3d>
          </p:spPr>
          <p:txBody>
            <a:bodyPr vert="horz" wrap="square" lIns="91436" tIns="45718" rIns="91436" bIns="45718" numCol="1" rtlCol="0" anchor="ctr" anchorCtr="0" compatLnSpc="1">
              <a:prstTxWarp prst="textNoShape">
                <a:avLst/>
              </a:prstTxWarp>
            </a:bodyPr>
            <a:lstStyle>
              <a:defPPr>
                <a:defRPr lang="en-US"/>
              </a:defPPr>
              <a:lvl1pPr algn="ctr" defTabSz="914099" fontAlgn="auto">
                <a:spcBef>
                  <a:spcPts val="0"/>
                </a:spcBef>
                <a:spcAft>
                  <a:spcPts val="0"/>
                </a:spcAft>
                <a:defRPr sz="2000" kern="0">
                  <a:solidFill>
                    <a:schemeClr val="bg1"/>
                  </a:solidFill>
                  <a:effectLst>
                    <a:outerShdw blurRad="38100" dist="38100" dir="2700000" algn="tl">
                      <a:srgbClr val="000000">
                        <a:alpha val="43137"/>
                      </a:srgbClr>
                    </a:outerShdw>
                  </a:effectLst>
                  <a:latin typeface="Segoe"/>
                </a:defRPr>
              </a:lvl1pPr>
            </a:lstStyle>
            <a:p>
              <a:endParaRPr lang="en-US" dirty="0">
                <a:latin typeface="Arial" pitchFamily="34" charset="0"/>
              </a:endParaRPr>
            </a:p>
          </p:txBody>
        </p:sp>
        <p:sp>
          <p:nvSpPr>
            <p:cNvPr id="77" name="Rounded Rectangle 76"/>
            <p:cNvSpPr/>
            <p:nvPr/>
          </p:nvSpPr>
          <p:spPr bwMode="auto">
            <a:xfrm>
              <a:off x="3291667" y="1347694"/>
              <a:ext cx="2699558" cy="671605"/>
            </a:xfrm>
            <a:prstGeom prst="roundRect">
              <a:avLst>
                <a:gd name="adj" fmla="val 32961"/>
              </a:avLst>
            </a:prstGeom>
            <a:solidFill>
              <a:schemeClr val="tx2"/>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DDDFF">
                  <a:satMod val="300000"/>
                </a:srgbClr>
              </a:contourClr>
            </a:sp3d>
          </p:spPr>
          <p:txBody>
            <a:bodyPr vert="horz" wrap="square" lIns="91436" tIns="45718" rIns="91436" bIns="45718" numCol="1" rtlCol="0" anchor="ctr" anchorCtr="0" compatLnSpc="1">
              <a:prstTxWarp prst="textNoShape">
                <a:avLst/>
              </a:prstTxWarp>
            </a:bodyPr>
            <a:lstStyle/>
            <a:p>
              <a:pPr algn="ctr" defTabSz="914099"/>
              <a:endParaRPr lang="en-US" sz="2000" kern="0" dirty="0">
                <a:solidFill>
                  <a:schemeClr val="bg1"/>
                </a:solidFill>
                <a:effectLst>
                  <a:outerShdw blurRad="38100" dist="38100" dir="2700000" algn="tl">
                    <a:srgbClr val="000000">
                      <a:alpha val="43137"/>
                    </a:srgbClr>
                  </a:outerShdw>
                </a:effectLst>
                <a:latin typeface="Arial" pitchFamily="34" charset="0"/>
              </a:endParaRPr>
            </a:p>
          </p:txBody>
        </p:sp>
        <p:sp>
          <p:nvSpPr>
            <p:cNvPr id="79" name="TextBox 78"/>
            <p:cNvSpPr txBox="1"/>
            <p:nvPr/>
          </p:nvSpPr>
          <p:spPr>
            <a:xfrm>
              <a:off x="6101542" y="1347617"/>
              <a:ext cx="2686050" cy="3535261"/>
            </a:xfrm>
            <a:prstGeom prst="roundRect">
              <a:avLst/>
            </a:prstGeom>
            <a:solidFill>
              <a:schemeClr val="accent4">
                <a:alpha val="5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FFCB08">
                  <a:satMod val="300000"/>
                </a:srgbClr>
              </a:contourClr>
            </a:sp3d>
          </p:spPr>
          <p:txBody>
            <a:bodyPr vert="horz" wrap="square" lIns="91436" tIns="45718" rIns="91436" bIns="45718" numCol="1" rtlCol="0" anchor="ctr" anchorCtr="0" compatLnSpc="1">
              <a:prstTxWarp prst="textNoShape">
                <a:avLst/>
              </a:prstTxWarp>
            </a:bodyPr>
            <a:lstStyle>
              <a:defPPr>
                <a:defRPr lang="en-US"/>
              </a:defPPr>
              <a:lvl1pPr algn="ctr" defTabSz="914099">
                <a:defRPr sz="2000" kern="0">
                  <a:solidFill>
                    <a:srgbClr val="FFFFFF"/>
                  </a:solidFill>
                  <a:effectLst>
                    <a:outerShdw blurRad="38100" dist="38100" dir="2700000" algn="tl">
                      <a:srgbClr val="000000">
                        <a:alpha val="43137"/>
                      </a:srgbClr>
                    </a:outerShdw>
                  </a:effectLst>
                  <a:latin typeface="Segoe"/>
                </a:defRPr>
              </a:lvl1pPr>
            </a:lstStyle>
            <a:p>
              <a:endParaRPr lang="en-US" dirty="0">
                <a:latin typeface="Arial" pitchFamily="34" charset="0"/>
              </a:endParaRPr>
            </a:p>
          </p:txBody>
        </p:sp>
        <p:sp>
          <p:nvSpPr>
            <p:cNvPr id="80" name="Rounded Rectangle 79"/>
            <p:cNvSpPr/>
            <p:nvPr/>
          </p:nvSpPr>
          <p:spPr bwMode="auto">
            <a:xfrm>
              <a:off x="6101542" y="1347694"/>
              <a:ext cx="2699558" cy="671605"/>
            </a:xfrm>
            <a:prstGeom prst="roundRect">
              <a:avLst>
                <a:gd name="adj" fmla="val 32961"/>
              </a:avLst>
            </a:prstGeom>
            <a:solidFill>
              <a:schemeClr val="accent4"/>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B08">
                  <a:satMod val="300000"/>
                </a:srgbClr>
              </a:contourClr>
            </a:sp3d>
          </p:spPr>
          <p:txBody>
            <a:bodyPr vert="horz" wrap="square" lIns="91436" tIns="45718" rIns="91436" bIns="45718" numCol="1" rtlCol="0" anchor="ctr" anchorCtr="0" compatLnSpc="1">
              <a:prstTxWarp prst="textNoShape">
                <a:avLst/>
              </a:prstTxWarp>
            </a:bodyPr>
            <a:lstStyle/>
            <a:p>
              <a:pPr marL="914400" defTabSz="914099"/>
              <a:endParaRPr lang="en-US" sz="1400" b="1" kern="0" dirty="0">
                <a:solidFill>
                  <a:srgbClr val="FFFFFF"/>
                </a:solidFill>
                <a:effectLst>
                  <a:outerShdw blurRad="38100" dist="38100" dir="2700000" algn="tl">
                    <a:srgbClr val="000000">
                      <a:alpha val="43137"/>
                    </a:srgbClr>
                  </a:outerShdw>
                </a:effectLst>
                <a:latin typeface="Arial" pitchFamily="34" charset="0"/>
              </a:endParaRPr>
            </a:p>
          </p:txBody>
        </p:sp>
        <p:sp>
          <p:nvSpPr>
            <p:cNvPr id="19" name="TextBox 7"/>
            <p:cNvSpPr txBox="1">
              <a:spLocks noChangeArrowheads="1"/>
            </p:cNvSpPr>
            <p:nvPr/>
          </p:nvSpPr>
          <p:spPr bwMode="auto">
            <a:xfrm>
              <a:off x="604718" y="2157931"/>
              <a:ext cx="2453707" cy="1661993"/>
            </a:xfrm>
            <a:prstGeom prst="rect">
              <a:avLst/>
            </a:prstGeom>
            <a:noFill/>
            <a:ln w="9525">
              <a:noFill/>
              <a:miter lim="800000"/>
              <a:headEnd/>
              <a:tailEnd/>
            </a:ln>
          </p:spPr>
          <p:txBody>
            <a:bodyPr wrap="square" lIns="0" tIns="0" rIns="0" bIns="0">
              <a:spAutoFit/>
            </a:bodyPr>
            <a:lstStyle/>
            <a:p>
              <a:pPr algn="ctr" eaLnBrk="0" hangingPunct="0">
                <a:buNone/>
              </a:pPr>
              <a:r>
                <a:rPr lang="en-US" dirty="0">
                  <a:latin typeface="Arial" pitchFamily="34" charset="0"/>
                </a:rPr>
                <a:t>Increase awareness and proactively avoid problems  with server deployments through ongoing assessment and alerting of configuration from </a:t>
              </a:r>
              <a:r>
                <a:rPr lang="en-US" dirty="0" smtClean="0">
                  <a:latin typeface="Arial" pitchFamily="34" charset="0"/>
                </a:rPr>
                <a:t>a cloud </a:t>
              </a:r>
              <a:r>
                <a:rPr lang="en-US" dirty="0">
                  <a:latin typeface="Arial" pitchFamily="34" charset="0"/>
                </a:rPr>
                <a:t>service</a:t>
              </a:r>
            </a:p>
          </p:txBody>
        </p:sp>
        <p:sp>
          <p:nvSpPr>
            <p:cNvPr id="20" name="Oval 19"/>
            <p:cNvSpPr/>
            <p:nvPr/>
          </p:nvSpPr>
          <p:spPr bwMode="auto">
            <a:xfrm>
              <a:off x="554037" y="1421540"/>
              <a:ext cx="937958" cy="494347"/>
            </a:xfrm>
            <a:prstGeom prst="ellipse">
              <a:avLst/>
            </a:prstGeom>
            <a:gradFill flip="none" rotWithShape="1">
              <a:gsLst>
                <a:gs pos="0">
                  <a:schemeClr val="bg2"/>
                </a:gs>
                <a:gs pos="100000">
                  <a:srgbClr val="FFC000"/>
                </a:gs>
              </a:gsLst>
              <a:lin ang="5400000" scaled="0"/>
              <a:tileRect/>
            </a:gradFill>
            <a:ln w="19050" cap="flat" cmpd="sng" algn="ctr">
              <a:solidFill>
                <a:srgbClr val="509E38">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sz="1600" b="1" dirty="0">
                <a:solidFill>
                  <a:srgbClr val="FFFFFF"/>
                </a:solidFill>
                <a:latin typeface="Arial" pitchFamily="34" charset="0"/>
                <a:ea typeface="+mn-ea"/>
                <a:cs typeface="+mn-cs"/>
              </a:endParaRPr>
            </a:p>
          </p:txBody>
        </p:sp>
        <p:sp>
          <p:nvSpPr>
            <p:cNvPr id="88" name="Oval 87"/>
            <p:cNvSpPr/>
            <p:nvPr/>
          </p:nvSpPr>
          <p:spPr bwMode="auto">
            <a:xfrm>
              <a:off x="3340780" y="1421540"/>
              <a:ext cx="937958" cy="494347"/>
            </a:xfrm>
            <a:prstGeom prst="ellipse">
              <a:avLst/>
            </a:prstGeom>
            <a:gradFill flip="none" rotWithShape="1">
              <a:gsLst>
                <a:gs pos="0">
                  <a:schemeClr val="bg2"/>
                </a:gs>
                <a:gs pos="100000">
                  <a:srgbClr val="FFC000"/>
                </a:gs>
              </a:gsLst>
              <a:lin ang="5400000" scaled="0"/>
              <a:tileRect/>
            </a:gradFill>
            <a:ln w="19050" cap="flat" cmpd="sng" algn="ctr">
              <a:solidFill>
                <a:srgbClr val="509E38">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sz="1600" b="1" dirty="0">
                <a:solidFill>
                  <a:srgbClr val="FFFFFF"/>
                </a:solidFill>
                <a:latin typeface="Arial" pitchFamily="34" charset="0"/>
                <a:ea typeface="+mn-ea"/>
                <a:cs typeface="+mn-cs"/>
              </a:endParaRPr>
            </a:p>
          </p:txBody>
        </p:sp>
        <p:sp>
          <p:nvSpPr>
            <p:cNvPr id="89" name="Oval 88"/>
            <p:cNvSpPr/>
            <p:nvPr/>
          </p:nvSpPr>
          <p:spPr bwMode="auto">
            <a:xfrm>
              <a:off x="6137502" y="1421540"/>
              <a:ext cx="937958" cy="494347"/>
            </a:xfrm>
            <a:prstGeom prst="ellipse">
              <a:avLst/>
            </a:prstGeom>
            <a:gradFill flip="none" rotWithShape="1">
              <a:gsLst>
                <a:gs pos="0">
                  <a:schemeClr val="bg2"/>
                </a:gs>
                <a:gs pos="100000">
                  <a:srgbClr val="FFC000"/>
                </a:gs>
              </a:gsLst>
              <a:lin ang="5400000" scaled="0"/>
              <a:tileRect/>
            </a:gradFill>
            <a:ln w="19050" cap="flat" cmpd="sng" algn="ctr">
              <a:solidFill>
                <a:srgbClr val="509E38">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sz="1600" b="1" dirty="0">
                <a:solidFill>
                  <a:srgbClr val="FFFFFF"/>
                </a:solidFill>
                <a:latin typeface="Arial" pitchFamily="34" charset="0"/>
                <a:ea typeface="+mn-ea"/>
                <a:cs typeface="+mn-cs"/>
              </a:endParaRPr>
            </a:p>
          </p:txBody>
        </p:sp>
        <p:sp>
          <p:nvSpPr>
            <p:cNvPr id="91" name="TextBox 7"/>
            <p:cNvSpPr txBox="1">
              <a:spLocks noChangeArrowheads="1"/>
            </p:cNvSpPr>
            <p:nvPr/>
          </p:nvSpPr>
          <p:spPr bwMode="auto">
            <a:xfrm>
              <a:off x="3352396" y="2157931"/>
              <a:ext cx="2578100" cy="1661993"/>
            </a:xfrm>
            <a:prstGeom prst="rect">
              <a:avLst/>
            </a:prstGeom>
            <a:noFill/>
            <a:ln w="9525">
              <a:noFill/>
              <a:miter lim="800000"/>
              <a:headEnd/>
              <a:tailEnd/>
            </a:ln>
          </p:spPr>
          <p:txBody>
            <a:bodyPr wrap="square" lIns="0" tIns="0" rIns="0" bIns="0">
              <a:spAutoFit/>
            </a:bodyPr>
            <a:lstStyle/>
            <a:p>
              <a:pPr algn="ctr" eaLnBrk="0" hangingPunct="0">
                <a:buNone/>
              </a:pPr>
              <a:r>
                <a:rPr lang="en-US" dirty="0">
                  <a:latin typeface="Arial" pitchFamily="34" charset="0"/>
                </a:rPr>
                <a:t>Resolve issues faster  by providing Microsoft or internal support staff  current and historical views into configuration to get </a:t>
              </a:r>
              <a:r>
                <a:rPr lang="en-US" dirty="0" smtClean="0">
                  <a:latin typeface="Arial" pitchFamily="34" charset="0"/>
                </a:rPr>
                <a:t>up </a:t>
              </a:r>
              <a:r>
                <a:rPr lang="en-US" dirty="0">
                  <a:latin typeface="Arial" pitchFamily="34" charset="0"/>
                </a:rPr>
                <a:t>to date solutions for </a:t>
              </a:r>
              <a:r>
                <a:rPr lang="en-US" dirty="0" smtClean="0">
                  <a:latin typeface="Arial" pitchFamily="34" charset="0"/>
                </a:rPr>
                <a:t>issues</a:t>
              </a:r>
              <a:endParaRPr lang="en-US" dirty="0">
                <a:latin typeface="Arial" pitchFamily="34" charset="0"/>
              </a:endParaRPr>
            </a:p>
          </p:txBody>
        </p:sp>
        <p:sp>
          <p:nvSpPr>
            <p:cNvPr id="92" name="TextBox 7"/>
            <p:cNvSpPr txBox="1">
              <a:spLocks noChangeArrowheads="1"/>
            </p:cNvSpPr>
            <p:nvPr/>
          </p:nvSpPr>
          <p:spPr bwMode="auto">
            <a:xfrm>
              <a:off x="6224468" y="2157931"/>
              <a:ext cx="2453707" cy="1384995"/>
            </a:xfrm>
            <a:prstGeom prst="rect">
              <a:avLst/>
            </a:prstGeom>
            <a:noFill/>
            <a:ln w="9525">
              <a:noFill/>
              <a:miter lim="800000"/>
              <a:headEnd/>
              <a:tailEnd/>
            </a:ln>
          </p:spPr>
          <p:txBody>
            <a:bodyPr wrap="square" lIns="0" tIns="0" rIns="0" bIns="0">
              <a:spAutoFit/>
            </a:bodyPr>
            <a:lstStyle/>
            <a:p>
              <a:pPr algn="ctr" eaLnBrk="0" hangingPunct="0">
                <a:buNone/>
              </a:pPr>
              <a:r>
                <a:rPr lang="en-US" dirty="0">
                  <a:latin typeface="Arial" pitchFamily="34" charset="0"/>
                </a:rPr>
                <a:t>Help reduce downtime and improve performance of servers through proactive scanning for known configuration issues and comparison with best practices. </a:t>
              </a:r>
            </a:p>
          </p:txBody>
        </p:sp>
      </p:gr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7255" y="1220905"/>
            <a:ext cx="81254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ounded Rectangle 54"/>
          <p:cNvSpPr/>
          <p:nvPr/>
        </p:nvSpPr>
        <p:spPr bwMode="auto">
          <a:xfrm>
            <a:off x="579544" y="4267200"/>
            <a:ext cx="11071516" cy="1330628"/>
          </a:xfrm>
          <a:prstGeom prst="roundRect">
            <a:avLst>
              <a:gd name="adj" fmla="val 9033"/>
            </a:avLst>
          </a:prstGeom>
          <a:solidFill>
            <a:schemeClr val="accent6"/>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70C0">
                <a:satMod val="300000"/>
              </a:srgbClr>
            </a:contourClr>
          </a:sp3d>
        </p:spPr>
        <p:txBody>
          <a:bodyPr vert="horz" wrap="square" lIns="91436" tIns="45718" rIns="91436" bIns="45718" numCol="1" rtlCol="0" anchor="ctr" anchorCtr="0" compatLnSpc="1">
            <a:prstTxWarp prst="textNoShape">
              <a:avLst/>
            </a:prstTxWarp>
          </a:bodyPr>
          <a:lstStyle/>
          <a:p>
            <a:pPr algn="ctr" defTabSz="914099">
              <a:buNone/>
              <a:defRPr/>
            </a:pPr>
            <a:r>
              <a:rPr lang="en-US" sz="1600" dirty="0"/>
              <a:t>System Center Advisor is a </a:t>
            </a:r>
            <a:r>
              <a:rPr lang="en-US" sz="1600" dirty="0" smtClean="0"/>
              <a:t>cloud </a:t>
            </a:r>
            <a:r>
              <a:rPr lang="en-US" sz="1600" dirty="0"/>
              <a:t>service that proactively scans a customer’s server environment to help them gain insight into server configuration problems, resolve issues faster with support staff, and reduce server downtime, all with the security features to meet customer needs. </a:t>
            </a:r>
            <a:endParaRPr lang="en-US" sz="1600" dirty="0" smtClean="0">
              <a:latin typeface="Arial" pitchFamily="34" charset="0"/>
            </a:endParaRPr>
          </a:p>
        </p:txBody>
      </p:sp>
      <p:sp>
        <p:nvSpPr>
          <p:cNvPr id="3" name="Rectangle 2"/>
          <p:cNvSpPr/>
          <p:nvPr/>
        </p:nvSpPr>
        <p:spPr>
          <a:xfrm>
            <a:off x="4634346" y="1452833"/>
            <a:ext cx="3212262" cy="523220"/>
          </a:xfrm>
          <a:prstGeom prst="rect">
            <a:avLst/>
          </a:prstGeom>
        </p:spPr>
        <p:txBody>
          <a:bodyPr wrap="square">
            <a:spAutoFit/>
          </a:bodyPr>
          <a:lstStyle/>
          <a:p>
            <a:pPr marL="914400" lvl="0" defTabSz="914099">
              <a:defRPr/>
            </a:pPr>
            <a:r>
              <a:rPr lang="en-US" sz="1400" b="1" kern="0" dirty="0">
                <a:solidFill>
                  <a:srgbClr val="FFFFFF"/>
                </a:solidFill>
                <a:effectLst>
                  <a:outerShdw blurRad="38100" dist="38100" dir="2700000" algn="tl">
                    <a:srgbClr val="000000">
                      <a:alpha val="43137"/>
                    </a:srgbClr>
                  </a:outerShdw>
                </a:effectLst>
                <a:latin typeface="Arial" pitchFamily="34" charset="0"/>
              </a:rPr>
              <a:t>Help resolve issues faster</a:t>
            </a:r>
          </a:p>
        </p:txBody>
      </p:sp>
      <p:pic>
        <p:nvPicPr>
          <p:cNvPr id="21" name="Picture 7" descr="C:\Users\markgil\Documents\presentation art\Windows XP Illustration Icon\XP icon user accounts.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34187" y="1090411"/>
            <a:ext cx="673000" cy="548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4" descr="Security Download all no shadow"/>
          <p:cNvPicPr>
            <a:picLocks noChangeAspect="1" noChangeArrowheads="1"/>
          </p:cNvPicPr>
          <p:nvPr/>
        </p:nvPicPr>
        <p:blipFill>
          <a:blip r:embed="rId5"/>
          <a:stretch>
            <a:fillRect/>
          </a:stretch>
        </p:blipFill>
        <p:spPr bwMode="auto">
          <a:xfrm>
            <a:off x="8391498" y="1081618"/>
            <a:ext cx="694713" cy="731520"/>
          </a:xfrm>
          <a:prstGeom prst="rect">
            <a:avLst/>
          </a:prstGeom>
          <a:noFill/>
          <a:ln>
            <a:noFill/>
          </a:ln>
        </p:spPr>
      </p:pic>
      <p:sp>
        <p:nvSpPr>
          <p:cNvPr id="23" name="Rectangle 22"/>
          <p:cNvSpPr/>
          <p:nvPr/>
        </p:nvSpPr>
        <p:spPr>
          <a:xfrm>
            <a:off x="8408906" y="1452833"/>
            <a:ext cx="3212262" cy="307777"/>
          </a:xfrm>
          <a:prstGeom prst="rect">
            <a:avLst/>
          </a:prstGeom>
        </p:spPr>
        <p:txBody>
          <a:bodyPr wrap="square">
            <a:spAutoFit/>
          </a:bodyPr>
          <a:lstStyle/>
          <a:p>
            <a:pPr marL="914400" lvl="0" defTabSz="914099">
              <a:defRPr/>
            </a:pPr>
            <a:r>
              <a:rPr lang="en-US" sz="1400" b="1" kern="0" dirty="0" smtClean="0">
                <a:solidFill>
                  <a:srgbClr val="FFFFFF"/>
                </a:solidFill>
                <a:effectLst>
                  <a:outerShdw blurRad="38100" dist="38100" dir="2700000" algn="tl">
                    <a:srgbClr val="000000">
                      <a:alpha val="43137"/>
                    </a:srgbClr>
                  </a:outerShdw>
                </a:effectLst>
                <a:latin typeface="Arial" pitchFamily="34" charset="0"/>
              </a:rPr>
              <a:t>Help reduce downtime</a:t>
            </a:r>
            <a:endParaRPr lang="en-US" sz="1400" b="1" kern="0" dirty="0">
              <a:solidFill>
                <a:srgbClr val="FFFFFF"/>
              </a:solidFill>
              <a:effectLst>
                <a:outerShdw blurRad="38100" dist="38100" dir="2700000" algn="tl">
                  <a:srgbClr val="000000">
                    <a:alpha val="43137"/>
                  </a:srgbClr>
                </a:outerShdw>
              </a:effectLst>
              <a:latin typeface="Arial" pitchFamily="34" charset="0"/>
            </a:endParaRPr>
          </a:p>
        </p:txBody>
      </p:sp>
      <p:sp>
        <p:nvSpPr>
          <p:cNvPr id="24" name="Rectangle 23"/>
          <p:cNvSpPr/>
          <p:nvPr/>
        </p:nvSpPr>
        <p:spPr>
          <a:xfrm>
            <a:off x="713511" y="1452833"/>
            <a:ext cx="3434614" cy="307777"/>
          </a:xfrm>
          <a:prstGeom prst="rect">
            <a:avLst/>
          </a:prstGeom>
        </p:spPr>
        <p:txBody>
          <a:bodyPr wrap="square">
            <a:spAutoFit/>
          </a:bodyPr>
          <a:lstStyle/>
          <a:p>
            <a:pPr marL="914400" lvl="0" defTabSz="914099">
              <a:defRPr/>
            </a:pPr>
            <a:r>
              <a:rPr lang="en-US" sz="1400" b="1" kern="0" dirty="0" smtClean="0">
                <a:solidFill>
                  <a:srgbClr val="FFFFFF"/>
                </a:solidFill>
                <a:effectLst>
                  <a:outerShdw blurRad="38100" dist="38100" dir="2700000" algn="tl">
                    <a:srgbClr val="000000">
                      <a:alpha val="43137"/>
                    </a:srgbClr>
                  </a:outerShdw>
                </a:effectLst>
                <a:latin typeface="Arial" pitchFamily="34" charset="0"/>
              </a:rPr>
              <a:t>Proactively avoid problems</a:t>
            </a:r>
            <a:endParaRPr lang="en-US" sz="1400" b="1" kern="0" dirty="0">
              <a:solidFill>
                <a:srgbClr val="FFFFFF"/>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32198021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451413" y="2953849"/>
            <a:ext cx="11229546" cy="1469985"/>
          </a:xfrm>
          <a:prstGeom prst="rect">
            <a:avLst/>
          </a:prstGeom>
          <a:gradFill flip="none" rotWithShape="1">
            <a:gsLst>
              <a:gs pos="20000">
                <a:schemeClr val="tx2">
                  <a:alpha val="75000"/>
                </a:schemeClr>
              </a:gs>
              <a:gs pos="0">
                <a:schemeClr val="tx2">
                  <a:alpha val="15000"/>
                </a:schemeClr>
              </a:gs>
              <a:gs pos="100000">
                <a:schemeClr val="tx2"/>
              </a:gs>
            </a:gsLst>
            <a:lin ang="10800000" scaled="0"/>
            <a:tileRect/>
          </a:gra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0" name="Rectangle 19"/>
          <p:cNvSpPr/>
          <p:nvPr/>
        </p:nvSpPr>
        <p:spPr bwMode="auto">
          <a:xfrm>
            <a:off x="451413" y="4518739"/>
            <a:ext cx="11229546" cy="1469985"/>
          </a:xfrm>
          <a:prstGeom prst="rect">
            <a:avLst/>
          </a:prstGeom>
          <a:gradFill flip="none" rotWithShape="1">
            <a:gsLst>
              <a:gs pos="19000">
                <a:schemeClr val="accent4">
                  <a:alpha val="70000"/>
                </a:schemeClr>
              </a:gs>
              <a:gs pos="0">
                <a:schemeClr val="accent4">
                  <a:alpha val="25000"/>
                </a:schemeClr>
              </a:gs>
              <a:gs pos="100000">
                <a:schemeClr val="accent4">
                  <a:lumMod val="75000"/>
                </a:schemeClr>
              </a:gs>
            </a:gsLst>
            <a:lin ang="10800000" scaled="0"/>
            <a:tileRect/>
          </a:gra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Rectangle 1"/>
          <p:cNvSpPr/>
          <p:nvPr/>
        </p:nvSpPr>
        <p:spPr bwMode="auto">
          <a:xfrm>
            <a:off x="451413" y="1388959"/>
            <a:ext cx="11229546" cy="1469985"/>
          </a:xfrm>
          <a:prstGeom prst="rect">
            <a:avLst/>
          </a:prstGeom>
          <a:gradFill flip="none" rotWithShape="1">
            <a:gsLst>
              <a:gs pos="20000">
                <a:schemeClr val="bg2">
                  <a:alpha val="70000"/>
                </a:schemeClr>
              </a:gs>
              <a:gs pos="0">
                <a:schemeClr val="bg2">
                  <a:alpha val="20000"/>
                </a:schemeClr>
              </a:gs>
              <a:gs pos="100000">
                <a:schemeClr val="bg2">
                  <a:alpha val="90000"/>
                </a:schemeClr>
              </a:gs>
            </a:gsLst>
            <a:lin ang="10800000" scaled="0"/>
            <a:tileRect/>
          </a:gra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197" name="Title 518149"/>
          <p:cNvSpPr>
            <a:spLocks noGrp="1" noChangeArrowheads="1"/>
          </p:cNvSpPr>
          <p:nvPr>
            <p:ph type="title"/>
          </p:nvPr>
        </p:nvSpPr>
        <p:spPr/>
        <p:txBody>
          <a:bodyPr/>
          <a:lstStyle/>
          <a:p>
            <a:r>
              <a:rPr lang="en-US" smtClean="0"/>
              <a:t>System Center Advisor Features</a:t>
            </a:r>
            <a:endParaRPr lang="en-US" dirty="0" smtClean="0"/>
          </a:p>
        </p:txBody>
      </p:sp>
      <p:sp>
        <p:nvSpPr>
          <p:cNvPr id="518155" name="TextBox 518154"/>
          <p:cNvSpPr txBox="1">
            <a:spLocks noChangeArrowheads="1"/>
          </p:cNvSpPr>
          <p:nvPr/>
        </p:nvSpPr>
        <p:spPr bwMode="auto">
          <a:xfrm>
            <a:off x="641334" y="5446582"/>
            <a:ext cx="2497264" cy="492443"/>
          </a:xfrm>
          <a:prstGeom prst="rect">
            <a:avLst/>
          </a:prstGeom>
          <a:noFill/>
          <a:ln w="9525" cap="flat" cmpd="sng" algn="ctr">
            <a:noFill/>
            <a:prstDash val="solid"/>
            <a:miter lim="800000"/>
            <a:headEnd type="none" w="med" len="med"/>
            <a:tailEnd type="none" w="med" len="med"/>
          </a:ln>
          <a:effectLst/>
        </p:spPr>
        <p:txBody>
          <a:bodyPr wrap="square" lIns="0" tIns="0" rIns="0" bIns="0" anchor="ctr">
            <a:spAutoFit/>
          </a:bodyPr>
          <a:lstStyle/>
          <a:p>
            <a:pPr algn="ctr" defTabSz="914327" eaLnBrk="0" hangingPunct="0">
              <a:lnSpc>
                <a:spcPct val="90000"/>
              </a:lnSpc>
              <a:spcBef>
                <a:spcPct val="20000"/>
              </a:spcBef>
              <a:defRPr/>
            </a:pPr>
            <a:r>
              <a:rPr lang="en-US" sz="1600" b="1" dirty="0">
                <a:solidFill>
                  <a:schemeClr val="bg1"/>
                </a:solidFill>
              </a:rPr>
              <a:t>Help reduce </a:t>
            </a:r>
            <a:endParaRPr lang="en-US" sz="1600" b="1" dirty="0" smtClean="0">
              <a:solidFill>
                <a:schemeClr val="bg1"/>
              </a:solidFill>
            </a:endParaRPr>
          </a:p>
          <a:p>
            <a:pPr algn="ctr" defTabSz="914327" eaLnBrk="0" hangingPunct="0">
              <a:lnSpc>
                <a:spcPct val="90000"/>
              </a:lnSpc>
              <a:spcBef>
                <a:spcPct val="20000"/>
              </a:spcBef>
              <a:defRPr/>
            </a:pPr>
            <a:r>
              <a:rPr lang="en-US" sz="1600" b="1" dirty="0" smtClean="0">
                <a:solidFill>
                  <a:schemeClr val="bg1"/>
                </a:solidFill>
              </a:rPr>
              <a:t>downtime</a:t>
            </a:r>
            <a:endParaRPr lang="en-US" sz="1600" b="1" dirty="0">
              <a:solidFill>
                <a:schemeClr val="bg1"/>
              </a:solidFill>
            </a:endParaRPr>
          </a:p>
        </p:txBody>
      </p:sp>
      <p:sp>
        <p:nvSpPr>
          <p:cNvPr id="518156" name="TextBox 518155"/>
          <p:cNvSpPr txBox="1">
            <a:spLocks noChangeArrowheads="1"/>
          </p:cNvSpPr>
          <p:nvPr/>
        </p:nvSpPr>
        <p:spPr bwMode="auto">
          <a:xfrm>
            <a:off x="562328" y="2502961"/>
            <a:ext cx="2744602" cy="221599"/>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gn="ctr" defTabSz="914327" rtl="0" eaLnBrk="0" hangingPunct="0">
              <a:lnSpc>
                <a:spcPct val="90000"/>
              </a:lnSpc>
              <a:spcBef>
                <a:spcPct val="20000"/>
              </a:spcBef>
              <a:buNone/>
              <a:defRPr/>
            </a:pPr>
            <a:r>
              <a:rPr lang="en-US" sz="1600" b="1" kern="1200" dirty="0" smtClean="0">
                <a:solidFill>
                  <a:schemeClr val="bg1"/>
                </a:solidFill>
                <a:effectLst/>
                <a:latin typeface="Arial" pitchFamily="34" charset="0"/>
                <a:ea typeface="+mn-ea"/>
                <a:cs typeface="+mn-cs"/>
              </a:rPr>
              <a:t>Proactively avoid problems</a:t>
            </a:r>
            <a:endParaRPr lang="en-US" sz="1600" kern="1200" dirty="0">
              <a:solidFill>
                <a:schemeClr val="bg1"/>
              </a:solidFill>
              <a:effectLst/>
              <a:latin typeface="Arial" pitchFamily="34" charset="0"/>
              <a:ea typeface="+mn-ea"/>
              <a:cs typeface="+mn-cs"/>
            </a:endParaRPr>
          </a:p>
        </p:txBody>
      </p:sp>
      <p:sp>
        <p:nvSpPr>
          <p:cNvPr id="518158" name="TextBox 518157"/>
          <p:cNvSpPr txBox="1">
            <a:spLocks noChangeArrowheads="1"/>
          </p:cNvSpPr>
          <p:nvPr/>
        </p:nvSpPr>
        <p:spPr bwMode="auto">
          <a:xfrm>
            <a:off x="603341" y="3882623"/>
            <a:ext cx="2583617" cy="492443"/>
          </a:xfrm>
          <a:prstGeom prst="rect">
            <a:avLst/>
          </a:prstGeom>
          <a:noFill/>
          <a:ln w="9525" cap="flat" cmpd="sng" algn="ctr">
            <a:noFill/>
            <a:prstDash val="solid"/>
            <a:miter lim="800000"/>
            <a:headEnd type="none" w="med" len="med"/>
            <a:tailEnd type="none" w="med" len="med"/>
          </a:ln>
          <a:effectLst/>
        </p:spPr>
        <p:txBody>
          <a:bodyPr wrap="square" lIns="0" tIns="0" rIns="0" bIns="0" anchor="ctr">
            <a:spAutoFit/>
          </a:bodyPr>
          <a:lstStyle/>
          <a:p>
            <a:pPr algn="ctr" defTabSz="914327" rtl="0" eaLnBrk="0" hangingPunct="0">
              <a:lnSpc>
                <a:spcPct val="90000"/>
              </a:lnSpc>
              <a:spcBef>
                <a:spcPct val="20000"/>
              </a:spcBef>
              <a:buNone/>
              <a:defRPr/>
            </a:pPr>
            <a:r>
              <a:rPr lang="en-US" sz="1600" b="1" dirty="0" smtClean="0">
                <a:solidFill>
                  <a:schemeClr val="bg1"/>
                </a:solidFill>
                <a:latin typeface="Arial" pitchFamily="34" charset="0"/>
              </a:rPr>
              <a:t>Help resolve </a:t>
            </a:r>
          </a:p>
          <a:p>
            <a:pPr algn="ctr" defTabSz="914327" rtl="0" eaLnBrk="0" hangingPunct="0">
              <a:lnSpc>
                <a:spcPct val="90000"/>
              </a:lnSpc>
              <a:spcBef>
                <a:spcPct val="20000"/>
              </a:spcBef>
              <a:buNone/>
              <a:defRPr/>
            </a:pPr>
            <a:r>
              <a:rPr lang="en-US" sz="1600" b="1" dirty="0" smtClean="0">
                <a:solidFill>
                  <a:schemeClr val="bg1"/>
                </a:solidFill>
                <a:latin typeface="Arial" pitchFamily="34" charset="0"/>
              </a:rPr>
              <a:t>issues faster</a:t>
            </a:r>
            <a:endParaRPr lang="en-US" sz="1600" kern="1200" dirty="0">
              <a:solidFill>
                <a:schemeClr val="bg1"/>
              </a:solidFill>
              <a:effectLst/>
              <a:latin typeface="Arial" pitchFamily="34" charset="0"/>
            </a:endParaRPr>
          </a:p>
        </p:txBody>
      </p:sp>
      <p:pic>
        <p:nvPicPr>
          <p:cNvPr id="8207" name="Picture 20"/>
          <p:cNvPicPr preferRelativeResize="0">
            <a:picLocks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a:stretch>
            <a:fillRect/>
          </a:stretch>
        </p:blipFill>
        <p:spPr bwMode="auto">
          <a:xfrm>
            <a:off x="861259" y="1686525"/>
            <a:ext cx="2084374" cy="723900"/>
          </a:xfrm>
          <a:prstGeom prst="rect">
            <a:avLst/>
          </a:prstGeom>
          <a:noFill/>
          <a:ln w="9525">
            <a:noFill/>
            <a:miter lim="800000"/>
            <a:headEnd/>
            <a:tailEnd/>
          </a:ln>
        </p:spPr>
      </p:pic>
      <p:pic>
        <p:nvPicPr>
          <p:cNvPr id="8218" name="Rectangle 20507"/>
          <p:cNvPicPr>
            <a:picLocks noChangeArrowheads="1"/>
          </p:cNvPicPr>
          <p:nvPr/>
        </p:nvPicPr>
        <p:blipFill>
          <a:blip r:embed="rId5"/>
          <a:srcRect/>
          <a:stretch>
            <a:fillRect/>
          </a:stretch>
        </p:blipFill>
        <p:spPr bwMode="auto">
          <a:xfrm>
            <a:off x="812589" y="4737634"/>
            <a:ext cx="2116115" cy="704850"/>
          </a:xfrm>
          <a:prstGeom prst="rect">
            <a:avLst/>
          </a:prstGeom>
          <a:noFill/>
          <a:ln w="9525">
            <a:noFill/>
            <a:miter lim="800000"/>
            <a:headEnd/>
            <a:tailEnd/>
          </a:ln>
        </p:spPr>
      </p:pic>
      <p:pic>
        <p:nvPicPr>
          <p:cNvPr id="8219" name="Picture 14" descr="Security Download all no shadow"/>
          <p:cNvPicPr>
            <a:picLocks noChangeAspect="1" noChangeArrowheads="1"/>
          </p:cNvPicPr>
          <p:nvPr/>
        </p:nvPicPr>
        <p:blipFill>
          <a:blip r:embed="rId6"/>
          <a:stretch>
            <a:fillRect/>
          </a:stretch>
        </p:blipFill>
        <p:spPr bwMode="auto">
          <a:xfrm>
            <a:off x="1499841" y="4580471"/>
            <a:ext cx="696202" cy="731838"/>
          </a:xfrm>
          <a:prstGeom prst="rect">
            <a:avLst/>
          </a:prstGeom>
          <a:noFill/>
          <a:ln>
            <a:noFill/>
          </a:ln>
        </p:spPr>
      </p:pic>
      <p:pic>
        <p:nvPicPr>
          <p:cNvPr id="8216" name="Picture 17"/>
          <p:cNvPicPr preferRelativeResize="0">
            <a:picLocks noChangeAspect="1" noChangeArrowheads="1"/>
          </p:cNvPicPr>
          <p:nvPr/>
        </p:nvPicPr>
        <p:blipFill>
          <a:blip r:embed="rId7"/>
          <a:srcRect/>
          <a:stretch>
            <a:fillRect/>
          </a:stretch>
        </p:blipFill>
        <p:spPr bwMode="auto">
          <a:xfrm>
            <a:off x="812589" y="3145175"/>
            <a:ext cx="2120348" cy="742950"/>
          </a:xfrm>
          <a:prstGeom prst="rect">
            <a:avLst/>
          </a:prstGeom>
          <a:noFill/>
          <a:ln w="9525">
            <a:noFill/>
            <a:miter lim="800000"/>
            <a:headEnd/>
            <a:tailEnd/>
          </a:ln>
        </p:spPr>
      </p:pic>
      <p:sp>
        <p:nvSpPr>
          <p:cNvPr id="35" name="Rectangle 34"/>
          <p:cNvSpPr/>
          <p:nvPr/>
        </p:nvSpPr>
        <p:spPr>
          <a:xfrm>
            <a:off x="3242175" y="1626013"/>
            <a:ext cx="8438784" cy="1027974"/>
          </a:xfrm>
          <a:prstGeom prst="rect">
            <a:avLst/>
          </a:prstGeom>
        </p:spPr>
        <p:txBody>
          <a:bodyPr wrap="square">
            <a:spAutoFit/>
          </a:bodyPr>
          <a:lstStyle/>
          <a:p>
            <a:pPr marL="404813" lvl="1" indent="-290513">
              <a:lnSpc>
                <a:spcPct val="90000"/>
              </a:lnSpc>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Alerts for unpatched, misconfigured, unsupported configurations</a:t>
            </a:r>
          </a:p>
          <a:p>
            <a:pPr marL="404813" lvl="1" indent="-290513">
              <a:lnSpc>
                <a:spcPct val="90000"/>
              </a:lnSpc>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Ongoing assessment of server configuration, with weekly summary email</a:t>
            </a:r>
          </a:p>
          <a:p>
            <a:pPr marL="404813" lvl="1" indent="-290513">
              <a:lnSpc>
                <a:spcPct val="90000"/>
              </a:lnSpc>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Assess and understand configurations from virtually anywhere </a:t>
            </a:r>
          </a:p>
        </p:txBody>
      </p:sp>
      <p:sp>
        <p:nvSpPr>
          <p:cNvPr id="41" name="Rectangle 40"/>
          <p:cNvSpPr/>
          <p:nvPr/>
        </p:nvSpPr>
        <p:spPr>
          <a:xfrm>
            <a:off x="3238086" y="4750103"/>
            <a:ext cx="7911059" cy="994118"/>
          </a:xfrm>
          <a:prstGeom prst="rect">
            <a:avLst/>
          </a:prstGeom>
        </p:spPr>
        <p:txBody>
          <a:bodyPr wrap="square">
            <a:spAutoFit/>
          </a:bodyPr>
          <a:lstStyle/>
          <a:p>
            <a:pPr marL="404813" lvl="1" indent="-290513">
              <a:lnSpc>
                <a:spcPct val="90000"/>
              </a:lnSpc>
              <a:spcBef>
                <a:spcPct val="0"/>
              </a:spcBef>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SQL Server knowledge &amp; Windows Server knowledge </a:t>
            </a:r>
          </a:p>
          <a:p>
            <a:pPr marL="404813" lvl="1" indent="-290513">
              <a:lnSpc>
                <a:spcPct val="90000"/>
              </a:lnSpc>
              <a:spcBef>
                <a:spcPct val="0"/>
              </a:spcBef>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Comparison with best practices</a:t>
            </a:r>
          </a:p>
          <a:p>
            <a:pPr marL="404813" lvl="1" indent="-290513">
              <a:lnSpc>
                <a:spcPct val="90000"/>
              </a:lnSpc>
              <a:spcBef>
                <a:spcPct val="0"/>
              </a:spcBef>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Access centralized data of a deployment’s configurations</a:t>
            </a:r>
          </a:p>
        </p:txBody>
      </p:sp>
      <p:sp>
        <p:nvSpPr>
          <p:cNvPr id="6" name="Rectangle 5"/>
          <p:cNvSpPr/>
          <p:nvPr/>
        </p:nvSpPr>
        <p:spPr>
          <a:xfrm>
            <a:off x="3260296" y="3193097"/>
            <a:ext cx="8420663" cy="994118"/>
          </a:xfrm>
          <a:prstGeom prst="rect">
            <a:avLst/>
          </a:prstGeom>
        </p:spPr>
        <p:txBody>
          <a:bodyPr wrap="square">
            <a:spAutoFit/>
          </a:bodyPr>
          <a:lstStyle/>
          <a:p>
            <a:pPr marL="404813" lvl="1" indent="-290513">
              <a:lnSpc>
                <a:spcPct val="90000"/>
              </a:lnSpc>
              <a:spcBef>
                <a:spcPct val="0"/>
              </a:spcBef>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Access current and historical configuration data</a:t>
            </a:r>
          </a:p>
          <a:p>
            <a:pPr marL="404813" lvl="1" indent="-290513">
              <a:lnSpc>
                <a:spcPct val="90000"/>
              </a:lnSpc>
              <a:spcBef>
                <a:spcPct val="0"/>
              </a:spcBef>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Share server configuration data with internal or Microsoft support staff</a:t>
            </a:r>
          </a:p>
          <a:p>
            <a:pPr marL="404813" lvl="1" indent="-290513">
              <a:lnSpc>
                <a:spcPct val="90000"/>
              </a:lnSpc>
              <a:spcBef>
                <a:spcPct val="0"/>
              </a:spcBef>
              <a:spcAft>
                <a:spcPts val="600"/>
              </a:spcAft>
              <a:buClr>
                <a:srgbClr val="2D2D2D"/>
              </a:buClr>
              <a:buSzPct val="90000"/>
              <a:buBlip>
                <a:blip r:embed="rId8"/>
              </a:buBlip>
              <a:defRPr/>
            </a:pPr>
            <a:r>
              <a:rPr lang="en-US" dirty="0">
                <a:gradFill>
                  <a:gsLst>
                    <a:gs pos="0">
                      <a:schemeClr val="tx1"/>
                    </a:gs>
                    <a:gs pos="86000">
                      <a:schemeClr val="tx1"/>
                    </a:gs>
                  </a:gsLst>
                  <a:lin ang="5400000" scaled="0"/>
                </a:gradFill>
              </a:rPr>
              <a:t>Instant access to guidance and forums related to identified issues</a:t>
            </a:r>
          </a:p>
        </p:txBody>
      </p:sp>
      <p:pic>
        <p:nvPicPr>
          <p:cNvPr id="31" name="Picture 7" descr="C:\Users\markgil\Documents\presentation art\Windows XP Illustration Icon\XP icon user account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0364" y="3013164"/>
            <a:ext cx="703195" cy="576051"/>
          </a:xfrm>
          <a:prstGeom prst="rect">
            <a:avLst/>
          </a:prstGeom>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341006" y="1539496"/>
            <a:ext cx="1083391"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353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Title 2"/>
          <p:cNvSpPr>
            <a:spLocks noGrp="1"/>
          </p:cNvSpPr>
          <p:nvPr>
            <p:ph type="ctrTitle"/>
          </p:nvPr>
        </p:nvSpPr>
        <p:spPr/>
        <p:txBody>
          <a:bodyPr/>
          <a:lstStyle/>
          <a:p>
            <a:r>
              <a:rPr lang="en-US" smtClean="0"/>
              <a:t>Advisor Feature Overview</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917292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mtClean="0"/>
              <a:t>Proactive Knowledge</a:t>
            </a:r>
            <a:endParaRPr lang="en-US" dirty="0"/>
          </a:p>
        </p:txBody>
      </p:sp>
      <p:sp>
        <p:nvSpPr>
          <p:cNvPr id="16" name="Content Placeholder 15"/>
          <p:cNvSpPr>
            <a:spLocks noGrp="1"/>
          </p:cNvSpPr>
          <p:nvPr>
            <p:ph sz="half" idx="4294967295"/>
          </p:nvPr>
        </p:nvSpPr>
        <p:spPr>
          <a:xfrm>
            <a:off x="519113" y="1447800"/>
            <a:ext cx="5184775" cy="3551742"/>
          </a:xfrm>
        </p:spPr>
        <p:txBody>
          <a:bodyPr/>
          <a:lstStyle/>
          <a:p>
            <a:pPr marL="0" indent="0">
              <a:buNone/>
            </a:pPr>
            <a:r>
              <a:rPr lang="en-US" sz="1600" dirty="0" smtClean="0"/>
              <a:t>Advisor alerts </a:t>
            </a:r>
            <a:r>
              <a:rPr lang="en-US" sz="1600" dirty="0"/>
              <a:t>customers when </a:t>
            </a:r>
            <a:r>
              <a:rPr lang="en-US" sz="1600" dirty="0" smtClean="0"/>
              <a:t>SQL and Windows Server </a:t>
            </a:r>
            <a:r>
              <a:rPr lang="en-US" sz="1600" dirty="0"/>
              <a:t>roles are:</a:t>
            </a:r>
          </a:p>
          <a:p>
            <a:pPr marL="288925" indent="-288925"/>
            <a:r>
              <a:rPr lang="en-US" sz="1600" dirty="0" smtClean="0"/>
              <a:t>Unpatched</a:t>
            </a:r>
          </a:p>
          <a:p>
            <a:pPr marL="509588" lvl="1" indent="-220663"/>
            <a:r>
              <a:rPr lang="en-US" sz="1200" dirty="0"/>
              <a:t>Beyond Microsoft Update </a:t>
            </a:r>
          </a:p>
          <a:p>
            <a:pPr marL="509588" lvl="1" indent="-220663"/>
            <a:r>
              <a:rPr lang="en-US" sz="1200" dirty="0"/>
              <a:t>Best practices based on support cases</a:t>
            </a:r>
          </a:p>
          <a:p>
            <a:pPr marL="509588" lvl="1" indent="-220663"/>
            <a:r>
              <a:rPr lang="en-US" sz="1200" dirty="0"/>
              <a:t>What we wish customers would deploy</a:t>
            </a:r>
          </a:p>
          <a:p>
            <a:pPr marL="288925" indent="-288925"/>
            <a:r>
              <a:rPr lang="en-US" sz="1600" dirty="0"/>
              <a:t>Misconfigured </a:t>
            </a:r>
            <a:endParaRPr lang="en-US" sz="1600" dirty="0" smtClean="0"/>
          </a:p>
          <a:p>
            <a:pPr marL="509588" lvl="1" indent="-220663"/>
            <a:r>
              <a:rPr lang="en-US" sz="1200" dirty="0"/>
              <a:t>Can be simple or complex</a:t>
            </a:r>
          </a:p>
          <a:p>
            <a:pPr marL="509588" lvl="1" indent="-220663"/>
            <a:r>
              <a:rPr lang="en-US" sz="1200" dirty="0"/>
              <a:t>Not aligned to best practices gathered from customer support cases</a:t>
            </a:r>
          </a:p>
          <a:p>
            <a:pPr marL="288925" indent="-288925"/>
            <a:r>
              <a:rPr lang="en-US" sz="1600" dirty="0" smtClean="0"/>
              <a:t>At </a:t>
            </a:r>
            <a:r>
              <a:rPr lang="en-US" sz="1600" dirty="0"/>
              <a:t>risk of data loss </a:t>
            </a:r>
            <a:endParaRPr lang="en-US" sz="1600" dirty="0" smtClean="0"/>
          </a:p>
          <a:p>
            <a:pPr marL="509588" lvl="1" indent="-220663"/>
            <a:r>
              <a:rPr lang="en-US" sz="1200" dirty="0"/>
              <a:t>Event log errors that according to customer support cases often cause downtime </a:t>
            </a:r>
          </a:p>
          <a:p>
            <a:pPr marL="509588" lvl="1" indent="-220663"/>
            <a:r>
              <a:rPr lang="en-US" sz="1200" dirty="0"/>
              <a:t>Point you to articles with solutions “as if you were calling Microsoft support”</a:t>
            </a:r>
          </a:p>
          <a:p>
            <a:pPr marL="288925" indent="-288925"/>
            <a:r>
              <a:rPr lang="en-US" sz="1600" dirty="0"/>
              <a:t>Unsupported </a:t>
            </a:r>
            <a:endParaRPr lang="en-US" sz="1600" dirty="0" smtClean="0"/>
          </a:p>
          <a:p>
            <a:pPr marL="509588" lvl="1" indent="-220663"/>
            <a:r>
              <a:rPr lang="en-US" sz="1200" dirty="0" smtClean="0"/>
              <a:t>Highlight unsupported configurations</a:t>
            </a:r>
            <a:endParaRPr lang="en-US" sz="1200" dirty="0"/>
          </a:p>
        </p:txBody>
      </p:sp>
      <p:sp>
        <p:nvSpPr>
          <p:cNvPr id="22" name="Rounded Rectangle 21"/>
          <p:cNvSpPr/>
          <p:nvPr/>
        </p:nvSpPr>
        <p:spPr bwMode="gray">
          <a:xfrm>
            <a:off x="120109" y="5428329"/>
            <a:ext cx="11948608" cy="127727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0" rIns="91436" bIns="45718" numCol="1" rtlCol="0" anchor="t" anchorCtr="0" compatLnSpc="1">
            <a:prstTxWarp prst="textNoShape">
              <a:avLst/>
            </a:prstTxWarp>
          </a:bodyPr>
          <a:lstStyle/>
          <a:p>
            <a:pPr marL="0" lvl="1">
              <a:spcAft>
                <a:spcPts val="200"/>
              </a:spcAft>
            </a:pPr>
            <a:r>
              <a:rPr lang="en-US" sz="1600" dirty="0">
                <a:solidFill>
                  <a:schemeClr val="tx1"/>
                </a:solidFill>
              </a:rPr>
              <a:t>A real-time monitoring product (like System Center Operations Manager) will continue to be the recommended alerting solution when server roles are:</a:t>
            </a:r>
            <a:endParaRPr lang="en-US" sz="1400" dirty="0">
              <a:solidFill>
                <a:schemeClr val="tx1"/>
              </a:solidFill>
            </a:endParaRPr>
          </a:p>
          <a:p>
            <a:pPr marL="569913" lvl="1" indent="-220663">
              <a:lnSpc>
                <a:spcPct val="90000"/>
              </a:lnSpc>
              <a:spcAft>
                <a:spcPts val="200"/>
              </a:spcAft>
              <a:buSzPct val="90000"/>
              <a:buBlip>
                <a:blip r:embed="rId3"/>
              </a:buBlip>
            </a:pPr>
            <a:r>
              <a:rPr lang="en-US" sz="1400" dirty="0">
                <a:gradFill>
                  <a:gsLst>
                    <a:gs pos="0">
                      <a:schemeClr val="tx1"/>
                    </a:gs>
                    <a:gs pos="86000">
                      <a:schemeClr val="tx1"/>
                    </a:gs>
                  </a:gsLst>
                  <a:lin ang="5400000" scaled="0"/>
                </a:gradFill>
              </a:rPr>
              <a:t>Unavailable</a:t>
            </a:r>
          </a:p>
          <a:p>
            <a:pPr marL="569913" lvl="1" indent="-220663">
              <a:lnSpc>
                <a:spcPct val="90000"/>
              </a:lnSpc>
              <a:spcAft>
                <a:spcPts val="200"/>
              </a:spcAft>
              <a:buSzPct val="90000"/>
              <a:buBlip>
                <a:blip r:embed="rId3"/>
              </a:buBlip>
            </a:pPr>
            <a:r>
              <a:rPr lang="en-US" sz="1400" dirty="0">
                <a:gradFill>
                  <a:gsLst>
                    <a:gs pos="0">
                      <a:schemeClr val="tx1"/>
                    </a:gs>
                    <a:gs pos="86000">
                      <a:schemeClr val="tx1"/>
                    </a:gs>
                  </a:gsLst>
                  <a:lin ang="5400000" scaled="0"/>
                </a:gradFill>
              </a:rPr>
              <a:t>Underperforming</a:t>
            </a:r>
          </a:p>
          <a:p>
            <a:pPr marL="569913" lvl="1" indent="-220663">
              <a:lnSpc>
                <a:spcPct val="90000"/>
              </a:lnSpc>
              <a:spcAft>
                <a:spcPts val="200"/>
              </a:spcAft>
              <a:buSzPct val="90000"/>
              <a:buBlip>
                <a:blip r:embed="rId3"/>
              </a:buBlip>
            </a:pPr>
            <a:r>
              <a:rPr lang="en-US" sz="1400" dirty="0">
                <a:gradFill>
                  <a:gsLst>
                    <a:gs pos="0">
                      <a:schemeClr val="tx1"/>
                    </a:gs>
                    <a:gs pos="86000">
                      <a:schemeClr val="tx1"/>
                    </a:gs>
                  </a:gsLst>
                  <a:lin ang="5400000" scaled="0"/>
                </a:gradFill>
              </a:rPr>
              <a:t>Causing LOB downtime / business impact</a:t>
            </a:r>
          </a:p>
          <a:p>
            <a:pPr defTabSz="914400">
              <a:defRPr/>
            </a:pPr>
            <a:endParaRPr lang="en-US" sz="1600" b="1" kern="0" dirty="0" smtClean="0">
              <a:solidFill>
                <a:schemeClr val="tx1"/>
              </a:solidFill>
            </a:endParaRPr>
          </a:p>
        </p:txBody>
      </p:sp>
      <p:pic>
        <p:nvPicPr>
          <p:cNvPr id="1026" name="Picture 2" descr="Machine generated alternative text: ? System Center&#10;Advisor&#10;Release Candidate&#10;0 ¿ Alert&#10;Total I&#10;[71 [ Close j Activate Ignore... J [ View Configuration j L&#10;Server Path&#10;A Error (3 items)&#10;L11 paulmest3.redmord.corp.microsoftcom&#10;O paulmest3.redmond.corp.microscft.com /SQL2008R2DC&#10;O paulmest3.redmond.corp.microsoft.com /Microsoftr Windows Serverr 2008 Enterprise&#10;j A Warning (13 items)&#10;L DC1.contoso.com /DC1/CONTOSO\DC2&#10;± paulmest3.redmond.corp.microsoft.com /SQL2008R2DC&#10;! pauln,est3.redmond.corp.rr icrosoftcom /SQL2008R2DCJmaster&#10;! paulmest3.redmond.corp.microsoftcom /SQL2008R2DC/ReportServerSSQL200S R2 DCTem pDB&#10;! paulmest3.redmond.corp.m icrosoft.com /SQL2008R2DC/msdb&#10;! paulmestš.redmond.corp.m icrcsoft.com /SQL2008R2DC/TestDB&#10;SQL DB Engine ‘J Windows operating system missing update KB957065 to p Active&#10;SQL DB Engine J SQL Server is not supported on this version and service p Active&#10;Windows Operating System J Missing Operating System Update KB976674 may cause ti Active&#10;3/18/2011 2:30:18 PM&#10;3/18/2011 2:30:17 PM&#10;3/18/2011 2:29:40 PM&#10;3/21J2011 2:16:08 PM&#10;3/18/2011 2:30:22 PM&#10;3/18/2011 2:30:21 PM&#10;3/18/2011 2:30:20 PM&#10;3/18/2011 2:30:20 PM&#10;3/18/2011 2:30:20 PM&#10;‘O’ Windows operating system missing update KB957065 to prevent NTFS sparse file fragmentation errors&#10;Alert description:&#10;You are missing Windows Update KB957065. This update prevents operating system error 665, which is reported through&#10;SQL Event ID 823 when you execute the DBCC CHECKDB command on large databases or when extensive data updates are&#10;performed on large databases for which database snapshots are created. You are most likely to encounter this error on large&#10;and heavily fragmented Piles.&#10;Class&#10;Alert Title&#10;Status Last OccZirred&#10;AD Cornection Object&#10;SQL DB Engine&#10;SQL Database&#10;SQL Database&#10;SQL Database&#10;SQL Database&#10;j Lingering objects have been detected Active&#10;J SQL Server database configuration: number of tempdb da Active&#10;,j SQL Server database present without a backup Active&#10;j SQL Server database present without a backup Active&#10;j SQL Server database present without a backup Active&#10;39J SQL Server database present without a backup Active&#10;Detail&#10;Information detected relating to this issue:&#10;a&#10;Property Name/ Description&#10;Current NTFS.SYS file version&#10;Required NTFS.SYS file version&#10;Database files greater than 64 GB&#10;in size&#10;Value&#10;6.0.6001. 18000&#10;6.0.6001.22272&#10;C 2011 Microsoft Corporation. Al rights reserv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67749" y="1408654"/>
            <a:ext cx="5584055" cy="33250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8743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2006/metadata/propertie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A245C1EB-010B-4F7F-A0D4-AB8AEB5D6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TENA11_BreakoutSession_Template_16x9_Final_033011</Template>
  <TotalTime>547</TotalTime>
  <Words>3901</Words>
  <Application>Microsoft Office PowerPoint</Application>
  <PresentationFormat>Custom</PresentationFormat>
  <Paragraphs>330</Paragraphs>
  <Slides>26</Slides>
  <Notes>23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TENA11_BreakoutSession_Template_16x9_Final_05132011</vt:lpstr>
      <vt:lpstr>1_White with Consolas font for code slides</vt:lpstr>
      <vt:lpstr>PowerPoint Presentation</vt:lpstr>
      <vt:lpstr>Microsoft System Center  Advisor Technical Overview</vt:lpstr>
      <vt:lpstr>Session Objectives and Takeaways</vt:lpstr>
      <vt:lpstr>Customer Challenges</vt:lpstr>
      <vt:lpstr>Advisor Overview</vt:lpstr>
      <vt:lpstr>System Center Advisor Customer Benefits</vt:lpstr>
      <vt:lpstr>System Center Advisor Features</vt:lpstr>
      <vt:lpstr>Advisor Feature Overview</vt:lpstr>
      <vt:lpstr>Proactive Knowledge</vt:lpstr>
      <vt:lpstr>Recent and Historical Context</vt:lpstr>
      <vt:lpstr>Advisor Architecture</vt:lpstr>
      <vt:lpstr>Onboarding and Deployment</vt:lpstr>
      <vt:lpstr>Advisor and Your Management Solution</vt:lpstr>
      <vt:lpstr>Server Impact and Data Collected</vt:lpstr>
      <vt:lpstr>Data Privacy &amp; Handling Sensitive Data</vt:lpstr>
      <vt:lpstr>Roadmap and Licensing</vt:lpstr>
      <vt:lpstr>Summary of Advisor – Original Pitch</vt:lpstr>
      <vt:lpstr>Next Steps</vt:lpstr>
      <vt:lpstr>In Review: Session Objectives and Takeaways</vt:lpstr>
      <vt:lpstr>PowerPoint Presentation</vt:lpstr>
      <vt:lpstr>PowerPoint Presentation</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SIM349: Microsoft System Center Advisor Technical Overview</dc:title>
  <dc:subject>Microsoft TechEd North America 2011</dc:subject>
  <dc:creator> Sachin Agrawal</dc:creator>
  <dc:description>Template Design: Jordan Cayabyab
Formatter: Sylvia Tedjo, Silver Fox Productions
Event Date: May 16-19, 2011
Event Location: Atlanta
Audience Type: Developers, IT Pros</dc:description>
  <cp:lastModifiedBy>Shows</cp:lastModifiedBy>
  <cp:revision>56</cp:revision>
  <cp:lastPrinted>2010-05-11T05:02:34Z</cp:lastPrinted>
  <dcterms:created xsi:type="dcterms:W3CDTF">2011-04-11T01:31:15Z</dcterms:created>
  <dcterms:modified xsi:type="dcterms:W3CDTF">2011-05-17T17:39:48Z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