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2" r:id="rId4"/>
    <p:sldMasterId id="2147483812" r:id="rId5"/>
    <p:sldMasterId id="2147483815" r:id="rId6"/>
  </p:sldMasterIdLst>
  <p:notesMasterIdLst>
    <p:notesMasterId r:id="rId52"/>
  </p:notesMasterIdLst>
  <p:handoutMasterIdLst>
    <p:handoutMasterId r:id="rId53"/>
  </p:handoutMasterIdLst>
  <p:sldIdLst>
    <p:sldId id="349" r:id="rId7"/>
    <p:sldId id="367" r:id="rId8"/>
    <p:sldId id="368" r:id="rId9"/>
    <p:sldId id="369" r:id="rId10"/>
    <p:sldId id="371" r:id="rId11"/>
    <p:sldId id="372" r:id="rId12"/>
    <p:sldId id="375" r:id="rId13"/>
    <p:sldId id="376" r:id="rId14"/>
    <p:sldId id="377" r:id="rId15"/>
    <p:sldId id="378" r:id="rId16"/>
    <p:sldId id="379"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11" r:id="rId44"/>
    <p:sldId id="412" r:id="rId45"/>
    <p:sldId id="413" r:id="rId46"/>
    <p:sldId id="414" r:id="rId47"/>
    <p:sldId id="415" r:id="rId48"/>
    <p:sldId id="416" r:id="rId49"/>
    <p:sldId id="410" r:id="rId50"/>
    <p:sldId id="329" r:id="rId51"/>
  </p:sldIdLst>
  <p:sldSz cx="12188825" cy="6858000"/>
  <p:notesSz cx="6858000" cy="9144000"/>
  <p:embeddedFontLst>
    <p:embeddedFont>
      <p:font typeface="Arial Unicode MS" pitchFamily="34" charset="-128"/>
      <p:regular r:id="rId54"/>
    </p:embeddedFont>
    <p:embeddedFont>
      <p:font typeface="Calibri" pitchFamily="34" charset="0"/>
      <p:regular r:id="rId55"/>
      <p:bold r:id="rId56"/>
      <p:italic r:id="rId57"/>
      <p:boldItalic r:id="rId58"/>
    </p:embeddedFont>
    <p:embeddedFont>
      <p:font typeface="MS PGothic" pitchFamily="34" charset="-128"/>
      <p:regular r:id="rId59"/>
    </p:embeddedFont>
    <p:embeddedFont>
      <p:font typeface="Segoe UI" pitchFamily="34" charset="0"/>
      <p:regular r:id="rId60"/>
      <p:bold r:id="rId61"/>
      <p:italic r:id="rId62"/>
      <p:boldItalic r:id="rId63"/>
    </p:embeddedFont>
    <p:embeddedFont>
      <p:font typeface="Segoe Condensed" pitchFamily="34" charset="0"/>
      <p:regular r:id="rId64"/>
      <p:bold r:id="rId65"/>
      <p:italic r:id="rId66"/>
      <p:boldItalic r:id="rId67"/>
    </p:embeddedFont>
    <p:embeddedFont>
      <p:font typeface="Segoe Light" pitchFamily="34" charset="0"/>
      <p:regular r:id="rId68"/>
      <p:italic r:id="rId69"/>
    </p:embeddedFont>
    <p:embeddedFont>
      <p:font typeface="Segoe UI Semibold" pitchFamily="34" charset="0"/>
      <p:bold r:id="rId70"/>
    </p:embeddedFont>
    <p:embeddedFont>
      <p:font typeface="SimHei" pitchFamily="49" charset="-122"/>
      <p:regular r:id="rId71"/>
    </p:embeddedFont>
    <p:embeddedFont>
      <p:font typeface="Consolas" pitchFamily="49" charset="0"/>
      <p:regular r:id="rId72"/>
      <p:bold r:id="rId73"/>
      <p:italic r:id="rId74"/>
      <p:boldItalic r:id="rId75"/>
    </p:embeddedFont>
    <p:embeddedFont>
      <p:font typeface="Segoe Semibold" pitchFamily="34" charset="0"/>
      <p:bold r:id="rId76"/>
      <p:boldItalic r:id="rId77"/>
    </p:embeddedFont>
    <p:embeddedFont>
      <p:font typeface="Segoe" pitchFamily="34" charset="0"/>
      <p:regular r:id="rId78"/>
      <p:bold r:id="rId79"/>
      <p:italic r:id="rId80"/>
      <p:boldItalic r:id="rId81"/>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1" autoAdjust="0"/>
    <p:restoredTop sz="86908" autoAdjust="0"/>
  </p:normalViewPr>
  <p:slideViewPr>
    <p:cSldViewPr>
      <p:cViewPr varScale="1">
        <p:scale>
          <a:sx n="35" d="100"/>
          <a:sy n="35" d="100"/>
        </p:scale>
        <p:origin x="-1932" y="-90"/>
      </p:cViewPr>
      <p:guideLst>
        <p:guide orient="horz" pos="1200"/>
        <p:guide orient="horz" pos="2736"/>
        <p:guide orient="horz" pos="4176"/>
        <p:guide orient="horz" pos="1488"/>
        <p:guide orient="horz" pos="912"/>
        <p:guide orient="horz" pos="144"/>
        <p:guide orient="horz" pos="4080"/>
        <p:guide pos="3839"/>
        <p:guide pos="335"/>
        <p:guide pos="1190"/>
        <p:guide pos="7350"/>
        <p:guide pos="7063"/>
        <p:guide pos="611"/>
      </p:guideLst>
    </p:cSldViewPr>
  </p:slideViewPr>
  <p:notesTextViewPr>
    <p:cViewPr>
      <p:scale>
        <a:sx n="100" d="100"/>
        <a:sy n="100" d="100"/>
      </p:scale>
      <p:origin x="0" y="0"/>
    </p:cViewPr>
  </p:notesTextViewPr>
  <p:sorterViewPr>
    <p:cViewPr varScale="1">
      <p:scale>
        <a:sx n="1" d="1"/>
        <a:sy n="1" d="1"/>
      </p:scale>
      <p:origin x="0" y="17382"/>
    </p:cViewPr>
  </p:sorterViewPr>
  <p:notesViewPr>
    <p:cSldViewPr showGuides="1">
      <p:cViewPr varScale="1">
        <p:scale>
          <a:sx n="56" d="100"/>
          <a:sy n="56" d="100"/>
        </p:scale>
        <p:origin x="-18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2.xml"/><Relationship Id="rId61" Type="http://schemas.openxmlformats.org/officeDocument/2006/relationships/font" Target="fonts/font8.fntdata"/><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369042-9412-45AE-8437-8DB927E3CAE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0DD80BB-72CD-48C7-A1C8-9A3B328D8A33}">
      <dgm:prSet custT="1"/>
      <dgm:spPr>
        <a:gradFill rotWithShape="0">
          <a:gsLst>
            <a:gs pos="0">
              <a:schemeClr val="accent1">
                <a:hueOff val="0"/>
                <a:satOff val="0"/>
                <a:lumOff val="0"/>
                <a:shade val="51000"/>
                <a:satMod val="130000"/>
                <a:alpha val="5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lgn="ctr" rtl="0"/>
          <a:r>
            <a:rPr lang="en-US" sz="3200" b="0" dirty="0" smtClean="0"/>
            <a:t>Common Identity</a:t>
          </a:r>
        </a:p>
        <a:p>
          <a:pPr algn="ctr" rtl="0"/>
          <a:r>
            <a:rPr lang="en-US" sz="2400" b="0" dirty="0" smtClean="0"/>
            <a:t>Leveraging on-premises Active Directory</a:t>
          </a:r>
        </a:p>
        <a:p>
          <a:pPr algn="ctr" rtl="0"/>
          <a:r>
            <a:rPr lang="en-US" sz="2400" b="0" dirty="0" smtClean="0"/>
            <a:t>Federating based on industry standards</a:t>
          </a:r>
        </a:p>
        <a:p>
          <a:pPr algn="ctr" rtl="0"/>
          <a:r>
            <a:rPr lang="en-US" sz="2400" b="0" dirty="0" smtClean="0"/>
            <a:t>Provisioning objects to services where needed</a:t>
          </a:r>
        </a:p>
        <a:p>
          <a:pPr algn="ctr" rtl="0"/>
          <a:r>
            <a:rPr lang="en-US" sz="2400" b="0" dirty="0" smtClean="0"/>
            <a:t>Enabling cloud identity providers</a:t>
          </a:r>
        </a:p>
      </dgm:t>
    </dgm:pt>
    <dgm:pt modelId="{6DF9127A-D747-4A95-BFD5-B53B98B0E925}" type="parTrans" cxnId="{A78E39FB-FA99-4639-9681-C47F6F2EB0EA}">
      <dgm:prSet/>
      <dgm:spPr/>
      <dgm:t>
        <a:bodyPr/>
        <a:lstStyle/>
        <a:p>
          <a:pPr algn="ctr"/>
          <a:endParaRPr lang="en-US" sz="2000"/>
        </a:p>
      </dgm:t>
    </dgm:pt>
    <dgm:pt modelId="{FD9E521D-8CEE-4524-B19B-3805E8326977}" type="sibTrans" cxnId="{A78E39FB-FA99-4639-9681-C47F6F2EB0EA}">
      <dgm:prSet/>
      <dgm:spPr/>
      <dgm:t>
        <a:bodyPr/>
        <a:lstStyle/>
        <a:p>
          <a:pPr algn="ctr"/>
          <a:endParaRPr lang="en-US" sz="2000"/>
        </a:p>
      </dgm:t>
    </dgm:pt>
    <dgm:pt modelId="{BEC122FA-603E-4270-9CAC-EFF38575A787}" type="pres">
      <dgm:prSet presAssocID="{67369042-9412-45AE-8437-8DB927E3CAEA}" presName="linear" presStyleCnt="0">
        <dgm:presLayoutVars>
          <dgm:animLvl val="lvl"/>
          <dgm:resizeHandles val="exact"/>
        </dgm:presLayoutVars>
      </dgm:prSet>
      <dgm:spPr/>
      <dgm:t>
        <a:bodyPr/>
        <a:lstStyle/>
        <a:p>
          <a:endParaRPr lang="en-US"/>
        </a:p>
      </dgm:t>
    </dgm:pt>
    <dgm:pt modelId="{74F61173-24DB-4CD2-BAF9-7A7FEBE0F039}" type="pres">
      <dgm:prSet presAssocID="{C0DD80BB-72CD-48C7-A1C8-9A3B328D8A33}" presName="parentText" presStyleLbl="node1" presStyleIdx="0" presStyleCnt="1" custScaleY="699620" custLinFactNeighborX="407" custLinFactNeighborY="96491">
        <dgm:presLayoutVars>
          <dgm:chMax val="0"/>
          <dgm:bulletEnabled val="1"/>
        </dgm:presLayoutVars>
      </dgm:prSet>
      <dgm:spPr/>
      <dgm:t>
        <a:bodyPr/>
        <a:lstStyle/>
        <a:p>
          <a:endParaRPr lang="en-US"/>
        </a:p>
      </dgm:t>
    </dgm:pt>
  </dgm:ptLst>
  <dgm:cxnLst>
    <dgm:cxn modelId="{CB59F7BA-0625-4629-8BDF-F59EEF07F41C}" type="presOf" srcId="{67369042-9412-45AE-8437-8DB927E3CAEA}" destId="{BEC122FA-603E-4270-9CAC-EFF38575A787}" srcOrd="0" destOrd="0" presId="urn:microsoft.com/office/officeart/2005/8/layout/vList2"/>
    <dgm:cxn modelId="{8558B4D4-C3D9-4441-9974-9358A438E99A}" type="presOf" srcId="{C0DD80BB-72CD-48C7-A1C8-9A3B328D8A33}" destId="{74F61173-24DB-4CD2-BAF9-7A7FEBE0F039}" srcOrd="0" destOrd="0" presId="urn:microsoft.com/office/officeart/2005/8/layout/vList2"/>
    <dgm:cxn modelId="{A78E39FB-FA99-4639-9681-C47F6F2EB0EA}" srcId="{67369042-9412-45AE-8437-8DB927E3CAEA}" destId="{C0DD80BB-72CD-48C7-A1C8-9A3B328D8A33}" srcOrd="0" destOrd="0" parTransId="{6DF9127A-D747-4A95-BFD5-B53B98B0E925}" sibTransId="{FD9E521D-8CEE-4524-B19B-3805E8326977}"/>
    <dgm:cxn modelId="{FC096F8A-D74D-46EA-84E7-F8CD70C24EA5}" type="presParOf" srcId="{BEC122FA-603E-4270-9CAC-EFF38575A787}" destId="{74F61173-24DB-4CD2-BAF9-7A7FEBE0F03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369042-9412-45AE-8437-8DB927E3CAE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0DD80BB-72CD-48C7-A1C8-9A3B328D8A33}">
      <dgm:prSet custT="1"/>
      <dgm:spPr>
        <a:gradFill rotWithShape="0">
          <a:gsLst>
            <a:gs pos="0">
              <a:schemeClr val="accent1">
                <a:hueOff val="0"/>
                <a:satOff val="0"/>
                <a:lumOff val="0"/>
                <a:shade val="51000"/>
                <a:satMod val="130000"/>
                <a:alpha val="5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algn="ctr" rtl="0"/>
          <a:r>
            <a:rPr lang="en-US" sz="3200" b="0" dirty="0" smtClean="0"/>
            <a:t>IT Service Management</a:t>
          </a:r>
        </a:p>
        <a:p>
          <a:pPr algn="ctr" rtl="0"/>
          <a:r>
            <a:rPr lang="en-US" sz="1800" b="0" dirty="0" smtClean="0"/>
            <a:t>“It Just Works”</a:t>
          </a:r>
        </a:p>
        <a:p>
          <a:pPr algn="ctr" rtl="0"/>
          <a:r>
            <a:rPr lang="en-US" sz="1800" b="0" dirty="0" smtClean="0"/>
            <a:t>Proactive more than Reactive</a:t>
          </a:r>
        </a:p>
        <a:p>
          <a:pPr algn="ctr" rtl="0"/>
          <a:r>
            <a:rPr lang="en-US" sz="1800" b="0" dirty="0" smtClean="0"/>
            <a:t>Building compliance into services </a:t>
          </a:r>
        </a:p>
        <a:p>
          <a:pPr algn="ctr" rtl="0"/>
          <a:r>
            <a:rPr lang="en-US" sz="1800" b="0" dirty="0" smtClean="0"/>
            <a:t>Managing for Capacity, Availability &amp; Continuity</a:t>
          </a:r>
        </a:p>
      </dgm:t>
    </dgm:pt>
    <dgm:pt modelId="{6DF9127A-D747-4A95-BFD5-B53B98B0E925}" type="parTrans" cxnId="{A78E39FB-FA99-4639-9681-C47F6F2EB0EA}">
      <dgm:prSet/>
      <dgm:spPr/>
      <dgm:t>
        <a:bodyPr/>
        <a:lstStyle/>
        <a:p>
          <a:pPr algn="ctr"/>
          <a:endParaRPr lang="en-US" sz="2000"/>
        </a:p>
      </dgm:t>
    </dgm:pt>
    <dgm:pt modelId="{FD9E521D-8CEE-4524-B19B-3805E8326977}" type="sibTrans" cxnId="{A78E39FB-FA99-4639-9681-C47F6F2EB0EA}">
      <dgm:prSet/>
      <dgm:spPr/>
      <dgm:t>
        <a:bodyPr/>
        <a:lstStyle/>
        <a:p>
          <a:pPr algn="ctr"/>
          <a:endParaRPr lang="en-US" sz="2000"/>
        </a:p>
      </dgm:t>
    </dgm:pt>
    <dgm:pt modelId="{BEC122FA-603E-4270-9CAC-EFF38575A787}" type="pres">
      <dgm:prSet presAssocID="{67369042-9412-45AE-8437-8DB927E3CAEA}" presName="linear" presStyleCnt="0">
        <dgm:presLayoutVars>
          <dgm:animLvl val="lvl"/>
          <dgm:resizeHandles val="exact"/>
        </dgm:presLayoutVars>
      </dgm:prSet>
      <dgm:spPr/>
      <dgm:t>
        <a:bodyPr/>
        <a:lstStyle/>
        <a:p>
          <a:endParaRPr lang="en-US"/>
        </a:p>
      </dgm:t>
    </dgm:pt>
    <dgm:pt modelId="{74F61173-24DB-4CD2-BAF9-7A7FEBE0F039}" type="pres">
      <dgm:prSet presAssocID="{C0DD80BB-72CD-48C7-A1C8-9A3B328D8A33}" presName="parentText" presStyleLbl="node1" presStyleIdx="0" presStyleCnt="1" custScaleY="699620" custLinFactY="-100000" custLinFactNeighborY="-157982">
        <dgm:presLayoutVars>
          <dgm:chMax val="0"/>
          <dgm:bulletEnabled val="1"/>
        </dgm:presLayoutVars>
      </dgm:prSet>
      <dgm:spPr/>
      <dgm:t>
        <a:bodyPr/>
        <a:lstStyle/>
        <a:p>
          <a:endParaRPr lang="en-US"/>
        </a:p>
      </dgm:t>
    </dgm:pt>
  </dgm:ptLst>
  <dgm:cxnLst>
    <dgm:cxn modelId="{93F710F8-77FF-4AAA-B072-CFE191A7B380}" type="presOf" srcId="{67369042-9412-45AE-8437-8DB927E3CAEA}" destId="{BEC122FA-603E-4270-9CAC-EFF38575A787}" srcOrd="0" destOrd="0" presId="urn:microsoft.com/office/officeart/2005/8/layout/vList2"/>
    <dgm:cxn modelId="{A78E39FB-FA99-4639-9681-C47F6F2EB0EA}" srcId="{67369042-9412-45AE-8437-8DB927E3CAEA}" destId="{C0DD80BB-72CD-48C7-A1C8-9A3B328D8A33}" srcOrd="0" destOrd="0" parTransId="{6DF9127A-D747-4A95-BFD5-B53B98B0E925}" sibTransId="{FD9E521D-8CEE-4524-B19B-3805E8326977}"/>
    <dgm:cxn modelId="{CAC5E61E-D3AB-401B-A059-938C87DBD893}" type="presOf" srcId="{C0DD80BB-72CD-48C7-A1C8-9A3B328D8A33}" destId="{74F61173-24DB-4CD2-BAF9-7A7FEBE0F039}" srcOrd="0" destOrd="0" presId="urn:microsoft.com/office/officeart/2005/8/layout/vList2"/>
    <dgm:cxn modelId="{4FCABE85-2A2B-4904-95C2-F7E8BA5AA36D}" type="presParOf" srcId="{BEC122FA-603E-4270-9CAC-EFF38575A787}" destId="{74F61173-24DB-4CD2-BAF9-7A7FEBE0F03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61173-24DB-4CD2-BAF9-7A7FEBE0F039}">
      <dsp:nvSpPr>
        <dsp:cNvPr id="0" name=""/>
        <dsp:cNvSpPr/>
      </dsp:nvSpPr>
      <dsp:spPr>
        <a:xfrm>
          <a:off x="0" y="3274"/>
          <a:ext cx="10099608" cy="3349525"/>
        </a:xfrm>
        <a:prstGeom prst="roundRect">
          <a:avLst/>
        </a:prstGeom>
        <a:gradFill rotWithShape="0">
          <a:gsLst>
            <a:gs pos="0">
              <a:schemeClr val="accent1">
                <a:hueOff val="0"/>
                <a:satOff val="0"/>
                <a:lumOff val="0"/>
                <a:shade val="51000"/>
                <a:satMod val="130000"/>
                <a:alpha val="5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0" kern="1200" dirty="0" smtClean="0"/>
            <a:t>Common Identity</a:t>
          </a:r>
        </a:p>
        <a:p>
          <a:pPr lvl="0" algn="ctr" defTabSz="1422400" rtl="0">
            <a:lnSpc>
              <a:spcPct val="90000"/>
            </a:lnSpc>
            <a:spcBef>
              <a:spcPct val="0"/>
            </a:spcBef>
            <a:spcAft>
              <a:spcPct val="35000"/>
            </a:spcAft>
          </a:pPr>
          <a:r>
            <a:rPr lang="en-US" sz="2400" b="0" kern="1200" dirty="0" smtClean="0"/>
            <a:t>Leveraging on-premises Active Directory</a:t>
          </a:r>
        </a:p>
        <a:p>
          <a:pPr lvl="0" algn="ctr" defTabSz="1422400" rtl="0">
            <a:lnSpc>
              <a:spcPct val="90000"/>
            </a:lnSpc>
            <a:spcBef>
              <a:spcPct val="0"/>
            </a:spcBef>
            <a:spcAft>
              <a:spcPct val="35000"/>
            </a:spcAft>
          </a:pPr>
          <a:r>
            <a:rPr lang="en-US" sz="2400" b="0" kern="1200" dirty="0" smtClean="0"/>
            <a:t>Federating based on industry standards</a:t>
          </a:r>
        </a:p>
        <a:p>
          <a:pPr lvl="0" algn="ctr" defTabSz="1422400" rtl="0">
            <a:lnSpc>
              <a:spcPct val="90000"/>
            </a:lnSpc>
            <a:spcBef>
              <a:spcPct val="0"/>
            </a:spcBef>
            <a:spcAft>
              <a:spcPct val="35000"/>
            </a:spcAft>
          </a:pPr>
          <a:r>
            <a:rPr lang="en-US" sz="2400" b="0" kern="1200" dirty="0" smtClean="0"/>
            <a:t>Provisioning objects to services where needed</a:t>
          </a:r>
        </a:p>
        <a:p>
          <a:pPr lvl="0" algn="ctr" defTabSz="1422400" rtl="0">
            <a:lnSpc>
              <a:spcPct val="90000"/>
            </a:lnSpc>
            <a:spcBef>
              <a:spcPct val="0"/>
            </a:spcBef>
            <a:spcAft>
              <a:spcPct val="35000"/>
            </a:spcAft>
          </a:pPr>
          <a:r>
            <a:rPr lang="en-US" sz="2400" b="0" kern="1200" dirty="0" smtClean="0"/>
            <a:t>Enabling cloud identity providers</a:t>
          </a:r>
        </a:p>
      </dsp:txBody>
      <dsp:txXfrm>
        <a:off x="163510" y="166784"/>
        <a:ext cx="9772588" cy="3022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61173-24DB-4CD2-BAF9-7A7FEBE0F039}">
      <dsp:nvSpPr>
        <dsp:cNvPr id="0" name=""/>
        <dsp:cNvSpPr/>
      </dsp:nvSpPr>
      <dsp:spPr>
        <a:xfrm>
          <a:off x="0" y="0"/>
          <a:ext cx="10071100" cy="3349525"/>
        </a:xfrm>
        <a:prstGeom prst="roundRect">
          <a:avLst/>
        </a:prstGeom>
        <a:gradFill rotWithShape="0">
          <a:gsLst>
            <a:gs pos="0">
              <a:schemeClr val="accent1">
                <a:hueOff val="0"/>
                <a:satOff val="0"/>
                <a:lumOff val="0"/>
                <a:shade val="51000"/>
                <a:satMod val="130000"/>
                <a:alpha val="5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0" kern="1200" dirty="0" smtClean="0"/>
            <a:t>IT Service Management</a:t>
          </a:r>
        </a:p>
        <a:p>
          <a:pPr lvl="0" algn="ctr" defTabSz="1422400" rtl="0">
            <a:lnSpc>
              <a:spcPct val="90000"/>
            </a:lnSpc>
            <a:spcBef>
              <a:spcPct val="0"/>
            </a:spcBef>
            <a:spcAft>
              <a:spcPct val="35000"/>
            </a:spcAft>
          </a:pPr>
          <a:r>
            <a:rPr lang="en-US" sz="1800" b="0" kern="1200" dirty="0" smtClean="0"/>
            <a:t>“It Just Works”</a:t>
          </a:r>
        </a:p>
        <a:p>
          <a:pPr lvl="0" algn="ctr" defTabSz="1422400" rtl="0">
            <a:lnSpc>
              <a:spcPct val="90000"/>
            </a:lnSpc>
            <a:spcBef>
              <a:spcPct val="0"/>
            </a:spcBef>
            <a:spcAft>
              <a:spcPct val="35000"/>
            </a:spcAft>
          </a:pPr>
          <a:r>
            <a:rPr lang="en-US" sz="1800" b="0" kern="1200" dirty="0" smtClean="0"/>
            <a:t>Proactive more than Reactive</a:t>
          </a:r>
        </a:p>
        <a:p>
          <a:pPr lvl="0" algn="ctr" defTabSz="1422400" rtl="0">
            <a:lnSpc>
              <a:spcPct val="90000"/>
            </a:lnSpc>
            <a:spcBef>
              <a:spcPct val="0"/>
            </a:spcBef>
            <a:spcAft>
              <a:spcPct val="35000"/>
            </a:spcAft>
          </a:pPr>
          <a:r>
            <a:rPr lang="en-US" sz="1800" b="0" kern="1200" dirty="0" smtClean="0"/>
            <a:t>Building compliance into services </a:t>
          </a:r>
        </a:p>
        <a:p>
          <a:pPr lvl="0" algn="ctr" defTabSz="1422400" rtl="0">
            <a:lnSpc>
              <a:spcPct val="90000"/>
            </a:lnSpc>
            <a:spcBef>
              <a:spcPct val="0"/>
            </a:spcBef>
            <a:spcAft>
              <a:spcPct val="35000"/>
            </a:spcAft>
          </a:pPr>
          <a:r>
            <a:rPr lang="en-US" sz="1800" b="0" kern="1200" dirty="0" smtClean="0"/>
            <a:t>Managing for Capacity, Availability &amp; Continuity</a:t>
          </a:r>
        </a:p>
      </dsp:txBody>
      <dsp:txXfrm>
        <a:off x="163510" y="163510"/>
        <a:ext cx="9744080" cy="30225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Arial" pitchFamily="34" charset="0"/>
              </a:rPr>
              <a:t>Microsoft Management Summit 2011</a:t>
            </a:r>
            <a:endParaRPr lang="en-US"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Arial" pitchFamily="34" charset="0"/>
              </a:rPr>
              <a:pPr/>
              <a:t>5/16/2011</a:t>
            </a:fld>
            <a:endParaRPr lang="en-US" dirty="0">
              <a:latin typeface="Arial" pitchFamily="34" charset="0"/>
            </a:endParaRP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Arial" pitchFamily="34" charset="0"/>
              </a:rPr>
              <a:pPr/>
              <a:t>‹#›</a:t>
            </a:fld>
            <a:endParaRPr lang="en-US" dirty="0">
              <a:latin typeface="Arial" pitchFamily="34" charset="0"/>
            </a:endParaRPr>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r>
              <a:rPr lang="en-US" dirty="0" smtClean="0"/>
              <a:t>Microsoft Management Summit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Arial"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Arial"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6:53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7485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888" lvl="1" indent="-167970"/>
            <a:endParaRPr lang="en-US" dirty="0"/>
          </a:p>
        </p:txBody>
      </p:sp>
      <p:sp>
        <p:nvSpPr>
          <p:cNvPr id="4" name="Slide Number Placeholder 3"/>
          <p:cNvSpPr>
            <a:spLocks noGrp="1"/>
          </p:cNvSpPr>
          <p:nvPr>
            <p:ph type="sldNum" sz="quarter" idx="10"/>
          </p:nvPr>
        </p:nvSpPr>
        <p:spPr/>
        <p:txBody>
          <a:bodyPr/>
          <a:lstStyle/>
          <a:p>
            <a:fld id="{044A9631-036B-4379-BA7A-1530E2C5EB63}" type="slidenum">
              <a:rPr lang="en-US" smtClean="0"/>
              <a:pPr/>
              <a:t>22</a:t>
            </a:fld>
            <a:endParaRPr lang="en-US" dirty="0"/>
          </a:p>
        </p:txBody>
      </p:sp>
    </p:spTree>
    <p:extLst>
      <p:ext uri="{BB962C8B-B14F-4D97-AF65-F5344CB8AC3E}">
        <p14:creationId xmlns:p14="http://schemas.microsoft.com/office/powerpoint/2010/main" val="207005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12" name="Date Placeholder 11"/>
          <p:cNvSpPr>
            <a:spLocks noGrp="1"/>
          </p:cNvSpPr>
          <p:nvPr>
            <p:ph type="dt" idx="10"/>
          </p:nvPr>
        </p:nvSpPr>
        <p:spPr/>
        <p:txBody>
          <a:bodyPr/>
          <a:lstStyle/>
          <a:p>
            <a:fld id="{44EEEC67-9BC1-442D-8FB2-139DBF8ABF28}" type="datetime1">
              <a:rPr lang="en-US" smtClean="0"/>
              <a:pPr/>
              <a:t>5/16/2011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44</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6:53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45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12BB7-0100-46F5-B6A2-2DDB0C4FB2EB}" type="slidenum">
              <a:rPr lang="en-US" smtClean="0"/>
              <a:t>3</a:t>
            </a:fld>
            <a:endParaRPr lang="en-US" dirty="0"/>
          </a:p>
        </p:txBody>
      </p:sp>
    </p:spTree>
    <p:extLst>
      <p:ext uri="{BB962C8B-B14F-4D97-AF65-F5344CB8AC3E}">
        <p14:creationId xmlns:p14="http://schemas.microsoft.com/office/powerpoint/2010/main" val="217774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1B0C89C-03BB-49E4-8B4D-F854A8661702}" type="slidenum">
              <a:rPr lang="en-US" smtClean="0">
                <a:cs typeface="Arial" charset="0"/>
              </a:rPr>
              <a:pPr defTabSz="912813" fontAlgn="base">
                <a:spcBef>
                  <a:spcPct val="0"/>
                </a:spcBef>
                <a:spcAft>
                  <a:spcPct val="0"/>
                </a:spcAft>
              </a:pPr>
              <a:t>4</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1B0C89C-03BB-49E4-8B4D-F854A8661702}" type="slidenum">
              <a:rPr lang="en-US" smtClean="0">
                <a:cs typeface="Arial" charset="0"/>
              </a:rPr>
              <a:pPr defTabSz="912813" fontAlgn="base">
                <a:spcBef>
                  <a:spcPct val="0"/>
                </a:spcBef>
                <a:spcAft>
                  <a:spcPct val="0"/>
                </a:spcAft>
              </a:pPr>
              <a:t>5</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PRISM FY11</a:t>
            </a:r>
            <a:endParaRPr lang="en-US" dirty="0"/>
          </a:p>
        </p:txBody>
      </p:sp>
      <p:sp>
        <p:nvSpPr>
          <p:cNvPr id="5" name="Date Placeholder 4"/>
          <p:cNvSpPr>
            <a:spLocks noGrp="1"/>
          </p:cNvSpPr>
          <p:nvPr>
            <p:ph type="dt" idx="11"/>
          </p:nvPr>
        </p:nvSpPr>
        <p:spPr/>
        <p:txBody>
          <a:bodyPr/>
          <a:lstStyle/>
          <a:p>
            <a:fld id="{69D5AF80-5131-407A-A2CB-570F12947273}"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rPr>
              <a:t>© 2010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1937649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3FF734-AEDB-4741-814C-13C208EC14F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8226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PRISM FY11</a:t>
            </a:r>
            <a:endParaRPr lang="en-US" dirty="0"/>
          </a:p>
        </p:txBody>
      </p:sp>
      <p:sp>
        <p:nvSpPr>
          <p:cNvPr id="5" name="Date Placeholder 4"/>
          <p:cNvSpPr>
            <a:spLocks noGrp="1"/>
          </p:cNvSpPr>
          <p:nvPr>
            <p:ph type="dt" idx="11"/>
          </p:nvPr>
        </p:nvSpPr>
        <p:spPr/>
        <p:txBody>
          <a:bodyPr/>
          <a:lstStyle/>
          <a:p>
            <a:fld id="{69D5AF80-5131-407A-A2CB-570F12947273}"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rPr>
              <a:t>© 2010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93764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1356483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59375974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12151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67414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19106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96669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997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8639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8322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4767924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51792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162243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964545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8465891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84560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29193702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7938743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134147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329772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83227049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112754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6749923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739506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6285361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52118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81370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15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012491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927410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85426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816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6940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346422154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86029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6137655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597947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073584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170517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2014066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75938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69887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9419754"/>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4"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757600"/>
      </p:ext>
    </p:extLst>
  </p:cSld>
  <p:clrMap bg1="dk1" tx1="lt1" bg2="dk2" tx2="lt2" accent1="accent1" accent2="accent2" accent3="accent3" accent4="accent4" accent5="accent5" accent6="accent6" hlink="hlink" folHlink="folHlink"/>
  <p:sldLayoutIdLst>
    <p:sldLayoutId id="214748381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4426821"/>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7.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97.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08.pn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36.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microsoft.com/office/2007/relationships/hdphoto" Target="../media/hdphoto7.wdp"/><Relationship Id="rId3" Type="http://schemas.openxmlformats.org/officeDocument/2006/relationships/image" Target="../media/image127.png"/><Relationship Id="rId21" Type="http://schemas.openxmlformats.org/officeDocument/2006/relationships/image" Target="../media/image143.png"/><Relationship Id="rId34" Type="http://schemas.openxmlformats.org/officeDocument/2006/relationships/image" Target="../media/image153.png"/><Relationship Id="rId42" Type="http://schemas.openxmlformats.org/officeDocument/2006/relationships/image" Target="../media/image157.png"/><Relationship Id="rId47" Type="http://schemas.openxmlformats.org/officeDocument/2006/relationships/image" Target="../media/image160.png"/><Relationship Id="rId50" Type="http://schemas.openxmlformats.org/officeDocument/2006/relationships/image" Target="../media/image163.png"/><Relationship Id="rId7" Type="http://schemas.openxmlformats.org/officeDocument/2006/relationships/image" Target="../media/image124.png"/><Relationship Id="rId12" Type="http://schemas.openxmlformats.org/officeDocument/2006/relationships/image" Target="../media/image134.png"/><Relationship Id="rId17" Type="http://schemas.openxmlformats.org/officeDocument/2006/relationships/image" Target="../media/image139.jpeg"/><Relationship Id="rId25" Type="http://schemas.openxmlformats.org/officeDocument/2006/relationships/image" Target="../media/image147.png"/><Relationship Id="rId33" Type="http://schemas.microsoft.com/office/2007/relationships/hdphoto" Target="../media/hdphoto4.wdp"/><Relationship Id="rId38" Type="http://schemas.openxmlformats.org/officeDocument/2006/relationships/image" Target="../media/image155.png"/><Relationship Id="rId46" Type="http://schemas.openxmlformats.org/officeDocument/2006/relationships/image" Target="../media/image159.png"/><Relationship Id="rId2" Type="http://schemas.openxmlformats.org/officeDocument/2006/relationships/image" Target="../media/image126.png"/><Relationship Id="rId16" Type="http://schemas.openxmlformats.org/officeDocument/2006/relationships/image" Target="../media/image138.png"/><Relationship Id="rId20" Type="http://schemas.openxmlformats.org/officeDocument/2006/relationships/image" Target="../media/image142.png"/><Relationship Id="rId29" Type="http://schemas.microsoft.com/office/2007/relationships/hdphoto" Target="../media/hdphoto2.wdp"/><Relationship Id="rId41" Type="http://schemas.microsoft.com/office/2007/relationships/hdphoto" Target="../media/hdphoto8.wdp"/><Relationship Id="rId1" Type="http://schemas.openxmlformats.org/officeDocument/2006/relationships/slideLayout" Target="../slideLayouts/slideLayout13.xml"/><Relationship Id="rId6" Type="http://schemas.openxmlformats.org/officeDocument/2006/relationships/image" Target="../media/image129.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2.png"/><Relationship Id="rId37" Type="http://schemas.microsoft.com/office/2007/relationships/hdphoto" Target="../media/hdphoto6.wdp"/><Relationship Id="rId40" Type="http://schemas.openxmlformats.org/officeDocument/2006/relationships/image" Target="../media/image156.png"/><Relationship Id="rId45" Type="http://schemas.microsoft.com/office/2007/relationships/hdphoto" Target="../media/hdphoto10.wdp"/><Relationship Id="rId5" Type="http://schemas.openxmlformats.org/officeDocument/2006/relationships/image" Target="../media/image123.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4.png"/><Relationship Id="rId49" Type="http://schemas.openxmlformats.org/officeDocument/2006/relationships/image" Target="../media/image162.png"/><Relationship Id="rId10" Type="http://schemas.openxmlformats.org/officeDocument/2006/relationships/image" Target="../media/image132.png"/><Relationship Id="rId19" Type="http://schemas.openxmlformats.org/officeDocument/2006/relationships/image" Target="../media/image141.png"/><Relationship Id="rId31" Type="http://schemas.microsoft.com/office/2007/relationships/hdphoto" Target="../media/hdphoto3.wdp"/><Relationship Id="rId44" Type="http://schemas.openxmlformats.org/officeDocument/2006/relationships/image" Target="../media/image158.png"/><Relationship Id="rId4" Type="http://schemas.openxmlformats.org/officeDocument/2006/relationships/image" Target="../media/image128.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1.png"/><Relationship Id="rId35" Type="http://schemas.microsoft.com/office/2007/relationships/hdphoto" Target="../media/hdphoto5.wdp"/><Relationship Id="rId43" Type="http://schemas.microsoft.com/office/2007/relationships/hdphoto" Target="../media/hdphoto9.wdp"/><Relationship Id="rId48" Type="http://schemas.openxmlformats.org/officeDocument/2006/relationships/image" Target="../media/image161.png"/><Relationship Id="rId8" Type="http://schemas.openxmlformats.org/officeDocument/2006/relationships/image" Target="../media/image130.png"/><Relationship Id="rId51"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hyperlink" Target="http://microsoft.com/technet" TargetMode="External"/><Relationship Id="rId11" Type="http://schemas.openxmlformats.org/officeDocument/2006/relationships/image" Target="../media/image168.png"/><Relationship Id="rId5" Type="http://schemas.openxmlformats.org/officeDocument/2006/relationships/hyperlink" Target="http://www.microsoft.com/learning" TargetMode="External"/><Relationship Id="rId10" Type="http://schemas.openxmlformats.org/officeDocument/2006/relationships/image" Target="../media/image167.emf"/><Relationship Id="rId4" Type="http://schemas.openxmlformats.org/officeDocument/2006/relationships/image" Target="../media/image164.png"/><Relationship Id="rId9" Type="http://schemas.openxmlformats.org/officeDocument/2006/relationships/image" Target="../media/image166.png"/><Relationship Id="rId1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s>
</file>

<file path=ppt/slides/_rels/slide4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Microsoft System Center and Private + </a:t>
            </a:r>
            <a:r>
              <a:rPr lang="en-US" sz="4000" dirty="0" smtClean="0"/>
              <a:t/>
            </a:r>
            <a:br>
              <a:rPr lang="en-US" sz="4000" dirty="0" smtClean="0"/>
            </a:br>
            <a:r>
              <a:rPr lang="en-US" sz="4000" dirty="0" smtClean="0"/>
              <a:t>Public </a:t>
            </a:r>
            <a:r>
              <a:rPr lang="en-US" sz="4000" dirty="0"/>
              <a:t>Cloud: Better Together </a:t>
            </a:r>
            <a:r>
              <a:rPr lang="en-US" sz="4000" dirty="0" smtClean="0"/>
              <a:t/>
            </a:r>
            <a:br>
              <a:rPr lang="en-US" sz="4000" dirty="0" smtClean="0"/>
            </a:br>
            <a:endParaRPr lang="en-US" sz="3200" i="1" dirty="0"/>
          </a:p>
        </p:txBody>
      </p:sp>
      <p:sp>
        <p:nvSpPr>
          <p:cNvPr id="3" name="Subtitle 2"/>
          <p:cNvSpPr>
            <a:spLocks noGrp="1"/>
          </p:cNvSpPr>
          <p:nvPr>
            <p:ph type="subTitle" idx="1"/>
          </p:nvPr>
        </p:nvSpPr>
        <p:spPr/>
        <p:txBody>
          <a:bodyPr/>
          <a:lstStyle/>
          <a:p>
            <a:r>
              <a:rPr lang="en-US" b="1" dirty="0" smtClean="0"/>
              <a:t>Kenon Owens and Brjann Brekkan</a:t>
            </a:r>
          </a:p>
          <a:p>
            <a:r>
              <a:rPr lang="en-US" dirty="0" smtClean="0"/>
              <a:t>Technical Product Managers</a:t>
            </a:r>
          </a:p>
          <a:p>
            <a:r>
              <a:rPr lang="en-US" dirty="0" smtClean="0"/>
              <a:t>Management and Security</a:t>
            </a:r>
          </a:p>
          <a:p>
            <a:r>
              <a:rPr lang="en-US" dirty="0" smtClean="0"/>
              <a:t>Microsoft Corporation</a:t>
            </a:r>
            <a:endParaRPr lang="en-US" dirty="0"/>
          </a:p>
        </p:txBody>
      </p:sp>
      <p:sp>
        <p:nvSpPr>
          <p:cNvPr id="4" name="Text Placeholder 3"/>
          <p:cNvSpPr>
            <a:spLocks noGrp="1"/>
          </p:cNvSpPr>
          <p:nvPr>
            <p:ph type="body" sz="quarter" idx="10"/>
          </p:nvPr>
        </p:nvSpPr>
        <p:spPr/>
        <p:txBody>
          <a:bodyPr/>
          <a:lstStyle/>
          <a:p>
            <a:r>
              <a:rPr lang="en-US" dirty="0" smtClean="0"/>
              <a:t>SIM350</a:t>
            </a:r>
            <a:endParaRPr lang="en-US" dirty="0"/>
          </a:p>
        </p:txBody>
      </p:sp>
    </p:spTree>
    <p:extLst>
      <p:ext uri="{BB962C8B-B14F-4D97-AF65-F5344CB8AC3E}">
        <p14:creationId xmlns:p14="http://schemas.microsoft.com/office/powerpoint/2010/main" val="205055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419068" y="1026881"/>
            <a:ext cx="5711687" cy="2848561"/>
            <a:chOff x="6321286" y="4141792"/>
            <a:chExt cx="5711687" cy="2848561"/>
          </a:xfrm>
        </p:grpSpPr>
        <p:grpSp>
          <p:nvGrpSpPr>
            <p:cNvPr id="25" name="Group 24"/>
            <p:cNvGrpSpPr/>
            <p:nvPr/>
          </p:nvGrpSpPr>
          <p:grpSpPr>
            <a:xfrm>
              <a:off x="6321286" y="4141792"/>
              <a:ext cx="5711687" cy="2848561"/>
              <a:chOff x="6321286" y="4141792"/>
              <a:chExt cx="5711687" cy="2848561"/>
            </a:xfrm>
          </p:grpSpPr>
          <p:sp>
            <p:nvSpPr>
              <p:cNvPr id="27" name="Rounded Rectangle 26"/>
              <p:cNvSpPr/>
              <p:nvPr/>
            </p:nvSpPr>
            <p:spPr bwMode="auto">
              <a:xfrm>
                <a:off x="6321286" y="4141792"/>
                <a:ext cx="5711687" cy="2716207"/>
              </a:xfrm>
              <a:prstGeom prst="roundRect">
                <a:avLst/>
              </a:prstGeom>
              <a:gradFill>
                <a:gsLst>
                  <a:gs pos="0">
                    <a:schemeClr val="accent6"/>
                  </a:gs>
                  <a:gs pos="60000">
                    <a:schemeClr val="accent6"/>
                  </a:gs>
                  <a:gs pos="100000">
                    <a:schemeClr val="accent6"/>
                  </a:gs>
                </a:gsLst>
              </a:gradFill>
              <a:ln>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8" name="Picture 35"/>
              <p:cNvPicPr>
                <a:picLocks noChangeAspect="1"/>
              </p:cNvPicPr>
              <p:nvPr/>
            </p:nvPicPr>
            <p:blipFill>
              <a:blip r:embed="rId2"/>
              <a:srcRect/>
              <a:stretch>
                <a:fillRect/>
              </a:stretch>
            </p:blipFill>
            <p:spPr bwMode="auto">
              <a:xfrm>
                <a:off x="6475927" y="4579109"/>
                <a:ext cx="5323966" cy="2411244"/>
              </a:xfrm>
              <a:prstGeom prst="rect">
                <a:avLst/>
              </a:prstGeom>
              <a:noFill/>
              <a:ln w="9525">
                <a:noFill/>
                <a:miter lim="800000"/>
                <a:headEnd/>
                <a:tailEnd/>
              </a:ln>
            </p:spPr>
          </p:pic>
        </p:grpSp>
        <p:sp>
          <p:nvSpPr>
            <p:cNvPr id="26" name="TextBox 25"/>
            <p:cNvSpPr txBox="1"/>
            <p:nvPr/>
          </p:nvSpPr>
          <p:spPr>
            <a:xfrm>
              <a:off x="7561164" y="4232115"/>
              <a:ext cx="3153492"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Service Provider</a:t>
              </a:r>
            </a:p>
          </p:txBody>
        </p:sp>
      </p:grpSp>
      <p:sp>
        <p:nvSpPr>
          <p:cNvPr id="2" name="Title 1"/>
          <p:cNvSpPr>
            <a:spLocks noGrp="1"/>
          </p:cNvSpPr>
          <p:nvPr>
            <p:ph type="title"/>
          </p:nvPr>
        </p:nvSpPr>
        <p:spPr/>
        <p:txBody>
          <a:bodyPr/>
          <a:lstStyle/>
          <a:p>
            <a:r>
              <a:rPr lang="en-US" dirty="0" smtClean="0"/>
              <a:t>7 – Customer Cloud Deployment Scenarios</a:t>
            </a: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289" y="994318"/>
            <a:ext cx="1563757" cy="754564"/>
          </a:xfrm>
          <a:prstGeom prst="rect">
            <a:avLst/>
          </a:prstGeom>
        </p:spPr>
      </p:pic>
      <p:grpSp>
        <p:nvGrpSpPr>
          <p:cNvPr id="19" name="Group 18"/>
          <p:cNvGrpSpPr/>
          <p:nvPr/>
        </p:nvGrpSpPr>
        <p:grpSpPr>
          <a:xfrm>
            <a:off x="399245" y="1018504"/>
            <a:ext cx="5323966" cy="5667218"/>
            <a:chOff x="399245" y="1018504"/>
            <a:chExt cx="5323966" cy="5667218"/>
          </a:xfrm>
        </p:grpSpPr>
        <p:grpSp>
          <p:nvGrpSpPr>
            <p:cNvPr id="12" name="Group 11"/>
            <p:cNvGrpSpPr/>
            <p:nvPr/>
          </p:nvGrpSpPr>
          <p:grpSpPr>
            <a:xfrm>
              <a:off x="399245" y="1018504"/>
              <a:ext cx="5323966" cy="5667218"/>
              <a:chOff x="399245" y="1018504"/>
              <a:chExt cx="5323966" cy="5667218"/>
            </a:xfrm>
          </p:grpSpPr>
          <p:sp>
            <p:nvSpPr>
              <p:cNvPr id="4" name="Rounded Rectangle 3"/>
              <p:cNvSpPr/>
              <p:nvPr/>
            </p:nvSpPr>
            <p:spPr bwMode="auto">
              <a:xfrm>
                <a:off x="459179" y="1018504"/>
                <a:ext cx="5204098" cy="5667218"/>
              </a:xfrm>
              <a:prstGeom prst="roundRect">
                <a:avLst/>
              </a:prstGeom>
              <a:gradFill>
                <a:gsLst>
                  <a:gs pos="0">
                    <a:schemeClr val="accent5"/>
                  </a:gs>
                  <a:gs pos="60000">
                    <a:schemeClr val="accent5"/>
                  </a:gs>
                  <a:gs pos="100000">
                    <a:schemeClr val="accent5"/>
                  </a:gs>
                </a:gsLst>
              </a:gra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35"/>
              <p:cNvPicPr>
                <a:picLocks noChangeAspect="1"/>
              </p:cNvPicPr>
              <p:nvPr/>
            </p:nvPicPr>
            <p:blipFill>
              <a:blip r:embed="rId2"/>
              <a:srcRect/>
              <a:stretch>
                <a:fillRect/>
              </a:stretch>
            </p:blipFill>
            <p:spPr bwMode="auto">
              <a:xfrm>
                <a:off x="399245" y="2680578"/>
                <a:ext cx="5323966" cy="2411244"/>
              </a:xfrm>
              <a:prstGeom prst="rect">
                <a:avLst/>
              </a:prstGeom>
              <a:noFill/>
              <a:ln w="9525">
                <a:noFill/>
                <a:miter lim="800000"/>
                <a:headEnd/>
                <a:tailEnd/>
              </a:ln>
            </p:spPr>
          </p:pic>
        </p:grpSp>
        <p:sp>
          <p:nvSpPr>
            <p:cNvPr id="18" name="TextBox 17"/>
            <p:cNvSpPr txBox="1"/>
            <p:nvPr/>
          </p:nvSpPr>
          <p:spPr>
            <a:xfrm>
              <a:off x="1189113" y="1125378"/>
              <a:ext cx="3744230"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Internal Datacenter</a:t>
              </a:r>
            </a:p>
          </p:txBody>
        </p:sp>
      </p:grpSp>
      <p:grpSp>
        <p:nvGrpSpPr>
          <p:cNvPr id="22" name="Group 21"/>
          <p:cNvGrpSpPr/>
          <p:nvPr/>
        </p:nvGrpSpPr>
        <p:grpSpPr>
          <a:xfrm>
            <a:off x="6419068" y="3969515"/>
            <a:ext cx="5711687" cy="2716207"/>
            <a:chOff x="6321286" y="4141792"/>
            <a:chExt cx="5711687" cy="2716207"/>
          </a:xfrm>
        </p:grpSpPr>
        <p:grpSp>
          <p:nvGrpSpPr>
            <p:cNvPr id="21" name="Group 20"/>
            <p:cNvGrpSpPr/>
            <p:nvPr/>
          </p:nvGrpSpPr>
          <p:grpSpPr>
            <a:xfrm>
              <a:off x="6321286" y="4141792"/>
              <a:ext cx="5711687" cy="2716207"/>
              <a:chOff x="6321286" y="4141792"/>
              <a:chExt cx="5711687" cy="2716207"/>
            </a:xfrm>
          </p:grpSpPr>
          <p:sp>
            <p:nvSpPr>
              <p:cNvPr id="13" name="Rounded Rectangle 12"/>
              <p:cNvSpPr/>
              <p:nvPr/>
            </p:nvSpPr>
            <p:spPr bwMode="auto">
              <a:xfrm>
                <a:off x="6321286" y="4141792"/>
                <a:ext cx="5711687" cy="2716207"/>
              </a:xfrm>
              <a:prstGeom prst="roundRect">
                <a:avLst/>
              </a:prstGeom>
              <a:gradFill>
                <a:gsLst>
                  <a:gs pos="0">
                    <a:schemeClr val="accent3"/>
                  </a:gs>
                  <a:gs pos="60000">
                    <a:schemeClr val="accent3"/>
                  </a:gs>
                  <a:gs pos="100000">
                    <a:schemeClr val="accent3"/>
                  </a:gs>
                </a:gsLst>
              </a:gradFill>
              <a:ln>
                <a:solidFill>
                  <a:schemeClr val="accent3"/>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 name="Picture 35"/>
              <p:cNvPicPr>
                <a:picLocks noChangeAspect="1"/>
              </p:cNvPicPr>
              <p:nvPr/>
            </p:nvPicPr>
            <p:blipFill>
              <a:blip r:embed="rId2"/>
              <a:srcRect/>
              <a:stretch>
                <a:fillRect/>
              </a:stretch>
            </p:blipFill>
            <p:spPr bwMode="auto">
              <a:xfrm>
                <a:off x="6475927" y="4141793"/>
                <a:ext cx="5323966" cy="2411244"/>
              </a:xfrm>
              <a:prstGeom prst="rect">
                <a:avLst/>
              </a:prstGeom>
              <a:noFill/>
              <a:ln w="9525">
                <a:noFill/>
                <a:miter lim="800000"/>
                <a:headEnd/>
                <a:tailEnd/>
              </a:ln>
            </p:spPr>
          </p:pic>
        </p:grpSp>
        <p:sp>
          <p:nvSpPr>
            <p:cNvPr id="20" name="TextBox 19"/>
            <p:cNvSpPr txBox="1"/>
            <p:nvPr/>
          </p:nvSpPr>
          <p:spPr>
            <a:xfrm>
              <a:off x="8531120" y="6363316"/>
              <a:ext cx="1292020" cy="492443"/>
            </a:xfrm>
            <a:prstGeom prst="rect">
              <a:avLst/>
            </a:prstGeom>
            <a:noFill/>
          </p:spPr>
          <p:txBody>
            <a:bodyPr wrap="none" lIns="0" tIns="0" rIns="0" bIns="0" rtlCol="0">
              <a:spAutoFit/>
            </a:bodyPr>
            <a:lstStyle/>
            <a:p>
              <a:r>
                <a:rPr lang="en-US" sz="3200" b="1" dirty="0" err="1" smtClean="0">
                  <a:gradFill>
                    <a:gsLst>
                      <a:gs pos="0">
                        <a:schemeClr val="tx1"/>
                      </a:gs>
                      <a:gs pos="86000">
                        <a:schemeClr val="tx1"/>
                      </a:gs>
                    </a:gsLst>
                    <a:lin ang="5400000" scaled="0"/>
                  </a:gradFill>
                </a:rPr>
                <a:t>Hoster</a:t>
              </a:r>
              <a:endParaRPr lang="en-US" sz="3200" b="1" dirty="0" smtClean="0">
                <a:gradFill>
                  <a:gsLst>
                    <a:gs pos="0">
                      <a:schemeClr val="tx1"/>
                    </a:gs>
                    <a:gs pos="86000">
                      <a:schemeClr val="tx1"/>
                    </a:gs>
                  </a:gsLst>
                  <a:lin ang="5400000" scaled="0"/>
                </a:gradFill>
              </a:endParaRPr>
            </a:p>
          </p:txBody>
        </p:sp>
      </p:grpSp>
      <p:grpSp>
        <p:nvGrpSpPr>
          <p:cNvPr id="2051" name="Group 2050"/>
          <p:cNvGrpSpPr/>
          <p:nvPr/>
        </p:nvGrpSpPr>
        <p:grpSpPr>
          <a:xfrm>
            <a:off x="581379" y="2669820"/>
            <a:ext cx="1519708" cy="2234485"/>
            <a:chOff x="898860" y="1371600"/>
            <a:chExt cx="1519708" cy="2234485"/>
          </a:xfrm>
        </p:grpSpPr>
        <p:sp>
          <p:nvSpPr>
            <p:cNvPr id="23" name="Rounded Rectangle 22"/>
            <p:cNvSpPr/>
            <p:nvPr/>
          </p:nvSpPr>
          <p:spPr bwMode="auto">
            <a:xfrm>
              <a:off x="898860" y="1371600"/>
              <a:ext cx="1519708" cy="2234485"/>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1</a:t>
              </a:r>
            </a:p>
          </p:txBody>
        </p:sp>
        <p:grpSp>
          <p:nvGrpSpPr>
            <p:cNvPr id="2048" name="Group 2047"/>
            <p:cNvGrpSpPr/>
            <p:nvPr/>
          </p:nvGrpSpPr>
          <p:grpSpPr>
            <a:xfrm>
              <a:off x="1281543" y="2439233"/>
              <a:ext cx="754342" cy="694360"/>
              <a:chOff x="-422445" y="770557"/>
              <a:chExt cx="754342" cy="694360"/>
            </a:xfrm>
          </p:grpSpPr>
          <p:pic>
            <p:nvPicPr>
              <p:cNvPr id="32"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2400" y="770557"/>
                <a:ext cx="331897" cy="541959"/>
              </a:xfrm>
              <a:prstGeom prst="rect">
                <a:avLst/>
              </a:prstGeom>
              <a:noFill/>
            </p:spPr>
          </p:pic>
          <p:pic>
            <p:nvPicPr>
              <p:cNvPr id="33"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0" y="922957"/>
                <a:ext cx="331897" cy="541959"/>
              </a:xfrm>
              <a:prstGeom prst="rect">
                <a:avLst/>
              </a:prstGeom>
              <a:noFill/>
            </p:spPr>
          </p:pic>
          <p:pic>
            <p:nvPicPr>
              <p:cNvPr id="8"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422445" y="770558"/>
                <a:ext cx="331897" cy="541959"/>
              </a:xfrm>
              <a:prstGeom prst="rect">
                <a:avLst/>
              </a:prstGeom>
              <a:noFill/>
            </p:spPr>
          </p:pic>
          <p:pic>
            <p:nvPicPr>
              <p:cNvPr id="29"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045" y="922958"/>
                <a:ext cx="331897" cy="541959"/>
              </a:xfrm>
              <a:prstGeom prst="rect">
                <a:avLst/>
              </a:prstGeom>
              <a:noFill/>
            </p:spPr>
          </p:pic>
        </p:grpSp>
        <p:grpSp>
          <p:nvGrpSpPr>
            <p:cNvPr id="2049" name="Group 2048"/>
            <p:cNvGrpSpPr/>
            <p:nvPr/>
          </p:nvGrpSpPr>
          <p:grpSpPr>
            <a:xfrm>
              <a:off x="1282411" y="1568707"/>
              <a:ext cx="752607" cy="672585"/>
              <a:chOff x="-429219" y="-114113"/>
              <a:chExt cx="752607" cy="672585"/>
            </a:xfrm>
          </p:grpSpPr>
          <p:pic>
            <p:nvPicPr>
              <p:cNvPr id="34"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47360" y="-113763"/>
                <a:ext cx="318348" cy="519835"/>
              </a:xfrm>
              <a:prstGeom prst="rect">
                <a:avLst/>
              </a:prstGeom>
              <a:noFill/>
            </p:spPr>
          </p:pic>
          <p:pic>
            <p:nvPicPr>
              <p:cNvPr id="3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5040" y="38637"/>
                <a:ext cx="318348" cy="519835"/>
              </a:xfrm>
              <a:prstGeom prst="rect">
                <a:avLst/>
              </a:prstGeom>
              <a:noFill/>
            </p:spPr>
          </p:pic>
          <p:pic>
            <p:nvPicPr>
              <p:cNvPr id="30"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29219" y="-114113"/>
                <a:ext cx="318348" cy="519835"/>
              </a:xfrm>
              <a:prstGeom prst="rect">
                <a:avLst/>
              </a:prstGeom>
              <a:noFill/>
            </p:spPr>
          </p:pic>
          <p:pic>
            <p:nvPicPr>
              <p:cNvPr id="31"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276819" y="38287"/>
                <a:ext cx="318348" cy="519835"/>
              </a:xfrm>
              <a:prstGeom prst="rect">
                <a:avLst/>
              </a:prstGeom>
              <a:noFill/>
            </p:spPr>
          </p:pic>
        </p:grpSp>
      </p:grpSp>
      <p:grpSp>
        <p:nvGrpSpPr>
          <p:cNvPr id="40" name="Group 39"/>
          <p:cNvGrpSpPr/>
          <p:nvPr/>
        </p:nvGrpSpPr>
        <p:grpSpPr>
          <a:xfrm>
            <a:off x="10510615" y="1475517"/>
            <a:ext cx="1519708" cy="2234485"/>
            <a:chOff x="898860" y="1371600"/>
            <a:chExt cx="1519708" cy="2234485"/>
          </a:xfrm>
        </p:grpSpPr>
        <p:sp>
          <p:nvSpPr>
            <p:cNvPr id="41" name="Rounded Rectangle 40"/>
            <p:cNvSpPr/>
            <p:nvPr/>
          </p:nvSpPr>
          <p:spPr bwMode="auto">
            <a:xfrm>
              <a:off x="898860" y="1371600"/>
              <a:ext cx="1519708" cy="2234485"/>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2</a:t>
              </a:r>
            </a:p>
          </p:txBody>
        </p:sp>
        <p:grpSp>
          <p:nvGrpSpPr>
            <p:cNvPr id="42" name="Group 41"/>
            <p:cNvGrpSpPr/>
            <p:nvPr/>
          </p:nvGrpSpPr>
          <p:grpSpPr>
            <a:xfrm>
              <a:off x="1281543" y="2439233"/>
              <a:ext cx="754342" cy="694360"/>
              <a:chOff x="-422445" y="770557"/>
              <a:chExt cx="754342" cy="694360"/>
            </a:xfrm>
          </p:grpSpPr>
          <p:pic>
            <p:nvPicPr>
              <p:cNvPr id="48"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2400" y="770557"/>
                <a:ext cx="331897" cy="541959"/>
              </a:xfrm>
              <a:prstGeom prst="rect">
                <a:avLst/>
              </a:prstGeom>
              <a:noFill/>
            </p:spPr>
          </p:pic>
          <p:pic>
            <p:nvPicPr>
              <p:cNvPr id="49"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0" y="922957"/>
                <a:ext cx="331897" cy="541959"/>
              </a:xfrm>
              <a:prstGeom prst="rect">
                <a:avLst/>
              </a:prstGeom>
              <a:noFill/>
            </p:spPr>
          </p:pic>
          <p:pic>
            <p:nvPicPr>
              <p:cNvPr id="50"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422445" y="770558"/>
                <a:ext cx="331897" cy="541959"/>
              </a:xfrm>
              <a:prstGeom prst="rect">
                <a:avLst/>
              </a:prstGeom>
              <a:noFill/>
            </p:spPr>
          </p:pic>
          <p:pic>
            <p:nvPicPr>
              <p:cNvPr id="51"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045" y="922958"/>
                <a:ext cx="331897" cy="541959"/>
              </a:xfrm>
              <a:prstGeom prst="rect">
                <a:avLst/>
              </a:prstGeom>
              <a:noFill/>
            </p:spPr>
          </p:pic>
        </p:grpSp>
        <p:grpSp>
          <p:nvGrpSpPr>
            <p:cNvPr id="43" name="Group 42"/>
            <p:cNvGrpSpPr/>
            <p:nvPr/>
          </p:nvGrpSpPr>
          <p:grpSpPr>
            <a:xfrm>
              <a:off x="1282411" y="1568707"/>
              <a:ext cx="752607" cy="672585"/>
              <a:chOff x="-429219" y="-114113"/>
              <a:chExt cx="752607" cy="672585"/>
            </a:xfrm>
          </p:grpSpPr>
          <p:pic>
            <p:nvPicPr>
              <p:cNvPr id="44"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47360" y="-113763"/>
                <a:ext cx="318348" cy="519835"/>
              </a:xfrm>
              <a:prstGeom prst="rect">
                <a:avLst/>
              </a:prstGeom>
              <a:noFill/>
            </p:spPr>
          </p:pic>
          <p:pic>
            <p:nvPicPr>
              <p:cNvPr id="4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5040" y="38637"/>
                <a:ext cx="318348" cy="519835"/>
              </a:xfrm>
              <a:prstGeom prst="rect">
                <a:avLst/>
              </a:prstGeom>
              <a:noFill/>
            </p:spPr>
          </p:pic>
          <p:pic>
            <p:nvPicPr>
              <p:cNvPr id="46"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29219" y="-114113"/>
                <a:ext cx="318348" cy="519835"/>
              </a:xfrm>
              <a:prstGeom prst="rect">
                <a:avLst/>
              </a:prstGeom>
              <a:noFill/>
            </p:spPr>
          </p:pic>
          <p:pic>
            <p:nvPicPr>
              <p:cNvPr id="47"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276819" y="38287"/>
                <a:ext cx="318348" cy="519835"/>
              </a:xfrm>
              <a:prstGeom prst="rect">
                <a:avLst/>
              </a:prstGeom>
              <a:noFill/>
            </p:spPr>
          </p:pic>
        </p:grpSp>
      </p:grpSp>
      <p:grpSp>
        <p:nvGrpSpPr>
          <p:cNvPr id="52" name="Group 51"/>
          <p:cNvGrpSpPr/>
          <p:nvPr/>
        </p:nvGrpSpPr>
        <p:grpSpPr>
          <a:xfrm>
            <a:off x="10497933" y="4318552"/>
            <a:ext cx="1519708" cy="2234485"/>
            <a:chOff x="898860" y="1371600"/>
            <a:chExt cx="1519708" cy="2234485"/>
          </a:xfrm>
        </p:grpSpPr>
        <p:sp>
          <p:nvSpPr>
            <p:cNvPr id="53" name="Rounded Rectangle 52"/>
            <p:cNvSpPr/>
            <p:nvPr/>
          </p:nvSpPr>
          <p:spPr bwMode="auto">
            <a:xfrm>
              <a:off x="898860" y="1371600"/>
              <a:ext cx="1519708" cy="2234485"/>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3</a:t>
              </a:r>
            </a:p>
          </p:txBody>
        </p:sp>
        <p:grpSp>
          <p:nvGrpSpPr>
            <p:cNvPr id="54" name="Group 53"/>
            <p:cNvGrpSpPr/>
            <p:nvPr/>
          </p:nvGrpSpPr>
          <p:grpSpPr>
            <a:xfrm>
              <a:off x="1281543" y="2439233"/>
              <a:ext cx="754342" cy="694360"/>
              <a:chOff x="-422445" y="770557"/>
              <a:chExt cx="754342" cy="694360"/>
            </a:xfrm>
          </p:grpSpPr>
          <p:pic>
            <p:nvPicPr>
              <p:cNvPr id="60"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2400" y="770557"/>
                <a:ext cx="331897" cy="541959"/>
              </a:xfrm>
              <a:prstGeom prst="rect">
                <a:avLst/>
              </a:prstGeom>
              <a:noFill/>
            </p:spPr>
          </p:pic>
          <p:pic>
            <p:nvPicPr>
              <p:cNvPr id="61"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0" y="922957"/>
                <a:ext cx="331897" cy="541959"/>
              </a:xfrm>
              <a:prstGeom prst="rect">
                <a:avLst/>
              </a:prstGeom>
              <a:noFill/>
            </p:spPr>
          </p:pic>
          <p:pic>
            <p:nvPicPr>
              <p:cNvPr id="62"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422445" y="770558"/>
                <a:ext cx="331897" cy="541959"/>
              </a:xfrm>
              <a:prstGeom prst="rect">
                <a:avLst/>
              </a:prstGeom>
              <a:noFill/>
            </p:spPr>
          </p:pic>
          <p:pic>
            <p:nvPicPr>
              <p:cNvPr id="63"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045" y="922958"/>
                <a:ext cx="331897" cy="541959"/>
              </a:xfrm>
              <a:prstGeom prst="rect">
                <a:avLst/>
              </a:prstGeom>
              <a:noFill/>
            </p:spPr>
          </p:pic>
        </p:grpSp>
        <p:grpSp>
          <p:nvGrpSpPr>
            <p:cNvPr id="55" name="Group 54"/>
            <p:cNvGrpSpPr/>
            <p:nvPr/>
          </p:nvGrpSpPr>
          <p:grpSpPr>
            <a:xfrm>
              <a:off x="1282411" y="1568707"/>
              <a:ext cx="752607" cy="672585"/>
              <a:chOff x="-429219" y="-114113"/>
              <a:chExt cx="752607" cy="672585"/>
            </a:xfrm>
          </p:grpSpPr>
          <p:pic>
            <p:nvPicPr>
              <p:cNvPr id="56"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47360" y="-113763"/>
                <a:ext cx="318348" cy="519835"/>
              </a:xfrm>
              <a:prstGeom prst="rect">
                <a:avLst/>
              </a:prstGeom>
              <a:noFill/>
            </p:spPr>
          </p:pic>
          <p:pic>
            <p:nvPicPr>
              <p:cNvPr id="57"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5040" y="38637"/>
                <a:ext cx="318348" cy="519835"/>
              </a:xfrm>
              <a:prstGeom prst="rect">
                <a:avLst/>
              </a:prstGeom>
              <a:noFill/>
            </p:spPr>
          </p:pic>
          <p:pic>
            <p:nvPicPr>
              <p:cNvPr id="58"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29219" y="-114113"/>
                <a:ext cx="318348" cy="519835"/>
              </a:xfrm>
              <a:prstGeom prst="rect">
                <a:avLst/>
              </a:prstGeom>
              <a:noFill/>
            </p:spPr>
          </p:pic>
          <p:pic>
            <p:nvPicPr>
              <p:cNvPr id="59"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276819" y="38287"/>
                <a:ext cx="318348" cy="519835"/>
              </a:xfrm>
              <a:prstGeom prst="rect">
                <a:avLst/>
              </a:prstGeom>
              <a:noFill/>
            </p:spPr>
          </p:pic>
        </p:grpSp>
      </p:grpSp>
      <p:grpSp>
        <p:nvGrpSpPr>
          <p:cNvPr id="76" name="Group 75"/>
          <p:cNvGrpSpPr/>
          <p:nvPr/>
        </p:nvGrpSpPr>
        <p:grpSpPr>
          <a:xfrm>
            <a:off x="2301416" y="1828442"/>
            <a:ext cx="6596923" cy="998664"/>
            <a:chOff x="898859" y="2607421"/>
            <a:chExt cx="6596923" cy="998664"/>
          </a:xfrm>
        </p:grpSpPr>
        <p:sp>
          <p:nvSpPr>
            <p:cNvPr id="77" name="Rounded Rectangle 76"/>
            <p:cNvSpPr/>
            <p:nvPr/>
          </p:nvSpPr>
          <p:spPr bwMode="auto">
            <a:xfrm>
              <a:off x="898859" y="2607421"/>
              <a:ext cx="6596923" cy="998664"/>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5</a:t>
              </a:r>
            </a:p>
          </p:txBody>
        </p:sp>
        <p:grpSp>
          <p:nvGrpSpPr>
            <p:cNvPr id="78" name="Group 77"/>
            <p:cNvGrpSpPr/>
            <p:nvPr/>
          </p:nvGrpSpPr>
          <p:grpSpPr>
            <a:xfrm>
              <a:off x="1461040" y="2721275"/>
              <a:ext cx="754342" cy="694360"/>
              <a:chOff x="-242948" y="1052599"/>
              <a:chExt cx="754342" cy="694360"/>
            </a:xfrm>
          </p:grpSpPr>
          <p:pic>
            <p:nvPicPr>
              <p:cNvPr id="84"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97" y="1052599"/>
                <a:ext cx="331897" cy="541959"/>
              </a:xfrm>
              <a:prstGeom prst="rect">
                <a:avLst/>
              </a:prstGeom>
              <a:noFill/>
            </p:spPr>
          </p:pic>
          <p:pic>
            <p:nvPicPr>
              <p:cNvPr id="85"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79497" y="1204999"/>
                <a:ext cx="331897" cy="541959"/>
              </a:xfrm>
              <a:prstGeom prst="rect">
                <a:avLst/>
              </a:prstGeom>
              <a:noFill/>
            </p:spPr>
          </p:pic>
          <p:pic>
            <p:nvPicPr>
              <p:cNvPr id="86"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42948" y="1052600"/>
                <a:ext cx="331897" cy="541959"/>
              </a:xfrm>
              <a:prstGeom prst="rect">
                <a:avLst/>
              </a:prstGeom>
              <a:noFill/>
            </p:spPr>
          </p:pic>
          <p:pic>
            <p:nvPicPr>
              <p:cNvPr id="87"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90548" y="1205000"/>
                <a:ext cx="331897" cy="541959"/>
              </a:xfrm>
              <a:prstGeom prst="rect">
                <a:avLst/>
              </a:prstGeom>
              <a:noFill/>
            </p:spPr>
          </p:pic>
        </p:grpSp>
        <p:grpSp>
          <p:nvGrpSpPr>
            <p:cNvPr id="79" name="Group 78"/>
            <p:cNvGrpSpPr/>
            <p:nvPr/>
          </p:nvGrpSpPr>
          <p:grpSpPr>
            <a:xfrm>
              <a:off x="6216424" y="2721275"/>
              <a:ext cx="752607" cy="672585"/>
              <a:chOff x="4504794" y="1038455"/>
              <a:chExt cx="752607" cy="672585"/>
            </a:xfrm>
          </p:grpSpPr>
          <p:pic>
            <p:nvPicPr>
              <p:cNvPr id="80"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786653" y="1038805"/>
                <a:ext cx="318348" cy="519835"/>
              </a:xfrm>
              <a:prstGeom prst="rect">
                <a:avLst/>
              </a:prstGeom>
              <a:noFill/>
            </p:spPr>
          </p:pic>
          <p:pic>
            <p:nvPicPr>
              <p:cNvPr id="81"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939053" y="1191205"/>
                <a:ext cx="318348" cy="519835"/>
              </a:xfrm>
              <a:prstGeom prst="rect">
                <a:avLst/>
              </a:prstGeom>
              <a:noFill/>
            </p:spPr>
          </p:pic>
          <p:pic>
            <p:nvPicPr>
              <p:cNvPr id="82"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504794" y="1038455"/>
                <a:ext cx="318348" cy="519835"/>
              </a:xfrm>
              <a:prstGeom prst="rect">
                <a:avLst/>
              </a:prstGeom>
              <a:noFill/>
            </p:spPr>
          </p:pic>
          <p:pic>
            <p:nvPicPr>
              <p:cNvPr id="83"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657194" y="1190855"/>
                <a:ext cx="318348" cy="519835"/>
              </a:xfrm>
              <a:prstGeom prst="rect">
                <a:avLst/>
              </a:prstGeom>
              <a:noFill/>
            </p:spPr>
          </p:pic>
        </p:grpSp>
      </p:grpSp>
      <p:grpSp>
        <p:nvGrpSpPr>
          <p:cNvPr id="88" name="Group 87"/>
          <p:cNvGrpSpPr/>
          <p:nvPr/>
        </p:nvGrpSpPr>
        <p:grpSpPr>
          <a:xfrm>
            <a:off x="8806632" y="2940653"/>
            <a:ext cx="1519708" cy="2234485"/>
            <a:chOff x="898860" y="1371600"/>
            <a:chExt cx="1519708" cy="2234485"/>
          </a:xfrm>
        </p:grpSpPr>
        <p:sp>
          <p:nvSpPr>
            <p:cNvPr id="89" name="Rounded Rectangle 88"/>
            <p:cNvSpPr/>
            <p:nvPr/>
          </p:nvSpPr>
          <p:spPr bwMode="auto">
            <a:xfrm>
              <a:off x="898860" y="1371600"/>
              <a:ext cx="1519708" cy="2234485"/>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6</a:t>
              </a:r>
            </a:p>
          </p:txBody>
        </p:sp>
        <p:grpSp>
          <p:nvGrpSpPr>
            <p:cNvPr id="90" name="Group 89"/>
            <p:cNvGrpSpPr/>
            <p:nvPr/>
          </p:nvGrpSpPr>
          <p:grpSpPr>
            <a:xfrm>
              <a:off x="1281543" y="2439233"/>
              <a:ext cx="754342" cy="694360"/>
              <a:chOff x="-422445" y="770557"/>
              <a:chExt cx="754342" cy="694360"/>
            </a:xfrm>
          </p:grpSpPr>
          <p:pic>
            <p:nvPicPr>
              <p:cNvPr id="96"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2400" y="770557"/>
                <a:ext cx="331897" cy="541959"/>
              </a:xfrm>
              <a:prstGeom prst="rect">
                <a:avLst/>
              </a:prstGeom>
              <a:noFill/>
            </p:spPr>
          </p:pic>
          <p:pic>
            <p:nvPicPr>
              <p:cNvPr id="97"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0" y="922957"/>
                <a:ext cx="331897" cy="541959"/>
              </a:xfrm>
              <a:prstGeom prst="rect">
                <a:avLst/>
              </a:prstGeom>
              <a:noFill/>
            </p:spPr>
          </p:pic>
          <p:pic>
            <p:nvPicPr>
              <p:cNvPr id="98"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422445" y="770558"/>
                <a:ext cx="331897" cy="541959"/>
              </a:xfrm>
              <a:prstGeom prst="rect">
                <a:avLst/>
              </a:prstGeom>
              <a:noFill/>
            </p:spPr>
          </p:pic>
          <p:pic>
            <p:nvPicPr>
              <p:cNvPr id="99"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045" y="922958"/>
                <a:ext cx="331897" cy="541959"/>
              </a:xfrm>
              <a:prstGeom prst="rect">
                <a:avLst/>
              </a:prstGeom>
              <a:noFill/>
            </p:spPr>
          </p:pic>
        </p:grpSp>
        <p:grpSp>
          <p:nvGrpSpPr>
            <p:cNvPr id="91" name="Group 90"/>
            <p:cNvGrpSpPr/>
            <p:nvPr/>
          </p:nvGrpSpPr>
          <p:grpSpPr>
            <a:xfrm>
              <a:off x="1282411" y="1568707"/>
              <a:ext cx="752607" cy="672585"/>
              <a:chOff x="-429219" y="-114113"/>
              <a:chExt cx="752607" cy="672585"/>
            </a:xfrm>
          </p:grpSpPr>
          <p:pic>
            <p:nvPicPr>
              <p:cNvPr id="92"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47360" y="-113763"/>
                <a:ext cx="318348" cy="519835"/>
              </a:xfrm>
              <a:prstGeom prst="rect">
                <a:avLst/>
              </a:prstGeom>
              <a:noFill/>
            </p:spPr>
          </p:pic>
          <p:pic>
            <p:nvPicPr>
              <p:cNvPr id="93"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5040" y="38637"/>
                <a:ext cx="318348" cy="519835"/>
              </a:xfrm>
              <a:prstGeom prst="rect">
                <a:avLst/>
              </a:prstGeom>
              <a:noFill/>
            </p:spPr>
          </p:pic>
          <p:pic>
            <p:nvPicPr>
              <p:cNvPr id="94"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29219" y="-114113"/>
                <a:ext cx="318348" cy="519835"/>
              </a:xfrm>
              <a:prstGeom prst="rect">
                <a:avLst/>
              </a:prstGeom>
              <a:noFill/>
            </p:spPr>
          </p:pic>
          <p:pic>
            <p:nvPicPr>
              <p:cNvPr id="9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276819" y="38287"/>
                <a:ext cx="318348" cy="519835"/>
              </a:xfrm>
              <a:prstGeom prst="rect">
                <a:avLst/>
              </a:prstGeom>
              <a:noFill/>
            </p:spPr>
          </p:pic>
        </p:grpSp>
      </p:grpSp>
      <p:grpSp>
        <p:nvGrpSpPr>
          <p:cNvPr id="100" name="Group 99"/>
          <p:cNvGrpSpPr/>
          <p:nvPr/>
        </p:nvGrpSpPr>
        <p:grpSpPr>
          <a:xfrm>
            <a:off x="3500150" y="2998852"/>
            <a:ext cx="4605145" cy="1884628"/>
            <a:chOff x="-652237" y="1721457"/>
            <a:chExt cx="4605145" cy="1884628"/>
          </a:xfrm>
        </p:grpSpPr>
        <p:sp>
          <p:nvSpPr>
            <p:cNvPr id="101" name="Rounded Rectangle 100"/>
            <p:cNvSpPr/>
            <p:nvPr/>
          </p:nvSpPr>
          <p:spPr bwMode="auto">
            <a:xfrm>
              <a:off x="-652237" y="1721457"/>
              <a:ext cx="4605145" cy="1884628"/>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7</a:t>
              </a:r>
            </a:p>
          </p:txBody>
        </p:sp>
        <p:grpSp>
          <p:nvGrpSpPr>
            <p:cNvPr id="102" name="Group 101"/>
            <p:cNvGrpSpPr/>
            <p:nvPr/>
          </p:nvGrpSpPr>
          <p:grpSpPr>
            <a:xfrm>
              <a:off x="-176196" y="2388991"/>
              <a:ext cx="3794809" cy="1041761"/>
              <a:chOff x="-1880184" y="720315"/>
              <a:chExt cx="3794809" cy="1041761"/>
            </a:xfrm>
          </p:grpSpPr>
          <p:pic>
            <p:nvPicPr>
              <p:cNvPr id="108"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82728" y="1220117"/>
                <a:ext cx="331897" cy="541959"/>
              </a:xfrm>
              <a:prstGeom prst="rect">
                <a:avLst/>
              </a:prstGeom>
              <a:noFill/>
            </p:spPr>
          </p:pic>
          <p:pic>
            <p:nvPicPr>
              <p:cNvPr id="109"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457739" y="872714"/>
                <a:ext cx="331897" cy="541959"/>
              </a:xfrm>
              <a:prstGeom prst="rect">
                <a:avLst/>
              </a:prstGeom>
              <a:noFill/>
            </p:spPr>
          </p:pic>
          <p:pic>
            <p:nvPicPr>
              <p:cNvPr id="110"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880184" y="720315"/>
                <a:ext cx="331897" cy="541959"/>
              </a:xfrm>
              <a:prstGeom prst="rect">
                <a:avLst/>
              </a:prstGeom>
              <a:noFill/>
            </p:spPr>
          </p:pic>
          <p:pic>
            <p:nvPicPr>
              <p:cNvPr id="111"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727784" y="872715"/>
                <a:ext cx="331897" cy="541959"/>
              </a:xfrm>
              <a:prstGeom prst="rect">
                <a:avLst/>
              </a:prstGeom>
              <a:noFill/>
            </p:spPr>
          </p:pic>
        </p:grpSp>
        <p:grpSp>
          <p:nvGrpSpPr>
            <p:cNvPr id="103" name="Group 102"/>
            <p:cNvGrpSpPr/>
            <p:nvPr/>
          </p:nvGrpSpPr>
          <p:grpSpPr>
            <a:xfrm>
              <a:off x="2910638" y="1861263"/>
              <a:ext cx="622085" cy="1547365"/>
              <a:chOff x="1199008" y="178443"/>
              <a:chExt cx="622085" cy="1547365"/>
            </a:xfrm>
          </p:grpSpPr>
          <p:pic>
            <p:nvPicPr>
              <p:cNvPr id="104"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502745" y="178793"/>
                <a:ext cx="318348" cy="519835"/>
              </a:xfrm>
              <a:prstGeom prst="rect">
                <a:avLst/>
              </a:prstGeom>
              <a:noFill/>
            </p:spPr>
          </p:pic>
          <p:pic>
            <p:nvPicPr>
              <p:cNvPr id="10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199008" y="1205973"/>
                <a:ext cx="318348" cy="519835"/>
              </a:xfrm>
              <a:prstGeom prst="rect">
                <a:avLst/>
              </a:prstGeom>
              <a:noFill/>
            </p:spPr>
          </p:pic>
          <p:pic>
            <p:nvPicPr>
              <p:cNvPr id="106"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220886" y="178443"/>
                <a:ext cx="318348" cy="519835"/>
              </a:xfrm>
              <a:prstGeom prst="rect">
                <a:avLst/>
              </a:prstGeom>
              <a:noFill/>
            </p:spPr>
          </p:pic>
          <p:pic>
            <p:nvPicPr>
              <p:cNvPr id="107"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373286" y="330843"/>
                <a:ext cx="318348" cy="519835"/>
              </a:xfrm>
              <a:prstGeom prst="rect">
                <a:avLst/>
              </a:prstGeom>
              <a:noFill/>
            </p:spPr>
          </p:pic>
        </p:grpSp>
      </p:grpSp>
      <p:grpSp>
        <p:nvGrpSpPr>
          <p:cNvPr id="112" name="Group 111"/>
          <p:cNvGrpSpPr/>
          <p:nvPr/>
        </p:nvGrpSpPr>
        <p:grpSpPr>
          <a:xfrm>
            <a:off x="2316983" y="5146511"/>
            <a:ext cx="6596923" cy="998664"/>
            <a:chOff x="898859" y="2607421"/>
            <a:chExt cx="6596923" cy="998664"/>
          </a:xfrm>
        </p:grpSpPr>
        <p:sp>
          <p:nvSpPr>
            <p:cNvPr id="113" name="Rounded Rectangle 112"/>
            <p:cNvSpPr/>
            <p:nvPr/>
          </p:nvSpPr>
          <p:spPr bwMode="auto">
            <a:xfrm>
              <a:off x="898859" y="2607421"/>
              <a:ext cx="6596923" cy="998664"/>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4</a:t>
              </a:r>
            </a:p>
          </p:txBody>
        </p:sp>
        <p:grpSp>
          <p:nvGrpSpPr>
            <p:cNvPr id="114" name="Group 113"/>
            <p:cNvGrpSpPr/>
            <p:nvPr/>
          </p:nvGrpSpPr>
          <p:grpSpPr>
            <a:xfrm>
              <a:off x="1461040" y="2721275"/>
              <a:ext cx="754342" cy="694360"/>
              <a:chOff x="-242948" y="1052599"/>
              <a:chExt cx="754342" cy="694360"/>
            </a:xfrm>
          </p:grpSpPr>
          <p:pic>
            <p:nvPicPr>
              <p:cNvPr id="120"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97" y="1052599"/>
                <a:ext cx="331897" cy="541959"/>
              </a:xfrm>
              <a:prstGeom prst="rect">
                <a:avLst/>
              </a:prstGeom>
              <a:noFill/>
            </p:spPr>
          </p:pic>
          <p:pic>
            <p:nvPicPr>
              <p:cNvPr id="121"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79497" y="1204999"/>
                <a:ext cx="331897" cy="541959"/>
              </a:xfrm>
              <a:prstGeom prst="rect">
                <a:avLst/>
              </a:prstGeom>
              <a:noFill/>
            </p:spPr>
          </p:pic>
          <p:pic>
            <p:nvPicPr>
              <p:cNvPr id="122"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42948" y="1052600"/>
                <a:ext cx="331897" cy="541959"/>
              </a:xfrm>
              <a:prstGeom prst="rect">
                <a:avLst/>
              </a:prstGeom>
              <a:noFill/>
            </p:spPr>
          </p:pic>
          <p:pic>
            <p:nvPicPr>
              <p:cNvPr id="123"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90548" y="1205000"/>
                <a:ext cx="331897" cy="541959"/>
              </a:xfrm>
              <a:prstGeom prst="rect">
                <a:avLst/>
              </a:prstGeom>
              <a:noFill/>
            </p:spPr>
          </p:pic>
        </p:grpSp>
        <p:grpSp>
          <p:nvGrpSpPr>
            <p:cNvPr id="115" name="Group 114"/>
            <p:cNvGrpSpPr/>
            <p:nvPr/>
          </p:nvGrpSpPr>
          <p:grpSpPr>
            <a:xfrm>
              <a:off x="6216424" y="2721275"/>
              <a:ext cx="752607" cy="672585"/>
              <a:chOff x="4504794" y="1038455"/>
              <a:chExt cx="752607" cy="672585"/>
            </a:xfrm>
          </p:grpSpPr>
          <p:pic>
            <p:nvPicPr>
              <p:cNvPr id="116"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786653" y="1038805"/>
                <a:ext cx="318348" cy="519835"/>
              </a:xfrm>
              <a:prstGeom prst="rect">
                <a:avLst/>
              </a:prstGeom>
              <a:noFill/>
            </p:spPr>
          </p:pic>
          <p:pic>
            <p:nvPicPr>
              <p:cNvPr id="117"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939053" y="1191205"/>
                <a:ext cx="318348" cy="519835"/>
              </a:xfrm>
              <a:prstGeom prst="rect">
                <a:avLst/>
              </a:prstGeom>
              <a:noFill/>
            </p:spPr>
          </p:pic>
          <p:pic>
            <p:nvPicPr>
              <p:cNvPr id="118"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504794" y="1038455"/>
                <a:ext cx="318348" cy="519835"/>
              </a:xfrm>
              <a:prstGeom prst="rect">
                <a:avLst/>
              </a:prstGeom>
              <a:noFill/>
            </p:spPr>
          </p:pic>
          <p:pic>
            <p:nvPicPr>
              <p:cNvPr id="119"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657194" y="1190855"/>
                <a:ext cx="318348" cy="519835"/>
              </a:xfrm>
              <a:prstGeom prst="rect">
                <a:avLst/>
              </a:prstGeom>
              <a:noFill/>
            </p:spPr>
          </p:pic>
        </p:grpSp>
      </p:grpSp>
    </p:spTree>
    <p:extLst>
      <p:ext uri="{BB962C8B-B14F-4D97-AF65-F5344CB8AC3E}">
        <p14:creationId xmlns:p14="http://schemas.microsoft.com/office/powerpoint/2010/main" val="248110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down)">
                                      <p:cBhvr>
                                        <p:cTn id="22" dur="500"/>
                                        <p:tgtEl>
                                          <p:spTgt spid="112"/>
                                        </p:tgtEl>
                                      </p:cBhvr>
                                    </p:animEffect>
                                  </p:childTnLst>
                                </p:cTn>
                              </p:par>
                              <p:par>
                                <p:cTn id="23" presetID="22" presetClass="entr" presetSubtype="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up)">
                                      <p:cBhvr>
                                        <p:cTn id="25" dur="500"/>
                                        <p:tgtEl>
                                          <p:spTgt spid="76"/>
                                        </p:tgtEl>
                                      </p:cBhvr>
                                    </p:animEffect>
                                  </p:childTnLst>
                                </p:cTn>
                              </p:par>
                              <p:par>
                                <p:cTn id="26" presetID="22" presetClass="entr" presetSubtype="2" fill="hold"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right)">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wipe(down)">
                                      <p:cBhvr>
                                        <p:cTn id="3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63395"/>
          </a:xfrm>
        </p:spPr>
        <p:txBody>
          <a:bodyPr/>
          <a:lstStyle/>
          <a:p>
            <a:r>
              <a:rPr lang="en-US" dirty="0" smtClean="0"/>
              <a:t>Types of Cloud Services</a:t>
            </a:r>
            <a:br>
              <a:rPr lang="en-US" dirty="0" smtClean="0"/>
            </a:br>
            <a:r>
              <a:rPr lang="en-US" sz="4000" dirty="0" err="1" smtClean="0">
                <a:solidFill>
                  <a:schemeClr val="accent1"/>
                </a:solidFill>
              </a:rPr>
              <a:t>Services</a:t>
            </a:r>
            <a:r>
              <a:rPr lang="en-US" sz="4000" dirty="0" smtClean="0">
                <a:solidFill>
                  <a:schemeClr val="accent1"/>
                </a:solidFill>
              </a:rPr>
              <a:t> Taxonomy</a:t>
            </a:r>
            <a:endParaRPr lang="en-US" dirty="0">
              <a:solidFill>
                <a:schemeClr val="accent1"/>
              </a:solidFill>
            </a:endParaRPr>
          </a:p>
        </p:txBody>
      </p:sp>
      <p:sp>
        <p:nvSpPr>
          <p:cNvPr id="3" name="Rounded Rectangle 2"/>
          <p:cNvSpPr/>
          <p:nvPr/>
        </p:nvSpPr>
        <p:spPr>
          <a:xfrm>
            <a:off x="220774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smtClean="0">
              <a:solidFill>
                <a:schemeClr val="tx1"/>
              </a:solidFill>
              <a:latin typeface="Segoe UI" pitchFamily="34" charset="0"/>
              <a:ea typeface="Segoe UI" pitchFamily="34" charset="0"/>
              <a:cs typeface="Segoe UI" pitchFamily="34" charset="0"/>
            </a:endParaRPr>
          </a:p>
          <a:p>
            <a:pPr algn="ctr"/>
            <a:endParaRPr lang="en-US" sz="1300" dirty="0">
              <a:solidFill>
                <a:schemeClr val="tx1"/>
              </a:solidFill>
              <a:latin typeface="Segoe UI" pitchFamily="34" charset="0"/>
              <a:ea typeface="Segoe UI" pitchFamily="34" charset="0"/>
              <a:cs typeface="Segoe UI" pitchFamily="34" charset="0"/>
            </a:endParaRPr>
          </a:p>
          <a:p>
            <a:pPr algn="ctr"/>
            <a:r>
              <a:rPr lang="en-US" sz="1300" dirty="0" smtClean="0">
                <a:solidFill>
                  <a:schemeClr val="tx1"/>
                </a:solidFill>
                <a:latin typeface="Segoe UI" pitchFamily="34" charset="0"/>
                <a:ea typeface="Segoe UI" pitchFamily="34" charset="0"/>
                <a:cs typeface="Segoe UI" pitchFamily="34" charset="0"/>
              </a:rPr>
              <a:t>(On-Premises)</a:t>
            </a:r>
          </a:p>
        </p:txBody>
      </p:sp>
      <p:grpSp>
        <p:nvGrpSpPr>
          <p:cNvPr id="7" name="Group 6"/>
          <p:cNvGrpSpPr/>
          <p:nvPr/>
        </p:nvGrpSpPr>
        <p:grpSpPr>
          <a:xfrm>
            <a:off x="2074455" y="2491414"/>
            <a:ext cx="1638240" cy="4019550"/>
            <a:chOff x="637640" y="2381250"/>
            <a:chExt cx="1371600" cy="4019550"/>
          </a:xfrm>
        </p:grpSpPr>
        <p:sp>
          <p:nvSpPr>
            <p:cNvPr id="52" name="Rounded Rectangle 51"/>
            <p:cNvSpPr/>
            <p:nvPr/>
          </p:nvSpPr>
          <p:spPr>
            <a:xfrm>
              <a:off x="637640" y="5564983"/>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53" name="Rounded Rectangle 52"/>
            <p:cNvSpPr/>
            <p:nvPr/>
          </p:nvSpPr>
          <p:spPr>
            <a:xfrm>
              <a:off x="637640" y="5110164"/>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54" name="Rounded Rectangle 53"/>
            <p:cNvSpPr/>
            <p:nvPr/>
          </p:nvSpPr>
          <p:spPr>
            <a:xfrm>
              <a:off x="637640" y="601980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55" name="Rounded Rectangle 54"/>
            <p:cNvSpPr/>
            <p:nvPr/>
          </p:nvSpPr>
          <p:spPr>
            <a:xfrm>
              <a:off x="637640" y="4200526"/>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56" name="Rounded Rectangle 55"/>
            <p:cNvSpPr/>
            <p:nvPr/>
          </p:nvSpPr>
          <p:spPr>
            <a:xfrm>
              <a:off x="637640" y="3745707"/>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57" name="Rounded Rectangle 56"/>
            <p:cNvSpPr/>
            <p:nvPr/>
          </p:nvSpPr>
          <p:spPr>
            <a:xfrm>
              <a:off x="637640" y="4655345"/>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58" name="Rounded Rectangle 57"/>
            <p:cNvSpPr/>
            <p:nvPr/>
          </p:nvSpPr>
          <p:spPr>
            <a:xfrm>
              <a:off x="63764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sp>
          <p:nvSpPr>
            <p:cNvPr id="59" name="Rounded Rectangle 58"/>
            <p:cNvSpPr/>
            <p:nvPr/>
          </p:nvSpPr>
          <p:spPr>
            <a:xfrm>
              <a:off x="63764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60" name="Rounded Rectangle 59"/>
            <p:cNvSpPr/>
            <p:nvPr/>
          </p:nvSpPr>
          <p:spPr>
            <a:xfrm>
              <a:off x="637640" y="3290888"/>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Runtime</a:t>
              </a:r>
            </a:p>
          </p:txBody>
        </p:sp>
      </p:grpSp>
      <p:sp>
        <p:nvSpPr>
          <p:cNvPr id="9" name="Left Brace 8"/>
          <p:cNvSpPr/>
          <p:nvPr/>
        </p:nvSpPr>
        <p:spPr>
          <a:xfrm>
            <a:off x="1927153" y="2491414"/>
            <a:ext cx="137875" cy="4019550"/>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0" name="TextBox 52"/>
          <p:cNvSpPr txBox="1"/>
          <p:nvPr/>
        </p:nvSpPr>
        <p:spPr>
          <a:xfrm>
            <a:off x="1599170" y="3992743"/>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nvGrpSpPr>
          <p:cNvPr id="6" name="Group 5"/>
          <p:cNvGrpSpPr/>
          <p:nvPr/>
        </p:nvGrpSpPr>
        <p:grpSpPr>
          <a:xfrm>
            <a:off x="3665997" y="1557964"/>
            <a:ext cx="2647362" cy="4953000"/>
            <a:chOff x="3665997" y="1557964"/>
            <a:chExt cx="2647362" cy="4953000"/>
          </a:xfrm>
        </p:grpSpPr>
        <p:sp>
          <p:nvSpPr>
            <p:cNvPr id="4" name="Rounded Rectangle 3"/>
            <p:cNvSpPr/>
            <p:nvPr/>
          </p:nvSpPr>
          <p:spPr>
            <a:xfrm>
              <a:off x="4008505" y="1557964"/>
              <a:ext cx="19050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Infrastructure</a:t>
              </a:r>
              <a:endParaRPr lang="en-US" sz="16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grpSp>
          <p:nvGrpSpPr>
            <p:cNvPr id="8" name="Group 7"/>
            <p:cNvGrpSpPr/>
            <p:nvPr/>
          </p:nvGrpSpPr>
          <p:grpSpPr>
            <a:xfrm>
              <a:off x="4141915" y="2491414"/>
              <a:ext cx="1638240" cy="4019550"/>
              <a:chOff x="2705100" y="2381250"/>
              <a:chExt cx="1371600" cy="4019550"/>
            </a:xfrm>
          </p:grpSpPr>
          <p:sp>
            <p:nvSpPr>
              <p:cNvPr id="43" name="Rounded Rectangle 42"/>
              <p:cNvSpPr/>
              <p:nvPr/>
            </p:nvSpPr>
            <p:spPr>
              <a:xfrm>
                <a:off x="270510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44" name="Rounded Rectangle 43"/>
              <p:cNvSpPr/>
              <p:nvPr/>
            </p:nvSpPr>
            <p:spPr>
              <a:xfrm>
                <a:off x="270510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45" name="Rounded Rectangle 44"/>
              <p:cNvSpPr/>
              <p:nvPr/>
            </p:nvSpPr>
            <p:spPr>
              <a:xfrm>
                <a:off x="270510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46" name="Rounded Rectangle 45"/>
              <p:cNvSpPr/>
              <p:nvPr/>
            </p:nvSpPr>
            <p:spPr>
              <a:xfrm>
                <a:off x="2705100" y="4200526"/>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914400"/>
                <a:r>
                  <a:rPr lang="en-US" sz="1400" dirty="0">
                    <a:solidFill>
                      <a:schemeClr val="lt1"/>
                    </a:solidFill>
                    <a:latin typeface="Segoe UI" pitchFamily="34" charset="0"/>
                    <a:ea typeface="Segoe UI" pitchFamily="34" charset="0"/>
                    <a:cs typeface="Segoe UI" pitchFamily="34" charset="0"/>
                  </a:rPr>
                  <a:t>O/S</a:t>
                </a:r>
              </a:p>
            </p:txBody>
          </p:sp>
          <p:sp>
            <p:nvSpPr>
              <p:cNvPr id="47" name="Rounded Rectangle 46"/>
              <p:cNvSpPr/>
              <p:nvPr/>
            </p:nvSpPr>
            <p:spPr>
              <a:xfrm>
                <a:off x="2705100" y="3745707"/>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48" name="Rounded Rectangle 47"/>
              <p:cNvSpPr/>
              <p:nvPr/>
            </p:nvSpPr>
            <p:spPr>
              <a:xfrm>
                <a:off x="270510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49" name="Rounded Rectangle 48"/>
              <p:cNvSpPr/>
              <p:nvPr/>
            </p:nvSpPr>
            <p:spPr>
              <a:xfrm>
                <a:off x="270510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sp>
            <p:nvSpPr>
              <p:cNvPr id="50" name="Rounded Rectangle 49"/>
              <p:cNvSpPr/>
              <p:nvPr/>
            </p:nvSpPr>
            <p:spPr>
              <a:xfrm>
                <a:off x="270510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51" name="Rounded Rectangle 50"/>
              <p:cNvSpPr/>
              <p:nvPr/>
            </p:nvSpPr>
            <p:spPr>
              <a:xfrm>
                <a:off x="2705100" y="3290888"/>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grpSp>
        <p:sp>
          <p:nvSpPr>
            <p:cNvPr id="13" name="Left Brace 12"/>
            <p:cNvSpPr/>
            <p:nvPr/>
          </p:nvSpPr>
          <p:spPr>
            <a:xfrm flipH="1">
              <a:off x="5789386" y="4724400"/>
              <a:ext cx="228600" cy="1764000"/>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4" name="TextBox 56"/>
            <p:cNvSpPr txBox="1"/>
            <p:nvPr/>
          </p:nvSpPr>
          <p:spPr>
            <a:xfrm flipH="1">
              <a:off x="5913249" y="48535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sp>
          <p:nvSpPr>
            <p:cNvPr id="15" name="Left Brace 14"/>
            <p:cNvSpPr/>
            <p:nvPr/>
          </p:nvSpPr>
          <p:spPr>
            <a:xfrm>
              <a:off x="4003407" y="2491414"/>
              <a:ext cx="133350" cy="2200276"/>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6" name="TextBox 58"/>
            <p:cNvSpPr txBox="1"/>
            <p:nvPr/>
          </p:nvSpPr>
          <p:spPr>
            <a:xfrm>
              <a:off x="3665997" y="3120579"/>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grpSp>
        <p:nvGrpSpPr>
          <p:cNvPr id="24" name="Group 23"/>
          <p:cNvGrpSpPr/>
          <p:nvPr/>
        </p:nvGrpSpPr>
        <p:grpSpPr>
          <a:xfrm>
            <a:off x="5809552" y="1557964"/>
            <a:ext cx="2646306" cy="4961272"/>
            <a:chOff x="5809552" y="1557964"/>
            <a:chExt cx="2646306" cy="4961272"/>
          </a:xfrm>
        </p:grpSpPr>
        <p:sp>
          <p:nvSpPr>
            <p:cNvPr id="5" name="Rounded Rectangle 4"/>
            <p:cNvSpPr/>
            <p:nvPr/>
          </p:nvSpPr>
          <p:spPr>
            <a:xfrm>
              <a:off x="642779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Platform</a:t>
              </a:r>
              <a:endParaRPr lang="en-US" sz="14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sp>
          <p:nvSpPr>
            <p:cNvPr id="11" name="Left Brace 10"/>
            <p:cNvSpPr/>
            <p:nvPr/>
          </p:nvSpPr>
          <p:spPr>
            <a:xfrm flipH="1">
              <a:off x="7942006" y="3396288"/>
              <a:ext cx="209580" cy="3122948"/>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2" name="TextBox 54"/>
            <p:cNvSpPr txBox="1"/>
            <p:nvPr/>
          </p:nvSpPr>
          <p:spPr>
            <a:xfrm flipH="1">
              <a:off x="8055748" y="41677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sp>
          <p:nvSpPr>
            <p:cNvPr id="17" name="Left Brace 16"/>
            <p:cNvSpPr/>
            <p:nvPr/>
          </p:nvSpPr>
          <p:spPr>
            <a:xfrm>
              <a:off x="6132678" y="2472363"/>
              <a:ext cx="152400" cy="847725"/>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8" name="TextBox 60"/>
            <p:cNvSpPr txBox="1"/>
            <p:nvPr/>
          </p:nvSpPr>
          <p:spPr>
            <a:xfrm>
              <a:off x="5809552" y="2392543"/>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nvGrpSpPr>
            <p:cNvPr id="19" name="Group 18"/>
            <p:cNvGrpSpPr/>
            <p:nvPr/>
          </p:nvGrpSpPr>
          <p:grpSpPr>
            <a:xfrm>
              <a:off x="6294505" y="2491414"/>
              <a:ext cx="1638240" cy="4019550"/>
              <a:chOff x="4857690" y="2381250"/>
              <a:chExt cx="1371600" cy="4019550"/>
            </a:xfrm>
          </p:grpSpPr>
          <p:sp>
            <p:nvSpPr>
              <p:cNvPr id="34" name="Rounded Rectangle 33"/>
              <p:cNvSpPr/>
              <p:nvPr/>
            </p:nvSpPr>
            <p:spPr>
              <a:xfrm>
                <a:off x="485769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35" name="Rounded Rectangle 34"/>
              <p:cNvSpPr/>
              <p:nvPr/>
            </p:nvSpPr>
            <p:spPr>
              <a:xfrm>
                <a:off x="485769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36" name="Rounded Rectangle 35"/>
              <p:cNvSpPr/>
              <p:nvPr/>
            </p:nvSpPr>
            <p:spPr>
              <a:xfrm>
                <a:off x="485769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37" name="Rounded Rectangle 36"/>
              <p:cNvSpPr/>
              <p:nvPr/>
            </p:nvSpPr>
            <p:spPr>
              <a:xfrm>
                <a:off x="4857690" y="4200526"/>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38" name="Rounded Rectangle 37"/>
              <p:cNvSpPr/>
              <p:nvPr/>
            </p:nvSpPr>
            <p:spPr>
              <a:xfrm>
                <a:off x="4857690" y="3745707"/>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39" name="Rounded Rectangle 38"/>
              <p:cNvSpPr/>
              <p:nvPr/>
            </p:nvSpPr>
            <p:spPr>
              <a:xfrm>
                <a:off x="485769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40" name="Rounded Rectangle 39"/>
              <p:cNvSpPr/>
              <p:nvPr/>
            </p:nvSpPr>
            <p:spPr>
              <a:xfrm>
                <a:off x="485769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41" name="Rounded Rectangle 40"/>
              <p:cNvSpPr/>
              <p:nvPr/>
            </p:nvSpPr>
            <p:spPr>
              <a:xfrm>
                <a:off x="4857690" y="3290888"/>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sp>
            <p:nvSpPr>
              <p:cNvPr id="42" name="Rounded Rectangle 41"/>
              <p:cNvSpPr/>
              <p:nvPr/>
            </p:nvSpPr>
            <p:spPr>
              <a:xfrm>
                <a:off x="485769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grpSp>
      </p:grpSp>
      <p:grpSp>
        <p:nvGrpSpPr>
          <p:cNvPr id="61" name="Group 60"/>
          <p:cNvGrpSpPr/>
          <p:nvPr/>
        </p:nvGrpSpPr>
        <p:grpSpPr>
          <a:xfrm>
            <a:off x="8428105" y="1557964"/>
            <a:ext cx="2161549" cy="4961272"/>
            <a:chOff x="8428105" y="1557964"/>
            <a:chExt cx="2161549" cy="4961272"/>
          </a:xfrm>
        </p:grpSpPr>
        <p:sp>
          <p:nvSpPr>
            <p:cNvPr id="20" name="Rounded Rectangle 19"/>
            <p:cNvSpPr/>
            <p:nvPr/>
          </p:nvSpPr>
          <p:spPr>
            <a:xfrm>
              <a:off x="856139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Software</a:t>
              </a:r>
              <a:endParaRPr lang="en-US" sz="14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sp>
          <p:nvSpPr>
            <p:cNvPr id="21" name="Left Brace 20"/>
            <p:cNvSpPr/>
            <p:nvPr/>
          </p:nvSpPr>
          <p:spPr>
            <a:xfrm flipH="1">
              <a:off x="10075704" y="2472364"/>
              <a:ext cx="200055" cy="4046872"/>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22" name="TextBox 64"/>
            <p:cNvSpPr txBox="1"/>
            <p:nvPr/>
          </p:nvSpPr>
          <p:spPr>
            <a:xfrm flipH="1">
              <a:off x="10189544" y="37867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grpSp>
          <p:nvGrpSpPr>
            <p:cNvPr id="23" name="Group 22"/>
            <p:cNvGrpSpPr/>
            <p:nvPr/>
          </p:nvGrpSpPr>
          <p:grpSpPr>
            <a:xfrm>
              <a:off x="8428105" y="2491414"/>
              <a:ext cx="1638240" cy="4019550"/>
              <a:chOff x="6991290" y="2381250"/>
              <a:chExt cx="1371600" cy="4019550"/>
            </a:xfrm>
          </p:grpSpPr>
          <p:sp>
            <p:nvSpPr>
              <p:cNvPr id="25" name="Rounded Rectangle 24"/>
              <p:cNvSpPr/>
              <p:nvPr/>
            </p:nvSpPr>
            <p:spPr>
              <a:xfrm>
                <a:off x="699129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26" name="Rounded Rectangle 25"/>
              <p:cNvSpPr/>
              <p:nvPr/>
            </p:nvSpPr>
            <p:spPr>
              <a:xfrm>
                <a:off x="699129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27" name="Rounded Rectangle 26"/>
              <p:cNvSpPr/>
              <p:nvPr/>
            </p:nvSpPr>
            <p:spPr>
              <a:xfrm>
                <a:off x="699129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28" name="Rounded Rectangle 27"/>
              <p:cNvSpPr/>
              <p:nvPr/>
            </p:nvSpPr>
            <p:spPr>
              <a:xfrm>
                <a:off x="6991290" y="4200526"/>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29" name="Rounded Rectangle 28"/>
              <p:cNvSpPr/>
              <p:nvPr/>
            </p:nvSpPr>
            <p:spPr>
              <a:xfrm>
                <a:off x="6991290" y="3745707"/>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30" name="Rounded Rectangle 29"/>
              <p:cNvSpPr/>
              <p:nvPr/>
            </p:nvSpPr>
            <p:spPr>
              <a:xfrm>
                <a:off x="699129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31" name="Rounded Rectangle 30"/>
              <p:cNvSpPr/>
              <p:nvPr/>
            </p:nvSpPr>
            <p:spPr>
              <a:xfrm>
                <a:off x="6991290" y="238125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32" name="Rounded Rectangle 31"/>
              <p:cNvSpPr/>
              <p:nvPr/>
            </p:nvSpPr>
            <p:spPr>
              <a:xfrm>
                <a:off x="6991290" y="3290888"/>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sp>
            <p:nvSpPr>
              <p:cNvPr id="33" name="Rounded Rectangle 32"/>
              <p:cNvSpPr/>
              <p:nvPr/>
            </p:nvSpPr>
            <p:spPr>
              <a:xfrm>
                <a:off x="6991290" y="2836069"/>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grpSp>
      </p:grpSp>
      <p:graphicFrame>
        <p:nvGraphicFramePr>
          <p:cNvPr id="64" name="Diagram 63"/>
          <p:cNvGraphicFramePr/>
          <p:nvPr>
            <p:extLst>
              <p:ext uri="{D42A27DB-BD31-4B8C-83A1-F6EECF244321}">
                <p14:modId xmlns:p14="http://schemas.microsoft.com/office/powerpoint/2010/main" val="3169848655"/>
              </p:ext>
            </p:extLst>
          </p:nvPr>
        </p:nvGraphicFramePr>
        <p:xfrm>
          <a:off x="1112905" y="3011053"/>
          <a:ext cx="10099608"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 name="Rounded Rectangle 62"/>
          <p:cNvSpPr/>
          <p:nvPr/>
        </p:nvSpPr>
        <p:spPr bwMode="auto">
          <a:xfrm>
            <a:off x="1141413" y="2472363"/>
            <a:ext cx="10071100" cy="423862"/>
          </a:xfrm>
          <a:prstGeom prst="roundRect">
            <a:avLst/>
          </a:prstGeom>
          <a:gradFill>
            <a:gsLst>
              <a:gs pos="0">
                <a:schemeClr val="accent2">
                  <a:shade val="45000"/>
                  <a:satMod val="155000"/>
                  <a:alpha val="25000"/>
                </a:schemeClr>
              </a:gs>
              <a:gs pos="60000">
                <a:schemeClr val="accent2">
                  <a:shade val="95000"/>
                  <a:satMod val="150000"/>
                  <a:alpha val="25000"/>
                </a:schemeClr>
              </a:gs>
              <a:gs pos="100000">
                <a:schemeClr val="accent2">
                  <a:tint val="87000"/>
                  <a:satMod val="250000"/>
                  <a:alpha val="25000"/>
                </a:schemeClr>
              </a:gs>
            </a:gsLs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38887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20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anim calcmode="lin" valueType="num">
                                      <p:cBhvr>
                                        <p:cTn id="26" dur="1000" fill="hold"/>
                                        <p:tgtEl>
                                          <p:spTgt spid="64"/>
                                        </p:tgtEl>
                                        <p:attrNameLst>
                                          <p:attrName>ppt_x</p:attrName>
                                        </p:attrNameLst>
                                      </p:cBhvr>
                                      <p:tavLst>
                                        <p:tav tm="0">
                                          <p:val>
                                            <p:strVal val="#ppt_x"/>
                                          </p:val>
                                        </p:tav>
                                        <p:tav tm="100000">
                                          <p:val>
                                            <p:strVal val="#ppt_x"/>
                                          </p:val>
                                        </p:tav>
                                      </p:tavLst>
                                    </p:anim>
                                    <p:anim calcmode="lin" valueType="num">
                                      <p:cBhvr>
                                        <p:cTn id="2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5"/>
          <p:cNvPicPr>
            <a:picLocks noChangeAspect="1"/>
          </p:cNvPicPr>
          <p:nvPr/>
        </p:nvPicPr>
        <p:blipFill>
          <a:blip r:embed="rId3"/>
          <a:srcRect/>
          <a:stretch>
            <a:fillRect/>
          </a:stretch>
        </p:blipFill>
        <p:spPr bwMode="auto">
          <a:xfrm>
            <a:off x="4567056" y="1066800"/>
            <a:ext cx="5387151" cy="2329350"/>
          </a:xfrm>
          <a:prstGeom prst="rect">
            <a:avLst/>
          </a:prstGeom>
          <a:noFill/>
          <a:ln w="9525">
            <a:noFill/>
            <a:miter lim="800000"/>
            <a:headEnd/>
            <a:tailEnd/>
          </a:ln>
        </p:spPr>
      </p:pic>
      <p:pic>
        <p:nvPicPr>
          <p:cNvPr id="50" name="Picture 35"/>
          <p:cNvPicPr>
            <a:picLocks noChangeAspect="1"/>
          </p:cNvPicPr>
          <p:nvPr/>
        </p:nvPicPr>
        <p:blipFill>
          <a:blip r:embed="rId3"/>
          <a:srcRect/>
          <a:stretch>
            <a:fillRect/>
          </a:stretch>
        </p:blipFill>
        <p:spPr bwMode="auto">
          <a:xfrm>
            <a:off x="8553427" y="2743209"/>
            <a:ext cx="3707967" cy="1679352"/>
          </a:xfrm>
          <a:prstGeom prst="rect">
            <a:avLst/>
          </a:prstGeom>
          <a:noFill/>
          <a:ln w="9525">
            <a:noFill/>
            <a:miter lim="800000"/>
            <a:headEnd/>
            <a:tailEnd/>
          </a:ln>
        </p:spPr>
      </p:pic>
      <p:sp>
        <p:nvSpPr>
          <p:cNvPr id="109" name="Rectangle 108"/>
          <p:cNvSpPr/>
          <p:nvPr/>
        </p:nvSpPr>
        <p:spPr>
          <a:xfrm>
            <a:off x="5178693" y="3972441"/>
            <a:ext cx="6705412" cy="2804014"/>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a:defRPr/>
            </a:pPr>
            <a:endParaRPr lang="en-US" dirty="0">
              <a:solidFill>
                <a:srgbClr val="FFFFFF"/>
              </a:solidFill>
            </a:endParaRPr>
          </a:p>
        </p:txBody>
      </p:sp>
      <p:sp>
        <p:nvSpPr>
          <p:cNvPr id="2" name="Title 1"/>
          <p:cNvSpPr>
            <a:spLocks noGrp="1"/>
          </p:cNvSpPr>
          <p:nvPr>
            <p:ph type="title"/>
          </p:nvPr>
        </p:nvSpPr>
        <p:spPr/>
        <p:txBody>
          <a:bodyPr/>
          <a:lstStyle/>
          <a:p>
            <a:r>
              <a:rPr lang="en-US" dirty="0" smtClean="0"/>
              <a:t>Microsoft Identity Components</a:t>
            </a:r>
            <a:endParaRPr lang="en-US" dirty="0"/>
          </a:p>
        </p:txBody>
      </p:sp>
      <p:sp>
        <p:nvSpPr>
          <p:cNvPr id="11" name="TextBox 10"/>
          <p:cNvSpPr txBox="1"/>
          <p:nvPr/>
        </p:nvSpPr>
        <p:spPr>
          <a:xfrm>
            <a:off x="9954207" y="3959426"/>
            <a:ext cx="1236364" cy="307777"/>
          </a:xfrm>
          <a:prstGeom prst="rect">
            <a:avLst/>
          </a:prstGeom>
          <a:noFill/>
        </p:spPr>
        <p:txBody>
          <a:bodyPr wrap="none" rtlCol="0">
            <a:spAutoFit/>
          </a:bodyPr>
          <a:lstStyle/>
          <a:p>
            <a:r>
              <a:rPr lang="en-US" sz="1400" dirty="0">
                <a:solidFill>
                  <a:srgbClr val="FFFFFF"/>
                </a:solidFill>
              </a:rPr>
              <a:t>Private Cloud</a:t>
            </a:r>
          </a:p>
        </p:txBody>
      </p:sp>
      <p:sp>
        <p:nvSpPr>
          <p:cNvPr id="55" name="TextBox 54"/>
          <p:cNvSpPr txBox="1"/>
          <p:nvPr/>
        </p:nvSpPr>
        <p:spPr>
          <a:xfrm>
            <a:off x="5180251" y="6474026"/>
            <a:ext cx="1193788" cy="307777"/>
          </a:xfrm>
          <a:prstGeom prst="rect">
            <a:avLst/>
          </a:prstGeom>
          <a:noFill/>
        </p:spPr>
        <p:txBody>
          <a:bodyPr wrap="none" rtlCol="0">
            <a:spAutoFit/>
          </a:bodyPr>
          <a:lstStyle/>
          <a:p>
            <a:r>
              <a:rPr lang="en-US" sz="1400" dirty="0">
                <a:solidFill>
                  <a:srgbClr val="FFFFFF"/>
                </a:solidFill>
              </a:rPr>
              <a:t>On-Premises</a:t>
            </a:r>
          </a:p>
        </p:txBody>
      </p:sp>
      <p:pic>
        <p:nvPicPr>
          <p:cNvPr id="78" name="Picture 35"/>
          <p:cNvPicPr>
            <a:picLocks noChangeAspect="1"/>
          </p:cNvPicPr>
          <p:nvPr/>
        </p:nvPicPr>
        <p:blipFill>
          <a:blip r:embed="rId3"/>
          <a:srcRect/>
          <a:stretch>
            <a:fillRect/>
          </a:stretch>
        </p:blipFill>
        <p:spPr bwMode="auto">
          <a:xfrm>
            <a:off x="-852416" y="1105084"/>
            <a:ext cx="5143150" cy="2329350"/>
          </a:xfrm>
          <a:prstGeom prst="rect">
            <a:avLst/>
          </a:prstGeom>
          <a:noFill/>
          <a:ln w="9525">
            <a:noFill/>
            <a:miter lim="800000"/>
            <a:headEnd/>
            <a:tailEnd/>
          </a:ln>
        </p:spPr>
      </p:pic>
      <p:sp>
        <p:nvSpPr>
          <p:cNvPr id="79" name="TextBox 78"/>
          <p:cNvSpPr txBox="1"/>
          <p:nvPr/>
        </p:nvSpPr>
        <p:spPr>
          <a:xfrm>
            <a:off x="1658096" y="2840409"/>
            <a:ext cx="1178528" cy="307777"/>
          </a:xfrm>
          <a:prstGeom prst="rect">
            <a:avLst/>
          </a:prstGeom>
          <a:noFill/>
        </p:spPr>
        <p:txBody>
          <a:bodyPr wrap="none" rtlCol="0">
            <a:spAutoFit/>
          </a:bodyPr>
          <a:lstStyle/>
          <a:p>
            <a:r>
              <a:rPr lang="en-US" sz="1400" dirty="0">
                <a:solidFill>
                  <a:srgbClr val="FFFFFF"/>
                </a:solidFill>
              </a:rPr>
              <a:t>Public Cloud</a:t>
            </a:r>
          </a:p>
        </p:txBody>
      </p:sp>
      <p:sp>
        <p:nvSpPr>
          <p:cNvPr id="81" name="Rectangle 80"/>
          <p:cNvSpPr/>
          <p:nvPr/>
        </p:nvSpPr>
        <p:spPr>
          <a:xfrm>
            <a:off x="1382883" y="3444386"/>
            <a:ext cx="2126813" cy="172923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a:defRPr/>
            </a:pPr>
            <a:endParaRPr lang="en-US" dirty="0">
              <a:solidFill>
                <a:srgbClr val="FFFFFF"/>
              </a:solidFill>
            </a:endParaRPr>
          </a:p>
        </p:txBody>
      </p:sp>
      <p:sp>
        <p:nvSpPr>
          <p:cNvPr id="82" name="TextBox 81"/>
          <p:cNvSpPr txBox="1"/>
          <p:nvPr/>
        </p:nvSpPr>
        <p:spPr>
          <a:xfrm>
            <a:off x="2437765" y="4873826"/>
            <a:ext cx="836126" cy="307777"/>
          </a:xfrm>
          <a:prstGeom prst="rect">
            <a:avLst/>
          </a:prstGeom>
          <a:noFill/>
        </p:spPr>
        <p:txBody>
          <a:bodyPr wrap="none" rtlCol="0">
            <a:spAutoFit/>
          </a:bodyPr>
          <a:lstStyle/>
          <a:p>
            <a:r>
              <a:rPr lang="en-US" sz="1400" dirty="0">
                <a:solidFill>
                  <a:srgbClr val="FFFFFF"/>
                </a:solidFill>
              </a:rPr>
              <a:t>Partners</a:t>
            </a:r>
          </a:p>
        </p:txBody>
      </p:sp>
      <p:pic>
        <p:nvPicPr>
          <p:cNvPr id="83" name="Picture 10" descr="E:\files\DVD_Art_Sept-2-2010\Artwork_Imagery\Icons - Illustrations\_ VIRTUALIZATION ICONS\Application Physic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2765" y="4286223"/>
            <a:ext cx="1150564" cy="79329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6" descr="E:\files\DVD_Art_Sept-2-2010\Artwork_Imagery\Icons - Illustrations\_ VIRTUALIZATION ICONS\Application Virtual W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163" y="3910321"/>
            <a:ext cx="668299" cy="56322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E:\files\DVD_Art_Sept-2-2010\Artwork_Imagery\Icons - Illustrations\_ VIRTUALIZATION ICONS\Application Virtual W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5472" y="1626086"/>
            <a:ext cx="668299" cy="563224"/>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p:cNvSpPr txBox="1"/>
          <p:nvPr/>
        </p:nvSpPr>
        <p:spPr>
          <a:xfrm>
            <a:off x="2330914" y="2188516"/>
            <a:ext cx="559769" cy="307777"/>
          </a:xfrm>
          <a:prstGeom prst="rect">
            <a:avLst/>
          </a:prstGeom>
          <a:noFill/>
        </p:spPr>
        <p:txBody>
          <a:bodyPr wrap="none" rtlCol="0">
            <a:spAutoFit/>
          </a:bodyPr>
          <a:lstStyle/>
          <a:p>
            <a:r>
              <a:rPr lang="en-US" sz="1400" dirty="0" err="1">
                <a:solidFill>
                  <a:srgbClr val="FFFFFF"/>
                </a:solidFill>
              </a:rPr>
              <a:t>SaaS</a:t>
            </a:r>
            <a:endParaRPr lang="en-US" sz="1400" dirty="0">
              <a:solidFill>
                <a:srgbClr val="FFFFFF"/>
              </a:solidFill>
            </a:endParaRPr>
          </a:p>
        </p:txBody>
      </p:sp>
      <p:pic>
        <p:nvPicPr>
          <p:cNvPr id="121" name="Picture 19" descr="E:\files\DVD_Art_Sept-2-2010\Artwork_Imagery\Icons - Illustrations\_ VIRTUALIZATION ICONS\Application Virtual Databas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718" y="1907698"/>
            <a:ext cx="668299" cy="563224"/>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1484458" y="2340916"/>
            <a:ext cx="558807" cy="307777"/>
          </a:xfrm>
          <a:prstGeom prst="rect">
            <a:avLst/>
          </a:prstGeom>
          <a:noFill/>
        </p:spPr>
        <p:txBody>
          <a:bodyPr wrap="none" rtlCol="0">
            <a:spAutoFit/>
          </a:bodyPr>
          <a:lstStyle/>
          <a:p>
            <a:r>
              <a:rPr lang="en-US" sz="1400" dirty="0" err="1">
                <a:solidFill>
                  <a:srgbClr val="FFFFFF"/>
                </a:solidFill>
              </a:rPr>
              <a:t>PaaS</a:t>
            </a:r>
            <a:endParaRPr lang="en-US" sz="1400" dirty="0">
              <a:solidFill>
                <a:srgbClr val="FFFFFF"/>
              </a:solidFill>
            </a:endParaRPr>
          </a:p>
        </p:txBody>
      </p:sp>
      <p:grpSp>
        <p:nvGrpSpPr>
          <p:cNvPr id="3" name="Group 2"/>
          <p:cNvGrpSpPr/>
          <p:nvPr/>
        </p:nvGrpSpPr>
        <p:grpSpPr>
          <a:xfrm>
            <a:off x="2539340" y="5656935"/>
            <a:ext cx="1004461" cy="675928"/>
            <a:chOff x="1393950" y="6199509"/>
            <a:chExt cx="929950" cy="834164"/>
          </a:xfrm>
        </p:grpSpPr>
        <p:pic>
          <p:nvPicPr>
            <p:cNvPr id="8194" name="Picture 2" descr="E:\files\DVD_Art_Sept-2-2010\Artwork_Imagery\Icons - Illustrations\_ XML ICONS\laptop notebook portable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4648" y="6199509"/>
              <a:ext cx="879252" cy="8341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E:\files\DVD_Art_Sept-2-2010\Artwork_Imagery\Icons - Illustrations\_ WINDOWS SERVER ICONS\People\User Androgynous people pers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3950" y="6310595"/>
              <a:ext cx="510797" cy="61199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p:cNvSpPr/>
          <p:nvPr/>
        </p:nvSpPr>
        <p:spPr>
          <a:xfrm>
            <a:off x="150557" y="5309123"/>
            <a:ext cx="3437992" cy="1467332"/>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100" dirty="0">
              <a:solidFill>
                <a:srgbClr val="FFFFFF"/>
              </a:solidFill>
              <a:latin typeface="Segoe" pitchFamily="34" charset="0"/>
            </a:endParaRPr>
          </a:p>
        </p:txBody>
      </p:sp>
      <p:sp>
        <p:nvSpPr>
          <p:cNvPr id="36" name="Rectangle 35"/>
          <p:cNvSpPr/>
          <p:nvPr/>
        </p:nvSpPr>
        <p:spPr bwMode="auto">
          <a:xfrm>
            <a:off x="5197097" y="3962400"/>
            <a:ext cx="1811479" cy="609600"/>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dirty="0">
                <a:solidFill>
                  <a:srgbClr val="FFFFFF"/>
                </a:solidFill>
                <a:latin typeface="Segoe" pitchFamily="34" charset="0"/>
              </a:rPr>
              <a:t>AD Federation Services</a:t>
            </a:r>
          </a:p>
        </p:txBody>
      </p:sp>
      <p:sp>
        <p:nvSpPr>
          <p:cNvPr id="38" name="Rectangle 37"/>
          <p:cNvSpPr/>
          <p:nvPr/>
        </p:nvSpPr>
        <p:spPr bwMode="auto">
          <a:xfrm>
            <a:off x="4361932" y="5791200"/>
            <a:ext cx="2343254" cy="609600"/>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100" dirty="0">
              <a:solidFill>
                <a:srgbClr val="FFFFFF"/>
              </a:solidFill>
              <a:latin typeface="Segoe" pitchFamily="34" charset="0"/>
            </a:endParaRPr>
          </a:p>
        </p:txBody>
      </p:sp>
      <p:sp>
        <p:nvSpPr>
          <p:cNvPr id="40" name="Rectangle 39"/>
          <p:cNvSpPr/>
          <p:nvPr/>
        </p:nvSpPr>
        <p:spPr bwMode="auto">
          <a:xfrm>
            <a:off x="8544634" y="5867402"/>
            <a:ext cx="2929769" cy="760511"/>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100" dirty="0">
              <a:solidFill>
                <a:srgbClr val="FFFFFF"/>
              </a:solidFill>
              <a:latin typeface="Segoe" pitchFamily="34" charset="0"/>
            </a:endParaRPr>
          </a:p>
        </p:txBody>
      </p:sp>
      <p:sp>
        <p:nvSpPr>
          <p:cNvPr id="41" name="Rectangle 40"/>
          <p:cNvSpPr/>
          <p:nvPr/>
        </p:nvSpPr>
        <p:spPr bwMode="auto">
          <a:xfrm>
            <a:off x="8544633" y="5257800"/>
            <a:ext cx="1396255" cy="609600"/>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dirty="0">
                <a:solidFill>
                  <a:srgbClr val="FFFFFF"/>
                </a:solidFill>
                <a:latin typeface="Segoe" pitchFamily="34" charset="0"/>
              </a:rPr>
              <a:t>AD Certificate Services</a:t>
            </a:r>
          </a:p>
        </p:txBody>
      </p:sp>
      <p:sp>
        <p:nvSpPr>
          <p:cNvPr id="42" name="Rectangle 41"/>
          <p:cNvSpPr/>
          <p:nvPr/>
        </p:nvSpPr>
        <p:spPr bwMode="auto">
          <a:xfrm>
            <a:off x="9940888" y="5257800"/>
            <a:ext cx="1533515" cy="609600"/>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dirty="0">
                <a:solidFill>
                  <a:srgbClr val="FFFFFF"/>
                </a:solidFill>
                <a:latin typeface="Segoe" pitchFamily="34" charset="0"/>
              </a:rPr>
              <a:t>AD Rights Management Services</a:t>
            </a:r>
          </a:p>
        </p:txBody>
      </p:sp>
      <p:pic>
        <p:nvPicPr>
          <p:cNvPr id="43" name="Picture 3" descr="E:\files\DVD_Art_Sept-2-2010\Logos\Microsoft Online Services\Microsoft Online Services logo v 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3731" y="1953167"/>
            <a:ext cx="1749882" cy="38628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E:\files\DVD_Art_Sept-2-2010\Logos\Windows Azure (platform)\Windows Azure\Windows Azure logo v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5407" y="1964800"/>
            <a:ext cx="1729311" cy="6260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bwMode="auto">
          <a:xfrm>
            <a:off x="5197098" y="2668812"/>
            <a:ext cx="1709905" cy="379188"/>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dirty="0" err="1" smtClean="0">
                <a:solidFill>
                  <a:srgbClr val="FFFFFF"/>
                </a:solidFill>
                <a:latin typeface="Segoe" pitchFamily="34" charset="0"/>
              </a:rPr>
              <a:t>AppFabric</a:t>
            </a:r>
            <a:r>
              <a:rPr lang="en-US" sz="1100" dirty="0" smtClean="0">
                <a:solidFill>
                  <a:srgbClr val="FFFFFF"/>
                </a:solidFill>
                <a:latin typeface="Segoe" pitchFamily="34" charset="0"/>
              </a:rPr>
              <a:t> Access </a:t>
            </a:r>
            <a:r>
              <a:rPr lang="en-US" sz="1100" dirty="0">
                <a:solidFill>
                  <a:srgbClr val="FFFFFF"/>
                </a:solidFill>
                <a:latin typeface="Segoe" pitchFamily="34" charset="0"/>
              </a:rPr>
              <a:t>Control </a:t>
            </a:r>
            <a:r>
              <a:rPr lang="en-US" sz="1100" dirty="0" smtClean="0">
                <a:solidFill>
                  <a:srgbClr val="FFFFFF"/>
                </a:solidFill>
                <a:latin typeface="Segoe" pitchFamily="34" charset="0"/>
              </a:rPr>
              <a:t>service</a:t>
            </a:r>
            <a:endParaRPr lang="en-US" sz="1100" dirty="0">
              <a:solidFill>
                <a:srgbClr val="FFFFFF"/>
              </a:solidFill>
              <a:latin typeface="Segoe" pitchFamily="34" charset="0"/>
            </a:endParaRPr>
          </a:p>
        </p:txBody>
      </p:sp>
      <p:cxnSp>
        <p:nvCxnSpPr>
          <p:cNvPr id="5" name="Straight Arrow Connector 4"/>
          <p:cNvCxnSpPr/>
          <p:nvPr/>
        </p:nvCxnSpPr>
        <p:spPr>
          <a:xfrm flipH="1">
            <a:off x="3859795" y="4217289"/>
            <a:ext cx="9141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1370" y="4218804"/>
            <a:ext cx="575799" cy="276999"/>
          </a:xfrm>
          <a:prstGeom prst="rect">
            <a:avLst/>
          </a:prstGeom>
          <a:noFill/>
        </p:spPr>
        <p:txBody>
          <a:bodyPr wrap="none" rtlCol="0">
            <a:spAutoFit/>
          </a:bodyPr>
          <a:lstStyle/>
          <a:p>
            <a:r>
              <a:rPr lang="en-US" sz="1200" dirty="0">
                <a:solidFill>
                  <a:srgbClr val="FFFFFF"/>
                </a:solidFill>
              </a:rPr>
              <a:t>SAML</a:t>
            </a:r>
          </a:p>
        </p:txBody>
      </p:sp>
      <p:cxnSp>
        <p:nvCxnSpPr>
          <p:cNvPr id="54" name="Straight Arrow Connector 53"/>
          <p:cNvCxnSpPr/>
          <p:nvPr/>
        </p:nvCxnSpPr>
        <p:spPr>
          <a:xfrm flipH="1">
            <a:off x="3904851" y="2971800"/>
            <a:ext cx="9141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859795" y="3008025"/>
            <a:ext cx="690317" cy="276999"/>
          </a:xfrm>
          <a:prstGeom prst="rect">
            <a:avLst/>
          </a:prstGeom>
          <a:noFill/>
        </p:spPr>
        <p:txBody>
          <a:bodyPr wrap="none" rtlCol="0">
            <a:spAutoFit/>
          </a:bodyPr>
          <a:lstStyle/>
          <a:p>
            <a:r>
              <a:rPr lang="en-US" sz="1200" dirty="0">
                <a:solidFill>
                  <a:srgbClr val="FFFFFF"/>
                </a:solidFill>
              </a:rPr>
              <a:t>OAUTH</a:t>
            </a:r>
          </a:p>
        </p:txBody>
      </p:sp>
      <p:cxnSp>
        <p:nvCxnSpPr>
          <p:cNvPr id="15" name="Straight Arrow Connector 14"/>
          <p:cNvCxnSpPr/>
          <p:nvPr/>
        </p:nvCxnSpPr>
        <p:spPr>
          <a:xfrm flipV="1">
            <a:off x="5899687" y="3291360"/>
            <a:ext cx="0" cy="54087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06913" y="3444389"/>
            <a:ext cx="1262910" cy="276999"/>
          </a:xfrm>
          <a:prstGeom prst="rect">
            <a:avLst/>
          </a:prstGeom>
          <a:noFill/>
        </p:spPr>
        <p:txBody>
          <a:bodyPr wrap="none" rtlCol="0">
            <a:spAutoFit/>
          </a:bodyPr>
          <a:lstStyle/>
          <a:p>
            <a:r>
              <a:rPr lang="en-US" sz="1200" dirty="0">
                <a:solidFill>
                  <a:srgbClr val="FFFFFF"/>
                </a:solidFill>
              </a:rPr>
              <a:t>WS-Trust, SAML</a:t>
            </a:r>
          </a:p>
        </p:txBody>
      </p:sp>
      <p:pic>
        <p:nvPicPr>
          <p:cNvPr id="8195" name="Picture 3" descr="E:\files\DVD_Art_Sept-2-2010\Logos\Windows Azure (platform)\Windows Azure Platform AppFabric\Windows-Azure-Platform-Appliance-vr-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87077" y="3178431"/>
            <a:ext cx="1797029" cy="542957"/>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bwMode="auto">
          <a:xfrm>
            <a:off x="8532177" y="4572000"/>
            <a:ext cx="2942223" cy="609600"/>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100" dirty="0">
              <a:solidFill>
                <a:srgbClr val="FFFFFF"/>
              </a:solidFill>
              <a:latin typeface="Segoe" pitchFamily="34" charset="0"/>
            </a:endParaRPr>
          </a:p>
        </p:txBody>
      </p:sp>
      <p:pic>
        <p:nvPicPr>
          <p:cNvPr id="8196" name="Picture 4" descr="E:\files\DVD_Art_Sept-2-2010\Logos\Windows Live\Windows Live ID\WL-ID_v_rgb_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1688" y="5374448"/>
            <a:ext cx="1457867" cy="4514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files\DVD_Art_Sept-2-2010\Logos\Windows Live\_Windows Live - (Brand)\wLive_v_stack_rgb_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1885" y="1666259"/>
            <a:ext cx="813497" cy="603501"/>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E:\files\DVD_Art_Sept-2-2010\Logos\Microsoft .NET\Microsoft .NET Windows Identity Foundation\NET-Windows_Identity_Foundation_h_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20550" y="2723222"/>
            <a:ext cx="2019495" cy="284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00" name="Picture 8" descr="E:\files\DVD_Art_Sept-2-2010\Logos\System Center\_System Center brand\System Center generic brand Grid h 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11220" y="3635861"/>
            <a:ext cx="2067367" cy="3409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80082" y="4614644"/>
            <a:ext cx="2459117" cy="524317"/>
          </a:xfrm>
          <a:prstGeom prst="rect">
            <a:avLst/>
          </a:prstGeom>
        </p:spPr>
      </p:pic>
      <p:pic>
        <p:nvPicPr>
          <p:cNvPr id="8203" name="Picture 11" descr="E:\files\DVD_Art_Sept-2-2010\Logos\Windows Server 2008\Windows Server Active Directory\Windows Server Active Directory v r 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7203" y="5941638"/>
            <a:ext cx="2022568" cy="68627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E:\files\DVD_Art_Sept-2-2010\Logos\Windows Server 2008\2008\Windows Server 2008 DirectAccess\windows server 2008 directaccess h rev.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9180" y="6324600"/>
            <a:ext cx="2218867" cy="351204"/>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E:\files\DVD_Art_Sept-2-2010\Logos\Windows Server 2008\2008\Windows Server 2008 Network Access Protection\windows server 2008 network access protection rev h.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8632" y="5963460"/>
            <a:ext cx="2239417" cy="361143"/>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E:\files\DVD_Art_Sept-2-2010\Logos\Forefront\Forefront Unified Access Gateway\forefront unified access gateway grid rev h.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61932" y="5860370"/>
            <a:ext cx="2343255" cy="47116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832414" y="6474026"/>
            <a:ext cx="542136" cy="307777"/>
          </a:xfrm>
          <a:prstGeom prst="rect">
            <a:avLst/>
          </a:prstGeom>
          <a:noFill/>
        </p:spPr>
        <p:txBody>
          <a:bodyPr wrap="none" rtlCol="0">
            <a:spAutoFit/>
          </a:bodyPr>
          <a:lstStyle/>
          <a:p>
            <a:r>
              <a:rPr lang="en-US" sz="1400" dirty="0">
                <a:solidFill>
                  <a:srgbClr val="FFFFFF"/>
                </a:solidFill>
              </a:rPr>
              <a:t>User</a:t>
            </a:r>
          </a:p>
        </p:txBody>
      </p:sp>
      <p:sp>
        <p:nvSpPr>
          <p:cNvPr id="51" name="Rectangle 50"/>
          <p:cNvSpPr/>
          <p:nvPr/>
        </p:nvSpPr>
        <p:spPr bwMode="auto">
          <a:xfrm>
            <a:off x="5907656" y="4765674"/>
            <a:ext cx="2218228" cy="873126"/>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z="1100" dirty="0">
                <a:solidFill>
                  <a:srgbClr val="FFFFFF"/>
                </a:solidFill>
                <a:latin typeface="Segoe" pitchFamily="34" charset="0"/>
              </a:rPr>
              <a:t>Claims based applications</a:t>
            </a:r>
          </a:p>
        </p:txBody>
      </p:sp>
      <p:pic>
        <p:nvPicPr>
          <p:cNvPr id="52" name="Picture 7" descr="E:\files\DVD_Art_Sept-2-2010\Logos\Microsoft .NET\Microsoft .NET Windows Identity Foundation\NET-Windows_Identity_Foundation_h_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56213" y="4888408"/>
            <a:ext cx="2019495" cy="2848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bwMode="auto">
          <a:xfrm>
            <a:off x="6979979" y="2676028"/>
            <a:ext cx="2161640" cy="371972"/>
          </a:xfrm>
          <a:prstGeom prst="rect">
            <a:avLst/>
          </a:prstGeom>
          <a:noFill/>
          <a:ln w="9525">
            <a:solidFill>
              <a:schemeClr val="tx2">
                <a:lumMod val="75000"/>
              </a:schemeClr>
            </a:solid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100" dirty="0">
              <a:solidFill>
                <a:srgbClr val="FFFFFF"/>
              </a:solidFill>
              <a:latin typeface="Segoe" pitchFamily="34" charset="0"/>
            </a:endParaRPr>
          </a:p>
        </p:txBody>
      </p:sp>
    </p:spTree>
    <p:extLst>
      <p:ext uri="{BB962C8B-B14F-4D97-AF65-F5344CB8AC3E}">
        <p14:creationId xmlns:p14="http://schemas.microsoft.com/office/powerpoint/2010/main" val="113858149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419068" y="1026881"/>
            <a:ext cx="5711687" cy="2848561"/>
            <a:chOff x="6321286" y="4141792"/>
            <a:chExt cx="5711687" cy="2848561"/>
          </a:xfrm>
        </p:grpSpPr>
        <p:grpSp>
          <p:nvGrpSpPr>
            <p:cNvPr id="25" name="Group 24"/>
            <p:cNvGrpSpPr/>
            <p:nvPr/>
          </p:nvGrpSpPr>
          <p:grpSpPr>
            <a:xfrm>
              <a:off x="6321286" y="4141792"/>
              <a:ext cx="5711687" cy="2848561"/>
              <a:chOff x="6321286" y="4141792"/>
              <a:chExt cx="5711687" cy="2848561"/>
            </a:xfrm>
          </p:grpSpPr>
          <p:sp>
            <p:nvSpPr>
              <p:cNvPr id="27" name="Rounded Rectangle 26"/>
              <p:cNvSpPr/>
              <p:nvPr/>
            </p:nvSpPr>
            <p:spPr bwMode="auto">
              <a:xfrm>
                <a:off x="6321286" y="4141792"/>
                <a:ext cx="5711687" cy="2716207"/>
              </a:xfrm>
              <a:prstGeom prst="roundRect">
                <a:avLst/>
              </a:prstGeom>
              <a:gradFill>
                <a:gsLst>
                  <a:gs pos="0">
                    <a:schemeClr val="accent6"/>
                  </a:gs>
                  <a:gs pos="60000">
                    <a:schemeClr val="accent6"/>
                  </a:gs>
                  <a:gs pos="100000">
                    <a:schemeClr val="accent6"/>
                  </a:gs>
                </a:gsLst>
              </a:gradFill>
              <a:ln>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8" name="Picture 35"/>
              <p:cNvPicPr>
                <a:picLocks noChangeAspect="1"/>
              </p:cNvPicPr>
              <p:nvPr/>
            </p:nvPicPr>
            <p:blipFill>
              <a:blip r:embed="rId2"/>
              <a:srcRect/>
              <a:stretch>
                <a:fillRect/>
              </a:stretch>
            </p:blipFill>
            <p:spPr bwMode="auto">
              <a:xfrm>
                <a:off x="6475927" y="4579109"/>
                <a:ext cx="5323966" cy="2411244"/>
              </a:xfrm>
              <a:prstGeom prst="rect">
                <a:avLst/>
              </a:prstGeom>
              <a:noFill/>
              <a:ln w="9525">
                <a:noFill/>
                <a:miter lim="800000"/>
                <a:headEnd/>
                <a:tailEnd/>
              </a:ln>
            </p:spPr>
          </p:pic>
        </p:grpSp>
        <p:sp>
          <p:nvSpPr>
            <p:cNvPr id="26" name="TextBox 25"/>
            <p:cNvSpPr txBox="1"/>
            <p:nvPr/>
          </p:nvSpPr>
          <p:spPr>
            <a:xfrm>
              <a:off x="7561164" y="4232115"/>
              <a:ext cx="3153492"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Service Provider</a:t>
              </a:r>
            </a:p>
          </p:txBody>
        </p:sp>
      </p:grpSp>
      <p:sp>
        <p:nvSpPr>
          <p:cNvPr id="2" name="Title 1"/>
          <p:cNvSpPr>
            <a:spLocks noGrp="1"/>
          </p:cNvSpPr>
          <p:nvPr>
            <p:ph type="title"/>
          </p:nvPr>
        </p:nvSpPr>
        <p:spPr/>
        <p:txBody>
          <a:bodyPr/>
          <a:lstStyle/>
          <a:p>
            <a:r>
              <a:rPr lang="en-US" dirty="0" smtClean="0"/>
              <a:t>Demo - Identity in the Cloud</a:t>
            </a: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289" y="994318"/>
            <a:ext cx="1563757" cy="754564"/>
          </a:xfrm>
          <a:prstGeom prst="rect">
            <a:avLst/>
          </a:prstGeom>
        </p:spPr>
      </p:pic>
      <p:grpSp>
        <p:nvGrpSpPr>
          <p:cNvPr id="19" name="Group 18"/>
          <p:cNvGrpSpPr/>
          <p:nvPr/>
        </p:nvGrpSpPr>
        <p:grpSpPr>
          <a:xfrm>
            <a:off x="399245" y="1018504"/>
            <a:ext cx="5323966" cy="5667218"/>
            <a:chOff x="399245" y="1018504"/>
            <a:chExt cx="5323966" cy="5667218"/>
          </a:xfrm>
        </p:grpSpPr>
        <p:grpSp>
          <p:nvGrpSpPr>
            <p:cNvPr id="12" name="Group 11"/>
            <p:cNvGrpSpPr/>
            <p:nvPr/>
          </p:nvGrpSpPr>
          <p:grpSpPr>
            <a:xfrm>
              <a:off x="399245" y="1018504"/>
              <a:ext cx="5323966" cy="5667218"/>
              <a:chOff x="399245" y="1018504"/>
              <a:chExt cx="5323966" cy="5667218"/>
            </a:xfrm>
          </p:grpSpPr>
          <p:sp>
            <p:nvSpPr>
              <p:cNvPr id="4" name="Rounded Rectangle 3"/>
              <p:cNvSpPr/>
              <p:nvPr/>
            </p:nvSpPr>
            <p:spPr bwMode="auto">
              <a:xfrm>
                <a:off x="459179" y="1018504"/>
                <a:ext cx="5204098" cy="5667218"/>
              </a:xfrm>
              <a:prstGeom prst="roundRect">
                <a:avLst/>
              </a:prstGeom>
              <a:gradFill>
                <a:gsLst>
                  <a:gs pos="0">
                    <a:schemeClr val="accent5"/>
                  </a:gs>
                  <a:gs pos="60000">
                    <a:schemeClr val="accent5"/>
                  </a:gs>
                  <a:gs pos="100000">
                    <a:schemeClr val="accent5"/>
                  </a:gs>
                </a:gsLst>
              </a:gra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35"/>
              <p:cNvPicPr>
                <a:picLocks noChangeAspect="1"/>
              </p:cNvPicPr>
              <p:nvPr/>
            </p:nvPicPr>
            <p:blipFill>
              <a:blip r:embed="rId2"/>
              <a:srcRect/>
              <a:stretch>
                <a:fillRect/>
              </a:stretch>
            </p:blipFill>
            <p:spPr bwMode="auto">
              <a:xfrm>
                <a:off x="399245" y="2680578"/>
                <a:ext cx="5323966" cy="2411244"/>
              </a:xfrm>
              <a:prstGeom prst="rect">
                <a:avLst/>
              </a:prstGeom>
              <a:noFill/>
              <a:ln w="9525">
                <a:noFill/>
                <a:miter lim="800000"/>
                <a:headEnd/>
                <a:tailEnd/>
              </a:ln>
            </p:spPr>
          </p:pic>
        </p:grpSp>
        <p:sp>
          <p:nvSpPr>
            <p:cNvPr id="18" name="TextBox 17"/>
            <p:cNvSpPr txBox="1"/>
            <p:nvPr/>
          </p:nvSpPr>
          <p:spPr>
            <a:xfrm>
              <a:off x="1189113" y="1125378"/>
              <a:ext cx="3744230"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Internal Datacenter</a:t>
              </a:r>
            </a:p>
          </p:txBody>
        </p:sp>
      </p:grpSp>
      <p:grpSp>
        <p:nvGrpSpPr>
          <p:cNvPr id="22" name="Group 21"/>
          <p:cNvGrpSpPr/>
          <p:nvPr/>
        </p:nvGrpSpPr>
        <p:grpSpPr>
          <a:xfrm>
            <a:off x="6419068" y="3969515"/>
            <a:ext cx="5711687" cy="2716207"/>
            <a:chOff x="6321286" y="4141792"/>
            <a:chExt cx="5711687" cy="2716207"/>
          </a:xfrm>
        </p:grpSpPr>
        <p:grpSp>
          <p:nvGrpSpPr>
            <p:cNvPr id="21" name="Group 20"/>
            <p:cNvGrpSpPr/>
            <p:nvPr/>
          </p:nvGrpSpPr>
          <p:grpSpPr>
            <a:xfrm>
              <a:off x="6321286" y="4141792"/>
              <a:ext cx="5711687" cy="2716207"/>
              <a:chOff x="6321286" y="4141792"/>
              <a:chExt cx="5711687" cy="2716207"/>
            </a:xfrm>
          </p:grpSpPr>
          <p:sp>
            <p:nvSpPr>
              <p:cNvPr id="13" name="Rounded Rectangle 12"/>
              <p:cNvSpPr/>
              <p:nvPr/>
            </p:nvSpPr>
            <p:spPr bwMode="auto">
              <a:xfrm>
                <a:off x="6321286" y="4141792"/>
                <a:ext cx="5711687" cy="2716207"/>
              </a:xfrm>
              <a:prstGeom prst="roundRect">
                <a:avLst/>
              </a:prstGeom>
              <a:gradFill>
                <a:gsLst>
                  <a:gs pos="0">
                    <a:schemeClr val="accent3"/>
                  </a:gs>
                  <a:gs pos="60000">
                    <a:schemeClr val="accent3"/>
                  </a:gs>
                  <a:gs pos="100000">
                    <a:schemeClr val="accent3"/>
                  </a:gs>
                </a:gsLst>
              </a:gradFill>
              <a:ln>
                <a:solidFill>
                  <a:schemeClr val="accent3"/>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 name="Picture 35"/>
              <p:cNvPicPr>
                <a:picLocks noChangeAspect="1"/>
              </p:cNvPicPr>
              <p:nvPr/>
            </p:nvPicPr>
            <p:blipFill>
              <a:blip r:embed="rId2"/>
              <a:srcRect/>
              <a:stretch>
                <a:fillRect/>
              </a:stretch>
            </p:blipFill>
            <p:spPr bwMode="auto">
              <a:xfrm>
                <a:off x="6475927" y="4141793"/>
                <a:ext cx="5323966" cy="2411244"/>
              </a:xfrm>
              <a:prstGeom prst="rect">
                <a:avLst/>
              </a:prstGeom>
              <a:noFill/>
              <a:ln w="9525">
                <a:noFill/>
                <a:miter lim="800000"/>
                <a:headEnd/>
                <a:tailEnd/>
              </a:ln>
            </p:spPr>
          </p:pic>
        </p:grpSp>
        <p:sp>
          <p:nvSpPr>
            <p:cNvPr id="20" name="TextBox 19"/>
            <p:cNvSpPr txBox="1"/>
            <p:nvPr/>
          </p:nvSpPr>
          <p:spPr>
            <a:xfrm>
              <a:off x="8531120" y="6363316"/>
              <a:ext cx="1292020" cy="492443"/>
            </a:xfrm>
            <a:prstGeom prst="rect">
              <a:avLst/>
            </a:prstGeom>
            <a:noFill/>
          </p:spPr>
          <p:txBody>
            <a:bodyPr wrap="none" lIns="0" tIns="0" rIns="0" bIns="0" rtlCol="0">
              <a:spAutoFit/>
            </a:bodyPr>
            <a:lstStyle/>
            <a:p>
              <a:r>
                <a:rPr lang="en-US" sz="3200" b="1" dirty="0" err="1" smtClean="0">
                  <a:gradFill>
                    <a:gsLst>
                      <a:gs pos="0">
                        <a:schemeClr val="tx1"/>
                      </a:gs>
                      <a:gs pos="86000">
                        <a:schemeClr val="tx1"/>
                      </a:gs>
                    </a:gsLst>
                    <a:lin ang="5400000" scaled="0"/>
                  </a:gradFill>
                </a:rPr>
                <a:t>Hoster</a:t>
              </a:r>
              <a:endParaRPr lang="en-US" sz="3200" b="1" dirty="0" smtClean="0">
                <a:gradFill>
                  <a:gsLst>
                    <a:gs pos="0">
                      <a:schemeClr val="tx1"/>
                    </a:gs>
                    <a:gs pos="86000">
                      <a:schemeClr val="tx1"/>
                    </a:gs>
                  </a:gsLst>
                  <a:lin ang="5400000" scaled="0"/>
                </a:gradFill>
              </a:endParaRPr>
            </a:p>
          </p:txBody>
        </p:sp>
      </p:grpSp>
      <p:sp>
        <p:nvSpPr>
          <p:cNvPr id="31" name="Rounded Rectangle 30"/>
          <p:cNvSpPr/>
          <p:nvPr/>
        </p:nvSpPr>
        <p:spPr bwMode="auto">
          <a:xfrm>
            <a:off x="2301416" y="1828442"/>
            <a:ext cx="6596923" cy="998664"/>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5</a:t>
            </a:r>
          </a:p>
        </p:txBody>
      </p:sp>
      <p:pic>
        <p:nvPicPr>
          <p:cNvPr id="32"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3286042" y="2094696"/>
            <a:ext cx="331897" cy="541959"/>
          </a:xfrm>
          <a:prstGeom prst="rect">
            <a:avLst/>
          </a:prstGeom>
          <a:noFill/>
        </p:spPr>
      </p:pic>
      <p:pic>
        <p:nvPicPr>
          <p:cNvPr id="33"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863597" y="1942297"/>
            <a:ext cx="331897" cy="541959"/>
          </a:xfrm>
          <a:prstGeom prst="rect">
            <a:avLst/>
          </a:prstGeom>
          <a:noFill/>
        </p:spPr>
      </p:pic>
      <p:pic>
        <p:nvPicPr>
          <p:cNvPr id="34"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3015997" y="2094697"/>
            <a:ext cx="331897" cy="541959"/>
          </a:xfrm>
          <a:prstGeom prst="rect">
            <a:avLst/>
          </a:prstGeom>
          <a:noFill/>
        </p:spPr>
      </p:pic>
      <p:pic>
        <p:nvPicPr>
          <p:cNvPr id="3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8053240" y="2095046"/>
            <a:ext cx="318348" cy="519835"/>
          </a:xfrm>
          <a:prstGeom prst="rect">
            <a:avLst/>
          </a:prstGeom>
          <a:noFill/>
        </p:spPr>
      </p:pic>
      <p:pic>
        <p:nvPicPr>
          <p:cNvPr id="36"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7618981" y="1942296"/>
            <a:ext cx="318348" cy="519835"/>
          </a:xfrm>
          <a:prstGeom prst="rect">
            <a:avLst/>
          </a:prstGeom>
          <a:noFill/>
        </p:spPr>
      </p:pic>
      <p:pic>
        <p:nvPicPr>
          <p:cNvPr id="37"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7771381" y="2094696"/>
            <a:ext cx="318348" cy="519835"/>
          </a:xfrm>
          <a:prstGeom prst="rect">
            <a:avLst/>
          </a:prstGeom>
          <a:noFill/>
        </p:spPr>
      </p:pic>
    </p:spTree>
    <p:extLst>
      <p:ext uri="{BB962C8B-B14F-4D97-AF65-F5344CB8AC3E}">
        <p14:creationId xmlns:p14="http://schemas.microsoft.com/office/powerpoint/2010/main" val="11308967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a:p>
        </p:txBody>
      </p:sp>
      <p:sp>
        <p:nvSpPr>
          <p:cNvPr id="4" name="Title 3"/>
          <p:cNvSpPr>
            <a:spLocks noGrp="1"/>
          </p:cNvSpPr>
          <p:nvPr>
            <p:ph type="ctrTitle"/>
          </p:nvPr>
        </p:nvSpPr>
        <p:spPr/>
        <p:txBody>
          <a:bodyPr/>
          <a:lstStyle/>
          <a:p>
            <a:r>
              <a:rPr lang="en-US" dirty="0" smtClean="0"/>
              <a:t>Process Automation</a:t>
            </a:r>
            <a:br>
              <a:rPr lang="en-US" dirty="0" smtClean="0"/>
            </a:br>
            <a:r>
              <a:rPr lang="en-US" dirty="0" smtClean="0"/>
              <a:t>in the Cloud</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475210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Essential to Moving to Cloud</a:t>
            </a:r>
            <a:endParaRPr lang="en-US" dirty="0"/>
          </a:p>
        </p:txBody>
      </p:sp>
      <p:grpSp>
        <p:nvGrpSpPr>
          <p:cNvPr id="82" name="Group 81"/>
          <p:cNvGrpSpPr/>
          <p:nvPr/>
        </p:nvGrpSpPr>
        <p:grpSpPr>
          <a:xfrm>
            <a:off x="1827212" y="1120138"/>
            <a:ext cx="8534400" cy="5493614"/>
            <a:chOff x="1138340" y="1120138"/>
            <a:chExt cx="8534400" cy="5493614"/>
          </a:xfrm>
        </p:grpSpPr>
        <p:sp>
          <p:nvSpPr>
            <p:cNvPr id="7" name="AutoShape 4"/>
            <p:cNvSpPr>
              <a:spLocks noChangeArrowheads="1"/>
            </p:cNvSpPr>
            <p:nvPr/>
          </p:nvSpPr>
          <p:spPr bwMode="gray">
            <a:xfrm>
              <a:off x="2586140" y="1120138"/>
              <a:ext cx="5553075" cy="4119562"/>
            </a:xfrm>
            <a:prstGeom prst="roundRect">
              <a:avLst>
                <a:gd name="adj" fmla="val 199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defRPr/>
              </a:pPr>
              <a:endParaRPr lang="en-US">
                <a:ea typeface="ＭＳ Ｐゴシック" charset="-128"/>
              </a:endParaRPr>
            </a:p>
          </p:txBody>
        </p:sp>
        <p:sp>
          <p:nvSpPr>
            <p:cNvPr id="8" name="Rectangle 10"/>
            <p:cNvSpPr>
              <a:spLocks noChangeArrowheads="1"/>
            </p:cNvSpPr>
            <p:nvPr/>
          </p:nvSpPr>
          <p:spPr bwMode="gray">
            <a:xfrm>
              <a:off x="2662340" y="1507488"/>
              <a:ext cx="5410200" cy="3579812"/>
            </a:xfrm>
            <a:prstGeom prst="roundRect">
              <a:avLst>
                <a:gd name="adj" fmla="val 2130"/>
              </a:avLst>
            </a:prstGeom>
            <a:solidFill>
              <a:schemeClr val="bg1"/>
            </a:solidFill>
            <a:ln w="9525" algn="ctr">
              <a:noFill/>
              <a:round/>
              <a:headEnd/>
              <a:tailEnd/>
            </a:ln>
            <a:effectLst>
              <a:prstShdw prst="shdw18" dist="17961" dir="13500000">
                <a:schemeClr val="bg1">
                  <a:gamma/>
                  <a:shade val="60000"/>
                  <a:invGamma/>
                </a:schemeClr>
              </a:prstShdw>
            </a:effectLst>
          </p:spPr>
          <p:txBody>
            <a:bodyPr anchor="ctr"/>
            <a:lstStyle/>
            <a:p>
              <a:pPr algn="ctr">
                <a:defRPr/>
              </a:pPr>
              <a:r>
                <a:rPr lang="en-US">
                  <a:ea typeface="ＭＳ Ｐゴシック" charset="-128"/>
                  <a:cs typeface="Arial" pitchFamily="34" charset="0"/>
                </a:rPr>
                <a:t>11</a:t>
              </a:r>
            </a:p>
          </p:txBody>
        </p:sp>
        <p:sp>
          <p:nvSpPr>
            <p:cNvPr id="9" name="Rectangle 51"/>
            <p:cNvSpPr>
              <a:spLocks noChangeArrowheads="1"/>
            </p:cNvSpPr>
            <p:nvPr/>
          </p:nvSpPr>
          <p:spPr bwMode="gray">
            <a:xfrm>
              <a:off x="6167540" y="1601150"/>
              <a:ext cx="1800225" cy="3076575"/>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a:defRPr/>
              </a:pPr>
              <a:endParaRPr lang="en-US" sz="1600">
                <a:ea typeface="ＭＳ Ｐゴシック" charset="-128"/>
                <a:cs typeface="Arial" pitchFamily="34" charset="0"/>
              </a:endParaRPr>
            </a:p>
          </p:txBody>
        </p:sp>
        <p:cxnSp>
          <p:nvCxnSpPr>
            <p:cNvPr id="10" name="Straight Arrow Connector 9"/>
            <p:cNvCxnSpPr/>
            <p:nvPr/>
          </p:nvCxnSpPr>
          <p:spPr bwMode="auto">
            <a:xfrm>
              <a:off x="6889853" y="2194875"/>
              <a:ext cx="1393825" cy="158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flipV="1">
              <a:off x="7278790" y="2693350"/>
              <a:ext cx="1003300"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V="1">
              <a:off x="7804253" y="3226750"/>
              <a:ext cx="496887" cy="158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a:off x="6907315" y="4131625"/>
              <a:ext cx="1393825" cy="158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7277203" y="3687125"/>
              <a:ext cx="1004887"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53"/>
            <p:cNvSpPr>
              <a:spLocks noChangeArrowheads="1"/>
            </p:cNvSpPr>
            <p:nvPr/>
          </p:nvSpPr>
          <p:spPr bwMode="gray">
            <a:xfrm>
              <a:off x="2738540" y="1601150"/>
              <a:ext cx="1828800" cy="3076575"/>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a:defRPr/>
              </a:pPr>
              <a:endParaRPr lang="en-US" sz="1600">
                <a:ea typeface="ＭＳ Ｐゴシック" charset="-128"/>
                <a:cs typeface="Arial" pitchFamily="34" charset="0"/>
              </a:endParaRPr>
            </a:p>
          </p:txBody>
        </p:sp>
        <p:sp>
          <p:nvSpPr>
            <p:cNvPr id="16" name="Rectangle 54"/>
            <p:cNvSpPr>
              <a:spLocks noChangeArrowheads="1"/>
            </p:cNvSpPr>
            <p:nvPr/>
          </p:nvSpPr>
          <p:spPr bwMode="gray">
            <a:xfrm>
              <a:off x="4643540" y="1601150"/>
              <a:ext cx="1447800" cy="3076575"/>
            </a:xfrm>
            <a:prstGeom prst="rect">
              <a:avLst/>
            </a:prstGeom>
            <a:gradFill rotWithShape="1">
              <a:gsLst>
                <a:gs pos="0">
                  <a:schemeClr val="bg1"/>
                </a:gs>
                <a:gs pos="50000">
                  <a:srgbClr val="0070C0"/>
                </a:gs>
                <a:gs pos="100000">
                  <a:schemeClr val="bg1"/>
                </a:gs>
              </a:gsLst>
              <a:lin ang="5400000" scaled="1"/>
            </a:gradFill>
            <a:ln w="9525">
              <a:noFill/>
              <a:miter lim="800000"/>
              <a:headEnd/>
              <a:tailEnd/>
            </a:ln>
          </p:spPr>
          <p:txBody>
            <a:bodyPr wrap="none" anchor="ctr"/>
            <a:lstStyle/>
            <a:p>
              <a:pPr>
                <a:defRPr/>
              </a:pPr>
              <a:endParaRPr lang="en-US" sz="1600" dirty="0">
                <a:ea typeface="ＭＳ Ｐゴシック" charset="-128"/>
                <a:cs typeface="Arial" pitchFamily="34" charset="0"/>
              </a:endParaRPr>
            </a:p>
          </p:txBody>
        </p:sp>
        <p:sp>
          <p:nvSpPr>
            <p:cNvPr id="17" name="Text Box 55"/>
            <p:cNvSpPr txBox="1">
              <a:spLocks noChangeArrowheads="1"/>
            </p:cNvSpPr>
            <p:nvPr/>
          </p:nvSpPr>
          <p:spPr bwMode="gray">
            <a:xfrm>
              <a:off x="6167546" y="4477701"/>
              <a:ext cx="2057394" cy="292388"/>
            </a:xfrm>
            <a:prstGeom prst="rect">
              <a:avLst/>
            </a:prstGeom>
            <a:noFill/>
            <a:ln w="9525">
              <a:noFill/>
              <a:miter lim="800000"/>
              <a:headEnd/>
              <a:tailEnd/>
            </a:ln>
          </p:spPr>
          <p:txBody>
            <a:bodyPr wrap="square">
              <a:spAutoFit/>
            </a:bodyPr>
            <a:lstStyle/>
            <a:p>
              <a:pPr algn="ctr"/>
              <a:r>
                <a:rPr lang="en-US" sz="1300" dirty="0">
                  <a:solidFill>
                    <a:schemeClr val="tx1">
                      <a:lumMod val="50000"/>
                      <a:lumOff val="50000"/>
                    </a:schemeClr>
                  </a:solidFill>
                </a:rPr>
                <a:t>Action Servers</a:t>
              </a:r>
            </a:p>
          </p:txBody>
        </p:sp>
        <p:sp>
          <p:nvSpPr>
            <p:cNvPr id="18" name="Text Box 56"/>
            <p:cNvSpPr txBox="1">
              <a:spLocks noChangeArrowheads="1"/>
            </p:cNvSpPr>
            <p:nvPr/>
          </p:nvSpPr>
          <p:spPr bwMode="gray">
            <a:xfrm>
              <a:off x="4978354" y="4477700"/>
              <a:ext cx="982962" cy="292388"/>
            </a:xfrm>
            <a:prstGeom prst="rect">
              <a:avLst/>
            </a:prstGeom>
            <a:noFill/>
            <a:ln w="9525">
              <a:noFill/>
              <a:miter lim="800000"/>
              <a:headEnd/>
              <a:tailEnd/>
            </a:ln>
          </p:spPr>
          <p:txBody>
            <a:bodyPr wrap="none">
              <a:spAutoFit/>
            </a:bodyPr>
            <a:lstStyle/>
            <a:p>
              <a:pPr algn="ctr"/>
              <a:r>
                <a:rPr lang="en-US" sz="1300" dirty="0">
                  <a:solidFill>
                    <a:schemeClr val="tx1">
                      <a:lumMod val="50000"/>
                      <a:lumOff val="50000"/>
                    </a:schemeClr>
                  </a:solidFill>
                </a:rPr>
                <a:t>Data Store</a:t>
              </a:r>
            </a:p>
          </p:txBody>
        </p:sp>
        <p:sp>
          <p:nvSpPr>
            <p:cNvPr id="19" name="Text Box 58"/>
            <p:cNvSpPr txBox="1">
              <a:spLocks noChangeArrowheads="1"/>
            </p:cNvSpPr>
            <p:nvPr/>
          </p:nvSpPr>
          <p:spPr bwMode="gray">
            <a:xfrm>
              <a:off x="6243740" y="4706300"/>
              <a:ext cx="1828800" cy="295275"/>
            </a:xfrm>
            <a:prstGeom prst="rect">
              <a:avLst/>
            </a:prstGeom>
            <a:noFill/>
            <a:ln w="25400" cap="rnd">
              <a:noFill/>
              <a:miter lim="800000"/>
              <a:headEnd/>
              <a:tailEnd/>
            </a:ln>
          </p:spPr>
          <p:txBody>
            <a:bodyPr lIns="90000" tIns="46800" rIns="90000" bIns="46800">
              <a:spAutoFit/>
            </a:bodyPr>
            <a:lstStyle/>
            <a:p>
              <a:pPr algn="ctr">
                <a:spcBef>
                  <a:spcPct val="50000"/>
                </a:spcBef>
              </a:pPr>
              <a:r>
                <a:rPr lang="en-US" sz="1300"/>
                <a:t>(Run processes)</a:t>
              </a:r>
            </a:p>
          </p:txBody>
        </p:sp>
        <p:sp>
          <p:nvSpPr>
            <p:cNvPr id="20" name="Text Box 59"/>
            <p:cNvSpPr txBox="1">
              <a:spLocks noChangeArrowheads="1"/>
            </p:cNvSpPr>
            <p:nvPr/>
          </p:nvSpPr>
          <p:spPr bwMode="gray">
            <a:xfrm>
              <a:off x="2940153" y="4477700"/>
              <a:ext cx="1639887" cy="292100"/>
            </a:xfrm>
            <a:prstGeom prst="rect">
              <a:avLst/>
            </a:prstGeom>
            <a:noFill/>
            <a:ln w="9525" algn="ctr">
              <a:noFill/>
              <a:miter lim="800000"/>
              <a:headEnd/>
              <a:tailEnd/>
            </a:ln>
          </p:spPr>
          <p:txBody>
            <a:bodyPr>
              <a:spAutoFit/>
            </a:bodyPr>
            <a:lstStyle/>
            <a:p>
              <a:pPr algn="ctr"/>
              <a:r>
                <a:rPr lang="en-US" sz="1300" dirty="0" smtClean="0">
                  <a:solidFill>
                    <a:schemeClr val="tx1">
                      <a:lumMod val="50000"/>
                      <a:lumOff val="50000"/>
                    </a:schemeClr>
                  </a:solidFill>
                </a:rPr>
                <a:t>GUI</a:t>
              </a:r>
              <a:endParaRPr lang="en-US" sz="1300" dirty="0">
                <a:solidFill>
                  <a:schemeClr val="tx1">
                    <a:lumMod val="50000"/>
                    <a:lumOff val="50000"/>
                  </a:schemeClr>
                </a:solidFill>
              </a:endParaRPr>
            </a:p>
          </p:txBody>
        </p:sp>
        <p:sp>
          <p:nvSpPr>
            <p:cNvPr id="21" name="Text Box 61"/>
            <p:cNvSpPr txBox="1">
              <a:spLocks noChangeArrowheads="1"/>
            </p:cNvSpPr>
            <p:nvPr/>
          </p:nvSpPr>
          <p:spPr bwMode="gray">
            <a:xfrm>
              <a:off x="4543528" y="4706300"/>
              <a:ext cx="1928812" cy="295275"/>
            </a:xfrm>
            <a:prstGeom prst="rect">
              <a:avLst/>
            </a:prstGeom>
            <a:noFill/>
            <a:ln w="25400" cap="rnd">
              <a:noFill/>
              <a:miter lim="800000"/>
              <a:headEnd/>
              <a:tailEnd/>
            </a:ln>
          </p:spPr>
          <p:txBody>
            <a:bodyPr lIns="90000" tIns="46800" rIns="90000" bIns="46800">
              <a:spAutoFit/>
            </a:bodyPr>
            <a:lstStyle/>
            <a:p>
              <a:pPr algn="ctr">
                <a:spcBef>
                  <a:spcPct val="50000"/>
                </a:spcBef>
              </a:pPr>
              <a:r>
                <a:rPr lang="en-US" sz="1300"/>
                <a:t>(Store process logic) </a:t>
              </a:r>
            </a:p>
          </p:txBody>
        </p:sp>
        <p:sp>
          <p:nvSpPr>
            <p:cNvPr id="22" name="Text Box 62"/>
            <p:cNvSpPr txBox="1">
              <a:spLocks noChangeArrowheads="1"/>
            </p:cNvSpPr>
            <p:nvPr/>
          </p:nvSpPr>
          <p:spPr bwMode="gray">
            <a:xfrm>
              <a:off x="2627415" y="4706300"/>
              <a:ext cx="2244725" cy="295275"/>
            </a:xfrm>
            <a:prstGeom prst="rect">
              <a:avLst/>
            </a:prstGeom>
            <a:noFill/>
            <a:ln w="25400" cap="rnd">
              <a:noFill/>
              <a:miter lim="800000"/>
              <a:headEnd/>
              <a:tailEnd/>
            </a:ln>
          </p:spPr>
          <p:txBody>
            <a:bodyPr lIns="90000" tIns="46800" rIns="90000" bIns="46800">
              <a:spAutoFit/>
            </a:bodyPr>
            <a:lstStyle/>
            <a:p>
              <a:pPr algn="ctr">
                <a:spcBef>
                  <a:spcPct val="50000"/>
                </a:spcBef>
              </a:pPr>
              <a:r>
                <a:rPr lang="en-US" sz="1300" dirty="0"/>
                <a:t>(Design, manage, report)</a:t>
              </a:r>
            </a:p>
          </p:txBody>
        </p:sp>
        <p:pic>
          <p:nvPicPr>
            <p:cNvPr id="23" name="Picture 36" descr="Database"/>
            <p:cNvPicPr>
              <a:picLocks noChangeAspect="1" noChangeArrowheads="1"/>
            </p:cNvPicPr>
            <p:nvPr/>
          </p:nvPicPr>
          <p:blipFill>
            <a:blip r:embed="rId2" cstate="print"/>
            <a:srcRect/>
            <a:stretch>
              <a:fillRect/>
            </a:stretch>
          </p:blipFill>
          <p:spPr bwMode="gray">
            <a:xfrm>
              <a:off x="5049940" y="2674300"/>
              <a:ext cx="812800" cy="812800"/>
            </a:xfrm>
            <a:prstGeom prst="rect">
              <a:avLst/>
            </a:prstGeom>
            <a:noFill/>
            <a:ln w="9525">
              <a:noFill/>
              <a:miter lim="800000"/>
              <a:headEnd/>
              <a:tailEnd/>
            </a:ln>
          </p:spPr>
        </p:pic>
        <p:pic>
          <p:nvPicPr>
            <p:cNvPr id="24" name="Picture 33" descr="ComputersMonitor">
              <a:hlinkClick r:id="" action="ppaction://noaction"/>
            </p:cNvPr>
            <p:cNvPicPr>
              <a:picLocks noChangeAspect="1" noChangeArrowheads="1"/>
            </p:cNvPicPr>
            <p:nvPr/>
          </p:nvPicPr>
          <p:blipFill>
            <a:blip r:embed="rId3" cstate="print"/>
            <a:srcRect/>
            <a:stretch>
              <a:fillRect/>
            </a:stretch>
          </p:blipFill>
          <p:spPr bwMode="gray">
            <a:xfrm>
              <a:off x="2881398" y="1810700"/>
              <a:ext cx="604837" cy="715963"/>
            </a:xfrm>
            <a:prstGeom prst="rect">
              <a:avLst/>
            </a:prstGeom>
            <a:noFill/>
            <a:ln w="9525">
              <a:noFill/>
              <a:miter lim="800000"/>
              <a:headEnd/>
              <a:tailEnd/>
            </a:ln>
          </p:spPr>
        </p:pic>
        <p:pic>
          <p:nvPicPr>
            <p:cNvPr id="25" name="Picture 21" descr="ComputerBox"/>
            <p:cNvPicPr>
              <a:picLocks noChangeAspect="1" noChangeArrowheads="1"/>
            </p:cNvPicPr>
            <p:nvPr/>
          </p:nvPicPr>
          <p:blipFill>
            <a:blip r:embed="rId4" cstate="print"/>
            <a:srcRect/>
            <a:stretch>
              <a:fillRect/>
            </a:stretch>
          </p:blipFill>
          <p:spPr bwMode="gray">
            <a:xfrm>
              <a:off x="7426428" y="2848925"/>
              <a:ext cx="533400" cy="744538"/>
            </a:xfrm>
            <a:prstGeom prst="rect">
              <a:avLst/>
            </a:prstGeom>
            <a:noFill/>
            <a:ln w="9525">
              <a:noFill/>
              <a:miter lim="800000"/>
              <a:headEnd/>
              <a:tailEnd/>
            </a:ln>
          </p:spPr>
        </p:pic>
        <p:pic>
          <p:nvPicPr>
            <p:cNvPr id="26" name="Picture 22" descr="ComputerBox"/>
            <p:cNvPicPr>
              <a:picLocks noChangeAspect="1" noChangeArrowheads="1"/>
            </p:cNvPicPr>
            <p:nvPr/>
          </p:nvPicPr>
          <p:blipFill>
            <a:blip r:embed="rId4" cstate="print"/>
            <a:srcRect/>
            <a:stretch>
              <a:fillRect/>
            </a:stretch>
          </p:blipFill>
          <p:spPr bwMode="gray">
            <a:xfrm>
              <a:off x="6989865" y="3242625"/>
              <a:ext cx="533400" cy="744538"/>
            </a:xfrm>
            <a:prstGeom prst="rect">
              <a:avLst/>
            </a:prstGeom>
            <a:noFill/>
            <a:ln w="9525">
              <a:noFill/>
              <a:miter lim="800000"/>
              <a:headEnd/>
              <a:tailEnd/>
            </a:ln>
          </p:spPr>
        </p:pic>
        <p:pic>
          <p:nvPicPr>
            <p:cNvPr id="27" name="Picture 23" descr="ComputerBox"/>
            <p:cNvPicPr>
              <a:picLocks noChangeAspect="1" noChangeArrowheads="1"/>
            </p:cNvPicPr>
            <p:nvPr/>
          </p:nvPicPr>
          <p:blipFill>
            <a:blip r:embed="rId4" cstate="print"/>
            <a:srcRect/>
            <a:stretch>
              <a:fillRect/>
            </a:stretch>
          </p:blipFill>
          <p:spPr bwMode="gray">
            <a:xfrm>
              <a:off x="6462815" y="3561713"/>
              <a:ext cx="533400" cy="744537"/>
            </a:xfrm>
            <a:prstGeom prst="rect">
              <a:avLst/>
            </a:prstGeom>
            <a:noFill/>
            <a:ln w="9525">
              <a:noFill/>
              <a:miter lim="800000"/>
              <a:headEnd/>
              <a:tailEnd/>
            </a:ln>
          </p:spPr>
        </p:pic>
        <p:pic>
          <p:nvPicPr>
            <p:cNvPr id="28" name="Picture 24" descr="ComputerBox"/>
            <p:cNvPicPr>
              <a:picLocks noChangeAspect="1" noChangeArrowheads="1"/>
            </p:cNvPicPr>
            <p:nvPr/>
          </p:nvPicPr>
          <p:blipFill>
            <a:blip r:embed="rId4" cstate="print"/>
            <a:srcRect/>
            <a:stretch>
              <a:fillRect/>
            </a:stretch>
          </p:blipFill>
          <p:spPr bwMode="gray">
            <a:xfrm>
              <a:off x="6929540" y="2313938"/>
              <a:ext cx="533400" cy="744537"/>
            </a:xfrm>
            <a:prstGeom prst="rect">
              <a:avLst/>
            </a:prstGeom>
            <a:noFill/>
            <a:ln w="9525">
              <a:noFill/>
              <a:miter lim="800000"/>
              <a:headEnd/>
              <a:tailEnd/>
            </a:ln>
          </p:spPr>
        </p:pic>
        <p:pic>
          <p:nvPicPr>
            <p:cNvPr id="29" name="Picture 25" descr="ComputerBox"/>
            <p:cNvPicPr>
              <a:picLocks noChangeAspect="1" noChangeArrowheads="1"/>
            </p:cNvPicPr>
            <p:nvPr/>
          </p:nvPicPr>
          <p:blipFill>
            <a:blip r:embed="rId4" cstate="print"/>
            <a:srcRect/>
            <a:stretch>
              <a:fillRect/>
            </a:stretch>
          </p:blipFill>
          <p:spPr bwMode="gray">
            <a:xfrm>
              <a:off x="6456465" y="1783713"/>
              <a:ext cx="533400" cy="744537"/>
            </a:xfrm>
            <a:prstGeom prst="rect">
              <a:avLst/>
            </a:prstGeom>
            <a:noFill/>
            <a:ln w="9525">
              <a:noFill/>
              <a:miter lim="800000"/>
              <a:headEnd/>
              <a:tailEnd/>
            </a:ln>
          </p:spPr>
        </p:pic>
        <p:cxnSp>
          <p:nvCxnSpPr>
            <p:cNvPr id="30" name="Elbow Connector 68"/>
            <p:cNvCxnSpPr>
              <a:cxnSpLocks noChangeShapeType="1"/>
            </p:cNvCxnSpPr>
            <p:nvPr/>
          </p:nvCxnSpPr>
          <p:spPr bwMode="gray">
            <a:xfrm>
              <a:off x="3576740" y="2039300"/>
              <a:ext cx="1473200" cy="912813"/>
            </a:xfrm>
            <a:prstGeom prst="bentConnector3">
              <a:avLst>
                <a:gd name="adj1" fmla="val 50000"/>
              </a:avLst>
            </a:prstGeom>
            <a:noFill/>
            <a:ln w="12700" algn="ctr">
              <a:solidFill>
                <a:schemeClr val="tx1">
                  <a:lumMod val="50000"/>
                  <a:lumOff val="50000"/>
                </a:schemeClr>
              </a:solidFill>
              <a:prstDash val="sysDash"/>
              <a:round/>
              <a:headEnd type="triangle" w="med" len="med"/>
              <a:tailEnd type="triangle" w="med" len="med"/>
            </a:ln>
          </p:spPr>
        </p:cxnSp>
        <p:cxnSp>
          <p:nvCxnSpPr>
            <p:cNvPr id="31" name="Elbow Connector 70"/>
            <p:cNvCxnSpPr>
              <a:cxnSpLocks noChangeShapeType="1"/>
            </p:cNvCxnSpPr>
            <p:nvPr/>
          </p:nvCxnSpPr>
          <p:spPr bwMode="gray">
            <a:xfrm flipV="1">
              <a:off x="3605315" y="3104513"/>
              <a:ext cx="1444625" cy="915987"/>
            </a:xfrm>
            <a:prstGeom prst="bentConnector3">
              <a:avLst>
                <a:gd name="adj1" fmla="val 50000"/>
              </a:avLst>
            </a:prstGeom>
            <a:noFill/>
            <a:ln w="12700" algn="ctr">
              <a:solidFill>
                <a:schemeClr val="tx1">
                  <a:lumMod val="50000"/>
                  <a:lumOff val="50000"/>
                </a:schemeClr>
              </a:solidFill>
              <a:prstDash val="sysDash"/>
              <a:round/>
              <a:headEnd type="triangle" w="med" len="med"/>
              <a:tailEnd type="triangle" w="med" len="med"/>
            </a:ln>
          </p:spPr>
        </p:cxnSp>
        <p:cxnSp>
          <p:nvCxnSpPr>
            <p:cNvPr id="32" name="Straight Arrow Connector 75"/>
            <p:cNvCxnSpPr>
              <a:cxnSpLocks noChangeShapeType="1"/>
            </p:cNvCxnSpPr>
            <p:nvPr/>
          </p:nvCxnSpPr>
          <p:spPr bwMode="gray">
            <a:xfrm>
              <a:off x="5862740" y="3080700"/>
              <a:ext cx="1563688" cy="141288"/>
            </a:xfrm>
            <a:prstGeom prst="straightConnector1">
              <a:avLst/>
            </a:prstGeom>
            <a:noFill/>
            <a:ln w="12700" algn="ctr">
              <a:solidFill>
                <a:schemeClr val="tx1">
                  <a:lumMod val="50000"/>
                  <a:lumOff val="50000"/>
                </a:schemeClr>
              </a:solidFill>
              <a:prstDash val="sysDash"/>
              <a:round/>
              <a:headEnd/>
              <a:tailEnd type="triangle" w="med" len="med"/>
            </a:ln>
          </p:spPr>
        </p:cxnSp>
        <p:sp>
          <p:nvSpPr>
            <p:cNvPr id="33" name="TextBox 57"/>
            <p:cNvSpPr txBox="1">
              <a:spLocks noChangeArrowheads="1"/>
            </p:cNvSpPr>
            <p:nvPr/>
          </p:nvSpPr>
          <p:spPr bwMode="gray">
            <a:xfrm>
              <a:off x="2328213" y="1137600"/>
              <a:ext cx="6389688" cy="369332"/>
            </a:xfrm>
            <a:prstGeom prst="rect">
              <a:avLst/>
            </a:prstGeom>
            <a:noFill/>
            <a:ln w="19050">
              <a:noFill/>
              <a:miter lim="800000"/>
              <a:headEnd/>
              <a:tailEnd/>
            </a:ln>
          </p:spPr>
          <p:txBody>
            <a:bodyPr>
              <a:spAutoFit/>
            </a:bodyPr>
            <a:lstStyle/>
            <a:p>
              <a:pPr algn="ctr"/>
              <a:r>
                <a:rPr lang="en-US" dirty="0">
                  <a:solidFill>
                    <a:srgbClr val="292929"/>
                  </a:solidFill>
                </a:rPr>
                <a:t>Opalis </a:t>
              </a:r>
              <a:r>
                <a:rPr lang="en-US" dirty="0" smtClean="0">
                  <a:solidFill>
                    <a:srgbClr val="292929"/>
                  </a:solidFill>
                </a:rPr>
                <a:t>Components</a:t>
              </a:r>
              <a:endParaRPr lang="en-US" dirty="0">
                <a:solidFill>
                  <a:srgbClr val="292929"/>
                </a:solidFill>
              </a:endParaRPr>
            </a:p>
          </p:txBody>
        </p:sp>
        <p:cxnSp>
          <p:nvCxnSpPr>
            <p:cNvPr id="34" name="Straight Arrow Connector 75"/>
            <p:cNvCxnSpPr>
              <a:cxnSpLocks noChangeShapeType="1"/>
            </p:cNvCxnSpPr>
            <p:nvPr/>
          </p:nvCxnSpPr>
          <p:spPr bwMode="gray">
            <a:xfrm flipV="1">
              <a:off x="5862740" y="2156775"/>
              <a:ext cx="593725" cy="923925"/>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35" name="Straight Arrow Connector 75"/>
            <p:cNvCxnSpPr>
              <a:cxnSpLocks noChangeShapeType="1"/>
            </p:cNvCxnSpPr>
            <p:nvPr/>
          </p:nvCxnSpPr>
          <p:spPr bwMode="gray">
            <a:xfrm flipV="1">
              <a:off x="5862740" y="2687000"/>
              <a:ext cx="1066800" cy="393700"/>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36" name="Straight Arrow Connector 75"/>
            <p:cNvCxnSpPr>
              <a:cxnSpLocks noChangeShapeType="1"/>
            </p:cNvCxnSpPr>
            <p:nvPr/>
          </p:nvCxnSpPr>
          <p:spPr bwMode="gray">
            <a:xfrm>
              <a:off x="5862740" y="3080700"/>
              <a:ext cx="1127125" cy="534988"/>
            </a:xfrm>
            <a:prstGeom prst="straightConnector1">
              <a:avLst/>
            </a:prstGeom>
            <a:noFill/>
            <a:ln w="12700" algn="ctr">
              <a:solidFill>
                <a:schemeClr val="tx1">
                  <a:lumMod val="50000"/>
                  <a:lumOff val="50000"/>
                </a:schemeClr>
              </a:solidFill>
              <a:prstDash val="sysDash"/>
              <a:round/>
              <a:headEnd/>
              <a:tailEnd type="triangle" w="med" len="med"/>
            </a:ln>
          </p:spPr>
        </p:cxnSp>
        <p:cxnSp>
          <p:nvCxnSpPr>
            <p:cNvPr id="37" name="Straight Arrow Connector 75"/>
            <p:cNvCxnSpPr>
              <a:cxnSpLocks noChangeShapeType="1"/>
            </p:cNvCxnSpPr>
            <p:nvPr/>
          </p:nvCxnSpPr>
          <p:spPr bwMode="gray">
            <a:xfrm>
              <a:off x="8310686" y="2699398"/>
              <a:ext cx="600075" cy="360000"/>
            </a:xfrm>
            <a:prstGeom prst="straightConnector1">
              <a:avLst/>
            </a:prstGeom>
            <a:ln>
              <a:headEnd/>
              <a:tailEnd type="triangle" w="med" len="med"/>
            </a:ln>
          </p:spPr>
          <p:style>
            <a:lnRef idx="1">
              <a:schemeClr val="dk1"/>
            </a:lnRef>
            <a:fillRef idx="2">
              <a:schemeClr val="dk1"/>
            </a:fillRef>
            <a:effectRef idx="1">
              <a:schemeClr val="dk1"/>
            </a:effectRef>
            <a:fontRef idx="minor">
              <a:schemeClr val="dk1"/>
            </a:fontRef>
          </p:style>
        </p:cxnSp>
        <p:pic>
          <p:nvPicPr>
            <p:cNvPr id="38" name="Picture 33" descr="ComputersMonitor">
              <a:hlinkClick r:id="" action="ppaction://noaction"/>
            </p:cNvPr>
            <p:cNvPicPr>
              <a:picLocks noChangeAspect="1" noChangeArrowheads="1"/>
            </p:cNvPicPr>
            <p:nvPr/>
          </p:nvPicPr>
          <p:blipFill>
            <a:blip r:embed="rId3" cstate="print"/>
            <a:srcRect/>
            <a:stretch>
              <a:fillRect/>
            </a:stretch>
          </p:blipFill>
          <p:spPr bwMode="gray">
            <a:xfrm>
              <a:off x="2952836" y="3595059"/>
              <a:ext cx="604837" cy="715963"/>
            </a:xfrm>
            <a:prstGeom prst="rect">
              <a:avLst/>
            </a:prstGeom>
            <a:noFill/>
            <a:ln w="9525">
              <a:noFill/>
              <a:miter lim="800000"/>
              <a:headEnd/>
              <a:tailEnd/>
            </a:ln>
          </p:spPr>
        </p:pic>
        <p:sp>
          <p:nvSpPr>
            <p:cNvPr id="39" name="Text Box 59"/>
            <p:cNvSpPr txBox="1">
              <a:spLocks noChangeArrowheads="1"/>
            </p:cNvSpPr>
            <p:nvPr/>
          </p:nvSpPr>
          <p:spPr bwMode="gray">
            <a:xfrm>
              <a:off x="3533878" y="2039300"/>
              <a:ext cx="947439" cy="2508379"/>
            </a:xfrm>
            <a:prstGeom prst="rect">
              <a:avLst/>
            </a:prstGeom>
            <a:noFill/>
            <a:ln w="9525" algn="ctr">
              <a:noFill/>
              <a:miter lim="800000"/>
              <a:headEnd/>
              <a:tailEnd/>
            </a:ln>
          </p:spPr>
          <p:txBody>
            <a:bodyPr wrap="none">
              <a:spAutoFit/>
            </a:bodyPr>
            <a:lstStyle/>
            <a:p>
              <a:r>
                <a:rPr lang="en-US" sz="1200" dirty="0" smtClean="0"/>
                <a:t>Workflow</a:t>
              </a:r>
            </a:p>
            <a:p>
              <a:r>
                <a:rPr lang="en-US" sz="1200" dirty="0" smtClean="0"/>
                <a:t>Designer</a:t>
              </a:r>
              <a:endParaRPr lang="en-US" sz="1200" dirty="0"/>
            </a:p>
            <a:p>
              <a:endParaRPr lang="en-US" sz="1200" dirty="0"/>
            </a:p>
            <a:p>
              <a:endParaRPr lang="en-US" sz="1200" dirty="0"/>
            </a:p>
            <a:p>
              <a:pPr>
                <a:spcBef>
                  <a:spcPts val="1000"/>
                </a:spcBef>
              </a:pPr>
              <a:endParaRPr lang="en-US" sz="1200" dirty="0" smtClean="0"/>
            </a:p>
            <a:p>
              <a:pPr>
                <a:spcBef>
                  <a:spcPts val="1000"/>
                </a:spcBef>
              </a:pPr>
              <a:endParaRPr lang="en-US" sz="1200" dirty="0"/>
            </a:p>
            <a:p>
              <a:pPr>
                <a:spcBef>
                  <a:spcPts val="1000"/>
                </a:spcBef>
              </a:pPr>
              <a:r>
                <a:rPr lang="en-US" sz="1200" dirty="0"/>
                <a:t>Operator’s </a:t>
              </a:r>
              <a:br>
                <a:rPr lang="en-US" sz="1200" dirty="0"/>
              </a:br>
              <a:r>
                <a:rPr lang="en-US" sz="1200" dirty="0"/>
                <a:t>Console</a:t>
              </a:r>
            </a:p>
            <a:p>
              <a:endParaRPr lang="en-US" sz="1200" dirty="0"/>
            </a:p>
            <a:p>
              <a:endParaRPr lang="en-US" sz="1200" dirty="0"/>
            </a:p>
            <a:p>
              <a:endParaRPr lang="en-US" sz="1200" dirty="0"/>
            </a:p>
          </p:txBody>
        </p:sp>
        <p:sp>
          <p:nvSpPr>
            <p:cNvPr id="40" name="Rounded Rectangle 39">
              <a:hlinkClick r:id="" action="ppaction://noaction"/>
            </p:cNvPr>
            <p:cNvSpPr/>
            <p:nvPr/>
          </p:nvSpPr>
          <p:spPr>
            <a:xfrm>
              <a:off x="8301140" y="5392100"/>
              <a:ext cx="1371600" cy="457200"/>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1400" dirty="0"/>
                <a:t>Integration Packs</a:t>
              </a:r>
            </a:p>
          </p:txBody>
        </p:sp>
        <p:sp>
          <p:nvSpPr>
            <p:cNvPr id="41" name="Rounded Rectangle 40"/>
            <p:cNvSpPr/>
            <p:nvPr/>
          </p:nvSpPr>
          <p:spPr>
            <a:xfrm>
              <a:off x="1138340" y="5392100"/>
              <a:ext cx="1295400" cy="465138"/>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1400" dirty="0"/>
                <a:t>Process Catalogs</a:t>
              </a:r>
            </a:p>
          </p:txBody>
        </p:sp>
        <p:sp>
          <p:nvSpPr>
            <p:cNvPr id="42" name="Rounded Rectangle 41"/>
            <p:cNvSpPr/>
            <p:nvPr/>
          </p:nvSpPr>
          <p:spPr>
            <a:xfrm>
              <a:off x="2586140" y="5392100"/>
              <a:ext cx="5562600" cy="457200"/>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1400" dirty="0"/>
                <a:t>Automation Platform</a:t>
              </a:r>
              <a:endParaRPr lang="en-US" sz="2000" dirty="0"/>
            </a:p>
          </p:txBody>
        </p:sp>
        <p:sp>
          <p:nvSpPr>
            <p:cNvPr id="43" name="Rounded Rectangle 42"/>
            <p:cNvSpPr/>
            <p:nvPr/>
          </p:nvSpPr>
          <p:spPr>
            <a:xfrm>
              <a:off x="1166886" y="1755906"/>
              <a:ext cx="1295400" cy="1047296"/>
            </a:xfrm>
            <a:prstGeom prst="roundRect">
              <a:avLst/>
            </a:prstGeom>
            <a:gradFill>
              <a:gsLst>
                <a:gs pos="0">
                  <a:srgbClr val="0070C0"/>
                </a:gs>
                <a:gs pos="35000">
                  <a:schemeClr val="accent2">
                    <a:lumMod val="60000"/>
                    <a:lumOff val="40000"/>
                  </a:schemeClr>
                </a:gs>
                <a:gs pos="100000">
                  <a:schemeClr val="accent1">
                    <a:tint val="15000"/>
                    <a:satMod val="35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r>
                <a:rPr lang="en-US" sz="1200" dirty="0">
                  <a:solidFill>
                    <a:srgbClr val="000000"/>
                  </a:solidFill>
                  <a:ea typeface="ＭＳ Ｐゴシック"/>
                  <a:cs typeface="ＭＳ Ｐゴシック"/>
                </a:rPr>
                <a:t>Incident Mgmt</a:t>
              </a:r>
            </a:p>
          </p:txBody>
        </p:sp>
        <p:sp>
          <p:nvSpPr>
            <p:cNvPr id="44" name="Rounded Rectangle 43"/>
            <p:cNvSpPr/>
            <p:nvPr/>
          </p:nvSpPr>
          <p:spPr>
            <a:xfrm>
              <a:off x="1166886" y="2851750"/>
              <a:ext cx="1295400" cy="1047296"/>
            </a:xfrm>
            <a:prstGeom prst="roundRect">
              <a:avLst/>
            </a:prstGeom>
            <a:gradFill>
              <a:gsLst>
                <a:gs pos="0">
                  <a:srgbClr val="0070C0"/>
                </a:gs>
                <a:gs pos="35000">
                  <a:schemeClr val="accent2">
                    <a:lumMod val="60000"/>
                    <a:lumOff val="40000"/>
                  </a:schemeClr>
                </a:gs>
                <a:gs pos="100000">
                  <a:schemeClr val="accent1">
                    <a:tint val="15000"/>
                    <a:satMod val="35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r>
                <a:rPr lang="en-US" sz="1200" dirty="0">
                  <a:solidFill>
                    <a:srgbClr val="000000"/>
                  </a:solidFill>
                  <a:ea typeface="ＭＳ Ｐゴシック"/>
                  <a:cs typeface="ＭＳ Ｐゴシック"/>
                </a:rPr>
                <a:t>Change &amp; Compliance</a:t>
              </a:r>
            </a:p>
          </p:txBody>
        </p:sp>
        <p:grpSp>
          <p:nvGrpSpPr>
            <p:cNvPr id="45" name="Group 61"/>
            <p:cNvGrpSpPr>
              <a:grpSpLocks/>
            </p:cNvGrpSpPr>
            <p:nvPr/>
          </p:nvGrpSpPr>
          <p:grpSpPr bwMode="auto">
            <a:xfrm>
              <a:off x="4830865" y="2029775"/>
              <a:ext cx="1069975" cy="601663"/>
              <a:chOff x="690" y="1938"/>
              <a:chExt cx="3039" cy="1258"/>
            </a:xfrm>
          </p:grpSpPr>
          <p:pic>
            <p:nvPicPr>
              <p:cNvPr id="46" name="Picture 169" descr="start.gif"/>
              <p:cNvPicPr>
                <a:picLocks noChangeAspect="1"/>
              </p:cNvPicPr>
              <p:nvPr/>
            </p:nvPicPr>
            <p:blipFill>
              <a:blip r:embed="rId5" cstate="print"/>
              <a:srcRect/>
              <a:stretch>
                <a:fillRect/>
              </a:stretch>
            </p:blipFill>
            <p:spPr bwMode="auto">
              <a:xfrm flipH="1">
                <a:off x="690" y="1961"/>
                <a:ext cx="322" cy="387"/>
              </a:xfrm>
              <a:prstGeom prst="rect">
                <a:avLst/>
              </a:prstGeom>
              <a:noFill/>
              <a:ln w="9525">
                <a:noFill/>
                <a:miter lim="800000"/>
                <a:headEnd/>
                <a:tailEnd/>
              </a:ln>
            </p:spPr>
          </p:pic>
          <p:pic>
            <p:nvPicPr>
              <p:cNvPr id="47" name="Picture 173" descr="exportauditresults.gif"/>
              <p:cNvPicPr>
                <a:picLocks noChangeAspect="1"/>
              </p:cNvPicPr>
              <p:nvPr/>
            </p:nvPicPr>
            <p:blipFill>
              <a:blip r:embed="rId6" cstate="print"/>
              <a:srcRect/>
              <a:stretch>
                <a:fillRect/>
              </a:stretch>
            </p:blipFill>
            <p:spPr bwMode="auto">
              <a:xfrm flipH="1">
                <a:off x="1718" y="1938"/>
                <a:ext cx="349" cy="421"/>
              </a:xfrm>
              <a:prstGeom prst="rect">
                <a:avLst/>
              </a:prstGeom>
              <a:noFill/>
              <a:ln w="9525">
                <a:noFill/>
                <a:miter lim="800000"/>
                <a:headEnd/>
                <a:tailEnd/>
              </a:ln>
            </p:spPr>
          </p:pic>
          <p:pic>
            <p:nvPicPr>
              <p:cNvPr id="48" name="Picture 174" descr="setserverproperties.gif"/>
              <p:cNvPicPr>
                <a:picLocks noChangeAspect="1"/>
              </p:cNvPicPr>
              <p:nvPr/>
            </p:nvPicPr>
            <p:blipFill>
              <a:blip r:embed="rId7" cstate="print"/>
              <a:srcRect/>
              <a:stretch>
                <a:fillRect/>
              </a:stretch>
            </p:blipFill>
            <p:spPr bwMode="auto">
              <a:xfrm flipH="1">
                <a:off x="1196" y="1942"/>
                <a:ext cx="351" cy="423"/>
              </a:xfrm>
              <a:prstGeom prst="rect">
                <a:avLst/>
              </a:prstGeom>
              <a:noFill/>
              <a:ln w="9525">
                <a:noFill/>
                <a:miter lim="800000"/>
                <a:headEnd/>
                <a:tailEnd/>
              </a:ln>
            </p:spPr>
          </p:pic>
          <p:pic>
            <p:nvPicPr>
              <p:cNvPr id="49" name="Picture 42" descr="database-query-task_32.png"/>
              <p:cNvPicPr>
                <a:picLocks noChangeAspect="1"/>
              </p:cNvPicPr>
              <p:nvPr/>
            </p:nvPicPr>
            <p:blipFill>
              <a:blip r:embed="rId8" cstate="print"/>
              <a:srcRect/>
              <a:stretch>
                <a:fillRect/>
              </a:stretch>
            </p:blipFill>
            <p:spPr bwMode="auto">
              <a:xfrm flipH="1">
                <a:off x="2240" y="1940"/>
                <a:ext cx="416" cy="416"/>
              </a:xfrm>
              <a:prstGeom prst="rect">
                <a:avLst/>
              </a:prstGeom>
              <a:noFill/>
              <a:ln w="9525">
                <a:noFill/>
                <a:miter lim="800000"/>
                <a:headEnd/>
                <a:tailEnd/>
              </a:ln>
            </p:spPr>
          </p:pic>
          <p:pic>
            <p:nvPicPr>
              <p:cNvPr id="50" name="Picture 43" descr="get.png"/>
              <p:cNvPicPr>
                <a:picLocks noChangeAspect="1"/>
              </p:cNvPicPr>
              <p:nvPr/>
            </p:nvPicPr>
            <p:blipFill>
              <a:blip r:embed="rId9" cstate="print"/>
              <a:srcRect/>
              <a:stretch>
                <a:fillRect/>
              </a:stretch>
            </p:blipFill>
            <p:spPr bwMode="auto">
              <a:xfrm flipH="1">
                <a:off x="2794" y="1944"/>
                <a:ext cx="414" cy="416"/>
              </a:xfrm>
              <a:prstGeom prst="rect">
                <a:avLst/>
              </a:prstGeom>
              <a:noFill/>
              <a:ln w="9525">
                <a:noFill/>
                <a:miter lim="800000"/>
                <a:headEnd/>
                <a:tailEnd/>
              </a:ln>
            </p:spPr>
          </p:pic>
          <p:pic>
            <p:nvPicPr>
              <p:cNvPr id="51" name="Picture 49" descr="disk-space-status_32.png"/>
              <p:cNvPicPr>
                <a:picLocks noChangeAspect="1"/>
              </p:cNvPicPr>
              <p:nvPr/>
            </p:nvPicPr>
            <p:blipFill>
              <a:blip r:embed="rId10" cstate="print"/>
              <a:srcRect/>
              <a:stretch>
                <a:fillRect/>
              </a:stretch>
            </p:blipFill>
            <p:spPr bwMode="auto">
              <a:xfrm flipH="1">
                <a:off x="2781" y="2780"/>
                <a:ext cx="416" cy="416"/>
              </a:xfrm>
              <a:prstGeom prst="rect">
                <a:avLst/>
              </a:prstGeom>
              <a:noFill/>
              <a:ln w="9525">
                <a:noFill/>
                <a:miter lim="800000"/>
                <a:headEnd/>
                <a:tailEnd/>
              </a:ln>
            </p:spPr>
          </p:pic>
          <p:cxnSp>
            <p:nvCxnSpPr>
              <p:cNvPr id="52" name="Straight Arrow Connector 51"/>
              <p:cNvCxnSpPr/>
              <p:nvPr/>
            </p:nvCxnSpPr>
            <p:spPr bwMode="auto">
              <a:xfrm flipV="1">
                <a:off x="1010" y="2154"/>
                <a:ext cx="185" cy="0"/>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flipV="1">
                <a:off x="1547" y="2147"/>
                <a:ext cx="171" cy="7"/>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a:off x="2070" y="2147"/>
                <a:ext cx="171" cy="0"/>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a:off x="2656" y="2147"/>
                <a:ext cx="140" cy="3"/>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152"/>
              <p:cNvCxnSpPr>
                <a:cxnSpLocks noChangeShapeType="1"/>
              </p:cNvCxnSpPr>
              <p:nvPr/>
            </p:nvCxnSpPr>
            <p:spPr bwMode="auto">
              <a:xfrm rot="16200000" flipH="1">
                <a:off x="1765" y="1972"/>
                <a:ext cx="623" cy="1409"/>
              </a:xfrm>
              <a:prstGeom prst="bentConnector2">
                <a:avLst/>
              </a:prstGeom>
              <a:noFill/>
              <a:ln w="6350" algn="ctr">
                <a:solidFill>
                  <a:srgbClr val="595959"/>
                </a:solidFill>
                <a:miter lim="800000"/>
                <a:headEnd/>
                <a:tailEnd type="triangle" w="med" len="med"/>
              </a:ln>
            </p:spPr>
          </p:cxnSp>
          <p:cxnSp>
            <p:nvCxnSpPr>
              <p:cNvPr id="57" name="Shape 153"/>
              <p:cNvCxnSpPr>
                <a:cxnSpLocks noChangeShapeType="1"/>
              </p:cNvCxnSpPr>
              <p:nvPr/>
            </p:nvCxnSpPr>
            <p:spPr bwMode="auto">
              <a:xfrm rot="16200000" flipH="1">
                <a:off x="2022" y="2230"/>
                <a:ext cx="629" cy="888"/>
              </a:xfrm>
              <a:prstGeom prst="bentConnector2">
                <a:avLst/>
              </a:prstGeom>
              <a:noFill/>
              <a:ln w="6350" algn="ctr">
                <a:solidFill>
                  <a:srgbClr val="595959"/>
                </a:solidFill>
                <a:miter lim="800000"/>
                <a:headEnd/>
                <a:tailEnd type="triangle" w="med" len="med"/>
              </a:ln>
            </p:spPr>
          </p:cxnSp>
          <p:cxnSp>
            <p:nvCxnSpPr>
              <p:cNvPr id="58" name="Shape 154"/>
              <p:cNvCxnSpPr>
                <a:cxnSpLocks noChangeShapeType="1"/>
              </p:cNvCxnSpPr>
              <p:nvPr/>
            </p:nvCxnSpPr>
            <p:spPr bwMode="auto">
              <a:xfrm rot="16200000" flipH="1">
                <a:off x="2299" y="2505"/>
                <a:ext cx="632" cy="333"/>
              </a:xfrm>
              <a:prstGeom prst="bentConnector2">
                <a:avLst/>
              </a:prstGeom>
              <a:noFill/>
              <a:ln w="6350" algn="ctr">
                <a:solidFill>
                  <a:srgbClr val="595959"/>
                </a:solidFill>
                <a:miter lim="800000"/>
                <a:headEnd/>
                <a:tailEnd type="triangle" w="med" len="med"/>
              </a:ln>
            </p:spPr>
          </p:cxnSp>
          <p:cxnSp>
            <p:nvCxnSpPr>
              <p:cNvPr id="59" name="Straight Arrow Connector 58"/>
              <p:cNvCxnSpPr/>
              <p:nvPr/>
            </p:nvCxnSpPr>
            <p:spPr bwMode="auto">
              <a:xfrm>
                <a:off x="3206" y="2150"/>
                <a:ext cx="167" cy="3"/>
              </a:xfrm>
              <a:prstGeom prst="straightConnector1">
                <a:avLst/>
              </a:prstGeom>
              <a:ln w="6350">
                <a:solidFill>
                  <a:schemeClr val="accent4">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0" name="Picture 201" descr="Close.png"/>
              <p:cNvPicPr>
                <a:picLocks noChangeAspect="1"/>
              </p:cNvPicPr>
              <p:nvPr/>
            </p:nvPicPr>
            <p:blipFill>
              <a:blip r:embed="rId11" cstate="print"/>
              <a:srcRect/>
              <a:stretch>
                <a:fillRect/>
              </a:stretch>
            </p:blipFill>
            <p:spPr bwMode="auto">
              <a:xfrm>
                <a:off x="3374" y="1976"/>
                <a:ext cx="355" cy="355"/>
              </a:xfrm>
              <a:prstGeom prst="rect">
                <a:avLst/>
              </a:prstGeom>
              <a:noFill/>
              <a:ln w="9525">
                <a:noFill/>
                <a:miter lim="800000"/>
                <a:headEnd/>
                <a:tailEnd/>
              </a:ln>
            </p:spPr>
          </p:pic>
        </p:grpSp>
        <p:sp>
          <p:nvSpPr>
            <p:cNvPr id="61" name="Rounded Rectangle 123"/>
            <p:cNvSpPr/>
            <p:nvPr/>
          </p:nvSpPr>
          <p:spPr>
            <a:xfrm>
              <a:off x="1166886" y="3933956"/>
              <a:ext cx="1295400" cy="1047296"/>
            </a:xfrm>
            <a:prstGeom prst="roundRect">
              <a:avLst/>
            </a:prstGeom>
            <a:gradFill>
              <a:gsLst>
                <a:gs pos="0">
                  <a:srgbClr val="0070C0"/>
                </a:gs>
                <a:gs pos="35000">
                  <a:schemeClr val="accent2">
                    <a:lumMod val="60000"/>
                    <a:lumOff val="40000"/>
                  </a:schemeClr>
                </a:gs>
                <a:gs pos="100000">
                  <a:schemeClr val="accent1">
                    <a:tint val="15000"/>
                    <a:satMod val="350000"/>
                  </a:schemeClr>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r>
                <a:rPr lang="en-US" sz="1200" dirty="0" smtClean="0">
                  <a:solidFill>
                    <a:srgbClr val="000000"/>
                  </a:solidFill>
                  <a:ea typeface="ＭＳ Ｐゴシック"/>
                  <a:cs typeface="ＭＳ Ｐゴシック"/>
                </a:rPr>
                <a:t>Server/Service Management</a:t>
              </a:r>
              <a:br>
                <a:rPr lang="en-US" sz="1200" dirty="0" smtClean="0">
                  <a:solidFill>
                    <a:srgbClr val="000000"/>
                  </a:solidFill>
                  <a:ea typeface="ＭＳ Ｐゴシック"/>
                  <a:cs typeface="ＭＳ Ｐゴシック"/>
                </a:rPr>
              </a:br>
              <a:r>
                <a:rPr lang="en-US" sz="1200" dirty="0" smtClean="0">
                  <a:solidFill>
                    <a:srgbClr val="000000"/>
                  </a:solidFill>
                  <a:ea typeface="ＭＳ Ｐゴシック"/>
                  <a:cs typeface="ＭＳ Ｐゴシック"/>
                </a:rPr>
                <a:t>(physical + virtual)</a:t>
              </a:r>
              <a:endParaRPr lang="en-US" sz="1200" dirty="0">
                <a:solidFill>
                  <a:srgbClr val="000000"/>
                </a:solidFill>
                <a:ea typeface="ＭＳ Ｐゴシック"/>
                <a:cs typeface="ＭＳ Ｐゴシック"/>
              </a:endParaRPr>
            </a:p>
          </p:txBody>
        </p:sp>
        <p:sp>
          <p:nvSpPr>
            <p:cNvPr id="62" name="Rounded Rectangle 61"/>
            <p:cNvSpPr/>
            <p:nvPr/>
          </p:nvSpPr>
          <p:spPr>
            <a:xfrm>
              <a:off x="8310686" y="159075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Asset - CMDB</a:t>
              </a:r>
              <a:endParaRPr lang="en-US" sz="1050" dirty="0">
                <a:solidFill>
                  <a:schemeClr val="bg1">
                    <a:lumMod val="50000"/>
                    <a:lumOff val="50000"/>
                  </a:schemeClr>
                </a:solidFill>
              </a:endParaRPr>
            </a:p>
          </p:txBody>
        </p:sp>
        <p:sp>
          <p:nvSpPr>
            <p:cNvPr id="63" name="Rounded Rectangle 62"/>
            <p:cNvSpPr/>
            <p:nvPr/>
          </p:nvSpPr>
          <p:spPr>
            <a:xfrm>
              <a:off x="8310686" y="195075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Backup</a:t>
              </a:r>
              <a:endParaRPr lang="en-US" sz="1050" dirty="0">
                <a:solidFill>
                  <a:schemeClr val="bg1">
                    <a:lumMod val="50000"/>
                    <a:lumOff val="50000"/>
                  </a:schemeClr>
                </a:solidFill>
              </a:endParaRPr>
            </a:p>
          </p:txBody>
        </p:sp>
        <p:sp>
          <p:nvSpPr>
            <p:cNvPr id="64" name="Rounded Rectangle 63"/>
            <p:cNvSpPr/>
            <p:nvPr/>
          </p:nvSpPr>
          <p:spPr>
            <a:xfrm>
              <a:off x="8310686" y="230794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err="1" smtClean="0">
                  <a:solidFill>
                    <a:schemeClr val="bg1">
                      <a:lumMod val="50000"/>
                      <a:lumOff val="50000"/>
                    </a:schemeClr>
                  </a:solidFill>
                </a:rPr>
                <a:t>Config</a:t>
              </a:r>
              <a:r>
                <a:rPr lang="en-US" sz="1050" dirty="0" smtClean="0">
                  <a:solidFill>
                    <a:schemeClr val="bg1">
                      <a:lumMod val="50000"/>
                      <a:lumOff val="50000"/>
                    </a:schemeClr>
                  </a:solidFill>
                </a:rPr>
                <a:t> mgmt</a:t>
              </a:r>
              <a:endParaRPr lang="en-US" sz="1050" dirty="0">
                <a:solidFill>
                  <a:schemeClr val="bg1">
                    <a:lumMod val="50000"/>
                    <a:lumOff val="50000"/>
                  </a:schemeClr>
                </a:solidFill>
              </a:endParaRPr>
            </a:p>
          </p:txBody>
        </p:sp>
        <p:sp>
          <p:nvSpPr>
            <p:cNvPr id="65" name="Rounded Rectangle 64"/>
            <p:cNvSpPr/>
            <p:nvPr/>
          </p:nvSpPr>
          <p:spPr>
            <a:xfrm>
              <a:off x="8310686" y="266513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Event mgmt</a:t>
              </a:r>
              <a:endParaRPr lang="en-US" sz="1050" dirty="0">
                <a:solidFill>
                  <a:schemeClr val="bg1">
                    <a:lumMod val="50000"/>
                    <a:lumOff val="50000"/>
                  </a:schemeClr>
                </a:solidFill>
              </a:endParaRPr>
            </a:p>
          </p:txBody>
        </p:sp>
        <p:sp>
          <p:nvSpPr>
            <p:cNvPr id="66" name="Rounded Rectangle 65"/>
            <p:cNvSpPr/>
            <p:nvPr/>
          </p:nvSpPr>
          <p:spPr>
            <a:xfrm>
              <a:off x="8310686" y="302232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Network</a:t>
              </a:r>
              <a:endParaRPr lang="en-US" sz="1050" dirty="0">
                <a:solidFill>
                  <a:schemeClr val="bg1">
                    <a:lumMod val="50000"/>
                    <a:lumOff val="50000"/>
                  </a:schemeClr>
                </a:solidFill>
              </a:endParaRPr>
            </a:p>
          </p:txBody>
        </p:sp>
        <p:sp>
          <p:nvSpPr>
            <p:cNvPr id="67" name="Rounded Rectangle 66"/>
            <p:cNvSpPr/>
            <p:nvPr/>
          </p:nvSpPr>
          <p:spPr>
            <a:xfrm>
              <a:off x="8310686" y="338232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a:solidFill>
                    <a:schemeClr val="bg1">
                      <a:lumMod val="50000"/>
                      <a:lumOff val="50000"/>
                    </a:schemeClr>
                  </a:solidFill>
                </a:rPr>
                <a:t>Provisioning</a:t>
              </a:r>
            </a:p>
          </p:txBody>
        </p:sp>
        <p:sp>
          <p:nvSpPr>
            <p:cNvPr id="68" name="Rounded Rectangle 67"/>
            <p:cNvSpPr/>
            <p:nvPr/>
          </p:nvSpPr>
          <p:spPr>
            <a:xfrm>
              <a:off x="8310686" y="373951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a:solidFill>
                    <a:schemeClr val="bg1">
                      <a:lumMod val="50000"/>
                      <a:lumOff val="50000"/>
                    </a:schemeClr>
                  </a:solidFill>
                </a:rPr>
                <a:t>Security</a:t>
              </a:r>
            </a:p>
          </p:txBody>
        </p:sp>
        <p:sp>
          <p:nvSpPr>
            <p:cNvPr id="69" name="Rounded Rectangle 68"/>
            <p:cNvSpPr/>
            <p:nvPr/>
          </p:nvSpPr>
          <p:spPr>
            <a:xfrm>
              <a:off x="8310686" y="409670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a:solidFill>
                    <a:schemeClr val="bg1">
                      <a:lumMod val="50000"/>
                      <a:lumOff val="50000"/>
                    </a:schemeClr>
                  </a:solidFill>
                </a:rPr>
                <a:t>Service Desk</a:t>
              </a:r>
            </a:p>
          </p:txBody>
        </p:sp>
        <p:sp>
          <p:nvSpPr>
            <p:cNvPr id="70" name="Rounded Rectangle 69"/>
            <p:cNvSpPr/>
            <p:nvPr/>
          </p:nvSpPr>
          <p:spPr>
            <a:xfrm>
              <a:off x="8310686" y="445389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Storage</a:t>
              </a:r>
              <a:endParaRPr lang="en-US" sz="1050" dirty="0">
                <a:solidFill>
                  <a:schemeClr val="bg1">
                    <a:lumMod val="50000"/>
                    <a:lumOff val="50000"/>
                  </a:schemeClr>
                </a:solidFill>
              </a:endParaRPr>
            </a:p>
          </p:txBody>
        </p:sp>
        <p:sp>
          <p:nvSpPr>
            <p:cNvPr id="71" name="Rounded Rectangle 70"/>
            <p:cNvSpPr/>
            <p:nvPr/>
          </p:nvSpPr>
          <p:spPr>
            <a:xfrm>
              <a:off x="8310686" y="4811088"/>
              <a:ext cx="1209675" cy="3600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50" dirty="0" smtClean="0">
                  <a:solidFill>
                    <a:schemeClr val="bg1">
                      <a:lumMod val="50000"/>
                      <a:lumOff val="50000"/>
                    </a:schemeClr>
                  </a:solidFill>
                </a:rPr>
                <a:t>Virtual</a:t>
              </a:r>
              <a:endParaRPr lang="en-US" sz="1050" dirty="0">
                <a:solidFill>
                  <a:schemeClr val="bg1">
                    <a:lumMod val="50000"/>
                    <a:lumOff val="50000"/>
                  </a:schemeClr>
                </a:solidFill>
              </a:endParaRPr>
            </a:p>
          </p:txBody>
        </p:sp>
        <p:sp>
          <p:nvSpPr>
            <p:cNvPr id="72" name="Rectangle 71"/>
            <p:cNvSpPr/>
            <p:nvPr/>
          </p:nvSpPr>
          <p:spPr bwMode="auto">
            <a:xfrm>
              <a:off x="2009791" y="5973990"/>
              <a:ext cx="6900899" cy="639762"/>
            </a:xfrm>
            <a:prstGeom prst="rect">
              <a:avLst/>
            </a:prstGeom>
            <a:solidFill>
              <a:srgbClr val="FFFF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err="1" smtClean="0">
                <a:solidFill>
                  <a:schemeClr val="bg1"/>
                </a:solidFill>
                <a:effectLst>
                  <a:outerShdw blurRad="50800" dist="38100" dir="2700000" algn="tl" rotWithShape="0">
                    <a:prstClr val="black">
                      <a:alpha val="40000"/>
                    </a:prstClr>
                  </a:outerShdw>
                </a:effectLst>
                <a:latin typeface="Segoe" pitchFamily="34" charset="0"/>
              </a:endParaRPr>
            </a:p>
          </p:txBody>
        </p:sp>
        <p:pic>
          <p:nvPicPr>
            <p:cNvPr id="73" name="Picture 72" descr="cisco.gif"/>
            <p:cNvPicPr>
              <a:picLocks noChangeAspect="1"/>
            </p:cNvPicPr>
            <p:nvPr/>
          </p:nvPicPr>
          <p:blipFill>
            <a:blip r:embed="rId12" cstate="print"/>
            <a:srcRect/>
            <a:stretch>
              <a:fillRect/>
            </a:stretch>
          </p:blipFill>
          <p:spPr bwMode="auto">
            <a:xfrm>
              <a:off x="6704092" y="6016852"/>
              <a:ext cx="836612" cy="554038"/>
            </a:xfrm>
            <a:prstGeom prst="rect">
              <a:avLst/>
            </a:prstGeom>
            <a:noFill/>
            <a:ln w="9525">
              <a:noFill/>
              <a:miter lim="800000"/>
              <a:headEnd/>
              <a:tailEnd/>
            </a:ln>
          </p:spPr>
        </p:pic>
        <p:pic>
          <p:nvPicPr>
            <p:cNvPr id="74" name="Picture 73" descr="Symantec"/>
            <p:cNvPicPr>
              <a:picLocks noChangeAspect="1" noChangeArrowheads="1"/>
            </p:cNvPicPr>
            <p:nvPr/>
          </p:nvPicPr>
          <p:blipFill>
            <a:blip r:embed="rId13" cstate="print"/>
            <a:srcRect t="27356" b="34195"/>
            <a:stretch>
              <a:fillRect/>
            </a:stretch>
          </p:blipFill>
          <p:spPr bwMode="gray">
            <a:xfrm>
              <a:off x="5520557" y="6281096"/>
              <a:ext cx="825500" cy="288925"/>
            </a:xfrm>
            <a:prstGeom prst="rect">
              <a:avLst/>
            </a:prstGeom>
            <a:noFill/>
            <a:ln w="9525">
              <a:noFill/>
              <a:miter lim="800000"/>
              <a:headEnd/>
              <a:tailEnd/>
            </a:ln>
          </p:spPr>
        </p:pic>
        <p:pic>
          <p:nvPicPr>
            <p:cNvPr id="75" name="Picture 74" descr="VMware"/>
            <p:cNvPicPr>
              <a:picLocks noChangeAspect="1" noChangeArrowheads="1"/>
            </p:cNvPicPr>
            <p:nvPr/>
          </p:nvPicPr>
          <p:blipFill>
            <a:blip r:embed="rId14" cstate="print"/>
            <a:srcRect/>
            <a:stretch>
              <a:fillRect/>
            </a:stretch>
          </p:blipFill>
          <p:spPr bwMode="gray">
            <a:xfrm>
              <a:off x="5491973" y="6106440"/>
              <a:ext cx="820737" cy="174625"/>
            </a:xfrm>
            <a:prstGeom prst="rect">
              <a:avLst/>
            </a:prstGeom>
            <a:noFill/>
            <a:ln w="9525">
              <a:noFill/>
              <a:miter lim="800000"/>
              <a:headEnd/>
              <a:tailEnd/>
            </a:ln>
          </p:spPr>
        </p:pic>
        <p:pic>
          <p:nvPicPr>
            <p:cNvPr id="76" name="Picture 75" descr="Microsoft"/>
            <p:cNvPicPr>
              <a:picLocks noChangeAspect="1" noChangeArrowheads="1"/>
            </p:cNvPicPr>
            <p:nvPr/>
          </p:nvPicPr>
          <p:blipFill>
            <a:blip r:embed="rId15" cstate="print"/>
            <a:srcRect/>
            <a:stretch>
              <a:fillRect/>
            </a:stretch>
          </p:blipFill>
          <p:spPr bwMode="gray">
            <a:xfrm>
              <a:off x="2515409" y="6104153"/>
              <a:ext cx="746125" cy="117475"/>
            </a:xfrm>
            <a:prstGeom prst="rect">
              <a:avLst/>
            </a:prstGeom>
            <a:noFill/>
            <a:ln w="9525">
              <a:noFill/>
              <a:miter lim="800000"/>
              <a:headEnd/>
              <a:tailEnd/>
            </a:ln>
          </p:spPr>
        </p:pic>
        <p:pic>
          <p:nvPicPr>
            <p:cNvPr id="77" name="Picture 76" descr="emc"/>
            <p:cNvPicPr>
              <a:picLocks noChangeAspect="1" noChangeArrowheads="1"/>
            </p:cNvPicPr>
            <p:nvPr/>
          </p:nvPicPr>
          <p:blipFill>
            <a:blip r:embed="rId16" cstate="print"/>
            <a:srcRect/>
            <a:stretch>
              <a:fillRect/>
            </a:stretch>
          </p:blipFill>
          <p:spPr bwMode="gray">
            <a:xfrm>
              <a:off x="8000236" y="6322008"/>
              <a:ext cx="552450" cy="163513"/>
            </a:xfrm>
            <a:prstGeom prst="rect">
              <a:avLst/>
            </a:prstGeom>
            <a:noFill/>
            <a:ln w="9525">
              <a:noFill/>
              <a:miter lim="800000"/>
              <a:headEnd/>
              <a:tailEnd/>
            </a:ln>
          </p:spPr>
        </p:pic>
        <p:pic>
          <p:nvPicPr>
            <p:cNvPr id="78" name="Picture 77" descr="oracle_clr"/>
            <p:cNvPicPr>
              <a:picLocks noChangeAspect="1" noChangeArrowheads="1"/>
            </p:cNvPicPr>
            <p:nvPr/>
          </p:nvPicPr>
          <p:blipFill>
            <a:blip r:embed="rId17" cstate="print"/>
            <a:srcRect/>
            <a:stretch>
              <a:fillRect/>
            </a:stretch>
          </p:blipFill>
          <p:spPr bwMode="gray">
            <a:xfrm>
              <a:off x="7841726" y="6098609"/>
              <a:ext cx="930275" cy="195262"/>
            </a:xfrm>
            <a:prstGeom prst="rect">
              <a:avLst/>
            </a:prstGeom>
            <a:noFill/>
            <a:ln w="9525">
              <a:noFill/>
              <a:miter lim="800000"/>
              <a:headEnd/>
              <a:tailEnd/>
            </a:ln>
          </p:spPr>
        </p:pic>
        <p:pic>
          <p:nvPicPr>
            <p:cNvPr id="79" name="Picture 78" descr="The image “http://hplip.sourceforge.net/images/hp_invent_logo.png” cannot be displayed, because it contains errors."/>
            <p:cNvPicPr>
              <a:picLocks noChangeAspect="1" noChangeArrowheads="1"/>
            </p:cNvPicPr>
            <p:nvPr/>
          </p:nvPicPr>
          <p:blipFill>
            <a:blip r:embed="rId18" cstate="print"/>
            <a:srcRect/>
            <a:stretch>
              <a:fillRect/>
            </a:stretch>
          </p:blipFill>
          <p:spPr bwMode="gray">
            <a:xfrm>
              <a:off x="3767154" y="6096227"/>
              <a:ext cx="450850" cy="395287"/>
            </a:xfrm>
            <a:prstGeom prst="rect">
              <a:avLst/>
            </a:prstGeom>
            <a:noFill/>
            <a:ln w="9525">
              <a:noFill/>
              <a:miter lim="800000"/>
              <a:headEnd/>
              <a:tailEnd/>
            </a:ln>
          </p:spPr>
        </p:pic>
        <p:pic>
          <p:nvPicPr>
            <p:cNvPr id="80" name="Picture 79" descr="bladelogic-lg"/>
            <p:cNvPicPr>
              <a:picLocks noChangeAspect="1" noChangeArrowheads="1"/>
            </p:cNvPicPr>
            <p:nvPr/>
          </p:nvPicPr>
          <p:blipFill>
            <a:blip r:embed="rId19" cstate="print"/>
            <a:srcRect/>
            <a:stretch>
              <a:fillRect/>
            </a:stretch>
          </p:blipFill>
          <p:spPr bwMode="auto">
            <a:xfrm>
              <a:off x="4471844" y="6141471"/>
              <a:ext cx="688975" cy="304800"/>
            </a:xfrm>
            <a:prstGeom prst="rect">
              <a:avLst/>
            </a:prstGeom>
            <a:noFill/>
            <a:ln w="9525">
              <a:noFill/>
              <a:miter lim="800000"/>
              <a:headEnd/>
              <a:tailEnd/>
            </a:ln>
          </p:spPr>
        </p:pic>
        <p:pic>
          <p:nvPicPr>
            <p:cNvPr id="81" name="Picture 80" descr="BMC_Software"/>
            <p:cNvPicPr>
              <a:picLocks noChangeAspect="1" noChangeArrowheads="1"/>
            </p:cNvPicPr>
            <p:nvPr/>
          </p:nvPicPr>
          <p:blipFill>
            <a:blip r:embed="rId20" cstate="print"/>
            <a:srcRect/>
            <a:stretch>
              <a:fillRect/>
            </a:stretch>
          </p:blipFill>
          <p:spPr bwMode="gray">
            <a:xfrm>
              <a:off x="2451909" y="6322008"/>
              <a:ext cx="873125" cy="161925"/>
            </a:xfrm>
            <a:prstGeom prst="rect">
              <a:avLst/>
            </a:prstGeom>
            <a:noFill/>
            <a:ln w="9525">
              <a:noFill/>
              <a:miter lim="800000"/>
              <a:headEnd/>
              <a:tailEnd/>
            </a:ln>
          </p:spPr>
        </p:pic>
      </p:grpSp>
    </p:spTree>
    <p:extLst>
      <p:ext uri="{BB962C8B-B14F-4D97-AF65-F5344CB8AC3E}">
        <p14:creationId xmlns:p14="http://schemas.microsoft.com/office/powerpoint/2010/main" val="243784331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a:p>
        </p:txBody>
      </p:sp>
      <p:sp>
        <p:nvSpPr>
          <p:cNvPr id="4" name="Title 3"/>
          <p:cNvSpPr>
            <a:spLocks noGrp="1"/>
          </p:cNvSpPr>
          <p:nvPr>
            <p:ph type="ctrTitle"/>
          </p:nvPr>
        </p:nvSpPr>
        <p:spPr/>
        <p:txBody>
          <a:bodyPr/>
          <a:lstStyle/>
          <a:p>
            <a:r>
              <a:rPr lang="en-US" dirty="0" smtClean="0"/>
              <a:t>IT Service Management</a:t>
            </a:r>
            <a:br>
              <a:rPr lang="en-US" dirty="0" smtClean="0"/>
            </a:br>
            <a:r>
              <a:rPr lang="en-US" dirty="0" smtClean="0"/>
              <a:t>in the Cloud</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449204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r>
              <a:rPr lang="en-US" dirty="0" smtClean="0"/>
              <a:t>Types of Cloud Services</a:t>
            </a:r>
            <a:br>
              <a:rPr lang="en-US" dirty="0" smtClean="0"/>
            </a:br>
            <a:r>
              <a:rPr lang="en-US" sz="3600" dirty="0" err="1" smtClean="0">
                <a:solidFill>
                  <a:schemeClr val="accent1"/>
                </a:solidFill>
              </a:rPr>
              <a:t>Services</a:t>
            </a:r>
            <a:r>
              <a:rPr lang="en-US" sz="3600" dirty="0" smtClean="0">
                <a:solidFill>
                  <a:schemeClr val="accent1"/>
                </a:solidFill>
              </a:rPr>
              <a:t> Taxonomy</a:t>
            </a:r>
            <a:endParaRPr lang="en-US" sz="4400" dirty="0">
              <a:solidFill>
                <a:schemeClr val="accent1"/>
              </a:solidFill>
            </a:endParaRPr>
          </a:p>
        </p:txBody>
      </p:sp>
      <p:sp>
        <p:nvSpPr>
          <p:cNvPr id="3" name="Rounded Rectangle 2"/>
          <p:cNvSpPr/>
          <p:nvPr/>
        </p:nvSpPr>
        <p:spPr>
          <a:xfrm>
            <a:off x="220774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00" dirty="0" smtClean="0">
              <a:solidFill>
                <a:schemeClr val="tx1"/>
              </a:solidFill>
              <a:latin typeface="Segoe UI" pitchFamily="34" charset="0"/>
              <a:ea typeface="Segoe UI" pitchFamily="34" charset="0"/>
              <a:cs typeface="Segoe UI" pitchFamily="34" charset="0"/>
            </a:endParaRPr>
          </a:p>
          <a:p>
            <a:pPr algn="ctr"/>
            <a:endParaRPr lang="en-US" sz="1300" dirty="0">
              <a:solidFill>
                <a:schemeClr val="tx1"/>
              </a:solidFill>
              <a:latin typeface="Segoe UI" pitchFamily="34" charset="0"/>
              <a:ea typeface="Segoe UI" pitchFamily="34" charset="0"/>
              <a:cs typeface="Segoe UI" pitchFamily="34" charset="0"/>
            </a:endParaRPr>
          </a:p>
          <a:p>
            <a:pPr algn="ctr"/>
            <a:r>
              <a:rPr lang="en-US" sz="1300" dirty="0" smtClean="0">
                <a:solidFill>
                  <a:schemeClr val="tx1"/>
                </a:solidFill>
                <a:latin typeface="Segoe UI" pitchFamily="34" charset="0"/>
                <a:ea typeface="Segoe UI" pitchFamily="34" charset="0"/>
                <a:cs typeface="Segoe UI" pitchFamily="34" charset="0"/>
              </a:rPr>
              <a:t>(On-Premises)</a:t>
            </a:r>
          </a:p>
        </p:txBody>
      </p:sp>
      <p:grpSp>
        <p:nvGrpSpPr>
          <p:cNvPr id="7" name="Group 6"/>
          <p:cNvGrpSpPr/>
          <p:nvPr/>
        </p:nvGrpSpPr>
        <p:grpSpPr>
          <a:xfrm>
            <a:off x="2074455" y="2491414"/>
            <a:ext cx="1638240" cy="4019550"/>
            <a:chOff x="637640" y="2381250"/>
            <a:chExt cx="1371600" cy="4019550"/>
          </a:xfrm>
        </p:grpSpPr>
        <p:sp>
          <p:nvSpPr>
            <p:cNvPr id="52" name="Rounded Rectangle 51"/>
            <p:cNvSpPr/>
            <p:nvPr/>
          </p:nvSpPr>
          <p:spPr>
            <a:xfrm>
              <a:off x="637640" y="5564983"/>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53" name="Rounded Rectangle 52"/>
            <p:cNvSpPr/>
            <p:nvPr/>
          </p:nvSpPr>
          <p:spPr>
            <a:xfrm>
              <a:off x="637640" y="5110164"/>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54" name="Rounded Rectangle 53"/>
            <p:cNvSpPr/>
            <p:nvPr/>
          </p:nvSpPr>
          <p:spPr>
            <a:xfrm>
              <a:off x="637640" y="601980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55" name="Rounded Rectangle 54"/>
            <p:cNvSpPr/>
            <p:nvPr/>
          </p:nvSpPr>
          <p:spPr>
            <a:xfrm>
              <a:off x="637640" y="4200526"/>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56" name="Rounded Rectangle 55"/>
            <p:cNvSpPr/>
            <p:nvPr/>
          </p:nvSpPr>
          <p:spPr>
            <a:xfrm>
              <a:off x="637640" y="3745707"/>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57" name="Rounded Rectangle 56"/>
            <p:cNvSpPr/>
            <p:nvPr/>
          </p:nvSpPr>
          <p:spPr>
            <a:xfrm>
              <a:off x="637640" y="4655345"/>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58" name="Rounded Rectangle 57"/>
            <p:cNvSpPr/>
            <p:nvPr/>
          </p:nvSpPr>
          <p:spPr>
            <a:xfrm>
              <a:off x="63764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sp>
          <p:nvSpPr>
            <p:cNvPr id="59" name="Rounded Rectangle 58"/>
            <p:cNvSpPr/>
            <p:nvPr/>
          </p:nvSpPr>
          <p:spPr>
            <a:xfrm>
              <a:off x="63764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60" name="Rounded Rectangle 59"/>
            <p:cNvSpPr/>
            <p:nvPr/>
          </p:nvSpPr>
          <p:spPr>
            <a:xfrm>
              <a:off x="637640" y="3290888"/>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Runtime</a:t>
              </a:r>
            </a:p>
          </p:txBody>
        </p:sp>
      </p:grpSp>
      <p:sp>
        <p:nvSpPr>
          <p:cNvPr id="9" name="Left Brace 8"/>
          <p:cNvSpPr/>
          <p:nvPr/>
        </p:nvSpPr>
        <p:spPr>
          <a:xfrm>
            <a:off x="1927153" y="2491414"/>
            <a:ext cx="137875" cy="4019550"/>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0" name="TextBox 52"/>
          <p:cNvSpPr txBox="1"/>
          <p:nvPr/>
        </p:nvSpPr>
        <p:spPr>
          <a:xfrm>
            <a:off x="1599170" y="3992743"/>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nvGrpSpPr>
          <p:cNvPr id="6" name="Group 5"/>
          <p:cNvGrpSpPr/>
          <p:nvPr/>
        </p:nvGrpSpPr>
        <p:grpSpPr>
          <a:xfrm>
            <a:off x="3665997" y="1557964"/>
            <a:ext cx="2647362" cy="4953000"/>
            <a:chOff x="3665997" y="1557964"/>
            <a:chExt cx="2647362" cy="4953000"/>
          </a:xfrm>
        </p:grpSpPr>
        <p:sp>
          <p:nvSpPr>
            <p:cNvPr id="4" name="Rounded Rectangle 3"/>
            <p:cNvSpPr/>
            <p:nvPr/>
          </p:nvSpPr>
          <p:spPr>
            <a:xfrm>
              <a:off x="4008505" y="1557964"/>
              <a:ext cx="19050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Infrastructure</a:t>
              </a:r>
              <a:endParaRPr lang="en-US" sz="16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grpSp>
          <p:nvGrpSpPr>
            <p:cNvPr id="8" name="Group 7"/>
            <p:cNvGrpSpPr/>
            <p:nvPr/>
          </p:nvGrpSpPr>
          <p:grpSpPr>
            <a:xfrm>
              <a:off x="4141915" y="2491414"/>
              <a:ext cx="1638240" cy="4019550"/>
              <a:chOff x="2705100" y="2381250"/>
              <a:chExt cx="1371600" cy="4019550"/>
            </a:xfrm>
          </p:grpSpPr>
          <p:sp>
            <p:nvSpPr>
              <p:cNvPr id="43" name="Rounded Rectangle 42"/>
              <p:cNvSpPr/>
              <p:nvPr/>
            </p:nvSpPr>
            <p:spPr>
              <a:xfrm>
                <a:off x="270510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44" name="Rounded Rectangle 43"/>
              <p:cNvSpPr/>
              <p:nvPr/>
            </p:nvSpPr>
            <p:spPr>
              <a:xfrm>
                <a:off x="270510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45" name="Rounded Rectangle 44"/>
              <p:cNvSpPr/>
              <p:nvPr/>
            </p:nvSpPr>
            <p:spPr>
              <a:xfrm>
                <a:off x="270510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46" name="Rounded Rectangle 45"/>
              <p:cNvSpPr/>
              <p:nvPr/>
            </p:nvSpPr>
            <p:spPr>
              <a:xfrm>
                <a:off x="2705100" y="4200526"/>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914400"/>
                <a:r>
                  <a:rPr lang="en-US" sz="1400" dirty="0">
                    <a:solidFill>
                      <a:schemeClr val="lt1"/>
                    </a:solidFill>
                    <a:latin typeface="Segoe UI" pitchFamily="34" charset="0"/>
                    <a:ea typeface="Segoe UI" pitchFamily="34" charset="0"/>
                    <a:cs typeface="Segoe UI" pitchFamily="34" charset="0"/>
                  </a:rPr>
                  <a:t>O/S</a:t>
                </a:r>
              </a:p>
            </p:txBody>
          </p:sp>
          <p:sp>
            <p:nvSpPr>
              <p:cNvPr id="47" name="Rounded Rectangle 46"/>
              <p:cNvSpPr/>
              <p:nvPr/>
            </p:nvSpPr>
            <p:spPr>
              <a:xfrm>
                <a:off x="2705100" y="3745707"/>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48" name="Rounded Rectangle 47"/>
              <p:cNvSpPr/>
              <p:nvPr/>
            </p:nvSpPr>
            <p:spPr>
              <a:xfrm>
                <a:off x="270510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49" name="Rounded Rectangle 48"/>
              <p:cNvSpPr/>
              <p:nvPr/>
            </p:nvSpPr>
            <p:spPr>
              <a:xfrm>
                <a:off x="270510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sp>
            <p:nvSpPr>
              <p:cNvPr id="50" name="Rounded Rectangle 49"/>
              <p:cNvSpPr/>
              <p:nvPr/>
            </p:nvSpPr>
            <p:spPr>
              <a:xfrm>
                <a:off x="270510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51" name="Rounded Rectangle 50"/>
              <p:cNvSpPr/>
              <p:nvPr/>
            </p:nvSpPr>
            <p:spPr>
              <a:xfrm>
                <a:off x="2705100" y="3290888"/>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grpSp>
        <p:sp>
          <p:nvSpPr>
            <p:cNvPr id="13" name="Left Brace 12"/>
            <p:cNvSpPr/>
            <p:nvPr/>
          </p:nvSpPr>
          <p:spPr>
            <a:xfrm flipH="1">
              <a:off x="5789386" y="4724400"/>
              <a:ext cx="228600" cy="1764000"/>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4" name="TextBox 56"/>
            <p:cNvSpPr txBox="1"/>
            <p:nvPr/>
          </p:nvSpPr>
          <p:spPr>
            <a:xfrm flipH="1">
              <a:off x="5913249" y="48535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sp>
          <p:nvSpPr>
            <p:cNvPr id="15" name="Left Brace 14"/>
            <p:cNvSpPr/>
            <p:nvPr/>
          </p:nvSpPr>
          <p:spPr>
            <a:xfrm>
              <a:off x="4003407" y="2491414"/>
              <a:ext cx="133350" cy="2200276"/>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6" name="TextBox 58"/>
            <p:cNvSpPr txBox="1"/>
            <p:nvPr/>
          </p:nvSpPr>
          <p:spPr>
            <a:xfrm>
              <a:off x="3665997" y="3120579"/>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grpSp>
        <p:nvGrpSpPr>
          <p:cNvPr id="24" name="Group 23"/>
          <p:cNvGrpSpPr/>
          <p:nvPr/>
        </p:nvGrpSpPr>
        <p:grpSpPr>
          <a:xfrm>
            <a:off x="5809552" y="1557964"/>
            <a:ext cx="2646306" cy="4961272"/>
            <a:chOff x="5809552" y="1557964"/>
            <a:chExt cx="2646306" cy="4961272"/>
          </a:xfrm>
        </p:grpSpPr>
        <p:sp>
          <p:nvSpPr>
            <p:cNvPr id="5" name="Rounded Rectangle 4"/>
            <p:cNvSpPr/>
            <p:nvPr/>
          </p:nvSpPr>
          <p:spPr>
            <a:xfrm>
              <a:off x="642779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Platform</a:t>
              </a:r>
              <a:endParaRPr lang="en-US" sz="14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sp>
          <p:nvSpPr>
            <p:cNvPr id="11" name="Left Brace 10"/>
            <p:cNvSpPr/>
            <p:nvPr/>
          </p:nvSpPr>
          <p:spPr>
            <a:xfrm flipH="1">
              <a:off x="7942006" y="3396288"/>
              <a:ext cx="209580" cy="3122948"/>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2" name="TextBox 54"/>
            <p:cNvSpPr txBox="1"/>
            <p:nvPr/>
          </p:nvSpPr>
          <p:spPr>
            <a:xfrm flipH="1">
              <a:off x="8055748" y="41677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sp>
          <p:nvSpPr>
            <p:cNvPr id="17" name="Left Brace 16"/>
            <p:cNvSpPr/>
            <p:nvPr/>
          </p:nvSpPr>
          <p:spPr>
            <a:xfrm>
              <a:off x="6132678" y="2472363"/>
              <a:ext cx="152400" cy="847725"/>
            </a:xfrm>
            <a:prstGeom prst="leftBrace">
              <a:avLst>
                <a:gd name="adj1" fmla="val 0"/>
                <a:gd name="adj2" fmla="val 50000"/>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18" name="TextBox 60"/>
            <p:cNvSpPr txBox="1"/>
            <p:nvPr/>
          </p:nvSpPr>
          <p:spPr>
            <a:xfrm>
              <a:off x="5809552" y="2392543"/>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You manage</a:t>
              </a:r>
              <a:endParaRPr lang="en-US" sz="1400" dirty="0">
                <a:latin typeface="Segoe UI" pitchFamily="34" charset="0"/>
                <a:ea typeface="Segoe UI" pitchFamily="34" charset="0"/>
                <a:cs typeface="Segoe UI" pitchFamily="34" charset="0"/>
              </a:endParaRPr>
            </a:p>
          </p:txBody>
        </p:sp>
        <p:grpSp>
          <p:nvGrpSpPr>
            <p:cNvPr id="19" name="Group 18"/>
            <p:cNvGrpSpPr/>
            <p:nvPr/>
          </p:nvGrpSpPr>
          <p:grpSpPr>
            <a:xfrm>
              <a:off x="6294505" y="2491414"/>
              <a:ext cx="1638240" cy="4019550"/>
              <a:chOff x="4857690" y="2381250"/>
              <a:chExt cx="1371600" cy="4019550"/>
            </a:xfrm>
          </p:grpSpPr>
          <p:sp>
            <p:nvSpPr>
              <p:cNvPr id="34" name="Rounded Rectangle 33"/>
              <p:cNvSpPr/>
              <p:nvPr/>
            </p:nvSpPr>
            <p:spPr>
              <a:xfrm>
                <a:off x="485769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35" name="Rounded Rectangle 34"/>
              <p:cNvSpPr/>
              <p:nvPr/>
            </p:nvSpPr>
            <p:spPr>
              <a:xfrm>
                <a:off x="485769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36" name="Rounded Rectangle 35"/>
              <p:cNvSpPr/>
              <p:nvPr/>
            </p:nvSpPr>
            <p:spPr>
              <a:xfrm>
                <a:off x="485769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37" name="Rounded Rectangle 36"/>
              <p:cNvSpPr/>
              <p:nvPr/>
            </p:nvSpPr>
            <p:spPr>
              <a:xfrm>
                <a:off x="4857690" y="4200526"/>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38" name="Rounded Rectangle 37"/>
              <p:cNvSpPr/>
              <p:nvPr/>
            </p:nvSpPr>
            <p:spPr>
              <a:xfrm>
                <a:off x="4857690" y="3745707"/>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39" name="Rounded Rectangle 38"/>
              <p:cNvSpPr/>
              <p:nvPr/>
            </p:nvSpPr>
            <p:spPr>
              <a:xfrm>
                <a:off x="485769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40" name="Rounded Rectangle 39"/>
              <p:cNvSpPr/>
              <p:nvPr/>
            </p:nvSpPr>
            <p:spPr>
              <a:xfrm>
                <a:off x="4857690" y="2381250"/>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41" name="Rounded Rectangle 40"/>
              <p:cNvSpPr/>
              <p:nvPr/>
            </p:nvSpPr>
            <p:spPr>
              <a:xfrm>
                <a:off x="4857690" y="3290888"/>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sp>
            <p:nvSpPr>
              <p:cNvPr id="42" name="Rounded Rectangle 41"/>
              <p:cNvSpPr/>
              <p:nvPr/>
            </p:nvSpPr>
            <p:spPr>
              <a:xfrm>
                <a:off x="4857690" y="2836069"/>
                <a:ext cx="1371600" cy="38100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grpSp>
      </p:grpSp>
      <p:grpSp>
        <p:nvGrpSpPr>
          <p:cNvPr id="61" name="Group 60"/>
          <p:cNvGrpSpPr/>
          <p:nvPr/>
        </p:nvGrpSpPr>
        <p:grpSpPr>
          <a:xfrm>
            <a:off x="8428105" y="1557964"/>
            <a:ext cx="2161549" cy="4961272"/>
            <a:chOff x="8428105" y="1557964"/>
            <a:chExt cx="2161549" cy="4961272"/>
          </a:xfrm>
        </p:grpSpPr>
        <p:sp>
          <p:nvSpPr>
            <p:cNvPr id="20" name="Rounded Rectangle 19"/>
            <p:cNvSpPr/>
            <p:nvPr/>
          </p:nvSpPr>
          <p:spPr>
            <a:xfrm>
              <a:off x="8561395" y="1557964"/>
              <a:ext cx="1371600" cy="4953000"/>
            </a:xfrm>
            <a:prstGeom prst="roundRect">
              <a:avLst/>
            </a:prstGeom>
            <a:noFill/>
            <a:ln>
              <a:noFill/>
            </a:ln>
            <a:effectLst/>
          </p:spPr>
          <p:style>
            <a:lnRef idx="1">
              <a:schemeClr val="accent2"/>
            </a:lnRef>
            <a:fillRef idx="3">
              <a:schemeClr val="accent2"/>
            </a:fillRef>
            <a:effectRef idx="2">
              <a:schemeClr val="accent2"/>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B0F0"/>
                  </a:solidFill>
                  <a:latin typeface="Segoe UI" pitchFamily="34" charset="0"/>
                  <a:ea typeface="Segoe UI" pitchFamily="34" charset="0"/>
                  <a:cs typeface="Segoe UI" pitchFamily="34" charset="0"/>
                </a:rPr>
                <a:t>Software</a:t>
              </a:r>
              <a:endParaRPr lang="en-US" sz="1400" dirty="0" smtClean="0">
                <a:solidFill>
                  <a:srgbClr val="00B0F0"/>
                </a:solidFill>
                <a:latin typeface="Segoe UI" pitchFamily="34" charset="0"/>
                <a:ea typeface="Segoe UI" pitchFamily="34" charset="0"/>
                <a:cs typeface="Segoe UI" pitchFamily="34" charset="0"/>
              </a:endParaRPr>
            </a:p>
            <a:p>
              <a:pPr algn="ctr"/>
              <a:r>
                <a:rPr lang="en-US" sz="1400" dirty="0" smtClean="0">
                  <a:solidFill>
                    <a:schemeClr val="tx1"/>
                  </a:solidFill>
                  <a:latin typeface="Segoe UI" pitchFamily="34" charset="0"/>
                  <a:ea typeface="Segoe UI" pitchFamily="34" charset="0"/>
                  <a:cs typeface="Segoe UI" pitchFamily="34" charset="0"/>
                </a:rPr>
                <a:t>(as a Service)</a:t>
              </a:r>
            </a:p>
          </p:txBody>
        </p:sp>
        <p:sp>
          <p:nvSpPr>
            <p:cNvPr id="21" name="Left Brace 20"/>
            <p:cNvSpPr/>
            <p:nvPr/>
          </p:nvSpPr>
          <p:spPr>
            <a:xfrm flipH="1">
              <a:off x="10075704" y="2472364"/>
              <a:ext cx="200055" cy="4046872"/>
            </a:xfrm>
            <a:prstGeom prst="leftBrace">
              <a:avLst>
                <a:gd name="adj1" fmla="val 0"/>
                <a:gd name="adj2" fmla="val 50000"/>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atin typeface="Segoe UI" pitchFamily="34" charset="0"/>
                <a:ea typeface="Segoe UI" pitchFamily="34" charset="0"/>
                <a:cs typeface="Segoe UI" pitchFamily="34" charset="0"/>
              </a:endParaRPr>
            </a:p>
          </p:txBody>
        </p:sp>
        <p:sp>
          <p:nvSpPr>
            <p:cNvPr id="22" name="TextBox 64"/>
            <p:cNvSpPr txBox="1"/>
            <p:nvPr/>
          </p:nvSpPr>
          <p:spPr>
            <a:xfrm flipH="1">
              <a:off x="10189544" y="3786769"/>
              <a:ext cx="400110" cy="1318631"/>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Segoe UI" pitchFamily="34" charset="0"/>
                  <a:ea typeface="Segoe UI" pitchFamily="34" charset="0"/>
                  <a:cs typeface="Segoe UI" pitchFamily="34" charset="0"/>
                </a:rPr>
                <a:t>Other Manages</a:t>
              </a:r>
              <a:endParaRPr lang="en-US" sz="1400" dirty="0">
                <a:latin typeface="Segoe UI" pitchFamily="34" charset="0"/>
                <a:ea typeface="Segoe UI" pitchFamily="34" charset="0"/>
                <a:cs typeface="Segoe UI" pitchFamily="34" charset="0"/>
              </a:endParaRPr>
            </a:p>
          </p:txBody>
        </p:sp>
        <p:grpSp>
          <p:nvGrpSpPr>
            <p:cNvPr id="23" name="Group 22"/>
            <p:cNvGrpSpPr/>
            <p:nvPr/>
          </p:nvGrpSpPr>
          <p:grpSpPr>
            <a:xfrm>
              <a:off x="8428105" y="2491414"/>
              <a:ext cx="1638240" cy="4019550"/>
              <a:chOff x="6991290" y="2381250"/>
              <a:chExt cx="1371600" cy="4019550"/>
            </a:xfrm>
          </p:grpSpPr>
          <p:sp>
            <p:nvSpPr>
              <p:cNvPr id="25" name="Rounded Rectangle 24"/>
              <p:cNvSpPr/>
              <p:nvPr/>
            </p:nvSpPr>
            <p:spPr>
              <a:xfrm>
                <a:off x="6991290" y="5564983"/>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Storage</a:t>
                </a:r>
              </a:p>
            </p:txBody>
          </p:sp>
          <p:sp>
            <p:nvSpPr>
              <p:cNvPr id="26" name="Rounded Rectangle 25"/>
              <p:cNvSpPr/>
              <p:nvPr/>
            </p:nvSpPr>
            <p:spPr>
              <a:xfrm>
                <a:off x="6991290" y="5110164"/>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Servers</a:t>
                </a:r>
              </a:p>
            </p:txBody>
          </p:sp>
          <p:sp>
            <p:nvSpPr>
              <p:cNvPr id="27" name="Rounded Rectangle 26"/>
              <p:cNvSpPr/>
              <p:nvPr/>
            </p:nvSpPr>
            <p:spPr>
              <a:xfrm>
                <a:off x="6991290" y="601980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Networking</a:t>
                </a:r>
              </a:p>
            </p:txBody>
          </p:sp>
          <p:sp>
            <p:nvSpPr>
              <p:cNvPr id="28" name="Rounded Rectangle 27"/>
              <p:cNvSpPr/>
              <p:nvPr/>
            </p:nvSpPr>
            <p:spPr>
              <a:xfrm>
                <a:off x="6991290" y="4200526"/>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O/S</a:t>
                </a:r>
              </a:p>
            </p:txBody>
          </p:sp>
          <p:sp>
            <p:nvSpPr>
              <p:cNvPr id="29" name="Rounded Rectangle 28"/>
              <p:cNvSpPr/>
              <p:nvPr/>
            </p:nvSpPr>
            <p:spPr>
              <a:xfrm>
                <a:off x="6991290" y="3745707"/>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Middleware</a:t>
                </a:r>
              </a:p>
            </p:txBody>
          </p:sp>
          <p:sp>
            <p:nvSpPr>
              <p:cNvPr id="30" name="Rounded Rectangle 29"/>
              <p:cNvSpPr/>
              <p:nvPr/>
            </p:nvSpPr>
            <p:spPr>
              <a:xfrm>
                <a:off x="6991290" y="4655345"/>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Virtualization</a:t>
                </a:r>
              </a:p>
            </p:txBody>
          </p:sp>
          <p:sp>
            <p:nvSpPr>
              <p:cNvPr id="31" name="Rounded Rectangle 30"/>
              <p:cNvSpPr/>
              <p:nvPr/>
            </p:nvSpPr>
            <p:spPr>
              <a:xfrm>
                <a:off x="6991290" y="2381250"/>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Applications</a:t>
                </a:r>
              </a:p>
            </p:txBody>
          </p:sp>
          <p:sp>
            <p:nvSpPr>
              <p:cNvPr id="32" name="Rounded Rectangle 31"/>
              <p:cNvSpPr/>
              <p:nvPr/>
            </p:nvSpPr>
            <p:spPr>
              <a:xfrm>
                <a:off x="6991290" y="3290888"/>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a:latin typeface="Segoe UI" pitchFamily="34" charset="0"/>
                    <a:ea typeface="Segoe UI" pitchFamily="34" charset="0"/>
                    <a:cs typeface="Segoe UI" pitchFamily="34" charset="0"/>
                  </a:rPr>
                  <a:t>Runtime</a:t>
                </a:r>
              </a:p>
            </p:txBody>
          </p:sp>
          <p:sp>
            <p:nvSpPr>
              <p:cNvPr id="33" name="Rounded Rectangle 32"/>
              <p:cNvSpPr/>
              <p:nvPr/>
            </p:nvSpPr>
            <p:spPr>
              <a:xfrm>
                <a:off x="6991290" y="2836069"/>
                <a:ext cx="1371600" cy="38100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latin typeface="Segoe UI" pitchFamily="34" charset="0"/>
                    <a:ea typeface="Segoe UI" pitchFamily="34" charset="0"/>
                    <a:cs typeface="Segoe UI" pitchFamily="34" charset="0"/>
                  </a:rPr>
                  <a:t>Data</a:t>
                </a:r>
              </a:p>
            </p:txBody>
          </p:sp>
        </p:grpSp>
      </p:grpSp>
      <p:graphicFrame>
        <p:nvGraphicFramePr>
          <p:cNvPr id="64" name="Diagram 63"/>
          <p:cNvGraphicFramePr/>
          <p:nvPr>
            <p:extLst>
              <p:ext uri="{D42A27DB-BD31-4B8C-83A1-F6EECF244321}">
                <p14:modId xmlns:p14="http://schemas.microsoft.com/office/powerpoint/2010/main" val="3444785426"/>
              </p:ext>
            </p:extLst>
          </p:nvPr>
        </p:nvGraphicFramePr>
        <p:xfrm>
          <a:off x="1097128" y="3015290"/>
          <a:ext cx="100711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Rounded Rectangle 61"/>
          <p:cNvSpPr/>
          <p:nvPr/>
        </p:nvSpPr>
        <p:spPr bwMode="auto">
          <a:xfrm>
            <a:off x="1141413" y="2472363"/>
            <a:ext cx="10071100" cy="423862"/>
          </a:xfrm>
          <a:prstGeom prst="roundRect">
            <a:avLst/>
          </a:prstGeom>
          <a:gradFill>
            <a:gsLst>
              <a:gs pos="0">
                <a:schemeClr val="accent2">
                  <a:shade val="45000"/>
                  <a:satMod val="155000"/>
                  <a:alpha val="25000"/>
                </a:schemeClr>
              </a:gs>
              <a:gs pos="60000">
                <a:schemeClr val="accent2">
                  <a:shade val="95000"/>
                  <a:satMod val="150000"/>
                  <a:alpha val="25000"/>
                </a:schemeClr>
              </a:gs>
              <a:gs pos="100000">
                <a:schemeClr val="accent2">
                  <a:tint val="87000"/>
                  <a:satMod val="250000"/>
                  <a:alpha val="25000"/>
                </a:schemeClr>
              </a:gs>
            </a:gsLs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78910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1107996"/>
          </a:xfrm>
        </p:spPr>
        <p:txBody>
          <a:bodyPr/>
          <a:lstStyle/>
          <a:p>
            <a:r>
              <a:rPr lang="en-US" dirty="0" smtClean="0"/>
              <a:t>IT Service Management in the Cloud</a:t>
            </a:r>
            <a:br>
              <a:rPr lang="en-US" dirty="0" smtClean="0"/>
            </a:br>
            <a:r>
              <a:rPr lang="en-US" sz="3600" dirty="0" smtClean="0">
                <a:solidFill>
                  <a:schemeClr val="accent1"/>
                </a:solidFill>
              </a:rPr>
              <a:t>Pay </a:t>
            </a:r>
            <a:r>
              <a:rPr lang="en-US" sz="3600" dirty="0">
                <a:solidFill>
                  <a:schemeClr val="accent1"/>
                </a:solidFill>
              </a:rPr>
              <a:t>no Attention to the Man Behind the </a:t>
            </a:r>
            <a:r>
              <a:rPr lang="en-US" sz="3600" dirty="0" smtClean="0">
                <a:solidFill>
                  <a:schemeClr val="accent1"/>
                </a:solidFill>
              </a:rPr>
              <a:t>Curtain</a:t>
            </a:r>
            <a:endParaRPr lang="en-US" sz="3600" dirty="0">
              <a:solidFill>
                <a:schemeClr val="accent1"/>
              </a:solidFill>
            </a:endParaRPr>
          </a:p>
        </p:txBody>
      </p:sp>
      <p:sp>
        <p:nvSpPr>
          <p:cNvPr id="6" name="Text Placeholder 5"/>
          <p:cNvSpPr>
            <a:spLocks noGrp="1"/>
          </p:cNvSpPr>
          <p:nvPr>
            <p:ph type="body" sz="quarter" idx="10"/>
          </p:nvPr>
        </p:nvSpPr>
        <p:spPr>
          <a:xfrm>
            <a:off x="519112" y="1666742"/>
            <a:ext cx="11149013" cy="4191917"/>
          </a:xfrm>
        </p:spPr>
        <p:txBody>
          <a:bodyPr/>
          <a:lstStyle/>
          <a:p>
            <a:r>
              <a:rPr lang="en-US" dirty="0" smtClean="0"/>
              <a:t>As you move up the Stack, what you are responsible for lessens – Trust in others increases</a:t>
            </a:r>
          </a:p>
          <a:p>
            <a:r>
              <a:rPr lang="en-US" dirty="0" smtClean="0"/>
              <a:t>Windows </a:t>
            </a:r>
            <a:r>
              <a:rPr lang="en-US" dirty="0"/>
              <a:t>Azure in reality has very little controls in </a:t>
            </a:r>
            <a:r>
              <a:rPr lang="en-US" dirty="0" smtClean="0"/>
              <a:t>it and </a:t>
            </a:r>
            <a:r>
              <a:rPr lang="en-US" dirty="0"/>
              <a:t>visibility from an ITSM perspective is limited</a:t>
            </a:r>
            <a:r>
              <a:rPr lang="en-US" dirty="0" smtClean="0"/>
              <a:t> </a:t>
            </a:r>
          </a:p>
          <a:p>
            <a:r>
              <a:rPr lang="en-US" dirty="0" err="1" smtClean="0"/>
              <a:t>IaaS</a:t>
            </a:r>
            <a:r>
              <a:rPr lang="en-US" dirty="0" smtClean="0"/>
              <a:t> Solutions mean from an App POV, you don’t worry about the infrastructure</a:t>
            </a:r>
          </a:p>
          <a:p>
            <a:pPr lvl="1"/>
            <a:r>
              <a:rPr lang="en-US" dirty="0" smtClean="0"/>
              <a:t>Datacenter Administrator handles the Infrastructure and abstracts from the Application Owner</a:t>
            </a:r>
          </a:p>
          <a:p>
            <a:pPr lvl="1"/>
            <a:r>
              <a:rPr lang="en-US" dirty="0" smtClean="0"/>
              <a:t>Application Owner worries relies on SLA</a:t>
            </a:r>
            <a:endParaRPr lang="en-US" dirty="0"/>
          </a:p>
        </p:txBody>
      </p:sp>
    </p:spTree>
    <p:extLst>
      <p:ext uri="{BB962C8B-B14F-4D97-AF65-F5344CB8AC3E}">
        <p14:creationId xmlns:p14="http://schemas.microsoft.com/office/powerpoint/2010/main" val="4719198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4" name="Title 3"/>
          <p:cNvSpPr>
            <a:spLocks noGrp="1"/>
          </p:cNvSpPr>
          <p:nvPr>
            <p:ph type="ctrTitle"/>
          </p:nvPr>
        </p:nvSpPr>
        <p:spPr/>
        <p:txBody>
          <a:bodyPr/>
          <a:lstStyle/>
          <a:p>
            <a:r>
              <a:rPr lang="en-US" dirty="0" smtClean="0"/>
              <a:t>Provisioning </a:t>
            </a:r>
            <a:br>
              <a:rPr lang="en-US" dirty="0" smtClean="0"/>
            </a:br>
            <a:r>
              <a:rPr lang="en-US" dirty="0" smtClean="0"/>
              <a:t>in the Cloud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674279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Session Objectives and Takeaways</a:t>
            </a:r>
            <a:endParaRPr lang="en-US" dirty="0"/>
          </a:p>
        </p:txBody>
      </p:sp>
      <p:sp>
        <p:nvSpPr>
          <p:cNvPr id="6" name="Text Placeholder 5"/>
          <p:cNvSpPr>
            <a:spLocks noGrp="1"/>
          </p:cNvSpPr>
          <p:nvPr>
            <p:ph type="body" sz="quarter" idx="10"/>
          </p:nvPr>
        </p:nvSpPr>
        <p:spPr/>
        <p:txBody>
          <a:bodyPr/>
          <a:lstStyle/>
          <a:p>
            <a:r>
              <a:rPr lang="en-US" smtClean="0"/>
              <a:t>Session Objective(s):  </a:t>
            </a:r>
          </a:p>
          <a:p>
            <a:pPr lvl="1"/>
            <a:r>
              <a:rPr lang="en-US" smtClean="0"/>
              <a:t>Get an overview of how System Center solutions are used to help drive customer adoption of our cloud services</a:t>
            </a:r>
          </a:p>
          <a:p>
            <a:pPr lvl="1"/>
            <a:r>
              <a:rPr lang="en-US" smtClean="0"/>
              <a:t>Understand how System Center solutions today are used to monitor Windows Azure based services</a:t>
            </a:r>
          </a:p>
          <a:p>
            <a:pPr lvl="1"/>
            <a:r>
              <a:rPr lang="en-US" smtClean="0"/>
              <a:t>Learn about Better Together scenarios between Windows Azure and upcoming System Center solutions </a:t>
            </a:r>
          </a:p>
          <a:p>
            <a:r>
              <a:rPr lang="en-US" smtClean="0"/>
              <a:t>Key Takeaways</a:t>
            </a:r>
          </a:p>
          <a:p>
            <a:pPr lvl="1"/>
            <a:r>
              <a:rPr lang="en-US" smtClean="0"/>
              <a:t>System Center Provides Solutions for Private and Public Clouds</a:t>
            </a:r>
          </a:p>
          <a:p>
            <a:pPr lvl="1"/>
            <a:r>
              <a:rPr lang="en-US" smtClean="0"/>
              <a:t>You need the entire suite working together</a:t>
            </a:r>
          </a:p>
          <a:p>
            <a:endParaRPr lang="en-US" smtClean="0"/>
          </a:p>
          <a:p>
            <a:endParaRPr lang="en-US" smtClean="0"/>
          </a:p>
          <a:p>
            <a:endParaRPr lang="en-US" smtClean="0"/>
          </a:p>
          <a:p>
            <a:endParaRPr lang="en-US" dirty="0"/>
          </a:p>
        </p:txBody>
      </p:sp>
    </p:spTree>
    <p:extLst>
      <p:ext uri="{BB962C8B-B14F-4D97-AF65-F5344CB8AC3E}">
        <p14:creationId xmlns:p14="http://schemas.microsoft.com/office/powerpoint/2010/main" val="425057381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Clouds in VMM 2012</a:t>
            </a:r>
            <a:endParaRPr lang="en-US" dirty="0"/>
          </a:p>
        </p:txBody>
      </p:sp>
      <p:sp>
        <p:nvSpPr>
          <p:cNvPr id="3" name="Content Placeholder 2"/>
          <p:cNvSpPr>
            <a:spLocks noGrp="1"/>
          </p:cNvSpPr>
          <p:nvPr>
            <p:ph idx="1"/>
          </p:nvPr>
        </p:nvSpPr>
        <p:spPr>
          <a:xfrm>
            <a:off x="1216940" y="1038726"/>
            <a:ext cx="10706355" cy="4767459"/>
          </a:xfrm>
        </p:spPr>
        <p:txBody>
          <a:bodyPr/>
          <a:lstStyle/>
          <a:p>
            <a:pPr marL="0" lvl="0" indent="0">
              <a:buNone/>
            </a:pPr>
            <a:r>
              <a:rPr lang="en-US" dirty="0" smtClean="0"/>
              <a:t>Private </a:t>
            </a:r>
            <a:r>
              <a:rPr lang="en-US" dirty="0"/>
              <a:t>Cloud</a:t>
            </a:r>
          </a:p>
          <a:p>
            <a:pPr marL="287338" lvl="1" indent="-287338"/>
            <a:r>
              <a:rPr lang="en-US" sz="1800" dirty="0"/>
              <a:t>Abstraction that enables opaque usage model for service and VM management</a:t>
            </a:r>
          </a:p>
          <a:p>
            <a:pPr marL="287338" lvl="1" indent="-287338"/>
            <a:r>
              <a:rPr lang="en-US" sz="1800" dirty="0"/>
              <a:t>Pre-defined Logical Networks, Load Balancers, VIP Templates, Storage Classifications, </a:t>
            </a:r>
            <a:r>
              <a:rPr lang="en-US" sz="1800" dirty="0" smtClean="0"/>
              <a:t/>
            </a:r>
            <a:br>
              <a:rPr lang="en-US" sz="1800" dirty="0" smtClean="0"/>
            </a:br>
            <a:r>
              <a:rPr lang="en-US" sz="1800" dirty="0" smtClean="0"/>
              <a:t>Library </a:t>
            </a:r>
            <a:r>
              <a:rPr lang="en-US" sz="1800" dirty="0"/>
              <a:t>Paths</a:t>
            </a:r>
          </a:p>
          <a:p>
            <a:pPr marL="0" indent="0">
              <a:buNone/>
            </a:pPr>
            <a:r>
              <a:rPr lang="en-US" dirty="0" smtClean="0"/>
              <a:t>Capacity </a:t>
            </a:r>
            <a:r>
              <a:rPr lang="en-US" dirty="0"/>
              <a:t>and Capability: Fabric</a:t>
            </a:r>
          </a:p>
          <a:p>
            <a:pPr marL="287338" lvl="1" indent="-287338"/>
            <a:r>
              <a:rPr lang="en-US" sz="1800" dirty="0"/>
              <a:t>Compute: Logical grouping of hosts or clusters in host groups</a:t>
            </a:r>
          </a:p>
          <a:p>
            <a:pPr marL="287338" lvl="1" indent="-287338"/>
            <a:r>
              <a:rPr lang="en-US" sz="1800" dirty="0"/>
              <a:t>Storage: Storage Classifications, Pools, Providers and Arrays</a:t>
            </a:r>
          </a:p>
          <a:p>
            <a:pPr marL="287338" lvl="1" indent="-287338"/>
            <a:r>
              <a:rPr lang="en-US" sz="1800" dirty="0"/>
              <a:t>Network: Logical Networks, IP/MAC Address Pools, Load Balancers, VIP Templates</a:t>
            </a:r>
          </a:p>
          <a:p>
            <a:pPr marL="0" lvl="0" indent="0">
              <a:buNone/>
            </a:pPr>
            <a:r>
              <a:rPr lang="en-US" dirty="0" smtClean="0"/>
              <a:t>Delegation </a:t>
            </a:r>
            <a:r>
              <a:rPr lang="en-US" dirty="0"/>
              <a:t>- User Role</a:t>
            </a:r>
          </a:p>
          <a:p>
            <a:pPr marL="287338" lvl="1" indent="-287338"/>
            <a:r>
              <a:rPr lang="en-US" sz="1800" dirty="0"/>
              <a:t>Profile, Scope and Members</a:t>
            </a:r>
          </a:p>
          <a:p>
            <a:pPr marL="287338" lvl="1" indent="-287338"/>
            <a:r>
              <a:rPr lang="en-US" sz="1800" dirty="0"/>
              <a:t>Types: Administrators/Fabric Managers, Delegated Administrators and Cloud Consumers</a:t>
            </a:r>
          </a:p>
          <a:p>
            <a:pPr marL="287338" lvl="1" indent="-287338"/>
            <a:r>
              <a:rPr lang="en-US" sz="1800" dirty="0"/>
              <a:t>Quota: Defines per-user limits on compute, memory, storage, number of VMs </a:t>
            </a:r>
          </a:p>
          <a:p>
            <a:pPr marL="287338" lvl="1" indent="-287338"/>
            <a:r>
              <a:rPr lang="en-US" sz="1800" dirty="0"/>
              <a:t>Sharing: Cloud consumers can share resources like VMs, services, templates, profiles </a:t>
            </a:r>
            <a:r>
              <a:rPr lang="en-US" sz="1800" dirty="0" smtClean="0"/>
              <a:t/>
            </a:r>
            <a:br>
              <a:rPr lang="en-US" sz="1800" dirty="0" smtClean="0"/>
            </a:br>
            <a:r>
              <a:rPr lang="en-US" sz="1800" dirty="0" smtClean="0"/>
              <a:t>with </a:t>
            </a:r>
            <a:r>
              <a:rPr lang="en-US" sz="1800" dirty="0"/>
              <a:t>each other</a:t>
            </a:r>
          </a:p>
        </p:txBody>
      </p:sp>
      <p:pic>
        <p:nvPicPr>
          <p:cNvPr id="1026" name="Picture 2" descr="\\cstor01\data\PM Team\Icons\UserGroup_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87" y="4083126"/>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stor01\data\PM Team\Icons\FabricResources_3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17" y="2552306"/>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cstor01\data\PM Team\Cloud images\Cloud_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17" y="1039240"/>
            <a:ext cx="457200" cy="457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2722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0624" y="1052512"/>
            <a:ext cx="11909451" cy="5505450"/>
          </a:xfrm>
          <a:prstGeom prst="roundRect">
            <a:avLst>
              <a:gd name="adj" fmla="val 9500"/>
            </a:avLst>
          </a:prstGeom>
          <a:no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2651761" y="1593273"/>
            <a:ext cx="9251394" cy="4853247"/>
          </a:xfrm>
          <a:prstGeom prst="roundRect">
            <a:avLst>
              <a:gd name="adj" fmla="val 10204"/>
            </a:avLst>
          </a:prstGeom>
          <a:noFill/>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519112" y="228600"/>
            <a:ext cx="11149013" cy="664797"/>
          </a:xfrm>
        </p:spPr>
        <p:txBody>
          <a:bodyPr/>
          <a:lstStyle/>
          <a:p>
            <a:r>
              <a:rPr lang="en-US" dirty="0" smtClean="0"/>
              <a:t>User Roles and Scope in </a:t>
            </a:r>
            <a:r>
              <a:rPr lang="en-US" dirty="0"/>
              <a:t>VMM 2012</a:t>
            </a:r>
          </a:p>
        </p:txBody>
      </p:sp>
      <p:sp>
        <p:nvSpPr>
          <p:cNvPr id="35" name="Rounded Rectangle 34"/>
          <p:cNvSpPr/>
          <p:nvPr/>
        </p:nvSpPr>
        <p:spPr>
          <a:xfrm>
            <a:off x="4706702" y="2713197"/>
            <a:ext cx="6814738" cy="3459003"/>
          </a:xfrm>
          <a:prstGeom prst="roundRect">
            <a:avLst>
              <a:gd name="adj" fmla="val 10204"/>
            </a:avLst>
          </a:prstGeom>
          <a:solidFill>
            <a:schemeClr val="tx2">
              <a:lumMod val="20000"/>
              <a:lumOff val="80000"/>
              <a:alpha val="5000"/>
            </a:schemeClr>
          </a:solidFill>
          <a:ln>
            <a:solidFill>
              <a:schemeClr val="tx2">
                <a:lumMod val="7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8" name="Group 7"/>
          <p:cNvGrpSpPr/>
          <p:nvPr/>
        </p:nvGrpSpPr>
        <p:grpSpPr>
          <a:xfrm>
            <a:off x="639837" y="4894557"/>
            <a:ext cx="1712326" cy="1174152"/>
            <a:chOff x="3194222" y="3428999"/>
            <a:chExt cx="1827989" cy="1670848"/>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69" y="1260362"/>
            <a:ext cx="952502" cy="12130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284" y="3250599"/>
            <a:ext cx="3914116" cy="2830142"/>
          </a:xfrm>
          <a:prstGeom prst="rect">
            <a:avLst/>
          </a:prstGeom>
        </p:spPr>
      </p:pic>
      <p:grpSp>
        <p:nvGrpSpPr>
          <p:cNvPr id="16" name="Group 15"/>
          <p:cNvGrpSpPr/>
          <p:nvPr/>
        </p:nvGrpSpPr>
        <p:grpSpPr>
          <a:xfrm>
            <a:off x="2952492" y="4939715"/>
            <a:ext cx="1712326" cy="1174152"/>
            <a:chOff x="3194222" y="3428999"/>
            <a:chExt cx="1827989" cy="1670848"/>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grpSp>
        <p:nvGrpSpPr>
          <p:cNvPr id="17" name="Group 16"/>
          <p:cNvGrpSpPr/>
          <p:nvPr/>
        </p:nvGrpSpPr>
        <p:grpSpPr>
          <a:xfrm>
            <a:off x="5216495" y="4894557"/>
            <a:ext cx="1712326" cy="1174152"/>
            <a:chOff x="3194222" y="3428999"/>
            <a:chExt cx="1827989" cy="1670848"/>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22" y="3428999"/>
              <a:ext cx="1377778" cy="151111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590" y="3962400"/>
              <a:ext cx="831211" cy="1137447"/>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62400"/>
              <a:ext cx="831211" cy="1137447"/>
            </a:xfrm>
            <a:prstGeom prst="rect">
              <a:avLst/>
            </a:prstGeom>
          </p:spPr>
        </p:pic>
      </p:grpSp>
      <p:sp>
        <p:nvSpPr>
          <p:cNvPr id="19" name="TextBox 18"/>
          <p:cNvSpPr txBox="1"/>
          <p:nvPr/>
        </p:nvSpPr>
        <p:spPr>
          <a:xfrm>
            <a:off x="750956" y="2466976"/>
            <a:ext cx="1260281" cy="307777"/>
          </a:xfrm>
          <a:prstGeom prst="rect">
            <a:avLst/>
          </a:prstGeom>
          <a:noFill/>
        </p:spPr>
        <p:txBody>
          <a:bodyPr wrap="none" rtlCol="0">
            <a:spAutoFit/>
          </a:bodyPr>
          <a:lstStyle/>
          <a:p>
            <a:pPr algn="ctr"/>
            <a:r>
              <a:rPr lang="en-US" sz="1400" b="1" dirty="0">
                <a:solidFill>
                  <a:schemeClr val="tx2">
                    <a:lumMod val="40000"/>
                    <a:lumOff val="60000"/>
                  </a:schemeClr>
                </a:solidFill>
                <a:latin typeface="Segoe UI" pitchFamily="34" charset="0"/>
                <a:cs typeface="Segoe UI" pitchFamily="34" charset="0"/>
              </a:rPr>
              <a:t>VMM</a:t>
            </a:r>
            <a:r>
              <a:rPr lang="en-US" sz="1400" b="1" dirty="0" smtClean="0">
                <a:solidFill>
                  <a:schemeClr val="accent3"/>
                </a:solidFill>
                <a:latin typeface="Segoe UI" pitchFamily="34" charset="0"/>
                <a:cs typeface="Segoe UI" pitchFamily="34" charset="0"/>
              </a:rPr>
              <a:t> </a:t>
            </a:r>
            <a:r>
              <a:rPr lang="en-US" sz="1400" b="1" dirty="0">
                <a:solidFill>
                  <a:schemeClr val="tx2">
                    <a:lumMod val="40000"/>
                    <a:lumOff val="60000"/>
                  </a:schemeClr>
                </a:solidFill>
                <a:latin typeface="Segoe UI" pitchFamily="34" charset="0"/>
                <a:cs typeface="Segoe UI" pitchFamily="34" charset="0"/>
              </a:rPr>
              <a:t>Admin</a:t>
            </a:r>
          </a:p>
        </p:txBody>
      </p:sp>
      <p:grpSp>
        <p:nvGrpSpPr>
          <p:cNvPr id="3" name="Group 2"/>
          <p:cNvGrpSpPr/>
          <p:nvPr/>
        </p:nvGrpSpPr>
        <p:grpSpPr>
          <a:xfrm>
            <a:off x="2764760" y="2020592"/>
            <a:ext cx="1666064" cy="1432221"/>
            <a:chOff x="4256379" y="1518343"/>
            <a:chExt cx="1666064" cy="1432221"/>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91050" y="1518343"/>
              <a:ext cx="865347" cy="1062932"/>
            </a:xfrm>
            <a:prstGeom prst="rect">
              <a:avLst/>
            </a:prstGeom>
          </p:spPr>
        </p:pic>
        <p:sp>
          <p:nvSpPr>
            <p:cNvPr id="20" name="TextBox 19"/>
            <p:cNvSpPr txBox="1"/>
            <p:nvPr/>
          </p:nvSpPr>
          <p:spPr>
            <a:xfrm>
              <a:off x="4256379" y="2642787"/>
              <a:ext cx="1666064" cy="307777"/>
            </a:xfrm>
            <a:prstGeom prst="rect">
              <a:avLst/>
            </a:prstGeom>
            <a:noFill/>
          </p:spPr>
          <p:txBody>
            <a:bodyPr wrap="square" rtlCol="0">
              <a:spAutoFit/>
            </a:bodyPr>
            <a:lstStyle/>
            <a:p>
              <a:r>
                <a:rPr lang="en-US" sz="1400" b="1" dirty="0" smtClean="0">
                  <a:solidFill>
                    <a:schemeClr val="tx2">
                      <a:lumMod val="40000"/>
                      <a:lumOff val="60000"/>
                    </a:schemeClr>
                  </a:solidFill>
                  <a:latin typeface="Segoe UI" pitchFamily="34" charset="0"/>
                  <a:cs typeface="Segoe UI" pitchFamily="34" charset="0"/>
                </a:rPr>
                <a:t>Delegated Admin</a:t>
              </a:r>
            </a:p>
          </p:txBody>
        </p:sp>
      </p:grpSp>
      <p:grpSp>
        <p:nvGrpSpPr>
          <p:cNvPr id="36" name="Group 35"/>
          <p:cNvGrpSpPr/>
          <p:nvPr/>
        </p:nvGrpSpPr>
        <p:grpSpPr>
          <a:xfrm>
            <a:off x="4988683" y="3141850"/>
            <a:ext cx="1651735" cy="1251698"/>
            <a:chOff x="4649104" y="1866979"/>
            <a:chExt cx="2450140" cy="1876251"/>
          </a:xfrm>
        </p:grpSpPr>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7138" y="1866979"/>
              <a:ext cx="1151878" cy="1371599"/>
            </a:xfrm>
            <a:prstGeom prst="rect">
              <a:avLst/>
            </a:prstGeom>
          </p:spPr>
        </p:pic>
        <p:sp>
          <p:nvSpPr>
            <p:cNvPr id="39" name="TextBox 38"/>
            <p:cNvSpPr txBox="1"/>
            <p:nvPr/>
          </p:nvSpPr>
          <p:spPr>
            <a:xfrm>
              <a:off x="4649104" y="3281883"/>
              <a:ext cx="2450140" cy="461347"/>
            </a:xfrm>
            <a:prstGeom prst="rect">
              <a:avLst/>
            </a:prstGeom>
            <a:noFill/>
          </p:spPr>
          <p:txBody>
            <a:bodyPr wrap="none" rtlCol="0">
              <a:spAutoFit/>
            </a:bodyPr>
            <a:lstStyle/>
            <a:p>
              <a:pPr algn="ctr"/>
              <a:r>
                <a:rPr lang="en-US" sz="1400" b="1" dirty="0" smtClean="0">
                  <a:solidFill>
                    <a:schemeClr val="tx2">
                      <a:lumMod val="40000"/>
                      <a:lumOff val="60000"/>
                    </a:schemeClr>
                  </a:solidFill>
                  <a:latin typeface="Segoe UI" pitchFamily="34" charset="0"/>
                  <a:cs typeface="Segoe UI" pitchFamily="34" charset="0"/>
                </a:rPr>
                <a:t>Read-only Admin</a:t>
              </a:r>
            </a:p>
          </p:txBody>
        </p:sp>
      </p:grpSp>
      <p:grpSp>
        <p:nvGrpSpPr>
          <p:cNvPr id="41" name="Group 40"/>
          <p:cNvGrpSpPr/>
          <p:nvPr/>
        </p:nvGrpSpPr>
        <p:grpSpPr>
          <a:xfrm>
            <a:off x="8692775" y="3846371"/>
            <a:ext cx="1522340" cy="1246244"/>
            <a:chOff x="6715304" y="1709921"/>
            <a:chExt cx="2053423" cy="1868079"/>
          </a:xfrm>
        </p:grpSpPr>
        <p:sp>
          <p:nvSpPr>
            <p:cNvPr id="43" name="TextBox 42"/>
            <p:cNvSpPr txBox="1"/>
            <p:nvPr/>
          </p:nvSpPr>
          <p:spPr>
            <a:xfrm>
              <a:off x="6715304" y="3116652"/>
              <a:ext cx="2053423" cy="461348"/>
            </a:xfrm>
            <a:prstGeom prst="rect">
              <a:avLst/>
            </a:prstGeom>
            <a:noFill/>
          </p:spPr>
          <p:txBody>
            <a:bodyPr wrap="none" rtlCol="0">
              <a:spAutoFit/>
            </a:bodyPr>
            <a:lstStyle/>
            <a:p>
              <a:pPr algn="ctr"/>
              <a:r>
                <a:rPr lang="en-US" sz="1400" dirty="0" smtClean="0">
                  <a:solidFill>
                    <a:schemeClr val="bg1"/>
                  </a:solidFill>
                  <a:latin typeface="Segoe UI" pitchFamily="34" charset="0"/>
                  <a:cs typeface="Segoe UI" pitchFamily="34" charset="0"/>
                </a:rPr>
                <a:t>Self-Service User</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5342" y="1709921"/>
              <a:ext cx="984738" cy="1371602"/>
            </a:xfrm>
            <a:prstGeom prst="rect">
              <a:avLst/>
            </a:prstGeom>
          </p:spPr>
        </p:pic>
      </p:grpSp>
      <p:pic>
        <p:nvPicPr>
          <p:cNvPr id="1026"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1027" y="5080078"/>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2309" y="553476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652" y="578056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7088" y="579021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8942" y="583956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2378" y="584921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900" y="575425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8336" y="5763909"/>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stor01\data\PM Team\Icons\VirtualMachine_3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0078" y="5080078"/>
            <a:ext cx="304800" cy="304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1026" idx="3"/>
            <a:endCxn id="12" idx="1"/>
          </p:cNvCxnSpPr>
          <p:nvPr/>
        </p:nvCxnSpPr>
        <p:spPr>
          <a:xfrm>
            <a:off x="9055827" y="5232478"/>
            <a:ext cx="317300" cy="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2" idx="5"/>
            <a:endCxn id="49" idx="1"/>
          </p:cNvCxnSpPr>
          <p:nvPr/>
        </p:nvCxnSpPr>
        <p:spPr>
          <a:xfrm>
            <a:off x="9534763" y="5232478"/>
            <a:ext cx="295315" cy="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12" idx="3"/>
            <a:endCxn id="37" idx="0"/>
          </p:cNvCxnSpPr>
          <p:nvPr/>
        </p:nvCxnSpPr>
        <p:spPr>
          <a:xfrm flipH="1">
            <a:off x="9444709" y="5367561"/>
            <a:ext cx="9236" cy="167200"/>
          </a:xfrm>
          <a:prstGeom prst="line">
            <a:avLst/>
          </a:prstGeom>
          <a:ln>
            <a:solidFill>
              <a:srgbClr val="97FFFF"/>
            </a:solidFill>
          </a:ln>
        </p:spPr>
        <p:style>
          <a:lnRef idx="2">
            <a:schemeClr val="accent1"/>
          </a:lnRef>
          <a:fillRef idx="0">
            <a:schemeClr val="accent1"/>
          </a:fillRef>
          <a:effectRef idx="1">
            <a:schemeClr val="accent1"/>
          </a:effectRef>
          <a:fontRef idx="minor">
            <a:schemeClr val="tx1"/>
          </a:fontRef>
        </p:style>
      </p:cxnSp>
      <p:sp>
        <p:nvSpPr>
          <p:cNvPr id="12" name="Isosceles Triangle 11"/>
          <p:cNvSpPr/>
          <p:nvPr/>
        </p:nvSpPr>
        <p:spPr bwMode="auto">
          <a:xfrm>
            <a:off x="9292309" y="5097395"/>
            <a:ext cx="323272" cy="270166"/>
          </a:xfrm>
          <a:prstGeom prst="triangle">
            <a:avLst/>
          </a:prstGeom>
          <a:noFill/>
          <a:ln>
            <a:solidFill>
              <a:srgbClr val="97FFFF"/>
            </a:solid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11805966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7" y="190500"/>
            <a:ext cx="10969943" cy="685800"/>
          </a:xfrm>
        </p:spPr>
        <p:txBody>
          <a:bodyPr>
            <a:normAutofit/>
          </a:bodyPr>
          <a:lstStyle/>
          <a:p>
            <a:r>
              <a:rPr lang="en-US" dirty="0" smtClean="0"/>
              <a:t>System Center Concero</a:t>
            </a:r>
            <a:endParaRPr lang="en-US" dirty="0"/>
          </a:p>
        </p:txBody>
      </p:sp>
      <p:sp>
        <p:nvSpPr>
          <p:cNvPr id="85" name="Content Placeholder 2"/>
          <p:cNvSpPr>
            <a:spLocks noGrp="1"/>
          </p:cNvSpPr>
          <p:nvPr>
            <p:ph idx="1"/>
          </p:nvPr>
        </p:nvSpPr>
        <p:spPr>
          <a:xfrm>
            <a:off x="419311" y="5368348"/>
            <a:ext cx="5810007" cy="1551194"/>
          </a:xfrm>
        </p:spPr>
        <p:txBody>
          <a:bodyPr/>
          <a:lstStyle/>
          <a:p>
            <a:pPr marL="0" indent="0">
              <a:buNone/>
            </a:pPr>
            <a:r>
              <a:rPr lang="en-US" sz="2400" dirty="0" smtClean="0"/>
              <a:t>VMM – </a:t>
            </a:r>
            <a:r>
              <a:rPr lang="en-US" sz="2400" dirty="0" err="1" smtClean="0"/>
              <a:t>IaaS</a:t>
            </a:r>
            <a:r>
              <a:rPr lang="en-US" sz="2400" dirty="0" smtClean="0"/>
              <a:t> Private Clouds</a:t>
            </a:r>
          </a:p>
          <a:p>
            <a:pPr marL="287338" indent="-287338"/>
            <a:r>
              <a:rPr lang="en-US" sz="1800" dirty="0" smtClean="0"/>
              <a:t>Manage services across multiple VMM servers</a:t>
            </a:r>
          </a:p>
          <a:p>
            <a:pPr marL="287338" indent="-287338"/>
            <a:r>
              <a:rPr lang="en-US" sz="1800" dirty="0" smtClean="0"/>
              <a:t>Web based – self service experience</a:t>
            </a:r>
          </a:p>
          <a:p>
            <a:endParaRPr lang="en-US" sz="1800" dirty="0" smtClean="0"/>
          </a:p>
          <a:p>
            <a:endParaRPr lang="en-US" sz="1800" dirty="0"/>
          </a:p>
        </p:txBody>
      </p:sp>
      <p:sp>
        <p:nvSpPr>
          <p:cNvPr id="4" name="TextBox 3"/>
          <p:cNvSpPr txBox="1"/>
          <p:nvPr/>
        </p:nvSpPr>
        <p:spPr>
          <a:xfrm>
            <a:off x="2480726" y="3975156"/>
            <a:ext cx="8060810" cy="1231106"/>
          </a:xfrm>
          <a:prstGeom prst="rect">
            <a:avLst/>
          </a:prstGeom>
          <a:noFill/>
        </p:spPr>
        <p:txBody>
          <a:bodyPr wrap="square" rtlCol="0">
            <a:spAutoFit/>
          </a:bodyPr>
          <a:lstStyle/>
          <a:p>
            <a:r>
              <a:rPr lang="en-US" sz="2000" b="1" dirty="0" smtClean="0"/>
              <a:t>Customer Problems Addressed</a:t>
            </a:r>
          </a:p>
          <a:p>
            <a:pPr marL="342900" indent="-342900">
              <a:buFont typeface="+mj-lt"/>
              <a:buAutoNum type="arabicPeriod"/>
            </a:pPr>
            <a:r>
              <a:rPr lang="en-US" dirty="0" smtClean="0"/>
              <a:t>Bring multiple clouds under IT management processes</a:t>
            </a:r>
          </a:p>
          <a:p>
            <a:pPr marL="342900" indent="-342900">
              <a:buFont typeface="+mj-lt"/>
              <a:buAutoNum type="arabicPeriod"/>
            </a:pPr>
            <a:r>
              <a:rPr lang="en-US" dirty="0" smtClean="0"/>
              <a:t>Visibility and control into services deployed in multiple clouds</a:t>
            </a:r>
          </a:p>
          <a:p>
            <a:pPr marL="342900" indent="-342900">
              <a:buFont typeface="+mj-lt"/>
              <a:buAutoNum type="arabicPeriod"/>
            </a:pPr>
            <a:r>
              <a:rPr lang="en-US" dirty="0" smtClean="0"/>
              <a:t>Self-Service agility for service owners</a:t>
            </a:r>
            <a:endParaRPr lang="en-US" sz="2400" dirty="0"/>
          </a:p>
        </p:txBody>
      </p:sp>
      <p:grpSp>
        <p:nvGrpSpPr>
          <p:cNvPr id="6" name="Group 5"/>
          <p:cNvGrpSpPr/>
          <p:nvPr/>
        </p:nvGrpSpPr>
        <p:grpSpPr>
          <a:xfrm>
            <a:off x="3674189" y="1001034"/>
            <a:ext cx="4840447" cy="3012222"/>
            <a:chOff x="2131622" y="1001034"/>
            <a:chExt cx="4840447" cy="3012222"/>
          </a:xfrm>
        </p:grpSpPr>
        <p:grpSp>
          <p:nvGrpSpPr>
            <p:cNvPr id="3" name="Group 2"/>
            <p:cNvGrpSpPr/>
            <p:nvPr/>
          </p:nvGrpSpPr>
          <p:grpSpPr>
            <a:xfrm>
              <a:off x="3035763" y="3503312"/>
              <a:ext cx="3649667" cy="509944"/>
              <a:chOff x="3035763" y="3569987"/>
              <a:chExt cx="3649667" cy="509944"/>
            </a:xfrm>
          </p:grpSpPr>
          <p:sp>
            <p:nvSpPr>
              <p:cNvPr id="8" name="Right Brace 7"/>
              <p:cNvSpPr/>
              <p:nvPr/>
            </p:nvSpPr>
            <p:spPr>
              <a:xfrm rot="5400000">
                <a:off x="4736430" y="1869320"/>
                <a:ext cx="248334" cy="3649667"/>
              </a:xfrm>
              <a:prstGeom prst="rightBrace">
                <a:avLst>
                  <a:gd name="adj1" fmla="val 77222"/>
                  <a:gd name="adj2" fmla="val 49793"/>
                </a:avLst>
              </a:prstGeom>
              <a:ln w="1587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819350" y="3818321"/>
                <a:ext cx="2207729" cy="261610"/>
              </a:xfrm>
              <a:prstGeom prst="rect">
                <a:avLst/>
              </a:prstGeom>
              <a:noFill/>
            </p:spPr>
            <p:txBody>
              <a:bodyPr wrap="square" rtlCol="0">
                <a:spAutoFit/>
              </a:bodyPr>
              <a:lstStyle/>
              <a:p>
                <a:pPr algn="ctr"/>
                <a:r>
                  <a:rPr lang="en-US" sz="1100" b="1" dirty="0" smtClean="0">
                    <a:solidFill>
                      <a:srgbClr val="FFC000"/>
                    </a:solidFill>
                  </a:rPr>
                  <a:t>Concero 1.0</a:t>
                </a:r>
                <a:endParaRPr lang="en-US" sz="1100" b="1" dirty="0">
                  <a:solidFill>
                    <a:srgbClr val="FFC000"/>
                  </a:solidFill>
                </a:endParaRPr>
              </a:p>
            </p:txBody>
          </p:sp>
        </p:grpSp>
        <p:sp>
          <p:nvSpPr>
            <p:cNvPr id="88" name="Rounded Rectangle 87"/>
            <p:cNvSpPr/>
            <p:nvPr/>
          </p:nvSpPr>
          <p:spPr>
            <a:xfrm>
              <a:off x="2897746" y="1056763"/>
              <a:ext cx="2269676" cy="2363536"/>
            </a:xfrm>
            <a:prstGeom prst="round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Single Corner Rectangle 88"/>
            <p:cNvSpPr/>
            <p:nvPr/>
          </p:nvSpPr>
          <p:spPr bwMode="auto">
            <a:xfrm>
              <a:off x="2678806" y="1375002"/>
              <a:ext cx="4293263" cy="550819"/>
            </a:xfrm>
            <a:prstGeom prst="round1Rect">
              <a:avLst>
                <a:gd name="adj" fmla="val 6329"/>
              </a:avLst>
            </a:prstGeom>
            <a:solidFill>
              <a:schemeClr val="accent1"/>
            </a:solidFill>
            <a:ln>
              <a:solidFill>
                <a:schemeClr val="tx2">
                  <a:lumMod val="75000"/>
                </a:schemeClr>
              </a:solid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chilly" dir="t"/>
            </a:scene3d>
            <a:sp3d prstMaterial="metal">
              <a:bevelT/>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pPr>
              <a:endParaRPr lang="en-US" altLang="zh-CN" sz="500" kern="0" dirty="0">
                <a:solidFill>
                  <a:srgbClr val="FFFFFF"/>
                </a:solidFill>
                <a:effectLst>
                  <a:outerShdw blurRad="38100" dist="38100" dir="2700000" algn="tl">
                    <a:srgbClr val="000000">
                      <a:alpha val="43137"/>
                    </a:srgbClr>
                  </a:outerShdw>
                </a:effectLst>
                <a:latin typeface="Segoe Semibold" pitchFamily="34" charset="0"/>
              </a:endParaRPr>
            </a:p>
          </p:txBody>
        </p:sp>
        <p:pic>
          <p:nvPicPr>
            <p:cNvPr id="95" name="Picture 2" descr="W:\TRANSFER\MBupload\SERVER-new\Logo\SystemCenter\SystemCenter\SysCnt_h_rgb_r.png"/>
            <p:cNvPicPr>
              <a:picLocks noChangeAspect="1" noChangeArrowheads="1"/>
            </p:cNvPicPr>
            <p:nvPr/>
          </p:nvPicPr>
          <p:blipFill>
            <a:blip r:embed="rId3"/>
            <a:srcRect/>
            <a:stretch>
              <a:fillRect/>
            </a:stretch>
          </p:blipFill>
          <p:spPr bwMode="auto">
            <a:xfrm>
              <a:off x="3343995" y="1452262"/>
              <a:ext cx="1920844" cy="398363"/>
            </a:xfrm>
            <a:prstGeom prst="rect">
              <a:avLst/>
            </a:prstGeom>
            <a:noFill/>
            <a:ln w="9525">
              <a:noFill/>
              <a:miter lim="800000"/>
              <a:headEnd/>
              <a:tailEnd/>
            </a:ln>
          </p:spPr>
        </p:pic>
        <p:grpSp>
          <p:nvGrpSpPr>
            <p:cNvPr id="98" name="Group 97"/>
            <p:cNvGrpSpPr/>
            <p:nvPr/>
          </p:nvGrpSpPr>
          <p:grpSpPr>
            <a:xfrm>
              <a:off x="2131622" y="2024334"/>
              <a:ext cx="451983" cy="1245033"/>
              <a:chOff x="418405" y="3042466"/>
              <a:chExt cx="381685" cy="1131938"/>
            </a:xfrm>
          </p:grpSpPr>
          <p:sp>
            <p:nvSpPr>
              <p:cNvPr id="99" name="Down Arrow 98"/>
              <p:cNvSpPr/>
              <p:nvPr/>
            </p:nvSpPr>
            <p:spPr>
              <a:xfrm rot="10800000">
                <a:off x="418408" y="3052839"/>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grpSp>
            <p:nvGrpSpPr>
              <p:cNvPr id="100" name="Group 99"/>
              <p:cNvGrpSpPr/>
              <p:nvPr/>
            </p:nvGrpSpPr>
            <p:grpSpPr>
              <a:xfrm>
                <a:off x="418405" y="3042466"/>
                <a:ext cx="381682" cy="1131938"/>
                <a:chOff x="418405" y="3225516"/>
                <a:chExt cx="381682" cy="1131938"/>
              </a:xfrm>
            </p:grpSpPr>
            <p:sp>
              <p:nvSpPr>
                <p:cNvPr id="101" name="Down Arrow 100"/>
                <p:cNvSpPr/>
                <p:nvPr/>
              </p:nvSpPr>
              <p:spPr>
                <a:xfrm>
                  <a:off x="418405" y="3661507"/>
                  <a:ext cx="381682" cy="69594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102" name="TextBox 101"/>
                <p:cNvSpPr txBox="1"/>
                <p:nvPr/>
              </p:nvSpPr>
              <p:spPr>
                <a:xfrm rot="16200000">
                  <a:off x="22446" y="3684922"/>
                  <a:ext cx="1126737" cy="207926"/>
                </a:xfrm>
                <a:prstGeom prst="rect">
                  <a:avLst/>
                </a:prstGeom>
                <a:noFill/>
              </p:spPr>
              <p:txBody>
                <a:bodyPr wrap="square" rtlCol="0">
                  <a:spAutoFit/>
                </a:bodyPr>
                <a:lstStyle/>
                <a:p>
                  <a:pPr algn="ctr"/>
                  <a:r>
                    <a:rPr lang="en-US" sz="1000" dirty="0" smtClean="0">
                      <a:solidFill>
                        <a:schemeClr val="bg2"/>
                      </a:solidFill>
                    </a:rPr>
                    <a:t>Fabric</a:t>
                  </a:r>
                  <a:endParaRPr lang="en-US" sz="1000" dirty="0">
                    <a:solidFill>
                      <a:schemeClr val="bg2"/>
                    </a:solidFill>
                  </a:endParaRPr>
                </a:p>
              </p:txBody>
            </p:sp>
          </p:grpSp>
        </p:grpSp>
        <p:grpSp>
          <p:nvGrpSpPr>
            <p:cNvPr id="103" name="Group 102"/>
            <p:cNvGrpSpPr/>
            <p:nvPr/>
          </p:nvGrpSpPr>
          <p:grpSpPr>
            <a:xfrm>
              <a:off x="3035764" y="2059117"/>
              <a:ext cx="2299108" cy="1154392"/>
              <a:chOff x="1270223" y="2955332"/>
              <a:chExt cx="1885779" cy="935199"/>
            </a:xfrm>
          </p:grpSpPr>
          <p:grpSp>
            <p:nvGrpSpPr>
              <p:cNvPr id="104" name="Group 103"/>
              <p:cNvGrpSpPr/>
              <p:nvPr/>
            </p:nvGrpSpPr>
            <p:grpSpPr>
              <a:xfrm>
                <a:off x="1483862" y="2955332"/>
                <a:ext cx="1672140" cy="702268"/>
                <a:chOff x="1270223" y="3188263"/>
                <a:chExt cx="1672140" cy="702268"/>
              </a:xfrm>
            </p:grpSpPr>
            <p:sp>
              <p:nvSpPr>
                <p:cNvPr id="117" name="Round Single Corner Rectangle 116"/>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18" name="Round Single Corner Rectangle 117"/>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19" name="Round Single Corner Rectangle 118"/>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120" name="Picture 2" descr="W:\TRANSFER\MBupload\SERVER-new\Logo\SystemCenter\SystemCenter\SysCnt_h_rgb_r.png"/>
                <p:cNvPicPr>
                  <a:picLocks noChangeAspect="1" noChangeArrowheads="1"/>
                </p:cNvPicPr>
                <p:nvPr/>
              </p:nvPicPr>
              <p:blipFill>
                <a:blip r:embed="rId3"/>
                <a:srcRect/>
                <a:stretch>
                  <a:fillRect/>
                </a:stretch>
              </p:blipFill>
              <p:spPr bwMode="auto">
                <a:xfrm>
                  <a:off x="1358693" y="3279241"/>
                  <a:ext cx="681211" cy="200700"/>
                </a:xfrm>
                <a:prstGeom prst="rect">
                  <a:avLst/>
                </a:prstGeom>
                <a:noFill/>
                <a:ln w="9525">
                  <a:noFill/>
                  <a:miter lim="800000"/>
                  <a:headEnd/>
                  <a:tailEnd/>
                </a:ln>
              </p:spPr>
            </p:pic>
            <p:sp>
              <p:nvSpPr>
                <p:cNvPr id="121" name="TextBox 120"/>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105" name="Group 104"/>
              <p:cNvGrpSpPr/>
              <p:nvPr/>
            </p:nvGrpSpPr>
            <p:grpSpPr>
              <a:xfrm>
                <a:off x="1392417" y="3080302"/>
                <a:ext cx="1672140" cy="702268"/>
                <a:chOff x="1270223" y="3188263"/>
                <a:chExt cx="1672140" cy="702268"/>
              </a:xfrm>
            </p:grpSpPr>
            <p:sp>
              <p:nvSpPr>
                <p:cNvPr id="112" name="Round Single Corner Rectangle 111"/>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13" name="Round Single Corner Rectangle 112"/>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14" name="Round Single Corner Rectangle 113"/>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115" name="Picture 2" descr="W:\TRANSFER\MBupload\SERVER-new\Logo\SystemCenter\SystemCenter\SysCnt_h_rgb_r.png"/>
                <p:cNvPicPr>
                  <a:picLocks noChangeAspect="1" noChangeArrowheads="1"/>
                </p:cNvPicPr>
                <p:nvPr/>
              </p:nvPicPr>
              <p:blipFill>
                <a:blip r:embed="rId3"/>
                <a:srcRect/>
                <a:stretch>
                  <a:fillRect/>
                </a:stretch>
              </p:blipFill>
              <p:spPr bwMode="auto">
                <a:xfrm>
                  <a:off x="1358693" y="3279241"/>
                  <a:ext cx="681211" cy="200700"/>
                </a:xfrm>
                <a:prstGeom prst="rect">
                  <a:avLst/>
                </a:prstGeom>
                <a:noFill/>
                <a:ln w="9525">
                  <a:noFill/>
                  <a:miter lim="800000"/>
                  <a:headEnd/>
                  <a:tailEnd/>
                </a:ln>
              </p:spPr>
            </p:pic>
            <p:sp>
              <p:nvSpPr>
                <p:cNvPr id="116" name="TextBox 115"/>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nvGrpSpPr>
              <p:cNvPr id="106" name="Group 105"/>
              <p:cNvGrpSpPr/>
              <p:nvPr/>
            </p:nvGrpSpPr>
            <p:grpSpPr>
              <a:xfrm>
                <a:off x="1270223" y="3188263"/>
                <a:ext cx="1672140" cy="702268"/>
                <a:chOff x="1270223" y="3188263"/>
                <a:chExt cx="1672140" cy="702268"/>
              </a:xfrm>
            </p:grpSpPr>
            <p:sp>
              <p:nvSpPr>
                <p:cNvPr id="107" name="Round Single Corner Rectangle 106"/>
                <p:cNvSpPr/>
                <p:nvPr/>
              </p:nvSpPr>
              <p:spPr bwMode="auto">
                <a:xfrm>
                  <a:off x="1270223" y="3188263"/>
                  <a:ext cx="1442535" cy="702268"/>
                </a:xfrm>
                <a:prstGeom prst="round1Rect">
                  <a:avLst>
                    <a:gd name="adj" fmla="val 10174"/>
                  </a:avLst>
                </a:prstGeom>
                <a:solidFill>
                  <a:schemeClr val="tx2">
                    <a:lumMod val="75000"/>
                  </a:schemeClr>
                </a:solidFill>
                <a:ln>
                  <a:noFill/>
                  <a:headEnd type="none" w="med" len="med"/>
                  <a:tailEnd type="none" w="med" len="med"/>
                </a:ln>
                <a:effectLst/>
                <a:scene3d>
                  <a:camera prst="orthographicFront">
                    <a:rot lat="0" lon="0" rev="0"/>
                  </a:camera>
                  <a:lightRig rig="threePt" dir="t">
                    <a:rot lat="0" lon="0" rev="1200000"/>
                  </a:lightRig>
                </a:scene3d>
                <a:sp3d/>
              </p:spPr>
              <p:txBody>
                <a:bodyPr vert="vert270" wrap="square" lIns="91436" tIns="45718" rIns="91436" bIns="45718" numCol="1" rtlCol="0" anchor="t"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500" kern="0" dirty="0" smtClean="0">
                    <a:solidFill>
                      <a:srgbClr val="FFFFFF"/>
                    </a:solidFill>
                    <a:effectLst>
                      <a:outerShdw blurRad="38100" dist="38100" dir="2700000" algn="tl">
                        <a:srgbClr val="000000">
                          <a:alpha val="43137"/>
                        </a:srgbClr>
                      </a:outerShdw>
                    </a:effectLst>
                    <a:latin typeface="Segoe Semibold" pitchFamily="34" charset="0"/>
                  </a:endParaRPr>
                </a:p>
              </p:txBody>
            </p:sp>
            <p:sp>
              <p:nvSpPr>
                <p:cNvPr id="108" name="Round Single Corner Rectangle 107"/>
                <p:cNvSpPr/>
                <p:nvPr/>
              </p:nvSpPr>
              <p:spPr bwMode="auto">
                <a:xfrm>
                  <a:off x="1309402" y="3254350"/>
                  <a:ext cx="1358989" cy="250482"/>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endParaRPr lang="en-US" altLang="zh-CN" sz="400" kern="0" dirty="0" smtClean="0">
                    <a:solidFill>
                      <a:schemeClr val="bg1"/>
                    </a:solidFill>
                    <a:latin typeface="Segoe Semibold" pitchFamily="34" charset="0"/>
                  </a:endParaRPr>
                </a:p>
              </p:txBody>
            </p:sp>
            <p:sp>
              <p:nvSpPr>
                <p:cNvPr id="109" name="Round Single Corner Rectangle 108"/>
                <p:cNvSpPr/>
                <p:nvPr/>
              </p:nvSpPr>
              <p:spPr>
                <a:xfrm>
                  <a:off x="1303526" y="3601043"/>
                  <a:ext cx="1364864" cy="197984"/>
                </a:xfrm>
                <a:prstGeom prst="round1Rect">
                  <a:avLst/>
                </a:prstGeom>
                <a:gradFill>
                  <a:gsLst>
                    <a:gs pos="0">
                      <a:srgbClr val="651B07"/>
                    </a:gs>
                    <a:gs pos="50000">
                      <a:srgbClr val="AC2E0C"/>
                    </a:gs>
                    <a:gs pos="100000">
                      <a:srgbClr val="D3390F"/>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700" kern="0" dirty="0" smtClean="0">
                      <a:solidFill>
                        <a:srgbClr val="FFFFFF"/>
                      </a:solidFill>
                      <a:latin typeface="Segoe Semibold" pitchFamily="34" charset="0"/>
                    </a:rPr>
                    <a:t>Hyper-V, VMware, </a:t>
                  </a:r>
                  <a:r>
                    <a:rPr lang="en-US" altLang="zh-CN" sz="700" kern="0" dirty="0" err="1" smtClean="0">
                      <a:solidFill>
                        <a:srgbClr val="FFFFFF"/>
                      </a:solidFill>
                      <a:latin typeface="Segoe Semibold" pitchFamily="34" charset="0"/>
                    </a:rPr>
                    <a:t>Xen</a:t>
                  </a:r>
                  <a:endParaRPr lang="en-US" altLang="zh-CN" sz="700" kern="0" dirty="0" smtClean="0">
                    <a:solidFill>
                      <a:srgbClr val="FFFFFF"/>
                    </a:solidFill>
                    <a:latin typeface="Segoe Semibold" pitchFamily="34" charset="0"/>
                  </a:endParaRPr>
                </a:p>
              </p:txBody>
            </p:sp>
            <p:pic>
              <p:nvPicPr>
                <p:cNvPr id="110" name="Picture 2" descr="W:\TRANSFER\MBupload\SERVER-new\Logo\SystemCenter\SystemCenter\SysCnt_h_rgb_r.png"/>
                <p:cNvPicPr>
                  <a:picLocks noChangeAspect="1" noChangeArrowheads="1"/>
                </p:cNvPicPr>
                <p:nvPr/>
              </p:nvPicPr>
              <p:blipFill>
                <a:blip r:embed="rId3"/>
                <a:srcRect/>
                <a:stretch>
                  <a:fillRect/>
                </a:stretch>
              </p:blipFill>
              <p:spPr bwMode="auto">
                <a:xfrm>
                  <a:off x="1358693" y="3279241"/>
                  <a:ext cx="681211" cy="200700"/>
                </a:xfrm>
                <a:prstGeom prst="rect">
                  <a:avLst/>
                </a:prstGeom>
                <a:noFill/>
                <a:ln w="9525">
                  <a:noFill/>
                  <a:miter lim="800000"/>
                  <a:headEnd/>
                  <a:tailEnd/>
                </a:ln>
              </p:spPr>
            </p:pic>
            <p:sp>
              <p:nvSpPr>
                <p:cNvPr id="111" name="TextBox 110"/>
                <p:cNvSpPr txBox="1"/>
                <p:nvPr/>
              </p:nvSpPr>
              <p:spPr>
                <a:xfrm>
                  <a:off x="1981557" y="3322048"/>
                  <a:ext cx="960806" cy="138868"/>
                </a:xfrm>
                <a:prstGeom prst="rect">
                  <a:avLst/>
                </a:prstGeom>
                <a:noFill/>
              </p:spPr>
              <p:txBody>
                <a:bodyPr wrap="square" rtlCol="0">
                  <a:spAutoFit/>
                </a:bodyPr>
                <a:lstStyle/>
                <a:p>
                  <a:r>
                    <a:rPr lang="en-US" sz="600" dirty="0" smtClean="0">
                      <a:solidFill>
                        <a:schemeClr val="bg1"/>
                      </a:solidFill>
                    </a:rPr>
                    <a:t>VMM 2012</a:t>
                  </a:r>
                  <a:endParaRPr lang="en-US" sz="600" dirty="0">
                    <a:solidFill>
                      <a:schemeClr val="bg1"/>
                    </a:solidFill>
                  </a:endParaRPr>
                </a:p>
              </p:txBody>
            </p:sp>
          </p:grpSp>
        </p:grpSp>
        <p:sp>
          <p:nvSpPr>
            <p:cNvPr id="122" name="TextBox 121"/>
            <p:cNvSpPr txBox="1"/>
            <p:nvPr/>
          </p:nvSpPr>
          <p:spPr>
            <a:xfrm>
              <a:off x="3042499" y="1007602"/>
              <a:ext cx="1997412" cy="285694"/>
            </a:xfrm>
            <a:prstGeom prst="rect">
              <a:avLst/>
            </a:prstGeom>
            <a:noFill/>
          </p:spPr>
          <p:txBody>
            <a:bodyPr wrap="square" rtlCol="0">
              <a:spAutoFit/>
            </a:bodyPr>
            <a:lstStyle/>
            <a:p>
              <a:pPr algn="ctr"/>
              <a:r>
                <a:rPr lang="en-US" sz="1400" dirty="0" smtClean="0"/>
                <a:t>Customer</a:t>
              </a:r>
              <a:endParaRPr lang="en-US" sz="1400" dirty="0"/>
            </a:p>
          </p:txBody>
        </p:sp>
        <p:grpSp>
          <p:nvGrpSpPr>
            <p:cNvPr id="123" name="Group 122"/>
            <p:cNvGrpSpPr/>
            <p:nvPr/>
          </p:nvGrpSpPr>
          <p:grpSpPr>
            <a:xfrm>
              <a:off x="4974658" y="1001034"/>
              <a:ext cx="1997411" cy="2419266"/>
              <a:chOff x="3879562" y="2601093"/>
              <a:chExt cx="1561118" cy="2153787"/>
            </a:xfrm>
          </p:grpSpPr>
          <p:sp>
            <p:nvSpPr>
              <p:cNvPr id="124" name="Rounded Rectangle 123"/>
              <p:cNvSpPr/>
              <p:nvPr/>
            </p:nvSpPr>
            <p:spPr>
              <a:xfrm>
                <a:off x="4073469" y="2650707"/>
                <a:ext cx="1173303" cy="2104173"/>
              </a:xfrm>
              <a:prstGeom prst="round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 Single Corner Rectangle 124"/>
              <p:cNvSpPr/>
              <p:nvPr/>
            </p:nvSpPr>
            <p:spPr bwMode="auto">
              <a:xfrm>
                <a:off x="4134437" y="3534954"/>
                <a:ext cx="1082215" cy="1047424"/>
              </a:xfrm>
              <a:prstGeom prst="round1Rect">
                <a:avLst>
                  <a:gd name="adj" fmla="val 10174"/>
                </a:avLst>
              </a:prstGeom>
              <a:gradFill>
                <a:gsLst>
                  <a:gs pos="0">
                    <a:schemeClr val="accent5">
                      <a:lumMod val="40000"/>
                      <a:lumOff val="60000"/>
                    </a:schemeClr>
                  </a:gs>
                  <a:gs pos="50000">
                    <a:schemeClr val="tx2">
                      <a:lumMod val="40000"/>
                      <a:lumOff val="60000"/>
                    </a:schemeClr>
                  </a:gs>
                  <a:gs pos="100000">
                    <a:srgbClr val="00B0F0"/>
                  </a:gs>
                </a:gsLst>
                <a:lin ang="13500000" scaled="1"/>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lvl="1" indent="-342900" algn="ctr" defTabSz="914099" fontAlgn="base">
                  <a:lnSpc>
                    <a:spcPct val="90000"/>
                  </a:lnSpc>
                  <a:spcBef>
                    <a:spcPct val="0"/>
                  </a:spcBef>
                  <a:spcAft>
                    <a:spcPct val="0"/>
                  </a:spcAft>
                  <a:buClr>
                    <a:srgbClr val="FFFF99"/>
                  </a:buClr>
                  <a:buSzPct val="80000"/>
                  <a:tabLst>
                    <a:tab pos="424590" algn="l"/>
                  </a:tabLst>
                  <a:defRPr/>
                </a:pPr>
                <a:r>
                  <a:rPr lang="en-US" altLang="zh-CN" sz="1000" kern="0" dirty="0" smtClean="0">
                    <a:solidFill>
                      <a:schemeClr val="bg2"/>
                    </a:solidFill>
                    <a:latin typeface="Segoe Semibold" pitchFamily="34" charset="0"/>
                  </a:rPr>
                  <a:t>Windows Azure</a:t>
                </a:r>
              </a:p>
            </p:txBody>
          </p:sp>
          <p:pic>
            <p:nvPicPr>
              <p:cNvPr id="126" name="Picture 125" descr="Microsoft Az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717" y="3560753"/>
                <a:ext cx="367614" cy="393784"/>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3879562" y="2601093"/>
                <a:ext cx="1561118" cy="254343"/>
              </a:xfrm>
              <a:prstGeom prst="rect">
                <a:avLst/>
              </a:prstGeom>
              <a:noFill/>
            </p:spPr>
            <p:txBody>
              <a:bodyPr wrap="square" rtlCol="0">
                <a:spAutoFit/>
              </a:bodyPr>
              <a:lstStyle/>
              <a:p>
                <a:pPr algn="ctr"/>
                <a:r>
                  <a:rPr lang="en-US" sz="1400" dirty="0" smtClean="0"/>
                  <a:t>Microsoft</a:t>
                </a:r>
                <a:endParaRPr lang="en-US" sz="1400" dirty="0"/>
              </a:p>
            </p:txBody>
          </p:sp>
        </p:grpSp>
        <p:pic>
          <p:nvPicPr>
            <p:cNvPr id="1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0546" y="1375002"/>
              <a:ext cx="447734" cy="50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Up-Down Arrow 129"/>
            <p:cNvSpPr/>
            <p:nvPr/>
          </p:nvSpPr>
          <p:spPr>
            <a:xfrm>
              <a:off x="2168966" y="1342340"/>
              <a:ext cx="377297" cy="649332"/>
            </a:xfrm>
            <a:prstGeom prst="up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1" name="TextBox 130"/>
            <p:cNvSpPr txBox="1"/>
            <p:nvPr/>
          </p:nvSpPr>
          <p:spPr>
            <a:xfrm rot="16200000">
              <a:off x="1737959" y="1538221"/>
              <a:ext cx="1239313" cy="246221"/>
            </a:xfrm>
            <a:prstGeom prst="rect">
              <a:avLst/>
            </a:prstGeom>
            <a:noFill/>
          </p:spPr>
          <p:txBody>
            <a:bodyPr wrap="square" rtlCol="0">
              <a:spAutoFit/>
            </a:bodyPr>
            <a:lstStyle/>
            <a:p>
              <a:pPr algn="ctr"/>
              <a:r>
                <a:rPr lang="en-US" sz="1000" dirty="0" smtClean="0">
                  <a:solidFill>
                    <a:schemeClr val="bg2"/>
                  </a:solidFill>
                </a:rPr>
                <a:t>Services</a:t>
              </a:r>
              <a:endParaRPr lang="en-US" sz="1000" dirty="0">
                <a:solidFill>
                  <a:schemeClr val="bg2"/>
                </a:solidFill>
              </a:endParaRPr>
            </a:p>
          </p:txBody>
        </p:sp>
      </p:grpSp>
      <p:sp>
        <p:nvSpPr>
          <p:cNvPr id="86" name="Content Placeholder 3"/>
          <p:cNvSpPr txBox="1">
            <a:spLocks/>
          </p:cNvSpPr>
          <p:nvPr/>
        </p:nvSpPr>
        <p:spPr>
          <a:xfrm>
            <a:off x="6723969" y="5107623"/>
            <a:ext cx="5389626" cy="146272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Azure – </a:t>
            </a:r>
            <a:r>
              <a:rPr lang="en-US" sz="2400" dirty="0" err="1" smtClean="0"/>
              <a:t>PaaS</a:t>
            </a:r>
            <a:r>
              <a:rPr lang="en-US" sz="2400" dirty="0" smtClean="0"/>
              <a:t> Public Cloud</a:t>
            </a:r>
          </a:p>
          <a:p>
            <a:pPr marL="287338" indent="-287338" defTabSz="914363">
              <a:lnSpc>
                <a:spcPct val="90000"/>
              </a:lnSpc>
              <a:buSzPct val="90000"/>
              <a:buBlip>
                <a:blip r:embed="rId6"/>
              </a:buBlip>
            </a:pPr>
            <a:r>
              <a:rPr lang="en-US" sz="1800" dirty="0">
                <a:gradFill>
                  <a:gsLst>
                    <a:gs pos="0">
                      <a:schemeClr val="tx1"/>
                    </a:gs>
                    <a:gs pos="86000">
                      <a:schemeClr val="tx1"/>
                    </a:gs>
                  </a:gsLst>
                  <a:lin ang="5400000" scaled="0"/>
                </a:gradFill>
              </a:rPr>
              <a:t>IT Pro experience for Azure</a:t>
            </a:r>
          </a:p>
          <a:p>
            <a:pPr marL="287338" indent="-287338" defTabSz="914363">
              <a:lnSpc>
                <a:spcPct val="90000"/>
              </a:lnSpc>
              <a:buSzPct val="90000"/>
              <a:buBlip>
                <a:blip r:embed="rId6"/>
              </a:buBlip>
            </a:pPr>
            <a:r>
              <a:rPr lang="en-US" sz="1800" dirty="0">
                <a:gradFill>
                  <a:gsLst>
                    <a:gs pos="0">
                      <a:schemeClr val="tx1"/>
                    </a:gs>
                    <a:gs pos="86000">
                      <a:schemeClr val="tx1"/>
                    </a:gs>
                  </a:gsLst>
                  <a:lin ang="5400000" scaled="0"/>
                </a:gradFill>
              </a:rPr>
              <a:t>RBAC using on-premise domain credentials</a:t>
            </a:r>
          </a:p>
          <a:p>
            <a:pPr marL="287338" indent="-287338" defTabSz="914363">
              <a:lnSpc>
                <a:spcPct val="90000"/>
              </a:lnSpc>
              <a:buSzPct val="90000"/>
              <a:buBlip>
                <a:blip r:embed="rId6"/>
              </a:buBlip>
            </a:pPr>
            <a:r>
              <a:rPr lang="en-US" sz="1800" dirty="0">
                <a:gradFill>
                  <a:gsLst>
                    <a:gs pos="0">
                      <a:schemeClr val="tx1"/>
                    </a:gs>
                    <a:gs pos="86000">
                      <a:schemeClr val="tx1"/>
                    </a:gs>
                  </a:gsLst>
                  <a:lin ang="5400000" scaled="0"/>
                </a:gradFill>
              </a:rPr>
              <a:t>Single view for multiple Azure subscriptions</a:t>
            </a:r>
          </a:p>
        </p:txBody>
      </p:sp>
    </p:spTree>
    <p:extLst>
      <p:ext uri="{BB962C8B-B14F-4D97-AF65-F5344CB8AC3E}">
        <p14:creationId xmlns:p14="http://schemas.microsoft.com/office/powerpoint/2010/main" val="37881806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419068" y="1026881"/>
            <a:ext cx="5711687" cy="2848561"/>
            <a:chOff x="6321286" y="4141792"/>
            <a:chExt cx="5711687" cy="2848561"/>
          </a:xfrm>
        </p:grpSpPr>
        <p:grpSp>
          <p:nvGrpSpPr>
            <p:cNvPr id="25" name="Group 24"/>
            <p:cNvGrpSpPr/>
            <p:nvPr/>
          </p:nvGrpSpPr>
          <p:grpSpPr>
            <a:xfrm>
              <a:off x="6321286" y="4141792"/>
              <a:ext cx="5711687" cy="2848561"/>
              <a:chOff x="6321286" y="4141792"/>
              <a:chExt cx="5711687" cy="2848561"/>
            </a:xfrm>
          </p:grpSpPr>
          <p:sp>
            <p:nvSpPr>
              <p:cNvPr id="27" name="Rounded Rectangle 26"/>
              <p:cNvSpPr/>
              <p:nvPr/>
            </p:nvSpPr>
            <p:spPr bwMode="auto">
              <a:xfrm>
                <a:off x="6321286" y="4141792"/>
                <a:ext cx="5711687" cy="2716207"/>
              </a:xfrm>
              <a:prstGeom prst="roundRect">
                <a:avLst/>
              </a:prstGeom>
              <a:gradFill>
                <a:gsLst>
                  <a:gs pos="0">
                    <a:schemeClr val="accent6"/>
                  </a:gs>
                  <a:gs pos="60000">
                    <a:schemeClr val="accent6"/>
                  </a:gs>
                  <a:gs pos="100000">
                    <a:schemeClr val="accent6"/>
                  </a:gs>
                </a:gsLst>
              </a:gradFill>
              <a:ln>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8" name="Picture 35"/>
              <p:cNvPicPr>
                <a:picLocks noChangeAspect="1"/>
              </p:cNvPicPr>
              <p:nvPr/>
            </p:nvPicPr>
            <p:blipFill>
              <a:blip r:embed="rId2"/>
              <a:srcRect/>
              <a:stretch>
                <a:fillRect/>
              </a:stretch>
            </p:blipFill>
            <p:spPr bwMode="auto">
              <a:xfrm>
                <a:off x="6475927" y="4579109"/>
                <a:ext cx="5323966" cy="2411244"/>
              </a:xfrm>
              <a:prstGeom prst="rect">
                <a:avLst/>
              </a:prstGeom>
              <a:noFill/>
              <a:ln w="9525">
                <a:noFill/>
                <a:miter lim="800000"/>
                <a:headEnd/>
                <a:tailEnd/>
              </a:ln>
            </p:spPr>
          </p:pic>
        </p:grpSp>
        <p:sp>
          <p:nvSpPr>
            <p:cNvPr id="26" name="TextBox 25"/>
            <p:cNvSpPr txBox="1"/>
            <p:nvPr/>
          </p:nvSpPr>
          <p:spPr>
            <a:xfrm>
              <a:off x="7561164" y="4232115"/>
              <a:ext cx="3153492"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Service Provider</a:t>
              </a:r>
            </a:p>
          </p:txBody>
        </p:sp>
      </p:grpSp>
      <p:sp>
        <p:nvSpPr>
          <p:cNvPr id="2" name="Title 1"/>
          <p:cNvSpPr>
            <a:spLocks noGrp="1"/>
          </p:cNvSpPr>
          <p:nvPr>
            <p:ph type="title"/>
          </p:nvPr>
        </p:nvSpPr>
        <p:spPr/>
        <p:txBody>
          <a:bodyPr/>
          <a:lstStyle/>
          <a:p>
            <a:r>
              <a:rPr lang="en-US" dirty="0" smtClean="0"/>
              <a:t>Demo – Cloud Management</a:t>
            </a: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289" y="994318"/>
            <a:ext cx="1563757" cy="754564"/>
          </a:xfrm>
          <a:prstGeom prst="rect">
            <a:avLst/>
          </a:prstGeom>
        </p:spPr>
      </p:pic>
      <p:grpSp>
        <p:nvGrpSpPr>
          <p:cNvPr id="19" name="Group 18"/>
          <p:cNvGrpSpPr/>
          <p:nvPr/>
        </p:nvGrpSpPr>
        <p:grpSpPr>
          <a:xfrm>
            <a:off x="399245" y="1018504"/>
            <a:ext cx="5323966" cy="5667218"/>
            <a:chOff x="399245" y="1018504"/>
            <a:chExt cx="5323966" cy="5667218"/>
          </a:xfrm>
        </p:grpSpPr>
        <p:grpSp>
          <p:nvGrpSpPr>
            <p:cNvPr id="12" name="Group 11"/>
            <p:cNvGrpSpPr/>
            <p:nvPr/>
          </p:nvGrpSpPr>
          <p:grpSpPr>
            <a:xfrm>
              <a:off x="399245" y="1018504"/>
              <a:ext cx="5323966" cy="5667218"/>
              <a:chOff x="399245" y="1018504"/>
              <a:chExt cx="5323966" cy="5667218"/>
            </a:xfrm>
          </p:grpSpPr>
          <p:sp>
            <p:nvSpPr>
              <p:cNvPr id="4" name="Rounded Rectangle 3"/>
              <p:cNvSpPr/>
              <p:nvPr/>
            </p:nvSpPr>
            <p:spPr bwMode="auto">
              <a:xfrm>
                <a:off x="459179" y="1018504"/>
                <a:ext cx="5204098" cy="5667218"/>
              </a:xfrm>
              <a:prstGeom prst="roundRect">
                <a:avLst/>
              </a:prstGeom>
              <a:gradFill>
                <a:gsLst>
                  <a:gs pos="0">
                    <a:schemeClr val="accent5"/>
                  </a:gs>
                  <a:gs pos="60000">
                    <a:schemeClr val="accent5"/>
                  </a:gs>
                  <a:gs pos="100000">
                    <a:schemeClr val="accent5"/>
                  </a:gs>
                </a:gsLst>
              </a:gra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35"/>
              <p:cNvPicPr>
                <a:picLocks noChangeAspect="1"/>
              </p:cNvPicPr>
              <p:nvPr/>
            </p:nvPicPr>
            <p:blipFill>
              <a:blip r:embed="rId2"/>
              <a:srcRect/>
              <a:stretch>
                <a:fillRect/>
              </a:stretch>
            </p:blipFill>
            <p:spPr bwMode="auto">
              <a:xfrm>
                <a:off x="399245" y="2680578"/>
                <a:ext cx="5323966" cy="2411244"/>
              </a:xfrm>
              <a:prstGeom prst="rect">
                <a:avLst/>
              </a:prstGeom>
              <a:noFill/>
              <a:ln w="9525">
                <a:noFill/>
                <a:miter lim="800000"/>
                <a:headEnd/>
                <a:tailEnd/>
              </a:ln>
            </p:spPr>
          </p:pic>
        </p:grpSp>
        <p:sp>
          <p:nvSpPr>
            <p:cNvPr id="18" name="TextBox 17"/>
            <p:cNvSpPr txBox="1"/>
            <p:nvPr/>
          </p:nvSpPr>
          <p:spPr>
            <a:xfrm>
              <a:off x="1189113" y="1125378"/>
              <a:ext cx="3744230"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Internal Datacenter</a:t>
              </a:r>
            </a:p>
          </p:txBody>
        </p:sp>
      </p:grpSp>
      <p:grpSp>
        <p:nvGrpSpPr>
          <p:cNvPr id="22" name="Group 21"/>
          <p:cNvGrpSpPr/>
          <p:nvPr/>
        </p:nvGrpSpPr>
        <p:grpSpPr>
          <a:xfrm>
            <a:off x="6419068" y="3969515"/>
            <a:ext cx="5711687" cy="2716207"/>
            <a:chOff x="6321286" y="4141792"/>
            <a:chExt cx="5711687" cy="2716207"/>
          </a:xfrm>
        </p:grpSpPr>
        <p:grpSp>
          <p:nvGrpSpPr>
            <p:cNvPr id="21" name="Group 20"/>
            <p:cNvGrpSpPr/>
            <p:nvPr/>
          </p:nvGrpSpPr>
          <p:grpSpPr>
            <a:xfrm>
              <a:off x="6321286" y="4141792"/>
              <a:ext cx="5711687" cy="2716207"/>
              <a:chOff x="6321286" y="4141792"/>
              <a:chExt cx="5711687" cy="2716207"/>
            </a:xfrm>
          </p:grpSpPr>
          <p:sp>
            <p:nvSpPr>
              <p:cNvPr id="13" name="Rounded Rectangle 12"/>
              <p:cNvSpPr/>
              <p:nvPr/>
            </p:nvSpPr>
            <p:spPr bwMode="auto">
              <a:xfrm>
                <a:off x="6321286" y="4141792"/>
                <a:ext cx="5711687" cy="2716207"/>
              </a:xfrm>
              <a:prstGeom prst="roundRect">
                <a:avLst/>
              </a:prstGeom>
              <a:gradFill>
                <a:gsLst>
                  <a:gs pos="0">
                    <a:schemeClr val="accent3"/>
                  </a:gs>
                  <a:gs pos="60000">
                    <a:schemeClr val="accent3"/>
                  </a:gs>
                  <a:gs pos="100000">
                    <a:schemeClr val="accent3"/>
                  </a:gs>
                </a:gsLst>
              </a:gradFill>
              <a:ln>
                <a:solidFill>
                  <a:schemeClr val="accent3"/>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 name="Picture 35"/>
              <p:cNvPicPr>
                <a:picLocks noChangeAspect="1"/>
              </p:cNvPicPr>
              <p:nvPr/>
            </p:nvPicPr>
            <p:blipFill>
              <a:blip r:embed="rId2"/>
              <a:srcRect/>
              <a:stretch>
                <a:fillRect/>
              </a:stretch>
            </p:blipFill>
            <p:spPr bwMode="auto">
              <a:xfrm>
                <a:off x="6475927" y="4141793"/>
                <a:ext cx="5323966" cy="2411244"/>
              </a:xfrm>
              <a:prstGeom prst="rect">
                <a:avLst/>
              </a:prstGeom>
              <a:noFill/>
              <a:ln w="9525">
                <a:noFill/>
                <a:miter lim="800000"/>
                <a:headEnd/>
                <a:tailEnd/>
              </a:ln>
            </p:spPr>
          </p:pic>
        </p:grpSp>
        <p:sp>
          <p:nvSpPr>
            <p:cNvPr id="20" name="TextBox 19"/>
            <p:cNvSpPr txBox="1"/>
            <p:nvPr/>
          </p:nvSpPr>
          <p:spPr>
            <a:xfrm>
              <a:off x="8531120" y="6363316"/>
              <a:ext cx="1292020" cy="492443"/>
            </a:xfrm>
            <a:prstGeom prst="rect">
              <a:avLst/>
            </a:prstGeom>
            <a:noFill/>
          </p:spPr>
          <p:txBody>
            <a:bodyPr wrap="none" lIns="0" tIns="0" rIns="0" bIns="0" rtlCol="0">
              <a:spAutoFit/>
            </a:bodyPr>
            <a:lstStyle/>
            <a:p>
              <a:r>
                <a:rPr lang="en-US" sz="3200" b="1" dirty="0" err="1" smtClean="0">
                  <a:gradFill>
                    <a:gsLst>
                      <a:gs pos="0">
                        <a:schemeClr val="tx1"/>
                      </a:gs>
                      <a:gs pos="86000">
                        <a:schemeClr val="tx1"/>
                      </a:gs>
                    </a:gsLst>
                    <a:lin ang="5400000" scaled="0"/>
                  </a:gradFill>
                </a:rPr>
                <a:t>Hoster</a:t>
              </a:r>
              <a:endParaRPr lang="en-US" sz="3200" b="1" dirty="0" smtClean="0">
                <a:gradFill>
                  <a:gsLst>
                    <a:gs pos="0">
                      <a:schemeClr val="tx1"/>
                    </a:gs>
                    <a:gs pos="86000">
                      <a:schemeClr val="tx1"/>
                    </a:gs>
                  </a:gsLst>
                  <a:lin ang="5400000" scaled="0"/>
                </a:gradFill>
              </a:endParaRPr>
            </a:p>
          </p:txBody>
        </p:sp>
      </p:grpSp>
      <p:grpSp>
        <p:nvGrpSpPr>
          <p:cNvPr id="2051" name="Group 2050"/>
          <p:cNvGrpSpPr/>
          <p:nvPr/>
        </p:nvGrpSpPr>
        <p:grpSpPr>
          <a:xfrm>
            <a:off x="581379" y="2669820"/>
            <a:ext cx="1519708" cy="2234485"/>
            <a:chOff x="898860" y="1371600"/>
            <a:chExt cx="1519708" cy="2234485"/>
          </a:xfrm>
        </p:grpSpPr>
        <p:sp>
          <p:nvSpPr>
            <p:cNvPr id="23" name="Rounded Rectangle 22"/>
            <p:cNvSpPr/>
            <p:nvPr/>
          </p:nvSpPr>
          <p:spPr bwMode="auto">
            <a:xfrm>
              <a:off x="898860" y="1371600"/>
              <a:ext cx="1519708" cy="2234485"/>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1</a:t>
              </a:r>
            </a:p>
          </p:txBody>
        </p:sp>
        <p:grpSp>
          <p:nvGrpSpPr>
            <p:cNvPr id="2048" name="Group 2047"/>
            <p:cNvGrpSpPr/>
            <p:nvPr/>
          </p:nvGrpSpPr>
          <p:grpSpPr>
            <a:xfrm>
              <a:off x="1281543" y="2439233"/>
              <a:ext cx="754342" cy="694360"/>
              <a:chOff x="-422445" y="770557"/>
              <a:chExt cx="754342" cy="694360"/>
            </a:xfrm>
          </p:grpSpPr>
          <p:pic>
            <p:nvPicPr>
              <p:cNvPr id="32"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52400" y="770557"/>
                <a:ext cx="331897" cy="541959"/>
              </a:xfrm>
              <a:prstGeom prst="rect">
                <a:avLst/>
              </a:prstGeom>
              <a:noFill/>
            </p:spPr>
          </p:pic>
          <p:pic>
            <p:nvPicPr>
              <p:cNvPr id="33"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0" y="922957"/>
                <a:ext cx="331897" cy="541959"/>
              </a:xfrm>
              <a:prstGeom prst="rect">
                <a:avLst/>
              </a:prstGeom>
              <a:noFill/>
            </p:spPr>
          </p:pic>
          <p:pic>
            <p:nvPicPr>
              <p:cNvPr id="8"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422445" y="770558"/>
                <a:ext cx="331897" cy="541959"/>
              </a:xfrm>
              <a:prstGeom prst="rect">
                <a:avLst/>
              </a:prstGeom>
              <a:noFill/>
            </p:spPr>
          </p:pic>
          <p:pic>
            <p:nvPicPr>
              <p:cNvPr id="29"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045" y="922958"/>
                <a:ext cx="331897" cy="541959"/>
              </a:xfrm>
              <a:prstGeom prst="rect">
                <a:avLst/>
              </a:prstGeom>
              <a:noFill/>
            </p:spPr>
          </p:pic>
        </p:grpSp>
        <p:grpSp>
          <p:nvGrpSpPr>
            <p:cNvPr id="2049" name="Group 2048"/>
            <p:cNvGrpSpPr/>
            <p:nvPr/>
          </p:nvGrpSpPr>
          <p:grpSpPr>
            <a:xfrm>
              <a:off x="1282411" y="1568707"/>
              <a:ext cx="752607" cy="672585"/>
              <a:chOff x="-429219" y="-114113"/>
              <a:chExt cx="752607" cy="672585"/>
            </a:xfrm>
          </p:grpSpPr>
          <p:pic>
            <p:nvPicPr>
              <p:cNvPr id="34"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147360" y="-113763"/>
                <a:ext cx="318348" cy="519835"/>
              </a:xfrm>
              <a:prstGeom prst="rect">
                <a:avLst/>
              </a:prstGeom>
              <a:noFill/>
            </p:spPr>
          </p:pic>
          <p:pic>
            <p:nvPicPr>
              <p:cNvPr id="35"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5040" y="38637"/>
                <a:ext cx="318348" cy="519835"/>
              </a:xfrm>
              <a:prstGeom prst="rect">
                <a:avLst/>
              </a:prstGeom>
              <a:noFill/>
            </p:spPr>
          </p:pic>
          <p:pic>
            <p:nvPicPr>
              <p:cNvPr id="30"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29219" y="-114113"/>
                <a:ext cx="318348" cy="519835"/>
              </a:xfrm>
              <a:prstGeom prst="rect">
                <a:avLst/>
              </a:prstGeom>
              <a:noFill/>
            </p:spPr>
          </p:pic>
          <p:pic>
            <p:nvPicPr>
              <p:cNvPr id="31"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276819" y="38287"/>
                <a:ext cx="318348" cy="519835"/>
              </a:xfrm>
              <a:prstGeom prst="rect">
                <a:avLst/>
              </a:prstGeom>
              <a:noFill/>
            </p:spPr>
          </p:pic>
        </p:grpSp>
      </p:grpSp>
      <p:grpSp>
        <p:nvGrpSpPr>
          <p:cNvPr id="76" name="Group 75"/>
          <p:cNvGrpSpPr/>
          <p:nvPr/>
        </p:nvGrpSpPr>
        <p:grpSpPr>
          <a:xfrm>
            <a:off x="2301416" y="1828442"/>
            <a:ext cx="6596923" cy="998664"/>
            <a:chOff x="898859" y="2607421"/>
            <a:chExt cx="6596923" cy="998664"/>
          </a:xfrm>
        </p:grpSpPr>
        <p:sp>
          <p:nvSpPr>
            <p:cNvPr id="77" name="Rounded Rectangle 76"/>
            <p:cNvSpPr/>
            <p:nvPr/>
          </p:nvSpPr>
          <p:spPr bwMode="auto">
            <a:xfrm>
              <a:off x="898859" y="2607421"/>
              <a:ext cx="6596923" cy="998664"/>
            </a:xfrm>
            <a:prstGeom prst="roundRect">
              <a:avLst/>
            </a:prstGeom>
            <a:ln w="63500">
              <a:solidFill>
                <a:schemeClr val="tx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b" anchorCtr="1"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Service 5</a:t>
              </a:r>
            </a:p>
          </p:txBody>
        </p:sp>
        <p:grpSp>
          <p:nvGrpSpPr>
            <p:cNvPr id="78" name="Group 77"/>
            <p:cNvGrpSpPr/>
            <p:nvPr/>
          </p:nvGrpSpPr>
          <p:grpSpPr>
            <a:xfrm>
              <a:off x="1461040" y="2721275"/>
              <a:ext cx="754342" cy="694360"/>
              <a:chOff x="-242948" y="1052599"/>
              <a:chExt cx="754342" cy="694360"/>
            </a:xfrm>
          </p:grpSpPr>
          <p:pic>
            <p:nvPicPr>
              <p:cNvPr id="84"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7097" y="1052599"/>
                <a:ext cx="331897" cy="541959"/>
              </a:xfrm>
              <a:prstGeom prst="rect">
                <a:avLst/>
              </a:prstGeom>
              <a:noFill/>
            </p:spPr>
          </p:pic>
          <p:pic>
            <p:nvPicPr>
              <p:cNvPr id="85"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179497" y="1204999"/>
                <a:ext cx="331897" cy="541959"/>
              </a:xfrm>
              <a:prstGeom prst="rect">
                <a:avLst/>
              </a:prstGeom>
              <a:noFill/>
            </p:spPr>
          </p:pic>
          <p:pic>
            <p:nvPicPr>
              <p:cNvPr id="86"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242948" y="1052600"/>
                <a:ext cx="331897" cy="541959"/>
              </a:xfrm>
              <a:prstGeom prst="rect">
                <a:avLst/>
              </a:prstGeom>
              <a:noFill/>
            </p:spPr>
          </p:pic>
          <p:pic>
            <p:nvPicPr>
              <p:cNvPr id="87" name="Picture 2" descr="C:\Documents and Settings\Pennie\My Documents\ACERDATA (D)\Pennie's documents\MS Image\Shapes and Graphics\_WINDOWS SERVER ICONS\Hardware\Virtual Servers 2.png"/>
              <p:cNvPicPr>
                <a:picLocks noChangeAspect="1" noChangeArrowheads="1"/>
              </p:cNvPicPr>
              <p:nvPr/>
            </p:nvPicPr>
            <p:blipFill>
              <a:blip r:embed="rId4">
                <a:lum/>
              </a:blip>
              <a:srcRect/>
              <a:stretch>
                <a:fillRect/>
              </a:stretch>
            </p:blipFill>
            <p:spPr bwMode="auto">
              <a:xfrm>
                <a:off x="-90548" y="1205000"/>
                <a:ext cx="331897" cy="541959"/>
              </a:xfrm>
              <a:prstGeom prst="rect">
                <a:avLst/>
              </a:prstGeom>
              <a:noFill/>
            </p:spPr>
          </p:pic>
        </p:grpSp>
        <p:grpSp>
          <p:nvGrpSpPr>
            <p:cNvPr id="79" name="Group 78"/>
            <p:cNvGrpSpPr/>
            <p:nvPr/>
          </p:nvGrpSpPr>
          <p:grpSpPr>
            <a:xfrm>
              <a:off x="6216424" y="2721275"/>
              <a:ext cx="752607" cy="672585"/>
              <a:chOff x="4504794" y="1038455"/>
              <a:chExt cx="752607" cy="672585"/>
            </a:xfrm>
          </p:grpSpPr>
          <p:pic>
            <p:nvPicPr>
              <p:cNvPr id="80"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786653" y="1038805"/>
                <a:ext cx="318348" cy="519835"/>
              </a:xfrm>
              <a:prstGeom prst="rect">
                <a:avLst/>
              </a:prstGeom>
              <a:noFill/>
            </p:spPr>
          </p:pic>
          <p:pic>
            <p:nvPicPr>
              <p:cNvPr id="81"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939053" y="1191205"/>
                <a:ext cx="318348" cy="519835"/>
              </a:xfrm>
              <a:prstGeom prst="rect">
                <a:avLst/>
              </a:prstGeom>
              <a:noFill/>
            </p:spPr>
          </p:pic>
          <p:pic>
            <p:nvPicPr>
              <p:cNvPr id="82"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504794" y="1038455"/>
                <a:ext cx="318348" cy="519835"/>
              </a:xfrm>
              <a:prstGeom prst="rect">
                <a:avLst/>
              </a:prstGeom>
              <a:noFill/>
            </p:spPr>
          </p:pic>
          <p:pic>
            <p:nvPicPr>
              <p:cNvPr id="83" name="Picture 2" descr="C:\Documents and Settings\Pennie\My Documents\ACERDATA (D)\Pennie's documents\MS Image\Shapes and Graphics\_WINDOWS SERVER ICONS\Hardware\Virtual Servers 2.png"/>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657194" y="1190855"/>
                <a:ext cx="318348" cy="519835"/>
              </a:xfrm>
              <a:prstGeom prst="rect">
                <a:avLst/>
              </a:prstGeom>
              <a:noFill/>
            </p:spPr>
          </p:pic>
        </p:grpSp>
      </p:grpSp>
    </p:spTree>
    <p:extLst>
      <p:ext uri="{BB962C8B-B14F-4D97-AF65-F5344CB8AC3E}">
        <p14:creationId xmlns:p14="http://schemas.microsoft.com/office/powerpoint/2010/main" val="421697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par>
                                <p:cTn id="8" presetID="22" presetClass="entr" presetSubtype="1"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up)">
                                      <p:cBhvr>
                                        <p:cTn id="1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a:p>
        </p:txBody>
      </p:sp>
      <p:sp>
        <p:nvSpPr>
          <p:cNvPr id="4" name="Title 3"/>
          <p:cNvSpPr>
            <a:spLocks noGrp="1"/>
          </p:cNvSpPr>
          <p:nvPr>
            <p:ph type="ctrTitle"/>
          </p:nvPr>
        </p:nvSpPr>
        <p:spPr/>
        <p:txBody>
          <a:bodyPr/>
          <a:lstStyle/>
          <a:p>
            <a:r>
              <a:rPr lang="en-US" dirty="0" smtClean="0"/>
              <a:t>Monitoring </a:t>
            </a:r>
            <a:br>
              <a:rPr lang="en-US" dirty="0" smtClean="0"/>
            </a:br>
            <a:r>
              <a:rPr lang="en-US" dirty="0" smtClean="0"/>
              <a:t>in the Cloud</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146516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664797"/>
          </a:xfrm>
        </p:spPr>
        <p:txBody>
          <a:bodyPr/>
          <a:lstStyle/>
          <a:p>
            <a:r>
              <a:rPr lang="en-US" dirty="0" smtClean="0"/>
              <a:t>Windows Azure Management Pack</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56" y="944834"/>
            <a:ext cx="10526712" cy="568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92945" y="1299028"/>
            <a:ext cx="3267893" cy="4733062"/>
            <a:chOff x="492945" y="1299028"/>
            <a:chExt cx="3267893" cy="4733062"/>
          </a:xfrm>
        </p:grpSpPr>
        <p:sp>
          <p:nvSpPr>
            <p:cNvPr id="7" name="Rounded Rectangle 6"/>
            <p:cNvSpPr/>
            <p:nvPr/>
          </p:nvSpPr>
          <p:spPr bwMode="auto">
            <a:xfrm>
              <a:off x="831056" y="4397071"/>
              <a:ext cx="1867899" cy="1635019"/>
            </a:xfrm>
            <a:prstGeom prst="roundRect">
              <a:avLst/>
            </a:prstGeom>
            <a:noFill/>
            <a:ln w="63500">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45" y="1299028"/>
              <a:ext cx="3267893" cy="29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3967310" y="3204376"/>
            <a:ext cx="6839444" cy="3543008"/>
            <a:chOff x="3967310" y="3204376"/>
            <a:chExt cx="6839444" cy="3543008"/>
          </a:xfrm>
        </p:grpSpPr>
        <p:sp>
          <p:nvSpPr>
            <p:cNvPr id="6" name="Rounded Rectangle 5"/>
            <p:cNvSpPr/>
            <p:nvPr/>
          </p:nvSpPr>
          <p:spPr bwMode="auto">
            <a:xfrm>
              <a:off x="6273579" y="3204376"/>
              <a:ext cx="4261899" cy="1192695"/>
            </a:xfrm>
            <a:prstGeom prst="roundRect">
              <a:avLst/>
            </a:prstGeom>
            <a:noFill/>
            <a:ln w="63500">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310" y="4665814"/>
              <a:ext cx="6839444" cy="208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6160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smtClean="0"/>
              <a:t>Monitoring Cloud Applications - </a:t>
            </a:r>
            <a:r>
              <a:rPr lang="en-US" dirty="0" err="1" smtClean="0"/>
              <a:t>AVICode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943905"/>
            <a:ext cx="9904541" cy="714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74506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889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45558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887234" cy="700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59972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88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1370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2"/>
          <p:cNvGrpSpPr/>
          <p:nvPr/>
        </p:nvGrpSpPr>
        <p:grpSpPr>
          <a:xfrm>
            <a:off x="-1025" y="2944959"/>
            <a:ext cx="12189850" cy="3913924"/>
            <a:chOff x="0" y="771891"/>
            <a:chExt cx="12188825" cy="3122162"/>
          </a:xfrm>
        </p:grpSpPr>
        <p:pic>
          <p:nvPicPr>
            <p:cNvPr id="6" name="Picture 5" descr="blurry-blue-cloud-rays.png"/>
            <p:cNvPicPr>
              <a:picLocks noChangeAspect="1"/>
            </p:cNvPicPr>
            <p:nvPr/>
          </p:nvPicPr>
          <p:blipFill>
            <a:blip r:embed="rId3" cstate="print"/>
            <a:stretch>
              <a:fillRect/>
            </a:stretch>
          </p:blipFill>
          <p:spPr>
            <a:xfrm>
              <a:off x="0" y="771891"/>
              <a:ext cx="12188825" cy="1947558"/>
            </a:xfrm>
            <a:prstGeom prst="rect">
              <a:avLst/>
            </a:prstGeom>
          </p:spPr>
        </p:pic>
        <p:pic>
          <p:nvPicPr>
            <p:cNvPr id="7" name="Picture 6" descr="CLOUD-ARCH-thinner.png"/>
            <p:cNvPicPr>
              <a:picLocks noChangeAspect="1"/>
            </p:cNvPicPr>
            <p:nvPr/>
          </p:nvPicPr>
          <p:blipFill>
            <a:blip r:embed="rId4" cstate="print"/>
            <a:stretch>
              <a:fillRect/>
            </a:stretch>
          </p:blipFill>
          <p:spPr>
            <a:xfrm>
              <a:off x="0" y="2179151"/>
              <a:ext cx="12188825" cy="1714902"/>
            </a:xfrm>
            <a:prstGeom prst="rect">
              <a:avLst/>
            </a:prstGeom>
          </p:spPr>
        </p:pic>
      </p:grpSp>
      <p:sp>
        <p:nvSpPr>
          <p:cNvPr id="4" name="Rectangle 3"/>
          <p:cNvSpPr/>
          <p:nvPr/>
        </p:nvSpPr>
        <p:spPr bwMode="auto">
          <a:xfrm>
            <a:off x="1025" y="1391930"/>
            <a:ext cx="12188825" cy="817870"/>
          </a:xfrm>
          <a:prstGeom prst="rect">
            <a:avLst/>
          </a:prstGeom>
          <a:solidFill>
            <a:srgbClr val="000000">
              <a:alpha val="41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6" tIns="304721" rIns="91416" bIns="45709" numCol="1" rtlCol="0" anchor="ctr" anchorCtr="0" compatLnSpc="1">
            <a:prstTxWarp prst="textNoShape">
              <a:avLst/>
            </a:prstTxWarp>
          </a:bodyPr>
          <a:lstStyle/>
          <a:p>
            <a:pPr algn="ctr" fontAlgn="base">
              <a:lnSpc>
                <a:spcPct val="80000"/>
              </a:lnSpc>
              <a:spcBef>
                <a:spcPct val="0"/>
              </a:spcBef>
              <a:spcAft>
                <a:spcPct val="0"/>
              </a:spcAft>
              <a:buClr>
                <a:srgbClr val="FFFF99"/>
              </a:buClr>
              <a:buSzPct val="120000"/>
              <a:defRPr/>
            </a:pPr>
            <a:endParaRPr lang="en-US" altLang="zh-CN" sz="5400" spc="-125" dirty="0" smtClean="0">
              <a:ln w="18415" cmpd="sng">
                <a:noFill/>
                <a:prstDash val="solid"/>
              </a:ln>
              <a:solidFill>
                <a:srgbClr val="000000"/>
              </a:solidFill>
              <a:effectLst>
                <a:glow rad="101600">
                  <a:srgbClr val="CCECFF"/>
                </a:glow>
                <a:innerShdw blurRad="114300">
                  <a:prstClr val="black"/>
                </a:innerShdw>
              </a:effectLst>
              <a:latin typeface="Segoe"/>
            </a:endParaRPr>
          </a:p>
        </p:txBody>
      </p:sp>
      <p:sp>
        <p:nvSpPr>
          <p:cNvPr id="2" name="Title 1"/>
          <p:cNvSpPr>
            <a:spLocks noGrp="1"/>
          </p:cNvSpPr>
          <p:nvPr>
            <p:ph type="title"/>
          </p:nvPr>
        </p:nvSpPr>
        <p:spPr>
          <a:xfrm>
            <a:off x="2781615" y="1493980"/>
            <a:ext cx="6625598" cy="609398"/>
          </a:xfrm>
        </p:spPr>
        <p:txBody>
          <a:bodyPr/>
          <a:lstStyle/>
          <a:p>
            <a:pPr algn="ctr"/>
            <a:r>
              <a:rPr lang="en-US" dirty="0" smtClean="0"/>
              <a:t>What is the cloud?</a:t>
            </a:r>
            <a:endParaRPr lang="en-US" dirty="0"/>
          </a:p>
        </p:txBody>
      </p:sp>
      <p:sp>
        <p:nvSpPr>
          <p:cNvPr id="3" name="Text Placeholder 2"/>
          <p:cNvSpPr>
            <a:spLocks noGrp="1"/>
          </p:cNvSpPr>
          <p:nvPr>
            <p:ph type="body" sz="quarter" idx="10"/>
          </p:nvPr>
        </p:nvSpPr>
        <p:spPr>
          <a:xfrm>
            <a:off x="1126238" y="3086466"/>
            <a:ext cx="9938397" cy="443198"/>
          </a:xfrm>
        </p:spPr>
        <p:txBody>
          <a:bodyPr/>
          <a:lstStyle/>
          <a:p>
            <a:pPr marL="0" indent="0" algn="ctr">
              <a:buNone/>
            </a:pPr>
            <a:r>
              <a:rPr lang="en-US" dirty="0">
                <a:gradFill>
                  <a:gsLst>
                    <a:gs pos="0">
                      <a:schemeClr val="tx1"/>
                    </a:gs>
                    <a:gs pos="100000">
                      <a:schemeClr val="tx1"/>
                    </a:gs>
                  </a:gsLst>
                  <a:lin ang="5400000" scaled="0"/>
                </a:gradFill>
                <a:latin typeface="Segoe Light" pitchFamily="34" charset="0"/>
              </a:rPr>
              <a:t>Delivering IT as a Standardized Service</a:t>
            </a:r>
            <a:endParaRPr lang="en-US" i="1" dirty="0">
              <a:effectLst>
                <a:outerShdw blurRad="38100" dist="38100" dir="2700000" algn="tl">
                  <a:srgbClr val="000000">
                    <a:alpha val="43137"/>
                  </a:srgbClr>
                </a:outerShdw>
              </a:effectLst>
            </a:endParaRPr>
          </a:p>
        </p:txBody>
      </p:sp>
      <p:grpSp>
        <p:nvGrpSpPr>
          <p:cNvPr id="17" name="Group 16"/>
          <p:cNvGrpSpPr/>
          <p:nvPr/>
        </p:nvGrpSpPr>
        <p:grpSpPr>
          <a:xfrm>
            <a:off x="1684130" y="5987487"/>
            <a:ext cx="2569429" cy="718113"/>
            <a:chOff x="1684130" y="5987487"/>
            <a:chExt cx="2569429" cy="718113"/>
          </a:xfrm>
        </p:grpSpPr>
        <p:sp>
          <p:nvSpPr>
            <p:cNvPr id="11" name="&quot;RADIANT&quot; Orange to White to Transparent Radial; 1pt stroke;"/>
            <p:cNvSpPr/>
            <p:nvPr/>
          </p:nvSpPr>
          <p:spPr bwMode="auto">
            <a:xfrm>
              <a:off x="1684130" y="5987487"/>
              <a:ext cx="2569429" cy="718113"/>
            </a:xfrm>
            <a:prstGeom prst="rect">
              <a:avLst/>
            </a:prstGeom>
            <a:gradFill flip="none" rotWithShape="1">
              <a:gsLst>
                <a:gs pos="7000">
                  <a:srgbClr val="FFFFFF">
                    <a:alpha val="0"/>
                  </a:srgbClr>
                </a:gs>
                <a:gs pos="39000">
                  <a:srgbClr val="000B1E">
                    <a:alpha val="26000"/>
                  </a:srgbClr>
                </a:gs>
                <a:gs pos="72000">
                  <a:srgbClr val="000000">
                    <a:alpha val="47000"/>
                  </a:srgbClr>
                </a:gs>
                <a:gs pos="100000">
                  <a:srgbClr val="000000"/>
                </a:gs>
              </a:gsLst>
              <a:lin ang="5400000" scaled="1"/>
              <a:tileRect/>
            </a:gradFill>
            <a:ln w="6350" cap="flat" cmpd="sng" algn="ctr">
              <a:gradFill flip="none" rotWithShape="1">
                <a:gsLst>
                  <a:gs pos="0">
                    <a:srgbClr val="FFFFFF">
                      <a:alpha val="35000"/>
                    </a:srgbClr>
                  </a:gs>
                  <a:gs pos="100000">
                    <a:schemeClr val="accent1">
                      <a:tint val="23500"/>
                      <a:satMod val="160000"/>
                      <a:alpha val="0"/>
                    </a:schemeClr>
                  </a:gs>
                </a:gsLst>
                <a:lin ang="162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indent="-290513" algn="ctr" defTabSz="914328" fontAlgn="base">
                <a:lnSpc>
                  <a:spcPct val="88000"/>
                </a:lnSpc>
                <a:spcBef>
                  <a:spcPct val="0"/>
                </a:spcBef>
                <a:spcAft>
                  <a:spcPct val="0"/>
                </a:spcAft>
                <a:buClr>
                  <a:srgbClr val="FFFF99"/>
                </a:buClr>
                <a:buSzPct val="120000"/>
                <a:buFont typeface="Arial" pitchFamily="34" charset="0"/>
                <a:buChar char="•"/>
                <a:tabLst>
                  <a:tab pos="347663" algn="l"/>
                </a:tabLst>
                <a:defRPr/>
              </a:pPr>
              <a:endParaRPr lang="en-US" altLang="zh-CN" sz="3600" dirty="0" smtClean="0">
                <a:gradFill>
                  <a:gsLst>
                    <a:gs pos="0">
                      <a:srgbClr val="FFFFFF"/>
                    </a:gs>
                    <a:gs pos="45000">
                      <a:srgbClr val="FFFFFF"/>
                    </a:gs>
                  </a:gsLst>
                  <a:lin ang="16200000" scaled="1"/>
                </a:gradFill>
                <a:latin typeface="Segoe Condensed" pitchFamily="34" charset="0"/>
              </a:endParaRPr>
            </a:p>
          </p:txBody>
        </p:sp>
        <p:sp>
          <p:nvSpPr>
            <p:cNvPr id="12" name="TextBox 11"/>
            <p:cNvSpPr txBox="1"/>
            <p:nvPr/>
          </p:nvSpPr>
          <p:spPr>
            <a:xfrm>
              <a:off x="1909994" y="6266219"/>
              <a:ext cx="2126801" cy="276999"/>
            </a:xfrm>
            <a:prstGeom prst="rect">
              <a:avLst/>
            </a:prstGeom>
            <a:noFill/>
          </p:spPr>
          <p:txBody>
            <a:bodyPr wrap="none" lIns="0" tIns="0" rIns="0" bIns="0" rtlCol="0">
              <a:spAutoFit/>
            </a:bodyPr>
            <a:lstStyle/>
            <a:p>
              <a:pPr algn="ctr"/>
              <a:r>
                <a:rPr lang="en-US" dirty="0" smtClean="0">
                  <a:gradFill>
                    <a:gsLst>
                      <a:gs pos="0">
                        <a:schemeClr val="tx1"/>
                      </a:gs>
                      <a:gs pos="86000">
                        <a:schemeClr val="tx1"/>
                      </a:gs>
                    </a:gsLst>
                    <a:lin ang="5400000" scaled="0"/>
                  </a:gradFill>
                </a:rPr>
                <a:t>Customer datacenter</a:t>
              </a:r>
            </a:p>
          </p:txBody>
        </p:sp>
      </p:grpSp>
      <p:grpSp>
        <p:nvGrpSpPr>
          <p:cNvPr id="18" name="Group 17"/>
          <p:cNvGrpSpPr/>
          <p:nvPr/>
        </p:nvGrpSpPr>
        <p:grpSpPr>
          <a:xfrm>
            <a:off x="4816875" y="5987134"/>
            <a:ext cx="2569429" cy="718113"/>
            <a:chOff x="4816875" y="5987134"/>
            <a:chExt cx="2569429" cy="718113"/>
          </a:xfrm>
        </p:grpSpPr>
        <p:sp>
          <p:nvSpPr>
            <p:cNvPr id="13" name="&quot;RADIANT&quot; Orange to White to Transparent Radial; 1pt stroke;"/>
            <p:cNvSpPr/>
            <p:nvPr/>
          </p:nvSpPr>
          <p:spPr bwMode="auto">
            <a:xfrm>
              <a:off x="4816875" y="5987134"/>
              <a:ext cx="2569429" cy="718113"/>
            </a:xfrm>
            <a:prstGeom prst="rect">
              <a:avLst/>
            </a:prstGeom>
            <a:gradFill flip="none" rotWithShape="1">
              <a:gsLst>
                <a:gs pos="7000">
                  <a:srgbClr val="FFFFFF">
                    <a:alpha val="0"/>
                  </a:srgbClr>
                </a:gs>
                <a:gs pos="39000">
                  <a:srgbClr val="000B1E">
                    <a:alpha val="26000"/>
                  </a:srgbClr>
                </a:gs>
                <a:gs pos="72000">
                  <a:srgbClr val="000000">
                    <a:alpha val="47000"/>
                  </a:srgbClr>
                </a:gs>
                <a:gs pos="100000">
                  <a:srgbClr val="000000"/>
                </a:gs>
              </a:gsLst>
              <a:lin ang="5400000" scaled="1"/>
              <a:tileRect/>
            </a:gradFill>
            <a:ln w="6350" cap="flat" cmpd="sng" algn="ctr">
              <a:gradFill flip="none" rotWithShape="1">
                <a:gsLst>
                  <a:gs pos="0">
                    <a:srgbClr val="FFFFFF">
                      <a:alpha val="35000"/>
                    </a:srgbClr>
                  </a:gs>
                  <a:gs pos="100000">
                    <a:schemeClr val="accent1">
                      <a:tint val="23500"/>
                      <a:satMod val="160000"/>
                      <a:alpha val="0"/>
                    </a:schemeClr>
                  </a:gs>
                </a:gsLst>
                <a:lin ang="162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indent="-290513" algn="ctr" defTabSz="914328" fontAlgn="base">
                <a:lnSpc>
                  <a:spcPct val="88000"/>
                </a:lnSpc>
                <a:spcBef>
                  <a:spcPct val="0"/>
                </a:spcBef>
                <a:spcAft>
                  <a:spcPct val="0"/>
                </a:spcAft>
                <a:buClr>
                  <a:srgbClr val="FFFF99"/>
                </a:buClr>
                <a:buSzPct val="120000"/>
                <a:buFont typeface="Arial" pitchFamily="34" charset="0"/>
                <a:buChar char="•"/>
                <a:tabLst>
                  <a:tab pos="347663" algn="l"/>
                </a:tabLst>
                <a:defRPr/>
              </a:pPr>
              <a:endParaRPr lang="en-US" altLang="zh-CN" sz="3600" dirty="0" smtClean="0">
                <a:gradFill>
                  <a:gsLst>
                    <a:gs pos="0">
                      <a:srgbClr val="FFFFFF"/>
                    </a:gs>
                    <a:gs pos="45000">
                      <a:srgbClr val="FFFFFF"/>
                    </a:gs>
                  </a:gsLst>
                  <a:lin ang="16200000" scaled="1"/>
                </a:gradFill>
                <a:latin typeface="Segoe Condensed" pitchFamily="34" charset="0"/>
              </a:endParaRPr>
            </a:p>
          </p:txBody>
        </p:sp>
        <p:sp>
          <p:nvSpPr>
            <p:cNvPr id="14" name="TextBox 13"/>
            <p:cNvSpPr txBox="1"/>
            <p:nvPr/>
          </p:nvSpPr>
          <p:spPr>
            <a:xfrm>
              <a:off x="5144779" y="6265866"/>
              <a:ext cx="1880964" cy="276999"/>
            </a:xfrm>
            <a:prstGeom prst="rect">
              <a:avLst/>
            </a:prstGeom>
            <a:noFill/>
          </p:spPr>
          <p:txBody>
            <a:bodyPr wrap="none" lIns="0" tIns="0" rIns="0" bIns="0" rtlCol="0">
              <a:spAutoFit/>
            </a:bodyPr>
            <a:lstStyle/>
            <a:p>
              <a:pPr algn="ctr"/>
              <a:r>
                <a:rPr lang="en-US" dirty="0" smtClean="0">
                  <a:gradFill>
                    <a:gsLst>
                      <a:gs pos="0">
                        <a:schemeClr val="tx1"/>
                      </a:gs>
                      <a:gs pos="86000">
                        <a:schemeClr val="tx1"/>
                      </a:gs>
                    </a:gsLst>
                    <a:lin ang="5400000" scaled="0"/>
                  </a:gradFill>
                </a:rPr>
                <a:t>Partner datacenter</a:t>
              </a:r>
            </a:p>
          </p:txBody>
        </p:sp>
      </p:grpSp>
      <p:grpSp>
        <p:nvGrpSpPr>
          <p:cNvPr id="19" name="Group 18"/>
          <p:cNvGrpSpPr/>
          <p:nvPr/>
        </p:nvGrpSpPr>
        <p:grpSpPr>
          <a:xfrm>
            <a:off x="7918920" y="5984771"/>
            <a:ext cx="2569429" cy="718113"/>
            <a:chOff x="7918920" y="5984771"/>
            <a:chExt cx="2569429" cy="718113"/>
          </a:xfrm>
        </p:grpSpPr>
        <p:sp>
          <p:nvSpPr>
            <p:cNvPr id="15" name="&quot;RADIANT&quot; Orange to White to Transparent Radial; 1pt stroke;"/>
            <p:cNvSpPr/>
            <p:nvPr/>
          </p:nvSpPr>
          <p:spPr bwMode="auto">
            <a:xfrm>
              <a:off x="7918920" y="5984771"/>
              <a:ext cx="2569429" cy="718113"/>
            </a:xfrm>
            <a:prstGeom prst="rect">
              <a:avLst/>
            </a:prstGeom>
            <a:gradFill flip="none" rotWithShape="1">
              <a:gsLst>
                <a:gs pos="7000">
                  <a:srgbClr val="FFFFFF">
                    <a:alpha val="0"/>
                  </a:srgbClr>
                </a:gs>
                <a:gs pos="39000">
                  <a:srgbClr val="000B1E">
                    <a:alpha val="26000"/>
                  </a:srgbClr>
                </a:gs>
                <a:gs pos="72000">
                  <a:srgbClr val="000000">
                    <a:alpha val="47000"/>
                  </a:srgbClr>
                </a:gs>
                <a:gs pos="100000">
                  <a:srgbClr val="000000"/>
                </a:gs>
              </a:gsLst>
              <a:lin ang="5400000" scaled="1"/>
              <a:tileRect/>
            </a:gradFill>
            <a:ln w="6350" cap="flat" cmpd="sng" algn="ctr">
              <a:gradFill flip="none" rotWithShape="1">
                <a:gsLst>
                  <a:gs pos="0">
                    <a:srgbClr val="FFFFFF">
                      <a:alpha val="35000"/>
                    </a:srgbClr>
                  </a:gs>
                  <a:gs pos="100000">
                    <a:schemeClr val="accent1">
                      <a:tint val="23500"/>
                      <a:satMod val="160000"/>
                      <a:alpha val="0"/>
                    </a:schemeClr>
                  </a:gs>
                </a:gsLst>
                <a:lin ang="162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prstTxWarp prst="textNoShape">
                <a:avLst/>
              </a:prstTxWarp>
            </a:bodyPr>
            <a:lstStyle/>
            <a:p>
              <a:pPr indent="-290513" algn="ctr" defTabSz="914328" fontAlgn="base">
                <a:lnSpc>
                  <a:spcPct val="88000"/>
                </a:lnSpc>
                <a:spcBef>
                  <a:spcPct val="0"/>
                </a:spcBef>
                <a:spcAft>
                  <a:spcPct val="0"/>
                </a:spcAft>
                <a:buClr>
                  <a:srgbClr val="FFFF99"/>
                </a:buClr>
                <a:buSzPct val="120000"/>
                <a:buFont typeface="Arial" pitchFamily="34" charset="0"/>
                <a:buChar char="•"/>
                <a:tabLst>
                  <a:tab pos="347663" algn="l"/>
                </a:tabLst>
                <a:defRPr/>
              </a:pPr>
              <a:endParaRPr lang="en-US" altLang="zh-CN" sz="3600" dirty="0" smtClean="0">
                <a:gradFill>
                  <a:gsLst>
                    <a:gs pos="0">
                      <a:srgbClr val="FFFFFF"/>
                    </a:gs>
                    <a:gs pos="45000">
                      <a:srgbClr val="FFFFFF"/>
                    </a:gs>
                  </a:gsLst>
                  <a:lin ang="16200000" scaled="1"/>
                </a:gradFill>
                <a:latin typeface="Segoe Condensed" pitchFamily="34" charset="0"/>
              </a:endParaRPr>
            </a:p>
          </p:txBody>
        </p:sp>
        <p:sp>
          <p:nvSpPr>
            <p:cNvPr id="16" name="TextBox 15"/>
            <p:cNvSpPr txBox="1"/>
            <p:nvPr/>
          </p:nvSpPr>
          <p:spPr>
            <a:xfrm>
              <a:off x="8185266" y="6263503"/>
              <a:ext cx="2111155" cy="276999"/>
            </a:xfrm>
            <a:prstGeom prst="rect">
              <a:avLst/>
            </a:prstGeom>
            <a:noFill/>
          </p:spPr>
          <p:txBody>
            <a:bodyPr wrap="none" lIns="0" tIns="0" rIns="0" bIns="0" rtlCol="0">
              <a:spAutoFit/>
            </a:bodyPr>
            <a:lstStyle/>
            <a:p>
              <a:pPr algn="ctr"/>
              <a:r>
                <a:rPr lang="en-US" dirty="0" smtClean="0">
                  <a:gradFill>
                    <a:gsLst>
                      <a:gs pos="0">
                        <a:schemeClr val="tx1"/>
                      </a:gs>
                      <a:gs pos="86000">
                        <a:schemeClr val="tx1"/>
                      </a:gs>
                    </a:gsLst>
                    <a:lin ang="5400000" scaled="0"/>
                  </a:gradFill>
                </a:rPr>
                <a:t>Microsoft datacenter</a:t>
              </a:r>
            </a:p>
          </p:txBody>
        </p:sp>
      </p:grpSp>
    </p:spTree>
    <p:extLst>
      <p:ext uri="{BB962C8B-B14F-4D97-AF65-F5344CB8AC3E}">
        <p14:creationId xmlns:p14="http://schemas.microsoft.com/office/powerpoint/2010/main" val="24681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300153" cy="877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86820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329650" cy="894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31555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29147"/>
            <a:ext cx="12188823" cy="881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5089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Application/Service Level Monitoring</a:t>
            </a:r>
            <a:endParaRPr lang="en-US" dirty="0"/>
          </a:p>
        </p:txBody>
      </p:sp>
      <p:sp>
        <p:nvSpPr>
          <p:cNvPr id="3" name="Text Placeholder 2"/>
          <p:cNvSpPr>
            <a:spLocks noGrp="1"/>
          </p:cNvSpPr>
          <p:nvPr>
            <p:ph type="body" sz="quarter" idx="10"/>
          </p:nvPr>
        </p:nvSpPr>
        <p:spPr/>
        <p:txBody>
          <a:bodyPr/>
          <a:lstStyle/>
          <a:p>
            <a:r>
              <a:rPr lang="en-US" smtClean="0"/>
              <a:t>Distributed Application in System Center allow for holistic view and ability to drill down into the problem</a:t>
            </a:r>
          </a:p>
          <a:p>
            <a:r>
              <a:rPr lang="en-US" smtClean="0"/>
              <a:t>AVICode can see into certain types of applications</a:t>
            </a:r>
          </a:p>
          <a:p>
            <a:pPr lvl="1"/>
            <a:r>
              <a:rPr lang="en-US" smtClean="0"/>
              <a:t>Java, Windows Azure, etc. treated as black box</a:t>
            </a:r>
          </a:p>
          <a:p>
            <a:pPr lvl="1"/>
            <a:r>
              <a:rPr lang="en-US" smtClean="0"/>
              <a:t>You see what comes in</a:t>
            </a:r>
          </a:p>
          <a:p>
            <a:pPr lvl="1"/>
            <a:r>
              <a:rPr lang="en-US" smtClean="0"/>
              <a:t>You see what comes out</a:t>
            </a:r>
          </a:p>
          <a:p>
            <a:pPr lvl="1"/>
            <a:r>
              <a:rPr lang="en-US" smtClean="0"/>
              <a:t>You can point out things like time it takes, but you can’t get the deep knowledge as you could with an On Premises .Net App</a:t>
            </a:r>
            <a:endParaRPr lang="en-US" dirty="0" smtClean="0"/>
          </a:p>
        </p:txBody>
      </p:sp>
    </p:spTree>
    <p:extLst>
      <p:ext uri="{BB962C8B-B14F-4D97-AF65-F5344CB8AC3E}">
        <p14:creationId xmlns:p14="http://schemas.microsoft.com/office/powerpoint/2010/main" val="40924680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a:p>
        </p:txBody>
      </p:sp>
      <p:sp>
        <p:nvSpPr>
          <p:cNvPr id="4" name="Title 3"/>
          <p:cNvSpPr>
            <a:spLocks noGrp="1"/>
          </p:cNvSpPr>
          <p:nvPr>
            <p:ph type="ctrTitle"/>
          </p:nvPr>
        </p:nvSpPr>
        <p:spPr/>
        <p:txBody>
          <a:bodyPr/>
          <a:lstStyle/>
          <a:p>
            <a:r>
              <a:rPr lang="en-US" dirty="0" smtClean="0"/>
              <a:t>Protection</a:t>
            </a:r>
            <a:br>
              <a:rPr lang="en-US" dirty="0" smtClean="0"/>
            </a:br>
            <a:r>
              <a:rPr lang="en-US" dirty="0" smtClean="0"/>
              <a:t>in the Cloud</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7548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DPM 2010 – Disaster Recovery</a:t>
            </a:r>
            <a:endParaRPr lang="en-US" dirty="0"/>
          </a:p>
        </p:txBody>
      </p:sp>
      <p:sp>
        <p:nvSpPr>
          <p:cNvPr id="5" name="Content Placeholder 70"/>
          <p:cNvSpPr txBox="1">
            <a:spLocks/>
          </p:cNvSpPr>
          <p:nvPr/>
        </p:nvSpPr>
        <p:spPr>
          <a:xfrm>
            <a:off x="5763598" y="1447800"/>
            <a:ext cx="8363938" cy="1631216"/>
          </a:xfrm>
          <a:prstGeom prst="rect">
            <a:avLst/>
          </a:prstGeom>
        </p:spPr>
        <p:txBody>
          <a:bodyPr/>
          <a:lstStyle>
            <a:lvl1pPr marL="460375" indent="-460375" algn="l" defTabSz="914363" rtl="0" eaLnBrk="1" latinLnBrk="0" hangingPunct="1">
              <a:lnSpc>
                <a:spcPct val="90000"/>
              </a:lnSpc>
              <a:spcBef>
                <a:spcPct val="20000"/>
              </a:spcBef>
              <a:buSzPct val="85000"/>
              <a:buFontTx/>
              <a:buBlip>
                <a:blip r:embed="rId2"/>
              </a:buBlip>
              <a:defRPr lang="en-US" sz="3200" kern="1200" dirty="0" smtClean="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2"/>
              </a:buBlip>
              <a:defRPr lang="en-US" sz="2800" kern="1200" dirty="0" smtClean="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2"/>
              </a:buBlip>
              <a:defRPr lang="en-US" sz="2400" kern="1200" dirty="0" smtClean="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2"/>
              </a:buBlip>
              <a:defRPr lang="en-US" sz="2000" kern="1200" dirty="0" smtClean="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2"/>
              </a:buBlip>
              <a:defRPr lang="en-US" sz="2000" kern="1200" dirty="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smtClean="0"/>
              <a:t>One-click DPM DR failover and failback</a:t>
            </a:r>
          </a:p>
          <a:p>
            <a:r>
              <a:rPr lang="en-US" sz="2000" smtClean="0"/>
              <a:t>Separate schedules per DPM server</a:t>
            </a:r>
          </a:p>
          <a:p>
            <a:r>
              <a:rPr lang="en-US" sz="2000" smtClean="0"/>
              <a:t>Chaining support</a:t>
            </a:r>
          </a:p>
          <a:p>
            <a:r>
              <a:rPr lang="en-US" sz="2000" smtClean="0"/>
              <a:t>Offsite tapes without courier services</a:t>
            </a:r>
          </a:p>
          <a:p>
            <a:r>
              <a:rPr lang="en-US" sz="2000" smtClean="0"/>
              <a:t>Restore servers directly from offsite DPM</a:t>
            </a:r>
            <a:endParaRPr lang="en-US" sz="2000"/>
          </a:p>
        </p:txBody>
      </p:sp>
      <p:grpSp>
        <p:nvGrpSpPr>
          <p:cNvPr id="6" name="Group 5"/>
          <p:cNvGrpSpPr/>
          <p:nvPr/>
        </p:nvGrpSpPr>
        <p:grpSpPr>
          <a:xfrm>
            <a:off x="4595476" y="3901474"/>
            <a:ext cx="6180454" cy="2180151"/>
            <a:chOff x="2545504" y="3901472"/>
            <a:chExt cx="6180454" cy="2180151"/>
          </a:xfrm>
        </p:grpSpPr>
        <p:sp>
          <p:nvSpPr>
            <p:cNvPr id="7" name="Rounded Rectangle 6"/>
            <p:cNvSpPr/>
            <p:nvPr/>
          </p:nvSpPr>
          <p:spPr bwMode="auto">
            <a:xfrm>
              <a:off x="6255297" y="4873811"/>
              <a:ext cx="2470661" cy="1207812"/>
            </a:xfrm>
            <a:prstGeom prst="roundRect">
              <a:avLst>
                <a:gd name="adj" fmla="val 8863"/>
              </a:avLst>
            </a:prstGeom>
            <a:gradFill>
              <a:gsLst>
                <a:gs pos="24000">
                  <a:srgbClr val="FFD961">
                    <a:alpha val="79000"/>
                  </a:srgbClr>
                </a:gs>
                <a:gs pos="97000">
                  <a:srgbClr val="DAA600">
                    <a:alpha val="87000"/>
                  </a:srgbClr>
                </a:gs>
              </a:gsLst>
              <a:lin ang="5400000" scaled="0"/>
            </a:gradFill>
            <a:ln>
              <a:noFill/>
            </a:ln>
            <a:scene3d>
              <a:camera prst="orthographicFront"/>
              <a:lightRig rig="threePt" dir="t"/>
            </a:scene3d>
            <a:sp3d>
              <a:bevelT w="381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buNone/>
                <a:defRPr/>
              </a:pPr>
              <a:endParaRPr lang="en-US" sz="1600" dirty="0">
                <a:solidFill>
                  <a:schemeClr val="tx1"/>
                </a:solidFill>
                <a:effectLst/>
              </a:endParaRPr>
            </a:p>
          </p:txBody>
        </p:sp>
        <p:sp>
          <p:nvSpPr>
            <p:cNvPr id="8" name="TextBox 675"/>
            <p:cNvSpPr txBox="1">
              <a:spLocks noChangeArrowheads="1"/>
            </p:cNvSpPr>
            <p:nvPr/>
          </p:nvSpPr>
          <p:spPr bwMode="auto">
            <a:xfrm>
              <a:off x="6320606" y="4894950"/>
              <a:ext cx="2369046" cy="1015663"/>
            </a:xfrm>
            <a:prstGeom prst="rect">
              <a:avLst/>
            </a:prstGeom>
            <a:noFill/>
            <a:ln w="9525">
              <a:noFill/>
              <a:miter lim="800000"/>
              <a:headEnd/>
              <a:tailEnd/>
            </a:ln>
          </p:spPr>
          <p:txBody>
            <a:bodyPr wrap="none">
              <a:spAutoFit/>
            </a:bodyPr>
            <a:lstStyle/>
            <a:p>
              <a:pPr eaLnBrk="0" hangingPunct="0">
                <a:buNone/>
                <a:defRPr/>
              </a:pPr>
              <a:r>
                <a:rPr lang="en-US" sz="1200" b="1" u="sng" dirty="0" smtClean="0">
                  <a:solidFill>
                    <a:schemeClr val="bg1"/>
                  </a:solidFill>
                  <a:effectLst/>
                  <a:latin typeface="+mn-lt"/>
                </a:rPr>
                <a:t>DPM DR</a:t>
              </a:r>
              <a:endParaRPr lang="en-US" sz="1200" b="1" u="sng" dirty="0">
                <a:solidFill>
                  <a:schemeClr val="bg1"/>
                </a:solidFill>
                <a:effectLst/>
                <a:latin typeface="+mn-lt"/>
              </a:endParaRPr>
            </a:p>
            <a:p>
              <a:pPr eaLnBrk="0" hangingPunct="0">
                <a:buNone/>
                <a:defRPr/>
              </a:pPr>
              <a:r>
                <a:rPr lang="en-US" sz="1200" dirty="0">
                  <a:solidFill>
                    <a:schemeClr val="bg1"/>
                  </a:solidFill>
                  <a:effectLst/>
                  <a:latin typeface="+mn-lt"/>
                </a:rPr>
                <a:t>FS1_data (share)</a:t>
              </a:r>
            </a:p>
            <a:p>
              <a:pPr eaLnBrk="0" hangingPunct="0">
                <a:buNone/>
                <a:defRPr/>
              </a:pPr>
              <a:r>
                <a:rPr lang="en-US" sz="1200" dirty="0">
                  <a:solidFill>
                    <a:schemeClr val="bg1"/>
                  </a:solidFill>
                  <a:effectLst/>
                  <a:latin typeface="+mn-lt"/>
                </a:rPr>
                <a:t>SQL25\</a:t>
              </a:r>
              <a:r>
                <a:rPr lang="en-US" sz="1200" dirty="0" err="1">
                  <a:solidFill>
                    <a:schemeClr val="bg1"/>
                  </a:solidFill>
                  <a:effectLst/>
                  <a:latin typeface="+mn-lt"/>
                </a:rPr>
                <a:t>AccountingdB</a:t>
              </a:r>
              <a:r>
                <a:rPr lang="en-US" sz="1200" dirty="0">
                  <a:solidFill>
                    <a:schemeClr val="bg1"/>
                  </a:solidFill>
                  <a:effectLst/>
                  <a:latin typeface="+mn-lt"/>
                </a:rPr>
                <a:t> (</a:t>
              </a:r>
              <a:r>
                <a:rPr lang="en-US" sz="1200" dirty="0" err="1">
                  <a:solidFill>
                    <a:schemeClr val="bg1"/>
                  </a:solidFill>
                  <a:effectLst/>
                  <a:latin typeface="+mn-lt"/>
                </a:rPr>
                <a:t>sql</a:t>
              </a:r>
              <a:r>
                <a:rPr lang="en-US" sz="1200" dirty="0">
                  <a:solidFill>
                    <a:schemeClr val="bg1"/>
                  </a:solidFill>
                  <a:effectLst/>
                  <a:latin typeface="+mn-lt"/>
                </a:rPr>
                <a:t>)</a:t>
              </a:r>
            </a:p>
            <a:p>
              <a:pPr eaLnBrk="0" hangingPunct="0">
                <a:buNone/>
                <a:defRPr/>
              </a:pPr>
              <a:r>
                <a:rPr lang="en-US" sz="1200" dirty="0">
                  <a:solidFill>
                    <a:schemeClr val="bg1"/>
                  </a:solidFill>
                  <a:effectLst/>
                  <a:latin typeface="+mn-lt"/>
                </a:rPr>
                <a:t>EX23\SG1\Mailboxes (exchange)</a:t>
              </a:r>
            </a:p>
            <a:p>
              <a:pPr eaLnBrk="0" hangingPunct="0">
                <a:buNone/>
                <a:defRPr/>
              </a:pPr>
              <a:r>
                <a:rPr lang="en-US" sz="1200" dirty="0">
                  <a:solidFill>
                    <a:schemeClr val="bg1"/>
                  </a:solidFill>
                  <a:effectLst/>
                  <a:latin typeface="+mn-lt"/>
                </a:rPr>
                <a:t>FS2_E:\team\  (directory</a:t>
              </a:r>
              <a:r>
                <a:rPr lang="en-US" sz="1200" dirty="0" smtClean="0">
                  <a:solidFill>
                    <a:schemeClr val="bg1"/>
                  </a:solidFill>
                  <a:effectLst/>
                  <a:latin typeface="+mn-lt"/>
                </a:rPr>
                <a:t>)</a:t>
              </a:r>
              <a:endParaRPr lang="en-US" sz="1200" dirty="0">
                <a:solidFill>
                  <a:schemeClr val="bg1"/>
                </a:solidFill>
                <a:effectLst/>
                <a:latin typeface="+mn-lt"/>
              </a:endParaRPr>
            </a:p>
          </p:txBody>
        </p:sp>
        <p:cxnSp>
          <p:nvCxnSpPr>
            <p:cNvPr id="9" name="Straight Connector 8"/>
            <p:cNvCxnSpPr>
              <a:endCxn id="71" idx="2"/>
            </p:cNvCxnSpPr>
            <p:nvPr/>
          </p:nvCxnSpPr>
          <p:spPr bwMode="auto">
            <a:xfrm flipH="1" flipV="1">
              <a:off x="2545504" y="4338146"/>
              <a:ext cx="4423846" cy="6843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725648" y="3901472"/>
              <a:ext cx="1380228" cy="936522"/>
              <a:chOff x="6478672" y="3173085"/>
              <a:chExt cx="1380228" cy="936522"/>
            </a:xfrm>
          </p:grpSpPr>
          <p:grpSp>
            <p:nvGrpSpPr>
              <p:cNvPr id="11" name="Group 160"/>
              <p:cNvGrpSpPr/>
              <p:nvPr/>
            </p:nvGrpSpPr>
            <p:grpSpPr>
              <a:xfrm>
                <a:off x="6478672" y="3173085"/>
                <a:ext cx="1175807" cy="888274"/>
                <a:chOff x="2803951" y="4038600"/>
                <a:chExt cx="1176854" cy="889064"/>
              </a:xfrm>
            </p:grpSpPr>
            <p:pic>
              <p:nvPicPr>
                <p:cNvPr id="20" name="Picture 2" descr="D:\Projects\Microsoft\DPM_Deck\images\Vista (344).png"/>
                <p:cNvPicPr>
                  <a:picLocks noChangeAspect="1" noChangeArrowheads="1"/>
                </p:cNvPicPr>
                <p:nvPr/>
              </p:nvPicPr>
              <p:blipFill>
                <a:blip r:embed="rId3" cstate="print">
                  <a:grayscl/>
                </a:blip>
                <a:srcRect/>
                <a:stretch>
                  <a:fillRect/>
                </a:stretch>
              </p:blipFill>
              <p:spPr bwMode="auto">
                <a:xfrm>
                  <a:off x="2803951" y="4038600"/>
                  <a:ext cx="782534" cy="889064"/>
                </a:xfrm>
                <a:prstGeom prst="rect">
                  <a:avLst/>
                </a:prstGeom>
                <a:noFill/>
              </p:spPr>
            </p:pic>
            <p:grpSp>
              <p:nvGrpSpPr>
                <p:cNvPr id="21" name="Group 204"/>
                <p:cNvGrpSpPr/>
                <p:nvPr/>
              </p:nvGrpSpPr>
              <p:grpSpPr>
                <a:xfrm>
                  <a:off x="3365933" y="4290535"/>
                  <a:ext cx="614872" cy="581265"/>
                  <a:chOff x="4572000" y="2655375"/>
                  <a:chExt cx="720817" cy="681417"/>
                </a:xfrm>
              </p:grpSpPr>
              <p:grpSp>
                <p:nvGrpSpPr>
                  <p:cNvPr id="22" name="Group 189"/>
                  <p:cNvGrpSpPr/>
                  <p:nvPr/>
                </p:nvGrpSpPr>
                <p:grpSpPr>
                  <a:xfrm>
                    <a:off x="4673854" y="2655375"/>
                    <a:ext cx="403810" cy="395185"/>
                    <a:chOff x="4904375" y="2755269"/>
                    <a:chExt cx="324356" cy="317428"/>
                  </a:xfrm>
                </p:grpSpPr>
                <p:sp>
                  <p:nvSpPr>
                    <p:cNvPr id="35" name="Oval 34"/>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6" name="Flowchart: Magnetic Disk 35"/>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7" name="Oval 36"/>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23" name="Group 190"/>
                  <p:cNvGrpSpPr/>
                  <p:nvPr/>
                </p:nvGrpSpPr>
                <p:grpSpPr>
                  <a:xfrm>
                    <a:off x="4889007" y="2747583"/>
                    <a:ext cx="403810" cy="395185"/>
                    <a:chOff x="4904375" y="2755269"/>
                    <a:chExt cx="324356" cy="317428"/>
                  </a:xfrm>
                </p:grpSpPr>
                <p:sp>
                  <p:nvSpPr>
                    <p:cNvPr id="32" name="Oval 31"/>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3" name="Flowchart: Magnetic Disk 32"/>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4" name="Oval 33"/>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24" name="Group 195"/>
                  <p:cNvGrpSpPr/>
                  <p:nvPr/>
                </p:nvGrpSpPr>
                <p:grpSpPr>
                  <a:xfrm>
                    <a:off x="4572000" y="2832108"/>
                    <a:ext cx="403810" cy="395185"/>
                    <a:chOff x="4904375" y="2755269"/>
                    <a:chExt cx="324356" cy="317428"/>
                  </a:xfrm>
                </p:grpSpPr>
                <p:sp>
                  <p:nvSpPr>
                    <p:cNvPr id="29" name="Oval 28"/>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0" name="Flowchart: Magnetic Disk 29"/>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31" name="Oval 30"/>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25" name="Group 199"/>
                  <p:cNvGrpSpPr/>
                  <p:nvPr/>
                </p:nvGrpSpPr>
                <p:grpSpPr>
                  <a:xfrm>
                    <a:off x="4810205" y="2941607"/>
                    <a:ext cx="403810" cy="395185"/>
                    <a:chOff x="4904375" y="2755269"/>
                    <a:chExt cx="324356" cy="317428"/>
                  </a:xfrm>
                </p:grpSpPr>
                <p:sp>
                  <p:nvSpPr>
                    <p:cNvPr id="26" name="Oval 25"/>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27" name="Flowchart: Magnetic Disk 26"/>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28" name="Oval 27"/>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grpSp>
          <p:grpSp>
            <p:nvGrpSpPr>
              <p:cNvPr id="12" name="Group 59"/>
              <p:cNvGrpSpPr/>
              <p:nvPr/>
            </p:nvGrpSpPr>
            <p:grpSpPr>
              <a:xfrm>
                <a:off x="7469541" y="3689291"/>
                <a:ext cx="389359" cy="420316"/>
                <a:chOff x="8040821" y="2812715"/>
                <a:chExt cx="566688" cy="611743"/>
              </a:xfrm>
            </p:grpSpPr>
            <p:grpSp>
              <p:nvGrpSpPr>
                <p:cNvPr id="13" name="Group 186"/>
                <p:cNvGrpSpPr/>
                <p:nvPr/>
              </p:nvGrpSpPr>
              <p:grpSpPr>
                <a:xfrm>
                  <a:off x="8040821" y="3031577"/>
                  <a:ext cx="566688" cy="392881"/>
                  <a:chOff x="7696436" y="4575160"/>
                  <a:chExt cx="566688" cy="392881"/>
                </a:xfrm>
              </p:grpSpPr>
              <p:pic>
                <p:nvPicPr>
                  <p:cNvPr id="18" name="Picture 10" descr="D:\Projects\Microsoft\DPM PartnerVideo\images\tape.png"/>
                  <p:cNvPicPr>
                    <a:picLocks noChangeAspect="1" noChangeArrowheads="1"/>
                  </p:cNvPicPr>
                  <p:nvPr/>
                </p:nvPicPr>
                <p:blipFill>
                  <a:blip r:embed="rId4" cstate="print">
                    <a:duotone>
                      <a:prstClr val="black"/>
                      <a:srgbClr val="64BE46">
                        <a:lumMod val="75000"/>
                        <a:tint val="45000"/>
                        <a:satMod val="400000"/>
                      </a:srgbClr>
                    </a:duotone>
                  </a:blip>
                  <a:srcRect/>
                  <a:stretch>
                    <a:fillRect/>
                  </a:stretch>
                </p:blipFill>
                <p:spPr bwMode="auto">
                  <a:xfrm>
                    <a:off x="7725431" y="4647265"/>
                    <a:ext cx="537693" cy="320776"/>
                  </a:xfrm>
                  <a:prstGeom prst="rect">
                    <a:avLst/>
                  </a:prstGeom>
                  <a:noFill/>
                </p:spPr>
              </p:pic>
              <p:pic>
                <p:nvPicPr>
                  <p:cNvPr id="19" name="Picture 10" descr="D:\Projects\Microsoft\DPM PartnerVideo\images\tape.png"/>
                  <p:cNvPicPr>
                    <a:picLocks noChangeAspect="1" noChangeArrowheads="1"/>
                  </p:cNvPicPr>
                  <p:nvPr/>
                </p:nvPicPr>
                <p:blipFill>
                  <a:blip r:embed="rId4" cstate="print">
                    <a:duotone>
                      <a:srgbClr val="F3E207">
                        <a:shade val="45000"/>
                        <a:satMod val="135000"/>
                      </a:srgbClr>
                      <a:prstClr val="white"/>
                    </a:duotone>
                  </a:blip>
                  <a:srcRect/>
                  <a:stretch>
                    <a:fillRect/>
                  </a:stretch>
                </p:blipFill>
                <p:spPr bwMode="auto">
                  <a:xfrm>
                    <a:off x="7696436" y="4575160"/>
                    <a:ext cx="537693" cy="320776"/>
                  </a:xfrm>
                  <a:prstGeom prst="rect">
                    <a:avLst/>
                  </a:prstGeom>
                  <a:noFill/>
                </p:spPr>
              </p:pic>
            </p:grpSp>
            <p:grpSp>
              <p:nvGrpSpPr>
                <p:cNvPr id="14" name="Group 183"/>
                <p:cNvGrpSpPr/>
                <p:nvPr/>
              </p:nvGrpSpPr>
              <p:grpSpPr>
                <a:xfrm>
                  <a:off x="8090784" y="2812715"/>
                  <a:ext cx="512445" cy="448263"/>
                  <a:chOff x="5801888" y="2848326"/>
                  <a:chExt cx="331718" cy="291135"/>
                </a:xfrm>
              </p:grpSpPr>
              <p:pic>
                <p:nvPicPr>
                  <p:cNvPr id="15" name="Picture 10" descr="D:\Projects\Microsoft\DPM PartnerVideo\images\tape.png"/>
                  <p:cNvPicPr>
                    <a:picLocks noChangeAspect="1" noChangeArrowheads="1"/>
                  </p:cNvPicPr>
                  <p:nvPr/>
                </p:nvPicPr>
                <p:blipFill>
                  <a:blip r:embed="rId5" cstate="print">
                    <a:duotone>
                      <a:srgbClr val="D70023">
                        <a:shade val="45000"/>
                        <a:satMod val="135000"/>
                      </a:srgbClr>
                      <a:prstClr val="white"/>
                    </a:duotone>
                  </a:blip>
                  <a:srcRect/>
                  <a:stretch>
                    <a:fillRect/>
                  </a:stretch>
                </p:blipFill>
                <p:spPr bwMode="auto">
                  <a:xfrm>
                    <a:off x="5801888" y="2947188"/>
                    <a:ext cx="322292" cy="192273"/>
                  </a:xfrm>
                  <a:prstGeom prst="rect">
                    <a:avLst/>
                  </a:prstGeom>
                  <a:noFill/>
                </p:spPr>
              </p:pic>
              <p:pic>
                <p:nvPicPr>
                  <p:cNvPr id="16" name="Picture 10" descr="D:\Projects\Microsoft\DPM PartnerVideo\images\tape.png"/>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805376" y="2894788"/>
                    <a:ext cx="322292" cy="192273"/>
                  </a:xfrm>
                  <a:prstGeom prst="rect">
                    <a:avLst/>
                  </a:prstGeom>
                  <a:noFill/>
                </p:spPr>
              </p:pic>
              <p:pic>
                <p:nvPicPr>
                  <p:cNvPr id="17" name="Picture 10" descr="D:\Projects\Microsoft\DPM PartnerVideo\images\tape.png"/>
                  <p:cNvPicPr>
                    <a:picLocks noChangeAspect="1" noChangeArrowheads="1"/>
                  </p:cNvPicPr>
                  <p:nvPr/>
                </p:nvPicPr>
                <p:blipFill>
                  <a:blip r:embed="rId5" cstate="print">
                    <a:duotone>
                      <a:prstClr val="black"/>
                      <a:srgbClr val="FF0000">
                        <a:tint val="45000"/>
                        <a:satMod val="400000"/>
                      </a:srgbClr>
                    </a:duotone>
                  </a:blip>
                  <a:srcRect/>
                  <a:stretch>
                    <a:fillRect/>
                  </a:stretch>
                </p:blipFill>
                <p:spPr bwMode="auto">
                  <a:xfrm>
                    <a:off x="5811314" y="2848326"/>
                    <a:ext cx="322292" cy="192273"/>
                  </a:xfrm>
                  <a:prstGeom prst="rect">
                    <a:avLst/>
                  </a:prstGeom>
                  <a:noFill/>
                </p:spPr>
              </p:pic>
            </p:grpSp>
          </p:grpSp>
        </p:grpSp>
      </p:grpSp>
      <p:sp>
        <p:nvSpPr>
          <p:cNvPr id="38" name="TextBox 37"/>
          <p:cNvSpPr txBox="1"/>
          <p:nvPr/>
        </p:nvSpPr>
        <p:spPr>
          <a:xfrm>
            <a:off x="5763598" y="1120408"/>
            <a:ext cx="5217015" cy="784830"/>
          </a:xfrm>
          <a:prstGeom prst="rect">
            <a:avLst/>
          </a:prstGeom>
          <a:noFill/>
        </p:spPr>
        <p:txBody>
          <a:bodyPr wrap="square" rtlCol="0">
            <a:spAutoFit/>
          </a:bodyPr>
          <a:lstStyle/>
          <a:p>
            <a:pPr marL="514350" indent="-285750">
              <a:lnSpc>
                <a:spcPct val="150000"/>
              </a:lnSpc>
            </a:pPr>
            <a:endParaRPr lang="en-US" dirty="0"/>
          </a:p>
          <a:p>
            <a:endParaRPr lang="en-US" dirty="0"/>
          </a:p>
        </p:txBody>
      </p:sp>
      <p:grpSp>
        <p:nvGrpSpPr>
          <p:cNvPr id="39" name="Group 38"/>
          <p:cNvGrpSpPr/>
          <p:nvPr/>
        </p:nvGrpSpPr>
        <p:grpSpPr>
          <a:xfrm>
            <a:off x="149225" y="2125299"/>
            <a:ext cx="5821658" cy="3956324"/>
            <a:chOff x="149226" y="2125299"/>
            <a:chExt cx="5821657" cy="3956324"/>
          </a:xfrm>
        </p:grpSpPr>
        <p:sp>
          <p:nvSpPr>
            <p:cNvPr id="40" name="Rounded Rectangle 39"/>
            <p:cNvSpPr/>
            <p:nvPr/>
          </p:nvSpPr>
          <p:spPr bwMode="auto">
            <a:xfrm>
              <a:off x="3500222" y="4873811"/>
              <a:ext cx="2470661" cy="1207812"/>
            </a:xfrm>
            <a:prstGeom prst="roundRect">
              <a:avLst>
                <a:gd name="adj" fmla="val 8863"/>
              </a:avLst>
            </a:prstGeom>
            <a:gradFill>
              <a:gsLst>
                <a:gs pos="24000">
                  <a:srgbClr val="FFD961">
                    <a:alpha val="79000"/>
                  </a:srgbClr>
                </a:gs>
                <a:gs pos="97000">
                  <a:srgbClr val="DAA600">
                    <a:alpha val="87000"/>
                  </a:srgbClr>
                </a:gs>
              </a:gsLst>
              <a:lin ang="5400000" scaled="0"/>
            </a:gradFill>
            <a:ln>
              <a:noFill/>
            </a:ln>
            <a:scene3d>
              <a:camera prst="orthographicFront"/>
              <a:lightRig rig="threePt" dir="t"/>
            </a:scene3d>
            <a:sp3d>
              <a:bevelT w="381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buNone/>
                <a:defRPr/>
              </a:pPr>
              <a:endParaRPr lang="en-US" sz="1600" dirty="0">
                <a:solidFill>
                  <a:schemeClr val="tx1"/>
                </a:solidFill>
                <a:effectLst/>
              </a:endParaRPr>
            </a:p>
          </p:txBody>
        </p:sp>
        <p:sp>
          <p:nvSpPr>
            <p:cNvPr id="41" name="TextBox 675"/>
            <p:cNvSpPr txBox="1">
              <a:spLocks noChangeArrowheads="1"/>
            </p:cNvSpPr>
            <p:nvPr/>
          </p:nvSpPr>
          <p:spPr bwMode="auto">
            <a:xfrm>
              <a:off x="577051" y="2150013"/>
              <a:ext cx="907171" cy="461665"/>
            </a:xfrm>
            <a:prstGeom prst="rect">
              <a:avLst/>
            </a:prstGeom>
            <a:noFill/>
            <a:ln w="9525">
              <a:noFill/>
              <a:miter lim="800000"/>
              <a:headEnd/>
              <a:tailEnd/>
            </a:ln>
          </p:spPr>
          <p:txBody>
            <a:bodyPr wrap="none">
              <a:spAutoFit/>
            </a:bodyPr>
            <a:lstStyle/>
            <a:p>
              <a:pPr algn="r" eaLnBrk="0" hangingPunct="0">
                <a:buNone/>
                <a:defRPr/>
              </a:pPr>
              <a:r>
                <a:rPr lang="en-US" sz="1200" dirty="0">
                  <a:effectLst/>
                  <a:latin typeface="+mn-lt"/>
                </a:rPr>
                <a:t>FS1 \ data </a:t>
              </a:r>
              <a:r>
                <a:rPr lang="en-US" sz="1200" dirty="0" smtClean="0">
                  <a:effectLst/>
                  <a:latin typeface="+mn-lt"/>
                </a:rPr>
                <a:t/>
              </a:r>
              <a:br>
                <a:rPr lang="en-US" sz="1200" dirty="0" smtClean="0">
                  <a:effectLst/>
                  <a:latin typeface="+mn-lt"/>
                </a:rPr>
              </a:br>
              <a:r>
                <a:rPr lang="en-US" sz="1200" dirty="0" smtClean="0">
                  <a:effectLst/>
                  <a:latin typeface="+mn-lt"/>
                </a:rPr>
                <a:t>(</a:t>
              </a:r>
              <a:r>
                <a:rPr lang="en-US" sz="1200" dirty="0">
                  <a:effectLst/>
                  <a:latin typeface="+mn-lt"/>
                </a:rPr>
                <a:t>share)</a:t>
              </a:r>
            </a:p>
          </p:txBody>
        </p:sp>
        <p:sp>
          <p:nvSpPr>
            <p:cNvPr id="42" name="TextBox 675"/>
            <p:cNvSpPr txBox="1">
              <a:spLocks noChangeArrowheads="1"/>
            </p:cNvSpPr>
            <p:nvPr/>
          </p:nvSpPr>
          <p:spPr bwMode="auto">
            <a:xfrm>
              <a:off x="149226" y="3048057"/>
              <a:ext cx="1135247" cy="461665"/>
            </a:xfrm>
            <a:prstGeom prst="rect">
              <a:avLst/>
            </a:prstGeom>
            <a:noFill/>
            <a:ln w="9525">
              <a:noFill/>
              <a:miter lim="800000"/>
              <a:headEnd/>
              <a:tailEnd/>
            </a:ln>
          </p:spPr>
          <p:txBody>
            <a:bodyPr wrap="none">
              <a:spAutoFit/>
            </a:bodyPr>
            <a:lstStyle/>
            <a:p>
              <a:pPr algn="r" eaLnBrk="0" hangingPunct="0">
                <a:buNone/>
                <a:defRPr/>
              </a:pPr>
              <a:r>
                <a:rPr lang="en-US" sz="1200" dirty="0" err="1">
                  <a:effectLst/>
                  <a:latin typeface="+mn-lt"/>
                </a:rPr>
                <a:t>AccountingdB</a:t>
              </a:r>
              <a:endParaRPr lang="en-US" sz="1200" dirty="0">
                <a:effectLst/>
                <a:latin typeface="+mn-lt"/>
              </a:endParaRPr>
            </a:p>
            <a:p>
              <a:pPr algn="r" eaLnBrk="0" hangingPunct="0">
                <a:buNone/>
                <a:defRPr/>
              </a:pPr>
              <a:r>
                <a:rPr lang="en-US" sz="1200" dirty="0">
                  <a:effectLst/>
                  <a:latin typeface="+mn-lt"/>
                </a:rPr>
                <a:t>(</a:t>
              </a:r>
              <a:r>
                <a:rPr lang="en-US" sz="1200" dirty="0" err="1">
                  <a:effectLst/>
                  <a:latin typeface="+mn-lt"/>
                </a:rPr>
                <a:t>SQLdb</a:t>
              </a:r>
              <a:r>
                <a:rPr lang="en-US" sz="1200" dirty="0">
                  <a:effectLst/>
                  <a:latin typeface="+mn-lt"/>
                </a:rPr>
                <a:t>)</a:t>
              </a:r>
            </a:p>
          </p:txBody>
        </p:sp>
        <p:sp>
          <p:nvSpPr>
            <p:cNvPr id="43" name="TextBox 675"/>
            <p:cNvSpPr txBox="1">
              <a:spLocks noChangeArrowheads="1"/>
            </p:cNvSpPr>
            <p:nvPr/>
          </p:nvSpPr>
          <p:spPr bwMode="auto">
            <a:xfrm>
              <a:off x="378844" y="3918283"/>
              <a:ext cx="867673" cy="461665"/>
            </a:xfrm>
            <a:prstGeom prst="rect">
              <a:avLst/>
            </a:prstGeom>
            <a:noFill/>
            <a:ln w="9525">
              <a:noFill/>
              <a:miter lim="800000"/>
              <a:headEnd/>
              <a:tailEnd/>
            </a:ln>
          </p:spPr>
          <p:txBody>
            <a:bodyPr wrap="none">
              <a:spAutoFit/>
            </a:bodyPr>
            <a:lstStyle/>
            <a:p>
              <a:pPr algn="r" eaLnBrk="0" hangingPunct="0">
                <a:buNone/>
                <a:defRPr/>
              </a:pPr>
              <a:r>
                <a:rPr lang="en-US" sz="1200" dirty="0">
                  <a:effectLst/>
                  <a:latin typeface="+mn-lt"/>
                </a:rPr>
                <a:t>Mailboxes</a:t>
              </a:r>
            </a:p>
            <a:p>
              <a:pPr algn="r" eaLnBrk="0" hangingPunct="0">
                <a:buNone/>
                <a:defRPr/>
              </a:pPr>
              <a:r>
                <a:rPr lang="en-US" sz="1200" dirty="0">
                  <a:effectLst/>
                  <a:latin typeface="+mn-lt"/>
                </a:rPr>
                <a:t>(</a:t>
              </a:r>
              <a:r>
                <a:rPr lang="en-US" sz="1200" dirty="0" err="1" smtClean="0">
                  <a:effectLst/>
                  <a:latin typeface="+mn-lt"/>
                </a:rPr>
                <a:t>Exch</a:t>
              </a:r>
              <a:r>
                <a:rPr lang="en-US" sz="1200" dirty="0" smtClean="0">
                  <a:effectLst/>
                  <a:latin typeface="+mn-lt"/>
                </a:rPr>
                <a:t>)</a:t>
              </a:r>
              <a:endParaRPr lang="en-US" sz="1200" dirty="0">
                <a:effectLst/>
                <a:latin typeface="+mn-lt"/>
              </a:endParaRPr>
            </a:p>
          </p:txBody>
        </p:sp>
        <p:sp>
          <p:nvSpPr>
            <p:cNvPr id="44" name="TextBox 675"/>
            <p:cNvSpPr txBox="1">
              <a:spLocks noChangeArrowheads="1"/>
            </p:cNvSpPr>
            <p:nvPr/>
          </p:nvSpPr>
          <p:spPr bwMode="auto">
            <a:xfrm>
              <a:off x="665063" y="4728786"/>
              <a:ext cx="978088" cy="461665"/>
            </a:xfrm>
            <a:prstGeom prst="rect">
              <a:avLst/>
            </a:prstGeom>
            <a:noFill/>
            <a:ln w="9525">
              <a:noFill/>
              <a:miter lim="800000"/>
              <a:headEnd/>
              <a:tailEnd/>
            </a:ln>
          </p:spPr>
          <p:txBody>
            <a:bodyPr wrap="none">
              <a:spAutoFit/>
            </a:bodyPr>
            <a:lstStyle/>
            <a:p>
              <a:pPr algn="r" eaLnBrk="0" hangingPunct="0">
                <a:buNone/>
                <a:defRPr/>
              </a:pPr>
              <a:r>
                <a:rPr lang="en-US" sz="1200" dirty="0">
                  <a:effectLst/>
                  <a:latin typeface="+mn-lt"/>
                </a:rPr>
                <a:t>FS2 E:\team</a:t>
              </a:r>
            </a:p>
            <a:p>
              <a:pPr algn="r" eaLnBrk="0" hangingPunct="0">
                <a:buNone/>
                <a:defRPr/>
              </a:pPr>
              <a:r>
                <a:rPr lang="en-US" sz="1200" dirty="0">
                  <a:effectLst/>
                  <a:latin typeface="+mn-lt"/>
                </a:rPr>
                <a:t>(directory)</a:t>
              </a:r>
            </a:p>
          </p:txBody>
        </p:sp>
        <p:sp>
          <p:nvSpPr>
            <p:cNvPr id="45" name="TextBox 675"/>
            <p:cNvSpPr txBox="1">
              <a:spLocks noChangeArrowheads="1"/>
            </p:cNvSpPr>
            <p:nvPr/>
          </p:nvSpPr>
          <p:spPr bwMode="auto">
            <a:xfrm>
              <a:off x="3582045" y="4894950"/>
              <a:ext cx="2369046" cy="1015663"/>
            </a:xfrm>
            <a:prstGeom prst="rect">
              <a:avLst/>
            </a:prstGeom>
            <a:noFill/>
            <a:ln w="9525">
              <a:noFill/>
              <a:miter lim="800000"/>
              <a:headEnd/>
              <a:tailEnd/>
            </a:ln>
          </p:spPr>
          <p:txBody>
            <a:bodyPr wrap="none">
              <a:spAutoFit/>
            </a:bodyPr>
            <a:lstStyle/>
            <a:p>
              <a:pPr eaLnBrk="0" hangingPunct="0">
                <a:buNone/>
                <a:defRPr/>
              </a:pPr>
              <a:r>
                <a:rPr lang="en-US" sz="1200" b="1" u="sng" dirty="0" smtClean="0">
                  <a:solidFill>
                    <a:schemeClr val="bg1"/>
                  </a:solidFill>
                  <a:effectLst/>
                  <a:latin typeface="+mn-lt"/>
                </a:rPr>
                <a:t>DPM</a:t>
              </a:r>
              <a:endParaRPr lang="en-US" sz="1200" b="1" u="sng" dirty="0">
                <a:solidFill>
                  <a:schemeClr val="bg1"/>
                </a:solidFill>
                <a:effectLst/>
                <a:latin typeface="+mn-lt"/>
              </a:endParaRPr>
            </a:p>
            <a:p>
              <a:pPr eaLnBrk="0" hangingPunct="0">
                <a:buNone/>
                <a:defRPr/>
              </a:pPr>
              <a:r>
                <a:rPr lang="en-US" sz="1200" dirty="0">
                  <a:solidFill>
                    <a:schemeClr val="bg1"/>
                  </a:solidFill>
                  <a:effectLst/>
                  <a:latin typeface="+mn-lt"/>
                </a:rPr>
                <a:t>FS1_data (share)</a:t>
              </a:r>
            </a:p>
            <a:p>
              <a:pPr eaLnBrk="0" hangingPunct="0">
                <a:buNone/>
                <a:defRPr/>
              </a:pPr>
              <a:r>
                <a:rPr lang="en-US" sz="1200" dirty="0">
                  <a:solidFill>
                    <a:schemeClr val="bg1"/>
                  </a:solidFill>
                  <a:effectLst/>
                  <a:latin typeface="+mn-lt"/>
                </a:rPr>
                <a:t>SQL25\</a:t>
              </a:r>
              <a:r>
                <a:rPr lang="en-US" sz="1200" dirty="0" err="1">
                  <a:solidFill>
                    <a:schemeClr val="bg1"/>
                  </a:solidFill>
                  <a:effectLst/>
                  <a:latin typeface="+mn-lt"/>
                </a:rPr>
                <a:t>AccountingdB</a:t>
              </a:r>
              <a:r>
                <a:rPr lang="en-US" sz="1200" dirty="0">
                  <a:solidFill>
                    <a:schemeClr val="bg1"/>
                  </a:solidFill>
                  <a:effectLst/>
                  <a:latin typeface="+mn-lt"/>
                </a:rPr>
                <a:t> (</a:t>
              </a:r>
              <a:r>
                <a:rPr lang="en-US" sz="1200" dirty="0" err="1">
                  <a:solidFill>
                    <a:schemeClr val="bg1"/>
                  </a:solidFill>
                  <a:effectLst/>
                  <a:latin typeface="+mn-lt"/>
                </a:rPr>
                <a:t>sql</a:t>
              </a:r>
              <a:r>
                <a:rPr lang="en-US" sz="1200" dirty="0">
                  <a:solidFill>
                    <a:schemeClr val="bg1"/>
                  </a:solidFill>
                  <a:effectLst/>
                  <a:latin typeface="+mn-lt"/>
                </a:rPr>
                <a:t>)</a:t>
              </a:r>
            </a:p>
            <a:p>
              <a:pPr eaLnBrk="0" hangingPunct="0">
                <a:buNone/>
                <a:defRPr/>
              </a:pPr>
              <a:r>
                <a:rPr lang="en-US" sz="1200" dirty="0">
                  <a:solidFill>
                    <a:schemeClr val="bg1"/>
                  </a:solidFill>
                  <a:effectLst/>
                  <a:latin typeface="+mn-lt"/>
                </a:rPr>
                <a:t>EX23\SG1\Mailboxes (exchange)</a:t>
              </a:r>
            </a:p>
            <a:p>
              <a:pPr eaLnBrk="0" hangingPunct="0">
                <a:buNone/>
                <a:defRPr/>
              </a:pPr>
              <a:r>
                <a:rPr lang="en-US" sz="1200" dirty="0">
                  <a:solidFill>
                    <a:schemeClr val="bg1"/>
                  </a:solidFill>
                  <a:effectLst/>
                  <a:latin typeface="+mn-lt"/>
                </a:rPr>
                <a:t>FS2_E:\team\  (directory</a:t>
              </a:r>
              <a:r>
                <a:rPr lang="en-US" sz="1200" dirty="0" smtClean="0">
                  <a:solidFill>
                    <a:schemeClr val="bg1"/>
                  </a:solidFill>
                  <a:effectLst/>
                  <a:latin typeface="+mn-lt"/>
                </a:rPr>
                <a:t>)</a:t>
              </a:r>
              <a:endParaRPr lang="en-US" sz="1200" dirty="0">
                <a:solidFill>
                  <a:schemeClr val="bg1"/>
                </a:solidFill>
                <a:effectLst/>
                <a:latin typeface="+mn-lt"/>
              </a:endParaRPr>
            </a:p>
          </p:txBody>
        </p:sp>
        <p:cxnSp>
          <p:nvCxnSpPr>
            <p:cNvPr id="46" name="Straight Connector 45"/>
            <p:cNvCxnSpPr/>
            <p:nvPr/>
          </p:nvCxnSpPr>
          <p:spPr bwMode="auto">
            <a:xfrm>
              <a:off x="1791571" y="2520117"/>
              <a:ext cx="2023868" cy="1828220"/>
            </a:xfrm>
            <a:prstGeom prst="line">
              <a:avLst/>
            </a:prstGeom>
            <a:ln w="28575">
              <a:solidFill>
                <a:srgbClr val="CCEC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flipV="1">
              <a:off x="1902781" y="4348337"/>
              <a:ext cx="1912658" cy="588513"/>
            </a:xfrm>
            <a:prstGeom prst="line">
              <a:avLst/>
            </a:prstGeom>
            <a:ln w="28575">
              <a:solidFill>
                <a:srgbClr val="CCEC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auto">
            <a:xfrm>
              <a:off x="1556792" y="4138852"/>
              <a:ext cx="2258647" cy="209485"/>
            </a:xfrm>
            <a:prstGeom prst="line">
              <a:avLst/>
            </a:prstGeom>
            <a:ln w="28575">
              <a:solidFill>
                <a:srgbClr val="CCEC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1593862" y="3298592"/>
              <a:ext cx="2221577" cy="1049745"/>
            </a:xfrm>
            <a:prstGeom prst="line">
              <a:avLst/>
            </a:prstGeom>
            <a:ln w="28575">
              <a:solidFill>
                <a:srgbClr val="CCECFF"/>
              </a:solidFill>
            </a:ln>
          </p:spPr>
          <p:style>
            <a:lnRef idx="1">
              <a:schemeClr val="accent1"/>
            </a:lnRef>
            <a:fillRef idx="0">
              <a:schemeClr val="accent1"/>
            </a:fillRef>
            <a:effectRef idx="0">
              <a:schemeClr val="accent1"/>
            </a:effectRef>
            <a:fontRef idx="minor">
              <a:schemeClr val="tx1"/>
            </a:fontRef>
          </p:style>
        </p:cxnSp>
        <p:pic>
          <p:nvPicPr>
            <p:cNvPr id="50" name="Picture 2" descr="E:\Projects\Microsoft\DPM_video\connect.dll_I2908_0409.png"/>
            <p:cNvPicPr>
              <a:picLocks noChangeAspect="1" noChangeArrowheads="1"/>
            </p:cNvPicPr>
            <p:nvPr/>
          </p:nvPicPr>
          <p:blipFill>
            <a:blip r:embed="rId6" cstate="print"/>
            <a:srcRect/>
            <a:stretch>
              <a:fillRect/>
            </a:stretch>
          </p:blipFill>
          <p:spPr bwMode="auto">
            <a:xfrm>
              <a:off x="1399167" y="2125299"/>
              <a:ext cx="584645" cy="584645"/>
            </a:xfrm>
            <a:prstGeom prst="rect">
              <a:avLst/>
            </a:prstGeom>
            <a:noFill/>
          </p:spPr>
        </p:pic>
        <p:pic>
          <p:nvPicPr>
            <p:cNvPr id="51" name="Picture 2" descr="E:\Projects\Microsoft\DPM_video\connect.dll_I2908_0409.png"/>
            <p:cNvPicPr>
              <a:picLocks noChangeAspect="1" noChangeArrowheads="1"/>
            </p:cNvPicPr>
            <p:nvPr/>
          </p:nvPicPr>
          <p:blipFill>
            <a:blip r:embed="rId6" cstate="print"/>
            <a:srcRect/>
            <a:stretch>
              <a:fillRect/>
            </a:stretch>
          </p:blipFill>
          <p:spPr bwMode="auto">
            <a:xfrm>
              <a:off x="1139837" y="3039217"/>
              <a:ext cx="584645" cy="584645"/>
            </a:xfrm>
            <a:prstGeom prst="rect">
              <a:avLst/>
            </a:prstGeom>
            <a:noFill/>
          </p:spPr>
        </p:pic>
        <p:pic>
          <p:nvPicPr>
            <p:cNvPr id="52" name="Picture 2" descr="E:\Projects\Microsoft\DPM_video\connect.dll_I2908_0409.png"/>
            <p:cNvPicPr>
              <a:picLocks noChangeAspect="1" noChangeArrowheads="1"/>
            </p:cNvPicPr>
            <p:nvPr/>
          </p:nvPicPr>
          <p:blipFill>
            <a:blip r:embed="rId6" cstate="print"/>
            <a:srcRect/>
            <a:stretch>
              <a:fillRect/>
            </a:stretch>
          </p:blipFill>
          <p:spPr bwMode="auto">
            <a:xfrm>
              <a:off x="1092336" y="3894241"/>
              <a:ext cx="584645" cy="584645"/>
            </a:xfrm>
            <a:prstGeom prst="rect">
              <a:avLst/>
            </a:prstGeom>
            <a:noFill/>
          </p:spPr>
        </p:pic>
        <p:pic>
          <p:nvPicPr>
            <p:cNvPr id="53" name="Picture 2" descr="E:\Projects\Microsoft\DPM_video\connect.dll_I2908_0409.png"/>
            <p:cNvPicPr>
              <a:picLocks noChangeAspect="1" noChangeArrowheads="1"/>
            </p:cNvPicPr>
            <p:nvPr/>
          </p:nvPicPr>
          <p:blipFill>
            <a:blip r:embed="rId6" cstate="print"/>
            <a:srcRect/>
            <a:stretch>
              <a:fillRect/>
            </a:stretch>
          </p:blipFill>
          <p:spPr bwMode="auto">
            <a:xfrm>
              <a:off x="1484222" y="4630513"/>
              <a:ext cx="584645" cy="584645"/>
            </a:xfrm>
            <a:prstGeom prst="rect">
              <a:avLst/>
            </a:prstGeom>
            <a:noFill/>
          </p:spPr>
        </p:pic>
        <p:grpSp>
          <p:nvGrpSpPr>
            <p:cNvPr id="54" name="Group 53"/>
            <p:cNvGrpSpPr/>
            <p:nvPr/>
          </p:nvGrpSpPr>
          <p:grpSpPr>
            <a:xfrm>
              <a:off x="3488333" y="3852525"/>
              <a:ext cx="1175817" cy="888274"/>
              <a:chOff x="2803951" y="4038600"/>
              <a:chExt cx="1176863" cy="889064"/>
            </a:xfrm>
          </p:grpSpPr>
          <p:pic>
            <p:nvPicPr>
              <p:cNvPr id="58" name="Picture 2" descr="D:\Projects\Microsoft\DPM_Deck\images\Vista (344).png"/>
              <p:cNvPicPr>
                <a:picLocks noChangeAspect="1" noChangeArrowheads="1"/>
              </p:cNvPicPr>
              <p:nvPr/>
            </p:nvPicPr>
            <p:blipFill>
              <a:blip r:embed="rId3" cstate="print">
                <a:grayscl/>
              </a:blip>
              <a:srcRect/>
              <a:stretch>
                <a:fillRect/>
              </a:stretch>
            </p:blipFill>
            <p:spPr bwMode="auto">
              <a:xfrm>
                <a:off x="2803951" y="4038600"/>
                <a:ext cx="782534" cy="889064"/>
              </a:xfrm>
              <a:prstGeom prst="rect">
                <a:avLst/>
              </a:prstGeom>
              <a:noFill/>
            </p:spPr>
          </p:pic>
          <p:grpSp>
            <p:nvGrpSpPr>
              <p:cNvPr id="59" name="Group 204"/>
              <p:cNvGrpSpPr/>
              <p:nvPr/>
            </p:nvGrpSpPr>
            <p:grpSpPr>
              <a:xfrm>
                <a:off x="3365938" y="4290535"/>
                <a:ext cx="614872" cy="581265"/>
                <a:chOff x="4572000" y="2655375"/>
                <a:chExt cx="720817" cy="681417"/>
              </a:xfrm>
            </p:grpSpPr>
            <p:grpSp>
              <p:nvGrpSpPr>
                <p:cNvPr id="60" name="Group 189"/>
                <p:cNvGrpSpPr/>
                <p:nvPr/>
              </p:nvGrpSpPr>
              <p:grpSpPr>
                <a:xfrm>
                  <a:off x="4673854" y="2655375"/>
                  <a:ext cx="403810" cy="395185"/>
                  <a:chOff x="4904375" y="2755269"/>
                  <a:chExt cx="324356" cy="317428"/>
                </a:xfrm>
              </p:grpSpPr>
              <p:sp>
                <p:nvSpPr>
                  <p:cNvPr id="73" name="Oval 72"/>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4" name="Flowchart: Magnetic Disk 73"/>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5" name="Oval 74"/>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61" name="Group 190"/>
                <p:cNvGrpSpPr/>
                <p:nvPr/>
              </p:nvGrpSpPr>
              <p:grpSpPr>
                <a:xfrm>
                  <a:off x="4889007" y="2747583"/>
                  <a:ext cx="403810" cy="395185"/>
                  <a:chOff x="4904375" y="2755269"/>
                  <a:chExt cx="324356" cy="317428"/>
                </a:xfrm>
              </p:grpSpPr>
              <p:sp>
                <p:nvSpPr>
                  <p:cNvPr id="70" name="Oval 69"/>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1" name="Flowchart: Magnetic Disk 70"/>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72" name="Oval 71"/>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62" name="Group 195"/>
                <p:cNvGrpSpPr/>
                <p:nvPr/>
              </p:nvGrpSpPr>
              <p:grpSpPr>
                <a:xfrm>
                  <a:off x="4572000" y="2832108"/>
                  <a:ext cx="403810" cy="395185"/>
                  <a:chOff x="4904375" y="2755269"/>
                  <a:chExt cx="324356" cy="317428"/>
                </a:xfrm>
              </p:grpSpPr>
              <p:sp>
                <p:nvSpPr>
                  <p:cNvPr id="67" name="Oval 66"/>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68" name="Flowchart: Magnetic Disk 67"/>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69" name="Oval 68"/>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nvGrpSpPr>
                <p:cNvPr id="63" name="Group 199"/>
                <p:cNvGrpSpPr/>
                <p:nvPr/>
              </p:nvGrpSpPr>
              <p:grpSpPr>
                <a:xfrm>
                  <a:off x="4810205" y="2941607"/>
                  <a:ext cx="403810" cy="395185"/>
                  <a:chOff x="4904375" y="2755269"/>
                  <a:chExt cx="324356" cy="317428"/>
                </a:xfrm>
              </p:grpSpPr>
              <p:sp>
                <p:nvSpPr>
                  <p:cNvPr id="64" name="Oval 63"/>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65" name="Flowchart: Magnetic Disk 64"/>
                  <p:cNvSpPr/>
                  <p:nvPr/>
                </p:nvSpPr>
                <p:spPr>
                  <a:xfrm flipH="1">
                    <a:off x="4932588" y="2755269"/>
                    <a:ext cx="231423" cy="292781"/>
                  </a:xfrm>
                  <a:prstGeom prst="flowChartMagneticDisk">
                    <a:avLst/>
                  </a:prstGeom>
                  <a:gradFill>
                    <a:gsLst>
                      <a:gs pos="0">
                        <a:srgbClr val="00B0F0"/>
                      </a:gs>
                      <a:gs pos="38000">
                        <a:sysClr val="window" lastClr="FFFFFF"/>
                      </a:gs>
                      <a:gs pos="82000">
                        <a:srgbClr val="007CA8"/>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66" name="Oval 65"/>
                  <p:cNvSpPr/>
                  <p:nvPr/>
                </p:nvSpPr>
                <p:spPr>
                  <a:xfrm flipH="1">
                    <a:off x="4933912" y="2755269"/>
                    <a:ext cx="230101" cy="95227"/>
                  </a:xfrm>
                  <a:prstGeom prst="ellipse">
                    <a:avLst/>
                  </a:prstGeom>
                  <a:gradFill>
                    <a:gsLst>
                      <a:gs pos="31000">
                        <a:sysClr val="window" lastClr="FFFFFF"/>
                      </a:gs>
                      <a:gs pos="82000">
                        <a:srgbClr val="007CA8"/>
                      </a:gs>
                    </a:gsLst>
                    <a:lin ang="17400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dirty="0">
                      <a:ln>
                        <a:noFill/>
                      </a:ln>
                      <a:effectLst/>
                      <a:uLnTx/>
                      <a:uFillTx/>
                      <a:latin typeface="Calibri"/>
                      <a:ea typeface="+mn-ea"/>
                      <a:cs typeface="+mn-cs"/>
                    </a:endParaRPr>
                  </a:p>
                </p:txBody>
              </p:sp>
            </p:grpSp>
          </p:grpSp>
        </p:grpSp>
        <p:pic>
          <p:nvPicPr>
            <p:cNvPr id="55" name="Picture 5" descr="D:\ref\air\buttons\All_Vista\VISTA_05\oobefldr.dll_I0066_0409.png"/>
            <p:cNvPicPr>
              <a:picLocks noChangeAspect="1" noChangeArrowheads="1"/>
            </p:cNvPicPr>
            <p:nvPr/>
          </p:nvPicPr>
          <p:blipFill>
            <a:blip r:embed="rId7" cstate="print"/>
            <a:srcRect/>
            <a:stretch>
              <a:fillRect/>
            </a:stretch>
          </p:blipFill>
          <p:spPr bwMode="auto">
            <a:xfrm>
              <a:off x="1438502" y="4202524"/>
              <a:ext cx="295407" cy="295408"/>
            </a:xfrm>
            <a:prstGeom prst="rect">
              <a:avLst/>
            </a:prstGeom>
            <a:noFill/>
          </p:spPr>
        </p:pic>
        <p:pic>
          <p:nvPicPr>
            <p:cNvPr id="56" name="Picture 6" descr="D:\ref\air\buttons\All_Vista\VISTA_01\3.png"/>
            <p:cNvPicPr>
              <a:picLocks noChangeAspect="1" noChangeArrowheads="1"/>
            </p:cNvPicPr>
            <p:nvPr/>
          </p:nvPicPr>
          <p:blipFill>
            <a:blip r:embed="rId8" cstate="print"/>
            <a:srcRect/>
            <a:stretch>
              <a:fillRect/>
            </a:stretch>
          </p:blipFill>
          <p:spPr bwMode="auto">
            <a:xfrm>
              <a:off x="1712053" y="2426439"/>
              <a:ext cx="283505" cy="283505"/>
            </a:xfrm>
            <a:prstGeom prst="rect">
              <a:avLst/>
            </a:prstGeom>
            <a:noFill/>
          </p:spPr>
        </p:pic>
        <p:pic>
          <p:nvPicPr>
            <p:cNvPr id="57" name="Picture 6" descr="D:\ref\air\buttons\All_Vista\VISTA_01\3.png"/>
            <p:cNvPicPr>
              <a:picLocks noChangeAspect="1" noChangeArrowheads="1"/>
            </p:cNvPicPr>
            <p:nvPr/>
          </p:nvPicPr>
          <p:blipFill>
            <a:blip r:embed="rId8" cstate="print"/>
            <a:srcRect/>
            <a:stretch>
              <a:fillRect/>
            </a:stretch>
          </p:blipFill>
          <p:spPr bwMode="auto">
            <a:xfrm>
              <a:off x="1811579" y="4925430"/>
              <a:ext cx="283505" cy="283505"/>
            </a:xfrm>
            <a:prstGeom prst="rect">
              <a:avLst/>
            </a:prstGeom>
            <a:noFill/>
          </p:spPr>
        </p:pic>
      </p:grpSp>
      <p:sp>
        <p:nvSpPr>
          <p:cNvPr id="76" name="Flowchart: Magnetic Disk 75"/>
          <p:cNvSpPr/>
          <p:nvPr/>
        </p:nvSpPr>
        <p:spPr>
          <a:xfrm flipH="1">
            <a:off x="1531054" y="3379245"/>
            <a:ext cx="202467" cy="256148"/>
          </a:xfrm>
          <a:prstGeom prst="flowChartMagneticDisk">
            <a:avLst/>
          </a:prstGeom>
          <a:gradFill>
            <a:gsLst>
              <a:gs pos="0">
                <a:srgbClr val="691987">
                  <a:lumMod val="60000"/>
                  <a:lumOff val="40000"/>
                </a:srgbClr>
              </a:gs>
              <a:gs pos="38000">
                <a:sysClr val="window" lastClr="FFFFFF"/>
              </a:gs>
              <a:gs pos="82000">
                <a:srgbClr val="7030A0"/>
              </a:gs>
              <a:gs pos="100000">
                <a:sysClr val="window" lastClr="FFFFFF"/>
              </a:gs>
            </a:gsLst>
            <a:lin ang="21594000" scaled="0"/>
          </a:gradFill>
          <a:ln w="38100" cap="flat" cmpd="sng" algn="ctr">
            <a:noFill/>
            <a:prstDash val="solid"/>
          </a:ln>
          <a:effectLst/>
        </p:spPr>
        <p:txBody>
          <a:bodyPr rtlCol="0" anchor="ctr"/>
          <a:lstStyle/>
          <a:p>
            <a:pPr algn="ctr" fontAlgn="auto">
              <a:spcBef>
                <a:spcPts val="0"/>
              </a:spcBef>
              <a:spcAft>
                <a:spcPts val="0"/>
              </a:spcAft>
              <a:buClrTx/>
              <a:buNone/>
              <a:defRPr/>
            </a:pPr>
            <a:endParaRPr kumimoji="0" lang="en-US" sz="1800" b="0" i="0" u="none" strike="noStrike" kern="0" cap="none" spc="0" normalizeH="0" baseline="0" noProof="0">
              <a:ln>
                <a:noFill/>
              </a:ln>
              <a:effectLst/>
              <a:uLnTx/>
              <a:uFillTx/>
              <a:latin typeface="Calibri"/>
              <a:ea typeface="+mn-ea"/>
              <a:cs typeface="+mn-cs"/>
            </a:endParaRPr>
          </a:p>
        </p:txBody>
      </p:sp>
      <p:pic>
        <p:nvPicPr>
          <p:cNvPr id="78" name="Picture 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2705" y="275637"/>
            <a:ext cx="3326285" cy="844771"/>
          </a:xfrm>
          <a:prstGeom prst="rect">
            <a:avLst/>
          </a:prstGeom>
        </p:spPr>
      </p:pic>
    </p:spTree>
    <p:extLst>
      <p:ext uri="{BB962C8B-B14F-4D97-AF65-F5344CB8AC3E}">
        <p14:creationId xmlns:p14="http://schemas.microsoft.com/office/powerpoint/2010/main" val="216439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412694"/>
          </a:xfrm>
        </p:spPr>
        <p:txBody>
          <a:bodyPr/>
          <a:lstStyle/>
          <a:p>
            <a:r>
              <a:rPr lang="en-US" sz="5400" dirty="0"/>
              <a:t>Iron Mountain </a:t>
            </a:r>
            <a:r>
              <a:rPr lang="en-US" dirty="0" err="1"/>
              <a:t>CloudRecovery</a:t>
            </a:r>
            <a:r>
              <a:rPr lang="en-US" dirty="0"/>
              <a:t>™</a:t>
            </a:r>
            <a:br>
              <a:rPr lang="en-US" dirty="0"/>
            </a:br>
            <a:endParaRPr lang="en-US" dirty="0"/>
          </a:p>
        </p:txBody>
      </p:sp>
      <p:grpSp>
        <p:nvGrpSpPr>
          <p:cNvPr id="3" name="Group 128"/>
          <p:cNvGrpSpPr>
            <a:grpSpLocks/>
          </p:cNvGrpSpPr>
          <p:nvPr/>
        </p:nvGrpSpPr>
        <p:grpSpPr bwMode="auto">
          <a:xfrm>
            <a:off x="1770468" y="1541960"/>
            <a:ext cx="886618" cy="4285754"/>
            <a:chOff x="1770017" y="1562986"/>
            <a:chExt cx="886919" cy="4284924"/>
          </a:xfrm>
        </p:grpSpPr>
        <p:cxnSp>
          <p:nvCxnSpPr>
            <p:cNvPr id="4" name="Straight Connector 3"/>
            <p:cNvCxnSpPr/>
            <p:nvPr/>
          </p:nvCxnSpPr>
          <p:spPr>
            <a:xfrm rot="16200000" flipH="1">
              <a:off x="-69480" y="3683270"/>
              <a:ext cx="4285420" cy="4386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769990" y="1879929"/>
              <a:ext cx="279797" cy="31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795701" y="2665588"/>
              <a:ext cx="281310" cy="476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812338" y="3389348"/>
              <a:ext cx="282822" cy="476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812338" y="4087713"/>
              <a:ext cx="282822" cy="476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12338" y="4786078"/>
              <a:ext cx="282822" cy="476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12338" y="5571738"/>
              <a:ext cx="282822" cy="476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67936" y="2075153"/>
              <a:ext cx="282823" cy="476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02722" y="5262235"/>
              <a:ext cx="5535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 Box 61"/>
          <p:cNvSpPr txBox="1">
            <a:spLocks noChangeArrowheads="1"/>
          </p:cNvSpPr>
          <p:nvPr/>
        </p:nvSpPr>
        <p:spPr bwMode="auto">
          <a:xfrm>
            <a:off x="2227036" y="2279652"/>
            <a:ext cx="1085548" cy="39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gn="l">
              <a:lnSpc>
                <a:spcPct val="100000"/>
              </a:lnSpc>
              <a:spcBef>
                <a:spcPct val="20000"/>
              </a:spcBef>
              <a:buClr>
                <a:srgbClr val="FFCC00"/>
              </a:buClr>
            </a:pPr>
            <a:r>
              <a:rPr lang="en-US" sz="900">
                <a:latin typeface="Segoe" pitchFamily="-110" charset="0"/>
              </a:rPr>
              <a:t>Active Directory</a:t>
            </a:r>
            <a:r>
              <a:rPr lang="en-US" sz="900" baseline="30000">
                <a:latin typeface="Segoe" pitchFamily="-110" charset="0"/>
              </a:rPr>
              <a:t>®</a:t>
            </a:r>
          </a:p>
          <a:p>
            <a:pPr algn="l">
              <a:lnSpc>
                <a:spcPct val="100000"/>
              </a:lnSpc>
              <a:spcBef>
                <a:spcPct val="20000"/>
              </a:spcBef>
              <a:buClr>
                <a:srgbClr val="FFCC00"/>
              </a:buClr>
            </a:pPr>
            <a:r>
              <a:rPr lang="en-US" sz="900">
                <a:latin typeface="Segoe" pitchFamily="-110" charset="0"/>
              </a:rPr>
              <a:t>System State</a:t>
            </a:r>
          </a:p>
        </p:txBody>
      </p:sp>
      <p:grpSp>
        <p:nvGrpSpPr>
          <p:cNvPr id="14" name="Group 174"/>
          <p:cNvGrpSpPr>
            <a:grpSpLocks/>
          </p:cNvGrpSpPr>
          <p:nvPr/>
        </p:nvGrpSpPr>
        <p:grpSpPr bwMode="auto">
          <a:xfrm>
            <a:off x="1297199" y="2238337"/>
            <a:ext cx="639986" cy="556020"/>
            <a:chOff x="1705369" y="2022475"/>
            <a:chExt cx="708891" cy="615556"/>
          </a:xfrm>
        </p:grpSpPr>
        <p:pic>
          <p:nvPicPr>
            <p:cNvPr id="15" name="Picture 2" descr="D:\Projects\Microsoft\DPM_Deck\images\Vista (3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369" y="2022475"/>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6"/>
            <p:cNvGrpSpPr>
              <a:grpSpLocks/>
            </p:cNvGrpSpPr>
            <p:nvPr/>
          </p:nvGrpSpPr>
          <p:grpSpPr bwMode="auto">
            <a:xfrm>
              <a:off x="2089904" y="2320602"/>
              <a:ext cx="324356" cy="317429"/>
              <a:chOff x="6691381" y="3538566"/>
              <a:chExt cx="1282751" cy="1346654"/>
            </a:xfrm>
          </p:grpSpPr>
          <p:sp>
            <p:nvSpPr>
              <p:cNvPr id="17" name="Oval 16"/>
              <p:cNvSpPr/>
              <p:nvPr/>
            </p:nvSpPr>
            <p:spPr>
              <a:xfrm>
                <a:off x="6691381" y="4392090"/>
                <a:ext cx="1282751" cy="493130"/>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a:lnSpc>
                    <a:spcPct val="100000"/>
                  </a:lnSpc>
                  <a:spcBef>
                    <a:spcPct val="20000"/>
                  </a:spcBef>
                  <a:buClr>
                    <a:srgbClr val="FFCC00"/>
                  </a:buClr>
                  <a:defRPr/>
                </a:pPr>
                <a:endParaRPr lang="en-US" sz="1800">
                  <a:latin typeface="Calibri"/>
                </a:endParaRPr>
              </a:p>
            </p:txBody>
          </p:sp>
          <p:grpSp>
            <p:nvGrpSpPr>
              <p:cNvPr id="18" name="Group 17"/>
              <p:cNvGrpSpPr>
                <a:grpSpLocks/>
              </p:cNvGrpSpPr>
              <p:nvPr/>
            </p:nvGrpSpPr>
            <p:grpSpPr bwMode="auto">
              <a:xfrm flipH="1">
                <a:off x="6802955" y="3538566"/>
                <a:ext cx="915230" cy="1242090"/>
                <a:chOff x="8100716" y="3773214"/>
                <a:chExt cx="441437" cy="599089"/>
              </a:xfrm>
            </p:grpSpPr>
            <p:sp>
              <p:nvSpPr>
                <p:cNvPr id="19" name="Flowchart: Magnetic Disk 180"/>
                <p:cNvSpPr>
                  <a:spLocks noChangeArrowheads="1"/>
                </p:cNvSpPr>
                <p:nvPr/>
              </p:nvSpPr>
              <p:spPr bwMode="auto">
                <a:xfrm>
                  <a:off x="8100719" y="3773214"/>
                  <a:ext cx="441434" cy="599089"/>
                </a:xfrm>
                <a:prstGeom prst="flowChartMagneticDisk">
                  <a:avLst/>
                </a:prstGeom>
                <a:gradFill rotWithShape="0">
                  <a:gsLst>
                    <a:gs pos="0">
                      <a:srgbClr val="00B0F0"/>
                    </a:gs>
                    <a:gs pos="38000">
                      <a:srgbClr val="FFFFFF"/>
                    </a:gs>
                    <a:gs pos="82001">
                      <a:srgbClr val="007CA8"/>
                    </a:gs>
                    <a:gs pos="100000">
                      <a:srgbClr val="FFFFFF"/>
                    </a:gs>
                  </a:gsLst>
                  <a:lin ang="2154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sp>
              <p:nvSpPr>
                <p:cNvPr id="20" name="Oval 182"/>
                <p:cNvSpPr>
                  <a:spLocks noChangeArrowheads="1"/>
                </p:cNvSpPr>
                <p:nvPr/>
              </p:nvSpPr>
              <p:spPr bwMode="auto">
                <a:xfrm>
                  <a:off x="8100716" y="3773214"/>
                  <a:ext cx="438912" cy="194854"/>
                </a:xfrm>
                <a:prstGeom prst="ellipse">
                  <a:avLst/>
                </a:prstGeom>
                <a:gradFill rotWithShape="0">
                  <a:gsLst>
                    <a:gs pos="0">
                      <a:srgbClr val="FFFFFF"/>
                    </a:gs>
                    <a:gs pos="31000">
                      <a:srgbClr val="FFFFFF"/>
                    </a:gs>
                    <a:gs pos="100000">
                      <a:srgbClr val="007CA8"/>
                    </a:gs>
                  </a:gsLst>
                  <a:lin ang="17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grpSp>
        </p:grpSp>
      </p:grpSp>
      <p:grpSp>
        <p:nvGrpSpPr>
          <p:cNvPr id="21" name="Group 185"/>
          <p:cNvGrpSpPr>
            <a:grpSpLocks/>
          </p:cNvGrpSpPr>
          <p:nvPr/>
        </p:nvGrpSpPr>
        <p:grpSpPr bwMode="auto">
          <a:xfrm>
            <a:off x="1295971" y="2949675"/>
            <a:ext cx="641215" cy="538641"/>
            <a:chOff x="1705369" y="2742142"/>
            <a:chExt cx="733168" cy="615556"/>
          </a:xfrm>
        </p:grpSpPr>
        <p:pic>
          <p:nvPicPr>
            <p:cNvPr id="22" name="Picture 2" descr="D:\Projects\Microsoft\DPM_Deck\images\Vista (3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369" y="2742142"/>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6"/>
            <p:cNvGrpSpPr>
              <a:grpSpLocks/>
            </p:cNvGrpSpPr>
            <p:nvPr/>
          </p:nvGrpSpPr>
          <p:grpSpPr bwMode="auto">
            <a:xfrm>
              <a:off x="2114181" y="3040269"/>
              <a:ext cx="324356" cy="317429"/>
              <a:chOff x="6691381" y="3538566"/>
              <a:chExt cx="1282751" cy="1346654"/>
            </a:xfrm>
          </p:grpSpPr>
          <p:sp>
            <p:nvSpPr>
              <p:cNvPr id="24" name="Oval 23"/>
              <p:cNvSpPr/>
              <p:nvPr/>
            </p:nvSpPr>
            <p:spPr>
              <a:xfrm>
                <a:off x="6691381" y="4392090"/>
                <a:ext cx="1282751" cy="493130"/>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grpSp>
            <p:nvGrpSpPr>
              <p:cNvPr id="25" name="Group 17"/>
              <p:cNvGrpSpPr>
                <a:grpSpLocks/>
              </p:cNvGrpSpPr>
              <p:nvPr/>
            </p:nvGrpSpPr>
            <p:grpSpPr bwMode="auto">
              <a:xfrm flipH="1">
                <a:off x="6802955" y="3538566"/>
                <a:ext cx="915230" cy="1242090"/>
                <a:chOff x="8100716" y="3773214"/>
                <a:chExt cx="441437" cy="599089"/>
              </a:xfrm>
            </p:grpSpPr>
            <p:sp>
              <p:nvSpPr>
                <p:cNvPr id="26" name="Flowchart: Magnetic Disk 25"/>
                <p:cNvSpPr/>
                <p:nvPr/>
              </p:nvSpPr>
              <p:spPr>
                <a:xfrm>
                  <a:off x="8129898" y="3771760"/>
                  <a:ext cx="438566" cy="567965"/>
                </a:xfrm>
                <a:prstGeom prst="flowChartMagneticDisk">
                  <a:avLst/>
                </a:prstGeom>
                <a:gradFill>
                  <a:gsLst>
                    <a:gs pos="0">
                      <a:srgbClr val="691987">
                        <a:lumMod val="60000"/>
                        <a:lumOff val="40000"/>
                      </a:srgbClr>
                    </a:gs>
                    <a:gs pos="38000">
                      <a:sysClr val="window" lastClr="FFFFFF"/>
                    </a:gs>
                    <a:gs pos="82000">
                      <a:srgbClr val="7030A0"/>
                    </a:gs>
                    <a:gs pos="100000">
                      <a:sysClr val="window" lastClr="FFFFFF"/>
                    </a:gs>
                  </a:gsLst>
                  <a:lin ang="21594000" scaled="0"/>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sp>
              <p:nvSpPr>
                <p:cNvPr id="27" name="Oval 26"/>
                <p:cNvSpPr/>
                <p:nvPr/>
              </p:nvSpPr>
              <p:spPr>
                <a:xfrm>
                  <a:off x="8129898" y="3771760"/>
                  <a:ext cx="435268" cy="167049"/>
                </a:xfrm>
                <a:prstGeom prst="ellipse">
                  <a:avLst/>
                </a:prstGeom>
                <a:gradFill>
                  <a:gsLst>
                    <a:gs pos="31000">
                      <a:sysClr val="window" lastClr="FFFFFF"/>
                    </a:gs>
                    <a:gs pos="82000">
                      <a:srgbClr val="691987">
                        <a:lumMod val="40000"/>
                        <a:lumOff val="60000"/>
                      </a:srgbClr>
                    </a:gs>
                  </a:gsLst>
                  <a:lin ang="17400000" scaled="0"/>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grpSp>
        </p:grpSp>
      </p:grpSp>
      <p:grpSp>
        <p:nvGrpSpPr>
          <p:cNvPr id="28" name="Group 222"/>
          <p:cNvGrpSpPr>
            <a:grpSpLocks/>
          </p:cNvGrpSpPr>
          <p:nvPr/>
        </p:nvGrpSpPr>
        <p:grpSpPr bwMode="auto">
          <a:xfrm>
            <a:off x="1326035" y="1538291"/>
            <a:ext cx="531418" cy="531701"/>
            <a:chOff x="1705369" y="1277408"/>
            <a:chExt cx="615556" cy="615556"/>
          </a:xfrm>
        </p:grpSpPr>
        <p:pic>
          <p:nvPicPr>
            <p:cNvPr id="29" name="Picture 2" descr="D:\Projects\Microsoft\DPM_Deck\images\Vista (3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369" y="1277408"/>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D:\ref\air\buttons\All_Vista\VISTA_05\oobefldr.dll_I0066_04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817" y="1552655"/>
              <a:ext cx="316754" cy="31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7"/>
          <p:cNvGrpSpPr>
            <a:grpSpLocks/>
          </p:cNvGrpSpPr>
          <p:nvPr/>
        </p:nvGrpSpPr>
        <p:grpSpPr bwMode="auto">
          <a:xfrm>
            <a:off x="491535" y="5162463"/>
            <a:ext cx="1492315" cy="547414"/>
            <a:chOff x="490649" y="5182788"/>
            <a:chExt cx="1492821" cy="547308"/>
          </a:xfrm>
        </p:grpSpPr>
        <p:sp>
          <p:nvSpPr>
            <p:cNvPr id="32" name="Text Box 61"/>
            <p:cNvSpPr txBox="1">
              <a:spLocks noChangeArrowheads="1"/>
            </p:cNvSpPr>
            <p:nvPr/>
          </p:nvSpPr>
          <p:spPr bwMode="auto">
            <a:xfrm>
              <a:off x="490485" y="5501902"/>
              <a:ext cx="1013319" cy="228556"/>
            </a:xfrm>
            <a:prstGeom prst="rect">
              <a:avLst/>
            </a:prstGeom>
            <a:noFill/>
            <a:ln w="9525">
              <a:noFill/>
              <a:miter lim="800000"/>
              <a:headEnd/>
              <a:tailEnd/>
            </a:ln>
            <a:effectLst/>
          </p:spPr>
          <p:txBody>
            <a:bodyPr lIns="91435" tIns="45717" rIns="91435" bIns="45717">
              <a:spAutoFit/>
            </a:bodyPr>
            <a:lstStyle/>
            <a:p>
              <a:pPr algn="l" eaLnBrk="0" hangingPunct="0">
                <a:lnSpc>
                  <a:spcPct val="100000"/>
                </a:lnSpc>
                <a:spcBef>
                  <a:spcPct val="20000"/>
                </a:spcBef>
                <a:buClr>
                  <a:srgbClr val="FFCC00"/>
                </a:buClr>
                <a:defRPr/>
              </a:pPr>
              <a:r>
                <a:rPr lang="en-US" sz="900" i="1" dirty="0">
                  <a:latin typeface="Segoe"/>
                </a:rPr>
                <a:t>file services</a:t>
              </a:r>
              <a:endParaRPr lang="en-US" sz="1050" i="1" dirty="0">
                <a:latin typeface="Segoe"/>
              </a:endParaRPr>
            </a:p>
          </p:txBody>
        </p:sp>
        <p:grpSp>
          <p:nvGrpSpPr>
            <p:cNvPr id="33" name="Group 309"/>
            <p:cNvGrpSpPr>
              <a:grpSpLocks/>
            </p:cNvGrpSpPr>
            <p:nvPr/>
          </p:nvGrpSpPr>
          <p:grpSpPr bwMode="auto">
            <a:xfrm>
              <a:off x="1381163" y="5182788"/>
              <a:ext cx="602307" cy="538012"/>
              <a:chOff x="1705369" y="3512608"/>
              <a:chExt cx="689118" cy="615556"/>
            </a:xfrm>
          </p:grpSpPr>
          <p:pic>
            <p:nvPicPr>
              <p:cNvPr id="34" name="Picture 2" descr="D:\Projects\Microsoft\DPM_Deck\images\Vista (34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5369" y="3512608"/>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D:\ref\air\buttons\All_Vista\VISTA_01\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0120" y="3769943"/>
                <a:ext cx="324367" cy="32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6" name="Group 318"/>
          <p:cNvGrpSpPr>
            <a:grpSpLocks/>
          </p:cNvGrpSpPr>
          <p:nvPr/>
        </p:nvGrpSpPr>
        <p:grpSpPr bwMode="auto">
          <a:xfrm>
            <a:off x="1310341" y="3659172"/>
            <a:ext cx="550776" cy="542098"/>
            <a:chOff x="1309734" y="3679788"/>
            <a:chExt cx="550963" cy="541993"/>
          </a:xfrm>
        </p:grpSpPr>
        <p:pic>
          <p:nvPicPr>
            <p:cNvPr id="37" name="Picture 2" descr="D:\Projects\Microsoft\DPM_Deck\images\Vista (34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734" y="3679788"/>
              <a:ext cx="541993" cy="54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descr="D:\Pictures\- MediaBank\BizTalk and Dynamics\Dynmc-brand_rgb_alt_r.png"/>
            <p:cNvPicPr>
              <a:picLocks noChangeAspect="1" noChangeArrowheads="1"/>
            </p:cNvPicPr>
            <p:nvPr/>
          </p:nvPicPr>
          <p:blipFill>
            <a:blip r:embed="rId9">
              <a:extLst>
                <a:ext uri="{28A0092B-C50C-407E-A947-70E740481C1C}">
                  <a14:useLocalDpi xmlns:a14="http://schemas.microsoft.com/office/drawing/2010/main" val="0"/>
                </a:ext>
              </a:extLst>
            </a:blip>
            <a:srcRect r="61816" b="1031"/>
            <a:stretch>
              <a:fillRect/>
            </a:stretch>
          </p:blipFill>
          <p:spPr bwMode="auto">
            <a:xfrm>
              <a:off x="1600090" y="3944889"/>
              <a:ext cx="260607" cy="23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02"/>
          <p:cNvGrpSpPr>
            <a:grpSpLocks/>
          </p:cNvGrpSpPr>
          <p:nvPr/>
        </p:nvGrpSpPr>
        <p:grpSpPr bwMode="auto">
          <a:xfrm>
            <a:off x="1367155" y="4439308"/>
            <a:ext cx="527513" cy="527794"/>
            <a:chOff x="2636703" y="1590675"/>
            <a:chExt cx="615556" cy="615556"/>
          </a:xfrm>
        </p:grpSpPr>
        <p:pic>
          <p:nvPicPr>
            <p:cNvPr id="40" name="Picture 2" descr="D:\Projects\Microsoft\DPM_Deck\images\Vista (34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6703" y="1590675"/>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D:\Projects\Microsoft\DPM PartnerVideo\images\window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8712" y="1844461"/>
              <a:ext cx="249053" cy="2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p:cNvGrpSpPr>
            <a:grpSpLocks/>
          </p:cNvGrpSpPr>
          <p:nvPr/>
        </p:nvGrpSpPr>
        <p:grpSpPr bwMode="auto">
          <a:xfrm>
            <a:off x="8654012" y="2282024"/>
            <a:ext cx="1596571" cy="2145514"/>
            <a:chOff x="7693100" y="2282024"/>
            <a:chExt cx="1676324" cy="2145514"/>
          </a:xfrm>
        </p:grpSpPr>
        <p:grpSp>
          <p:nvGrpSpPr>
            <p:cNvPr id="43" name="Group 281"/>
            <p:cNvGrpSpPr>
              <a:grpSpLocks/>
            </p:cNvGrpSpPr>
            <p:nvPr/>
          </p:nvGrpSpPr>
          <p:grpSpPr bwMode="auto">
            <a:xfrm>
              <a:off x="7693100" y="2282024"/>
              <a:ext cx="1676324" cy="2145514"/>
              <a:chOff x="7326654" y="2282516"/>
              <a:chExt cx="1597427" cy="2144872"/>
            </a:xfrm>
          </p:grpSpPr>
          <p:pic>
            <p:nvPicPr>
              <p:cNvPr id="46" name="Picture 4" descr="mirrored-data-cent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26654" y="29414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98"/>
              <p:cNvSpPr txBox="1">
                <a:spLocks noChangeArrowheads="1"/>
              </p:cNvSpPr>
              <p:nvPr/>
            </p:nvSpPr>
            <p:spPr bwMode="auto">
              <a:xfrm>
                <a:off x="8037590" y="2282516"/>
                <a:ext cx="886491" cy="62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eaLnBrk="1" hangingPunct="1">
                  <a:lnSpc>
                    <a:spcPct val="90000"/>
                  </a:lnSpc>
                  <a:spcBef>
                    <a:spcPct val="20000"/>
                  </a:spcBef>
                  <a:buClr>
                    <a:srgbClr val="FFCC00"/>
                  </a:buClr>
                </a:pPr>
                <a:r>
                  <a:rPr lang="en-US" sz="1200">
                    <a:ea typeface="Arial Unicode MS" pitchFamily="34" charset="-128"/>
                    <a:cs typeface="Arial Unicode MS" pitchFamily="34" charset="-128"/>
                  </a:rPr>
                  <a:t>Mirrored</a:t>
                </a:r>
              </a:p>
              <a:p>
                <a:pPr eaLnBrk="1" hangingPunct="1">
                  <a:lnSpc>
                    <a:spcPct val="90000"/>
                  </a:lnSpc>
                  <a:spcBef>
                    <a:spcPct val="20000"/>
                  </a:spcBef>
                  <a:buClr>
                    <a:srgbClr val="FFCC00"/>
                  </a:buClr>
                </a:pPr>
                <a:r>
                  <a:rPr lang="en-US" sz="1200">
                    <a:ea typeface="Arial Unicode MS" pitchFamily="34" charset="-128"/>
                    <a:cs typeface="Arial Unicode MS" pitchFamily="34" charset="-128"/>
                  </a:rPr>
                  <a:t>Data Center</a:t>
                </a:r>
              </a:p>
            </p:txBody>
          </p:sp>
          <p:pic>
            <p:nvPicPr>
              <p:cNvPr id="48" name="Picture 102" descr="lo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7267" y="3695551"/>
                <a:ext cx="2778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Line 100"/>
              <p:cNvSpPr>
                <a:spLocks noChangeShapeType="1"/>
              </p:cNvSpPr>
              <p:nvPr/>
            </p:nvSpPr>
            <p:spPr bwMode="auto">
              <a:xfrm>
                <a:off x="8429967" y="2893863"/>
                <a:ext cx="0" cy="566738"/>
              </a:xfrm>
              <a:prstGeom prst="line">
                <a:avLst/>
              </a:prstGeom>
              <a:noFill/>
              <a:ln w="25400">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4" name="Picture 103" descr="lo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09620" y="3905250"/>
              <a:ext cx="28994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Line 100"/>
            <p:cNvSpPr>
              <a:spLocks noChangeShapeType="1"/>
            </p:cNvSpPr>
            <p:nvPr/>
          </p:nvSpPr>
          <p:spPr bwMode="auto">
            <a:xfrm>
              <a:off x="8121346" y="3103563"/>
              <a:ext cx="0" cy="566738"/>
            </a:xfrm>
            <a:prstGeom prst="line">
              <a:avLst/>
            </a:prstGeom>
            <a:noFill/>
            <a:ln w="25400">
              <a:solidFill>
                <a:srgbClr val="DDDDD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 name="Group 49"/>
          <p:cNvGrpSpPr>
            <a:grpSpLocks/>
          </p:cNvGrpSpPr>
          <p:nvPr/>
        </p:nvGrpSpPr>
        <p:grpSpPr bwMode="auto">
          <a:xfrm>
            <a:off x="6001167" y="2441576"/>
            <a:ext cx="3889583" cy="2713970"/>
            <a:chOff x="4908032" y="2441575"/>
            <a:chExt cx="4083136" cy="2713970"/>
          </a:xfrm>
        </p:grpSpPr>
        <p:grpSp>
          <p:nvGrpSpPr>
            <p:cNvPr id="51" name="Group 2"/>
            <p:cNvGrpSpPr>
              <a:grpSpLocks/>
            </p:cNvGrpSpPr>
            <p:nvPr/>
          </p:nvGrpSpPr>
          <p:grpSpPr bwMode="auto">
            <a:xfrm>
              <a:off x="4908032" y="3390900"/>
              <a:ext cx="2568446" cy="563563"/>
              <a:chOff x="4908032" y="3390900"/>
              <a:chExt cx="2568446" cy="563563"/>
            </a:xfrm>
          </p:grpSpPr>
          <p:sp>
            <p:nvSpPr>
              <p:cNvPr id="55" name="AutoShape 65"/>
              <p:cNvSpPr>
                <a:spLocks noChangeArrowheads="1"/>
              </p:cNvSpPr>
              <p:nvPr/>
            </p:nvSpPr>
            <p:spPr bwMode="auto">
              <a:xfrm>
                <a:off x="4908032" y="3409950"/>
                <a:ext cx="1653120" cy="519113"/>
              </a:xfrm>
              <a:prstGeom prst="rightArrow">
                <a:avLst>
                  <a:gd name="adj1" fmla="val 59620"/>
                  <a:gd name="adj2" fmla="val 75808"/>
                </a:avLst>
              </a:prstGeom>
              <a:gradFill rotWithShape="1">
                <a:gsLst>
                  <a:gs pos="0">
                    <a:schemeClr val="bg1"/>
                  </a:gs>
                  <a:gs pos="61000">
                    <a:srgbClr val="FF3300">
                      <a:alpha val="84000"/>
                    </a:srgbClr>
                  </a:gs>
                </a:gsLst>
                <a:lin ang="0" scaled="1"/>
              </a:gradFill>
              <a:ln w="9525">
                <a:noFill/>
                <a:miter lim="800000"/>
                <a:headEnd/>
                <a:tailEnd/>
              </a:ln>
              <a:scene3d>
                <a:camera prst="orthographicFront"/>
                <a:lightRig rig="threePt" dir="t"/>
              </a:scene3d>
              <a:sp3d>
                <a:bevelT w="38100" h="25400"/>
              </a:sp3d>
            </p:spPr>
            <p:txBody>
              <a:bodyPr wrap="none" lIns="91435" tIns="45717" rIns="91435" bIns="45717"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charset="0"/>
                  </a:defRPr>
                </a:lvl9pPr>
              </a:lstStyle>
              <a:p>
                <a:pPr>
                  <a:lnSpc>
                    <a:spcPct val="100000"/>
                  </a:lnSpc>
                  <a:buClrTx/>
                  <a:defRPr/>
                </a:pPr>
                <a:r>
                  <a:rPr lang="en-GB" sz="900" dirty="0" smtClean="0">
                    <a:latin typeface="Calibri" pitchFamily="34" charset="0"/>
                    <a:ea typeface="Arial Unicode MS" pitchFamily="34" charset="-128"/>
                    <a:cs typeface="Arial Unicode MS" pitchFamily="34" charset="-128"/>
                  </a:rPr>
                  <a:t> </a:t>
                </a:r>
                <a:endParaRPr lang="en-GB" sz="1000" dirty="0" smtClean="0">
                  <a:latin typeface="Calibri" pitchFamily="34" charset="0"/>
                  <a:ea typeface="Arial Unicode MS" pitchFamily="34" charset="-128"/>
                  <a:cs typeface="Arial Unicode MS" pitchFamily="34" charset="-128"/>
                </a:endParaRPr>
              </a:p>
            </p:txBody>
          </p:sp>
          <p:sp>
            <p:nvSpPr>
              <p:cNvPr id="56" name="AutoShape 65"/>
              <p:cNvSpPr>
                <a:spLocks noChangeArrowheads="1"/>
              </p:cNvSpPr>
              <p:nvPr/>
            </p:nvSpPr>
            <p:spPr bwMode="auto">
              <a:xfrm>
                <a:off x="6435024" y="3390900"/>
                <a:ext cx="1041454" cy="519113"/>
              </a:xfrm>
              <a:prstGeom prst="rightArrow">
                <a:avLst>
                  <a:gd name="adj1" fmla="val 59620"/>
                  <a:gd name="adj2" fmla="val 75808"/>
                </a:avLst>
              </a:prstGeom>
              <a:gradFill rotWithShape="1">
                <a:gsLst>
                  <a:gs pos="0">
                    <a:schemeClr val="bg1"/>
                  </a:gs>
                  <a:gs pos="61000">
                    <a:srgbClr val="FF3300">
                      <a:alpha val="84000"/>
                    </a:srgbClr>
                  </a:gs>
                </a:gsLst>
                <a:lin ang="0" scaled="1"/>
              </a:gradFill>
              <a:ln w="9525">
                <a:noFill/>
                <a:miter lim="800000"/>
                <a:headEnd/>
                <a:tailEnd/>
              </a:ln>
              <a:scene3d>
                <a:camera prst="orthographicFront"/>
                <a:lightRig rig="threePt" dir="t"/>
              </a:scene3d>
              <a:sp3d>
                <a:bevelT w="38100" h="25400"/>
              </a:sp3d>
            </p:spPr>
            <p:txBody>
              <a:bodyPr wrap="none" lIns="91435" tIns="45717" rIns="91435" bIns="45717"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charset="0"/>
                  </a:defRPr>
                </a:lvl9pPr>
              </a:lstStyle>
              <a:p>
                <a:pPr>
                  <a:lnSpc>
                    <a:spcPct val="100000"/>
                  </a:lnSpc>
                  <a:buClrTx/>
                  <a:defRPr/>
                </a:pPr>
                <a:r>
                  <a:rPr lang="en-GB" sz="900" dirty="0" smtClean="0">
                    <a:latin typeface="Calibri" pitchFamily="34" charset="0"/>
                    <a:ea typeface="Arial Unicode MS" pitchFamily="34" charset="-128"/>
                    <a:cs typeface="Arial Unicode MS" pitchFamily="34" charset="-128"/>
                  </a:rPr>
                  <a:t> </a:t>
                </a:r>
                <a:endParaRPr lang="en-GB" sz="1000" dirty="0" smtClean="0">
                  <a:latin typeface="Calibri" pitchFamily="34" charset="0"/>
                  <a:ea typeface="Arial Unicode MS" pitchFamily="34" charset="-128"/>
                  <a:cs typeface="Arial Unicode MS" pitchFamily="34" charset="-128"/>
                </a:endParaRPr>
              </a:p>
            </p:txBody>
          </p:sp>
          <p:grpSp>
            <p:nvGrpSpPr>
              <p:cNvPr id="57" name="Group 205"/>
              <p:cNvGrpSpPr>
                <a:grpSpLocks/>
              </p:cNvGrpSpPr>
              <p:nvPr/>
            </p:nvGrpSpPr>
            <p:grpSpPr bwMode="auto">
              <a:xfrm>
                <a:off x="5806098" y="3413125"/>
                <a:ext cx="1021740" cy="541338"/>
                <a:chOff x="513476" y="2486914"/>
                <a:chExt cx="1131344" cy="629523"/>
              </a:xfrm>
            </p:grpSpPr>
            <p:pic>
              <p:nvPicPr>
                <p:cNvPr id="58" name="Picture 21" descr="cloud_01"/>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rot="-1039199">
                  <a:off x="513476" y="2486914"/>
                  <a:ext cx="864002" cy="44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1" descr="cloud_01"/>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rot="-1039199">
                  <a:off x="773962" y="2672414"/>
                  <a:ext cx="870858" cy="44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2" name="Picture 104" descr="data-cent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13157" y="3160713"/>
              <a:ext cx="1578011"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97"/>
            <p:cNvSpPr txBox="1">
              <a:spLocks noChangeArrowheads="1"/>
            </p:cNvSpPr>
            <p:nvPr/>
          </p:nvSpPr>
          <p:spPr bwMode="auto">
            <a:xfrm>
              <a:off x="7411491" y="2441575"/>
              <a:ext cx="124807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b">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eaLnBrk="1" hangingPunct="1">
                <a:lnSpc>
                  <a:spcPct val="90000"/>
                </a:lnSpc>
                <a:spcBef>
                  <a:spcPct val="20000"/>
                </a:spcBef>
                <a:buClr>
                  <a:srgbClr val="FFCC00"/>
                </a:buClr>
              </a:pPr>
              <a:r>
                <a:rPr lang="en-US" sz="1200">
                  <a:ea typeface="Arial Unicode MS" pitchFamily="34" charset="-128"/>
                  <a:cs typeface="Arial Unicode MS" pitchFamily="34" charset="-128"/>
                </a:rPr>
                <a:t>Data Center</a:t>
              </a:r>
              <a:br>
                <a:rPr lang="en-US" sz="1200">
                  <a:ea typeface="Arial Unicode MS" pitchFamily="34" charset="-128"/>
                  <a:cs typeface="Arial Unicode MS" pitchFamily="34" charset="-128"/>
                </a:rPr>
              </a:br>
              <a:r>
                <a:rPr lang="en-US" sz="1200">
                  <a:ea typeface="Arial Unicode MS" pitchFamily="34" charset="-128"/>
                  <a:cs typeface="Arial Unicode MS" pitchFamily="34" charset="-128"/>
                </a:rPr>
                <a:t>Data available </a:t>
              </a:r>
              <a:br>
                <a:rPr lang="en-US" sz="1200">
                  <a:ea typeface="Arial Unicode MS" pitchFamily="34" charset="-128"/>
                  <a:cs typeface="Arial Unicode MS" pitchFamily="34" charset="-128"/>
                </a:rPr>
              </a:br>
              <a:r>
                <a:rPr lang="en-US" sz="1200">
                  <a:ea typeface="Arial Unicode MS" pitchFamily="34" charset="-128"/>
                  <a:cs typeface="Arial Unicode MS" pitchFamily="34" charset="-128"/>
                </a:rPr>
                <a:t>for recovery</a:t>
              </a:r>
            </a:p>
          </p:txBody>
        </p:sp>
        <p:sp>
          <p:nvSpPr>
            <p:cNvPr id="54" name="Text Box 12"/>
            <p:cNvSpPr txBox="1">
              <a:spLocks noChangeArrowheads="1"/>
            </p:cNvSpPr>
            <p:nvPr/>
          </p:nvSpPr>
          <p:spPr bwMode="auto">
            <a:xfrm>
              <a:off x="7503139" y="4632325"/>
              <a:ext cx="14340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gn="l" eaLnBrk="1" hangingPunct="1">
                <a:lnSpc>
                  <a:spcPct val="100000"/>
                </a:lnSpc>
                <a:spcBef>
                  <a:spcPct val="20000"/>
                </a:spcBef>
                <a:buClr>
                  <a:srgbClr val="FFCC00"/>
                </a:buClr>
              </a:pPr>
              <a:r>
                <a:rPr lang="en-US" sz="1400" b="1">
                  <a:ea typeface="Arial Unicode MS" pitchFamily="34" charset="-128"/>
                  <a:cs typeface="Arial Unicode MS" pitchFamily="34" charset="-128"/>
                </a:rPr>
                <a:t>Iron Mountain</a:t>
              </a:r>
              <a:br>
                <a:rPr lang="en-US" sz="1400" b="1">
                  <a:ea typeface="Arial Unicode MS" pitchFamily="34" charset="-128"/>
                  <a:cs typeface="Arial Unicode MS" pitchFamily="34" charset="-128"/>
                </a:rPr>
              </a:br>
              <a:r>
                <a:rPr lang="en-US" sz="1400" b="1">
                  <a:ea typeface="Arial Unicode MS" pitchFamily="34" charset="-128"/>
                  <a:cs typeface="Arial Unicode MS" pitchFamily="34" charset="-128"/>
                </a:rPr>
                <a:t>  Data Center</a:t>
              </a:r>
            </a:p>
          </p:txBody>
        </p:sp>
      </p:grpSp>
      <p:pic>
        <p:nvPicPr>
          <p:cNvPr id="60" name="Picture 59" descr="new_cloud_image.jpg"/>
          <p:cNvPicPr>
            <a:picLocks noChangeAspect="1"/>
          </p:cNvPicPr>
          <p:nvPr/>
        </p:nvPicPr>
        <p:blipFill>
          <a:blip r:embed="rId17"/>
          <a:stretch>
            <a:fillRect/>
          </a:stretch>
        </p:blipFill>
        <p:spPr>
          <a:xfrm>
            <a:off x="10357939" y="283316"/>
            <a:ext cx="1245810" cy="1520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1" name="Group 7"/>
          <p:cNvGrpSpPr>
            <a:grpSpLocks/>
          </p:cNvGrpSpPr>
          <p:nvPr/>
        </p:nvGrpSpPr>
        <p:grpSpPr bwMode="auto">
          <a:xfrm>
            <a:off x="2379739" y="3111501"/>
            <a:ext cx="3442293" cy="1331093"/>
            <a:chOff x="1759462" y="3357779"/>
            <a:chExt cx="3443531" cy="1331787"/>
          </a:xfrm>
        </p:grpSpPr>
        <p:sp>
          <p:nvSpPr>
            <p:cNvPr id="62" name="Text Box 66"/>
            <p:cNvSpPr txBox="1">
              <a:spLocks noChangeArrowheads="1"/>
            </p:cNvSpPr>
            <p:nvPr/>
          </p:nvSpPr>
          <p:spPr bwMode="auto">
            <a:xfrm>
              <a:off x="3385513" y="4412429"/>
              <a:ext cx="1784611" cy="27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nSpc>
                  <a:spcPct val="100000"/>
                </a:lnSpc>
                <a:spcBef>
                  <a:spcPct val="20000"/>
                </a:spcBef>
                <a:buClr>
                  <a:srgbClr val="FFCC00"/>
                </a:buClr>
              </a:pPr>
              <a:endParaRPr lang="en-US" sz="1200" b="1" dirty="0">
                <a:latin typeface="Segoe" pitchFamily="-110" charset="0"/>
              </a:endParaRPr>
            </a:p>
          </p:txBody>
        </p:sp>
        <p:pic>
          <p:nvPicPr>
            <p:cNvPr id="63" name="Picture 2" descr="D:\Projects\Microsoft\DPM PartnerVideo\images\platform.png"/>
            <p:cNvPicPr>
              <a:picLocks noChangeAspect="1" noChangeArrowheads="1"/>
            </p:cNvPicPr>
            <p:nvPr/>
          </p:nvPicPr>
          <p:blipFill>
            <a:blip r:embed="rId18">
              <a:duotone>
                <a:srgbClr val="5082B9">
                  <a:shade val="45000"/>
                  <a:satMod val="135000"/>
                </a:srgbClr>
                <a:prstClr val="white"/>
              </a:duotone>
              <a:lum bright="-30000"/>
            </a:blip>
            <a:srcRect/>
            <a:stretch>
              <a:fillRect/>
            </a:stretch>
          </p:blipFill>
          <p:spPr bwMode="auto">
            <a:xfrm>
              <a:off x="3476938" y="3558173"/>
              <a:ext cx="1726055" cy="1063963"/>
            </a:xfrm>
            <a:prstGeom prst="rect">
              <a:avLst/>
            </a:prstGeom>
            <a:noFill/>
            <a:effectLst>
              <a:outerShdw blurRad="50800" dist="38100" dir="2700000" algn="tl" rotWithShape="0">
                <a:prstClr val="black">
                  <a:alpha val="40000"/>
                </a:prstClr>
              </a:outerShdw>
            </a:effectLst>
          </p:spPr>
        </p:pic>
        <p:sp>
          <p:nvSpPr>
            <p:cNvPr id="64" name="AutoShape 65"/>
            <p:cNvSpPr>
              <a:spLocks noChangeArrowheads="1"/>
            </p:cNvSpPr>
            <p:nvPr/>
          </p:nvSpPr>
          <p:spPr bwMode="auto">
            <a:xfrm>
              <a:off x="1759462" y="3694534"/>
              <a:ext cx="2032424" cy="519334"/>
            </a:xfrm>
            <a:prstGeom prst="rightArrow">
              <a:avLst>
                <a:gd name="adj1" fmla="val 59620"/>
                <a:gd name="adj2" fmla="val 75808"/>
              </a:avLst>
            </a:prstGeom>
            <a:gradFill rotWithShape="1">
              <a:gsLst>
                <a:gs pos="0">
                  <a:schemeClr val="bg1"/>
                </a:gs>
                <a:gs pos="61000">
                  <a:srgbClr val="FF3300">
                    <a:alpha val="84000"/>
                  </a:srgbClr>
                </a:gs>
              </a:gsLst>
              <a:lin ang="0" scaled="1"/>
            </a:gradFill>
            <a:ln w="9525">
              <a:noFill/>
              <a:miter lim="800000"/>
              <a:headEnd/>
              <a:tailEnd/>
            </a:ln>
            <a:scene3d>
              <a:camera prst="orthographicFront"/>
              <a:lightRig rig="threePt" dir="t"/>
            </a:scene3d>
            <a:sp3d>
              <a:bevelT w="38100" h="25400"/>
            </a:sp3d>
          </p:spPr>
          <p:txBody>
            <a:bodyPr wrap="none" lIns="91435" tIns="45717" rIns="91435" bIns="45717" anchor="ctr"/>
            <a:lstStyle/>
            <a:p>
              <a:pPr eaLnBrk="0" fontAlgn="auto" hangingPunct="0">
                <a:lnSpc>
                  <a:spcPct val="100000"/>
                </a:lnSpc>
                <a:spcBef>
                  <a:spcPts val="0"/>
                </a:spcBef>
                <a:spcAft>
                  <a:spcPts val="0"/>
                </a:spcAft>
                <a:buClrTx/>
                <a:defRPr/>
              </a:pPr>
              <a:r>
                <a:rPr lang="en-GB" sz="900" dirty="0">
                  <a:latin typeface="Segoe"/>
                </a:rPr>
                <a:t>Up to </a:t>
              </a:r>
            </a:p>
            <a:p>
              <a:pPr eaLnBrk="0" fontAlgn="auto" hangingPunct="0">
                <a:lnSpc>
                  <a:spcPct val="100000"/>
                </a:lnSpc>
                <a:spcBef>
                  <a:spcPts val="0"/>
                </a:spcBef>
                <a:spcAft>
                  <a:spcPts val="0"/>
                </a:spcAft>
                <a:buClrTx/>
                <a:defRPr/>
              </a:pPr>
              <a:r>
                <a:rPr lang="en-GB" sz="1000" dirty="0">
                  <a:latin typeface="Segoe"/>
                </a:rPr>
                <a:t>Every 15 minutes</a:t>
              </a:r>
            </a:p>
          </p:txBody>
        </p:sp>
        <p:pic>
          <p:nvPicPr>
            <p:cNvPr id="65" name="Picture 8" descr="E:\Projects\Microsoft\DPM_video\connect.dll_I2908_0409.png"/>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3685499" y="3357779"/>
              <a:ext cx="940019" cy="9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230"/>
            <p:cNvGrpSpPr>
              <a:grpSpLocks/>
            </p:cNvGrpSpPr>
            <p:nvPr/>
          </p:nvGrpSpPr>
          <p:grpSpPr bwMode="auto">
            <a:xfrm>
              <a:off x="4300732" y="3679173"/>
              <a:ext cx="676888" cy="564465"/>
              <a:chOff x="4797868" y="2793215"/>
              <a:chExt cx="654664" cy="545933"/>
            </a:xfrm>
          </p:grpSpPr>
          <p:grpSp>
            <p:nvGrpSpPr>
              <p:cNvPr id="67" name="Group 207"/>
              <p:cNvGrpSpPr>
                <a:grpSpLocks/>
              </p:cNvGrpSpPr>
              <p:nvPr/>
            </p:nvGrpSpPr>
            <p:grpSpPr bwMode="auto">
              <a:xfrm>
                <a:off x="4797868" y="3023255"/>
                <a:ext cx="654664" cy="315893"/>
                <a:chOff x="4848128" y="2984430"/>
                <a:chExt cx="676566" cy="326460"/>
              </a:xfrm>
            </p:grpSpPr>
            <p:sp>
              <p:nvSpPr>
                <p:cNvPr id="85" name="Oval 84"/>
                <p:cNvSpPr/>
                <p:nvPr/>
              </p:nvSpPr>
              <p:spPr>
                <a:xfrm>
                  <a:off x="5042438" y="3174930"/>
                  <a:ext cx="379386" cy="135960"/>
                </a:xfrm>
                <a:prstGeom prst="ellipse">
                  <a:avLst/>
                </a:prstGeom>
                <a:gradFill flip="none" rotWithShape="1">
                  <a:gsLst>
                    <a:gs pos="0">
                      <a:srgbClr val="000000">
                        <a:alpha val="59000"/>
                      </a:srgb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sp>
              <p:nvSpPr>
                <p:cNvPr id="86" name="Oval 85"/>
                <p:cNvSpPr/>
                <p:nvPr/>
              </p:nvSpPr>
              <p:spPr>
                <a:xfrm>
                  <a:off x="5145308" y="2984430"/>
                  <a:ext cx="379386" cy="135960"/>
                </a:xfrm>
                <a:prstGeom prst="ellipse">
                  <a:avLst/>
                </a:prstGeom>
                <a:gradFill flip="none" rotWithShape="1">
                  <a:gsLst>
                    <a:gs pos="0">
                      <a:srgbClr val="000000">
                        <a:alpha val="59000"/>
                      </a:srgb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sp>
              <p:nvSpPr>
                <p:cNvPr id="87" name="Oval 86"/>
                <p:cNvSpPr/>
                <p:nvPr/>
              </p:nvSpPr>
              <p:spPr>
                <a:xfrm>
                  <a:off x="4848128" y="3083490"/>
                  <a:ext cx="379386" cy="135960"/>
                </a:xfrm>
                <a:prstGeom prst="ellipse">
                  <a:avLst/>
                </a:prstGeom>
                <a:gradFill flip="none" rotWithShape="1">
                  <a:gsLst>
                    <a:gs pos="0">
                      <a:srgbClr val="000000">
                        <a:alpha val="59000"/>
                      </a:srgb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grpSp>
          <p:grpSp>
            <p:nvGrpSpPr>
              <p:cNvPr id="68" name="Group 204"/>
              <p:cNvGrpSpPr>
                <a:grpSpLocks/>
              </p:cNvGrpSpPr>
              <p:nvPr/>
            </p:nvGrpSpPr>
            <p:grpSpPr bwMode="auto">
              <a:xfrm>
                <a:off x="4822458" y="2793218"/>
                <a:ext cx="551050" cy="520930"/>
                <a:chOff x="4572000" y="2655375"/>
                <a:chExt cx="720817" cy="681417"/>
              </a:xfrm>
            </p:grpSpPr>
            <p:grpSp>
              <p:nvGrpSpPr>
                <p:cNvPr id="69" name="Group 189"/>
                <p:cNvGrpSpPr>
                  <a:grpSpLocks/>
                </p:cNvGrpSpPr>
                <p:nvPr/>
              </p:nvGrpSpPr>
              <p:grpSpPr bwMode="auto">
                <a:xfrm>
                  <a:off x="4673854" y="2655375"/>
                  <a:ext cx="403810" cy="395185"/>
                  <a:chOff x="4904375" y="2755269"/>
                  <a:chExt cx="324356" cy="317428"/>
                </a:xfrm>
              </p:grpSpPr>
              <p:sp>
                <p:nvSpPr>
                  <p:cNvPr id="82" name="Oval 81"/>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a:lnSpc>
                        <a:spcPct val="100000"/>
                      </a:lnSpc>
                      <a:spcBef>
                        <a:spcPct val="20000"/>
                      </a:spcBef>
                      <a:buClr>
                        <a:srgbClr val="FFCC00"/>
                      </a:buClr>
                      <a:defRPr/>
                    </a:pPr>
                    <a:endParaRPr lang="en-US" sz="1800">
                      <a:latin typeface="Calibri"/>
                    </a:endParaRPr>
                  </a:p>
                </p:txBody>
              </p:sp>
              <p:sp>
                <p:nvSpPr>
                  <p:cNvPr id="83" name="Flowchart: Magnetic Disk 250"/>
                  <p:cNvSpPr>
                    <a:spLocks noChangeArrowheads="1"/>
                  </p:cNvSpPr>
                  <p:nvPr/>
                </p:nvSpPr>
                <p:spPr bwMode="auto">
                  <a:xfrm flipH="1">
                    <a:off x="4932588" y="2755269"/>
                    <a:ext cx="231423" cy="292781"/>
                  </a:xfrm>
                  <a:prstGeom prst="flowChartMagneticDisk">
                    <a:avLst/>
                  </a:prstGeom>
                  <a:gradFill rotWithShape="0">
                    <a:gsLst>
                      <a:gs pos="0">
                        <a:srgbClr val="00B0F0"/>
                      </a:gs>
                      <a:gs pos="38000">
                        <a:srgbClr val="FFFFFF"/>
                      </a:gs>
                      <a:gs pos="82001">
                        <a:srgbClr val="007CA8"/>
                      </a:gs>
                      <a:gs pos="100000">
                        <a:srgbClr val="FFFFFF"/>
                      </a:gs>
                    </a:gsLst>
                    <a:lin ang="2154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sp>
                <p:nvSpPr>
                  <p:cNvPr id="84" name="Oval 251"/>
                  <p:cNvSpPr>
                    <a:spLocks noChangeArrowheads="1"/>
                  </p:cNvSpPr>
                  <p:nvPr/>
                </p:nvSpPr>
                <p:spPr bwMode="auto">
                  <a:xfrm flipH="1">
                    <a:off x="4933912" y="2755269"/>
                    <a:ext cx="230101" cy="95227"/>
                  </a:xfrm>
                  <a:prstGeom prst="ellipse">
                    <a:avLst/>
                  </a:prstGeom>
                  <a:gradFill rotWithShape="0">
                    <a:gsLst>
                      <a:gs pos="0">
                        <a:srgbClr val="FFFFFF"/>
                      </a:gs>
                      <a:gs pos="31000">
                        <a:srgbClr val="FFFFFF"/>
                      </a:gs>
                      <a:gs pos="100000">
                        <a:srgbClr val="007CA8"/>
                      </a:gs>
                    </a:gsLst>
                    <a:lin ang="17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grpSp>
            <p:grpSp>
              <p:nvGrpSpPr>
                <p:cNvPr id="70" name="Group 190"/>
                <p:cNvGrpSpPr>
                  <a:grpSpLocks/>
                </p:cNvGrpSpPr>
                <p:nvPr/>
              </p:nvGrpSpPr>
              <p:grpSpPr bwMode="auto">
                <a:xfrm>
                  <a:off x="4889007" y="2747583"/>
                  <a:ext cx="403810" cy="395185"/>
                  <a:chOff x="4904375" y="2755269"/>
                  <a:chExt cx="324356" cy="317428"/>
                </a:xfrm>
              </p:grpSpPr>
              <p:sp>
                <p:nvSpPr>
                  <p:cNvPr id="79" name="Oval 78"/>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a:lnSpc>
                        <a:spcPct val="100000"/>
                      </a:lnSpc>
                      <a:spcBef>
                        <a:spcPct val="20000"/>
                      </a:spcBef>
                      <a:buClr>
                        <a:srgbClr val="FFCC00"/>
                      </a:buClr>
                      <a:defRPr/>
                    </a:pPr>
                    <a:endParaRPr lang="en-US" sz="1800">
                      <a:latin typeface="Calibri"/>
                    </a:endParaRPr>
                  </a:p>
                </p:txBody>
              </p:sp>
              <p:sp>
                <p:nvSpPr>
                  <p:cNvPr id="80" name="Flowchart: Magnetic Disk 245"/>
                  <p:cNvSpPr>
                    <a:spLocks noChangeArrowheads="1"/>
                  </p:cNvSpPr>
                  <p:nvPr/>
                </p:nvSpPr>
                <p:spPr bwMode="auto">
                  <a:xfrm flipH="1">
                    <a:off x="4932588" y="2755269"/>
                    <a:ext cx="231423" cy="292781"/>
                  </a:xfrm>
                  <a:prstGeom prst="flowChartMagneticDisk">
                    <a:avLst/>
                  </a:prstGeom>
                  <a:gradFill rotWithShape="0">
                    <a:gsLst>
                      <a:gs pos="0">
                        <a:srgbClr val="00B0F0"/>
                      </a:gs>
                      <a:gs pos="38000">
                        <a:srgbClr val="FFFFFF"/>
                      </a:gs>
                      <a:gs pos="82001">
                        <a:srgbClr val="007CA8"/>
                      </a:gs>
                      <a:gs pos="100000">
                        <a:srgbClr val="FFFFFF"/>
                      </a:gs>
                    </a:gsLst>
                    <a:lin ang="2154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sp>
                <p:nvSpPr>
                  <p:cNvPr id="81" name="Oval 246"/>
                  <p:cNvSpPr>
                    <a:spLocks noChangeArrowheads="1"/>
                  </p:cNvSpPr>
                  <p:nvPr/>
                </p:nvSpPr>
                <p:spPr bwMode="auto">
                  <a:xfrm flipH="1">
                    <a:off x="4933912" y="2755269"/>
                    <a:ext cx="230101" cy="95227"/>
                  </a:xfrm>
                  <a:prstGeom prst="ellipse">
                    <a:avLst/>
                  </a:prstGeom>
                  <a:gradFill rotWithShape="0">
                    <a:gsLst>
                      <a:gs pos="0">
                        <a:srgbClr val="FFFFFF"/>
                      </a:gs>
                      <a:gs pos="31000">
                        <a:srgbClr val="FFFFFF"/>
                      </a:gs>
                      <a:gs pos="100000">
                        <a:srgbClr val="007CA8"/>
                      </a:gs>
                    </a:gsLst>
                    <a:lin ang="17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grpSp>
            <p:grpSp>
              <p:nvGrpSpPr>
                <p:cNvPr id="71" name="Group 195"/>
                <p:cNvGrpSpPr>
                  <a:grpSpLocks/>
                </p:cNvGrpSpPr>
                <p:nvPr/>
              </p:nvGrpSpPr>
              <p:grpSpPr bwMode="auto">
                <a:xfrm>
                  <a:off x="4572000" y="2832108"/>
                  <a:ext cx="403810" cy="395185"/>
                  <a:chOff x="4904375" y="2755269"/>
                  <a:chExt cx="324356" cy="317428"/>
                </a:xfrm>
              </p:grpSpPr>
              <p:sp>
                <p:nvSpPr>
                  <p:cNvPr id="76" name="Oval 75"/>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a:lnSpc>
                        <a:spcPct val="100000"/>
                      </a:lnSpc>
                      <a:spcBef>
                        <a:spcPct val="20000"/>
                      </a:spcBef>
                      <a:buClr>
                        <a:srgbClr val="FFCC00"/>
                      </a:buClr>
                      <a:defRPr/>
                    </a:pPr>
                    <a:endParaRPr lang="en-US" sz="1800">
                      <a:latin typeface="Calibri"/>
                    </a:endParaRPr>
                  </a:p>
                </p:txBody>
              </p:sp>
              <p:sp>
                <p:nvSpPr>
                  <p:cNvPr id="77" name="Flowchart: Magnetic Disk 242"/>
                  <p:cNvSpPr>
                    <a:spLocks noChangeArrowheads="1"/>
                  </p:cNvSpPr>
                  <p:nvPr/>
                </p:nvSpPr>
                <p:spPr bwMode="auto">
                  <a:xfrm flipH="1">
                    <a:off x="4932588" y="2755269"/>
                    <a:ext cx="231423" cy="292781"/>
                  </a:xfrm>
                  <a:prstGeom prst="flowChartMagneticDisk">
                    <a:avLst/>
                  </a:prstGeom>
                  <a:gradFill rotWithShape="0">
                    <a:gsLst>
                      <a:gs pos="0">
                        <a:srgbClr val="00B0F0"/>
                      </a:gs>
                      <a:gs pos="38000">
                        <a:srgbClr val="FFFFFF"/>
                      </a:gs>
                      <a:gs pos="82001">
                        <a:srgbClr val="007CA8"/>
                      </a:gs>
                      <a:gs pos="100000">
                        <a:srgbClr val="FFFFFF"/>
                      </a:gs>
                    </a:gsLst>
                    <a:lin ang="2154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sp>
                <p:nvSpPr>
                  <p:cNvPr id="78" name="Oval 243"/>
                  <p:cNvSpPr>
                    <a:spLocks noChangeArrowheads="1"/>
                  </p:cNvSpPr>
                  <p:nvPr/>
                </p:nvSpPr>
                <p:spPr bwMode="auto">
                  <a:xfrm flipH="1">
                    <a:off x="4933912" y="2755269"/>
                    <a:ext cx="230101" cy="95227"/>
                  </a:xfrm>
                  <a:prstGeom prst="ellipse">
                    <a:avLst/>
                  </a:prstGeom>
                  <a:gradFill rotWithShape="0">
                    <a:gsLst>
                      <a:gs pos="0">
                        <a:srgbClr val="FFFFFF"/>
                      </a:gs>
                      <a:gs pos="31000">
                        <a:srgbClr val="FFFFFF"/>
                      </a:gs>
                      <a:gs pos="100000">
                        <a:srgbClr val="007CA8"/>
                      </a:gs>
                    </a:gsLst>
                    <a:lin ang="17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grpSp>
            <p:grpSp>
              <p:nvGrpSpPr>
                <p:cNvPr id="72" name="Group 199"/>
                <p:cNvGrpSpPr>
                  <a:grpSpLocks/>
                </p:cNvGrpSpPr>
                <p:nvPr/>
              </p:nvGrpSpPr>
              <p:grpSpPr bwMode="auto">
                <a:xfrm>
                  <a:off x="4810205" y="2941607"/>
                  <a:ext cx="403810" cy="395185"/>
                  <a:chOff x="4904375" y="2755269"/>
                  <a:chExt cx="324356" cy="317428"/>
                </a:xfrm>
              </p:grpSpPr>
              <p:sp>
                <p:nvSpPr>
                  <p:cNvPr id="73" name="Oval 72"/>
                  <p:cNvSpPr/>
                  <p:nvPr/>
                </p:nvSpPr>
                <p:spPr>
                  <a:xfrm>
                    <a:off x="4904375" y="2956458"/>
                    <a:ext cx="324356" cy="116239"/>
                  </a:xfrm>
                  <a:prstGeom prst="ellipse">
                    <a:avLst/>
                  </a:prstGeom>
                  <a:gradFill flip="none" rotWithShape="1">
                    <a:gsLst>
                      <a:gs pos="0">
                        <a:sysClr val="windowText" lastClr="000000">
                          <a:lumMod val="65000"/>
                          <a:lumOff val="35000"/>
                        </a:sys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a:lnSpc>
                        <a:spcPct val="100000"/>
                      </a:lnSpc>
                      <a:spcBef>
                        <a:spcPct val="20000"/>
                      </a:spcBef>
                      <a:buClr>
                        <a:srgbClr val="FFCC00"/>
                      </a:buClr>
                      <a:defRPr/>
                    </a:pPr>
                    <a:endParaRPr lang="en-US" sz="1800">
                      <a:latin typeface="Calibri"/>
                    </a:endParaRPr>
                  </a:p>
                </p:txBody>
              </p:sp>
              <p:sp>
                <p:nvSpPr>
                  <p:cNvPr id="74" name="Flowchart: Magnetic Disk 239"/>
                  <p:cNvSpPr>
                    <a:spLocks noChangeArrowheads="1"/>
                  </p:cNvSpPr>
                  <p:nvPr/>
                </p:nvSpPr>
                <p:spPr bwMode="auto">
                  <a:xfrm flipH="1">
                    <a:off x="4932588" y="2755269"/>
                    <a:ext cx="231423" cy="292781"/>
                  </a:xfrm>
                  <a:prstGeom prst="flowChartMagneticDisk">
                    <a:avLst/>
                  </a:prstGeom>
                  <a:gradFill rotWithShape="0">
                    <a:gsLst>
                      <a:gs pos="0">
                        <a:srgbClr val="00B0F0"/>
                      </a:gs>
                      <a:gs pos="38000">
                        <a:srgbClr val="FFFFFF"/>
                      </a:gs>
                      <a:gs pos="82001">
                        <a:srgbClr val="007CA8"/>
                      </a:gs>
                      <a:gs pos="100000">
                        <a:srgbClr val="FFFFFF"/>
                      </a:gs>
                    </a:gsLst>
                    <a:lin ang="2154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sp>
                <p:nvSpPr>
                  <p:cNvPr id="75" name="Oval 240"/>
                  <p:cNvSpPr>
                    <a:spLocks noChangeArrowheads="1"/>
                  </p:cNvSpPr>
                  <p:nvPr/>
                </p:nvSpPr>
                <p:spPr bwMode="auto">
                  <a:xfrm flipH="1">
                    <a:off x="4933912" y="2755269"/>
                    <a:ext cx="230101" cy="95227"/>
                  </a:xfrm>
                  <a:prstGeom prst="ellipse">
                    <a:avLst/>
                  </a:prstGeom>
                  <a:gradFill rotWithShape="0">
                    <a:gsLst>
                      <a:gs pos="0">
                        <a:srgbClr val="FFFFFF"/>
                      </a:gs>
                      <a:gs pos="31000">
                        <a:srgbClr val="FFFFFF"/>
                      </a:gs>
                      <a:gs pos="100000">
                        <a:srgbClr val="007CA8"/>
                      </a:gs>
                    </a:gsLst>
                    <a:lin ang="17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lnSpc>
                        <a:spcPct val="100000"/>
                      </a:lnSpc>
                      <a:spcBef>
                        <a:spcPct val="20000"/>
                      </a:spcBef>
                      <a:buClr>
                        <a:srgbClr val="FFCC00"/>
                      </a:buClr>
                    </a:pPr>
                    <a:endParaRPr lang="en-US" sz="1800">
                      <a:latin typeface="Calibri" pitchFamily="34" charset="0"/>
                    </a:endParaRPr>
                  </a:p>
                </p:txBody>
              </p:sp>
            </p:grpSp>
          </p:grpSp>
        </p:grpSp>
      </p:grpSp>
      <p:grpSp>
        <p:nvGrpSpPr>
          <p:cNvPr id="88" name="Group 136"/>
          <p:cNvGrpSpPr>
            <a:grpSpLocks/>
          </p:cNvGrpSpPr>
          <p:nvPr/>
        </p:nvGrpSpPr>
        <p:grpSpPr bwMode="auto">
          <a:xfrm>
            <a:off x="9520198" y="6206793"/>
            <a:ext cx="2089637" cy="312492"/>
            <a:chOff x="2736" y="1261"/>
            <a:chExt cx="5541" cy="785"/>
          </a:xfrm>
          <a:effectLst>
            <a:outerShdw blurRad="50800" dist="38100" dir="2700000" algn="tl" rotWithShape="0">
              <a:prstClr val="black">
                <a:alpha val="40000"/>
              </a:prstClr>
            </a:outerShdw>
          </a:effectLst>
        </p:grpSpPr>
        <p:pic>
          <p:nvPicPr>
            <p:cNvPr id="89" name="Picture 127" descr="IronMT logo blue&amp;black"/>
            <p:cNvPicPr>
              <a:picLocks noChangeAspect="1" noChangeArrowheads="1"/>
            </p:cNvPicPr>
            <p:nvPr/>
          </p:nvPicPr>
          <p:blipFill>
            <a:blip r:embed="rId20" cstate="print">
              <a:lum bright="70000" contrast="-70000"/>
            </a:blip>
            <a:stretch>
              <a:fillRect/>
            </a:stretch>
          </p:blipFill>
          <p:spPr bwMode="auto">
            <a:xfrm>
              <a:off x="2736" y="1261"/>
              <a:ext cx="5541" cy="785"/>
            </a:xfrm>
            <a:prstGeom prst="rect">
              <a:avLst/>
            </a:prstGeom>
            <a:noFill/>
            <a:ln>
              <a:noFill/>
            </a:ln>
            <a:effectLst/>
          </p:spPr>
        </p:pic>
        <p:pic>
          <p:nvPicPr>
            <p:cNvPr id="90" name="Picture 135" descr="Copyright"/>
            <p:cNvPicPr>
              <a:picLocks noChangeAspect="1" noChangeArrowheads="1"/>
            </p:cNvPicPr>
            <p:nvPr/>
          </p:nvPicPr>
          <p:blipFill>
            <a:blip r:embed="rId21" cstate="print">
              <a:lum bright="70000" contrast="-70000"/>
            </a:blip>
            <a:srcRect/>
            <a:stretch>
              <a:fillRect/>
            </a:stretch>
          </p:blipFill>
          <p:spPr bwMode="auto">
            <a:xfrm>
              <a:off x="5432" y="1445"/>
              <a:ext cx="65" cy="81"/>
            </a:xfrm>
            <a:prstGeom prst="rect">
              <a:avLst/>
            </a:prstGeom>
            <a:noFill/>
            <a:ln w="9525">
              <a:noFill/>
              <a:miter lim="800000"/>
              <a:headEnd/>
              <a:tailEnd/>
            </a:ln>
          </p:spPr>
        </p:pic>
      </p:grpSp>
      <p:grpSp>
        <p:nvGrpSpPr>
          <p:cNvPr id="92" name="Group 196"/>
          <p:cNvGrpSpPr>
            <a:grpSpLocks/>
          </p:cNvGrpSpPr>
          <p:nvPr/>
        </p:nvGrpSpPr>
        <p:grpSpPr bwMode="auto">
          <a:xfrm>
            <a:off x="6248693" y="4449763"/>
            <a:ext cx="1915468" cy="1174750"/>
            <a:chOff x="4687444" y="4471591"/>
            <a:chExt cx="2549120" cy="1173140"/>
          </a:xfrm>
        </p:grpSpPr>
        <p:grpSp>
          <p:nvGrpSpPr>
            <p:cNvPr id="93" name="AutoShape 69"/>
            <p:cNvGrpSpPr>
              <a:grpSpLocks/>
            </p:cNvGrpSpPr>
            <p:nvPr/>
          </p:nvGrpSpPr>
          <p:grpSpPr bwMode="auto">
            <a:xfrm>
              <a:off x="4687444" y="4471591"/>
              <a:ext cx="627888" cy="517589"/>
              <a:chOff x="4687824" y="4450080"/>
              <a:chExt cx="627888" cy="518160"/>
            </a:xfrm>
          </p:grpSpPr>
          <p:pic>
            <p:nvPicPr>
              <p:cNvPr id="104" name="AutoShape 69"/>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87824" y="4450080"/>
                <a:ext cx="627888"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 Box 19"/>
              <p:cNvSpPr txBox="1">
                <a:spLocks noChangeArrowheads="1"/>
              </p:cNvSpPr>
              <p:nvPr/>
            </p:nvSpPr>
            <p:spPr bwMode="auto">
              <a:xfrm rot="-8575051">
                <a:off x="4725427" y="4596611"/>
                <a:ext cx="493055" cy="22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lIns="91435" tIns="45717" rIns="91435" bIns="45717"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nSpc>
                    <a:spcPct val="100000"/>
                  </a:lnSpc>
                  <a:buClrTx/>
                </a:pPr>
                <a:endParaRPr lang="en-GB" sz="900">
                  <a:latin typeface="Segoe" pitchFamily="-110" charset="0"/>
                </a:endParaRPr>
              </a:p>
            </p:txBody>
          </p:sp>
        </p:grpSp>
        <p:grpSp>
          <p:nvGrpSpPr>
            <p:cNvPr id="94" name="Group 198"/>
            <p:cNvGrpSpPr>
              <a:grpSpLocks/>
            </p:cNvGrpSpPr>
            <p:nvPr/>
          </p:nvGrpSpPr>
          <p:grpSpPr bwMode="auto">
            <a:xfrm>
              <a:off x="5066680" y="4974435"/>
              <a:ext cx="2169884" cy="670296"/>
              <a:chOff x="4864661" y="4195217"/>
              <a:chExt cx="2169884" cy="670296"/>
            </a:xfrm>
          </p:grpSpPr>
          <p:sp>
            <p:nvSpPr>
              <p:cNvPr id="95" name="TextBox 97"/>
              <p:cNvSpPr txBox="1">
                <a:spLocks noChangeArrowheads="1"/>
              </p:cNvSpPr>
              <p:nvPr/>
            </p:nvSpPr>
            <p:spPr bwMode="auto">
              <a:xfrm>
                <a:off x="5523507" y="4255433"/>
                <a:ext cx="1511038" cy="56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7" rIns="91435" bIns="45717">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gn="l">
                  <a:lnSpc>
                    <a:spcPct val="100000"/>
                  </a:lnSpc>
                  <a:spcBef>
                    <a:spcPct val="20000"/>
                  </a:spcBef>
                  <a:buClr>
                    <a:srgbClr val="FFCC00"/>
                  </a:buClr>
                </a:pPr>
                <a:r>
                  <a:rPr lang="en-US" sz="1400">
                    <a:latin typeface="Segoe" pitchFamily="-110" charset="0"/>
                  </a:rPr>
                  <a:t>Tape-based </a:t>
                </a:r>
              </a:p>
              <a:p>
                <a:pPr algn="l">
                  <a:lnSpc>
                    <a:spcPct val="100000"/>
                  </a:lnSpc>
                  <a:spcBef>
                    <a:spcPct val="20000"/>
                  </a:spcBef>
                  <a:buClr>
                    <a:srgbClr val="FFCC00"/>
                  </a:buClr>
                </a:pPr>
                <a:r>
                  <a:rPr lang="en-US" sz="1400">
                    <a:latin typeface="Segoe" pitchFamily="-110" charset="0"/>
                  </a:rPr>
                  <a:t>Backup</a:t>
                </a:r>
              </a:p>
            </p:txBody>
          </p:sp>
          <p:grpSp>
            <p:nvGrpSpPr>
              <p:cNvPr id="96" name="Group 190"/>
              <p:cNvGrpSpPr>
                <a:grpSpLocks/>
              </p:cNvGrpSpPr>
              <p:nvPr/>
            </p:nvGrpSpPr>
            <p:grpSpPr bwMode="auto">
              <a:xfrm>
                <a:off x="4864661" y="4195217"/>
                <a:ext cx="793273" cy="670296"/>
                <a:chOff x="6517947" y="3648401"/>
                <a:chExt cx="978544" cy="826845"/>
              </a:xfrm>
            </p:grpSpPr>
            <p:sp>
              <p:nvSpPr>
                <p:cNvPr id="97" name="Oval 96"/>
                <p:cNvSpPr/>
                <p:nvPr/>
              </p:nvSpPr>
              <p:spPr>
                <a:xfrm rot="20898827">
                  <a:off x="6517947" y="4097589"/>
                  <a:ext cx="978544" cy="377657"/>
                </a:xfrm>
                <a:prstGeom prst="ellipse">
                  <a:avLst/>
                </a:prstGeom>
                <a:gradFill flip="none" rotWithShape="1">
                  <a:gsLst>
                    <a:gs pos="0">
                      <a:srgbClr val="000000">
                        <a:alpha val="66000"/>
                      </a:srgbClr>
                    </a:gs>
                    <a:gs pos="92000">
                      <a:sysClr val="windowText" lastClr="000000">
                        <a:lumMod val="50000"/>
                        <a:lumOff val="50000"/>
                        <a:alpha val="0"/>
                      </a:sysClr>
                    </a:gs>
                  </a:gsLst>
                  <a:path path="shape">
                    <a:fillToRect l="50000" t="50000" r="50000" b="50000"/>
                  </a:path>
                  <a:tileRect/>
                </a:gradFill>
                <a:ln w="38100" cap="flat" cmpd="sng" algn="ctr">
                  <a:noFill/>
                  <a:prstDash val="solid"/>
                </a:ln>
                <a:effectLst/>
              </p:spPr>
              <p:txBody>
                <a:bodyPr anchor="ctr"/>
                <a:lstStyle/>
                <a:p>
                  <a:pPr fontAlgn="auto">
                    <a:lnSpc>
                      <a:spcPct val="100000"/>
                    </a:lnSpc>
                    <a:spcBef>
                      <a:spcPts val="0"/>
                    </a:spcBef>
                    <a:spcAft>
                      <a:spcPts val="0"/>
                    </a:spcAft>
                    <a:buClrTx/>
                    <a:defRPr/>
                  </a:pPr>
                  <a:endParaRPr lang="en-US" sz="1800" kern="0">
                    <a:latin typeface="Calibri"/>
                  </a:endParaRPr>
                </a:p>
              </p:txBody>
            </p:sp>
            <p:grpSp>
              <p:nvGrpSpPr>
                <p:cNvPr id="98" name="Group 226"/>
                <p:cNvGrpSpPr>
                  <a:grpSpLocks/>
                </p:cNvGrpSpPr>
                <p:nvPr/>
              </p:nvGrpSpPr>
              <p:grpSpPr bwMode="auto">
                <a:xfrm>
                  <a:off x="6577525" y="3648397"/>
                  <a:ext cx="754063" cy="809275"/>
                  <a:chOff x="5231969" y="4111454"/>
                  <a:chExt cx="754063" cy="929276"/>
                </a:xfrm>
              </p:grpSpPr>
              <p:pic>
                <p:nvPicPr>
                  <p:cNvPr id="99" name="Picture 10" descr="D:\Projects\Microsoft\DPM PartnerVideo\images\tape.png"/>
                  <p:cNvPicPr>
                    <a:picLocks noChangeAspect="1" noChangeArrowheads="1"/>
                  </p:cNvPicPr>
                  <p:nvPr/>
                </p:nvPicPr>
                <p:blipFill>
                  <a:blip r:embed="rId23">
                    <a:duotone>
                      <a:prstClr val="black"/>
                      <a:srgbClr val="64BE46">
                        <a:lumMod val="75000"/>
                        <a:tint val="45000"/>
                        <a:satMod val="400000"/>
                      </a:srgbClr>
                    </a:duotone>
                  </a:blip>
                  <a:srcRect/>
                  <a:stretch>
                    <a:fillRect/>
                  </a:stretch>
                </p:blipFill>
                <p:spPr bwMode="auto">
                  <a:xfrm>
                    <a:off x="5231969" y="4586362"/>
                    <a:ext cx="663272" cy="454368"/>
                  </a:xfrm>
                  <a:prstGeom prst="rect">
                    <a:avLst/>
                  </a:prstGeom>
                  <a:noFill/>
                </p:spPr>
              </p:pic>
              <p:pic>
                <p:nvPicPr>
                  <p:cNvPr id="100" name="Picture 10" descr="D:\Projects\Microsoft\DPM PartnerVideo\images\tape.png"/>
                  <p:cNvPicPr>
                    <a:picLocks noChangeAspect="1" noChangeArrowheads="1"/>
                  </p:cNvPicPr>
                  <p:nvPr/>
                </p:nvPicPr>
                <p:blipFill>
                  <a:blip r:embed="rId23">
                    <a:lum contrast="20000"/>
                    <a:extLst>
                      <a:ext uri="{28A0092B-C50C-407E-A947-70E740481C1C}">
                        <a14:useLocalDpi xmlns:a14="http://schemas.microsoft.com/office/drawing/2010/main" val="0"/>
                      </a:ext>
                    </a:extLst>
                  </a:blip>
                  <a:srcRect/>
                  <a:stretch>
                    <a:fillRect/>
                  </a:stretch>
                </p:blipFill>
                <p:spPr bwMode="auto">
                  <a:xfrm>
                    <a:off x="5316581" y="4463621"/>
                    <a:ext cx="663272" cy="45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 descr="D:\Projects\Microsoft\DPM PartnerVideo\images\tape.png"/>
                  <p:cNvPicPr>
                    <a:picLocks noChangeAspect="1" noChangeArrowheads="1"/>
                  </p:cNvPicPr>
                  <p:nvPr/>
                </p:nvPicPr>
                <p:blipFill>
                  <a:blip r:embed="rId23">
                    <a:duotone>
                      <a:srgbClr val="F3E207">
                        <a:shade val="45000"/>
                        <a:satMod val="135000"/>
                      </a:srgbClr>
                      <a:prstClr val="white"/>
                    </a:duotone>
                  </a:blip>
                  <a:srcRect/>
                  <a:stretch>
                    <a:fillRect/>
                  </a:stretch>
                </p:blipFill>
                <p:spPr bwMode="auto">
                  <a:xfrm>
                    <a:off x="5254797" y="4383302"/>
                    <a:ext cx="663272" cy="454368"/>
                  </a:xfrm>
                  <a:prstGeom prst="rect">
                    <a:avLst/>
                  </a:prstGeom>
                  <a:noFill/>
                </p:spPr>
              </p:pic>
              <p:pic>
                <p:nvPicPr>
                  <p:cNvPr id="102" name="Picture 10" descr="D:\Projects\Microsoft\DPM PartnerVideo\images\tape.png"/>
                  <p:cNvPicPr>
                    <a:picLocks noChangeAspect="1" noChangeArrowheads="1"/>
                  </p:cNvPicPr>
                  <p:nvPr/>
                </p:nvPicPr>
                <p:blipFill>
                  <a:blip r:embed="rId23">
                    <a:duotone>
                      <a:prstClr val="black"/>
                      <a:srgbClr val="FFA514">
                        <a:tint val="45000"/>
                        <a:satMod val="400000"/>
                      </a:srgbClr>
                    </a:duotone>
                  </a:blip>
                  <a:srcRect/>
                  <a:stretch>
                    <a:fillRect/>
                  </a:stretch>
                </p:blipFill>
                <p:spPr bwMode="auto">
                  <a:xfrm>
                    <a:off x="5291868" y="4241200"/>
                    <a:ext cx="663272" cy="454368"/>
                  </a:xfrm>
                  <a:prstGeom prst="rect">
                    <a:avLst/>
                  </a:prstGeom>
                  <a:noFill/>
                </p:spPr>
              </p:pic>
              <p:pic>
                <p:nvPicPr>
                  <p:cNvPr id="103" name="Picture 10" descr="D:\Projects\Microsoft\DPM PartnerVideo\images\tape.png"/>
                  <p:cNvPicPr>
                    <a:picLocks noChangeAspect="1" noChangeArrowheads="1"/>
                  </p:cNvPicPr>
                  <p:nvPr/>
                </p:nvPicPr>
                <p:blipFill>
                  <a:blip r:embed="rId23">
                    <a:duotone>
                      <a:prstClr val="black"/>
                      <a:srgbClr val="FF0000">
                        <a:tint val="45000"/>
                        <a:satMod val="400000"/>
                      </a:srgbClr>
                    </a:duotone>
                  </a:blip>
                  <a:srcRect/>
                  <a:stretch>
                    <a:fillRect/>
                  </a:stretch>
                </p:blipFill>
                <p:spPr bwMode="auto">
                  <a:xfrm>
                    <a:off x="5322760" y="4111454"/>
                    <a:ext cx="663272" cy="454368"/>
                  </a:xfrm>
                  <a:prstGeom prst="rect">
                    <a:avLst/>
                  </a:prstGeom>
                  <a:noFill/>
                </p:spPr>
              </p:pic>
            </p:grpSp>
          </p:grpSp>
        </p:grpSp>
      </p:grpSp>
      <p:grpSp>
        <p:nvGrpSpPr>
          <p:cNvPr id="106" name="Group 225"/>
          <p:cNvGrpSpPr>
            <a:grpSpLocks/>
          </p:cNvGrpSpPr>
          <p:nvPr/>
        </p:nvGrpSpPr>
        <p:grpSpPr bwMode="auto">
          <a:xfrm>
            <a:off x="2370831" y="1745160"/>
            <a:ext cx="456344" cy="535579"/>
            <a:chOff x="2636703" y="1590675"/>
            <a:chExt cx="698018" cy="615556"/>
          </a:xfrm>
        </p:grpSpPr>
        <p:pic>
          <p:nvPicPr>
            <p:cNvPr id="107" name="Picture 2" descr="D:\Projects\Microsoft\DPM_Deck\images\Vista (344).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36703" y="1590675"/>
              <a:ext cx="615556" cy="6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6" descr="D:\Projects\Microsoft\DPM PartnerVideo\images\windows.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47264" y="1949658"/>
              <a:ext cx="287457" cy="25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314"/>
          <p:cNvGrpSpPr>
            <a:grpSpLocks/>
          </p:cNvGrpSpPr>
          <p:nvPr/>
        </p:nvGrpSpPr>
        <p:grpSpPr bwMode="auto">
          <a:xfrm>
            <a:off x="2491544" y="5069725"/>
            <a:ext cx="423353" cy="560345"/>
            <a:chOff x="4555066" y="4411133"/>
            <a:chExt cx="753537" cy="829734"/>
          </a:xfrm>
        </p:grpSpPr>
        <p:pic>
          <p:nvPicPr>
            <p:cNvPr id="110" name="Picture 4" descr="D:\ref\air\buttons\All_Vista\VISTA_05\oobefldr.dll_I006d_0409.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99002" y="4411133"/>
              <a:ext cx="609601"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3" descr="D:\ref\air\buttons\All_Vista\VISTA_07\Keyboard.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55066" y="4707467"/>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 name="Picture 2" descr="D:\Pictures\- MediaBank\Exchange\ExchSvr_bL.png"/>
          <p:cNvPicPr>
            <a:picLocks noChangeAspect="1" noChangeArrowheads="1"/>
          </p:cNvPicPr>
          <p:nvPr/>
        </p:nvPicPr>
        <p:blipFill>
          <a:blip r:embed="rId28">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5015" y="1819323"/>
            <a:ext cx="763027" cy="20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3" descr="D:\Pictures\- MediaBank\SQL Server\SQL_h_rgb.png"/>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74524" y="2524459"/>
            <a:ext cx="669363" cy="22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4" descr="D:\Pictures\- MediaBank\SharePoint\SharePoint_Prod_Tech_bw.png"/>
          <p:cNvPicPr>
            <a:picLocks noChangeAspect="1" noChangeArrowheads="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174" y="3209387"/>
            <a:ext cx="947896" cy="3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5" descr="D:\Pictures\- MediaBank\BizTalk and Dynamics\Dynmc-brand_rgb_alt.png"/>
          <p:cNvPicPr>
            <a:picLocks noChangeAspect="1" noChangeArrowheads="1"/>
          </p:cNvPicPr>
          <p:nvPr/>
        </p:nvPicPr>
        <p:blipFill>
          <a:blip r:embed="rId34">
            <a:extLst>
              <a:ext uri="{BEBA8EAE-BF5A-486C-A8C5-ECC9F3942E4B}">
                <a14:imgProps xmlns:a14="http://schemas.microsoft.com/office/drawing/2010/main">
                  <a14:imgLayer r:embed="rId3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53888" y="3853292"/>
            <a:ext cx="713770" cy="33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6" descr="D:\Pictures\- MediaBank\Virtualization\Virtual_05-R2_bL.png"/>
          <p:cNvPicPr>
            <a:picLocks noChangeAspect="1" noChangeArrowheads="1"/>
          </p:cNvPicPr>
          <p:nvPr/>
        </p:nvPicPr>
        <p:blipFill>
          <a:blip r:embed="rId36">
            <a:extLst>
              <a:ext uri="{BEBA8EAE-BF5A-486C-A8C5-ECC9F3942E4B}">
                <a14:imgProps xmlns:a14="http://schemas.microsoft.com/office/drawing/2010/main">
                  <a14:imgLayer r:embed="rId3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8517" y="4420906"/>
            <a:ext cx="701323" cy="12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7" descr="D:\Pictures\- MediaBank\Virtualization\HyperV\HyperV-Svr-1_bL.png"/>
          <p:cNvPicPr>
            <a:picLocks noChangeAspect="1" noChangeArrowheads="1"/>
          </p:cNvPicPr>
          <p:nvPr/>
        </p:nvPicPr>
        <p:blipFill>
          <a:blip r:embed="rId38">
            <a:extLst>
              <a:ext uri="{BEBA8EAE-BF5A-486C-A8C5-ECC9F3942E4B}">
                <a14:imgProps xmlns:a14="http://schemas.microsoft.com/office/drawing/2010/main">
                  <a14:imgLayer r:embed="rId3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0584" y="4636785"/>
            <a:ext cx="924316" cy="11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8" descr="D:\Pictures\- MediaBank\Virtualization\HyperV\WS08-HypeV_h_rgb.png"/>
          <p:cNvPicPr>
            <a:picLocks noChangeAspect="1" noChangeArrowheads="1"/>
          </p:cNvPicPr>
          <p:nvPr/>
        </p:nvPicPr>
        <p:blipFill>
          <a:blip r:embed="rId40">
            <a:extLst>
              <a:ext uri="{BEBA8EAE-BF5A-486C-A8C5-ECC9F3942E4B}">
                <a14:imgProps xmlns:a14="http://schemas.microsoft.com/office/drawing/2010/main">
                  <a14:imgLayer r:embed="rId41">
                    <a14:imgEffect>
                      <a14:brightnessContrast bright="100000"/>
                    </a14:imgEffect>
                  </a14:imgLayer>
                </a14:imgProps>
              </a:ext>
              <a:ext uri="{28A0092B-C50C-407E-A947-70E740481C1C}">
                <a14:useLocalDpi xmlns:a14="http://schemas.microsoft.com/office/drawing/2010/main" val="0"/>
              </a:ext>
            </a:extLst>
          </a:blip>
          <a:srcRect r="14104"/>
          <a:stretch>
            <a:fillRect/>
          </a:stretch>
        </p:blipFill>
        <p:spPr bwMode="auto">
          <a:xfrm>
            <a:off x="487202" y="4749171"/>
            <a:ext cx="821086" cy="2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9" descr="D:\Pictures\- MediaBank\Windows Server\ws_rgb.png"/>
          <p:cNvPicPr>
            <a:picLocks noChangeAspect="1" noChangeArrowheads="1"/>
          </p:cNvPicPr>
          <p:nvPr/>
        </p:nvPicPr>
        <p:blipFill>
          <a:blip r:embed="rId42">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2050" y="5307374"/>
            <a:ext cx="973030" cy="2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9" descr="D:\Pictures\- MediaBank\Windows Server\ws_rgb.png"/>
          <p:cNvPicPr>
            <a:picLocks noChangeAspect="1" noChangeArrowheads="1"/>
          </p:cNvPicPr>
          <p:nvPr/>
        </p:nvPicPr>
        <p:blipFill>
          <a:blip r:embed="rId44">
            <a:extLst>
              <a:ext uri="{BEBA8EAE-BF5A-486C-A8C5-ECC9F3942E4B}">
                <a14:imgProps xmlns:a14="http://schemas.microsoft.com/office/drawing/2010/main">
                  <a14:imgLayer r:embed="rId45">
                    <a14:imgEffect>
                      <a14:brightnessContrast bright="100000"/>
                    </a14:imgEffect>
                  </a14:imgLayer>
                </a14:imgProps>
              </a:ext>
              <a:ext uri="{28A0092B-C50C-407E-A947-70E740481C1C}">
                <a14:useLocalDpi xmlns:a14="http://schemas.microsoft.com/office/drawing/2010/main" val="0"/>
              </a:ext>
            </a:extLst>
          </a:blip>
          <a:srcRect l="2" t="2" r="31969" b="-10240"/>
          <a:stretch>
            <a:fillRect/>
          </a:stretch>
        </p:blipFill>
        <p:spPr bwMode="auto">
          <a:xfrm>
            <a:off x="2743654" y="5459804"/>
            <a:ext cx="612327" cy="24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 name="Group 154"/>
          <p:cNvGrpSpPr>
            <a:grpSpLocks/>
          </p:cNvGrpSpPr>
          <p:nvPr/>
        </p:nvGrpSpPr>
        <p:grpSpPr bwMode="auto">
          <a:xfrm>
            <a:off x="6254774" y="1879603"/>
            <a:ext cx="2299922" cy="1284865"/>
            <a:chOff x="4696800" y="1901102"/>
            <a:chExt cx="3059916" cy="1283078"/>
          </a:xfrm>
        </p:grpSpPr>
        <p:sp>
          <p:nvSpPr>
            <p:cNvPr id="122" name="Text Box 67"/>
            <p:cNvSpPr txBox="1">
              <a:spLocks noChangeArrowheads="1"/>
            </p:cNvSpPr>
            <p:nvPr/>
          </p:nvSpPr>
          <p:spPr bwMode="auto">
            <a:xfrm>
              <a:off x="4904877" y="1901102"/>
              <a:ext cx="2851839" cy="291975"/>
            </a:xfrm>
            <a:prstGeom prst="rect">
              <a:avLst/>
            </a:prstGeom>
            <a:noFill/>
            <a:ln w="9525">
              <a:noFill/>
              <a:miter lim="800000"/>
              <a:headEnd/>
              <a:tailEnd/>
            </a:ln>
            <a:effectLst/>
          </p:spPr>
          <p:txBody>
            <a:bodyPr wrap="none" lIns="91435" tIns="45717" rIns="91435" bIns="45717">
              <a:spAutoFit/>
            </a:bodyPr>
            <a:lstStyle/>
            <a:p>
              <a:pPr algn="l" eaLnBrk="0" hangingPunct="0">
                <a:lnSpc>
                  <a:spcPct val="100000"/>
                </a:lnSpc>
                <a:spcBef>
                  <a:spcPct val="20000"/>
                </a:spcBef>
                <a:buClr>
                  <a:srgbClr val="FFCC00"/>
                </a:buClr>
                <a:defRPr/>
              </a:pPr>
              <a:r>
                <a:rPr lang="en-US" sz="1300" dirty="0">
                  <a:latin typeface="Segoe"/>
                </a:rPr>
                <a:t>Online Snapshots </a:t>
              </a:r>
              <a:r>
                <a:rPr lang="en-US" sz="1050" dirty="0">
                  <a:latin typeface="Segoe"/>
                </a:rPr>
                <a:t>(up to 512)</a:t>
              </a:r>
            </a:p>
          </p:txBody>
        </p:sp>
        <p:grpSp>
          <p:nvGrpSpPr>
            <p:cNvPr id="123" name="Group 156"/>
            <p:cNvGrpSpPr>
              <a:grpSpLocks/>
            </p:cNvGrpSpPr>
            <p:nvPr/>
          </p:nvGrpSpPr>
          <p:grpSpPr bwMode="auto">
            <a:xfrm>
              <a:off x="5080192" y="2223673"/>
              <a:ext cx="2097065" cy="691184"/>
              <a:chOff x="4878173" y="1575080"/>
              <a:chExt cx="2097065" cy="691184"/>
            </a:xfrm>
          </p:grpSpPr>
          <p:sp>
            <p:nvSpPr>
              <p:cNvPr id="125" name="TextBox 89"/>
              <p:cNvSpPr txBox="1">
                <a:spLocks noChangeArrowheads="1"/>
              </p:cNvSpPr>
              <p:nvPr/>
            </p:nvSpPr>
            <p:spPr bwMode="auto">
              <a:xfrm>
                <a:off x="5525865" y="1575080"/>
                <a:ext cx="1449373" cy="56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7" rIns="91435" bIns="45717">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6pPr>
                <a:lvl7pPr marL="29718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7pPr>
                <a:lvl8pPr marL="34290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8pPr>
                <a:lvl9pPr marL="3886200" indent="-228600" algn="ctr" eaLnBrk="0" fontAlgn="base" hangingPunct="0">
                  <a:lnSpc>
                    <a:spcPts val="2600"/>
                  </a:lnSpc>
                  <a:spcBef>
                    <a:spcPct val="0"/>
                  </a:spcBef>
                  <a:spcAft>
                    <a:spcPct val="0"/>
                  </a:spcAft>
                  <a:buClr>
                    <a:schemeClr val="tx1"/>
                  </a:buClr>
                  <a:defRPr sz="2000">
                    <a:solidFill>
                      <a:schemeClr val="tx1"/>
                    </a:solidFill>
                    <a:latin typeface="Arial" pitchFamily="34" charset="0"/>
                  </a:defRPr>
                </a:lvl9pPr>
              </a:lstStyle>
              <a:p>
                <a:pPr algn="l">
                  <a:lnSpc>
                    <a:spcPct val="100000"/>
                  </a:lnSpc>
                  <a:spcBef>
                    <a:spcPct val="20000"/>
                  </a:spcBef>
                  <a:buClr>
                    <a:srgbClr val="FFCC00"/>
                  </a:buClr>
                </a:pPr>
                <a:r>
                  <a:rPr lang="en-US" sz="1400">
                    <a:latin typeface="Segoe" pitchFamily="-110" charset="0"/>
                  </a:rPr>
                  <a:t>Disk-based </a:t>
                </a:r>
              </a:p>
              <a:p>
                <a:pPr algn="l">
                  <a:lnSpc>
                    <a:spcPct val="100000"/>
                  </a:lnSpc>
                  <a:spcBef>
                    <a:spcPct val="20000"/>
                  </a:spcBef>
                  <a:buClr>
                    <a:srgbClr val="FFCC00"/>
                  </a:buClr>
                </a:pPr>
                <a:r>
                  <a:rPr lang="en-US" sz="1400">
                    <a:latin typeface="Segoe" pitchFamily="-110" charset="0"/>
                  </a:rPr>
                  <a:t>Recovery</a:t>
                </a:r>
              </a:p>
            </p:txBody>
          </p:sp>
          <p:grpSp>
            <p:nvGrpSpPr>
              <p:cNvPr id="126" name="Group 161"/>
              <p:cNvGrpSpPr>
                <a:grpSpLocks/>
              </p:cNvGrpSpPr>
              <p:nvPr/>
            </p:nvGrpSpPr>
            <p:grpSpPr bwMode="auto">
              <a:xfrm>
                <a:off x="4878173" y="1640582"/>
                <a:ext cx="698536" cy="625682"/>
                <a:chOff x="5047509" y="1561560"/>
                <a:chExt cx="838220" cy="750798"/>
              </a:xfrm>
            </p:grpSpPr>
            <p:pic>
              <p:nvPicPr>
                <p:cNvPr id="127" name="Picture 6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047509" y="1561560"/>
                  <a:ext cx="500074" cy="3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6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131648" y="1656798"/>
                  <a:ext cx="501662" cy="3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6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215788" y="1752037"/>
                  <a:ext cx="501662" cy="36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6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99927" y="1848863"/>
                  <a:ext cx="501662" cy="3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6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384067" y="1944102"/>
                  <a:ext cx="501662" cy="3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4" name="AutoShape 69"/>
            <p:cNvSpPr>
              <a:spLocks noChangeArrowheads="1"/>
            </p:cNvSpPr>
            <p:nvPr/>
          </p:nvSpPr>
          <p:spPr bwMode="auto">
            <a:xfrm rot="19375050">
              <a:off x="4696800" y="2833620"/>
              <a:ext cx="660205" cy="350560"/>
            </a:xfrm>
            <a:prstGeom prst="rightArrow">
              <a:avLst>
                <a:gd name="adj1" fmla="val 64315"/>
                <a:gd name="adj2" fmla="val 66256"/>
              </a:avLst>
            </a:prstGeom>
            <a:gradFill rotWithShape="1">
              <a:gsLst>
                <a:gs pos="0">
                  <a:srgbClr val="000000">
                    <a:lumMod val="85000"/>
                    <a:lumOff val="15000"/>
                    <a:alpha val="28000"/>
                  </a:srgbClr>
                </a:gs>
                <a:gs pos="61000">
                  <a:srgbClr val="FF3300">
                    <a:alpha val="84000"/>
                  </a:srgbClr>
                </a:gs>
              </a:gsLst>
              <a:lin ang="0" scaled="1"/>
            </a:gradFill>
            <a:ln w="9525">
              <a:noFill/>
              <a:miter lim="800000"/>
              <a:headEnd/>
              <a:tailEnd/>
            </a:ln>
            <a:scene3d>
              <a:camera prst="orthographicFront"/>
              <a:lightRig rig="threePt" dir="t"/>
            </a:scene3d>
            <a:sp3d>
              <a:bevelT w="38100" h="25400"/>
            </a:sp3d>
          </p:spPr>
          <p:txBody>
            <a:bodyPr wrap="none" lIns="91435" tIns="45717" rIns="91435" bIns="45717" anchor="ctr"/>
            <a:lstStyle/>
            <a:p>
              <a:pPr eaLnBrk="0" fontAlgn="auto" hangingPunct="0">
                <a:lnSpc>
                  <a:spcPct val="100000"/>
                </a:lnSpc>
                <a:spcBef>
                  <a:spcPts val="0"/>
                </a:spcBef>
                <a:spcAft>
                  <a:spcPts val="0"/>
                </a:spcAft>
                <a:buClrTx/>
                <a:defRPr/>
              </a:pPr>
              <a:endParaRPr lang="en-GB" sz="900">
                <a:latin typeface="Segoe"/>
              </a:endParaRPr>
            </a:p>
          </p:txBody>
        </p:sp>
      </p:grpSp>
      <p:pic>
        <p:nvPicPr>
          <p:cNvPr id="132" name="Picture 131"/>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938272" y="4317866"/>
            <a:ext cx="1917834" cy="487069"/>
          </a:xfrm>
          <a:prstGeom prst="rect">
            <a:avLst/>
          </a:prstGeom>
        </p:spPr>
      </p:pic>
    </p:spTree>
    <p:extLst>
      <p:ext uri="{BB962C8B-B14F-4D97-AF65-F5344CB8AC3E}">
        <p14:creationId xmlns:p14="http://schemas.microsoft.com/office/powerpoint/2010/main" val="4156969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par>
                                <p:cTn id="12" presetID="10" presetClass="entr" presetSubtype="0" fill="hold" nodeType="with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as a Service</a:t>
            </a:r>
            <a:endParaRPr lang="en-US" dirty="0"/>
          </a:p>
        </p:txBody>
      </p:sp>
      <p:pic>
        <p:nvPicPr>
          <p:cNvPr id="3" name="Picture 13" descr="\\MAGNUM\Projects\Microsoft\Datacenter Storytelling Project\Design\11.10 Delivery\12.png"/>
          <p:cNvPicPr>
            <a:picLocks noChangeAspect="1" noChangeArrowheads="1"/>
          </p:cNvPicPr>
          <p:nvPr/>
        </p:nvPicPr>
        <p:blipFill>
          <a:blip r:embed="rId2"/>
          <a:srcRect/>
          <a:stretch>
            <a:fillRect/>
          </a:stretch>
        </p:blipFill>
        <p:spPr bwMode="auto">
          <a:xfrm>
            <a:off x="3580176" y="3590587"/>
            <a:ext cx="5629151" cy="2878182"/>
          </a:xfrm>
          <a:prstGeom prst="rect">
            <a:avLst/>
          </a:prstGeom>
          <a:noFill/>
        </p:spPr>
      </p:pic>
      <p:pic>
        <p:nvPicPr>
          <p:cNvPr id="4" name="Picture 7" descr="\\MAGNUM\Projects\Microsoft\Datacenter Storytelling Project\Design\11.10 Delivery\6.png"/>
          <p:cNvPicPr>
            <a:picLocks noChangeAspect="1" noChangeArrowheads="1"/>
          </p:cNvPicPr>
          <p:nvPr/>
        </p:nvPicPr>
        <p:blipFill>
          <a:blip r:embed="rId3"/>
          <a:srcRect/>
          <a:stretch>
            <a:fillRect/>
          </a:stretch>
        </p:blipFill>
        <p:spPr bwMode="auto">
          <a:xfrm>
            <a:off x="4555185" y="2013033"/>
            <a:ext cx="3486150" cy="2809875"/>
          </a:xfrm>
          <a:prstGeom prst="rect">
            <a:avLst/>
          </a:prstGeom>
          <a:noFill/>
        </p:spPr>
      </p:pic>
      <p:pic>
        <p:nvPicPr>
          <p:cNvPr id="5" name="Picture 6" descr="\\MAGNUM\Projects\Microsoft\Datacenter Storytelling Project\Design\11.10 Delivery\5.png"/>
          <p:cNvPicPr>
            <a:picLocks noChangeAspect="1" noChangeArrowheads="1"/>
          </p:cNvPicPr>
          <p:nvPr/>
        </p:nvPicPr>
        <p:blipFill>
          <a:blip r:embed="rId4"/>
          <a:srcRect/>
          <a:stretch>
            <a:fillRect/>
          </a:stretch>
        </p:blipFill>
        <p:spPr bwMode="auto">
          <a:xfrm>
            <a:off x="4960192" y="1806437"/>
            <a:ext cx="2828925" cy="2609850"/>
          </a:xfrm>
          <a:prstGeom prst="rect">
            <a:avLst/>
          </a:prstGeom>
          <a:noFill/>
        </p:spPr>
      </p:pic>
      <p:pic>
        <p:nvPicPr>
          <p:cNvPr id="9" name="Picture 4" descr="\\MAGNUM\Projects\Microsoft\Datacenter Storytelling Project\Design\11.10 Delivery\3.png"/>
          <p:cNvPicPr>
            <a:picLocks noChangeAspect="1" noChangeArrowheads="1"/>
          </p:cNvPicPr>
          <p:nvPr/>
        </p:nvPicPr>
        <p:blipFill>
          <a:blip r:embed="rId5"/>
          <a:srcRect/>
          <a:stretch>
            <a:fillRect/>
          </a:stretch>
        </p:blipFill>
        <p:spPr bwMode="auto">
          <a:xfrm>
            <a:off x="4555185" y="1967876"/>
            <a:ext cx="3657600" cy="2771775"/>
          </a:xfrm>
          <a:prstGeom prst="rect">
            <a:avLst/>
          </a:prstGeom>
          <a:noFill/>
        </p:spPr>
      </p:pic>
      <p:pic>
        <p:nvPicPr>
          <p:cNvPr id="10" name="Picture 3" descr="\\MAGNUM\Projects\Microsoft\Datacenter Storytelling Project\Design\11.10 Delivery\2.png"/>
          <p:cNvPicPr>
            <a:picLocks noChangeAspect="1" noChangeArrowheads="1"/>
          </p:cNvPicPr>
          <p:nvPr/>
        </p:nvPicPr>
        <p:blipFill>
          <a:blip r:embed="rId6"/>
          <a:srcRect/>
          <a:stretch>
            <a:fillRect/>
          </a:stretch>
        </p:blipFill>
        <p:spPr bwMode="auto">
          <a:xfrm>
            <a:off x="4964954" y="1496582"/>
            <a:ext cx="2819400" cy="971550"/>
          </a:xfrm>
          <a:prstGeom prst="rect">
            <a:avLst/>
          </a:prstGeom>
          <a:noFill/>
        </p:spPr>
      </p:pic>
      <p:grpSp>
        <p:nvGrpSpPr>
          <p:cNvPr id="11" name="Group 33"/>
          <p:cNvGrpSpPr>
            <a:grpSpLocks noChangeAspect="1"/>
          </p:cNvGrpSpPr>
          <p:nvPr/>
        </p:nvGrpSpPr>
        <p:grpSpPr>
          <a:xfrm>
            <a:off x="3158487" y="2799894"/>
            <a:ext cx="1272319" cy="390617"/>
            <a:chOff x="1457859" y="2680095"/>
            <a:chExt cx="1272319" cy="390617"/>
          </a:xfrm>
        </p:grpSpPr>
        <p:sp>
          <p:nvSpPr>
            <p:cNvPr id="12" name="TextBox 11"/>
            <p:cNvSpPr txBox="1"/>
            <p:nvPr/>
          </p:nvSpPr>
          <p:spPr>
            <a:xfrm>
              <a:off x="1457859" y="2803643"/>
              <a:ext cx="843378" cy="12428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900" b="1" dirty="0" smtClean="0">
                  <a:latin typeface="+mj-lt"/>
                </a:rPr>
                <a:t>Provisioning</a:t>
              </a:r>
            </a:p>
          </p:txBody>
        </p:sp>
        <p:grpSp>
          <p:nvGrpSpPr>
            <p:cNvPr id="13" name="Group 16"/>
            <p:cNvGrpSpPr/>
            <p:nvPr/>
          </p:nvGrpSpPr>
          <p:grpSpPr>
            <a:xfrm>
              <a:off x="2407920" y="2680095"/>
              <a:ext cx="322258" cy="390617"/>
              <a:chOff x="2697480" y="630315"/>
              <a:chExt cx="322258" cy="390617"/>
            </a:xfrm>
          </p:grpSpPr>
          <p:sp>
            <p:nvSpPr>
              <p:cNvPr id="14" name="Left Bracket 13"/>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Group 34"/>
          <p:cNvGrpSpPr>
            <a:grpSpLocks noChangeAspect="1"/>
          </p:cNvGrpSpPr>
          <p:nvPr/>
        </p:nvGrpSpPr>
        <p:grpSpPr>
          <a:xfrm>
            <a:off x="3158487" y="3257094"/>
            <a:ext cx="1272319" cy="390617"/>
            <a:chOff x="1457859" y="3152535"/>
            <a:chExt cx="1272319" cy="390617"/>
          </a:xfrm>
        </p:grpSpPr>
        <p:sp>
          <p:nvSpPr>
            <p:cNvPr id="17" name="TextBox 16"/>
            <p:cNvSpPr txBox="1"/>
            <p:nvPr/>
          </p:nvSpPr>
          <p:spPr>
            <a:xfrm>
              <a:off x="1457859" y="3279265"/>
              <a:ext cx="843378" cy="12428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900" b="1" dirty="0" smtClean="0">
                  <a:latin typeface="+mj-lt"/>
                </a:rPr>
                <a:t>Monitoring</a:t>
              </a:r>
            </a:p>
          </p:txBody>
        </p:sp>
        <p:grpSp>
          <p:nvGrpSpPr>
            <p:cNvPr id="18" name="Group 17"/>
            <p:cNvGrpSpPr/>
            <p:nvPr/>
          </p:nvGrpSpPr>
          <p:grpSpPr>
            <a:xfrm>
              <a:off x="2407920" y="3152535"/>
              <a:ext cx="322258" cy="390617"/>
              <a:chOff x="2697480" y="630315"/>
              <a:chExt cx="322258" cy="390617"/>
            </a:xfrm>
          </p:grpSpPr>
          <p:sp>
            <p:nvSpPr>
              <p:cNvPr id="19" name="Left Bracket 18"/>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Group 35"/>
          <p:cNvGrpSpPr>
            <a:grpSpLocks noChangeAspect="1"/>
          </p:cNvGrpSpPr>
          <p:nvPr/>
        </p:nvGrpSpPr>
        <p:grpSpPr>
          <a:xfrm>
            <a:off x="3158487" y="3714294"/>
            <a:ext cx="1272319" cy="390617"/>
            <a:chOff x="1457859" y="3594495"/>
            <a:chExt cx="1272319" cy="390617"/>
          </a:xfrm>
        </p:grpSpPr>
        <p:sp>
          <p:nvSpPr>
            <p:cNvPr id="22" name="TextBox 21"/>
            <p:cNvSpPr txBox="1"/>
            <p:nvPr/>
          </p:nvSpPr>
          <p:spPr>
            <a:xfrm>
              <a:off x="1457859" y="3719375"/>
              <a:ext cx="843378" cy="12428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900" b="1" dirty="0" smtClean="0">
                  <a:latin typeface="+mj-lt"/>
                </a:rPr>
                <a:t>Protection</a:t>
              </a:r>
            </a:p>
          </p:txBody>
        </p:sp>
        <p:grpSp>
          <p:nvGrpSpPr>
            <p:cNvPr id="23" name="Group 20"/>
            <p:cNvGrpSpPr/>
            <p:nvPr/>
          </p:nvGrpSpPr>
          <p:grpSpPr>
            <a:xfrm>
              <a:off x="2407920" y="3594495"/>
              <a:ext cx="322258" cy="390617"/>
              <a:chOff x="2697480" y="630315"/>
              <a:chExt cx="322258" cy="390617"/>
            </a:xfrm>
          </p:grpSpPr>
          <p:sp>
            <p:nvSpPr>
              <p:cNvPr id="24" name="Left Bracket 23"/>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6044334" y="4896008"/>
            <a:ext cx="698270" cy="615176"/>
            <a:chOff x="5737217" y="5207873"/>
            <a:chExt cx="698270" cy="615176"/>
          </a:xfrm>
        </p:grpSpPr>
        <p:pic>
          <p:nvPicPr>
            <p:cNvPr id="7" name="Picture 9" descr="\\MAGNUM\Projects\Microsoft\Datacenter Storytelling Project\Design\11.10 Delivery\8.png"/>
            <p:cNvPicPr>
              <a:picLocks noChangeAspect="1" noChangeArrowheads="1"/>
            </p:cNvPicPr>
            <p:nvPr/>
          </p:nvPicPr>
          <p:blipFill>
            <a:blip r:embed="rId7"/>
            <a:srcRect/>
            <a:stretch>
              <a:fillRect/>
            </a:stretch>
          </p:blipFill>
          <p:spPr bwMode="auto">
            <a:xfrm>
              <a:off x="5737217" y="5207873"/>
              <a:ext cx="628650" cy="504825"/>
            </a:xfrm>
            <a:prstGeom prst="rect">
              <a:avLst/>
            </a:prstGeom>
            <a:noFill/>
          </p:spPr>
        </p:pic>
        <p:sp>
          <p:nvSpPr>
            <p:cNvPr id="28" name="TextBox 27"/>
            <p:cNvSpPr txBox="1">
              <a:spLocks noChangeAspect="1"/>
            </p:cNvSpPr>
            <p:nvPr/>
          </p:nvSpPr>
          <p:spPr>
            <a:xfrm>
              <a:off x="5739784" y="5684550"/>
              <a:ext cx="69570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Application</a:t>
              </a:r>
            </a:p>
          </p:txBody>
        </p:sp>
      </p:grpSp>
      <p:grpSp>
        <p:nvGrpSpPr>
          <p:cNvPr id="40" name="Group 39"/>
          <p:cNvGrpSpPr/>
          <p:nvPr/>
        </p:nvGrpSpPr>
        <p:grpSpPr>
          <a:xfrm>
            <a:off x="7574610" y="4914912"/>
            <a:ext cx="466725" cy="564240"/>
            <a:chOff x="6520140" y="5128710"/>
            <a:chExt cx="466725" cy="564240"/>
          </a:xfrm>
        </p:grpSpPr>
        <p:pic>
          <p:nvPicPr>
            <p:cNvPr id="8" name="Picture 10" descr="\\MAGNUM\Projects\Microsoft\Datacenter Storytelling Project\Design\11.10 Delivery\9.png"/>
            <p:cNvPicPr>
              <a:picLocks noChangeAspect="1" noChangeArrowheads="1"/>
            </p:cNvPicPr>
            <p:nvPr/>
          </p:nvPicPr>
          <p:blipFill>
            <a:blip r:embed="rId8"/>
            <a:srcRect/>
            <a:stretch>
              <a:fillRect/>
            </a:stretch>
          </p:blipFill>
          <p:spPr bwMode="auto">
            <a:xfrm>
              <a:off x="6520140" y="5128710"/>
              <a:ext cx="466725" cy="428625"/>
            </a:xfrm>
            <a:prstGeom prst="rect">
              <a:avLst/>
            </a:prstGeom>
            <a:noFill/>
          </p:spPr>
        </p:pic>
        <p:sp>
          <p:nvSpPr>
            <p:cNvPr id="29" name="TextBox 28"/>
            <p:cNvSpPr txBox="1">
              <a:spLocks noChangeAspect="1"/>
            </p:cNvSpPr>
            <p:nvPr/>
          </p:nvSpPr>
          <p:spPr>
            <a:xfrm>
              <a:off x="6630941" y="5554451"/>
              <a:ext cx="282129"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a:t>
              </a:r>
            </a:p>
          </p:txBody>
        </p:sp>
      </p:grpSp>
      <p:grpSp>
        <p:nvGrpSpPr>
          <p:cNvPr id="38" name="Group 37"/>
          <p:cNvGrpSpPr/>
          <p:nvPr/>
        </p:nvGrpSpPr>
        <p:grpSpPr>
          <a:xfrm>
            <a:off x="4658424" y="4925782"/>
            <a:ext cx="562019" cy="604256"/>
            <a:chOff x="5004418" y="5177692"/>
            <a:chExt cx="562019" cy="604256"/>
          </a:xfrm>
        </p:grpSpPr>
        <p:pic>
          <p:nvPicPr>
            <p:cNvPr id="6" name="Picture 8" descr="\\MAGNUM\Projects\Microsoft\Datacenter Storytelling Project\Design\11.10 Delivery\7.png"/>
            <p:cNvPicPr>
              <a:picLocks noChangeAspect="1" noChangeArrowheads="1"/>
            </p:cNvPicPr>
            <p:nvPr/>
          </p:nvPicPr>
          <p:blipFill>
            <a:blip r:embed="rId9"/>
            <a:srcRect/>
            <a:stretch>
              <a:fillRect/>
            </a:stretch>
          </p:blipFill>
          <p:spPr bwMode="auto">
            <a:xfrm>
              <a:off x="5052087" y="5177692"/>
              <a:ext cx="514350" cy="476250"/>
            </a:xfrm>
            <a:prstGeom prst="rect">
              <a:avLst/>
            </a:prstGeom>
            <a:noFill/>
          </p:spPr>
        </p:pic>
        <p:sp>
          <p:nvSpPr>
            <p:cNvPr id="30" name="TextBox 29"/>
            <p:cNvSpPr txBox="1">
              <a:spLocks noChangeAspect="1"/>
            </p:cNvSpPr>
            <p:nvPr/>
          </p:nvSpPr>
          <p:spPr>
            <a:xfrm>
              <a:off x="5004418" y="5643449"/>
              <a:ext cx="55624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Database</a:t>
              </a:r>
            </a:p>
          </p:txBody>
        </p:sp>
      </p:grpSp>
      <p:pic>
        <p:nvPicPr>
          <p:cNvPr id="31" name="Picture 5" descr="\\MAGNUM\Projects\Microsoft\Datacenter Storytelling Project\Design\11.10 Delivery\4.png"/>
          <p:cNvPicPr>
            <a:picLocks noChangeAspect="1" noChangeArrowheads="1"/>
          </p:cNvPicPr>
          <p:nvPr/>
        </p:nvPicPr>
        <p:blipFill>
          <a:blip r:embed="rId10"/>
          <a:srcRect t="55062"/>
          <a:stretch>
            <a:fillRect/>
          </a:stretch>
        </p:blipFill>
        <p:spPr bwMode="auto">
          <a:xfrm>
            <a:off x="5802962" y="2836239"/>
            <a:ext cx="1162050" cy="291062"/>
          </a:xfrm>
          <a:prstGeom prst="rect">
            <a:avLst/>
          </a:prstGeom>
          <a:noFill/>
        </p:spPr>
      </p:pic>
      <p:pic>
        <p:nvPicPr>
          <p:cNvPr id="32" name="Picture 15" descr="\\MAGNUM\Projects\Microsoft\Datacenter Storytelling Project\Design\11.10 Delivery\1a.png"/>
          <p:cNvPicPr>
            <a:picLocks noChangeAspect="1" noChangeArrowheads="1"/>
          </p:cNvPicPr>
          <p:nvPr/>
        </p:nvPicPr>
        <p:blipFill>
          <a:blip r:embed="rId11"/>
          <a:srcRect/>
          <a:stretch>
            <a:fillRect/>
          </a:stretch>
        </p:blipFill>
        <p:spPr bwMode="auto">
          <a:xfrm>
            <a:off x="5060112" y="1763964"/>
            <a:ext cx="1104900" cy="419100"/>
          </a:xfrm>
          <a:prstGeom prst="rect">
            <a:avLst/>
          </a:prstGeom>
          <a:noFill/>
        </p:spPr>
      </p:pic>
      <p:pic>
        <p:nvPicPr>
          <p:cNvPr id="33" name="Picture 16" descr="\\MAGNUM\Projects\Microsoft\Datacenter Storytelling Project\Design\11.10 Delivery\1b.png"/>
          <p:cNvPicPr>
            <a:picLocks noChangeAspect="1" noChangeArrowheads="1"/>
          </p:cNvPicPr>
          <p:nvPr/>
        </p:nvPicPr>
        <p:blipFill>
          <a:blip r:embed="rId12"/>
          <a:srcRect/>
          <a:stretch>
            <a:fillRect/>
          </a:stretch>
        </p:blipFill>
        <p:spPr bwMode="auto">
          <a:xfrm>
            <a:off x="5223657" y="1295295"/>
            <a:ext cx="914400" cy="628650"/>
          </a:xfrm>
          <a:prstGeom prst="rect">
            <a:avLst/>
          </a:prstGeom>
          <a:noFill/>
        </p:spPr>
      </p:pic>
      <p:pic>
        <p:nvPicPr>
          <p:cNvPr id="34" name="Picture 17" descr="\\MAGNUM\Projects\Microsoft\Datacenter Storytelling Project\Design\11.10 Delivery\1c.png"/>
          <p:cNvPicPr>
            <a:picLocks noChangeAspect="1" noChangeArrowheads="1"/>
          </p:cNvPicPr>
          <p:nvPr/>
        </p:nvPicPr>
        <p:blipFill>
          <a:blip r:embed="rId13"/>
          <a:srcRect/>
          <a:stretch>
            <a:fillRect/>
          </a:stretch>
        </p:blipFill>
        <p:spPr bwMode="auto">
          <a:xfrm>
            <a:off x="5652574" y="1140271"/>
            <a:ext cx="485775" cy="733425"/>
          </a:xfrm>
          <a:prstGeom prst="rect">
            <a:avLst/>
          </a:prstGeom>
          <a:noFill/>
        </p:spPr>
      </p:pic>
      <p:pic>
        <p:nvPicPr>
          <p:cNvPr id="35" name="Picture 18" descr="\\MAGNUM\Projects\Microsoft\Datacenter Storytelling Project\Design\11.10 Delivery\1d.png"/>
          <p:cNvPicPr>
            <a:picLocks noChangeAspect="1" noChangeArrowheads="1"/>
          </p:cNvPicPr>
          <p:nvPr/>
        </p:nvPicPr>
        <p:blipFill>
          <a:blip r:embed="rId14"/>
          <a:srcRect/>
          <a:stretch>
            <a:fillRect/>
          </a:stretch>
        </p:blipFill>
        <p:spPr bwMode="auto">
          <a:xfrm>
            <a:off x="6604134" y="1191881"/>
            <a:ext cx="647700" cy="704850"/>
          </a:xfrm>
          <a:prstGeom prst="rect">
            <a:avLst/>
          </a:prstGeom>
          <a:noFill/>
        </p:spPr>
      </p:pic>
      <p:pic>
        <p:nvPicPr>
          <p:cNvPr id="36" name="Picture 19" descr="\\MAGNUM\Projects\Microsoft\Datacenter Storytelling Project\Design\11.10 Delivery\1e.png"/>
          <p:cNvPicPr>
            <a:picLocks noChangeAspect="1" noChangeArrowheads="1"/>
          </p:cNvPicPr>
          <p:nvPr/>
        </p:nvPicPr>
        <p:blipFill>
          <a:blip r:embed="rId15"/>
          <a:srcRect/>
          <a:stretch>
            <a:fillRect/>
          </a:stretch>
        </p:blipFill>
        <p:spPr bwMode="auto">
          <a:xfrm>
            <a:off x="6578021" y="1521012"/>
            <a:ext cx="1104900" cy="600075"/>
          </a:xfrm>
          <a:prstGeom prst="rect">
            <a:avLst/>
          </a:prstGeom>
          <a:noFill/>
        </p:spPr>
      </p:pic>
      <p:pic>
        <p:nvPicPr>
          <p:cNvPr id="37" name="Picture 5" descr="\\MAGNUM\Projects\Microsoft\Datacenter Storytelling Project\Design\11.10 Delivery\4.png"/>
          <p:cNvPicPr>
            <a:picLocks noChangeAspect="1" noChangeArrowheads="1"/>
          </p:cNvPicPr>
          <p:nvPr/>
        </p:nvPicPr>
        <p:blipFill>
          <a:blip r:embed="rId10"/>
          <a:srcRect b="69938"/>
          <a:stretch>
            <a:fillRect/>
          </a:stretch>
        </p:blipFill>
        <p:spPr bwMode="auto">
          <a:xfrm>
            <a:off x="5802962" y="2479601"/>
            <a:ext cx="1162050" cy="194713"/>
          </a:xfrm>
          <a:prstGeom prst="rect">
            <a:avLst/>
          </a:prstGeom>
          <a:noFill/>
        </p:spPr>
      </p:pic>
      <p:grpSp>
        <p:nvGrpSpPr>
          <p:cNvPr id="46" name="Group 45"/>
          <p:cNvGrpSpPr/>
          <p:nvPr/>
        </p:nvGrpSpPr>
        <p:grpSpPr>
          <a:xfrm>
            <a:off x="2403987" y="1911344"/>
            <a:ext cx="7816645" cy="450856"/>
            <a:chOff x="2403987" y="1911344"/>
            <a:chExt cx="7816645" cy="450856"/>
          </a:xfrm>
        </p:grpSpPr>
        <p:cxnSp>
          <p:nvCxnSpPr>
            <p:cNvPr id="42" name="Straight Connector 41"/>
            <p:cNvCxnSpPr/>
            <p:nvPr/>
          </p:nvCxnSpPr>
          <p:spPr>
            <a:xfrm>
              <a:off x="2403987" y="2362200"/>
              <a:ext cx="7816645" cy="0"/>
            </a:xfrm>
            <a:prstGeom prst="line">
              <a:avLst/>
            </a:prstGeom>
            <a:ln w="1270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9609567" y="1911344"/>
              <a:ext cx="611065" cy="230832"/>
            </a:xfrm>
            <a:prstGeom prst="rect">
              <a:avLst/>
            </a:prstGeom>
          </p:spPr>
          <p:txBody>
            <a:bodyPr wrap="none">
              <a:spAutoFit/>
            </a:bodyPr>
            <a:lstStyle/>
            <a:p>
              <a:r>
                <a:rPr lang="en-US" sz="900" b="1" dirty="0" smtClean="0">
                  <a:solidFill>
                    <a:srgbClr val="FFFFFF"/>
                  </a:solidFill>
                </a:rPr>
                <a:t>Identity</a:t>
              </a:r>
              <a:endParaRPr lang="en-US" dirty="0"/>
            </a:p>
          </p:txBody>
        </p:sp>
      </p:grpSp>
    </p:spTree>
    <p:extLst>
      <p:ext uri="{BB962C8B-B14F-4D97-AF65-F5344CB8AC3E}">
        <p14:creationId xmlns:p14="http://schemas.microsoft.com/office/powerpoint/2010/main" val="2184716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childTnLst>
                                </p:cTn>
                              </p:par>
                              <p:par>
                                <p:cTn id="57" presetID="10"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Text Placeholder 5"/>
          <p:cNvSpPr>
            <a:spLocks noGrp="1"/>
          </p:cNvSpPr>
          <p:nvPr>
            <p:ph type="body" sz="quarter" idx="10"/>
          </p:nvPr>
        </p:nvSpPr>
        <p:spPr>
          <a:xfrm>
            <a:off x="519112" y="1447799"/>
            <a:ext cx="11149013" cy="4518160"/>
          </a:xfrm>
        </p:spPr>
        <p:txBody>
          <a:bodyPr/>
          <a:lstStyle/>
          <a:p>
            <a:r>
              <a:rPr lang="en-US" dirty="0" smtClean="0"/>
              <a:t>Session Objective(s):  </a:t>
            </a:r>
          </a:p>
          <a:p>
            <a:pPr lvl="1"/>
            <a:r>
              <a:rPr lang="en-US" dirty="0" smtClean="0"/>
              <a:t>Get </a:t>
            </a:r>
            <a:r>
              <a:rPr lang="en-US" dirty="0"/>
              <a:t>an overview of how System Center solutions are used to help drive customer adoption of our cloud </a:t>
            </a:r>
            <a:r>
              <a:rPr lang="en-US" dirty="0" smtClean="0"/>
              <a:t>services</a:t>
            </a:r>
          </a:p>
          <a:p>
            <a:pPr lvl="1"/>
            <a:r>
              <a:rPr lang="en-US" dirty="0" smtClean="0"/>
              <a:t>Understand </a:t>
            </a:r>
            <a:r>
              <a:rPr lang="en-US" dirty="0"/>
              <a:t>how System Center solutions today are used to monitor Windows Azure based </a:t>
            </a:r>
            <a:r>
              <a:rPr lang="en-US" dirty="0" smtClean="0"/>
              <a:t>services</a:t>
            </a:r>
          </a:p>
          <a:p>
            <a:pPr lvl="1"/>
            <a:r>
              <a:rPr lang="en-US" dirty="0" smtClean="0"/>
              <a:t>Learn </a:t>
            </a:r>
            <a:r>
              <a:rPr lang="en-US" dirty="0"/>
              <a:t>about Better Together scenarios between Windows Azure and upcoming System Center solutions </a:t>
            </a:r>
            <a:endParaRPr lang="en-US" dirty="0" smtClean="0"/>
          </a:p>
          <a:p>
            <a:r>
              <a:rPr lang="en-US" dirty="0" smtClean="0"/>
              <a:t>Key Takeaways</a:t>
            </a:r>
          </a:p>
          <a:p>
            <a:pPr lvl="1"/>
            <a:r>
              <a:rPr lang="en-US" dirty="0" smtClean="0"/>
              <a:t>System Center Provides Solutions for Private and Public Clouds</a:t>
            </a:r>
          </a:p>
          <a:p>
            <a:pPr lvl="1"/>
            <a:r>
              <a:rPr lang="en-US" dirty="0" smtClean="0"/>
              <a:t>You need the entire suite working together</a:t>
            </a:r>
            <a:endParaRPr lang="en-US" dirty="0"/>
          </a:p>
        </p:txBody>
      </p:sp>
    </p:spTree>
    <p:extLst>
      <p:ext uri="{BB962C8B-B14F-4D97-AF65-F5344CB8AC3E}">
        <p14:creationId xmlns:p14="http://schemas.microsoft.com/office/powerpoint/2010/main" val="389553608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Sessions</a:t>
            </a:r>
            <a:endParaRPr lang="en-US" dirty="0"/>
          </a:p>
        </p:txBody>
      </p:sp>
      <p:sp>
        <p:nvSpPr>
          <p:cNvPr id="3" name="Text Placeholder 2"/>
          <p:cNvSpPr>
            <a:spLocks noGrp="1"/>
          </p:cNvSpPr>
          <p:nvPr>
            <p:ph type="body" sz="quarter" idx="10"/>
          </p:nvPr>
        </p:nvSpPr>
        <p:spPr>
          <a:xfrm>
            <a:off x="519112" y="1447799"/>
            <a:ext cx="11149013" cy="1231106"/>
          </a:xfrm>
        </p:spPr>
        <p:txBody>
          <a:bodyPr/>
          <a:lstStyle/>
          <a:p>
            <a:r>
              <a:rPr lang="en-US" sz="4000" dirty="0" smtClean="0"/>
              <a:t>All sessions in the SIM Track </a:t>
            </a:r>
            <a:r>
              <a:rPr lang="en-US" sz="4000" dirty="0" smtClean="0">
                <a:sym typeface="Wingdings" pitchFamily="2" charset="2"/>
              </a:rPr>
              <a:t></a:t>
            </a:r>
          </a:p>
          <a:p>
            <a:r>
              <a:rPr lang="en-US" sz="4000" dirty="0" smtClean="0">
                <a:sym typeface="Wingdings" pitchFamily="2" charset="2"/>
              </a:rPr>
              <a:t>Hands On Labs on the technologies covered</a:t>
            </a:r>
            <a:endParaRPr lang="en-US" sz="4000" dirty="0"/>
          </a:p>
        </p:txBody>
      </p:sp>
    </p:spTree>
    <p:extLst>
      <p:ext uri="{BB962C8B-B14F-4D97-AF65-F5344CB8AC3E}">
        <p14:creationId xmlns:p14="http://schemas.microsoft.com/office/powerpoint/2010/main" val="101027393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0" descr="Picture1.png"/>
          <p:cNvPicPr>
            <a:picLocks noChangeAspect="1"/>
          </p:cNvPicPr>
          <p:nvPr/>
        </p:nvPicPr>
        <p:blipFill>
          <a:blip r:embed="rId3"/>
          <a:srcRect b="3018"/>
          <a:stretch>
            <a:fillRect/>
          </a:stretch>
        </p:blipFill>
        <p:spPr bwMode="auto">
          <a:xfrm>
            <a:off x="0" y="1588"/>
            <a:ext cx="12188825" cy="6648450"/>
          </a:xfrm>
          <a:prstGeom prst="rect">
            <a:avLst/>
          </a:prstGeom>
          <a:noFill/>
          <a:ln w="9525">
            <a:noFill/>
            <a:miter lim="800000"/>
            <a:headEnd/>
            <a:tailEnd/>
          </a:ln>
        </p:spPr>
      </p:pic>
      <p:sp>
        <p:nvSpPr>
          <p:cNvPr id="35" name="Rectangle 34"/>
          <p:cNvSpPr/>
          <p:nvPr/>
        </p:nvSpPr>
        <p:spPr bwMode="auto">
          <a:xfrm flipV="1">
            <a:off x="0" y="-1"/>
            <a:ext cx="12188825" cy="5374888"/>
          </a:xfrm>
          <a:prstGeom prst="rect">
            <a:avLst/>
          </a:prstGeom>
          <a:gradFill flip="none" rotWithShape="1">
            <a:gsLst>
              <a:gs pos="0">
                <a:schemeClr val="tx2">
                  <a:lumMod val="10000"/>
                </a:schemeClr>
              </a:gs>
              <a:gs pos="50000">
                <a:schemeClr val="tx2">
                  <a:lumMod val="25000"/>
                  <a:alpha val="69000"/>
                </a:schemeClr>
              </a:gs>
              <a:gs pos="100000">
                <a:schemeClr val="bg1">
                  <a:tint val="23500"/>
                  <a:satMod val="160000"/>
                  <a:alpha val="0"/>
                </a:schemeClr>
              </a:gs>
            </a:gsLst>
            <a:lin ang="16200000" scaled="1"/>
            <a:tileRect/>
          </a:gradFill>
          <a:ln>
            <a:noFill/>
            <a:headEnd type="none" w="med" len="med"/>
            <a:tailEnd type="none" w="med" len="med"/>
          </a:ln>
          <a:effectLst>
            <a:outerShdw blurRad="65532" dist="38100" dir="5400000" rotWithShape="0">
              <a:srgbClr val="000000">
                <a:alpha val="40000"/>
              </a:srgbClr>
            </a:outerShdw>
          </a:effectLst>
          <a:scene3d>
            <a:camera prst="orthographicFront">
              <a:rot lat="0" lon="0" rev="0"/>
            </a:camera>
            <a:lightRig rig="threePt" dir="tl"/>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000000"/>
                  </a:gs>
                  <a:gs pos="100000">
                    <a:srgbClr val="000000"/>
                  </a:gs>
                </a:gsLst>
                <a:lin ang="5400000" scaled="0"/>
              </a:gradFill>
            </a:endParaRPr>
          </a:p>
        </p:txBody>
      </p:sp>
      <p:sp>
        <p:nvSpPr>
          <p:cNvPr id="3" name="Title 2"/>
          <p:cNvSpPr>
            <a:spLocks noGrp="1"/>
          </p:cNvSpPr>
          <p:nvPr>
            <p:ph type="title"/>
          </p:nvPr>
        </p:nvSpPr>
        <p:spPr/>
        <p:txBody>
          <a:bodyPr/>
          <a:lstStyle/>
          <a:p>
            <a:pPr eaLnBrk="1" hangingPunct="1">
              <a:defRPr/>
            </a:pPr>
            <a:r>
              <a:rPr dirty="0" smtClean="0"/>
              <a:t>Delivering IT as a Service</a:t>
            </a:r>
            <a:endParaRPr dirty="0"/>
          </a:p>
        </p:txBody>
      </p:sp>
      <p:cxnSp>
        <p:nvCxnSpPr>
          <p:cNvPr id="36" name="Straight Connector 35"/>
          <p:cNvCxnSpPr/>
          <p:nvPr/>
        </p:nvCxnSpPr>
        <p:spPr>
          <a:xfrm flipV="1">
            <a:off x="-4763" y="2486025"/>
            <a:ext cx="12193588" cy="12700"/>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63" y="4341813"/>
            <a:ext cx="12193588" cy="0"/>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bwMode="auto">
          <a:xfrm>
            <a:off x="9039225" y="1109663"/>
            <a:ext cx="3044825" cy="2413000"/>
          </a:xfrm>
          <a:prstGeom prst="rect">
            <a:avLst/>
          </a:prstGeom>
          <a:solidFill>
            <a:schemeClr val="tx1">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800" spc="-100" dirty="0">
              <a:ln w="3175">
                <a:noFill/>
              </a:ln>
              <a:gradFill flip="none" rotWithShape="1">
                <a:gsLst>
                  <a:gs pos="0">
                    <a:schemeClr val="bg2">
                      <a:lumMod val="75000"/>
                    </a:schemeClr>
                  </a:gs>
                  <a:gs pos="86000">
                    <a:schemeClr val="bg2">
                      <a:lumMod val="75000"/>
                    </a:schemeClr>
                  </a:gs>
                </a:gsLst>
                <a:lin ang="5400000" scaled="0"/>
                <a:tileRect/>
              </a:gradFill>
              <a:latin typeface="Segoe Light" pitchFamily="34" charset="0"/>
              <a:cs typeface="Arial" charset="0"/>
            </a:endParaRPr>
          </a:p>
        </p:txBody>
      </p:sp>
      <p:cxnSp>
        <p:nvCxnSpPr>
          <p:cNvPr id="45" name="Straight Connector 44"/>
          <p:cNvCxnSpPr/>
          <p:nvPr/>
        </p:nvCxnSpPr>
        <p:spPr>
          <a:xfrm>
            <a:off x="5662613"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926513"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53" name="Customer Text"/>
          <p:cNvSpPr txBox="1">
            <a:spLocks noChangeArrowheads="1"/>
          </p:cNvSpPr>
          <p:nvPr/>
        </p:nvSpPr>
        <p:spPr bwMode="auto">
          <a:xfrm>
            <a:off x="2408238" y="6140450"/>
            <a:ext cx="3254375"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Customer</a:t>
            </a:r>
          </a:p>
        </p:txBody>
      </p:sp>
      <p:sp>
        <p:nvSpPr>
          <p:cNvPr id="54" name="Service provider text"/>
          <p:cNvSpPr txBox="1">
            <a:spLocks noChangeArrowheads="1"/>
          </p:cNvSpPr>
          <p:nvPr/>
        </p:nvSpPr>
        <p:spPr bwMode="auto">
          <a:xfrm>
            <a:off x="5722938" y="6140450"/>
            <a:ext cx="3203575"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Service Providers</a:t>
            </a:r>
          </a:p>
        </p:txBody>
      </p:sp>
      <p:sp>
        <p:nvSpPr>
          <p:cNvPr id="55" name="Global provider text"/>
          <p:cNvSpPr txBox="1">
            <a:spLocks noChangeArrowheads="1"/>
          </p:cNvSpPr>
          <p:nvPr/>
        </p:nvSpPr>
        <p:spPr bwMode="auto">
          <a:xfrm>
            <a:off x="8901113" y="6140450"/>
            <a:ext cx="3321050"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Global Providers</a:t>
            </a:r>
          </a:p>
        </p:txBody>
      </p:sp>
      <p:sp>
        <p:nvSpPr>
          <p:cNvPr id="56" name="Rectangle 55"/>
          <p:cNvSpPr/>
          <p:nvPr/>
        </p:nvSpPr>
        <p:spPr bwMode="auto">
          <a:xfrm>
            <a:off x="9058275" y="3692525"/>
            <a:ext cx="3006725" cy="2152650"/>
          </a:xfrm>
          <a:prstGeom prst="rect">
            <a:avLst/>
          </a:prstGeom>
          <a:solidFill>
            <a:schemeClr val="tx1">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800" spc="-100" dirty="0">
              <a:ln w="3175">
                <a:noFill/>
              </a:ln>
              <a:gradFill flip="none" rotWithShape="1">
                <a:gsLst>
                  <a:gs pos="0">
                    <a:schemeClr val="bg2">
                      <a:lumMod val="75000"/>
                    </a:schemeClr>
                  </a:gs>
                  <a:gs pos="86000">
                    <a:schemeClr val="bg2">
                      <a:lumMod val="75000"/>
                    </a:schemeClr>
                  </a:gs>
                </a:gsLst>
                <a:lin ang="5400000" scaled="0"/>
                <a:tileRect/>
              </a:gradFill>
              <a:latin typeface="Segoe Light" pitchFamily="34" charset="0"/>
              <a:cs typeface="Arial" charset="0"/>
            </a:endParaRPr>
          </a:p>
        </p:txBody>
      </p:sp>
      <p:sp>
        <p:nvSpPr>
          <p:cNvPr id="57" name="Rectangle 56"/>
          <p:cNvSpPr/>
          <p:nvPr/>
        </p:nvSpPr>
        <p:spPr bwMode="auto">
          <a:xfrm>
            <a:off x="2484438" y="3692525"/>
            <a:ext cx="6337300" cy="2152650"/>
          </a:xfrm>
          <a:prstGeom prst="rect">
            <a:avLst/>
          </a:prstGeom>
          <a:solidFill>
            <a:schemeClr val="tx1">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800" spc="-100" dirty="0">
              <a:ln w="3175">
                <a:noFill/>
              </a:ln>
              <a:gradFill flip="none" rotWithShape="1">
                <a:gsLst>
                  <a:gs pos="0">
                    <a:schemeClr val="bg2">
                      <a:lumMod val="75000"/>
                    </a:schemeClr>
                  </a:gs>
                  <a:gs pos="86000">
                    <a:schemeClr val="bg2">
                      <a:lumMod val="75000"/>
                    </a:schemeClr>
                  </a:gs>
                </a:gsLst>
                <a:lin ang="5400000" scaled="0"/>
                <a:tileRect/>
              </a:gradFill>
              <a:latin typeface="Segoe Light" pitchFamily="34" charset="0"/>
              <a:cs typeface="Arial" charset="0"/>
            </a:endParaRPr>
          </a:p>
        </p:txBody>
      </p:sp>
      <p:cxnSp>
        <p:nvCxnSpPr>
          <p:cNvPr id="58" name="Straight Connector 57"/>
          <p:cNvCxnSpPr/>
          <p:nvPr/>
        </p:nvCxnSpPr>
        <p:spPr>
          <a:xfrm>
            <a:off x="2400300"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4"/>
          <a:srcRect/>
          <a:stretch>
            <a:fillRect/>
          </a:stretch>
        </p:blipFill>
        <p:spPr bwMode="auto">
          <a:xfrm>
            <a:off x="598488" y="2957513"/>
            <a:ext cx="1165225" cy="1165225"/>
          </a:xfrm>
          <a:prstGeom prst="rect">
            <a:avLst/>
          </a:prstGeom>
          <a:noFill/>
          <a:ln w="9525">
            <a:noFill/>
            <a:miter lim="800000"/>
            <a:headEnd/>
            <a:tailEnd/>
          </a:ln>
        </p:spPr>
      </p:pic>
      <p:pic>
        <p:nvPicPr>
          <p:cNvPr id="60" name="Picture 59"/>
          <p:cNvPicPr>
            <a:picLocks noChangeAspect="1"/>
          </p:cNvPicPr>
          <p:nvPr/>
        </p:nvPicPr>
        <p:blipFill>
          <a:blip r:embed="rId5"/>
          <a:srcRect/>
          <a:stretch>
            <a:fillRect/>
          </a:stretch>
        </p:blipFill>
        <p:spPr bwMode="auto">
          <a:xfrm>
            <a:off x="608013" y="1169988"/>
            <a:ext cx="1144587" cy="1144587"/>
          </a:xfrm>
          <a:prstGeom prst="rect">
            <a:avLst/>
          </a:prstGeom>
          <a:noFill/>
          <a:ln w="9525">
            <a:noFill/>
            <a:miter lim="800000"/>
            <a:headEnd/>
            <a:tailEnd/>
          </a:ln>
        </p:spPr>
      </p:pic>
      <p:pic>
        <p:nvPicPr>
          <p:cNvPr id="61" name="Picture 60"/>
          <p:cNvPicPr>
            <a:picLocks noChangeAspect="1"/>
          </p:cNvPicPr>
          <p:nvPr/>
        </p:nvPicPr>
        <p:blipFill>
          <a:blip r:embed="rId6"/>
          <a:srcRect/>
          <a:stretch>
            <a:fillRect/>
          </a:stretch>
        </p:blipFill>
        <p:spPr bwMode="auto">
          <a:xfrm>
            <a:off x="571500" y="4765675"/>
            <a:ext cx="1219200" cy="1219200"/>
          </a:xfrm>
          <a:prstGeom prst="rect">
            <a:avLst/>
          </a:prstGeom>
          <a:noFill/>
          <a:ln w="9525">
            <a:noFill/>
            <a:miter lim="800000"/>
            <a:headEnd/>
            <a:tailEnd/>
          </a:ln>
        </p:spPr>
      </p:pic>
      <p:grpSp>
        <p:nvGrpSpPr>
          <p:cNvPr id="62" name="Group 61"/>
          <p:cNvGrpSpPr>
            <a:grpSpLocks/>
          </p:cNvGrpSpPr>
          <p:nvPr/>
        </p:nvGrpSpPr>
        <p:grpSpPr bwMode="auto">
          <a:xfrm>
            <a:off x="9201150" y="1695450"/>
            <a:ext cx="2582863" cy="1241425"/>
            <a:chOff x="2715297" y="1617901"/>
            <a:chExt cx="2801976" cy="1382227"/>
          </a:xfrm>
        </p:grpSpPr>
        <p:pic>
          <p:nvPicPr>
            <p:cNvPr id="34852" name="Picture 62"/>
            <p:cNvPicPr>
              <a:picLocks noChangeAspect="1"/>
            </p:cNvPicPr>
            <p:nvPr/>
          </p:nvPicPr>
          <p:blipFill>
            <a:blip r:embed="rId7"/>
            <a:srcRect/>
            <a:stretch>
              <a:fillRect/>
            </a:stretch>
          </p:blipFill>
          <p:spPr bwMode="auto">
            <a:xfrm>
              <a:off x="3226842" y="1617901"/>
              <a:ext cx="1778886" cy="612298"/>
            </a:xfrm>
            <a:prstGeom prst="rect">
              <a:avLst/>
            </a:prstGeom>
            <a:noFill/>
            <a:ln w="9525">
              <a:noFill/>
              <a:miter lim="800000"/>
              <a:headEnd/>
              <a:tailEnd/>
            </a:ln>
          </p:spPr>
        </p:pic>
        <p:pic>
          <p:nvPicPr>
            <p:cNvPr id="34853" name="Picture 63"/>
            <p:cNvPicPr>
              <a:picLocks noChangeAspect="1"/>
            </p:cNvPicPr>
            <p:nvPr/>
          </p:nvPicPr>
          <p:blipFill>
            <a:blip r:embed="rId8"/>
            <a:srcRect/>
            <a:stretch>
              <a:fillRect/>
            </a:stretch>
          </p:blipFill>
          <p:spPr bwMode="auto">
            <a:xfrm>
              <a:off x="2715297" y="2372486"/>
              <a:ext cx="2801976" cy="627642"/>
            </a:xfrm>
            <a:prstGeom prst="rect">
              <a:avLst/>
            </a:prstGeom>
            <a:noFill/>
            <a:ln w="9525">
              <a:noFill/>
              <a:miter lim="800000"/>
              <a:headEnd/>
              <a:tailEnd/>
            </a:ln>
          </p:spPr>
        </p:pic>
      </p:grpSp>
      <p:pic>
        <p:nvPicPr>
          <p:cNvPr id="65" name="Picture 64"/>
          <p:cNvPicPr>
            <a:picLocks noChangeAspect="1"/>
          </p:cNvPicPr>
          <p:nvPr/>
        </p:nvPicPr>
        <p:blipFill>
          <a:blip r:embed="rId9"/>
          <a:srcRect/>
          <a:stretch>
            <a:fillRect/>
          </a:stretch>
        </p:blipFill>
        <p:spPr bwMode="auto">
          <a:xfrm>
            <a:off x="9340850" y="4552950"/>
            <a:ext cx="2316163" cy="430213"/>
          </a:xfrm>
          <a:prstGeom prst="rect">
            <a:avLst/>
          </a:prstGeom>
          <a:noFill/>
          <a:ln w="9525">
            <a:noFill/>
            <a:miter lim="800000"/>
            <a:headEnd/>
            <a:tailEnd/>
          </a:ln>
        </p:spPr>
      </p:pic>
      <p:pic>
        <p:nvPicPr>
          <p:cNvPr id="66" name="Picture 2"/>
          <p:cNvPicPr>
            <a:picLocks noChangeAspect="1" noChangeArrowheads="1"/>
          </p:cNvPicPr>
          <p:nvPr/>
        </p:nvPicPr>
        <p:blipFill>
          <a:blip r:embed="rId10"/>
          <a:srcRect/>
          <a:stretch>
            <a:fillRect/>
          </a:stretch>
        </p:blipFill>
        <p:spPr bwMode="auto">
          <a:xfrm>
            <a:off x="4414838" y="4605338"/>
            <a:ext cx="2274887" cy="327025"/>
          </a:xfrm>
          <a:prstGeom prst="rect">
            <a:avLst/>
          </a:prstGeom>
          <a:noFill/>
          <a:ln w="9525">
            <a:noFill/>
            <a:miter lim="800000"/>
            <a:headEnd/>
            <a:tailEnd/>
          </a:ln>
        </p:spPr>
      </p:pic>
      <p:sp>
        <p:nvSpPr>
          <p:cNvPr id="67" name="Rectangle 66"/>
          <p:cNvSpPr/>
          <p:nvPr/>
        </p:nvSpPr>
        <p:spPr bwMode="auto">
          <a:xfrm>
            <a:off x="9039225" y="1109663"/>
            <a:ext cx="3044825" cy="2413000"/>
          </a:xfrm>
          <a:prstGeom prst="rect">
            <a:avLst/>
          </a:prstGeom>
          <a:solidFill>
            <a:schemeClr val="tx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800" spc="-100" dirty="0">
              <a:ln w="3175">
                <a:noFill/>
              </a:ln>
              <a:gradFill flip="none" rotWithShape="1">
                <a:gsLst>
                  <a:gs pos="0">
                    <a:schemeClr val="bg2">
                      <a:lumMod val="75000"/>
                    </a:schemeClr>
                  </a:gs>
                  <a:gs pos="86000">
                    <a:schemeClr val="bg2">
                      <a:lumMod val="75000"/>
                    </a:schemeClr>
                  </a:gs>
                </a:gsLst>
                <a:lin ang="5400000" scaled="0"/>
                <a:tileRect/>
              </a:gradFill>
              <a:latin typeface="Segoe Light" pitchFamily="34" charset="0"/>
              <a:cs typeface="Arial" charset="0"/>
            </a:endParaRPr>
          </a:p>
        </p:txBody>
      </p:sp>
      <p:grpSp>
        <p:nvGrpSpPr>
          <p:cNvPr id="68" name="Group 67"/>
          <p:cNvGrpSpPr>
            <a:grpSpLocks/>
          </p:cNvGrpSpPr>
          <p:nvPr/>
        </p:nvGrpSpPr>
        <p:grpSpPr bwMode="auto">
          <a:xfrm>
            <a:off x="9201150" y="1695450"/>
            <a:ext cx="2582863" cy="1241425"/>
            <a:chOff x="2715297" y="1617901"/>
            <a:chExt cx="2801976" cy="1382227"/>
          </a:xfrm>
        </p:grpSpPr>
        <p:pic>
          <p:nvPicPr>
            <p:cNvPr id="34850" name="Picture 68"/>
            <p:cNvPicPr>
              <a:picLocks noChangeAspect="1"/>
            </p:cNvPicPr>
            <p:nvPr/>
          </p:nvPicPr>
          <p:blipFill>
            <a:blip r:embed="rId7"/>
            <a:srcRect/>
            <a:stretch>
              <a:fillRect/>
            </a:stretch>
          </p:blipFill>
          <p:spPr bwMode="auto">
            <a:xfrm>
              <a:off x="3226842" y="1617901"/>
              <a:ext cx="1778886" cy="612298"/>
            </a:xfrm>
            <a:prstGeom prst="rect">
              <a:avLst/>
            </a:prstGeom>
            <a:blipFill dpi="0" rotWithShape="1">
              <a:blip r:embed="rId11">
                <a:alphaModFix amt="15000"/>
              </a:blip>
              <a:srcRect/>
              <a:stretch>
                <a:fillRect/>
              </a:stretch>
            </a:blipFill>
            <a:ln w="55000" cmpd="thickThin" algn="ctr">
              <a:noFill/>
              <a:miter lim="800000"/>
              <a:headEnd/>
              <a:tailEnd/>
            </a:ln>
          </p:spPr>
        </p:pic>
        <p:pic>
          <p:nvPicPr>
            <p:cNvPr id="34851" name="Picture 69"/>
            <p:cNvPicPr>
              <a:picLocks noChangeAspect="1"/>
            </p:cNvPicPr>
            <p:nvPr/>
          </p:nvPicPr>
          <p:blipFill>
            <a:blip r:embed="rId8"/>
            <a:srcRect/>
            <a:stretch>
              <a:fillRect/>
            </a:stretch>
          </p:blipFill>
          <p:spPr bwMode="auto">
            <a:xfrm>
              <a:off x="2715297" y="2372486"/>
              <a:ext cx="2801976" cy="627642"/>
            </a:xfrm>
            <a:prstGeom prst="rect">
              <a:avLst/>
            </a:prstGeom>
            <a:blipFill dpi="0" rotWithShape="1">
              <a:blip r:embed="rId11">
                <a:alphaModFix amt="15000"/>
              </a:blip>
              <a:srcRect/>
              <a:stretch>
                <a:fillRect/>
              </a:stretch>
            </a:blipFill>
            <a:ln w="55000" cmpd="thickThin" algn="ctr">
              <a:noFill/>
              <a:miter lim="800000"/>
              <a:headEnd/>
              <a:tailEnd/>
            </a:ln>
          </p:spPr>
        </p:pic>
      </p:grpSp>
      <p:sp>
        <p:nvSpPr>
          <p:cNvPr id="71" name="Rectangle 70"/>
          <p:cNvSpPr/>
          <p:nvPr/>
        </p:nvSpPr>
        <p:spPr bwMode="auto">
          <a:xfrm>
            <a:off x="9104313" y="3692525"/>
            <a:ext cx="2914650" cy="2152650"/>
          </a:xfrm>
          <a:prstGeom prst="rect">
            <a:avLst/>
          </a:prstGeom>
          <a:solidFill>
            <a:schemeClr val="tx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800" spc="-100" dirty="0">
              <a:ln w="3175">
                <a:noFill/>
              </a:ln>
              <a:gradFill flip="none" rotWithShape="1">
                <a:gsLst>
                  <a:gs pos="0">
                    <a:schemeClr val="bg2">
                      <a:lumMod val="75000"/>
                    </a:schemeClr>
                  </a:gs>
                  <a:gs pos="86000">
                    <a:schemeClr val="bg2">
                      <a:lumMod val="75000"/>
                    </a:schemeClr>
                  </a:gs>
                </a:gsLst>
                <a:lin ang="5400000" scaled="0"/>
                <a:tileRect/>
              </a:gradFill>
              <a:latin typeface="Segoe Light" pitchFamily="34" charset="0"/>
              <a:cs typeface="Arial" charset="0"/>
            </a:endParaRPr>
          </a:p>
        </p:txBody>
      </p:sp>
      <p:pic>
        <p:nvPicPr>
          <p:cNvPr id="72" name="Picture 71"/>
          <p:cNvPicPr>
            <a:picLocks noChangeAspect="1"/>
          </p:cNvPicPr>
          <p:nvPr/>
        </p:nvPicPr>
        <p:blipFill>
          <a:blip r:embed="rId9"/>
          <a:srcRect/>
          <a:stretch>
            <a:fillRect/>
          </a:stretch>
        </p:blipFill>
        <p:spPr bwMode="auto">
          <a:xfrm>
            <a:off x="9340850" y="4552950"/>
            <a:ext cx="2316163" cy="430213"/>
          </a:xfrm>
          <a:prstGeom prst="rect">
            <a:avLst/>
          </a:prstGeom>
          <a:blipFill dpi="0" rotWithShape="1">
            <a:blip r:embed="rId11">
              <a:alphaModFix amt="15000"/>
            </a:blip>
            <a:srcRect/>
            <a:stretch>
              <a:fillRect/>
            </a:stretch>
          </a:blipFill>
          <a:ln w="55000" cmpd="thickThin" algn="ctr">
            <a:noFill/>
            <a:miter lim="800000"/>
            <a:headEnd/>
            <a:tailEnd/>
          </a:ln>
        </p:spPr>
      </p:pic>
      <p:sp>
        <p:nvSpPr>
          <p:cNvPr id="73" name="TextBox 72"/>
          <p:cNvSpPr txBox="1"/>
          <p:nvPr/>
        </p:nvSpPr>
        <p:spPr>
          <a:xfrm>
            <a:off x="1376513" y="795978"/>
            <a:ext cx="836196"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SaaS</a:t>
            </a:r>
            <a:endParaRPr lang="en-US" sz="2000" dirty="0">
              <a:gradFill>
                <a:gsLst>
                  <a:gs pos="0">
                    <a:schemeClr val="tx1"/>
                  </a:gs>
                  <a:gs pos="86000">
                    <a:schemeClr val="tx1"/>
                  </a:gs>
                </a:gsLst>
                <a:lin ang="5400000" scaled="0"/>
              </a:gradFill>
              <a:latin typeface="+mn-lt"/>
              <a:cs typeface="+mn-cs"/>
            </a:endParaRPr>
          </a:p>
        </p:txBody>
      </p:sp>
      <p:sp>
        <p:nvSpPr>
          <p:cNvPr id="74" name="TextBox 73"/>
          <p:cNvSpPr txBox="1"/>
          <p:nvPr/>
        </p:nvSpPr>
        <p:spPr>
          <a:xfrm>
            <a:off x="1376513" y="2614617"/>
            <a:ext cx="1107867"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PaaS</a:t>
            </a:r>
            <a:endParaRPr lang="en-US" sz="2000" dirty="0">
              <a:gradFill>
                <a:gsLst>
                  <a:gs pos="0">
                    <a:schemeClr val="tx1"/>
                  </a:gs>
                  <a:gs pos="86000">
                    <a:schemeClr val="tx1"/>
                  </a:gs>
                </a:gsLst>
                <a:lin ang="5400000" scaled="0"/>
              </a:gradFill>
              <a:latin typeface="+mn-lt"/>
              <a:cs typeface="+mn-cs"/>
            </a:endParaRPr>
          </a:p>
        </p:txBody>
      </p:sp>
      <p:sp>
        <p:nvSpPr>
          <p:cNvPr id="75" name="TextBox 74"/>
          <p:cNvSpPr txBox="1"/>
          <p:nvPr/>
        </p:nvSpPr>
        <p:spPr>
          <a:xfrm>
            <a:off x="1376513" y="4466488"/>
            <a:ext cx="951844"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IaaS</a:t>
            </a:r>
            <a:endParaRPr lang="en-US" sz="2000" dirty="0">
              <a:gradFill>
                <a:gsLst>
                  <a:gs pos="0">
                    <a:schemeClr val="tx1"/>
                  </a:gs>
                  <a:gs pos="86000">
                    <a:schemeClr val="tx1"/>
                  </a:gs>
                </a:gsLst>
                <a:lin ang="5400000" scaled="0"/>
              </a:gradFill>
              <a:latin typeface="+mn-lt"/>
              <a:cs typeface="+mn-cs"/>
            </a:endParaRPr>
          </a:p>
        </p:txBody>
      </p:sp>
      <p:pic>
        <p:nvPicPr>
          <p:cNvPr id="6" name="Picture 5"/>
          <p:cNvPicPr>
            <a:picLocks noChangeAspect="1"/>
          </p:cNvPicPr>
          <p:nvPr/>
        </p:nvPicPr>
        <p:blipFill>
          <a:blip r:embed="rId12"/>
          <a:srcRect/>
          <a:stretch>
            <a:fillRect/>
          </a:stretch>
        </p:blipFill>
        <p:spPr bwMode="auto">
          <a:xfrm>
            <a:off x="2484438" y="949325"/>
            <a:ext cx="9564687" cy="5154613"/>
          </a:xfrm>
          <a:prstGeom prst="rect">
            <a:avLst/>
          </a:prstGeom>
          <a:noFill/>
          <a:ln w="9525">
            <a:noFill/>
            <a:miter lim="800000"/>
            <a:headEnd/>
            <a:tailEnd/>
          </a:ln>
        </p:spPr>
      </p:pic>
      <p:grpSp>
        <p:nvGrpSpPr>
          <p:cNvPr id="8" name="Group 7"/>
          <p:cNvGrpSpPr>
            <a:grpSpLocks/>
          </p:cNvGrpSpPr>
          <p:nvPr/>
        </p:nvGrpSpPr>
        <p:grpSpPr bwMode="auto">
          <a:xfrm>
            <a:off x="4864100" y="3278188"/>
            <a:ext cx="4573588" cy="1339850"/>
            <a:chOff x="5331114" y="3388356"/>
            <a:chExt cx="4573367" cy="1339709"/>
          </a:xfrm>
        </p:grpSpPr>
        <p:pic>
          <p:nvPicPr>
            <p:cNvPr id="34848" name="Picture 2" descr="C:\Users\mitchelld\Desktop\Assets\ms-logo_bL.png"/>
            <p:cNvPicPr>
              <a:picLocks noChangeAspect="1" noChangeArrowheads="1"/>
            </p:cNvPicPr>
            <p:nvPr/>
          </p:nvPicPr>
          <p:blipFill>
            <a:blip r:embed="rId13"/>
            <a:srcRect/>
            <a:stretch>
              <a:fillRect/>
            </a:stretch>
          </p:blipFill>
          <p:spPr bwMode="auto">
            <a:xfrm>
              <a:off x="5732835" y="3388356"/>
              <a:ext cx="3963207" cy="553807"/>
            </a:xfrm>
            <a:prstGeom prst="rect">
              <a:avLst/>
            </a:prstGeom>
            <a:noFill/>
            <a:ln w="9525">
              <a:noFill/>
              <a:miter lim="800000"/>
              <a:headEnd/>
              <a:tailEnd/>
            </a:ln>
          </p:spPr>
        </p:pic>
        <p:sp>
          <p:nvSpPr>
            <p:cNvPr id="39" name="TextBox 38"/>
            <p:cNvSpPr txBox="1"/>
            <p:nvPr/>
          </p:nvSpPr>
          <p:spPr>
            <a:xfrm>
              <a:off x="5331114" y="3897068"/>
              <a:ext cx="4573367" cy="830997"/>
            </a:xfrm>
            <a:prstGeom prst="rect">
              <a:avLst/>
            </a:prstGeom>
            <a:noFill/>
          </p:spPr>
          <p:txBody>
            <a:bodyPr wrap="none" lIns="0" tIns="0" rIns="0" bIns="0">
              <a:spAutoFit/>
            </a:bodyPr>
            <a:lstStyle/>
            <a:p>
              <a:pPr defTabSz="914363" fontAlgn="auto">
                <a:spcBef>
                  <a:spcPts val="0"/>
                </a:spcBef>
                <a:spcAft>
                  <a:spcPts val="0"/>
                </a:spcAft>
                <a:defRPr/>
              </a:pPr>
              <a:r>
                <a:rPr lang="en-US" sz="5400" spc="-100" dirty="0">
                  <a:ln w="3175">
                    <a:noFill/>
                  </a:ln>
                  <a:gradFill flip="none" rotWithShape="1">
                    <a:gsLst>
                      <a:gs pos="0">
                        <a:schemeClr val="bg1">
                          <a:lumMod val="65000"/>
                          <a:lumOff val="35000"/>
                        </a:schemeClr>
                      </a:gs>
                      <a:gs pos="86000">
                        <a:schemeClr val="bg1">
                          <a:lumMod val="65000"/>
                          <a:lumOff val="35000"/>
                        </a:schemeClr>
                      </a:gs>
                    </a:gsLst>
                    <a:lin ang="5400000" scaled="0"/>
                    <a:tileRect/>
                  </a:gradFill>
                  <a:latin typeface="+mj-lt"/>
                </a:rPr>
                <a:t>IT</a:t>
              </a:r>
              <a:r>
                <a:rPr lang="en-US" sz="5400" spc="-100" dirty="0">
                  <a:ln w="3175">
                    <a:noFill/>
                  </a:ln>
                  <a:gradFill flip="none" rotWithShape="1">
                    <a:gsLst>
                      <a:gs pos="0">
                        <a:schemeClr val="bg1">
                          <a:lumMod val="65000"/>
                          <a:lumOff val="35000"/>
                        </a:schemeClr>
                      </a:gs>
                      <a:gs pos="86000">
                        <a:schemeClr val="bg1">
                          <a:lumMod val="65000"/>
                          <a:lumOff val="35000"/>
                        </a:schemeClr>
                      </a:gs>
                    </a:gsLst>
                    <a:lin ang="5400000" scaled="0"/>
                    <a:tileRect/>
                  </a:gradFill>
                  <a:latin typeface="Segoe Light" pitchFamily="34" charset="0"/>
                </a:rPr>
                <a:t> as a </a:t>
              </a:r>
              <a:r>
                <a:rPr lang="en-US" sz="5400" spc="-100" dirty="0">
                  <a:ln w="3175">
                    <a:noFill/>
                  </a:ln>
                  <a:gradFill flip="none" rotWithShape="1">
                    <a:gsLst>
                      <a:gs pos="0">
                        <a:schemeClr val="bg1">
                          <a:lumMod val="65000"/>
                          <a:lumOff val="35000"/>
                        </a:schemeClr>
                      </a:gs>
                      <a:gs pos="86000">
                        <a:schemeClr val="bg1">
                          <a:lumMod val="65000"/>
                          <a:lumOff val="35000"/>
                        </a:schemeClr>
                      </a:gs>
                    </a:gsLst>
                    <a:lin ang="5400000" scaled="0"/>
                    <a:tileRect/>
                  </a:gradFill>
                  <a:latin typeface="+mj-lt"/>
                </a:rPr>
                <a:t>SERVICE</a:t>
              </a:r>
            </a:p>
          </p:txBody>
        </p:sp>
      </p:grpSp>
    </p:spTree>
    <p:extLst>
      <p:ext uri="{BB962C8B-B14F-4D97-AF65-F5344CB8AC3E}">
        <p14:creationId xmlns:p14="http://schemas.microsoft.com/office/powerpoint/2010/main" val="217771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2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down)">
                                      <p:cBhvr>
                                        <p:cTn id="13" dur="500"/>
                                        <p:tgtEl>
                                          <p:spTgt spid="58"/>
                                        </p:tgtEl>
                                      </p:cBhvr>
                                    </p:animEffect>
                                  </p:childTnLst>
                                </p:cTn>
                              </p:par>
                              <p:par>
                                <p:cTn id="14" presetID="22" presetClass="entr" presetSubtype="4" fill="hold" nodeType="withEffect">
                                  <p:stCondLst>
                                    <p:cond delay="30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par>
                                <p:cTn id="17" presetID="22" presetClass="entr" presetSubtype="4" fill="hold" nodeType="withEffect">
                                  <p:stCondLst>
                                    <p:cond delay="60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53" presetClass="entr" presetSubtype="16"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750"/>
                                        <p:tgtEl>
                                          <p:spTgt spid="73"/>
                                        </p:tgtEl>
                                      </p:cBhvr>
                                    </p:animEffect>
                                  </p:childTnLst>
                                </p:cTn>
                              </p:par>
                              <p:par>
                                <p:cTn id="28" presetID="53" presetClass="entr" presetSubtype="16" fill="hold" nodeType="withEffect">
                                  <p:stCondLst>
                                    <p:cond delay="30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par>
                                <p:cTn id="33" presetID="10" presetClass="entr" presetSubtype="0" fill="hold" nodeType="withEffect">
                                  <p:stCondLst>
                                    <p:cond delay="30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750"/>
                                        <p:tgtEl>
                                          <p:spTgt spid="74"/>
                                        </p:tgtEl>
                                      </p:cBhvr>
                                    </p:animEffect>
                                  </p:childTnLst>
                                </p:cTn>
                              </p:par>
                              <p:par>
                                <p:cTn id="36" presetID="53" presetClass="entr" presetSubtype="16" fill="hold" nodeType="withEffect">
                                  <p:stCondLst>
                                    <p:cond delay="60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10" presetClass="entr" presetSubtype="0" fill="hold" nodeType="withEffect">
                                  <p:stCondLst>
                                    <p:cond delay="60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750"/>
                                        <p:tgtEl>
                                          <p:spTgt spid="75"/>
                                        </p:tgtEl>
                                      </p:cBhvr>
                                    </p:animEffect>
                                  </p:childTnLst>
                                </p:cTn>
                              </p:par>
                              <p:par>
                                <p:cTn id="44" presetID="53" presetClass="entr" presetSubtype="16"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ppt_w</p:attrName>
                                        </p:attrNameLst>
                                      </p:cBhvr>
                                      <p:tavLst>
                                        <p:tav tm="0">
                                          <p:val>
                                            <p:fltVal val="0"/>
                                          </p:val>
                                        </p:tav>
                                        <p:tav tm="100000">
                                          <p:val>
                                            <p:strVal val="#ppt_w"/>
                                          </p:val>
                                        </p:tav>
                                      </p:tavLst>
                                    </p:anim>
                                    <p:anim calcmode="lin" valueType="num">
                                      <p:cBhvr>
                                        <p:cTn id="47" dur="500" fill="hold"/>
                                        <p:tgtEl>
                                          <p:spTgt spid="55"/>
                                        </p:tgtEl>
                                        <p:attrNameLst>
                                          <p:attrName>ppt_h</p:attrName>
                                        </p:attrNameLst>
                                      </p:cBhvr>
                                      <p:tavLst>
                                        <p:tav tm="0">
                                          <p:val>
                                            <p:fltVal val="0"/>
                                          </p:val>
                                        </p:tav>
                                        <p:tav tm="100000">
                                          <p:val>
                                            <p:strVal val="#ppt_h"/>
                                          </p:val>
                                        </p:tav>
                                      </p:tavLst>
                                    </p:anim>
                                    <p:animEffect transition="in" filter="fade">
                                      <p:cBhvr>
                                        <p:cTn id="48" dur="500"/>
                                        <p:tgtEl>
                                          <p:spTgt spid="55"/>
                                        </p:tgtEl>
                                      </p:cBhvr>
                                    </p:animEffect>
                                  </p:childTnLst>
                                </p:cTn>
                              </p:par>
                              <p:par>
                                <p:cTn id="49" presetID="53" presetClass="entr" presetSubtype="16" fill="hold" nodeType="withEffect">
                                  <p:stCondLst>
                                    <p:cond delay="300"/>
                                  </p:stCondLst>
                                  <p:childTnLst>
                                    <p:set>
                                      <p:cBhvr>
                                        <p:cTn id="50" dur="1" fill="hold">
                                          <p:stCondLst>
                                            <p:cond delay="0"/>
                                          </p:stCondLst>
                                        </p:cTn>
                                        <p:tgtEl>
                                          <p:spTgt spid="54"/>
                                        </p:tgtEl>
                                        <p:attrNameLst>
                                          <p:attrName>style.visibility</p:attrName>
                                        </p:attrNameLst>
                                      </p:cBhvr>
                                      <p:to>
                                        <p:strVal val="visible"/>
                                      </p:to>
                                    </p:set>
                                    <p:anim calcmode="lin" valueType="num">
                                      <p:cBhvr>
                                        <p:cTn id="51" dur="500" fill="hold"/>
                                        <p:tgtEl>
                                          <p:spTgt spid="54"/>
                                        </p:tgtEl>
                                        <p:attrNameLst>
                                          <p:attrName>ppt_w</p:attrName>
                                        </p:attrNameLst>
                                      </p:cBhvr>
                                      <p:tavLst>
                                        <p:tav tm="0">
                                          <p:val>
                                            <p:fltVal val="0"/>
                                          </p:val>
                                        </p:tav>
                                        <p:tav tm="100000">
                                          <p:val>
                                            <p:strVal val="#ppt_w"/>
                                          </p:val>
                                        </p:tav>
                                      </p:tavLst>
                                    </p:anim>
                                    <p:anim calcmode="lin" valueType="num">
                                      <p:cBhvr>
                                        <p:cTn id="52" dur="500" fill="hold"/>
                                        <p:tgtEl>
                                          <p:spTgt spid="54"/>
                                        </p:tgtEl>
                                        <p:attrNameLst>
                                          <p:attrName>ppt_h</p:attrName>
                                        </p:attrNameLst>
                                      </p:cBhvr>
                                      <p:tavLst>
                                        <p:tav tm="0">
                                          <p:val>
                                            <p:fltVal val="0"/>
                                          </p:val>
                                        </p:tav>
                                        <p:tav tm="100000">
                                          <p:val>
                                            <p:strVal val="#ppt_h"/>
                                          </p:val>
                                        </p:tav>
                                      </p:tavLst>
                                    </p:anim>
                                    <p:animEffect transition="in" filter="fade">
                                      <p:cBhvr>
                                        <p:cTn id="53" dur="500"/>
                                        <p:tgtEl>
                                          <p:spTgt spid="54"/>
                                        </p:tgtEl>
                                      </p:cBhvr>
                                    </p:animEffect>
                                  </p:childTnLst>
                                </p:cTn>
                              </p:par>
                              <p:par>
                                <p:cTn id="54" presetID="53" presetClass="entr" presetSubtype="16" fill="hold" nodeType="withEffect">
                                  <p:stCondLst>
                                    <p:cond delay="6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750"/>
                                        <p:tgtEl>
                                          <p:spTgt spid="44"/>
                                        </p:tgtEl>
                                      </p:cBhvr>
                                    </p:animEffect>
                                  </p:childTnLst>
                                </p:cTn>
                              </p:par>
                              <p:par>
                                <p:cTn id="64" presetID="10"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75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750"/>
                                        <p:tgtEl>
                                          <p:spTgt spid="56"/>
                                        </p:tgtEl>
                                      </p:cBhvr>
                                    </p:animEffect>
                                  </p:childTnLst>
                                </p:cTn>
                              </p:par>
                              <p:par>
                                <p:cTn id="72" presetID="10"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750"/>
                                        <p:tgtEl>
                                          <p:spTgt spid="65"/>
                                        </p:tgtEl>
                                      </p:cBhvr>
                                    </p:animEffect>
                                  </p:childTnLst>
                                </p:cTn>
                              </p:par>
                              <p:par>
                                <p:cTn id="75" presetID="10" presetClass="exit" presetSubtype="0" fill="hold" grpId="1" nodeType="withEffect">
                                  <p:stCondLst>
                                    <p:cond delay="0"/>
                                  </p:stCondLst>
                                  <p:childTnLst>
                                    <p:animEffect transition="out" filter="fade">
                                      <p:cBhvr>
                                        <p:cTn id="76" dur="750"/>
                                        <p:tgtEl>
                                          <p:spTgt spid="44"/>
                                        </p:tgtEl>
                                      </p:cBhvr>
                                    </p:animEffect>
                                    <p:set>
                                      <p:cBhvr>
                                        <p:cTn id="77" dur="1" fill="hold">
                                          <p:stCondLst>
                                            <p:cond delay="749"/>
                                          </p:stCondLst>
                                        </p:cTn>
                                        <p:tgtEl>
                                          <p:spTgt spid="4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750"/>
                                        <p:tgtEl>
                                          <p:spTgt spid="62"/>
                                        </p:tgtEl>
                                      </p:cBhvr>
                                    </p:animEffect>
                                    <p:set>
                                      <p:cBhvr>
                                        <p:cTn id="80" dur="1" fill="hold">
                                          <p:stCondLst>
                                            <p:cond delay="749"/>
                                          </p:stCondLst>
                                        </p:cTn>
                                        <p:tgtEl>
                                          <p:spTgt spid="62"/>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75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750"/>
                                        <p:tgtEl>
                                          <p:spTgt spid="6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750"/>
                                        <p:tgtEl>
                                          <p:spTgt spid="57"/>
                                        </p:tgtEl>
                                      </p:cBhvr>
                                    </p:animEffect>
                                  </p:childTnLst>
                                </p:cTn>
                              </p:par>
                              <p:par>
                                <p:cTn id="92" presetID="10" presetClass="entr" presetSubtype="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750"/>
                                        <p:tgtEl>
                                          <p:spTgt spid="66"/>
                                        </p:tgtEl>
                                      </p:cBhvr>
                                    </p:animEffect>
                                  </p:childTnLst>
                                </p:cTn>
                              </p:par>
                              <p:par>
                                <p:cTn id="95" presetID="10" presetClass="exit" presetSubtype="0" fill="hold" grpId="1" nodeType="withEffect">
                                  <p:stCondLst>
                                    <p:cond delay="0"/>
                                  </p:stCondLst>
                                  <p:childTnLst>
                                    <p:animEffect transition="out" filter="fade">
                                      <p:cBhvr>
                                        <p:cTn id="96" dur="750"/>
                                        <p:tgtEl>
                                          <p:spTgt spid="56"/>
                                        </p:tgtEl>
                                      </p:cBhvr>
                                    </p:animEffect>
                                    <p:set>
                                      <p:cBhvr>
                                        <p:cTn id="97" dur="1" fill="hold">
                                          <p:stCondLst>
                                            <p:cond delay="749"/>
                                          </p:stCondLst>
                                        </p:cTn>
                                        <p:tgtEl>
                                          <p:spTgt spid="56"/>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750"/>
                                        <p:tgtEl>
                                          <p:spTgt spid="65"/>
                                        </p:tgtEl>
                                      </p:cBhvr>
                                    </p:animEffect>
                                    <p:set>
                                      <p:cBhvr>
                                        <p:cTn id="100" dur="1" fill="hold">
                                          <p:stCondLst>
                                            <p:cond delay="749"/>
                                          </p:stCondLst>
                                        </p:cTn>
                                        <p:tgtEl>
                                          <p:spTgt spid="65"/>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750"/>
                                        <p:tgtEl>
                                          <p:spTgt spid="71"/>
                                        </p:tgtEl>
                                      </p:cBhvr>
                                    </p:animEffect>
                                  </p:childTnLst>
                                </p:cTn>
                              </p:par>
                              <p:par>
                                <p:cTn id="104" presetID="10"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750"/>
                                        <p:tgtEl>
                                          <p:spTgt spid="7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68"/>
                                        </p:tgtEl>
                                      </p:cBhvr>
                                    </p:animEffect>
                                    <p:set>
                                      <p:cBhvr>
                                        <p:cTn id="111" dur="1" fill="hold">
                                          <p:stCondLst>
                                            <p:cond delay="499"/>
                                          </p:stCondLst>
                                        </p:cTn>
                                        <p:tgtEl>
                                          <p:spTgt spid="6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67"/>
                                        </p:tgtEl>
                                      </p:cBhvr>
                                    </p:animEffect>
                                    <p:set>
                                      <p:cBhvr>
                                        <p:cTn id="114" dur="1" fill="hold">
                                          <p:stCondLst>
                                            <p:cond delay="499"/>
                                          </p:stCondLst>
                                        </p:cTn>
                                        <p:tgtEl>
                                          <p:spTgt spid="6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71"/>
                                        </p:tgtEl>
                                      </p:cBhvr>
                                    </p:animEffect>
                                    <p:set>
                                      <p:cBhvr>
                                        <p:cTn id="117" dur="1" fill="hold">
                                          <p:stCondLst>
                                            <p:cond delay="499"/>
                                          </p:stCondLst>
                                        </p:cTn>
                                        <p:tgtEl>
                                          <p:spTgt spid="71"/>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72"/>
                                        </p:tgtEl>
                                      </p:cBhvr>
                                    </p:animEffect>
                                    <p:set>
                                      <p:cBhvr>
                                        <p:cTn id="120" dur="1" fill="hold">
                                          <p:stCondLst>
                                            <p:cond delay="499"/>
                                          </p:stCondLst>
                                        </p:cTn>
                                        <p:tgtEl>
                                          <p:spTgt spid="7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57"/>
                                        </p:tgtEl>
                                      </p:cBhvr>
                                    </p:animEffect>
                                    <p:set>
                                      <p:cBhvr>
                                        <p:cTn id="123" dur="1" fill="hold">
                                          <p:stCondLst>
                                            <p:cond delay="499"/>
                                          </p:stCondLst>
                                        </p:cTn>
                                        <p:tgtEl>
                                          <p:spTgt spid="57"/>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66"/>
                                        </p:tgtEl>
                                      </p:cBhvr>
                                    </p:animEffect>
                                    <p:set>
                                      <p:cBhvr>
                                        <p:cTn id="126" dur="1" fill="hold">
                                          <p:stCondLst>
                                            <p:cond delay="499"/>
                                          </p:stCondLst>
                                        </p:cTn>
                                        <p:tgtEl>
                                          <p:spTgt spid="66"/>
                                        </p:tgtEl>
                                        <p:attrNameLst>
                                          <p:attrName>style.visibility</p:attrName>
                                        </p:attrNameLst>
                                      </p:cBhvr>
                                      <p:to>
                                        <p:strVal val="hidden"/>
                                      </p:to>
                                    </p:set>
                                  </p:childTnLst>
                                </p:cTn>
                              </p:par>
                              <p:par>
                                <p:cTn id="127" presetID="21" presetClass="entr" presetSubtype="1" fill="hold" nodeType="with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wheel(1)">
                                      <p:cBhvr>
                                        <p:cTn id="129" dur="2000"/>
                                        <p:tgtEl>
                                          <p:spTgt spid="6"/>
                                        </p:tgtEl>
                                      </p:cBhvr>
                                    </p:animEffect>
                                  </p:childTnLst>
                                </p:cTn>
                              </p:par>
                              <p:par>
                                <p:cTn id="130" presetID="53" presetClass="entr" presetSubtype="16" fill="hold" nodeType="withEffect">
                                  <p:stCondLst>
                                    <p:cond delay="1300"/>
                                  </p:stCondLst>
                                  <p:childTnLst>
                                    <p:set>
                                      <p:cBhvr>
                                        <p:cTn id="131" dur="1" fill="hold">
                                          <p:stCondLst>
                                            <p:cond delay="0"/>
                                          </p:stCondLst>
                                        </p:cTn>
                                        <p:tgtEl>
                                          <p:spTgt spid="8"/>
                                        </p:tgtEl>
                                        <p:attrNameLst>
                                          <p:attrName>style.visibility</p:attrName>
                                        </p:attrNameLst>
                                      </p:cBhvr>
                                      <p:to>
                                        <p:strVal val="visible"/>
                                      </p:to>
                                    </p:set>
                                    <p:anim calcmode="lin" valueType="num">
                                      <p:cBhvr>
                                        <p:cTn id="132" dur="1000" fill="hold"/>
                                        <p:tgtEl>
                                          <p:spTgt spid="8"/>
                                        </p:tgtEl>
                                        <p:attrNameLst>
                                          <p:attrName>ppt_w</p:attrName>
                                        </p:attrNameLst>
                                      </p:cBhvr>
                                      <p:tavLst>
                                        <p:tav tm="0">
                                          <p:val>
                                            <p:fltVal val="0"/>
                                          </p:val>
                                        </p:tav>
                                        <p:tav tm="100000">
                                          <p:val>
                                            <p:strVal val="#ppt_w"/>
                                          </p:val>
                                        </p:tav>
                                      </p:tavLst>
                                    </p:anim>
                                    <p:anim calcmode="lin" valueType="num">
                                      <p:cBhvr>
                                        <p:cTn id="133" dur="1000" fill="hold"/>
                                        <p:tgtEl>
                                          <p:spTgt spid="8"/>
                                        </p:tgtEl>
                                        <p:attrNameLst>
                                          <p:attrName>ppt_h</p:attrName>
                                        </p:attrNameLst>
                                      </p:cBhvr>
                                      <p:tavLst>
                                        <p:tav tm="0">
                                          <p:val>
                                            <p:fltVal val="0"/>
                                          </p:val>
                                        </p:tav>
                                        <p:tav tm="100000">
                                          <p:val>
                                            <p:strVal val="#ppt_h"/>
                                          </p:val>
                                        </p:tav>
                                      </p:tavLst>
                                    </p:anim>
                                    <p:animEffect transition="in" filter="fade">
                                      <p:cBhvr>
                                        <p:cTn id="1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56" grpId="0" animBg="1"/>
      <p:bldP spid="56" grpId="1" animBg="1"/>
      <p:bldP spid="57" grpId="0" animBg="1"/>
      <p:bldP spid="57" grpId="1" animBg="1"/>
      <p:bldP spid="67" grpId="0" animBg="1"/>
      <p:bldP spid="67" grpId="1" animBg="1"/>
      <p:bldP spid="71" grpId="0" animBg="1"/>
      <p:bldP spid="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48401568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10974470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523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225317915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
          <a:xfrm>
            <a:off x="507868" y="6083573"/>
            <a:ext cx="1117309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gradFill>
                  <a:gsLst>
                    <a:gs pos="0">
                      <a:schemeClr val="tx1"/>
                    </a:gs>
                    <a:gs pos="100000">
                      <a:schemeClr val="tx1"/>
                    </a:gs>
                  </a:gsLst>
                  <a:lin ang="5400000" scaled="0"/>
                </a:gradFill>
                <a:latin typeface="Segoe UI" pitchFamily="34" charset="0"/>
                <a:cs typeface="Arial" charset="0"/>
              </a:rPr>
            </a:br>
            <a:r>
              <a:rPr lang="en-US" sz="700" dirty="0">
                <a:gradFill>
                  <a:gsLst>
                    <a:gs pos="0">
                      <a:schemeClr val="tx1"/>
                    </a:gs>
                    <a:gs pos="100000">
                      <a:schemeClr val="tx1"/>
                    </a:gs>
                  </a:gsLst>
                  <a:lin ang="5400000" scaled="0"/>
                </a:gradFill>
                <a:latin typeface="Segoe UI" pitchFamily="34" charset="0"/>
                <a:cs typeface="Arial" charset="0"/>
              </a:rPr>
              <a:t>MICROSOFT MAKES NO WARRANTIES, EXPRESS, IMPLIED OR STATUTORY, AS TO THE INFORMATION IN THIS PRESENTATION.</a:t>
            </a:r>
          </a:p>
        </p:txBody>
      </p:sp>
      <p:pic>
        <p:nvPicPr>
          <p:cNvPr id="6" name="Picture 2" descr="C:\Users\sean\Pictures\DVD_ART36\Logos\MICROSOFT (brand)\Microsoft corporate logo white.png"/>
          <p:cNvPicPr>
            <a:picLocks noChangeAspect="1" noChangeArrowheads="1"/>
          </p:cNvPicPr>
          <p:nvPr/>
        </p:nvPicPr>
        <p:blipFill>
          <a:blip r:embed="rId3"/>
          <a:srcRect/>
          <a:stretch>
            <a:fillRect/>
          </a:stretch>
        </p:blipFill>
        <p:spPr bwMode="invGray">
          <a:xfrm>
            <a:off x="3260725" y="2943225"/>
            <a:ext cx="5667375" cy="971550"/>
          </a:xfrm>
          <a:prstGeom prst="rect">
            <a:avLst/>
          </a:prstGeom>
          <a:noFill/>
        </p:spPr>
      </p:pic>
    </p:spTree>
    <p:extLst>
      <p:ext uri="{BB962C8B-B14F-4D97-AF65-F5344CB8AC3E}">
        <p14:creationId xmlns:p14="http://schemas.microsoft.com/office/powerpoint/2010/main" val="294925661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6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0" descr="Picture1.png"/>
          <p:cNvPicPr>
            <a:picLocks noChangeAspect="1"/>
          </p:cNvPicPr>
          <p:nvPr/>
        </p:nvPicPr>
        <p:blipFill>
          <a:blip r:embed="rId3"/>
          <a:srcRect b="3018"/>
          <a:stretch>
            <a:fillRect/>
          </a:stretch>
        </p:blipFill>
        <p:spPr bwMode="auto">
          <a:xfrm>
            <a:off x="0" y="1588"/>
            <a:ext cx="12188825" cy="6648450"/>
          </a:xfrm>
          <a:prstGeom prst="rect">
            <a:avLst/>
          </a:prstGeom>
          <a:noFill/>
          <a:ln w="9525">
            <a:noFill/>
            <a:miter lim="800000"/>
            <a:headEnd/>
            <a:tailEnd/>
          </a:ln>
        </p:spPr>
      </p:pic>
      <p:sp>
        <p:nvSpPr>
          <p:cNvPr id="35" name="Rectangle 34"/>
          <p:cNvSpPr/>
          <p:nvPr/>
        </p:nvSpPr>
        <p:spPr bwMode="auto">
          <a:xfrm flipV="1">
            <a:off x="0" y="-1"/>
            <a:ext cx="12188825" cy="5374888"/>
          </a:xfrm>
          <a:prstGeom prst="rect">
            <a:avLst/>
          </a:prstGeom>
          <a:gradFill flip="none" rotWithShape="1">
            <a:gsLst>
              <a:gs pos="0">
                <a:schemeClr val="tx2">
                  <a:lumMod val="10000"/>
                </a:schemeClr>
              </a:gs>
              <a:gs pos="50000">
                <a:schemeClr val="tx2">
                  <a:lumMod val="25000"/>
                  <a:alpha val="69000"/>
                </a:schemeClr>
              </a:gs>
              <a:gs pos="100000">
                <a:schemeClr val="bg1">
                  <a:tint val="23500"/>
                  <a:satMod val="160000"/>
                  <a:alpha val="0"/>
                </a:schemeClr>
              </a:gs>
            </a:gsLst>
            <a:lin ang="16200000" scaled="1"/>
            <a:tileRect/>
          </a:gradFill>
          <a:ln>
            <a:noFill/>
            <a:headEnd type="none" w="med" len="med"/>
            <a:tailEnd type="none" w="med" len="med"/>
          </a:ln>
          <a:effectLst>
            <a:outerShdw blurRad="65532" dist="38100" dir="5400000" rotWithShape="0">
              <a:srgbClr val="000000">
                <a:alpha val="40000"/>
              </a:srgbClr>
            </a:outerShdw>
          </a:effectLst>
          <a:scene3d>
            <a:camera prst="orthographicFront">
              <a:rot lat="0" lon="0" rev="0"/>
            </a:camera>
            <a:lightRig rig="threePt" dir="tl"/>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000000"/>
                  </a:gs>
                  <a:gs pos="100000">
                    <a:srgbClr val="000000"/>
                  </a:gs>
                </a:gsLst>
                <a:lin ang="5400000" scaled="0"/>
              </a:gradFill>
            </a:endParaRPr>
          </a:p>
        </p:txBody>
      </p:sp>
      <p:sp>
        <p:nvSpPr>
          <p:cNvPr id="3" name="Title 2"/>
          <p:cNvSpPr>
            <a:spLocks noGrp="1"/>
          </p:cNvSpPr>
          <p:nvPr>
            <p:ph type="title"/>
          </p:nvPr>
        </p:nvSpPr>
        <p:spPr/>
        <p:txBody>
          <a:bodyPr/>
          <a:lstStyle/>
          <a:p>
            <a:pPr eaLnBrk="1" hangingPunct="1">
              <a:defRPr/>
            </a:pPr>
            <a:r>
              <a:rPr dirty="0" smtClean="0"/>
              <a:t>Delivering IT as a Service</a:t>
            </a:r>
            <a:endParaRPr dirty="0"/>
          </a:p>
        </p:txBody>
      </p:sp>
      <p:cxnSp>
        <p:nvCxnSpPr>
          <p:cNvPr id="36" name="Straight Connector 35"/>
          <p:cNvCxnSpPr/>
          <p:nvPr/>
        </p:nvCxnSpPr>
        <p:spPr>
          <a:xfrm flipV="1">
            <a:off x="-4763" y="2486025"/>
            <a:ext cx="12193588" cy="12700"/>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63" y="4341813"/>
            <a:ext cx="12193588" cy="0"/>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662613"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926513"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53" name="Customer Text"/>
          <p:cNvSpPr txBox="1">
            <a:spLocks noChangeArrowheads="1"/>
          </p:cNvSpPr>
          <p:nvPr/>
        </p:nvSpPr>
        <p:spPr bwMode="auto">
          <a:xfrm>
            <a:off x="2408238" y="6140450"/>
            <a:ext cx="3254375"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Customer</a:t>
            </a:r>
          </a:p>
        </p:txBody>
      </p:sp>
      <p:sp>
        <p:nvSpPr>
          <p:cNvPr id="54" name="Service provider text"/>
          <p:cNvSpPr txBox="1">
            <a:spLocks noChangeArrowheads="1"/>
          </p:cNvSpPr>
          <p:nvPr/>
        </p:nvSpPr>
        <p:spPr bwMode="auto">
          <a:xfrm>
            <a:off x="5722938" y="6140450"/>
            <a:ext cx="3203575"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Service Providers</a:t>
            </a:r>
          </a:p>
        </p:txBody>
      </p:sp>
      <p:sp>
        <p:nvSpPr>
          <p:cNvPr id="55" name="Global provider text"/>
          <p:cNvSpPr txBox="1">
            <a:spLocks noChangeArrowheads="1"/>
          </p:cNvSpPr>
          <p:nvPr/>
        </p:nvSpPr>
        <p:spPr bwMode="auto">
          <a:xfrm>
            <a:off x="8901113" y="6140450"/>
            <a:ext cx="3321050" cy="307975"/>
          </a:xfrm>
          <a:prstGeom prst="rect">
            <a:avLst/>
          </a:prstGeom>
          <a:noFill/>
          <a:ln w="9525">
            <a:noFill/>
            <a:miter lim="800000"/>
            <a:headEnd/>
            <a:tailEnd/>
          </a:ln>
        </p:spPr>
        <p:txBody>
          <a:bodyPr lIns="0" tIns="0" rIns="0" bIns="0">
            <a:spAutoFit/>
          </a:bodyPr>
          <a:lstStyle/>
          <a:p>
            <a:pPr indent="-173038" algn="ctr" eaLnBrk="0" hangingPunct="0">
              <a:lnSpc>
                <a:spcPts val="2400"/>
              </a:lnSpc>
              <a:spcBef>
                <a:spcPts val="1200"/>
              </a:spcBef>
            </a:pPr>
            <a:r>
              <a:rPr lang="en-US" sz="2400">
                <a:solidFill>
                  <a:srgbClr val="FFFFFF"/>
                </a:solidFill>
                <a:latin typeface="Segoe" pitchFamily="34" charset="0"/>
              </a:rPr>
              <a:t>Global Providers</a:t>
            </a:r>
          </a:p>
        </p:txBody>
      </p:sp>
      <p:cxnSp>
        <p:nvCxnSpPr>
          <p:cNvPr id="58" name="Straight Connector 57"/>
          <p:cNvCxnSpPr/>
          <p:nvPr/>
        </p:nvCxnSpPr>
        <p:spPr>
          <a:xfrm>
            <a:off x="2400300" y="912813"/>
            <a:ext cx="0" cy="5376862"/>
          </a:xfrm>
          <a:prstGeom prst="line">
            <a:avLst/>
          </a:prstGeom>
          <a:ln w="25400" cap="rnd">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4"/>
          <a:srcRect/>
          <a:stretch>
            <a:fillRect/>
          </a:stretch>
        </p:blipFill>
        <p:spPr bwMode="auto">
          <a:xfrm>
            <a:off x="598488" y="2957513"/>
            <a:ext cx="1165225" cy="1165225"/>
          </a:xfrm>
          <a:prstGeom prst="rect">
            <a:avLst/>
          </a:prstGeom>
          <a:noFill/>
          <a:ln w="9525">
            <a:noFill/>
            <a:miter lim="800000"/>
            <a:headEnd/>
            <a:tailEnd/>
          </a:ln>
        </p:spPr>
      </p:pic>
      <p:pic>
        <p:nvPicPr>
          <p:cNvPr id="60" name="Picture 59"/>
          <p:cNvPicPr>
            <a:picLocks noChangeAspect="1"/>
          </p:cNvPicPr>
          <p:nvPr/>
        </p:nvPicPr>
        <p:blipFill>
          <a:blip r:embed="rId5"/>
          <a:srcRect/>
          <a:stretch>
            <a:fillRect/>
          </a:stretch>
        </p:blipFill>
        <p:spPr bwMode="auto">
          <a:xfrm>
            <a:off x="608013" y="1169988"/>
            <a:ext cx="1144587" cy="1144587"/>
          </a:xfrm>
          <a:prstGeom prst="rect">
            <a:avLst/>
          </a:prstGeom>
          <a:noFill/>
          <a:ln w="9525">
            <a:noFill/>
            <a:miter lim="800000"/>
            <a:headEnd/>
            <a:tailEnd/>
          </a:ln>
        </p:spPr>
      </p:pic>
      <p:pic>
        <p:nvPicPr>
          <p:cNvPr id="61" name="Picture 60"/>
          <p:cNvPicPr>
            <a:picLocks noChangeAspect="1"/>
          </p:cNvPicPr>
          <p:nvPr/>
        </p:nvPicPr>
        <p:blipFill>
          <a:blip r:embed="rId6"/>
          <a:srcRect/>
          <a:stretch>
            <a:fillRect/>
          </a:stretch>
        </p:blipFill>
        <p:spPr bwMode="auto">
          <a:xfrm>
            <a:off x="571500" y="4765675"/>
            <a:ext cx="1219200" cy="1219200"/>
          </a:xfrm>
          <a:prstGeom prst="rect">
            <a:avLst/>
          </a:prstGeom>
          <a:noFill/>
          <a:ln w="9525">
            <a:noFill/>
            <a:miter lim="800000"/>
            <a:headEnd/>
            <a:tailEnd/>
          </a:ln>
        </p:spPr>
      </p:pic>
      <p:sp>
        <p:nvSpPr>
          <p:cNvPr id="73" name="TextBox 72"/>
          <p:cNvSpPr txBox="1"/>
          <p:nvPr/>
        </p:nvSpPr>
        <p:spPr>
          <a:xfrm>
            <a:off x="1376513" y="795978"/>
            <a:ext cx="836196"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SaaS</a:t>
            </a:r>
            <a:endParaRPr lang="en-US" sz="2000" dirty="0">
              <a:gradFill>
                <a:gsLst>
                  <a:gs pos="0">
                    <a:schemeClr val="tx1"/>
                  </a:gs>
                  <a:gs pos="86000">
                    <a:schemeClr val="tx1"/>
                  </a:gs>
                </a:gsLst>
                <a:lin ang="5400000" scaled="0"/>
              </a:gradFill>
              <a:latin typeface="+mn-lt"/>
              <a:cs typeface="+mn-cs"/>
            </a:endParaRPr>
          </a:p>
        </p:txBody>
      </p:sp>
      <p:sp>
        <p:nvSpPr>
          <p:cNvPr id="74" name="TextBox 73"/>
          <p:cNvSpPr txBox="1"/>
          <p:nvPr/>
        </p:nvSpPr>
        <p:spPr>
          <a:xfrm>
            <a:off x="1376513" y="2614617"/>
            <a:ext cx="1107867"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PaaS</a:t>
            </a:r>
            <a:endParaRPr lang="en-US" sz="2000" dirty="0">
              <a:gradFill>
                <a:gsLst>
                  <a:gs pos="0">
                    <a:schemeClr val="tx1"/>
                  </a:gs>
                  <a:gs pos="86000">
                    <a:schemeClr val="tx1"/>
                  </a:gs>
                </a:gsLst>
                <a:lin ang="5400000" scaled="0"/>
              </a:gradFill>
              <a:latin typeface="+mn-lt"/>
              <a:cs typeface="+mn-cs"/>
            </a:endParaRPr>
          </a:p>
        </p:txBody>
      </p:sp>
      <p:sp>
        <p:nvSpPr>
          <p:cNvPr id="75" name="TextBox 74"/>
          <p:cNvSpPr txBox="1"/>
          <p:nvPr/>
        </p:nvSpPr>
        <p:spPr>
          <a:xfrm>
            <a:off x="1376513" y="4466488"/>
            <a:ext cx="951844" cy="307777"/>
          </a:xfrm>
          <a:prstGeom prst="rect">
            <a:avLst/>
          </a:prstGeom>
          <a:noFill/>
        </p:spPr>
        <p:txBody>
          <a:bodyPr lIns="0" tIns="0" rIns="0" bIns="0">
            <a:spAutoFit/>
          </a:bodyPr>
          <a:lstStyle/>
          <a:p>
            <a:pPr algn="ctr" defTabSz="914363" fontAlgn="auto">
              <a:spcBef>
                <a:spcPts val="0"/>
              </a:spcBef>
              <a:spcAft>
                <a:spcPts val="0"/>
              </a:spcAft>
              <a:defRPr/>
            </a:pPr>
            <a:r>
              <a:rPr lang="en-US" sz="2000" dirty="0" err="1">
                <a:gradFill>
                  <a:gsLst>
                    <a:gs pos="0">
                      <a:schemeClr val="tx1"/>
                    </a:gs>
                    <a:gs pos="86000">
                      <a:schemeClr val="tx1"/>
                    </a:gs>
                  </a:gsLst>
                  <a:lin ang="5400000" scaled="0"/>
                </a:gradFill>
                <a:latin typeface="+mn-lt"/>
                <a:cs typeface="+mn-cs"/>
              </a:rPr>
              <a:t>IaaS</a:t>
            </a:r>
            <a:endParaRPr lang="en-US" sz="2000" dirty="0">
              <a:gradFill>
                <a:gsLst>
                  <a:gs pos="0">
                    <a:schemeClr val="tx1"/>
                  </a:gs>
                  <a:gs pos="86000">
                    <a:schemeClr val="tx1"/>
                  </a:gs>
                </a:gsLst>
                <a:lin ang="5400000" scaled="0"/>
              </a:gradFill>
              <a:latin typeface="+mn-lt"/>
              <a:cs typeface="+mn-cs"/>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703" y="4262540"/>
            <a:ext cx="1289412" cy="202713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2900" y="4246562"/>
            <a:ext cx="2305050" cy="2257425"/>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6513" y="2141537"/>
            <a:ext cx="2305050" cy="2257425"/>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6513" y="357192"/>
            <a:ext cx="2305050" cy="2257425"/>
          </a:xfrm>
          <a:prstGeom prst="rect">
            <a:avLst/>
          </a:prstGeom>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4146" y="4122738"/>
            <a:ext cx="2305050" cy="2257425"/>
          </a:xfrm>
          <a:prstGeom prst="rect">
            <a:avLst/>
          </a:prstGeom>
        </p:spPr>
      </p:pic>
    </p:spTree>
    <p:extLst>
      <p:ext uri="{BB962C8B-B14F-4D97-AF65-F5344CB8AC3E}">
        <p14:creationId xmlns:p14="http://schemas.microsoft.com/office/powerpoint/2010/main" val="3414989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2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down)">
                                      <p:cBhvr>
                                        <p:cTn id="13" dur="500"/>
                                        <p:tgtEl>
                                          <p:spTgt spid="58"/>
                                        </p:tgtEl>
                                      </p:cBhvr>
                                    </p:animEffect>
                                  </p:childTnLst>
                                </p:cTn>
                              </p:par>
                              <p:par>
                                <p:cTn id="14" presetID="22" presetClass="entr" presetSubtype="4" fill="hold" nodeType="withEffect">
                                  <p:stCondLst>
                                    <p:cond delay="30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par>
                                <p:cTn id="17" presetID="22" presetClass="entr" presetSubtype="4" fill="hold" nodeType="withEffect">
                                  <p:stCondLst>
                                    <p:cond delay="60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53" presetClass="entr" presetSubtype="16"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750"/>
                                        <p:tgtEl>
                                          <p:spTgt spid="73"/>
                                        </p:tgtEl>
                                      </p:cBhvr>
                                    </p:animEffect>
                                  </p:childTnLst>
                                </p:cTn>
                              </p:par>
                              <p:par>
                                <p:cTn id="28" presetID="53" presetClass="entr" presetSubtype="16" fill="hold" nodeType="withEffect">
                                  <p:stCondLst>
                                    <p:cond delay="30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par>
                                <p:cTn id="33" presetID="10" presetClass="entr" presetSubtype="0" fill="hold" nodeType="withEffect">
                                  <p:stCondLst>
                                    <p:cond delay="30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750"/>
                                        <p:tgtEl>
                                          <p:spTgt spid="74"/>
                                        </p:tgtEl>
                                      </p:cBhvr>
                                    </p:animEffect>
                                  </p:childTnLst>
                                </p:cTn>
                              </p:par>
                              <p:par>
                                <p:cTn id="36" presetID="53" presetClass="entr" presetSubtype="16" fill="hold" nodeType="withEffect">
                                  <p:stCondLst>
                                    <p:cond delay="60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10" presetClass="entr" presetSubtype="0" fill="hold" nodeType="withEffect">
                                  <p:stCondLst>
                                    <p:cond delay="60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750"/>
                                        <p:tgtEl>
                                          <p:spTgt spid="75"/>
                                        </p:tgtEl>
                                      </p:cBhvr>
                                    </p:animEffect>
                                  </p:childTnLst>
                                </p:cTn>
                              </p:par>
                              <p:par>
                                <p:cTn id="44" presetID="53" presetClass="entr" presetSubtype="16"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ppt_w</p:attrName>
                                        </p:attrNameLst>
                                      </p:cBhvr>
                                      <p:tavLst>
                                        <p:tav tm="0">
                                          <p:val>
                                            <p:fltVal val="0"/>
                                          </p:val>
                                        </p:tav>
                                        <p:tav tm="100000">
                                          <p:val>
                                            <p:strVal val="#ppt_w"/>
                                          </p:val>
                                        </p:tav>
                                      </p:tavLst>
                                    </p:anim>
                                    <p:anim calcmode="lin" valueType="num">
                                      <p:cBhvr>
                                        <p:cTn id="47" dur="500" fill="hold"/>
                                        <p:tgtEl>
                                          <p:spTgt spid="55"/>
                                        </p:tgtEl>
                                        <p:attrNameLst>
                                          <p:attrName>ppt_h</p:attrName>
                                        </p:attrNameLst>
                                      </p:cBhvr>
                                      <p:tavLst>
                                        <p:tav tm="0">
                                          <p:val>
                                            <p:fltVal val="0"/>
                                          </p:val>
                                        </p:tav>
                                        <p:tav tm="100000">
                                          <p:val>
                                            <p:strVal val="#ppt_h"/>
                                          </p:val>
                                        </p:tav>
                                      </p:tavLst>
                                    </p:anim>
                                    <p:animEffect transition="in" filter="fade">
                                      <p:cBhvr>
                                        <p:cTn id="48" dur="500"/>
                                        <p:tgtEl>
                                          <p:spTgt spid="55"/>
                                        </p:tgtEl>
                                      </p:cBhvr>
                                    </p:animEffect>
                                  </p:childTnLst>
                                </p:cTn>
                              </p:par>
                              <p:par>
                                <p:cTn id="49" presetID="53" presetClass="entr" presetSubtype="16" fill="hold" nodeType="withEffect">
                                  <p:stCondLst>
                                    <p:cond delay="300"/>
                                  </p:stCondLst>
                                  <p:childTnLst>
                                    <p:set>
                                      <p:cBhvr>
                                        <p:cTn id="50" dur="1" fill="hold">
                                          <p:stCondLst>
                                            <p:cond delay="0"/>
                                          </p:stCondLst>
                                        </p:cTn>
                                        <p:tgtEl>
                                          <p:spTgt spid="54"/>
                                        </p:tgtEl>
                                        <p:attrNameLst>
                                          <p:attrName>style.visibility</p:attrName>
                                        </p:attrNameLst>
                                      </p:cBhvr>
                                      <p:to>
                                        <p:strVal val="visible"/>
                                      </p:to>
                                    </p:set>
                                    <p:anim calcmode="lin" valueType="num">
                                      <p:cBhvr>
                                        <p:cTn id="51" dur="500" fill="hold"/>
                                        <p:tgtEl>
                                          <p:spTgt spid="54"/>
                                        </p:tgtEl>
                                        <p:attrNameLst>
                                          <p:attrName>ppt_w</p:attrName>
                                        </p:attrNameLst>
                                      </p:cBhvr>
                                      <p:tavLst>
                                        <p:tav tm="0">
                                          <p:val>
                                            <p:fltVal val="0"/>
                                          </p:val>
                                        </p:tav>
                                        <p:tav tm="100000">
                                          <p:val>
                                            <p:strVal val="#ppt_w"/>
                                          </p:val>
                                        </p:tav>
                                      </p:tavLst>
                                    </p:anim>
                                    <p:anim calcmode="lin" valueType="num">
                                      <p:cBhvr>
                                        <p:cTn id="52" dur="500" fill="hold"/>
                                        <p:tgtEl>
                                          <p:spTgt spid="54"/>
                                        </p:tgtEl>
                                        <p:attrNameLst>
                                          <p:attrName>ppt_h</p:attrName>
                                        </p:attrNameLst>
                                      </p:cBhvr>
                                      <p:tavLst>
                                        <p:tav tm="0">
                                          <p:val>
                                            <p:fltVal val="0"/>
                                          </p:val>
                                        </p:tav>
                                        <p:tav tm="100000">
                                          <p:val>
                                            <p:strVal val="#ppt_h"/>
                                          </p:val>
                                        </p:tav>
                                      </p:tavLst>
                                    </p:anim>
                                    <p:animEffect transition="in" filter="fade">
                                      <p:cBhvr>
                                        <p:cTn id="53" dur="500"/>
                                        <p:tgtEl>
                                          <p:spTgt spid="54"/>
                                        </p:tgtEl>
                                      </p:cBhvr>
                                    </p:animEffect>
                                  </p:childTnLst>
                                </p:cTn>
                              </p:par>
                              <p:par>
                                <p:cTn id="54" presetID="53" presetClass="entr" presetSubtype="16" fill="hold" nodeType="withEffect">
                                  <p:stCondLst>
                                    <p:cond delay="6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0" descr="ist2_1752327-it-engineer.jpg"/>
          <p:cNvPicPr>
            <a:picLocks noChangeAspect="1"/>
          </p:cNvPicPr>
          <p:nvPr/>
        </p:nvPicPr>
        <p:blipFill>
          <a:blip r:embed="rId2"/>
          <a:srcRect t="25414" r="24632"/>
          <a:stretch>
            <a:fillRect/>
          </a:stretch>
        </p:blipFill>
        <p:spPr bwMode="auto">
          <a:xfrm>
            <a:off x="2105025" y="0"/>
            <a:ext cx="10083800" cy="6651625"/>
          </a:xfrm>
          <a:prstGeom prst="rect">
            <a:avLst/>
          </a:prstGeom>
          <a:noFill/>
          <a:ln w="9525">
            <a:noFill/>
            <a:miter lim="800000"/>
            <a:headEnd/>
            <a:tailEnd/>
          </a:ln>
        </p:spPr>
      </p:pic>
      <p:sp>
        <p:nvSpPr>
          <p:cNvPr id="43" name="Rectangle 42"/>
          <p:cNvSpPr/>
          <p:nvPr/>
        </p:nvSpPr>
        <p:spPr bwMode="auto">
          <a:xfrm flipH="1">
            <a:off x="6081713" y="0"/>
            <a:ext cx="4100512" cy="6586538"/>
          </a:xfrm>
          <a:prstGeom prst="rect">
            <a:avLst/>
          </a:prstGeom>
          <a:gradFill flip="none" rotWithShape="1">
            <a:gsLst>
              <a:gs pos="0">
                <a:schemeClr val="accent5">
                  <a:alpha val="44000"/>
                </a:schemeClr>
              </a:gs>
              <a:gs pos="100000">
                <a:schemeClr val="accent5">
                  <a:alpha val="0"/>
                </a:schemeClr>
              </a:gs>
            </a:gsLst>
            <a:lin ang="108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p:nvSpPr>
        <p:spPr bwMode="auto">
          <a:xfrm>
            <a:off x="6094413" y="4165600"/>
            <a:ext cx="6094412" cy="1916113"/>
          </a:xfrm>
          <a:prstGeom prst="rect">
            <a:avLst/>
          </a:prstGeom>
          <a:solidFill>
            <a:schemeClr val="accent1">
              <a:lumMod val="75000"/>
              <a:alpha val="7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pitchFamily="34" charset="0"/>
            </a:endParaRPr>
          </a:p>
        </p:txBody>
      </p:sp>
      <p:sp>
        <p:nvSpPr>
          <p:cNvPr id="11" name="Rectangle 10"/>
          <p:cNvSpPr/>
          <p:nvPr/>
        </p:nvSpPr>
        <p:spPr bwMode="auto">
          <a:xfrm>
            <a:off x="6094413" y="4448175"/>
            <a:ext cx="6094412" cy="1350963"/>
          </a:xfrm>
          <a:prstGeom prst="rect">
            <a:avLst/>
          </a:prstGeom>
          <a:solidFill>
            <a:schemeClr val="accent1">
              <a:lumMod val="75000"/>
              <a:alpha val="7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pitchFamily="34" charset="0"/>
            </a:endParaRPr>
          </a:p>
        </p:txBody>
      </p:sp>
      <p:sp>
        <p:nvSpPr>
          <p:cNvPr id="42" name="Rectangle 41"/>
          <p:cNvSpPr/>
          <p:nvPr/>
        </p:nvSpPr>
        <p:spPr bwMode="auto">
          <a:xfrm>
            <a:off x="1687513" y="0"/>
            <a:ext cx="4397375" cy="6586538"/>
          </a:xfrm>
          <a:prstGeom prst="rect">
            <a:avLst/>
          </a:prstGeom>
          <a:gradFill flip="none" rotWithShape="1">
            <a:gsLst>
              <a:gs pos="0">
                <a:schemeClr val="accent5">
                  <a:alpha val="44000"/>
                </a:schemeClr>
              </a:gs>
              <a:gs pos="100000">
                <a:schemeClr val="accent5">
                  <a:alpha val="0"/>
                </a:schemeClr>
              </a:gs>
            </a:gsLst>
            <a:lin ang="108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pic>
        <p:nvPicPr>
          <p:cNvPr id="39942" name="Picture 38" descr="ist2_5176338-focus-on-young-man-in-call-center.png"/>
          <p:cNvPicPr>
            <a:picLocks noChangeAspect="1"/>
          </p:cNvPicPr>
          <p:nvPr/>
        </p:nvPicPr>
        <p:blipFill>
          <a:blip r:embed="rId3"/>
          <a:srcRect l="11604" r="28314"/>
          <a:stretch>
            <a:fillRect/>
          </a:stretch>
        </p:blipFill>
        <p:spPr bwMode="auto">
          <a:xfrm>
            <a:off x="22225" y="0"/>
            <a:ext cx="6000750" cy="6661150"/>
          </a:xfrm>
          <a:prstGeom prst="rect">
            <a:avLst/>
          </a:prstGeom>
          <a:noFill/>
          <a:ln w="9525">
            <a:noFill/>
            <a:miter lim="800000"/>
            <a:headEnd/>
            <a:tailEnd/>
          </a:ln>
        </p:spPr>
      </p:pic>
      <p:sp>
        <p:nvSpPr>
          <p:cNvPr id="3" name="Rectangle 2"/>
          <p:cNvSpPr/>
          <p:nvPr/>
        </p:nvSpPr>
        <p:spPr bwMode="auto">
          <a:xfrm>
            <a:off x="0" y="4165600"/>
            <a:ext cx="6094413" cy="1916113"/>
          </a:xfrm>
          <a:prstGeom prst="rect">
            <a:avLst/>
          </a:prstGeom>
          <a:solidFill>
            <a:schemeClr val="accent5">
              <a:alpha val="66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pitchFamily="34" charset="0"/>
            </a:endParaRPr>
          </a:p>
        </p:txBody>
      </p:sp>
      <p:sp>
        <p:nvSpPr>
          <p:cNvPr id="39944" name="TextBox 9"/>
          <p:cNvSpPr txBox="1">
            <a:spLocks noChangeArrowheads="1"/>
          </p:cNvSpPr>
          <p:nvPr/>
        </p:nvSpPr>
        <p:spPr bwMode="auto">
          <a:xfrm>
            <a:off x="7050088" y="4630738"/>
            <a:ext cx="4357687" cy="984250"/>
          </a:xfrm>
          <a:prstGeom prst="rect">
            <a:avLst/>
          </a:prstGeom>
          <a:noFill/>
          <a:ln w="9525">
            <a:noFill/>
            <a:miter lim="800000"/>
            <a:headEnd/>
            <a:tailEnd/>
          </a:ln>
        </p:spPr>
        <p:txBody>
          <a:bodyPr lIns="0" tIns="0" rIns="0" bIns="0">
            <a:spAutoFit/>
          </a:bodyPr>
          <a:lstStyle/>
          <a:p>
            <a:pPr algn="ctr"/>
            <a:r>
              <a:rPr lang="en-US" sz="3200">
                <a:solidFill>
                  <a:srgbClr val="FFFFFF"/>
                </a:solidFill>
                <a:latin typeface="Segoe UI Semibold" pitchFamily="34" charset="0"/>
              </a:rPr>
              <a:t>Datacenter Admin</a:t>
            </a:r>
          </a:p>
          <a:p>
            <a:pPr algn="ctr"/>
            <a:r>
              <a:rPr lang="en-US" sz="3200">
                <a:solidFill>
                  <a:srgbClr val="FFFFFF"/>
                </a:solidFill>
                <a:latin typeface="Segoe UI" pitchFamily="34" charset="0"/>
              </a:rPr>
              <a:t>“Service Provider” </a:t>
            </a:r>
          </a:p>
        </p:txBody>
      </p:sp>
      <p:sp>
        <p:nvSpPr>
          <p:cNvPr id="12" name="Rectangle 11"/>
          <p:cNvSpPr/>
          <p:nvPr/>
        </p:nvSpPr>
        <p:spPr bwMode="auto">
          <a:xfrm>
            <a:off x="0" y="4448175"/>
            <a:ext cx="6094413" cy="1350963"/>
          </a:xfrm>
          <a:prstGeom prst="rect">
            <a:avLst/>
          </a:prstGeom>
          <a:solidFill>
            <a:schemeClr val="accent5">
              <a:alpha val="66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pitchFamily="34" charset="0"/>
            </a:endParaRPr>
          </a:p>
        </p:txBody>
      </p:sp>
      <p:sp>
        <p:nvSpPr>
          <p:cNvPr id="39946" name="TextBox 9"/>
          <p:cNvSpPr txBox="1">
            <a:spLocks noChangeArrowheads="1"/>
          </p:cNvSpPr>
          <p:nvPr/>
        </p:nvSpPr>
        <p:spPr bwMode="auto">
          <a:xfrm>
            <a:off x="868363" y="4630738"/>
            <a:ext cx="4357687" cy="984250"/>
          </a:xfrm>
          <a:prstGeom prst="rect">
            <a:avLst/>
          </a:prstGeom>
          <a:noFill/>
          <a:ln w="9525">
            <a:noFill/>
            <a:miter lim="800000"/>
            <a:headEnd/>
            <a:tailEnd/>
          </a:ln>
        </p:spPr>
        <p:txBody>
          <a:bodyPr lIns="0" tIns="0" rIns="0" bIns="0">
            <a:spAutoFit/>
          </a:bodyPr>
          <a:lstStyle/>
          <a:p>
            <a:pPr algn="ctr"/>
            <a:r>
              <a:rPr lang="en-US" sz="3200">
                <a:solidFill>
                  <a:srgbClr val="FFFFFF"/>
                </a:solidFill>
                <a:latin typeface="Segoe UI Semibold" pitchFamily="34" charset="0"/>
              </a:rPr>
              <a:t>Application Owner</a:t>
            </a:r>
          </a:p>
          <a:p>
            <a:pPr algn="ctr"/>
            <a:r>
              <a:rPr lang="en-US" sz="3200">
                <a:solidFill>
                  <a:srgbClr val="FFFFFF"/>
                </a:solidFill>
                <a:latin typeface="Segoe UI" pitchFamily="34" charset="0"/>
              </a:rPr>
              <a:t>“Service Consumer” </a:t>
            </a:r>
          </a:p>
        </p:txBody>
      </p:sp>
    </p:spTree>
    <p:extLst>
      <p:ext uri="{BB962C8B-B14F-4D97-AF65-F5344CB8AC3E}">
        <p14:creationId xmlns:p14="http://schemas.microsoft.com/office/powerpoint/2010/main" val="244491693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75" name="Picture 204" descr="ist2_5176338-focus-on-young-man-in-call-center.png"/>
          <p:cNvPicPr>
            <a:picLocks noChangeAspect="1"/>
          </p:cNvPicPr>
          <p:nvPr/>
        </p:nvPicPr>
        <p:blipFill>
          <a:blip r:embed="rId2"/>
          <a:srcRect/>
          <a:stretch>
            <a:fillRect/>
          </a:stretch>
        </p:blipFill>
        <p:spPr bwMode="auto">
          <a:xfrm>
            <a:off x="0" y="2757488"/>
            <a:ext cx="1336848" cy="1519238"/>
          </a:xfrm>
          <a:prstGeom prst="rect">
            <a:avLst/>
          </a:prstGeom>
          <a:noFill/>
          <a:ln w="9525">
            <a:noFill/>
            <a:miter lim="800000"/>
            <a:headEnd/>
            <a:tailEnd/>
          </a:ln>
        </p:spPr>
      </p:pic>
      <p:sp>
        <p:nvSpPr>
          <p:cNvPr id="186" name="Rectangle 185"/>
          <p:cNvSpPr/>
          <p:nvPr/>
        </p:nvSpPr>
        <p:spPr>
          <a:xfrm>
            <a:off x="10924890" y="2002128"/>
            <a:ext cx="784225" cy="293687"/>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121899" tIns="60949" rIns="121899" bIns="60949" anchor="b"/>
          <a:lstStyle/>
          <a:p>
            <a:pPr algn="ctr" defTabSz="914363" fontAlgn="auto">
              <a:spcBef>
                <a:spcPts val="0"/>
              </a:spcBef>
              <a:spcAft>
                <a:spcPts val="0"/>
              </a:spcAft>
              <a:defRPr/>
            </a:pPr>
            <a:r>
              <a:rPr lang="en-US" sz="1400" b="1" dirty="0" err="1">
                <a:solidFill>
                  <a:schemeClr val="tx1">
                    <a:alpha val="99000"/>
                  </a:schemeClr>
                </a:solidFill>
                <a:latin typeface="Segoe Light" charset="0"/>
              </a:rPr>
              <a:t>PaaS</a:t>
            </a:r>
            <a:endParaRPr lang="en-US" sz="1400" b="1" dirty="0">
              <a:solidFill>
                <a:schemeClr val="tx1">
                  <a:alpha val="99000"/>
                </a:schemeClr>
              </a:solidFill>
              <a:latin typeface="Segoe Light" charset="0"/>
            </a:endParaRPr>
          </a:p>
        </p:txBody>
      </p:sp>
      <p:sp>
        <p:nvSpPr>
          <p:cNvPr id="187" name="Rectangle 186"/>
          <p:cNvSpPr/>
          <p:nvPr/>
        </p:nvSpPr>
        <p:spPr>
          <a:xfrm>
            <a:off x="10720535" y="3240810"/>
            <a:ext cx="1158875" cy="265113"/>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121899" tIns="60949" rIns="121899" bIns="60949" anchor="b"/>
          <a:lstStyle/>
          <a:p>
            <a:pPr algn="ctr" defTabSz="914363" fontAlgn="auto">
              <a:spcBef>
                <a:spcPts val="0"/>
              </a:spcBef>
              <a:spcAft>
                <a:spcPts val="0"/>
              </a:spcAft>
              <a:defRPr/>
            </a:pPr>
            <a:r>
              <a:rPr lang="en-US" sz="1400" b="1" dirty="0">
                <a:solidFill>
                  <a:schemeClr val="tx1">
                    <a:alpha val="99000"/>
                  </a:schemeClr>
                </a:solidFill>
                <a:latin typeface="Segoe Light" charset="0"/>
              </a:rPr>
              <a:t>IaaS</a:t>
            </a:r>
          </a:p>
        </p:txBody>
      </p:sp>
      <p:sp>
        <p:nvSpPr>
          <p:cNvPr id="188" name="Rectangle 187"/>
          <p:cNvSpPr/>
          <p:nvPr/>
        </p:nvSpPr>
        <p:spPr>
          <a:xfrm>
            <a:off x="10848832" y="4740133"/>
            <a:ext cx="890307" cy="320675"/>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121899" tIns="60949" rIns="121899" bIns="60949" anchor="b"/>
          <a:lstStyle/>
          <a:p>
            <a:pPr algn="ctr" defTabSz="914363" fontAlgn="auto">
              <a:spcBef>
                <a:spcPts val="0"/>
              </a:spcBef>
              <a:spcAft>
                <a:spcPts val="0"/>
              </a:spcAft>
              <a:defRPr/>
            </a:pPr>
            <a:r>
              <a:rPr lang="en-US" sz="1400" b="1" dirty="0">
                <a:solidFill>
                  <a:schemeClr val="tx1">
                    <a:alpha val="99000"/>
                  </a:schemeClr>
                </a:solidFill>
                <a:latin typeface="Segoe Light" charset="0"/>
              </a:rPr>
              <a:t>Virtual</a:t>
            </a:r>
          </a:p>
        </p:txBody>
      </p:sp>
      <p:sp>
        <p:nvSpPr>
          <p:cNvPr id="189" name="Rectangle 188"/>
          <p:cNvSpPr/>
          <p:nvPr/>
        </p:nvSpPr>
        <p:spPr>
          <a:xfrm>
            <a:off x="10719665" y="5840413"/>
            <a:ext cx="1128713" cy="292100"/>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121899" tIns="60949" rIns="121899" bIns="60949" anchor="b"/>
          <a:lstStyle/>
          <a:p>
            <a:pPr algn="ctr" defTabSz="914363" fontAlgn="auto">
              <a:spcBef>
                <a:spcPts val="0"/>
              </a:spcBef>
              <a:spcAft>
                <a:spcPts val="0"/>
              </a:spcAft>
              <a:defRPr/>
            </a:pPr>
            <a:r>
              <a:rPr lang="en-US" sz="1400" b="1" dirty="0">
                <a:solidFill>
                  <a:schemeClr val="tx1">
                    <a:alpha val="99000"/>
                  </a:schemeClr>
                </a:solidFill>
                <a:latin typeface="Segoe Light" charset="0"/>
              </a:rPr>
              <a:t>Physical</a:t>
            </a:r>
          </a:p>
        </p:txBody>
      </p:sp>
      <p:sp>
        <p:nvSpPr>
          <p:cNvPr id="221" name="Pentagon 220"/>
          <p:cNvSpPr/>
          <p:nvPr/>
        </p:nvSpPr>
        <p:spPr>
          <a:xfrm>
            <a:off x="10504488" y="6291263"/>
            <a:ext cx="1371600" cy="214312"/>
          </a:xfrm>
          <a:prstGeom prst="homePlate">
            <a:avLst/>
          </a:prstGeom>
          <a:solidFill>
            <a:schemeClr val="accent6">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000" dirty="0">
                <a:solidFill>
                  <a:schemeClr val="tx1">
                    <a:alpha val="99000"/>
                  </a:schemeClr>
                </a:solidFill>
                <a:latin typeface="Segoe Light" charset="0"/>
              </a:rPr>
              <a:t>IT Infra</a:t>
            </a:r>
          </a:p>
        </p:txBody>
      </p:sp>
      <p:sp>
        <p:nvSpPr>
          <p:cNvPr id="156" name="Rectangle 155"/>
          <p:cNvSpPr/>
          <p:nvPr/>
        </p:nvSpPr>
        <p:spPr>
          <a:xfrm>
            <a:off x="7634863" y="1485900"/>
            <a:ext cx="2682875" cy="4714517"/>
          </a:xfrm>
          <a:prstGeom prst="rect">
            <a:avLst/>
          </a:prstGeom>
          <a:solidFill>
            <a:schemeClr val="accent2">
              <a:alpha val="25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endParaRPr lang="en-US" sz="900">
              <a:solidFill>
                <a:schemeClr val="tx1">
                  <a:alpha val="99000"/>
                </a:schemeClr>
              </a:solidFill>
              <a:latin typeface="Segoe Light" charset="0"/>
            </a:endParaRPr>
          </a:p>
        </p:txBody>
      </p:sp>
      <p:sp>
        <p:nvSpPr>
          <p:cNvPr id="163" name="Pentagon 162"/>
          <p:cNvSpPr/>
          <p:nvPr/>
        </p:nvSpPr>
        <p:spPr>
          <a:xfrm>
            <a:off x="6943725" y="6291263"/>
            <a:ext cx="3657600" cy="214312"/>
          </a:xfrm>
          <a:prstGeom prst="homePlate">
            <a:avLst/>
          </a:prstGeom>
          <a:solidFill>
            <a:schemeClr val="accent6">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000" dirty="0">
                <a:solidFill>
                  <a:schemeClr val="tx1">
                    <a:alpha val="99000"/>
                  </a:schemeClr>
                </a:solidFill>
                <a:latin typeface="Segoe Light" charset="0"/>
              </a:rPr>
              <a:t>IT Tools</a:t>
            </a:r>
          </a:p>
        </p:txBody>
      </p:sp>
      <p:sp>
        <p:nvSpPr>
          <p:cNvPr id="164" name="Pentagon 163"/>
          <p:cNvSpPr/>
          <p:nvPr/>
        </p:nvSpPr>
        <p:spPr>
          <a:xfrm>
            <a:off x="3365500" y="6291263"/>
            <a:ext cx="4572000" cy="214312"/>
          </a:xfrm>
          <a:prstGeom prst="homePlate">
            <a:avLst/>
          </a:prstGeom>
          <a:solidFill>
            <a:schemeClr val="accent6">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000" dirty="0">
                <a:solidFill>
                  <a:schemeClr val="tx1">
                    <a:alpha val="99000"/>
                  </a:schemeClr>
                </a:solidFill>
                <a:latin typeface="Segoe Light" charset="0"/>
              </a:rPr>
              <a:t>IT Process</a:t>
            </a:r>
          </a:p>
        </p:txBody>
      </p:sp>
      <p:sp>
        <p:nvSpPr>
          <p:cNvPr id="168" name="Right Arrow 167"/>
          <p:cNvSpPr/>
          <p:nvPr/>
        </p:nvSpPr>
        <p:spPr>
          <a:xfrm>
            <a:off x="7634863" y="1536700"/>
            <a:ext cx="2682875" cy="2257425"/>
          </a:xfrm>
          <a:prstGeom prst="rightArrow">
            <a:avLst/>
          </a:prstGeom>
          <a:solidFill>
            <a:schemeClr val="accent2">
              <a:alpha val="5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latin typeface="Segoe Light" charset="0"/>
            </a:endParaRPr>
          </a:p>
        </p:txBody>
      </p:sp>
      <p:cxnSp>
        <p:nvCxnSpPr>
          <p:cNvPr id="169" name="Straight Connector 168"/>
          <p:cNvCxnSpPr/>
          <p:nvPr/>
        </p:nvCxnSpPr>
        <p:spPr>
          <a:xfrm>
            <a:off x="7634863" y="3794125"/>
            <a:ext cx="2682875"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1" name="Right Arrow 170"/>
          <p:cNvSpPr/>
          <p:nvPr/>
        </p:nvSpPr>
        <p:spPr>
          <a:xfrm flipH="1">
            <a:off x="7634863" y="3877255"/>
            <a:ext cx="2682875" cy="2255838"/>
          </a:xfrm>
          <a:prstGeom prst="rightArrow">
            <a:avLst/>
          </a:prstGeom>
          <a:solidFill>
            <a:schemeClr val="accent2">
              <a:alpha val="5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latin typeface="Segoe Light" charset="0"/>
            </a:endParaRPr>
          </a:p>
        </p:txBody>
      </p:sp>
      <p:sp>
        <p:nvSpPr>
          <p:cNvPr id="173" name="Rounded Rectangle 172"/>
          <p:cNvSpPr/>
          <p:nvPr/>
        </p:nvSpPr>
        <p:spPr>
          <a:xfrm>
            <a:off x="8338125" y="4522935"/>
            <a:ext cx="1493838" cy="274638"/>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Inventory</a:t>
            </a:r>
          </a:p>
        </p:txBody>
      </p:sp>
      <p:sp>
        <p:nvSpPr>
          <p:cNvPr id="176" name="Rounded Rectangle 175"/>
          <p:cNvSpPr/>
          <p:nvPr/>
        </p:nvSpPr>
        <p:spPr>
          <a:xfrm>
            <a:off x="8338125" y="4874205"/>
            <a:ext cx="1493838" cy="274638"/>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Monitor</a:t>
            </a:r>
          </a:p>
        </p:txBody>
      </p:sp>
      <p:sp>
        <p:nvSpPr>
          <p:cNvPr id="177" name="Rounded Rectangle 176"/>
          <p:cNvSpPr/>
          <p:nvPr/>
        </p:nvSpPr>
        <p:spPr>
          <a:xfrm>
            <a:off x="8338125" y="5228218"/>
            <a:ext cx="1493838" cy="273050"/>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Audit</a:t>
            </a:r>
          </a:p>
        </p:txBody>
      </p:sp>
      <p:sp>
        <p:nvSpPr>
          <p:cNvPr id="178" name="Rectangle 177"/>
          <p:cNvSpPr/>
          <p:nvPr/>
        </p:nvSpPr>
        <p:spPr>
          <a:xfrm>
            <a:off x="7639219" y="979197"/>
            <a:ext cx="2682875" cy="506703"/>
          </a:xfrm>
          <a:prstGeom prst="rect">
            <a:avLst/>
          </a:prstGeom>
          <a:solidFill>
            <a:schemeClr val="accent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900" dirty="0">
                <a:solidFill>
                  <a:schemeClr val="tx1">
                    <a:alpha val="99000"/>
                  </a:schemeClr>
                </a:solidFill>
                <a:latin typeface="Segoe Light" charset="0"/>
              </a:rPr>
              <a:t>                   </a:t>
            </a:r>
          </a:p>
        </p:txBody>
      </p:sp>
      <p:grpSp>
        <p:nvGrpSpPr>
          <p:cNvPr id="179" name="Group 204"/>
          <p:cNvGrpSpPr>
            <a:grpSpLocks/>
          </p:cNvGrpSpPr>
          <p:nvPr/>
        </p:nvGrpSpPr>
        <p:grpSpPr bwMode="auto">
          <a:xfrm>
            <a:off x="8063331" y="1039814"/>
            <a:ext cx="440561" cy="406515"/>
            <a:chOff x="2958" y="2526"/>
            <a:chExt cx="258" cy="238"/>
          </a:xfrm>
          <a:solidFill>
            <a:schemeClr val="tx1"/>
          </a:solidFill>
        </p:grpSpPr>
        <p:sp>
          <p:nvSpPr>
            <p:cNvPr id="190" name="Freeform 205"/>
            <p:cNvSpPr>
              <a:spLocks/>
            </p:cNvSpPr>
            <p:nvPr/>
          </p:nvSpPr>
          <p:spPr bwMode="gray">
            <a:xfrm>
              <a:off x="3060" y="2540"/>
              <a:ext cx="136" cy="132"/>
            </a:xfrm>
            <a:custGeom>
              <a:avLst/>
              <a:gdLst>
                <a:gd name="T0" fmla="*/ 50 w 136"/>
                <a:gd name="T1" fmla="*/ 84 h 132"/>
                <a:gd name="T2" fmla="*/ 46 w 136"/>
                <a:gd name="T3" fmla="*/ 76 h 132"/>
                <a:gd name="T4" fmla="*/ 42 w 136"/>
                <a:gd name="T5" fmla="*/ 66 h 132"/>
                <a:gd name="T6" fmla="*/ 44 w 136"/>
                <a:gd name="T7" fmla="*/ 58 h 132"/>
                <a:gd name="T8" fmla="*/ 50 w 136"/>
                <a:gd name="T9" fmla="*/ 50 h 132"/>
                <a:gd name="T10" fmla="*/ 56 w 136"/>
                <a:gd name="T11" fmla="*/ 44 h 132"/>
                <a:gd name="T12" fmla="*/ 66 w 136"/>
                <a:gd name="T13" fmla="*/ 42 h 132"/>
                <a:gd name="T14" fmla="*/ 76 w 136"/>
                <a:gd name="T15" fmla="*/ 42 h 132"/>
                <a:gd name="T16" fmla="*/ 84 w 136"/>
                <a:gd name="T17" fmla="*/ 48 h 132"/>
                <a:gd name="T18" fmla="*/ 90 w 136"/>
                <a:gd name="T19" fmla="*/ 56 h 132"/>
                <a:gd name="T20" fmla="*/ 92 w 136"/>
                <a:gd name="T21" fmla="*/ 64 h 132"/>
                <a:gd name="T22" fmla="*/ 90 w 136"/>
                <a:gd name="T23" fmla="*/ 74 h 132"/>
                <a:gd name="T24" fmla="*/ 86 w 136"/>
                <a:gd name="T25" fmla="*/ 82 h 132"/>
                <a:gd name="T26" fmla="*/ 78 w 136"/>
                <a:gd name="T27" fmla="*/ 88 h 132"/>
                <a:gd name="T28" fmla="*/ 68 w 136"/>
                <a:gd name="T29" fmla="*/ 90 h 132"/>
                <a:gd name="T30" fmla="*/ 60 w 136"/>
                <a:gd name="T31" fmla="*/ 88 h 132"/>
                <a:gd name="T32" fmla="*/ 50 w 136"/>
                <a:gd name="T33" fmla="*/ 84 h 132"/>
                <a:gd name="T34" fmla="*/ 34 w 136"/>
                <a:gd name="T35" fmla="*/ 102 h 132"/>
                <a:gd name="T36" fmla="*/ 26 w 136"/>
                <a:gd name="T37" fmla="*/ 92 h 132"/>
                <a:gd name="T38" fmla="*/ 12 w 136"/>
                <a:gd name="T39" fmla="*/ 98 h 132"/>
                <a:gd name="T40" fmla="*/ 6 w 136"/>
                <a:gd name="T41" fmla="*/ 88 h 132"/>
                <a:gd name="T42" fmla="*/ 20 w 136"/>
                <a:gd name="T43" fmla="*/ 80 h 132"/>
                <a:gd name="T44" fmla="*/ 18 w 136"/>
                <a:gd name="T45" fmla="*/ 70 h 132"/>
                <a:gd name="T46" fmla="*/ 18 w 136"/>
                <a:gd name="T47" fmla="*/ 60 h 132"/>
                <a:gd name="T48" fmla="*/ 0 w 136"/>
                <a:gd name="T49" fmla="*/ 54 h 132"/>
                <a:gd name="T50" fmla="*/ 2 w 136"/>
                <a:gd name="T51" fmla="*/ 44 h 132"/>
                <a:gd name="T52" fmla="*/ 22 w 136"/>
                <a:gd name="T53" fmla="*/ 46 h 132"/>
                <a:gd name="T54" fmla="*/ 26 w 136"/>
                <a:gd name="T55" fmla="*/ 38 h 132"/>
                <a:gd name="T56" fmla="*/ 30 w 136"/>
                <a:gd name="T57" fmla="*/ 32 h 132"/>
                <a:gd name="T58" fmla="*/ 36 w 136"/>
                <a:gd name="T59" fmla="*/ 26 h 132"/>
                <a:gd name="T60" fmla="*/ 44 w 136"/>
                <a:gd name="T61" fmla="*/ 22 h 132"/>
                <a:gd name="T62" fmla="*/ 40 w 136"/>
                <a:gd name="T63" fmla="*/ 2 h 132"/>
                <a:gd name="T64" fmla="*/ 50 w 136"/>
                <a:gd name="T65" fmla="*/ 0 h 132"/>
                <a:gd name="T66" fmla="*/ 56 w 136"/>
                <a:gd name="T67" fmla="*/ 16 h 132"/>
                <a:gd name="T68" fmla="*/ 66 w 136"/>
                <a:gd name="T69" fmla="*/ 16 h 132"/>
                <a:gd name="T70" fmla="*/ 78 w 136"/>
                <a:gd name="T71" fmla="*/ 16 h 132"/>
                <a:gd name="T72" fmla="*/ 84 w 136"/>
                <a:gd name="T73" fmla="*/ 0 h 132"/>
                <a:gd name="T74" fmla="*/ 94 w 136"/>
                <a:gd name="T75" fmla="*/ 6 h 132"/>
                <a:gd name="T76" fmla="*/ 90 w 136"/>
                <a:gd name="T77" fmla="*/ 20 h 132"/>
                <a:gd name="T78" fmla="*/ 102 w 136"/>
                <a:gd name="T79" fmla="*/ 28 h 132"/>
                <a:gd name="T80" fmla="*/ 110 w 136"/>
                <a:gd name="T81" fmla="*/ 38 h 132"/>
                <a:gd name="T82" fmla="*/ 124 w 136"/>
                <a:gd name="T83" fmla="*/ 32 h 132"/>
                <a:gd name="T84" fmla="*/ 130 w 136"/>
                <a:gd name="T85" fmla="*/ 42 h 132"/>
                <a:gd name="T86" fmla="*/ 116 w 136"/>
                <a:gd name="T87" fmla="*/ 50 h 132"/>
                <a:gd name="T88" fmla="*/ 118 w 136"/>
                <a:gd name="T89" fmla="*/ 60 h 132"/>
                <a:gd name="T90" fmla="*/ 118 w 136"/>
                <a:gd name="T91" fmla="*/ 72 h 132"/>
                <a:gd name="T92" fmla="*/ 136 w 136"/>
                <a:gd name="T93" fmla="*/ 76 h 132"/>
                <a:gd name="T94" fmla="*/ 134 w 136"/>
                <a:gd name="T95" fmla="*/ 86 h 132"/>
                <a:gd name="T96" fmla="*/ 114 w 136"/>
                <a:gd name="T97" fmla="*/ 84 h 132"/>
                <a:gd name="T98" fmla="*/ 110 w 136"/>
                <a:gd name="T99" fmla="*/ 92 h 132"/>
                <a:gd name="T100" fmla="*/ 104 w 136"/>
                <a:gd name="T101" fmla="*/ 98 h 132"/>
                <a:gd name="T102" fmla="*/ 98 w 136"/>
                <a:gd name="T103" fmla="*/ 104 h 132"/>
                <a:gd name="T104" fmla="*/ 92 w 136"/>
                <a:gd name="T105" fmla="*/ 110 h 132"/>
                <a:gd name="T106" fmla="*/ 96 w 136"/>
                <a:gd name="T107" fmla="*/ 128 h 132"/>
                <a:gd name="T108" fmla="*/ 86 w 136"/>
                <a:gd name="T109" fmla="*/ 132 h 132"/>
                <a:gd name="T110" fmla="*/ 80 w 136"/>
                <a:gd name="T111" fmla="*/ 114 h 132"/>
                <a:gd name="T112" fmla="*/ 68 w 136"/>
                <a:gd name="T113" fmla="*/ 116 h 132"/>
                <a:gd name="T114" fmla="*/ 58 w 136"/>
                <a:gd name="T115" fmla="*/ 114 h 132"/>
                <a:gd name="T116" fmla="*/ 52 w 136"/>
                <a:gd name="T117" fmla="*/ 130 h 132"/>
                <a:gd name="T118" fmla="*/ 40 w 136"/>
                <a:gd name="T119" fmla="*/ 124 h 132"/>
                <a:gd name="T120" fmla="*/ 44 w 136"/>
                <a:gd name="T121" fmla="*/ 110 h 132"/>
                <a:gd name="T122" fmla="*/ 34 w 136"/>
                <a:gd name="T123" fmla="*/ 102 h 132"/>
                <a:gd name="T124" fmla="*/ 50 w 136"/>
                <a:gd name="T125" fmla="*/ 8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132">
                  <a:moveTo>
                    <a:pt x="50" y="84"/>
                  </a:moveTo>
                  <a:lnTo>
                    <a:pt x="46" y="76"/>
                  </a:lnTo>
                  <a:lnTo>
                    <a:pt x="42" y="66"/>
                  </a:lnTo>
                  <a:lnTo>
                    <a:pt x="44" y="58"/>
                  </a:lnTo>
                  <a:lnTo>
                    <a:pt x="50" y="50"/>
                  </a:lnTo>
                  <a:lnTo>
                    <a:pt x="56" y="44"/>
                  </a:lnTo>
                  <a:lnTo>
                    <a:pt x="66" y="42"/>
                  </a:lnTo>
                  <a:lnTo>
                    <a:pt x="76" y="42"/>
                  </a:lnTo>
                  <a:lnTo>
                    <a:pt x="84" y="48"/>
                  </a:lnTo>
                  <a:lnTo>
                    <a:pt x="90" y="56"/>
                  </a:lnTo>
                  <a:lnTo>
                    <a:pt x="92" y="64"/>
                  </a:lnTo>
                  <a:lnTo>
                    <a:pt x="90" y="74"/>
                  </a:lnTo>
                  <a:lnTo>
                    <a:pt x="86" y="82"/>
                  </a:lnTo>
                  <a:lnTo>
                    <a:pt x="78" y="88"/>
                  </a:lnTo>
                  <a:lnTo>
                    <a:pt x="68" y="90"/>
                  </a:lnTo>
                  <a:lnTo>
                    <a:pt x="60" y="88"/>
                  </a:lnTo>
                  <a:lnTo>
                    <a:pt x="50" y="84"/>
                  </a:lnTo>
                  <a:lnTo>
                    <a:pt x="34" y="102"/>
                  </a:lnTo>
                  <a:lnTo>
                    <a:pt x="26" y="92"/>
                  </a:lnTo>
                  <a:lnTo>
                    <a:pt x="12" y="98"/>
                  </a:lnTo>
                  <a:lnTo>
                    <a:pt x="6" y="88"/>
                  </a:lnTo>
                  <a:lnTo>
                    <a:pt x="20" y="80"/>
                  </a:lnTo>
                  <a:lnTo>
                    <a:pt x="18" y="70"/>
                  </a:lnTo>
                  <a:lnTo>
                    <a:pt x="18" y="60"/>
                  </a:lnTo>
                  <a:lnTo>
                    <a:pt x="0" y="54"/>
                  </a:lnTo>
                  <a:lnTo>
                    <a:pt x="2" y="44"/>
                  </a:lnTo>
                  <a:lnTo>
                    <a:pt x="22" y="46"/>
                  </a:lnTo>
                  <a:lnTo>
                    <a:pt x="26" y="38"/>
                  </a:lnTo>
                  <a:lnTo>
                    <a:pt x="30" y="32"/>
                  </a:lnTo>
                  <a:lnTo>
                    <a:pt x="36" y="26"/>
                  </a:lnTo>
                  <a:lnTo>
                    <a:pt x="44" y="22"/>
                  </a:lnTo>
                  <a:lnTo>
                    <a:pt x="40" y="2"/>
                  </a:lnTo>
                  <a:lnTo>
                    <a:pt x="50" y="0"/>
                  </a:lnTo>
                  <a:lnTo>
                    <a:pt x="56" y="16"/>
                  </a:lnTo>
                  <a:lnTo>
                    <a:pt x="66" y="16"/>
                  </a:lnTo>
                  <a:lnTo>
                    <a:pt x="78" y="16"/>
                  </a:lnTo>
                  <a:lnTo>
                    <a:pt x="84" y="0"/>
                  </a:lnTo>
                  <a:lnTo>
                    <a:pt x="94" y="6"/>
                  </a:lnTo>
                  <a:lnTo>
                    <a:pt x="90" y="20"/>
                  </a:lnTo>
                  <a:lnTo>
                    <a:pt x="102" y="28"/>
                  </a:lnTo>
                  <a:lnTo>
                    <a:pt x="110" y="38"/>
                  </a:lnTo>
                  <a:lnTo>
                    <a:pt x="124" y="32"/>
                  </a:lnTo>
                  <a:lnTo>
                    <a:pt x="130" y="42"/>
                  </a:lnTo>
                  <a:lnTo>
                    <a:pt x="116" y="50"/>
                  </a:lnTo>
                  <a:lnTo>
                    <a:pt x="118" y="60"/>
                  </a:lnTo>
                  <a:lnTo>
                    <a:pt x="118" y="72"/>
                  </a:lnTo>
                  <a:lnTo>
                    <a:pt x="136" y="76"/>
                  </a:lnTo>
                  <a:lnTo>
                    <a:pt x="134" y="86"/>
                  </a:lnTo>
                  <a:lnTo>
                    <a:pt x="114" y="84"/>
                  </a:lnTo>
                  <a:lnTo>
                    <a:pt x="110" y="92"/>
                  </a:lnTo>
                  <a:lnTo>
                    <a:pt x="104" y="98"/>
                  </a:lnTo>
                  <a:lnTo>
                    <a:pt x="98" y="104"/>
                  </a:lnTo>
                  <a:lnTo>
                    <a:pt x="92" y="110"/>
                  </a:lnTo>
                  <a:lnTo>
                    <a:pt x="96" y="128"/>
                  </a:lnTo>
                  <a:lnTo>
                    <a:pt x="86" y="132"/>
                  </a:lnTo>
                  <a:lnTo>
                    <a:pt x="80" y="114"/>
                  </a:lnTo>
                  <a:lnTo>
                    <a:pt x="68" y="116"/>
                  </a:lnTo>
                  <a:lnTo>
                    <a:pt x="58" y="114"/>
                  </a:lnTo>
                  <a:lnTo>
                    <a:pt x="52" y="130"/>
                  </a:lnTo>
                  <a:lnTo>
                    <a:pt x="40" y="124"/>
                  </a:lnTo>
                  <a:lnTo>
                    <a:pt x="44" y="110"/>
                  </a:lnTo>
                  <a:lnTo>
                    <a:pt x="34" y="102"/>
                  </a:lnTo>
                  <a:lnTo>
                    <a:pt x="50" y="84"/>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191" name="Freeform 206"/>
            <p:cNvSpPr>
              <a:spLocks/>
            </p:cNvSpPr>
            <p:nvPr/>
          </p:nvSpPr>
          <p:spPr bwMode="gray">
            <a:xfrm>
              <a:off x="2958" y="2526"/>
              <a:ext cx="112" cy="114"/>
            </a:xfrm>
            <a:custGeom>
              <a:avLst/>
              <a:gdLst>
                <a:gd name="T0" fmla="*/ 38 w 112"/>
                <a:gd name="T1" fmla="*/ 68 h 114"/>
                <a:gd name="T2" fmla="*/ 34 w 112"/>
                <a:gd name="T3" fmla="*/ 62 h 114"/>
                <a:gd name="T4" fmla="*/ 34 w 112"/>
                <a:gd name="T5" fmla="*/ 54 h 114"/>
                <a:gd name="T6" fmla="*/ 38 w 112"/>
                <a:gd name="T7" fmla="*/ 46 h 114"/>
                <a:gd name="T8" fmla="*/ 44 w 112"/>
                <a:gd name="T9" fmla="*/ 40 h 114"/>
                <a:gd name="T10" fmla="*/ 50 w 112"/>
                <a:gd name="T11" fmla="*/ 36 h 114"/>
                <a:gd name="T12" fmla="*/ 58 w 112"/>
                <a:gd name="T13" fmla="*/ 36 h 114"/>
                <a:gd name="T14" fmla="*/ 66 w 112"/>
                <a:gd name="T15" fmla="*/ 40 h 114"/>
                <a:gd name="T16" fmla="*/ 72 w 112"/>
                <a:gd name="T17" fmla="*/ 46 h 114"/>
                <a:gd name="T18" fmla="*/ 76 w 112"/>
                <a:gd name="T19" fmla="*/ 52 h 114"/>
                <a:gd name="T20" fmla="*/ 76 w 112"/>
                <a:gd name="T21" fmla="*/ 60 h 114"/>
                <a:gd name="T22" fmla="*/ 72 w 112"/>
                <a:gd name="T23" fmla="*/ 68 h 114"/>
                <a:gd name="T24" fmla="*/ 68 w 112"/>
                <a:gd name="T25" fmla="*/ 74 h 114"/>
                <a:gd name="T26" fmla="*/ 60 w 112"/>
                <a:gd name="T27" fmla="*/ 78 h 114"/>
                <a:gd name="T28" fmla="*/ 52 w 112"/>
                <a:gd name="T29" fmla="*/ 78 h 114"/>
                <a:gd name="T30" fmla="*/ 44 w 112"/>
                <a:gd name="T31" fmla="*/ 74 h 114"/>
                <a:gd name="T32" fmla="*/ 38 w 112"/>
                <a:gd name="T33" fmla="*/ 68 h 114"/>
                <a:gd name="T34" fmla="*/ 22 w 112"/>
                <a:gd name="T35" fmla="*/ 80 h 114"/>
                <a:gd name="T36" fmla="*/ 16 w 112"/>
                <a:gd name="T37" fmla="*/ 72 h 114"/>
                <a:gd name="T38" fmla="*/ 2 w 112"/>
                <a:gd name="T39" fmla="*/ 74 h 114"/>
                <a:gd name="T40" fmla="*/ 0 w 112"/>
                <a:gd name="T41" fmla="*/ 64 h 114"/>
                <a:gd name="T42" fmla="*/ 14 w 112"/>
                <a:gd name="T43" fmla="*/ 60 h 114"/>
                <a:gd name="T44" fmla="*/ 14 w 112"/>
                <a:gd name="T45" fmla="*/ 50 h 114"/>
                <a:gd name="T46" fmla="*/ 16 w 112"/>
                <a:gd name="T47" fmla="*/ 42 h 114"/>
                <a:gd name="T48" fmla="*/ 2 w 112"/>
                <a:gd name="T49" fmla="*/ 34 h 114"/>
                <a:gd name="T50" fmla="*/ 6 w 112"/>
                <a:gd name="T51" fmla="*/ 26 h 114"/>
                <a:gd name="T52" fmla="*/ 22 w 112"/>
                <a:gd name="T53" fmla="*/ 32 h 114"/>
                <a:gd name="T54" fmla="*/ 26 w 112"/>
                <a:gd name="T55" fmla="*/ 26 h 114"/>
                <a:gd name="T56" fmla="*/ 32 w 112"/>
                <a:gd name="T57" fmla="*/ 22 h 114"/>
                <a:gd name="T58" fmla="*/ 38 w 112"/>
                <a:gd name="T59" fmla="*/ 18 h 114"/>
                <a:gd name="T60" fmla="*/ 44 w 112"/>
                <a:gd name="T61" fmla="*/ 16 h 114"/>
                <a:gd name="T62" fmla="*/ 44 w 112"/>
                <a:gd name="T63" fmla="*/ 0 h 114"/>
                <a:gd name="T64" fmla="*/ 52 w 112"/>
                <a:gd name="T65" fmla="*/ 0 h 114"/>
                <a:gd name="T66" fmla="*/ 56 w 112"/>
                <a:gd name="T67" fmla="*/ 14 h 114"/>
                <a:gd name="T68" fmla="*/ 64 w 112"/>
                <a:gd name="T69" fmla="*/ 16 h 114"/>
                <a:gd name="T70" fmla="*/ 72 w 112"/>
                <a:gd name="T71" fmla="*/ 18 h 114"/>
                <a:gd name="T72" fmla="*/ 82 w 112"/>
                <a:gd name="T73" fmla="*/ 6 h 114"/>
                <a:gd name="T74" fmla="*/ 90 w 112"/>
                <a:gd name="T75" fmla="*/ 12 h 114"/>
                <a:gd name="T76" fmla="*/ 84 w 112"/>
                <a:gd name="T77" fmla="*/ 24 h 114"/>
                <a:gd name="T78" fmla="*/ 90 w 112"/>
                <a:gd name="T79" fmla="*/ 32 h 114"/>
                <a:gd name="T80" fmla="*/ 96 w 112"/>
                <a:gd name="T81" fmla="*/ 42 h 114"/>
                <a:gd name="T82" fmla="*/ 108 w 112"/>
                <a:gd name="T83" fmla="*/ 40 h 114"/>
                <a:gd name="T84" fmla="*/ 112 w 112"/>
                <a:gd name="T85" fmla="*/ 50 h 114"/>
                <a:gd name="T86" fmla="*/ 98 w 112"/>
                <a:gd name="T87" fmla="*/ 54 h 114"/>
                <a:gd name="T88" fmla="*/ 98 w 112"/>
                <a:gd name="T89" fmla="*/ 62 h 114"/>
                <a:gd name="T90" fmla="*/ 96 w 112"/>
                <a:gd name="T91" fmla="*/ 72 h 114"/>
                <a:gd name="T92" fmla="*/ 108 w 112"/>
                <a:gd name="T93" fmla="*/ 78 h 114"/>
                <a:gd name="T94" fmla="*/ 106 w 112"/>
                <a:gd name="T95" fmla="*/ 86 h 114"/>
                <a:gd name="T96" fmla="*/ 90 w 112"/>
                <a:gd name="T97" fmla="*/ 82 h 114"/>
                <a:gd name="T98" fmla="*/ 86 w 112"/>
                <a:gd name="T99" fmla="*/ 86 h 114"/>
                <a:gd name="T100" fmla="*/ 80 w 112"/>
                <a:gd name="T101" fmla="*/ 92 h 114"/>
                <a:gd name="T102" fmla="*/ 74 w 112"/>
                <a:gd name="T103" fmla="*/ 94 h 114"/>
                <a:gd name="T104" fmla="*/ 68 w 112"/>
                <a:gd name="T105" fmla="*/ 98 h 114"/>
                <a:gd name="T106" fmla="*/ 68 w 112"/>
                <a:gd name="T107" fmla="*/ 114 h 114"/>
                <a:gd name="T108" fmla="*/ 58 w 112"/>
                <a:gd name="T109" fmla="*/ 114 h 114"/>
                <a:gd name="T110" fmla="*/ 56 w 112"/>
                <a:gd name="T111" fmla="*/ 98 h 114"/>
                <a:gd name="T112" fmla="*/ 46 w 112"/>
                <a:gd name="T113" fmla="*/ 98 h 114"/>
                <a:gd name="T114" fmla="*/ 38 w 112"/>
                <a:gd name="T115" fmla="*/ 96 h 114"/>
                <a:gd name="T116" fmla="*/ 30 w 112"/>
                <a:gd name="T117" fmla="*/ 106 h 114"/>
                <a:gd name="T118" fmla="*/ 22 w 112"/>
                <a:gd name="T119" fmla="*/ 100 h 114"/>
                <a:gd name="T120" fmla="*/ 28 w 112"/>
                <a:gd name="T121" fmla="*/ 88 h 114"/>
                <a:gd name="T122" fmla="*/ 22 w 112"/>
                <a:gd name="T123" fmla="*/ 80 h 114"/>
                <a:gd name="T124" fmla="*/ 38 w 112"/>
                <a:gd name="T125" fmla="*/ 6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 h="114">
                  <a:moveTo>
                    <a:pt x="38" y="68"/>
                  </a:moveTo>
                  <a:lnTo>
                    <a:pt x="34" y="62"/>
                  </a:lnTo>
                  <a:lnTo>
                    <a:pt x="34" y="54"/>
                  </a:lnTo>
                  <a:lnTo>
                    <a:pt x="38" y="46"/>
                  </a:lnTo>
                  <a:lnTo>
                    <a:pt x="44" y="40"/>
                  </a:lnTo>
                  <a:lnTo>
                    <a:pt x="50" y="36"/>
                  </a:lnTo>
                  <a:lnTo>
                    <a:pt x="58" y="36"/>
                  </a:lnTo>
                  <a:lnTo>
                    <a:pt x="66" y="40"/>
                  </a:lnTo>
                  <a:lnTo>
                    <a:pt x="72" y="46"/>
                  </a:lnTo>
                  <a:lnTo>
                    <a:pt x="76" y="52"/>
                  </a:lnTo>
                  <a:lnTo>
                    <a:pt x="76" y="60"/>
                  </a:lnTo>
                  <a:lnTo>
                    <a:pt x="72" y="68"/>
                  </a:lnTo>
                  <a:lnTo>
                    <a:pt x="68" y="74"/>
                  </a:lnTo>
                  <a:lnTo>
                    <a:pt x="60" y="78"/>
                  </a:lnTo>
                  <a:lnTo>
                    <a:pt x="52" y="78"/>
                  </a:lnTo>
                  <a:lnTo>
                    <a:pt x="44" y="74"/>
                  </a:lnTo>
                  <a:lnTo>
                    <a:pt x="38" y="68"/>
                  </a:lnTo>
                  <a:lnTo>
                    <a:pt x="22" y="80"/>
                  </a:lnTo>
                  <a:lnTo>
                    <a:pt x="16" y="72"/>
                  </a:lnTo>
                  <a:lnTo>
                    <a:pt x="2" y="74"/>
                  </a:lnTo>
                  <a:lnTo>
                    <a:pt x="0" y="64"/>
                  </a:lnTo>
                  <a:lnTo>
                    <a:pt x="14" y="60"/>
                  </a:lnTo>
                  <a:lnTo>
                    <a:pt x="14" y="50"/>
                  </a:lnTo>
                  <a:lnTo>
                    <a:pt x="16" y="42"/>
                  </a:lnTo>
                  <a:lnTo>
                    <a:pt x="2" y="34"/>
                  </a:lnTo>
                  <a:lnTo>
                    <a:pt x="6" y="26"/>
                  </a:lnTo>
                  <a:lnTo>
                    <a:pt x="22" y="32"/>
                  </a:lnTo>
                  <a:lnTo>
                    <a:pt x="26" y="26"/>
                  </a:lnTo>
                  <a:lnTo>
                    <a:pt x="32" y="22"/>
                  </a:lnTo>
                  <a:lnTo>
                    <a:pt x="38" y="18"/>
                  </a:lnTo>
                  <a:lnTo>
                    <a:pt x="44" y="16"/>
                  </a:lnTo>
                  <a:lnTo>
                    <a:pt x="44" y="0"/>
                  </a:lnTo>
                  <a:lnTo>
                    <a:pt x="52" y="0"/>
                  </a:lnTo>
                  <a:lnTo>
                    <a:pt x="56" y="14"/>
                  </a:lnTo>
                  <a:lnTo>
                    <a:pt x="64" y="16"/>
                  </a:lnTo>
                  <a:lnTo>
                    <a:pt x="72" y="18"/>
                  </a:lnTo>
                  <a:lnTo>
                    <a:pt x="82" y="6"/>
                  </a:lnTo>
                  <a:lnTo>
                    <a:pt x="90" y="12"/>
                  </a:lnTo>
                  <a:lnTo>
                    <a:pt x="84" y="24"/>
                  </a:lnTo>
                  <a:lnTo>
                    <a:pt x="90" y="32"/>
                  </a:lnTo>
                  <a:lnTo>
                    <a:pt x="96" y="42"/>
                  </a:lnTo>
                  <a:lnTo>
                    <a:pt x="108" y="40"/>
                  </a:lnTo>
                  <a:lnTo>
                    <a:pt x="112" y="50"/>
                  </a:lnTo>
                  <a:lnTo>
                    <a:pt x="98" y="54"/>
                  </a:lnTo>
                  <a:lnTo>
                    <a:pt x="98" y="62"/>
                  </a:lnTo>
                  <a:lnTo>
                    <a:pt x="96" y="72"/>
                  </a:lnTo>
                  <a:lnTo>
                    <a:pt x="108" y="78"/>
                  </a:lnTo>
                  <a:lnTo>
                    <a:pt x="106" y="86"/>
                  </a:lnTo>
                  <a:lnTo>
                    <a:pt x="90" y="82"/>
                  </a:lnTo>
                  <a:lnTo>
                    <a:pt x="86" y="86"/>
                  </a:lnTo>
                  <a:lnTo>
                    <a:pt x="80" y="92"/>
                  </a:lnTo>
                  <a:lnTo>
                    <a:pt x="74" y="94"/>
                  </a:lnTo>
                  <a:lnTo>
                    <a:pt x="68" y="98"/>
                  </a:lnTo>
                  <a:lnTo>
                    <a:pt x="68" y="114"/>
                  </a:lnTo>
                  <a:lnTo>
                    <a:pt x="58" y="114"/>
                  </a:lnTo>
                  <a:lnTo>
                    <a:pt x="56" y="98"/>
                  </a:lnTo>
                  <a:lnTo>
                    <a:pt x="46" y="98"/>
                  </a:lnTo>
                  <a:lnTo>
                    <a:pt x="38" y="96"/>
                  </a:lnTo>
                  <a:lnTo>
                    <a:pt x="30" y="106"/>
                  </a:lnTo>
                  <a:lnTo>
                    <a:pt x="22" y="100"/>
                  </a:lnTo>
                  <a:lnTo>
                    <a:pt x="28" y="88"/>
                  </a:lnTo>
                  <a:lnTo>
                    <a:pt x="22" y="80"/>
                  </a:lnTo>
                  <a:lnTo>
                    <a:pt x="38" y="68"/>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192" name="Freeform 207"/>
            <p:cNvSpPr>
              <a:spLocks/>
            </p:cNvSpPr>
            <p:nvPr/>
          </p:nvSpPr>
          <p:spPr bwMode="gray">
            <a:xfrm>
              <a:off x="3112" y="2662"/>
              <a:ext cx="104" cy="102"/>
            </a:xfrm>
            <a:custGeom>
              <a:avLst/>
              <a:gdLst>
                <a:gd name="T0" fmla="*/ 42 w 104"/>
                <a:gd name="T1" fmla="*/ 68 h 102"/>
                <a:gd name="T2" fmla="*/ 38 w 104"/>
                <a:gd name="T3" fmla="*/ 62 h 102"/>
                <a:gd name="T4" fmla="*/ 34 w 104"/>
                <a:gd name="T5" fmla="*/ 56 h 102"/>
                <a:gd name="T6" fmla="*/ 32 w 104"/>
                <a:gd name="T7" fmla="*/ 50 h 102"/>
                <a:gd name="T8" fmla="*/ 34 w 104"/>
                <a:gd name="T9" fmla="*/ 42 h 102"/>
                <a:gd name="T10" fmla="*/ 40 w 104"/>
                <a:gd name="T11" fmla="*/ 36 h 102"/>
                <a:gd name="T12" fmla="*/ 46 w 104"/>
                <a:gd name="T13" fmla="*/ 32 h 102"/>
                <a:gd name="T14" fmla="*/ 52 w 104"/>
                <a:gd name="T15" fmla="*/ 32 h 102"/>
                <a:gd name="T16" fmla="*/ 60 w 104"/>
                <a:gd name="T17" fmla="*/ 34 h 102"/>
                <a:gd name="T18" fmla="*/ 66 w 104"/>
                <a:gd name="T19" fmla="*/ 38 h 102"/>
                <a:gd name="T20" fmla="*/ 70 w 104"/>
                <a:gd name="T21" fmla="*/ 44 h 102"/>
                <a:gd name="T22" fmla="*/ 70 w 104"/>
                <a:gd name="T23" fmla="*/ 52 h 102"/>
                <a:gd name="T24" fmla="*/ 68 w 104"/>
                <a:gd name="T25" fmla="*/ 60 h 102"/>
                <a:gd name="T26" fmla="*/ 64 w 104"/>
                <a:gd name="T27" fmla="*/ 66 h 102"/>
                <a:gd name="T28" fmla="*/ 58 w 104"/>
                <a:gd name="T29" fmla="*/ 68 h 102"/>
                <a:gd name="T30" fmla="*/ 50 w 104"/>
                <a:gd name="T31" fmla="*/ 70 h 102"/>
                <a:gd name="T32" fmla="*/ 42 w 104"/>
                <a:gd name="T33" fmla="*/ 68 h 102"/>
                <a:gd name="T34" fmla="*/ 34 w 104"/>
                <a:gd name="T35" fmla="*/ 84 h 102"/>
                <a:gd name="T36" fmla="*/ 26 w 104"/>
                <a:gd name="T37" fmla="*/ 80 h 102"/>
                <a:gd name="T38" fmla="*/ 16 w 104"/>
                <a:gd name="T39" fmla="*/ 86 h 102"/>
                <a:gd name="T40" fmla="*/ 10 w 104"/>
                <a:gd name="T41" fmla="*/ 80 h 102"/>
                <a:gd name="T42" fmla="*/ 20 w 104"/>
                <a:gd name="T43" fmla="*/ 70 h 102"/>
                <a:gd name="T44" fmla="*/ 16 w 104"/>
                <a:gd name="T45" fmla="*/ 64 h 102"/>
                <a:gd name="T46" fmla="*/ 14 w 104"/>
                <a:gd name="T47" fmla="*/ 56 h 102"/>
                <a:gd name="T48" fmla="*/ 0 w 104"/>
                <a:gd name="T49" fmla="*/ 56 h 102"/>
                <a:gd name="T50" fmla="*/ 0 w 104"/>
                <a:gd name="T51" fmla="*/ 48 h 102"/>
                <a:gd name="T52" fmla="*/ 14 w 104"/>
                <a:gd name="T53" fmla="*/ 46 h 102"/>
                <a:gd name="T54" fmla="*/ 18 w 104"/>
                <a:gd name="T55" fmla="*/ 32 h 102"/>
                <a:gd name="T56" fmla="*/ 26 w 104"/>
                <a:gd name="T57" fmla="*/ 22 h 102"/>
                <a:gd name="T58" fmla="*/ 18 w 104"/>
                <a:gd name="T59" fmla="*/ 10 h 102"/>
                <a:gd name="T60" fmla="*/ 26 w 104"/>
                <a:gd name="T61" fmla="*/ 6 h 102"/>
                <a:gd name="T62" fmla="*/ 34 w 104"/>
                <a:gd name="T63" fmla="*/ 16 h 102"/>
                <a:gd name="T64" fmla="*/ 42 w 104"/>
                <a:gd name="T65" fmla="*/ 14 h 102"/>
                <a:gd name="T66" fmla="*/ 50 w 104"/>
                <a:gd name="T67" fmla="*/ 12 h 102"/>
                <a:gd name="T68" fmla="*/ 52 w 104"/>
                <a:gd name="T69" fmla="*/ 0 h 102"/>
                <a:gd name="T70" fmla="*/ 60 w 104"/>
                <a:gd name="T71" fmla="*/ 0 h 102"/>
                <a:gd name="T72" fmla="*/ 60 w 104"/>
                <a:gd name="T73" fmla="*/ 14 h 102"/>
                <a:gd name="T74" fmla="*/ 70 w 104"/>
                <a:gd name="T75" fmla="*/ 16 h 102"/>
                <a:gd name="T76" fmla="*/ 78 w 104"/>
                <a:gd name="T77" fmla="*/ 22 h 102"/>
                <a:gd name="T78" fmla="*/ 86 w 104"/>
                <a:gd name="T79" fmla="*/ 14 h 102"/>
                <a:gd name="T80" fmla="*/ 94 w 104"/>
                <a:gd name="T81" fmla="*/ 22 h 102"/>
                <a:gd name="T82" fmla="*/ 84 w 104"/>
                <a:gd name="T83" fmla="*/ 30 h 102"/>
                <a:gd name="T84" fmla="*/ 88 w 104"/>
                <a:gd name="T85" fmla="*/ 38 h 102"/>
                <a:gd name="T86" fmla="*/ 90 w 104"/>
                <a:gd name="T87" fmla="*/ 44 h 102"/>
                <a:gd name="T88" fmla="*/ 104 w 104"/>
                <a:gd name="T89" fmla="*/ 46 h 102"/>
                <a:gd name="T90" fmla="*/ 104 w 104"/>
                <a:gd name="T91" fmla="*/ 54 h 102"/>
                <a:gd name="T92" fmla="*/ 90 w 104"/>
                <a:gd name="T93" fmla="*/ 56 h 102"/>
                <a:gd name="T94" fmla="*/ 86 w 104"/>
                <a:gd name="T95" fmla="*/ 68 h 102"/>
                <a:gd name="T96" fmla="*/ 78 w 104"/>
                <a:gd name="T97" fmla="*/ 78 h 102"/>
                <a:gd name="T98" fmla="*/ 86 w 104"/>
                <a:gd name="T99" fmla="*/ 92 h 102"/>
                <a:gd name="T100" fmla="*/ 78 w 104"/>
                <a:gd name="T101" fmla="*/ 96 h 102"/>
                <a:gd name="T102" fmla="*/ 70 w 104"/>
                <a:gd name="T103" fmla="*/ 84 h 102"/>
                <a:gd name="T104" fmla="*/ 62 w 104"/>
                <a:gd name="T105" fmla="*/ 88 h 102"/>
                <a:gd name="T106" fmla="*/ 54 w 104"/>
                <a:gd name="T107" fmla="*/ 88 h 102"/>
                <a:gd name="T108" fmla="*/ 52 w 104"/>
                <a:gd name="T109" fmla="*/ 102 h 102"/>
                <a:gd name="T110" fmla="*/ 44 w 104"/>
                <a:gd name="T111" fmla="*/ 100 h 102"/>
                <a:gd name="T112" fmla="*/ 44 w 104"/>
                <a:gd name="T113" fmla="*/ 88 h 102"/>
                <a:gd name="T114" fmla="*/ 34 w 104"/>
                <a:gd name="T115" fmla="*/ 84 h 102"/>
                <a:gd name="T116" fmla="*/ 42 w 104"/>
                <a:gd name="T117" fmla="*/ 6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 h="102">
                  <a:moveTo>
                    <a:pt x="42" y="68"/>
                  </a:moveTo>
                  <a:lnTo>
                    <a:pt x="38" y="62"/>
                  </a:lnTo>
                  <a:lnTo>
                    <a:pt x="34" y="56"/>
                  </a:lnTo>
                  <a:lnTo>
                    <a:pt x="32" y="50"/>
                  </a:lnTo>
                  <a:lnTo>
                    <a:pt x="34" y="42"/>
                  </a:lnTo>
                  <a:lnTo>
                    <a:pt x="40" y="36"/>
                  </a:lnTo>
                  <a:lnTo>
                    <a:pt x="46" y="32"/>
                  </a:lnTo>
                  <a:lnTo>
                    <a:pt x="52" y="32"/>
                  </a:lnTo>
                  <a:lnTo>
                    <a:pt x="60" y="34"/>
                  </a:lnTo>
                  <a:lnTo>
                    <a:pt x="66" y="38"/>
                  </a:lnTo>
                  <a:lnTo>
                    <a:pt x="70" y="44"/>
                  </a:lnTo>
                  <a:lnTo>
                    <a:pt x="70" y="52"/>
                  </a:lnTo>
                  <a:lnTo>
                    <a:pt x="68" y="60"/>
                  </a:lnTo>
                  <a:lnTo>
                    <a:pt x="64" y="66"/>
                  </a:lnTo>
                  <a:lnTo>
                    <a:pt x="58" y="68"/>
                  </a:lnTo>
                  <a:lnTo>
                    <a:pt x="50" y="70"/>
                  </a:lnTo>
                  <a:lnTo>
                    <a:pt x="42" y="68"/>
                  </a:lnTo>
                  <a:lnTo>
                    <a:pt x="34" y="84"/>
                  </a:lnTo>
                  <a:lnTo>
                    <a:pt x="26" y="80"/>
                  </a:lnTo>
                  <a:lnTo>
                    <a:pt x="16" y="86"/>
                  </a:lnTo>
                  <a:lnTo>
                    <a:pt x="10" y="80"/>
                  </a:lnTo>
                  <a:lnTo>
                    <a:pt x="20" y="70"/>
                  </a:lnTo>
                  <a:lnTo>
                    <a:pt x="16" y="64"/>
                  </a:lnTo>
                  <a:lnTo>
                    <a:pt x="14" y="56"/>
                  </a:lnTo>
                  <a:lnTo>
                    <a:pt x="0" y="56"/>
                  </a:lnTo>
                  <a:lnTo>
                    <a:pt x="0" y="48"/>
                  </a:lnTo>
                  <a:lnTo>
                    <a:pt x="14" y="46"/>
                  </a:lnTo>
                  <a:lnTo>
                    <a:pt x="18" y="32"/>
                  </a:lnTo>
                  <a:lnTo>
                    <a:pt x="26" y="22"/>
                  </a:lnTo>
                  <a:lnTo>
                    <a:pt x="18" y="10"/>
                  </a:lnTo>
                  <a:lnTo>
                    <a:pt x="26" y="6"/>
                  </a:lnTo>
                  <a:lnTo>
                    <a:pt x="34" y="16"/>
                  </a:lnTo>
                  <a:lnTo>
                    <a:pt x="42" y="14"/>
                  </a:lnTo>
                  <a:lnTo>
                    <a:pt x="50" y="12"/>
                  </a:lnTo>
                  <a:lnTo>
                    <a:pt x="52" y="0"/>
                  </a:lnTo>
                  <a:lnTo>
                    <a:pt x="60" y="0"/>
                  </a:lnTo>
                  <a:lnTo>
                    <a:pt x="60" y="14"/>
                  </a:lnTo>
                  <a:lnTo>
                    <a:pt x="70" y="16"/>
                  </a:lnTo>
                  <a:lnTo>
                    <a:pt x="78" y="22"/>
                  </a:lnTo>
                  <a:lnTo>
                    <a:pt x="86" y="14"/>
                  </a:lnTo>
                  <a:lnTo>
                    <a:pt x="94" y="22"/>
                  </a:lnTo>
                  <a:lnTo>
                    <a:pt x="84" y="30"/>
                  </a:lnTo>
                  <a:lnTo>
                    <a:pt x="88" y="38"/>
                  </a:lnTo>
                  <a:lnTo>
                    <a:pt x="90" y="44"/>
                  </a:lnTo>
                  <a:lnTo>
                    <a:pt x="104" y="46"/>
                  </a:lnTo>
                  <a:lnTo>
                    <a:pt x="104" y="54"/>
                  </a:lnTo>
                  <a:lnTo>
                    <a:pt x="90" y="56"/>
                  </a:lnTo>
                  <a:lnTo>
                    <a:pt x="86" y="68"/>
                  </a:lnTo>
                  <a:lnTo>
                    <a:pt x="78" y="78"/>
                  </a:lnTo>
                  <a:lnTo>
                    <a:pt x="86" y="92"/>
                  </a:lnTo>
                  <a:lnTo>
                    <a:pt x="78" y="96"/>
                  </a:lnTo>
                  <a:lnTo>
                    <a:pt x="70" y="84"/>
                  </a:lnTo>
                  <a:lnTo>
                    <a:pt x="62" y="88"/>
                  </a:lnTo>
                  <a:lnTo>
                    <a:pt x="54" y="88"/>
                  </a:lnTo>
                  <a:lnTo>
                    <a:pt x="52" y="102"/>
                  </a:lnTo>
                  <a:lnTo>
                    <a:pt x="44" y="100"/>
                  </a:lnTo>
                  <a:lnTo>
                    <a:pt x="44" y="88"/>
                  </a:lnTo>
                  <a:lnTo>
                    <a:pt x="34" y="84"/>
                  </a:lnTo>
                  <a:lnTo>
                    <a:pt x="42" y="68"/>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grpSp>
      <p:sp>
        <p:nvSpPr>
          <p:cNvPr id="193" name="Trapezoid 192"/>
          <p:cNvSpPr/>
          <p:nvPr/>
        </p:nvSpPr>
        <p:spPr>
          <a:xfrm rot="5400000">
            <a:off x="3631321" y="2766951"/>
            <a:ext cx="5221067" cy="1645560"/>
          </a:xfrm>
          <a:prstGeom prst="trapezoid">
            <a:avLst/>
          </a:prstGeom>
          <a:solidFill>
            <a:schemeClr val="accent2">
              <a:alpha val="25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lIns="121899" tIns="60949" rIns="121899" bIns="60949" anchor="ctr"/>
          <a:lstStyle/>
          <a:p>
            <a:pPr algn="ctr" defTabSz="914363" fontAlgn="auto">
              <a:spcBef>
                <a:spcPts val="0"/>
              </a:spcBef>
              <a:spcAft>
                <a:spcPts val="0"/>
              </a:spcAft>
              <a:defRPr/>
            </a:pPr>
            <a:r>
              <a:rPr lang="en-US" b="1" dirty="0" smtClean="0">
                <a:solidFill>
                  <a:schemeClr val="tx1">
                    <a:alpha val="99000"/>
                  </a:schemeClr>
                </a:solidFill>
                <a:latin typeface="Segoe Light" charset="0"/>
              </a:rPr>
              <a:t>Process &amp;</a:t>
            </a:r>
          </a:p>
          <a:p>
            <a:pPr algn="ctr" defTabSz="914363" fontAlgn="auto">
              <a:spcBef>
                <a:spcPts val="0"/>
              </a:spcBef>
              <a:spcAft>
                <a:spcPts val="0"/>
              </a:spcAft>
              <a:defRPr/>
            </a:pPr>
            <a:r>
              <a:rPr lang="en-US" b="1" dirty="0" smtClean="0">
                <a:solidFill>
                  <a:schemeClr val="tx1">
                    <a:alpha val="99000"/>
                  </a:schemeClr>
                </a:solidFill>
                <a:latin typeface="Segoe Light" charset="0"/>
              </a:rPr>
              <a:t>Automation</a:t>
            </a:r>
            <a:endParaRPr lang="en-US" b="1" dirty="0">
              <a:solidFill>
                <a:schemeClr val="tx1">
                  <a:alpha val="99000"/>
                </a:schemeClr>
              </a:solidFill>
              <a:latin typeface="Segoe Light" charset="0"/>
            </a:endParaRPr>
          </a:p>
          <a:p>
            <a:pPr algn="ctr" defTabSz="914363" fontAlgn="auto">
              <a:spcBef>
                <a:spcPts val="0"/>
              </a:spcBef>
              <a:spcAft>
                <a:spcPts val="0"/>
              </a:spcAft>
              <a:defRPr/>
            </a:pPr>
            <a:endParaRPr lang="en-US" sz="1400" dirty="0">
              <a:solidFill>
                <a:schemeClr val="tx1">
                  <a:alpha val="99000"/>
                </a:schemeClr>
              </a:solidFill>
              <a:latin typeface="Segoe Light" charset="0"/>
            </a:endParaRPr>
          </a:p>
        </p:txBody>
      </p:sp>
      <p:sp>
        <p:nvSpPr>
          <p:cNvPr id="53266" name="Freeform 132"/>
          <p:cNvSpPr>
            <a:spLocks/>
          </p:cNvSpPr>
          <p:nvPr/>
        </p:nvSpPr>
        <p:spPr bwMode="gray">
          <a:xfrm>
            <a:off x="5723055" y="4115954"/>
            <a:ext cx="1060014" cy="249415"/>
          </a:xfrm>
          <a:custGeom>
            <a:avLst/>
            <a:gdLst>
              <a:gd name="T0" fmla="*/ 2147483647 w 364"/>
              <a:gd name="T1" fmla="*/ 2147483647 h 86"/>
              <a:gd name="T2" fmla="*/ 2147483647 w 364"/>
              <a:gd name="T3" fmla="*/ 2147483647 h 86"/>
              <a:gd name="T4" fmla="*/ 2147483647 w 364"/>
              <a:gd name="T5" fmla="*/ 2147483647 h 86"/>
              <a:gd name="T6" fmla="*/ 2147483647 w 364"/>
              <a:gd name="T7" fmla="*/ 2147483647 h 86"/>
              <a:gd name="T8" fmla="*/ 2147483647 w 364"/>
              <a:gd name="T9" fmla="*/ 2147483647 h 86"/>
              <a:gd name="T10" fmla="*/ 2147483647 w 364"/>
              <a:gd name="T11" fmla="*/ 2147483647 h 86"/>
              <a:gd name="T12" fmla="*/ 2147483647 w 364"/>
              <a:gd name="T13" fmla="*/ 2147483647 h 86"/>
              <a:gd name="T14" fmla="*/ 2147483647 w 364"/>
              <a:gd name="T15" fmla="*/ 2147483647 h 86"/>
              <a:gd name="T16" fmla="*/ 2147483647 w 364"/>
              <a:gd name="T17" fmla="*/ 2147483647 h 86"/>
              <a:gd name="T18" fmla="*/ 2147483647 w 364"/>
              <a:gd name="T19" fmla="*/ 2147483647 h 86"/>
              <a:gd name="T20" fmla="*/ 2147483647 w 364"/>
              <a:gd name="T21" fmla="*/ 2147483647 h 86"/>
              <a:gd name="T22" fmla="*/ 2147483647 w 364"/>
              <a:gd name="T23" fmla="*/ 2147483647 h 86"/>
              <a:gd name="T24" fmla="*/ 2147483647 w 364"/>
              <a:gd name="T25" fmla="*/ 2147483647 h 86"/>
              <a:gd name="T26" fmla="*/ 2147483647 w 364"/>
              <a:gd name="T27" fmla="*/ 2147483647 h 86"/>
              <a:gd name="T28" fmla="*/ 0 w 364"/>
              <a:gd name="T29" fmla="*/ 2147483647 h 86"/>
              <a:gd name="T30" fmla="*/ 2147483647 w 364"/>
              <a:gd name="T31" fmla="*/ 2147483647 h 86"/>
              <a:gd name="T32" fmla="*/ 2147483647 w 364"/>
              <a:gd name="T33" fmla="*/ 2147483647 h 86"/>
              <a:gd name="T34" fmla="*/ 2147483647 w 364"/>
              <a:gd name="T35" fmla="*/ 0 h 86"/>
              <a:gd name="T36" fmla="*/ 2147483647 w 364"/>
              <a:gd name="T37" fmla="*/ 2147483647 h 86"/>
              <a:gd name="T38" fmla="*/ 2147483647 w 364"/>
              <a:gd name="T39" fmla="*/ 2147483647 h 86"/>
              <a:gd name="T40" fmla="*/ 2147483647 w 364"/>
              <a:gd name="T41" fmla="*/ 2147483647 h 86"/>
              <a:gd name="T42" fmla="*/ 2147483647 w 364"/>
              <a:gd name="T43" fmla="*/ 2147483647 h 86"/>
              <a:gd name="T44" fmla="*/ 2147483647 w 364"/>
              <a:gd name="T45" fmla="*/ 2147483647 h 86"/>
              <a:gd name="T46" fmla="*/ 2147483647 w 364"/>
              <a:gd name="T47" fmla="*/ 0 h 86"/>
              <a:gd name="T48" fmla="*/ 2147483647 w 364"/>
              <a:gd name="T49" fmla="*/ 2147483647 h 86"/>
              <a:gd name="T50" fmla="*/ 2147483647 w 364"/>
              <a:gd name="T51" fmla="*/ 2147483647 h 86"/>
              <a:gd name="T52" fmla="*/ 2147483647 w 364"/>
              <a:gd name="T53" fmla="*/ 2147483647 h 86"/>
              <a:gd name="T54" fmla="*/ 2147483647 w 364"/>
              <a:gd name="T55" fmla="*/ 2147483647 h 86"/>
              <a:gd name="T56" fmla="*/ 2147483647 w 364"/>
              <a:gd name="T57" fmla="*/ 2147483647 h 86"/>
              <a:gd name="T58" fmla="*/ 2147483647 w 364"/>
              <a:gd name="T59" fmla="*/ 2147483647 h 86"/>
              <a:gd name="T60" fmla="*/ 2147483647 w 364"/>
              <a:gd name="T61" fmla="*/ 2147483647 h 86"/>
              <a:gd name="T62" fmla="*/ 2147483647 w 364"/>
              <a:gd name="T63" fmla="*/ 2147483647 h 86"/>
              <a:gd name="T64" fmla="*/ 2147483647 w 364"/>
              <a:gd name="T65" fmla="*/ 2147483647 h 86"/>
              <a:gd name="T66" fmla="*/ 2147483647 w 364"/>
              <a:gd name="T67" fmla="*/ 2147483647 h 86"/>
              <a:gd name="T68" fmla="*/ 2147483647 w 364"/>
              <a:gd name="T69" fmla="*/ 2147483647 h 86"/>
              <a:gd name="T70" fmla="*/ 2147483647 w 364"/>
              <a:gd name="T71" fmla="*/ 2147483647 h 86"/>
              <a:gd name="T72" fmla="*/ 2147483647 w 364"/>
              <a:gd name="T73" fmla="*/ 2147483647 h 86"/>
              <a:gd name="T74" fmla="*/ 2147483647 w 364"/>
              <a:gd name="T75" fmla="*/ 2147483647 h 86"/>
              <a:gd name="T76" fmla="*/ 2147483647 w 364"/>
              <a:gd name="T77" fmla="*/ 2147483647 h 86"/>
              <a:gd name="T78" fmla="*/ 2147483647 w 364"/>
              <a:gd name="T79" fmla="*/ 2147483647 h 86"/>
              <a:gd name="T80" fmla="*/ 2147483647 w 364"/>
              <a:gd name="T81" fmla="*/ 2147483647 h 86"/>
              <a:gd name="T82" fmla="*/ 2147483647 w 364"/>
              <a:gd name="T83" fmla="*/ 2147483647 h 86"/>
              <a:gd name="T84" fmla="*/ 2147483647 w 364"/>
              <a:gd name="T85" fmla="*/ 2147483647 h 86"/>
              <a:gd name="T86" fmla="*/ 2147483647 w 364"/>
              <a:gd name="T87" fmla="*/ 2147483647 h 86"/>
              <a:gd name="T88" fmla="*/ 2147483647 w 364"/>
              <a:gd name="T89" fmla="*/ 2147483647 h 86"/>
              <a:gd name="T90" fmla="*/ 2147483647 w 364"/>
              <a:gd name="T91" fmla="*/ 2147483647 h 86"/>
              <a:gd name="T92" fmla="*/ 2147483647 w 364"/>
              <a:gd name="T93" fmla="*/ 2147483647 h 86"/>
              <a:gd name="T94" fmla="*/ 2147483647 w 364"/>
              <a:gd name="T95" fmla="*/ 2147483647 h 86"/>
              <a:gd name="T96" fmla="*/ 2147483647 w 364"/>
              <a:gd name="T97" fmla="*/ 2147483647 h 86"/>
              <a:gd name="T98" fmla="*/ 2147483647 w 364"/>
              <a:gd name="T99" fmla="*/ 2147483647 h 86"/>
              <a:gd name="T100" fmla="*/ 2147483647 w 364"/>
              <a:gd name="T101" fmla="*/ 2147483647 h 86"/>
              <a:gd name="T102" fmla="*/ 2147483647 w 364"/>
              <a:gd name="T103" fmla="*/ 2147483647 h 86"/>
              <a:gd name="T104" fmla="*/ 2147483647 w 364"/>
              <a:gd name="T105" fmla="*/ 2147483647 h 86"/>
              <a:gd name="T106" fmla="*/ 2147483647 w 364"/>
              <a:gd name="T107" fmla="*/ 2147483647 h 86"/>
              <a:gd name="T108" fmla="*/ 2147483647 w 364"/>
              <a:gd name="T109" fmla="*/ 2147483647 h 86"/>
              <a:gd name="T110" fmla="*/ 2147483647 w 364"/>
              <a:gd name="T111" fmla="*/ 2147483647 h 86"/>
              <a:gd name="T112" fmla="*/ 2147483647 w 364"/>
              <a:gd name="T113" fmla="*/ 2147483647 h 86"/>
              <a:gd name="T114" fmla="*/ 2147483647 w 364"/>
              <a:gd name="T115" fmla="*/ 2147483647 h 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4"/>
              <a:gd name="T175" fmla="*/ 0 h 86"/>
              <a:gd name="T176" fmla="*/ 364 w 364"/>
              <a:gd name="T177" fmla="*/ 86 h 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4" h="86">
                <a:moveTo>
                  <a:pt x="296" y="6"/>
                </a:moveTo>
                <a:lnTo>
                  <a:pt x="334" y="44"/>
                </a:lnTo>
                <a:lnTo>
                  <a:pt x="296" y="82"/>
                </a:lnTo>
                <a:lnTo>
                  <a:pt x="326" y="82"/>
                </a:lnTo>
                <a:lnTo>
                  <a:pt x="364" y="44"/>
                </a:lnTo>
                <a:lnTo>
                  <a:pt x="326" y="6"/>
                </a:lnTo>
                <a:lnTo>
                  <a:pt x="296" y="6"/>
                </a:lnTo>
                <a:lnTo>
                  <a:pt x="180" y="56"/>
                </a:lnTo>
                <a:lnTo>
                  <a:pt x="178" y="54"/>
                </a:lnTo>
                <a:lnTo>
                  <a:pt x="154" y="54"/>
                </a:lnTo>
                <a:lnTo>
                  <a:pt x="152" y="58"/>
                </a:lnTo>
                <a:lnTo>
                  <a:pt x="162" y="64"/>
                </a:lnTo>
                <a:lnTo>
                  <a:pt x="158" y="70"/>
                </a:lnTo>
                <a:lnTo>
                  <a:pt x="148" y="64"/>
                </a:lnTo>
                <a:lnTo>
                  <a:pt x="138" y="70"/>
                </a:lnTo>
                <a:lnTo>
                  <a:pt x="128" y="74"/>
                </a:lnTo>
                <a:lnTo>
                  <a:pt x="128" y="86"/>
                </a:lnTo>
                <a:lnTo>
                  <a:pt x="120" y="86"/>
                </a:lnTo>
                <a:lnTo>
                  <a:pt x="120" y="74"/>
                </a:lnTo>
                <a:lnTo>
                  <a:pt x="114" y="72"/>
                </a:lnTo>
                <a:lnTo>
                  <a:pt x="108" y="70"/>
                </a:lnTo>
                <a:lnTo>
                  <a:pt x="100" y="76"/>
                </a:lnTo>
                <a:lnTo>
                  <a:pt x="96" y="72"/>
                </a:lnTo>
                <a:lnTo>
                  <a:pt x="102" y="64"/>
                </a:lnTo>
                <a:lnTo>
                  <a:pt x="96" y="56"/>
                </a:lnTo>
                <a:lnTo>
                  <a:pt x="96" y="54"/>
                </a:lnTo>
                <a:lnTo>
                  <a:pt x="70" y="54"/>
                </a:lnTo>
                <a:lnTo>
                  <a:pt x="68" y="58"/>
                </a:lnTo>
                <a:lnTo>
                  <a:pt x="78" y="64"/>
                </a:lnTo>
                <a:lnTo>
                  <a:pt x="74" y="70"/>
                </a:lnTo>
                <a:lnTo>
                  <a:pt x="64" y="64"/>
                </a:lnTo>
                <a:lnTo>
                  <a:pt x="56" y="70"/>
                </a:lnTo>
                <a:lnTo>
                  <a:pt x="46" y="74"/>
                </a:lnTo>
                <a:lnTo>
                  <a:pt x="44" y="86"/>
                </a:lnTo>
                <a:lnTo>
                  <a:pt x="36" y="86"/>
                </a:lnTo>
                <a:lnTo>
                  <a:pt x="36" y="74"/>
                </a:lnTo>
                <a:lnTo>
                  <a:pt x="30" y="72"/>
                </a:lnTo>
                <a:lnTo>
                  <a:pt x="24" y="70"/>
                </a:lnTo>
                <a:lnTo>
                  <a:pt x="16" y="76"/>
                </a:lnTo>
                <a:lnTo>
                  <a:pt x="12" y="72"/>
                </a:lnTo>
                <a:lnTo>
                  <a:pt x="18" y="64"/>
                </a:lnTo>
                <a:lnTo>
                  <a:pt x="14" y="56"/>
                </a:lnTo>
                <a:lnTo>
                  <a:pt x="10" y="50"/>
                </a:lnTo>
                <a:lnTo>
                  <a:pt x="0" y="50"/>
                </a:lnTo>
                <a:lnTo>
                  <a:pt x="0" y="42"/>
                </a:lnTo>
                <a:lnTo>
                  <a:pt x="10" y="40"/>
                </a:lnTo>
                <a:lnTo>
                  <a:pt x="10" y="34"/>
                </a:lnTo>
                <a:lnTo>
                  <a:pt x="14" y="28"/>
                </a:lnTo>
                <a:lnTo>
                  <a:pt x="4" y="20"/>
                </a:lnTo>
                <a:lnTo>
                  <a:pt x="8" y="16"/>
                </a:lnTo>
                <a:lnTo>
                  <a:pt x="18" y="20"/>
                </a:lnTo>
                <a:lnTo>
                  <a:pt x="26" y="14"/>
                </a:lnTo>
                <a:lnTo>
                  <a:pt x="36" y="12"/>
                </a:lnTo>
                <a:lnTo>
                  <a:pt x="38" y="0"/>
                </a:lnTo>
                <a:lnTo>
                  <a:pt x="44" y="0"/>
                </a:lnTo>
                <a:lnTo>
                  <a:pt x="46" y="12"/>
                </a:lnTo>
                <a:lnTo>
                  <a:pt x="52" y="14"/>
                </a:lnTo>
                <a:lnTo>
                  <a:pt x="58" y="16"/>
                </a:lnTo>
                <a:lnTo>
                  <a:pt x="64" y="8"/>
                </a:lnTo>
                <a:lnTo>
                  <a:pt x="70" y="14"/>
                </a:lnTo>
                <a:lnTo>
                  <a:pt x="64" y="22"/>
                </a:lnTo>
                <a:lnTo>
                  <a:pt x="68" y="28"/>
                </a:lnTo>
                <a:lnTo>
                  <a:pt x="70" y="32"/>
                </a:lnTo>
                <a:lnTo>
                  <a:pt x="96" y="32"/>
                </a:lnTo>
                <a:lnTo>
                  <a:pt x="96" y="28"/>
                </a:lnTo>
                <a:lnTo>
                  <a:pt x="88" y="20"/>
                </a:lnTo>
                <a:lnTo>
                  <a:pt x="92" y="16"/>
                </a:lnTo>
                <a:lnTo>
                  <a:pt x="102" y="20"/>
                </a:lnTo>
                <a:lnTo>
                  <a:pt x="110" y="14"/>
                </a:lnTo>
                <a:lnTo>
                  <a:pt x="120" y="12"/>
                </a:lnTo>
                <a:lnTo>
                  <a:pt x="122" y="0"/>
                </a:lnTo>
                <a:lnTo>
                  <a:pt x="128" y="0"/>
                </a:lnTo>
                <a:lnTo>
                  <a:pt x="128" y="12"/>
                </a:lnTo>
                <a:lnTo>
                  <a:pt x="136" y="14"/>
                </a:lnTo>
                <a:lnTo>
                  <a:pt x="142" y="16"/>
                </a:lnTo>
                <a:lnTo>
                  <a:pt x="148" y="8"/>
                </a:lnTo>
                <a:lnTo>
                  <a:pt x="154" y="14"/>
                </a:lnTo>
                <a:lnTo>
                  <a:pt x="148" y="22"/>
                </a:lnTo>
                <a:lnTo>
                  <a:pt x="152" y="28"/>
                </a:lnTo>
                <a:lnTo>
                  <a:pt x="154" y="32"/>
                </a:lnTo>
                <a:lnTo>
                  <a:pt x="178" y="32"/>
                </a:lnTo>
                <a:lnTo>
                  <a:pt x="180" y="28"/>
                </a:lnTo>
                <a:lnTo>
                  <a:pt x="172" y="20"/>
                </a:lnTo>
                <a:lnTo>
                  <a:pt x="174" y="16"/>
                </a:lnTo>
                <a:lnTo>
                  <a:pt x="186" y="20"/>
                </a:lnTo>
                <a:lnTo>
                  <a:pt x="194" y="14"/>
                </a:lnTo>
                <a:lnTo>
                  <a:pt x="204" y="12"/>
                </a:lnTo>
                <a:lnTo>
                  <a:pt x="206" y="0"/>
                </a:lnTo>
                <a:lnTo>
                  <a:pt x="212" y="0"/>
                </a:lnTo>
                <a:lnTo>
                  <a:pt x="212" y="12"/>
                </a:lnTo>
                <a:lnTo>
                  <a:pt x="218" y="14"/>
                </a:lnTo>
                <a:lnTo>
                  <a:pt x="224" y="16"/>
                </a:lnTo>
                <a:lnTo>
                  <a:pt x="232" y="8"/>
                </a:lnTo>
                <a:lnTo>
                  <a:pt x="238" y="14"/>
                </a:lnTo>
                <a:lnTo>
                  <a:pt x="232" y="22"/>
                </a:lnTo>
                <a:lnTo>
                  <a:pt x="236" y="28"/>
                </a:lnTo>
                <a:lnTo>
                  <a:pt x="238" y="32"/>
                </a:lnTo>
                <a:lnTo>
                  <a:pt x="276" y="32"/>
                </a:lnTo>
                <a:lnTo>
                  <a:pt x="250" y="6"/>
                </a:lnTo>
                <a:lnTo>
                  <a:pt x="280" y="6"/>
                </a:lnTo>
                <a:lnTo>
                  <a:pt x="320" y="44"/>
                </a:lnTo>
                <a:lnTo>
                  <a:pt x="280" y="82"/>
                </a:lnTo>
                <a:lnTo>
                  <a:pt x="250" y="82"/>
                </a:lnTo>
                <a:lnTo>
                  <a:pt x="278" y="54"/>
                </a:lnTo>
                <a:lnTo>
                  <a:pt x="238" y="54"/>
                </a:lnTo>
                <a:lnTo>
                  <a:pt x="236" y="58"/>
                </a:lnTo>
                <a:lnTo>
                  <a:pt x="244" y="64"/>
                </a:lnTo>
                <a:lnTo>
                  <a:pt x="242" y="70"/>
                </a:lnTo>
                <a:lnTo>
                  <a:pt x="230" y="64"/>
                </a:lnTo>
                <a:lnTo>
                  <a:pt x="222" y="70"/>
                </a:lnTo>
                <a:lnTo>
                  <a:pt x="212" y="74"/>
                </a:lnTo>
                <a:lnTo>
                  <a:pt x="210" y="86"/>
                </a:lnTo>
                <a:lnTo>
                  <a:pt x="204" y="86"/>
                </a:lnTo>
                <a:lnTo>
                  <a:pt x="204" y="74"/>
                </a:lnTo>
                <a:lnTo>
                  <a:pt x="198" y="72"/>
                </a:lnTo>
                <a:lnTo>
                  <a:pt x="192" y="70"/>
                </a:lnTo>
                <a:lnTo>
                  <a:pt x="184" y="76"/>
                </a:lnTo>
                <a:lnTo>
                  <a:pt x="178" y="72"/>
                </a:lnTo>
                <a:lnTo>
                  <a:pt x="184" y="64"/>
                </a:lnTo>
                <a:lnTo>
                  <a:pt x="180" y="56"/>
                </a:lnTo>
                <a:lnTo>
                  <a:pt x="296" y="6"/>
                </a:lnTo>
                <a:lnTo>
                  <a:pt x="26" y="50"/>
                </a:lnTo>
                <a:lnTo>
                  <a:pt x="26" y="44"/>
                </a:lnTo>
                <a:lnTo>
                  <a:pt x="26" y="38"/>
                </a:lnTo>
                <a:lnTo>
                  <a:pt x="28" y="32"/>
                </a:lnTo>
                <a:lnTo>
                  <a:pt x="34" y="28"/>
                </a:lnTo>
                <a:lnTo>
                  <a:pt x="40" y="28"/>
                </a:lnTo>
                <a:lnTo>
                  <a:pt x="46" y="28"/>
                </a:lnTo>
                <a:lnTo>
                  <a:pt x="50" y="30"/>
                </a:lnTo>
                <a:lnTo>
                  <a:pt x="54" y="36"/>
                </a:lnTo>
                <a:lnTo>
                  <a:pt x="56" y="42"/>
                </a:lnTo>
                <a:lnTo>
                  <a:pt x="56" y="48"/>
                </a:lnTo>
                <a:lnTo>
                  <a:pt x="52" y="52"/>
                </a:lnTo>
                <a:lnTo>
                  <a:pt x="48" y="56"/>
                </a:lnTo>
                <a:lnTo>
                  <a:pt x="42" y="58"/>
                </a:lnTo>
                <a:lnTo>
                  <a:pt x="36" y="58"/>
                </a:lnTo>
                <a:lnTo>
                  <a:pt x="30" y="54"/>
                </a:lnTo>
                <a:lnTo>
                  <a:pt x="26" y="50"/>
                </a:lnTo>
                <a:lnTo>
                  <a:pt x="296" y="6"/>
                </a:lnTo>
                <a:lnTo>
                  <a:pt x="110" y="50"/>
                </a:lnTo>
                <a:lnTo>
                  <a:pt x="108" y="44"/>
                </a:lnTo>
                <a:lnTo>
                  <a:pt x="110" y="38"/>
                </a:lnTo>
                <a:lnTo>
                  <a:pt x="112" y="32"/>
                </a:lnTo>
                <a:lnTo>
                  <a:pt x="118" y="28"/>
                </a:lnTo>
                <a:lnTo>
                  <a:pt x="124" y="28"/>
                </a:lnTo>
                <a:lnTo>
                  <a:pt x="128" y="28"/>
                </a:lnTo>
                <a:lnTo>
                  <a:pt x="134" y="30"/>
                </a:lnTo>
                <a:lnTo>
                  <a:pt x="138" y="36"/>
                </a:lnTo>
                <a:lnTo>
                  <a:pt x="140" y="42"/>
                </a:lnTo>
                <a:lnTo>
                  <a:pt x="138" y="48"/>
                </a:lnTo>
                <a:lnTo>
                  <a:pt x="136" y="52"/>
                </a:lnTo>
                <a:lnTo>
                  <a:pt x="132" y="56"/>
                </a:lnTo>
                <a:lnTo>
                  <a:pt x="126" y="58"/>
                </a:lnTo>
                <a:lnTo>
                  <a:pt x="120" y="58"/>
                </a:lnTo>
                <a:lnTo>
                  <a:pt x="114" y="54"/>
                </a:lnTo>
                <a:lnTo>
                  <a:pt x="110" y="50"/>
                </a:lnTo>
                <a:lnTo>
                  <a:pt x="296" y="6"/>
                </a:lnTo>
                <a:lnTo>
                  <a:pt x="194" y="50"/>
                </a:lnTo>
                <a:lnTo>
                  <a:pt x="192" y="44"/>
                </a:lnTo>
                <a:lnTo>
                  <a:pt x="194" y="38"/>
                </a:lnTo>
                <a:lnTo>
                  <a:pt x="196" y="32"/>
                </a:lnTo>
                <a:lnTo>
                  <a:pt x="200" y="28"/>
                </a:lnTo>
                <a:lnTo>
                  <a:pt x="206" y="28"/>
                </a:lnTo>
                <a:lnTo>
                  <a:pt x="212" y="28"/>
                </a:lnTo>
                <a:lnTo>
                  <a:pt x="218" y="30"/>
                </a:lnTo>
                <a:lnTo>
                  <a:pt x="222" y="36"/>
                </a:lnTo>
                <a:lnTo>
                  <a:pt x="222" y="42"/>
                </a:lnTo>
                <a:lnTo>
                  <a:pt x="222" y="48"/>
                </a:lnTo>
                <a:lnTo>
                  <a:pt x="220" y="52"/>
                </a:lnTo>
                <a:lnTo>
                  <a:pt x="214" y="56"/>
                </a:lnTo>
                <a:lnTo>
                  <a:pt x="208" y="58"/>
                </a:lnTo>
                <a:lnTo>
                  <a:pt x="202" y="58"/>
                </a:lnTo>
                <a:lnTo>
                  <a:pt x="198" y="54"/>
                </a:lnTo>
                <a:lnTo>
                  <a:pt x="194" y="50"/>
                </a:lnTo>
                <a:lnTo>
                  <a:pt x="296" y="6"/>
                </a:lnTo>
                <a:close/>
              </a:path>
            </a:pathLst>
          </a:custGeom>
          <a:solidFill>
            <a:schemeClr val="tx1"/>
          </a:solidFill>
          <a:ln w="9525">
            <a:noFill/>
            <a:round/>
            <a:headEnd/>
            <a:tailEnd/>
          </a:ln>
        </p:spPr>
        <p:txBody>
          <a:bodyPr lIns="121899" tIns="60949" rIns="121899" bIns="60949"/>
          <a:lstStyle/>
          <a:p>
            <a:endParaRPr lang="en-US">
              <a:latin typeface="Segoe Light" charset="0"/>
            </a:endParaRPr>
          </a:p>
        </p:txBody>
      </p:sp>
      <p:grpSp>
        <p:nvGrpSpPr>
          <p:cNvPr id="53276" name="Group 167"/>
          <p:cNvGrpSpPr>
            <a:grpSpLocks/>
          </p:cNvGrpSpPr>
          <p:nvPr/>
        </p:nvGrpSpPr>
        <p:grpSpPr bwMode="auto">
          <a:xfrm>
            <a:off x="1850903" y="4057650"/>
            <a:ext cx="683833" cy="563562"/>
            <a:chOff x="2830513" y="1652588"/>
            <a:chExt cx="419100" cy="346075"/>
          </a:xfrm>
        </p:grpSpPr>
        <p:sp>
          <p:nvSpPr>
            <p:cNvPr id="53320" name="AutoShape 3"/>
            <p:cNvSpPr>
              <a:spLocks noChangeAspect="1" noChangeArrowheads="1" noTextEdit="1"/>
            </p:cNvSpPr>
            <p:nvPr/>
          </p:nvSpPr>
          <p:spPr bwMode="auto">
            <a:xfrm>
              <a:off x="2830513" y="1652588"/>
              <a:ext cx="419100" cy="346075"/>
            </a:xfrm>
            <a:prstGeom prst="rect">
              <a:avLst/>
            </a:prstGeom>
            <a:noFill/>
            <a:ln w="9525">
              <a:noFill/>
              <a:miter lim="800000"/>
              <a:headEnd/>
              <a:tailEnd/>
            </a:ln>
          </p:spPr>
          <p:txBody>
            <a:bodyPr/>
            <a:lstStyle/>
            <a:p>
              <a:endParaRPr lang="en-US" sz="1400">
                <a:latin typeface="Segoe Light" charset="0"/>
              </a:endParaRPr>
            </a:p>
          </p:txBody>
        </p:sp>
        <p:sp>
          <p:nvSpPr>
            <p:cNvPr id="53321" name="Freeform 5"/>
            <p:cNvSpPr>
              <a:spLocks/>
            </p:cNvSpPr>
            <p:nvPr/>
          </p:nvSpPr>
          <p:spPr bwMode="auto">
            <a:xfrm>
              <a:off x="2855913" y="1684338"/>
              <a:ext cx="161925" cy="225425"/>
            </a:xfrm>
            <a:custGeom>
              <a:avLst/>
              <a:gdLst>
                <a:gd name="T0" fmla="*/ 2147483647 w 102"/>
                <a:gd name="T1" fmla="*/ 2147483647 h 142"/>
                <a:gd name="T2" fmla="*/ 2147483647 w 102"/>
                <a:gd name="T3" fmla="*/ 2147483647 h 142"/>
                <a:gd name="T4" fmla="*/ 2147483647 w 102"/>
                <a:gd name="T5" fmla="*/ 2147483647 h 142"/>
                <a:gd name="T6" fmla="*/ 0 w 102"/>
                <a:gd name="T7" fmla="*/ 2147483647 h 142"/>
                <a:gd name="T8" fmla="*/ 0 w 102"/>
                <a:gd name="T9" fmla="*/ 2147483647 h 142"/>
                <a:gd name="T10" fmla="*/ 2147483647 w 102"/>
                <a:gd name="T11" fmla="*/ 2147483647 h 142"/>
                <a:gd name="T12" fmla="*/ 2147483647 w 102"/>
                <a:gd name="T13" fmla="*/ 0 h 142"/>
                <a:gd name="T14" fmla="*/ 2147483647 w 102"/>
                <a:gd name="T15" fmla="*/ 0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2147483647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2147483647 w 102"/>
                <a:gd name="T67" fmla="*/ 2147483647 h 142"/>
                <a:gd name="T68" fmla="*/ 2147483647 w 102"/>
                <a:gd name="T69" fmla="*/ 2147483647 h 142"/>
                <a:gd name="T70" fmla="*/ 2147483647 w 102"/>
                <a:gd name="T71" fmla="*/ 2147483647 h 142"/>
                <a:gd name="T72" fmla="*/ 2147483647 w 102"/>
                <a:gd name="T73" fmla="*/ 2147483647 h 142"/>
                <a:gd name="T74" fmla="*/ 2147483647 w 102"/>
                <a:gd name="T75" fmla="*/ 2147483647 h 142"/>
                <a:gd name="T76" fmla="*/ 2147483647 w 102"/>
                <a:gd name="T77" fmla="*/ 2147483647 h 142"/>
                <a:gd name="T78" fmla="*/ 2147483647 w 102"/>
                <a:gd name="T79" fmla="*/ 2147483647 h 142"/>
                <a:gd name="T80" fmla="*/ 2147483647 w 102"/>
                <a:gd name="T81" fmla="*/ 2147483647 h 142"/>
                <a:gd name="T82" fmla="*/ 2147483647 w 102"/>
                <a:gd name="T83" fmla="*/ 2147483647 h 142"/>
                <a:gd name="T84" fmla="*/ 2147483647 w 102"/>
                <a:gd name="T85" fmla="*/ 2147483647 h 142"/>
                <a:gd name="T86" fmla="*/ 2147483647 w 102"/>
                <a:gd name="T87" fmla="*/ 2147483647 h 142"/>
                <a:gd name="T88" fmla="*/ 2147483647 w 102"/>
                <a:gd name="T89" fmla="*/ 2147483647 h 142"/>
                <a:gd name="T90" fmla="*/ 2147483647 w 102"/>
                <a:gd name="T91" fmla="*/ 2147483647 h 142"/>
                <a:gd name="T92" fmla="*/ 2147483647 w 102"/>
                <a:gd name="T93" fmla="*/ 2147483647 h 142"/>
                <a:gd name="T94" fmla="*/ 2147483647 w 102"/>
                <a:gd name="T95" fmla="*/ 2147483647 h 142"/>
                <a:gd name="T96" fmla="*/ 2147483647 w 102"/>
                <a:gd name="T97" fmla="*/ 2147483647 h 142"/>
                <a:gd name="T98" fmla="*/ 2147483647 w 102"/>
                <a:gd name="T99" fmla="*/ 2147483647 h 142"/>
                <a:gd name="T100" fmla="*/ 2147483647 w 102"/>
                <a:gd name="T101" fmla="*/ 2147483647 h 142"/>
                <a:gd name="T102" fmla="*/ 2147483647 w 102"/>
                <a:gd name="T103" fmla="*/ 2147483647 h 142"/>
                <a:gd name="T104" fmla="*/ 2147483647 w 102"/>
                <a:gd name="T105" fmla="*/ 2147483647 h 142"/>
                <a:gd name="T106" fmla="*/ 2147483647 w 102"/>
                <a:gd name="T107" fmla="*/ 2147483647 h 142"/>
                <a:gd name="T108" fmla="*/ 2147483647 w 102"/>
                <a:gd name="T109" fmla="*/ 2147483647 h 142"/>
                <a:gd name="T110" fmla="*/ 2147483647 w 102"/>
                <a:gd name="T111" fmla="*/ 2147483647 h 142"/>
                <a:gd name="T112" fmla="*/ 2147483647 w 102"/>
                <a:gd name="T113" fmla="*/ 2147483647 h 142"/>
                <a:gd name="T114" fmla="*/ 2147483647 w 102"/>
                <a:gd name="T115" fmla="*/ 2147483647 h 142"/>
                <a:gd name="T116" fmla="*/ 2147483647 w 102"/>
                <a:gd name="T117" fmla="*/ 2147483647 h 142"/>
                <a:gd name="T118" fmla="*/ 2147483647 w 102"/>
                <a:gd name="T119" fmla="*/ 2147483647 h 142"/>
                <a:gd name="T120" fmla="*/ 2147483647 w 102"/>
                <a:gd name="T121" fmla="*/ 2147483647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42"/>
                <a:gd name="T185" fmla="*/ 102 w 102"/>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42">
                  <a:moveTo>
                    <a:pt x="94" y="142"/>
                  </a:moveTo>
                  <a:lnTo>
                    <a:pt x="6" y="142"/>
                  </a:lnTo>
                  <a:lnTo>
                    <a:pt x="2" y="140"/>
                  </a:lnTo>
                  <a:lnTo>
                    <a:pt x="0" y="134"/>
                  </a:lnTo>
                  <a:lnTo>
                    <a:pt x="0" y="8"/>
                  </a:lnTo>
                  <a:lnTo>
                    <a:pt x="2" y="2"/>
                  </a:lnTo>
                  <a:lnTo>
                    <a:pt x="6" y="0"/>
                  </a:lnTo>
                  <a:lnTo>
                    <a:pt x="94" y="0"/>
                  </a:lnTo>
                  <a:lnTo>
                    <a:pt x="100" y="2"/>
                  </a:lnTo>
                  <a:lnTo>
                    <a:pt x="102" y="8"/>
                  </a:lnTo>
                  <a:lnTo>
                    <a:pt x="102" y="134"/>
                  </a:lnTo>
                  <a:lnTo>
                    <a:pt x="100" y="140"/>
                  </a:lnTo>
                  <a:lnTo>
                    <a:pt x="94" y="142"/>
                  </a:lnTo>
                  <a:lnTo>
                    <a:pt x="86" y="74"/>
                  </a:lnTo>
                  <a:lnTo>
                    <a:pt x="88" y="72"/>
                  </a:lnTo>
                  <a:lnTo>
                    <a:pt x="90" y="70"/>
                  </a:lnTo>
                  <a:lnTo>
                    <a:pt x="88" y="66"/>
                  </a:lnTo>
                  <a:lnTo>
                    <a:pt x="86" y="66"/>
                  </a:lnTo>
                  <a:lnTo>
                    <a:pt x="18" y="66"/>
                  </a:lnTo>
                  <a:lnTo>
                    <a:pt x="14" y="66"/>
                  </a:lnTo>
                  <a:lnTo>
                    <a:pt x="14" y="70"/>
                  </a:lnTo>
                  <a:lnTo>
                    <a:pt x="14" y="72"/>
                  </a:lnTo>
                  <a:lnTo>
                    <a:pt x="18" y="74"/>
                  </a:lnTo>
                  <a:lnTo>
                    <a:pt x="86" y="74"/>
                  </a:lnTo>
                  <a:lnTo>
                    <a:pt x="94" y="142"/>
                  </a:lnTo>
                  <a:lnTo>
                    <a:pt x="86" y="48"/>
                  </a:lnTo>
                  <a:lnTo>
                    <a:pt x="88" y="46"/>
                  </a:lnTo>
                  <a:lnTo>
                    <a:pt x="90" y="44"/>
                  </a:lnTo>
                  <a:lnTo>
                    <a:pt x="88" y="40"/>
                  </a:lnTo>
                  <a:lnTo>
                    <a:pt x="86" y="40"/>
                  </a:lnTo>
                  <a:lnTo>
                    <a:pt x="18" y="40"/>
                  </a:lnTo>
                  <a:lnTo>
                    <a:pt x="14" y="40"/>
                  </a:lnTo>
                  <a:lnTo>
                    <a:pt x="14" y="44"/>
                  </a:lnTo>
                  <a:lnTo>
                    <a:pt x="14" y="46"/>
                  </a:lnTo>
                  <a:lnTo>
                    <a:pt x="18" y="48"/>
                  </a:lnTo>
                  <a:lnTo>
                    <a:pt x="86" y="48"/>
                  </a:lnTo>
                  <a:lnTo>
                    <a:pt x="94" y="142"/>
                  </a:lnTo>
                  <a:lnTo>
                    <a:pt x="86" y="100"/>
                  </a:lnTo>
                  <a:lnTo>
                    <a:pt x="18" y="100"/>
                  </a:lnTo>
                  <a:lnTo>
                    <a:pt x="14" y="100"/>
                  </a:lnTo>
                  <a:lnTo>
                    <a:pt x="14" y="96"/>
                  </a:lnTo>
                  <a:lnTo>
                    <a:pt x="14" y="94"/>
                  </a:lnTo>
                  <a:lnTo>
                    <a:pt x="18" y="92"/>
                  </a:lnTo>
                  <a:lnTo>
                    <a:pt x="86" y="92"/>
                  </a:lnTo>
                  <a:lnTo>
                    <a:pt x="88" y="94"/>
                  </a:lnTo>
                  <a:lnTo>
                    <a:pt x="90" y="96"/>
                  </a:lnTo>
                  <a:lnTo>
                    <a:pt x="88" y="100"/>
                  </a:lnTo>
                  <a:lnTo>
                    <a:pt x="86" y="100"/>
                  </a:lnTo>
                  <a:lnTo>
                    <a:pt x="94" y="142"/>
                  </a:lnTo>
                  <a:lnTo>
                    <a:pt x="86" y="128"/>
                  </a:lnTo>
                  <a:lnTo>
                    <a:pt x="18" y="128"/>
                  </a:lnTo>
                  <a:lnTo>
                    <a:pt x="14" y="126"/>
                  </a:lnTo>
                  <a:lnTo>
                    <a:pt x="14" y="124"/>
                  </a:lnTo>
                  <a:lnTo>
                    <a:pt x="14" y="120"/>
                  </a:lnTo>
                  <a:lnTo>
                    <a:pt x="18" y="120"/>
                  </a:lnTo>
                  <a:lnTo>
                    <a:pt x="86" y="120"/>
                  </a:lnTo>
                  <a:lnTo>
                    <a:pt x="88" y="120"/>
                  </a:lnTo>
                  <a:lnTo>
                    <a:pt x="90" y="124"/>
                  </a:lnTo>
                  <a:lnTo>
                    <a:pt x="88" y="126"/>
                  </a:lnTo>
                  <a:lnTo>
                    <a:pt x="86" y="128"/>
                  </a:lnTo>
                  <a:lnTo>
                    <a:pt x="94" y="142"/>
                  </a:lnTo>
                  <a:close/>
                </a:path>
              </a:pathLst>
            </a:custGeom>
            <a:solidFill>
              <a:schemeClr val="tx1"/>
            </a:solidFill>
            <a:ln w="9525">
              <a:noFill/>
              <a:round/>
              <a:headEnd/>
              <a:tailEnd/>
            </a:ln>
          </p:spPr>
          <p:txBody>
            <a:bodyPr/>
            <a:lstStyle/>
            <a:p>
              <a:endParaRPr lang="en-US" sz="1400">
                <a:latin typeface="Segoe Light" charset="0"/>
              </a:endParaRPr>
            </a:p>
          </p:txBody>
        </p:sp>
        <p:sp>
          <p:nvSpPr>
            <p:cNvPr id="53322" name="Freeform 6"/>
            <p:cNvSpPr>
              <a:spLocks/>
            </p:cNvSpPr>
            <p:nvPr/>
          </p:nvSpPr>
          <p:spPr bwMode="auto">
            <a:xfrm>
              <a:off x="2830513" y="1652588"/>
              <a:ext cx="419100" cy="346075"/>
            </a:xfrm>
            <a:custGeom>
              <a:avLst/>
              <a:gdLst>
                <a:gd name="T0" fmla="*/ 2147483647 w 264"/>
                <a:gd name="T1" fmla="*/ 2147483647 h 218"/>
                <a:gd name="T2" fmla="*/ 2147483647 w 264"/>
                <a:gd name="T3" fmla="*/ 2147483647 h 218"/>
                <a:gd name="T4" fmla="*/ 2147483647 w 264"/>
                <a:gd name="T5" fmla="*/ 2147483647 h 218"/>
                <a:gd name="T6" fmla="*/ 2147483647 w 264"/>
                <a:gd name="T7" fmla="*/ 2147483647 h 218"/>
                <a:gd name="T8" fmla="*/ 2147483647 w 264"/>
                <a:gd name="T9" fmla="*/ 2147483647 h 218"/>
                <a:gd name="T10" fmla="*/ 2147483647 w 264"/>
                <a:gd name="T11" fmla="*/ 2147483647 h 218"/>
                <a:gd name="T12" fmla="*/ 2147483647 w 264"/>
                <a:gd name="T13" fmla="*/ 2147483647 h 218"/>
                <a:gd name="T14" fmla="*/ 2147483647 w 264"/>
                <a:gd name="T15" fmla="*/ 2147483647 h 218"/>
                <a:gd name="T16" fmla="*/ 2147483647 w 264"/>
                <a:gd name="T17" fmla="*/ 2147483647 h 218"/>
                <a:gd name="T18" fmla="*/ 2147483647 w 264"/>
                <a:gd name="T19" fmla="*/ 2147483647 h 218"/>
                <a:gd name="T20" fmla="*/ 2147483647 w 264"/>
                <a:gd name="T21" fmla="*/ 2147483647 h 218"/>
                <a:gd name="T22" fmla="*/ 2147483647 w 264"/>
                <a:gd name="T23" fmla="*/ 2147483647 h 218"/>
                <a:gd name="T24" fmla="*/ 2147483647 w 264"/>
                <a:gd name="T25" fmla="*/ 2147483647 h 218"/>
                <a:gd name="T26" fmla="*/ 2147483647 w 264"/>
                <a:gd name="T27" fmla="*/ 2147483647 h 218"/>
                <a:gd name="T28" fmla="*/ 2147483647 w 264"/>
                <a:gd name="T29" fmla="*/ 2147483647 h 218"/>
                <a:gd name="T30" fmla="*/ 2147483647 w 264"/>
                <a:gd name="T31" fmla="*/ 2147483647 h 218"/>
                <a:gd name="T32" fmla="*/ 2147483647 w 264"/>
                <a:gd name="T33" fmla="*/ 2147483647 h 218"/>
                <a:gd name="T34" fmla="*/ 2147483647 w 264"/>
                <a:gd name="T35" fmla="*/ 2147483647 h 218"/>
                <a:gd name="T36" fmla="*/ 2147483647 w 264"/>
                <a:gd name="T37" fmla="*/ 2147483647 h 218"/>
                <a:gd name="T38" fmla="*/ 2147483647 w 264"/>
                <a:gd name="T39" fmla="*/ 2147483647 h 218"/>
                <a:gd name="T40" fmla="*/ 2147483647 w 264"/>
                <a:gd name="T41" fmla="*/ 2147483647 h 218"/>
                <a:gd name="T42" fmla="*/ 2147483647 w 264"/>
                <a:gd name="T43" fmla="*/ 2147483647 h 218"/>
                <a:gd name="T44" fmla="*/ 2147483647 w 264"/>
                <a:gd name="T45" fmla="*/ 2147483647 h 218"/>
                <a:gd name="T46" fmla="*/ 2147483647 w 264"/>
                <a:gd name="T47" fmla="*/ 2147483647 h 218"/>
                <a:gd name="T48" fmla="*/ 2147483647 w 264"/>
                <a:gd name="T49" fmla="*/ 2147483647 h 218"/>
                <a:gd name="T50" fmla="*/ 2147483647 w 264"/>
                <a:gd name="T51" fmla="*/ 2147483647 h 218"/>
                <a:gd name="T52" fmla="*/ 2147483647 w 264"/>
                <a:gd name="T53" fmla="*/ 2147483647 h 218"/>
                <a:gd name="T54" fmla="*/ 2147483647 w 264"/>
                <a:gd name="T55" fmla="*/ 2147483647 h 218"/>
                <a:gd name="T56" fmla="*/ 2147483647 w 264"/>
                <a:gd name="T57" fmla="*/ 2147483647 h 218"/>
                <a:gd name="T58" fmla="*/ 2147483647 w 264"/>
                <a:gd name="T59" fmla="*/ 2147483647 h 218"/>
                <a:gd name="T60" fmla="*/ 2147483647 w 264"/>
                <a:gd name="T61" fmla="*/ 2147483647 h 218"/>
                <a:gd name="T62" fmla="*/ 2147483647 w 264"/>
                <a:gd name="T63" fmla="*/ 2147483647 h 218"/>
                <a:gd name="T64" fmla="*/ 2147483647 w 264"/>
                <a:gd name="T65" fmla="*/ 2147483647 h 218"/>
                <a:gd name="T66" fmla="*/ 2147483647 w 264"/>
                <a:gd name="T67" fmla="*/ 2147483647 h 218"/>
                <a:gd name="T68" fmla="*/ 0 w 264"/>
                <a:gd name="T69" fmla="*/ 2147483647 h 218"/>
                <a:gd name="T70" fmla="*/ 2147483647 w 264"/>
                <a:gd name="T71" fmla="*/ 2147483647 h 218"/>
                <a:gd name="T72" fmla="*/ 2147483647 w 264"/>
                <a:gd name="T73" fmla="*/ 0 h 218"/>
                <a:gd name="T74" fmla="*/ 2147483647 w 264"/>
                <a:gd name="T75" fmla="*/ 2147483647 h 218"/>
                <a:gd name="T76" fmla="*/ 2147483647 w 264"/>
                <a:gd name="T77" fmla="*/ 2147483647 h 218"/>
                <a:gd name="T78" fmla="*/ 2147483647 w 264"/>
                <a:gd name="T79" fmla="*/ 2147483647 h 218"/>
                <a:gd name="T80" fmla="*/ 2147483647 w 264"/>
                <a:gd name="T81" fmla="*/ 214748364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8"/>
                <a:gd name="T125" fmla="*/ 264 w 264"/>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8">
                  <a:moveTo>
                    <a:pt x="238" y="116"/>
                  </a:moveTo>
                  <a:lnTo>
                    <a:pt x="172" y="108"/>
                  </a:lnTo>
                  <a:lnTo>
                    <a:pt x="198" y="168"/>
                  </a:lnTo>
                  <a:lnTo>
                    <a:pt x="206" y="144"/>
                  </a:lnTo>
                  <a:lnTo>
                    <a:pt x="254" y="180"/>
                  </a:lnTo>
                  <a:lnTo>
                    <a:pt x="256" y="180"/>
                  </a:lnTo>
                  <a:lnTo>
                    <a:pt x="260" y="178"/>
                  </a:lnTo>
                  <a:lnTo>
                    <a:pt x="262" y="176"/>
                  </a:lnTo>
                  <a:lnTo>
                    <a:pt x="262" y="174"/>
                  </a:lnTo>
                  <a:lnTo>
                    <a:pt x="264" y="172"/>
                  </a:lnTo>
                  <a:lnTo>
                    <a:pt x="262" y="168"/>
                  </a:lnTo>
                  <a:lnTo>
                    <a:pt x="216" y="134"/>
                  </a:lnTo>
                  <a:lnTo>
                    <a:pt x="238" y="116"/>
                  </a:lnTo>
                  <a:lnTo>
                    <a:pt x="156" y="14"/>
                  </a:lnTo>
                  <a:lnTo>
                    <a:pt x="176" y="14"/>
                  </a:lnTo>
                  <a:lnTo>
                    <a:pt x="176" y="16"/>
                  </a:lnTo>
                  <a:lnTo>
                    <a:pt x="156" y="16"/>
                  </a:lnTo>
                  <a:lnTo>
                    <a:pt x="156" y="14"/>
                  </a:lnTo>
                  <a:lnTo>
                    <a:pt x="238" y="116"/>
                  </a:lnTo>
                  <a:lnTo>
                    <a:pt x="156" y="18"/>
                  </a:lnTo>
                  <a:lnTo>
                    <a:pt x="176" y="18"/>
                  </a:lnTo>
                  <a:lnTo>
                    <a:pt x="176" y="32"/>
                  </a:lnTo>
                  <a:lnTo>
                    <a:pt x="156" y="32"/>
                  </a:lnTo>
                  <a:lnTo>
                    <a:pt x="156" y="18"/>
                  </a:lnTo>
                  <a:lnTo>
                    <a:pt x="238" y="116"/>
                  </a:lnTo>
                  <a:lnTo>
                    <a:pt x="142" y="30"/>
                  </a:lnTo>
                  <a:lnTo>
                    <a:pt x="118" y="30"/>
                  </a:lnTo>
                  <a:lnTo>
                    <a:pt x="118" y="28"/>
                  </a:lnTo>
                  <a:lnTo>
                    <a:pt x="142" y="28"/>
                  </a:lnTo>
                  <a:lnTo>
                    <a:pt x="142" y="30"/>
                  </a:lnTo>
                  <a:lnTo>
                    <a:pt x="238" y="116"/>
                  </a:lnTo>
                  <a:lnTo>
                    <a:pt x="192" y="30"/>
                  </a:lnTo>
                  <a:lnTo>
                    <a:pt x="198" y="22"/>
                  </a:lnTo>
                  <a:lnTo>
                    <a:pt x="192" y="16"/>
                  </a:lnTo>
                  <a:lnTo>
                    <a:pt x="198" y="16"/>
                  </a:lnTo>
                  <a:lnTo>
                    <a:pt x="200" y="20"/>
                  </a:lnTo>
                  <a:lnTo>
                    <a:pt x="202" y="16"/>
                  </a:lnTo>
                  <a:lnTo>
                    <a:pt x="206" y="16"/>
                  </a:lnTo>
                  <a:lnTo>
                    <a:pt x="202" y="22"/>
                  </a:lnTo>
                  <a:lnTo>
                    <a:pt x="208" y="30"/>
                  </a:lnTo>
                  <a:lnTo>
                    <a:pt x="202" y="30"/>
                  </a:lnTo>
                  <a:lnTo>
                    <a:pt x="200" y="26"/>
                  </a:lnTo>
                  <a:lnTo>
                    <a:pt x="196" y="30"/>
                  </a:lnTo>
                  <a:lnTo>
                    <a:pt x="192" y="30"/>
                  </a:lnTo>
                  <a:lnTo>
                    <a:pt x="238" y="116"/>
                  </a:lnTo>
                  <a:lnTo>
                    <a:pt x="216" y="40"/>
                  </a:lnTo>
                  <a:lnTo>
                    <a:pt x="8" y="40"/>
                  </a:lnTo>
                  <a:lnTo>
                    <a:pt x="8" y="196"/>
                  </a:lnTo>
                  <a:lnTo>
                    <a:pt x="10" y="202"/>
                  </a:lnTo>
                  <a:lnTo>
                    <a:pt x="12" y="206"/>
                  </a:lnTo>
                  <a:lnTo>
                    <a:pt x="18" y="210"/>
                  </a:lnTo>
                  <a:lnTo>
                    <a:pt x="24" y="210"/>
                  </a:lnTo>
                  <a:lnTo>
                    <a:pt x="202" y="210"/>
                  </a:lnTo>
                  <a:lnTo>
                    <a:pt x="208" y="210"/>
                  </a:lnTo>
                  <a:lnTo>
                    <a:pt x="212" y="206"/>
                  </a:lnTo>
                  <a:lnTo>
                    <a:pt x="216" y="202"/>
                  </a:lnTo>
                  <a:lnTo>
                    <a:pt x="216" y="196"/>
                  </a:lnTo>
                  <a:lnTo>
                    <a:pt x="216" y="162"/>
                  </a:lnTo>
                  <a:lnTo>
                    <a:pt x="224" y="168"/>
                  </a:lnTo>
                  <a:lnTo>
                    <a:pt x="224" y="196"/>
                  </a:lnTo>
                  <a:lnTo>
                    <a:pt x="222" y="204"/>
                  </a:lnTo>
                  <a:lnTo>
                    <a:pt x="218" y="212"/>
                  </a:lnTo>
                  <a:lnTo>
                    <a:pt x="210" y="216"/>
                  </a:lnTo>
                  <a:lnTo>
                    <a:pt x="202" y="218"/>
                  </a:lnTo>
                  <a:lnTo>
                    <a:pt x="24" y="218"/>
                  </a:lnTo>
                  <a:lnTo>
                    <a:pt x="14" y="216"/>
                  </a:lnTo>
                  <a:lnTo>
                    <a:pt x="8" y="212"/>
                  </a:lnTo>
                  <a:lnTo>
                    <a:pt x="2" y="204"/>
                  </a:lnTo>
                  <a:lnTo>
                    <a:pt x="0" y="196"/>
                  </a:lnTo>
                  <a:lnTo>
                    <a:pt x="0" y="24"/>
                  </a:lnTo>
                  <a:lnTo>
                    <a:pt x="2" y="14"/>
                  </a:lnTo>
                  <a:lnTo>
                    <a:pt x="8" y="8"/>
                  </a:lnTo>
                  <a:lnTo>
                    <a:pt x="14" y="2"/>
                  </a:lnTo>
                  <a:lnTo>
                    <a:pt x="24" y="0"/>
                  </a:lnTo>
                  <a:lnTo>
                    <a:pt x="202" y="0"/>
                  </a:lnTo>
                  <a:lnTo>
                    <a:pt x="210" y="2"/>
                  </a:lnTo>
                  <a:lnTo>
                    <a:pt x="218" y="8"/>
                  </a:lnTo>
                  <a:lnTo>
                    <a:pt x="222" y="14"/>
                  </a:lnTo>
                  <a:lnTo>
                    <a:pt x="224" y="24"/>
                  </a:lnTo>
                  <a:lnTo>
                    <a:pt x="224" y="108"/>
                  </a:lnTo>
                  <a:lnTo>
                    <a:pt x="216" y="106"/>
                  </a:lnTo>
                  <a:lnTo>
                    <a:pt x="216" y="40"/>
                  </a:lnTo>
                  <a:lnTo>
                    <a:pt x="238" y="116"/>
                  </a:lnTo>
                  <a:close/>
                </a:path>
              </a:pathLst>
            </a:custGeom>
            <a:solidFill>
              <a:schemeClr val="tx1"/>
            </a:solidFill>
            <a:ln w="9525">
              <a:noFill/>
              <a:round/>
              <a:headEnd/>
              <a:tailEnd/>
            </a:ln>
          </p:spPr>
          <p:txBody>
            <a:bodyPr/>
            <a:lstStyle/>
            <a:p>
              <a:endParaRPr lang="en-US" sz="1400">
                <a:latin typeface="Segoe Light" charset="0"/>
              </a:endParaRPr>
            </a:p>
          </p:txBody>
        </p:sp>
      </p:grpSp>
      <p:grpSp>
        <p:nvGrpSpPr>
          <p:cNvPr id="2" name="Group 1"/>
          <p:cNvGrpSpPr/>
          <p:nvPr/>
        </p:nvGrpSpPr>
        <p:grpSpPr>
          <a:xfrm>
            <a:off x="3540279" y="3106880"/>
            <a:ext cx="1378088" cy="1353344"/>
            <a:chOff x="3540279" y="3106880"/>
            <a:chExt cx="1378088" cy="1353344"/>
          </a:xfrm>
        </p:grpSpPr>
        <p:sp>
          <p:nvSpPr>
            <p:cNvPr id="213" name="Rounded Rectangle 212"/>
            <p:cNvSpPr/>
            <p:nvPr/>
          </p:nvSpPr>
          <p:spPr>
            <a:xfrm>
              <a:off x="3540279" y="3106880"/>
              <a:ext cx="1378088" cy="1353344"/>
            </a:xfrm>
            <a:prstGeom prst="roundRect">
              <a:avLst>
                <a:gd name="adj" fmla="val 8036"/>
              </a:avLst>
            </a:prstGeom>
            <a:solidFill>
              <a:schemeClr val="accent2">
                <a:alpha val="25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b="1" dirty="0">
                  <a:solidFill>
                    <a:schemeClr val="tx1">
                      <a:alpha val="99000"/>
                    </a:schemeClr>
                  </a:solidFill>
                  <a:latin typeface="Segoe Light" charset="0"/>
                </a:rPr>
                <a:t>Service</a:t>
              </a:r>
            </a:p>
            <a:p>
              <a:pPr algn="ctr" defTabSz="914363" fontAlgn="auto">
                <a:spcBef>
                  <a:spcPts val="0"/>
                </a:spcBef>
                <a:spcAft>
                  <a:spcPts val="0"/>
                </a:spcAft>
                <a:defRPr/>
              </a:pPr>
              <a:r>
                <a:rPr lang="en-US" b="1" dirty="0">
                  <a:solidFill>
                    <a:schemeClr val="tx1">
                      <a:alpha val="99000"/>
                    </a:schemeClr>
                  </a:solidFill>
                  <a:latin typeface="Segoe Light" charset="0"/>
                </a:rPr>
                <a:t>Model</a:t>
              </a:r>
            </a:p>
            <a:p>
              <a:pPr algn="ctr" defTabSz="914363" fontAlgn="auto">
                <a:spcBef>
                  <a:spcPts val="0"/>
                </a:spcBef>
                <a:spcAft>
                  <a:spcPts val="0"/>
                </a:spcAft>
                <a:defRPr/>
              </a:pPr>
              <a:endParaRPr lang="en-US" b="1" dirty="0">
                <a:solidFill>
                  <a:schemeClr val="tx1">
                    <a:alpha val="99000"/>
                  </a:schemeClr>
                </a:solidFill>
                <a:latin typeface="Segoe Light" charset="0"/>
              </a:endParaRPr>
            </a:p>
            <a:p>
              <a:pPr algn="ctr" defTabSz="914363" fontAlgn="auto">
                <a:spcBef>
                  <a:spcPts val="0"/>
                </a:spcBef>
                <a:spcAft>
                  <a:spcPts val="0"/>
                </a:spcAft>
                <a:defRPr/>
              </a:pPr>
              <a:endParaRPr lang="en-US" b="1" dirty="0">
                <a:solidFill>
                  <a:schemeClr val="tx1">
                    <a:alpha val="99000"/>
                  </a:schemeClr>
                </a:solidFill>
                <a:latin typeface="Segoe Light" charset="0"/>
              </a:endParaRPr>
            </a:p>
          </p:txBody>
        </p:sp>
        <p:grpSp>
          <p:nvGrpSpPr>
            <p:cNvPr id="237" name="Group 261"/>
            <p:cNvGrpSpPr>
              <a:grpSpLocks/>
            </p:cNvGrpSpPr>
            <p:nvPr/>
          </p:nvGrpSpPr>
          <p:grpSpPr bwMode="auto">
            <a:xfrm>
              <a:off x="3931442" y="3825117"/>
              <a:ext cx="535879" cy="553593"/>
              <a:chOff x="2100" y="2862"/>
              <a:chExt cx="244" cy="252"/>
            </a:xfrm>
            <a:solidFill>
              <a:schemeClr val="tx1"/>
            </a:solidFill>
          </p:grpSpPr>
          <p:sp>
            <p:nvSpPr>
              <p:cNvPr id="238" name="Freeform 262"/>
              <p:cNvSpPr>
                <a:spLocks/>
              </p:cNvSpPr>
              <p:nvPr/>
            </p:nvSpPr>
            <p:spPr bwMode="gray">
              <a:xfrm>
                <a:off x="2118" y="2884"/>
                <a:ext cx="210" cy="206"/>
              </a:xfrm>
              <a:custGeom>
                <a:avLst/>
                <a:gdLst>
                  <a:gd name="T0" fmla="*/ 140 w 210"/>
                  <a:gd name="T1" fmla="*/ 2 h 206"/>
                  <a:gd name="T2" fmla="*/ 4 w 210"/>
                  <a:gd name="T3" fmla="*/ 102 h 206"/>
                  <a:gd name="T4" fmla="*/ 0 w 210"/>
                  <a:gd name="T5" fmla="*/ 104 h 206"/>
                  <a:gd name="T6" fmla="*/ 4 w 210"/>
                  <a:gd name="T7" fmla="*/ 106 h 206"/>
                  <a:gd name="T8" fmla="*/ 204 w 210"/>
                  <a:gd name="T9" fmla="*/ 168 h 206"/>
                  <a:gd name="T10" fmla="*/ 208 w 210"/>
                  <a:gd name="T11" fmla="*/ 170 h 206"/>
                  <a:gd name="T12" fmla="*/ 206 w 210"/>
                  <a:gd name="T13" fmla="*/ 166 h 206"/>
                  <a:gd name="T14" fmla="*/ 142 w 210"/>
                  <a:gd name="T15" fmla="*/ 6 h 206"/>
                  <a:gd name="T16" fmla="*/ 140 w 210"/>
                  <a:gd name="T17" fmla="*/ 0 h 206"/>
                  <a:gd name="T18" fmla="*/ 140 w 210"/>
                  <a:gd name="T19" fmla="*/ 6 h 206"/>
                  <a:gd name="T20" fmla="*/ 114 w 210"/>
                  <a:gd name="T21" fmla="*/ 98 h 206"/>
                  <a:gd name="T22" fmla="*/ 116 w 210"/>
                  <a:gd name="T23" fmla="*/ 100 h 206"/>
                  <a:gd name="T24" fmla="*/ 204 w 210"/>
                  <a:gd name="T25" fmla="*/ 164 h 206"/>
                  <a:gd name="T26" fmla="*/ 206 w 210"/>
                  <a:gd name="T27" fmla="*/ 162 h 206"/>
                  <a:gd name="T28" fmla="*/ 58 w 210"/>
                  <a:gd name="T29" fmla="*/ 202 h 206"/>
                  <a:gd name="T30" fmla="*/ 62 w 210"/>
                  <a:gd name="T31" fmla="*/ 204 h 206"/>
                  <a:gd name="T32" fmla="*/ 6 w 210"/>
                  <a:gd name="T33" fmla="*/ 102 h 206"/>
                  <a:gd name="T34" fmla="*/ 4 w 210"/>
                  <a:gd name="T35" fmla="*/ 106 h 206"/>
                  <a:gd name="T36" fmla="*/ 116 w 210"/>
                  <a:gd name="T37" fmla="*/ 98 h 206"/>
                  <a:gd name="T38" fmla="*/ 114 w 210"/>
                  <a:gd name="T39" fmla="*/ 96 h 206"/>
                  <a:gd name="T40" fmla="*/ 60 w 210"/>
                  <a:gd name="T41" fmla="*/ 200 h 206"/>
                  <a:gd name="T42" fmla="*/ 64 w 210"/>
                  <a:gd name="T43" fmla="*/ 202 h 206"/>
                  <a:gd name="T44" fmla="*/ 118 w 210"/>
                  <a:gd name="T45" fmla="*/ 96 h 206"/>
                  <a:gd name="T46" fmla="*/ 120 w 210"/>
                  <a:gd name="T47" fmla="*/ 94 h 206"/>
                  <a:gd name="T48" fmla="*/ 116 w 210"/>
                  <a:gd name="T49" fmla="*/ 94 h 206"/>
                  <a:gd name="T50" fmla="*/ 4 w 210"/>
                  <a:gd name="T51" fmla="*/ 102 h 206"/>
                  <a:gd name="T52" fmla="*/ 2 w 210"/>
                  <a:gd name="T53" fmla="*/ 102 h 206"/>
                  <a:gd name="T54" fmla="*/ 2 w 210"/>
                  <a:gd name="T55" fmla="*/ 104 h 206"/>
                  <a:gd name="T56" fmla="*/ 58 w 210"/>
                  <a:gd name="T57" fmla="*/ 206 h 206"/>
                  <a:gd name="T58" fmla="*/ 60 w 210"/>
                  <a:gd name="T59" fmla="*/ 206 h 206"/>
                  <a:gd name="T60" fmla="*/ 206 w 210"/>
                  <a:gd name="T61" fmla="*/ 166 h 206"/>
                  <a:gd name="T62" fmla="*/ 210 w 210"/>
                  <a:gd name="T63" fmla="*/ 164 h 206"/>
                  <a:gd name="T64" fmla="*/ 206 w 210"/>
                  <a:gd name="T65" fmla="*/ 162 h 206"/>
                  <a:gd name="T66" fmla="*/ 118 w 210"/>
                  <a:gd name="T67" fmla="*/ 96 h 206"/>
                  <a:gd name="T68" fmla="*/ 118 w 210"/>
                  <a:gd name="T69" fmla="*/ 98 h 206"/>
                  <a:gd name="T70" fmla="*/ 144 w 210"/>
                  <a:gd name="T71" fmla="*/ 6 h 206"/>
                  <a:gd name="T72" fmla="*/ 140 w 210"/>
                  <a:gd name="T73" fmla="*/ 6 h 206"/>
                  <a:gd name="T74" fmla="*/ 202 w 210"/>
                  <a:gd name="T75" fmla="*/ 168 h 206"/>
                  <a:gd name="T76" fmla="*/ 204 w 210"/>
                  <a:gd name="T77" fmla="*/ 164 h 206"/>
                  <a:gd name="T78" fmla="*/ 4 w 210"/>
                  <a:gd name="T79" fmla="*/ 102 h 206"/>
                  <a:gd name="T80" fmla="*/ 6 w 210"/>
                  <a:gd name="T81" fmla="*/ 106 h 206"/>
                  <a:gd name="T82" fmla="*/ 142 w 210"/>
                  <a:gd name="T83" fmla="*/ 4 h 206"/>
                  <a:gd name="T84" fmla="*/ 140 w 210"/>
                  <a:gd name="T85" fmla="*/ 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206">
                    <a:moveTo>
                      <a:pt x="140" y="2"/>
                    </a:moveTo>
                    <a:lnTo>
                      <a:pt x="4" y="102"/>
                    </a:lnTo>
                    <a:lnTo>
                      <a:pt x="0" y="104"/>
                    </a:lnTo>
                    <a:lnTo>
                      <a:pt x="4" y="106"/>
                    </a:lnTo>
                    <a:lnTo>
                      <a:pt x="204" y="168"/>
                    </a:lnTo>
                    <a:lnTo>
                      <a:pt x="208" y="170"/>
                    </a:lnTo>
                    <a:lnTo>
                      <a:pt x="206" y="166"/>
                    </a:lnTo>
                    <a:lnTo>
                      <a:pt x="142" y="6"/>
                    </a:lnTo>
                    <a:lnTo>
                      <a:pt x="140" y="0"/>
                    </a:lnTo>
                    <a:lnTo>
                      <a:pt x="140" y="6"/>
                    </a:lnTo>
                    <a:lnTo>
                      <a:pt x="114" y="98"/>
                    </a:lnTo>
                    <a:lnTo>
                      <a:pt x="116" y="100"/>
                    </a:lnTo>
                    <a:lnTo>
                      <a:pt x="204" y="164"/>
                    </a:lnTo>
                    <a:lnTo>
                      <a:pt x="206" y="162"/>
                    </a:lnTo>
                    <a:lnTo>
                      <a:pt x="58" y="202"/>
                    </a:lnTo>
                    <a:lnTo>
                      <a:pt x="62" y="204"/>
                    </a:lnTo>
                    <a:lnTo>
                      <a:pt x="6" y="102"/>
                    </a:lnTo>
                    <a:lnTo>
                      <a:pt x="4" y="106"/>
                    </a:lnTo>
                    <a:lnTo>
                      <a:pt x="116" y="98"/>
                    </a:lnTo>
                    <a:lnTo>
                      <a:pt x="114" y="96"/>
                    </a:lnTo>
                    <a:lnTo>
                      <a:pt x="60" y="200"/>
                    </a:lnTo>
                    <a:lnTo>
                      <a:pt x="64" y="202"/>
                    </a:lnTo>
                    <a:lnTo>
                      <a:pt x="118" y="96"/>
                    </a:lnTo>
                    <a:lnTo>
                      <a:pt x="120" y="94"/>
                    </a:lnTo>
                    <a:lnTo>
                      <a:pt x="116" y="94"/>
                    </a:lnTo>
                    <a:lnTo>
                      <a:pt x="4" y="102"/>
                    </a:lnTo>
                    <a:lnTo>
                      <a:pt x="2" y="102"/>
                    </a:lnTo>
                    <a:lnTo>
                      <a:pt x="2" y="104"/>
                    </a:lnTo>
                    <a:lnTo>
                      <a:pt x="58" y="206"/>
                    </a:lnTo>
                    <a:lnTo>
                      <a:pt x="60" y="206"/>
                    </a:lnTo>
                    <a:lnTo>
                      <a:pt x="206" y="166"/>
                    </a:lnTo>
                    <a:lnTo>
                      <a:pt x="210" y="164"/>
                    </a:lnTo>
                    <a:lnTo>
                      <a:pt x="206" y="162"/>
                    </a:lnTo>
                    <a:lnTo>
                      <a:pt x="118" y="96"/>
                    </a:lnTo>
                    <a:lnTo>
                      <a:pt x="118" y="98"/>
                    </a:lnTo>
                    <a:lnTo>
                      <a:pt x="144" y="6"/>
                    </a:lnTo>
                    <a:lnTo>
                      <a:pt x="140" y="6"/>
                    </a:lnTo>
                    <a:lnTo>
                      <a:pt x="202" y="168"/>
                    </a:lnTo>
                    <a:lnTo>
                      <a:pt x="204" y="164"/>
                    </a:lnTo>
                    <a:lnTo>
                      <a:pt x="4" y="102"/>
                    </a:lnTo>
                    <a:lnTo>
                      <a:pt x="6" y="106"/>
                    </a:lnTo>
                    <a:lnTo>
                      <a:pt x="142" y="4"/>
                    </a:lnTo>
                    <a:lnTo>
                      <a:pt x="140" y="2"/>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239" name="Freeform 263"/>
              <p:cNvSpPr>
                <a:spLocks/>
              </p:cNvSpPr>
              <p:nvPr/>
            </p:nvSpPr>
            <p:spPr bwMode="gray">
              <a:xfrm>
                <a:off x="2152" y="3068"/>
                <a:ext cx="48" cy="46"/>
              </a:xfrm>
              <a:custGeom>
                <a:avLst/>
                <a:gdLst>
                  <a:gd name="T0" fmla="*/ 0 w 48"/>
                  <a:gd name="T1" fmla="*/ 24 h 46"/>
                  <a:gd name="T2" fmla="*/ 2 w 48"/>
                  <a:gd name="T3" fmla="*/ 14 h 46"/>
                  <a:gd name="T4" fmla="*/ 8 w 48"/>
                  <a:gd name="T5" fmla="*/ 6 h 46"/>
                  <a:gd name="T6" fmla="*/ 14 w 48"/>
                  <a:gd name="T7" fmla="*/ 2 h 46"/>
                  <a:gd name="T8" fmla="*/ 24 w 48"/>
                  <a:gd name="T9" fmla="*/ 0 h 46"/>
                  <a:gd name="T10" fmla="*/ 32 w 48"/>
                  <a:gd name="T11" fmla="*/ 2 h 46"/>
                  <a:gd name="T12" fmla="*/ 40 w 48"/>
                  <a:gd name="T13" fmla="*/ 6 h 46"/>
                  <a:gd name="T14" fmla="*/ 46 w 48"/>
                  <a:gd name="T15" fmla="*/ 14 h 46"/>
                  <a:gd name="T16" fmla="*/ 48 w 48"/>
                  <a:gd name="T17" fmla="*/ 24 h 46"/>
                  <a:gd name="T18" fmla="*/ 46 w 48"/>
                  <a:gd name="T19" fmla="*/ 32 h 46"/>
                  <a:gd name="T20" fmla="*/ 40 w 48"/>
                  <a:gd name="T21" fmla="*/ 40 h 46"/>
                  <a:gd name="T22" fmla="*/ 32 w 48"/>
                  <a:gd name="T23" fmla="*/ 44 h 46"/>
                  <a:gd name="T24" fmla="*/ 24 w 48"/>
                  <a:gd name="T25" fmla="*/ 46 h 46"/>
                  <a:gd name="T26" fmla="*/ 14 w 48"/>
                  <a:gd name="T27" fmla="*/ 44 h 46"/>
                  <a:gd name="T28" fmla="*/ 8 w 48"/>
                  <a:gd name="T29" fmla="*/ 40 h 46"/>
                  <a:gd name="T30" fmla="*/ 2 w 48"/>
                  <a:gd name="T31" fmla="*/ 32 h 46"/>
                  <a:gd name="T32" fmla="*/ 0 w 48"/>
                  <a:gd name="T33"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6">
                    <a:moveTo>
                      <a:pt x="0" y="24"/>
                    </a:moveTo>
                    <a:lnTo>
                      <a:pt x="2" y="14"/>
                    </a:lnTo>
                    <a:lnTo>
                      <a:pt x="8" y="6"/>
                    </a:lnTo>
                    <a:lnTo>
                      <a:pt x="14" y="2"/>
                    </a:lnTo>
                    <a:lnTo>
                      <a:pt x="24" y="0"/>
                    </a:lnTo>
                    <a:lnTo>
                      <a:pt x="32" y="2"/>
                    </a:lnTo>
                    <a:lnTo>
                      <a:pt x="40" y="6"/>
                    </a:lnTo>
                    <a:lnTo>
                      <a:pt x="46" y="14"/>
                    </a:lnTo>
                    <a:lnTo>
                      <a:pt x="48" y="24"/>
                    </a:lnTo>
                    <a:lnTo>
                      <a:pt x="46" y="32"/>
                    </a:lnTo>
                    <a:lnTo>
                      <a:pt x="40" y="40"/>
                    </a:lnTo>
                    <a:lnTo>
                      <a:pt x="32" y="44"/>
                    </a:lnTo>
                    <a:lnTo>
                      <a:pt x="24" y="46"/>
                    </a:lnTo>
                    <a:lnTo>
                      <a:pt x="14" y="44"/>
                    </a:lnTo>
                    <a:lnTo>
                      <a:pt x="8" y="40"/>
                    </a:lnTo>
                    <a:lnTo>
                      <a:pt x="2" y="32"/>
                    </a:lnTo>
                    <a:lnTo>
                      <a:pt x="0" y="24"/>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240" name="Freeform 264"/>
              <p:cNvSpPr>
                <a:spLocks/>
              </p:cNvSpPr>
              <p:nvPr/>
            </p:nvSpPr>
            <p:spPr bwMode="gray">
              <a:xfrm>
                <a:off x="2298" y="3028"/>
                <a:ext cx="46" cy="46"/>
              </a:xfrm>
              <a:custGeom>
                <a:avLst/>
                <a:gdLst>
                  <a:gd name="T0" fmla="*/ 0 w 46"/>
                  <a:gd name="T1" fmla="*/ 22 h 46"/>
                  <a:gd name="T2" fmla="*/ 0 w 46"/>
                  <a:gd name="T3" fmla="*/ 14 h 46"/>
                  <a:gd name="T4" fmla="*/ 6 w 46"/>
                  <a:gd name="T5" fmla="*/ 6 h 46"/>
                  <a:gd name="T6" fmla="*/ 14 w 46"/>
                  <a:gd name="T7" fmla="*/ 2 h 46"/>
                  <a:gd name="T8" fmla="*/ 22 w 46"/>
                  <a:gd name="T9" fmla="*/ 0 h 46"/>
                  <a:gd name="T10" fmla="*/ 32 w 46"/>
                  <a:gd name="T11" fmla="*/ 2 h 46"/>
                  <a:gd name="T12" fmla="*/ 38 w 46"/>
                  <a:gd name="T13" fmla="*/ 6 h 46"/>
                  <a:gd name="T14" fmla="*/ 44 w 46"/>
                  <a:gd name="T15" fmla="*/ 14 h 46"/>
                  <a:gd name="T16" fmla="*/ 46 w 46"/>
                  <a:gd name="T17" fmla="*/ 22 h 46"/>
                  <a:gd name="T18" fmla="*/ 44 w 46"/>
                  <a:gd name="T19" fmla="*/ 32 h 46"/>
                  <a:gd name="T20" fmla="*/ 38 w 46"/>
                  <a:gd name="T21" fmla="*/ 38 h 46"/>
                  <a:gd name="T22" fmla="*/ 32 w 46"/>
                  <a:gd name="T23" fmla="*/ 44 h 46"/>
                  <a:gd name="T24" fmla="*/ 22 w 46"/>
                  <a:gd name="T25" fmla="*/ 46 h 46"/>
                  <a:gd name="T26" fmla="*/ 14 w 46"/>
                  <a:gd name="T27" fmla="*/ 44 h 46"/>
                  <a:gd name="T28" fmla="*/ 6 w 46"/>
                  <a:gd name="T29" fmla="*/ 38 h 46"/>
                  <a:gd name="T30" fmla="*/ 0 w 46"/>
                  <a:gd name="T31" fmla="*/ 32 h 46"/>
                  <a:gd name="T32" fmla="*/ 0 w 46"/>
                  <a:gd name="T3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6">
                    <a:moveTo>
                      <a:pt x="0" y="22"/>
                    </a:moveTo>
                    <a:lnTo>
                      <a:pt x="0" y="14"/>
                    </a:lnTo>
                    <a:lnTo>
                      <a:pt x="6" y="6"/>
                    </a:lnTo>
                    <a:lnTo>
                      <a:pt x="14" y="2"/>
                    </a:lnTo>
                    <a:lnTo>
                      <a:pt x="22" y="0"/>
                    </a:lnTo>
                    <a:lnTo>
                      <a:pt x="32" y="2"/>
                    </a:lnTo>
                    <a:lnTo>
                      <a:pt x="38" y="6"/>
                    </a:lnTo>
                    <a:lnTo>
                      <a:pt x="44" y="14"/>
                    </a:lnTo>
                    <a:lnTo>
                      <a:pt x="46" y="22"/>
                    </a:lnTo>
                    <a:lnTo>
                      <a:pt x="44" y="32"/>
                    </a:lnTo>
                    <a:lnTo>
                      <a:pt x="38" y="38"/>
                    </a:lnTo>
                    <a:lnTo>
                      <a:pt x="32" y="44"/>
                    </a:lnTo>
                    <a:lnTo>
                      <a:pt x="22" y="46"/>
                    </a:lnTo>
                    <a:lnTo>
                      <a:pt x="14" y="44"/>
                    </a:lnTo>
                    <a:lnTo>
                      <a:pt x="6" y="38"/>
                    </a:lnTo>
                    <a:lnTo>
                      <a:pt x="0" y="32"/>
                    </a:lnTo>
                    <a:lnTo>
                      <a:pt x="0" y="22"/>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241" name="Freeform 265"/>
              <p:cNvSpPr>
                <a:spLocks/>
              </p:cNvSpPr>
              <p:nvPr/>
            </p:nvSpPr>
            <p:spPr bwMode="gray">
              <a:xfrm>
                <a:off x="2236" y="2862"/>
                <a:ext cx="46" cy="46"/>
              </a:xfrm>
              <a:custGeom>
                <a:avLst/>
                <a:gdLst>
                  <a:gd name="T0" fmla="*/ 0 w 46"/>
                  <a:gd name="T1" fmla="*/ 22 h 46"/>
                  <a:gd name="T2" fmla="*/ 2 w 46"/>
                  <a:gd name="T3" fmla="*/ 14 h 46"/>
                  <a:gd name="T4" fmla="*/ 6 w 46"/>
                  <a:gd name="T5" fmla="*/ 6 h 46"/>
                  <a:gd name="T6" fmla="*/ 14 w 46"/>
                  <a:gd name="T7" fmla="*/ 2 h 46"/>
                  <a:gd name="T8" fmla="*/ 24 w 46"/>
                  <a:gd name="T9" fmla="*/ 0 h 46"/>
                  <a:gd name="T10" fmla="*/ 32 w 46"/>
                  <a:gd name="T11" fmla="*/ 2 h 46"/>
                  <a:gd name="T12" fmla="*/ 40 w 46"/>
                  <a:gd name="T13" fmla="*/ 6 h 46"/>
                  <a:gd name="T14" fmla="*/ 44 w 46"/>
                  <a:gd name="T15" fmla="*/ 14 h 46"/>
                  <a:gd name="T16" fmla="*/ 46 w 46"/>
                  <a:gd name="T17" fmla="*/ 22 h 46"/>
                  <a:gd name="T18" fmla="*/ 44 w 46"/>
                  <a:gd name="T19" fmla="*/ 32 h 46"/>
                  <a:gd name="T20" fmla="*/ 40 w 46"/>
                  <a:gd name="T21" fmla="*/ 40 h 46"/>
                  <a:gd name="T22" fmla="*/ 32 w 46"/>
                  <a:gd name="T23" fmla="*/ 44 h 46"/>
                  <a:gd name="T24" fmla="*/ 24 w 46"/>
                  <a:gd name="T25" fmla="*/ 46 h 46"/>
                  <a:gd name="T26" fmla="*/ 14 w 46"/>
                  <a:gd name="T27" fmla="*/ 44 h 46"/>
                  <a:gd name="T28" fmla="*/ 6 w 46"/>
                  <a:gd name="T29" fmla="*/ 40 h 46"/>
                  <a:gd name="T30" fmla="*/ 2 w 46"/>
                  <a:gd name="T31" fmla="*/ 32 h 46"/>
                  <a:gd name="T32" fmla="*/ 0 w 46"/>
                  <a:gd name="T3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6">
                    <a:moveTo>
                      <a:pt x="0" y="22"/>
                    </a:moveTo>
                    <a:lnTo>
                      <a:pt x="2" y="14"/>
                    </a:lnTo>
                    <a:lnTo>
                      <a:pt x="6" y="6"/>
                    </a:lnTo>
                    <a:lnTo>
                      <a:pt x="14" y="2"/>
                    </a:lnTo>
                    <a:lnTo>
                      <a:pt x="24" y="0"/>
                    </a:lnTo>
                    <a:lnTo>
                      <a:pt x="32" y="2"/>
                    </a:lnTo>
                    <a:lnTo>
                      <a:pt x="40" y="6"/>
                    </a:lnTo>
                    <a:lnTo>
                      <a:pt x="44" y="14"/>
                    </a:lnTo>
                    <a:lnTo>
                      <a:pt x="46" y="22"/>
                    </a:lnTo>
                    <a:lnTo>
                      <a:pt x="44" y="32"/>
                    </a:lnTo>
                    <a:lnTo>
                      <a:pt x="40" y="40"/>
                    </a:lnTo>
                    <a:lnTo>
                      <a:pt x="32" y="44"/>
                    </a:lnTo>
                    <a:lnTo>
                      <a:pt x="24" y="46"/>
                    </a:lnTo>
                    <a:lnTo>
                      <a:pt x="14" y="44"/>
                    </a:lnTo>
                    <a:lnTo>
                      <a:pt x="6" y="40"/>
                    </a:lnTo>
                    <a:lnTo>
                      <a:pt x="2" y="32"/>
                    </a:lnTo>
                    <a:lnTo>
                      <a:pt x="0" y="22"/>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242" name="Freeform 266"/>
              <p:cNvSpPr>
                <a:spLocks/>
              </p:cNvSpPr>
              <p:nvPr/>
            </p:nvSpPr>
            <p:spPr bwMode="gray">
              <a:xfrm>
                <a:off x="2100" y="2962"/>
                <a:ext cx="48" cy="46"/>
              </a:xfrm>
              <a:custGeom>
                <a:avLst/>
                <a:gdLst>
                  <a:gd name="T0" fmla="*/ 0 w 48"/>
                  <a:gd name="T1" fmla="*/ 24 h 46"/>
                  <a:gd name="T2" fmla="*/ 2 w 48"/>
                  <a:gd name="T3" fmla="*/ 14 h 46"/>
                  <a:gd name="T4" fmla="*/ 8 w 48"/>
                  <a:gd name="T5" fmla="*/ 6 h 46"/>
                  <a:gd name="T6" fmla="*/ 14 w 48"/>
                  <a:gd name="T7" fmla="*/ 2 h 46"/>
                  <a:gd name="T8" fmla="*/ 24 w 48"/>
                  <a:gd name="T9" fmla="*/ 0 h 46"/>
                  <a:gd name="T10" fmla="*/ 32 w 48"/>
                  <a:gd name="T11" fmla="*/ 2 h 46"/>
                  <a:gd name="T12" fmla="*/ 40 w 48"/>
                  <a:gd name="T13" fmla="*/ 6 h 46"/>
                  <a:gd name="T14" fmla="*/ 46 w 48"/>
                  <a:gd name="T15" fmla="*/ 14 h 46"/>
                  <a:gd name="T16" fmla="*/ 48 w 48"/>
                  <a:gd name="T17" fmla="*/ 24 h 46"/>
                  <a:gd name="T18" fmla="*/ 46 w 48"/>
                  <a:gd name="T19" fmla="*/ 32 h 46"/>
                  <a:gd name="T20" fmla="*/ 40 w 48"/>
                  <a:gd name="T21" fmla="*/ 40 h 46"/>
                  <a:gd name="T22" fmla="*/ 32 w 48"/>
                  <a:gd name="T23" fmla="*/ 44 h 46"/>
                  <a:gd name="T24" fmla="*/ 24 w 48"/>
                  <a:gd name="T25" fmla="*/ 46 h 46"/>
                  <a:gd name="T26" fmla="*/ 14 w 48"/>
                  <a:gd name="T27" fmla="*/ 44 h 46"/>
                  <a:gd name="T28" fmla="*/ 8 w 48"/>
                  <a:gd name="T29" fmla="*/ 40 h 46"/>
                  <a:gd name="T30" fmla="*/ 2 w 48"/>
                  <a:gd name="T31" fmla="*/ 32 h 46"/>
                  <a:gd name="T32" fmla="*/ 0 w 48"/>
                  <a:gd name="T33"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6">
                    <a:moveTo>
                      <a:pt x="0" y="24"/>
                    </a:moveTo>
                    <a:lnTo>
                      <a:pt x="2" y="14"/>
                    </a:lnTo>
                    <a:lnTo>
                      <a:pt x="8" y="6"/>
                    </a:lnTo>
                    <a:lnTo>
                      <a:pt x="14" y="2"/>
                    </a:lnTo>
                    <a:lnTo>
                      <a:pt x="24" y="0"/>
                    </a:lnTo>
                    <a:lnTo>
                      <a:pt x="32" y="2"/>
                    </a:lnTo>
                    <a:lnTo>
                      <a:pt x="40" y="6"/>
                    </a:lnTo>
                    <a:lnTo>
                      <a:pt x="46" y="14"/>
                    </a:lnTo>
                    <a:lnTo>
                      <a:pt x="48" y="24"/>
                    </a:lnTo>
                    <a:lnTo>
                      <a:pt x="46" y="32"/>
                    </a:lnTo>
                    <a:lnTo>
                      <a:pt x="40" y="40"/>
                    </a:lnTo>
                    <a:lnTo>
                      <a:pt x="32" y="44"/>
                    </a:lnTo>
                    <a:lnTo>
                      <a:pt x="24" y="46"/>
                    </a:lnTo>
                    <a:lnTo>
                      <a:pt x="14" y="44"/>
                    </a:lnTo>
                    <a:lnTo>
                      <a:pt x="8" y="40"/>
                    </a:lnTo>
                    <a:lnTo>
                      <a:pt x="2" y="32"/>
                    </a:lnTo>
                    <a:lnTo>
                      <a:pt x="0" y="24"/>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sp>
            <p:nvSpPr>
              <p:cNvPr id="248" name="Freeform 267"/>
              <p:cNvSpPr>
                <a:spLocks/>
              </p:cNvSpPr>
              <p:nvPr/>
            </p:nvSpPr>
            <p:spPr bwMode="gray">
              <a:xfrm>
                <a:off x="2210" y="2958"/>
                <a:ext cx="48" cy="46"/>
              </a:xfrm>
              <a:custGeom>
                <a:avLst/>
                <a:gdLst>
                  <a:gd name="T0" fmla="*/ 0 w 48"/>
                  <a:gd name="T1" fmla="*/ 24 h 46"/>
                  <a:gd name="T2" fmla="*/ 2 w 48"/>
                  <a:gd name="T3" fmla="*/ 14 h 46"/>
                  <a:gd name="T4" fmla="*/ 8 w 48"/>
                  <a:gd name="T5" fmla="*/ 6 h 46"/>
                  <a:gd name="T6" fmla="*/ 14 w 48"/>
                  <a:gd name="T7" fmla="*/ 2 h 46"/>
                  <a:gd name="T8" fmla="*/ 24 w 48"/>
                  <a:gd name="T9" fmla="*/ 0 h 46"/>
                  <a:gd name="T10" fmla="*/ 34 w 48"/>
                  <a:gd name="T11" fmla="*/ 2 h 46"/>
                  <a:gd name="T12" fmla="*/ 40 w 48"/>
                  <a:gd name="T13" fmla="*/ 6 h 46"/>
                  <a:gd name="T14" fmla="*/ 46 w 48"/>
                  <a:gd name="T15" fmla="*/ 14 h 46"/>
                  <a:gd name="T16" fmla="*/ 48 w 48"/>
                  <a:gd name="T17" fmla="*/ 24 h 46"/>
                  <a:gd name="T18" fmla="*/ 46 w 48"/>
                  <a:gd name="T19" fmla="*/ 32 h 46"/>
                  <a:gd name="T20" fmla="*/ 40 w 48"/>
                  <a:gd name="T21" fmla="*/ 40 h 46"/>
                  <a:gd name="T22" fmla="*/ 34 w 48"/>
                  <a:gd name="T23" fmla="*/ 44 h 46"/>
                  <a:gd name="T24" fmla="*/ 24 w 48"/>
                  <a:gd name="T25" fmla="*/ 46 h 46"/>
                  <a:gd name="T26" fmla="*/ 14 w 48"/>
                  <a:gd name="T27" fmla="*/ 44 h 46"/>
                  <a:gd name="T28" fmla="*/ 8 w 48"/>
                  <a:gd name="T29" fmla="*/ 40 h 46"/>
                  <a:gd name="T30" fmla="*/ 2 w 48"/>
                  <a:gd name="T31" fmla="*/ 32 h 46"/>
                  <a:gd name="T32" fmla="*/ 0 w 48"/>
                  <a:gd name="T33"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6">
                    <a:moveTo>
                      <a:pt x="0" y="24"/>
                    </a:moveTo>
                    <a:lnTo>
                      <a:pt x="2" y="14"/>
                    </a:lnTo>
                    <a:lnTo>
                      <a:pt x="8" y="6"/>
                    </a:lnTo>
                    <a:lnTo>
                      <a:pt x="14" y="2"/>
                    </a:lnTo>
                    <a:lnTo>
                      <a:pt x="24" y="0"/>
                    </a:lnTo>
                    <a:lnTo>
                      <a:pt x="34" y="2"/>
                    </a:lnTo>
                    <a:lnTo>
                      <a:pt x="40" y="6"/>
                    </a:lnTo>
                    <a:lnTo>
                      <a:pt x="46" y="14"/>
                    </a:lnTo>
                    <a:lnTo>
                      <a:pt x="48" y="24"/>
                    </a:lnTo>
                    <a:lnTo>
                      <a:pt x="46" y="32"/>
                    </a:lnTo>
                    <a:lnTo>
                      <a:pt x="40" y="40"/>
                    </a:lnTo>
                    <a:lnTo>
                      <a:pt x="34" y="44"/>
                    </a:lnTo>
                    <a:lnTo>
                      <a:pt x="24" y="46"/>
                    </a:lnTo>
                    <a:lnTo>
                      <a:pt x="14" y="44"/>
                    </a:lnTo>
                    <a:lnTo>
                      <a:pt x="8" y="40"/>
                    </a:lnTo>
                    <a:lnTo>
                      <a:pt x="2" y="32"/>
                    </a:lnTo>
                    <a:lnTo>
                      <a:pt x="0" y="24"/>
                    </a:lnTo>
                    <a:close/>
                  </a:path>
                </a:pathLst>
              </a:custGeom>
              <a:grpFill/>
              <a:ln>
                <a:noFill/>
              </a:ln>
              <a:extLst/>
            </p:spPr>
            <p:txBody>
              <a:bodyPr/>
              <a:lstStyle/>
              <a:p>
                <a:pPr defTabSz="914363" fontAlgn="auto">
                  <a:spcBef>
                    <a:spcPts val="0"/>
                  </a:spcBef>
                  <a:spcAft>
                    <a:spcPts val="0"/>
                  </a:spcAft>
                  <a:defRPr/>
                </a:pPr>
                <a:endParaRPr lang="en-US">
                  <a:latin typeface="Segoe Light" charset="0"/>
                  <a:cs typeface="+mn-cs"/>
                </a:endParaRPr>
              </a:p>
            </p:txBody>
          </p:sp>
        </p:grpSp>
      </p:grpSp>
      <p:sp>
        <p:nvSpPr>
          <p:cNvPr id="249" name="Pentagon 248"/>
          <p:cNvSpPr/>
          <p:nvPr/>
        </p:nvSpPr>
        <p:spPr>
          <a:xfrm>
            <a:off x="1001713" y="6291263"/>
            <a:ext cx="3228975" cy="214312"/>
          </a:xfrm>
          <a:prstGeom prst="homePlate">
            <a:avLst/>
          </a:prstGeom>
          <a:solidFill>
            <a:schemeClr val="accent6">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000" dirty="0">
                <a:solidFill>
                  <a:schemeClr val="tx1">
                    <a:alpha val="99000"/>
                  </a:schemeClr>
                </a:solidFill>
                <a:latin typeface="Segoe Light" charset="0"/>
              </a:rPr>
              <a:t>Business Requirements</a:t>
            </a:r>
          </a:p>
        </p:txBody>
      </p:sp>
      <p:sp>
        <p:nvSpPr>
          <p:cNvPr id="53290" name="Rectangle 254"/>
          <p:cNvSpPr>
            <a:spLocks noChangeArrowheads="1"/>
          </p:cNvSpPr>
          <p:nvPr/>
        </p:nvSpPr>
        <p:spPr bwMode="auto">
          <a:xfrm>
            <a:off x="8586788" y="1043273"/>
            <a:ext cx="898579" cy="369332"/>
          </a:xfrm>
          <a:prstGeom prst="rect">
            <a:avLst/>
          </a:prstGeom>
          <a:noFill/>
          <a:ln w="9525">
            <a:noFill/>
            <a:miter lim="800000"/>
            <a:headEnd/>
            <a:tailEnd/>
          </a:ln>
        </p:spPr>
        <p:txBody>
          <a:bodyPr wrap="none">
            <a:spAutoFit/>
          </a:bodyPr>
          <a:lstStyle/>
          <a:p>
            <a:r>
              <a:rPr lang="en-US" b="1" dirty="0">
                <a:solidFill>
                  <a:srgbClr val="FFFFFF"/>
                </a:solidFill>
                <a:latin typeface="Segoe Light" charset="0"/>
              </a:rPr>
              <a:t>IT Tools</a:t>
            </a:r>
            <a:endParaRPr lang="en-US" b="1" dirty="0">
              <a:latin typeface="Segoe Light" charset="0"/>
            </a:endParaRPr>
          </a:p>
        </p:txBody>
      </p:sp>
      <p:sp>
        <p:nvSpPr>
          <p:cNvPr id="261" name="Rounded Rectangle 260"/>
          <p:cNvSpPr/>
          <p:nvPr/>
        </p:nvSpPr>
        <p:spPr>
          <a:xfrm>
            <a:off x="8228588" y="2181225"/>
            <a:ext cx="1495425" cy="273050"/>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Deploy</a:t>
            </a:r>
          </a:p>
        </p:txBody>
      </p:sp>
      <p:sp>
        <p:nvSpPr>
          <p:cNvPr id="267" name="Rounded Rectangle 266"/>
          <p:cNvSpPr/>
          <p:nvPr/>
        </p:nvSpPr>
        <p:spPr>
          <a:xfrm>
            <a:off x="8228588" y="2533650"/>
            <a:ext cx="1495425" cy="274638"/>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Configure</a:t>
            </a:r>
          </a:p>
        </p:txBody>
      </p:sp>
      <p:sp>
        <p:nvSpPr>
          <p:cNvPr id="273" name="Rounded Rectangle 272"/>
          <p:cNvSpPr/>
          <p:nvPr/>
        </p:nvSpPr>
        <p:spPr>
          <a:xfrm>
            <a:off x="8228588" y="2887663"/>
            <a:ext cx="1495425" cy="274637"/>
          </a:xfrm>
          <a:prstGeom prst="roundRect">
            <a:avLst/>
          </a:prstGeom>
          <a:solidFill>
            <a:schemeClr val="accent5"/>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r>
              <a:rPr lang="en-US" sz="1400" b="1" dirty="0">
                <a:solidFill>
                  <a:schemeClr val="tx1">
                    <a:alpha val="99000"/>
                  </a:schemeClr>
                </a:solidFill>
                <a:latin typeface="Segoe Light" charset="0"/>
              </a:rPr>
              <a:t>Migrate</a:t>
            </a:r>
          </a:p>
        </p:txBody>
      </p:sp>
      <p:pic>
        <p:nvPicPr>
          <p:cNvPr id="53294" name="Picture 284" descr="HP Server tc6100.png"/>
          <p:cNvPicPr>
            <a:picLocks noChangeAspect="1"/>
          </p:cNvPicPr>
          <p:nvPr/>
        </p:nvPicPr>
        <p:blipFill>
          <a:blip r:embed="rId3"/>
          <a:srcRect/>
          <a:stretch>
            <a:fillRect/>
          </a:stretch>
        </p:blipFill>
        <p:spPr bwMode="auto">
          <a:xfrm>
            <a:off x="11066178" y="5154613"/>
            <a:ext cx="325437" cy="704850"/>
          </a:xfrm>
          <a:prstGeom prst="rect">
            <a:avLst/>
          </a:prstGeom>
          <a:noFill/>
          <a:ln w="9525">
            <a:noFill/>
            <a:miter lim="800000"/>
            <a:headEnd/>
            <a:tailEnd/>
          </a:ln>
        </p:spPr>
      </p:pic>
      <p:pic>
        <p:nvPicPr>
          <p:cNvPr id="53295" name="Picture 317"/>
          <p:cNvPicPr>
            <a:picLocks noChangeAspect="1"/>
          </p:cNvPicPr>
          <p:nvPr/>
        </p:nvPicPr>
        <p:blipFill>
          <a:blip r:embed="rId4"/>
          <a:srcRect b="20313"/>
          <a:stretch>
            <a:fillRect/>
          </a:stretch>
        </p:blipFill>
        <p:spPr bwMode="auto">
          <a:xfrm>
            <a:off x="10855040" y="2638425"/>
            <a:ext cx="844550" cy="569913"/>
          </a:xfrm>
          <a:prstGeom prst="rect">
            <a:avLst/>
          </a:prstGeom>
          <a:noFill/>
          <a:ln w="9525">
            <a:noFill/>
            <a:miter lim="800000"/>
            <a:headEnd/>
            <a:tailEnd/>
          </a:ln>
        </p:spPr>
      </p:pic>
      <p:pic>
        <p:nvPicPr>
          <p:cNvPr id="53296" name="Picture 318"/>
          <p:cNvPicPr>
            <a:picLocks noChangeAspect="1"/>
          </p:cNvPicPr>
          <p:nvPr/>
        </p:nvPicPr>
        <p:blipFill>
          <a:blip r:embed="rId4"/>
          <a:srcRect b="20313"/>
          <a:stretch>
            <a:fillRect/>
          </a:stretch>
        </p:blipFill>
        <p:spPr bwMode="auto">
          <a:xfrm>
            <a:off x="10905840" y="1485900"/>
            <a:ext cx="842963" cy="569913"/>
          </a:xfrm>
          <a:prstGeom prst="rect">
            <a:avLst/>
          </a:prstGeom>
          <a:noFill/>
          <a:ln w="9525">
            <a:noFill/>
            <a:miter lim="800000"/>
            <a:headEnd/>
            <a:tailEnd/>
          </a:ln>
        </p:spPr>
      </p:pic>
      <p:sp>
        <p:nvSpPr>
          <p:cNvPr id="320" name="Isosceles Triangle 319"/>
          <p:cNvSpPr/>
          <p:nvPr/>
        </p:nvSpPr>
        <p:spPr bwMode="auto">
          <a:xfrm rot="9063718">
            <a:off x="11021728" y="1204913"/>
            <a:ext cx="336550" cy="668337"/>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pitchFamily="34" charset="0"/>
            </a:endParaRPr>
          </a:p>
        </p:txBody>
      </p:sp>
      <p:pic>
        <p:nvPicPr>
          <p:cNvPr id="53298" name="Picture 79"/>
          <p:cNvPicPr>
            <a:picLocks noChangeAspect="1"/>
          </p:cNvPicPr>
          <p:nvPr/>
        </p:nvPicPr>
        <p:blipFill>
          <a:blip r:embed="rId5"/>
          <a:srcRect/>
          <a:stretch>
            <a:fillRect/>
          </a:stretch>
        </p:blipFill>
        <p:spPr bwMode="auto">
          <a:xfrm>
            <a:off x="10832815" y="1081088"/>
            <a:ext cx="550863" cy="414337"/>
          </a:xfrm>
          <a:prstGeom prst="rect">
            <a:avLst/>
          </a:prstGeom>
          <a:noFill/>
          <a:ln w="9525">
            <a:noFill/>
            <a:miter lim="800000"/>
            <a:headEnd/>
            <a:tailEnd/>
          </a:ln>
        </p:spPr>
      </p:pic>
      <p:sp>
        <p:nvSpPr>
          <p:cNvPr id="84" name="Isosceles Triangle 83"/>
          <p:cNvSpPr/>
          <p:nvPr/>
        </p:nvSpPr>
        <p:spPr bwMode="auto">
          <a:xfrm rot="8547863">
            <a:off x="10923303" y="3932238"/>
            <a:ext cx="174625" cy="449262"/>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00" name="Picture 290" descr="HP Server tc6100.png"/>
          <p:cNvPicPr>
            <a:picLocks noChangeAspect="1"/>
          </p:cNvPicPr>
          <p:nvPr/>
        </p:nvPicPr>
        <p:blipFill>
          <a:blip r:embed="rId3"/>
          <a:srcRect/>
          <a:stretch>
            <a:fillRect/>
          </a:stretch>
        </p:blipFill>
        <p:spPr bwMode="auto">
          <a:xfrm>
            <a:off x="10791540" y="3830638"/>
            <a:ext cx="177800" cy="382587"/>
          </a:xfrm>
          <a:prstGeom prst="rect">
            <a:avLst/>
          </a:prstGeom>
          <a:noFill/>
          <a:ln w="9525">
            <a:noFill/>
            <a:miter lim="800000"/>
            <a:headEnd/>
            <a:tailEnd/>
          </a:ln>
        </p:spPr>
      </p:pic>
      <p:sp>
        <p:nvSpPr>
          <p:cNvPr id="85" name="Isosceles Triangle 84"/>
          <p:cNvSpPr/>
          <p:nvPr/>
        </p:nvSpPr>
        <p:spPr bwMode="auto">
          <a:xfrm rot="2867710">
            <a:off x="10942352" y="4351338"/>
            <a:ext cx="169863" cy="439738"/>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02" name="Picture 303" descr="HP Server tc6100.png"/>
          <p:cNvPicPr>
            <a:picLocks noChangeAspect="1"/>
          </p:cNvPicPr>
          <p:nvPr/>
        </p:nvPicPr>
        <p:blipFill>
          <a:blip r:embed="rId3"/>
          <a:srcRect/>
          <a:stretch>
            <a:fillRect/>
          </a:stretch>
        </p:blipFill>
        <p:spPr bwMode="auto">
          <a:xfrm>
            <a:off x="10802653" y="4429125"/>
            <a:ext cx="177800" cy="384175"/>
          </a:xfrm>
          <a:prstGeom prst="rect">
            <a:avLst/>
          </a:prstGeom>
          <a:noFill/>
          <a:ln w="9525">
            <a:noFill/>
            <a:miter lim="800000"/>
            <a:headEnd/>
            <a:tailEnd/>
          </a:ln>
        </p:spPr>
      </p:pic>
      <p:sp>
        <p:nvSpPr>
          <p:cNvPr id="88" name="Isosceles Triangle 87"/>
          <p:cNvSpPr/>
          <p:nvPr/>
        </p:nvSpPr>
        <p:spPr bwMode="auto">
          <a:xfrm rot="13052137" flipH="1">
            <a:off x="11396378" y="3894138"/>
            <a:ext cx="174625" cy="450850"/>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sp>
        <p:nvSpPr>
          <p:cNvPr id="89" name="Isosceles Triangle 88"/>
          <p:cNvSpPr/>
          <p:nvPr/>
        </p:nvSpPr>
        <p:spPr bwMode="auto">
          <a:xfrm rot="18732290" flipH="1">
            <a:off x="11415428" y="4314825"/>
            <a:ext cx="169862" cy="439738"/>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05" name="Picture 303" descr="HP Server tc6100.png"/>
          <p:cNvPicPr>
            <a:picLocks noChangeAspect="1"/>
          </p:cNvPicPr>
          <p:nvPr/>
        </p:nvPicPr>
        <p:blipFill>
          <a:blip r:embed="rId3"/>
          <a:srcRect/>
          <a:stretch>
            <a:fillRect/>
          </a:stretch>
        </p:blipFill>
        <p:spPr bwMode="auto">
          <a:xfrm>
            <a:off x="11531315" y="3768725"/>
            <a:ext cx="177800" cy="384175"/>
          </a:xfrm>
          <a:prstGeom prst="rect">
            <a:avLst/>
          </a:prstGeom>
          <a:noFill/>
          <a:ln w="9525">
            <a:noFill/>
            <a:miter lim="800000"/>
            <a:headEnd/>
            <a:tailEnd/>
          </a:ln>
        </p:spPr>
      </p:pic>
      <p:pic>
        <p:nvPicPr>
          <p:cNvPr id="53306" name="Picture 303" descr="HP Server tc6100.png"/>
          <p:cNvPicPr>
            <a:picLocks noChangeAspect="1"/>
          </p:cNvPicPr>
          <p:nvPr/>
        </p:nvPicPr>
        <p:blipFill>
          <a:blip r:embed="rId3"/>
          <a:srcRect/>
          <a:stretch>
            <a:fillRect/>
          </a:stretch>
        </p:blipFill>
        <p:spPr bwMode="auto">
          <a:xfrm>
            <a:off x="11540840" y="4408488"/>
            <a:ext cx="177800" cy="384175"/>
          </a:xfrm>
          <a:prstGeom prst="rect">
            <a:avLst/>
          </a:prstGeom>
          <a:noFill/>
          <a:ln w="9525">
            <a:noFill/>
            <a:miter lim="800000"/>
            <a:headEnd/>
            <a:tailEnd/>
          </a:ln>
        </p:spPr>
      </p:pic>
      <p:sp>
        <p:nvSpPr>
          <p:cNvPr id="90" name="Isosceles Triangle 89"/>
          <p:cNvSpPr/>
          <p:nvPr/>
        </p:nvSpPr>
        <p:spPr bwMode="auto">
          <a:xfrm rot="10800000" flipH="1">
            <a:off x="11177303" y="3762375"/>
            <a:ext cx="150812" cy="392113"/>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08" name="Picture 296" descr="HP Server tc6100.png"/>
          <p:cNvPicPr>
            <a:picLocks noChangeAspect="1"/>
          </p:cNvPicPr>
          <p:nvPr/>
        </p:nvPicPr>
        <p:blipFill>
          <a:blip r:embed="rId3"/>
          <a:srcRect/>
          <a:stretch>
            <a:fillRect/>
          </a:stretch>
        </p:blipFill>
        <p:spPr bwMode="auto">
          <a:xfrm>
            <a:off x="11163015" y="3509963"/>
            <a:ext cx="177800" cy="382587"/>
          </a:xfrm>
          <a:prstGeom prst="rect">
            <a:avLst/>
          </a:prstGeom>
          <a:noFill/>
          <a:ln w="9525">
            <a:noFill/>
            <a:miter lim="800000"/>
            <a:headEnd/>
            <a:tailEnd/>
          </a:ln>
        </p:spPr>
      </p:pic>
      <p:pic>
        <p:nvPicPr>
          <p:cNvPr id="53309" name="Picture 284" descr="HP Server tc6100.png"/>
          <p:cNvPicPr>
            <a:picLocks noChangeAspect="1"/>
          </p:cNvPicPr>
          <p:nvPr/>
        </p:nvPicPr>
        <p:blipFill>
          <a:blip r:embed="rId3"/>
          <a:srcRect/>
          <a:stretch>
            <a:fillRect/>
          </a:stretch>
        </p:blipFill>
        <p:spPr bwMode="auto">
          <a:xfrm>
            <a:off x="11099515" y="4024313"/>
            <a:ext cx="325438" cy="704850"/>
          </a:xfrm>
          <a:prstGeom prst="rect">
            <a:avLst/>
          </a:prstGeom>
          <a:noFill/>
          <a:ln w="9525">
            <a:noFill/>
            <a:miter lim="800000"/>
            <a:headEnd/>
            <a:tailEnd/>
          </a:ln>
        </p:spPr>
      </p:pic>
      <p:sp>
        <p:nvSpPr>
          <p:cNvPr id="91" name="Isosceles Triangle 90"/>
          <p:cNvSpPr/>
          <p:nvPr/>
        </p:nvSpPr>
        <p:spPr bwMode="auto">
          <a:xfrm rot="8547863">
            <a:off x="11028078" y="2589213"/>
            <a:ext cx="174625" cy="449262"/>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11" name="Picture 290" descr="HP Server tc6100.png"/>
          <p:cNvPicPr>
            <a:picLocks noChangeAspect="1"/>
          </p:cNvPicPr>
          <p:nvPr/>
        </p:nvPicPr>
        <p:blipFill>
          <a:blip r:embed="rId3"/>
          <a:srcRect/>
          <a:stretch>
            <a:fillRect/>
          </a:stretch>
        </p:blipFill>
        <p:spPr bwMode="auto">
          <a:xfrm>
            <a:off x="10896315" y="2486025"/>
            <a:ext cx="177800" cy="382588"/>
          </a:xfrm>
          <a:prstGeom prst="rect">
            <a:avLst/>
          </a:prstGeom>
          <a:noFill/>
          <a:ln w="9525">
            <a:noFill/>
            <a:miter lim="800000"/>
            <a:headEnd/>
            <a:tailEnd/>
          </a:ln>
        </p:spPr>
      </p:pic>
      <p:sp>
        <p:nvSpPr>
          <p:cNvPr id="93" name="Isosceles Triangle 92"/>
          <p:cNvSpPr/>
          <p:nvPr/>
        </p:nvSpPr>
        <p:spPr bwMode="auto">
          <a:xfrm rot="13052137" flipH="1">
            <a:off x="11501153" y="2551113"/>
            <a:ext cx="174625" cy="449262"/>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13" name="Picture 303" descr="HP Server tc6100.png"/>
          <p:cNvPicPr>
            <a:picLocks noChangeAspect="1"/>
          </p:cNvPicPr>
          <p:nvPr/>
        </p:nvPicPr>
        <p:blipFill>
          <a:blip r:embed="rId3"/>
          <a:srcRect/>
          <a:stretch>
            <a:fillRect/>
          </a:stretch>
        </p:blipFill>
        <p:spPr bwMode="auto">
          <a:xfrm>
            <a:off x="11636090" y="2424113"/>
            <a:ext cx="177800" cy="384175"/>
          </a:xfrm>
          <a:prstGeom prst="rect">
            <a:avLst/>
          </a:prstGeom>
          <a:noFill/>
          <a:ln w="9525">
            <a:noFill/>
            <a:miter lim="800000"/>
            <a:headEnd/>
            <a:tailEnd/>
          </a:ln>
        </p:spPr>
      </p:pic>
      <p:sp>
        <p:nvSpPr>
          <p:cNvPr id="95" name="Isosceles Triangle 94"/>
          <p:cNvSpPr/>
          <p:nvPr/>
        </p:nvSpPr>
        <p:spPr bwMode="auto">
          <a:xfrm rot="10800000" flipH="1">
            <a:off x="11245565" y="2562225"/>
            <a:ext cx="150813" cy="390525"/>
          </a:xfrm>
          <a:prstGeom prst="triangl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200" dirty="0">
              <a:gradFill>
                <a:gsLst>
                  <a:gs pos="0">
                    <a:srgbClr val="FFFFFF"/>
                  </a:gs>
                  <a:gs pos="100000">
                    <a:srgbClr val="FFFFFF"/>
                  </a:gs>
                </a:gsLst>
                <a:lin ang="5400000" scaled="0"/>
              </a:gradFill>
              <a:latin typeface="Segoe Light" charset="0"/>
            </a:endParaRPr>
          </a:p>
        </p:txBody>
      </p:sp>
      <p:pic>
        <p:nvPicPr>
          <p:cNvPr id="53315" name="Picture 296" descr="HP Server tc6100.png"/>
          <p:cNvPicPr>
            <a:picLocks noChangeAspect="1"/>
          </p:cNvPicPr>
          <p:nvPr/>
        </p:nvPicPr>
        <p:blipFill>
          <a:blip r:embed="rId3"/>
          <a:srcRect/>
          <a:stretch>
            <a:fillRect/>
          </a:stretch>
        </p:blipFill>
        <p:spPr bwMode="auto">
          <a:xfrm>
            <a:off x="11232865" y="2308225"/>
            <a:ext cx="177800" cy="382588"/>
          </a:xfrm>
          <a:prstGeom prst="rect">
            <a:avLst/>
          </a:prstGeom>
          <a:noFill/>
          <a:ln w="9525">
            <a:noFill/>
            <a:miter lim="800000"/>
            <a:headEnd/>
            <a:tailEnd/>
          </a:ln>
        </p:spPr>
      </p:pic>
      <p:sp>
        <p:nvSpPr>
          <p:cNvPr id="92" name="TextBox 91"/>
          <p:cNvSpPr txBox="1"/>
          <p:nvPr/>
        </p:nvSpPr>
        <p:spPr>
          <a:xfrm>
            <a:off x="245167" y="4329113"/>
            <a:ext cx="849313" cy="430887"/>
          </a:xfrm>
          <a:prstGeom prst="rect">
            <a:avLst/>
          </a:prstGeom>
          <a:noFill/>
        </p:spPr>
        <p:txBody>
          <a:bodyPr lIns="0" tIns="0" rIns="0" bIns="0">
            <a:spAutoFit/>
          </a:bodyPr>
          <a:lstStyle/>
          <a:p>
            <a:pPr algn="ctr" defTabSz="914363" fontAlgn="auto">
              <a:spcBef>
                <a:spcPts val="0"/>
              </a:spcBef>
              <a:spcAft>
                <a:spcPts val="0"/>
              </a:spcAft>
              <a:defRPr/>
            </a:pPr>
            <a:r>
              <a:rPr lang="en-US" sz="1400" dirty="0">
                <a:solidFill>
                  <a:schemeClr val="tx1">
                    <a:alpha val="99000"/>
                  </a:schemeClr>
                </a:solidFill>
                <a:latin typeface="Segoe Light" charset="0"/>
                <a:cs typeface="+mn-cs"/>
              </a:rPr>
              <a:t>Application </a:t>
            </a:r>
            <a:r>
              <a:rPr lang="en-US" sz="1400" dirty="0" smtClean="0">
                <a:solidFill>
                  <a:schemeClr val="tx1">
                    <a:alpha val="99000"/>
                  </a:schemeClr>
                </a:solidFill>
                <a:latin typeface="Segoe Light" charset="0"/>
                <a:cs typeface="+mn-cs"/>
              </a:rPr>
              <a:t>Owner</a:t>
            </a:r>
            <a:endParaRPr lang="en-US" sz="1400" dirty="0">
              <a:solidFill>
                <a:schemeClr val="tx1">
                  <a:alpha val="99000"/>
                </a:schemeClr>
              </a:solidFill>
              <a:latin typeface="Segoe Light" charset="0"/>
              <a:cs typeface="+mn-cs"/>
            </a:endParaRPr>
          </a:p>
        </p:txBody>
      </p:sp>
      <p:sp>
        <p:nvSpPr>
          <p:cNvPr id="96" name="Trapezoid 95"/>
          <p:cNvSpPr/>
          <p:nvPr/>
        </p:nvSpPr>
        <p:spPr>
          <a:xfrm rot="5400000">
            <a:off x="-417715" y="2766952"/>
            <a:ext cx="5221067" cy="1645560"/>
          </a:xfrm>
          <a:prstGeom prst="trapezoid">
            <a:avLst/>
          </a:prstGeom>
          <a:solidFill>
            <a:schemeClr val="accent2">
              <a:alpha val="25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lIns="121899" tIns="60949" rIns="121899" bIns="60949" anchor="ctr"/>
          <a:lstStyle/>
          <a:p>
            <a:pPr algn="ctr" defTabSz="914363" fontAlgn="auto">
              <a:spcBef>
                <a:spcPts val="0"/>
              </a:spcBef>
              <a:spcAft>
                <a:spcPts val="0"/>
              </a:spcAft>
              <a:defRPr/>
            </a:pPr>
            <a:r>
              <a:rPr lang="en-US" b="1" dirty="0" smtClean="0">
                <a:solidFill>
                  <a:schemeClr val="tx1">
                    <a:alpha val="99000"/>
                  </a:schemeClr>
                </a:solidFill>
                <a:latin typeface="Segoe Light" charset="0"/>
              </a:rPr>
              <a:t>Self Service</a:t>
            </a:r>
          </a:p>
          <a:p>
            <a:pPr algn="ctr" defTabSz="914363" fontAlgn="auto">
              <a:spcBef>
                <a:spcPts val="0"/>
              </a:spcBef>
              <a:spcAft>
                <a:spcPts val="0"/>
              </a:spcAft>
              <a:defRPr/>
            </a:pPr>
            <a:r>
              <a:rPr lang="en-US" b="1" dirty="0" smtClean="0">
                <a:solidFill>
                  <a:schemeClr val="tx1">
                    <a:alpha val="99000"/>
                  </a:schemeClr>
                </a:solidFill>
                <a:latin typeface="Segoe Light" charset="0"/>
              </a:rPr>
              <a:t>Portal</a:t>
            </a:r>
            <a:endParaRPr lang="en-US" b="1" dirty="0">
              <a:solidFill>
                <a:schemeClr val="tx1">
                  <a:alpha val="99000"/>
                </a:schemeClr>
              </a:solidFill>
              <a:latin typeface="Segoe Light" charset="0"/>
            </a:endParaRPr>
          </a:p>
          <a:p>
            <a:pPr algn="ctr" defTabSz="914363" fontAlgn="auto">
              <a:spcBef>
                <a:spcPts val="0"/>
              </a:spcBef>
              <a:spcAft>
                <a:spcPts val="0"/>
              </a:spcAft>
              <a:defRPr/>
            </a:pPr>
            <a:endParaRPr lang="en-US" sz="1400" dirty="0">
              <a:solidFill>
                <a:schemeClr val="tx1">
                  <a:alpha val="99000"/>
                </a:schemeClr>
              </a:solidFill>
              <a:latin typeface="Segoe Light" charset="0"/>
            </a:endParaRPr>
          </a:p>
        </p:txBody>
      </p:sp>
      <p:sp>
        <p:nvSpPr>
          <p:cNvPr id="68" name="Title 13"/>
          <p:cNvSpPr>
            <a:spLocks noGrp="1"/>
          </p:cNvSpPr>
          <p:nvPr>
            <p:ph type="title"/>
          </p:nvPr>
        </p:nvSpPr>
        <p:spPr/>
        <p:txBody>
          <a:bodyPr/>
          <a:lstStyle/>
          <a:p>
            <a:r>
              <a:rPr lang="en-US" smtClean="0"/>
              <a:t>Consuming and Delivering IT as a Service</a:t>
            </a:r>
            <a:endParaRPr lang="en-US" dirty="0"/>
          </a:p>
        </p:txBody>
      </p:sp>
    </p:spTree>
    <p:extLst>
      <p:ext uri="{BB962C8B-B14F-4D97-AF65-F5344CB8AC3E}">
        <p14:creationId xmlns:p14="http://schemas.microsoft.com/office/powerpoint/2010/main" val="191222665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as a Service</a:t>
            </a:r>
            <a:endParaRPr lang="en-US" dirty="0"/>
          </a:p>
        </p:txBody>
      </p:sp>
      <p:grpSp>
        <p:nvGrpSpPr>
          <p:cNvPr id="26" name="Group 25"/>
          <p:cNvGrpSpPr/>
          <p:nvPr/>
        </p:nvGrpSpPr>
        <p:grpSpPr>
          <a:xfrm>
            <a:off x="2403987" y="381000"/>
            <a:ext cx="8506210" cy="6087769"/>
            <a:chOff x="2403987" y="1140271"/>
            <a:chExt cx="7973739" cy="5328498"/>
          </a:xfrm>
        </p:grpSpPr>
        <p:pic>
          <p:nvPicPr>
            <p:cNvPr id="3" name="Picture 13" descr="\\MAGNUM\Projects\Microsoft\Datacenter Storytelling Project\Design\11.10 Delivery\12.png"/>
            <p:cNvPicPr>
              <a:picLocks noChangeAspect="1" noChangeArrowheads="1"/>
            </p:cNvPicPr>
            <p:nvPr/>
          </p:nvPicPr>
          <p:blipFill>
            <a:blip r:embed="rId2"/>
            <a:srcRect/>
            <a:stretch>
              <a:fillRect/>
            </a:stretch>
          </p:blipFill>
          <p:spPr bwMode="auto">
            <a:xfrm>
              <a:off x="3580176" y="3590587"/>
              <a:ext cx="5629151" cy="2878182"/>
            </a:xfrm>
            <a:prstGeom prst="rect">
              <a:avLst/>
            </a:prstGeom>
            <a:noFill/>
          </p:spPr>
        </p:pic>
        <p:pic>
          <p:nvPicPr>
            <p:cNvPr id="4" name="Picture 7" descr="\\MAGNUM\Projects\Microsoft\Datacenter Storytelling Project\Design\11.10 Delivery\6.png"/>
            <p:cNvPicPr>
              <a:picLocks noChangeAspect="1" noChangeArrowheads="1"/>
            </p:cNvPicPr>
            <p:nvPr/>
          </p:nvPicPr>
          <p:blipFill>
            <a:blip r:embed="rId3"/>
            <a:srcRect/>
            <a:stretch>
              <a:fillRect/>
            </a:stretch>
          </p:blipFill>
          <p:spPr bwMode="auto">
            <a:xfrm>
              <a:off x="4555185" y="2013033"/>
              <a:ext cx="3486150" cy="2809875"/>
            </a:xfrm>
            <a:prstGeom prst="rect">
              <a:avLst/>
            </a:prstGeom>
            <a:noFill/>
          </p:spPr>
        </p:pic>
        <p:pic>
          <p:nvPicPr>
            <p:cNvPr id="5" name="Picture 6" descr="\\MAGNUM\Projects\Microsoft\Datacenter Storytelling Project\Design\11.10 Delivery\5.png"/>
            <p:cNvPicPr>
              <a:picLocks noChangeAspect="1" noChangeArrowheads="1"/>
            </p:cNvPicPr>
            <p:nvPr/>
          </p:nvPicPr>
          <p:blipFill>
            <a:blip r:embed="rId4"/>
            <a:srcRect/>
            <a:stretch>
              <a:fillRect/>
            </a:stretch>
          </p:blipFill>
          <p:spPr bwMode="auto">
            <a:xfrm>
              <a:off x="4960192" y="1806437"/>
              <a:ext cx="2828925" cy="2609850"/>
            </a:xfrm>
            <a:prstGeom prst="rect">
              <a:avLst/>
            </a:prstGeom>
            <a:noFill/>
          </p:spPr>
        </p:pic>
        <p:pic>
          <p:nvPicPr>
            <p:cNvPr id="9" name="Picture 4" descr="\\MAGNUM\Projects\Microsoft\Datacenter Storytelling Project\Design\11.10 Delivery\3.png"/>
            <p:cNvPicPr>
              <a:picLocks noChangeAspect="1" noChangeArrowheads="1"/>
            </p:cNvPicPr>
            <p:nvPr/>
          </p:nvPicPr>
          <p:blipFill>
            <a:blip r:embed="rId5"/>
            <a:srcRect/>
            <a:stretch>
              <a:fillRect/>
            </a:stretch>
          </p:blipFill>
          <p:spPr bwMode="auto">
            <a:xfrm>
              <a:off x="4555185" y="1967876"/>
              <a:ext cx="3657600" cy="2771775"/>
            </a:xfrm>
            <a:prstGeom prst="rect">
              <a:avLst/>
            </a:prstGeom>
            <a:noFill/>
          </p:spPr>
        </p:pic>
        <p:pic>
          <p:nvPicPr>
            <p:cNvPr id="10" name="Picture 3" descr="\\MAGNUM\Projects\Microsoft\Datacenter Storytelling Project\Design\11.10 Delivery\2.png"/>
            <p:cNvPicPr>
              <a:picLocks noChangeAspect="1" noChangeArrowheads="1"/>
            </p:cNvPicPr>
            <p:nvPr/>
          </p:nvPicPr>
          <p:blipFill>
            <a:blip r:embed="rId6"/>
            <a:srcRect/>
            <a:stretch>
              <a:fillRect/>
            </a:stretch>
          </p:blipFill>
          <p:spPr bwMode="auto">
            <a:xfrm>
              <a:off x="4964954" y="1496582"/>
              <a:ext cx="2819400" cy="971550"/>
            </a:xfrm>
            <a:prstGeom prst="rect">
              <a:avLst/>
            </a:prstGeom>
            <a:noFill/>
          </p:spPr>
        </p:pic>
        <p:grpSp>
          <p:nvGrpSpPr>
            <p:cNvPr id="11" name="Group 33"/>
            <p:cNvGrpSpPr>
              <a:grpSpLocks noChangeAspect="1"/>
            </p:cNvGrpSpPr>
            <p:nvPr/>
          </p:nvGrpSpPr>
          <p:grpSpPr>
            <a:xfrm>
              <a:off x="2649047" y="2799894"/>
              <a:ext cx="1781759" cy="390617"/>
              <a:chOff x="948419" y="2680095"/>
              <a:chExt cx="1781759" cy="390617"/>
            </a:xfrm>
          </p:grpSpPr>
          <p:sp>
            <p:nvSpPr>
              <p:cNvPr id="12" name="TextBox 11"/>
              <p:cNvSpPr txBox="1"/>
              <p:nvPr/>
            </p:nvSpPr>
            <p:spPr>
              <a:xfrm>
                <a:off x="948419" y="2803643"/>
                <a:ext cx="1352819" cy="16971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1400" b="1" dirty="0" smtClean="0">
                    <a:latin typeface="+mj-lt"/>
                  </a:rPr>
                  <a:t>Provisioning</a:t>
                </a:r>
              </a:p>
            </p:txBody>
          </p:sp>
          <p:grpSp>
            <p:nvGrpSpPr>
              <p:cNvPr id="13" name="Group 16"/>
              <p:cNvGrpSpPr/>
              <p:nvPr/>
            </p:nvGrpSpPr>
            <p:grpSpPr>
              <a:xfrm>
                <a:off x="2407920" y="2680095"/>
                <a:ext cx="322258" cy="390617"/>
                <a:chOff x="2697480" y="630315"/>
                <a:chExt cx="322258" cy="390617"/>
              </a:xfrm>
            </p:grpSpPr>
            <p:sp>
              <p:nvSpPr>
                <p:cNvPr id="14" name="Left Bracket 13"/>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Group 34"/>
            <p:cNvGrpSpPr>
              <a:grpSpLocks noChangeAspect="1"/>
            </p:cNvGrpSpPr>
            <p:nvPr/>
          </p:nvGrpSpPr>
          <p:grpSpPr>
            <a:xfrm>
              <a:off x="2649048" y="3257094"/>
              <a:ext cx="1781758" cy="390617"/>
              <a:chOff x="948420" y="3152535"/>
              <a:chExt cx="1781758" cy="390617"/>
            </a:xfrm>
          </p:grpSpPr>
          <p:sp>
            <p:nvSpPr>
              <p:cNvPr id="17" name="TextBox 16"/>
              <p:cNvSpPr txBox="1"/>
              <p:nvPr/>
            </p:nvSpPr>
            <p:spPr>
              <a:xfrm>
                <a:off x="948420" y="3279265"/>
                <a:ext cx="1352817" cy="16971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1400" b="1" dirty="0" smtClean="0">
                    <a:latin typeface="+mj-lt"/>
                  </a:rPr>
                  <a:t>Monitoring</a:t>
                </a:r>
              </a:p>
            </p:txBody>
          </p:sp>
          <p:grpSp>
            <p:nvGrpSpPr>
              <p:cNvPr id="18" name="Group 17"/>
              <p:cNvGrpSpPr/>
              <p:nvPr/>
            </p:nvGrpSpPr>
            <p:grpSpPr>
              <a:xfrm>
                <a:off x="2407920" y="3152535"/>
                <a:ext cx="322258" cy="390617"/>
                <a:chOff x="2697480" y="630315"/>
                <a:chExt cx="322258" cy="390617"/>
              </a:xfrm>
            </p:grpSpPr>
            <p:sp>
              <p:nvSpPr>
                <p:cNvPr id="19" name="Left Bracket 18"/>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Group 35"/>
            <p:cNvGrpSpPr>
              <a:grpSpLocks noChangeAspect="1"/>
            </p:cNvGrpSpPr>
            <p:nvPr/>
          </p:nvGrpSpPr>
          <p:grpSpPr>
            <a:xfrm>
              <a:off x="3158487" y="3714294"/>
              <a:ext cx="1272319" cy="390617"/>
              <a:chOff x="1457859" y="3594495"/>
              <a:chExt cx="1272319" cy="390617"/>
            </a:xfrm>
          </p:grpSpPr>
          <p:sp>
            <p:nvSpPr>
              <p:cNvPr id="22" name="TextBox 21"/>
              <p:cNvSpPr txBox="1"/>
              <p:nvPr/>
            </p:nvSpPr>
            <p:spPr>
              <a:xfrm>
                <a:off x="1457859" y="3719375"/>
                <a:ext cx="843378" cy="169716"/>
              </a:xfrm>
              <a:prstGeom prst="rect">
                <a:avLst/>
              </a:prstGeom>
            </p:spPr>
            <p:txBody>
              <a:bodyPr vert="horz" wrap="square" lIns="0" tIns="0" rIns="0" bIns="0" rtlCol="0">
                <a:spAutoFit/>
              </a:bodyPr>
              <a:lstStyle/>
              <a:p>
                <a:pPr algn="r">
                  <a:lnSpc>
                    <a:spcPct val="90000"/>
                  </a:lnSpc>
                  <a:spcBef>
                    <a:spcPct val="20000"/>
                  </a:spcBef>
                  <a:buClr>
                    <a:srgbClr val="777777"/>
                  </a:buClr>
                  <a:buSzPct val="130000"/>
                </a:pPr>
                <a:r>
                  <a:rPr lang="en-US" sz="1400" b="1" dirty="0" smtClean="0">
                    <a:latin typeface="+mj-lt"/>
                  </a:rPr>
                  <a:t>Protection</a:t>
                </a:r>
              </a:p>
            </p:txBody>
          </p:sp>
          <p:grpSp>
            <p:nvGrpSpPr>
              <p:cNvPr id="23" name="Group 20"/>
              <p:cNvGrpSpPr/>
              <p:nvPr/>
            </p:nvGrpSpPr>
            <p:grpSpPr>
              <a:xfrm>
                <a:off x="2407920" y="3594495"/>
                <a:ext cx="322258" cy="390617"/>
                <a:chOff x="2697480" y="630315"/>
                <a:chExt cx="322258" cy="390617"/>
              </a:xfrm>
            </p:grpSpPr>
            <p:sp>
              <p:nvSpPr>
                <p:cNvPr id="24" name="Left Bracket 23"/>
                <p:cNvSpPr/>
                <p:nvPr/>
              </p:nvSpPr>
              <p:spPr>
                <a:xfrm>
                  <a:off x="2948940" y="630315"/>
                  <a:ext cx="70798" cy="39061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rot="10800000">
                  <a:off x="2697480" y="822960"/>
                  <a:ext cx="243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6044334" y="4896008"/>
              <a:ext cx="698270" cy="615176"/>
              <a:chOff x="5737217" y="5207873"/>
              <a:chExt cx="698270" cy="615176"/>
            </a:xfrm>
          </p:grpSpPr>
          <p:pic>
            <p:nvPicPr>
              <p:cNvPr id="7" name="Picture 9" descr="\\MAGNUM\Projects\Microsoft\Datacenter Storytelling Project\Design\11.10 Delivery\8.png"/>
              <p:cNvPicPr>
                <a:picLocks noChangeAspect="1" noChangeArrowheads="1"/>
              </p:cNvPicPr>
              <p:nvPr/>
            </p:nvPicPr>
            <p:blipFill>
              <a:blip r:embed="rId7"/>
              <a:srcRect/>
              <a:stretch>
                <a:fillRect/>
              </a:stretch>
            </p:blipFill>
            <p:spPr bwMode="auto">
              <a:xfrm>
                <a:off x="5737217" y="5207873"/>
                <a:ext cx="628650" cy="504825"/>
              </a:xfrm>
              <a:prstGeom prst="rect">
                <a:avLst/>
              </a:prstGeom>
              <a:noFill/>
            </p:spPr>
          </p:pic>
          <p:sp>
            <p:nvSpPr>
              <p:cNvPr id="28" name="TextBox 27"/>
              <p:cNvSpPr txBox="1">
                <a:spLocks noChangeAspect="1"/>
              </p:cNvSpPr>
              <p:nvPr/>
            </p:nvSpPr>
            <p:spPr>
              <a:xfrm>
                <a:off x="5739784" y="5684550"/>
                <a:ext cx="69570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Application</a:t>
                </a:r>
              </a:p>
            </p:txBody>
          </p:sp>
        </p:grpSp>
        <p:grpSp>
          <p:nvGrpSpPr>
            <p:cNvPr id="40" name="Group 39"/>
            <p:cNvGrpSpPr/>
            <p:nvPr/>
          </p:nvGrpSpPr>
          <p:grpSpPr>
            <a:xfrm>
              <a:off x="7574610" y="4914912"/>
              <a:ext cx="466725" cy="564240"/>
              <a:chOff x="6520140" y="5128710"/>
              <a:chExt cx="466725" cy="564240"/>
            </a:xfrm>
          </p:grpSpPr>
          <p:pic>
            <p:nvPicPr>
              <p:cNvPr id="8" name="Picture 10" descr="\\MAGNUM\Projects\Microsoft\Datacenter Storytelling Project\Design\11.10 Delivery\9.png"/>
              <p:cNvPicPr>
                <a:picLocks noChangeAspect="1" noChangeArrowheads="1"/>
              </p:cNvPicPr>
              <p:nvPr/>
            </p:nvPicPr>
            <p:blipFill>
              <a:blip r:embed="rId8"/>
              <a:srcRect/>
              <a:stretch>
                <a:fillRect/>
              </a:stretch>
            </p:blipFill>
            <p:spPr bwMode="auto">
              <a:xfrm>
                <a:off x="6520140" y="5128710"/>
                <a:ext cx="466725" cy="428625"/>
              </a:xfrm>
              <a:prstGeom prst="rect">
                <a:avLst/>
              </a:prstGeom>
              <a:noFill/>
            </p:spPr>
          </p:pic>
          <p:sp>
            <p:nvSpPr>
              <p:cNvPr id="29" name="TextBox 28"/>
              <p:cNvSpPr txBox="1">
                <a:spLocks noChangeAspect="1"/>
              </p:cNvSpPr>
              <p:nvPr/>
            </p:nvSpPr>
            <p:spPr>
              <a:xfrm>
                <a:off x="6630941" y="5554451"/>
                <a:ext cx="282129"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a:t>
                </a:r>
              </a:p>
            </p:txBody>
          </p:sp>
        </p:grpSp>
        <p:grpSp>
          <p:nvGrpSpPr>
            <p:cNvPr id="38" name="Group 37"/>
            <p:cNvGrpSpPr/>
            <p:nvPr/>
          </p:nvGrpSpPr>
          <p:grpSpPr>
            <a:xfrm>
              <a:off x="4658424" y="4925782"/>
              <a:ext cx="562019" cy="604256"/>
              <a:chOff x="5004418" y="5177692"/>
              <a:chExt cx="562019" cy="604256"/>
            </a:xfrm>
          </p:grpSpPr>
          <p:pic>
            <p:nvPicPr>
              <p:cNvPr id="6" name="Picture 8" descr="\\MAGNUM\Projects\Microsoft\Datacenter Storytelling Project\Design\11.10 Delivery\7.png"/>
              <p:cNvPicPr>
                <a:picLocks noChangeAspect="1" noChangeArrowheads="1"/>
              </p:cNvPicPr>
              <p:nvPr/>
            </p:nvPicPr>
            <p:blipFill>
              <a:blip r:embed="rId9"/>
              <a:srcRect/>
              <a:stretch>
                <a:fillRect/>
              </a:stretch>
            </p:blipFill>
            <p:spPr bwMode="auto">
              <a:xfrm>
                <a:off x="5052087" y="5177692"/>
                <a:ext cx="514350" cy="476250"/>
              </a:xfrm>
              <a:prstGeom prst="rect">
                <a:avLst/>
              </a:prstGeom>
              <a:noFill/>
            </p:spPr>
          </p:pic>
          <p:sp>
            <p:nvSpPr>
              <p:cNvPr id="30" name="TextBox 29"/>
              <p:cNvSpPr txBox="1">
                <a:spLocks noChangeAspect="1"/>
              </p:cNvSpPr>
              <p:nvPr/>
            </p:nvSpPr>
            <p:spPr>
              <a:xfrm>
                <a:off x="5004418" y="5643449"/>
                <a:ext cx="55624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Database</a:t>
                </a:r>
              </a:p>
            </p:txBody>
          </p:sp>
        </p:grpSp>
        <p:pic>
          <p:nvPicPr>
            <p:cNvPr id="31" name="Picture 5" descr="\\MAGNUM\Projects\Microsoft\Datacenter Storytelling Project\Design\11.10 Delivery\4.png"/>
            <p:cNvPicPr>
              <a:picLocks noChangeAspect="1" noChangeArrowheads="1"/>
            </p:cNvPicPr>
            <p:nvPr/>
          </p:nvPicPr>
          <p:blipFill>
            <a:blip r:embed="rId10"/>
            <a:srcRect t="55062"/>
            <a:stretch>
              <a:fillRect/>
            </a:stretch>
          </p:blipFill>
          <p:spPr bwMode="auto">
            <a:xfrm>
              <a:off x="5802962" y="2836239"/>
              <a:ext cx="1162050" cy="291062"/>
            </a:xfrm>
            <a:prstGeom prst="rect">
              <a:avLst/>
            </a:prstGeom>
            <a:noFill/>
          </p:spPr>
        </p:pic>
        <p:pic>
          <p:nvPicPr>
            <p:cNvPr id="32" name="Picture 15" descr="\\MAGNUM\Projects\Microsoft\Datacenter Storytelling Project\Design\11.10 Delivery\1a.png"/>
            <p:cNvPicPr>
              <a:picLocks noChangeAspect="1" noChangeArrowheads="1"/>
            </p:cNvPicPr>
            <p:nvPr/>
          </p:nvPicPr>
          <p:blipFill>
            <a:blip r:embed="rId11"/>
            <a:srcRect/>
            <a:stretch>
              <a:fillRect/>
            </a:stretch>
          </p:blipFill>
          <p:spPr bwMode="auto">
            <a:xfrm>
              <a:off x="5060112" y="1763964"/>
              <a:ext cx="1104900" cy="419100"/>
            </a:xfrm>
            <a:prstGeom prst="rect">
              <a:avLst/>
            </a:prstGeom>
            <a:noFill/>
          </p:spPr>
        </p:pic>
        <p:pic>
          <p:nvPicPr>
            <p:cNvPr id="33" name="Picture 16" descr="\\MAGNUM\Projects\Microsoft\Datacenter Storytelling Project\Design\11.10 Delivery\1b.png"/>
            <p:cNvPicPr>
              <a:picLocks noChangeAspect="1" noChangeArrowheads="1"/>
            </p:cNvPicPr>
            <p:nvPr/>
          </p:nvPicPr>
          <p:blipFill>
            <a:blip r:embed="rId12"/>
            <a:srcRect/>
            <a:stretch>
              <a:fillRect/>
            </a:stretch>
          </p:blipFill>
          <p:spPr bwMode="auto">
            <a:xfrm>
              <a:off x="5223657" y="1295295"/>
              <a:ext cx="914400" cy="628650"/>
            </a:xfrm>
            <a:prstGeom prst="rect">
              <a:avLst/>
            </a:prstGeom>
            <a:noFill/>
          </p:spPr>
        </p:pic>
        <p:pic>
          <p:nvPicPr>
            <p:cNvPr id="34" name="Picture 17" descr="\\MAGNUM\Projects\Microsoft\Datacenter Storytelling Project\Design\11.10 Delivery\1c.png"/>
            <p:cNvPicPr>
              <a:picLocks noChangeAspect="1" noChangeArrowheads="1"/>
            </p:cNvPicPr>
            <p:nvPr/>
          </p:nvPicPr>
          <p:blipFill>
            <a:blip r:embed="rId13"/>
            <a:srcRect/>
            <a:stretch>
              <a:fillRect/>
            </a:stretch>
          </p:blipFill>
          <p:spPr bwMode="auto">
            <a:xfrm>
              <a:off x="5652574" y="1140271"/>
              <a:ext cx="485775" cy="733425"/>
            </a:xfrm>
            <a:prstGeom prst="rect">
              <a:avLst/>
            </a:prstGeom>
            <a:noFill/>
          </p:spPr>
        </p:pic>
        <p:pic>
          <p:nvPicPr>
            <p:cNvPr id="35" name="Picture 18" descr="\\MAGNUM\Projects\Microsoft\Datacenter Storytelling Project\Design\11.10 Delivery\1d.png"/>
            <p:cNvPicPr>
              <a:picLocks noChangeAspect="1" noChangeArrowheads="1"/>
            </p:cNvPicPr>
            <p:nvPr/>
          </p:nvPicPr>
          <p:blipFill>
            <a:blip r:embed="rId14"/>
            <a:srcRect/>
            <a:stretch>
              <a:fillRect/>
            </a:stretch>
          </p:blipFill>
          <p:spPr bwMode="auto">
            <a:xfrm>
              <a:off x="6604134" y="1191881"/>
              <a:ext cx="647700" cy="704850"/>
            </a:xfrm>
            <a:prstGeom prst="rect">
              <a:avLst/>
            </a:prstGeom>
            <a:noFill/>
          </p:spPr>
        </p:pic>
        <p:pic>
          <p:nvPicPr>
            <p:cNvPr id="36" name="Picture 19" descr="\\MAGNUM\Projects\Microsoft\Datacenter Storytelling Project\Design\11.10 Delivery\1e.png"/>
            <p:cNvPicPr>
              <a:picLocks noChangeAspect="1" noChangeArrowheads="1"/>
            </p:cNvPicPr>
            <p:nvPr/>
          </p:nvPicPr>
          <p:blipFill>
            <a:blip r:embed="rId15"/>
            <a:srcRect/>
            <a:stretch>
              <a:fillRect/>
            </a:stretch>
          </p:blipFill>
          <p:spPr bwMode="auto">
            <a:xfrm>
              <a:off x="6578021" y="1521012"/>
              <a:ext cx="1104900" cy="600075"/>
            </a:xfrm>
            <a:prstGeom prst="rect">
              <a:avLst/>
            </a:prstGeom>
            <a:noFill/>
          </p:spPr>
        </p:pic>
        <p:pic>
          <p:nvPicPr>
            <p:cNvPr id="37" name="Picture 5" descr="\\MAGNUM\Projects\Microsoft\Datacenter Storytelling Project\Design\11.10 Delivery\4.png"/>
            <p:cNvPicPr>
              <a:picLocks noChangeAspect="1" noChangeArrowheads="1"/>
            </p:cNvPicPr>
            <p:nvPr/>
          </p:nvPicPr>
          <p:blipFill>
            <a:blip r:embed="rId10"/>
            <a:srcRect b="69938"/>
            <a:stretch>
              <a:fillRect/>
            </a:stretch>
          </p:blipFill>
          <p:spPr bwMode="auto">
            <a:xfrm>
              <a:off x="5802962" y="2479601"/>
              <a:ext cx="1162050" cy="194713"/>
            </a:xfrm>
            <a:prstGeom prst="rect">
              <a:avLst/>
            </a:prstGeom>
            <a:noFill/>
          </p:spPr>
        </p:pic>
        <p:grpSp>
          <p:nvGrpSpPr>
            <p:cNvPr id="46" name="Group 45"/>
            <p:cNvGrpSpPr/>
            <p:nvPr/>
          </p:nvGrpSpPr>
          <p:grpSpPr>
            <a:xfrm>
              <a:off x="2403987" y="1911344"/>
              <a:ext cx="7973739" cy="450856"/>
              <a:chOff x="2403987" y="1911344"/>
              <a:chExt cx="7973739" cy="450856"/>
            </a:xfrm>
          </p:grpSpPr>
          <p:cxnSp>
            <p:nvCxnSpPr>
              <p:cNvPr id="42" name="Straight Connector 41"/>
              <p:cNvCxnSpPr/>
              <p:nvPr/>
            </p:nvCxnSpPr>
            <p:spPr>
              <a:xfrm>
                <a:off x="2403987" y="2362200"/>
                <a:ext cx="7816645" cy="0"/>
              </a:xfrm>
              <a:prstGeom prst="line">
                <a:avLst/>
              </a:prstGeom>
              <a:ln w="127000">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9609567" y="1911344"/>
                <a:ext cx="768159" cy="269391"/>
              </a:xfrm>
              <a:prstGeom prst="rect">
                <a:avLst/>
              </a:prstGeom>
            </p:spPr>
            <p:txBody>
              <a:bodyPr wrap="none">
                <a:spAutoFit/>
              </a:bodyPr>
              <a:lstStyle/>
              <a:p>
                <a:r>
                  <a:rPr lang="en-US" sz="1400" b="1" dirty="0" smtClean="0">
                    <a:solidFill>
                      <a:srgbClr val="FFFFFF"/>
                    </a:solidFill>
                  </a:rPr>
                  <a:t>Identity</a:t>
                </a:r>
                <a:endParaRPr lang="en-US" sz="3600" dirty="0"/>
              </a:p>
            </p:txBody>
          </p:sp>
        </p:grpSp>
      </p:grpSp>
    </p:spTree>
    <p:extLst>
      <p:ext uri="{BB962C8B-B14F-4D97-AF65-F5344CB8AC3E}">
        <p14:creationId xmlns:p14="http://schemas.microsoft.com/office/powerpoint/2010/main" val="379600159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Stage for the Cloud</a:t>
            </a:r>
            <a:endParaRPr lang="en-US" dirty="0"/>
          </a:p>
        </p:txBody>
      </p:sp>
      <p:grpSp>
        <p:nvGrpSpPr>
          <p:cNvPr id="2053" name="Group 2052"/>
          <p:cNvGrpSpPr/>
          <p:nvPr/>
        </p:nvGrpSpPr>
        <p:grpSpPr>
          <a:xfrm>
            <a:off x="6419068" y="994318"/>
            <a:ext cx="5711687" cy="2881124"/>
            <a:chOff x="6419068" y="994318"/>
            <a:chExt cx="5711687" cy="2881124"/>
          </a:xfrm>
        </p:grpSpPr>
        <p:grpSp>
          <p:nvGrpSpPr>
            <p:cNvPr id="24" name="Group 23"/>
            <p:cNvGrpSpPr/>
            <p:nvPr/>
          </p:nvGrpSpPr>
          <p:grpSpPr>
            <a:xfrm>
              <a:off x="6419068" y="1026881"/>
              <a:ext cx="5711687" cy="2848561"/>
              <a:chOff x="6321286" y="4141792"/>
              <a:chExt cx="5711687" cy="2848561"/>
            </a:xfrm>
          </p:grpSpPr>
          <p:grpSp>
            <p:nvGrpSpPr>
              <p:cNvPr id="25" name="Group 24"/>
              <p:cNvGrpSpPr/>
              <p:nvPr/>
            </p:nvGrpSpPr>
            <p:grpSpPr>
              <a:xfrm>
                <a:off x="6321286" y="4141792"/>
                <a:ext cx="5711687" cy="2848561"/>
                <a:chOff x="6321286" y="4141792"/>
                <a:chExt cx="5711687" cy="2848561"/>
              </a:xfrm>
            </p:grpSpPr>
            <p:sp>
              <p:nvSpPr>
                <p:cNvPr id="27" name="Rounded Rectangle 26"/>
                <p:cNvSpPr/>
                <p:nvPr/>
              </p:nvSpPr>
              <p:spPr bwMode="auto">
                <a:xfrm>
                  <a:off x="6321286" y="4141792"/>
                  <a:ext cx="5711687" cy="2716207"/>
                </a:xfrm>
                <a:prstGeom prst="roundRect">
                  <a:avLst/>
                </a:prstGeom>
                <a:gradFill>
                  <a:gsLst>
                    <a:gs pos="0">
                      <a:schemeClr val="accent6"/>
                    </a:gs>
                    <a:gs pos="60000">
                      <a:schemeClr val="accent6"/>
                    </a:gs>
                    <a:gs pos="100000">
                      <a:schemeClr val="accent6"/>
                    </a:gs>
                  </a:gsLst>
                </a:gradFill>
                <a:ln>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28" name="Picture 35"/>
                <p:cNvPicPr>
                  <a:picLocks noChangeAspect="1"/>
                </p:cNvPicPr>
                <p:nvPr/>
              </p:nvPicPr>
              <p:blipFill>
                <a:blip r:embed="rId2"/>
                <a:srcRect/>
                <a:stretch>
                  <a:fillRect/>
                </a:stretch>
              </p:blipFill>
              <p:spPr bwMode="auto">
                <a:xfrm>
                  <a:off x="6475927" y="4579109"/>
                  <a:ext cx="5323966" cy="2411244"/>
                </a:xfrm>
                <a:prstGeom prst="rect">
                  <a:avLst/>
                </a:prstGeom>
                <a:noFill/>
                <a:ln w="9525">
                  <a:noFill/>
                  <a:miter lim="800000"/>
                  <a:headEnd/>
                  <a:tailEnd/>
                </a:ln>
              </p:spPr>
            </p:pic>
          </p:grpSp>
          <p:sp>
            <p:nvSpPr>
              <p:cNvPr id="26" name="TextBox 25"/>
              <p:cNvSpPr txBox="1"/>
              <p:nvPr/>
            </p:nvSpPr>
            <p:spPr>
              <a:xfrm>
                <a:off x="7561164" y="4232115"/>
                <a:ext cx="3153492"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Service Provider</a:t>
                </a: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289" y="994318"/>
              <a:ext cx="1563757" cy="754564"/>
            </a:xfrm>
            <a:prstGeom prst="rect">
              <a:avLst/>
            </a:prstGeom>
          </p:spPr>
        </p:pic>
      </p:grpSp>
      <p:grpSp>
        <p:nvGrpSpPr>
          <p:cNvPr id="19" name="Group 18"/>
          <p:cNvGrpSpPr/>
          <p:nvPr/>
        </p:nvGrpSpPr>
        <p:grpSpPr>
          <a:xfrm>
            <a:off x="399245" y="1018504"/>
            <a:ext cx="5323966" cy="5664978"/>
            <a:chOff x="399245" y="1018504"/>
            <a:chExt cx="5323966" cy="5664978"/>
          </a:xfrm>
        </p:grpSpPr>
        <p:grpSp>
          <p:nvGrpSpPr>
            <p:cNvPr id="12" name="Group 11"/>
            <p:cNvGrpSpPr/>
            <p:nvPr/>
          </p:nvGrpSpPr>
          <p:grpSpPr>
            <a:xfrm>
              <a:off x="399245" y="1018504"/>
              <a:ext cx="5323966" cy="5664978"/>
              <a:chOff x="399245" y="1018504"/>
              <a:chExt cx="5323966" cy="5664978"/>
            </a:xfrm>
          </p:grpSpPr>
          <p:sp>
            <p:nvSpPr>
              <p:cNvPr id="4" name="Rounded Rectangle 3"/>
              <p:cNvSpPr/>
              <p:nvPr/>
            </p:nvSpPr>
            <p:spPr bwMode="auto">
              <a:xfrm>
                <a:off x="459179" y="1018504"/>
                <a:ext cx="5204098" cy="5664978"/>
              </a:xfrm>
              <a:prstGeom prst="roundRect">
                <a:avLst/>
              </a:prstGeom>
              <a:gradFill>
                <a:gsLst>
                  <a:gs pos="0">
                    <a:schemeClr val="accent5"/>
                  </a:gs>
                  <a:gs pos="60000">
                    <a:schemeClr val="accent5"/>
                  </a:gs>
                  <a:gs pos="100000">
                    <a:schemeClr val="accent5"/>
                  </a:gs>
                </a:gsLst>
              </a:gra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35"/>
              <p:cNvPicPr>
                <a:picLocks noChangeAspect="1"/>
              </p:cNvPicPr>
              <p:nvPr/>
            </p:nvPicPr>
            <p:blipFill>
              <a:blip r:embed="rId2"/>
              <a:srcRect/>
              <a:stretch>
                <a:fillRect/>
              </a:stretch>
            </p:blipFill>
            <p:spPr bwMode="auto">
              <a:xfrm>
                <a:off x="399245" y="2680578"/>
                <a:ext cx="5323966" cy="2411244"/>
              </a:xfrm>
              <a:prstGeom prst="rect">
                <a:avLst/>
              </a:prstGeom>
              <a:noFill/>
              <a:ln w="9525">
                <a:noFill/>
                <a:miter lim="800000"/>
                <a:headEnd/>
                <a:tailEnd/>
              </a:ln>
            </p:spPr>
          </p:pic>
        </p:grpSp>
        <p:sp>
          <p:nvSpPr>
            <p:cNvPr id="18" name="TextBox 17"/>
            <p:cNvSpPr txBox="1"/>
            <p:nvPr/>
          </p:nvSpPr>
          <p:spPr>
            <a:xfrm>
              <a:off x="1189113" y="1125378"/>
              <a:ext cx="3744230" cy="492443"/>
            </a:xfrm>
            <a:prstGeom prst="rect">
              <a:avLst/>
            </a:prstGeom>
            <a:noFill/>
          </p:spPr>
          <p:txBody>
            <a:bodyPr wrap="none" lIns="0" tIns="0" rIns="0" bIns="0" rtlCol="0">
              <a:spAutoFit/>
            </a:bodyPr>
            <a:lstStyle/>
            <a:p>
              <a:r>
                <a:rPr lang="en-US" sz="3200" b="1" dirty="0" smtClean="0">
                  <a:gradFill>
                    <a:gsLst>
                      <a:gs pos="0">
                        <a:schemeClr val="tx1"/>
                      </a:gs>
                      <a:gs pos="86000">
                        <a:schemeClr val="tx1"/>
                      </a:gs>
                    </a:gsLst>
                    <a:lin ang="5400000" scaled="0"/>
                  </a:gradFill>
                </a:rPr>
                <a:t>Internal Datacenter</a:t>
              </a:r>
            </a:p>
          </p:txBody>
        </p:sp>
      </p:grpSp>
      <p:grpSp>
        <p:nvGrpSpPr>
          <p:cNvPr id="22" name="Group 21"/>
          <p:cNvGrpSpPr/>
          <p:nvPr/>
        </p:nvGrpSpPr>
        <p:grpSpPr>
          <a:xfrm>
            <a:off x="6419068" y="3969515"/>
            <a:ext cx="5711687" cy="2716207"/>
            <a:chOff x="6321286" y="4141792"/>
            <a:chExt cx="5711687" cy="2716207"/>
          </a:xfrm>
        </p:grpSpPr>
        <p:grpSp>
          <p:nvGrpSpPr>
            <p:cNvPr id="21" name="Group 20"/>
            <p:cNvGrpSpPr/>
            <p:nvPr/>
          </p:nvGrpSpPr>
          <p:grpSpPr>
            <a:xfrm>
              <a:off x="6321286" y="4141792"/>
              <a:ext cx="5711687" cy="2716207"/>
              <a:chOff x="6321286" y="4141792"/>
              <a:chExt cx="5711687" cy="2716207"/>
            </a:xfrm>
          </p:grpSpPr>
          <p:sp>
            <p:nvSpPr>
              <p:cNvPr id="13" name="Rounded Rectangle 12"/>
              <p:cNvSpPr/>
              <p:nvPr/>
            </p:nvSpPr>
            <p:spPr bwMode="auto">
              <a:xfrm>
                <a:off x="6321286" y="4141792"/>
                <a:ext cx="5711687" cy="2716207"/>
              </a:xfrm>
              <a:prstGeom prst="roundRect">
                <a:avLst/>
              </a:prstGeom>
              <a:gradFill>
                <a:gsLst>
                  <a:gs pos="0">
                    <a:schemeClr val="accent3"/>
                  </a:gs>
                  <a:gs pos="60000">
                    <a:schemeClr val="accent3"/>
                  </a:gs>
                  <a:gs pos="100000">
                    <a:schemeClr val="accent3"/>
                  </a:gs>
                </a:gsLst>
              </a:gradFill>
              <a:ln>
                <a:solidFill>
                  <a:schemeClr val="accent3"/>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 name="Picture 35"/>
              <p:cNvPicPr>
                <a:picLocks noChangeAspect="1"/>
              </p:cNvPicPr>
              <p:nvPr/>
            </p:nvPicPr>
            <p:blipFill>
              <a:blip r:embed="rId2"/>
              <a:srcRect/>
              <a:stretch>
                <a:fillRect/>
              </a:stretch>
            </p:blipFill>
            <p:spPr bwMode="auto">
              <a:xfrm>
                <a:off x="6475927" y="4141793"/>
                <a:ext cx="5323966" cy="2411244"/>
              </a:xfrm>
              <a:prstGeom prst="rect">
                <a:avLst/>
              </a:prstGeom>
              <a:noFill/>
              <a:ln w="9525">
                <a:noFill/>
                <a:miter lim="800000"/>
                <a:headEnd/>
                <a:tailEnd/>
              </a:ln>
            </p:spPr>
          </p:pic>
        </p:grpSp>
        <p:sp>
          <p:nvSpPr>
            <p:cNvPr id="20" name="TextBox 19"/>
            <p:cNvSpPr txBox="1"/>
            <p:nvPr/>
          </p:nvSpPr>
          <p:spPr>
            <a:xfrm>
              <a:off x="8531120" y="6363316"/>
              <a:ext cx="1292020" cy="492443"/>
            </a:xfrm>
            <a:prstGeom prst="rect">
              <a:avLst/>
            </a:prstGeom>
            <a:noFill/>
          </p:spPr>
          <p:txBody>
            <a:bodyPr wrap="none" lIns="0" tIns="0" rIns="0" bIns="0" rtlCol="0">
              <a:spAutoFit/>
            </a:bodyPr>
            <a:lstStyle/>
            <a:p>
              <a:r>
                <a:rPr lang="en-US" sz="3200" b="1" dirty="0" err="1" smtClean="0">
                  <a:gradFill>
                    <a:gsLst>
                      <a:gs pos="0">
                        <a:schemeClr val="tx1"/>
                      </a:gs>
                      <a:gs pos="86000">
                        <a:schemeClr val="tx1"/>
                      </a:gs>
                    </a:gsLst>
                    <a:lin ang="5400000" scaled="0"/>
                  </a:gradFill>
                </a:rPr>
                <a:t>Hoster</a:t>
              </a:r>
              <a:endParaRPr lang="en-US" sz="3200" b="1" dirty="0" smtClean="0">
                <a:gradFill>
                  <a:gsLst>
                    <a:gs pos="0">
                      <a:schemeClr val="tx1"/>
                    </a:gs>
                    <a:gs pos="86000">
                      <a:schemeClr val="tx1"/>
                    </a:gs>
                  </a:gsLst>
                  <a:lin ang="5400000" scaled="0"/>
                </a:gradFill>
              </a:endParaRPr>
            </a:p>
          </p:txBody>
        </p:sp>
      </p:grpSp>
      <p:grpSp>
        <p:nvGrpSpPr>
          <p:cNvPr id="2052" name="Group 2051"/>
          <p:cNvGrpSpPr/>
          <p:nvPr/>
        </p:nvGrpSpPr>
        <p:grpSpPr>
          <a:xfrm>
            <a:off x="3580176" y="3590587"/>
            <a:ext cx="5629151" cy="2878182"/>
            <a:chOff x="3580176" y="3590587"/>
            <a:chExt cx="5629151" cy="2878182"/>
          </a:xfrm>
        </p:grpSpPr>
        <p:pic>
          <p:nvPicPr>
            <p:cNvPr id="125" name="Picture 13" descr="\\MAGNUM\Projects\Microsoft\Datacenter Storytelling Project\Design\11.10 Delivery\12.png"/>
            <p:cNvPicPr>
              <a:picLocks noChangeAspect="1" noChangeArrowheads="1"/>
            </p:cNvPicPr>
            <p:nvPr/>
          </p:nvPicPr>
          <p:blipFill>
            <a:blip r:embed="rId4"/>
            <a:srcRect/>
            <a:stretch>
              <a:fillRect/>
            </a:stretch>
          </p:blipFill>
          <p:spPr bwMode="auto">
            <a:xfrm>
              <a:off x="3580176" y="3590587"/>
              <a:ext cx="5629151" cy="2878182"/>
            </a:xfrm>
            <a:prstGeom prst="rect">
              <a:avLst/>
            </a:prstGeom>
            <a:noFill/>
          </p:spPr>
        </p:pic>
        <p:grpSp>
          <p:nvGrpSpPr>
            <p:cNvPr id="126" name="Group 125"/>
            <p:cNvGrpSpPr/>
            <p:nvPr/>
          </p:nvGrpSpPr>
          <p:grpSpPr>
            <a:xfrm>
              <a:off x="6044334" y="4896008"/>
              <a:ext cx="698270" cy="615176"/>
              <a:chOff x="5737217" y="5207873"/>
              <a:chExt cx="698270" cy="615176"/>
            </a:xfrm>
          </p:grpSpPr>
          <p:pic>
            <p:nvPicPr>
              <p:cNvPr id="127" name="Picture 9" descr="\\MAGNUM\Projects\Microsoft\Datacenter Storytelling Project\Design\11.10 Delivery\8.png"/>
              <p:cNvPicPr>
                <a:picLocks noChangeAspect="1" noChangeArrowheads="1"/>
              </p:cNvPicPr>
              <p:nvPr/>
            </p:nvPicPr>
            <p:blipFill>
              <a:blip r:embed="rId5"/>
              <a:srcRect/>
              <a:stretch>
                <a:fillRect/>
              </a:stretch>
            </p:blipFill>
            <p:spPr bwMode="auto">
              <a:xfrm>
                <a:off x="5737217" y="5207873"/>
                <a:ext cx="628650" cy="504825"/>
              </a:xfrm>
              <a:prstGeom prst="rect">
                <a:avLst/>
              </a:prstGeom>
              <a:noFill/>
            </p:spPr>
          </p:pic>
          <p:sp>
            <p:nvSpPr>
              <p:cNvPr id="128" name="TextBox 127"/>
              <p:cNvSpPr txBox="1">
                <a:spLocks noChangeAspect="1"/>
              </p:cNvSpPr>
              <p:nvPr/>
            </p:nvSpPr>
            <p:spPr>
              <a:xfrm>
                <a:off x="5739784" y="5684550"/>
                <a:ext cx="69570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Application</a:t>
                </a:r>
              </a:p>
            </p:txBody>
          </p:sp>
        </p:grpSp>
        <p:grpSp>
          <p:nvGrpSpPr>
            <p:cNvPr id="129" name="Group 128"/>
            <p:cNvGrpSpPr/>
            <p:nvPr/>
          </p:nvGrpSpPr>
          <p:grpSpPr>
            <a:xfrm>
              <a:off x="7574610" y="4914912"/>
              <a:ext cx="466725" cy="564240"/>
              <a:chOff x="6520140" y="5128710"/>
              <a:chExt cx="466725" cy="564240"/>
            </a:xfrm>
          </p:grpSpPr>
          <p:pic>
            <p:nvPicPr>
              <p:cNvPr id="130" name="Picture 10" descr="\\MAGNUM\Projects\Microsoft\Datacenter Storytelling Project\Design\11.10 Delivery\9.png"/>
              <p:cNvPicPr>
                <a:picLocks noChangeAspect="1" noChangeArrowheads="1"/>
              </p:cNvPicPr>
              <p:nvPr/>
            </p:nvPicPr>
            <p:blipFill>
              <a:blip r:embed="rId6"/>
              <a:srcRect/>
              <a:stretch>
                <a:fillRect/>
              </a:stretch>
            </p:blipFill>
            <p:spPr bwMode="auto">
              <a:xfrm>
                <a:off x="6520140" y="5128710"/>
                <a:ext cx="466725" cy="428625"/>
              </a:xfrm>
              <a:prstGeom prst="rect">
                <a:avLst/>
              </a:prstGeom>
              <a:noFill/>
            </p:spPr>
          </p:pic>
          <p:sp>
            <p:nvSpPr>
              <p:cNvPr id="131" name="TextBox 130"/>
              <p:cNvSpPr txBox="1">
                <a:spLocks noChangeAspect="1"/>
              </p:cNvSpPr>
              <p:nvPr/>
            </p:nvSpPr>
            <p:spPr>
              <a:xfrm>
                <a:off x="6630941" y="5554451"/>
                <a:ext cx="282129"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a:t>
                </a:r>
              </a:p>
            </p:txBody>
          </p:sp>
        </p:grpSp>
        <p:grpSp>
          <p:nvGrpSpPr>
            <p:cNvPr id="132" name="Group 131"/>
            <p:cNvGrpSpPr/>
            <p:nvPr/>
          </p:nvGrpSpPr>
          <p:grpSpPr>
            <a:xfrm>
              <a:off x="4658424" y="4925782"/>
              <a:ext cx="562019" cy="604256"/>
              <a:chOff x="5004418" y="5177692"/>
              <a:chExt cx="562019" cy="604256"/>
            </a:xfrm>
          </p:grpSpPr>
          <p:pic>
            <p:nvPicPr>
              <p:cNvPr id="133" name="Picture 8" descr="\\MAGNUM\Projects\Microsoft\Datacenter Storytelling Project\Design\11.10 Delivery\7.png"/>
              <p:cNvPicPr>
                <a:picLocks noChangeAspect="1" noChangeArrowheads="1"/>
              </p:cNvPicPr>
              <p:nvPr/>
            </p:nvPicPr>
            <p:blipFill>
              <a:blip r:embed="rId7"/>
              <a:srcRect/>
              <a:stretch>
                <a:fillRect/>
              </a:stretch>
            </p:blipFill>
            <p:spPr bwMode="auto">
              <a:xfrm>
                <a:off x="5052087" y="5177692"/>
                <a:ext cx="514350" cy="476250"/>
              </a:xfrm>
              <a:prstGeom prst="rect">
                <a:avLst/>
              </a:prstGeom>
              <a:noFill/>
            </p:spPr>
          </p:pic>
          <p:sp>
            <p:nvSpPr>
              <p:cNvPr id="134" name="TextBox 133"/>
              <p:cNvSpPr txBox="1">
                <a:spLocks noChangeAspect="1"/>
              </p:cNvSpPr>
              <p:nvPr/>
            </p:nvSpPr>
            <p:spPr>
              <a:xfrm>
                <a:off x="5004418" y="5643449"/>
                <a:ext cx="556243" cy="138499"/>
              </a:xfrm>
              <a:prstGeom prst="rect">
                <a:avLst/>
              </a:prstGeom>
            </p:spPr>
            <p:txBody>
              <a:bodyPr vert="horz" wrap="none" lIns="0" tIns="0" rIns="0" bIns="0" rtlCol="0">
                <a:spAutoFit/>
              </a:bodyPr>
              <a:lstStyle/>
              <a:p>
                <a:pPr>
                  <a:lnSpc>
                    <a:spcPct val="90000"/>
                  </a:lnSpc>
                  <a:spcBef>
                    <a:spcPct val="20000"/>
                  </a:spcBef>
                  <a:buClr>
                    <a:srgbClr val="777777"/>
                  </a:buClr>
                  <a:buSzPct val="130000"/>
                </a:pPr>
                <a:r>
                  <a:rPr lang="en-US" sz="1000" b="1" dirty="0" smtClean="0">
                    <a:solidFill>
                      <a:srgbClr val="737373"/>
                    </a:solidFill>
                    <a:latin typeface="+mn-lt"/>
                  </a:rPr>
                  <a:t>Database</a:t>
                </a:r>
              </a:p>
            </p:txBody>
          </p:sp>
        </p:grpSp>
      </p:grpSp>
    </p:spTree>
    <p:extLst>
      <p:ext uri="{BB962C8B-B14F-4D97-AF65-F5344CB8AC3E}">
        <p14:creationId xmlns:p14="http://schemas.microsoft.com/office/powerpoint/2010/main" val="3657531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2"/>
                                        </p:tgtEl>
                                      </p:cBhvr>
                                      <p:by x="400000" y="400000"/>
                                    </p:animScale>
                                  </p:childTnLst>
                                </p:cTn>
                              </p:par>
                              <p:par>
                                <p:cTn id="7" presetID="9" presetClass="emph" presetSubtype="0" nodeType="withEffect">
                                  <p:stCondLst>
                                    <p:cond delay="0"/>
                                  </p:stCondLst>
                                  <p:childTnLst>
                                    <p:set>
                                      <p:cBhvr rctx="PPT">
                                        <p:cTn id="8" dur="indefinite"/>
                                        <p:tgtEl>
                                          <p:spTgt spid="2052"/>
                                        </p:tgtEl>
                                        <p:attrNameLst>
                                          <p:attrName>style.opacity</p:attrName>
                                        </p:attrNameLst>
                                      </p:cBhvr>
                                      <p:to>
                                        <p:strVal val="0.5"/>
                                      </p:to>
                                    </p:set>
                                    <p:animEffect filter="image" prLst="opacity: 0.5">
                                      <p:cBhvr rctx="IE">
                                        <p:cTn id="9" dur="indefinite"/>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000" fill="hold"/>
                                        <p:tgtEl>
                                          <p:spTgt spid="19"/>
                                        </p:tgtEl>
                                        <p:attrNameLst>
                                          <p:attrName>ppt_w</p:attrName>
                                        </p:attrNameLst>
                                      </p:cBhvr>
                                      <p:tavLst>
                                        <p:tav tm="0">
                                          <p:val>
                                            <p:fltVal val="0"/>
                                          </p:val>
                                        </p:tav>
                                        <p:tav tm="100000">
                                          <p:val>
                                            <p:strVal val="#ppt_w"/>
                                          </p:val>
                                        </p:tav>
                                      </p:tavLst>
                                    </p:anim>
                                    <p:anim calcmode="lin" valueType="num">
                                      <p:cBhvr>
                                        <p:cTn id="13" dur="2000" fill="hold"/>
                                        <p:tgtEl>
                                          <p:spTgt spid="19"/>
                                        </p:tgtEl>
                                        <p:attrNameLst>
                                          <p:attrName>ppt_h</p:attrName>
                                        </p:attrNameLst>
                                      </p:cBhvr>
                                      <p:tavLst>
                                        <p:tav tm="0">
                                          <p:val>
                                            <p:fltVal val="0"/>
                                          </p:val>
                                        </p:tav>
                                        <p:tav tm="100000">
                                          <p:val>
                                            <p:strVal val="#ppt_h"/>
                                          </p:val>
                                        </p:tav>
                                      </p:tavLst>
                                    </p:anim>
                                    <p:animEffect transition="in" filter="fade">
                                      <p:cBhvr>
                                        <p:cTn id="14" dur="20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p:cTn id="17" dur="2000" fill="hold"/>
                                        <p:tgtEl>
                                          <p:spTgt spid="2053"/>
                                        </p:tgtEl>
                                        <p:attrNameLst>
                                          <p:attrName>ppt_w</p:attrName>
                                        </p:attrNameLst>
                                      </p:cBhvr>
                                      <p:tavLst>
                                        <p:tav tm="0">
                                          <p:val>
                                            <p:fltVal val="0"/>
                                          </p:val>
                                        </p:tav>
                                        <p:tav tm="100000">
                                          <p:val>
                                            <p:strVal val="#ppt_w"/>
                                          </p:val>
                                        </p:tav>
                                      </p:tavLst>
                                    </p:anim>
                                    <p:anim calcmode="lin" valueType="num">
                                      <p:cBhvr>
                                        <p:cTn id="18" dur="2000" fill="hold"/>
                                        <p:tgtEl>
                                          <p:spTgt spid="2053"/>
                                        </p:tgtEl>
                                        <p:attrNameLst>
                                          <p:attrName>ppt_h</p:attrName>
                                        </p:attrNameLst>
                                      </p:cBhvr>
                                      <p:tavLst>
                                        <p:tav tm="0">
                                          <p:val>
                                            <p:fltVal val="0"/>
                                          </p:val>
                                        </p:tav>
                                        <p:tav tm="100000">
                                          <p:val>
                                            <p:strVal val="#ppt_h"/>
                                          </p:val>
                                        </p:tav>
                                      </p:tavLst>
                                    </p:anim>
                                    <p:animEffect transition="in" filter="fade">
                                      <p:cBhvr>
                                        <p:cTn id="19" dur="2000"/>
                                        <p:tgtEl>
                                          <p:spTgt spid="2053"/>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000" fill="hold"/>
                                        <p:tgtEl>
                                          <p:spTgt spid="22"/>
                                        </p:tgtEl>
                                        <p:attrNameLst>
                                          <p:attrName>ppt_w</p:attrName>
                                        </p:attrNameLst>
                                      </p:cBhvr>
                                      <p:tavLst>
                                        <p:tav tm="0">
                                          <p:val>
                                            <p:fltVal val="0"/>
                                          </p:val>
                                        </p:tav>
                                        <p:tav tm="100000">
                                          <p:val>
                                            <p:strVal val="#ppt_w"/>
                                          </p:val>
                                        </p:tav>
                                      </p:tavLst>
                                    </p:anim>
                                    <p:anim calcmode="lin" valueType="num">
                                      <p:cBhvr>
                                        <p:cTn id="23" dur="2000" fill="hold"/>
                                        <p:tgtEl>
                                          <p:spTgt spid="22"/>
                                        </p:tgtEl>
                                        <p:attrNameLst>
                                          <p:attrName>ppt_h</p:attrName>
                                        </p:attrNameLst>
                                      </p:cBhvr>
                                      <p:tavLst>
                                        <p:tav tm="0">
                                          <p:val>
                                            <p:fltVal val="0"/>
                                          </p:val>
                                        </p:tav>
                                        <p:tav tm="100000">
                                          <p:val>
                                            <p:strVal val="#ppt_h"/>
                                          </p:val>
                                        </p:tav>
                                      </p:tavLst>
                                    </p:anim>
                                    <p:animEffect transition="in" filter="fade">
                                      <p:cBhvr>
                                        <p:cTn id="24" dur="2000"/>
                                        <p:tgtEl>
                                          <p:spTgt spid="22"/>
                                        </p:tgtEl>
                                      </p:cBhvr>
                                    </p:animEffect>
                                  </p:childTnLst>
                                </p:cTn>
                              </p:par>
                            </p:childTnLst>
                          </p:cTn>
                        </p:par>
                        <p:par>
                          <p:cTn id="25" fill="hold">
                            <p:stCondLst>
                              <p:cond delay="2000"/>
                            </p:stCondLst>
                            <p:childTnLst>
                              <p:par>
                                <p:cTn id="26" presetID="1" presetClass="exit" presetSubtype="0" fill="hold" nodeType="afterEffect">
                                  <p:stCondLst>
                                    <p:cond delay="0"/>
                                  </p:stCondLst>
                                  <p:childTnLst>
                                    <p:set>
                                      <p:cBhvr>
                                        <p:cTn id="27"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5B27225F4FD04C84E18EA916064AE9" ma:contentTypeVersion="0" ma:contentTypeDescription="Create a new document." ma:contentTypeScope="" ma:versionID="dc71460db87e86bf113c203e4371d82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057D45-7E6D-43DA-8C3A-58E5F7343B76}">
  <ds:schemaRefs>
    <ds:schemaRef ds:uri="http://schemas.microsoft.com/sharepoint/v3/contenttype/forms"/>
  </ds:schemaRefs>
</ds:datastoreItem>
</file>

<file path=customXml/itemProps2.xml><?xml version="1.0" encoding="utf-8"?>
<ds:datastoreItem xmlns:ds="http://schemas.openxmlformats.org/officeDocument/2006/customXml" ds:itemID="{C4052746-84CF-4389-B09B-79440F2AFE51}">
  <ds:schemaRefs>
    <ds:schemaRef ds:uri="http://schemas.microsoft.com/office/2006/metadata/properties"/>
    <ds:schemaRef ds:uri="http://schemas.microsoft.com/office/2006/documentManagement/types"/>
    <ds:schemaRef ds:uri="http://purl.org/dc/dcmitype/"/>
    <ds:schemaRef ds:uri="http://www.w3.org/XML/1998/namespace"/>
    <ds:schemaRef ds:uri="http://purl.org/dc/elements/1.1/"/>
    <ds:schemaRef ds:uri="http://purl.org/dc/terms/"/>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262460DE-469F-4EA0-8F0F-A469EF5B4A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6554</TotalTime>
  <Words>2364</Words>
  <Application>Microsoft Office PowerPoint</Application>
  <PresentationFormat>Custom</PresentationFormat>
  <Paragraphs>464</Paragraphs>
  <Slides>45</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45</vt:i4>
      </vt:variant>
    </vt:vector>
  </HeadingPairs>
  <TitlesOfParts>
    <vt:vector size="61" baseType="lpstr">
      <vt:lpstr>Arial</vt:lpstr>
      <vt:lpstr>Arial Unicode MS</vt:lpstr>
      <vt:lpstr>Calibri</vt:lpstr>
      <vt:lpstr>MS PGothic</vt:lpstr>
      <vt:lpstr>Segoe UI</vt:lpstr>
      <vt:lpstr>Segoe Condensed</vt:lpstr>
      <vt:lpstr>Segoe Light</vt:lpstr>
      <vt:lpstr>Segoe UI Semibold</vt:lpstr>
      <vt:lpstr>SimHei</vt:lpstr>
      <vt:lpstr>Wingdings</vt:lpstr>
      <vt:lpstr>Consolas</vt:lpstr>
      <vt:lpstr>Segoe Semibold</vt:lpstr>
      <vt:lpstr>Segoe</vt:lpstr>
      <vt:lpstr>1_TENA11_BreakoutSession_Template_16x9_Final (2)</vt:lpstr>
      <vt:lpstr>White with Consolas font for code slides</vt:lpstr>
      <vt:lpstr>TENA11_BreakoutSession_Template_16x9_Final (2)</vt:lpstr>
      <vt:lpstr>Microsoft System Center and Private +  Public Cloud: Better Together  </vt:lpstr>
      <vt:lpstr>Session Objectives and Takeaways</vt:lpstr>
      <vt:lpstr>What is the cloud?</vt:lpstr>
      <vt:lpstr>Delivering IT as a Service</vt:lpstr>
      <vt:lpstr>Delivering IT as a Service</vt:lpstr>
      <vt:lpstr>PowerPoint Presentation</vt:lpstr>
      <vt:lpstr>Consuming and Delivering IT as a Service</vt:lpstr>
      <vt:lpstr>IT as a Service</vt:lpstr>
      <vt:lpstr>Setting the Stage for the Cloud</vt:lpstr>
      <vt:lpstr>7 – Customer Cloud Deployment Scenarios</vt:lpstr>
      <vt:lpstr>Types of Cloud Services Services Taxonomy</vt:lpstr>
      <vt:lpstr>Microsoft Identity Components</vt:lpstr>
      <vt:lpstr>Demo - Identity in the Cloud</vt:lpstr>
      <vt:lpstr>Process Automation in the Cloud</vt:lpstr>
      <vt:lpstr>Essential to Moving to Cloud</vt:lpstr>
      <vt:lpstr>IT Service Management in the Cloud</vt:lpstr>
      <vt:lpstr>Types of Cloud Services Services Taxonomy</vt:lpstr>
      <vt:lpstr>IT Service Management in the Cloud Pay no Attention to the Man Behind the Curtain</vt:lpstr>
      <vt:lpstr>Provisioning  in the Cloud</vt:lpstr>
      <vt:lpstr>Private Clouds in VMM 2012</vt:lpstr>
      <vt:lpstr>User Roles and Scope in VMM 2012</vt:lpstr>
      <vt:lpstr>System Center Concero</vt:lpstr>
      <vt:lpstr>Demo – Cloud Management</vt:lpstr>
      <vt:lpstr>Monitoring  in the Cloud</vt:lpstr>
      <vt:lpstr>Windows Azure Management Pack</vt:lpstr>
      <vt:lpstr>Monitoring Cloud Applications - AVICode</vt:lpstr>
      <vt:lpstr>PowerPoint Presentation</vt:lpstr>
      <vt:lpstr>PowerPoint Presentation</vt:lpstr>
      <vt:lpstr>PowerPoint Presentation</vt:lpstr>
      <vt:lpstr>PowerPoint Presentation</vt:lpstr>
      <vt:lpstr>PowerPoint Presentation</vt:lpstr>
      <vt:lpstr>PowerPoint Presentation</vt:lpstr>
      <vt:lpstr>Application/Service Level Monitoring</vt:lpstr>
      <vt:lpstr>Protection in the Cloud</vt:lpstr>
      <vt:lpstr>DPM 2010 – Disaster Recovery</vt:lpstr>
      <vt:lpstr>Iron Mountain CloudRecovery™ </vt:lpstr>
      <vt:lpstr>IT as a Service</vt:lpstr>
      <vt:lpstr>Summary</vt:lpstr>
      <vt:lpstr>Related Sessions</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SIM350: Microsoft System Center and Private + Public Cloud: Better Together</dc:title>
  <dc:subject>Microsoft TechEd North America 2011</dc:subject>
  <dc:creator>Kenon Owens;Brjann Brekkan</dc:creator>
  <dc:description>Template Design: Jordan Cayabyab
Formatter: 
Event Date: May 16-19, 2011
Event Location: Atlanta
Audience Type: Developers, IT Pros</dc:description>
  <cp:lastModifiedBy>Shows</cp:lastModifiedBy>
  <cp:revision>227</cp:revision>
  <cp:lastPrinted>2010-05-11T05:02:34Z</cp:lastPrinted>
  <dcterms:created xsi:type="dcterms:W3CDTF">2007-08-15T21:15:21Z</dcterms:created>
  <dcterms:modified xsi:type="dcterms:W3CDTF">2011-05-16T23:13:43Z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0x010100195B27225F4FD04C84E18EA916064AE9</vt:lpwstr>
  </property>
  <property fmtid="{D5CDD505-2E9C-101B-9397-08002B2CF9AE}" pid="3" name="TaxKeyword">
    <vt:lpwstr>236;#Microsoft Management Summit 2011|ff916f0e-4984-424b-9d26-8f47c60444d9</vt:lpwstr>
  </property>
</Properties>
</file>