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63"/>
  </p:notesMasterIdLst>
  <p:handoutMasterIdLst>
    <p:handoutMasterId r:id="rId64"/>
  </p:handoutMasterIdLst>
  <p:sldIdLst>
    <p:sldId id="322" r:id="rId6"/>
    <p:sldId id="416" r:id="rId7"/>
    <p:sldId id="335" r:id="rId8"/>
    <p:sldId id="407" r:id="rId9"/>
    <p:sldId id="411" r:id="rId10"/>
    <p:sldId id="336" r:id="rId11"/>
    <p:sldId id="413" r:id="rId12"/>
    <p:sldId id="419" r:id="rId13"/>
    <p:sldId id="412" r:id="rId14"/>
    <p:sldId id="339" r:id="rId15"/>
    <p:sldId id="340" r:id="rId16"/>
    <p:sldId id="414" r:id="rId17"/>
    <p:sldId id="341" r:id="rId18"/>
    <p:sldId id="342" r:id="rId19"/>
    <p:sldId id="343" r:id="rId20"/>
    <p:sldId id="409" r:id="rId21"/>
    <p:sldId id="344" r:id="rId22"/>
    <p:sldId id="345" r:id="rId23"/>
    <p:sldId id="346" r:id="rId24"/>
    <p:sldId id="347" r:id="rId25"/>
    <p:sldId id="348" r:id="rId26"/>
    <p:sldId id="349" r:id="rId27"/>
    <p:sldId id="350" r:id="rId28"/>
    <p:sldId id="351" r:id="rId29"/>
    <p:sldId id="352" r:id="rId30"/>
    <p:sldId id="418" r:id="rId31"/>
    <p:sldId id="354" r:id="rId32"/>
    <p:sldId id="356" r:id="rId33"/>
    <p:sldId id="357" r:id="rId34"/>
    <p:sldId id="417" r:id="rId35"/>
    <p:sldId id="358" r:id="rId36"/>
    <p:sldId id="360" r:id="rId37"/>
    <p:sldId id="361" r:id="rId38"/>
    <p:sldId id="362" r:id="rId39"/>
    <p:sldId id="363" r:id="rId40"/>
    <p:sldId id="410" r:id="rId41"/>
    <p:sldId id="364"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408" r:id="rId55"/>
    <p:sldId id="401" r:id="rId56"/>
    <p:sldId id="420" r:id="rId57"/>
    <p:sldId id="421" r:id="rId58"/>
    <p:sldId id="422" r:id="rId59"/>
    <p:sldId id="423" r:id="rId60"/>
    <p:sldId id="406" r:id="rId61"/>
    <p:sldId id="319" r:id="rId62"/>
  </p:sldIdLst>
  <p:sldSz cx="12188825" cy="6858000"/>
  <p:notesSz cx="9144000" cy="6858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2DBB3-D717-4BEA-82EE-047F9834CF5C}" type="doc">
      <dgm:prSet loTypeId="urn:microsoft.com/office/officeart/2005/8/layout/equation1" loCatId="process" qsTypeId="urn:microsoft.com/office/officeart/2005/8/quickstyle/simple1" qsCatId="simple" csTypeId="urn:microsoft.com/office/officeart/2005/8/colors/accent1_2" csCatId="accent1" phldr="1"/>
      <dgm:spPr/>
    </dgm:pt>
    <dgm:pt modelId="{1CE459BE-3A69-43D7-8629-7E38BAE5CA17}">
      <dgm:prSet phldrT="[Text]" custT="1"/>
      <dgm:spPr>
        <a:solidFill>
          <a:schemeClr val="tx2">
            <a:lumMod val="50000"/>
          </a:schemeClr>
        </a:solidFill>
      </dgm:spPr>
      <dgm:t>
        <a:bodyPr/>
        <a:lstStyle/>
        <a:p>
          <a:r>
            <a:rPr lang="en-US" sz="1400" dirty="0" smtClean="0"/>
            <a:t>Define Role in Hyper-V </a:t>
          </a:r>
          <a:r>
            <a:rPr lang="en-US" sz="1400" dirty="0" err="1" smtClean="0"/>
            <a:t>AzMan</a:t>
          </a:r>
          <a:r>
            <a:rPr lang="en-US" sz="1400" dirty="0" smtClean="0"/>
            <a:t> or VMM</a:t>
          </a:r>
          <a:endParaRPr lang="en-US" sz="1400" dirty="0"/>
        </a:p>
      </dgm:t>
    </dgm:pt>
    <dgm:pt modelId="{84B785DC-A67A-42F1-9ACE-0D4DDDE5DE4F}" type="parTrans" cxnId="{AACE8046-82B0-498E-AA7D-71F5BD31107D}">
      <dgm:prSet/>
      <dgm:spPr/>
      <dgm:t>
        <a:bodyPr/>
        <a:lstStyle/>
        <a:p>
          <a:endParaRPr lang="en-US" sz="1800"/>
        </a:p>
      </dgm:t>
    </dgm:pt>
    <dgm:pt modelId="{34AC00D1-E01E-4827-9A3F-82645366F656}" type="sibTrans" cxnId="{AACE8046-82B0-498E-AA7D-71F5BD31107D}">
      <dgm:prSet custT="1"/>
      <dgm:spPr/>
      <dgm:t>
        <a:bodyPr/>
        <a:lstStyle/>
        <a:p>
          <a:endParaRPr lang="en-US" sz="1800"/>
        </a:p>
      </dgm:t>
    </dgm:pt>
    <dgm:pt modelId="{8BEF9608-914B-4FA1-BA9C-1168D90D5869}">
      <dgm:prSet phldrT="[Text]" custT="1"/>
      <dgm:spPr>
        <a:solidFill>
          <a:schemeClr val="tx2">
            <a:lumMod val="50000"/>
          </a:schemeClr>
        </a:solidFill>
      </dgm:spPr>
      <dgm:t>
        <a:bodyPr/>
        <a:lstStyle/>
        <a:p>
          <a:r>
            <a:rPr lang="en-US" sz="1400" dirty="0" smtClean="0"/>
            <a:t>Add Groups to roles</a:t>
          </a:r>
          <a:endParaRPr lang="en-US" sz="1400" dirty="0"/>
        </a:p>
      </dgm:t>
    </dgm:pt>
    <dgm:pt modelId="{35E2E0C1-42B2-428E-8CF9-1952B6EE2A7C}" type="parTrans" cxnId="{D9489DB0-93F9-4393-A262-9889150BD1AA}">
      <dgm:prSet/>
      <dgm:spPr/>
      <dgm:t>
        <a:bodyPr/>
        <a:lstStyle/>
        <a:p>
          <a:endParaRPr lang="en-US" sz="1800"/>
        </a:p>
      </dgm:t>
    </dgm:pt>
    <dgm:pt modelId="{A158829B-2EB2-40D9-9459-759C8327B18A}" type="sibTrans" cxnId="{D9489DB0-93F9-4393-A262-9889150BD1AA}">
      <dgm:prSet custT="1"/>
      <dgm:spPr/>
      <dgm:t>
        <a:bodyPr/>
        <a:lstStyle/>
        <a:p>
          <a:endParaRPr lang="en-US" sz="1800"/>
        </a:p>
      </dgm:t>
    </dgm:pt>
    <dgm:pt modelId="{557D776E-1258-4A1A-9B6D-DF219A127303}">
      <dgm:prSet phldrT="[Text]" custT="1"/>
      <dgm:spPr>
        <a:solidFill>
          <a:schemeClr val="tx2">
            <a:lumMod val="50000"/>
          </a:schemeClr>
        </a:solidFill>
      </dgm:spPr>
      <dgm:t>
        <a:bodyPr/>
        <a:lstStyle/>
        <a:p>
          <a:r>
            <a:rPr lang="en-US" sz="1400" dirty="0" smtClean="0"/>
            <a:t>Manage Groups in FIM</a:t>
          </a:r>
          <a:endParaRPr lang="en-US" sz="1400" dirty="0"/>
        </a:p>
      </dgm:t>
    </dgm:pt>
    <dgm:pt modelId="{6B845191-AFED-499F-A715-F916E8481328}" type="parTrans" cxnId="{DFE26C7E-48AF-4D21-AB28-BB25FF27B82F}">
      <dgm:prSet/>
      <dgm:spPr/>
      <dgm:t>
        <a:bodyPr/>
        <a:lstStyle/>
        <a:p>
          <a:endParaRPr lang="en-US" sz="1800"/>
        </a:p>
      </dgm:t>
    </dgm:pt>
    <dgm:pt modelId="{6085A7CE-3DF7-497D-8340-2D0C6B69A7D0}" type="sibTrans" cxnId="{DFE26C7E-48AF-4D21-AB28-BB25FF27B82F}">
      <dgm:prSet custT="1"/>
      <dgm:spPr/>
      <dgm:t>
        <a:bodyPr/>
        <a:lstStyle/>
        <a:p>
          <a:endParaRPr lang="en-US" sz="1800"/>
        </a:p>
      </dgm:t>
    </dgm:pt>
    <dgm:pt modelId="{84D7D9FE-A41C-41B5-8A42-D3BDB390FD14}">
      <dgm:prSet phldrT="[Text]" custT="1"/>
      <dgm:spPr>
        <a:solidFill>
          <a:schemeClr val="tx2">
            <a:lumMod val="50000"/>
          </a:schemeClr>
        </a:solidFill>
      </dgm:spPr>
      <dgm:t>
        <a:bodyPr/>
        <a:lstStyle/>
        <a:p>
          <a:r>
            <a:rPr lang="en-US" sz="1400" dirty="0" smtClean="0"/>
            <a:t>Secure Delegated Admin</a:t>
          </a:r>
          <a:endParaRPr lang="en-US" sz="1400" dirty="0"/>
        </a:p>
      </dgm:t>
    </dgm:pt>
    <dgm:pt modelId="{D7FC3B31-4853-4C52-B14F-4FEDCFF535A8}" type="parTrans" cxnId="{C56DA2F5-5561-494A-9A1B-BDA9C73F0647}">
      <dgm:prSet/>
      <dgm:spPr/>
      <dgm:t>
        <a:bodyPr/>
        <a:lstStyle/>
        <a:p>
          <a:endParaRPr lang="en-US" sz="1800"/>
        </a:p>
      </dgm:t>
    </dgm:pt>
    <dgm:pt modelId="{8A3B0A80-C6D0-4071-9A6B-6AAFFFB999F4}" type="sibTrans" cxnId="{C56DA2F5-5561-494A-9A1B-BDA9C73F0647}">
      <dgm:prSet/>
      <dgm:spPr/>
      <dgm:t>
        <a:bodyPr/>
        <a:lstStyle/>
        <a:p>
          <a:endParaRPr lang="en-US" sz="1800"/>
        </a:p>
      </dgm:t>
    </dgm:pt>
    <dgm:pt modelId="{51181421-0FBB-4B68-A4FA-03176D371143}" type="pres">
      <dgm:prSet presAssocID="{8E82DBB3-D717-4BEA-82EE-047F9834CF5C}" presName="linearFlow" presStyleCnt="0">
        <dgm:presLayoutVars>
          <dgm:dir/>
          <dgm:resizeHandles val="exact"/>
        </dgm:presLayoutVars>
      </dgm:prSet>
      <dgm:spPr/>
    </dgm:pt>
    <dgm:pt modelId="{5F8586DE-3634-4A56-98DB-07629858C128}" type="pres">
      <dgm:prSet presAssocID="{1CE459BE-3A69-43D7-8629-7E38BAE5CA17}" presName="node" presStyleLbl="node1" presStyleIdx="0" presStyleCnt="4">
        <dgm:presLayoutVars>
          <dgm:bulletEnabled val="1"/>
        </dgm:presLayoutVars>
      </dgm:prSet>
      <dgm:spPr/>
      <dgm:t>
        <a:bodyPr/>
        <a:lstStyle/>
        <a:p>
          <a:endParaRPr lang="en-US"/>
        </a:p>
      </dgm:t>
    </dgm:pt>
    <dgm:pt modelId="{CE29B821-6308-42A8-B17A-31228577053B}" type="pres">
      <dgm:prSet presAssocID="{34AC00D1-E01E-4827-9A3F-82645366F656}" presName="spacerL" presStyleCnt="0"/>
      <dgm:spPr/>
    </dgm:pt>
    <dgm:pt modelId="{66331FE3-C390-46A5-BFD4-CE1C88AFE243}" type="pres">
      <dgm:prSet presAssocID="{34AC00D1-E01E-4827-9A3F-82645366F656}" presName="sibTrans" presStyleLbl="sibTrans2D1" presStyleIdx="0" presStyleCnt="3"/>
      <dgm:spPr/>
      <dgm:t>
        <a:bodyPr/>
        <a:lstStyle/>
        <a:p>
          <a:endParaRPr lang="en-US"/>
        </a:p>
      </dgm:t>
    </dgm:pt>
    <dgm:pt modelId="{03AFA95C-984B-4980-9642-885F8C85FFB1}" type="pres">
      <dgm:prSet presAssocID="{34AC00D1-E01E-4827-9A3F-82645366F656}" presName="spacerR" presStyleCnt="0"/>
      <dgm:spPr/>
    </dgm:pt>
    <dgm:pt modelId="{A380C059-F528-4FED-862F-1553EFC38905}" type="pres">
      <dgm:prSet presAssocID="{8BEF9608-914B-4FA1-BA9C-1168D90D5869}" presName="node" presStyleLbl="node1" presStyleIdx="1" presStyleCnt="4">
        <dgm:presLayoutVars>
          <dgm:bulletEnabled val="1"/>
        </dgm:presLayoutVars>
      </dgm:prSet>
      <dgm:spPr/>
      <dgm:t>
        <a:bodyPr/>
        <a:lstStyle/>
        <a:p>
          <a:endParaRPr lang="en-US"/>
        </a:p>
      </dgm:t>
    </dgm:pt>
    <dgm:pt modelId="{939AFE9E-4079-4218-8FEC-6925A7E29953}" type="pres">
      <dgm:prSet presAssocID="{A158829B-2EB2-40D9-9459-759C8327B18A}" presName="spacerL" presStyleCnt="0"/>
      <dgm:spPr/>
    </dgm:pt>
    <dgm:pt modelId="{B1004EE7-D99F-4F12-8CA7-010E9C66F31D}" type="pres">
      <dgm:prSet presAssocID="{A158829B-2EB2-40D9-9459-759C8327B18A}" presName="sibTrans" presStyleLbl="sibTrans2D1" presStyleIdx="1" presStyleCnt="3"/>
      <dgm:spPr/>
      <dgm:t>
        <a:bodyPr/>
        <a:lstStyle/>
        <a:p>
          <a:endParaRPr lang="en-US"/>
        </a:p>
      </dgm:t>
    </dgm:pt>
    <dgm:pt modelId="{AADEB964-DC3C-42B9-96D2-8CB7214669FF}" type="pres">
      <dgm:prSet presAssocID="{A158829B-2EB2-40D9-9459-759C8327B18A}" presName="spacerR" presStyleCnt="0"/>
      <dgm:spPr/>
    </dgm:pt>
    <dgm:pt modelId="{0B22A1D4-A69E-4169-9085-508BB311B46C}" type="pres">
      <dgm:prSet presAssocID="{557D776E-1258-4A1A-9B6D-DF219A127303}" presName="node" presStyleLbl="node1" presStyleIdx="2" presStyleCnt="4">
        <dgm:presLayoutVars>
          <dgm:bulletEnabled val="1"/>
        </dgm:presLayoutVars>
      </dgm:prSet>
      <dgm:spPr/>
      <dgm:t>
        <a:bodyPr/>
        <a:lstStyle/>
        <a:p>
          <a:endParaRPr lang="en-US"/>
        </a:p>
      </dgm:t>
    </dgm:pt>
    <dgm:pt modelId="{3F239C9F-2AC0-414A-9102-8415B6DACBDD}" type="pres">
      <dgm:prSet presAssocID="{6085A7CE-3DF7-497D-8340-2D0C6B69A7D0}" presName="spacerL" presStyleCnt="0"/>
      <dgm:spPr/>
    </dgm:pt>
    <dgm:pt modelId="{473DAF10-C396-49B0-95C1-B8A1F52EB7B3}" type="pres">
      <dgm:prSet presAssocID="{6085A7CE-3DF7-497D-8340-2D0C6B69A7D0}" presName="sibTrans" presStyleLbl="sibTrans2D1" presStyleIdx="2" presStyleCnt="3"/>
      <dgm:spPr/>
      <dgm:t>
        <a:bodyPr/>
        <a:lstStyle/>
        <a:p>
          <a:endParaRPr lang="en-US"/>
        </a:p>
      </dgm:t>
    </dgm:pt>
    <dgm:pt modelId="{72F64C3D-8CCC-43CC-9E1C-3726BE6F54CB}" type="pres">
      <dgm:prSet presAssocID="{6085A7CE-3DF7-497D-8340-2D0C6B69A7D0}" presName="spacerR" presStyleCnt="0"/>
      <dgm:spPr/>
    </dgm:pt>
    <dgm:pt modelId="{0AC896BC-837C-49E8-8DF6-C2F2A5B83167}" type="pres">
      <dgm:prSet presAssocID="{84D7D9FE-A41C-41B5-8A42-D3BDB390FD14}" presName="node" presStyleLbl="node1" presStyleIdx="3" presStyleCnt="4">
        <dgm:presLayoutVars>
          <dgm:bulletEnabled val="1"/>
        </dgm:presLayoutVars>
      </dgm:prSet>
      <dgm:spPr/>
      <dgm:t>
        <a:bodyPr/>
        <a:lstStyle/>
        <a:p>
          <a:endParaRPr lang="en-US"/>
        </a:p>
      </dgm:t>
    </dgm:pt>
  </dgm:ptLst>
  <dgm:cxnLst>
    <dgm:cxn modelId="{A61061AF-F14D-4ACB-B219-3BCE83B31E4C}" type="presOf" srcId="{34AC00D1-E01E-4827-9A3F-82645366F656}" destId="{66331FE3-C390-46A5-BFD4-CE1C88AFE243}" srcOrd="0" destOrd="0" presId="urn:microsoft.com/office/officeart/2005/8/layout/equation1"/>
    <dgm:cxn modelId="{C56DA2F5-5561-494A-9A1B-BDA9C73F0647}" srcId="{8E82DBB3-D717-4BEA-82EE-047F9834CF5C}" destId="{84D7D9FE-A41C-41B5-8A42-D3BDB390FD14}" srcOrd="3" destOrd="0" parTransId="{D7FC3B31-4853-4C52-B14F-4FEDCFF535A8}" sibTransId="{8A3B0A80-C6D0-4071-9A6B-6AAFFFB999F4}"/>
    <dgm:cxn modelId="{AACE8046-82B0-498E-AA7D-71F5BD31107D}" srcId="{8E82DBB3-D717-4BEA-82EE-047F9834CF5C}" destId="{1CE459BE-3A69-43D7-8629-7E38BAE5CA17}" srcOrd="0" destOrd="0" parTransId="{84B785DC-A67A-42F1-9ACE-0D4DDDE5DE4F}" sibTransId="{34AC00D1-E01E-4827-9A3F-82645366F656}"/>
    <dgm:cxn modelId="{DFE26C7E-48AF-4D21-AB28-BB25FF27B82F}" srcId="{8E82DBB3-D717-4BEA-82EE-047F9834CF5C}" destId="{557D776E-1258-4A1A-9B6D-DF219A127303}" srcOrd="2" destOrd="0" parTransId="{6B845191-AFED-499F-A715-F916E8481328}" sibTransId="{6085A7CE-3DF7-497D-8340-2D0C6B69A7D0}"/>
    <dgm:cxn modelId="{CC1B3B36-B616-44CB-A356-1839B64DB5DC}" type="presOf" srcId="{8BEF9608-914B-4FA1-BA9C-1168D90D5869}" destId="{A380C059-F528-4FED-862F-1553EFC38905}" srcOrd="0" destOrd="0" presId="urn:microsoft.com/office/officeart/2005/8/layout/equation1"/>
    <dgm:cxn modelId="{27A5376A-F239-4FBE-993F-05FAB2C587BF}" type="presOf" srcId="{84D7D9FE-A41C-41B5-8A42-D3BDB390FD14}" destId="{0AC896BC-837C-49E8-8DF6-C2F2A5B83167}" srcOrd="0" destOrd="0" presId="urn:microsoft.com/office/officeart/2005/8/layout/equation1"/>
    <dgm:cxn modelId="{63DFEB0E-A83F-4D37-89B3-2ABC86CFBCEF}" type="presOf" srcId="{1CE459BE-3A69-43D7-8629-7E38BAE5CA17}" destId="{5F8586DE-3634-4A56-98DB-07629858C128}" srcOrd="0" destOrd="0" presId="urn:microsoft.com/office/officeart/2005/8/layout/equation1"/>
    <dgm:cxn modelId="{30213C81-3007-41EE-B881-F46AD765CE1F}" type="presOf" srcId="{A158829B-2EB2-40D9-9459-759C8327B18A}" destId="{B1004EE7-D99F-4F12-8CA7-010E9C66F31D}" srcOrd="0" destOrd="0" presId="urn:microsoft.com/office/officeart/2005/8/layout/equation1"/>
    <dgm:cxn modelId="{CC916049-43F2-4F20-BD57-31317761C011}" type="presOf" srcId="{8E82DBB3-D717-4BEA-82EE-047F9834CF5C}" destId="{51181421-0FBB-4B68-A4FA-03176D371143}" srcOrd="0" destOrd="0" presId="urn:microsoft.com/office/officeart/2005/8/layout/equation1"/>
    <dgm:cxn modelId="{E4F358B8-3CDC-4C97-A96D-1123685EAD9A}" type="presOf" srcId="{557D776E-1258-4A1A-9B6D-DF219A127303}" destId="{0B22A1D4-A69E-4169-9085-508BB311B46C}" srcOrd="0" destOrd="0" presId="urn:microsoft.com/office/officeart/2005/8/layout/equation1"/>
    <dgm:cxn modelId="{53E12A93-915D-484F-A9C0-E206AFF64ECA}" type="presOf" srcId="{6085A7CE-3DF7-497D-8340-2D0C6B69A7D0}" destId="{473DAF10-C396-49B0-95C1-B8A1F52EB7B3}" srcOrd="0" destOrd="0" presId="urn:microsoft.com/office/officeart/2005/8/layout/equation1"/>
    <dgm:cxn modelId="{D9489DB0-93F9-4393-A262-9889150BD1AA}" srcId="{8E82DBB3-D717-4BEA-82EE-047F9834CF5C}" destId="{8BEF9608-914B-4FA1-BA9C-1168D90D5869}" srcOrd="1" destOrd="0" parTransId="{35E2E0C1-42B2-428E-8CF9-1952B6EE2A7C}" sibTransId="{A158829B-2EB2-40D9-9459-759C8327B18A}"/>
    <dgm:cxn modelId="{A4C0CEB4-003E-4FCF-B0BE-489D2DC8135D}" type="presParOf" srcId="{51181421-0FBB-4B68-A4FA-03176D371143}" destId="{5F8586DE-3634-4A56-98DB-07629858C128}" srcOrd="0" destOrd="0" presId="urn:microsoft.com/office/officeart/2005/8/layout/equation1"/>
    <dgm:cxn modelId="{D1685CB0-3F59-42ED-AFF8-EBA20FA03B34}" type="presParOf" srcId="{51181421-0FBB-4B68-A4FA-03176D371143}" destId="{CE29B821-6308-42A8-B17A-31228577053B}" srcOrd="1" destOrd="0" presId="urn:microsoft.com/office/officeart/2005/8/layout/equation1"/>
    <dgm:cxn modelId="{4D50162F-E7B0-4F07-A9BE-468E5F36B4A2}" type="presParOf" srcId="{51181421-0FBB-4B68-A4FA-03176D371143}" destId="{66331FE3-C390-46A5-BFD4-CE1C88AFE243}" srcOrd="2" destOrd="0" presId="urn:microsoft.com/office/officeart/2005/8/layout/equation1"/>
    <dgm:cxn modelId="{5E6BB58E-C6C1-48E7-993B-6D3F5A0988CF}" type="presParOf" srcId="{51181421-0FBB-4B68-A4FA-03176D371143}" destId="{03AFA95C-984B-4980-9642-885F8C85FFB1}" srcOrd="3" destOrd="0" presId="urn:microsoft.com/office/officeart/2005/8/layout/equation1"/>
    <dgm:cxn modelId="{3C3A5CA9-7F74-4A91-9FB8-C7531E90E83B}" type="presParOf" srcId="{51181421-0FBB-4B68-A4FA-03176D371143}" destId="{A380C059-F528-4FED-862F-1553EFC38905}" srcOrd="4" destOrd="0" presId="urn:microsoft.com/office/officeart/2005/8/layout/equation1"/>
    <dgm:cxn modelId="{C8D76A3E-772E-43EC-995A-DD5462353382}" type="presParOf" srcId="{51181421-0FBB-4B68-A4FA-03176D371143}" destId="{939AFE9E-4079-4218-8FEC-6925A7E29953}" srcOrd="5" destOrd="0" presId="urn:microsoft.com/office/officeart/2005/8/layout/equation1"/>
    <dgm:cxn modelId="{236FA2C7-D334-4E72-A4F1-078E0EAACEF7}" type="presParOf" srcId="{51181421-0FBB-4B68-A4FA-03176D371143}" destId="{B1004EE7-D99F-4F12-8CA7-010E9C66F31D}" srcOrd="6" destOrd="0" presId="urn:microsoft.com/office/officeart/2005/8/layout/equation1"/>
    <dgm:cxn modelId="{F6748FC5-0209-4C0C-A478-D9DB571DED8C}" type="presParOf" srcId="{51181421-0FBB-4B68-A4FA-03176D371143}" destId="{AADEB964-DC3C-42B9-96D2-8CB7214669FF}" srcOrd="7" destOrd="0" presId="urn:microsoft.com/office/officeart/2005/8/layout/equation1"/>
    <dgm:cxn modelId="{5E254E9D-DA56-4D13-934E-DF135D612E1D}" type="presParOf" srcId="{51181421-0FBB-4B68-A4FA-03176D371143}" destId="{0B22A1D4-A69E-4169-9085-508BB311B46C}" srcOrd="8" destOrd="0" presId="urn:microsoft.com/office/officeart/2005/8/layout/equation1"/>
    <dgm:cxn modelId="{E8FD0387-7937-4BEB-9CB5-F7E931AA9441}" type="presParOf" srcId="{51181421-0FBB-4B68-A4FA-03176D371143}" destId="{3F239C9F-2AC0-414A-9102-8415B6DACBDD}" srcOrd="9" destOrd="0" presId="urn:microsoft.com/office/officeart/2005/8/layout/equation1"/>
    <dgm:cxn modelId="{2AE984FD-0CF3-4ABE-90A2-A13CD0A0A14F}" type="presParOf" srcId="{51181421-0FBB-4B68-A4FA-03176D371143}" destId="{473DAF10-C396-49B0-95C1-B8A1F52EB7B3}" srcOrd="10" destOrd="0" presId="urn:microsoft.com/office/officeart/2005/8/layout/equation1"/>
    <dgm:cxn modelId="{8DA2478E-63E2-45EC-A07B-1618416C25F4}" type="presParOf" srcId="{51181421-0FBB-4B68-A4FA-03176D371143}" destId="{72F64C3D-8CCC-43CC-9E1C-3726BE6F54CB}" srcOrd="11" destOrd="0" presId="urn:microsoft.com/office/officeart/2005/8/layout/equation1"/>
    <dgm:cxn modelId="{FF8A75A9-ABFA-4862-B16A-52998401DBF1}" type="presParOf" srcId="{51181421-0FBB-4B68-A4FA-03176D371143}" destId="{0AC896BC-837C-49E8-8DF6-C2F2A5B8316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E59E6-9DEE-4AB7-B1D9-7541EFF735C3}"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4F736C25-EB9A-4CED-9D07-DEC475315022}">
      <dgm:prSet custT="1"/>
      <dgm:spPr>
        <a:solidFill>
          <a:srgbClr val="00B050"/>
        </a:solidFill>
      </dgm:spPr>
      <dgm:t>
        <a:bodyPr/>
        <a:lstStyle/>
        <a:p>
          <a:pPr rtl="0"/>
          <a:r>
            <a:rPr lang="en-US" sz="2400" dirty="0" smtClean="0"/>
            <a:t>Planning</a:t>
          </a:r>
          <a:endParaRPr lang="en-US" sz="2400" dirty="0"/>
        </a:p>
      </dgm:t>
    </dgm:pt>
    <dgm:pt modelId="{70CC746B-9CA7-4783-A7C3-23A4CE586032}" type="parTrans" cxnId="{1A343E16-609A-45ED-89E3-721A42C967F2}">
      <dgm:prSet/>
      <dgm:spPr/>
      <dgm:t>
        <a:bodyPr/>
        <a:lstStyle/>
        <a:p>
          <a:endParaRPr lang="en-US"/>
        </a:p>
      </dgm:t>
    </dgm:pt>
    <dgm:pt modelId="{B744F890-9D71-4994-85D3-48C3CF75B357}" type="sibTrans" cxnId="{1A343E16-609A-45ED-89E3-721A42C967F2}">
      <dgm:prSet/>
      <dgm:spPr/>
      <dgm:t>
        <a:bodyPr/>
        <a:lstStyle/>
        <a:p>
          <a:endParaRPr lang="en-US"/>
        </a:p>
      </dgm:t>
    </dgm:pt>
    <dgm:pt modelId="{8301DEA0-E12E-4493-B93E-0E5BDD5A5E97}">
      <dgm:prSet custT="1"/>
      <dgm:spPr/>
      <dgm:t>
        <a:bodyPr/>
        <a:lstStyle/>
        <a:p>
          <a:pPr rtl="0"/>
          <a:r>
            <a:rPr lang="en-US" sz="2400" dirty="0" smtClean="0"/>
            <a:t>Preparing</a:t>
          </a:r>
          <a:endParaRPr lang="en-US" sz="2400" dirty="0"/>
        </a:p>
      </dgm:t>
    </dgm:pt>
    <dgm:pt modelId="{4ECED917-6726-44FD-A91D-2E3B30CF9D79}" type="parTrans" cxnId="{4CA18DE8-6506-4255-B157-0D765FDB757C}">
      <dgm:prSet/>
      <dgm:spPr/>
      <dgm:t>
        <a:bodyPr/>
        <a:lstStyle/>
        <a:p>
          <a:endParaRPr lang="en-US"/>
        </a:p>
      </dgm:t>
    </dgm:pt>
    <dgm:pt modelId="{E6BE1C36-39A3-4011-8598-17B86CBA1F69}" type="sibTrans" cxnId="{4CA18DE8-6506-4255-B157-0D765FDB757C}">
      <dgm:prSet/>
      <dgm:spPr/>
      <dgm:t>
        <a:bodyPr/>
        <a:lstStyle/>
        <a:p>
          <a:endParaRPr lang="en-US"/>
        </a:p>
      </dgm:t>
    </dgm:pt>
    <dgm:pt modelId="{CACB437D-1CDA-4E10-8165-41CD15E4760F}">
      <dgm:prSet custT="1"/>
      <dgm:spPr/>
      <dgm:t>
        <a:bodyPr/>
        <a:lstStyle/>
        <a:p>
          <a:pPr rtl="0"/>
          <a:r>
            <a:rPr lang="en-US" sz="2400" dirty="0" smtClean="0"/>
            <a:t>Implement Sync and Federation</a:t>
          </a:r>
          <a:endParaRPr lang="en-US" sz="2400" dirty="0"/>
        </a:p>
      </dgm:t>
    </dgm:pt>
    <dgm:pt modelId="{4A534140-4887-48CD-B7AC-111718BD19F1}" type="parTrans" cxnId="{D17DE4F1-50C8-444C-A068-3D48E14654F9}">
      <dgm:prSet/>
      <dgm:spPr/>
      <dgm:t>
        <a:bodyPr/>
        <a:lstStyle/>
        <a:p>
          <a:endParaRPr lang="en-US"/>
        </a:p>
      </dgm:t>
    </dgm:pt>
    <dgm:pt modelId="{E7161C78-E854-4CC4-9229-EE25B00E4066}" type="sibTrans" cxnId="{D17DE4F1-50C8-444C-A068-3D48E14654F9}">
      <dgm:prSet/>
      <dgm:spPr/>
      <dgm:t>
        <a:bodyPr/>
        <a:lstStyle/>
        <a:p>
          <a:endParaRPr lang="en-US"/>
        </a:p>
      </dgm:t>
    </dgm:pt>
    <dgm:pt modelId="{915799A4-B151-4514-99A0-4E1BF7C0E4F3}">
      <dgm:prSet custT="1"/>
      <dgm:spPr/>
      <dgm:t>
        <a:bodyPr/>
        <a:lstStyle/>
        <a:p>
          <a:pPr rtl="0"/>
          <a:r>
            <a:rPr lang="en-US" sz="2400" dirty="0" smtClean="0"/>
            <a:t>License users</a:t>
          </a:r>
          <a:endParaRPr lang="en-US" sz="2400" dirty="0"/>
        </a:p>
      </dgm:t>
    </dgm:pt>
    <dgm:pt modelId="{0F8267FC-48FE-40E5-97B5-5F3577CB8F2C}" type="parTrans" cxnId="{1A6C28B4-C3A2-4635-A2FD-40783F02D8D1}">
      <dgm:prSet/>
      <dgm:spPr/>
      <dgm:t>
        <a:bodyPr/>
        <a:lstStyle/>
        <a:p>
          <a:endParaRPr lang="en-US"/>
        </a:p>
      </dgm:t>
    </dgm:pt>
    <dgm:pt modelId="{C72C5A52-CD7E-45E2-A1AC-02360EC53E46}" type="sibTrans" cxnId="{1A6C28B4-C3A2-4635-A2FD-40783F02D8D1}">
      <dgm:prSet/>
      <dgm:spPr/>
      <dgm:t>
        <a:bodyPr/>
        <a:lstStyle/>
        <a:p>
          <a:endParaRPr lang="en-US"/>
        </a:p>
      </dgm:t>
    </dgm:pt>
    <dgm:pt modelId="{7B6518C7-B57A-4136-B7BE-CF493162A403}">
      <dgm:prSet/>
      <dgm:spPr/>
      <dgm:t>
        <a:bodyPr/>
        <a:lstStyle/>
        <a:p>
          <a:r>
            <a:rPr lang="en-US" dirty="0" smtClean="0">
              <a:solidFill>
                <a:schemeClr val="tx1"/>
              </a:solidFill>
            </a:rPr>
            <a:t>DeployBpos.com</a:t>
          </a:r>
          <a:endParaRPr lang="en-US" dirty="0">
            <a:solidFill>
              <a:schemeClr val="tx1"/>
            </a:solidFill>
          </a:endParaRPr>
        </a:p>
      </dgm:t>
    </dgm:pt>
    <dgm:pt modelId="{FA2249B0-80E8-4F80-BAD2-AAC8EE5AD739}" type="parTrans" cxnId="{DFC13DD0-034D-4EE9-B0EB-145A243E244A}">
      <dgm:prSet/>
      <dgm:spPr/>
      <dgm:t>
        <a:bodyPr/>
        <a:lstStyle/>
        <a:p>
          <a:endParaRPr lang="en-US"/>
        </a:p>
      </dgm:t>
    </dgm:pt>
    <dgm:pt modelId="{A60A4523-8416-426A-9253-B1031AC4FADB}" type="sibTrans" cxnId="{DFC13DD0-034D-4EE9-B0EB-145A243E244A}">
      <dgm:prSet/>
      <dgm:spPr/>
      <dgm:t>
        <a:bodyPr/>
        <a:lstStyle/>
        <a:p>
          <a:endParaRPr lang="en-US"/>
        </a:p>
      </dgm:t>
    </dgm:pt>
    <dgm:pt modelId="{4750B09D-387D-4161-AE61-7B08BAD1FC91}">
      <dgm:prSet/>
      <dgm:spPr/>
      <dgm:t>
        <a:bodyPr/>
        <a:lstStyle/>
        <a:p>
          <a:r>
            <a:rPr lang="en-US" dirty="0" smtClean="0">
              <a:solidFill>
                <a:schemeClr val="tx1"/>
              </a:solidFill>
            </a:rPr>
            <a:t>Configure identity federation (optional)</a:t>
          </a:r>
          <a:endParaRPr lang="en-US" dirty="0">
            <a:solidFill>
              <a:schemeClr val="tx1"/>
            </a:solidFill>
          </a:endParaRPr>
        </a:p>
      </dgm:t>
    </dgm:pt>
    <dgm:pt modelId="{48F35AF5-5F22-45EB-BEB8-2EECEE069797}" type="parTrans" cxnId="{220720A9-7904-4449-AC5F-4A996469E100}">
      <dgm:prSet/>
      <dgm:spPr/>
      <dgm:t>
        <a:bodyPr/>
        <a:lstStyle/>
        <a:p>
          <a:endParaRPr lang="en-US"/>
        </a:p>
      </dgm:t>
    </dgm:pt>
    <dgm:pt modelId="{94A3CCAC-CEB9-46A5-B44E-04478FB0FAA2}" type="sibTrans" cxnId="{220720A9-7904-4449-AC5F-4A996469E100}">
      <dgm:prSet/>
      <dgm:spPr/>
      <dgm:t>
        <a:bodyPr/>
        <a:lstStyle/>
        <a:p>
          <a:endParaRPr lang="en-US"/>
        </a:p>
      </dgm:t>
    </dgm:pt>
    <dgm:pt modelId="{78054945-FBB9-4A97-814B-E799AEA06D67}">
      <dgm:prSet/>
      <dgm:spPr/>
      <dgm:t>
        <a:bodyPr/>
        <a:lstStyle/>
        <a:p>
          <a:r>
            <a:rPr lang="en-US" dirty="0" smtClean="0">
              <a:solidFill>
                <a:schemeClr val="tx1"/>
              </a:solidFill>
            </a:rPr>
            <a:t>License users in admin portal</a:t>
          </a:r>
          <a:endParaRPr lang="en-US" dirty="0">
            <a:solidFill>
              <a:schemeClr val="tx1"/>
            </a:solidFill>
          </a:endParaRPr>
        </a:p>
      </dgm:t>
    </dgm:pt>
    <dgm:pt modelId="{607B5D82-D36C-4720-9473-48A9517E0638}" type="parTrans" cxnId="{B7CDB080-A9DE-4DE8-9EA5-02FC65AB0A02}">
      <dgm:prSet/>
      <dgm:spPr/>
      <dgm:t>
        <a:bodyPr/>
        <a:lstStyle/>
        <a:p>
          <a:endParaRPr lang="en-US"/>
        </a:p>
      </dgm:t>
    </dgm:pt>
    <dgm:pt modelId="{E67860D8-E3E4-44FF-9A01-78FCAB14D4C9}" type="sibTrans" cxnId="{B7CDB080-A9DE-4DE8-9EA5-02FC65AB0A02}">
      <dgm:prSet/>
      <dgm:spPr/>
      <dgm:t>
        <a:bodyPr/>
        <a:lstStyle/>
        <a:p>
          <a:endParaRPr lang="en-US"/>
        </a:p>
      </dgm:t>
    </dgm:pt>
    <dgm:pt modelId="{72D707E4-FC35-41A7-9496-1B4B6BF1B98B}">
      <dgm:prSet/>
      <dgm:spPr/>
      <dgm:t>
        <a:bodyPr/>
        <a:lstStyle/>
        <a:p>
          <a:r>
            <a:rPr lang="en-US" dirty="0" smtClean="0">
              <a:solidFill>
                <a:schemeClr val="tx1"/>
              </a:solidFill>
            </a:rPr>
            <a:t>MCS  and Partner</a:t>
          </a:r>
        </a:p>
        <a:p>
          <a:r>
            <a:rPr lang="en-US" dirty="0" smtClean="0">
              <a:solidFill>
                <a:schemeClr val="tx1"/>
              </a:solidFill>
            </a:rPr>
            <a:t>offerings</a:t>
          </a:r>
          <a:endParaRPr lang="en-US" dirty="0">
            <a:solidFill>
              <a:schemeClr val="tx1"/>
            </a:solidFill>
          </a:endParaRPr>
        </a:p>
      </dgm:t>
    </dgm:pt>
    <dgm:pt modelId="{F3408413-F7F1-4FBC-AE5A-0AC4C4B5A308}" type="parTrans" cxnId="{E210EC14-0235-4BB1-8CCC-AD01339E6E38}">
      <dgm:prSet/>
      <dgm:spPr/>
      <dgm:t>
        <a:bodyPr/>
        <a:lstStyle/>
        <a:p>
          <a:endParaRPr lang="en-US"/>
        </a:p>
      </dgm:t>
    </dgm:pt>
    <dgm:pt modelId="{643135CD-11B6-4A63-88BE-82A915D0DEB0}" type="sibTrans" cxnId="{E210EC14-0235-4BB1-8CCC-AD01339E6E38}">
      <dgm:prSet/>
      <dgm:spPr/>
      <dgm:t>
        <a:bodyPr/>
        <a:lstStyle/>
        <a:p>
          <a:endParaRPr lang="en-US"/>
        </a:p>
      </dgm:t>
    </dgm:pt>
    <dgm:pt modelId="{7C92E808-F0F8-4871-BD9E-0A1F118A3A60}">
      <dgm:prSet/>
      <dgm:spPr/>
      <dgm:t>
        <a:bodyPr/>
        <a:lstStyle/>
        <a:p>
          <a:r>
            <a:rPr lang="en-US" dirty="0" smtClean="0">
              <a:solidFill>
                <a:schemeClr val="tx1"/>
              </a:solidFill>
            </a:rPr>
            <a:t>Prepare the directory</a:t>
          </a:r>
          <a:endParaRPr lang="en-US" dirty="0">
            <a:solidFill>
              <a:schemeClr val="tx1"/>
            </a:solidFill>
          </a:endParaRPr>
        </a:p>
      </dgm:t>
    </dgm:pt>
    <dgm:pt modelId="{35D8A942-182F-4455-8BB4-59015F649A12}" type="parTrans" cxnId="{00BFCFE7-608A-445B-AF50-21925BD1D8AC}">
      <dgm:prSet/>
      <dgm:spPr/>
      <dgm:t>
        <a:bodyPr/>
        <a:lstStyle/>
        <a:p>
          <a:endParaRPr lang="en-US"/>
        </a:p>
      </dgm:t>
    </dgm:pt>
    <dgm:pt modelId="{AB07F4FE-82D5-40DB-99E7-287EC364F425}" type="sibTrans" cxnId="{00BFCFE7-608A-445B-AF50-21925BD1D8AC}">
      <dgm:prSet/>
      <dgm:spPr/>
      <dgm:t>
        <a:bodyPr/>
        <a:lstStyle/>
        <a:p>
          <a:endParaRPr lang="en-US"/>
        </a:p>
      </dgm:t>
    </dgm:pt>
    <dgm:pt modelId="{AF15AD2B-95D0-487F-938C-8AD71D15ACDC}">
      <dgm:prSet/>
      <dgm:spPr/>
      <dgm:t>
        <a:bodyPr/>
        <a:lstStyle/>
        <a:p>
          <a:r>
            <a:rPr lang="en-US" dirty="0" smtClean="0">
              <a:solidFill>
                <a:schemeClr val="tx1"/>
              </a:solidFill>
            </a:rPr>
            <a:t>Install and  configure DirSync</a:t>
          </a:r>
          <a:endParaRPr lang="en-US" dirty="0">
            <a:solidFill>
              <a:schemeClr val="tx1"/>
            </a:solidFill>
          </a:endParaRPr>
        </a:p>
      </dgm:t>
    </dgm:pt>
    <dgm:pt modelId="{0B08A4A1-467D-4B20-8DAB-2B8B28778FBC}" type="parTrans" cxnId="{2FF3C752-204E-485A-AFAC-25EADB4E460A}">
      <dgm:prSet/>
      <dgm:spPr/>
      <dgm:t>
        <a:bodyPr/>
        <a:lstStyle/>
        <a:p>
          <a:endParaRPr lang="en-US"/>
        </a:p>
      </dgm:t>
    </dgm:pt>
    <dgm:pt modelId="{A455E25E-4214-4A10-B68F-1CF6D2F96F97}" type="sibTrans" cxnId="{2FF3C752-204E-485A-AFAC-25EADB4E460A}">
      <dgm:prSet/>
      <dgm:spPr/>
      <dgm:t>
        <a:bodyPr/>
        <a:lstStyle/>
        <a:p>
          <a:endParaRPr lang="en-US"/>
        </a:p>
      </dgm:t>
    </dgm:pt>
    <dgm:pt modelId="{DAF5F4ED-3674-4F9A-AE50-6D3E80C7DCB1}">
      <dgm:prSet/>
      <dgm:spPr/>
      <dgm:t>
        <a:bodyPr/>
        <a:lstStyle/>
        <a:p>
          <a:r>
            <a:rPr lang="en-US" dirty="0" smtClean="0">
              <a:solidFill>
                <a:schemeClr val="tx1"/>
              </a:solidFill>
            </a:rPr>
            <a:t>Enterprise Deployment Guide</a:t>
          </a:r>
          <a:endParaRPr lang="en-US" dirty="0">
            <a:solidFill>
              <a:schemeClr val="tx1"/>
            </a:solidFill>
          </a:endParaRPr>
        </a:p>
      </dgm:t>
    </dgm:pt>
    <dgm:pt modelId="{9AA23817-DD2A-4ED2-AD2F-0B9FC412B29F}" type="parTrans" cxnId="{09EE6174-A08B-4C5C-974C-72DC80008BFE}">
      <dgm:prSet/>
      <dgm:spPr/>
      <dgm:t>
        <a:bodyPr/>
        <a:lstStyle/>
        <a:p>
          <a:endParaRPr lang="en-US"/>
        </a:p>
      </dgm:t>
    </dgm:pt>
    <dgm:pt modelId="{566D2961-38FF-45B5-89C2-FC9D668D52D6}" type="sibTrans" cxnId="{09EE6174-A08B-4C5C-974C-72DC80008BFE}">
      <dgm:prSet/>
      <dgm:spPr/>
      <dgm:t>
        <a:bodyPr/>
        <a:lstStyle/>
        <a:p>
          <a:endParaRPr lang="en-US"/>
        </a:p>
      </dgm:t>
    </dgm:pt>
    <dgm:pt modelId="{2E54F82C-059F-47CF-99AB-CECC5D56A721}">
      <dgm:prSet/>
      <dgm:spPr/>
      <dgm:t>
        <a:bodyPr/>
        <a:lstStyle/>
        <a:p>
          <a:r>
            <a:rPr lang="en-US" dirty="0" smtClean="0">
              <a:solidFill>
                <a:schemeClr val="tx1"/>
              </a:solidFill>
            </a:rPr>
            <a:t>Readiness Tool</a:t>
          </a:r>
          <a:endParaRPr lang="en-US" dirty="0">
            <a:solidFill>
              <a:schemeClr val="tx1"/>
            </a:solidFill>
          </a:endParaRPr>
        </a:p>
      </dgm:t>
    </dgm:pt>
    <dgm:pt modelId="{0AE4DBC3-68F0-47D9-9608-2D5787519390}" type="parTrans" cxnId="{1E1238F8-BEEB-49C4-AC2C-CBEBA582DC01}">
      <dgm:prSet/>
      <dgm:spPr/>
      <dgm:t>
        <a:bodyPr/>
        <a:lstStyle/>
        <a:p>
          <a:endParaRPr lang="en-US"/>
        </a:p>
      </dgm:t>
    </dgm:pt>
    <dgm:pt modelId="{B9BE44EB-F015-4A8A-8213-04A223EC7100}" type="sibTrans" cxnId="{1E1238F8-BEEB-49C4-AC2C-CBEBA582DC01}">
      <dgm:prSet/>
      <dgm:spPr/>
      <dgm:t>
        <a:bodyPr/>
        <a:lstStyle/>
        <a:p>
          <a:endParaRPr lang="en-US"/>
        </a:p>
      </dgm:t>
    </dgm:pt>
    <dgm:pt modelId="{ACC32B48-5392-42A2-85AE-47CE39B9561A}" type="pres">
      <dgm:prSet presAssocID="{75AE59E6-9DEE-4AB7-B1D9-7541EFF735C3}" presName="Name0" presStyleCnt="0">
        <dgm:presLayoutVars>
          <dgm:dir/>
          <dgm:animLvl val="lvl"/>
          <dgm:resizeHandles val="exact"/>
        </dgm:presLayoutVars>
      </dgm:prSet>
      <dgm:spPr/>
      <dgm:t>
        <a:bodyPr/>
        <a:lstStyle/>
        <a:p>
          <a:endParaRPr lang="en-US"/>
        </a:p>
      </dgm:t>
    </dgm:pt>
    <dgm:pt modelId="{58CF62EE-B6B6-465A-AC7C-9A4C6B70E174}" type="pres">
      <dgm:prSet presAssocID="{4F736C25-EB9A-4CED-9D07-DEC475315022}" presName="composite" presStyleCnt="0"/>
      <dgm:spPr/>
    </dgm:pt>
    <dgm:pt modelId="{AC94EBE6-9B5E-43EB-90CB-5D2A237DBEB8}" type="pres">
      <dgm:prSet presAssocID="{4F736C25-EB9A-4CED-9D07-DEC475315022}" presName="parTx" presStyleLbl="node1" presStyleIdx="0" presStyleCnt="4">
        <dgm:presLayoutVars>
          <dgm:chMax val="0"/>
          <dgm:chPref val="0"/>
          <dgm:bulletEnabled val="1"/>
        </dgm:presLayoutVars>
      </dgm:prSet>
      <dgm:spPr/>
      <dgm:t>
        <a:bodyPr/>
        <a:lstStyle/>
        <a:p>
          <a:endParaRPr lang="en-US"/>
        </a:p>
      </dgm:t>
    </dgm:pt>
    <dgm:pt modelId="{3DC4D856-7725-464D-BD50-FAE298EFEE1F}" type="pres">
      <dgm:prSet presAssocID="{4F736C25-EB9A-4CED-9D07-DEC475315022}" presName="desTx" presStyleLbl="revTx" presStyleIdx="0" presStyleCnt="4" custScaleX="124819">
        <dgm:presLayoutVars>
          <dgm:bulletEnabled val="1"/>
        </dgm:presLayoutVars>
      </dgm:prSet>
      <dgm:spPr/>
      <dgm:t>
        <a:bodyPr/>
        <a:lstStyle/>
        <a:p>
          <a:endParaRPr lang="en-US"/>
        </a:p>
      </dgm:t>
    </dgm:pt>
    <dgm:pt modelId="{6BD35956-B3E3-482D-8340-C8D4C8D971BC}" type="pres">
      <dgm:prSet presAssocID="{B744F890-9D71-4994-85D3-48C3CF75B357}" presName="space" presStyleCnt="0"/>
      <dgm:spPr/>
    </dgm:pt>
    <dgm:pt modelId="{24BD4B04-3E12-42EF-A194-8FC7D66072D3}" type="pres">
      <dgm:prSet presAssocID="{8301DEA0-E12E-4493-B93E-0E5BDD5A5E97}" presName="composite" presStyleCnt="0"/>
      <dgm:spPr/>
    </dgm:pt>
    <dgm:pt modelId="{5C7F0EAD-18C5-4F79-95C2-D95F2D6FED9F}" type="pres">
      <dgm:prSet presAssocID="{8301DEA0-E12E-4493-B93E-0E5BDD5A5E97}" presName="parTx" presStyleLbl="node1" presStyleIdx="1" presStyleCnt="4">
        <dgm:presLayoutVars>
          <dgm:chMax val="0"/>
          <dgm:chPref val="0"/>
          <dgm:bulletEnabled val="1"/>
        </dgm:presLayoutVars>
      </dgm:prSet>
      <dgm:spPr/>
      <dgm:t>
        <a:bodyPr/>
        <a:lstStyle/>
        <a:p>
          <a:endParaRPr lang="en-US"/>
        </a:p>
      </dgm:t>
    </dgm:pt>
    <dgm:pt modelId="{87C9403D-8BD7-4106-9342-FF7CA153FAA4}" type="pres">
      <dgm:prSet presAssocID="{8301DEA0-E12E-4493-B93E-0E5BDD5A5E97}" presName="desTx" presStyleLbl="revTx" presStyleIdx="1" presStyleCnt="4">
        <dgm:presLayoutVars>
          <dgm:bulletEnabled val="1"/>
        </dgm:presLayoutVars>
      </dgm:prSet>
      <dgm:spPr/>
      <dgm:t>
        <a:bodyPr/>
        <a:lstStyle/>
        <a:p>
          <a:endParaRPr lang="en-US"/>
        </a:p>
      </dgm:t>
    </dgm:pt>
    <dgm:pt modelId="{74DE5EFE-0D07-43DA-AC77-AAE8DCED45E1}" type="pres">
      <dgm:prSet presAssocID="{E6BE1C36-39A3-4011-8598-17B86CBA1F69}" presName="space" presStyleCnt="0"/>
      <dgm:spPr/>
    </dgm:pt>
    <dgm:pt modelId="{BD02D24F-8C70-42DB-975F-0EC860FCAD96}" type="pres">
      <dgm:prSet presAssocID="{CACB437D-1CDA-4E10-8165-41CD15E4760F}" presName="composite" presStyleCnt="0"/>
      <dgm:spPr/>
    </dgm:pt>
    <dgm:pt modelId="{96F829DE-AB8F-4784-BD72-A93F9E17AF94}" type="pres">
      <dgm:prSet presAssocID="{CACB437D-1CDA-4E10-8165-41CD15E4760F}" presName="parTx" presStyleLbl="node1" presStyleIdx="2" presStyleCnt="4">
        <dgm:presLayoutVars>
          <dgm:chMax val="0"/>
          <dgm:chPref val="0"/>
          <dgm:bulletEnabled val="1"/>
        </dgm:presLayoutVars>
      </dgm:prSet>
      <dgm:spPr/>
      <dgm:t>
        <a:bodyPr/>
        <a:lstStyle/>
        <a:p>
          <a:endParaRPr lang="en-US"/>
        </a:p>
      </dgm:t>
    </dgm:pt>
    <dgm:pt modelId="{32B1E15F-1DB4-4CBA-AB9C-B8920346010F}" type="pres">
      <dgm:prSet presAssocID="{CACB437D-1CDA-4E10-8165-41CD15E4760F}" presName="desTx" presStyleLbl="revTx" presStyleIdx="2" presStyleCnt="4">
        <dgm:presLayoutVars>
          <dgm:bulletEnabled val="1"/>
        </dgm:presLayoutVars>
      </dgm:prSet>
      <dgm:spPr/>
      <dgm:t>
        <a:bodyPr/>
        <a:lstStyle/>
        <a:p>
          <a:endParaRPr lang="en-US"/>
        </a:p>
      </dgm:t>
    </dgm:pt>
    <dgm:pt modelId="{539CB998-509A-49E2-8254-85EB6FA9B345}" type="pres">
      <dgm:prSet presAssocID="{E7161C78-E854-4CC4-9229-EE25B00E4066}" presName="space" presStyleCnt="0"/>
      <dgm:spPr/>
    </dgm:pt>
    <dgm:pt modelId="{8C4EDE0B-6F98-4C87-AC45-77D604115B56}" type="pres">
      <dgm:prSet presAssocID="{915799A4-B151-4514-99A0-4E1BF7C0E4F3}" presName="composite" presStyleCnt="0"/>
      <dgm:spPr/>
    </dgm:pt>
    <dgm:pt modelId="{93712EB7-08B6-445C-8E50-4D4532B0C1BB}" type="pres">
      <dgm:prSet presAssocID="{915799A4-B151-4514-99A0-4E1BF7C0E4F3}" presName="parTx" presStyleLbl="node1" presStyleIdx="3" presStyleCnt="4">
        <dgm:presLayoutVars>
          <dgm:chMax val="0"/>
          <dgm:chPref val="0"/>
          <dgm:bulletEnabled val="1"/>
        </dgm:presLayoutVars>
      </dgm:prSet>
      <dgm:spPr/>
      <dgm:t>
        <a:bodyPr/>
        <a:lstStyle/>
        <a:p>
          <a:endParaRPr lang="en-US"/>
        </a:p>
      </dgm:t>
    </dgm:pt>
    <dgm:pt modelId="{F398FCB6-B435-4AEB-AD21-37370A065B85}" type="pres">
      <dgm:prSet presAssocID="{915799A4-B151-4514-99A0-4E1BF7C0E4F3}" presName="desTx" presStyleLbl="revTx" presStyleIdx="3" presStyleCnt="4">
        <dgm:presLayoutVars>
          <dgm:bulletEnabled val="1"/>
        </dgm:presLayoutVars>
      </dgm:prSet>
      <dgm:spPr/>
      <dgm:t>
        <a:bodyPr/>
        <a:lstStyle/>
        <a:p>
          <a:endParaRPr lang="en-US"/>
        </a:p>
      </dgm:t>
    </dgm:pt>
  </dgm:ptLst>
  <dgm:cxnLst>
    <dgm:cxn modelId="{5569C0AE-A10E-431D-8D2D-5496E69358BD}" type="presOf" srcId="{915799A4-B151-4514-99A0-4E1BF7C0E4F3}" destId="{93712EB7-08B6-445C-8E50-4D4532B0C1BB}" srcOrd="0" destOrd="0" presId="urn:microsoft.com/office/officeart/2005/8/layout/chevron1"/>
    <dgm:cxn modelId="{1E1238F8-BEEB-49C4-AC2C-CBEBA582DC01}" srcId="{4F736C25-EB9A-4CED-9D07-DEC475315022}" destId="{2E54F82C-059F-47CF-99AB-CECC5D56A721}" srcOrd="2" destOrd="0" parTransId="{0AE4DBC3-68F0-47D9-9608-2D5787519390}" sibTransId="{B9BE44EB-F015-4A8A-8213-04A223EC7100}"/>
    <dgm:cxn modelId="{18D31F42-4F75-4F63-8314-2AF37F02E583}" type="presOf" srcId="{DAF5F4ED-3674-4F9A-AE50-6D3E80C7DCB1}" destId="{3DC4D856-7725-464D-BD50-FAE298EFEE1F}" srcOrd="0" destOrd="1" presId="urn:microsoft.com/office/officeart/2005/8/layout/chevron1"/>
    <dgm:cxn modelId="{BB15FA7A-084B-489C-AC88-1E421793F405}" type="presOf" srcId="{7B6518C7-B57A-4136-B7BE-CF493162A403}" destId="{3DC4D856-7725-464D-BD50-FAE298EFEE1F}" srcOrd="0" destOrd="0" presId="urn:microsoft.com/office/officeart/2005/8/layout/chevron1"/>
    <dgm:cxn modelId="{B5F1E711-B5F0-4E4E-B2A6-1EAE06786DE2}" type="presOf" srcId="{8301DEA0-E12E-4493-B93E-0E5BDD5A5E97}" destId="{5C7F0EAD-18C5-4F79-95C2-D95F2D6FED9F}" srcOrd="0" destOrd="0" presId="urn:microsoft.com/office/officeart/2005/8/layout/chevron1"/>
    <dgm:cxn modelId="{4FB9A646-E0C4-4314-96B7-CCCC37956429}" type="presOf" srcId="{72D707E4-FC35-41A7-9496-1B4B6BF1B98B}" destId="{3DC4D856-7725-464D-BD50-FAE298EFEE1F}" srcOrd="0" destOrd="3" presId="urn:microsoft.com/office/officeart/2005/8/layout/chevron1"/>
    <dgm:cxn modelId="{DFC13DD0-034D-4EE9-B0EB-145A243E244A}" srcId="{4F736C25-EB9A-4CED-9D07-DEC475315022}" destId="{7B6518C7-B57A-4136-B7BE-CF493162A403}" srcOrd="0" destOrd="0" parTransId="{FA2249B0-80E8-4F80-BAD2-AAC8EE5AD739}" sibTransId="{A60A4523-8416-426A-9253-B1031AC4FADB}"/>
    <dgm:cxn modelId="{2FF3C752-204E-485A-AFAC-25EADB4E460A}" srcId="{CACB437D-1CDA-4E10-8165-41CD15E4760F}" destId="{AF15AD2B-95D0-487F-938C-8AD71D15ACDC}" srcOrd="0" destOrd="0" parTransId="{0B08A4A1-467D-4B20-8DAB-2B8B28778FBC}" sibTransId="{A455E25E-4214-4A10-B68F-1CF6D2F96F97}"/>
    <dgm:cxn modelId="{00BFCFE7-608A-445B-AF50-21925BD1D8AC}" srcId="{8301DEA0-E12E-4493-B93E-0E5BDD5A5E97}" destId="{7C92E808-F0F8-4871-BD9E-0A1F118A3A60}" srcOrd="0" destOrd="0" parTransId="{35D8A942-182F-4455-8BB4-59015F649A12}" sibTransId="{AB07F4FE-82D5-40DB-99E7-287EC364F425}"/>
    <dgm:cxn modelId="{1A6C28B4-C3A2-4635-A2FD-40783F02D8D1}" srcId="{75AE59E6-9DEE-4AB7-B1D9-7541EFF735C3}" destId="{915799A4-B151-4514-99A0-4E1BF7C0E4F3}" srcOrd="3" destOrd="0" parTransId="{0F8267FC-48FE-40E5-97B5-5F3577CB8F2C}" sibTransId="{C72C5A52-CD7E-45E2-A1AC-02360EC53E46}"/>
    <dgm:cxn modelId="{83DCC5C7-D575-4661-92B7-6A9A90B277FB}" type="presOf" srcId="{4F736C25-EB9A-4CED-9D07-DEC475315022}" destId="{AC94EBE6-9B5E-43EB-90CB-5D2A237DBEB8}" srcOrd="0" destOrd="0" presId="urn:microsoft.com/office/officeart/2005/8/layout/chevron1"/>
    <dgm:cxn modelId="{48D67265-C5B5-44FC-99EA-B1B4A0BA96E6}" type="presOf" srcId="{CACB437D-1CDA-4E10-8165-41CD15E4760F}" destId="{96F829DE-AB8F-4784-BD72-A93F9E17AF94}" srcOrd="0" destOrd="0" presId="urn:microsoft.com/office/officeart/2005/8/layout/chevron1"/>
    <dgm:cxn modelId="{F9AFB808-BEDD-487D-95BA-20F432069FAE}" type="presOf" srcId="{AF15AD2B-95D0-487F-938C-8AD71D15ACDC}" destId="{32B1E15F-1DB4-4CBA-AB9C-B8920346010F}" srcOrd="0" destOrd="0" presId="urn:microsoft.com/office/officeart/2005/8/layout/chevron1"/>
    <dgm:cxn modelId="{AACF67F8-C88C-4151-A1F6-79AFCE8C0E1C}" type="presOf" srcId="{7C92E808-F0F8-4871-BD9E-0A1F118A3A60}" destId="{87C9403D-8BD7-4106-9342-FF7CA153FAA4}" srcOrd="0" destOrd="0" presId="urn:microsoft.com/office/officeart/2005/8/layout/chevron1"/>
    <dgm:cxn modelId="{1A343E16-609A-45ED-89E3-721A42C967F2}" srcId="{75AE59E6-9DEE-4AB7-B1D9-7541EFF735C3}" destId="{4F736C25-EB9A-4CED-9D07-DEC475315022}" srcOrd="0" destOrd="0" parTransId="{70CC746B-9CA7-4783-A7C3-23A4CE586032}" sibTransId="{B744F890-9D71-4994-85D3-48C3CF75B357}"/>
    <dgm:cxn modelId="{09EE6174-A08B-4C5C-974C-72DC80008BFE}" srcId="{4F736C25-EB9A-4CED-9D07-DEC475315022}" destId="{DAF5F4ED-3674-4F9A-AE50-6D3E80C7DCB1}" srcOrd="1" destOrd="0" parTransId="{9AA23817-DD2A-4ED2-AD2F-0B9FC412B29F}" sibTransId="{566D2961-38FF-45B5-89C2-FC9D668D52D6}"/>
    <dgm:cxn modelId="{4CA18DE8-6506-4255-B157-0D765FDB757C}" srcId="{75AE59E6-9DEE-4AB7-B1D9-7541EFF735C3}" destId="{8301DEA0-E12E-4493-B93E-0E5BDD5A5E97}" srcOrd="1" destOrd="0" parTransId="{4ECED917-6726-44FD-A91D-2E3B30CF9D79}" sibTransId="{E6BE1C36-39A3-4011-8598-17B86CBA1F69}"/>
    <dgm:cxn modelId="{D17DE4F1-50C8-444C-A068-3D48E14654F9}" srcId="{75AE59E6-9DEE-4AB7-B1D9-7541EFF735C3}" destId="{CACB437D-1CDA-4E10-8165-41CD15E4760F}" srcOrd="2" destOrd="0" parTransId="{4A534140-4887-48CD-B7AC-111718BD19F1}" sibTransId="{E7161C78-E854-4CC4-9229-EE25B00E4066}"/>
    <dgm:cxn modelId="{220720A9-7904-4449-AC5F-4A996469E100}" srcId="{CACB437D-1CDA-4E10-8165-41CD15E4760F}" destId="{4750B09D-387D-4161-AE61-7B08BAD1FC91}" srcOrd="1" destOrd="0" parTransId="{48F35AF5-5F22-45EB-BEB8-2EECEE069797}" sibTransId="{94A3CCAC-CEB9-46A5-B44E-04478FB0FAA2}"/>
    <dgm:cxn modelId="{5A05708C-985B-454B-8B39-F263EB274C64}" type="presOf" srcId="{78054945-FBB9-4A97-814B-E799AEA06D67}" destId="{F398FCB6-B435-4AEB-AD21-37370A065B85}" srcOrd="0" destOrd="0" presId="urn:microsoft.com/office/officeart/2005/8/layout/chevron1"/>
    <dgm:cxn modelId="{B7CDB080-A9DE-4DE8-9EA5-02FC65AB0A02}" srcId="{915799A4-B151-4514-99A0-4E1BF7C0E4F3}" destId="{78054945-FBB9-4A97-814B-E799AEA06D67}" srcOrd="0" destOrd="0" parTransId="{607B5D82-D36C-4720-9473-48A9517E0638}" sibTransId="{E67860D8-E3E4-44FF-9A01-78FCAB14D4C9}"/>
    <dgm:cxn modelId="{5E2A915E-47A6-4D32-939D-787F84F18FC0}" type="presOf" srcId="{4750B09D-387D-4161-AE61-7B08BAD1FC91}" destId="{32B1E15F-1DB4-4CBA-AB9C-B8920346010F}" srcOrd="0" destOrd="1" presId="urn:microsoft.com/office/officeart/2005/8/layout/chevron1"/>
    <dgm:cxn modelId="{E210EC14-0235-4BB1-8CCC-AD01339E6E38}" srcId="{4F736C25-EB9A-4CED-9D07-DEC475315022}" destId="{72D707E4-FC35-41A7-9496-1B4B6BF1B98B}" srcOrd="3" destOrd="0" parTransId="{F3408413-F7F1-4FBC-AE5A-0AC4C4B5A308}" sibTransId="{643135CD-11B6-4A63-88BE-82A915D0DEB0}"/>
    <dgm:cxn modelId="{F3AA9B18-95EC-422B-AEC0-E582AFC8C6F5}" type="presOf" srcId="{2E54F82C-059F-47CF-99AB-CECC5D56A721}" destId="{3DC4D856-7725-464D-BD50-FAE298EFEE1F}" srcOrd="0" destOrd="2" presId="urn:microsoft.com/office/officeart/2005/8/layout/chevron1"/>
    <dgm:cxn modelId="{7FF609B1-7DC3-4D32-B674-74DEA5FE7E45}" type="presOf" srcId="{75AE59E6-9DEE-4AB7-B1D9-7541EFF735C3}" destId="{ACC32B48-5392-42A2-85AE-47CE39B9561A}" srcOrd="0" destOrd="0" presId="urn:microsoft.com/office/officeart/2005/8/layout/chevron1"/>
    <dgm:cxn modelId="{6AF9F290-EBA8-4ADF-A4C1-7F22BA5B7FA6}" type="presParOf" srcId="{ACC32B48-5392-42A2-85AE-47CE39B9561A}" destId="{58CF62EE-B6B6-465A-AC7C-9A4C6B70E174}" srcOrd="0" destOrd="0" presId="urn:microsoft.com/office/officeart/2005/8/layout/chevron1"/>
    <dgm:cxn modelId="{B8DD48D2-605F-4E87-8464-0E273F002814}" type="presParOf" srcId="{58CF62EE-B6B6-465A-AC7C-9A4C6B70E174}" destId="{AC94EBE6-9B5E-43EB-90CB-5D2A237DBEB8}" srcOrd="0" destOrd="0" presId="urn:microsoft.com/office/officeart/2005/8/layout/chevron1"/>
    <dgm:cxn modelId="{16A2D0AB-17C4-4EEB-B037-6167F81BEF64}" type="presParOf" srcId="{58CF62EE-B6B6-465A-AC7C-9A4C6B70E174}" destId="{3DC4D856-7725-464D-BD50-FAE298EFEE1F}" srcOrd="1" destOrd="0" presId="urn:microsoft.com/office/officeart/2005/8/layout/chevron1"/>
    <dgm:cxn modelId="{32303B14-CCA8-45EC-9127-7D1A2CE0086E}" type="presParOf" srcId="{ACC32B48-5392-42A2-85AE-47CE39B9561A}" destId="{6BD35956-B3E3-482D-8340-C8D4C8D971BC}" srcOrd="1" destOrd="0" presId="urn:microsoft.com/office/officeart/2005/8/layout/chevron1"/>
    <dgm:cxn modelId="{D555F400-818E-4736-B50A-9DE40462A9AE}" type="presParOf" srcId="{ACC32B48-5392-42A2-85AE-47CE39B9561A}" destId="{24BD4B04-3E12-42EF-A194-8FC7D66072D3}" srcOrd="2" destOrd="0" presId="urn:microsoft.com/office/officeart/2005/8/layout/chevron1"/>
    <dgm:cxn modelId="{C280BBFC-50E5-4E4A-AF1D-461C47A980FE}" type="presParOf" srcId="{24BD4B04-3E12-42EF-A194-8FC7D66072D3}" destId="{5C7F0EAD-18C5-4F79-95C2-D95F2D6FED9F}" srcOrd="0" destOrd="0" presId="urn:microsoft.com/office/officeart/2005/8/layout/chevron1"/>
    <dgm:cxn modelId="{E62BE866-AC5C-4ECA-BE39-FE6C7C7E04ED}" type="presParOf" srcId="{24BD4B04-3E12-42EF-A194-8FC7D66072D3}" destId="{87C9403D-8BD7-4106-9342-FF7CA153FAA4}" srcOrd="1" destOrd="0" presId="urn:microsoft.com/office/officeart/2005/8/layout/chevron1"/>
    <dgm:cxn modelId="{D88B138B-0A90-41AA-825C-A82F4F6DBE2C}" type="presParOf" srcId="{ACC32B48-5392-42A2-85AE-47CE39B9561A}" destId="{74DE5EFE-0D07-43DA-AC77-AAE8DCED45E1}" srcOrd="3" destOrd="0" presId="urn:microsoft.com/office/officeart/2005/8/layout/chevron1"/>
    <dgm:cxn modelId="{5AC0E084-5EA1-40B6-A245-CCE29F2126FB}" type="presParOf" srcId="{ACC32B48-5392-42A2-85AE-47CE39B9561A}" destId="{BD02D24F-8C70-42DB-975F-0EC860FCAD96}" srcOrd="4" destOrd="0" presId="urn:microsoft.com/office/officeart/2005/8/layout/chevron1"/>
    <dgm:cxn modelId="{B27ECECF-570B-4C73-9C4D-BAA2900A9BDF}" type="presParOf" srcId="{BD02D24F-8C70-42DB-975F-0EC860FCAD96}" destId="{96F829DE-AB8F-4784-BD72-A93F9E17AF94}" srcOrd="0" destOrd="0" presId="urn:microsoft.com/office/officeart/2005/8/layout/chevron1"/>
    <dgm:cxn modelId="{266F04B9-A7D3-40EE-B51E-865E387C3617}" type="presParOf" srcId="{BD02D24F-8C70-42DB-975F-0EC860FCAD96}" destId="{32B1E15F-1DB4-4CBA-AB9C-B8920346010F}" srcOrd="1" destOrd="0" presId="urn:microsoft.com/office/officeart/2005/8/layout/chevron1"/>
    <dgm:cxn modelId="{CE8302EC-1EF7-4168-9414-883A122C37CF}" type="presParOf" srcId="{ACC32B48-5392-42A2-85AE-47CE39B9561A}" destId="{539CB998-509A-49E2-8254-85EB6FA9B345}" srcOrd="5" destOrd="0" presId="urn:microsoft.com/office/officeart/2005/8/layout/chevron1"/>
    <dgm:cxn modelId="{618B9C81-65E4-4252-80DF-03F933375637}" type="presParOf" srcId="{ACC32B48-5392-42A2-85AE-47CE39B9561A}" destId="{8C4EDE0B-6F98-4C87-AC45-77D604115B56}" srcOrd="6" destOrd="0" presId="urn:microsoft.com/office/officeart/2005/8/layout/chevron1"/>
    <dgm:cxn modelId="{72B174C0-D906-4176-B21C-19D5EAC75012}" type="presParOf" srcId="{8C4EDE0B-6F98-4C87-AC45-77D604115B56}" destId="{93712EB7-08B6-445C-8E50-4D4532B0C1BB}" srcOrd="0" destOrd="0" presId="urn:microsoft.com/office/officeart/2005/8/layout/chevron1"/>
    <dgm:cxn modelId="{58B6F929-59FE-4938-9C99-3F0B922156B7}" type="presParOf" srcId="{8C4EDE0B-6F98-4C87-AC45-77D604115B56}" destId="{F398FCB6-B435-4AEB-AD21-37370A065B85}"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586DE-3634-4A56-98DB-07629858C128}">
      <dsp:nvSpPr>
        <dsp:cNvPr id="0" name=""/>
        <dsp:cNvSpPr/>
      </dsp:nvSpPr>
      <dsp:spPr>
        <a:xfrm>
          <a:off x="5981" y="591485"/>
          <a:ext cx="1661828" cy="1661828"/>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Define Role in Hyper-V </a:t>
          </a:r>
          <a:r>
            <a:rPr lang="en-US" sz="1400" kern="1200" dirty="0" err="1" smtClean="0"/>
            <a:t>AzMan</a:t>
          </a:r>
          <a:r>
            <a:rPr lang="en-US" sz="1400" kern="1200" dirty="0" smtClean="0"/>
            <a:t> or VMM</a:t>
          </a:r>
          <a:endParaRPr lang="en-US" sz="1400" kern="1200" dirty="0"/>
        </a:p>
      </dsp:txBody>
      <dsp:txXfrm>
        <a:off x="249350" y="834854"/>
        <a:ext cx="1175090" cy="1175090"/>
      </dsp:txXfrm>
    </dsp:sp>
    <dsp:sp modelId="{66331FE3-C390-46A5-BFD4-CE1C88AFE243}">
      <dsp:nvSpPr>
        <dsp:cNvPr id="0" name=""/>
        <dsp:cNvSpPr/>
      </dsp:nvSpPr>
      <dsp:spPr>
        <a:xfrm>
          <a:off x="1802750" y="940469"/>
          <a:ext cx="963860" cy="9638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30510" y="1309049"/>
        <a:ext cx="708340" cy="226700"/>
      </dsp:txXfrm>
    </dsp:sp>
    <dsp:sp modelId="{A380C059-F528-4FED-862F-1553EFC38905}">
      <dsp:nvSpPr>
        <dsp:cNvPr id="0" name=""/>
        <dsp:cNvSpPr/>
      </dsp:nvSpPr>
      <dsp:spPr>
        <a:xfrm>
          <a:off x="2901551" y="591485"/>
          <a:ext cx="1661828" cy="1661828"/>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Add Groups to roles</a:t>
          </a:r>
          <a:endParaRPr lang="en-US" sz="1400" kern="1200" dirty="0"/>
        </a:p>
      </dsp:txBody>
      <dsp:txXfrm>
        <a:off x="3144920" y="834854"/>
        <a:ext cx="1175090" cy="1175090"/>
      </dsp:txXfrm>
    </dsp:sp>
    <dsp:sp modelId="{B1004EE7-D99F-4F12-8CA7-010E9C66F31D}">
      <dsp:nvSpPr>
        <dsp:cNvPr id="0" name=""/>
        <dsp:cNvSpPr/>
      </dsp:nvSpPr>
      <dsp:spPr>
        <a:xfrm>
          <a:off x="4698320" y="940469"/>
          <a:ext cx="963860" cy="9638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826080" y="1309049"/>
        <a:ext cx="708340" cy="226700"/>
      </dsp:txXfrm>
    </dsp:sp>
    <dsp:sp modelId="{0B22A1D4-A69E-4169-9085-508BB311B46C}">
      <dsp:nvSpPr>
        <dsp:cNvPr id="0" name=""/>
        <dsp:cNvSpPr/>
      </dsp:nvSpPr>
      <dsp:spPr>
        <a:xfrm>
          <a:off x="5797121" y="591485"/>
          <a:ext cx="1661828" cy="1661828"/>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Manage Groups in FIM</a:t>
          </a:r>
          <a:endParaRPr lang="en-US" sz="1400" kern="1200" dirty="0"/>
        </a:p>
      </dsp:txBody>
      <dsp:txXfrm>
        <a:off x="6040490" y="834854"/>
        <a:ext cx="1175090" cy="1175090"/>
      </dsp:txXfrm>
    </dsp:sp>
    <dsp:sp modelId="{473DAF10-C396-49B0-95C1-B8A1F52EB7B3}">
      <dsp:nvSpPr>
        <dsp:cNvPr id="0" name=""/>
        <dsp:cNvSpPr/>
      </dsp:nvSpPr>
      <dsp:spPr>
        <a:xfrm>
          <a:off x="7593890" y="940469"/>
          <a:ext cx="963860" cy="9638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721650" y="1139024"/>
        <a:ext cx="708340" cy="566750"/>
      </dsp:txXfrm>
    </dsp:sp>
    <dsp:sp modelId="{0AC896BC-837C-49E8-8DF6-C2F2A5B83167}">
      <dsp:nvSpPr>
        <dsp:cNvPr id="0" name=""/>
        <dsp:cNvSpPr/>
      </dsp:nvSpPr>
      <dsp:spPr>
        <a:xfrm>
          <a:off x="8692691" y="591485"/>
          <a:ext cx="1661828" cy="1661828"/>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Secure Delegated Admin</a:t>
          </a:r>
          <a:endParaRPr lang="en-US" sz="1400" kern="1200" dirty="0"/>
        </a:p>
      </dsp:txBody>
      <dsp:txXfrm>
        <a:off x="8936060" y="834854"/>
        <a:ext cx="1175090" cy="1175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4EBE6-9B5E-43EB-90CB-5D2A237DBEB8}">
      <dsp:nvSpPr>
        <dsp:cNvPr id="0" name=""/>
        <dsp:cNvSpPr/>
      </dsp:nvSpPr>
      <dsp:spPr>
        <a:xfrm>
          <a:off x="282534" y="229051"/>
          <a:ext cx="2833462" cy="1133385"/>
        </a:xfrm>
        <a:prstGeom prst="chevron">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kern="1200" dirty="0" smtClean="0"/>
            <a:t>Planning</a:t>
          </a:r>
          <a:endParaRPr lang="en-US" sz="2400" kern="1200" dirty="0"/>
        </a:p>
      </dsp:txBody>
      <dsp:txXfrm>
        <a:off x="849227" y="229051"/>
        <a:ext cx="1700077" cy="1133385"/>
      </dsp:txXfrm>
    </dsp:sp>
    <dsp:sp modelId="{3DC4D856-7725-464D-BD50-FAE298EFEE1F}">
      <dsp:nvSpPr>
        <dsp:cNvPr id="0" name=""/>
        <dsp:cNvSpPr/>
      </dsp:nvSpPr>
      <dsp:spPr>
        <a:xfrm>
          <a:off x="1239" y="1504109"/>
          <a:ext cx="2829359" cy="279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DeployBpos.com</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Enterprise Deployment Guide</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Readiness Tool</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MCS  and Partner</a:t>
          </a:r>
        </a:p>
        <a:p>
          <a:pPr marL="228600" lvl="1" indent="-228600" algn="l" defTabSz="933450">
            <a:lnSpc>
              <a:spcPct val="90000"/>
            </a:lnSpc>
            <a:spcBef>
              <a:spcPct val="0"/>
            </a:spcBef>
            <a:spcAft>
              <a:spcPct val="15000"/>
            </a:spcAft>
            <a:buChar char="••"/>
          </a:pPr>
          <a:r>
            <a:rPr lang="en-US" sz="2100" kern="1200" dirty="0" smtClean="0">
              <a:solidFill>
                <a:schemeClr val="tx1"/>
              </a:solidFill>
            </a:rPr>
            <a:t>offerings</a:t>
          </a:r>
          <a:endParaRPr lang="en-US" sz="2100" kern="1200" dirty="0">
            <a:solidFill>
              <a:schemeClr val="tx1"/>
            </a:solidFill>
          </a:endParaRPr>
        </a:p>
      </dsp:txBody>
      <dsp:txXfrm>
        <a:off x="1239" y="1504109"/>
        <a:ext cx="2829359" cy="2792801"/>
      </dsp:txXfrm>
    </dsp:sp>
    <dsp:sp modelId="{5C7F0EAD-18C5-4F79-95C2-D95F2D6FED9F}">
      <dsp:nvSpPr>
        <dsp:cNvPr id="0" name=""/>
        <dsp:cNvSpPr/>
      </dsp:nvSpPr>
      <dsp:spPr>
        <a:xfrm>
          <a:off x="2899997" y="229051"/>
          <a:ext cx="2833462" cy="11333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kern="1200" dirty="0" smtClean="0"/>
            <a:t>Preparing</a:t>
          </a:r>
          <a:endParaRPr lang="en-US" sz="2400" kern="1200" dirty="0"/>
        </a:p>
      </dsp:txBody>
      <dsp:txXfrm>
        <a:off x="3466690" y="229051"/>
        <a:ext cx="1700077" cy="1133385"/>
      </dsp:txXfrm>
    </dsp:sp>
    <dsp:sp modelId="{87C9403D-8BD7-4106-9342-FF7CA153FAA4}">
      <dsp:nvSpPr>
        <dsp:cNvPr id="0" name=""/>
        <dsp:cNvSpPr/>
      </dsp:nvSpPr>
      <dsp:spPr>
        <a:xfrm>
          <a:off x="2899997" y="1504109"/>
          <a:ext cx="2266770" cy="279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Prepare the directory</a:t>
          </a:r>
          <a:endParaRPr lang="en-US" sz="2100" kern="1200" dirty="0">
            <a:solidFill>
              <a:schemeClr val="tx1"/>
            </a:solidFill>
          </a:endParaRPr>
        </a:p>
      </dsp:txBody>
      <dsp:txXfrm>
        <a:off x="2899997" y="1504109"/>
        <a:ext cx="2266770" cy="2792801"/>
      </dsp:txXfrm>
    </dsp:sp>
    <dsp:sp modelId="{96F829DE-AB8F-4784-BD72-A93F9E17AF94}">
      <dsp:nvSpPr>
        <dsp:cNvPr id="0" name=""/>
        <dsp:cNvSpPr/>
      </dsp:nvSpPr>
      <dsp:spPr>
        <a:xfrm>
          <a:off x="5517459" y="229051"/>
          <a:ext cx="2833462" cy="11333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kern="1200" dirty="0" smtClean="0"/>
            <a:t>Implement Sync and Federation</a:t>
          </a:r>
          <a:endParaRPr lang="en-US" sz="2400" kern="1200" dirty="0"/>
        </a:p>
      </dsp:txBody>
      <dsp:txXfrm>
        <a:off x="6084152" y="229051"/>
        <a:ext cx="1700077" cy="1133385"/>
      </dsp:txXfrm>
    </dsp:sp>
    <dsp:sp modelId="{32B1E15F-1DB4-4CBA-AB9C-B8920346010F}">
      <dsp:nvSpPr>
        <dsp:cNvPr id="0" name=""/>
        <dsp:cNvSpPr/>
      </dsp:nvSpPr>
      <dsp:spPr>
        <a:xfrm>
          <a:off x="5517459" y="1504109"/>
          <a:ext cx="2266770" cy="279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Install and  configure DirSync</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Configure identity federation (optional)</a:t>
          </a:r>
          <a:endParaRPr lang="en-US" sz="2100" kern="1200" dirty="0">
            <a:solidFill>
              <a:schemeClr val="tx1"/>
            </a:solidFill>
          </a:endParaRPr>
        </a:p>
      </dsp:txBody>
      <dsp:txXfrm>
        <a:off x="5517459" y="1504109"/>
        <a:ext cx="2266770" cy="2792801"/>
      </dsp:txXfrm>
    </dsp:sp>
    <dsp:sp modelId="{93712EB7-08B6-445C-8E50-4D4532B0C1BB}">
      <dsp:nvSpPr>
        <dsp:cNvPr id="0" name=""/>
        <dsp:cNvSpPr/>
      </dsp:nvSpPr>
      <dsp:spPr>
        <a:xfrm>
          <a:off x="8134922" y="229051"/>
          <a:ext cx="2833462" cy="113338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kern="1200" dirty="0" smtClean="0"/>
            <a:t>License users</a:t>
          </a:r>
          <a:endParaRPr lang="en-US" sz="2400" kern="1200" dirty="0"/>
        </a:p>
      </dsp:txBody>
      <dsp:txXfrm>
        <a:off x="8701615" y="229051"/>
        <a:ext cx="1700077" cy="1133385"/>
      </dsp:txXfrm>
    </dsp:sp>
    <dsp:sp modelId="{F398FCB6-B435-4AEB-AD21-37370A065B85}">
      <dsp:nvSpPr>
        <dsp:cNvPr id="0" name=""/>
        <dsp:cNvSpPr/>
      </dsp:nvSpPr>
      <dsp:spPr>
        <a:xfrm>
          <a:off x="8134922" y="1504109"/>
          <a:ext cx="2266770" cy="279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rPr>
            <a:t>License users in admin portal</a:t>
          </a:r>
          <a:endParaRPr lang="en-US" sz="2100" kern="1200" dirty="0">
            <a:solidFill>
              <a:schemeClr val="tx1"/>
            </a:solidFill>
          </a:endParaRPr>
        </a:p>
      </dsp:txBody>
      <dsp:txXfrm>
        <a:off x="8134922" y="1504109"/>
        <a:ext cx="2266770" cy="27928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6513910"/>
            <a:ext cx="8331200" cy="3429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8331199" y="6513910"/>
            <a:ext cx="810684" cy="3429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8229600" cy="3429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8229599" y="6513910"/>
            <a:ext cx="912284" cy="3429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12:51 PM</a:t>
            </a:fld>
            <a:endParaRPr lang="en-US" dirty="0"/>
          </a:p>
        </p:txBody>
      </p:sp>
      <p:sp>
        <p:nvSpPr>
          <p:cNvPr id="6" name="Footer Placeholder 5"/>
          <p:cNvSpPr>
            <a:spLocks noGrp="1"/>
          </p:cNvSpPr>
          <p:nvPr>
            <p:ph type="ftr" sz="quarter" idx="12"/>
          </p:nvPr>
        </p:nvSpPr>
        <p:spPr>
          <a:xfrm>
            <a:off x="0" y="6513910"/>
            <a:ext cx="8229600" cy="3429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8229599" y="6513910"/>
            <a:ext cx="912284" cy="3429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
        <p:nvSpPr>
          <p:cNvPr id="5" name="Header Placeholder 3"/>
          <p:cNvSpPr>
            <a:spLocks noGrp="1"/>
          </p:cNvSpPr>
          <p:nvPr>
            <p:ph type="hdr" sz="quarter"/>
          </p:nvPr>
        </p:nvSpPr>
        <p:spPr>
          <a:xfrm>
            <a:off x="0" y="0"/>
            <a:ext cx="3962400" cy="3429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5179484" y="0"/>
            <a:ext cx="3962400" cy="342900"/>
          </a:xfrm>
        </p:spPr>
        <p:txBody>
          <a:bodyPr/>
          <a:lstStyle/>
          <a:p>
            <a:fld id="{81331B57-0BE5-4F82-AA58-76F53EFF3ADA}" type="datetime8">
              <a:rPr lang="en-US" smtClean="0">
                <a:solidFill>
                  <a:prstClr val="black"/>
                </a:solidFill>
              </a:rPr>
              <a:pPr/>
              <a:t>5/17/2011 12:51 PM</a:t>
            </a:fld>
            <a:endParaRPr lang="en-US" dirty="0">
              <a:solidFill>
                <a:prstClr val="black"/>
              </a:solidFill>
            </a:endParaRPr>
          </a:p>
        </p:txBody>
      </p:sp>
      <p:sp>
        <p:nvSpPr>
          <p:cNvPr id="7" name="Footer Placeholder 5"/>
          <p:cNvSpPr>
            <a:spLocks noGrp="1"/>
          </p:cNvSpPr>
          <p:nvPr>
            <p:ph type="ftr" sz="quarter" idx="4"/>
          </p:nvPr>
        </p:nvSpPr>
        <p:spPr>
          <a:xfrm>
            <a:off x="0" y="6513910"/>
            <a:ext cx="8229600" cy="3429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FF734-AEDB-4741-814C-13C208EC14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822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7548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358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
        <p:nvSpPr>
          <p:cNvPr id="5" name="Header Placeholder 3"/>
          <p:cNvSpPr>
            <a:spLocks noGrp="1"/>
          </p:cNvSpPr>
          <p:nvPr>
            <p:ph type="hdr" sz="quarter"/>
          </p:nvPr>
        </p:nvSpPr>
        <p:spPr>
          <a:xfrm>
            <a:off x="0" y="0"/>
            <a:ext cx="3962400" cy="3429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5179484" y="0"/>
            <a:ext cx="3962400" cy="342900"/>
          </a:xfrm>
        </p:spPr>
        <p:txBody>
          <a:bodyPr/>
          <a:lstStyle/>
          <a:p>
            <a:fld id="{81331B57-0BE5-4F82-AA58-76F53EFF3ADA}" type="datetime8">
              <a:rPr lang="en-US" smtClean="0"/>
              <a:pPr/>
              <a:t>5/17/2011 12:51 PM</a:t>
            </a:fld>
            <a:endParaRPr lang="en-US" dirty="0"/>
          </a:p>
        </p:txBody>
      </p:sp>
      <p:sp>
        <p:nvSpPr>
          <p:cNvPr id="7" name="Footer Placeholder 5"/>
          <p:cNvSpPr>
            <a:spLocks noGrp="1"/>
          </p:cNvSpPr>
          <p:nvPr>
            <p:ph type="ftr" sz="quarter" idx="4"/>
          </p:nvPr>
        </p:nvSpPr>
        <p:spPr>
          <a:xfrm>
            <a:off x="0" y="6513910"/>
            <a:ext cx="8229600" cy="3429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0118" y="514350"/>
            <a:ext cx="8123767"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
        <p:nvSpPr>
          <p:cNvPr id="5" name="Header Placeholder 3"/>
          <p:cNvSpPr>
            <a:spLocks noGrp="1"/>
          </p:cNvSpPr>
          <p:nvPr>
            <p:ph type="hdr" sz="quarter"/>
          </p:nvPr>
        </p:nvSpPr>
        <p:spPr>
          <a:xfrm>
            <a:off x="0" y="0"/>
            <a:ext cx="3962400" cy="3429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5179484" y="0"/>
            <a:ext cx="3962400" cy="342900"/>
          </a:xfrm>
        </p:spPr>
        <p:txBody>
          <a:bodyPr/>
          <a:lstStyle/>
          <a:p>
            <a:fld id="{81331B57-0BE5-4F82-AA58-76F53EFF3ADA}" type="datetime8">
              <a:rPr lang="en-US" smtClean="0"/>
              <a:pPr/>
              <a:t>5/17/2011 12:51 PM</a:t>
            </a:fld>
            <a:endParaRPr lang="en-US" dirty="0"/>
          </a:p>
        </p:txBody>
      </p:sp>
      <p:sp>
        <p:nvSpPr>
          <p:cNvPr id="7" name="Footer Placeholder 5"/>
          <p:cNvSpPr>
            <a:spLocks noGrp="1"/>
          </p:cNvSpPr>
          <p:nvPr>
            <p:ph type="ftr" sz="quarter" idx="4"/>
          </p:nvPr>
        </p:nvSpPr>
        <p:spPr>
          <a:xfrm>
            <a:off x="0" y="6513910"/>
            <a:ext cx="8229600" cy="3429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0118" y="514350"/>
            <a:ext cx="8123767"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
        <p:nvSpPr>
          <p:cNvPr id="5" name="Header Placeholder 3"/>
          <p:cNvSpPr>
            <a:spLocks noGrp="1"/>
          </p:cNvSpPr>
          <p:nvPr>
            <p:ph type="hdr" sz="quarter"/>
          </p:nvPr>
        </p:nvSpPr>
        <p:spPr>
          <a:xfrm>
            <a:off x="0" y="0"/>
            <a:ext cx="3962400" cy="3429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5179484" y="0"/>
            <a:ext cx="3962400" cy="342900"/>
          </a:xfrm>
        </p:spPr>
        <p:txBody>
          <a:bodyPr/>
          <a:lstStyle/>
          <a:p>
            <a:fld id="{81331B57-0BE5-4F82-AA58-76F53EFF3ADA}" type="datetime8">
              <a:rPr lang="en-US" smtClean="0">
                <a:solidFill>
                  <a:prstClr val="black"/>
                </a:solidFill>
              </a:rPr>
              <a:pPr/>
              <a:t>5/17/2011 12:51 PM</a:t>
            </a:fld>
            <a:endParaRPr lang="en-US" dirty="0">
              <a:solidFill>
                <a:prstClr val="black"/>
              </a:solidFill>
            </a:endParaRPr>
          </a:p>
        </p:txBody>
      </p:sp>
      <p:sp>
        <p:nvSpPr>
          <p:cNvPr id="7" name="Footer Placeholder 5"/>
          <p:cNvSpPr>
            <a:spLocks noGrp="1"/>
          </p:cNvSpPr>
          <p:nvPr>
            <p:ph type="ftr" sz="quarter" idx="4"/>
          </p:nvPr>
        </p:nvSpPr>
        <p:spPr>
          <a:xfrm>
            <a:off x="0" y="6513910"/>
            <a:ext cx="8229600" cy="3429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0118" y="514350"/>
            <a:ext cx="8123767"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
        <p:nvSpPr>
          <p:cNvPr id="5" name="Header Placeholder 3"/>
          <p:cNvSpPr>
            <a:spLocks noGrp="1"/>
          </p:cNvSpPr>
          <p:nvPr>
            <p:ph type="hdr" sz="quarter"/>
          </p:nvPr>
        </p:nvSpPr>
        <p:spPr>
          <a:xfrm>
            <a:off x="0" y="0"/>
            <a:ext cx="3962400" cy="3429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5179484" y="0"/>
            <a:ext cx="3962400" cy="342900"/>
          </a:xfrm>
        </p:spPr>
        <p:txBody>
          <a:bodyPr/>
          <a:lstStyle/>
          <a:p>
            <a:fld id="{81331B57-0BE5-4F82-AA58-76F53EFF3ADA}" type="datetime8">
              <a:rPr lang="en-US" smtClean="0">
                <a:solidFill>
                  <a:prstClr val="black"/>
                </a:solidFill>
              </a:rPr>
              <a:pPr/>
              <a:t>5/17/2011 12:51 PM</a:t>
            </a:fld>
            <a:endParaRPr lang="en-US" dirty="0">
              <a:solidFill>
                <a:prstClr val="black"/>
              </a:solidFill>
            </a:endParaRPr>
          </a:p>
        </p:txBody>
      </p:sp>
      <p:sp>
        <p:nvSpPr>
          <p:cNvPr id="7" name="Footer Placeholder 5"/>
          <p:cNvSpPr>
            <a:spLocks noGrp="1"/>
          </p:cNvSpPr>
          <p:nvPr>
            <p:ph type="ftr" sz="quarter" idx="4"/>
          </p:nvPr>
        </p:nvSpPr>
        <p:spPr>
          <a:xfrm>
            <a:off x="0" y="6513910"/>
            <a:ext cx="8229600" cy="3429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8881798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0261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59759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52134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169984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3420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6240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311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0100398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6575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533528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2523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23200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918032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862502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594742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733810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034874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6027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76420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92209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6699118"/>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0.png"/><Relationship Id="rId5" Type="http://schemas.openxmlformats.org/officeDocument/2006/relationships/hyperlink" Target="http://www.microsoft.com/learning" TargetMode="External"/><Relationship Id="rId10" Type="http://schemas.openxmlformats.org/officeDocument/2006/relationships/image" Target="../media/image59.emf"/><Relationship Id="rId4" Type="http://schemas.openxmlformats.org/officeDocument/2006/relationships/image" Target="../media/image56.png"/><Relationship Id="rId9" Type="http://schemas.openxmlformats.org/officeDocument/2006/relationships/image" Target="../media/image58.png"/><Relationship Id="rId14" Type="http://schemas.microsoft.com/office/2007/relationships/hdphoto" Target="../media/hdphoto1.wdp"/></Relationships>
</file>

<file path=ppt/slides/_rels/slide5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Preparing Identities for Cloud Services with Microsoft Forefront Identity Manager</a:t>
            </a:r>
          </a:p>
        </p:txBody>
      </p:sp>
      <p:sp>
        <p:nvSpPr>
          <p:cNvPr id="3" name="Subtitle 2"/>
          <p:cNvSpPr>
            <a:spLocks noGrp="1"/>
          </p:cNvSpPr>
          <p:nvPr>
            <p:ph type="subTitle" idx="1"/>
          </p:nvPr>
        </p:nvSpPr>
        <p:spPr/>
        <p:txBody>
          <a:bodyPr/>
          <a:lstStyle/>
          <a:p>
            <a:r>
              <a:rPr lang="en-US" dirty="0" smtClean="0"/>
              <a:t>Mark Wahl, CISA</a:t>
            </a:r>
          </a:p>
          <a:p>
            <a:r>
              <a:rPr lang="en-US" dirty="0" smtClean="0"/>
              <a:t>Architect</a:t>
            </a:r>
          </a:p>
          <a:p>
            <a:r>
              <a:rPr lang="en-US" dirty="0" smtClean="0"/>
              <a:t>Microsoft Corporation</a:t>
            </a:r>
            <a:endParaRPr lang="en-US" dirty="0"/>
          </a:p>
        </p:txBody>
      </p:sp>
      <p:sp>
        <p:nvSpPr>
          <p:cNvPr id="8" name="Text Placeholder 7"/>
          <p:cNvSpPr>
            <a:spLocks noGrp="1"/>
          </p:cNvSpPr>
          <p:nvPr>
            <p:ph type="body" sz="quarter" idx="10"/>
          </p:nvPr>
        </p:nvSpPr>
        <p:spPr/>
        <p:txBody>
          <a:bodyPr/>
          <a:lstStyle/>
          <a:p>
            <a:r>
              <a:rPr lang="en-US" dirty="0" smtClean="0"/>
              <a:t>SIM358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Scenarios for Cloud Services with FIM</a:t>
            </a:r>
            <a:endParaRPr lang="en-US" dirty="0"/>
          </a:p>
        </p:txBody>
      </p:sp>
      <p:sp>
        <p:nvSpPr>
          <p:cNvPr id="3" name="Content Placeholder 2"/>
          <p:cNvSpPr>
            <a:spLocks noGrp="1"/>
          </p:cNvSpPr>
          <p:nvPr>
            <p:ph type="body" sz="quarter" idx="10"/>
          </p:nvPr>
        </p:nvSpPr>
        <p:spPr/>
        <p:txBody>
          <a:bodyPr/>
          <a:lstStyle/>
          <a:p>
            <a:r>
              <a:rPr lang="en-US" smtClean="0"/>
              <a:t>Delegated self-service control of private cloud infrastructure</a:t>
            </a:r>
          </a:p>
          <a:p>
            <a:pPr lvl="1"/>
            <a:r>
              <a:rPr lang="en-US" smtClean="0"/>
              <a:t>Self-service management of virtual machines through SC VMM</a:t>
            </a:r>
            <a:br>
              <a:rPr lang="en-US" smtClean="0"/>
            </a:br>
            <a:endParaRPr lang="en-US" smtClean="0"/>
          </a:p>
          <a:p>
            <a:r>
              <a:rPr lang="en-US" smtClean="0"/>
              <a:t>Improving identity data for use in Office 365</a:t>
            </a:r>
          </a:p>
          <a:p>
            <a:pPr lvl="1"/>
            <a:r>
              <a:rPr lang="en-US" smtClean="0"/>
              <a:t> Ensuring readiness for directory synchronization</a:t>
            </a:r>
            <a:br>
              <a:rPr lang="en-US" smtClean="0"/>
            </a:br>
            <a:endParaRPr lang="en-US" smtClean="0"/>
          </a:p>
          <a:p>
            <a:r>
              <a:rPr lang="en-US" smtClean="0"/>
              <a:t>Providing identity data to SaaS applications</a:t>
            </a:r>
          </a:p>
          <a:p>
            <a:pPr lvl="1"/>
            <a:r>
              <a:rPr lang="en-US" smtClean="0"/>
              <a:t>Enabling new claims-aware applications without modifying AD</a:t>
            </a:r>
            <a:endParaRPr lang="en-US" dirty="0" smtClean="0"/>
          </a:p>
        </p:txBody>
      </p:sp>
    </p:spTree>
    <p:extLst>
      <p:ext uri="{BB962C8B-B14F-4D97-AF65-F5344CB8AC3E}">
        <p14:creationId xmlns:p14="http://schemas.microsoft.com/office/powerpoint/2010/main" val="31321338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mtClean="0"/>
              <a:t>First Scenario: Private Cloud</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72" y="3663102"/>
            <a:ext cx="4734703" cy="87778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71" y="4815008"/>
            <a:ext cx="4480061" cy="808512"/>
          </a:xfrm>
          <a:prstGeom prst="rect">
            <a:avLst/>
          </a:prstGeom>
        </p:spPr>
      </p:pic>
    </p:spTree>
    <p:extLst>
      <p:ext uri="{BB962C8B-B14F-4D97-AF65-F5344CB8AC3E}">
        <p14:creationId xmlns:p14="http://schemas.microsoft.com/office/powerpoint/2010/main" val="7026533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Managing Infrastructure-as-a-Service</a:t>
            </a:r>
            <a:endParaRPr lang="en-US" dirty="0"/>
          </a:p>
        </p:txBody>
      </p:sp>
      <p:sp>
        <p:nvSpPr>
          <p:cNvPr id="6" name="Text Placeholder 5"/>
          <p:cNvSpPr>
            <a:spLocks noGrp="1"/>
          </p:cNvSpPr>
          <p:nvPr>
            <p:ph type="body" sz="quarter" idx="10"/>
          </p:nvPr>
        </p:nvSpPr>
        <p:spPr/>
        <p:txBody>
          <a:bodyPr/>
          <a:lstStyle/>
          <a:p>
            <a:r>
              <a:rPr lang="en-US" smtClean="0"/>
              <a:t>Windows Server Hyper-V</a:t>
            </a:r>
          </a:p>
          <a:p>
            <a:pPr lvl="1"/>
            <a:r>
              <a:rPr lang="en-US" smtClean="0"/>
              <a:t>Windows Server role</a:t>
            </a:r>
          </a:p>
          <a:p>
            <a:pPr lvl="1"/>
            <a:r>
              <a:rPr lang="en-US" smtClean="0"/>
              <a:t>Managed through MMC snap-in tool</a:t>
            </a:r>
            <a:br>
              <a:rPr lang="en-US" smtClean="0"/>
            </a:br>
            <a:endParaRPr lang="en-US" smtClean="0"/>
          </a:p>
          <a:p>
            <a:r>
              <a:rPr lang="en-US" smtClean="0"/>
              <a:t>System Center Virtual Machine Manager</a:t>
            </a:r>
          </a:p>
          <a:p>
            <a:pPr lvl="1"/>
            <a:r>
              <a:rPr lang="en-US" smtClean="0"/>
              <a:t>Enables centralized management of IT infrastructure</a:t>
            </a:r>
          </a:p>
          <a:p>
            <a:pPr lvl="1"/>
            <a:r>
              <a:rPr lang="en-US" smtClean="0"/>
              <a:t>Optional self-service web portal</a:t>
            </a:r>
            <a:endParaRPr lang="en-US" dirty="0"/>
          </a:p>
        </p:txBody>
      </p:sp>
    </p:spTree>
    <p:extLst>
      <p:ext uri="{BB962C8B-B14F-4D97-AF65-F5344CB8AC3E}">
        <p14:creationId xmlns:p14="http://schemas.microsoft.com/office/powerpoint/2010/main" val="18140523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1371605"/>
            <a:ext cx="7292404" cy="431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Hyper-V</a:t>
            </a:r>
            <a:br>
              <a:rPr lang="en-US" smtClean="0"/>
            </a:br>
            <a:endParaRPr lang="en-US" dirty="0"/>
          </a:p>
        </p:txBody>
      </p:sp>
      <p:sp>
        <p:nvSpPr>
          <p:cNvPr id="9" name="Content Placeholder 8"/>
          <p:cNvSpPr>
            <a:spLocks noGrp="1"/>
          </p:cNvSpPr>
          <p:nvPr>
            <p:ph sz="half" idx="4294967295"/>
          </p:nvPr>
        </p:nvSpPr>
        <p:spPr>
          <a:xfrm>
            <a:off x="507999" y="3608388"/>
            <a:ext cx="5332413" cy="3692525"/>
          </a:xfrm>
        </p:spPr>
        <p:txBody>
          <a:bodyPr/>
          <a:lstStyle/>
          <a:p>
            <a:r>
              <a:rPr lang="en-US" sz="2000" dirty="0" smtClean="0">
                <a:solidFill>
                  <a:schemeClr val="tx1"/>
                </a:solidFill>
              </a:rPr>
              <a:t>Additional roles with desired</a:t>
            </a:r>
            <a:br>
              <a:rPr lang="en-US" sz="2000" dirty="0" smtClean="0">
                <a:solidFill>
                  <a:schemeClr val="tx1"/>
                </a:solidFill>
              </a:rPr>
            </a:br>
            <a:r>
              <a:rPr lang="en-US" sz="2000" dirty="0" smtClean="0">
                <a:solidFill>
                  <a:schemeClr val="tx1"/>
                </a:solidFill>
              </a:rPr>
              <a:t>rights can be created</a:t>
            </a:r>
            <a:endParaRPr lang="en-US" sz="2000" dirty="0">
              <a:solidFill>
                <a:schemeClr val="tx1"/>
              </a:solidFill>
            </a:endParaRPr>
          </a:p>
          <a:p>
            <a:pPr lvl="1"/>
            <a:r>
              <a:rPr lang="en-US" sz="2000" dirty="0" smtClean="0">
                <a:solidFill>
                  <a:schemeClr val="tx1"/>
                </a:solidFill>
              </a:rPr>
              <a:t>33 different operations,</a:t>
            </a:r>
            <a:br>
              <a:rPr lang="en-US" sz="2000" dirty="0" smtClean="0">
                <a:solidFill>
                  <a:schemeClr val="tx1"/>
                </a:solidFill>
              </a:rPr>
            </a:br>
            <a:r>
              <a:rPr lang="en-US" sz="2000" dirty="0" smtClean="0">
                <a:solidFill>
                  <a:schemeClr val="tx1"/>
                </a:solidFill>
              </a:rPr>
              <a:t>grouped under</a:t>
            </a:r>
          </a:p>
          <a:p>
            <a:pPr lvl="2"/>
            <a:r>
              <a:rPr lang="en-US" sz="2000" dirty="0" smtClean="0">
                <a:solidFill>
                  <a:schemeClr val="tx1"/>
                </a:solidFill>
              </a:rPr>
              <a:t>Hyper-V </a:t>
            </a:r>
            <a:br>
              <a:rPr lang="en-US" sz="2000" dirty="0" smtClean="0">
                <a:solidFill>
                  <a:schemeClr val="tx1"/>
                </a:solidFill>
              </a:rPr>
            </a:br>
            <a:r>
              <a:rPr lang="en-US" sz="2000" dirty="0" smtClean="0">
                <a:solidFill>
                  <a:schemeClr val="tx1"/>
                </a:solidFill>
              </a:rPr>
              <a:t>Service </a:t>
            </a:r>
            <a:r>
              <a:rPr lang="en-US" sz="2000" dirty="0">
                <a:solidFill>
                  <a:schemeClr val="tx1"/>
                </a:solidFill>
              </a:rPr>
              <a:t>Operations</a:t>
            </a:r>
          </a:p>
          <a:p>
            <a:pPr lvl="2"/>
            <a:r>
              <a:rPr lang="en-US" sz="2000" dirty="0">
                <a:solidFill>
                  <a:schemeClr val="tx1"/>
                </a:solidFill>
              </a:rPr>
              <a:t>Hyper-V </a:t>
            </a:r>
            <a:r>
              <a:rPr lang="en-US" sz="2000" dirty="0" smtClean="0">
                <a:solidFill>
                  <a:schemeClr val="tx1"/>
                </a:solidFill>
              </a:rPr>
              <a:t/>
            </a:r>
            <a:br>
              <a:rPr lang="en-US" sz="2000" dirty="0" smtClean="0">
                <a:solidFill>
                  <a:schemeClr val="tx1"/>
                </a:solidFill>
              </a:rPr>
            </a:br>
            <a:r>
              <a:rPr lang="en-US" sz="2000" dirty="0" smtClean="0">
                <a:solidFill>
                  <a:schemeClr val="tx1"/>
                </a:solidFill>
              </a:rPr>
              <a:t>Networks </a:t>
            </a:r>
            <a:r>
              <a:rPr lang="en-US" sz="2000" dirty="0">
                <a:solidFill>
                  <a:schemeClr val="tx1"/>
                </a:solidFill>
              </a:rPr>
              <a:t>Operations</a:t>
            </a:r>
          </a:p>
          <a:p>
            <a:pPr lvl="2"/>
            <a:r>
              <a:rPr lang="en-US" sz="2000" dirty="0" smtClean="0">
                <a:solidFill>
                  <a:schemeClr val="tx1"/>
                </a:solidFill>
              </a:rPr>
              <a:t>Hyper-V VM </a:t>
            </a:r>
            <a:br>
              <a:rPr lang="en-US" sz="2000" dirty="0" smtClean="0">
                <a:solidFill>
                  <a:schemeClr val="tx1"/>
                </a:solidFill>
              </a:rPr>
            </a:br>
            <a:r>
              <a:rPr lang="en-US" sz="2000" dirty="0" smtClean="0">
                <a:solidFill>
                  <a:schemeClr val="tx1"/>
                </a:solidFill>
              </a:rPr>
              <a:t>Operations</a:t>
            </a:r>
          </a:p>
          <a:p>
            <a:pPr lvl="1"/>
            <a:endParaRPr lang="en-US" sz="2000" dirty="0">
              <a:solidFill>
                <a:schemeClr val="tx1"/>
              </a:solidFill>
            </a:endParaRPr>
          </a:p>
          <a:p>
            <a:pPr marL="0" indent="0">
              <a:buNone/>
            </a:pPr>
            <a:endParaRPr lang="en-US" sz="2000" dirty="0">
              <a:solidFill>
                <a:schemeClr val="tx1"/>
              </a:solidFill>
            </a:endParaRPr>
          </a:p>
        </p:txBody>
      </p:sp>
      <p:sp>
        <p:nvSpPr>
          <p:cNvPr id="3" name="Text Placeholder 2"/>
          <p:cNvSpPr>
            <a:spLocks noGrp="1"/>
          </p:cNvSpPr>
          <p:nvPr>
            <p:ph sz="half" idx="4294967295"/>
          </p:nvPr>
        </p:nvSpPr>
        <p:spPr>
          <a:xfrm>
            <a:off x="507999" y="1447800"/>
            <a:ext cx="4672013" cy="554038"/>
          </a:xfrm>
        </p:spPr>
        <p:txBody>
          <a:bodyPr>
            <a:noAutofit/>
          </a:bodyPr>
          <a:lstStyle/>
          <a:p>
            <a:r>
              <a:rPr lang="en-US" sz="2800" dirty="0" smtClean="0">
                <a:solidFill>
                  <a:schemeClr val="tx1"/>
                </a:solidFill>
              </a:rPr>
              <a:t>Hyper-V operations can be controlled through Authorization Manager</a:t>
            </a:r>
            <a:endParaRPr lang="en-US" sz="2400" dirty="0" smtClean="0">
              <a:solidFill>
                <a:schemeClr val="tx1"/>
              </a:solidFill>
            </a:endParaRPr>
          </a:p>
          <a:p>
            <a:r>
              <a:rPr lang="en-US" sz="2000" dirty="0" smtClean="0">
                <a:solidFill>
                  <a:schemeClr val="tx1"/>
                </a:solidFill>
              </a:rPr>
              <a:t>Default role allows access to all operations</a:t>
            </a:r>
          </a:p>
        </p:txBody>
      </p:sp>
      <p:pic>
        <p:nvPicPr>
          <p:cNvPr id="4" name="Picture 3" descr="Figure 2.2.jpg"/>
          <p:cNvPicPr/>
          <p:nvPr/>
        </p:nvPicPr>
        <p:blipFill>
          <a:blip r:embed="rId5"/>
          <a:srcRect/>
          <a:stretch>
            <a:fillRect/>
          </a:stretch>
        </p:blipFill>
        <p:spPr bwMode="auto">
          <a:xfrm>
            <a:off x="6092239" y="3444105"/>
            <a:ext cx="8336993" cy="392878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082173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Virtual Machine Manager</a:t>
            </a:r>
            <a:br>
              <a:rPr lang="en-US" smtClean="0"/>
            </a:br>
            <a:endParaRPr lang="en-US" dirty="0"/>
          </a:p>
        </p:txBody>
      </p:sp>
      <p:sp>
        <p:nvSpPr>
          <p:cNvPr id="4" name="Content Placeholder 3"/>
          <p:cNvSpPr>
            <a:spLocks noGrp="1"/>
          </p:cNvSpPr>
          <p:nvPr>
            <p:ph type="body" sz="quarter" idx="10"/>
          </p:nvPr>
        </p:nvSpPr>
        <p:spPr>
          <a:xfrm>
            <a:off x="519112" y="1447799"/>
            <a:ext cx="6631495" cy="7398949"/>
          </a:xfrm>
        </p:spPr>
        <p:txBody>
          <a:bodyPr/>
          <a:lstStyle/>
          <a:p>
            <a:pPr lvl="0"/>
            <a:r>
              <a:rPr lang="en-US" sz="2400" dirty="0" smtClean="0"/>
              <a:t>Authorization is based on assigning users to roles</a:t>
            </a:r>
          </a:p>
          <a:p>
            <a:pPr lvl="0"/>
            <a:r>
              <a:rPr lang="en-US" sz="2400" dirty="0" smtClean="0"/>
              <a:t>Each role is associated with a profile:</a:t>
            </a:r>
            <a:br>
              <a:rPr lang="en-US" sz="2400" dirty="0" smtClean="0"/>
            </a:br>
            <a:endParaRPr lang="en-US" sz="2400" dirty="0" smtClean="0"/>
          </a:p>
          <a:p>
            <a:pPr lvl="0"/>
            <a:r>
              <a:rPr lang="en-US" sz="2400" dirty="0" smtClean="0"/>
              <a:t>Administrator profile </a:t>
            </a:r>
          </a:p>
          <a:p>
            <a:pPr lvl="1"/>
            <a:r>
              <a:rPr lang="en-US" sz="2000" dirty="0" smtClean="0"/>
              <a:t>Complete administrative access to all the hosts, virtual machines, and library servers in VMM 2008</a:t>
            </a:r>
            <a:br>
              <a:rPr lang="en-US" sz="2000" dirty="0" smtClean="0"/>
            </a:br>
            <a:endParaRPr lang="en-US" sz="2000" dirty="0" smtClean="0"/>
          </a:p>
          <a:p>
            <a:pPr lvl="0"/>
            <a:r>
              <a:rPr lang="en-US" sz="2400" dirty="0" smtClean="0"/>
              <a:t>Delegated Administrator profile</a:t>
            </a:r>
          </a:p>
          <a:p>
            <a:pPr lvl="1"/>
            <a:r>
              <a:rPr lang="en-US" sz="2000" dirty="0" smtClean="0"/>
              <a:t>Grants administrative access to a defined set of host groups and library servers</a:t>
            </a:r>
            <a:br>
              <a:rPr lang="en-US" sz="2000" dirty="0" smtClean="0"/>
            </a:br>
            <a:endParaRPr lang="en-US" sz="2000" dirty="0" smtClean="0"/>
          </a:p>
          <a:p>
            <a:pPr lvl="0"/>
            <a:r>
              <a:rPr lang="en-US" sz="2400" dirty="0" smtClean="0"/>
              <a:t>Self-Service User profile </a:t>
            </a:r>
          </a:p>
          <a:p>
            <a:pPr lvl="1"/>
            <a:r>
              <a:rPr lang="en-US" sz="2000" dirty="0" smtClean="0"/>
              <a:t>Administrative access to a defined set of virtual machines through the Web-based Virtual Machine Manager Self-Service Portal</a:t>
            </a:r>
          </a:p>
          <a:p>
            <a:pPr lvl="1"/>
            <a:endParaRPr lang="en-US" sz="2000" dirty="0" smtClean="0"/>
          </a:p>
          <a:p>
            <a:pPr lvl="1"/>
            <a:endParaRPr lang="en-US" sz="2000" dirty="0" smtClean="0"/>
          </a:p>
          <a:p>
            <a:pPr lvl="0"/>
            <a:endParaRPr lang="en-US" sz="2400" dirty="0" smtClean="0"/>
          </a:p>
          <a:p>
            <a:endParaRPr lang="en-US" sz="2400" dirty="0" smtClean="0"/>
          </a:p>
          <a:p>
            <a:endParaRPr lang="en-US" sz="2400" dirty="0"/>
          </a:p>
        </p:txBody>
      </p:sp>
      <p:pic>
        <p:nvPicPr>
          <p:cNvPr id="5" name="Picture 4" descr="VMM Intro.png"/>
          <p:cNvPicPr/>
          <p:nvPr/>
        </p:nvPicPr>
        <p:blipFill>
          <a:blip r:embed="rId3"/>
          <a:stretch>
            <a:fillRect/>
          </a:stretch>
        </p:blipFill>
        <p:spPr>
          <a:xfrm>
            <a:off x="7150607" y="1600200"/>
            <a:ext cx="7799355" cy="4648200"/>
          </a:xfrm>
          <a:prstGeom prst="rect">
            <a:avLst/>
          </a:prstGeom>
        </p:spPr>
      </p:pic>
      <p:pic>
        <p:nvPicPr>
          <p:cNvPr id="6" name="Picture 5" descr="Self Service VM Permissions.png"/>
          <p:cNvPicPr/>
          <p:nvPr/>
        </p:nvPicPr>
        <p:blipFill>
          <a:blip r:embed="rId4"/>
          <a:stretch>
            <a:fillRect/>
          </a:stretch>
        </p:blipFill>
        <p:spPr>
          <a:xfrm>
            <a:off x="7552943" y="2079667"/>
            <a:ext cx="9466211" cy="5715000"/>
          </a:xfrm>
          <a:prstGeom prst="rect">
            <a:avLst/>
          </a:prstGeom>
        </p:spPr>
      </p:pic>
    </p:spTree>
    <p:custDataLst>
      <p:tags r:id="rId1"/>
    </p:custDataLst>
    <p:extLst>
      <p:ext uri="{BB962C8B-B14F-4D97-AF65-F5344CB8AC3E}">
        <p14:creationId xmlns:p14="http://schemas.microsoft.com/office/powerpoint/2010/main" val="34280201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Enhancing Private Cloud with FIM</a:t>
            </a:r>
            <a:endParaRPr lang="en-US" dirty="0"/>
          </a:p>
        </p:txBody>
      </p:sp>
      <p:sp>
        <p:nvSpPr>
          <p:cNvPr id="3" name="Text Placeholder 2"/>
          <p:cNvSpPr>
            <a:spLocks noGrp="1"/>
          </p:cNvSpPr>
          <p:nvPr>
            <p:ph type="body" sz="quarter" idx="10"/>
          </p:nvPr>
        </p:nvSpPr>
        <p:spPr/>
        <p:txBody>
          <a:bodyPr/>
          <a:lstStyle/>
          <a:p>
            <a:r>
              <a:rPr lang="en-US" smtClean="0"/>
              <a:t>Hyper-V and SC Virtual Machine Manager use roles</a:t>
            </a:r>
          </a:p>
          <a:p>
            <a:pPr lvl="1"/>
            <a:r>
              <a:rPr lang="en-US" smtClean="0"/>
              <a:t>Enables delegation of datacenter management </a:t>
            </a:r>
          </a:p>
          <a:p>
            <a:pPr lvl="1"/>
            <a:r>
              <a:rPr lang="en-US" smtClean="0"/>
              <a:t>Roles can contain users or groups from AD</a:t>
            </a:r>
            <a:br>
              <a:rPr lang="en-US" smtClean="0"/>
            </a:br>
            <a:endParaRPr lang="en-US" smtClean="0"/>
          </a:p>
          <a:p>
            <a:r>
              <a:rPr lang="en-US" smtClean="0"/>
              <a:t>FIM manage memberships in AD groups</a:t>
            </a:r>
          </a:p>
          <a:p>
            <a:endParaRPr lang="en-US" dirty="0" smtClean="0"/>
          </a:p>
        </p:txBody>
      </p:sp>
      <p:graphicFrame>
        <p:nvGraphicFramePr>
          <p:cNvPr id="4" name="Diagram 3"/>
          <p:cNvGraphicFramePr/>
          <p:nvPr>
            <p:extLst>
              <p:ext uri="{D42A27DB-BD31-4B8C-83A1-F6EECF244321}">
                <p14:modId xmlns:p14="http://schemas.microsoft.com/office/powerpoint/2010/main" val="3092774335"/>
              </p:ext>
            </p:extLst>
          </p:nvPr>
        </p:nvGraphicFramePr>
        <p:xfrm>
          <a:off x="684214" y="3918198"/>
          <a:ext cx="10360501"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259318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smtClean="0"/>
              <a:t>First Scenario Example: </a:t>
            </a:r>
            <a:br>
              <a:rPr lang="en-US" smtClean="0"/>
            </a:br>
            <a:r>
              <a:rPr lang="en-US" smtClean="0"/>
              <a:t>Configuring SC VMM</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13092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31" y="9047"/>
            <a:ext cx="9754962" cy="6839905"/>
          </a:xfrm>
          <a:prstGeom prst="rect">
            <a:avLst/>
          </a:prstGeom>
        </p:spPr>
      </p:pic>
    </p:spTree>
    <p:extLst>
      <p:ext uri="{BB962C8B-B14F-4D97-AF65-F5344CB8AC3E}">
        <p14:creationId xmlns:p14="http://schemas.microsoft.com/office/powerpoint/2010/main" val="39566122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31" y="9047"/>
            <a:ext cx="9754962" cy="6839905"/>
          </a:xfrm>
          <a:prstGeom prst="rect">
            <a:avLst/>
          </a:prstGeom>
        </p:spPr>
      </p:pic>
    </p:spTree>
    <p:extLst>
      <p:ext uri="{BB962C8B-B14F-4D97-AF65-F5344CB8AC3E}">
        <p14:creationId xmlns:p14="http://schemas.microsoft.com/office/powerpoint/2010/main" val="32416067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31" y="9047"/>
            <a:ext cx="9754962" cy="6839905"/>
          </a:xfrm>
          <a:prstGeom prst="rect">
            <a:avLst/>
          </a:prstGeom>
        </p:spPr>
      </p:pic>
    </p:spTree>
    <p:extLst>
      <p:ext uri="{BB962C8B-B14F-4D97-AF65-F5344CB8AC3E}">
        <p14:creationId xmlns:p14="http://schemas.microsoft.com/office/powerpoint/2010/main" val="14968207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Text Placeholder 2"/>
          <p:cNvSpPr>
            <a:spLocks noGrp="1"/>
          </p:cNvSpPr>
          <p:nvPr>
            <p:ph type="body" sz="quarter" idx="10"/>
          </p:nvPr>
        </p:nvSpPr>
        <p:spPr/>
        <p:txBody>
          <a:bodyPr/>
          <a:lstStyle/>
          <a:p>
            <a:r>
              <a:rPr lang="en-US" smtClean="0"/>
              <a:t>Understand how Microsoft Forefront Identity Manager can assist in preparing identity data for use by cloud services</a:t>
            </a:r>
            <a:endParaRPr lang="en-US" dirty="0"/>
          </a:p>
        </p:txBody>
      </p:sp>
    </p:spTree>
    <p:extLst>
      <p:ext uri="{BB962C8B-B14F-4D97-AF65-F5344CB8AC3E}">
        <p14:creationId xmlns:p14="http://schemas.microsoft.com/office/powerpoint/2010/main" val="12153080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31" y="9047"/>
            <a:ext cx="9754962" cy="6839905"/>
          </a:xfrm>
          <a:prstGeom prst="rect">
            <a:avLst/>
          </a:prstGeom>
        </p:spPr>
      </p:pic>
    </p:spTree>
    <p:extLst>
      <p:ext uri="{BB962C8B-B14F-4D97-AF65-F5344CB8AC3E}">
        <p14:creationId xmlns:p14="http://schemas.microsoft.com/office/powerpoint/2010/main" val="17930631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31" y="9047"/>
            <a:ext cx="9754962" cy="6839905"/>
          </a:xfrm>
          <a:prstGeom prst="rect">
            <a:avLst/>
          </a:prstGeom>
        </p:spPr>
      </p:pic>
    </p:spTree>
    <p:extLst>
      <p:ext uri="{BB962C8B-B14F-4D97-AF65-F5344CB8AC3E}">
        <p14:creationId xmlns:p14="http://schemas.microsoft.com/office/powerpoint/2010/main" val="7064785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mtClean="0"/>
              <a:t>Second Scenario: Office365</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79" y="3724939"/>
            <a:ext cx="3628772" cy="898612"/>
          </a:xfrm>
          <a:prstGeom prst="rect">
            <a:avLst/>
          </a:prstGeom>
        </p:spPr>
      </p:pic>
      <p:pic>
        <p:nvPicPr>
          <p:cNvPr id="6" name="Picture 3" descr="E:\files\DVD_Art_Sept-2-2010\Logos\Microsoft Office 365\Office 365 h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79" y="4710594"/>
            <a:ext cx="4265379" cy="10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838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 Identity Management Options</a:t>
            </a:r>
            <a:endParaRPr lang="en-US" dirty="0"/>
          </a:p>
        </p:txBody>
      </p:sp>
      <p:sp>
        <p:nvSpPr>
          <p:cNvPr id="3" name="Content Placeholder 2"/>
          <p:cNvSpPr>
            <a:spLocks noGrp="1"/>
          </p:cNvSpPr>
          <p:nvPr>
            <p:ph type="body" sz="quarter" idx="10"/>
          </p:nvPr>
        </p:nvSpPr>
        <p:spPr>
          <a:xfrm>
            <a:off x="519112" y="1447799"/>
            <a:ext cx="11149013" cy="4979825"/>
          </a:xfrm>
        </p:spPr>
        <p:txBody>
          <a:bodyPr/>
          <a:lstStyle/>
          <a:p>
            <a:r>
              <a:rPr lang="en-US" sz="2800" dirty="0" smtClean="0"/>
              <a:t>Use Microsoft Online IDs:  </a:t>
            </a:r>
          </a:p>
          <a:p>
            <a:pPr lvl="1"/>
            <a:r>
              <a:rPr lang="en-US" sz="2400" dirty="0" smtClean="0"/>
              <a:t>User identities and credentials are mastered in the cloud</a:t>
            </a:r>
            <a:br>
              <a:rPr lang="en-US" sz="2400" dirty="0" smtClean="0"/>
            </a:br>
            <a:endParaRPr lang="en-US" sz="2400" dirty="0" smtClean="0"/>
          </a:p>
          <a:p>
            <a:r>
              <a:rPr lang="en-US" sz="2800" dirty="0" smtClean="0"/>
              <a:t>Use Microsoft Online IDs with Directory Sync:  </a:t>
            </a:r>
          </a:p>
          <a:p>
            <a:pPr lvl="1"/>
            <a:r>
              <a:rPr lang="en-US" sz="2400" dirty="0" smtClean="0"/>
              <a:t>User identities are managed on-premises and synchronized to the cloud</a:t>
            </a:r>
          </a:p>
          <a:p>
            <a:pPr lvl="1"/>
            <a:r>
              <a:rPr lang="en-US" sz="2400" dirty="0" smtClean="0"/>
              <a:t>Credentials are managed in the cloud</a:t>
            </a:r>
            <a:br>
              <a:rPr lang="en-US" sz="2400" dirty="0" smtClean="0"/>
            </a:br>
            <a:endParaRPr lang="en-US" sz="2400" dirty="0" smtClean="0"/>
          </a:p>
          <a:p>
            <a:r>
              <a:rPr lang="en-US" sz="2800" dirty="0" smtClean="0"/>
              <a:t>Use Federation with Directory Sync:  </a:t>
            </a:r>
          </a:p>
          <a:p>
            <a:pPr lvl="1"/>
            <a:r>
              <a:rPr lang="en-US" sz="2400" dirty="0" smtClean="0"/>
              <a:t>User identities are managed on-premises and synchronized to the cloud</a:t>
            </a:r>
          </a:p>
          <a:p>
            <a:pPr lvl="1"/>
            <a:r>
              <a:rPr lang="en-US" sz="2400" dirty="0" smtClean="0"/>
              <a:t>Credentials are controlled on premises</a:t>
            </a:r>
          </a:p>
          <a:p>
            <a:endParaRPr lang="en-US" sz="2800" dirty="0" smtClean="0"/>
          </a:p>
          <a:p>
            <a:endParaRPr lang="en-US" sz="2800" dirty="0"/>
          </a:p>
        </p:txBody>
      </p:sp>
    </p:spTree>
    <p:extLst>
      <p:ext uri="{BB962C8B-B14F-4D97-AF65-F5344CB8AC3E}">
        <p14:creationId xmlns:p14="http://schemas.microsoft.com/office/powerpoint/2010/main" val="17750493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Office 365 Directory Sync and Authentication</a:t>
            </a:r>
            <a:br>
              <a:rPr lang="en-US" smtClean="0"/>
            </a:br>
            <a:r>
              <a:rPr lang="en-US" smtClean="0"/>
              <a:t>for On-Premises Directory</a:t>
            </a:r>
            <a:br>
              <a:rPr lang="en-US" smtClean="0"/>
            </a:br>
            <a:endParaRPr lang="en-US" dirty="0"/>
          </a:p>
        </p:txBody>
      </p:sp>
      <p:pic>
        <p:nvPicPr>
          <p:cNvPr id="32" name="Picture 31" descr="D:\Pennie's documents\Images for TechEd06\Shapes_and_Graphics\Internet Cloud\cloud illustration icon.png"/>
          <p:cNvPicPr>
            <a:picLocks noChangeAspect="1" noChangeArrowheads="1"/>
          </p:cNvPicPr>
          <p:nvPr/>
        </p:nvPicPr>
        <p:blipFill>
          <a:blip r:embed="rId4" cstate="print"/>
          <a:srcRect t="3072" r="26843" b="9079"/>
          <a:stretch>
            <a:fillRect/>
          </a:stretch>
        </p:blipFill>
        <p:spPr bwMode="auto">
          <a:xfrm>
            <a:off x="4035973" y="993566"/>
            <a:ext cx="8152854" cy="6245441"/>
          </a:xfrm>
          <a:prstGeom prst="rect">
            <a:avLst/>
          </a:prstGeom>
          <a:noFill/>
        </p:spPr>
      </p:pic>
      <p:sp>
        <p:nvSpPr>
          <p:cNvPr id="33" name="Rounded Rectangle 32"/>
          <p:cNvSpPr/>
          <p:nvPr/>
        </p:nvSpPr>
        <p:spPr bwMode="auto">
          <a:xfrm>
            <a:off x="7707109" y="2944054"/>
            <a:ext cx="1956497" cy="2782548"/>
          </a:xfrm>
          <a:prstGeom prst="roundRect">
            <a:avLst>
              <a:gd name="adj" fmla="val 12146"/>
            </a:avLst>
          </a:prstGeom>
          <a:solidFill>
            <a:sysClr val="windowText" lastClr="000000">
              <a:lumMod val="50000"/>
              <a:lumOff val="50000"/>
            </a:sys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4" name="Rounded Rectangle 33"/>
          <p:cNvSpPr/>
          <p:nvPr/>
        </p:nvSpPr>
        <p:spPr bwMode="auto">
          <a:xfrm>
            <a:off x="609441" y="3429004"/>
            <a:ext cx="3351927" cy="3124196"/>
          </a:xfrm>
          <a:prstGeom prst="roundRect">
            <a:avLst>
              <a:gd name="adj" fmla="val 6442"/>
            </a:avLst>
          </a:prstGeom>
          <a:solidFill>
            <a:sysClr val="windowText" lastClr="000000">
              <a:lumMod val="50000"/>
              <a:lumOff val="50000"/>
            </a:sys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5" name="TextBox 34"/>
          <p:cNvSpPr txBox="1"/>
          <p:nvPr/>
        </p:nvSpPr>
        <p:spPr>
          <a:xfrm>
            <a:off x="863381" y="3453773"/>
            <a:ext cx="2742484"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alpha val="99000"/>
                  </a:srgbClr>
                </a:solidFill>
                <a:effectLst/>
                <a:uLnTx/>
                <a:uFillTx/>
              </a:rPr>
              <a:t>On Premises</a:t>
            </a:r>
          </a:p>
        </p:txBody>
      </p:sp>
      <p:sp>
        <p:nvSpPr>
          <p:cNvPr id="37" name="Isosceles Triangle 36"/>
          <p:cNvSpPr/>
          <p:nvPr/>
        </p:nvSpPr>
        <p:spPr>
          <a:xfrm>
            <a:off x="989016" y="4858330"/>
            <a:ext cx="817783" cy="547434"/>
          </a:xfrm>
          <a:prstGeom prst="triangl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AD</a:t>
            </a:r>
          </a:p>
        </p:txBody>
      </p:sp>
      <p:sp>
        <p:nvSpPr>
          <p:cNvPr id="42" name="Rounded Rectangle 41"/>
          <p:cNvSpPr/>
          <p:nvPr/>
        </p:nvSpPr>
        <p:spPr>
          <a:xfrm>
            <a:off x="2234618" y="4817235"/>
            <a:ext cx="1523603" cy="65099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Online Directory Sync</a:t>
            </a:r>
          </a:p>
        </p:txBody>
      </p:sp>
      <p:cxnSp>
        <p:nvCxnSpPr>
          <p:cNvPr id="43" name="Elbow Connector 42"/>
          <p:cNvCxnSpPr>
            <a:stCxn id="37" idx="5"/>
            <a:endCxn id="42" idx="1"/>
          </p:cNvCxnSpPr>
          <p:nvPr/>
        </p:nvCxnSpPr>
        <p:spPr>
          <a:xfrm>
            <a:off x="1602352" y="5132053"/>
            <a:ext cx="632269" cy="10679"/>
          </a:xfrm>
          <a:prstGeom prst="bentConnector3">
            <a:avLst>
              <a:gd name="adj1" fmla="val 50000"/>
            </a:avLst>
          </a:prstGeom>
          <a:noFill/>
          <a:ln w="19050" cap="flat" cmpd="sng" algn="ctr">
            <a:solidFill>
              <a:sysClr val="window" lastClr="FFFFFF"/>
            </a:solidFill>
            <a:prstDash val="solid"/>
            <a:tailEnd type="arrow"/>
          </a:ln>
          <a:effectLst>
            <a:outerShdw blurRad="40000" dist="20000" dir="5400000" rotWithShape="0">
              <a:srgbClr val="000000">
                <a:alpha val="38000"/>
              </a:srgbClr>
            </a:outerShdw>
          </a:effectLst>
        </p:spPr>
      </p:cxnSp>
      <p:sp>
        <p:nvSpPr>
          <p:cNvPr id="44" name="TextBox 43"/>
          <p:cNvSpPr txBox="1"/>
          <p:nvPr/>
        </p:nvSpPr>
        <p:spPr>
          <a:xfrm>
            <a:off x="7807035" y="3137358"/>
            <a:ext cx="1787174"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alpha val="99000"/>
                  </a:srgbClr>
                </a:solidFill>
                <a:effectLst/>
                <a:uLnTx/>
                <a:uFillTx/>
              </a:rPr>
              <a:t>Identity services</a:t>
            </a:r>
          </a:p>
        </p:txBody>
      </p:sp>
      <p:sp>
        <p:nvSpPr>
          <p:cNvPr id="45" name="Rounded Rectangle 44"/>
          <p:cNvSpPr/>
          <p:nvPr/>
        </p:nvSpPr>
        <p:spPr>
          <a:xfrm>
            <a:off x="6018171" y="4810129"/>
            <a:ext cx="1453771" cy="667623"/>
          </a:xfrm>
          <a:prstGeom prst="round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alpha val="99000"/>
                  </a:schemeClr>
                </a:solidFill>
                <a:effectLst/>
                <a:uLnTx/>
                <a:uFillTx/>
                <a:latin typeface="Calibri"/>
                <a:ea typeface="+mn-ea"/>
                <a:cs typeface="+mn-cs"/>
              </a:rPr>
              <a:t>Provisioning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alpha val="99000"/>
                  </a:schemeClr>
                </a:solidFill>
                <a:effectLst/>
                <a:uLnTx/>
                <a:uFillTx/>
                <a:latin typeface="Calibri"/>
                <a:ea typeface="+mn-ea"/>
                <a:cs typeface="+mn-cs"/>
              </a:rPr>
              <a:t>platform</a:t>
            </a:r>
          </a:p>
        </p:txBody>
      </p:sp>
      <p:cxnSp>
        <p:nvCxnSpPr>
          <p:cNvPr id="47" name="Elbow Connector 46"/>
          <p:cNvCxnSpPr/>
          <p:nvPr/>
        </p:nvCxnSpPr>
        <p:spPr>
          <a:xfrm>
            <a:off x="8113397" y="5389605"/>
            <a:ext cx="768024" cy="32329"/>
          </a:xfrm>
          <a:prstGeom prst="bentConnector3">
            <a:avLst>
              <a:gd name="adj1" fmla="val 50000"/>
            </a:avLst>
          </a:prstGeom>
          <a:noFill/>
          <a:ln w="28575" cap="flat" cmpd="sng" algn="ctr">
            <a:solidFill>
              <a:srgbClr val="EEECE1">
                <a:lumMod val="75000"/>
              </a:srgbClr>
            </a:solidFill>
            <a:prstDash val="solid"/>
            <a:tailEnd type="arrow"/>
          </a:ln>
          <a:effectLst/>
        </p:spPr>
      </p:cxnSp>
      <p:cxnSp>
        <p:nvCxnSpPr>
          <p:cNvPr id="48" name="Elbow Connector 47"/>
          <p:cNvCxnSpPr>
            <a:stCxn id="42" idx="3"/>
            <a:endCxn id="45" idx="1"/>
          </p:cNvCxnSpPr>
          <p:nvPr/>
        </p:nvCxnSpPr>
        <p:spPr>
          <a:xfrm>
            <a:off x="3758227" y="5142732"/>
            <a:ext cx="2259949" cy="1209"/>
          </a:xfrm>
          <a:prstGeom prst="bentConnector3">
            <a:avLst>
              <a:gd name="adj1" fmla="val 50000"/>
            </a:avLst>
          </a:prstGeom>
          <a:noFill/>
          <a:ln w="28575" cap="flat" cmpd="sng" algn="ctr">
            <a:solidFill>
              <a:sysClr val="window" lastClr="FFFFFF"/>
            </a:solidFill>
            <a:prstDash val="solid"/>
            <a:tailEnd type="arrow"/>
          </a:ln>
          <a:effectLst/>
        </p:spPr>
      </p:cxnSp>
      <p:sp>
        <p:nvSpPr>
          <p:cNvPr id="49" name="Rounded Rectangle 48"/>
          <p:cNvSpPr/>
          <p:nvPr/>
        </p:nvSpPr>
        <p:spPr>
          <a:xfrm>
            <a:off x="10090571" y="4913768"/>
            <a:ext cx="1379821" cy="669387"/>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smtClean="0">
                <a:ln>
                  <a:noFill/>
                </a:ln>
                <a:solidFill>
                  <a:schemeClr val="bg1">
                    <a:alpha val="99000"/>
                  </a:schemeClr>
                </a:solidFill>
                <a:effectLst/>
                <a:uLnTx/>
                <a:uFillTx/>
                <a:latin typeface="Calibri"/>
                <a:ea typeface="+mn-ea"/>
                <a:cs typeface="+mn-cs"/>
              </a:rPr>
              <a:t>Lync</a:t>
            </a:r>
            <a:endParaRPr kumimoji="0" lang="en-US" b="0" i="0" u="none" strike="noStrike" kern="0" cap="none" spc="0" normalizeH="0" baseline="0" noProof="0" dirty="0" smtClean="0">
              <a:ln>
                <a:noFill/>
              </a:ln>
              <a:solidFill>
                <a:schemeClr val="bg1">
                  <a:alpha val="99000"/>
                </a:schemeClr>
              </a:solidFill>
              <a:effectLst/>
              <a:uLnTx/>
              <a:uFillTx/>
              <a:latin typeface="Calibri"/>
              <a:ea typeface="+mn-ea"/>
              <a:cs typeface="+mn-cs"/>
            </a:endParaRPr>
          </a:p>
        </p:txBody>
      </p:sp>
      <p:sp>
        <p:nvSpPr>
          <p:cNvPr id="50" name="Rounded Rectangle 49"/>
          <p:cNvSpPr/>
          <p:nvPr/>
        </p:nvSpPr>
        <p:spPr>
          <a:xfrm>
            <a:off x="10080996" y="4160193"/>
            <a:ext cx="1379821" cy="636431"/>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alpha val="99000"/>
                  </a:schemeClr>
                </a:solidFill>
                <a:effectLst/>
                <a:uLnTx/>
                <a:uFillTx/>
                <a:latin typeface="Calibri"/>
                <a:ea typeface="+mn-ea"/>
                <a:cs typeface="+mn-cs"/>
              </a:rPr>
              <a:t>SharePoint</a:t>
            </a:r>
          </a:p>
        </p:txBody>
      </p:sp>
      <p:sp>
        <p:nvSpPr>
          <p:cNvPr id="51" name="Rounded Rectangle 50"/>
          <p:cNvSpPr/>
          <p:nvPr/>
        </p:nvSpPr>
        <p:spPr>
          <a:xfrm>
            <a:off x="10064515" y="3333098"/>
            <a:ext cx="1418906" cy="710178"/>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alpha val="99000"/>
                  </a:schemeClr>
                </a:solidFill>
                <a:effectLst/>
                <a:uLnTx/>
                <a:uFillTx/>
                <a:latin typeface="Calibri"/>
                <a:ea typeface="+mn-ea"/>
                <a:cs typeface="+mn-cs"/>
              </a:rPr>
              <a:t>Exchange </a:t>
            </a:r>
          </a:p>
        </p:txBody>
      </p:sp>
      <p:sp>
        <p:nvSpPr>
          <p:cNvPr id="52" name="Rounded Rectangle 51"/>
          <p:cNvSpPr/>
          <p:nvPr/>
        </p:nvSpPr>
        <p:spPr>
          <a:xfrm>
            <a:off x="2234618" y="3956388"/>
            <a:ext cx="1523603" cy="761780"/>
          </a:xfrm>
          <a:prstGeom prst="roundRect">
            <a:avLst/>
          </a:prstGeom>
          <a:solidFill>
            <a:srgbClr val="9BBB59">
              <a:lumMod val="60000"/>
              <a:lumOff val="40000"/>
            </a:srgbClr>
          </a:solidFill>
          <a:ln w="9525" cap="flat" cmpd="sng" algn="ctr">
            <a:solidFill>
              <a:srgbClr val="9BBB59">
                <a:shade val="95000"/>
                <a:satMod val="105000"/>
              </a:srgbClr>
            </a:solidFill>
            <a:prstDash val="dash"/>
          </a:ln>
          <a:effectLst>
            <a:outerShdw blurRad="40000" dist="20000" dir="5400000" rotWithShape="0">
              <a:srgbClr val="000000">
                <a:alpha val="38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Active Directory Federation Services </a:t>
            </a:r>
          </a:p>
        </p:txBody>
      </p:sp>
      <p:cxnSp>
        <p:nvCxnSpPr>
          <p:cNvPr id="53" name="Straight Arrow Connector 52"/>
          <p:cNvCxnSpPr>
            <a:endCxn id="52" idx="1"/>
          </p:cNvCxnSpPr>
          <p:nvPr/>
        </p:nvCxnSpPr>
        <p:spPr>
          <a:xfrm flipV="1">
            <a:off x="1585502" y="4337278"/>
            <a:ext cx="649116" cy="766688"/>
          </a:xfrm>
          <a:prstGeom prst="straightConnector1">
            <a:avLst/>
          </a:prstGeom>
          <a:noFill/>
          <a:ln w="19050" cap="flat" cmpd="sng" algn="ctr">
            <a:solidFill>
              <a:sysClr val="window" lastClr="FFFFFF"/>
            </a:solidFill>
            <a:prstDash val="dash"/>
            <a:tailEnd type="arrow"/>
          </a:ln>
          <a:effectLst/>
        </p:spPr>
      </p:cxnSp>
      <p:cxnSp>
        <p:nvCxnSpPr>
          <p:cNvPr id="54" name="Elbow Connector 53"/>
          <p:cNvCxnSpPr>
            <a:endCxn id="52" idx="3"/>
          </p:cNvCxnSpPr>
          <p:nvPr/>
        </p:nvCxnSpPr>
        <p:spPr>
          <a:xfrm rot="10800000" flipV="1">
            <a:off x="3758223" y="3561370"/>
            <a:ext cx="4226136" cy="775908"/>
          </a:xfrm>
          <a:prstGeom prst="bentConnector3">
            <a:avLst>
              <a:gd name="adj1" fmla="val 50000"/>
            </a:avLst>
          </a:prstGeom>
          <a:noFill/>
          <a:ln w="28575" cap="flat" cmpd="sng" algn="ctr">
            <a:solidFill>
              <a:sysClr val="window" lastClr="FFFFFF">
                <a:lumMod val="95000"/>
              </a:sysClr>
            </a:solidFill>
            <a:prstDash val="dash"/>
            <a:tailEnd type="arrow"/>
          </a:ln>
          <a:effectLst/>
        </p:spPr>
      </p:cxnSp>
      <p:sp>
        <p:nvSpPr>
          <p:cNvPr id="55" name="Rectangle 54"/>
          <p:cNvSpPr/>
          <p:nvPr/>
        </p:nvSpPr>
        <p:spPr>
          <a:xfrm>
            <a:off x="6041396" y="3223135"/>
            <a:ext cx="715246" cy="400103"/>
          </a:xfrm>
          <a:prstGeom prst="rect">
            <a:avLst/>
          </a:prstGeom>
        </p:spPr>
        <p:txBody>
          <a:bodyPr wrap="none" lIns="91433" tIns="45717" rIns="91433" bIns="4571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alpha val="99000"/>
                  </a:srgbClr>
                </a:solidFill>
                <a:effectLst/>
                <a:uLnTx/>
                <a:uFillTx/>
              </a:rPr>
              <a:t>Trust</a:t>
            </a:r>
          </a:p>
        </p:txBody>
      </p:sp>
      <p:sp>
        <p:nvSpPr>
          <p:cNvPr id="56" name="Trapezoid 55"/>
          <p:cNvSpPr/>
          <p:nvPr/>
        </p:nvSpPr>
        <p:spPr bwMode="auto">
          <a:xfrm rot="5400000">
            <a:off x="3034692" y="3499791"/>
            <a:ext cx="419757" cy="618690"/>
          </a:xfrm>
          <a:prstGeom prst="trapezoid">
            <a:avLst>
              <a:gd name="adj" fmla="val 29827"/>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chemeClr val="bg1">
                    <a:alpha val="99000"/>
                  </a:schemeClr>
                </a:solidFill>
                <a:effectLst/>
                <a:uLnTx/>
                <a:uFillTx/>
                <a:latin typeface="Calibri"/>
                <a:ea typeface="+mn-ea"/>
                <a:cs typeface="+mn-cs"/>
              </a:rPr>
              <a:t>IdP</a:t>
            </a:r>
            <a:endParaRPr kumimoji="0" lang="en-US" sz="1400" b="1" i="0" u="none" strike="noStrike" kern="0" cap="none" spc="0" normalizeH="0" baseline="0" noProof="0" dirty="0" smtClean="0">
              <a:ln>
                <a:noFill/>
              </a:ln>
              <a:solidFill>
                <a:schemeClr val="bg1">
                  <a:alpha val="99000"/>
                </a:schemeClr>
              </a:solidFill>
              <a:effectLst/>
              <a:uLnTx/>
              <a:uFillTx/>
              <a:latin typeface="Calibri"/>
              <a:ea typeface="+mn-ea"/>
              <a:cs typeface="+mn-cs"/>
            </a:endParaRPr>
          </a:p>
        </p:txBody>
      </p:sp>
      <p:sp>
        <p:nvSpPr>
          <p:cNvPr id="57" name="Flowchart: Magnetic Disk 56"/>
          <p:cNvSpPr/>
          <p:nvPr/>
        </p:nvSpPr>
        <p:spPr bwMode="auto">
          <a:xfrm>
            <a:off x="8110617" y="4691420"/>
            <a:ext cx="1142294" cy="900717"/>
          </a:xfrm>
          <a:prstGeom prst="flowChartMagneticDisk">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8" name="TextBox 57"/>
          <p:cNvSpPr txBox="1"/>
          <p:nvPr/>
        </p:nvSpPr>
        <p:spPr>
          <a:xfrm>
            <a:off x="8045161" y="5041620"/>
            <a:ext cx="1310929"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rPr>
              <a:t>Directory</a:t>
            </a:r>
          </a:p>
        </p:txBody>
      </p:sp>
      <p:pic>
        <p:nvPicPr>
          <p:cNvPr id="59" name="Picture 58" descr="C:\Program Files\Microsoft Resource DVD Artwork\DVD_ART\Artwork_Imagery\HARDWARE_IMAGERY\Illustration - Misc Hardware\Windows Vista Illustration Icons\Generic User.png"/>
          <p:cNvPicPr>
            <a:picLocks noChangeAspect="1" noChangeArrowheads="1"/>
          </p:cNvPicPr>
          <p:nvPr/>
        </p:nvPicPr>
        <p:blipFill>
          <a:blip r:embed="rId5" cstate="print"/>
          <a:srcRect/>
          <a:stretch>
            <a:fillRect/>
          </a:stretch>
        </p:blipFill>
        <p:spPr bwMode="auto">
          <a:xfrm flipH="1">
            <a:off x="707390" y="5308399"/>
            <a:ext cx="442211" cy="343147"/>
          </a:xfrm>
          <a:prstGeom prst="rect">
            <a:avLst/>
          </a:prstGeom>
          <a:noFill/>
        </p:spPr>
      </p:pic>
      <p:sp>
        <p:nvSpPr>
          <p:cNvPr id="60" name="Rounded Rectangle 59"/>
          <p:cNvSpPr/>
          <p:nvPr/>
        </p:nvSpPr>
        <p:spPr>
          <a:xfrm>
            <a:off x="5901571" y="5895246"/>
            <a:ext cx="1686971" cy="468117"/>
          </a:xfrm>
          <a:prstGeom prst="round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alpha val="99000"/>
                  </a:schemeClr>
                </a:solidFill>
                <a:effectLst/>
                <a:uLnTx/>
                <a:uFillTx/>
                <a:latin typeface="Calibri"/>
                <a:ea typeface="+mn-ea"/>
                <a:cs typeface="+mn-cs"/>
              </a:rPr>
              <a:t>Admin portal</a:t>
            </a:r>
          </a:p>
        </p:txBody>
      </p:sp>
      <p:cxnSp>
        <p:nvCxnSpPr>
          <p:cNvPr id="65" name="Elbow Connector 64"/>
          <p:cNvCxnSpPr>
            <a:stCxn id="60" idx="0"/>
            <a:endCxn id="45" idx="2"/>
          </p:cNvCxnSpPr>
          <p:nvPr/>
        </p:nvCxnSpPr>
        <p:spPr>
          <a:xfrm rot="5400000" flipH="1" flipV="1">
            <a:off x="6536309" y="5686495"/>
            <a:ext cx="417494" cy="1588"/>
          </a:xfrm>
          <a:prstGeom prst="bentConnector3">
            <a:avLst>
              <a:gd name="adj1" fmla="val 50000"/>
            </a:avLst>
          </a:prstGeom>
          <a:noFill/>
          <a:ln w="28575" cap="flat" cmpd="sng" algn="ctr">
            <a:solidFill>
              <a:sysClr val="window" lastClr="FFFFFF"/>
            </a:solidFill>
            <a:prstDash val="solid"/>
            <a:tailEnd type="arrow"/>
          </a:ln>
          <a:effectLst/>
        </p:spPr>
      </p:cxnSp>
      <p:sp>
        <p:nvSpPr>
          <p:cNvPr id="66" name="Rounded Rectangle 65"/>
          <p:cNvSpPr/>
          <p:nvPr/>
        </p:nvSpPr>
        <p:spPr>
          <a:xfrm>
            <a:off x="7807035" y="3423186"/>
            <a:ext cx="1662153" cy="1133973"/>
          </a:xfrm>
          <a:prstGeom prst="roundRect">
            <a:avLst/>
          </a:prstGeom>
          <a:solidFill>
            <a:srgbClr val="9BBB59"/>
          </a:solidFill>
          <a:ln w="25400" cap="flat" cmpd="sng" algn="ctr">
            <a:solidFill>
              <a:srgbClr val="9BBB59">
                <a:shade val="50000"/>
              </a:srgbClr>
            </a:solidFill>
            <a:prstDash val="solid"/>
          </a:ln>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a:ea typeface="+mn-ea"/>
                <a:cs typeface="+mn-cs"/>
              </a:rPr>
              <a:t>Authentication platform</a:t>
            </a:r>
          </a:p>
        </p:txBody>
      </p:sp>
      <p:cxnSp>
        <p:nvCxnSpPr>
          <p:cNvPr id="67" name="Elbow Connector 66"/>
          <p:cNvCxnSpPr>
            <a:stCxn id="45" idx="3"/>
            <a:endCxn id="57" idx="2"/>
          </p:cNvCxnSpPr>
          <p:nvPr/>
        </p:nvCxnSpPr>
        <p:spPr>
          <a:xfrm flipV="1">
            <a:off x="7471943" y="5141771"/>
            <a:ext cx="638674" cy="2162"/>
          </a:xfrm>
          <a:prstGeom prst="bentConnector3">
            <a:avLst>
              <a:gd name="adj1" fmla="val 50000"/>
            </a:avLst>
          </a:prstGeom>
          <a:noFill/>
          <a:ln w="28575" cap="flat" cmpd="sng" algn="ctr">
            <a:solidFill>
              <a:sysClr val="window" lastClr="FFFFFF"/>
            </a:solidFill>
            <a:prstDash val="solid"/>
            <a:tailEnd type="arrow"/>
          </a:ln>
          <a:effectLst/>
        </p:spPr>
      </p:cxnSp>
      <p:sp>
        <p:nvSpPr>
          <p:cNvPr id="68" name="Rounded Rectangle 67"/>
          <p:cNvSpPr/>
          <p:nvPr/>
        </p:nvSpPr>
        <p:spPr>
          <a:xfrm>
            <a:off x="1910060" y="5651546"/>
            <a:ext cx="1593552" cy="65099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Forefront Identity Manager 2010</a:t>
            </a:r>
          </a:p>
        </p:txBody>
      </p:sp>
      <p:cxnSp>
        <p:nvCxnSpPr>
          <p:cNvPr id="69" name="Elbow Connector 40"/>
          <p:cNvCxnSpPr>
            <a:stCxn id="68" idx="0"/>
            <a:endCxn id="37" idx="3"/>
          </p:cNvCxnSpPr>
          <p:nvPr/>
        </p:nvCxnSpPr>
        <p:spPr>
          <a:xfrm flipH="1" flipV="1">
            <a:off x="1397906" y="5405764"/>
            <a:ext cx="1308932" cy="245776"/>
          </a:xfrm>
          <a:prstGeom prst="straightConnector1">
            <a:avLst/>
          </a:prstGeom>
          <a:noFill/>
          <a:ln w="19050" cap="flat" cmpd="sng" algn="ctr">
            <a:solidFill>
              <a:sysClr val="window" lastClr="FFFFFF"/>
            </a:solidFill>
            <a:prstDash val="solid"/>
            <a:tailEnd type="arrow"/>
          </a:ln>
          <a:effectLst>
            <a:outerShdw blurRad="40000" dist="20000" dir="5400000" rotWithShape="0">
              <a:srgbClr val="000000">
                <a:alpha val="38000"/>
              </a:srgbClr>
            </a:outerShdw>
          </a:effectLst>
        </p:spPr>
      </p:cxnSp>
      <p:pic>
        <p:nvPicPr>
          <p:cNvPr id="70" name="Picture 2" descr="E:\files\DVD_Art_Sept-2-2010\Logos\Microsoft Office 365\Office 365 h_rg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412" y="1949324"/>
            <a:ext cx="2939552" cy="793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98662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Migrating On-Premises to Office 365</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30015011"/>
              </p:ext>
            </p:extLst>
          </p:nvPr>
        </p:nvGraphicFramePr>
        <p:xfrm>
          <a:off x="0" y="1435100"/>
          <a:ext cx="109696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9298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FIM and Office365</a:t>
            </a:r>
            <a:endParaRPr lang="en-US" dirty="0"/>
          </a:p>
        </p:txBody>
      </p:sp>
      <p:sp>
        <p:nvSpPr>
          <p:cNvPr id="3" name="Text Placeholder 2"/>
          <p:cNvSpPr>
            <a:spLocks noGrp="1"/>
          </p:cNvSpPr>
          <p:nvPr>
            <p:ph type="body" sz="quarter" idx="10"/>
          </p:nvPr>
        </p:nvSpPr>
        <p:spPr/>
        <p:txBody>
          <a:bodyPr/>
          <a:lstStyle/>
          <a:p>
            <a:r>
              <a:rPr lang="en-US" smtClean="0"/>
              <a:t>FIM’s processes ensure correctness/quality of data in AD</a:t>
            </a:r>
          </a:p>
          <a:p>
            <a:r>
              <a:rPr lang="en-US" smtClean="0"/>
              <a:t>DirSync copies objects from AD to Office365</a:t>
            </a:r>
          </a:p>
          <a:p>
            <a:pPr lvl="1"/>
            <a:r>
              <a:rPr lang="en-US" smtClean="0"/>
              <a:t>Users</a:t>
            </a:r>
          </a:p>
          <a:p>
            <a:pPr lvl="1"/>
            <a:r>
              <a:rPr lang="en-US" smtClean="0"/>
              <a:t>Contacts</a:t>
            </a:r>
          </a:p>
          <a:p>
            <a:pPr lvl="1"/>
            <a:r>
              <a:rPr lang="en-US" smtClean="0"/>
              <a:t>Distribution Lists and Security Groups</a:t>
            </a:r>
          </a:p>
          <a:p>
            <a:r>
              <a:rPr lang="en-US" smtClean="0"/>
              <a:t>ADFS handles user authentication</a:t>
            </a:r>
            <a:endParaRPr lang="en-US" dirty="0"/>
          </a:p>
        </p:txBody>
      </p:sp>
    </p:spTree>
    <p:extLst>
      <p:ext uri="{BB962C8B-B14F-4D97-AF65-F5344CB8AC3E}">
        <p14:creationId xmlns:p14="http://schemas.microsoft.com/office/powerpoint/2010/main" val="7735530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Getting Identities Ready for Office 365</a:t>
            </a:r>
            <a:endParaRPr lang="en-US" dirty="0"/>
          </a:p>
        </p:txBody>
      </p:sp>
      <p:sp>
        <p:nvSpPr>
          <p:cNvPr id="3" name="Text Placeholder 2"/>
          <p:cNvSpPr>
            <a:spLocks noGrp="1"/>
          </p:cNvSpPr>
          <p:nvPr>
            <p:ph type="body" sz="quarter" idx="10"/>
          </p:nvPr>
        </p:nvSpPr>
        <p:spPr/>
        <p:txBody>
          <a:bodyPr/>
          <a:lstStyle/>
          <a:p>
            <a:r>
              <a:rPr lang="en-US" smtClean="0"/>
              <a:t>Categorize users </a:t>
            </a:r>
          </a:p>
          <a:p>
            <a:pPr lvl="1"/>
            <a:r>
              <a:rPr lang="en-US" smtClean="0"/>
              <a:t>Users who should be licensed for cloud services</a:t>
            </a:r>
          </a:p>
          <a:p>
            <a:pPr lvl="1"/>
            <a:r>
              <a:rPr lang="en-US" smtClean="0"/>
              <a:t>Users who should be synched to the cloud but should not be activated/licensed</a:t>
            </a:r>
          </a:p>
          <a:p>
            <a:r>
              <a:rPr lang="en-US" smtClean="0"/>
              <a:t>Tie users to authoritative sources</a:t>
            </a:r>
          </a:p>
          <a:p>
            <a:pPr lvl="1"/>
            <a:r>
              <a:rPr lang="en-US" smtClean="0"/>
              <a:t>e.g., detect changes in HR to drive user lifecycle</a:t>
            </a:r>
          </a:p>
          <a:p>
            <a:r>
              <a:rPr lang="en-US" smtClean="0"/>
              <a:t>Sync from non-AD directories (Notes, OpenLDAP)</a:t>
            </a:r>
          </a:p>
          <a:p>
            <a:r>
              <a:rPr lang="en-US" smtClean="0"/>
              <a:t>Perform forest consolidation (if necessary)</a:t>
            </a:r>
          </a:p>
          <a:p>
            <a:pPr lvl="3"/>
            <a:r>
              <a:rPr lang="en-US" smtClean="0"/>
              <a:t>A single forest will simplify synchronization and federation</a:t>
            </a:r>
          </a:p>
          <a:p>
            <a:endParaRPr lang="en-US" dirty="0"/>
          </a:p>
        </p:txBody>
      </p:sp>
    </p:spTree>
    <p:extLst>
      <p:ext uri="{BB962C8B-B14F-4D97-AF65-F5344CB8AC3E}">
        <p14:creationId xmlns:p14="http://schemas.microsoft.com/office/powerpoint/2010/main" val="7866630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 Identity Data – User Entries</a:t>
            </a:r>
            <a:endParaRPr lang="en-US" dirty="0"/>
          </a:p>
        </p:txBody>
      </p:sp>
      <p:sp>
        <p:nvSpPr>
          <p:cNvPr id="3" name="Content Placeholder 2"/>
          <p:cNvSpPr>
            <a:spLocks noGrp="1"/>
          </p:cNvSpPr>
          <p:nvPr>
            <p:ph type="body" sz="quarter" idx="10"/>
          </p:nvPr>
        </p:nvSpPr>
        <p:spPr/>
        <p:txBody>
          <a:bodyPr/>
          <a:lstStyle/>
          <a:p>
            <a:r>
              <a:rPr lang="en-US" smtClean="0"/>
              <a:t>Establish user lifecycle processes</a:t>
            </a:r>
          </a:p>
          <a:p>
            <a:pPr lvl="1"/>
            <a:r>
              <a:rPr lang="en-US" smtClean="0"/>
              <a:t>Flag orphan or dormant accounts</a:t>
            </a:r>
            <a:br>
              <a:rPr lang="en-US" smtClean="0"/>
            </a:br>
            <a:endParaRPr lang="en-US" smtClean="0"/>
          </a:p>
          <a:p>
            <a:r>
              <a:rPr lang="en-US" smtClean="0"/>
              <a:t>Flag non-person users who don’t need to be licensed for cloud</a:t>
            </a:r>
          </a:p>
          <a:p>
            <a:pPr lvl="1"/>
            <a:r>
              <a:rPr lang="en-US" smtClean="0"/>
              <a:t>(e.g., service accounts, Admins) </a:t>
            </a:r>
            <a:br>
              <a:rPr lang="en-US" smtClean="0"/>
            </a:br>
            <a:endParaRPr lang="en-US" smtClean="0"/>
          </a:p>
          <a:p>
            <a:r>
              <a:rPr lang="en-US" smtClean="0"/>
              <a:t>Flag  person users who don’t need to be licensed</a:t>
            </a:r>
            <a:br>
              <a:rPr lang="en-US" smtClean="0"/>
            </a:br>
            <a:endParaRPr lang="en-US" smtClean="0"/>
          </a:p>
          <a:p>
            <a:r>
              <a:rPr lang="en-US" smtClean="0"/>
              <a:t>Define attribute cleaning process and responsible party for each category of users</a:t>
            </a:r>
            <a:endParaRPr lang="en-US" dirty="0" smtClean="0"/>
          </a:p>
        </p:txBody>
      </p:sp>
    </p:spTree>
    <p:extLst>
      <p:ext uri="{BB962C8B-B14F-4D97-AF65-F5344CB8AC3E}">
        <p14:creationId xmlns:p14="http://schemas.microsoft.com/office/powerpoint/2010/main" val="2479190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 Identity Data – User Attributes</a:t>
            </a:r>
            <a:endParaRPr lang="en-US" dirty="0"/>
          </a:p>
        </p:txBody>
      </p:sp>
      <p:sp>
        <p:nvSpPr>
          <p:cNvPr id="3" name="Content Placeholder 2"/>
          <p:cNvSpPr>
            <a:spLocks noGrp="1"/>
          </p:cNvSpPr>
          <p:nvPr>
            <p:ph type="body" sz="quarter" idx="10"/>
          </p:nvPr>
        </p:nvSpPr>
        <p:spPr>
          <a:xfrm>
            <a:off x="519112" y="1447799"/>
            <a:ext cx="11149013" cy="4807470"/>
          </a:xfrm>
        </p:spPr>
        <p:txBody>
          <a:bodyPr/>
          <a:lstStyle/>
          <a:p>
            <a:r>
              <a:rPr lang="en-US" sz="2800" dirty="0" smtClean="0"/>
              <a:t>Clean attributes, checking for:</a:t>
            </a:r>
          </a:p>
          <a:p>
            <a:pPr lvl="1"/>
            <a:r>
              <a:rPr lang="en-US" sz="2400" dirty="0" smtClean="0"/>
              <a:t>Duplicate email, proxy addresses, account names, UPNs</a:t>
            </a:r>
          </a:p>
          <a:p>
            <a:pPr lvl="1"/>
            <a:r>
              <a:rPr lang="en-US" sz="2400" dirty="0" smtClean="0"/>
              <a:t>Latent errors, e.g., </a:t>
            </a:r>
            <a:r>
              <a:rPr lang="en-US" sz="2400" dirty="0" err="1" smtClean="0"/>
              <a:t>DisplayName</a:t>
            </a:r>
            <a:r>
              <a:rPr lang="en-US" sz="2400" dirty="0" smtClean="0"/>
              <a:t> values with trailing space</a:t>
            </a:r>
          </a:p>
          <a:p>
            <a:pPr lvl="1"/>
            <a:r>
              <a:rPr lang="en-US" sz="2400" dirty="0" smtClean="0"/>
              <a:t>Value constraints (see Deployment Guide Appendix D)</a:t>
            </a:r>
          </a:p>
          <a:p>
            <a:pPr lvl="2"/>
            <a:r>
              <a:rPr lang="en-US" sz="2000" dirty="0" err="1" smtClean="0"/>
              <a:t>samAccountName</a:t>
            </a:r>
            <a:r>
              <a:rPr lang="en-US" sz="2000" dirty="0" smtClean="0"/>
              <a:t>, </a:t>
            </a:r>
            <a:r>
              <a:rPr lang="en-US" sz="2000" dirty="0" err="1" smtClean="0"/>
              <a:t>givenName</a:t>
            </a:r>
            <a:r>
              <a:rPr lang="en-US" sz="2000" dirty="0" smtClean="0"/>
              <a:t>, </a:t>
            </a:r>
            <a:r>
              <a:rPr lang="en-US" sz="2000" dirty="0" err="1" smtClean="0"/>
              <a:t>sn</a:t>
            </a:r>
            <a:r>
              <a:rPr lang="en-US" sz="2000" dirty="0" smtClean="0"/>
              <a:t>, </a:t>
            </a:r>
            <a:r>
              <a:rPr lang="en-US" sz="2000" dirty="0" err="1" smtClean="0"/>
              <a:t>displayName</a:t>
            </a:r>
            <a:r>
              <a:rPr lang="en-US" sz="2000" dirty="0" smtClean="0"/>
              <a:t>, mail, </a:t>
            </a:r>
            <a:r>
              <a:rPr lang="en-US" sz="2000" dirty="0" err="1" smtClean="0"/>
              <a:t>mailNickname</a:t>
            </a:r>
            <a:r>
              <a:rPr lang="en-US" sz="2000" dirty="0" smtClean="0"/>
              <a:t>, </a:t>
            </a:r>
            <a:r>
              <a:rPr lang="en-US" sz="2000" dirty="0" err="1" smtClean="0"/>
              <a:t>proxyAddresses</a:t>
            </a:r>
            <a:r>
              <a:rPr lang="en-US" sz="2000" dirty="0" smtClean="0"/>
              <a:t>, </a:t>
            </a:r>
            <a:r>
              <a:rPr lang="en-US" sz="2000" dirty="0" err="1" smtClean="0"/>
              <a:t>userPrincipalName</a:t>
            </a:r>
            <a:r>
              <a:rPr lang="en-US" sz="2000" dirty="0" smtClean="0"/>
              <a:t>,…</a:t>
            </a:r>
            <a:br>
              <a:rPr lang="en-US" sz="2000" dirty="0" smtClean="0"/>
            </a:br>
            <a:endParaRPr lang="en-US" sz="2000" dirty="0" smtClean="0"/>
          </a:p>
          <a:p>
            <a:r>
              <a:rPr lang="en-US" sz="2800" dirty="0" smtClean="0"/>
              <a:t>Ensure necessary attributes are present</a:t>
            </a:r>
          </a:p>
          <a:p>
            <a:pPr lvl="1"/>
            <a:r>
              <a:rPr lang="en-US" sz="2400" dirty="0" smtClean="0"/>
              <a:t>Ensure quality of minimum attributes</a:t>
            </a:r>
          </a:p>
          <a:p>
            <a:pPr lvl="2"/>
            <a:r>
              <a:rPr lang="en-US" sz="2000" dirty="0" smtClean="0"/>
              <a:t>User Name, First Name, Last Name, Display Name, UPN (for federation)</a:t>
            </a:r>
            <a:br>
              <a:rPr lang="en-US" sz="2000" dirty="0" smtClean="0"/>
            </a:br>
            <a:endParaRPr lang="en-US" sz="2000" dirty="0" smtClean="0"/>
          </a:p>
          <a:p>
            <a:r>
              <a:rPr lang="en-US" sz="2800" dirty="0" smtClean="0"/>
              <a:t>Increase value with optional attributes to populate GAL</a:t>
            </a:r>
          </a:p>
          <a:p>
            <a:pPr lvl="2"/>
            <a:r>
              <a:rPr lang="en-US" sz="2000" dirty="0" smtClean="0"/>
              <a:t>Title, Address, City, Zip/Postal Code, …</a:t>
            </a:r>
          </a:p>
        </p:txBody>
      </p:sp>
    </p:spTree>
    <p:extLst>
      <p:ext uri="{BB962C8B-B14F-4D97-AF65-F5344CB8AC3E}">
        <p14:creationId xmlns:p14="http://schemas.microsoft.com/office/powerpoint/2010/main" val="32740828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p:txBody>
          <a:bodyPr/>
          <a:lstStyle/>
          <a:p>
            <a:r>
              <a:rPr lang="en-US" smtClean="0"/>
              <a:t>Cloud and identity management</a:t>
            </a:r>
            <a:br>
              <a:rPr lang="en-US" smtClean="0"/>
            </a:br>
            <a:endParaRPr lang="en-US" smtClean="0"/>
          </a:p>
          <a:p>
            <a:r>
              <a:rPr lang="en-US" smtClean="0"/>
              <a:t>Three cloud scenarios</a:t>
            </a:r>
          </a:p>
          <a:p>
            <a:pPr lvl="1"/>
            <a:r>
              <a:rPr lang="en-US" smtClean="0"/>
              <a:t>Delegated management of virtual machines in a private cloud</a:t>
            </a:r>
          </a:p>
          <a:p>
            <a:pPr lvl="1"/>
            <a:r>
              <a:rPr lang="en-US" smtClean="0"/>
              <a:t>Preparing users and groups for synchronization to Office 365</a:t>
            </a:r>
          </a:p>
          <a:p>
            <a:pPr lvl="1"/>
            <a:r>
              <a:rPr lang="en-US" smtClean="0"/>
              <a:t>Constructing claims for Software-as-a-Service applications</a:t>
            </a:r>
            <a:br>
              <a:rPr lang="en-US" smtClean="0"/>
            </a:br>
            <a:endParaRPr lang="en-US" smtClean="0"/>
          </a:p>
          <a:p>
            <a:r>
              <a:rPr lang="en-US" smtClean="0"/>
              <a:t>Q&amp;A</a:t>
            </a:r>
            <a:endParaRPr lang="en-US" dirty="0"/>
          </a:p>
        </p:txBody>
      </p:sp>
    </p:spTree>
    <p:extLst>
      <p:ext uri="{BB962C8B-B14F-4D97-AF65-F5344CB8AC3E}">
        <p14:creationId xmlns:p14="http://schemas.microsoft.com/office/powerpoint/2010/main" val="19505053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 Identity Data – User Principal Names</a:t>
            </a:r>
            <a:endParaRPr lang="en-US" dirty="0"/>
          </a:p>
        </p:txBody>
      </p:sp>
      <p:sp>
        <p:nvSpPr>
          <p:cNvPr id="3" name="Text Placeholder 2"/>
          <p:cNvSpPr>
            <a:spLocks noGrp="1"/>
          </p:cNvSpPr>
          <p:nvPr>
            <p:ph type="body" sz="quarter" idx="10"/>
          </p:nvPr>
        </p:nvSpPr>
        <p:spPr/>
        <p:txBody>
          <a:bodyPr/>
          <a:lstStyle/>
          <a:p>
            <a:r>
              <a:rPr lang="en-US" smtClean="0"/>
              <a:t>For Federation- Must have unique UPN for each user</a:t>
            </a:r>
          </a:p>
          <a:p>
            <a:pPr lvl="1"/>
            <a:r>
              <a:rPr lang="en-US" smtClean="0"/>
              <a:t>UPN suffix must match a validated domain in Office 365</a:t>
            </a:r>
          </a:p>
          <a:p>
            <a:r>
              <a:rPr lang="en-US" smtClean="0"/>
              <a:t>UPN Character restrictions</a:t>
            </a:r>
          </a:p>
          <a:p>
            <a:pPr lvl="1"/>
            <a:r>
              <a:rPr lang="en-US" smtClean="0"/>
              <a:t>Letters, numbers, dot or dash</a:t>
            </a:r>
          </a:p>
          <a:p>
            <a:pPr lvl="1"/>
            <a:r>
              <a:rPr lang="en-US" smtClean="0"/>
              <a:t>No dot before @ symbol</a:t>
            </a:r>
          </a:p>
          <a:p>
            <a:pPr lvl="1"/>
            <a:r>
              <a:rPr lang="en-US" smtClean="0"/>
              <a:t>cannot have dot ‘.’ immediately preceding ‘@’</a:t>
            </a:r>
          </a:p>
          <a:p>
            <a:pPr lvl="1"/>
            <a:r>
              <a:rPr lang="en-US" smtClean="0"/>
              <a:t>cannot exceed 113 chars (64 for username, 48 for domain)</a:t>
            </a:r>
          </a:p>
          <a:p>
            <a:pPr lvl="1"/>
            <a:r>
              <a:rPr lang="en-US" smtClean="0"/>
              <a:t>cannot contain !#$%&amp;\*+-/=?^_`{|}~&lt;&gt;()</a:t>
            </a:r>
          </a:p>
          <a:p>
            <a:endParaRPr lang="en-US" dirty="0"/>
          </a:p>
        </p:txBody>
      </p:sp>
    </p:spTree>
    <p:extLst>
      <p:ext uri="{BB962C8B-B14F-4D97-AF65-F5344CB8AC3E}">
        <p14:creationId xmlns:p14="http://schemas.microsoft.com/office/powerpoint/2010/main" val="251854864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Cleaning Identity Data – Groups</a:t>
            </a:r>
            <a:endParaRPr lang="en-US" dirty="0"/>
          </a:p>
        </p:txBody>
      </p:sp>
      <p:sp>
        <p:nvSpPr>
          <p:cNvPr id="3" name="Text Placeholder 2"/>
          <p:cNvSpPr>
            <a:spLocks noGrp="1"/>
          </p:cNvSpPr>
          <p:nvPr>
            <p:ph type="body" sz="quarter" idx="10"/>
          </p:nvPr>
        </p:nvSpPr>
        <p:spPr/>
        <p:txBody>
          <a:bodyPr/>
          <a:lstStyle/>
          <a:p>
            <a:r>
              <a:rPr lang="en-US" smtClean="0"/>
              <a:t>What groups need to be in the cloud?</a:t>
            </a:r>
          </a:p>
          <a:p>
            <a:pPr lvl="1"/>
            <a:r>
              <a:rPr lang="en-US" smtClean="0"/>
              <a:t>Exchange/Notes other DLs</a:t>
            </a:r>
          </a:p>
          <a:p>
            <a:pPr lvl="1"/>
            <a:r>
              <a:rPr lang="en-US" smtClean="0"/>
              <a:t>Mail-enabled security groups</a:t>
            </a:r>
          </a:p>
          <a:p>
            <a:pPr lvl="1"/>
            <a:r>
              <a:rPr lang="en-US" smtClean="0"/>
              <a:t>Security Groups needed by SharePoint Online?</a:t>
            </a:r>
            <a:br>
              <a:rPr lang="en-US" smtClean="0"/>
            </a:br>
            <a:endParaRPr lang="en-US" smtClean="0"/>
          </a:p>
          <a:p>
            <a:r>
              <a:rPr lang="en-US" smtClean="0"/>
              <a:t>Check validity of membership rules</a:t>
            </a:r>
          </a:p>
          <a:p>
            <a:pPr lvl="1"/>
            <a:r>
              <a:rPr lang="en-US" smtClean="0"/>
              <a:t>E.g., groups with users who won’t be licensed in the cloud</a:t>
            </a:r>
            <a:br>
              <a:rPr lang="en-US" smtClean="0"/>
            </a:br>
            <a:endParaRPr lang="en-US" smtClean="0"/>
          </a:p>
          <a:p>
            <a:r>
              <a:rPr lang="en-US" smtClean="0"/>
              <a:t>Verify ownership/responsibility for maintenance</a:t>
            </a:r>
            <a:endParaRPr lang="en-US" dirty="0"/>
          </a:p>
        </p:txBody>
      </p:sp>
    </p:spTree>
    <p:extLst>
      <p:ext uri="{BB962C8B-B14F-4D97-AF65-F5344CB8AC3E}">
        <p14:creationId xmlns:p14="http://schemas.microsoft.com/office/powerpoint/2010/main" val="39145844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9113" y="2610168"/>
            <a:ext cx="10969625" cy="3846512"/>
          </a:xfrm>
        </p:spPr>
        <p:txBody>
          <a:bodyPr>
            <a:normAutofit/>
          </a:bodyPr>
          <a:lstStyle/>
          <a:p>
            <a:pPr marL="0" indent="0">
              <a:buNone/>
            </a:pPr>
            <a:r>
              <a:rPr lang="en-US" b="1" dirty="0" smtClean="0">
                <a:solidFill>
                  <a:schemeClr val="tx1"/>
                </a:solidFill>
              </a:rPr>
              <a:t>Implement Directory sync and Federation</a:t>
            </a:r>
            <a:endParaRPr lang="en-US" b="1" dirty="0">
              <a:solidFill>
                <a:schemeClr val="tx1"/>
              </a:solidFill>
            </a:endParaRPr>
          </a:p>
          <a:p>
            <a:pPr marL="0" indent="0">
              <a:buNone/>
            </a:pPr>
            <a:r>
              <a:rPr lang="en-US" dirty="0" smtClean="0">
                <a:solidFill>
                  <a:srgbClr val="FFC000"/>
                </a:solidFill>
              </a:rPr>
              <a:t>Forefront Identity Manager manages on-premises AD</a:t>
            </a:r>
            <a:r>
              <a:rPr lang="en-US" dirty="0">
                <a:solidFill>
                  <a:srgbClr val="FFC000"/>
                </a:solidFill>
              </a:rPr>
              <a:t> </a:t>
            </a:r>
            <a:r>
              <a:rPr lang="en-US" dirty="0" smtClean="0">
                <a:solidFill>
                  <a:srgbClr val="FFC000"/>
                </a:solidFill>
              </a:rPr>
              <a:t>Directory Sync tool is the connector to </a:t>
            </a:r>
            <a:r>
              <a:rPr lang="en-US" sz="3600" dirty="0" smtClean="0">
                <a:solidFill>
                  <a:srgbClr val="FFC000"/>
                </a:solidFill>
              </a:rPr>
              <a:t>cloud</a:t>
            </a:r>
            <a:endParaRPr lang="en-US" sz="3600" dirty="0">
              <a:solidFill>
                <a:srgbClr val="FFC000"/>
              </a:solidFill>
            </a:endParaRPr>
          </a:p>
        </p:txBody>
      </p:sp>
      <p:grpSp>
        <p:nvGrpSpPr>
          <p:cNvPr id="4" name="Group 3"/>
          <p:cNvGrpSpPr/>
          <p:nvPr/>
        </p:nvGrpSpPr>
        <p:grpSpPr>
          <a:xfrm>
            <a:off x="321243" y="1037838"/>
            <a:ext cx="2903178" cy="1161271"/>
            <a:chOff x="2614" y="202279"/>
            <a:chExt cx="2903178" cy="1161271"/>
          </a:xfrm>
        </p:grpSpPr>
        <p:sp>
          <p:nvSpPr>
            <p:cNvPr id="14" name="Chevron 13"/>
            <p:cNvSpPr/>
            <p:nvPr/>
          </p:nvSpPr>
          <p:spPr>
            <a:xfrm>
              <a:off x="2614" y="202279"/>
              <a:ext cx="2903178" cy="1161271"/>
            </a:xfrm>
            <a:prstGeom prst="chevron">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Chevron 4"/>
            <p:cNvSpPr/>
            <p:nvPr/>
          </p:nvSpPr>
          <p:spPr>
            <a:xfrm>
              <a:off x="583250" y="202279"/>
              <a:ext cx="1741907" cy="1161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a:lnSpc>
                  <a:spcPct val="90000"/>
                </a:lnSpc>
                <a:spcBef>
                  <a:spcPct val="0"/>
                </a:spcBef>
                <a:spcAft>
                  <a:spcPct val="35000"/>
                </a:spcAft>
              </a:pPr>
              <a:r>
                <a:rPr lang="en-US" sz="2400" dirty="0" smtClean="0">
                  <a:solidFill>
                    <a:srgbClr val="FFFFFF"/>
                  </a:solidFill>
                </a:rPr>
                <a:t>Planning</a:t>
              </a:r>
              <a:endParaRPr lang="en-US" sz="2400" dirty="0">
                <a:solidFill>
                  <a:srgbClr val="FFFFFF"/>
                </a:solidFill>
              </a:endParaRPr>
            </a:p>
          </p:txBody>
        </p:sp>
      </p:grpSp>
      <p:grpSp>
        <p:nvGrpSpPr>
          <p:cNvPr id="5" name="Group 4"/>
          <p:cNvGrpSpPr/>
          <p:nvPr/>
        </p:nvGrpSpPr>
        <p:grpSpPr>
          <a:xfrm>
            <a:off x="3008422" y="1037838"/>
            <a:ext cx="2903178" cy="1161271"/>
            <a:chOff x="2689793" y="202279"/>
            <a:chExt cx="2903178" cy="1161271"/>
          </a:xfrm>
          <a:solidFill>
            <a:schemeClr val="accent1"/>
          </a:solidFill>
        </p:grpSpPr>
        <p:sp>
          <p:nvSpPr>
            <p:cNvPr id="12" name="Chevron 11"/>
            <p:cNvSpPr/>
            <p:nvPr/>
          </p:nvSpPr>
          <p:spPr>
            <a:xfrm>
              <a:off x="2689793" y="202279"/>
              <a:ext cx="2903178" cy="1161271"/>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Chevron 6"/>
            <p:cNvSpPr/>
            <p:nvPr/>
          </p:nvSpPr>
          <p:spPr>
            <a:xfrm>
              <a:off x="3270429" y="202279"/>
              <a:ext cx="1741907" cy="11612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a:lnSpc>
                  <a:spcPct val="90000"/>
                </a:lnSpc>
                <a:spcBef>
                  <a:spcPct val="0"/>
                </a:spcBef>
                <a:spcAft>
                  <a:spcPct val="35000"/>
                </a:spcAft>
              </a:pPr>
              <a:r>
                <a:rPr lang="en-US" sz="2400" dirty="0" smtClean="0">
                  <a:solidFill>
                    <a:srgbClr val="FFFFFF"/>
                  </a:solidFill>
                </a:rPr>
                <a:t>Preparing</a:t>
              </a:r>
              <a:endParaRPr lang="en-US" sz="2400" dirty="0">
                <a:solidFill>
                  <a:srgbClr val="FFFFFF"/>
                </a:solidFill>
              </a:endParaRPr>
            </a:p>
          </p:txBody>
        </p:sp>
      </p:grpSp>
      <p:grpSp>
        <p:nvGrpSpPr>
          <p:cNvPr id="6" name="Group 5"/>
          <p:cNvGrpSpPr/>
          <p:nvPr/>
        </p:nvGrpSpPr>
        <p:grpSpPr>
          <a:xfrm>
            <a:off x="5695599" y="1037838"/>
            <a:ext cx="2903178" cy="1161271"/>
            <a:chOff x="5376971" y="202279"/>
            <a:chExt cx="2903178" cy="1161271"/>
          </a:xfrm>
          <a:solidFill>
            <a:srgbClr val="00B050"/>
          </a:solidFill>
        </p:grpSpPr>
        <p:sp>
          <p:nvSpPr>
            <p:cNvPr id="10" name="Chevron 9"/>
            <p:cNvSpPr/>
            <p:nvPr/>
          </p:nvSpPr>
          <p:spPr>
            <a:xfrm>
              <a:off x="5376971" y="202279"/>
              <a:ext cx="2903178" cy="1161271"/>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Chevron 8"/>
            <p:cNvSpPr/>
            <p:nvPr/>
          </p:nvSpPr>
          <p:spPr>
            <a:xfrm>
              <a:off x="5957607" y="202279"/>
              <a:ext cx="1741907" cy="11612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a:lnSpc>
                  <a:spcPct val="90000"/>
                </a:lnSpc>
                <a:spcBef>
                  <a:spcPct val="0"/>
                </a:spcBef>
                <a:spcAft>
                  <a:spcPct val="35000"/>
                </a:spcAft>
              </a:pPr>
              <a:r>
                <a:rPr lang="en-US" sz="2400" dirty="0" smtClean="0">
                  <a:solidFill>
                    <a:srgbClr val="FFFFFF"/>
                  </a:solidFill>
                </a:rPr>
                <a:t>Implement Sync and Federation</a:t>
              </a:r>
              <a:endParaRPr lang="en-US" sz="2400" dirty="0">
                <a:solidFill>
                  <a:srgbClr val="FFFFFF"/>
                </a:solidFill>
              </a:endParaRPr>
            </a:p>
          </p:txBody>
        </p:sp>
      </p:grpSp>
      <p:grpSp>
        <p:nvGrpSpPr>
          <p:cNvPr id="7" name="Group 6"/>
          <p:cNvGrpSpPr/>
          <p:nvPr/>
        </p:nvGrpSpPr>
        <p:grpSpPr>
          <a:xfrm>
            <a:off x="8382778" y="1037838"/>
            <a:ext cx="2903178" cy="1161271"/>
            <a:chOff x="8064149" y="202279"/>
            <a:chExt cx="2903178" cy="1161271"/>
          </a:xfrm>
        </p:grpSpPr>
        <p:sp>
          <p:nvSpPr>
            <p:cNvPr id="8" name="Chevron 7"/>
            <p:cNvSpPr/>
            <p:nvPr/>
          </p:nvSpPr>
          <p:spPr>
            <a:xfrm>
              <a:off x="8064149" y="202279"/>
              <a:ext cx="2903178" cy="1161271"/>
            </a:xfrm>
            <a:prstGeom prst="chevron">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hevron 10"/>
            <p:cNvSpPr/>
            <p:nvPr/>
          </p:nvSpPr>
          <p:spPr>
            <a:xfrm>
              <a:off x="8644785" y="202279"/>
              <a:ext cx="1741907" cy="1161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a:lnSpc>
                  <a:spcPct val="90000"/>
                </a:lnSpc>
                <a:spcBef>
                  <a:spcPct val="0"/>
                </a:spcBef>
                <a:spcAft>
                  <a:spcPct val="35000"/>
                </a:spcAft>
              </a:pPr>
              <a:r>
                <a:rPr lang="en-US" sz="2400" dirty="0" smtClean="0">
                  <a:solidFill>
                    <a:srgbClr val="FFFFFF"/>
                  </a:solidFill>
                </a:rPr>
                <a:t>License users</a:t>
              </a:r>
              <a:endParaRPr lang="en-US" sz="2400" dirty="0">
                <a:solidFill>
                  <a:srgbClr val="FFFFFF"/>
                </a:solidFill>
              </a:endParaRPr>
            </a:p>
          </p:txBody>
        </p:sp>
      </p:grpSp>
    </p:spTree>
    <p:extLst>
      <p:ext uri="{BB962C8B-B14F-4D97-AF65-F5344CB8AC3E}">
        <p14:creationId xmlns:p14="http://schemas.microsoft.com/office/powerpoint/2010/main" val="373688725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mtClean="0"/>
              <a:t>Third Scenario: </a:t>
            </a:r>
            <a:br>
              <a:rPr lang="en-US" smtClean="0"/>
            </a:br>
            <a:r>
              <a:rPr lang="en-US" smtClean="0"/>
              <a:t>Claims-aware Application</a:t>
            </a:r>
            <a:endParaRPr lang="en-US" dirty="0"/>
          </a:p>
        </p:txBody>
      </p:sp>
      <p:pic>
        <p:nvPicPr>
          <p:cNvPr id="3" name="Picture 2" descr="C:\DVD\DVD_Art\DVD_Art_Sept-2-2010\Logos\Microsoft .NET\Microsoft .NET Windows Identity Foundation\NET-Windows_Identity_Foundation_h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3" y="5169858"/>
            <a:ext cx="4275073" cy="735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VD\DVD_Art\DVD_Art_Sept-2-2010\Logos\Windows Azure (platform)\Windows Azure Platform AppFabric\Azure_Platform_AppFabric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96" y="3922575"/>
            <a:ext cx="5774586" cy="103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973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Claims-Based Identity Software Components</a:t>
            </a:r>
            <a:endParaRPr lang="en-US" dirty="0"/>
          </a:p>
        </p:txBody>
      </p:sp>
      <p:sp>
        <p:nvSpPr>
          <p:cNvPr id="2" name="Text Placeholder 1"/>
          <p:cNvSpPr>
            <a:spLocks noGrp="1"/>
          </p:cNvSpPr>
          <p:nvPr>
            <p:ph type="body" sz="quarter" idx="10"/>
          </p:nvPr>
        </p:nvSpPr>
        <p:spPr/>
        <p:txBody>
          <a:bodyPr/>
          <a:lstStyle/>
          <a:p>
            <a:pPr lvl="1"/>
            <a:r>
              <a:rPr lang="en-US" smtClean="0"/>
              <a:t>Relying Party / Resource</a:t>
            </a:r>
          </a:p>
          <a:p>
            <a:pPr lvl="2"/>
            <a:r>
              <a:rPr lang="en-US" smtClean="0"/>
              <a:t>Consumes claims which describe an authenticated user</a:t>
            </a:r>
          </a:p>
          <a:p>
            <a:pPr lvl="2"/>
            <a:r>
              <a:rPr lang="en-US" smtClean="0"/>
              <a:t>Example: ASP.NET application with Windows Identity Foundation (WIF)</a:t>
            </a:r>
          </a:p>
          <a:p>
            <a:pPr lvl="1"/>
            <a:r>
              <a:rPr lang="en-US" smtClean="0"/>
              <a:t>Identity provider </a:t>
            </a:r>
          </a:p>
          <a:p>
            <a:pPr lvl="2"/>
            <a:r>
              <a:rPr lang="en-US" smtClean="0"/>
              <a:t>Authenticates the user </a:t>
            </a:r>
          </a:p>
          <a:p>
            <a:pPr lvl="2"/>
            <a:r>
              <a:rPr lang="en-US" smtClean="0"/>
              <a:t>Generates claims in  a security token to be provided to the Relying Party</a:t>
            </a:r>
          </a:p>
          <a:p>
            <a:pPr lvl="2"/>
            <a:r>
              <a:rPr lang="en-US" smtClean="0"/>
              <a:t>Example: Active Directory Federation Services (ADFS)</a:t>
            </a:r>
            <a:endParaRPr lang="en-US" dirty="0" smtClean="0"/>
          </a:p>
        </p:txBody>
      </p:sp>
      <p:sp>
        <p:nvSpPr>
          <p:cNvPr id="20" name="Oval 19"/>
          <p:cNvSpPr/>
          <p:nvPr/>
        </p:nvSpPr>
        <p:spPr bwMode="auto">
          <a:xfrm>
            <a:off x="1625178" y="4326083"/>
            <a:ext cx="9040045" cy="1905000"/>
          </a:xfrm>
          <a:prstGeom prst="ellipse">
            <a:avLst/>
          </a:prstGeom>
          <a:solidFill>
            <a:srgbClr val="10C0AB"/>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a:p>
            <a:pPr algn="ctr" defTabSz="914099" fontAlgn="base">
              <a:spcBef>
                <a:spcPct val="0"/>
              </a:spcBef>
              <a:spcAft>
                <a:spcPct val="0"/>
              </a:spcAft>
            </a:pPr>
            <a:endParaRPr lang="en-US" sz="2300" dirty="0" smtClean="0">
              <a:solidFill>
                <a:srgbClr val="FFFFFF"/>
              </a:solidFill>
            </a:endParaRPr>
          </a:p>
          <a:p>
            <a:pPr algn="ctr" defTabSz="914099" fontAlgn="base">
              <a:spcBef>
                <a:spcPct val="0"/>
              </a:spcBef>
              <a:spcAft>
                <a:spcPct val="0"/>
              </a:spcAft>
            </a:pPr>
            <a:endParaRPr lang="en-US" sz="2300" dirty="0" smtClean="0">
              <a:solidFill>
                <a:srgbClr val="FFFFFF"/>
              </a:solidFill>
            </a:endParaRPr>
          </a:p>
          <a:p>
            <a:pPr algn="ctr" defTabSz="914099" fontAlgn="base">
              <a:spcBef>
                <a:spcPct val="0"/>
              </a:spcBef>
              <a:spcAft>
                <a:spcPct val="0"/>
              </a:spcAft>
            </a:pPr>
            <a:endParaRPr lang="en-US" sz="2300" dirty="0" smtClean="0">
              <a:solidFill>
                <a:srgbClr val="FFFFFF"/>
              </a:solidFill>
            </a:endParaRPr>
          </a:p>
        </p:txBody>
      </p:sp>
      <p:sp>
        <p:nvSpPr>
          <p:cNvPr id="22" name="Rounded Rectangle 21"/>
          <p:cNvSpPr/>
          <p:nvPr/>
        </p:nvSpPr>
        <p:spPr bwMode="auto">
          <a:xfrm>
            <a:off x="914162" y="4326083"/>
            <a:ext cx="2742486" cy="990602"/>
          </a:xfrm>
          <a:prstGeom prst="roundRect">
            <a:avLst/>
          </a:prstGeom>
          <a:solidFill>
            <a:schemeClr val="bg2">
              <a:lumMod val="90000"/>
            </a:schemeClr>
          </a:solidFill>
          <a:ln>
            <a:solidFill>
              <a:schemeClr val="bg1">
                <a:lumMod val="50000"/>
                <a:lumOff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rPr>
              <a:t>Identity Provider</a:t>
            </a:r>
          </a:p>
          <a:p>
            <a:pPr algn="ctr" defTabSz="914099" fontAlgn="base">
              <a:spcBef>
                <a:spcPct val="0"/>
              </a:spcBef>
              <a:spcAft>
                <a:spcPct val="0"/>
              </a:spcAft>
            </a:pPr>
            <a:endParaRPr lang="en-US" sz="2000" dirty="0" smtClean="0">
              <a:solidFill>
                <a:srgbClr val="FFFFFF"/>
              </a:solidFill>
            </a:endParaRPr>
          </a:p>
        </p:txBody>
      </p:sp>
      <p:sp>
        <p:nvSpPr>
          <p:cNvPr id="23" name="TextBox 22"/>
          <p:cNvSpPr txBox="1"/>
          <p:nvPr/>
        </p:nvSpPr>
        <p:spPr>
          <a:xfrm>
            <a:off x="3047206" y="5469090"/>
            <a:ext cx="1213028" cy="830997"/>
          </a:xfrm>
          <a:prstGeom prst="rect">
            <a:avLst/>
          </a:prstGeom>
          <a:noFill/>
        </p:spPr>
        <p:txBody>
          <a:bodyPr wrap="square" rtlCol="0">
            <a:spAutoFit/>
          </a:bodyPr>
          <a:lstStyle/>
          <a:p>
            <a:pPr algn="ctr"/>
            <a:r>
              <a:rPr lang="en-US" sz="2400" dirty="0" smtClean="0">
                <a:solidFill>
                  <a:srgbClr val="FFFFFF"/>
                </a:solidFill>
              </a:rPr>
              <a:t>2.  Get claims</a:t>
            </a:r>
            <a:endParaRPr lang="en-US" sz="2400" dirty="0">
              <a:solidFill>
                <a:srgbClr val="FFFFFF"/>
              </a:solidFill>
            </a:endParaRPr>
          </a:p>
        </p:txBody>
      </p:sp>
      <p:sp>
        <p:nvSpPr>
          <p:cNvPr id="25" name="TextBox 24"/>
          <p:cNvSpPr txBox="1"/>
          <p:nvPr/>
        </p:nvSpPr>
        <p:spPr>
          <a:xfrm>
            <a:off x="7821162" y="5697688"/>
            <a:ext cx="1932437" cy="830997"/>
          </a:xfrm>
          <a:prstGeom prst="rect">
            <a:avLst/>
          </a:prstGeom>
          <a:noFill/>
        </p:spPr>
        <p:txBody>
          <a:bodyPr wrap="square" rtlCol="0">
            <a:spAutoFit/>
          </a:bodyPr>
          <a:lstStyle/>
          <a:p>
            <a:pPr algn="ctr"/>
            <a:r>
              <a:rPr lang="en-US" sz="2400" dirty="0" smtClean="0">
                <a:solidFill>
                  <a:srgbClr val="FFFFFF"/>
                </a:solidFill>
              </a:rPr>
              <a:t>3.  Forward claims</a:t>
            </a:r>
            <a:endParaRPr lang="en-US" sz="2400" dirty="0">
              <a:solidFill>
                <a:srgbClr val="FFFFFF"/>
              </a:solidFill>
            </a:endParaRPr>
          </a:p>
        </p:txBody>
      </p:sp>
      <p:sp>
        <p:nvSpPr>
          <p:cNvPr id="27" name="Rectangle 26"/>
          <p:cNvSpPr/>
          <p:nvPr/>
        </p:nvSpPr>
        <p:spPr bwMode="auto">
          <a:xfrm>
            <a:off x="1218883" y="5545283"/>
            <a:ext cx="2640912"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0" name="Rectangle 29"/>
          <p:cNvSpPr/>
          <p:nvPr/>
        </p:nvSpPr>
        <p:spPr bwMode="auto">
          <a:xfrm>
            <a:off x="5078677" y="5088083"/>
            <a:ext cx="1117309"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1" name="Rectangle 30"/>
          <p:cNvSpPr/>
          <p:nvPr/>
        </p:nvSpPr>
        <p:spPr bwMode="auto">
          <a:xfrm>
            <a:off x="6094414" y="5850083"/>
            <a:ext cx="1015735"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2" name="Rectangle 31"/>
          <p:cNvSpPr/>
          <p:nvPr/>
        </p:nvSpPr>
        <p:spPr bwMode="auto">
          <a:xfrm>
            <a:off x="5180251" y="5850083"/>
            <a:ext cx="914162" cy="4572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33" name="Freeform 32"/>
          <p:cNvSpPr/>
          <p:nvPr/>
        </p:nvSpPr>
        <p:spPr>
          <a:xfrm>
            <a:off x="3675995" y="4720117"/>
            <a:ext cx="1910550" cy="1247532"/>
          </a:xfrm>
          <a:custGeom>
            <a:avLst/>
            <a:gdLst>
              <a:gd name="connsiteX0" fmla="*/ 1169852 w 1169852"/>
              <a:gd name="connsiteY0" fmla="*/ 692331 h 883920"/>
              <a:gd name="connsiteX1" fmla="*/ 481875 w 1169852"/>
              <a:gd name="connsiteY1" fmla="*/ 126274 h 883920"/>
              <a:gd name="connsiteX2" fmla="*/ 81280 w 1169852"/>
              <a:gd name="connsiteY2" fmla="*/ 126274 h 883920"/>
              <a:gd name="connsiteX3" fmla="*/ 969555 w 1169852"/>
              <a:gd name="connsiteY3" fmla="*/ 883920 h 883920"/>
              <a:gd name="connsiteX0" fmla="*/ 1169852 w 1169852"/>
              <a:gd name="connsiteY0" fmla="*/ 921473 h 1113062"/>
              <a:gd name="connsiteX1" fmla="*/ 481876 w 1169852"/>
              <a:gd name="connsiteY1" fmla="*/ 94343 h 1113062"/>
              <a:gd name="connsiteX2" fmla="*/ 81280 w 1169852"/>
              <a:gd name="connsiteY2" fmla="*/ 355416 h 1113062"/>
              <a:gd name="connsiteX3" fmla="*/ 969555 w 1169852"/>
              <a:gd name="connsiteY3" fmla="*/ 1113062 h 1113062"/>
              <a:gd name="connsiteX0" fmla="*/ 1169852 w 1169852"/>
              <a:gd name="connsiteY0" fmla="*/ 921473 h 1113062"/>
              <a:gd name="connsiteX1" fmla="*/ 481876 w 1169852"/>
              <a:gd name="connsiteY1" fmla="*/ 94343 h 1113062"/>
              <a:gd name="connsiteX2" fmla="*/ 81280 w 1169852"/>
              <a:gd name="connsiteY2" fmla="*/ 355416 h 1113062"/>
              <a:gd name="connsiteX3" fmla="*/ 969555 w 1169852"/>
              <a:gd name="connsiteY3" fmla="*/ 1113062 h 1113062"/>
              <a:gd name="connsiteX0" fmla="*/ 1169852 w 1169852"/>
              <a:gd name="connsiteY0" fmla="*/ 921473 h 1113062"/>
              <a:gd name="connsiteX1" fmla="*/ 481876 w 1169852"/>
              <a:gd name="connsiteY1" fmla="*/ 94343 h 1113062"/>
              <a:gd name="connsiteX2" fmla="*/ 81280 w 1169852"/>
              <a:gd name="connsiteY2" fmla="*/ 355416 h 1113062"/>
              <a:gd name="connsiteX3" fmla="*/ 969555 w 1169852"/>
              <a:gd name="connsiteY3" fmla="*/ 1113062 h 1113062"/>
              <a:gd name="connsiteX0" fmla="*/ 1169852 w 1169852"/>
              <a:gd name="connsiteY0" fmla="*/ 888839 h 1080428"/>
              <a:gd name="connsiteX1" fmla="*/ 481876 w 1169852"/>
              <a:gd name="connsiteY1" fmla="*/ 61709 h 1080428"/>
              <a:gd name="connsiteX2" fmla="*/ 81280 w 1169852"/>
              <a:gd name="connsiteY2" fmla="*/ 518587 h 1080428"/>
              <a:gd name="connsiteX3" fmla="*/ 969555 w 1169852"/>
              <a:gd name="connsiteY3" fmla="*/ 1080428 h 1080428"/>
              <a:gd name="connsiteX0" fmla="*/ 1169852 w 1169852"/>
              <a:gd name="connsiteY0" fmla="*/ 888839 h 1080428"/>
              <a:gd name="connsiteX1" fmla="*/ 481876 w 1169852"/>
              <a:gd name="connsiteY1" fmla="*/ 61709 h 1080428"/>
              <a:gd name="connsiteX2" fmla="*/ 81280 w 1169852"/>
              <a:gd name="connsiteY2" fmla="*/ 518587 h 1080428"/>
              <a:gd name="connsiteX3" fmla="*/ 969555 w 1169852"/>
              <a:gd name="connsiteY3" fmla="*/ 1080428 h 1080428"/>
              <a:gd name="connsiteX0" fmla="*/ 1169852 w 1169852"/>
              <a:gd name="connsiteY0" fmla="*/ 876972 h 1068561"/>
              <a:gd name="connsiteX1" fmla="*/ 481876 w 1169852"/>
              <a:gd name="connsiteY1" fmla="*/ 49842 h 1068561"/>
              <a:gd name="connsiteX2" fmla="*/ 81280 w 1169852"/>
              <a:gd name="connsiteY2" fmla="*/ 506720 h 1068561"/>
              <a:gd name="connsiteX3" fmla="*/ 969555 w 1169852"/>
              <a:gd name="connsiteY3" fmla="*/ 1068561 h 1068561"/>
              <a:gd name="connsiteX0" fmla="*/ 1169852 w 1169852"/>
              <a:gd name="connsiteY0" fmla="*/ 876972 h 1068561"/>
              <a:gd name="connsiteX1" fmla="*/ 481876 w 1169852"/>
              <a:gd name="connsiteY1" fmla="*/ 49842 h 1068561"/>
              <a:gd name="connsiteX2" fmla="*/ 81280 w 1169852"/>
              <a:gd name="connsiteY2" fmla="*/ 506720 h 1068561"/>
              <a:gd name="connsiteX3" fmla="*/ 969555 w 1169852"/>
              <a:gd name="connsiteY3" fmla="*/ 1068561 h 1068561"/>
            </a:gdLst>
            <a:ahLst/>
            <a:cxnLst>
              <a:cxn ang="0">
                <a:pos x="connsiteX0" y="connsiteY0"/>
              </a:cxn>
              <a:cxn ang="0">
                <a:pos x="connsiteX1" y="connsiteY1"/>
              </a:cxn>
              <a:cxn ang="0">
                <a:pos x="connsiteX2" y="connsiteY2"/>
              </a:cxn>
              <a:cxn ang="0">
                <a:pos x="connsiteX3" y="connsiteY3"/>
              </a:cxn>
            </a:cxnLst>
            <a:rect l="l" t="t" r="r" b="b"/>
            <a:pathLst>
              <a:path w="1169852" h="1068561">
                <a:moveTo>
                  <a:pt x="1169852" y="876972"/>
                </a:moveTo>
                <a:cubicBezTo>
                  <a:pt x="831767" y="205004"/>
                  <a:pt x="717019" y="90785"/>
                  <a:pt x="481876" y="49842"/>
                </a:cubicBezTo>
                <a:cubicBezTo>
                  <a:pt x="99729" y="0"/>
                  <a:pt x="0" y="336933"/>
                  <a:pt x="81280" y="506720"/>
                </a:cubicBezTo>
                <a:cubicBezTo>
                  <a:pt x="162560" y="676507"/>
                  <a:pt x="566057" y="752875"/>
                  <a:pt x="969555" y="1068561"/>
                </a:cubicBezTo>
              </a:path>
            </a:pathLst>
          </a:cu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4" name="Freeform 33"/>
          <p:cNvSpPr/>
          <p:nvPr/>
        </p:nvSpPr>
        <p:spPr>
          <a:xfrm>
            <a:off x="7447638" y="5316683"/>
            <a:ext cx="1451050" cy="609600"/>
          </a:xfrm>
          <a:custGeom>
            <a:avLst/>
            <a:gdLst>
              <a:gd name="connsiteX0" fmla="*/ 0 w 1088571"/>
              <a:gd name="connsiteY0" fmla="*/ 609600 h 609600"/>
              <a:gd name="connsiteX1" fmla="*/ 1088571 w 1088571"/>
              <a:gd name="connsiteY1" fmla="*/ 0 h 609600"/>
            </a:gdLst>
            <a:ahLst/>
            <a:cxnLst>
              <a:cxn ang="0">
                <a:pos x="connsiteX0" y="connsiteY0"/>
              </a:cxn>
              <a:cxn ang="0">
                <a:pos x="connsiteX1" y="connsiteY1"/>
              </a:cxn>
            </a:cxnLst>
            <a:rect l="l" t="t" r="r" b="b"/>
            <a:pathLst>
              <a:path w="1088571" h="609600">
                <a:moveTo>
                  <a:pt x="0" y="609600"/>
                </a:moveTo>
                <a:lnTo>
                  <a:pt x="1088571" y="0"/>
                </a:lnTo>
              </a:path>
            </a:pathLst>
          </a:custGeom>
          <a:ln w="76200">
            <a:solidFill>
              <a:srgbClr val="FFFF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6" name="TextBox 35"/>
          <p:cNvSpPr txBox="1"/>
          <p:nvPr/>
        </p:nvSpPr>
        <p:spPr>
          <a:xfrm>
            <a:off x="5652538" y="4497359"/>
            <a:ext cx="1586605" cy="1200329"/>
          </a:xfrm>
          <a:prstGeom prst="rect">
            <a:avLst/>
          </a:prstGeom>
          <a:noFill/>
        </p:spPr>
        <p:txBody>
          <a:bodyPr wrap="square" rtlCol="0">
            <a:spAutoFit/>
          </a:bodyPr>
          <a:lstStyle/>
          <a:p>
            <a:pPr algn="ctr"/>
            <a:r>
              <a:rPr lang="en-US" sz="2400" dirty="0" smtClean="0">
                <a:solidFill>
                  <a:srgbClr val="FFFFFF"/>
                </a:solidFill>
              </a:rPr>
              <a:t>1.  RP Requires claims</a:t>
            </a:r>
            <a:endParaRPr lang="en-US" sz="2400" dirty="0">
              <a:solidFill>
                <a:srgbClr val="FFFFFF"/>
              </a:solidFill>
            </a:endParaRPr>
          </a:p>
        </p:txBody>
      </p:sp>
      <p:sp>
        <p:nvSpPr>
          <p:cNvPr id="37" name="Oval 36"/>
          <p:cNvSpPr/>
          <p:nvPr/>
        </p:nvSpPr>
        <p:spPr bwMode="auto">
          <a:xfrm>
            <a:off x="4957817" y="5799617"/>
            <a:ext cx="2640912" cy="931226"/>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User</a:t>
            </a:r>
          </a:p>
        </p:txBody>
      </p:sp>
      <p:sp>
        <p:nvSpPr>
          <p:cNvPr id="38" name="Rounded Rectangle 37"/>
          <p:cNvSpPr/>
          <p:nvPr/>
        </p:nvSpPr>
        <p:spPr bwMode="auto">
          <a:xfrm>
            <a:off x="8633751" y="4326083"/>
            <a:ext cx="2742486" cy="990600"/>
          </a:xfrm>
          <a:prstGeom prst="roundRect">
            <a:avLst/>
          </a:prstGeom>
          <a:solidFill>
            <a:schemeClr val="bg2">
              <a:lumMod val="90000"/>
            </a:schemeClr>
          </a:solidFill>
          <a:ln>
            <a:solidFill>
              <a:schemeClr val="bg1">
                <a:lumMod val="50000"/>
                <a:lumOff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rPr>
              <a:t>Relying Party</a:t>
            </a:r>
          </a:p>
        </p:txBody>
      </p:sp>
      <p:sp>
        <p:nvSpPr>
          <p:cNvPr id="18" name="Freeform 17"/>
          <p:cNvSpPr/>
          <p:nvPr/>
        </p:nvSpPr>
        <p:spPr>
          <a:xfrm>
            <a:off x="6873206" y="5240483"/>
            <a:ext cx="1451050" cy="609600"/>
          </a:xfrm>
          <a:custGeom>
            <a:avLst/>
            <a:gdLst>
              <a:gd name="connsiteX0" fmla="*/ 0 w 1088571"/>
              <a:gd name="connsiteY0" fmla="*/ 609600 h 609600"/>
              <a:gd name="connsiteX1" fmla="*/ 1088571 w 1088571"/>
              <a:gd name="connsiteY1" fmla="*/ 0 h 609600"/>
            </a:gdLst>
            <a:ahLst/>
            <a:cxnLst>
              <a:cxn ang="0">
                <a:pos x="connsiteX0" y="connsiteY0"/>
              </a:cxn>
              <a:cxn ang="0">
                <a:pos x="connsiteX1" y="connsiteY1"/>
              </a:cxn>
            </a:cxnLst>
            <a:rect l="l" t="t" r="r" b="b"/>
            <a:pathLst>
              <a:path w="1088571" h="609600">
                <a:moveTo>
                  <a:pt x="0" y="609600"/>
                </a:moveTo>
                <a:lnTo>
                  <a:pt x="1088571" y="0"/>
                </a:lnTo>
              </a:path>
            </a:pathLst>
          </a:custGeom>
          <a:ln w="76200">
            <a:solidFill>
              <a:srgbClr val="FFFF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056570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Claims Sources for ADFS</a:t>
            </a:r>
            <a:endParaRPr lang="en-US" dirty="0"/>
          </a:p>
        </p:txBody>
      </p:sp>
      <p:sp>
        <p:nvSpPr>
          <p:cNvPr id="3" name="Content Placeholder 2"/>
          <p:cNvSpPr>
            <a:spLocks noGrp="1"/>
          </p:cNvSpPr>
          <p:nvPr>
            <p:ph type="body" sz="quarter" idx="10"/>
          </p:nvPr>
        </p:nvSpPr>
        <p:spPr/>
        <p:txBody>
          <a:bodyPr/>
          <a:lstStyle/>
          <a:p>
            <a:r>
              <a:rPr lang="en-US" smtClean="0"/>
              <a:t>When using ADFS to implement the Identity Provider,</a:t>
            </a:r>
          </a:p>
          <a:p>
            <a:pPr lvl="1"/>
            <a:r>
              <a:rPr lang="en-US" smtClean="0"/>
              <a:t>Authentication is always performed by AD</a:t>
            </a:r>
          </a:p>
          <a:p>
            <a:pPr lvl="1"/>
            <a:r>
              <a:rPr lang="en-US" smtClean="0"/>
              <a:t>Attributes can come from AD, other LDAP directories, SQL, or custom sources</a:t>
            </a:r>
            <a:br>
              <a:rPr lang="en-US" smtClean="0"/>
            </a:br>
            <a:endParaRPr lang="en-US" smtClean="0"/>
          </a:p>
          <a:p>
            <a:r>
              <a:rPr lang="en-US" smtClean="0"/>
              <a:t>Consider whether to put claim values in AD, or create SQL tables for new claims</a:t>
            </a:r>
          </a:p>
          <a:p>
            <a:pPr lvl="1"/>
            <a:r>
              <a:rPr lang="en-US" smtClean="0"/>
              <a:t>When should AD schema be extended ? </a:t>
            </a:r>
          </a:p>
          <a:p>
            <a:pPr lvl="1"/>
            <a:r>
              <a:rPr lang="en-US" smtClean="0"/>
              <a:t>If using SQL to provide additional data for ADFS, identify a unique key for users as both an AD attribute and table column</a:t>
            </a:r>
            <a:endParaRPr lang="en-US" dirty="0" smtClean="0"/>
          </a:p>
        </p:txBody>
      </p:sp>
    </p:spTree>
    <p:extLst>
      <p:ext uri="{BB962C8B-B14F-4D97-AF65-F5344CB8AC3E}">
        <p14:creationId xmlns:p14="http://schemas.microsoft.com/office/powerpoint/2010/main" val="42129134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smtClean="0"/>
              <a:t>Third Scenario Example:</a:t>
            </a:r>
            <a:br>
              <a:rPr lang="en-US" smtClean="0"/>
            </a:br>
            <a:r>
              <a:rPr lang="en-US" smtClean="0"/>
              <a:t>Managing Claim Values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746087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Application Deployment </a:t>
            </a:r>
            <a:endParaRPr lang="en-US" dirty="0"/>
          </a:p>
        </p:txBody>
      </p:sp>
      <p:sp>
        <p:nvSpPr>
          <p:cNvPr id="3" name="Text Placeholder 2"/>
          <p:cNvSpPr>
            <a:spLocks noGrp="1"/>
          </p:cNvSpPr>
          <p:nvPr>
            <p:ph type="body" sz="quarter" idx="10"/>
          </p:nvPr>
        </p:nvSpPr>
        <p:spPr>
          <a:xfrm>
            <a:off x="519112" y="1447799"/>
            <a:ext cx="11149013" cy="4475071"/>
          </a:xfrm>
        </p:spPr>
        <p:txBody>
          <a:bodyPr/>
          <a:lstStyle/>
          <a:p>
            <a:r>
              <a:rPr lang="en-US" dirty="0" smtClean="0"/>
              <a:t>Single AD domain with ADFS</a:t>
            </a:r>
            <a:br>
              <a:rPr lang="en-US" dirty="0" smtClean="0"/>
            </a:br>
            <a:endParaRPr lang="en-US" dirty="0" smtClean="0"/>
          </a:p>
          <a:p>
            <a:r>
              <a:rPr lang="en-US" dirty="0" smtClean="0"/>
              <a:t>Custom application which needs:</a:t>
            </a:r>
          </a:p>
          <a:p>
            <a:pPr lvl="1"/>
            <a:r>
              <a:rPr lang="en-US" dirty="0" smtClean="0"/>
              <a:t>User Name</a:t>
            </a:r>
          </a:p>
          <a:p>
            <a:pPr lvl="1"/>
            <a:r>
              <a:rPr lang="en-US" dirty="0" smtClean="0"/>
              <a:t>User Role (in the application)</a:t>
            </a:r>
          </a:p>
          <a:p>
            <a:endParaRPr lang="en-US" dirty="0" smtClean="0"/>
          </a:p>
          <a:p>
            <a:r>
              <a:rPr lang="en-US" dirty="0" smtClean="0"/>
              <a:t>Construct and populate a SQL table</a:t>
            </a:r>
          </a:p>
          <a:p>
            <a:pPr lvl="1"/>
            <a:r>
              <a:rPr lang="en-US" dirty="0" smtClean="0"/>
              <a:t>Use a key to join with an AD attribute</a:t>
            </a:r>
          </a:p>
          <a:p>
            <a:endParaRPr lang="en-US" dirty="0" smtClean="0"/>
          </a:p>
        </p:txBody>
      </p:sp>
    </p:spTree>
    <p:extLst>
      <p:ext uri="{BB962C8B-B14F-4D97-AF65-F5344CB8AC3E}">
        <p14:creationId xmlns:p14="http://schemas.microsoft.com/office/powerpoint/2010/main" val="410115383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916" t="7289" r="11135" b="7378"/>
          <a:stretch/>
        </p:blipFill>
        <p:spPr>
          <a:xfrm>
            <a:off x="1316736" y="0"/>
            <a:ext cx="8858250" cy="6858000"/>
          </a:xfrm>
          <a:prstGeom prst="rect">
            <a:avLst/>
          </a:prstGeom>
        </p:spPr>
      </p:pic>
    </p:spTree>
    <p:extLst>
      <p:ext uri="{BB962C8B-B14F-4D97-AF65-F5344CB8AC3E}">
        <p14:creationId xmlns:p14="http://schemas.microsoft.com/office/powerpoint/2010/main" val="19399395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7" y="0"/>
            <a:ext cx="9697419" cy="6858000"/>
          </a:xfrm>
          <a:prstGeom prst="rect">
            <a:avLst/>
          </a:prstGeom>
        </p:spPr>
      </p:pic>
    </p:spTree>
    <p:extLst>
      <p:ext uri="{BB962C8B-B14F-4D97-AF65-F5344CB8AC3E}">
        <p14:creationId xmlns:p14="http://schemas.microsoft.com/office/powerpoint/2010/main" val="16832205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smtClean="0"/>
              <a:t>Cloud And Identity Management</a:t>
            </a:r>
            <a:br>
              <a:rPr lang="en-US" smtClean="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24730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7" y="0"/>
            <a:ext cx="9697419" cy="6858000"/>
          </a:xfrm>
          <a:prstGeom prst="rect">
            <a:avLst/>
          </a:prstGeom>
        </p:spPr>
      </p:pic>
    </p:spTree>
    <p:extLst>
      <p:ext uri="{BB962C8B-B14F-4D97-AF65-F5344CB8AC3E}">
        <p14:creationId xmlns:p14="http://schemas.microsoft.com/office/powerpoint/2010/main" val="233410068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284884885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198403918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352084878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198978017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425509913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0"/>
            <a:ext cx="9697419" cy="6858000"/>
          </a:xfrm>
          <a:prstGeom prst="rect">
            <a:avLst/>
          </a:prstGeom>
        </p:spPr>
      </p:pic>
    </p:spTree>
    <p:extLst>
      <p:ext uri="{BB962C8B-B14F-4D97-AF65-F5344CB8AC3E}">
        <p14:creationId xmlns:p14="http://schemas.microsoft.com/office/powerpoint/2010/main" val="243036400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924" t="17623" r="20517" b="13911"/>
          <a:stretch/>
        </p:blipFill>
        <p:spPr>
          <a:xfrm>
            <a:off x="1316736" y="-109728"/>
            <a:ext cx="10232020" cy="7112627"/>
          </a:xfrm>
          <a:prstGeom prst="rect">
            <a:avLst/>
          </a:prstGeom>
        </p:spPr>
      </p:pic>
    </p:spTree>
    <p:extLst>
      <p:ext uri="{BB962C8B-B14F-4D97-AF65-F5344CB8AC3E}">
        <p14:creationId xmlns:p14="http://schemas.microsoft.com/office/powerpoint/2010/main" val="403387439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36" y="3050"/>
            <a:ext cx="9693106" cy="6854950"/>
          </a:xfrm>
          <a:prstGeom prst="rect">
            <a:avLst/>
          </a:prstGeom>
        </p:spPr>
      </p:pic>
    </p:spTree>
    <p:extLst>
      <p:ext uri="{BB962C8B-B14F-4D97-AF65-F5344CB8AC3E}">
        <p14:creationId xmlns:p14="http://schemas.microsoft.com/office/powerpoint/2010/main" val="21844866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86" t="13956" r="16159" b="21954"/>
          <a:stretch/>
        </p:blipFill>
        <p:spPr>
          <a:xfrm>
            <a:off x="-384048" y="-146304"/>
            <a:ext cx="12572872" cy="7004304"/>
          </a:xfrm>
          <a:prstGeom prst="rect">
            <a:avLst/>
          </a:prstGeom>
        </p:spPr>
      </p:pic>
      <p:sp>
        <p:nvSpPr>
          <p:cNvPr id="4" name="Down Arrow 3"/>
          <p:cNvSpPr/>
          <p:nvPr/>
        </p:nvSpPr>
        <p:spPr>
          <a:xfrm rot="5400000">
            <a:off x="8722645" y="3508820"/>
            <a:ext cx="363416" cy="13751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102648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Terminology and Models</a:t>
            </a:r>
            <a:endParaRPr lang="en-US" dirty="0"/>
          </a:p>
        </p:txBody>
      </p:sp>
      <p:sp>
        <p:nvSpPr>
          <p:cNvPr id="3" name="Text Placeholder 2"/>
          <p:cNvSpPr>
            <a:spLocks noGrp="1"/>
          </p:cNvSpPr>
          <p:nvPr>
            <p:ph type="body" sz="quarter" idx="10"/>
          </p:nvPr>
        </p:nvSpPr>
        <p:spPr/>
        <p:txBody>
          <a:bodyPr/>
          <a:lstStyle/>
          <a:p>
            <a:r>
              <a:rPr lang="en-US" smtClean="0"/>
              <a:t>Infrastructure as a Service (IaaS)</a:t>
            </a:r>
            <a:br>
              <a:rPr lang="en-US" smtClean="0"/>
            </a:br>
            <a:endParaRPr lang="en-US" smtClean="0"/>
          </a:p>
          <a:p>
            <a:r>
              <a:rPr lang="en-US" smtClean="0"/>
              <a:t>Platform as a Service (PaaS)</a:t>
            </a:r>
            <a:br>
              <a:rPr lang="en-US" smtClean="0"/>
            </a:br>
            <a:endParaRPr lang="en-US" smtClean="0"/>
          </a:p>
          <a:p>
            <a:r>
              <a:rPr lang="en-US" smtClean="0"/>
              <a:t>Software as a Service (SaaS)</a:t>
            </a:r>
          </a:p>
          <a:p>
            <a:endParaRPr lang="en-US" dirty="0"/>
          </a:p>
        </p:txBody>
      </p:sp>
    </p:spTree>
    <p:extLst>
      <p:ext uri="{BB962C8B-B14F-4D97-AF65-F5344CB8AC3E}">
        <p14:creationId xmlns:p14="http://schemas.microsoft.com/office/powerpoint/2010/main" val="156278490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Text Placeholder 2"/>
          <p:cNvSpPr>
            <a:spLocks noGrp="1"/>
          </p:cNvSpPr>
          <p:nvPr>
            <p:ph type="body" sz="quarter" idx="10"/>
          </p:nvPr>
        </p:nvSpPr>
        <p:spPr/>
        <p:txBody>
          <a:bodyPr/>
          <a:lstStyle/>
          <a:p>
            <a:r>
              <a:rPr lang="en-US" smtClean="0"/>
              <a:t>Help prepare for cloud with processes that improve quality of existing directory data and enhance data in AD</a:t>
            </a:r>
            <a:br>
              <a:rPr lang="en-US" smtClean="0"/>
            </a:br>
            <a:endParaRPr lang="en-US" smtClean="0"/>
          </a:p>
          <a:p>
            <a:r>
              <a:rPr lang="en-US" smtClean="0"/>
              <a:t>Review approaches that leverage FIM to prepare for cloud and ongoing management on-premises</a:t>
            </a:r>
            <a:br>
              <a:rPr lang="en-US" smtClean="0"/>
            </a:br>
            <a:endParaRPr lang="en-US" smtClean="0"/>
          </a:p>
          <a:p>
            <a:r>
              <a:rPr lang="en-US" smtClean="0"/>
              <a:t>Learn more about identity federation and how claims can simplify app development</a:t>
            </a:r>
          </a:p>
          <a:p>
            <a:endParaRPr lang="en-US" dirty="0"/>
          </a:p>
        </p:txBody>
      </p:sp>
    </p:spTree>
    <p:extLst>
      <p:ext uri="{BB962C8B-B14F-4D97-AF65-F5344CB8AC3E}">
        <p14:creationId xmlns:p14="http://schemas.microsoft.com/office/powerpoint/2010/main" val="233183163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SIM315 Optimizing FIM (Thursday)</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SIM332 Technical Overview (Tuesday)</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818371"/>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SIM379-INT Self-service Password Reset (Wednesday)</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SIM375-INT Chalk Talk with the Product Team (Tuesday)</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4208445"/>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SIM395-HOL FIM Overview</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SIM399-HOL Managing Claims AuthN using FIM 2010</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565056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Forefront Identity Manager demos in the exhibition hall</a:t>
            </a:r>
          </a:p>
        </p:txBody>
      </p:sp>
    </p:spTree>
    <p:extLst>
      <p:ext uri="{BB962C8B-B14F-4D97-AF65-F5344CB8AC3E}">
        <p14:creationId xmlns:p14="http://schemas.microsoft.com/office/powerpoint/2010/main" val="12035020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16987040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4592561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63890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78555425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38866021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5"/>
          <p:cNvPicPr>
            <a:picLocks noChangeAspect="1"/>
          </p:cNvPicPr>
          <p:nvPr/>
        </p:nvPicPr>
        <p:blipFill>
          <a:blip r:embed="rId3"/>
          <a:srcRect/>
          <a:stretch>
            <a:fillRect/>
          </a:stretch>
        </p:blipFill>
        <p:spPr bwMode="auto">
          <a:xfrm>
            <a:off x="8319506" y="2626195"/>
            <a:ext cx="3707967" cy="210969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Cloud Deployment Models</a:t>
            </a:r>
            <a:endParaRPr lang="en-US" dirty="0"/>
          </a:p>
        </p:txBody>
      </p:sp>
      <p:pic>
        <p:nvPicPr>
          <p:cNvPr id="9220" name="Picture 4" descr="E:\files\DVD_Art_Sept-2-2010\Artwork_Imagery\Icons - Illustrations\_ VIRTUALIZATION ICONS\DDC Server Rack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669" y="4527695"/>
            <a:ext cx="3066425" cy="165562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9" descr="E:\files\DVD_Art_Sept-2-2010\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8400" y="5197212"/>
            <a:ext cx="668299" cy="5632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E:\files\DVD_Art_Sept-2-2010\Artwork_Imagery\Icons - Illustrations\_ VIRTUALIZATION ICONS\Application Virtual We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757" y="5197212"/>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5191931" y="3240912"/>
            <a:ext cx="6705412" cy="2778892"/>
          </a:xfrm>
          <a:prstGeom prst="rect">
            <a:avLst/>
          </a:prstGeom>
          <a:noFill/>
          <a:ln w="25400">
            <a:solidFill>
              <a:schemeClr val="bg1"/>
            </a:solidFill>
            <a:prstDash val="dash"/>
          </a:ln>
        </p:spPr>
        <p:style>
          <a:lnRef idx="1">
            <a:schemeClr val="accent1"/>
          </a:lnRef>
          <a:fillRef idx="3">
            <a:schemeClr val="accent1"/>
          </a:fillRef>
          <a:effectRef idx="2">
            <a:schemeClr val="accent1"/>
          </a:effectRef>
          <a:fontRef idx="minor">
            <a:schemeClr val="lt1"/>
          </a:fontRef>
        </p:style>
        <p:txBody>
          <a:bodyPr anchor="b"/>
          <a:lstStyle/>
          <a:p>
            <a:pPr algn="ctr">
              <a:defRPr/>
            </a:pPr>
            <a:endParaRPr lang="en-US" dirty="0">
              <a:solidFill>
                <a:srgbClr val="FFFFFF"/>
              </a:solidFill>
            </a:endParaRPr>
          </a:p>
        </p:txBody>
      </p:sp>
      <p:sp>
        <p:nvSpPr>
          <p:cNvPr id="35" name="TextBox 34"/>
          <p:cNvSpPr txBox="1"/>
          <p:nvPr/>
        </p:nvSpPr>
        <p:spPr>
          <a:xfrm>
            <a:off x="5221036" y="5529603"/>
            <a:ext cx="1981633" cy="461665"/>
          </a:xfrm>
          <a:prstGeom prst="rect">
            <a:avLst/>
          </a:prstGeom>
          <a:noFill/>
        </p:spPr>
        <p:txBody>
          <a:bodyPr wrap="none" rtlCol="0">
            <a:spAutoFit/>
          </a:bodyPr>
          <a:lstStyle/>
          <a:p>
            <a:r>
              <a:rPr lang="en-US" sz="2400" dirty="0">
                <a:solidFill>
                  <a:srgbClr val="FFFFFF"/>
                </a:solidFill>
              </a:rPr>
              <a:t>On-Premises</a:t>
            </a:r>
          </a:p>
        </p:txBody>
      </p:sp>
      <p:pic>
        <p:nvPicPr>
          <p:cNvPr id="38" name="Picture 35"/>
          <p:cNvPicPr>
            <a:picLocks noChangeAspect="1"/>
          </p:cNvPicPr>
          <p:nvPr/>
        </p:nvPicPr>
        <p:blipFill>
          <a:blip r:embed="rId3"/>
          <a:srcRect/>
          <a:stretch>
            <a:fillRect/>
          </a:stretch>
        </p:blipFill>
        <p:spPr bwMode="auto">
          <a:xfrm>
            <a:off x="-590604" y="837155"/>
            <a:ext cx="5869516" cy="2329350"/>
          </a:xfrm>
          <a:prstGeom prst="rect">
            <a:avLst/>
          </a:prstGeom>
          <a:noFill/>
          <a:ln w="9525">
            <a:noFill/>
            <a:miter lim="800000"/>
            <a:headEnd/>
            <a:tailEnd/>
          </a:ln>
        </p:spPr>
      </p:pic>
      <p:sp>
        <p:nvSpPr>
          <p:cNvPr id="45" name="TextBox 44"/>
          <p:cNvSpPr txBox="1"/>
          <p:nvPr/>
        </p:nvSpPr>
        <p:spPr>
          <a:xfrm>
            <a:off x="2747759" y="6019804"/>
            <a:ext cx="835485" cy="461665"/>
          </a:xfrm>
          <a:prstGeom prst="rect">
            <a:avLst/>
          </a:prstGeom>
          <a:noFill/>
        </p:spPr>
        <p:txBody>
          <a:bodyPr wrap="none" rtlCol="0">
            <a:spAutoFit/>
          </a:bodyPr>
          <a:lstStyle/>
          <a:p>
            <a:r>
              <a:rPr lang="en-US" sz="2400" dirty="0">
                <a:solidFill>
                  <a:srgbClr val="FFFFFF"/>
                </a:solidFill>
              </a:rPr>
              <a:t>User</a:t>
            </a:r>
          </a:p>
        </p:txBody>
      </p:sp>
      <p:sp>
        <p:nvSpPr>
          <p:cNvPr id="46" name="Rectangle 45"/>
          <p:cNvSpPr/>
          <p:nvPr/>
        </p:nvSpPr>
        <p:spPr>
          <a:xfrm>
            <a:off x="1396123" y="3100746"/>
            <a:ext cx="2126813" cy="1729230"/>
          </a:xfrm>
          <a:prstGeom prst="rect">
            <a:avLst/>
          </a:prstGeom>
          <a:noFill/>
          <a:ln w="25400">
            <a:solidFill>
              <a:schemeClr val="bg1"/>
            </a:solidFill>
            <a:prstDash val="dash"/>
          </a:ln>
        </p:spPr>
        <p:style>
          <a:lnRef idx="1">
            <a:schemeClr val="accent1"/>
          </a:lnRef>
          <a:fillRef idx="3">
            <a:schemeClr val="accent1"/>
          </a:fillRef>
          <a:effectRef idx="2">
            <a:schemeClr val="accent1"/>
          </a:effectRef>
          <a:fontRef idx="minor">
            <a:schemeClr val="lt1"/>
          </a:fontRef>
        </p:style>
        <p:txBody>
          <a:bodyPr anchor="b"/>
          <a:lstStyle/>
          <a:p>
            <a:pPr algn="ctr">
              <a:defRPr/>
            </a:pPr>
            <a:endParaRPr lang="en-US" dirty="0">
              <a:solidFill>
                <a:srgbClr val="FFFFFF"/>
              </a:solidFill>
            </a:endParaRPr>
          </a:p>
        </p:txBody>
      </p:sp>
      <p:sp>
        <p:nvSpPr>
          <p:cNvPr id="47" name="TextBox 46"/>
          <p:cNvSpPr txBox="1"/>
          <p:nvPr/>
        </p:nvSpPr>
        <p:spPr>
          <a:xfrm>
            <a:off x="2246247" y="4368311"/>
            <a:ext cx="1194558" cy="461665"/>
          </a:xfrm>
          <a:prstGeom prst="rect">
            <a:avLst/>
          </a:prstGeom>
          <a:noFill/>
        </p:spPr>
        <p:txBody>
          <a:bodyPr wrap="none" rtlCol="0">
            <a:spAutoFit/>
          </a:bodyPr>
          <a:lstStyle/>
          <a:p>
            <a:r>
              <a:rPr lang="en-US" sz="2400" dirty="0" smtClean="0">
                <a:solidFill>
                  <a:srgbClr val="FFFFFF"/>
                </a:solidFill>
              </a:rPr>
              <a:t>Partner</a:t>
            </a:r>
            <a:endParaRPr lang="en-US" sz="2400" dirty="0">
              <a:solidFill>
                <a:srgbClr val="FFFFFF"/>
              </a:solidFill>
            </a:endParaRPr>
          </a:p>
        </p:txBody>
      </p:sp>
      <p:pic>
        <p:nvPicPr>
          <p:cNvPr id="51" name="Picture 10" descr="E:\files\DVD_Art_Sept-2-2010\Artwork_Imagery\Icons - Illustrations\_ VIRTUALIZATION ICONS\Application Physic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001" y="3942589"/>
            <a:ext cx="1150564" cy="7932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E:\files\DVD_Art_Sept-2-2010\Artwork_Imagery\Icons - Illustrations\_ VIRTUALIZATION ICONS\Application Virtual We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9404" y="3566681"/>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2684" y="2455267"/>
            <a:ext cx="4551246" cy="461665"/>
          </a:xfrm>
          <a:prstGeom prst="rect">
            <a:avLst/>
          </a:prstGeom>
          <a:noFill/>
        </p:spPr>
        <p:txBody>
          <a:bodyPr wrap="none" rtlCol="0">
            <a:spAutoFit/>
          </a:bodyPr>
          <a:lstStyle/>
          <a:p>
            <a:r>
              <a:rPr lang="en-US" sz="2400" dirty="0" smtClean="0">
                <a:solidFill>
                  <a:srgbClr val="FFFFFF"/>
                </a:solidFill>
              </a:rPr>
              <a:t>Third-party-hosted public cloud</a:t>
            </a:r>
            <a:endParaRPr lang="en-US" sz="2400" dirty="0">
              <a:solidFill>
                <a:srgbClr val="FFFFFF"/>
              </a:solidFill>
            </a:endParaRPr>
          </a:p>
        </p:txBody>
      </p:sp>
      <p:pic>
        <p:nvPicPr>
          <p:cNvPr id="54" name="Picture 16" descr="E:\files\DVD_Art_Sept-2-2010\Artwork_Imagery\Icons - Illustrations\_ VIRTUALIZATION ICONS\Application Virtual We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8713" y="1282446"/>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2344154" y="1844879"/>
            <a:ext cx="938077" cy="461665"/>
          </a:xfrm>
          <a:prstGeom prst="rect">
            <a:avLst/>
          </a:prstGeom>
          <a:noFill/>
        </p:spPr>
        <p:txBody>
          <a:bodyPr wrap="none" rtlCol="0">
            <a:spAutoFit/>
          </a:bodyPr>
          <a:lstStyle/>
          <a:p>
            <a:r>
              <a:rPr lang="en-US" sz="2400" u="sng" dirty="0" err="1">
                <a:solidFill>
                  <a:srgbClr val="FFFFFF"/>
                </a:solidFill>
              </a:rPr>
              <a:t>SaaS</a:t>
            </a:r>
            <a:endParaRPr lang="en-US" sz="2400" u="sng" dirty="0">
              <a:solidFill>
                <a:srgbClr val="FFFFFF"/>
              </a:solidFill>
            </a:endParaRPr>
          </a:p>
        </p:txBody>
      </p:sp>
      <p:pic>
        <p:nvPicPr>
          <p:cNvPr id="57" name="Picture 19" descr="E:\files\DVD_Art_Sept-2-2010\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959" y="1564058"/>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497697" y="1997282"/>
            <a:ext cx="938077" cy="461665"/>
          </a:xfrm>
          <a:prstGeom prst="rect">
            <a:avLst/>
          </a:prstGeom>
          <a:noFill/>
        </p:spPr>
        <p:txBody>
          <a:bodyPr wrap="none" rtlCol="0">
            <a:spAutoFit/>
          </a:bodyPr>
          <a:lstStyle/>
          <a:p>
            <a:r>
              <a:rPr lang="en-US" sz="2400" dirty="0" err="1">
                <a:solidFill>
                  <a:srgbClr val="FFFFFF"/>
                </a:solidFill>
              </a:rPr>
              <a:t>PaaS</a:t>
            </a:r>
            <a:endParaRPr lang="en-US" sz="2400" dirty="0">
              <a:solidFill>
                <a:srgbClr val="FFFFFF"/>
              </a:solidFill>
            </a:endParaRPr>
          </a:p>
        </p:txBody>
      </p:sp>
      <p:sp>
        <p:nvSpPr>
          <p:cNvPr id="62" name="TextBox 61"/>
          <p:cNvSpPr txBox="1"/>
          <p:nvPr/>
        </p:nvSpPr>
        <p:spPr>
          <a:xfrm>
            <a:off x="9276699" y="4108404"/>
            <a:ext cx="1965603" cy="461665"/>
          </a:xfrm>
          <a:prstGeom prst="rect">
            <a:avLst/>
          </a:prstGeom>
          <a:noFill/>
        </p:spPr>
        <p:txBody>
          <a:bodyPr wrap="none" rtlCol="0">
            <a:spAutoFit/>
          </a:bodyPr>
          <a:lstStyle/>
          <a:p>
            <a:r>
              <a:rPr lang="en-US" sz="2400" dirty="0">
                <a:solidFill>
                  <a:srgbClr val="FFFFFF"/>
                </a:solidFill>
              </a:rPr>
              <a:t>P</a:t>
            </a:r>
            <a:r>
              <a:rPr lang="en-US" sz="2400" dirty="0" smtClean="0">
                <a:solidFill>
                  <a:srgbClr val="FFFFFF"/>
                </a:solidFill>
              </a:rPr>
              <a:t>rivate cloud</a:t>
            </a:r>
            <a:endParaRPr lang="en-US" sz="2400" dirty="0">
              <a:solidFill>
                <a:srgbClr val="FFFFFF"/>
              </a:solidFill>
            </a:endParaRPr>
          </a:p>
        </p:txBody>
      </p:sp>
      <p:grpSp>
        <p:nvGrpSpPr>
          <p:cNvPr id="36" name="Group 35"/>
          <p:cNvGrpSpPr/>
          <p:nvPr/>
        </p:nvGrpSpPr>
        <p:grpSpPr>
          <a:xfrm>
            <a:off x="2552576" y="5313295"/>
            <a:ext cx="1004461" cy="675928"/>
            <a:chOff x="1393950" y="6199509"/>
            <a:chExt cx="929950" cy="834164"/>
          </a:xfrm>
        </p:grpSpPr>
        <p:pic>
          <p:nvPicPr>
            <p:cNvPr id="37" name="Picture 2" descr="E:\files\DVD_Art_Sept-2-2010\Artwork_Imagery\Icons - Illustrations\_ XML ICONS\laptop notebook portable 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4648" y="6199509"/>
              <a:ext cx="879252" cy="8341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E:\files\DVD_Art_Sept-2-2010\Artwork_Imagery\Icons - Illustrations\_ WINDOWS SERVER ICONS\People\User Androgynous people pers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3950" y="6310595"/>
              <a:ext cx="510797" cy="61199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03253" y="2096479"/>
            <a:ext cx="633187" cy="369332"/>
          </a:xfrm>
          <a:prstGeom prst="rect">
            <a:avLst/>
          </a:prstGeom>
          <a:noFill/>
        </p:spPr>
        <p:txBody>
          <a:bodyPr wrap="none" lIns="0" tIns="0" rIns="0" bIns="0" rtlCol="0">
            <a:spAutoFit/>
          </a:bodyPr>
          <a:lstStyle/>
          <a:p>
            <a:r>
              <a:rPr lang="en-US" sz="2400" dirty="0" err="1" smtClean="0">
                <a:gradFill>
                  <a:gsLst>
                    <a:gs pos="0">
                      <a:schemeClr val="tx1"/>
                    </a:gs>
                    <a:gs pos="86000">
                      <a:schemeClr val="tx1"/>
                    </a:gs>
                  </a:gsLst>
                  <a:lin ang="5400000" scaled="0"/>
                </a:gradFill>
              </a:rPr>
              <a:t>IaaS</a:t>
            </a:r>
            <a:endParaRPr lang="en-US" sz="2400" dirty="0" smtClean="0">
              <a:gradFill>
                <a:gsLst>
                  <a:gs pos="0">
                    <a:schemeClr val="tx1"/>
                  </a:gs>
                  <a:gs pos="86000">
                    <a:schemeClr val="tx1"/>
                  </a:gs>
                </a:gsLst>
                <a:lin ang="5400000" scaled="0"/>
              </a:gradFill>
            </a:endParaRPr>
          </a:p>
        </p:txBody>
      </p:sp>
      <p:pic>
        <p:nvPicPr>
          <p:cNvPr id="32" name="Picture 35"/>
          <p:cNvPicPr>
            <a:picLocks noChangeAspect="1"/>
          </p:cNvPicPr>
          <p:nvPr/>
        </p:nvPicPr>
        <p:blipFill>
          <a:blip r:embed="rId3"/>
          <a:srcRect/>
          <a:stretch>
            <a:fillRect/>
          </a:stretch>
        </p:blipFill>
        <p:spPr bwMode="auto">
          <a:xfrm>
            <a:off x="5221107" y="761444"/>
            <a:ext cx="5722542" cy="2329350"/>
          </a:xfrm>
          <a:prstGeom prst="rect">
            <a:avLst/>
          </a:prstGeom>
          <a:noFill/>
          <a:ln w="9525">
            <a:noFill/>
            <a:miter lim="800000"/>
            <a:headEnd/>
            <a:tailEnd/>
          </a:ln>
        </p:spPr>
      </p:pic>
      <p:sp>
        <p:nvSpPr>
          <p:cNvPr id="34" name="TextBox 33"/>
          <p:cNvSpPr txBox="1"/>
          <p:nvPr/>
        </p:nvSpPr>
        <p:spPr>
          <a:xfrm>
            <a:off x="5794185" y="2395362"/>
            <a:ext cx="4328429" cy="461665"/>
          </a:xfrm>
          <a:prstGeom prst="rect">
            <a:avLst/>
          </a:prstGeom>
          <a:noFill/>
        </p:spPr>
        <p:txBody>
          <a:bodyPr wrap="none" rtlCol="0">
            <a:spAutoFit/>
          </a:bodyPr>
          <a:lstStyle/>
          <a:p>
            <a:r>
              <a:rPr lang="en-US" sz="2400" dirty="0" smtClean="0">
                <a:solidFill>
                  <a:srgbClr val="FFFFFF"/>
                </a:solidFill>
              </a:rPr>
              <a:t>Microsoft-hosted public cloud</a:t>
            </a:r>
            <a:endParaRPr lang="en-US" sz="2400" dirty="0">
              <a:solidFill>
                <a:srgbClr val="FFFFFF"/>
              </a:solidFill>
            </a:endParaRPr>
          </a:p>
        </p:txBody>
      </p:sp>
      <p:pic>
        <p:nvPicPr>
          <p:cNvPr id="41" name="Picture 16" descr="E:\files\DVD_Art_Sept-2-2010\Artwork_Imagery\Icons - Illustrations\_ VIRTUALIZATION ICONS\Application Virtual We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7684" y="1162398"/>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653125" y="1724831"/>
            <a:ext cx="938077" cy="461665"/>
          </a:xfrm>
          <a:prstGeom prst="rect">
            <a:avLst/>
          </a:prstGeom>
          <a:noFill/>
        </p:spPr>
        <p:txBody>
          <a:bodyPr wrap="none" rtlCol="0">
            <a:spAutoFit/>
          </a:bodyPr>
          <a:lstStyle/>
          <a:p>
            <a:r>
              <a:rPr lang="en-US" sz="2400" u="sng" dirty="0" err="1">
                <a:solidFill>
                  <a:srgbClr val="FFFFFF"/>
                </a:solidFill>
              </a:rPr>
              <a:t>SaaS</a:t>
            </a:r>
            <a:endParaRPr lang="en-US" sz="2400" u="sng" dirty="0">
              <a:solidFill>
                <a:srgbClr val="FFFFFF"/>
              </a:solidFill>
            </a:endParaRPr>
          </a:p>
        </p:txBody>
      </p:sp>
      <p:pic>
        <p:nvPicPr>
          <p:cNvPr id="43" name="Picture 19" descr="E:\files\DVD_Art_Sept-2-2010\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9930" y="1444010"/>
            <a:ext cx="668299" cy="56322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7806668" y="1877234"/>
            <a:ext cx="938077" cy="461665"/>
          </a:xfrm>
          <a:prstGeom prst="rect">
            <a:avLst/>
          </a:prstGeom>
          <a:noFill/>
        </p:spPr>
        <p:txBody>
          <a:bodyPr wrap="none" rtlCol="0">
            <a:spAutoFit/>
          </a:bodyPr>
          <a:lstStyle/>
          <a:p>
            <a:r>
              <a:rPr lang="en-US" sz="2400" dirty="0" err="1">
                <a:solidFill>
                  <a:srgbClr val="FFFFFF"/>
                </a:solidFill>
              </a:rPr>
              <a:t>PaaS</a:t>
            </a:r>
            <a:endParaRPr lang="en-US" sz="2400" dirty="0">
              <a:solidFill>
                <a:srgbClr val="FFFFFF"/>
              </a:solidFill>
            </a:endParaRPr>
          </a:p>
        </p:txBody>
      </p:sp>
      <p:sp>
        <p:nvSpPr>
          <p:cNvPr id="50" name="TextBox 49"/>
          <p:cNvSpPr txBox="1"/>
          <p:nvPr/>
        </p:nvSpPr>
        <p:spPr>
          <a:xfrm>
            <a:off x="7079929" y="2001830"/>
            <a:ext cx="633187" cy="369332"/>
          </a:xfrm>
          <a:prstGeom prst="rect">
            <a:avLst/>
          </a:prstGeom>
          <a:noFill/>
        </p:spPr>
        <p:txBody>
          <a:bodyPr wrap="none" lIns="0" tIns="0" rIns="0" bIns="0" rtlCol="0">
            <a:spAutoFit/>
          </a:bodyPr>
          <a:lstStyle/>
          <a:p>
            <a:r>
              <a:rPr lang="en-US" sz="2400" dirty="0" err="1" smtClean="0">
                <a:gradFill>
                  <a:gsLst>
                    <a:gs pos="0">
                      <a:schemeClr val="tx1"/>
                    </a:gs>
                    <a:gs pos="86000">
                      <a:schemeClr val="tx1"/>
                    </a:gs>
                  </a:gsLst>
                  <a:lin ang="5400000" scaled="0"/>
                </a:gradFill>
              </a:rPr>
              <a:t>IaaS</a:t>
            </a:r>
            <a:endParaRPr lang="en-US" sz="2400" dirty="0" smtClean="0">
              <a:gradFill>
                <a:gsLst>
                  <a:gs pos="0">
                    <a:schemeClr val="tx1"/>
                  </a:gs>
                  <a:gs pos="86000">
                    <a:schemeClr val="tx1"/>
                  </a:gs>
                </a:gsLst>
                <a:lin ang="5400000" scaled="0"/>
              </a:gradFill>
            </a:endParaRPr>
          </a:p>
        </p:txBody>
      </p:sp>
      <p:sp>
        <p:nvSpPr>
          <p:cNvPr id="55" name="TextBox 54"/>
          <p:cNvSpPr txBox="1"/>
          <p:nvPr/>
        </p:nvSpPr>
        <p:spPr>
          <a:xfrm>
            <a:off x="10627055" y="3541489"/>
            <a:ext cx="633187" cy="369332"/>
          </a:xfrm>
          <a:prstGeom prst="rect">
            <a:avLst/>
          </a:prstGeom>
          <a:noFill/>
        </p:spPr>
        <p:txBody>
          <a:bodyPr wrap="none" lIns="0" tIns="0" rIns="0" bIns="0" rtlCol="0">
            <a:spAutoFit/>
          </a:bodyPr>
          <a:lstStyle/>
          <a:p>
            <a:r>
              <a:rPr lang="en-US" sz="2400" u="sng" dirty="0" err="1" smtClean="0">
                <a:gradFill>
                  <a:gsLst>
                    <a:gs pos="0">
                      <a:schemeClr val="tx1"/>
                    </a:gs>
                    <a:gs pos="86000">
                      <a:schemeClr val="tx1"/>
                    </a:gs>
                  </a:gsLst>
                  <a:lin ang="5400000" scaled="0"/>
                </a:gradFill>
              </a:rPr>
              <a:t>IaaS</a:t>
            </a:r>
            <a:endParaRPr lang="en-US" sz="2400" u="sng" dirty="0" smtClean="0">
              <a:gradFill>
                <a:gsLst>
                  <a:gs pos="0">
                    <a:schemeClr val="tx1"/>
                  </a:gs>
                  <a:gs pos="86000">
                    <a:schemeClr val="tx1"/>
                  </a:gs>
                </a:gsLst>
                <a:lin ang="5400000" scaled="0"/>
              </a:gradFill>
            </a:endParaRPr>
          </a:p>
        </p:txBody>
      </p:sp>
      <p:pic>
        <p:nvPicPr>
          <p:cNvPr id="94" name="Picture 16" descr="E:\files\DVD_Art_Sept-2-2010\Artwork_Imagery\Icons - Illustrations\_ VIRTUALIZATION ICONS\Application Virtual We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4003" y="3003457"/>
            <a:ext cx="668299" cy="56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388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Why Applications Need Identity</a:t>
            </a:r>
            <a:endParaRPr lang="en-US" dirty="0"/>
          </a:p>
        </p:txBody>
      </p:sp>
      <p:sp>
        <p:nvSpPr>
          <p:cNvPr id="4" name="Text Placeholder 3"/>
          <p:cNvSpPr>
            <a:spLocks noGrp="1"/>
          </p:cNvSpPr>
          <p:nvPr>
            <p:ph type="body" sz="quarter" idx="10"/>
          </p:nvPr>
        </p:nvSpPr>
        <p:spPr/>
        <p:txBody>
          <a:bodyPr/>
          <a:lstStyle/>
          <a:p>
            <a:r>
              <a:rPr lang="en-US" smtClean="0"/>
              <a:t>Identification and personalization</a:t>
            </a:r>
          </a:p>
          <a:p>
            <a:pPr lvl="1"/>
            <a:r>
              <a:rPr lang="en-US" smtClean="0"/>
              <a:t>“Hello &lt;your name&gt;”</a:t>
            </a:r>
            <a:br>
              <a:rPr lang="en-US" smtClean="0"/>
            </a:br>
            <a:endParaRPr lang="en-US" smtClean="0"/>
          </a:p>
          <a:p>
            <a:r>
              <a:rPr lang="en-US" smtClean="0"/>
              <a:t>Authentication</a:t>
            </a:r>
            <a:br>
              <a:rPr lang="en-US" smtClean="0"/>
            </a:br>
            <a:endParaRPr lang="en-US" smtClean="0"/>
          </a:p>
          <a:p>
            <a:r>
              <a:rPr lang="en-US" smtClean="0"/>
              <a:t>Authorization</a:t>
            </a:r>
            <a:br>
              <a:rPr lang="en-US" smtClean="0"/>
            </a:br>
            <a:endParaRPr lang="en-US" smtClean="0"/>
          </a:p>
          <a:p>
            <a:r>
              <a:rPr lang="en-US" smtClean="0"/>
              <a:t>Collaboration</a:t>
            </a:r>
          </a:p>
          <a:p>
            <a:pPr lvl="1"/>
            <a:r>
              <a:rPr lang="en-US" smtClean="0"/>
              <a:t>Global Address Lists, Distribution Lists</a:t>
            </a:r>
            <a:endParaRPr lang="en-US" dirty="0"/>
          </a:p>
        </p:txBody>
      </p:sp>
    </p:spTree>
    <p:extLst>
      <p:ext uri="{BB962C8B-B14F-4D97-AF65-F5344CB8AC3E}">
        <p14:creationId xmlns:p14="http://schemas.microsoft.com/office/powerpoint/2010/main" val="12948440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Identity Management Options</a:t>
            </a:r>
            <a:endParaRPr lang="en-US" dirty="0"/>
          </a:p>
        </p:txBody>
      </p:sp>
      <p:sp>
        <p:nvSpPr>
          <p:cNvPr id="3" name="Text Placeholder 2"/>
          <p:cNvSpPr>
            <a:spLocks noGrp="1"/>
          </p:cNvSpPr>
          <p:nvPr>
            <p:ph type="body" sz="quarter" idx="10"/>
          </p:nvPr>
        </p:nvSpPr>
        <p:spPr/>
        <p:txBody>
          <a:bodyPr/>
          <a:lstStyle/>
          <a:p>
            <a:r>
              <a:rPr lang="en-US" smtClean="0"/>
              <a:t>Use cloud service provider’s (CSP’s) IdM system</a:t>
            </a:r>
            <a:br>
              <a:rPr lang="en-US" smtClean="0"/>
            </a:br>
            <a:endParaRPr lang="en-US" smtClean="0"/>
          </a:p>
          <a:p>
            <a:r>
              <a:rPr lang="en-US" smtClean="0"/>
              <a:t>Synchronize on-premises identity store up to CSP</a:t>
            </a:r>
            <a:br>
              <a:rPr lang="en-US" smtClean="0"/>
            </a:br>
            <a:endParaRPr lang="en-US" smtClean="0"/>
          </a:p>
          <a:p>
            <a:r>
              <a:rPr lang="en-US" smtClean="0"/>
              <a:t>Federate identity from trusted third-party provider with CSP</a:t>
            </a:r>
            <a:br>
              <a:rPr lang="en-US" smtClean="0"/>
            </a:br>
            <a:endParaRPr lang="en-US" smtClean="0"/>
          </a:p>
          <a:p>
            <a:r>
              <a:rPr lang="en-US" smtClean="0"/>
              <a:t>Federate identity from on-premises directory with CSP</a:t>
            </a:r>
          </a:p>
          <a:p>
            <a:endParaRPr lang="en-US" dirty="0"/>
          </a:p>
        </p:txBody>
      </p:sp>
      <p:sp>
        <p:nvSpPr>
          <p:cNvPr id="4" name="Right Arrow 3"/>
          <p:cNvSpPr/>
          <p:nvPr/>
        </p:nvSpPr>
        <p:spPr bwMode="auto">
          <a:xfrm>
            <a:off x="12383" y="2468880"/>
            <a:ext cx="487680" cy="289560"/>
          </a:xfrm>
          <a:prstGeom prst="rightArrow">
            <a:avLst/>
          </a:prstGeom>
          <a:solidFill>
            <a:schemeClr val="accent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Right Arrow 4"/>
          <p:cNvSpPr/>
          <p:nvPr/>
        </p:nvSpPr>
        <p:spPr bwMode="auto">
          <a:xfrm>
            <a:off x="0" y="4457700"/>
            <a:ext cx="487680" cy="289560"/>
          </a:xfrm>
          <a:prstGeom prst="rightArrow">
            <a:avLst/>
          </a:prstGeom>
          <a:solidFill>
            <a:schemeClr val="accent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512505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Forefront Identity Manager 2010</a:t>
            </a:r>
            <a:endParaRPr lang="en-US" dirty="0"/>
          </a:p>
        </p:txBody>
      </p:sp>
      <p:sp>
        <p:nvSpPr>
          <p:cNvPr id="3" name="Text Placeholder 2"/>
          <p:cNvSpPr>
            <a:spLocks noGrp="1"/>
          </p:cNvSpPr>
          <p:nvPr>
            <p:ph type="body" sz="quarter" idx="10"/>
          </p:nvPr>
        </p:nvSpPr>
        <p:spPr/>
        <p:txBody>
          <a:bodyPr/>
          <a:lstStyle/>
          <a:p>
            <a:r>
              <a:rPr lang="en-US" smtClean="0"/>
              <a:t>Ensures accurate identity data is available to applications</a:t>
            </a:r>
            <a:br>
              <a:rPr lang="en-US" smtClean="0"/>
            </a:br>
            <a:endParaRPr lang="en-US" smtClean="0"/>
          </a:p>
          <a:p>
            <a:pPr lvl="1"/>
            <a:r>
              <a:rPr lang="en-US" smtClean="0"/>
              <a:t>Synchronizes users, groups across directories and databases</a:t>
            </a:r>
            <a:br>
              <a:rPr lang="en-US" smtClean="0"/>
            </a:br>
            <a:endParaRPr lang="en-US" smtClean="0"/>
          </a:p>
          <a:p>
            <a:pPr lvl="1"/>
            <a:r>
              <a:rPr lang="en-US" smtClean="0"/>
              <a:t>Automates provisioning and de-provisioning</a:t>
            </a:r>
            <a:br>
              <a:rPr lang="en-US" smtClean="0"/>
            </a:br>
            <a:endParaRPr lang="en-US" smtClean="0"/>
          </a:p>
          <a:p>
            <a:pPr lvl="1"/>
            <a:r>
              <a:rPr lang="en-US" smtClean="0"/>
              <a:t>Provides end user self-service experiences</a:t>
            </a:r>
            <a:br>
              <a:rPr lang="en-US" smtClean="0"/>
            </a:br>
            <a:endParaRPr lang="en-US" smtClean="0"/>
          </a:p>
          <a:p>
            <a:pPr lvl="1"/>
            <a:r>
              <a:rPr lang="en-US" smtClean="0"/>
              <a:t>Manages smart card lifecycle for stronger authentication</a:t>
            </a:r>
            <a:endParaRPr lang="en-US" dirty="0"/>
          </a:p>
        </p:txBody>
      </p:sp>
    </p:spTree>
    <p:extLst>
      <p:ext uri="{BB962C8B-B14F-4D97-AF65-F5344CB8AC3E}">
        <p14:creationId xmlns:p14="http://schemas.microsoft.com/office/powerpoint/2010/main" val="16161301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2|.5|49.8"/>
</p:tagLst>
</file>

<file path=ppt/tags/tag2.xml><?xml version="1.0" encoding="utf-8"?>
<p:tagLst xmlns:a="http://schemas.openxmlformats.org/drawingml/2006/main" xmlns:r="http://schemas.openxmlformats.org/officeDocument/2006/relationships" xmlns:p="http://schemas.openxmlformats.org/presentationml/2006/main">
  <p:tag name="TIMING" val="|30.7|.5|.5"/>
</p:tagLst>
</file>

<file path=ppt/tags/tag3.xml><?xml version="1.0" encoding="utf-8"?>
<p:tagLst xmlns:a="http://schemas.openxmlformats.org/drawingml/2006/main" xmlns:r="http://schemas.openxmlformats.org/officeDocument/2006/relationships" xmlns:p="http://schemas.openxmlformats.org/presentationml/2006/main">
  <p:tag name="TIMING" val="|39.3"/>
</p:tagLst>
</file>

<file path=ppt/tags/tag4.xml><?xml version="1.0" encoding="utf-8"?>
<p:tagLst xmlns:a="http://schemas.openxmlformats.org/drawingml/2006/main" xmlns:r="http://schemas.openxmlformats.org/officeDocument/2006/relationships" xmlns:p="http://schemas.openxmlformats.org/presentationml/2006/main">
  <p:tag name="TIMING" val="|46.9|13.6|1.5|1.5|1.5|2.9|1.5|1.5"/>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SIM358</Session_x0020_Cod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833E7-CDA5-4E4A-AF0B-36A91B78C9EF}">
  <ds:schemaRef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8b529f77-48ab-4581-b468-93f09345b8aa"/>
    <ds:schemaRef ds:uri="2295e2e7-0eeb-498e-8716-217bb2ee6ee3"/>
    <ds:schemaRef ds:uri="http://www.w3.org/XML/1998/namespace"/>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17850</TotalTime>
  <Words>1814</Words>
  <Application>Microsoft Office PowerPoint</Application>
  <PresentationFormat>Custom</PresentationFormat>
  <Paragraphs>304</Paragraphs>
  <Slides>57</Slides>
  <Notes>12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TENA11_BreakoutSession_Template_16x9_Final_05132011</vt:lpstr>
      <vt:lpstr>1_White with Consolas font for code slides</vt:lpstr>
      <vt:lpstr>Preparing Identities for Cloud Services with Microsoft Forefront Identity Manager</vt:lpstr>
      <vt:lpstr>Objective</vt:lpstr>
      <vt:lpstr>Agenda</vt:lpstr>
      <vt:lpstr>Cloud And Identity Management </vt:lpstr>
      <vt:lpstr>Cloud Terminology and Models</vt:lpstr>
      <vt:lpstr>Cloud Deployment Models</vt:lpstr>
      <vt:lpstr>Why Applications Need Identity</vt:lpstr>
      <vt:lpstr>Cloud Identity Management Options</vt:lpstr>
      <vt:lpstr>Forefront Identity Manager 2010</vt:lpstr>
      <vt:lpstr>Scenarios for Cloud Services with FIM</vt:lpstr>
      <vt:lpstr>First Scenario: Private Cloud</vt:lpstr>
      <vt:lpstr>Managing Infrastructure-as-a-Service</vt:lpstr>
      <vt:lpstr>Hyper-V </vt:lpstr>
      <vt:lpstr>System Center Virtual Machine Manager </vt:lpstr>
      <vt:lpstr>Enhancing Private Cloud with FIM</vt:lpstr>
      <vt:lpstr>First Scenario Example:  Configuring SC VMM</vt:lpstr>
      <vt:lpstr>PowerPoint Presentation</vt:lpstr>
      <vt:lpstr>PowerPoint Presentation</vt:lpstr>
      <vt:lpstr>PowerPoint Presentation</vt:lpstr>
      <vt:lpstr>PowerPoint Presentation</vt:lpstr>
      <vt:lpstr>PowerPoint Presentation</vt:lpstr>
      <vt:lpstr>Second Scenario: Office365</vt:lpstr>
      <vt:lpstr>Office 365 Identity Management Options</vt:lpstr>
      <vt:lpstr>Office 365 Directory Sync and Authentication for On-Premises Directory </vt:lpstr>
      <vt:lpstr>Migrating On-Premises to Office 365</vt:lpstr>
      <vt:lpstr>FIM and Office365</vt:lpstr>
      <vt:lpstr>Getting Identities Ready for Office 365</vt:lpstr>
      <vt:lpstr>Cleaning Identity Data – User Entries</vt:lpstr>
      <vt:lpstr>Cleaning Identity Data – User Attributes</vt:lpstr>
      <vt:lpstr>Cleaning Identity Data – User Principal Names</vt:lpstr>
      <vt:lpstr>Cleaning Identity Data – Groups</vt:lpstr>
      <vt:lpstr>PowerPoint Presentation</vt:lpstr>
      <vt:lpstr>Third Scenario:  Claims-aware Application</vt:lpstr>
      <vt:lpstr>Claims-Based Identity Software Components</vt:lpstr>
      <vt:lpstr>Claims Sources for ADFS</vt:lpstr>
      <vt:lpstr>Third Scenario Example: Managing Claim Values</vt:lpstr>
      <vt:lpstr>Example Application Deployment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SIM358: Preparing Identities for Cloud Services with Microsoft Forefront Identity Manager</dc:title>
  <dc:subject>Microsoft TechEd North America 2011</dc:subject>
  <dc:creator>Mark Wahl</dc:creator>
  <dc:description>Template Design: Jordan Cayabyab
Formatter: Sam Moore, Silver Fox Productions, Inc.
Event Date: May 16-19, 2011
Event Location: Atlanta
Audience Type: Developers, IT Pros</dc:description>
  <cp:lastModifiedBy>Shows</cp:lastModifiedBy>
  <cp:revision>41</cp:revision>
  <cp:lastPrinted>2011-04-27T19:15:13Z</cp:lastPrinted>
  <dcterms:created xsi:type="dcterms:W3CDTF">2011-04-15T16:27:01Z</dcterms:created>
  <dcterms:modified xsi:type="dcterms:W3CDTF">2011-05-17T16:52:34Z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