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wmf" ContentType="image/x-wmf"/>
  <Default Extension="rels" ContentType="application/vnd.openxmlformats-package.relationships+xml"/>
  <Default Extension="xml" ContentType="application/xml"/>
  <Default Extension="wdp" ContentType="image/vnd.ms-photo"/>
  <Default Extension="vml" ContentType="application/vnd.openxmlformats-officedocument.vmlDrawing"/>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41" r:id="rId4"/>
    <p:sldMasterId id="2147483761" r:id="rId5"/>
    <p:sldMasterId id="2147483764" r:id="rId6"/>
  </p:sldMasterIdLst>
  <p:notesMasterIdLst>
    <p:notesMasterId r:id="rId42"/>
  </p:notesMasterIdLst>
  <p:handoutMasterIdLst>
    <p:handoutMasterId r:id="rId43"/>
  </p:handoutMasterIdLst>
  <p:sldIdLst>
    <p:sldId id="322" r:id="rId7"/>
    <p:sldId id="370" r:id="rId8"/>
    <p:sldId id="392" r:id="rId9"/>
    <p:sldId id="394" r:id="rId10"/>
    <p:sldId id="395" r:id="rId11"/>
    <p:sldId id="396" r:id="rId12"/>
    <p:sldId id="397" r:id="rId13"/>
    <p:sldId id="402" r:id="rId14"/>
    <p:sldId id="399" r:id="rId15"/>
    <p:sldId id="401" r:id="rId16"/>
    <p:sldId id="403" r:id="rId17"/>
    <p:sldId id="404" r:id="rId18"/>
    <p:sldId id="405" r:id="rId19"/>
    <p:sldId id="407" r:id="rId20"/>
    <p:sldId id="408" r:id="rId21"/>
    <p:sldId id="409" r:id="rId22"/>
    <p:sldId id="410" r:id="rId23"/>
    <p:sldId id="411" r:id="rId24"/>
    <p:sldId id="412" r:id="rId25"/>
    <p:sldId id="413" r:id="rId26"/>
    <p:sldId id="414" r:id="rId27"/>
    <p:sldId id="415" r:id="rId28"/>
    <p:sldId id="416" r:id="rId29"/>
    <p:sldId id="417" r:id="rId30"/>
    <p:sldId id="418" r:id="rId31"/>
    <p:sldId id="419" r:id="rId32"/>
    <p:sldId id="387" r:id="rId33"/>
    <p:sldId id="420" r:id="rId34"/>
    <p:sldId id="388" r:id="rId35"/>
    <p:sldId id="422" r:id="rId36"/>
    <p:sldId id="423" r:id="rId37"/>
    <p:sldId id="424" r:id="rId38"/>
    <p:sldId id="425" r:id="rId39"/>
    <p:sldId id="426" r:id="rId40"/>
    <p:sldId id="319" r:id="rId41"/>
  </p:sldIdLst>
  <p:sldSz cx="12188825" cy="6858000"/>
  <p:notesSz cx="6858000" cy="9144000"/>
  <p:defaultTex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3C2F1"/>
    <a:srgbClr val="FFFFFF"/>
    <a:srgbClr val="000000"/>
    <a:srgbClr val="429A16"/>
    <a:srgbClr val="F8F57B"/>
    <a:srgbClr val="59D01E"/>
    <a:srgbClr val="ACE58F"/>
    <a:srgbClr val="292929"/>
    <a:srgbClr val="333333"/>
    <a:srgbClr val="F6AE1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2856" autoAdjust="0"/>
    <p:restoredTop sz="96163" autoAdjust="0"/>
  </p:normalViewPr>
  <p:slideViewPr>
    <p:cSldViewPr snapToGrid="0">
      <p:cViewPr varScale="1">
        <p:scale>
          <a:sx n="61" d="100"/>
          <a:sy n="61" d="100"/>
        </p:scale>
        <p:origin x="-1434" y="-84"/>
      </p:cViewPr>
      <p:guideLst>
        <p:guide orient="horz" pos="144"/>
        <p:guide orient="horz" pos="1200"/>
        <p:guide orient="horz" pos="2736"/>
        <p:guide orient="horz" pos="4176"/>
        <p:guide orient="horz" pos="1488"/>
        <p:guide orient="horz" pos="912"/>
        <p:guide pos="3839"/>
        <p:guide pos="327"/>
        <p:guide pos="1190"/>
        <p:guide pos="7350"/>
        <p:guide pos="7063"/>
        <p:guide pos="611"/>
      </p:guideLst>
    </p:cSldViewPr>
  </p:slideViewPr>
  <p:outlineViewPr>
    <p:cViewPr>
      <p:scale>
        <a:sx n="33" d="100"/>
        <a:sy n="33" d="100"/>
      </p:scale>
      <p:origin x="0" y="6060"/>
    </p:cViewPr>
  </p:outlineViewPr>
  <p:notesTextViewPr>
    <p:cViewPr>
      <p:scale>
        <a:sx n="100" d="100"/>
        <a:sy n="100" d="100"/>
      </p:scale>
      <p:origin x="0" y="0"/>
    </p:cViewPr>
  </p:notesTextViewPr>
  <p:sorterViewPr>
    <p:cViewPr>
      <p:scale>
        <a:sx n="25" d="100"/>
        <a:sy n="25" d="100"/>
      </p:scale>
      <p:origin x="0" y="0"/>
    </p:cViewPr>
  </p:sorterViewPr>
  <p:notesViewPr>
    <p:cSldViewPr snapToGrid="0" showGuides="1">
      <p:cViewPr>
        <p:scale>
          <a:sx n="148" d="100"/>
          <a:sy n="148" d="100"/>
        </p:scale>
        <p:origin x="-1686" y="-7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slide" Target="slides/slide33.xml"/><Relationship Id="rId3" Type="http://schemas.openxmlformats.org/officeDocument/2006/relationships/customXml" Target="../customXml/item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notesMaster" Target="notesMasters/notesMaster1.xml"/><Relationship Id="rId47" Type="http://schemas.openxmlformats.org/officeDocument/2006/relationships/tableStyles" Target="tableStyles.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41" Type="http://schemas.openxmlformats.org/officeDocument/2006/relationships/slide" Target="slides/slide35.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handoutMaster" Target="handoutMasters/handout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1.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1.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21.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21.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21.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28.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21.emf"/></Relationships>
</file>

<file path=ppt/drawings/_rels/vmlDrawing8.vml.rels><?xml version="1.0" encoding="UTF-8" standalone="yes"?>
<Relationships xmlns="http://schemas.openxmlformats.org/package/2006/relationships"><Relationship Id="rId2" Type="http://schemas.openxmlformats.org/officeDocument/2006/relationships/image" Target="../media/image28.emf"/><Relationship Id="rId1" Type="http://schemas.openxmlformats.org/officeDocument/2006/relationships/image" Target="../media/image21.emf"/></Relationships>
</file>

<file path=ppt/drawings/_rels/vmlDrawing9.vml.rels><?xml version="1.0" encoding="UTF-8" standalone="yes"?>
<Relationships xmlns="http://schemas.openxmlformats.org/package/2006/relationships"><Relationship Id="rId2" Type="http://schemas.openxmlformats.org/officeDocument/2006/relationships/image" Target="../media/image21.emf"/><Relationship Id="rId1" Type="http://schemas.openxmlformats.org/officeDocument/2006/relationships/image" Target="../media/image28.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err="1" smtClean="0">
                <a:latin typeface="Segoe UI" pitchFamily="34" charset="0"/>
              </a:rPr>
              <a:t>TechEd</a:t>
            </a:r>
            <a:r>
              <a:rPr lang="en-US" dirty="0" smtClean="0">
                <a:latin typeface="Segoe UI" pitchFamily="34" charset="0"/>
              </a:rPr>
              <a:t> 2011</a:t>
            </a:r>
            <a:endParaRPr lang="en-US" dirty="0">
              <a:latin typeface="Segoe UI" pitchFamily="34" charset="0"/>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C3F5198-D814-4F07-A84F-942E63C84983}" type="datetimeFigureOut">
              <a:rPr lang="en-US" smtClean="0">
                <a:latin typeface="Segoe UI" pitchFamily="34" charset="0"/>
              </a:rPr>
              <a:pPr/>
              <a:t>5/18/2011</a:t>
            </a:fld>
            <a:endParaRPr lang="en-US" dirty="0">
              <a:latin typeface="Segoe UI" pitchFamily="34" charset="0"/>
            </a:endParaRPr>
          </a:p>
        </p:txBody>
      </p:sp>
      <p:sp>
        <p:nvSpPr>
          <p:cNvPr id="4" name="Footer Placeholder 3"/>
          <p:cNvSpPr>
            <a:spLocks noGrp="1"/>
          </p:cNvSpPr>
          <p:nvPr>
            <p:ph type="ftr" sz="quarter" idx="2"/>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p:txBody>
      </p:sp>
      <p:sp>
        <p:nvSpPr>
          <p:cNvPr id="5" name="Slide Number Placeholder 4"/>
          <p:cNvSpPr>
            <a:spLocks noGrp="1"/>
          </p:cNvSpPr>
          <p:nvPr>
            <p:ph type="sldNum" sz="quarter" idx="3"/>
          </p:nvPr>
        </p:nvSpPr>
        <p:spPr>
          <a:xfrm>
            <a:off x="6248399" y="8685213"/>
            <a:ext cx="608013" cy="457200"/>
          </a:xfrm>
          <a:prstGeom prst="rect">
            <a:avLst/>
          </a:prstGeom>
        </p:spPr>
        <p:txBody>
          <a:bodyPr vert="horz" lIns="91440" tIns="45720" rIns="91440" bIns="45720" rtlCol="0" anchor="b"/>
          <a:lstStyle>
            <a:lvl1pPr algn="r">
              <a:defRPr sz="1200"/>
            </a:lvl1pPr>
          </a:lstStyle>
          <a:p>
            <a:fld id="{8980CB99-47E3-46F4-AAEB-3919FBEFC014}" type="slidenum">
              <a:rPr lang="en-US" smtClean="0">
                <a:latin typeface="Segoe UI" pitchFamily="34" charset="0"/>
              </a:rPr>
              <a:pPr/>
              <a:t>‹#›</a:t>
            </a:fld>
            <a:endParaRPr lang="en-US" dirty="0">
              <a:latin typeface="Segoe UI" pitchFamily="34" charset="0"/>
            </a:endParaRPr>
          </a:p>
        </p:txBody>
      </p:sp>
    </p:spTree>
    <p:extLst>
      <p:ext uri="{BB962C8B-B14F-4D97-AF65-F5344CB8AC3E}">
        <p14:creationId xmlns:p14="http://schemas.microsoft.com/office/powerpoint/2010/main" val="120796643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err="1" smtClean="0"/>
              <a:t>TechEd</a:t>
            </a:r>
            <a:r>
              <a:rPr lang="en-US" dirty="0" smtClean="0"/>
              <a:t> 2011</a:t>
            </a:r>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7C3FBCD4-166E-446F-AF18-7D4A0CF9AEF6}" type="datetimeFigureOut">
              <a:rPr lang="en-US" smtClean="0"/>
              <a:pPr/>
              <a:t>5/18/2011</a:t>
            </a:fld>
            <a:endParaRPr lang="en-US" dirty="0"/>
          </a:p>
        </p:txBody>
      </p:sp>
      <p:sp>
        <p:nvSpPr>
          <p:cNvPr id="4" name="Slide Image Placeholder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0" y="8685213"/>
            <a:ext cx="6172200" cy="457200"/>
          </a:xfrm>
          <a:prstGeom prst="rect">
            <a:avLst/>
          </a:prstGeom>
        </p:spPr>
        <p:txBody>
          <a:bodyPr vert="horz" lIns="91440" tIns="45720" rIns="91440" bIns="45720" rtlCol="0" anchor="b"/>
          <a:lstStyle>
            <a:lvl1pPr algn="l">
              <a:defRPr sz="500">
                <a:latin typeface="Segoe" pitchFamily="34" charset="0"/>
              </a:defRPr>
            </a:lvl1pPr>
          </a:lstStyle>
          <a:p>
            <a:r>
              <a:rPr lang="en-US" dirty="0"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p:txBody>
      </p:sp>
      <p:sp>
        <p:nvSpPr>
          <p:cNvPr id="7" name="Slide Number Placeholder 6"/>
          <p:cNvSpPr>
            <a:spLocks noGrp="1"/>
          </p:cNvSpPr>
          <p:nvPr>
            <p:ph type="sldNum" sz="quarter" idx="5"/>
          </p:nvPr>
        </p:nvSpPr>
        <p:spPr>
          <a:xfrm>
            <a:off x="6172199" y="8685213"/>
            <a:ext cx="684213" cy="457200"/>
          </a:xfrm>
          <a:prstGeom prst="rect">
            <a:avLst/>
          </a:prstGeom>
        </p:spPr>
        <p:txBody>
          <a:bodyPr vert="horz" lIns="91440" tIns="45720" rIns="91440" bIns="45720" rtlCol="0" anchor="b"/>
          <a:lstStyle>
            <a:lvl1pPr algn="r">
              <a:defRPr sz="1200">
                <a:latin typeface="Segoe UI" pitchFamily="34" charset="0"/>
              </a:defRPr>
            </a:lvl1pPr>
          </a:lstStyle>
          <a:p>
            <a:fld id="{8B263312-38AA-4E1E-B2B5-0F8F122B24FE}" type="slidenum">
              <a:rPr lang="en-US" smtClean="0"/>
              <a:pPr/>
              <a:t>‹#›</a:t>
            </a:fld>
            <a:endParaRPr lang="en-US" dirty="0"/>
          </a:p>
        </p:txBody>
      </p:sp>
    </p:spTree>
    <p:extLst>
      <p:ext uri="{BB962C8B-B14F-4D97-AF65-F5344CB8AC3E}">
        <p14:creationId xmlns:p14="http://schemas.microsoft.com/office/powerpoint/2010/main" val="2252895765"/>
      </p:ext>
    </p:extLst>
  </p:cSld>
  <p:clrMap bg1="lt1" tx1="dk1" bg2="lt2" tx2="dk2" accent1="accent1" accent2="accent2" accent3="accent3" accent4="accent4" accent5="accent5" accent6="accent6" hlink="hlink" folHlink="folHlink"/>
  <p:notesStyle>
    <a:lvl1pPr marL="0" algn="l" defTabSz="914363" rtl="0" eaLnBrk="1" latinLnBrk="0" hangingPunct="1">
      <a:lnSpc>
        <a:spcPct val="90000"/>
      </a:lnSpc>
      <a:spcAft>
        <a:spcPts val="333"/>
      </a:spcAft>
      <a:defRPr sz="900" kern="1200">
        <a:solidFill>
          <a:schemeClr val="tx1"/>
        </a:solidFill>
        <a:latin typeface="Segoe UI" pitchFamily="34" charset="0"/>
        <a:ea typeface="+mn-ea"/>
        <a:cs typeface="+mn-cs"/>
      </a:defRPr>
    </a:lvl1pPr>
    <a:lvl2pPr marL="212981" indent="-105829" algn="l" defTabSz="914363"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2pPr>
    <a:lvl3pPr marL="328070" indent="-115090" algn="l" defTabSz="914363"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3pPr>
    <a:lvl4pPr marL="482846" indent="-146838" algn="l" defTabSz="914363"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4pPr>
    <a:lvl5pPr marL="615132" indent="-115090" algn="l" defTabSz="914363"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5pPr>
    <a:lvl6pPr marL="2285909" algn="l" defTabSz="914363" rtl="0" eaLnBrk="1" latinLnBrk="0" hangingPunct="1">
      <a:defRPr sz="1200" kern="1200">
        <a:solidFill>
          <a:schemeClr val="tx1"/>
        </a:solidFill>
        <a:latin typeface="+mn-lt"/>
        <a:ea typeface="+mn-ea"/>
        <a:cs typeface="+mn-cs"/>
      </a:defRPr>
    </a:lvl6pPr>
    <a:lvl7pPr marL="2743090" algn="l" defTabSz="914363" rtl="0" eaLnBrk="1" latinLnBrk="0" hangingPunct="1">
      <a:defRPr sz="1200" kern="1200">
        <a:solidFill>
          <a:schemeClr val="tx1"/>
        </a:solidFill>
        <a:latin typeface="+mn-lt"/>
        <a:ea typeface="+mn-ea"/>
        <a:cs typeface="+mn-cs"/>
      </a:defRPr>
    </a:lvl7pPr>
    <a:lvl8pPr marL="3200272" algn="l" defTabSz="914363" rtl="0" eaLnBrk="1" latinLnBrk="0" hangingPunct="1">
      <a:defRPr sz="1200" kern="1200">
        <a:solidFill>
          <a:schemeClr val="tx1"/>
        </a:solidFill>
        <a:latin typeface="+mn-lt"/>
        <a:ea typeface="+mn-ea"/>
        <a:cs typeface="+mn-cs"/>
      </a:defRPr>
    </a:lvl8pPr>
    <a:lvl9pPr marL="3657454" algn="l" defTabSz="914363"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5/18/2011 6:49 PM</a:t>
            </a:fld>
            <a:endParaRPr lang="en-US" dirty="0"/>
          </a:p>
        </p:txBody>
      </p:sp>
      <p:sp>
        <p:nvSpPr>
          <p:cNvPr id="6" name="Footer Placeholder 5"/>
          <p:cNvSpPr>
            <a:spLocks noGrp="1"/>
          </p:cNvSpPr>
          <p:nvPr>
            <p:ph type="ftr" sz="quarter" idx="12"/>
          </p:nvPr>
        </p:nvSpPr>
        <p:spPr>
          <a:xfrm>
            <a:off x="0" y="8685213"/>
            <a:ext cx="6172200" cy="457200"/>
          </a:xfrm>
        </p:spPr>
        <p:txBody>
          <a:bodyPr/>
          <a:lstStyle/>
          <a:p>
            <a:r>
              <a:rPr lang="en-US" sz="500"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a:p>
            <a:endParaRPr lang="en-US" sz="500" dirty="0">
              <a:latin typeface="Segoe UI" pitchFamily="34" charset="0"/>
            </a:endParaRPr>
          </a:p>
        </p:txBody>
      </p:sp>
      <p:sp>
        <p:nvSpPr>
          <p:cNvPr id="7" name="Slide Number Placeholder 6"/>
          <p:cNvSpPr>
            <a:spLocks noGrp="1"/>
          </p:cNvSpPr>
          <p:nvPr>
            <p:ph type="sldNum" sz="quarter" idx="13"/>
          </p:nvPr>
        </p:nvSpPr>
        <p:spPr>
          <a:xfrm>
            <a:off x="6172199" y="8685213"/>
            <a:ext cx="684213" cy="457200"/>
          </a:xfrm>
        </p:spPr>
        <p:txBody>
          <a:bodyPr/>
          <a:lstStyle/>
          <a:p>
            <a:fld id="{EC87E0CF-87F6-4B58-B8B8-DCAB2DAAF3CA}" type="slidenum">
              <a:rPr lang="en-US" smtClean="0"/>
              <a:pPr/>
              <a:t>1</a:t>
            </a:fld>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33</a:t>
            </a:fld>
            <a:endParaRPr lang="en-US" dirty="0">
              <a:solidFill>
                <a:prstClr val="black"/>
              </a:solidFill>
            </a:endParaRPr>
          </a:p>
        </p:txBody>
      </p:sp>
      <p:sp>
        <p:nvSpPr>
          <p:cNvPr id="5" name="Header Placeholder 3"/>
          <p:cNvSpPr>
            <a:spLocks noGrp="1"/>
          </p:cNvSpPr>
          <p:nvPr>
            <p:ph type="hdr" sz="quarter"/>
          </p:nvPr>
        </p:nvSpPr>
        <p:spPr>
          <a:xfrm>
            <a:off x="0" y="0"/>
            <a:ext cx="2971800" cy="457200"/>
          </a:xfrm>
        </p:spPr>
        <p:txBody>
          <a:bodyPr/>
          <a:lstStyle/>
          <a:p>
            <a:r>
              <a:rPr lang="en-US" dirty="0" smtClean="0">
                <a:solidFill>
                  <a:prstClr val="black"/>
                </a:solidFill>
              </a:rPr>
              <a:t>Tech Ed North America 2010</a:t>
            </a:r>
            <a:endParaRPr lang="en-US" dirty="0">
              <a:solidFill>
                <a:prstClr val="black"/>
              </a:solidFill>
            </a:endParaRPr>
          </a:p>
        </p:txBody>
      </p:sp>
      <p:sp>
        <p:nvSpPr>
          <p:cNvPr id="6" name="Date Placeholder 4"/>
          <p:cNvSpPr>
            <a:spLocks noGrp="1"/>
          </p:cNvSpPr>
          <p:nvPr>
            <p:ph type="dt" idx="1"/>
          </p:nvPr>
        </p:nvSpPr>
        <p:spPr>
          <a:xfrm>
            <a:off x="3884613" y="0"/>
            <a:ext cx="2971800" cy="457200"/>
          </a:xfrm>
        </p:spPr>
        <p:txBody>
          <a:bodyPr/>
          <a:lstStyle/>
          <a:p>
            <a:fld id="{81331B57-0BE5-4F82-AA58-76F53EFF3ADA}" type="datetime8">
              <a:rPr lang="en-US" smtClean="0">
                <a:solidFill>
                  <a:prstClr val="black"/>
                </a:solidFill>
              </a:rPr>
              <a:pPr/>
              <a:t>5/18/2011 6:49 PM</a:t>
            </a:fld>
            <a:endParaRPr lang="en-US" dirty="0">
              <a:solidFill>
                <a:prstClr val="black"/>
              </a:solidFill>
            </a:endParaRPr>
          </a:p>
        </p:txBody>
      </p:sp>
      <p:sp>
        <p:nvSpPr>
          <p:cNvPr id="7" name="Footer Placeholder 5"/>
          <p:cNvSpPr>
            <a:spLocks noGrp="1"/>
          </p:cNvSpPr>
          <p:nvPr>
            <p:ph type="ftr" sz="quarter" idx="4"/>
          </p:nvPr>
        </p:nvSpPr>
        <p:spPr>
          <a:xfrm>
            <a:off x="0" y="8685213"/>
            <a:ext cx="6172200" cy="457200"/>
          </a:xfrm>
        </p:spPr>
        <p:txBody>
          <a:bodyPr/>
          <a:lstStyle/>
          <a:p>
            <a:r>
              <a:rPr lang="en-US" dirty="0" smtClean="0">
                <a:solidFill>
                  <a:prstClr val="black"/>
                </a:solidFill>
              </a:rPr>
              <a:t>© 2010 Microsoft Corporation. All rights reserved. Microsoft, Windows, Windows Vista and other product names are or may be registered trademarks and/or trademarks in the U.S. and/or other countries.</a:t>
            </a:r>
          </a:p>
          <a:p>
            <a:r>
              <a:rPr lang="en-US" dirty="0" smtClean="0">
                <a:solidFill>
                  <a:prstClr val="black"/>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prstClr val="black"/>
                </a:solidFill>
              </a:rPr>
            </a:br>
            <a:r>
              <a:rPr lang="en-US" dirty="0" smtClean="0">
                <a:solidFill>
                  <a:prstClr val="black"/>
                </a:solidFill>
              </a:rPr>
              <a:t>MICROSOFT MAKES NO WARRANTIES, EXPRESS, IMPLIED OR STATUTORY, AS TO THE INFORMATION IN THIS PRESENTATION.</a:t>
            </a:r>
          </a:p>
          <a:p>
            <a:endParaRPr lang="en-US" dirty="0">
              <a:solidFill>
                <a:prstClr val="black"/>
              </a:solidFil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34</a:t>
            </a:fld>
            <a:endParaRPr lang="en-US" dirty="0">
              <a:solidFill>
                <a:prstClr val="black"/>
              </a:solidFill>
            </a:endParaRPr>
          </a:p>
        </p:txBody>
      </p:sp>
      <p:sp>
        <p:nvSpPr>
          <p:cNvPr id="5" name="Header Placeholder 3"/>
          <p:cNvSpPr>
            <a:spLocks noGrp="1"/>
          </p:cNvSpPr>
          <p:nvPr>
            <p:ph type="hdr" sz="quarter"/>
          </p:nvPr>
        </p:nvSpPr>
        <p:spPr>
          <a:xfrm>
            <a:off x="0" y="0"/>
            <a:ext cx="2971800" cy="457200"/>
          </a:xfrm>
        </p:spPr>
        <p:txBody>
          <a:bodyPr/>
          <a:lstStyle/>
          <a:p>
            <a:r>
              <a:rPr lang="en-US" dirty="0" smtClean="0">
                <a:solidFill>
                  <a:prstClr val="black"/>
                </a:solidFill>
              </a:rPr>
              <a:t>Tech Ed North America 2010</a:t>
            </a:r>
            <a:endParaRPr lang="en-US" dirty="0">
              <a:solidFill>
                <a:prstClr val="black"/>
              </a:solidFill>
            </a:endParaRPr>
          </a:p>
        </p:txBody>
      </p:sp>
      <p:sp>
        <p:nvSpPr>
          <p:cNvPr id="6" name="Date Placeholder 4"/>
          <p:cNvSpPr>
            <a:spLocks noGrp="1"/>
          </p:cNvSpPr>
          <p:nvPr>
            <p:ph type="dt" idx="1"/>
          </p:nvPr>
        </p:nvSpPr>
        <p:spPr>
          <a:xfrm>
            <a:off x="3884613" y="0"/>
            <a:ext cx="2971800" cy="457200"/>
          </a:xfrm>
        </p:spPr>
        <p:txBody>
          <a:bodyPr/>
          <a:lstStyle/>
          <a:p>
            <a:fld id="{81331B57-0BE5-4F82-AA58-76F53EFF3ADA}" type="datetime8">
              <a:rPr lang="en-US" smtClean="0">
                <a:solidFill>
                  <a:prstClr val="black"/>
                </a:solidFill>
              </a:rPr>
              <a:pPr/>
              <a:t>5/18/2011 6:49 PM</a:t>
            </a:fld>
            <a:endParaRPr lang="en-US" dirty="0">
              <a:solidFill>
                <a:prstClr val="black"/>
              </a:solidFill>
            </a:endParaRPr>
          </a:p>
        </p:txBody>
      </p:sp>
      <p:sp>
        <p:nvSpPr>
          <p:cNvPr id="7" name="Footer Placeholder 5"/>
          <p:cNvSpPr>
            <a:spLocks noGrp="1"/>
          </p:cNvSpPr>
          <p:nvPr>
            <p:ph type="ftr" sz="quarter" idx="4"/>
          </p:nvPr>
        </p:nvSpPr>
        <p:spPr>
          <a:xfrm>
            <a:off x="0" y="8685213"/>
            <a:ext cx="6172200" cy="457200"/>
          </a:xfrm>
        </p:spPr>
        <p:txBody>
          <a:bodyPr/>
          <a:lstStyle/>
          <a:p>
            <a:r>
              <a:rPr lang="en-US" dirty="0" smtClean="0">
                <a:solidFill>
                  <a:prstClr val="black"/>
                </a:solidFill>
              </a:rPr>
              <a:t>© 2010 Microsoft Corporation. All rights reserved. Microsoft, Windows, Windows Vista and other product names are or may be registered trademarks and/or trademarks in the U.S. and/or other countries.</a:t>
            </a:r>
          </a:p>
          <a:p>
            <a:r>
              <a:rPr lang="en-US" dirty="0" smtClean="0">
                <a:solidFill>
                  <a:prstClr val="black"/>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prstClr val="black"/>
                </a:solidFill>
              </a:rPr>
            </a:br>
            <a:r>
              <a:rPr lang="en-US" dirty="0" smtClean="0">
                <a:solidFill>
                  <a:prstClr val="black"/>
                </a:solidFill>
              </a:rPr>
              <a:t>MICROSOFT MAKES NO WARRANTIES, EXPRESS, IMPLIED OR STATUTORY, AS TO THE INFORMATION IN THIS PRESENTATION.</a:t>
            </a:r>
          </a:p>
          <a:p>
            <a:endParaRPr lang="en-US" dirty="0">
              <a:solidFill>
                <a:prstClr val="black"/>
              </a:solidFill>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pPr/>
              <a:t>35</a:t>
            </a:fld>
            <a:endParaRPr lang="en-US" dirty="0"/>
          </a:p>
        </p:txBody>
      </p:sp>
    </p:spTree>
    <p:extLst>
      <p:ext uri="{BB962C8B-B14F-4D97-AF65-F5344CB8AC3E}">
        <p14:creationId xmlns:p14="http://schemas.microsoft.com/office/powerpoint/2010/main" val="215323138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4</a:t>
            </a:fld>
            <a:endParaRPr lang="en-US" dirty="0"/>
          </a:p>
        </p:txBody>
      </p:sp>
    </p:spTree>
    <p:extLst>
      <p:ext uri="{BB962C8B-B14F-4D97-AF65-F5344CB8AC3E}">
        <p14:creationId xmlns:p14="http://schemas.microsoft.com/office/powerpoint/2010/main" val="256107221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5/18/2011 6:49 PM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5</a:t>
            </a:fld>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5/18/2011 6:49 PM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17</a:t>
            </a:fld>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5/18/2011 6:49 PM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20</a:t>
            </a:fld>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5/18/2011 6:49 PM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25</a:t>
            </a:fld>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pPr/>
              <a:t>30</a:t>
            </a:fld>
            <a:endParaRPr lang="en-US" dirty="0"/>
          </a:p>
        </p:txBody>
      </p:sp>
      <p:sp>
        <p:nvSpPr>
          <p:cNvPr id="5" name="Header Placeholder 3"/>
          <p:cNvSpPr>
            <a:spLocks noGrp="1"/>
          </p:cNvSpPr>
          <p:nvPr>
            <p:ph type="hdr" sz="quarter"/>
          </p:nvPr>
        </p:nvSpPr>
        <p:spPr>
          <a:xfrm>
            <a:off x="0" y="0"/>
            <a:ext cx="2971800" cy="457200"/>
          </a:xfrm>
        </p:spPr>
        <p:txBody>
          <a:bodyPr/>
          <a:lstStyle/>
          <a:p>
            <a:r>
              <a:rPr lang="en-US" dirty="0" smtClean="0"/>
              <a:t>Tech Ed North America 2010</a:t>
            </a:r>
            <a:endParaRPr lang="en-US" dirty="0"/>
          </a:p>
        </p:txBody>
      </p:sp>
      <p:sp>
        <p:nvSpPr>
          <p:cNvPr id="6" name="Date Placeholder 4"/>
          <p:cNvSpPr>
            <a:spLocks noGrp="1"/>
          </p:cNvSpPr>
          <p:nvPr>
            <p:ph type="dt" idx="1"/>
          </p:nvPr>
        </p:nvSpPr>
        <p:spPr>
          <a:xfrm>
            <a:off x="3884613" y="0"/>
            <a:ext cx="2971800" cy="457200"/>
          </a:xfrm>
        </p:spPr>
        <p:txBody>
          <a:bodyPr/>
          <a:lstStyle/>
          <a:p>
            <a:fld id="{81331B57-0BE5-4F82-AA58-76F53EFF3ADA}" type="datetime8">
              <a:rPr lang="en-US" smtClean="0"/>
              <a:pPr/>
              <a:t>5/18/2011 6:49 PM</a:t>
            </a:fld>
            <a:endParaRPr lang="en-US" dirty="0"/>
          </a:p>
        </p:txBody>
      </p:sp>
      <p:sp>
        <p:nvSpPr>
          <p:cNvPr id="7" name="Footer Placeholder 5"/>
          <p:cNvSpPr>
            <a:spLocks noGrp="1"/>
          </p:cNvSpPr>
          <p:nvPr>
            <p:ph type="ftr" sz="quarter" idx="4"/>
          </p:nvPr>
        </p:nvSpPr>
        <p:spPr>
          <a:xfrm>
            <a:off x="0" y="8685213"/>
            <a:ext cx="6172200" cy="457200"/>
          </a:xfrm>
        </p:spPr>
        <p:txBody>
          <a:bodyPr/>
          <a:lstStyle/>
          <a:p>
            <a:r>
              <a:rPr lang="en-US" dirty="0" smtClean="0"/>
              <a:t>© 2010 Microsoft Corporation. All rights reserved. Microsoft, Windows, Windows Vista and other product names are or may be registered trademarks and/or trademarks in the U.S. and/or other countries.</a:t>
            </a:r>
          </a:p>
          <a:p>
            <a:r>
              <a:rPr lang="en-US" dirty="0"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br>
            <a:r>
              <a:rPr lang="en-US" dirty="0" smtClean="0"/>
              <a:t>MICROSOFT MAKES NO WARRANTIES, EXPRESS, IMPLIED OR STATUTORY, AS TO THE INFORMATION IN THIS PRESENTATION.</a:t>
            </a:r>
          </a:p>
          <a:p>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31</a:t>
            </a:fld>
            <a:endParaRPr lang="en-US" dirty="0">
              <a:solidFill>
                <a:prstClr val="black"/>
              </a:solidFill>
            </a:endParaRPr>
          </a:p>
        </p:txBody>
      </p:sp>
      <p:sp>
        <p:nvSpPr>
          <p:cNvPr id="5" name="Header Placeholder 3"/>
          <p:cNvSpPr>
            <a:spLocks noGrp="1"/>
          </p:cNvSpPr>
          <p:nvPr>
            <p:ph type="hdr" sz="quarter"/>
          </p:nvPr>
        </p:nvSpPr>
        <p:spPr>
          <a:xfrm>
            <a:off x="0" y="0"/>
            <a:ext cx="2971800" cy="457200"/>
          </a:xfrm>
        </p:spPr>
        <p:txBody>
          <a:bodyPr/>
          <a:lstStyle/>
          <a:p>
            <a:r>
              <a:rPr lang="en-US" dirty="0" smtClean="0">
                <a:solidFill>
                  <a:prstClr val="black"/>
                </a:solidFill>
              </a:rPr>
              <a:t>Tech Ed North America 2010</a:t>
            </a:r>
            <a:endParaRPr lang="en-US" dirty="0">
              <a:solidFill>
                <a:prstClr val="black"/>
              </a:solidFill>
            </a:endParaRPr>
          </a:p>
        </p:txBody>
      </p:sp>
      <p:sp>
        <p:nvSpPr>
          <p:cNvPr id="6" name="Date Placeholder 4"/>
          <p:cNvSpPr>
            <a:spLocks noGrp="1"/>
          </p:cNvSpPr>
          <p:nvPr>
            <p:ph type="dt" idx="1"/>
          </p:nvPr>
        </p:nvSpPr>
        <p:spPr>
          <a:xfrm>
            <a:off x="3884613" y="0"/>
            <a:ext cx="2971800" cy="457200"/>
          </a:xfrm>
        </p:spPr>
        <p:txBody>
          <a:bodyPr/>
          <a:lstStyle/>
          <a:p>
            <a:fld id="{81331B57-0BE5-4F82-AA58-76F53EFF3ADA}" type="datetime8">
              <a:rPr lang="en-US" smtClean="0">
                <a:solidFill>
                  <a:prstClr val="black"/>
                </a:solidFill>
              </a:rPr>
              <a:pPr/>
              <a:t>5/18/2011 6:49 PM</a:t>
            </a:fld>
            <a:endParaRPr lang="en-US" dirty="0">
              <a:solidFill>
                <a:prstClr val="black"/>
              </a:solidFill>
            </a:endParaRPr>
          </a:p>
        </p:txBody>
      </p:sp>
      <p:sp>
        <p:nvSpPr>
          <p:cNvPr id="7" name="Footer Placeholder 5"/>
          <p:cNvSpPr>
            <a:spLocks noGrp="1"/>
          </p:cNvSpPr>
          <p:nvPr>
            <p:ph type="ftr" sz="quarter" idx="4"/>
          </p:nvPr>
        </p:nvSpPr>
        <p:spPr>
          <a:xfrm>
            <a:off x="0" y="8685213"/>
            <a:ext cx="6172200" cy="457200"/>
          </a:xfrm>
        </p:spPr>
        <p:txBody>
          <a:bodyPr/>
          <a:lstStyle/>
          <a:p>
            <a:r>
              <a:rPr lang="en-US" dirty="0" smtClean="0">
                <a:solidFill>
                  <a:prstClr val="black"/>
                </a:solidFill>
              </a:rPr>
              <a:t>© 2010 Microsoft Corporation. All rights reserved. Microsoft, Windows, Windows Vista and other product names are or may be registered trademarks and/or trademarks in the U.S. and/or other countries.</a:t>
            </a:r>
          </a:p>
          <a:p>
            <a:r>
              <a:rPr lang="en-US" dirty="0" smtClean="0">
                <a:solidFill>
                  <a:prstClr val="black"/>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prstClr val="black"/>
                </a:solidFill>
              </a:rPr>
            </a:br>
            <a:r>
              <a:rPr lang="en-US" dirty="0" smtClean="0">
                <a:solidFill>
                  <a:prstClr val="black"/>
                </a:solidFill>
              </a:rPr>
              <a:t>MICROSOFT MAKES NO WARRANTIES, EXPRESS, IMPLIED OR STATUTORY, AS TO THE INFORMATION IN THIS PRESENTATION.</a:t>
            </a:r>
          </a:p>
          <a:p>
            <a:endParaRPr lang="en-US" dirty="0">
              <a:solidFill>
                <a:prstClr val="black"/>
              </a:solidFil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32</a:t>
            </a:fld>
            <a:endParaRPr lang="en-US" dirty="0">
              <a:solidFill>
                <a:prstClr val="black"/>
              </a:solidFill>
            </a:endParaRPr>
          </a:p>
        </p:txBody>
      </p:sp>
      <p:sp>
        <p:nvSpPr>
          <p:cNvPr id="5" name="Header Placeholder 3"/>
          <p:cNvSpPr>
            <a:spLocks noGrp="1"/>
          </p:cNvSpPr>
          <p:nvPr>
            <p:ph type="hdr" sz="quarter"/>
          </p:nvPr>
        </p:nvSpPr>
        <p:spPr>
          <a:xfrm>
            <a:off x="0" y="0"/>
            <a:ext cx="2971800" cy="457200"/>
          </a:xfrm>
        </p:spPr>
        <p:txBody>
          <a:bodyPr/>
          <a:lstStyle/>
          <a:p>
            <a:r>
              <a:rPr lang="en-US" dirty="0" smtClean="0">
                <a:solidFill>
                  <a:prstClr val="black"/>
                </a:solidFill>
              </a:rPr>
              <a:t>Tech Ed North America 2010</a:t>
            </a:r>
            <a:endParaRPr lang="en-US" dirty="0">
              <a:solidFill>
                <a:prstClr val="black"/>
              </a:solidFill>
            </a:endParaRPr>
          </a:p>
        </p:txBody>
      </p:sp>
      <p:sp>
        <p:nvSpPr>
          <p:cNvPr id="6" name="Date Placeholder 4"/>
          <p:cNvSpPr>
            <a:spLocks noGrp="1"/>
          </p:cNvSpPr>
          <p:nvPr>
            <p:ph type="dt" idx="1"/>
          </p:nvPr>
        </p:nvSpPr>
        <p:spPr>
          <a:xfrm>
            <a:off x="3884613" y="0"/>
            <a:ext cx="2971800" cy="457200"/>
          </a:xfrm>
        </p:spPr>
        <p:txBody>
          <a:bodyPr/>
          <a:lstStyle/>
          <a:p>
            <a:fld id="{81331B57-0BE5-4F82-AA58-76F53EFF3ADA}" type="datetime8">
              <a:rPr lang="en-US" smtClean="0">
                <a:solidFill>
                  <a:prstClr val="black"/>
                </a:solidFill>
              </a:rPr>
              <a:pPr/>
              <a:t>5/18/2011 6:49 PM</a:t>
            </a:fld>
            <a:endParaRPr lang="en-US" dirty="0">
              <a:solidFill>
                <a:prstClr val="black"/>
              </a:solidFill>
            </a:endParaRPr>
          </a:p>
        </p:txBody>
      </p:sp>
      <p:sp>
        <p:nvSpPr>
          <p:cNvPr id="7" name="Footer Placeholder 5"/>
          <p:cNvSpPr>
            <a:spLocks noGrp="1"/>
          </p:cNvSpPr>
          <p:nvPr>
            <p:ph type="ftr" sz="quarter" idx="4"/>
          </p:nvPr>
        </p:nvSpPr>
        <p:spPr>
          <a:xfrm>
            <a:off x="0" y="8685213"/>
            <a:ext cx="6172200" cy="457200"/>
          </a:xfrm>
        </p:spPr>
        <p:txBody>
          <a:bodyPr/>
          <a:lstStyle/>
          <a:p>
            <a:r>
              <a:rPr lang="en-US" dirty="0" smtClean="0">
                <a:solidFill>
                  <a:prstClr val="black"/>
                </a:solidFill>
              </a:rPr>
              <a:t>© 2010 Microsoft Corporation. All rights reserved. Microsoft, Windows, Windows Vista and other product names are or may be registered trademarks and/or trademarks in the U.S. and/or other countries.</a:t>
            </a:r>
          </a:p>
          <a:p>
            <a:r>
              <a:rPr lang="en-US" dirty="0" smtClean="0">
                <a:solidFill>
                  <a:prstClr val="black"/>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prstClr val="black"/>
                </a:solidFill>
              </a:rPr>
            </a:br>
            <a:r>
              <a:rPr lang="en-US" dirty="0" smtClean="0">
                <a:solidFill>
                  <a:prstClr val="black"/>
                </a:solidFill>
              </a:rPr>
              <a:t>MICROSOFT MAKES NO WARRANTIES, EXPRESS, IMPLIED OR STATUTORY, AS TO THE INFORMATION IN THIS PRESENTATION.</a:t>
            </a:r>
          </a:p>
          <a:p>
            <a:endParaRPr lang="en-US" dirty="0">
              <a:solidFill>
                <a:prstClr val="black"/>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4.png"/><Relationship Id="rId1" Type="http://schemas.openxmlformats.org/officeDocument/2006/relationships/slideMaster" Target="../slideMasters/slideMaster1.xml"/><Relationship Id="rId6" Type="http://schemas.microsoft.com/office/2007/relationships/hdphoto" Target="../media/hdphoto1.wdp"/><Relationship Id="rId5" Type="http://schemas.openxmlformats.org/officeDocument/2006/relationships/image" Target="../media/image16.png"/><Relationship Id="rId4" Type="http://schemas.openxmlformats.org/officeDocument/2006/relationships/image" Target="../media/image15.pn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1.jpeg"/><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4.png"/><Relationship Id="rId1" Type="http://schemas.openxmlformats.org/officeDocument/2006/relationships/slideMaster" Target="../slideMasters/slideMaster3.xml"/><Relationship Id="rId6" Type="http://schemas.microsoft.com/office/2007/relationships/hdphoto" Target="../media/hdphoto1.wdp"/><Relationship Id="rId5" Type="http://schemas.openxmlformats.org/officeDocument/2006/relationships/image" Target="../media/image16.png"/><Relationship Id="rId4" Type="http://schemas.openxmlformats.org/officeDocument/2006/relationships/image" Target="../media/image15.png"/></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7_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bwMode="auto">
          <a:xfrm>
            <a:off x="3621741" y="1644650"/>
            <a:ext cx="1810871" cy="568325"/>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smtClean="0">
              <a:solidFill>
                <a:srgbClr val="FFFFFF">
                  <a:alpha val="99000"/>
                </a:srgbClr>
              </a:solidFill>
            </a:endParaRPr>
          </a:p>
        </p:txBody>
      </p:sp>
      <p:sp>
        <p:nvSpPr>
          <p:cNvPr id="2" name="Title 1"/>
          <p:cNvSpPr>
            <a:spLocks noGrp="1"/>
          </p:cNvSpPr>
          <p:nvPr>
            <p:ph type="ctrTitle" hasCustomPrompt="1"/>
          </p:nvPr>
        </p:nvSpPr>
        <p:spPr>
          <a:xfrm>
            <a:off x="969964" y="2265472"/>
            <a:ext cx="10242549" cy="1523497"/>
          </a:xfrm>
        </p:spPr>
        <p:txBody>
          <a:bodyPr anchor="ctr">
            <a:noAutofit/>
          </a:bodyPr>
          <a:lstStyle>
            <a:lvl1pPr>
              <a:lnSpc>
                <a:spcPct val="90000"/>
              </a:lnSpc>
              <a:defRPr sz="4800"/>
            </a:lvl1pPr>
          </a:lstStyle>
          <a:p>
            <a:r>
              <a:rPr lang="en-US" dirty="0" smtClean="0"/>
              <a:t>Title of Presentation</a:t>
            </a:r>
            <a:endParaRPr lang="en-US" dirty="0"/>
          </a:p>
        </p:txBody>
      </p:sp>
      <p:sp>
        <p:nvSpPr>
          <p:cNvPr id="3" name="Subtitle 2"/>
          <p:cNvSpPr>
            <a:spLocks noGrp="1"/>
          </p:cNvSpPr>
          <p:nvPr>
            <p:ph type="subTitle" idx="1" hasCustomPrompt="1"/>
          </p:nvPr>
        </p:nvSpPr>
        <p:spPr>
          <a:xfrm>
            <a:off x="969964" y="4703872"/>
            <a:ext cx="10242550" cy="46325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dirty="0" smtClean="0"/>
              <a:t>Name</a:t>
            </a:r>
          </a:p>
          <a:p>
            <a:r>
              <a:rPr lang="en-US" dirty="0" smtClean="0"/>
              <a:t>Title</a:t>
            </a:r>
          </a:p>
          <a:p>
            <a:r>
              <a:rPr lang="en-US" dirty="0" smtClean="0"/>
              <a:t>Company</a:t>
            </a:r>
            <a:endParaRPr lang="en-US" dirty="0"/>
          </a:p>
        </p:txBody>
      </p:sp>
      <p:pic>
        <p:nvPicPr>
          <p:cNvPr id="10" name="Picture 3" descr="E:\Duotone_02.png"/>
          <p:cNvPicPr>
            <a:picLocks noChangeAspect="1" noChangeArrowheads="1"/>
          </p:cNvPicPr>
          <p:nvPr/>
        </p:nvPicPr>
        <p:blipFill rotWithShape="1">
          <a:blip r:embed="rId3">
            <a:extLst>
              <a:ext uri="{28A0092B-C50C-407E-A947-70E740481C1C}">
                <a14:useLocalDpi xmlns:a14="http://schemas.microsoft.com/office/drawing/2010/main" val="0"/>
              </a:ext>
            </a:extLst>
          </a:blip>
          <a:srcRect l="40613" t="78783" r="37784"/>
          <a:stretch/>
        </p:blipFill>
        <p:spPr bwMode="auto">
          <a:xfrm rot="10800000">
            <a:off x="5429248" y="1644647"/>
            <a:ext cx="1028700" cy="568325"/>
          </a:xfrm>
          <a:prstGeom prst="rect">
            <a:avLst/>
          </a:prstGeom>
          <a:noFill/>
          <a:extLst>
            <a:ext uri="{909E8E84-426E-40DD-AFC4-6F175D3DCCD1}">
              <a14:hiddenFill xmlns:a14="http://schemas.microsoft.com/office/drawing/2010/main">
                <a:solidFill>
                  <a:srgbClr val="FFFFFF"/>
                </a:solidFill>
              </a14:hiddenFill>
            </a:ext>
          </a:extLst>
        </p:spPr>
      </p:pic>
      <p:sp>
        <p:nvSpPr>
          <p:cNvPr id="7" name="Text Placeholder 6"/>
          <p:cNvSpPr>
            <a:spLocks noGrp="1"/>
          </p:cNvSpPr>
          <p:nvPr>
            <p:ph type="body" sz="quarter" idx="10" hasCustomPrompt="1"/>
          </p:nvPr>
        </p:nvSpPr>
        <p:spPr>
          <a:xfrm>
            <a:off x="3737368" y="1837299"/>
            <a:ext cx="2188302" cy="249299"/>
          </a:xfrm>
        </p:spPr>
        <p:txBody>
          <a:bodyPr/>
          <a:lstStyle>
            <a:lvl1pPr marL="0" indent="0">
              <a:buFont typeface="Arial" pitchFamily="34" charset="0"/>
              <a:buNone/>
              <a:defRPr sz="1800" b="0">
                <a:solidFill>
                  <a:srgbClr val="F09A1F"/>
                </a:solidFill>
              </a:defRPr>
            </a:lvl1pPr>
          </a:lstStyle>
          <a:p>
            <a:pPr lvl="0"/>
            <a:r>
              <a:rPr lang="en-US" dirty="0" smtClean="0"/>
              <a:t>Session Code</a:t>
            </a:r>
            <a:endParaRPr lang="en-US" dirty="0"/>
          </a:p>
        </p:txBody>
      </p:sp>
    </p:spTree>
    <p:extLst>
      <p:ext uri="{BB962C8B-B14F-4D97-AF65-F5344CB8AC3E}">
        <p14:creationId xmlns:p14="http://schemas.microsoft.com/office/powerpoint/2010/main" val="101580757"/>
      </p:ext>
    </p:extLst>
  </p:cSld>
  <p:clrMapOvr>
    <a:masterClrMapping/>
  </p:clrMapOvr>
  <p:transition>
    <p:fade/>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Content Placeholder 2"/>
          <p:cNvSpPr>
            <a:spLocks noGrp="1"/>
          </p:cNvSpPr>
          <p:nvPr>
            <p:ph idx="1"/>
          </p:nvPr>
        </p:nvSpPr>
        <p:spPr>
          <a:xfrm>
            <a:off x="519112" y="1447799"/>
            <a:ext cx="11149013" cy="2000548"/>
          </a:xfrm>
        </p:spPr>
        <p:txBody>
          <a:bodyPr/>
          <a:lstStyle>
            <a:lvl1pPr marL="460375" indent="-460375">
              <a:lnSpc>
                <a:spcPct val="90000"/>
              </a:lnSpc>
              <a:buFontTx/>
              <a:buBlip>
                <a:blip r:embed="rId2"/>
              </a:buBlip>
              <a:defRPr/>
            </a:lvl1pPr>
            <a:lvl2pPr marL="855663" indent="-395288">
              <a:lnSpc>
                <a:spcPct val="90000"/>
              </a:lnSpc>
              <a:buFontTx/>
              <a:buBlip>
                <a:blip r:embed="rId2"/>
              </a:buBlip>
              <a:defRPr/>
            </a:lvl2pPr>
            <a:lvl3pPr marL="1258888" indent="-403225">
              <a:lnSpc>
                <a:spcPct val="90000"/>
              </a:lnSpc>
              <a:buFontTx/>
              <a:buBlip>
                <a:blip r:embed="rId2"/>
              </a:buBlip>
              <a:defRPr/>
            </a:lvl3pPr>
            <a:lvl4pPr marL="1604963" indent="-346075">
              <a:lnSpc>
                <a:spcPct val="90000"/>
              </a:lnSpc>
              <a:buFontTx/>
              <a:buBlip>
                <a:blip r:embed="rId2"/>
              </a:buBlip>
              <a:defRPr/>
            </a:lvl4pPr>
            <a:lvl5pPr marL="1941513" indent="-336550">
              <a:lnSpc>
                <a:spcPct val="90000"/>
              </a:lnSpc>
              <a:buFontTx/>
              <a:buBlip>
                <a:blip r:embed="rId2"/>
              </a:buBlip>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590037010"/>
      </p:ext>
    </p:extLst>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Content Placeholder 2"/>
          <p:cNvSpPr>
            <a:spLocks noGrp="1"/>
          </p:cNvSpPr>
          <p:nvPr>
            <p:ph sz="half" idx="1"/>
          </p:nvPr>
        </p:nvSpPr>
        <p:spPr>
          <a:xfrm>
            <a:off x="519113" y="1447800"/>
            <a:ext cx="5486400" cy="1742015"/>
          </a:xfrm>
        </p:spPr>
        <p:txBody>
          <a:bodyPr/>
          <a:lstStyle>
            <a:lvl1pPr marL="339976" indent="-339976">
              <a:lnSpc>
                <a:spcPct val="90000"/>
              </a:lnSpc>
              <a:buFontTx/>
              <a:buBlip>
                <a:blip r:embed="rId2"/>
              </a:buBlip>
              <a:defRPr sz="2800"/>
            </a:lvl1pPr>
            <a:lvl2pPr marL="673338" indent="-325424">
              <a:lnSpc>
                <a:spcPct val="90000"/>
              </a:lnSpc>
              <a:buFontTx/>
              <a:buBlip>
                <a:blip r:embed="rId2"/>
              </a:buBlip>
              <a:defRPr sz="2400"/>
            </a:lvl2pPr>
            <a:lvl3pPr marL="953785" indent="-288384">
              <a:lnSpc>
                <a:spcPct val="90000"/>
              </a:lnSpc>
              <a:buFontTx/>
              <a:buBlip>
                <a:blip r:embed="rId2"/>
              </a:buBlip>
              <a:defRPr sz="2000"/>
            </a:lvl3pPr>
            <a:lvl4pPr marL="1227618" indent="-273833">
              <a:lnSpc>
                <a:spcPct val="90000"/>
              </a:lnSpc>
              <a:buFontTx/>
              <a:buBlip>
                <a:blip r:embed="rId2"/>
              </a:buBlip>
              <a:defRPr sz="1800"/>
            </a:lvl4pPr>
            <a:lvl5pPr marL="1516002" indent="-280447">
              <a:lnSpc>
                <a:spcPct val="90000"/>
              </a:lnSpc>
              <a:buFontTx/>
              <a:buBlip>
                <a:blip r:embed="rId2"/>
              </a:buBlip>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81725" y="1447800"/>
            <a:ext cx="5486400" cy="1742015"/>
          </a:xfrm>
        </p:spPr>
        <p:txBody>
          <a:bodyPr/>
          <a:lstStyle>
            <a:lvl1pPr marL="347914" indent="-347914">
              <a:lnSpc>
                <a:spcPct val="90000"/>
              </a:lnSpc>
              <a:buFontTx/>
              <a:buBlip>
                <a:blip r:embed="rId2"/>
              </a:buBlip>
              <a:defRPr sz="2800"/>
            </a:lvl1pPr>
            <a:lvl2pPr marL="673338" indent="-339976">
              <a:lnSpc>
                <a:spcPct val="90000"/>
              </a:lnSpc>
              <a:buFontTx/>
              <a:buBlip>
                <a:blip r:embed="rId2"/>
              </a:buBlip>
              <a:defRPr sz="2400"/>
            </a:lvl2pPr>
            <a:lvl3pPr marL="961722" indent="-302936">
              <a:lnSpc>
                <a:spcPct val="90000"/>
              </a:lnSpc>
              <a:buFontTx/>
              <a:buBlip>
                <a:blip r:embed="rId2"/>
              </a:buBlip>
              <a:defRPr sz="2000"/>
            </a:lvl3pPr>
            <a:lvl4pPr marL="1227618" indent="-265896">
              <a:lnSpc>
                <a:spcPct val="90000"/>
              </a:lnSpc>
              <a:buFontTx/>
              <a:buBlip>
                <a:blip r:embed="rId2"/>
              </a:buBlip>
              <a:defRPr sz="1800"/>
            </a:lvl4pPr>
            <a:lvl5pPr marL="1516002" indent="-273833">
              <a:lnSpc>
                <a:spcPct val="90000"/>
              </a:lnSpc>
              <a:buFontTx/>
              <a:buBlip>
                <a:blip r:embed="rId2"/>
              </a:buBlip>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512250995"/>
      </p:ext>
    </p:extLst>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519113" y="1447800"/>
            <a:ext cx="5486400" cy="310002"/>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507867" y="2133600"/>
            <a:ext cx="5484971" cy="1537344"/>
          </a:xfrm>
        </p:spPr>
        <p:txBody>
          <a:bodyPr/>
          <a:lstStyle>
            <a:lvl1pPr marL="281770" indent="-281770">
              <a:buFontTx/>
              <a:buBlip>
                <a:blip r:embed="rId2"/>
              </a:buBlip>
              <a:defRPr sz="2300"/>
            </a:lvl1pPr>
            <a:lvl2pPr marL="562218" indent="-265896">
              <a:buFontTx/>
              <a:buBlip>
                <a:blip r:embed="rId2"/>
              </a:buBlip>
              <a:defRPr sz="2000"/>
            </a:lvl2pPr>
            <a:lvl3pPr marL="813562" indent="-243407">
              <a:buFontTx/>
              <a:buBlip>
                <a:blip r:embed="rId2"/>
              </a:buBlip>
              <a:defRPr sz="1800"/>
            </a:lvl3pPr>
            <a:lvl4pPr marL="1050354" indent="-228856">
              <a:buFontTx/>
              <a:buBlip>
                <a:blip r:embed="rId2"/>
              </a:buBlip>
              <a:defRPr sz="1700"/>
            </a:lvl4pPr>
            <a:lvl5pPr marL="1279210" indent="-206367">
              <a:buFontTx/>
              <a:buBlip>
                <a:blip r:embed="rId2"/>
              </a:buBlip>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81725" y="1447800"/>
            <a:ext cx="5486400" cy="310002"/>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81725" y="2133600"/>
            <a:ext cx="5486400" cy="1578619"/>
          </a:xfrm>
        </p:spPr>
        <p:txBody>
          <a:bodyPr/>
          <a:lstStyle>
            <a:lvl1pPr marL="296321" indent="-296321">
              <a:buFontTx/>
              <a:buBlip>
                <a:blip r:embed="rId2"/>
              </a:buBlip>
              <a:defRPr sz="2300"/>
            </a:lvl1pPr>
            <a:lvl2pPr marL="570155" indent="-273833">
              <a:buFontTx/>
              <a:buBlip>
                <a:blip r:embed="rId2"/>
              </a:buBlip>
              <a:defRPr sz="2000"/>
            </a:lvl2pPr>
            <a:lvl3pPr marL="821499" indent="-244730">
              <a:buFontTx/>
              <a:buBlip>
                <a:blip r:embed="rId2"/>
              </a:buBlip>
              <a:defRPr sz="1800"/>
            </a:lvl3pPr>
            <a:lvl4pPr marL="1050354" indent="-236793">
              <a:buFontTx/>
              <a:buBlip>
                <a:blip r:embed="rId2"/>
              </a:buBlip>
              <a:defRPr sz="1700"/>
            </a:lvl4pPr>
            <a:lvl5pPr marL="1279210" indent="-220919">
              <a:buFontTx/>
              <a:buBlip>
                <a:blip r:embed="rId2"/>
              </a:buBlip>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021724546"/>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Tree>
    <p:extLst>
      <p:ext uri="{BB962C8B-B14F-4D97-AF65-F5344CB8AC3E}">
        <p14:creationId xmlns:p14="http://schemas.microsoft.com/office/powerpoint/2010/main" val="1904470450"/>
      </p:ext>
    </p:extLst>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458718900"/>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1_Blank">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510032633"/>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1_WALKIN - Prints in GRAYSCALE">
    <p:bg bwMode="ltGray">
      <p:bgPr>
        <a:blipFill dpi="0" rotWithShape="1">
          <a:blip r:embed="rId2">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046666639"/>
      </p:ext>
    </p:extLst>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MS Tag Slide">
    <p:spTree>
      <p:nvGrpSpPr>
        <p:cNvPr id="1" name=""/>
        <p:cNvGrpSpPr/>
        <p:nvPr/>
      </p:nvGrpSpPr>
      <p:grpSpPr>
        <a:xfrm>
          <a:off x="0" y="0"/>
          <a:ext cx="0" cy="0"/>
          <a:chOff x="0" y="0"/>
          <a:chExt cx="0" cy="0"/>
        </a:xfrm>
      </p:grpSpPr>
      <p:pic>
        <p:nvPicPr>
          <p:cNvPr id="12" name="Picture 3" descr="E:\Duotone_02.png"/>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r="4297"/>
          <a:stretch/>
        </p:blipFill>
        <p:spPr bwMode="auto">
          <a:xfrm flipH="1">
            <a:off x="-1" y="0"/>
            <a:ext cx="11668125" cy="6858000"/>
          </a:xfrm>
          <a:prstGeom prst="rect">
            <a:avLst/>
          </a:prstGeom>
          <a:noFill/>
          <a:extLst>
            <a:ext uri="{909E8E84-426E-40DD-AFC4-6F175D3DCCD1}">
              <a14:hiddenFill xmlns:a14="http://schemas.microsoft.com/office/drawing/2010/main">
                <a:solidFill>
                  <a:srgbClr val="FFFFFF"/>
                </a:solidFill>
              </a14:hiddenFill>
            </a:ext>
          </a:extLst>
        </p:spPr>
      </p:pic>
      <p:sp>
        <p:nvSpPr>
          <p:cNvPr id="4" name="Picture Placeholder 3"/>
          <p:cNvSpPr>
            <a:spLocks noGrp="1"/>
          </p:cNvSpPr>
          <p:nvPr>
            <p:ph type="pic" sz="quarter" idx="10"/>
          </p:nvPr>
        </p:nvSpPr>
        <p:spPr>
          <a:xfrm>
            <a:off x="6051430" y="1941977"/>
            <a:ext cx="4114800" cy="4114800"/>
          </a:xfrm>
        </p:spPr>
        <p:txBody>
          <a:bodyPr/>
          <a:lstStyle>
            <a:lvl1pPr marL="0" indent="0" algn="ctr">
              <a:buFont typeface="Arial" pitchFamily="34" charset="0"/>
              <a:buNone/>
              <a:defRPr/>
            </a:lvl1pPr>
          </a:lstStyle>
          <a:p>
            <a:r>
              <a:rPr lang="en-US" smtClean="0"/>
              <a:t>Click icon to add picture</a:t>
            </a:r>
            <a:endParaRPr lang="en-US" dirty="0"/>
          </a:p>
        </p:txBody>
      </p:sp>
      <p:grpSp>
        <p:nvGrpSpPr>
          <p:cNvPr id="5" name="Group 4"/>
          <p:cNvGrpSpPr/>
          <p:nvPr userDrawn="1"/>
        </p:nvGrpSpPr>
        <p:grpSpPr>
          <a:xfrm>
            <a:off x="878542" y="5637071"/>
            <a:ext cx="2269288" cy="988240"/>
            <a:chOff x="8941983" y="3690298"/>
            <a:chExt cx="2594343" cy="1129797"/>
          </a:xfrm>
          <a:effectLst>
            <a:reflection blurRad="6350" stA="11000" endPos="15000" dist="101600" dir="5400000" sy="-100000" algn="bl" rotWithShape="0"/>
          </a:effectLst>
        </p:grpSpPr>
        <p:sp>
          <p:nvSpPr>
            <p:cNvPr id="6" name="Rectangle 5"/>
            <p:cNvSpPr/>
            <p:nvPr/>
          </p:nvSpPr>
          <p:spPr bwMode="auto">
            <a:xfrm>
              <a:off x="8941983" y="4426691"/>
              <a:ext cx="2594343" cy="393404"/>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548640" tIns="45718" rIns="91436" bIns="45718" numCol="1" rtlCol="0" anchor="ctr" anchorCtr="0" compatLnSpc="1">
              <a:prstTxWarp prst="textNoShape">
                <a:avLst/>
              </a:prstTxWarp>
            </a:bodyPr>
            <a:lstStyle/>
            <a:p>
              <a:pPr defTabSz="914099" fontAlgn="base">
                <a:spcBef>
                  <a:spcPct val="0"/>
                </a:spcBef>
                <a:spcAft>
                  <a:spcPct val="0"/>
                </a:spcAft>
              </a:pPr>
              <a:endParaRPr lang="en-US" sz="2200" b="1" dirty="0" smtClean="0">
                <a:gradFill>
                  <a:gsLst>
                    <a:gs pos="0">
                      <a:srgbClr val="FFFFFF"/>
                    </a:gs>
                    <a:gs pos="100000">
                      <a:srgbClr val="FFFFFF"/>
                    </a:gs>
                  </a:gsLst>
                  <a:lin ang="5400000" scaled="0"/>
                </a:gradFill>
                <a:latin typeface="Segoe Condensed" pitchFamily="34" charset="0"/>
              </a:endParaRPr>
            </a:p>
          </p:txBody>
        </p:sp>
        <p:pic>
          <p:nvPicPr>
            <p:cNvPr id="7" name="Picture 3" descr="\\SFP\Work\White_Whale\7-20753_TechEd_Keynote\Walk_In_Deck\Format\e_Keynote_Walkin_-_TechEd_NA_2011_2011415182315.jpeg"/>
            <p:cNvPicPr>
              <a:picLocks noChangeAspect="1" noChangeArrowheads="1"/>
            </p:cNvPicPr>
            <p:nvPr/>
          </p:nvPicPr>
          <p:blipFill rotWithShape="1">
            <a:blip r:embed="rId3">
              <a:extLst>
                <a:ext uri="{28A0092B-C50C-407E-A947-70E740481C1C}">
                  <a14:useLocalDpi xmlns:a14="http://schemas.microsoft.com/office/drawing/2010/main" val="0"/>
                </a:ext>
              </a:extLst>
            </a:blip>
            <a:srcRect t="68897"/>
            <a:stretch/>
          </p:blipFill>
          <p:spPr bwMode="auto">
            <a:xfrm>
              <a:off x="8943772" y="3690298"/>
              <a:ext cx="2589196" cy="744036"/>
            </a:xfrm>
            <a:prstGeom prst="rect">
              <a:avLst/>
            </a:prstGeom>
            <a:noFill/>
            <a:extLst>
              <a:ext uri="{909E8E84-426E-40DD-AFC4-6F175D3DCCD1}">
                <a14:hiddenFill xmlns:a14="http://schemas.microsoft.com/office/drawing/2010/main">
                  <a:solidFill>
                    <a:srgbClr val="FFFFFF"/>
                  </a:solidFill>
                </a14:hiddenFill>
              </a:ext>
            </a:extLst>
          </p:spPr>
        </p:pic>
      </p:grpSp>
      <p:sp>
        <p:nvSpPr>
          <p:cNvPr id="8" name="TextBox 7"/>
          <p:cNvSpPr txBox="1"/>
          <p:nvPr userDrawn="1"/>
        </p:nvSpPr>
        <p:spPr>
          <a:xfrm>
            <a:off x="169984" y="158469"/>
            <a:ext cx="3118500" cy="2769989"/>
          </a:xfrm>
          <a:prstGeom prst="rect">
            <a:avLst/>
          </a:prstGeom>
          <a:noFill/>
        </p:spPr>
        <p:txBody>
          <a:bodyPr wrap="square" lIns="0" tIns="0" rIns="0" bIns="0" rtlCol="0">
            <a:spAutoFit/>
          </a:bodyPr>
          <a:lstStyle/>
          <a:p>
            <a:r>
              <a:rPr lang="en-US" sz="3600" b="1" dirty="0" smtClean="0">
                <a:solidFill>
                  <a:srgbClr val="03C2F1">
                    <a:alpha val="99000"/>
                  </a:srgbClr>
                </a:solidFill>
              </a:rPr>
              <a:t>Scan the Tag </a:t>
            </a:r>
            <a:r>
              <a:rPr lang="en-US" sz="3600" b="1" dirty="0" smtClean="0">
                <a:solidFill>
                  <a:srgbClr val="FFC425">
                    <a:alpha val="99000"/>
                  </a:srgbClr>
                </a:solidFill>
              </a:rPr>
              <a:t/>
            </a:r>
            <a:br>
              <a:rPr lang="en-US" sz="3600" b="1" dirty="0" smtClean="0">
                <a:solidFill>
                  <a:srgbClr val="FFC425">
                    <a:alpha val="99000"/>
                  </a:srgbClr>
                </a:solidFill>
              </a:rPr>
            </a:br>
            <a:r>
              <a:rPr lang="en-US" sz="3600" dirty="0" smtClean="0">
                <a:solidFill>
                  <a:srgbClr val="000000">
                    <a:lumMod val="50000"/>
                    <a:lumOff val="50000"/>
                    <a:alpha val="99000"/>
                  </a:srgbClr>
                </a:solidFill>
              </a:rPr>
              <a:t>to evaluate this session now on </a:t>
            </a:r>
            <a:r>
              <a:rPr lang="en-US" sz="3600" b="1" dirty="0" err="1" smtClean="0">
                <a:solidFill>
                  <a:srgbClr val="03C2F1">
                    <a:alpha val="99000"/>
                  </a:srgbClr>
                </a:solidFill>
              </a:rPr>
              <a:t>myTech•Ed</a:t>
            </a:r>
            <a:r>
              <a:rPr lang="en-US" sz="3600" b="1" dirty="0" smtClean="0">
                <a:solidFill>
                  <a:srgbClr val="03C2F1">
                    <a:alpha val="99000"/>
                  </a:srgbClr>
                </a:solidFill>
              </a:rPr>
              <a:t> Mobile</a:t>
            </a:r>
            <a:endParaRPr lang="en-US" sz="3600" b="1" dirty="0" smtClean="0">
              <a:solidFill>
                <a:srgbClr val="F09A1F"/>
              </a:solidFill>
            </a:endParaRPr>
          </a:p>
        </p:txBody>
      </p:sp>
      <p:sp>
        <p:nvSpPr>
          <p:cNvPr id="9" name="Isosceles Triangle 8"/>
          <p:cNvSpPr/>
          <p:nvPr userDrawn="1"/>
        </p:nvSpPr>
        <p:spPr bwMode="auto">
          <a:xfrm rot="16200000">
            <a:off x="2982781" y="3004650"/>
            <a:ext cx="4131321" cy="2005976"/>
          </a:xfrm>
          <a:prstGeom prst="triangle">
            <a:avLst>
              <a:gd name="adj" fmla="val 50000"/>
            </a:avLst>
          </a:prstGeom>
          <a:gradFill flip="none" rotWithShape="1">
            <a:gsLst>
              <a:gs pos="0">
                <a:schemeClr val="tx1">
                  <a:alpha val="0"/>
                </a:schemeClr>
              </a:gs>
              <a:gs pos="80000">
                <a:schemeClr val="tx1"/>
              </a:gs>
              <a:gs pos="100000">
                <a:schemeClr val="accent1">
                  <a:alpha val="72000"/>
                </a:schemeClr>
              </a:gs>
            </a:gsLst>
            <a:lin ang="16200000" scaled="1"/>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smtClean="0">
              <a:solidFill>
                <a:srgbClr val="FFFFFF">
                  <a:alpha val="99000"/>
                </a:srgbClr>
              </a:solidFill>
            </a:endParaRPr>
          </a:p>
        </p:txBody>
      </p:sp>
      <p:pic>
        <p:nvPicPr>
          <p:cNvPr id="10" name="Picture 7" descr="\\adisvr2\Shared\ADI_Projects\Microsoft\MS_10-01098_SpeechTek_Template_&amp;_Slides\ADI_Art\Working_Art\winphone2.png"/>
          <p:cNvPicPr>
            <a:picLocks noChangeAspect="1" noChangeArrowheads="1"/>
          </p:cNvPicPr>
          <p:nvPr userDrawn="1"/>
        </p:nvPicPr>
        <p:blipFill>
          <a:blip r:embed="rId4" cstate="email">
            <a:extLst>
              <a:ext uri="{28A0092B-C50C-407E-A947-70E740481C1C}">
                <a14:useLocalDpi xmlns:a14="http://schemas.microsoft.com/office/drawing/2010/main" val="0"/>
              </a:ext>
            </a:extLst>
          </a:blip>
          <a:srcRect/>
          <a:stretch>
            <a:fillRect/>
          </a:stretch>
        </p:blipFill>
        <p:spPr bwMode="auto">
          <a:xfrm>
            <a:off x="3147056" y="2769642"/>
            <a:ext cx="1356653" cy="2642647"/>
          </a:xfrm>
          <a:prstGeom prst="rect">
            <a:avLst/>
          </a:prstGeom>
          <a:noFill/>
          <a:effectLst>
            <a:outerShdw blurRad="76200" dir="18900000" sy="23000" kx="-1200000" algn="bl" rotWithShape="0">
              <a:prstClr val="black">
                <a:alpha val="20000"/>
              </a:prstClr>
            </a:outerShdw>
          </a:effectLst>
          <a:extLst>
            <a:ext uri="{909E8E84-426E-40DD-AFC4-6F175D3DCCD1}">
              <a14:hiddenFill xmlns:a14="http://schemas.microsoft.com/office/drawing/2010/main">
                <a:solidFill>
                  <a:srgbClr val="FFFFFF"/>
                </a:solidFill>
              </a14:hiddenFill>
            </a:ext>
          </a:extLst>
        </p:spPr>
      </p:pic>
      <p:pic>
        <p:nvPicPr>
          <p:cNvPr id="11" name="Picture 10"/>
          <p:cNvPicPr>
            <a:picLocks noChangeAspect="1"/>
          </p:cNvPicPr>
          <p:nvPr userDrawn="1"/>
        </p:nvPicPr>
        <p:blipFill>
          <a:blip r:embed="rId5">
            <a:extLst>
              <a:ext uri="{BEBA8EAE-BF5A-486C-A8C5-ECC9F3942E4B}">
                <a14:imgProps xmlns:a14="http://schemas.microsoft.com/office/drawing/2010/main">
                  <a14:imgLayer r:embed="rId6">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8533351" y="497187"/>
            <a:ext cx="2271293" cy="811495"/>
          </a:xfrm>
          <a:prstGeom prst="rect">
            <a:avLst/>
          </a:prstGeom>
        </p:spPr>
      </p:pic>
    </p:spTree>
    <p:extLst>
      <p:ext uri="{BB962C8B-B14F-4D97-AF65-F5344CB8AC3E}">
        <p14:creationId xmlns:p14="http://schemas.microsoft.com/office/powerpoint/2010/main" val="2477120691"/>
      </p:ext>
    </p:extLst>
  </p:cSld>
  <p:clrMapOvr>
    <a:masterClrMapping/>
  </p:clrMapOvr>
  <p:transition>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flip="none" rotWithShape="1">
                  <a:gsLst>
                    <a:gs pos="417">
                      <a:srgbClr val="FFFFFF"/>
                    </a:gs>
                    <a:gs pos="100000">
                      <a:srgbClr val="FFFFFF"/>
                    </a:gs>
                  </a:gsLst>
                  <a:lin ang="5400000" scaled="0"/>
                  <a:tileRect/>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2" y="1447799"/>
            <a:ext cx="11149013" cy="1964301"/>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58461001"/>
      </p:ext>
    </p:extLst>
  </p:cSld>
  <p:clrMapOvr>
    <a:masterClrMapping/>
  </p:clrMapOvr>
  <p:transition>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417">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2" y="1447799"/>
            <a:ext cx="11149013" cy="1964301"/>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1" y="6238876"/>
            <a:ext cx="12188826" cy="619125"/>
          </a:xfrm>
          <a:solidFill>
            <a:srgbClr val="FFFF99"/>
          </a:solidFill>
        </p:spPr>
        <p:txBody>
          <a:bodyPr wrap="square" lIns="152394" tIns="76197" rIns="152394" bIns="76197" anchor="b" anchorCtr="0">
            <a:noAutofit/>
          </a:bodyPr>
          <a:lstStyle>
            <a:lvl1pPr algn="r">
              <a:buFont typeface="Arial" pitchFamily="34" charset="0"/>
              <a:buNone/>
              <a:defRPr spc="-50"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extLst>
      <p:ext uri="{BB962C8B-B14F-4D97-AF65-F5344CB8AC3E}">
        <p14:creationId xmlns:p14="http://schemas.microsoft.com/office/powerpoint/2010/main" val="1821548896"/>
      </p:ext>
    </p:extLst>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ext Placeholder 6"/>
          <p:cNvSpPr>
            <a:spLocks noGrp="1"/>
          </p:cNvSpPr>
          <p:nvPr>
            <p:ph type="body" sz="quarter" idx="10" hasCustomPrompt="1"/>
          </p:nvPr>
        </p:nvSpPr>
        <p:spPr>
          <a:xfrm>
            <a:off x="1065212" y="4876800"/>
            <a:ext cx="10242550"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
        <p:nvSpPr>
          <p:cNvPr id="5" name="Title 1"/>
          <p:cNvSpPr>
            <a:spLocks noGrp="1"/>
          </p:cNvSpPr>
          <p:nvPr>
            <p:ph type="ctrTitle"/>
          </p:nvPr>
        </p:nvSpPr>
        <p:spPr>
          <a:xfrm>
            <a:off x="836612" y="2431024"/>
            <a:ext cx="9323388"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6" name="Subtitle 2"/>
          <p:cNvSpPr>
            <a:spLocks noGrp="1"/>
          </p:cNvSpPr>
          <p:nvPr>
            <p:ph type="subTitle" idx="1"/>
          </p:nvPr>
        </p:nvSpPr>
        <p:spPr>
          <a:xfrm>
            <a:off x="836612" y="4191000"/>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Tree>
    <p:extLst>
      <p:ext uri="{BB962C8B-B14F-4D97-AF65-F5344CB8AC3E}">
        <p14:creationId xmlns:p14="http://schemas.microsoft.com/office/powerpoint/2010/main" val="2014813135"/>
      </p:ext>
    </p:extLst>
  </p:cSld>
  <p:clrMapOvr>
    <a:masterClrMapping/>
  </p:clrMapOvr>
  <p:transition>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title">
  <p:cSld name="8_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969964" y="2265472"/>
            <a:ext cx="10242549" cy="1523497"/>
          </a:xfrm>
        </p:spPr>
        <p:txBody>
          <a:bodyPr anchor="ctr">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969964" y="4703872"/>
            <a:ext cx="10242550" cy="46325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Tree>
    <p:extLst>
      <p:ext uri="{BB962C8B-B14F-4D97-AF65-F5344CB8AC3E}">
        <p14:creationId xmlns:p14="http://schemas.microsoft.com/office/powerpoint/2010/main" val="1194111883"/>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Use for slides with Software Code">
    <p:bg>
      <p:bgPr>
        <a:blipFill dpi="0" rotWithShape="1">
          <a:blip r:embed="rId2">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1">
                    <a:alpha val="99000"/>
                  </a:schemeClr>
                </a:solidFill>
              </a:defRPr>
            </a:lvl1p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519114" y="1905000"/>
            <a:ext cx="11149012" cy="2108269"/>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186169368"/>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7_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bwMode="auto">
          <a:xfrm>
            <a:off x="3621743" y="1644651"/>
            <a:ext cx="1810871" cy="568325"/>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2" tIns="45716" rIns="91432" bIns="45716" numCol="1" rtlCol="0" anchor="ctr" anchorCtr="0" compatLnSpc="1">
            <a:prstTxWarp prst="textNoShape">
              <a:avLst/>
            </a:prstTxWarp>
          </a:bodyPr>
          <a:lstStyle/>
          <a:p>
            <a:pPr algn="ctr" defTabSz="914061"/>
            <a:endParaRPr lang="en-US" sz="2300" dirty="0" smtClean="0">
              <a:solidFill>
                <a:srgbClr val="FFFFFF">
                  <a:alpha val="99000"/>
                </a:srgbClr>
              </a:solidFill>
            </a:endParaRPr>
          </a:p>
        </p:txBody>
      </p:sp>
      <p:sp>
        <p:nvSpPr>
          <p:cNvPr id="2" name="Title 1"/>
          <p:cNvSpPr>
            <a:spLocks noGrp="1"/>
          </p:cNvSpPr>
          <p:nvPr>
            <p:ph type="ctrTitle" hasCustomPrompt="1"/>
          </p:nvPr>
        </p:nvSpPr>
        <p:spPr>
          <a:xfrm>
            <a:off x="969965" y="2265473"/>
            <a:ext cx="10242549" cy="1523497"/>
          </a:xfrm>
        </p:spPr>
        <p:txBody>
          <a:bodyPr anchor="ctr">
            <a:noAutofit/>
          </a:bodyPr>
          <a:lstStyle>
            <a:lvl1pPr>
              <a:lnSpc>
                <a:spcPct val="90000"/>
              </a:lnSpc>
              <a:defRPr sz="4800"/>
            </a:lvl1pPr>
          </a:lstStyle>
          <a:p>
            <a:r>
              <a:rPr lang="en-US" dirty="0" smtClean="0"/>
              <a:t>Title of Presentation</a:t>
            </a:r>
            <a:endParaRPr lang="en-US" dirty="0"/>
          </a:p>
        </p:txBody>
      </p:sp>
      <p:sp>
        <p:nvSpPr>
          <p:cNvPr id="3" name="Subtitle 2"/>
          <p:cNvSpPr>
            <a:spLocks noGrp="1"/>
          </p:cNvSpPr>
          <p:nvPr>
            <p:ph type="subTitle" idx="1" hasCustomPrompt="1"/>
          </p:nvPr>
        </p:nvSpPr>
        <p:spPr>
          <a:xfrm>
            <a:off x="969963" y="4703874"/>
            <a:ext cx="10242551" cy="46325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63" indent="0" algn="ctr">
              <a:buNone/>
              <a:defRPr>
                <a:solidFill>
                  <a:schemeClr val="tx1">
                    <a:tint val="75000"/>
                  </a:schemeClr>
                </a:solidFill>
              </a:defRPr>
            </a:lvl2pPr>
            <a:lvl3pPr marL="914325" indent="0" algn="ctr">
              <a:buNone/>
              <a:defRPr>
                <a:solidFill>
                  <a:schemeClr val="tx1">
                    <a:tint val="75000"/>
                  </a:schemeClr>
                </a:solidFill>
              </a:defRPr>
            </a:lvl3pPr>
            <a:lvl4pPr marL="1371488" indent="0" algn="ctr">
              <a:buNone/>
              <a:defRPr>
                <a:solidFill>
                  <a:schemeClr val="tx1">
                    <a:tint val="75000"/>
                  </a:schemeClr>
                </a:solidFill>
              </a:defRPr>
            </a:lvl4pPr>
            <a:lvl5pPr marL="1828651" indent="0" algn="ctr">
              <a:buNone/>
              <a:defRPr>
                <a:solidFill>
                  <a:schemeClr val="tx1">
                    <a:tint val="75000"/>
                  </a:schemeClr>
                </a:solidFill>
              </a:defRPr>
            </a:lvl5pPr>
            <a:lvl6pPr marL="2285813" indent="0" algn="ctr">
              <a:buNone/>
              <a:defRPr>
                <a:solidFill>
                  <a:schemeClr val="tx1">
                    <a:tint val="75000"/>
                  </a:schemeClr>
                </a:solidFill>
              </a:defRPr>
            </a:lvl6pPr>
            <a:lvl7pPr marL="2742976" indent="0" algn="ctr">
              <a:buNone/>
              <a:defRPr>
                <a:solidFill>
                  <a:schemeClr val="tx1">
                    <a:tint val="75000"/>
                  </a:schemeClr>
                </a:solidFill>
              </a:defRPr>
            </a:lvl7pPr>
            <a:lvl8pPr marL="3200139" indent="0" algn="ctr">
              <a:buNone/>
              <a:defRPr>
                <a:solidFill>
                  <a:schemeClr val="tx1">
                    <a:tint val="75000"/>
                  </a:schemeClr>
                </a:solidFill>
              </a:defRPr>
            </a:lvl8pPr>
            <a:lvl9pPr marL="3657301" indent="0" algn="ctr">
              <a:buNone/>
              <a:defRPr>
                <a:solidFill>
                  <a:schemeClr val="tx1">
                    <a:tint val="75000"/>
                  </a:schemeClr>
                </a:solidFill>
              </a:defRPr>
            </a:lvl9pPr>
          </a:lstStyle>
          <a:p>
            <a:r>
              <a:rPr lang="en-US" dirty="0" smtClean="0"/>
              <a:t>Name</a:t>
            </a:r>
          </a:p>
          <a:p>
            <a:r>
              <a:rPr lang="en-US" dirty="0" smtClean="0"/>
              <a:t>Title</a:t>
            </a:r>
          </a:p>
          <a:p>
            <a:r>
              <a:rPr lang="en-US" dirty="0" smtClean="0"/>
              <a:t>Company</a:t>
            </a:r>
            <a:endParaRPr lang="en-US" dirty="0"/>
          </a:p>
        </p:txBody>
      </p:sp>
      <p:pic>
        <p:nvPicPr>
          <p:cNvPr id="10" name="Picture 3" descr="E:\Duotone_02.png"/>
          <p:cNvPicPr>
            <a:picLocks noChangeAspect="1" noChangeArrowheads="1"/>
          </p:cNvPicPr>
          <p:nvPr/>
        </p:nvPicPr>
        <p:blipFill rotWithShape="1">
          <a:blip r:embed="rId3">
            <a:extLst>
              <a:ext uri="{28A0092B-C50C-407E-A947-70E740481C1C}">
                <a14:useLocalDpi xmlns:a14="http://schemas.microsoft.com/office/drawing/2010/main" val="0"/>
              </a:ext>
            </a:extLst>
          </a:blip>
          <a:srcRect l="40613" t="78783" r="37784"/>
          <a:stretch/>
        </p:blipFill>
        <p:spPr bwMode="auto">
          <a:xfrm rot="10800000">
            <a:off x="5429248" y="1644647"/>
            <a:ext cx="1028700" cy="568325"/>
          </a:xfrm>
          <a:prstGeom prst="rect">
            <a:avLst/>
          </a:prstGeom>
          <a:noFill/>
          <a:extLst>
            <a:ext uri="{909E8E84-426E-40DD-AFC4-6F175D3DCCD1}">
              <a14:hiddenFill xmlns:a14="http://schemas.microsoft.com/office/drawing/2010/main">
                <a:solidFill>
                  <a:srgbClr val="FFFFFF"/>
                </a:solidFill>
              </a14:hiddenFill>
            </a:ext>
          </a:extLst>
        </p:spPr>
      </p:pic>
      <p:sp>
        <p:nvSpPr>
          <p:cNvPr id="7" name="Text Placeholder 6"/>
          <p:cNvSpPr>
            <a:spLocks noGrp="1"/>
          </p:cNvSpPr>
          <p:nvPr>
            <p:ph type="body" sz="quarter" idx="10" hasCustomPrompt="1"/>
          </p:nvPr>
        </p:nvSpPr>
        <p:spPr>
          <a:xfrm>
            <a:off x="3737368" y="1837301"/>
            <a:ext cx="2188302" cy="263149"/>
          </a:xfrm>
        </p:spPr>
        <p:txBody>
          <a:bodyPr/>
          <a:lstStyle>
            <a:lvl1pPr marL="0" indent="0">
              <a:buFont typeface="Arial" pitchFamily="34" charset="0"/>
              <a:buNone/>
              <a:defRPr sz="1900" b="0">
                <a:solidFill>
                  <a:srgbClr val="F09A1F"/>
                </a:solidFill>
              </a:defRPr>
            </a:lvl1pPr>
          </a:lstStyle>
          <a:p>
            <a:pPr lvl="0"/>
            <a:r>
              <a:rPr lang="en-US" dirty="0" smtClean="0"/>
              <a:t>Session Code</a:t>
            </a:r>
            <a:endParaRPr lang="en-US" dirty="0"/>
          </a:p>
        </p:txBody>
      </p:sp>
    </p:spTree>
    <p:extLst>
      <p:ext uri="{BB962C8B-B14F-4D97-AF65-F5344CB8AC3E}">
        <p14:creationId xmlns:p14="http://schemas.microsoft.com/office/powerpoint/2010/main" val="1085464622"/>
      </p:ext>
    </p:extLst>
  </p:cSld>
  <p:clrMapOvr>
    <a:masterClrMapping/>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ext Placeholder 6"/>
          <p:cNvSpPr>
            <a:spLocks noGrp="1"/>
          </p:cNvSpPr>
          <p:nvPr>
            <p:ph type="body" sz="quarter" idx="10" hasCustomPrompt="1"/>
          </p:nvPr>
        </p:nvSpPr>
        <p:spPr>
          <a:xfrm>
            <a:off x="1065212" y="4876801"/>
            <a:ext cx="10242551"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3"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
        <p:nvSpPr>
          <p:cNvPr id="5" name="Title 1"/>
          <p:cNvSpPr>
            <a:spLocks noGrp="1"/>
          </p:cNvSpPr>
          <p:nvPr>
            <p:ph type="ctrTitle"/>
          </p:nvPr>
        </p:nvSpPr>
        <p:spPr>
          <a:xfrm>
            <a:off x="836613" y="2431025"/>
            <a:ext cx="9323387" cy="1523495"/>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6" name="Subtitle 2"/>
          <p:cNvSpPr>
            <a:spLocks noGrp="1"/>
          </p:cNvSpPr>
          <p:nvPr>
            <p:ph type="subTitle" idx="1"/>
          </p:nvPr>
        </p:nvSpPr>
        <p:spPr>
          <a:xfrm>
            <a:off x="836613" y="4191001"/>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63" indent="0" algn="ctr">
              <a:buNone/>
              <a:defRPr>
                <a:solidFill>
                  <a:schemeClr val="tx1">
                    <a:tint val="75000"/>
                  </a:schemeClr>
                </a:solidFill>
              </a:defRPr>
            </a:lvl2pPr>
            <a:lvl3pPr marL="914325" indent="0" algn="ctr">
              <a:buNone/>
              <a:defRPr>
                <a:solidFill>
                  <a:schemeClr val="tx1">
                    <a:tint val="75000"/>
                  </a:schemeClr>
                </a:solidFill>
              </a:defRPr>
            </a:lvl3pPr>
            <a:lvl4pPr marL="1371488" indent="0" algn="ctr">
              <a:buNone/>
              <a:defRPr>
                <a:solidFill>
                  <a:schemeClr val="tx1">
                    <a:tint val="75000"/>
                  </a:schemeClr>
                </a:solidFill>
              </a:defRPr>
            </a:lvl4pPr>
            <a:lvl5pPr marL="1828651" indent="0" algn="ctr">
              <a:buNone/>
              <a:defRPr>
                <a:solidFill>
                  <a:schemeClr val="tx1">
                    <a:tint val="75000"/>
                  </a:schemeClr>
                </a:solidFill>
              </a:defRPr>
            </a:lvl5pPr>
            <a:lvl6pPr marL="2285813" indent="0" algn="ctr">
              <a:buNone/>
              <a:defRPr>
                <a:solidFill>
                  <a:schemeClr val="tx1">
                    <a:tint val="75000"/>
                  </a:schemeClr>
                </a:solidFill>
              </a:defRPr>
            </a:lvl6pPr>
            <a:lvl7pPr marL="2742976" indent="0" algn="ctr">
              <a:buNone/>
              <a:defRPr>
                <a:solidFill>
                  <a:schemeClr val="tx1">
                    <a:tint val="75000"/>
                  </a:schemeClr>
                </a:solidFill>
              </a:defRPr>
            </a:lvl7pPr>
            <a:lvl8pPr marL="3200139" indent="0" algn="ctr">
              <a:buNone/>
              <a:defRPr>
                <a:solidFill>
                  <a:schemeClr val="tx1">
                    <a:tint val="75000"/>
                  </a:schemeClr>
                </a:solidFill>
              </a:defRPr>
            </a:lvl8pPr>
            <a:lvl9pPr marL="3657301" indent="0" algn="ctr">
              <a:buNone/>
              <a:defRPr>
                <a:solidFill>
                  <a:schemeClr val="tx1">
                    <a:tint val="75000"/>
                  </a:schemeClr>
                </a:solidFill>
              </a:defRPr>
            </a:lvl9pPr>
          </a:lstStyle>
          <a:p>
            <a:r>
              <a:rPr lang="en-US" smtClean="0"/>
              <a:t>Click to edit Master subtitle style</a:t>
            </a:r>
            <a:endParaRPr lang="en-US" dirty="0"/>
          </a:p>
        </p:txBody>
      </p:sp>
    </p:spTree>
    <p:extLst>
      <p:ext uri="{BB962C8B-B14F-4D97-AF65-F5344CB8AC3E}">
        <p14:creationId xmlns:p14="http://schemas.microsoft.com/office/powerpoint/2010/main" val="2689777617"/>
      </p:ext>
    </p:extLst>
  </p:cSld>
  <p:clrMapOvr>
    <a:masterClrMapping/>
  </p:clrMapOvr>
  <p:transition>
    <p:fad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3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36613" y="2455047"/>
            <a:ext cx="9323387" cy="1523495"/>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836613" y="4189145"/>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63" indent="0" algn="ctr">
              <a:buNone/>
              <a:defRPr>
                <a:solidFill>
                  <a:schemeClr val="tx1">
                    <a:tint val="75000"/>
                  </a:schemeClr>
                </a:solidFill>
              </a:defRPr>
            </a:lvl2pPr>
            <a:lvl3pPr marL="914325" indent="0" algn="ctr">
              <a:buNone/>
              <a:defRPr>
                <a:solidFill>
                  <a:schemeClr val="tx1">
                    <a:tint val="75000"/>
                  </a:schemeClr>
                </a:solidFill>
              </a:defRPr>
            </a:lvl3pPr>
            <a:lvl4pPr marL="1371488" indent="0" algn="ctr">
              <a:buNone/>
              <a:defRPr>
                <a:solidFill>
                  <a:schemeClr val="tx1">
                    <a:tint val="75000"/>
                  </a:schemeClr>
                </a:solidFill>
              </a:defRPr>
            </a:lvl4pPr>
            <a:lvl5pPr marL="1828651" indent="0" algn="ctr">
              <a:buNone/>
              <a:defRPr>
                <a:solidFill>
                  <a:schemeClr val="tx1">
                    <a:tint val="75000"/>
                  </a:schemeClr>
                </a:solidFill>
              </a:defRPr>
            </a:lvl5pPr>
            <a:lvl6pPr marL="2285813" indent="0" algn="ctr">
              <a:buNone/>
              <a:defRPr>
                <a:solidFill>
                  <a:schemeClr val="tx1">
                    <a:tint val="75000"/>
                  </a:schemeClr>
                </a:solidFill>
              </a:defRPr>
            </a:lvl6pPr>
            <a:lvl7pPr marL="2742976" indent="0" algn="ctr">
              <a:buNone/>
              <a:defRPr>
                <a:solidFill>
                  <a:schemeClr val="tx1">
                    <a:tint val="75000"/>
                  </a:schemeClr>
                </a:solidFill>
              </a:defRPr>
            </a:lvl7pPr>
            <a:lvl8pPr marL="3200139" indent="0" algn="ctr">
              <a:buNone/>
              <a:defRPr>
                <a:solidFill>
                  <a:schemeClr val="tx1">
                    <a:tint val="75000"/>
                  </a:schemeClr>
                </a:solidFill>
              </a:defRPr>
            </a:lvl8pPr>
            <a:lvl9pPr marL="3657301" indent="0" algn="ctr">
              <a:buNone/>
              <a:defRPr>
                <a:solidFill>
                  <a:schemeClr val="tx1">
                    <a:tint val="75000"/>
                  </a:schemeClr>
                </a:solidFill>
              </a:defRPr>
            </a:lvl9pPr>
          </a:lstStyle>
          <a:p>
            <a:r>
              <a:rPr lang="en-US" smtClean="0"/>
              <a:t>Click to edit Master subtitle style</a:t>
            </a:r>
            <a:endParaRPr lang="en-US" dirty="0"/>
          </a:p>
        </p:txBody>
      </p:sp>
      <p:sp>
        <p:nvSpPr>
          <p:cNvPr id="4" name="Text Placeholder 6"/>
          <p:cNvSpPr>
            <a:spLocks noGrp="1"/>
          </p:cNvSpPr>
          <p:nvPr>
            <p:ph type="body" sz="quarter" idx="10" hasCustomPrompt="1"/>
          </p:nvPr>
        </p:nvSpPr>
        <p:spPr>
          <a:xfrm>
            <a:off x="1065212" y="4876801"/>
            <a:ext cx="10242551"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3"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2099270542"/>
      </p:ext>
    </p:extLst>
  </p:cSld>
  <p:clrMapOvr>
    <a:masterClrMapping/>
  </p:clrMapOvr>
  <p:transition>
    <p:fade/>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36613" y="2442175"/>
            <a:ext cx="9323387" cy="1523495"/>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836613" y="4191001"/>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63" indent="0" algn="ctr">
              <a:buNone/>
              <a:defRPr>
                <a:solidFill>
                  <a:schemeClr val="tx1">
                    <a:tint val="75000"/>
                  </a:schemeClr>
                </a:solidFill>
              </a:defRPr>
            </a:lvl2pPr>
            <a:lvl3pPr marL="914325" indent="0" algn="ctr">
              <a:buNone/>
              <a:defRPr>
                <a:solidFill>
                  <a:schemeClr val="tx1">
                    <a:tint val="75000"/>
                  </a:schemeClr>
                </a:solidFill>
              </a:defRPr>
            </a:lvl3pPr>
            <a:lvl4pPr marL="1371488" indent="0" algn="ctr">
              <a:buNone/>
              <a:defRPr>
                <a:solidFill>
                  <a:schemeClr val="tx1">
                    <a:tint val="75000"/>
                  </a:schemeClr>
                </a:solidFill>
              </a:defRPr>
            </a:lvl4pPr>
            <a:lvl5pPr marL="1828651" indent="0" algn="ctr">
              <a:buNone/>
              <a:defRPr>
                <a:solidFill>
                  <a:schemeClr val="tx1">
                    <a:tint val="75000"/>
                  </a:schemeClr>
                </a:solidFill>
              </a:defRPr>
            </a:lvl5pPr>
            <a:lvl6pPr marL="2285813" indent="0" algn="ctr">
              <a:buNone/>
              <a:defRPr>
                <a:solidFill>
                  <a:schemeClr val="tx1">
                    <a:tint val="75000"/>
                  </a:schemeClr>
                </a:solidFill>
              </a:defRPr>
            </a:lvl6pPr>
            <a:lvl7pPr marL="2742976" indent="0" algn="ctr">
              <a:buNone/>
              <a:defRPr>
                <a:solidFill>
                  <a:schemeClr val="tx1">
                    <a:tint val="75000"/>
                  </a:schemeClr>
                </a:solidFill>
              </a:defRPr>
            </a:lvl7pPr>
            <a:lvl8pPr marL="3200139" indent="0" algn="ctr">
              <a:buNone/>
              <a:defRPr>
                <a:solidFill>
                  <a:schemeClr val="tx1">
                    <a:tint val="75000"/>
                  </a:schemeClr>
                </a:solidFill>
              </a:defRPr>
            </a:lvl8pPr>
            <a:lvl9pPr marL="3657301" indent="0" algn="ctr">
              <a:buNone/>
              <a:defRPr>
                <a:solidFill>
                  <a:schemeClr val="tx1">
                    <a:tint val="75000"/>
                  </a:schemeClr>
                </a:solidFill>
              </a:defRPr>
            </a:lvl9pPr>
          </a:lstStyle>
          <a:p>
            <a:r>
              <a:rPr lang="en-US" smtClean="0"/>
              <a:t>Click to edit Master subtitle style</a:t>
            </a:r>
            <a:endParaRPr lang="en-US" dirty="0"/>
          </a:p>
        </p:txBody>
      </p:sp>
      <p:sp>
        <p:nvSpPr>
          <p:cNvPr id="5" name="Text Placeholder 6"/>
          <p:cNvSpPr>
            <a:spLocks noGrp="1"/>
          </p:cNvSpPr>
          <p:nvPr>
            <p:ph type="body" sz="quarter" idx="10" hasCustomPrompt="1"/>
          </p:nvPr>
        </p:nvSpPr>
        <p:spPr>
          <a:xfrm>
            <a:off x="1065212" y="4876801"/>
            <a:ext cx="10242551"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3"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4149657656"/>
      </p:ext>
    </p:extLst>
  </p:cSld>
  <p:clrMapOvr>
    <a:masterClrMapping/>
  </p:clrMapOvr>
  <p:transition>
    <p:fad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4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36613" y="2442175"/>
            <a:ext cx="9323387" cy="1523495"/>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836613" y="4191001"/>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63" indent="0" algn="ctr">
              <a:buNone/>
              <a:defRPr>
                <a:solidFill>
                  <a:schemeClr val="tx1">
                    <a:tint val="75000"/>
                  </a:schemeClr>
                </a:solidFill>
              </a:defRPr>
            </a:lvl2pPr>
            <a:lvl3pPr marL="914325" indent="0" algn="ctr">
              <a:buNone/>
              <a:defRPr>
                <a:solidFill>
                  <a:schemeClr val="tx1">
                    <a:tint val="75000"/>
                  </a:schemeClr>
                </a:solidFill>
              </a:defRPr>
            </a:lvl3pPr>
            <a:lvl4pPr marL="1371488" indent="0" algn="ctr">
              <a:buNone/>
              <a:defRPr>
                <a:solidFill>
                  <a:schemeClr val="tx1">
                    <a:tint val="75000"/>
                  </a:schemeClr>
                </a:solidFill>
              </a:defRPr>
            </a:lvl4pPr>
            <a:lvl5pPr marL="1828651" indent="0" algn="ctr">
              <a:buNone/>
              <a:defRPr>
                <a:solidFill>
                  <a:schemeClr val="tx1">
                    <a:tint val="75000"/>
                  </a:schemeClr>
                </a:solidFill>
              </a:defRPr>
            </a:lvl5pPr>
            <a:lvl6pPr marL="2285813" indent="0" algn="ctr">
              <a:buNone/>
              <a:defRPr>
                <a:solidFill>
                  <a:schemeClr val="tx1">
                    <a:tint val="75000"/>
                  </a:schemeClr>
                </a:solidFill>
              </a:defRPr>
            </a:lvl6pPr>
            <a:lvl7pPr marL="2742976" indent="0" algn="ctr">
              <a:buNone/>
              <a:defRPr>
                <a:solidFill>
                  <a:schemeClr val="tx1">
                    <a:tint val="75000"/>
                  </a:schemeClr>
                </a:solidFill>
              </a:defRPr>
            </a:lvl7pPr>
            <a:lvl8pPr marL="3200139" indent="0" algn="ctr">
              <a:buNone/>
              <a:defRPr>
                <a:solidFill>
                  <a:schemeClr val="tx1">
                    <a:tint val="75000"/>
                  </a:schemeClr>
                </a:solidFill>
              </a:defRPr>
            </a:lvl8pPr>
            <a:lvl9pPr marL="3657301" indent="0" algn="ctr">
              <a:buNone/>
              <a:defRPr>
                <a:solidFill>
                  <a:schemeClr val="tx1">
                    <a:tint val="75000"/>
                  </a:schemeClr>
                </a:solidFill>
              </a:defRPr>
            </a:lvl9pPr>
          </a:lstStyle>
          <a:p>
            <a:r>
              <a:rPr lang="en-US" smtClean="0"/>
              <a:t>Click to edit Master subtitle style</a:t>
            </a:r>
            <a:endParaRPr lang="en-US" dirty="0"/>
          </a:p>
        </p:txBody>
      </p:sp>
      <p:sp>
        <p:nvSpPr>
          <p:cNvPr id="5" name="Text Placeholder 6"/>
          <p:cNvSpPr>
            <a:spLocks noGrp="1"/>
          </p:cNvSpPr>
          <p:nvPr>
            <p:ph type="body" sz="quarter" idx="10" hasCustomPrompt="1"/>
          </p:nvPr>
        </p:nvSpPr>
        <p:spPr>
          <a:xfrm>
            <a:off x="1065212" y="4876801"/>
            <a:ext cx="10242551"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3"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3079709194"/>
      </p:ext>
    </p:extLst>
  </p:cSld>
  <p:clrMapOvr>
    <a:masterClrMapping/>
  </p:clrMapOvr>
  <p:transition>
    <p:fade/>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5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36613" y="2442175"/>
            <a:ext cx="9323387" cy="1523495"/>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836613" y="4191001"/>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63" indent="0" algn="ctr">
              <a:buNone/>
              <a:defRPr>
                <a:solidFill>
                  <a:schemeClr val="tx1">
                    <a:tint val="75000"/>
                  </a:schemeClr>
                </a:solidFill>
              </a:defRPr>
            </a:lvl2pPr>
            <a:lvl3pPr marL="914325" indent="0" algn="ctr">
              <a:buNone/>
              <a:defRPr>
                <a:solidFill>
                  <a:schemeClr val="tx1">
                    <a:tint val="75000"/>
                  </a:schemeClr>
                </a:solidFill>
              </a:defRPr>
            </a:lvl3pPr>
            <a:lvl4pPr marL="1371488" indent="0" algn="ctr">
              <a:buNone/>
              <a:defRPr>
                <a:solidFill>
                  <a:schemeClr val="tx1">
                    <a:tint val="75000"/>
                  </a:schemeClr>
                </a:solidFill>
              </a:defRPr>
            </a:lvl4pPr>
            <a:lvl5pPr marL="1828651" indent="0" algn="ctr">
              <a:buNone/>
              <a:defRPr>
                <a:solidFill>
                  <a:schemeClr val="tx1">
                    <a:tint val="75000"/>
                  </a:schemeClr>
                </a:solidFill>
              </a:defRPr>
            </a:lvl5pPr>
            <a:lvl6pPr marL="2285813" indent="0" algn="ctr">
              <a:buNone/>
              <a:defRPr>
                <a:solidFill>
                  <a:schemeClr val="tx1">
                    <a:tint val="75000"/>
                  </a:schemeClr>
                </a:solidFill>
              </a:defRPr>
            </a:lvl6pPr>
            <a:lvl7pPr marL="2742976" indent="0" algn="ctr">
              <a:buNone/>
              <a:defRPr>
                <a:solidFill>
                  <a:schemeClr val="tx1">
                    <a:tint val="75000"/>
                  </a:schemeClr>
                </a:solidFill>
              </a:defRPr>
            </a:lvl7pPr>
            <a:lvl8pPr marL="3200139" indent="0" algn="ctr">
              <a:buNone/>
              <a:defRPr>
                <a:solidFill>
                  <a:schemeClr val="tx1">
                    <a:tint val="75000"/>
                  </a:schemeClr>
                </a:solidFill>
              </a:defRPr>
            </a:lvl8pPr>
            <a:lvl9pPr marL="3657301" indent="0" algn="ctr">
              <a:buNone/>
              <a:defRPr>
                <a:solidFill>
                  <a:schemeClr val="tx1">
                    <a:tint val="75000"/>
                  </a:schemeClr>
                </a:solidFill>
              </a:defRPr>
            </a:lvl9pPr>
          </a:lstStyle>
          <a:p>
            <a:r>
              <a:rPr lang="en-US" smtClean="0"/>
              <a:t>Click to edit Master subtitle style</a:t>
            </a:r>
            <a:endParaRPr lang="en-US" dirty="0"/>
          </a:p>
        </p:txBody>
      </p:sp>
      <p:sp>
        <p:nvSpPr>
          <p:cNvPr id="5" name="Text Placeholder 6"/>
          <p:cNvSpPr>
            <a:spLocks noGrp="1"/>
          </p:cNvSpPr>
          <p:nvPr>
            <p:ph type="body" sz="quarter" idx="10" hasCustomPrompt="1"/>
          </p:nvPr>
        </p:nvSpPr>
        <p:spPr>
          <a:xfrm>
            <a:off x="1065212" y="4876801"/>
            <a:ext cx="10242551"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3"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728803334"/>
      </p:ext>
    </p:extLst>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6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36613" y="2442175"/>
            <a:ext cx="9323387" cy="1523495"/>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836613" y="4191001"/>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63" indent="0" algn="ctr">
              <a:buNone/>
              <a:defRPr>
                <a:solidFill>
                  <a:schemeClr val="tx1">
                    <a:tint val="75000"/>
                  </a:schemeClr>
                </a:solidFill>
              </a:defRPr>
            </a:lvl2pPr>
            <a:lvl3pPr marL="914325" indent="0" algn="ctr">
              <a:buNone/>
              <a:defRPr>
                <a:solidFill>
                  <a:schemeClr val="tx1">
                    <a:tint val="75000"/>
                  </a:schemeClr>
                </a:solidFill>
              </a:defRPr>
            </a:lvl3pPr>
            <a:lvl4pPr marL="1371488" indent="0" algn="ctr">
              <a:buNone/>
              <a:defRPr>
                <a:solidFill>
                  <a:schemeClr val="tx1">
                    <a:tint val="75000"/>
                  </a:schemeClr>
                </a:solidFill>
              </a:defRPr>
            </a:lvl4pPr>
            <a:lvl5pPr marL="1828651" indent="0" algn="ctr">
              <a:buNone/>
              <a:defRPr>
                <a:solidFill>
                  <a:schemeClr val="tx1">
                    <a:tint val="75000"/>
                  </a:schemeClr>
                </a:solidFill>
              </a:defRPr>
            </a:lvl5pPr>
            <a:lvl6pPr marL="2285813" indent="0" algn="ctr">
              <a:buNone/>
              <a:defRPr>
                <a:solidFill>
                  <a:schemeClr val="tx1">
                    <a:tint val="75000"/>
                  </a:schemeClr>
                </a:solidFill>
              </a:defRPr>
            </a:lvl6pPr>
            <a:lvl7pPr marL="2742976" indent="0" algn="ctr">
              <a:buNone/>
              <a:defRPr>
                <a:solidFill>
                  <a:schemeClr val="tx1">
                    <a:tint val="75000"/>
                  </a:schemeClr>
                </a:solidFill>
              </a:defRPr>
            </a:lvl7pPr>
            <a:lvl8pPr marL="3200139" indent="0" algn="ctr">
              <a:buNone/>
              <a:defRPr>
                <a:solidFill>
                  <a:schemeClr val="tx1">
                    <a:tint val="75000"/>
                  </a:schemeClr>
                </a:solidFill>
              </a:defRPr>
            </a:lvl8pPr>
            <a:lvl9pPr marL="3657301" indent="0" algn="ctr">
              <a:buNone/>
              <a:defRPr>
                <a:solidFill>
                  <a:schemeClr val="tx1">
                    <a:tint val="75000"/>
                  </a:schemeClr>
                </a:solidFill>
              </a:defRPr>
            </a:lvl9pPr>
          </a:lstStyle>
          <a:p>
            <a:r>
              <a:rPr lang="en-US" smtClean="0"/>
              <a:t>Click to edit Master subtitle style</a:t>
            </a:r>
            <a:endParaRPr lang="en-US" dirty="0"/>
          </a:p>
        </p:txBody>
      </p:sp>
      <p:sp>
        <p:nvSpPr>
          <p:cNvPr id="5" name="Text Placeholder 6"/>
          <p:cNvSpPr>
            <a:spLocks noGrp="1"/>
          </p:cNvSpPr>
          <p:nvPr>
            <p:ph type="body" sz="quarter" idx="10" hasCustomPrompt="1"/>
          </p:nvPr>
        </p:nvSpPr>
        <p:spPr>
          <a:xfrm>
            <a:off x="1065212" y="4876801"/>
            <a:ext cx="10242551"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3"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987744044"/>
      </p:ext>
    </p:extLst>
  </p:cSld>
  <p:clrMapOvr>
    <a:masterClrMapping/>
  </p:clrMapOvr>
  <p:transition>
    <p:fad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3" y="228601"/>
            <a:ext cx="11149013" cy="609399"/>
          </a:xfrm>
        </p:spPr>
        <p:txBody>
          <a:bodyPr/>
          <a:lstStyle>
            <a:lvl1pPr>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19113" y="1447801"/>
            <a:ext cx="11149013" cy="200054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818094650"/>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36612" y="2455047"/>
            <a:ext cx="9323388"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836612" y="4189143"/>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4" name="Text Placeholder 6"/>
          <p:cNvSpPr>
            <a:spLocks noGrp="1"/>
          </p:cNvSpPr>
          <p:nvPr>
            <p:ph type="body" sz="quarter" idx="10" hasCustomPrompt="1"/>
          </p:nvPr>
        </p:nvSpPr>
        <p:spPr>
          <a:xfrm>
            <a:off x="1065212" y="4876800"/>
            <a:ext cx="10242550"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3248360146"/>
      </p:ext>
    </p:extLst>
  </p:cSld>
  <p:clrMapOvr>
    <a:masterClrMapping/>
  </p:clrMapOvr>
  <p:transition>
    <p:fade/>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4_Title and Content">
    <p:bg>
      <p:bgPr>
        <a:blipFill dpi="0" rotWithShape="1">
          <a:blip r:embed="rId2">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19113" y="228601"/>
            <a:ext cx="11149013" cy="609399"/>
          </a:xfrm>
        </p:spPr>
        <p:txBody>
          <a:bodyPr/>
          <a:lstStyle>
            <a:lvl1pPr>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19113" y="1447799"/>
            <a:ext cx="11149013" cy="2000548"/>
          </a:xfrm>
        </p:spPr>
        <p:txBody>
          <a:bodyPr/>
          <a:lstStyle>
            <a:lvl1pPr marL="460355" indent="-460355">
              <a:buFontTx/>
              <a:buBlip>
                <a:blip r:embed="rId3"/>
              </a:buBlip>
              <a:defRPr/>
            </a:lvl1pPr>
            <a:lvl2pPr marL="855628" indent="-395272">
              <a:buFontTx/>
              <a:buBlip>
                <a:blip r:embed="rId3"/>
              </a:buBlip>
              <a:defRPr/>
            </a:lvl2pPr>
            <a:lvl3pPr marL="1258836" indent="-403208">
              <a:buFontTx/>
              <a:buBlip>
                <a:blip r:embed="rId3"/>
              </a:buBlip>
              <a:defRPr/>
            </a:lvl3pPr>
            <a:lvl4pPr marL="1604896" indent="-346061">
              <a:buFontTx/>
              <a:buBlip>
                <a:blip r:embed="rId3"/>
              </a:buBlip>
              <a:defRPr/>
            </a:lvl4pPr>
            <a:lvl5pPr marL="1941432" indent="-336536">
              <a:buFontTx/>
              <a:buBlip>
                <a:blip r:embed="rId3"/>
              </a:buBlip>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932620000"/>
      </p:ext>
    </p:extLst>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Content Placeholder 2"/>
          <p:cNvSpPr>
            <a:spLocks noGrp="1"/>
          </p:cNvSpPr>
          <p:nvPr>
            <p:ph idx="1"/>
          </p:nvPr>
        </p:nvSpPr>
        <p:spPr>
          <a:xfrm>
            <a:off x="519113" y="1447799"/>
            <a:ext cx="11149013" cy="2000548"/>
          </a:xfrm>
        </p:spPr>
        <p:txBody>
          <a:bodyPr/>
          <a:lstStyle>
            <a:lvl1pPr marL="460355" indent="-460355">
              <a:lnSpc>
                <a:spcPct val="90000"/>
              </a:lnSpc>
              <a:buFontTx/>
              <a:buBlip>
                <a:blip r:embed="rId2"/>
              </a:buBlip>
              <a:defRPr/>
            </a:lvl1pPr>
            <a:lvl2pPr marL="855628" indent="-395272">
              <a:lnSpc>
                <a:spcPct val="90000"/>
              </a:lnSpc>
              <a:buFontTx/>
              <a:buBlip>
                <a:blip r:embed="rId2"/>
              </a:buBlip>
              <a:defRPr/>
            </a:lvl2pPr>
            <a:lvl3pPr marL="1258836" indent="-403208">
              <a:lnSpc>
                <a:spcPct val="90000"/>
              </a:lnSpc>
              <a:buFontTx/>
              <a:buBlip>
                <a:blip r:embed="rId2"/>
              </a:buBlip>
              <a:defRPr/>
            </a:lvl3pPr>
            <a:lvl4pPr marL="1604896" indent="-346061">
              <a:lnSpc>
                <a:spcPct val="90000"/>
              </a:lnSpc>
              <a:buFontTx/>
              <a:buBlip>
                <a:blip r:embed="rId2"/>
              </a:buBlip>
              <a:defRPr/>
            </a:lvl4pPr>
            <a:lvl5pPr marL="1941432" indent="-336536">
              <a:lnSpc>
                <a:spcPct val="90000"/>
              </a:lnSpc>
              <a:buFontTx/>
              <a:buBlip>
                <a:blip r:embed="rId2"/>
              </a:buBlip>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720379637"/>
      </p:ext>
    </p:extLst>
  </p:cSld>
  <p:clrMapOvr>
    <a:masterClrMapping/>
  </p:clrMapOvr>
  <p:transition>
    <p:fade/>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Content Placeholder 2"/>
          <p:cNvSpPr>
            <a:spLocks noGrp="1"/>
          </p:cNvSpPr>
          <p:nvPr>
            <p:ph sz="half" idx="1"/>
          </p:nvPr>
        </p:nvSpPr>
        <p:spPr>
          <a:xfrm>
            <a:off x="519113" y="1447802"/>
            <a:ext cx="5486400" cy="1764585"/>
          </a:xfrm>
        </p:spPr>
        <p:txBody>
          <a:bodyPr/>
          <a:lstStyle>
            <a:lvl1pPr marL="339962" indent="-339962">
              <a:lnSpc>
                <a:spcPct val="90000"/>
              </a:lnSpc>
              <a:buFontTx/>
              <a:buBlip>
                <a:blip r:embed="rId2"/>
              </a:buBlip>
              <a:defRPr sz="2800"/>
            </a:lvl1pPr>
            <a:lvl2pPr marL="673310" indent="-325411">
              <a:lnSpc>
                <a:spcPct val="90000"/>
              </a:lnSpc>
              <a:buFontTx/>
              <a:buBlip>
                <a:blip r:embed="rId2"/>
              </a:buBlip>
              <a:defRPr sz="2400"/>
            </a:lvl2pPr>
            <a:lvl3pPr marL="953745" indent="-288372">
              <a:lnSpc>
                <a:spcPct val="90000"/>
              </a:lnSpc>
              <a:buFontTx/>
              <a:buBlip>
                <a:blip r:embed="rId2"/>
              </a:buBlip>
              <a:defRPr sz="2000"/>
            </a:lvl3pPr>
            <a:lvl4pPr marL="1227566" indent="-273821">
              <a:lnSpc>
                <a:spcPct val="90000"/>
              </a:lnSpc>
              <a:buFontTx/>
              <a:buBlip>
                <a:blip r:embed="rId2"/>
              </a:buBlip>
              <a:defRPr sz="1900"/>
            </a:lvl4pPr>
            <a:lvl5pPr marL="1515939" indent="-280435">
              <a:lnSpc>
                <a:spcPct val="90000"/>
              </a:lnSpc>
              <a:buFontTx/>
              <a:buBlip>
                <a:blip r:embed="rId2"/>
              </a:buBlip>
              <a:defRPr sz="1900"/>
            </a:lvl5pPr>
            <a:lvl6pPr>
              <a:defRPr sz="1900"/>
            </a:lvl6pPr>
            <a:lvl7pPr>
              <a:defRPr sz="1900"/>
            </a:lvl7pPr>
            <a:lvl8pPr>
              <a:defRPr sz="1900"/>
            </a:lvl8pPr>
            <a:lvl9pPr>
              <a:defRPr sz="19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81725" y="1447802"/>
            <a:ext cx="5486400" cy="1764585"/>
          </a:xfrm>
        </p:spPr>
        <p:txBody>
          <a:bodyPr/>
          <a:lstStyle>
            <a:lvl1pPr marL="347899" indent="-347899">
              <a:lnSpc>
                <a:spcPct val="90000"/>
              </a:lnSpc>
              <a:buFontTx/>
              <a:buBlip>
                <a:blip r:embed="rId2"/>
              </a:buBlip>
              <a:defRPr sz="2800"/>
            </a:lvl1pPr>
            <a:lvl2pPr marL="673310" indent="-339962">
              <a:lnSpc>
                <a:spcPct val="90000"/>
              </a:lnSpc>
              <a:buFontTx/>
              <a:buBlip>
                <a:blip r:embed="rId2"/>
              </a:buBlip>
              <a:defRPr sz="2400"/>
            </a:lvl2pPr>
            <a:lvl3pPr marL="961682" indent="-302923">
              <a:lnSpc>
                <a:spcPct val="90000"/>
              </a:lnSpc>
              <a:buFontTx/>
              <a:buBlip>
                <a:blip r:embed="rId2"/>
              </a:buBlip>
              <a:defRPr sz="2000"/>
            </a:lvl3pPr>
            <a:lvl4pPr marL="1227566" indent="-265885">
              <a:lnSpc>
                <a:spcPct val="90000"/>
              </a:lnSpc>
              <a:buFontTx/>
              <a:buBlip>
                <a:blip r:embed="rId2"/>
              </a:buBlip>
              <a:defRPr sz="1900"/>
            </a:lvl4pPr>
            <a:lvl5pPr marL="1515939" indent="-273821">
              <a:lnSpc>
                <a:spcPct val="90000"/>
              </a:lnSpc>
              <a:buFontTx/>
              <a:buBlip>
                <a:blip r:embed="rId2"/>
              </a:buBlip>
              <a:defRPr sz="1900"/>
            </a:lvl5pPr>
            <a:lvl6pPr>
              <a:defRPr sz="1900"/>
            </a:lvl6pPr>
            <a:lvl7pPr>
              <a:defRPr sz="1900"/>
            </a:lvl7pPr>
            <a:lvl8pPr>
              <a:defRPr sz="1900"/>
            </a:lvl8pPr>
            <a:lvl9pPr>
              <a:defRPr sz="19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631481835"/>
      </p:ext>
    </p:extLst>
  </p:cSld>
  <p:clrMapOvr>
    <a:masterClrMapping/>
  </p:clrMapOvr>
  <p:transition>
    <p:fade/>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519113" y="1406938"/>
            <a:ext cx="5486400" cy="350865"/>
          </a:xfrm>
        </p:spPr>
        <p:txBody>
          <a:bodyPr anchor="b"/>
          <a:lstStyle>
            <a:lvl1pPr marL="0" indent="0">
              <a:lnSpc>
                <a:spcPct val="90000"/>
              </a:lnSpc>
              <a:spcBef>
                <a:spcPts val="0"/>
              </a:spcBef>
              <a:buNone/>
              <a:defRPr sz="2500" b="1"/>
            </a:lvl1pPr>
            <a:lvl2pPr marL="457163" indent="0">
              <a:buNone/>
              <a:defRPr sz="2000" b="1"/>
            </a:lvl2pPr>
            <a:lvl3pPr marL="914325" indent="0">
              <a:buNone/>
              <a:defRPr sz="1900" b="1"/>
            </a:lvl3pPr>
            <a:lvl4pPr marL="1371488" indent="0">
              <a:buNone/>
              <a:defRPr sz="1600" b="1"/>
            </a:lvl4pPr>
            <a:lvl5pPr marL="1828651" indent="0">
              <a:buNone/>
              <a:defRPr sz="1600" b="1"/>
            </a:lvl5pPr>
            <a:lvl6pPr marL="2285813" indent="0">
              <a:buNone/>
              <a:defRPr sz="1600" b="1"/>
            </a:lvl6pPr>
            <a:lvl7pPr marL="2742976" indent="0">
              <a:buNone/>
              <a:defRPr sz="1600" b="1"/>
            </a:lvl7pPr>
            <a:lvl8pPr marL="3200139" indent="0">
              <a:buNone/>
              <a:defRPr sz="1600" b="1"/>
            </a:lvl8pPr>
            <a:lvl9pPr marL="3657301"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507868" y="2133601"/>
            <a:ext cx="5484971" cy="1555297"/>
          </a:xfrm>
        </p:spPr>
        <p:txBody>
          <a:bodyPr/>
          <a:lstStyle>
            <a:lvl1pPr marL="281759" indent="-281759">
              <a:buFontTx/>
              <a:buBlip>
                <a:blip r:embed="rId2"/>
              </a:buBlip>
              <a:defRPr sz="2300"/>
            </a:lvl1pPr>
            <a:lvl2pPr marL="562195" indent="-265885">
              <a:buFontTx/>
              <a:buBlip>
                <a:blip r:embed="rId2"/>
              </a:buBlip>
              <a:defRPr sz="2000"/>
            </a:lvl2pPr>
            <a:lvl3pPr marL="813528" indent="-243397">
              <a:buFontTx/>
              <a:buBlip>
                <a:blip r:embed="rId2"/>
              </a:buBlip>
              <a:defRPr sz="1900"/>
            </a:lvl3pPr>
            <a:lvl4pPr marL="1050311" indent="-228847">
              <a:buFontTx/>
              <a:buBlip>
                <a:blip r:embed="rId2"/>
              </a:buBlip>
              <a:defRPr sz="1700"/>
            </a:lvl4pPr>
            <a:lvl5pPr marL="1279156" indent="-206359">
              <a:buFontTx/>
              <a:buBlip>
                <a:blip r:embed="rId2"/>
              </a:buBlip>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81725" y="1406938"/>
            <a:ext cx="5486400" cy="350865"/>
          </a:xfrm>
        </p:spPr>
        <p:txBody>
          <a:bodyPr anchor="b"/>
          <a:lstStyle>
            <a:lvl1pPr marL="0" indent="0">
              <a:lnSpc>
                <a:spcPct val="90000"/>
              </a:lnSpc>
              <a:spcBef>
                <a:spcPts val="0"/>
              </a:spcBef>
              <a:buNone/>
              <a:defRPr sz="2500" b="1"/>
            </a:lvl1pPr>
            <a:lvl2pPr marL="457163" indent="0">
              <a:buNone/>
              <a:defRPr sz="2000" b="1"/>
            </a:lvl2pPr>
            <a:lvl3pPr marL="914325" indent="0">
              <a:buNone/>
              <a:defRPr sz="1900" b="1"/>
            </a:lvl3pPr>
            <a:lvl4pPr marL="1371488" indent="0">
              <a:buNone/>
              <a:defRPr sz="1600" b="1"/>
            </a:lvl4pPr>
            <a:lvl5pPr marL="1828651" indent="0">
              <a:buNone/>
              <a:defRPr sz="1600" b="1"/>
            </a:lvl5pPr>
            <a:lvl6pPr marL="2285813" indent="0">
              <a:buNone/>
              <a:defRPr sz="1600" b="1"/>
            </a:lvl6pPr>
            <a:lvl7pPr marL="2742976" indent="0">
              <a:buNone/>
              <a:defRPr sz="1600" b="1"/>
            </a:lvl7pPr>
            <a:lvl8pPr marL="3200139" indent="0">
              <a:buNone/>
              <a:defRPr sz="1600" b="1"/>
            </a:lvl8pPr>
            <a:lvl9pPr marL="3657301"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81725" y="2133601"/>
            <a:ext cx="5486400" cy="1578619"/>
          </a:xfrm>
        </p:spPr>
        <p:txBody>
          <a:bodyPr/>
          <a:lstStyle>
            <a:lvl1pPr marL="296308" indent="-296308">
              <a:buFontTx/>
              <a:buBlip>
                <a:blip r:embed="rId2"/>
              </a:buBlip>
              <a:defRPr sz="2300"/>
            </a:lvl1pPr>
            <a:lvl2pPr marL="570131" indent="-273821">
              <a:buFontTx/>
              <a:buBlip>
                <a:blip r:embed="rId2"/>
              </a:buBlip>
              <a:defRPr sz="2000"/>
            </a:lvl2pPr>
            <a:lvl3pPr marL="821464" indent="-244720">
              <a:buFontTx/>
              <a:buBlip>
                <a:blip r:embed="rId2"/>
              </a:buBlip>
              <a:defRPr sz="1900"/>
            </a:lvl3pPr>
            <a:lvl4pPr marL="1050311" indent="-236783">
              <a:buFontTx/>
              <a:buBlip>
                <a:blip r:embed="rId2"/>
              </a:buBlip>
              <a:defRPr sz="1700"/>
            </a:lvl4pPr>
            <a:lvl5pPr marL="1279156" indent="-220909">
              <a:buFontTx/>
              <a:buBlip>
                <a:blip r:embed="rId2"/>
              </a:buBlip>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409802559"/>
      </p:ext>
    </p:extLst>
  </p:cSld>
  <p:clrMapOvr>
    <a:masterClrMapping/>
  </p:clrMapOvr>
  <p:transition>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Tree>
    <p:extLst>
      <p:ext uri="{BB962C8B-B14F-4D97-AF65-F5344CB8AC3E}">
        <p14:creationId xmlns:p14="http://schemas.microsoft.com/office/powerpoint/2010/main" val="2609649352"/>
      </p:ext>
    </p:extLst>
  </p:cSld>
  <p:clrMapOvr>
    <a:masterClrMapping/>
  </p:clrMapOvr>
  <p:transition>
    <p:fade/>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682599804"/>
      </p:ext>
    </p:extLst>
  </p:cSld>
  <p:clrMapOvr>
    <a:masterClrMapping/>
  </p:clrMapOvr>
  <p:transition>
    <p:fade/>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type="blank" preserve="1">
  <p:cSld name="1_Blank">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67297834"/>
      </p:ext>
    </p:extLst>
  </p:cSld>
  <p:clrMapOvr>
    <a:masterClrMapping/>
  </p:clrMapOvr>
  <p:transition>
    <p:fade/>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type="blank" preserve="1">
  <p:cSld name="1_WALKIN - Prints in GRAYSCALE">
    <p:bg bwMode="ltGray">
      <p:bgPr>
        <a:blipFill dpi="0" rotWithShape="1">
          <a:blip r:embed="rId2">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05854122"/>
      </p:ext>
    </p:extLst>
  </p:cSld>
  <p:clrMapOvr>
    <a:masterClrMapping/>
  </p:clrMapOvr>
  <p:transition>
    <p:fade/>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MS Tag Slide">
    <p:spTree>
      <p:nvGrpSpPr>
        <p:cNvPr id="1" name=""/>
        <p:cNvGrpSpPr/>
        <p:nvPr/>
      </p:nvGrpSpPr>
      <p:grpSpPr>
        <a:xfrm>
          <a:off x="0" y="0"/>
          <a:ext cx="0" cy="0"/>
          <a:chOff x="0" y="0"/>
          <a:chExt cx="0" cy="0"/>
        </a:xfrm>
      </p:grpSpPr>
      <p:pic>
        <p:nvPicPr>
          <p:cNvPr id="12" name="Picture 3" descr="E:\Duotone_02.png"/>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r="4297"/>
          <a:stretch/>
        </p:blipFill>
        <p:spPr bwMode="auto">
          <a:xfrm flipH="1">
            <a:off x="0" y="0"/>
            <a:ext cx="11668125" cy="6858000"/>
          </a:xfrm>
          <a:prstGeom prst="rect">
            <a:avLst/>
          </a:prstGeom>
          <a:noFill/>
          <a:extLst>
            <a:ext uri="{909E8E84-426E-40DD-AFC4-6F175D3DCCD1}">
              <a14:hiddenFill xmlns:a14="http://schemas.microsoft.com/office/drawing/2010/main">
                <a:solidFill>
                  <a:srgbClr val="FFFFFF"/>
                </a:solidFill>
              </a14:hiddenFill>
            </a:ext>
          </a:extLst>
        </p:spPr>
      </p:pic>
      <p:sp>
        <p:nvSpPr>
          <p:cNvPr id="4" name="Picture Placeholder 3"/>
          <p:cNvSpPr>
            <a:spLocks noGrp="1"/>
          </p:cNvSpPr>
          <p:nvPr>
            <p:ph type="pic" sz="quarter" idx="10"/>
          </p:nvPr>
        </p:nvSpPr>
        <p:spPr>
          <a:xfrm>
            <a:off x="6051430" y="1941978"/>
            <a:ext cx="4114800" cy="443199"/>
          </a:xfrm>
        </p:spPr>
        <p:txBody>
          <a:bodyPr/>
          <a:lstStyle>
            <a:lvl1pPr marL="0" indent="0" algn="ctr">
              <a:buFont typeface="Arial" pitchFamily="34" charset="0"/>
              <a:buNone/>
              <a:defRPr/>
            </a:lvl1pPr>
          </a:lstStyle>
          <a:p>
            <a:endParaRPr lang="en-US" dirty="0"/>
          </a:p>
        </p:txBody>
      </p:sp>
      <p:grpSp>
        <p:nvGrpSpPr>
          <p:cNvPr id="5" name="Group 4"/>
          <p:cNvGrpSpPr/>
          <p:nvPr userDrawn="1"/>
        </p:nvGrpSpPr>
        <p:grpSpPr>
          <a:xfrm>
            <a:off x="878542" y="5637071"/>
            <a:ext cx="2269288" cy="988240"/>
            <a:chOff x="8941983" y="3690298"/>
            <a:chExt cx="2594343" cy="1129797"/>
          </a:xfrm>
          <a:effectLst>
            <a:reflection blurRad="6350" stA="11000" endPos="15000" dist="101600" dir="5400000" sy="-100000" algn="bl" rotWithShape="0"/>
          </a:effectLst>
        </p:grpSpPr>
        <p:sp>
          <p:nvSpPr>
            <p:cNvPr id="6" name="Rectangle 5"/>
            <p:cNvSpPr/>
            <p:nvPr/>
          </p:nvSpPr>
          <p:spPr bwMode="auto">
            <a:xfrm>
              <a:off x="8941983" y="4426691"/>
              <a:ext cx="2594343" cy="393404"/>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548640" tIns="45718" rIns="91436" bIns="45718" numCol="1" rtlCol="0" anchor="ctr" anchorCtr="0" compatLnSpc="1">
              <a:prstTxWarp prst="textNoShape">
                <a:avLst/>
              </a:prstTxWarp>
            </a:bodyPr>
            <a:lstStyle/>
            <a:p>
              <a:pPr defTabSz="914061" fontAlgn="base">
                <a:spcBef>
                  <a:spcPct val="0"/>
                </a:spcBef>
                <a:spcAft>
                  <a:spcPct val="0"/>
                </a:spcAft>
              </a:pPr>
              <a:endParaRPr lang="en-US" sz="2300" b="1" dirty="0" smtClean="0">
                <a:gradFill>
                  <a:gsLst>
                    <a:gs pos="0">
                      <a:srgbClr val="FFFFFF"/>
                    </a:gs>
                    <a:gs pos="100000">
                      <a:srgbClr val="FFFFFF"/>
                    </a:gs>
                  </a:gsLst>
                  <a:lin ang="5400000" scaled="0"/>
                </a:gradFill>
                <a:latin typeface="Segoe Condensed" pitchFamily="34" charset="0"/>
              </a:endParaRPr>
            </a:p>
          </p:txBody>
        </p:sp>
        <p:pic>
          <p:nvPicPr>
            <p:cNvPr id="7" name="Picture 3" descr="\\SFP\Work\White_Whale\7-20753_TechEd_Keynote\Walk_In_Deck\Format\e_Keynote_Walkin_-_TechEd_NA_2011_2011415182315.jpeg"/>
            <p:cNvPicPr>
              <a:picLocks noChangeAspect="1" noChangeArrowheads="1"/>
            </p:cNvPicPr>
            <p:nvPr/>
          </p:nvPicPr>
          <p:blipFill rotWithShape="1">
            <a:blip r:embed="rId3">
              <a:extLst>
                <a:ext uri="{28A0092B-C50C-407E-A947-70E740481C1C}">
                  <a14:useLocalDpi xmlns:a14="http://schemas.microsoft.com/office/drawing/2010/main" val="0"/>
                </a:ext>
              </a:extLst>
            </a:blip>
            <a:srcRect t="68897"/>
            <a:stretch/>
          </p:blipFill>
          <p:spPr bwMode="auto">
            <a:xfrm>
              <a:off x="8943772" y="3690298"/>
              <a:ext cx="2589196" cy="744036"/>
            </a:xfrm>
            <a:prstGeom prst="rect">
              <a:avLst/>
            </a:prstGeom>
            <a:noFill/>
            <a:extLst>
              <a:ext uri="{909E8E84-426E-40DD-AFC4-6F175D3DCCD1}">
                <a14:hiddenFill xmlns:a14="http://schemas.microsoft.com/office/drawing/2010/main">
                  <a:solidFill>
                    <a:srgbClr val="FFFFFF"/>
                  </a:solidFill>
                </a14:hiddenFill>
              </a:ext>
            </a:extLst>
          </p:spPr>
        </p:pic>
      </p:grpSp>
      <p:sp>
        <p:nvSpPr>
          <p:cNvPr id="8" name="TextBox 7"/>
          <p:cNvSpPr txBox="1"/>
          <p:nvPr userDrawn="1"/>
        </p:nvSpPr>
        <p:spPr>
          <a:xfrm>
            <a:off x="169984" y="158469"/>
            <a:ext cx="3118500" cy="2769989"/>
          </a:xfrm>
          <a:prstGeom prst="rect">
            <a:avLst/>
          </a:prstGeom>
          <a:noFill/>
        </p:spPr>
        <p:txBody>
          <a:bodyPr wrap="square" lIns="0" tIns="0" rIns="0" bIns="0" rtlCol="0">
            <a:spAutoFit/>
          </a:bodyPr>
          <a:lstStyle/>
          <a:p>
            <a:pPr defTabSz="914325"/>
            <a:r>
              <a:rPr lang="en-US" sz="3600" b="1" dirty="0" smtClean="0">
                <a:solidFill>
                  <a:srgbClr val="03C2F1">
                    <a:alpha val="99000"/>
                  </a:srgbClr>
                </a:solidFill>
              </a:rPr>
              <a:t>Scan the Tag </a:t>
            </a:r>
            <a:r>
              <a:rPr lang="en-US" sz="3600" b="1" dirty="0" smtClean="0">
                <a:solidFill>
                  <a:srgbClr val="FFC425">
                    <a:alpha val="99000"/>
                  </a:srgbClr>
                </a:solidFill>
              </a:rPr>
              <a:t/>
            </a:r>
            <a:br>
              <a:rPr lang="en-US" sz="3600" b="1" dirty="0" smtClean="0">
                <a:solidFill>
                  <a:srgbClr val="FFC425">
                    <a:alpha val="99000"/>
                  </a:srgbClr>
                </a:solidFill>
              </a:rPr>
            </a:br>
            <a:r>
              <a:rPr lang="en-US" sz="3600" dirty="0" smtClean="0">
                <a:solidFill>
                  <a:srgbClr val="000000">
                    <a:lumMod val="50000"/>
                    <a:lumOff val="50000"/>
                    <a:alpha val="99000"/>
                  </a:srgbClr>
                </a:solidFill>
              </a:rPr>
              <a:t>to evaluate this session now on </a:t>
            </a:r>
            <a:r>
              <a:rPr lang="en-US" sz="3600" b="1" dirty="0" err="1" smtClean="0">
                <a:solidFill>
                  <a:srgbClr val="03C2F1">
                    <a:alpha val="99000"/>
                  </a:srgbClr>
                </a:solidFill>
              </a:rPr>
              <a:t>myTech•Ed</a:t>
            </a:r>
            <a:r>
              <a:rPr lang="en-US" sz="3600" b="1" dirty="0" smtClean="0">
                <a:solidFill>
                  <a:srgbClr val="03C2F1">
                    <a:alpha val="99000"/>
                  </a:srgbClr>
                </a:solidFill>
              </a:rPr>
              <a:t> Mobile</a:t>
            </a:r>
            <a:endParaRPr lang="en-US" sz="3600" b="1" dirty="0" smtClean="0">
              <a:solidFill>
                <a:srgbClr val="F09A1F"/>
              </a:solidFill>
            </a:endParaRPr>
          </a:p>
        </p:txBody>
      </p:sp>
      <p:sp>
        <p:nvSpPr>
          <p:cNvPr id="9" name="Isosceles Triangle 8"/>
          <p:cNvSpPr/>
          <p:nvPr userDrawn="1"/>
        </p:nvSpPr>
        <p:spPr bwMode="auto">
          <a:xfrm rot="16200000">
            <a:off x="2982782" y="3004651"/>
            <a:ext cx="4131321" cy="2005976"/>
          </a:xfrm>
          <a:prstGeom prst="triangle">
            <a:avLst>
              <a:gd name="adj" fmla="val 50000"/>
            </a:avLst>
          </a:prstGeom>
          <a:gradFill flip="none" rotWithShape="1">
            <a:gsLst>
              <a:gs pos="0">
                <a:schemeClr val="tx1">
                  <a:alpha val="0"/>
                </a:schemeClr>
              </a:gs>
              <a:gs pos="80000">
                <a:schemeClr val="tx1"/>
              </a:gs>
              <a:gs pos="100000">
                <a:schemeClr val="accent1">
                  <a:alpha val="72000"/>
                </a:schemeClr>
              </a:gs>
            </a:gsLst>
            <a:lin ang="16200000" scaled="1"/>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2" tIns="45716" rIns="91432" bIns="45716" numCol="1" rtlCol="0" anchor="ctr" anchorCtr="0" compatLnSpc="1">
            <a:prstTxWarp prst="textNoShape">
              <a:avLst/>
            </a:prstTxWarp>
          </a:bodyPr>
          <a:lstStyle/>
          <a:p>
            <a:pPr algn="ctr" defTabSz="914061"/>
            <a:endParaRPr lang="en-US" sz="2300" dirty="0" smtClean="0">
              <a:solidFill>
                <a:srgbClr val="FFFFFF">
                  <a:alpha val="99000"/>
                </a:srgbClr>
              </a:solidFill>
            </a:endParaRPr>
          </a:p>
        </p:txBody>
      </p:sp>
      <p:pic>
        <p:nvPicPr>
          <p:cNvPr id="10" name="Picture 7" descr="\\adisvr2\Shared\ADI_Projects\Microsoft\MS_10-01098_SpeechTek_Template_&amp;_Slides\ADI_Art\Working_Art\winphone2.png"/>
          <p:cNvPicPr>
            <a:picLocks noChangeAspect="1" noChangeArrowheads="1"/>
          </p:cNvPicPr>
          <p:nvPr userDrawn="1"/>
        </p:nvPicPr>
        <p:blipFill>
          <a:blip r:embed="rId4" cstate="email">
            <a:extLst>
              <a:ext uri="{28A0092B-C50C-407E-A947-70E740481C1C}">
                <a14:useLocalDpi xmlns:a14="http://schemas.microsoft.com/office/drawing/2010/main" val="0"/>
              </a:ext>
            </a:extLst>
          </a:blip>
          <a:srcRect/>
          <a:stretch>
            <a:fillRect/>
          </a:stretch>
        </p:blipFill>
        <p:spPr bwMode="auto">
          <a:xfrm>
            <a:off x="3147057" y="2769643"/>
            <a:ext cx="1356653" cy="2642647"/>
          </a:xfrm>
          <a:prstGeom prst="rect">
            <a:avLst/>
          </a:prstGeom>
          <a:noFill/>
          <a:effectLst>
            <a:outerShdw blurRad="76200" dir="18900000" sy="23000" kx="-1200000" algn="bl" rotWithShape="0">
              <a:prstClr val="black">
                <a:alpha val="20000"/>
              </a:prstClr>
            </a:outerShdw>
          </a:effectLst>
          <a:extLst>
            <a:ext uri="{909E8E84-426E-40DD-AFC4-6F175D3DCCD1}">
              <a14:hiddenFill xmlns:a14="http://schemas.microsoft.com/office/drawing/2010/main">
                <a:solidFill>
                  <a:srgbClr val="FFFFFF"/>
                </a:solidFill>
              </a14:hiddenFill>
            </a:ext>
          </a:extLst>
        </p:spPr>
      </p:pic>
      <p:pic>
        <p:nvPicPr>
          <p:cNvPr id="11" name="Picture 10"/>
          <p:cNvPicPr>
            <a:picLocks noChangeAspect="1"/>
          </p:cNvPicPr>
          <p:nvPr userDrawn="1"/>
        </p:nvPicPr>
        <p:blipFill>
          <a:blip r:embed="rId5">
            <a:extLst>
              <a:ext uri="{BEBA8EAE-BF5A-486C-A8C5-ECC9F3942E4B}">
                <a14:imgProps xmlns:a14="http://schemas.microsoft.com/office/drawing/2010/main">
                  <a14:imgLayer r:embed="rId6">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8533353" y="497189"/>
            <a:ext cx="2271292" cy="811495"/>
          </a:xfrm>
          <a:prstGeom prst="rect">
            <a:avLst/>
          </a:prstGeom>
        </p:spPr>
      </p:pic>
    </p:spTree>
    <p:extLst>
      <p:ext uri="{BB962C8B-B14F-4D97-AF65-F5344CB8AC3E}">
        <p14:creationId xmlns:p14="http://schemas.microsoft.com/office/powerpoint/2010/main" val="1975098126"/>
      </p:ext>
    </p:extLst>
  </p:cSld>
  <p:clrMapOvr>
    <a:masterClrMapping/>
  </p:clrMapOvr>
  <p:transition>
    <p:fade/>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flip="none" rotWithShape="1">
                  <a:gsLst>
                    <a:gs pos="417">
                      <a:srgbClr val="FFFFFF"/>
                    </a:gs>
                    <a:gs pos="100000">
                      <a:srgbClr val="FFFFFF"/>
                    </a:gs>
                  </a:gsLst>
                  <a:lin ang="5400000" scaled="0"/>
                  <a:tileRect/>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3" y="1447801"/>
            <a:ext cx="11149013" cy="2000548"/>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075818381"/>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36612" y="2442175"/>
            <a:ext cx="9323388"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836612" y="4191000"/>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5" name="Text Placeholder 6"/>
          <p:cNvSpPr>
            <a:spLocks noGrp="1"/>
          </p:cNvSpPr>
          <p:nvPr>
            <p:ph type="body" sz="quarter" idx="10" hasCustomPrompt="1"/>
          </p:nvPr>
        </p:nvSpPr>
        <p:spPr>
          <a:xfrm>
            <a:off x="1065212" y="4876800"/>
            <a:ext cx="10242550"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3577637400"/>
      </p:ext>
    </p:extLst>
  </p:cSld>
  <p:clrMapOvr>
    <a:masterClrMapping/>
  </p:clrMapOvr>
  <p:transition>
    <p:fade/>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417">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3" y="1447801"/>
            <a:ext cx="11149013" cy="2000548"/>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2" y="6238876"/>
            <a:ext cx="12188826" cy="619125"/>
          </a:xfrm>
          <a:solidFill>
            <a:srgbClr val="FFFF99"/>
          </a:solidFill>
        </p:spPr>
        <p:txBody>
          <a:bodyPr wrap="square" lIns="152388" tIns="76193" rIns="152388" bIns="76193" anchor="b" anchorCtr="0">
            <a:noAutofit/>
          </a:bodyPr>
          <a:lstStyle>
            <a:lvl1pPr algn="r">
              <a:buFont typeface="Arial" pitchFamily="34" charset="0"/>
              <a:buNone/>
              <a:defRPr spc="-51"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extLst>
      <p:ext uri="{BB962C8B-B14F-4D97-AF65-F5344CB8AC3E}">
        <p14:creationId xmlns:p14="http://schemas.microsoft.com/office/powerpoint/2010/main" val="508660604"/>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36612" y="2442175"/>
            <a:ext cx="9323388"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836612" y="4191000"/>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5" name="Text Placeholder 6"/>
          <p:cNvSpPr>
            <a:spLocks noGrp="1"/>
          </p:cNvSpPr>
          <p:nvPr>
            <p:ph type="body" sz="quarter" idx="10" hasCustomPrompt="1"/>
          </p:nvPr>
        </p:nvSpPr>
        <p:spPr>
          <a:xfrm>
            <a:off x="1065212" y="4876800"/>
            <a:ext cx="10242550"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302519012"/>
      </p:ext>
    </p:extLst>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5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36612" y="2442175"/>
            <a:ext cx="9323388"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836612" y="4191000"/>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5" name="Text Placeholder 6"/>
          <p:cNvSpPr>
            <a:spLocks noGrp="1"/>
          </p:cNvSpPr>
          <p:nvPr>
            <p:ph type="body" sz="quarter" idx="10" hasCustomPrompt="1"/>
          </p:nvPr>
        </p:nvSpPr>
        <p:spPr>
          <a:xfrm>
            <a:off x="1065212" y="4876800"/>
            <a:ext cx="10242550"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3176997441"/>
      </p:ext>
    </p:extLst>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6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36612" y="2442175"/>
            <a:ext cx="9323388"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836612" y="4191000"/>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5" name="Text Placeholder 6"/>
          <p:cNvSpPr>
            <a:spLocks noGrp="1"/>
          </p:cNvSpPr>
          <p:nvPr>
            <p:ph type="body" sz="quarter" idx="10" hasCustomPrompt="1"/>
          </p:nvPr>
        </p:nvSpPr>
        <p:spPr>
          <a:xfrm>
            <a:off x="1065212" y="4876800"/>
            <a:ext cx="10242550"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645301719"/>
      </p:ext>
    </p:extLst>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609398"/>
          </a:xfrm>
        </p:spPr>
        <p:txBody>
          <a:bodyPr/>
          <a:lstStyle>
            <a:lvl1pPr>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19112" y="1447799"/>
            <a:ext cx="11149013" cy="197356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136447529"/>
      </p:ext>
    </p:extLst>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4_Title and Content">
    <p:bg>
      <p:bgPr>
        <a:blipFill dpi="0" rotWithShape="1">
          <a:blip r:embed="rId2">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609398"/>
          </a:xfrm>
        </p:spPr>
        <p:txBody>
          <a:bodyPr/>
          <a:lstStyle>
            <a:lvl1pPr>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19112" y="1447799"/>
            <a:ext cx="11149013" cy="2000548"/>
          </a:xfrm>
        </p:spPr>
        <p:txBody>
          <a:bodyPr/>
          <a:lstStyle>
            <a:lvl1pPr marL="460375" indent="-460375">
              <a:buFontTx/>
              <a:buBlip>
                <a:blip r:embed="rId3"/>
              </a:buBlip>
              <a:defRPr/>
            </a:lvl1pPr>
            <a:lvl2pPr marL="855663" indent="-395288">
              <a:buFontTx/>
              <a:buBlip>
                <a:blip r:embed="rId3"/>
              </a:buBlip>
              <a:defRPr/>
            </a:lvl2pPr>
            <a:lvl3pPr marL="1258888" indent="-403225">
              <a:buFontTx/>
              <a:buBlip>
                <a:blip r:embed="rId3"/>
              </a:buBlip>
              <a:defRPr/>
            </a:lvl3pPr>
            <a:lvl4pPr marL="1604963" indent="-346075">
              <a:buFontTx/>
              <a:buBlip>
                <a:blip r:embed="rId3"/>
              </a:buBlip>
              <a:defRPr/>
            </a:lvl4pPr>
            <a:lvl5pPr marL="1941513" indent="-336550">
              <a:buFontTx/>
              <a:buBlip>
                <a:blip r:embed="rId3"/>
              </a:buBlip>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036853187"/>
      </p:ext>
    </p:extLst>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image" Target="../media/image2.png"/><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theme" Target="../theme/theme2.xml"/><Relationship Id="rId1"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9.xml"/><Relationship Id="rId13" Type="http://schemas.openxmlformats.org/officeDocument/2006/relationships/slideLayout" Target="../slideLayouts/slideLayout34.xml"/><Relationship Id="rId18" Type="http://schemas.openxmlformats.org/officeDocument/2006/relationships/slideLayout" Target="../slideLayouts/slideLayout39.xml"/><Relationship Id="rId3" Type="http://schemas.openxmlformats.org/officeDocument/2006/relationships/slideLayout" Target="../slideLayouts/slideLayout24.xml"/><Relationship Id="rId21" Type="http://schemas.openxmlformats.org/officeDocument/2006/relationships/image" Target="../media/image1.jpeg"/><Relationship Id="rId7" Type="http://schemas.openxmlformats.org/officeDocument/2006/relationships/slideLayout" Target="../slideLayouts/slideLayout28.xml"/><Relationship Id="rId12" Type="http://schemas.openxmlformats.org/officeDocument/2006/relationships/slideLayout" Target="../slideLayouts/slideLayout33.xml"/><Relationship Id="rId17" Type="http://schemas.openxmlformats.org/officeDocument/2006/relationships/slideLayout" Target="../slideLayouts/slideLayout38.xml"/><Relationship Id="rId2" Type="http://schemas.openxmlformats.org/officeDocument/2006/relationships/slideLayout" Target="../slideLayouts/slideLayout23.xml"/><Relationship Id="rId16" Type="http://schemas.openxmlformats.org/officeDocument/2006/relationships/slideLayout" Target="../slideLayouts/slideLayout37.xml"/><Relationship Id="rId20" Type="http://schemas.openxmlformats.org/officeDocument/2006/relationships/theme" Target="../theme/theme3.xml"/><Relationship Id="rId1" Type="http://schemas.openxmlformats.org/officeDocument/2006/relationships/slideLayout" Target="../slideLayouts/slideLayout22.xml"/><Relationship Id="rId6" Type="http://schemas.openxmlformats.org/officeDocument/2006/relationships/slideLayout" Target="../slideLayouts/slideLayout27.xml"/><Relationship Id="rId11" Type="http://schemas.openxmlformats.org/officeDocument/2006/relationships/slideLayout" Target="../slideLayouts/slideLayout32.xml"/><Relationship Id="rId5" Type="http://schemas.openxmlformats.org/officeDocument/2006/relationships/slideLayout" Target="../slideLayouts/slideLayout26.xml"/><Relationship Id="rId15" Type="http://schemas.openxmlformats.org/officeDocument/2006/relationships/slideLayout" Target="../slideLayouts/slideLayout36.xml"/><Relationship Id="rId10" Type="http://schemas.openxmlformats.org/officeDocument/2006/relationships/slideLayout" Target="../slideLayouts/slideLayout31.xml"/><Relationship Id="rId19" Type="http://schemas.openxmlformats.org/officeDocument/2006/relationships/slideLayout" Target="../slideLayouts/slideLayout40.xml"/><Relationship Id="rId4" Type="http://schemas.openxmlformats.org/officeDocument/2006/relationships/slideLayout" Target="../slideLayouts/slideLayout25.xml"/><Relationship Id="rId9" Type="http://schemas.openxmlformats.org/officeDocument/2006/relationships/slideLayout" Target="../slideLayouts/slideLayout30.xml"/><Relationship Id="rId14" Type="http://schemas.openxmlformats.org/officeDocument/2006/relationships/slideLayout" Target="../slideLayouts/slideLayout35.xml"/><Relationship Id="rId22"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blackWhite">
      <p:bgPr>
        <a:blipFill dpi="0" rotWithShape="1">
          <a:blip r:embed="rId22">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9112" y="228600"/>
            <a:ext cx="11149013" cy="609398"/>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519113" y="1447800"/>
            <a:ext cx="11149012" cy="2000548"/>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22234521"/>
      </p:ext>
    </p:extLst>
  </p:cSld>
  <p:clrMap bg1="dk1" tx1="lt1" bg2="dk2" tx2="lt2" accent1="accent1" accent2="accent2" accent3="accent3" accent4="accent4" accent5="accent5" accent6="accent6" hlink="hlink" folHlink="folHlink"/>
  <p:sldLayoutIdLst>
    <p:sldLayoutId id="2147483742" r:id="rId1"/>
    <p:sldLayoutId id="2147483743" r:id="rId2"/>
    <p:sldLayoutId id="2147483744" r:id="rId3"/>
    <p:sldLayoutId id="2147483745" r:id="rId4"/>
    <p:sldLayoutId id="2147483746" r:id="rId5"/>
    <p:sldLayoutId id="2147483747" r:id="rId6"/>
    <p:sldLayoutId id="2147483748" r:id="rId7"/>
    <p:sldLayoutId id="2147483749" r:id="rId8"/>
    <p:sldLayoutId id="2147483750" r:id="rId9"/>
    <p:sldLayoutId id="2147483751" r:id="rId10"/>
    <p:sldLayoutId id="2147483752" r:id="rId11"/>
    <p:sldLayoutId id="2147483753" r:id="rId12"/>
    <p:sldLayoutId id="2147483754" r:id="rId13"/>
    <p:sldLayoutId id="2147483755" r:id="rId14"/>
    <p:sldLayoutId id="2147483756" r:id="rId15"/>
    <p:sldLayoutId id="2147483757" r:id="rId16"/>
    <p:sldLayoutId id="2147483758" r:id="rId17"/>
    <p:sldLayoutId id="2147483759" r:id="rId18"/>
    <p:sldLayoutId id="2147483760" r:id="rId19"/>
    <p:sldLayoutId id="2147483763" r:id="rId20"/>
  </p:sldLayoutIdLst>
  <p:transition>
    <p:fade/>
  </p:transition>
  <p:txStyles>
    <p:titleStyle>
      <a:lvl1pPr algn="l" defTabSz="914363" rtl="0" eaLnBrk="1" latinLnBrk="0" hangingPunct="1">
        <a:lnSpc>
          <a:spcPct val="90000"/>
        </a:lnSpc>
        <a:spcBef>
          <a:spcPct val="0"/>
        </a:spcBef>
        <a:buNone/>
        <a:defRPr lang="en-US" sz="4400" b="0" kern="1200" cap="none" spc="-100" baseline="0" dirty="0" smtClean="0">
          <a:ln w="3175">
            <a:noFill/>
          </a:ln>
          <a:gradFill flip="none" rotWithShape="1">
            <a:gsLst>
              <a:gs pos="0">
                <a:schemeClr val="tx1"/>
              </a:gs>
              <a:gs pos="86000">
                <a:schemeClr val="tx1"/>
              </a:gs>
            </a:gsLst>
            <a:lin ang="5400000" scaled="0"/>
            <a:tileRect/>
          </a:gradFill>
          <a:effectLst/>
          <a:latin typeface="+mj-lt"/>
          <a:ea typeface="+mn-ea"/>
          <a:cs typeface="Arial" charset="0"/>
        </a:defRPr>
      </a:lvl1pPr>
    </p:titleStyle>
    <p:bodyStyle>
      <a:lvl1pPr marL="460375" indent="-460375" algn="l" defTabSz="914363" rtl="0" eaLnBrk="1" latinLnBrk="0" hangingPunct="1">
        <a:lnSpc>
          <a:spcPct val="90000"/>
        </a:lnSpc>
        <a:spcBef>
          <a:spcPct val="20000"/>
        </a:spcBef>
        <a:buSzPct val="90000"/>
        <a:buFontTx/>
        <a:buBlip>
          <a:blip r:embed="rId23"/>
        </a:buBlip>
        <a:defRPr sz="3200" kern="1200">
          <a:gradFill>
            <a:gsLst>
              <a:gs pos="0">
                <a:schemeClr val="tx1"/>
              </a:gs>
              <a:gs pos="86000">
                <a:schemeClr val="tx1"/>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90000"/>
        <a:buFontTx/>
        <a:buBlip>
          <a:blip r:embed="rId23"/>
        </a:buBlip>
        <a:defRPr sz="2800" kern="1200">
          <a:gradFill>
            <a:gsLst>
              <a:gs pos="0">
                <a:schemeClr val="tx1"/>
              </a:gs>
              <a:gs pos="86000">
                <a:schemeClr val="tx1"/>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90000"/>
        <a:buFontTx/>
        <a:buBlip>
          <a:blip r:embed="rId23"/>
        </a:buBlip>
        <a:defRPr sz="2400" kern="1200">
          <a:gradFill>
            <a:gsLst>
              <a:gs pos="0">
                <a:schemeClr val="tx1"/>
              </a:gs>
              <a:gs pos="86000">
                <a:schemeClr val="tx1"/>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23"/>
        </a:buBlip>
        <a:defRPr sz="2000" kern="1200">
          <a:gradFill>
            <a:gsLst>
              <a:gs pos="0">
                <a:schemeClr val="tx1"/>
              </a:gs>
              <a:gs pos="86000">
                <a:schemeClr val="tx1"/>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23"/>
        </a:buBlip>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9112" y="228601"/>
            <a:ext cx="11149013" cy="609398"/>
          </a:xfrm>
          <a:prstGeom prst="rect">
            <a:avLst/>
          </a:prstGeom>
        </p:spPr>
        <p:txBody>
          <a:bodyPr vert="horz" wrap="square" lIns="0" tIns="0" rIns="0" bIns="0" rtlCol="0" anchor="t">
            <a:sp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519114" y="1905000"/>
            <a:ext cx="11149011" cy="2108269"/>
          </a:xfrm>
          <a:prstGeom prst="rect">
            <a:avLst/>
          </a:prstGeom>
        </p:spPr>
        <p:txBody>
          <a:bodyPr vert="horz" wrap="square" lIns="0" tIns="0" rIns="0" bIns="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670690890"/>
      </p:ext>
    </p:extLst>
  </p:cSld>
  <p:clrMap bg1="dk1" tx1="lt1" bg2="dk2" tx2="lt2" accent1="accent1" accent2="accent2" accent3="accent3" accent4="accent4" accent5="accent5" accent6="accent6" hlink="hlink" folHlink="folHlink"/>
  <p:sldLayoutIdLst>
    <p:sldLayoutId id="2147483762" r:id="rId1"/>
  </p:sldLayoutIdLst>
  <p:transition>
    <p:fade/>
  </p:transition>
  <p:txStyles>
    <p:titleStyle>
      <a:lvl1pPr algn="l" defTabSz="914363" rtl="0" eaLnBrk="1" latinLnBrk="0" hangingPunct="1">
        <a:lnSpc>
          <a:spcPct val="90000"/>
        </a:lnSpc>
        <a:spcBef>
          <a:spcPct val="0"/>
        </a:spcBef>
        <a:buNone/>
        <a:defRPr lang="en-US" sz="4400" b="0" kern="1200" cap="none" spc="-100" baseline="0" dirty="0">
          <a:ln w="3175">
            <a:noFill/>
          </a:ln>
          <a:solidFill>
            <a:schemeClr val="accent1">
              <a:alpha val="99000"/>
            </a:schemeClr>
          </a:solidFill>
          <a:effectLst/>
          <a:latin typeface="+mj-lt"/>
          <a:ea typeface="+mn-ea"/>
          <a:cs typeface="Arial" charset="0"/>
        </a:defRPr>
      </a:lvl1pPr>
    </p:titleStyle>
    <p:bodyStyle>
      <a:lvl1pPr marL="0" indent="0" algn="l" defTabSz="914363" rtl="0" eaLnBrk="1" latinLnBrk="0" hangingPunct="1">
        <a:lnSpc>
          <a:spcPct val="90000"/>
        </a:lnSpc>
        <a:spcBef>
          <a:spcPct val="20000"/>
        </a:spcBef>
        <a:buFont typeface="Arial" pitchFamily="34" charset="0"/>
        <a:buNone/>
        <a:defRPr sz="3000" b="0" kern="1200">
          <a:gradFill>
            <a:gsLst>
              <a:gs pos="0">
                <a:srgbClr val="000000"/>
              </a:gs>
              <a:gs pos="86000">
                <a:srgbClr val="000000"/>
              </a:gs>
            </a:gsLst>
            <a:lin ang="5400000" scaled="0"/>
          </a:gradFill>
          <a:latin typeface="Consolas" pitchFamily="49" charset="0"/>
          <a:ea typeface="+mn-ea"/>
          <a:cs typeface="Consolas" pitchFamily="49" charset="0"/>
        </a:defRPr>
      </a:lvl1pPr>
      <a:lvl2pPr marL="384954" indent="-7937" algn="l" defTabSz="914363" rtl="0" eaLnBrk="1" latinLnBrk="0" hangingPunct="1">
        <a:lnSpc>
          <a:spcPct val="90000"/>
        </a:lnSpc>
        <a:spcBef>
          <a:spcPct val="20000"/>
        </a:spcBef>
        <a:buFont typeface="Arial" pitchFamily="34" charset="0"/>
        <a:buNone/>
        <a:defRPr sz="2800" b="0" kern="1200">
          <a:gradFill>
            <a:gsLst>
              <a:gs pos="0">
                <a:srgbClr val="000000"/>
              </a:gs>
              <a:gs pos="86000">
                <a:srgbClr val="000000"/>
              </a:gs>
            </a:gsLst>
            <a:lin ang="5400000" scaled="0"/>
          </a:gradFill>
          <a:latin typeface="Consolas" pitchFamily="49" charset="0"/>
          <a:ea typeface="+mn-ea"/>
          <a:cs typeface="Consolas" pitchFamily="49" charset="0"/>
        </a:defRPr>
      </a:lvl2pPr>
      <a:lvl3pPr marL="761970" indent="-7937" algn="l" defTabSz="914363" rtl="0" eaLnBrk="1" latinLnBrk="0" hangingPunct="1">
        <a:lnSpc>
          <a:spcPct val="90000"/>
        </a:lnSpc>
        <a:spcBef>
          <a:spcPct val="20000"/>
        </a:spcBef>
        <a:buFont typeface="Arial" pitchFamily="34" charset="0"/>
        <a:buNone/>
        <a:defRPr sz="2400" b="0" kern="1200">
          <a:gradFill>
            <a:gsLst>
              <a:gs pos="0">
                <a:srgbClr val="000000"/>
              </a:gs>
              <a:gs pos="86000">
                <a:srgbClr val="000000"/>
              </a:gs>
            </a:gsLst>
            <a:lin ang="5400000" scaled="0"/>
          </a:gradFill>
          <a:latin typeface="Consolas" pitchFamily="49" charset="0"/>
          <a:ea typeface="+mn-ea"/>
          <a:cs typeface="Consolas" pitchFamily="49" charset="0"/>
        </a:defRPr>
      </a:lvl3pPr>
      <a:lvl4pPr marL="1094009" indent="7937" algn="l" defTabSz="914363" rtl="0" eaLnBrk="1" latinLnBrk="0" hangingPunct="1">
        <a:lnSpc>
          <a:spcPct val="90000"/>
        </a:lnSpc>
        <a:spcBef>
          <a:spcPct val="20000"/>
        </a:spcBef>
        <a:buFont typeface="Arial" pitchFamily="34" charset="0"/>
        <a:buNone/>
        <a:defRPr sz="2400" b="0" kern="1200">
          <a:gradFill>
            <a:gsLst>
              <a:gs pos="0">
                <a:srgbClr val="000000"/>
              </a:gs>
              <a:gs pos="86000">
                <a:srgbClr val="000000"/>
              </a:gs>
            </a:gsLst>
            <a:lin ang="5400000" scaled="0"/>
          </a:gradFill>
          <a:latin typeface="Consolas" pitchFamily="49" charset="0"/>
          <a:ea typeface="+mn-ea"/>
          <a:cs typeface="Consolas" pitchFamily="49" charset="0"/>
        </a:defRPr>
      </a:lvl4pPr>
      <a:lvl5pPr marL="1426047" indent="0" algn="l" defTabSz="914363" rtl="0" eaLnBrk="1" latinLnBrk="0" hangingPunct="1">
        <a:lnSpc>
          <a:spcPct val="90000"/>
        </a:lnSpc>
        <a:spcBef>
          <a:spcPct val="20000"/>
        </a:spcBef>
        <a:buFont typeface="Arial" pitchFamily="34" charset="0"/>
        <a:buNone/>
        <a:defRPr sz="2400" b="0" kern="1200">
          <a:gradFill>
            <a:gsLst>
              <a:gs pos="0">
                <a:srgbClr val="000000"/>
              </a:gs>
              <a:gs pos="86000">
                <a:srgbClr val="000000"/>
              </a:gs>
            </a:gsLst>
            <a:lin ang="5400000" scaled="0"/>
          </a:gradFill>
          <a:latin typeface="Consolas" pitchFamily="49" charset="0"/>
          <a:ea typeface="+mn-ea"/>
          <a:cs typeface="Consolas" pitchFamily="49" charset="0"/>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bwMode="blackWhite">
      <p:bgPr>
        <a:blipFill dpi="0" rotWithShape="1">
          <a:blip r:embed="rId21">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9113" y="228601"/>
            <a:ext cx="11149013" cy="609399"/>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519113" y="1447801"/>
            <a:ext cx="11149012" cy="2000548"/>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323847107"/>
      </p:ext>
    </p:extLst>
  </p:cSld>
  <p:clrMap bg1="dk1" tx1="lt1" bg2="dk2" tx2="lt2" accent1="accent1" accent2="accent2" accent3="accent3" accent4="accent4" accent5="accent5" accent6="accent6" hlink="hlink" folHlink="folHlink"/>
  <p:sldLayoutIdLst>
    <p:sldLayoutId id="2147483765" r:id="rId1"/>
    <p:sldLayoutId id="2147483766" r:id="rId2"/>
    <p:sldLayoutId id="2147483767" r:id="rId3"/>
    <p:sldLayoutId id="2147483768" r:id="rId4"/>
    <p:sldLayoutId id="2147483769" r:id="rId5"/>
    <p:sldLayoutId id="2147483770" r:id="rId6"/>
    <p:sldLayoutId id="2147483771" r:id="rId7"/>
    <p:sldLayoutId id="2147483772" r:id="rId8"/>
    <p:sldLayoutId id="2147483773" r:id="rId9"/>
    <p:sldLayoutId id="2147483774" r:id="rId10"/>
    <p:sldLayoutId id="2147483775" r:id="rId11"/>
    <p:sldLayoutId id="2147483776" r:id="rId12"/>
    <p:sldLayoutId id="2147483777" r:id="rId13"/>
    <p:sldLayoutId id="2147483778" r:id="rId14"/>
    <p:sldLayoutId id="2147483779" r:id="rId15"/>
    <p:sldLayoutId id="2147483780" r:id="rId16"/>
    <p:sldLayoutId id="2147483781" r:id="rId17"/>
    <p:sldLayoutId id="2147483782" r:id="rId18"/>
    <p:sldLayoutId id="2147483783" r:id="rId19"/>
  </p:sldLayoutIdLst>
  <p:transition>
    <p:fade/>
  </p:transition>
  <p:txStyles>
    <p:titleStyle>
      <a:lvl1pPr algn="l" defTabSz="914325" rtl="0" eaLnBrk="1" latinLnBrk="0" hangingPunct="1">
        <a:lnSpc>
          <a:spcPct val="90000"/>
        </a:lnSpc>
        <a:spcBef>
          <a:spcPct val="0"/>
        </a:spcBef>
        <a:buNone/>
        <a:defRPr lang="en-US" sz="4400" b="0" kern="1200" cap="none" spc="-100" baseline="0" dirty="0" smtClean="0">
          <a:ln w="3175">
            <a:noFill/>
          </a:ln>
          <a:gradFill flip="none" rotWithShape="1">
            <a:gsLst>
              <a:gs pos="0">
                <a:schemeClr val="tx1"/>
              </a:gs>
              <a:gs pos="86000">
                <a:schemeClr val="tx1"/>
              </a:gs>
            </a:gsLst>
            <a:lin ang="5400000" scaled="0"/>
            <a:tileRect/>
          </a:gradFill>
          <a:effectLst/>
          <a:latin typeface="+mj-lt"/>
          <a:ea typeface="+mn-ea"/>
          <a:cs typeface="Arial" charset="0"/>
        </a:defRPr>
      </a:lvl1pPr>
    </p:titleStyle>
    <p:bodyStyle>
      <a:lvl1pPr marL="460355" indent="-460355" algn="l" defTabSz="914325" rtl="0" eaLnBrk="1" latinLnBrk="0" hangingPunct="1">
        <a:lnSpc>
          <a:spcPct val="90000"/>
        </a:lnSpc>
        <a:spcBef>
          <a:spcPct val="20000"/>
        </a:spcBef>
        <a:buSzPct val="90000"/>
        <a:buFontTx/>
        <a:buBlip>
          <a:blip r:embed="rId22"/>
        </a:buBlip>
        <a:defRPr sz="3200" kern="1200">
          <a:gradFill>
            <a:gsLst>
              <a:gs pos="0">
                <a:schemeClr val="tx1"/>
              </a:gs>
              <a:gs pos="86000">
                <a:schemeClr val="tx1"/>
              </a:gs>
            </a:gsLst>
            <a:lin ang="5400000" scaled="0"/>
          </a:gradFill>
          <a:latin typeface="+mn-lt"/>
          <a:ea typeface="+mn-ea"/>
          <a:cs typeface="+mn-cs"/>
        </a:defRPr>
      </a:lvl1pPr>
      <a:lvl2pPr marL="855628" indent="-395272" algn="l" defTabSz="914325" rtl="0" eaLnBrk="1" latinLnBrk="0" hangingPunct="1">
        <a:lnSpc>
          <a:spcPct val="90000"/>
        </a:lnSpc>
        <a:spcBef>
          <a:spcPct val="20000"/>
        </a:spcBef>
        <a:buSzPct val="90000"/>
        <a:buFontTx/>
        <a:buBlip>
          <a:blip r:embed="rId22"/>
        </a:buBlip>
        <a:defRPr sz="2800" kern="1200">
          <a:gradFill>
            <a:gsLst>
              <a:gs pos="0">
                <a:schemeClr val="tx1"/>
              </a:gs>
              <a:gs pos="86000">
                <a:schemeClr val="tx1"/>
              </a:gs>
            </a:gsLst>
            <a:lin ang="5400000" scaled="0"/>
          </a:gradFill>
          <a:latin typeface="+mn-lt"/>
          <a:ea typeface="+mn-ea"/>
          <a:cs typeface="+mn-cs"/>
        </a:defRPr>
      </a:lvl2pPr>
      <a:lvl3pPr marL="1258836" indent="-403208" algn="l" defTabSz="914325" rtl="0" eaLnBrk="1" latinLnBrk="0" hangingPunct="1">
        <a:lnSpc>
          <a:spcPct val="90000"/>
        </a:lnSpc>
        <a:spcBef>
          <a:spcPct val="20000"/>
        </a:spcBef>
        <a:buSzPct val="90000"/>
        <a:buFontTx/>
        <a:buBlip>
          <a:blip r:embed="rId22"/>
        </a:buBlip>
        <a:defRPr sz="2400" kern="1200">
          <a:gradFill>
            <a:gsLst>
              <a:gs pos="0">
                <a:schemeClr val="tx1"/>
              </a:gs>
              <a:gs pos="86000">
                <a:schemeClr val="tx1"/>
              </a:gs>
            </a:gsLst>
            <a:lin ang="5400000" scaled="0"/>
          </a:gradFill>
          <a:latin typeface="+mn-lt"/>
          <a:ea typeface="+mn-ea"/>
          <a:cs typeface="+mn-cs"/>
        </a:defRPr>
      </a:lvl3pPr>
      <a:lvl4pPr marL="1604896" indent="-346061" algn="l" defTabSz="914325" rtl="0" eaLnBrk="1" latinLnBrk="0" hangingPunct="1">
        <a:lnSpc>
          <a:spcPct val="90000"/>
        </a:lnSpc>
        <a:spcBef>
          <a:spcPct val="20000"/>
        </a:spcBef>
        <a:buSzPct val="90000"/>
        <a:buFontTx/>
        <a:buBlip>
          <a:blip r:embed="rId22"/>
        </a:buBlip>
        <a:defRPr sz="2000" kern="1200">
          <a:gradFill>
            <a:gsLst>
              <a:gs pos="0">
                <a:schemeClr val="tx1"/>
              </a:gs>
              <a:gs pos="86000">
                <a:schemeClr val="tx1"/>
              </a:gs>
            </a:gsLst>
            <a:lin ang="5400000" scaled="0"/>
          </a:gradFill>
          <a:latin typeface="+mn-lt"/>
          <a:ea typeface="+mn-ea"/>
          <a:cs typeface="+mn-cs"/>
        </a:defRPr>
      </a:lvl4pPr>
      <a:lvl5pPr marL="1941432" indent="-336536" algn="l" defTabSz="914325" rtl="0" eaLnBrk="1" latinLnBrk="0" hangingPunct="1">
        <a:lnSpc>
          <a:spcPct val="90000"/>
        </a:lnSpc>
        <a:spcBef>
          <a:spcPct val="20000"/>
        </a:spcBef>
        <a:buSzPct val="90000"/>
        <a:buFontTx/>
        <a:buBlip>
          <a:blip r:embed="rId22"/>
        </a:buBlip>
        <a:defRPr sz="2000" kern="1200">
          <a:gradFill>
            <a:gsLst>
              <a:gs pos="0">
                <a:schemeClr val="tx1"/>
              </a:gs>
              <a:gs pos="86000">
                <a:schemeClr val="tx1"/>
              </a:gs>
            </a:gsLst>
            <a:lin ang="5400000" scaled="0"/>
          </a:gradFill>
          <a:latin typeface="+mn-lt"/>
          <a:ea typeface="+mn-ea"/>
          <a:cs typeface="+mn-cs"/>
        </a:defRPr>
      </a:lvl5pPr>
      <a:lvl6pPr marL="2514395" indent="-228581" algn="l" defTabSz="914325"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557" indent="-228581" algn="l" defTabSz="914325"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720" indent="-228581" algn="l" defTabSz="914325"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883" indent="-228581" algn="l" defTabSz="914325"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25" rtl="0" eaLnBrk="1" latinLnBrk="0" hangingPunct="1">
        <a:defRPr sz="1900" kern="1200">
          <a:solidFill>
            <a:schemeClr val="tx1"/>
          </a:solidFill>
          <a:latin typeface="+mn-lt"/>
          <a:ea typeface="+mn-ea"/>
          <a:cs typeface="+mn-cs"/>
        </a:defRPr>
      </a:lvl1pPr>
      <a:lvl2pPr marL="457163" algn="l" defTabSz="914325" rtl="0" eaLnBrk="1" latinLnBrk="0" hangingPunct="1">
        <a:defRPr sz="1900" kern="1200">
          <a:solidFill>
            <a:schemeClr val="tx1"/>
          </a:solidFill>
          <a:latin typeface="+mn-lt"/>
          <a:ea typeface="+mn-ea"/>
          <a:cs typeface="+mn-cs"/>
        </a:defRPr>
      </a:lvl2pPr>
      <a:lvl3pPr marL="914325" algn="l" defTabSz="914325" rtl="0" eaLnBrk="1" latinLnBrk="0" hangingPunct="1">
        <a:defRPr sz="1900" kern="1200">
          <a:solidFill>
            <a:schemeClr val="tx1"/>
          </a:solidFill>
          <a:latin typeface="+mn-lt"/>
          <a:ea typeface="+mn-ea"/>
          <a:cs typeface="+mn-cs"/>
        </a:defRPr>
      </a:lvl3pPr>
      <a:lvl4pPr marL="1371488" algn="l" defTabSz="914325" rtl="0" eaLnBrk="1" latinLnBrk="0" hangingPunct="1">
        <a:defRPr sz="1900" kern="1200">
          <a:solidFill>
            <a:schemeClr val="tx1"/>
          </a:solidFill>
          <a:latin typeface="+mn-lt"/>
          <a:ea typeface="+mn-ea"/>
          <a:cs typeface="+mn-cs"/>
        </a:defRPr>
      </a:lvl4pPr>
      <a:lvl5pPr marL="1828651" algn="l" defTabSz="914325" rtl="0" eaLnBrk="1" latinLnBrk="0" hangingPunct="1">
        <a:defRPr sz="1900" kern="1200">
          <a:solidFill>
            <a:schemeClr val="tx1"/>
          </a:solidFill>
          <a:latin typeface="+mn-lt"/>
          <a:ea typeface="+mn-ea"/>
          <a:cs typeface="+mn-cs"/>
        </a:defRPr>
      </a:lvl5pPr>
      <a:lvl6pPr marL="2285813" algn="l" defTabSz="914325" rtl="0" eaLnBrk="1" latinLnBrk="0" hangingPunct="1">
        <a:defRPr sz="1900" kern="1200">
          <a:solidFill>
            <a:schemeClr val="tx1"/>
          </a:solidFill>
          <a:latin typeface="+mn-lt"/>
          <a:ea typeface="+mn-ea"/>
          <a:cs typeface="+mn-cs"/>
        </a:defRPr>
      </a:lvl6pPr>
      <a:lvl7pPr marL="2742976" algn="l" defTabSz="914325" rtl="0" eaLnBrk="1" latinLnBrk="0" hangingPunct="1">
        <a:defRPr sz="1900" kern="1200">
          <a:solidFill>
            <a:schemeClr val="tx1"/>
          </a:solidFill>
          <a:latin typeface="+mn-lt"/>
          <a:ea typeface="+mn-ea"/>
          <a:cs typeface="+mn-cs"/>
        </a:defRPr>
      </a:lvl7pPr>
      <a:lvl8pPr marL="3200139" algn="l" defTabSz="914325" rtl="0" eaLnBrk="1" latinLnBrk="0" hangingPunct="1">
        <a:defRPr sz="1900" kern="1200">
          <a:solidFill>
            <a:schemeClr val="tx1"/>
          </a:solidFill>
          <a:latin typeface="+mn-lt"/>
          <a:ea typeface="+mn-ea"/>
          <a:cs typeface="+mn-cs"/>
        </a:defRPr>
      </a:lvl8pPr>
      <a:lvl9pPr marL="3657301" algn="l" defTabSz="914325" rtl="0" eaLnBrk="1" latinLnBrk="0" hangingPunct="1">
        <a:defRPr sz="19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oleObject" Target="../embeddings/oleObject10.bin"/><Relationship Id="rId7" Type="http://schemas.openxmlformats.org/officeDocument/2006/relationships/oleObject" Target="../embeddings/oleObject11.bin"/><Relationship Id="rId2" Type="http://schemas.openxmlformats.org/officeDocument/2006/relationships/slideLayout" Target="../slideLayouts/slideLayout13.xml"/><Relationship Id="rId1" Type="http://schemas.openxmlformats.org/officeDocument/2006/relationships/vmlDrawing" Target="../drawings/vmlDrawing4.vml"/><Relationship Id="rId6" Type="http://schemas.openxmlformats.org/officeDocument/2006/relationships/image" Target="../media/image23.png"/><Relationship Id="rId5" Type="http://schemas.openxmlformats.org/officeDocument/2006/relationships/image" Target="../media/image24.png"/><Relationship Id="rId4" Type="http://schemas.openxmlformats.org/officeDocument/2006/relationships/image" Target="../media/image21.emf"/></Relationships>
</file>

<file path=ppt/slides/_rels/slide11.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image" Target="../media/image23.png"/><Relationship Id="rId7" Type="http://schemas.openxmlformats.org/officeDocument/2006/relationships/oleObject" Target="../embeddings/oleObject13.bin"/><Relationship Id="rId2" Type="http://schemas.openxmlformats.org/officeDocument/2006/relationships/slideLayout" Target="../slideLayouts/slideLayout10.xml"/><Relationship Id="rId1" Type="http://schemas.openxmlformats.org/officeDocument/2006/relationships/vmlDrawing" Target="../drawings/vmlDrawing5.vml"/><Relationship Id="rId6" Type="http://schemas.openxmlformats.org/officeDocument/2006/relationships/image" Target="../media/image25.png"/><Relationship Id="rId11" Type="http://schemas.openxmlformats.org/officeDocument/2006/relationships/oleObject" Target="../embeddings/oleObject15.bin"/><Relationship Id="rId5" Type="http://schemas.openxmlformats.org/officeDocument/2006/relationships/image" Target="../media/image21.emf"/><Relationship Id="rId10" Type="http://schemas.openxmlformats.org/officeDocument/2006/relationships/oleObject" Target="../embeddings/oleObject14.bin"/><Relationship Id="rId4" Type="http://schemas.openxmlformats.org/officeDocument/2006/relationships/oleObject" Target="../embeddings/oleObject12.bin"/><Relationship Id="rId9" Type="http://schemas.openxmlformats.org/officeDocument/2006/relationships/image" Target="../media/image27.png"/></Relationships>
</file>

<file path=ppt/slides/_rels/slide12.xml.rels><?xml version="1.0" encoding="UTF-8" standalone="yes"?>
<Relationships xmlns="http://schemas.openxmlformats.org/package/2006/relationships"><Relationship Id="rId8" Type="http://schemas.openxmlformats.org/officeDocument/2006/relationships/oleObject" Target="../embeddings/oleObject19.bin"/><Relationship Id="rId3" Type="http://schemas.openxmlformats.org/officeDocument/2006/relationships/image" Target="../media/image29.png"/><Relationship Id="rId7" Type="http://schemas.openxmlformats.org/officeDocument/2006/relationships/oleObject" Target="../embeddings/oleObject18.bin"/><Relationship Id="rId2" Type="http://schemas.openxmlformats.org/officeDocument/2006/relationships/slideLayout" Target="../slideLayouts/slideLayout10.xml"/><Relationship Id="rId1" Type="http://schemas.openxmlformats.org/officeDocument/2006/relationships/vmlDrawing" Target="../drawings/vmlDrawing6.vml"/><Relationship Id="rId6" Type="http://schemas.openxmlformats.org/officeDocument/2006/relationships/oleObject" Target="../embeddings/oleObject17.bin"/><Relationship Id="rId5" Type="http://schemas.openxmlformats.org/officeDocument/2006/relationships/image" Target="../media/image28.emf"/><Relationship Id="rId10" Type="http://schemas.openxmlformats.org/officeDocument/2006/relationships/oleObject" Target="../embeddings/oleObject21.bin"/><Relationship Id="rId4" Type="http://schemas.openxmlformats.org/officeDocument/2006/relationships/oleObject" Target="../embeddings/oleObject16.bin"/><Relationship Id="rId9" Type="http://schemas.openxmlformats.org/officeDocument/2006/relationships/oleObject" Target="../embeddings/oleObject20.bin"/></Relationships>
</file>

<file path=ppt/slides/_rels/slide13.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23.png"/><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slideLayout" Target="../slideLayouts/slideLayout10.xml"/><Relationship Id="rId1" Type="http://schemas.openxmlformats.org/officeDocument/2006/relationships/vmlDrawing" Target="../drawings/vmlDrawing7.vml"/><Relationship Id="rId6" Type="http://schemas.openxmlformats.org/officeDocument/2006/relationships/oleObject" Target="../embeddings/oleObject23.bin"/><Relationship Id="rId5" Type="http://schemas.openxmlformats.org/officeDocument/2006/relationships/image" Target="../media/image21.emf"/><Relationship Id="rId4" Type="http://schemas.openxmlformats.org/officeDocument/2006/relationships/oleObject" Target="../embeddings/oleObject22.bin"/></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8" Type="http://schemas.openxmlformats.org/officeDocument/2006/relationships/image" Target="../media/image28.emf"/><Relationship Id="rId3" Type="http://schemas.openxmlformats.org/officeDocument/2006/relationships/image" Target="../media/image23.png"/><Relationship Id="rId7" Type="http://schemas.openxmlformats.org/officeDocument/2006/relationships/oleObject" Target="../embeddings/oleObject26.bin"/><Relationship Id="rId2" Type="http://schemas.openxmlformats.org/officeDocument/2006/relationships/slideLayout" Target="../slideLayouts/slideLayout10.xml"/><Relationship Id="rId1" Type="http://schemas.openxmlformats.org/officeDocument/2006/relationships/vmlDrawing" Target="../drawings/vmlDrawing8.vml"/><Relationship Id="rId6" Type="http://schemas.openxmlformats.org/officeDocument/2006/relationships/oleObject" Target="../embeddings/oleObject25.bin"/><Relationship Id="rId5" Type="http://schemas.openxmlformats.org/officeDocument/2006/relationships/image" Target="../media/image21.emf"/><Relationship Id="rId4" Type="http://schemas.openxmlformats.org/officeDocument/2006/relationships/oleObject" Target="../embeddings/oleObject24.bin"/><Relationship Id="rId9" Type="http://schemas.openxmlformats.org/officeDocument/2006/relationships/oleObject" Target="../embeddings/oleObject27.bin"/></Relationships>
</file>

<file path=ppt/slides/_rels/slide22.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23.png"/><Relationship Id="rId7" Type="http://schemas.openxmlformats.org/officeDocument/2006/relationships/image" Target="../media/image21.emf"/><Relationship Id="rId2" Type="http://schemas.openxmlformats.org/officeDocument/2006/relationships/slideLayout" Target="../slideLayouts/slideLayout10.xml"/><Relationship Id="rId1" Type="http://schemas.openxmlformats.org/officeDocument/2006/relationships/vmlDrawing" Target="../drawings/vmlDrawing9.vml"/><Relationship Id="rId6" Type="http://schemas.openxmlformats.org/officeDocument/2006/relationships/oleObject" Target="../embeddings/oleObject29.bin"/><Relationship Id="rId5" Type="http://schemas.openxmlformats.org/officeDocument/2006/relationships/image" Target="../media/image28.emf"/><Relationship Id="rId10" Type="http://schemas.openxmlformats.org/officeDocument/2006/relationships/image" Target="../media/image27.png"/><Relationship Id="rId4" Type="http://schemas.openxmlformats.org/officeDocument/2006/relationships/oleObject" Target="../embeddings/oleObject28.bin"/><Relationship Id="rId9" Type="http://schemas.openxmlformats.org/officeDocument/2006/relationships/image" Target="../media/image26.png"/></Relationships>
</file>

<file path=ppt/slides/_rels/slide23.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1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8.xml.rels><?xml version="1.0" encoding="UTF-8" standalone="yes"?>
<Relationships xmlns="http://schemas.openxmlformats.org/package/2006/relationships"><Relationship Id="rId2" Type="http://schemas.openxmlformats.org/officeDocument/2006/relationships/image" Target="../media/image33.wmf"/><Relationship Id="rId1" Type="http://schemas.openxmlformats.org/officeDocument/2006/relationships/slideLayout" Target="../slideLayouts/slideLayout10.xml"/></Relationships>
</file>

<file path=ppt/slides/_rels/slide29.xml.rels><?xml version="1.0" encoding="UTF-8" standalone="yes"?>
<Relationships xmlns="http://schemas.openxmlformats.org/package/2006/relationships"><Relationship Id="rId3" Type="http://schemas.openxmlformats.org/officeDocument/2006/relationships/hyperlink" Target="http://www.xtseminars.co.uk/" TargetMode="External"/><Relationship Id="rId2" Type="http://schemas.openxmlformats.org/officeDocument/2006/relationships/image" Target="../media/image34.png"/><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10.xml"/><Relationship Id="rId1" Type="http://schemas.openxmlformats.org/officeDocument/2006/relationships/vmlDrawing" Target="../drawings/vmlDrawing1.vml"/><Relationship Id="rId6" Type="http://schemas.openxmlformats.org/officeDocument/2006/relationships/oleObject" Target="../embeddings/oleObject3.bin"/><Relationship Id="rId5" Type="http://schemas.openxmlformats.org/officeDocument/2006/relationships/oleObject" Target="../embeddings/oleObject2.bin"/><Relationship Id="rId4" Type="http://schemas.openxmlformats.org/officeDocument/2006/relationships/image" Target="../media/image21.emf"/></Relationships>
</file>

<file path=ppt/slides/_rels/slide3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8" Type="http://schemas.openxmlformats.org/officeDocument/2006/relationships/hyperlink" Target="http://www.microsoft.com/cloud/" TargetMode="External"/><Relationship Id="rId3" Type="http://schemas.openxmlformats.org/officeDocument/2006/relationships/image" Target="../media/image2.png"/><Relationship Id="rId7" Type="http://schemas.openxmlformats.org/officeDocument/2006/relationships/hyperlink" Target="http://www.microsoft.com/windowsserver/" TargetMode="External"/><Relationship Id="rId2" Type="http://schemas.openxmlformats.org/officeDocument/2006/relationships/notesSlide" Target="../notesSlides/notesSlide8.xml"/><Relationship Id="rId1" Type="http://schemas.openxmlformats.org/officeDocument/2006/relationships/slideLayout" Target="../slideLayouts/slideLayout34.xml"/><Relationship Id="rId6" Type="http://schemas.openxmlformats.org/officeDocument/2006/relationships/hyperlink" Target="http://www.microsoft.com/forefront/" TargetMode="External"/><Relationship Id="rId5" Type="http://schemas.openxmlformats.org/officeDocument/2006/relationships/hyperlink" Target="http://www.microsoft.com/systemcenter/" TargetMode="External"/><Relationship Id="rId4" Type="http://schemas.openxmlformats.org/officeDocument/2006/relationships/hyperlink" Target="http://www.microsoft.com/windowsazure/" TargetMode="External"/></Relationships>
</file>

<file path=ppt/slides/_rels/slide32.xml.rels><?xml version="1.0" encoding="UTF-8" standalone="yes"?>
<Relationships xmlns="http://schemas.openxmlformats.org/package/2006/relationships"><Relationship Id="rId8" Type="http://schemas.openxmlformats.org/officeDocument/2006/relationships/image" Target="../media/image36.png"/><Relationship Id="rId13" Type="http://schemas.openxmlformats.org/officeDocument/2006/relationships/image" Target="../media/image16.png"/><Relationship Id="rId3" Type="http://schemas.openxmlformats.org/officeDocument/2006/relationships/hyperlink" Target="http://www.microsoft.com/teched" TargetMode="External"/><Relationship Id="rId7" Type="http://schemas.openxmlformats.org/officeDocument/2006/relationships/hyperlink" Target="http://microsoft.com/msdn" TargetMode="External"/><Relationship Id="rId12" Type="http://schemas.openxmlformats.org/officeDocument/2006/relationships/hyperlink" Target="http://northamerica.msteched.com/" TargetMode="External"/><Relationship Id="rId2" Type="http://schemas.openxmlformats.org/officeDocument/2006/relationships/notesSlide" Target="../notesSlides/notesSlide9.xml"/><Relationship Id="rId1" Type="http://schemas.openxmlformats.org/officeDocument/2006/relationships/slideLayout" Target="../slideLayouts/slideLayout34.xml"/><Relationship Id="rId6" Type="http://schemas.openxmlformats.org/officeDocument/2006/relationships/hyperlink" Target="http://microsoft.com/technet" TargetMode="External"/><Relationship Id="rId11" Type="http://schemas.openxmlformats.org/officeDocument/2006/relationships/image" Target="../media/image39.png"/><Relationship Id="rId5" Type="http://schemas.openxmlformats.org/officeDocument/2006/relationships/hyperlink" Target="http://www.microsoft.com/learning" TargetMode="External"/><Relationship Id="rId10" Type="http://schemas.openxmlformats.org/officeDocument/2006/relationships/image" Target="../media/image38.emf"/><Relationship Id="rId4" Type="http://schemas.openxmlformats.org/officeDocument/2006/relationships/image" Target="../media/image35.png"/><Relationship Id="rId9" Type="http://schemas.openxmlformats.org/officeDocument/2006/relationships/image" Target="../media/image37.png"/><Relationship Id="rId14" Type="http://schemas.microsoft.com/office/2007/relationships/hdphoto" Target="../media/hdphoto1.wdp"/></Relationships>
</file>

<file path=ppt/slides/_rels/slide33.xml.rels><?xml version="1.0" encoding="UTF-8" standalone="yes"?>
<Relationships xmlns="http://schemas.openxmlformats.org/package/2006/relationships"><Relationship Id="rId8" Type="http://schemas.openxmlformats.org/officeDocument/2006/relationships/image" Target="../media/image45.png"/><Relationship Id="rId13" Type="http://schemas.openxmlformats.org/officeDocument/2006/relationships/image" Target="../media/image50.png"/><Relationship Id="rId3" Type="http://schemas.openxmlformats.org/officeDocument/2006/relationships/image" Target="../media/image40.png"/><Relationship Id="rId7" Type="http://schemas.openxmlformats.org/officeDocument/2006/relationships/image" Target="../media/image44.png"/><Relationship Id="rId12" Type="http://schemas.openxmlformats.org/officeDocument/2006/relationships/image" Target="../media/image49.png"/><Relationship Id="rId2" Type="http://schemas.openxmlformats.org/officeDocument/2006/relationships/notesSlide" Target="../notesSlides/notesSlide10.xml"/><Relationship Id="rId1" Type="http://schemas.openxmlformats.org/officeDocument/2006/relationships/slideLayout" Target="../slideLayouts/slideLayout35.xml"/><Relationship Id="rId6" Type="http://schemas.openxmlformats.org/officeDocument/2006/relationships/image" Target="../media/image43.png"/><Relationship Id="rId11" Type="http://schemas.openxmlformats.org/officeDocument/2006/relationships/image" Target="../media/image48.png"/><Relationship Id="rId5" Type="http://schemas.openxmlformats.org/officeDocument/2006/relationships/image" Target="../media/image42.png"/><Relationship Id="rId10" Type="http://schemas.openxmlformats.org/officeDocument/2006/relationships/image" Target="../media/image47.png"/><Relationship Id="rId4" Type="http://schemas.openxmlformats.org/officeDocument/2006/relationships/image" Target="../media/image41.png"/><Relationship Id="rId9" Type="http://schemas.openxmlformats.org/officeDocument/2006/relationships/image" Target="../media/image46.png"/><Relationship Id="rId14" Type="http://schemas.openxmlformats.org/officeDocument/2006/relationships/image" Target="../media/image51.png"/></Relationships>
</file>

<file path=ppt/slides/_rels/slide34.xml.rels><?xml version="1.0" encoding="UTF-8" standalone="yes"?>
<Relationships xmlns="http://schemas.openxmlformats.org/package/2006/relationships"><Relationship Id="rId3" Type="http://schemas.openxmlformats.org/officeDocument/2006/relationships/image" Target="../media/image52.jpg"/><Relationship Id="rId2" Type="http://schemas.openxmlformats.org/officeDocument/2006/relationships/notesSlide" Target="../notesSlides/notesSlide11.xml"/><Relationship Id="rId1" Type="http://schemas.openxmlformats.org/officeDocument/2006/relationships/slideLayout" Target="../slideLayouts/slideLayout38.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10.xml"/><Relationship Id="rId1" Type="http://schemas.openxmlformats.org/officeDocument/2006/relationships/vmlDrawing" Target="../drawings/vmlDrawing2.vml"/><Relationship Id="rId4" Type="http://schemas.openxmlformats.org/officeDocument/2006/relationships/image" Target="../media/image21.emf"/></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8" Type="http://schemas.openxmlformats.org/officeDocument/2006/relationships/oleObject" Target="../embeddings/oleObject8.bin"/><Relationship Id="rId3" Type="http://schemas.openxmlformats.org/officeDocument/2006/relationships/image" Target="../media/image22.png"/><Relationship Id="rId7" Type="http://schemas.openxmlformats.org/officeDocument/2006/relationships/oleObject" Target="../embeddings/oleObject7.bin"/><Relationship Id="rId2" Type="http://schemas.openxmlformats.org/officeDocument/2006/relationships/slideLayout" Target="../slideLayouts/slideLayout13.xml"/><Relationship Id="rId1" Type="http://schemas.openxmlformats.org/officeDocument/2006/relationships/vmlDrawing" Target="../drawings/vmlDrawing3.vml"/><Relationship Id="rId6" Type="http://schemas.openxmlformats.org/officeDocument/2006/relationships/oleObject" Target="../embeddings/oleObject6.bin"/><Relationship Id="rId5" Type="http://schemas.openxmlformats.org/officeDocument/2006/relationships/image" Target="../media/image21.emf"/><Relationship Id="rId10" Type="http://schemas.openxmlformats.org/officeDocument/2006/relationships/image" Target="../media/image23.png"/><Relationship Id="rId4" Type="http://schemas.openxmlformats.org/officeDocument/2006/relationships/oleObject" Target="../embeddings/oleObject5.bin"/><Relationship Id="rId9" Type="http://schemas.openxmlformats.org/officeDocument/2006/relationships/oleObject" Target="../embeddings/oleObject9.bin"/></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sz="4200" dirty="0" smtClean="0"/>
              <a:t>Active Directory Federation Services, Part 2: </a:t>
            </a:r>
            <a:br>
              <a:rPr lang="en-US" sz="4200" dirty="0" smtClean="0"/>
            </a:br>
            <a:r>
              <a:rPr lang="en-US" sz="4200" dirty="0" smtClean="0"/>
              <a:t>Building Federated Identity Solutions</a:t>
            </a:r>
            <a:endParaRPr lang="en-US" sz="4200" dirty="0"/>
          </a:p>
        </p:txBody>
      </p:sp>
      <p:sp>
        <p:nvSpPr>
          <p:cNvPr id="3" name="Subtitle 2"/>
          <p:cNvSpPr>
            <a:spLocks noGrp="1"/>
          </p:cNvSpPr>
          <p:nvPr>
            <p:ph type="subTitle" idx="1"/>
          </p:nvPr>
        </p:nvSpPr>
        <p:spPr/>
        <p:txBody>
          <a:bodyPr/>
          <a:lstStyle/>
          <a:p>
            <a:r>
              <a:rPr lang="en-GB" smtClean="0"/>
              <a:t>John Craddock (john.craddock@xtseminars.co.uk)</a:t>
            </a:r>
          </a:p>
          <a:p>
            <a:r>
              <a:rPr lang="en-GB" smtClean="0"/>
              <a:t>Infrastructure and Security Architect </a:t>
            </a:r>
          </a:p>
          <a:p>
            <a:r>
              <a:rPr lang="en-GB" smtClean="0"/>
              <a:t>XTSeminars Ltd</a:t>
            </a:r>
            <a:endParaRPr lang="en-GB" dirty="0"/>
          </a:p>
        </p:txBody>
      </p:sp>
      <p:sp>
        <p:nvSpPr>
          <p:cNvPr id="4" name="Text Placeholder 3"/>
          <p:cNvSpPr>
            <a:spLocks noGrp="1"/>
          </p:cNvSpPr>
          <p:nvPr>
            <p:ph type="body" sz="quarter" idx="10"/>
          </p:nvPr>
        </p:nvSpPr>
        <p:spPr/>
        <p:txBody>
          <a:bodyPr/>
          <a:lstStyle/>
          <a:p>
            <a:r>
              <a:rPr lang="en-US" smtClean="0"/>
              <a:t>SIM403</a:t>
            </a:r>
            <a:endParaRPr lang="en-US" dirty="0"/>
          </a:p>
        </p:txBody>
      </p:sp>
    </p:spTree>
    <p:extLst>
      <p:ext uri="{BB962C8B-B14F-4D97-AF65-F5344CB8AC3E}">
        <p14:creationId xmlns:p14="http://schemas.microsoft.com/office/powerpoint/2010/main" val="2767221408"/>
      </p:ext>
    </p:extLst>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GB" dirty="0" smtClean="0"/>
              <a:t>ADFS Proxy Requirements</a:t>
            </a:r>
            <a:endParaRPr lang="en-GB" dirty="0"/>
          </a:p>
        </p:txBody>
      </p:sp>
      <p:graphicFrame>
        <p:nvGraphicFramePr>
          <p:cNvPr id="5" name="Object 4"/>
          <p:cNvGraphicFramePr>
            <a:graphicFrameLocks noChangeAspect="1"/>
          </p:cNvGraphicFramePr>
          <p:nvPr>
            <p:extLst>
              <p:ext uri="{D42A27DB-BD31-4B8C-83A1-F6EECF244321}">
                <p14:modId xmlns:p14="http://schemas.microsoft.com/office/powerpoint/2010/main" val="1325970432"/>
              </p:ext>
            </p:extLst>
          </p:nvPr>
        </p:nvGraphicFramePr>
        <p:xfrm>
          <a:off x="2747643" y="2483450"/>
          <a:ext cx="938212" cy="1074738"/>
        </p:xfrm>
        <a:graphic>
          <a:graphicData uri="http://schemas.openxmlformats.org/presentationml/2006/ole">
            <mc:AlternateContent xmlns:mc="http://schemas.openxmlformats.org/markup-compatibility/2006">
              <mc:Choice xmlns:v="urn:schemas-microsoft-com:vml" Requires="v">
                <p:oleObj spid="_x0000_s23586" name="Visio" r:id="rId3" imgW="681228" imgH="955548" progId="Visio.Drawing.11">
                  <p:embed/>
                </p:oleObj>
              </mc:Choice>
              <mc:Fallback>
                <p:oleObj name="Visio" r:id="rId3" imgW="681228" imgH="955548" progId="Visio.Drawing.11">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47643" y="2483450"/>
                        <a:ext cx="938212" cy="1074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pic>
        <p:nvPicPr>
          <p:cNvPr id="6" name="Picture 2"/>
          <p:cNvPicPr>
            <a:picLocks noChangeAspect="1" noChangeArrowheads="1"/>
          </p:cNvPicPr>
          <p:nvPr/>
        </p:nvPicPr>
        <p:blipFill>
          <a:blip r:embed="rId5" cstate="print">
            <a:duotone>
              <a:prstClr val="black"/>
              <a:schemeClr val="accent1">
                <a:tint val="45000"/>
                <a:satMod val="400000"/>
              </a:schemeClr>
            </a:duotone>
          </a:blip>
          <a:srcRect/>
          <a:stretch>
            <a:fillRect/>
          </a:stretch>
        </p:blipFill>
        <p:spPr bwMode="auto">
          <a:xfrm>
            <a:off x="2190168" y="3305857"/>
            <a:ext cx="595669" cy="357494"/>
          </a:xfrm>
          <a:prstGeom prst="rect">
            <a:avLst/>
          </a:prstGeom>
          <a:noFill/>
          <a:ln w="9525">
            <a:noFill/>
            <a:miter lim="800000"/>
            <a:headEnd/>
            <a:tailEnd/>
          </a:ln>
        </p:spPr>
      </p:pic>
      <p:sp>
        <p:nvSpPr>
          <p:cNvPr id="8" name="TextBox 7"/>
          <p:cNvSpPr txBox="1"/>
          <p:nvPr/>
        </p:nvSpPr>
        <p:spPr>
          <a:xfrm>
            <a:off x="420937" y="3666093"/>
            <a:ext cx="2479268" cy="553998"/>
          </a:xfrm>
          <a:prstGeom prst="rect">
            <a:avLst/>
          </a:prstGeom>
          <a:noFill/>
        </p:spPr>
        <p:txBody>
          <a:bodyPr wrap="none" lIns="0" tIns="0" rIns="0" bIns="0" rtlCol="0">
            <a:spAutoFit/>
          </a:bodyPr>
          <a:lstStyle/>
          <a:p>
            <a:r>
              <a:rPr lang="en-GB" dirty="0" smtClean="0">
                <a:gradFill>
                  <a:gsLst>
                    <a:gs pos="0">
                      <a:schemeClr val="tx1"/>
                    </a:gs>
                    <a:gs pos="86000">
                      <a:schemeClr val="tx1"/>
                    </a:gs>
                  </a:gsLst>
                  <a:lin ang="5400000" scaled="0"/>
                </a:gradFill>
              </a:rPr>
              <a:t>SSL certificate matches </a:t>
            </a:r>
            <a:br>
              <a:rPr lang="en-GB" dirty="0" smtClean="0">
                <a:gradFill>
                  <a:gsLst>
                    <a:gs pos="0">
                      <a:schemeClr val="tx1"/>
                    </a:gs>
                    <a:gs pos="86000">
                      <a:schemeClr val="tx1"/>
                    </a:gs>
                  </a:gsLst>
                  <a:lin ang="5400000" scaled="0"/>
                </a:gradFill>
              </a:rPr>
            </a:br>
            <a:r>
              <a:rPr lang="en-GB" dirty="0" smtClean="0">
                <a:gradFill>
                  <a:gsLst>
                    <a:gs pos="0">
                      <a:schemeClr val="tx1"/>
                    </a:gs>
                    <a:gs pos="86000">
                      <a:schemeClr val="tx1"/>
                    </a:gs>
                  </a:gsLst>
                  <a:lin ang="5400000" scaled="0"/>
                </a:gradFill>
              </a:rPr>
              <a:t>ADFS Federation URL</a:t>
            </a:r>
          </a:p>
        </p:txBody>
      </p:sp>
      <p:sp>
        <p:nvSpPr>
          <p:cNvPr id="11" name="TextBox 10"/>
          <p:cNvSpPr txBox="1"/>
          <p:nvPr/>
        </p:nvSpPr>
        <p:spPr>
          <a:xfrm>
            <a:off x="2874169" y="1829193"/>
            <a:ext cx="615553" cy="553998"/>
          </a:xfrm>
          <a:prstGeom prst="rect">
            <a:avLst/>
          </a:prstGeom>
          <a:noFill/>
        </p:spPr>
        <p:txBody>
          <a:bodyPr wrap="none" lIns="0" tIns="0" rIns="0" bIns="0" rtlCol="0">
            <a:spAutoFit/>
          </a:bodyPr>
          <a:lstStyle/>
          <a:p>
            <a:pPr algn="ctr"/>
            <a:r>
              <a:rPr lang="en-GB" dirty="0" smtClean="0">
                <a:gradFill>
                  <a:gsLst>
                    <a:gs pos="0">
                      <a:schemeClr val="tx1"/>
                    </a:gs>
                    <a:gs pos="86000">
                      <a:schemeClr val="tx1"/>
                    </a:gs>
                  </a:gsLst>
                  <a:lin ang="5400000" scaled="0"/>
                </a:gradFill>
              </a:rPr>
              <a:t>ADFS</a:t>
            </a:r>
            <a:br>
              <a:rPr lang="en-GB" dirty="0" smtClean="0">
                <a:gradFill>
                  <a:gsLst>
                    <a:gs pos="0">
                      <a:schemeClr val="tx1"/>
                    </a:gs>
                    <a:gs pos="86000">
                      <a:schemeClr val="tx1"/>
                    </a:gs>
                  </a:gsLst>
                  <a:lin ang="5400000" scaled="0"/>
                </a:gradFill>
              </a:rPr>
            </a:br>
            <a:r>
              <a:rPr lang="en-GB" dirty="0" smtClean="0">
                <a:gradFill>
                  <a:gsLst>
                    <a:gs pos="0">
                      <a:schemeClr val="tx1"/>
                    </a:gs>
                    <a:gs pos="86000">
                      <a:schemeClr val="tx1"/>
                    </a:gs>
                  </a:gsLst>
                  <a:lin ang="5400000" scaled="0"/>
                </a:gradFill>
              </a:rPr>
              <a:t>proxy</a:t>
            </a:r>
          </a:p>
        </p:txBody>
      </p:sp>
      <p:sp>
        <p:nvSpPr>
          <p:cNvPr id="32" name="TextBox 31"/>
          <p:cNvSpPr txBox="1"/>
          <p:nvPr/>
        </p:nvSpPr>
        <p:spPr>
          <a:xfrm>
            <a:off x="3665647" y="2279916"/>
            <a:ext cx="2013372" cy="553998"/>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wrap="none" lIns="0" tIns="0" rIns="0" bIns="0" rtlCol="0">
            <a:spAutoFit/>
          </a:bodyPr>
          <a:lstStyle/>
          <a:p>
            <a:pPr algn="ctr"/>
            <a:r>
              <a:rPr lang="en-GB" dirty="0" smtClean="0">
                <a:gradFill>
                  <a:gsLst>
                    <a:gs pos="0">
                      <a:schemeClr val="tx1"/>
                    </a:gs>
                    <a:gs pos="86000">
                      <a:schemeClr val="tx1"/>
                    </a:gs>
                  </a:gsLst>
                  <a:lin ang="5400000" scaled="0"/>
                </a:gradFill>
              </a:rPr>
              <a:t>Does NOT need </a:t>
            </a:r>
            <a:br>
              <a:rPr lang="en-GB" dirty="0" smtClean="0">
                <a:gradFill>
                  <a:gsLst>
                    <a:gs pos="0">
                      <a:schemeClr val="tx1"/>
                    </a:gs>
                    <a:gs pos="86000">
                      <a:schemeClr val="tx1"/>
                    </a:gs>
                  </a:gsLst>
                  <a:lin ang="5400000" scaled="0"/>
                </a:gradFill>
              </a:rPr>
            </a:br>
            <a:r>
              <a:rPr lang="en-GB" dirty="0" smtClean="0">
                <a:gradFill>
                  <a:gsLst>
                    <a:gs pos="0">
                      <a:schemeClr val="tx1"/>
                    </a:gs>
                    <a:gs pos="86000">
                      <a:schemeClr val="tx1"/>
                    </a:gs>
                  </a:gsLst>
                  <a:lin ang="5400000" scaled="0"/>
                </a:gradFill>
              </a:rPr>
              <a:t>to be domain joined</a:t>
            </a:r>
          </a:p>
        </p:txBody>
      </p:sp>
      <p:pic>
        <p:nvPicPr>
          <p:cNvPr id="33" name="Picture 32" descr="laptop"/>
          <p:cNvPicPr>
            <a:picLocks noChangeAspect="1" noChangeArrowheads="1"/>
          </p:cNvPicPr>
          <p:nvPr/>
        </p:nvPicPr>
        <p:blipFill>
          <a:blip r:embed="rId6" cstate="print"/>
          <a:srcRect/>
          <a:stretch>
            <a:fillRect/>
          </a:stretch>
        </p:blipFill>
        <p:spPr bwMode="auto">
          <a:xfrm>
            <a:off x="147417" y="2696274"/>
            <a:ext cx="1182540" cy="651787"/>
          </a:xfrm>
          <a:prstGeom prst="rect">
            <a:avLst/>
          </a:prstGeom>
          <a:noFill/>
          <a:ln w="9525">
            <a:noFill/>
            <a:miter lim="800000"/>
            <a:headEnd/>
            <a:tailEnd/>
          </a:ln>
        </p:spPr>
      </p:pic>
      <p:cxnSp>
        <p:nvCxnSpPr>
          <p:cNvPr id="35" name="Straight Arrow Connector 34"/>
          <p:cNvCxnSpPr>
            <a:stCxn id="33" idx="3"/>
            <a:endCxn id="5" idx="1"/>
          </p:cNvCxnSpPr>
          <p:nvPr/>
        </p:nvCxnSpPr>
        <p:spPr>
          <a:xfrm flipV="1">
            <a:off x="1329957" y="3020819"/>
            <a:ext cx="1417686" cy="1349"/>
          </a:xfrm>
          <a:prstGeom prst="straightConnector1">
            <a:avLst/>
          </a:prstGeom>
          <a:ln w="28575">
            <a:headEnd type="arrow" w="med" len="med"/>
            <a:tailEnd type="arrow" w="med" len="med"/>
          </a:ln>
        </p:spPr>
        <p:style>
          <a:lnRef idx="1">
            <a:schemeClr val="accent1"/>
          </a:lnRef>
          <a:fillRef idx="0">
            <a:schemeClr val="accent1"/>
          </a:fillRef>
          <a:effectRef idx="0">
            <a:schemeClr val="accent1"/>
          </a:effectRef>
          <a:fontRef idx="minor">
            <a:schemeClr val="tx1"/>
          </a:fontRef>
        </p:style>
      </p:cxnSp>
      <p:sp>
        <p:nvSpPr>
          <p:cNvPr id="36" name="TextBox 35"/>
          <p:cNvSpPr txBox="1"/>
          <p:nvPr/>
        </p:nvSpPr>
        <p:spPr>
          <a:xfrm>
            <a:off x="1709783" y="2652458"/>
            <a:ext cx="756617" cy="276999"/>
          </a:xfrm>
          <a:prstGeom prst="rect">
            <a:avLst/>
          </a:prstGeom>
          <a:noFill/>
        </p:spPr>
        <p:txBody>
          <a:bodyPr wrap="none" lIns="0" tIns="0" rIns="0" bIns="0" rtlCol="0">
            <a:spAutoFit/>
          </a:bodyPr>
          <a:lstStyle/>
          <a:p>
            <a:r>
              <a:rPr lang="en-GB" dirty="0" smtClean="0">
                <a:gradFill>
                  <a:gsLst>
                    <a:gs pos="0">
                      <a:schemeClr val="tx1"/>
                    </a:gs>
                    <a:gs pos="86000">
                      <a:schemeClr val="tx1"/>
                    </a:gs>
                  </a:gsLst>
                  <a:lin ang="5400000" scaled="0"/>
                </a:gradFill>
              </a:rPr>
              <a:t>HTTPS</a:t>
            </a:r>
          </a:p>
        </p:txBody>
      </p:sp>
      <p:cxnSp>
        <p:nvCxnSpPr>
          <p:cNvPr id="37" name="Straight Arrow Connector 36"/>
          <p:cNvCxnSpPr/>
          <p:nvPr/>
        </p:nvCxnSpPr>
        <p:spPr>
          <a:xfrm flipV="1">
            <a:off x="3643589" y="3022168"/>
            <a:ext cx="6105322" cy="1"/>
          </a:xfrm>
          <a:prstGeom prst="straightConnector1">
            <a:avLst/>
          </a:prstGeom>
          <a:ln w="28575">
            <a:headEnd type="arrow" w="med" len="med"/>
            <a:tailEnd type="arrow" w="med" len="med"/>
          </a:ln>
        </p:spPr>
        <p:style>
          <a:lnRef idx="1">
            <a:schemeClr val="accent1"/>
          </a:lnRef>
          <a:fillRef idx="0">
            <a:schemeClr val="accent1"/>
          </a:fillRef>
          <a:effectRef idx="0">
            <a:schemeClr val="accent1"/>
          </a:effectRef>
          <a:fontRef idx="minor">
            <a:schemeClr val="tx1"/>
          </a:fontRef>
        </p:style>
      </p:cxnSp>
      <p:sp>
        <p:nvSpPr>
          <p:cNvPr id="38" name="TextBox 37"/>
          <p:cNvSpPr txBox="1"/>
          <p:nvPr/>
        </p:nvSpPr>
        <p:spPr>
          <a:xfrm>
            <a:off x="6555600" y="2696274"/>
            <a:ext cx="756617" cy="276999"/>
          </a:xfrm>
          <a:prstGeom prst="rect">
            <a:avLst/>
          </a:prstGeom>
          <a:noFill/>
        </p:spPr>
        <p:txBody>
          <a:bodyPr wrap="none" lIns="0" tIns="0" rIns="0" bIns="0" rtlCol="0">
            <a:spAutoFit/>
          </a:bodyPr>
          <a:lstStyle/>
          <a:p>
            <a:r>
              <a:rPr lang="en-GB" dirty="0" smtClean="0">
                <a:gradFill>
                  <a:gsLst>
                    <a:gs pos="0">
                      <a:schemeClr val="tx1"/>
                    </a:gs>
                    <a:gs pos="86000">
                      <a:schemeClr val="tx1"/>
                    </a:gs>
                  </a:gsLst>
                  <a:lin ang="5400000" scaled="0"/>
                </a:gradFill>
              </a:rPr>
              <a:t>HTTPS</a:t>
            </a:r>
          </a:p>
        </p:txBody>
      </p:sp>
      <p:graphicFrame>
        <p:nvGraphicFramePr>
          <p:cNvPr id="40" name="Object 39"/>
          <p:cNvGraphicFramePr>
            <a:graphicFrameLocks noChangeAspect="1"/>
          </p:cNvGraphicFramePr>
          <p:nvPr>
            <p:extLst>
              <p:ext uri="{D42A27DB-BD31-4B8C-83A1-F6EECF244321}">
                <p14:modId xmlns:p14="http://schemas.microsoft.com/office/powerpoint/2010/main" val="2502782183"/>
              </p:ext>
            </p:extLst>
          </p:nvPr>
        </p:nvGraphicFramePr>
        <p:xfrm>
          <a:off x="9748911" y="2480348"/>
          <a:ext cx="938212" cy="1074738"/>
        </p:xfrm>
        <a:graphic>
          <a:graphicData uri="http://schemas.openxmlformats.org/presentationml/2006/ole">
            <mc:AlternateContent xmlns:mc="http://schemas.openxmlformats.org/markup-compatibility/2006">
              <mc:Choice xmlns:v="urn:schemas-microsoft-com:vml" Requires="v">
                <p:oleObj spid="_x0000_s23587" name="Visio" r:id="rId7" imgW="681228" imgH="955548" progId="Visio.Drawing.11">
                  <p:embed/>
                </p:oleObj>
              </mc:Choice>
              <mc:Fallback>
                <p:oleObj name="Visio" r:id="rId7" imgW="681228" imgH="955548" progId="Visio.Drawing.11">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748911" y="2480348"/>
                        <a:ext cx="938212" cy="1074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41" name="TextBox 40"/>
          <p:cNvSpPr txBox="1"/>
          <p:nvPr/>
        </p:nvSpPr>
        <p:spPr>
          <a:xfrm>
            <a:off x="9748911" y="2169166"/>
            <a:ext cx="1782539" cy="276999"/>
          </a:xfrm>
          <a:prstGeom prst="rect">
            <a:avLst/>
          </a:prstGeom>
          <a:noFill/>
        </p:spPr>
        <p:txBody>
          <a:bodyPr wrap="none" lIns="0" tIns="0" rIns="0" bIns="0" rtlCol="0">
            <a:spAutoFit/>
          </a:bodyPr>
          <a:lstStyle/>
          <a:p>
            <a:r>
              <a:rPr lang="en-GB" dirty="0" smtClean="0">
                <a:gradFill>
                  <a:gsLst>
                    <a:gs pos="0">
                      <a:schemeClr val="tx1"/>
                    </a:gs>
                    <a:gs pos="86000">
                      <a:schemeClr val="tx1"/>
                    </a:gs>
                  </a:gsLst>
                  <a:lin ang="5400000" scaled="0"/>
                </a:gradFill>
              </a:rPr>
              <a:t>ADFS Federation</a:t>
            </a:r>
          </a:p>
        </p:txBody>
      </p:sp>
      <p:sp>
        <p:nvSpPr>
          <p:cNvPr id="44" name="TextBox 43"/>
          <p:cNvSpPr txBox="1"/>
          <p:nvPr/>
        </p:nvSpPr>
        <p:spPr>
          <a:xfrm>
            <a:off x="4715920" y="1372651"/>
            <a:ext cx="2122274" cy="540555"/>
          </a:xfrm>
          <a:prstGeom prst="rect">
            <a:avLst/>
          </a:prstGeom>
        </p:spPr>
        <p:style>
          <a:lnRef idx="1">
            <a:schemeClr val="dk1"/>
          </a:lnRef>
          <a:fillRef idx="2">
            <a:schemeClr val="dk1"/>
          </a:fillRef>
          <a:effectRef idx="1">
            <a:schemeClr val="dk1"/>
          </a:effectRef>
          <a:fontRef idx="minor">
            <a:schemeClr val="dk1"/>
          </a:fontRef>
        </p:style>
        <p:txBody>
          <a:bodyPr wrap="square" lIns="0" tIns="0" rIns="0" bIns="0" rtlCol="0" anchor="ctr" anchorCtr="0">
            <a:noAutofit/>
          </a:bodyPr>
          <a:lstStyle/>
          <a:p>
            <a:pPr algn="ctr"/>
            <a:r>
              <a:rPr lang="en-GB" dirty="0" smtClean="0">
                <a:solidFill>
                  <a:schemeClr val="bg1"/>
                </a:solidFill>
              </a:rPr>
              <a:t>adfs.example.com</a:t>
            </a:r>
          </a:p>
        </p:txBody>
      </p:sp>
      <p:sp>
        <p:nvSpPr>
          <p:cNvPr id="45" name="Rectangle 44"/>
          <p:cNvSpPr/>
          <p:nvPr/>
        </p:nvSpPr>
        <p:spPr bwMode="auto">
          <a:xfrm>
            <a:off x="9573917" y="2696274"/>
            <a:ext cx="174993" cy="233183"/>
          </a:xfrm>
          <a:prstGeom prst="rect">
            <a:avLst/>
          </a:prstGeom>
          <a:no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GB" sz="2200" dirty="0" smtClean="0">
              <a:solidFill>
                <a:schemeClr val="tx1">
                  <a:alpha val="99000"/>
                </a:schemeClr>
              </a:solidFill>
            </a:endParaRPr>
          </a:p>
        </p:txBody>
      </p:sp>
      <p:cxnSp>
        <p:nvCxnSpPr>
          <p:cNvPr id="47" name="Elbow Connector 46"/>
          <p:cNvCxnSpPr>
            <a:stCxn id="44" idx="3"/>
            <a:endCxn id="45" idx="0"/>
          </p:cNvCxnSpPr>
          <p:nvPr/>
        </p:nvCxnSpPr>
        <p:spPr>
          <a:xfrm>
            <a:off x="6838194" y="1642929"/>
            <a:ext cx="2823220" cy="1053345"/>
          </a:xfrm>
          <a:prstGeom prst="bentConnector2">
            <a:avLst/>
          </a:prstGeom>
          <a:ln>
            <a:tailEnd type="arrow"/>
          </a:ln>
        </p:spPr>
        <p:style>
          <a:lnRef idx="1">
            <a:schemeClr val="accent1"/>
          </a:lnRef>
          <a:fillRef idx="0">
            <a:schemeClr val="accent1"/>
          </a:fillRef>
          <a:effectRef idx="0">
            <a:schemeClr val="accent1"/>
          </a:effectRef>
          <a:fontRef idx="minor">
            <a:schemeClr val="tx1"/>
          </a:fontRef>
        </p:style>
      </p:cxnSp>
      <p:sp>
        <p:nvSpPr>
          <p:cNvPr id="48" name="TextBox 47"/>
          <p:cNvSpPr txBox="1"/>
          <p:nvPr/>
        </p:nvSpPr>
        <p:spPr>
          <a:xfrm>
            <a:off x="7414982" y="1344515"/>
            <a:ext cx="1538883" cy="276999"/>
          </a:xfrm>
          <a:prstGeom prst="rect">
            <a:avLst/>
          </a:prstGeom>
          <a:noFill/>
        </p:spPr>
        <p:txBody>
          <a:bodyPr wrap="none" lIns="0" tIns="0" rIns="0" bIns="0" rtlCol="0">
            <a:spAutoFit/>
          </a:bodyPr>
          <a:lstStyle/>
          <a:p>
            <a:r>
              <a:rPr lang="en-GB" dirty="0" smtClean="0">
                <a:gradFill>
                  <a:gsLst>
                    <a:gs pos="0">
                      <a:schemeClr val="tx1"/>
                    </a:gs>
                    <a:gs pos="86000">
                      <a:schemeClr val="tx1"/>
                    </a:gs>
                  </a:gsLst>
                  <a:lin ang="5400000" scaled="0"/>
                </a:gradFill>
              </a:rPr>
              <a:t>Internal clients</a:t>
            </a:r>
          </a:p>
        </p:txBody>
      </p:sp>
      <p:sp>
        <p:nvSpPr>
          <p:cNvPr id="54" name="Rectangle 53"/>
          <p:cNvSpPr/>
          <p:nvPr/>
        </p:nvSpPr>
        <p:spPr bwMode="auto">
          <a:xfrm>
            <a:off x="2516137" y="2696274"/>
            <a:ext cx="174993" cy="233183"/>
          </a:xfrm>
          <a:prstGeom prst="rect">
            <a:avLst/>
          </a:prstGeom>
          <a:no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GB" sz="2200" dirty="0" smtClean="0">
              <a:solidFill>
                <a:schemeClr val="tx1">
                  <a:alpha val="99000"/>
                </a:schemeClr>
              </a:solidFill>
            </a:endParaRPr>
          </a:p>
        </p:txBody>
      </p:sp>
      <p:cxnSp>
        <p:nvCxnSpPr>
          <p:cNvPr id="56" name="Elbow Connector 55"/>
          <p:cNvCxnSpPr>
            <a:stCxn id="44" idx="1"/>
            <a:endCxn id="54" idx="0"/>
          </p:cNvCxnSpPr>
          <p:nvPr/>
        </p:nvCxnSpPr>
        <p:spPr>
          <a:xfrm rot="10800000" flipV="1">
            <a:off x="2603634" y="1642928"/>
            <a:ext cx="2112286" cy="1053345"/>
          </a:xfrm>
          <a:prstGeom prst="bentConnector2">
            <a:avLst/>
          </a:prstGeom>
          <a:ln>
            <a:tailEnd type="arrow"/>
          </a:ln>
        </p:spPr>
        <p:style>
          <a:lnRef idx="1">
            <a:schemeClr val="accent1"/>
          </a:lnRef>
          <a:fillRef idx="0">
            <a:schemeClr val="accent1"/>
          </a:fillRef>
          <a:effectRef idx="0">
            <a:schemeClr val="accent1"/>
          </a:effectRef>
          <a:fontRef idx="minor">
            <a:schemeClr val="tx1"/>
          </a:fontRef>
        </p:style>
      </p:cxnSp>
      <p:sp>
        <p:nvSpPr>
          <p:cNvPr id="58" name="TextBox 57"/>
          <p:cNvSpPr txBox="1"/>
          <p:nvPr/>
        </p:nvSpPr>
        <p:spPr>
          <a:xfrm>
            <a:off x="93955" y="5540421"/>
            <a:ext cx="3988271" cy="553998"/>
          </a:xfrm>
          <a:prstGeom prst="rect">
            <a:avLst/>
          </a:prstGeom>
          <a:noFill/>
        </p:spPr>
        <p:txBody>
          <a:bodyPr wrap="none" lIns="0" tIns="0" rIns="0" bIns="0" rtlCol="0">
            <a:spAutoFit/>
          </a:bodyPr>
          <a:lstStyle/>
          <a:p>
            <a:pPr algn="ctr"/>
            <a:r>
              <a:rPr lang="en-GB" dirty="0" smtClean="0">
                <a:gradFill>
                  <a:gsLst>
                    <a:gs pos="0">
                      <a:schemeClr val="tx1"/>
                    </a:gs>
                    <a:gs pos="86000">
                      <a:schemeClr val="tx1"/>
                    </a:gs>
                  </a:gsLst>
                  <a:lin ang="5400000" scaled="0"/>
                </a:gradFill>
              </a:rPr>
              <a:t>Deploy certificates to all farm members</a:t>
            </a:r>
          </a:p>
          <a:p>
            <a:pPr algn="ctr"/>
            <a:r>
              <a:rPr lang="en-GB" dirty="0" smtClean="0">
                <a:gradFill>
                  <a:gsLst>
                    <a:gs pos="0">
                      <a:schemeClr val="tx1"/>
                    </a:gs>
                    <a:gs pos="86000">
                      <a:schemeClr val="tx1"/>
                    </a:gs>
                  </a:gsLst>
                  <a:lin ang="5400000" scaled="0"/>
                </a:gradFill>
              </a:rPr>
              <a:t>(private key must be exportable)</a:t>
            </a:r>
          </a:p>
        </p:txBody>
      </p:sp>
      <p:sp>
        <p:nvSpPr>
          <p:cNvPr id="46" name="TextBox 45"/>
          <p:cNvSpPr txBox="1"/>
          <p:nvPr/>
        </p:nvSpPr>
        <p:spPr>
          <a:xfrm>
            <a:off x="10075547" y="1817305"/>
            <a:ext cx="1474763" cy="276999"/>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wrap="none" lIns="0" tIns="0" rIns="0" bIns="0" rtlCol="0">
            <a:spAutoFit/>
          </a:bodyPr>
          <a:lstStyle/>
          <a:p>
            <a:pPr algn="ctr"/>
            <a:r>
              <a:rPr lang="en-GB" dirty="0">
                <a:gradFill>
                  <a:gsLst>
                    <a:gs pos="0">
                      <a:schemeClr val="tx1"/>
                    </a:gs>
                    <a:gs pos="86000">
                      <a:schemeClr val="tx1"/>
                    </a:gs>
                  </a:gsLst>
                  <a:lin ang="5400000" scaled="0"/>
                </a:gradFill>
              </a:rPr>
              <a:t>D</a:t>
            </a:r>
            <a:r>
              <a:rPr lang="en-GB" dirty="0" smtClean="0">
                <a:gradFill>
                  <a:gsLst>
                    <a:gs pos="0">
                      <a:schemeClr val="tx1"/>
                    </a:gs>
                    <a:gs pos="86000">
                      <a:schemeClr val="tx1"/>
                    </a:gs>
                  </a:gsLst>
                  <a:lin ang="5400000" scaled="0"/>
                </a:gradFill>
              </a:rPr>
              <a:t>omain joined</a:t>
            </a:r>
          </a:p>
        </p:txBody>
      </p:sp>
      <p:sp>
        <p:nvSpPr>
          <p:cNvPr id="7" name="Left Brace 6"/>
          <p:cNvSpPr/>
          <p:nvPr/>
        </p:nvSpPr>
        <p:spPr>
          <a:xfrm rot="16200000">
            <a:off x="1161798" y="3870409"/>
            <a:ext cx="902111" cy="2156555"/>
          </a:xfrm>
          <a:prstGeom prst="leftBrace">
            <a:avLst>
              <a:gd name="adj1" fmla="val 8333"/>
              <a:gd name="adj2" fmla="val 49725"/>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34" name="Rectangle 33"/>
          <p:cNvSpPr/>
          <p:nvPr/>
        </p:nvSpPr>
        <p:spPr bwMode="auto">
          <a:xfrm>
            <a:off x="6569418" y="4948689"/>
            <a:ext cx="5402187" cy="1456109"/>
          </a:xfrm>
          <a:prstGeom prst="rect">
            <a:avLst/>
          </a:prstGeom>
          <a:gradFill>
            <a:gsLst>
              <a:gs pos="0">
                <a:schemeClr val="tx2">
                  <a:lumMod val="50000"/>
                </a:schemeClr>
              </a:gs>
              <a:gs pos="80000">
                <a:schemeClr val="tx2"/>
              </a:gs>
              <a:gs pos="100000">
                <a:schemeClr val="tx2"/>
              </a:gs>
            </a:gsLst>
          </a:gradFill>
          <a:ln>
            <a:solidFill>
              <a:schemeClr val="tx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GB" sz="2200" dirty="0" smtClean="0">
                <a:solidFill>
                  <a:schemeClr val="tx1">
                    <a:alpha val="99000"/>
                  </a:schemeClr>
                </a:solidFill>
              </a:rPr>
              <a:t>Domain joined proxies simplify management through group policy</a:t>
            </a:r>
          </a:p>
          <a:p>
            <a:pPr algn="ctr" defTabSz="914099"/>
            <a:r>
              <a:rPr lang="en-GB" sz="2200" dirty="0" smtClean="0">
                <a:solidFill>
                  <a:schemeClr val="tx1">
                    <a:alpha val="99000"/>
                  </a:schemeClr>
                </a:solidFill>
              </a:rPr>
              <a:t>May not meet your security requirements</a:t>
            </a:r>
          </a:p>
        </p:txBody>
      </p:sp>
      <p:sp>
        <p:nvSpPr>
          <p:cNvPr id="49" name="TextBox 48"/>
          <p:cNvSpPr txBox="1"/>
          <p:nvPr/>
        </p:nvSpPr>
        <p:spPr>
          <a:xfrm>
            <a:off x="2874147" y="1344515"/>
            <a:ext cx="1564531" cy="276999"/>
          </a:xfrm>
          <a:prstGeom prst="rect">
            <a:avLst/>
          </a:prstGeom>
          <a:noFill/>
        </p:spPr>
        <p:txBody>
          <a:bodyPr wrap="none" lIns="0" tIns="0" rIns="0" bIns="0" rtlCol="0">
            <a:spAutoFit/>
          </a:bodyPr>
          <a:lstStyle/>
          <a:p>
            <a:r>
              <a:rPr lang="en-GB" dirty="0" smtClean="0">
                <a:gradFill>
                  <a:gsLst>
                    <a:gs pos="0">
                      <a:schemeClr val="tx1"/>
                    </a:gs>
                    <a:gs pos="86000">
                      <a:schemeClr val="tx1"/>
                    </a:gs>
                  </a:gsLst>
                  <a:lin ang="5400000" scaled="0"/>
                </a:gradFill>
              </a:rPr>
              <a:t>External clients</a:t>
            </a:r>
          </a:p>
        </p:txBody>
      </p:sp>
      <p:pic>
        <p:nvPicPr>
          <p:cNvPr id="50" name="Picture 2"/>
          <p:cNvPicPr>
            <a:picLocks noChangeAspect="1" noChangeArrowheads="1"/>
          </p:cNvPicPr>
          <p:nvPr/>
        </p:nvPicPr>
        <p:blipFill>
          <a:blip r:embed="rId5" cstate="print">
            <a:duotone>
              <a:prstClr val="black"/>
              <a:schemeClr val="accent1">
                <a:tint val="45000"/>
                <a:satMod val="400000"/>
              </a:schemeClr>
            </a:duotone>
          </a:blip>
          <a:srcRect/>
          <a:stretch>
            <a:fillRect/>
          </a:stretch>
        </p:blipFill>
        <p:spPr bwMode="auto">
          <a:xfrm>
            <a:off x="9413897" y="3764345"/>
            <a:ext cx="595669" cy="357494"/>
          </a:xfrm>
          <a:prstGeom prst="rect">
            <a:avLst/>
          </a:prstGeom>
          <a:noFill/>
          <a:ln w="9525">
            <a:noFill/>
            <a:miter lim="800000"/>
            <a:headEnd/>
            <a:tailEnd/>
          </a:ln>
        </p:spPr>
      </p:pic>
      <p:pic>
        <p:nvPicPr>
          <p:cNvPr id="51" name="Picture 2"/>
          <p:cNvPicPr>
            <a:picLocks noChangeAspect="1" noChangeArrowheads="1"/>
          </p:cNvPicPr>
          <p:nvPr/>
        </p:nvPicPr>
        <p:blipFill>
          <a:blip r:embed="rId5" cstate="print">
            <a:duotone>
              <a:prstClr val="black"/>
              <a:schemeClr val="accent5">
                <a:tint val="45000"/>
                <a:satMod val="400000"/>
              </a:schemeClr>
            </a:duotone>
          </a:blip>
          <a:srcRect/>
          <a:stretch>
            <a:fillRect/>
          </a:stretch>
        </p:blipFill>
        <p:spPr bwMode="auto">
          <a:xfrm>
            <a:off x="9402982" y="4235891"/>
            <a:ext cx="595669" cy="357494"/>
          </a:xfrm>
          <a:prstGeom prst="rect">
            <a:avLst/>
          </a:prstGeom>
          <a:noFill/>
          <a:ln w="9525">
            <a:noFill/>
            <a:miter lim="800000"/>
            <a:headEnd/>
            <a:tailEnd/>
          </a:ln>
        </p:spPr>
      </p:pic>
      <p:sp>
        <p:nvSpPr>
          <p:cNvPr id="52" name="TextBox 51"/>
          <p:cNvSpPr txBox="1"/>
          <p:nvPr/>
        </p:nvSpPr>
        <p:spPr>
          <a:xfrm>
            <a:off x="10075547" y="3804592"/>
            <a:ext cx="436017" cy="276999"/>
          </a:xfrm>
          <a:prstGeom prst="rect">
            <a:avLst/>
          </a:prstGeom>
          <a:noFill/>
        </p:spPr>
        <p:txBody>
          <a:bodyPr wrap="none" lIns="0" tIns="0" rIns="0" bIns="0" rtlCol="0">
            <a:spAutoFit/>
          </a:bodyPr>
          <a:lstStyle/>
          <a:p>
            <a:r>
              <a:rPr lang="en-GB" dirty="0" smtClean="0">
                <a:gradFill>
                  <a:gsLst>
                    <a:gs pos="0">
                      <a:schemeClr val="tx1"/>
                    </a:gs>
                    <a:gs pos="86000">
                      <a:schemeClr val="tx1"/>
                    </a:gs>
                  </a:gsLst>
                  <a:lin ang="5400000" scaled="0"/>
                </a:gradFill>
              </a:rPr>
              <a:t>SSL</a:t>
            </a:r>
          </a:p>
        </p:txBody>
      </p:sp>
      <p:sp>
        <p:nvSpPr>
          <p:cNvPr id="53" name="TextBox 52"/>
          <p:cNvSpPr txBox="1"/>
          <p:nvPr/>
        </p:nvSpPr>
        <p:spPr>
          <a:xfrm>
            <a:off x="10075547" y="4276138"/>
            <a:ext cx="1423531" cy="276999"/>
          </a:xfrm>
          <a:prstGeom prst="rect">
            <a:avLst/>
          </a:prstGeom>
          <a:noFill/>
        </p:spPr>
        <p:txBody>
          <a:bodyPr wrap="none" lIns="0" tIns="0" rIns="0" bIns="0" rtlCol="0">
            <a:spAutoFit/>
          </a:bodyPr>
          <a:lstStyle/>
          <a:p>
            <a:r>
              <a:rPr lang="en-GB" dirty="0" smtClean="0">
                <a:gradFill>
                  <a:gsLst>
                    <a:gs pos="0">
                      <a:schemeClr val="tx1"/>
                    </a:gs>
                    <a:gs pos="86000">
                      <a:schemeClr val="tx1"/>
                    </a:gs>
                  </a:gsLst>
                  <a:lin ang="5400000" scaled="0"/>
                </a:gradFill>
              </a:rPr>
              <a:t>Token-signing</a:t>
            </a:r>
          </a:p>
        </p:txBody>
      </p:sp>
      <p:sp>
        <p:nvSpPr>
          <p:cNvPr id="39" name="TextBox 38"/>
          <p:cNvSpPr txBox="1"/>
          <p:nvPr/>
        </p:nvSpPr>
        <p:spPr>
          <a:xfrm>
            <a:off x="3181945" y="3704232"/>
            <a:ext cx="4950073" cy="553998"/>
          </a:xfrm>
          <a:prstGeom prst="rect">
            <a:avLst/>
          </a:prstGeom>
          <a:noFill/>
        </p:spPr>
        <p:txBody>
          <a:bodyPr wrap="none" lIns="0" tIns="0" rIns="0" bIns="0" rtlCol="0">
            <a:spAutoFit/>
          </a:bodyPr>
          <a:lstStyle/>
          <a:p>
            <a:r>
              <a:rPr lang="en-GB" dirty="0">
                <a:gradFill>
                  <a:gsLst>
                    <a:gs pos="0">
                      <a:schemeClr val="tx1"/>
                    </a:gs>
                    <a:gs pos="86000">
                      <a:schemeClr val="tx1"/>
                    </a:gs>
                  </a:gsLst>
                  <a:lin ang="5400000" scaled="0"/>
                </a:gradFill>
              </a:rPr>
              <a:t>Client authentication certificates are </a:t>
            </a:r>
            <a:r>
              <a:rPr lang="en-GB" dirty="0" smtClean="0">
                <a:gradFill>
                  <a:gsLst>
                    <a:gs pos="0">
                      <a:schemeClr val="tx1"/>
                    </a:gs>
                    <a:gs pos="86000">
                      <a:schemeClr val="tx1"/>
                    </a:gs>
                  </a:gsLst>
                  <a:lin ang="5400000" scaled="0"/>
                </a:gradFill>
              </a:rPr>
              <a:t>not required</a:t>
            </a:r>
            <a:br>
              <a:rPr lang="en-GB" dirty="0" smtClean="0">
                <a:gradFill>
                  <a:gsLst>
                    <a:gs pos="0">
                      <a:schemeClr val="tx1"/>
                    </a:gs>
                    <a:gs pos="86000">
                      <a:schemeClr val="tx1"/>
                    </a:gs>
                  </a:gsLst>
                  <a:lin ang="5400000" scaled="0"/>
                </a:gradFill>
              </a:rPr>
            </a:br>
            <a:r>
              <a:rPr lang="en-GB" dirty="0" smtClean="0">
                <a:gradFill>
                  <a:gsLst>
                    <a:gs pos="0">
                      <a:schemeClr val="tx1"/>
                    </a:gs>
                    <a:gs pos="86000">
                      <a:schemeClr val="tx1"/>
                    </a:gs>
                  </a:gsLst>
                  <a:lin ang="5400000" scaled="0"/>
                </a:gradFill>
              </a:rPr>
              <a:t> </a:t>
            </a:r>
            <a:r>
              <a:rPr lang="en-GB" dirty="0">
                <a:gradFill>
                  <a:gsLst>
                    <a:gs pos="0">
                      <a:schemeClr val="tx1"/>
                    </a:gs>
                    <a:gs pos="86000">
                      <a:schemeClr val="tx1"/>
                    </a:gs>
                  </a:gsLst>
                  <a:lin ang="5400000" scaled="0"/>
                </a:gradFill>
              </a:rPr>
              <a:t>for AD FS 2.0 federation server proxies</a:t>
            </a:r>
            <a:endParaRPr lang="en-GB" dirty="0" smtClean="0">
              <a:gradFill>
                <a:gsLst>
                  <a:gs pos="0">
                    <a:schemeClr val="tx1"/>
                  </a:gs>
                  <a:gs pos="86000">
                    <a:schemeClr val="tx1"/>
                  </a:gs>
                </a:gsLst>
                <a:lin ang="5400000" scaled="0"/>
              </a:gradFill>
            </a:endParaRPr>
          </a:p>
        </p:txBody>
      </p:sp>
    </p:spTree>
    <p:extLst>
      <p:ext uri="{BB962C8B-B14F-4D97-AF65-F5344CB8AC3E}">
        <p14:creationId xmlns:p14="http://schemas.microsoft.com/office/powerpoint/2010/main" val="3625018148"/>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Adding Forefront Unified </a:t>
            </a:r>
            <a:r>
              <a:rPr lang="en-GB" dirty="0"/>
              <a:t>Access Gateway</a:t>
            </a:r>
          </a:p>
        </p:txBody>
      </p:sp>
      <p:pic>
        <p:nvPicPr>
          <p:cNvPr id="4" name="Picture 3" descr="laptop"/>
          <p:cNvPicPr>
            <a:picLocks noChangeAspect="1" noChangeArrowheads="1"/>
          </p:cNvPicPr>
          <p:nvPr/>
        </p:nvPicPr>
        <p:blipFill>
          <a:blip r:embed="rId3" cstate="print"/>
          <a:srcRect/>
          <a:stretch>
            <a:fillRect/>
          </a:stretch>
        </p:blipFill>
        <p:spPr bwMode="auto">
          <a:xfrm>
            <a:off x="618248" y="3094043"/>
            <a:ext cx="1279255" cy="573422"/>
          </a:xfrm>
          <a:prstGeom prst="rect">
            <a:avLst/>
          </a:prstGeom>
          <a:noFill/>
          <a:ln w="9525">
            <a:noFill/>
            <a:miter lim="800000"/>
            <a:headEnd/>
            <a:tailEnd/>
          </a:ln>
        </p:spPr>
      </p:pic>
      <p:graphicFrame>
        <p:nvGraphicFramePr>
          <p:cNvPr id="5" name="Object 4"/>
          <p:cNvGraphicFramePr>
            <a:graphicFrameLocks noChangeAspect="1"/>
          </p:cNvGraphicFramePr>
          <p:nvPr>
            <p:extLst>
              <p:ext uri="{D42A27DB-BD31-4B8C-83A1-F6EECF244321}">
                <p14:modId xmlns:p14="http://schemas.microsoft.com/office/powerpoint/2010/main" val="4147450169"/>
              </p:ext>
            </p:extLst>
          </p:nvPr>
        </p:nvGraphicFramePr>
        <p:xfrm>
          <a:off x="7261886" y="1744085"/>
          <a:ext cx="938166" cy="1075090"/>
        </p:xfrm>
        <a:graphic>
          <a:graphicData uri="http://schemas.openxmlformats.org/presentationml/2006/ole">
            <mc:AlternateContent xmlns:mc="http://schemas.openxmlformats.org/markup-compatibility/2006">
              <mc:Choice xmlns:v="urn:schemas-microsoft-com:vml" Requires="v">
                <p:oleObj spid="_x0000_s24642" name="Visio" r:id="rId4" imgW="681228" imgH="955548" progId="Visio.Drawing.11">
                  <p:embed/>
                </p:oleObj>
              </mc:Choice>
              <mc:Fallback>
                <p:oleObj name="Visio" r:id="rId4" imgW="681228" imgH="955548" progId="Visio.Drawing.11">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261886" y="1744085"/>
                        <a:ext cx="938166" cy="1075090"/>
                      </a:xfrm>
                      <a:prstGeom prst="rect">
                        <a:avLst/>
                      </a:prstGeom>
                      <a:noFill/>
                      <a:ln>
                        <a:noFill/>
                      </a:ln>
                    </p:spPr>
                  </p:pic>
                </p:oleObj>
              </mc:Fallback>
            </mc:AlternateContent>
          </a:graphicData>
        </a:graphic>
      </p:graphicFrame>
      <p:pic>
        <p:nvPicPr>
          <p:cNvPr id="6" name="Picture 68" descr="YellowUser"/>
          <p:cNvPicPr>
            <a:picLocks noChangeAspect="1" noChangeArrowheads="1"/>
          </p:cNvPicPr>
          <p:nvPr/>
        </p:nvPicPr>
        <p:blipFill>
          <a:blip r:embed="rId6">
            <a:clrChange>
              <a:clrFrom>
                <a:srgbClr val="08369A"/>
              </a:clrFrom>
              <a:clrTo>
                <a:srgbClr val="08369A">
                  <a:alpha val="0"/>
                </a:srgbClr>
              </a:clrTo>
            </a:clrChange>
            <a:duotone>
              <a:prstClr val="black"/>
              <a:schemeClr val="accent3">
                <a:tint val="45000"/>
                <a:satMod val="400000"/>
              </a:schemeClr>
            </a:duotone>
          </a:blip>
          <a:srcRect/>
          <a:stretch>
            <a:fillRect/>
          </a:stretch>
        </p:blipFill>
        <p:spPr bwMode="auto">
          <a:xfrm>
            <a:off x="1133629" y="2525955"/>
            <a:ext cx="763874" cy="492001"/>
          </a:xfrm>
          <a:prstGeom prst="rect">
            <a:avLst/>
          </a:prstGeom>
          <a:noFill/>
        </p:spPr>
      </p:pic>
      <p:graphicFrame>
        <p:nvGraphicFramePr>
          <p:cNvPr id="7" name="Object 6"/>
          <p:cNvGraphicFramePr>
            <a:graphicFrameLocks noChangeAspect="1"/>
          </p:cNvGraphicFramePr>
          <p:nvPr>
            <p:extLst>
              <p:ext uri="{D42A27DB-BD31-4B8C-83A1-F6EECF244321}">
                <p14:modId xmlns:p14="http://schemas.microsoft.com/office/powerpoint/2010/main" val="1184195468"/>
              </p:ext>
            </p:extLst>
          </p:nvPr>
        </p:nvGraphicFramePr>
        <p:xfrm>
          <a:off x="7261886" y="3511925"/>
          <a:ext cx="938166" cy="1075090"/>
        </p:xfrm>
        <a:graphic>
          <a:graphicData uri="http://schemas.openxmlformats.org/presentationml/2006/ole">
            <mc:AlternateContent xmlns:mc="http://schemas.openxmlformats.org/markup-compatibility/2006">
              <mc:Choice xmlns:v="urn:schemas-microsoft-com:vml" Requires="v">
                <p:oleObj spid="_x0000_s24643" name="Visio" r:id="rId7" imgW="681228" imgH="955548" progId="Visio.Drawing.11">
                  <p:embed/>
                </p:oleObj>
              </mc:Choice>
              <mc:Fallback>
                <p:oleObj name="Visio" r:id="rId7" imgW="681228" imgH="955548" progId="Visio.Drawing.11">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261886" y="3511925"/>
                        <a:ext cx="938166" cy="1075090"/>
                      </a:xfrm>
                      <a:prstGeom prst="rect">
                        <a:avLst/>
                      </a:prstGeom>
                      <a:noFill/>
                      <a:ln>
                        <a:noFill/>
                      </a:ln>
                    </p:spPr>
                  </p:pic>
                </p:oleObj>
              </mc:Fallback>
            </mc:AlternateContent>
          </a:graphicData>
        </a:graphic>
      </p:graphicFrame>
      <p:sp>
        <p:nvSpPr>
          <p:cNvPr id="8" name="TextBox 7"/>
          <p:cNvSpPr txBox="1"/>
          <p:nvPr/>
        </p:nvSpPr>
        <p:spPr>
          <a:xfrm>
            <a:off x="8108109" y="1570831"/>
            <a:ext cx="1179810" cy="276999"/>
          </a:xfrm>
          <a:prstGeom prst="rect">
            <a:avLst/>
          </a:prstGeom>
          <a:noFill/>
        </p:spPr>
        <p:txBody>
          <a:bodyPr wrap="none" lIns="0" tIns="0" rIns="0" bIns="0" rtlCol="0">
            <a:spAutoFit/>
          </a:bodyPr>
          <a:lstStyle/>
          <a:p>
            <a:r>
              <a:rPr lang="en-GB" dirty="0" smtClean="0"/>
              <a:t>ADFS v 2.0</a:t>
            </a:r>
          </a:p>
        </p:txBody>
      </p:sp>
      <p:sp>
        <p:nvSpPr>
          <p:cNvPr id="9" name="TextBox 8"/>
          <p:cNvSpPr txBox="1"/>
          <p:nvPr/>
        </p:nvSpPr>
        <p:spPr>
          <a:xfrm>
            <a:off x="8280327" y="3977757"/>
            <a:ext cx="2564805" cy="276999"/>
          </a:xfrm>
          <a:prstGeom prst="rect">
            <a:avLst/>
          </a:prstGeom>
          <a:noFill/>
        </p:spPr>
        <p:txBody>
          <a:bodyPr wrap="none" lIns="0" tIns="0" rIns="0" bIns="0" rtlCol="0">
            <a:spAutoFit/>
          </a:bodyPr>
          <a:lstStyle/>
          <a:p>
            <a:r>
              <a:rPr lang="en-GB" dirty="0" smtClean="0"/>
              <a:t>Claims aware application</a:t>
            </a:r>
          </a:p>
        </p:txBody>
      </p:sp>
      <p:grpSp>
        <p:nvGrpSpPr>
          <p:cNvPr id="11" name="Group 87"/>
          <p:cNvGrpSpPr/>
          <p:nvPr/>
        </p:nvGrpSpPr>
        <p:grpSpPr>
          <a:xfrm>
            <a:off x="10044048" y="1570831"/>
            <a:ext cx="1289188" cy="1255065"/>
            <a:chOff x="6140347" y="807523"/>
            <a:chExt cx="1073253" cy="1415121"/>
          </a:xfrm>
        </p:grpSpPr>
        <p:pic>
          <p:nvPicPr>
            <p:cNvPr id="12" name="Picture 21" descr="exchange"/>
            <p:cNvPicPr>
              <a:picLocks noChangeAspect="1" noChangeArrowheads="1"/>
            </p:cNvPicPr>
            <p:nvPr/>
          </p:nvPicPr>
          <p:blipFill>
            <a:blip r:embed="rId8">
              <a:clrChange>
                <a:clrFrom>
                  <a:srgbClr val="08369A"/>
                </a:clrFrom>
                <a:clrTo>
                  <a:srgbClr val="08369A">
                    <a:alpha val="0"/>
                  </a:srgbClr>
                </a:clrTo>
              </a:clrChange>
            </a:blip>
            <a:srcRect/>
            <a:stretch>
              <a:fillRect/>
            </a:stretch>
          </p:blipFill>
          <p:spPr bwMode="auto">
            <a:xfrm>
              <a:off x="6140347" y="807523"/>
              <a:ext cx="1073253" cy="1354302"/>
            </a:xfrm>
            <a:prstGeom prst="rect">
              <a:avLst/>
            </a:prstGeom>
            <a:noFill/>
            <a:ln w="9525">
              <a:noFill/>
              <a:miter lim="800000"/>
              <a:headEnd/>
              <a:tailEnd/>
            </a:ln>
          </p:spPr>
        </p:pic>
        <p:pic>
          <p:nvPicPr>
            <p:cNvPr id="13" name="Picture 22" descr="Blue Embossed Cylinder"/>
            <p:cNvPicPr>
              <a:picLocks noChangeAspect="1" noChangeArrowheads="1"/>
            </p:cNvPicPr>
            <p:nvPr/>
          </p:nvPicPr>
          <p:blipFill>
            <a:blip r:embed="rId9" cstate="print"/>
            <a:srcRect/>
            <a:stretch>
              <a:fillRect/>
            </a:stretch>
          </p:blipFill>
          <p:spPr bwMode="auto">
            <a:xfrm>
              <a:off x="6441147" y="1413164"/>
              <a:ext cx="652462" cy="809480"/>
            </a:xfrm>
            <a:prstGeom prst="rect">
              <a:avLst/>
            </a:prstGeom>
            <a:noFill/>
            <a:ln w="9525">
              <a:noFill/>
              <a:miter lim="800000"/>
              <a:headEnd/>
              <a:tailEnd/>
            </a:ln>
          </p:spPr>
        </p:pic>
      </p:grpSp>
      <p:graphicFrame>
        <p:nvGraphicFramePr>
          <p:cNvPr id="19" name="Object 18"/>
          <p:cNvGraphicFramePr>
            <a:graphicFrameLocks noChangeAspect="1"/>
          </p:cNvGraphicFramePr>
          <p:nvPr>
            <p:extLst>
              <p:ext uri="{D42A27DB-BD31-4B8C-83A1-F6EECF244321}">
                <p14:modId xmlns:p14="http://schemas.microsoft.com/office/powerpoint/2010/main" val="4014024415"/>
              </p:ext>
            </p:extLst>
          </p:nvPr>
        </p:nvGraphicFramePr>
        <p:xfrm>
          <a:off x="4140734" y="2771953"/>
          <a:ext cx="938166" cy="1075090"/>
        </p:xfrm>
        <a:graphic>
          <a:graphicData uri="http://schemas.openxmlformats.org/presentationml/2006/ole">
            <mc:AlternateContent xmlns:mc="http://schemas.openxmlformats.org/markup-compatibility/2006">
              <mc:Choice xmlns:v="urn:schemas-microsoft-com:vml" Requires="v">
                <p:oleObj spid="_x0000_s24644" name="Visio" r:id="rId10" imgW="681228" imgH="955548" progId="Visio.Drawing.11">
                  <p:embed/>
                </p:oleObj>
              </mc:Choice>
              <mc:Fallback>
                <p:oleObj name="Visio" r:id="rId10" imgW="681228" imgH="955548" progId="Visio.Drawing.11">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140734" y="2771953"/>
                        <a:ext cx="938166" cy="1075090"/>
                      </a:xfrm>
                      <a:prstGeom prst="rect">
                        <a:avLst/>
                      </a:prstGeom>
                      <a:noFill/>
                      <a:ln>
                        <a:noFill/>
                      </a:ln>
                    </p:spPr>
                  </p:pic>
                </p:oleObj>
              </mc:Fallback>
            </mc:AlternateContent>
          </a:graphicData>
        </a:graphic>
      </p:graphicFrame>
      <p:sp>
        <p:nvSpPr>
          <p:cNvPr id="20" name="TextBox 19"/>
          <p:cNvSpPr txBox="1"/>
          <p:nvPr/>
        </p:nvSpPr>
        <p:spPr>
          <a:xfrm>
            <a:off x="4503573" y="2414022"/>
            <a:ext cx="500137" cy="276999"/>
          </a:xfrm>
          <a:prstGeom prst="rect">
            <a:avLst/>
          </a:prstGeom>
          <a:noFill/>
        </p:spPr>
        <p:txBody>
          <a:bodyPr wrap="none" lIns="0" tIns="0" rIns="0" bIns="0" rtlCol="0">
            <a:spAutoFit/>
          </a:bodyPr>
          <a:lstStyle/>
          <a:p>
            <a:r>
              <a:rPr lang="en-GB" dirty="0" smtClean="0"/>
              <a:t>UAG</a:t>
            </a:r>
          </a:p>
        </p:txBody>
      </p:sp>
      <p:cxnSp>
        <p:nvCxnSpPr>
          <p:cNvPr id="22" name="Straight Arrow Connector 21"/>
          <p:cNvCxnSpPr/>
          <p:nvPr/>
        </p:nvCxnSpPr>
        <p:spPr>
          <a:xfrm>
            <a:off x="2018631" y="3380754"/>
            <a:ext cx="2060449" cy="0"/>
          </a:xfrm>
          <a:prstGeom prst="straightConnector1">
            <a:avLst/>
          </a:prstGeom>
          <a:ln w="28575">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p:nvPr/>
        </p:nvCxnSpPr>
        <p:spPr>
          <a:xfrm flipV="1">
            <a:off x="5188551" y="2466934"/>
            <a:ext cx="1908048" cy="627111"/>
          </a:xfrm>
          <a:prstGeom prst="straightConnector1">
            <a:avLst/>
          </a:prstGeom>
          <a:ln w="28575">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p:nvPr/>
        </p:nvCxnSpPr>
        <p:spPr>
          <a:xfrm>
            <a:off x="5188551" y="3469812"/>
            <a:ext cx="1908048" cy="481376"/>
          </a:xfrm>
          <a:prstGeom prst="straightConnector1">
            <a:avLst/>
          </a:prstGeom>
          <a:ln w="28575">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graphicFrame>
        <p:nvGraphicFramePr>
          <p:cNvPr id="28" name="Object 27"/>
          <p:cNvGraphicFramePr>
            <a:graphicFrameLocks noChangeAspect="1"/>
          </p:cNvGraphicFramePr>
          <p:nvPr>
            <p:extLst>
              <p:ext uri="{D42A27DB-BD31-4B8C-83A1-F6EECF244321}">
                <p14:modId xmlns:p14="http://schemas.microsoft.com/office/powerpoint/2010/main" val="1683346446"/>
              </p:ext>
            </p:extLst>
          </p:nvPr>
        </p:nvGraphicFramePr>
        <p:xfrm>
          <a:off x="7261886" y="4950581"/>
          <a:ext cx="938166" cy="1075090"/>
        </p:xfrm>
        <a:graphic>
          <a:graphicData uri="http://schemas.openxmlformats.org/presentationml/2006/ole">
            <mc:AlternateContent xmlns:mc="http://schemas.openxmlformats.org/markup-compatibility/2006">
              <mc:Choice xmlns:v="urn:schemas-microsoft-com:vml" Requires="v">
                <p:oleObj spid="_x0000_s24645" name="Visio" r:id="rId11" imgW="681228" imgH="955548" progId="Visio.Drawing.11">
                  <p:embed/>
                </p:oleObj>
              </mc:Choice>
              <mc:Fallback>
                <p:oleObj name="Visio" r:id="rId11" imgW="681228" imgH="955548" progId="Visio.Drawing.11">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261886" y="4950581"/>
                        <a:ext cx="938166" cy="1075090"/>
                      </a:xfrm>
                      <a:prstGeom prst="rect">
                        <a:avLst/>
                      </a:prstGeom>
                      <a:noFill/>
                      <a:ln>
                        <a:noFill/>
                      </a:ln>
                    </p:spPr>
                  </p:pic>
                </p:oleObj>
              </mc:Fallback>
            </mc:AlternateContent>
          </a:graphicData>
        </a:graphic>
      </p:graphicFrame>
      <p:sp>
        <p:nvSpPr>
          <p:cNvPr id="29" name="TextBox 28"/>
          <p:cNvSpPr txBox="1"/>
          <p:nvPr/>
        </p:nvSpPr>
        <p:spPr>
          <a:xfrm>
            <a:off x="8280327" y="5416413"/>
            <a:ext cx="2103140" cy="276999"/>
          </a:xfrm>
          <a:prstGeom prst="rect">
            <a:avLst/>
          </a:prstGeom>
          <a:noFill/>
        </p:spPr>
        <p:txBody>
          <a:bodyPr wrap="none" lIns="0" tIns="0" rIns="0" bIns="0" rtlCol="0">
            <a:spAutoFit/>
          </a:bodyPr>
          <a:lstStyle/>
          <a:p>
            <a:r>
              <a:rPr lang="en-GB" dirty="0" smtClean="0"/>
              <a:t>Kerberos application</a:t>
            </a:r>
          </a:p>
        </p:txBody>
      </p:sp>
      <p:sp>
        <p:nvSpPr>
          <p:cNvPr id="30" name="TextBox 29"/>
          <p:cNvSpPr txBox="1"/>
          <p:nvPr/>
        </p:nvSpPr>
        <p:spPr>
          <a:xfrm>
            <a:off x="5533434" y="2062116"/>
            <a:ext cx="1218283" cy="553998"/>
          </a:xfrm>
          <a:prstGeom prst="rect">
            <a:avLst/>
          </a:prstGeom>
          <a:noFill/>
        </p:spPr>
        <p:txBody>
          <a:bodyPr wrap="none" lIns="0" tIns="0" rIns="0" bIns="0" rtlCol="0">
            <a:spAutoFit/>
          </a:bodyPr>
          <a:lstStyle/>
          <a:p>
            <a:pPr algn="ctr"/>
            <a:r>
              <a:rPr lang="en-GB" dirty="0" smtClean="0"/>
              <a:t>Publishes </a:t>
            </a:r>
            <a:br>
              <a:rPr lang="en-GB" dirty="0" smtClean="0"/>
            </a:br>
            <a:r>
              <a:rPr lang="en-GB" dirty="0" smtClean="0"/>
              <a:t>ADFS Farm</a:t>
            </a:r>
          </a:p>
        </p:txBody>
      </p:sp>
      <p:sp>
        <p:nvSpPr>
          <p:cNvPr id="31" name="TextBox 30"/>
          <p:cNvSpPr txBox="1"/>
          <p:nvPr/>
        </p:nvSpPr>
        <p:spPr>
          <a:xfrm>
            <a:off x="5847058" y="3964096"/>
            <a:ext cx="1243930" cy="553998"/>
          </a:xfrm>
          <a:prstGeom prst="rect">
            <a:avLst/>
          </a:prstGeom>
          <a:noFill/>
        </p:spPr>
        <p:txBody>
          <a:bodyPr wrap="none" lIns="0" tIns="0" rIns="0" bIns="0" rtlCol="0">
            <a:spAutoFit/>
          </a:bodyPr>
          <a:lstStyle/>
          <a:p>
            <a:pPr algn="ctr"/>
            <a:r>
              <a:rPr lang="en-GB" dirty="0" smtClean="0"/>
              <a:t>Publishes</a:t>
            </a:r>
            <a:br>
              <a:rPr lang="en-GB" dirty="0" smtClean="0"/>
            </a:br>
            <a:r>
              <a:rPr lang="en-GB" dirty="0" smtClean="0"/>
              <a:t>Applications</a:t>
            </a:r>
          </a:p>
        </p:txBody>
      </p:sp>
      <p:cxnSp>
        <p:nvCxnSpPr>
          <p:cNvPr id="33" name="Straight Arrow Connector 32"/>
          <p:cNvCxnSpPr/>
          <p:nvPr/>
        </p:nvCxnSpPr>
        <p:spPr>
          <a:xfrm>
            <a:off x="5188551" y="4098462"/>
            <a:ext cx="1908048" cy="1132886"/>
          </a:xfrm>
          <a:prstGeom prst="straightConnector1">
            <a:avLst/>
          </a:prstGeom>
          <a:ln w="28575">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35" name="TextBox 34"/>
          <p:cNvSpPr txBox="1"/>
          <p:nvPr/>
        </p:nvSpPr>
        <p:spPr>
          <a:xfrm>
            <a:off x="9714330" y="2852463"/>
            <a:ext cx="1615827" cy="276999"/>
          </a:xfrm>
          <a:prstGeom prst="rect">
            <a:avLst/>
          </a:prstGeom>
          <a:noFill/>
        </p:spPr>
        <p:txBody>
          <a:bodyPr wrap="none" lIns="0" tIns="0" rIns="0" bIns="0" rtlCol="0">
            <a:spAutoFit/>
          </a:bodyPr>
          <a:lstStyle/>
          <a:p>
            <a:r>
              <a:rPr lang="en-GB" dirty="0" smtClean="0"/>
              <a:t>Active Directory</a:t>
            </a:r>
          </a:p>
        </p:txBody>
      </p:sp>
      <p:sp>
        <p:nvSpPr>
          <p:cNvPr id="10" name="TextBox 9"/>
          <p:cNvSpPr txBox="1"/>
          <p:nvPr/>
        </p:nvSpPr>
        <p:spPr>
          <a:xfrm>
            <a:off x="775063" y="4841966"/>
            <a:ext cx="2282741" cy="276999"/>
          </a:xfrm>
          <a:prstGeom prst="rect">
            <a:avLst/>
          </a:prstGeom>
          <a:noFill/>
        </p:spPr>
        <p:txBody>
          <a:bodyPr wrap="none" lIns="0" tIns="0" rIns="0" bIns="0" rtlCol="0">
            <a:spAutoFit/>
          </a:bodyPr>
          <a:lstStyle/>
          <a:p>
            <a:r>
              <a:rPr lang="en-GB" dirty="0" smtClean="0">
                <a:gradFill>
                  <a:gsLst>
                    <a:gs pos="0">
                      <a:schemeClr val="tx1"/>
                    </a:gs>
                    <a:gs pos="86000">
                      <a:schemeClr val="tx1"/>
                    </a:gs>
                  </a:gsLst>
                  <a:lin ang="5400000" scaled="0"/>
                </a:gradFill>
              </a:rPr>
              <a:t>Replaces ADFS Proxy</a:t>
            </a:r>
          </a:p>
        </p:txBody>
      </p:sp>
    </p:spTree>
    <p:extLst>
      <p:ext uri="{BB962C8B-B14F-4D97-AF65-F5344CB8AC3E}">
        <p14:creationId xmlns:p14="http://schemas.microsoft.com/office/powerpoint/2010/main" val="868716067"/>
      </p:ext>
    </p:extLst>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TextBox 29"/>
          <p:cNvSpPr txBox="1"/>
          <p:nvPr/>
        </p:nvSpPr>
        <p:spPr>
          <a:xfrm>
            <a:off x="3709689" y="3932736"/>
            <a:ext cx="1620957" cy="923330"/>
          </a:xfrm>
          <a:prstGeom prst="rect">
            <a:avLst/>
          </a:prstGeom>
        </p:spPr>
        <p:style>
          <a:lnRef idx="1">
            <a:schemeClr val="accent3"/>
          </a:lnRef>
          <a:fillRef idx="2">
            <a:schemeClr val="accent3"/>
          </a:fillRef>
          <a:effectRef idx="1">
            <a:schemeClr val="accent3"/>
          </a:effectRef>
          <a:fontRef idx="minor">
            <a:schemeClr val="dk1"/>
          </a:fontRef>
        </p:style>
        <p:txBody>
          <a:bodyPr wrap="none" rtlCol="0">
            <a:spAutoFit/>
          </a:bodyPr>
          <a:lstStyle/>
          <a:p>
            <a:pPr algn="ctr"/>
            <a:r>
              <a:rPr lang="en-GB" dirty="0" smtClean="0">
                <a:solidFill>
                  <a:schemeClr val="tx1"/>
                </a:solidFill>
              </a:rPr>
              <a:t>Multiple</a:t>
            </a:r>
            <a:br>
              <a:rPr lang="en-GB" dirty="0" smtClean="0">
                <a:solidFill>
                  <a:schemeClr val="tx1"/>
                </a:solidFill>
              </a:rPr>
            </a:br>
            <a:r>
              <a:rPr lang="en-GB" dirty="0" smtClean="0">
                <a:solidFill>
                  <a:schemeClr val="tx1"/>
                </a:solidFill>
              </a:rPr>
              <a:t>authentication</a:t>
            </a:r>
            <a:br>
              <a:rPr lang="en-GB" dirty="0" smtClean="0">
                <a:solidFill>
                  <a:schemeClr val="tx1"/>
                </a:solidFill>
              </a:rPr>
            </a:br>
            <a:r>
              <a:rPr lang="en-GB" dirty="0" smtClean="0">
                <a:solidFill>
                  <a:schemeClr val="tx1"/>
                </a:solidFill>
              </a:rPr>
              <a:t>options</a:t>
            </a:r>
          </a:p>
        </p:txBody>
      </p:sp>
      <p:cxnSp>
        <p:nvCxnSpPr>
          <p:cNvPr id="27" name="Straight Connector 26"/>
          <p:cNvCxnSpPr/>
          <p:nvPr/>
        </p:nvCxnSpPr>
        <p:spPr>
          <a:xfrm flipV="1">
            <a:off x="4780288" y="2618269"/>
            <a:ext cx="2530909" cy="182564"/>
          </a:xfrm>
          <a:prstGeom prst="line">
            <a:avLst/>
          </a:prstGeom>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p:txBody>
          <a:bodyPr/>
          <a:lstStyle/>
          <a:p>
            <a:r>
              <a:rPr lang="en-GB" dirty="0" smtClean="0"/>
              <a:t>Forefront Unified Access Gateway</a:t>
            </a:r>
            <a:endParaRPr lang="en-GB" dirty="0"/>
          </a:p>
        </p:txBody>
      </p:sp>
      <p:sp>
        <p:nvSpPr>
          <p:cNvPr id="3" name="Content Placeholder 2"/>
          <p:cNvSpPr>
            <a:spLocks noGrp="1"/>
          </p:cNvSpPr>
          <p:nvPr>
            <p:ph idx="1"/>
          </p:nvPr>
        </p:nvSpPr>
        <p:spPr>
          <a:xfrm>
            <a:off x="519113" y="5168881"/>
            <a:ext cx="10969943" cy="1460519"/>
          </a:xfrm>
        </p:spPr>
        <p:txBody>
          <a:bodyPr>
            <a:normAutofit/>
          </a:bodyPr>
          <a:lstStyle/>
          <a:p>
            <a:r>
              <a:rPr lang="en-GB" dirty="0" smtClean="0"/>
              <a:t>Single entry-point for all remote access</a:t>
            </a:r>
          </a:p>
          <a:p>
            <a:r>
              <a:rPr lang="en-GB" dirty="0" smtClean="0"/>
              <a:t>Service Pack 1 adds support for ADFS v2.0</a:t>
            </a:r>
          </a:p>
        </p:txBody>
      </p:sp>
      <p:sp>
        <p:nvSpPr>
          <p:cNvPr id="4" name="Cloud 3"/>
          <p:cNvSpPr/>
          <p:nvPr/>
        </p:nvSpPr>
        <p:spPr>
          <a:xfrm>
            <a:off x="789238" y="1595907"/>
            <a:ext cx="3702057" cy="2373345"/>
          </a:xfrm>
          <a:prstGeom prst="cloud">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GB" sz="1600" dirty="0">
              <a:solidFill>
                <a:schemeClr val="tx1"/>
              </a:solidFill>
              <a:effectLst/>
            </a:endParaRPr>
          </a:p>
        </p:txBody>
      </p:sp>
      <p:cxnSp>
        <p:nvCxnSpPr>
          <p:cNvPr id="10" name="Straight Connector 9"/>
          <p:cNvCxnSpPr/>
          <p:nvPr/>
        </p:nvCxnSpPr>
        <p:spPr>
          <a:xfrm rot="10800000">
            <a:off x="1081266" y="2399189"/>
            <a:ext cx="3406993" cy="0"/>
          </a:xfrm>
          <a:prstGeom prst="line">
            <a:avLst/>
          </a:prstGeom>
        </p:spPr>
        <p:style>
          <a:lnRef idx="3">
            <a:schemeClr val="accent6"/>
          </a:lnRef>
          <a:fillRef idx="0">
            <a:schemeClr val="accent6"/>
          </a:fillRef>
          <a:effectRef idx="2">
            <a:schemeClr val="accent6"/>
          </a:effectRef>
          <a:fontRef idx="minor">
            <a:schemeClr val="tx1"/>
          </a:fontRef>
        </p:style>
      </p:cxnSp>
      <p:sp>
        <p:nvSpPr>
          <p:cNvPr id="13" name="TextBox 929798"/>
          <p:cNvSpPr txBox="1">
            <a:spLocks noChangeArrowheads="1"/>
          </p:cNvSpPr>
          <p:nvPr/>
        </p:nvSpPr>
        <p:spPr bwMode="auto">
          <a:xfrm>
            <a:off x="2152035" y="2779428"/>
            <a:ext cx="1597475" cy="276999"/>
          </a:xfrm>
          <a:prstGeom prst="rect">
            <a:avLst/>
          </a:prstGeom>
          <a:noFill/>
          <a:ln w="9525">
            <a:noFill/>
            <a:miter lim="800000"/>
            <a:headEnd/>
            <a:tailEnd/>
          </a:ln>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dirty="0" smtClean="0">
                <a:ln>
                  <a:noFill/>
                </a:ln>
                <a:solidFill>
                  <a:schemeClr val="bg1"/>
                </a:solidFill>
                <a:effectLst/>
                <a:uLnTx/>
                <a:uFillTx/>
                <a:latin typeface="Segoe UI" pitchFamily="34" charset="0"/>
                <a:ea typeface="Segoe UI" pitchFamily="34" charset="0"/>
                <a:cs typeface="Segoe UI" pitchFamily="34" charset="0"/>
              </a:rPr>
              <a:t>DirectAccess</a:t>
            </a:r>
            <a:endParaRPr kumimoji="0" lang="en-US" sz="1200" b="1" i="0" u="none" strike="noStrike" kern="0" cap="none" spc="0" normalizeH="0" baseline="0" noProof="0" dirty="0">
              <a:ln>
                <a:noFill/>
              </a:ln>
              <a:solidFill>
                <a:schemeClr val="bg1"/>
              </a:solidFill>
              <a:effectLst/>
              <a:uLnTx/>
              <a:uFillTx/>
              <a:latin typeface="Segoe UI" pitchFamily="34" charset="0"/>
              <a:ea typeface="Segoe UI" pitchFamily="34" charset="0"/>
              <a:cs typeface="Segoe UI" pitchFamily="34" charset="0"/>
            </a:endParaRPr>
          </a:p>
        </p:txBody>
      </p:sp>
      <p:sp>
        <p:nvSpPr>
          <p:cNvPr id="14" name="TextBox 929798"/>
          <p:cNvSpPr txBox="1">
            <a:spLocks noChangeArrowheads="1"/>
          </p:cNvSpPr>
          <p:nvPr/>
        </p:nvSpPr>
        <p:spPr bwMode="auto">
          <a:xfrm>
            <a:off x="2152035" y="2445371"/>
            <a:ext cx="1523603" cy="276999"/>
          </a:xfrm>
          <a:prstGeom prst="rect">
            <a:avLst/>
          </a:prstGeom>
          <a:noFill/>
          <a:ln w="9525">
            <a:noFill/>
            <a:miter lim="800000"/>
            <a:headEnd/>
            <a:tailEnd/>
          </a:ln>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dirty="0" smtClean="0">
                <a:ln>
                  <a:noFill/>
                </a:ln>
                <a:solidFill>
                  <a:schemeClr val="bg1"/>
                </a:solidFill>
                <a:effectLst/>
                <a:uLnTx/>
                <a:uFillTx/>
                <a:latin typeface="Segoe UI" pitchFamily="34" charset="0"/>
                <a:ea typeface="Segoe UI" pitchFamily="34" charset="0"/>
                <a:cs typeface="Segoe UI" pitchFamily="34" charset="0"/>
              </a:rPr>
              <a:t>HTTP/HTTPS</a:t>
            </a:r>
            <a:endParaRPr kumimoji="0" lang="en-US" sz="1200" b="1" i="0" u="none" strike="noStrike" kern="0" cap="none" spc="0" normalizeH="0" baseline="0" noProof="0" dirty="0">
              <a:ln>
                <a:noFill/>
              </a:ln>
              <a:solidFill>
                <a:schemeClr val="bg1"/>
              </a:solidFill>
              <a:effectLst/>
              <a:uLnTx/>
              <a:uFillTx/>
              <a:latin typeface="Segoe UI" pitchFamily="34" charset="0"/>
              <a:ea typeface="Segoe UI" pitchFamily="34" charset="0"/>
              <a:cs typeface="Segoe UI" pitchFamily="34" charset="0"/>
            </a:endParaRPr>
          </a:p>
        </p:txBody>
      </p:sp>
      <p:sp>
        <p:nvSpPr>
          <p:cNvPr id="15" name="TextBox 929798"/>
          <p:cNvSpPr txBox="1">
            <a:spLocks noChangeArrowheads="1"/>
          </p:cNvSpPr>
          <p:nvPr/>
        </p:nvSpPr>
        <p:spPr bwMode="auto">
          <a:xfrm>
            <a:off x="2152035" y="2113671"/>
            <a:ext cx="1523603" cy="274638"/>
          </a:xfrm>
          <a:prstGeom prst="rect">
            <a:avLst/>
          </a:prstGeom>
          <a:noFill/>
          <a:ln w="9525">
            <a:noFill/>
            <a:miter lim="800000"/>
            <a:headEnd/>
            <a:tailEnd/>
          </a:ln>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dirty="0" smtClean="0">
                <a:ln>
                  <a:noFill/>
                </a:ln>
                <a:solidFill>
                  <a:schemeClr val="bg1"/>
                </a:solidFill>
                <a:effectLst/>
                <a:uLnTx/>
                <a:uFillTx/>
                <a:latin typeface="Segoe UI" pitchFamily="34" charset="0"/>
                <a:ea typeface="Segoe UI" pitchFamily="34" charset="0"/>
                <a:cs typeface="Segoe UI" pitchFamily="34" charset="0"/>
              </a:rPr>
              <a:t>Layer3  VPN</a:t>
            </a:r>
            <a:endParaRPr kumimoji="0" lang="en-US" sz="1200" b="1" i="0" u="none" strike="noStrike" kern="0" cap="none" spc="0" normalizeH="0" baseline="0" noProof="0" dirty="0">
              <a:ln>
                <a:noFill/>
              </a:ln>
              <a:solidFill>
                <a:schemeClr val="bg1"/>
              </a:solidFill>
              <a:effectLst/>
              <a:uLnTx/>
              <a:uFillTx/>
              <a:latin typeface="Segoe UI" pitchFamily="34" charset="0"/>
              <a:ea typeface="Segoe UI" pitchFamily="34" charset="0"/>
              <a:cs typeface="Segoe UI" pitchFamily="34" charset="0"/>
            </a:endParaRPr>
          </a:p>
        </p:txBody>
      </p:sp>
      <p:cxnSp>
        <p:nvCxnSpPr>
          <p:cNvPr id="16" name="Straight Connector 15"/>
          <p:cNvCxnSpPr/>
          <p:nvPr/>
        </p:nvCxnSpPr>
        <p:spPr>
          <a:xfrm rot="10800000">
            <a:off x="1032596" y="2727807"/>
            <a:ext cx="3406993" cy="0"/>
          </a:xfrm>
          <a:prstGeom prst="line">
            <a:avLst/>
          </a:prstGeom>
        </p:spPr>
        <p:style>
          <a:lnRef idx="3">
            <a:schemeClr val="accent6"/>
          </a:lnRef>
          <a:fillRef idx="0">
            <a:schemeClr val="accent6"/>
          </a:fillRef>
          <a:effectRef idx="2">
            <a:schemeClr val="accent6"/>
          </a:effectRef>
          <a:fontRef idx="minor">
            <a:schemeClr val="tx1"/>
          </a:fontRef>
        </p:style>
      </p:cxnSp>
      <p:cxnSp>
        <p:nvCxnSpPr>
          <p:cNvPr id="17" name="Straight Connector 16"/>
          <p:cNvCxnSpPr/>
          <p:nvPr/>
        </p:nvCxnSpPr>
        <p:spPr>
          <a:xfrm rot="10800000">
            <a:off x="1032596" y="3056424"/>
            <a:ext cx="3406993" cy="0"/>
          </a:xfrm>
          <a:prstGeom prst="line">
            <a:avLst/>
          </a:prstGeom>
        </p:spPr>
        <p:style>
          <a:lnRef idx="3">
            <a:schemeClr val="accent6"/>
          </a:lnRef>
          <a:fillRef idx="0">
            <a:schemeClr val="accent6"/>
          </a:fillRef>
          <a:effectRef idx="2">
            <a:schemeClr val="accent6"/>
          </a:effectRef>
          <a:fontRef idx="minor">
            <a:schemeClr val="tx1"/>
          </a:fontRef>
        </p:style>
      </p:cxnSp>
      <p:cxnSp>
        <p:nvCxnSpPr>
          <p:cNvPr id="20" name="Straight Connector 19"/>
          <p:cNvCxnSpPr/>
          <p:nvPr/>
        </p:nvCxnSpPr>
        <p:spPr>
          <a:xfrm flipV="1">
            <a:off x="5169658" y="1851495"/>
            <a:ext cx="2579580" cy="620722"/>
          </a:xfrm>
          <a:prstGeom prst="line">
            <a:avLst/>
          </a:prstGeom>
        </p:spPr>
        <p:style>
          <a:lnRef idx="1">
            <a:schemeClr val="accent1"/>
          </a:lnRef>
          <a:fillRef idx="0">
            <a:schemeClr val="accent1"/>
          </a:fillRef>
          <a:effectRef idx="0">
            <a:schemeClr val="accent1"/>
          </a:effectRef>
          <a:fontRef idx="minor">
            <a:schemeClr val="tx1"/>
          </a:fontRef>
        </p:style>
      </p:cxnSp>
      <p:sp>
        <p:nvSpPr>
          <p:cNvPr id="21" name="TextBox 20"/>
          <p:cNvSpPr txBox="1"/>
          <p:nvPr/>
        </p:nvSpPr>
        <p:spPr>
          <a:xfrm>
            <a:off x="8479308" y="1121235"/>
            <a:ext cx="2672526" cy="369332"/>
          </a:xfrm>
          <a:prstGeom prst="rect">
            <a:avLst/>
          </a:prstGeom>
        </p:spPr>
        <p:txBody>
          <a:bodyPr wrap="none" rtlCol="0">
            <a:spAutoFit/>
          </a:bodyPr>
          <a:lstStyle/>
          <a:p>
            <a:r>
              <a:rPr lang="en-GB" b="1" dirty="0" smtClean="0"/>
              <a:t>Application publishing</a:t>
            </a:r>
          </a:p>
        </p:txBody>
      </p:sp>
      <p:pic>
        <p:nvPicPr>
          <p:cNvPr id="22" name="Picture 21" descr="Forefront-UAG_h_rgb.png"/>
          <p:cNvPicPr>
            <a:picLocks noChangeAspect="1"/>
          </p:cNvPicPr>
          <p:nvPr/>
        </p:nvPicPr>
        <p:blipFill>
          <a:blip r:embed="rId3" cstate="print">
            <a:lum bright="70000" contrast="-70000"/>
          </a:blip>
          <a:stretch>
            <a:fillRect/>
          </a:stretch>
        </p:blipFill>
        <p:spPr>
          <a:xfrm>
            <a:off x="4001546" y="1340313"/>
            <a:ext cx="2742488" cy="533400"/>
          </a:xfrm>
          <a:prstGeom prst="rect">
            <a:avLst/>
          </a:prstGeom>
          <a:effectLst>
            <a:outerShdw blurRad="50800" dist="38100" dir="2700000" algn="tl" rotWithShape="0">
              <a:prstClr val="black">
                <a:alpha val="40000"/>
              </a:prstClr>
            </a:outerShdw>
          </a:effectLst>
        </p:spPr>
      </p:pic>
      <p:sp>
        <p:nvSpPr>
          <p:cNvPr id="23" name="TextBox 22"/>
          <p:cNvSpPr txBox="1"/>
          <p:nvPr/>
        </p:nvSpPr>
        <p:spPr>
          <a:xfrm>
            <a:off x="8381966" y="1512376"/>
            <a:ext cx="2441694" cy="1200329"/>
          </a:xfrm>
          <a:prstGeom prst="rect">
            <a:avLst/>
          </a:prstGeom>
        </p:spPr>
        <p:txBody>
          <a:bodyPr wrap="none" rtlCol="0">
            <a:spAutoFit/>
          </a:bodyPr>
          <a:lstStyle/>
          <a:p>
            <a:r>
              <a:rPr lang="en-GB" dirty="0" smtClean="0"/>
              <a:t>Optimizer modules for</a:t>
            </a:r>
          </a:p>
          <a:p>
            <a:r>
              <a:rPr lang="en-GB" dirty="0" smtClean="0"/>
              <a:t>Exchange</a:t>
            </a:r>
          </a:p>
          <a:p>
            <a:r>
              <a:rPr lang="en-GB" dirty="0" smtClean="0"/>
              <a:t>SharePoint</a:t>
            </a:r>
          </a:p>
          <a:p>
            <a:r>
              <a:rPr lang="en-GB" dirty="0" smtClean="0"/>
              <a:t>CRM</a:t>
            </a:r>
          </a:p>
        </p:txBody>
      </p:sp>
      <p:graphicFrame>
        <p:nvGraphicFramePr>
          <p:cNvPr id="18" name="Object 3"/>
          <p:cNvGraphicFramePr>
            <a:graphicFrameLocks noChangeAspect="1"/>
          </p:cNvGraphicFramePr>
          <p:nvPr>
            <p:extLst>
              <p:ext uri="{D42A27DB-BD31-4B8C-83A1-F6EECF244321}">
                <p14:modId xmlns:p14="http://schemas.microsoft.com/office/powerpoint/2010/main" val="1730472452"/>
              </p:ext>
            </p:extLst>
          </p:nvPr>
        </p:nvGraphicFramePr>
        <p:xfrm>
          <a:off x="7116510" y="1413342"/>
          <a:ext cx="901245" cy="912825"/>
        </p:xfrm>
        <a:graphic>
          <a:graphicData uri="http://schemas.openxmlformats.org/presentationml/2006/ole">
            <mc:AlternateContent xmlns:mc="http://schemas.openxmlformats.org/markup-compatibility/2006">
              <mc:Choice xmlns:v="urn:schemas-microsoft-com:vml" Requires="v">
                <p:oleObj spid="_x0000_s25698" name="Visio" r:id="rId4" imgW="695706" imgH="947547" progId="Visio.Drawing.11">
                  <p:embed/>
                </p:oleObj>
              </mc:Choice>
              <mc:Fallback>
                <p:oleObj name="Visio" r:id="rId4" imgW="695706" imgH="947547" progId="Visio.Drawing.11">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116510" y="1413342"/>
                        <a:ext cx="901245" cy="912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4" name="TextBox 23"/>
          <p:cNvSpPr txBox="1"/>
          <p:nvPr/>
        </p:nvSpPr>
        <p:spPr>
          <a:xfrm>
            <a:off x="8381965" y="3145259"/>
            <a:ext cx="2005677" cy="646331"/>
          </a:xfrm>
          <a:prstGeom prst="rect">
            <a:avLst/>
          </a:prstGeom>
        </p:spPr>
        <p:txBody>
          <a:bodyPr wrap="none" rtlCol="0">
            <a:spAutoFit/>
          </a:bodyPr>
          <a:lstStyle/>
          <a:p>
            <a:r>
              <a:rPr lang="en-GB" dirty="0" smtClean="0"/>
              <a:t>Reverse proxy for</a:t>
            </a:r>
          </a:p>
          <a:p>
            <a:r>
              <a:rPr lang="en-GB" dirty="0" smtClean="0"/>
              <a:t>Web farms</a:t>
            </a:r>
          </a:p>
        </p:txBody>
      </p:sp>
      <p:cxnSp>
        <p:nvCxnSpPr>
          <p:cNvPr id="29" name="Straight Connector 28"/>
          <p:cNvCxnSpPr/>
          <p:nvPr/>
        </p:nvCxnSpPr>
        <p:spPr>
          <a:xfrm>
            <a:off x="5120986" y="2946890"/>
            <a:ext cx="2238881" cy="328615"/>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5" name="Object 3"/>
          <p:cNvGraphicFramePr>
            <a:graphicFrameLocks noChangeAspect="1"/>
          </p:cNvGraphicFramePr>
          <p:nvPr>
            <p:extLst>
              <p:ext uri="{D42A27DB-BD31-4B8C-83A1-F6EECF244321}">
                <p14:modId xmlns:p14="http://schemas.microsoft.com/office/powerpoint/2010/main" val="1199622871"/>
              </p:ext>
            </p:extLst>
          </p:nvPr>
        </p:nvGraphicFramePr>
        <p:xfrm>
          <a:off x="7116510" y="2107089"/>
          <a:ext cx="901245" cy="912825"/>
        </p:xfrm>
        <a:graphic>
          <a:graphicData uri="http://schemas.openxmlformats.org/presentationml/2006/ole">
            <mc:AlternateContent xmlns:mc="http://schemas.openxmlformats.org/markup-compatibility/2006">
              <mc:Choice xmlns:v="urn:schemas-microsoft-com:vml" Requires="v">
                <p:oleObj spid="_x0000_s25699" name="Visio" r:id="rId6" imgW="695706" imgH="947547" progId="Visio.Drawing.11">
                  <p:embed/>
                </p:oleObj>
              </mc:Choice>
              <mc:Fallback>
                <p:oleObj name="Visio" r:id="rId6" imgW="695706" imgH="947547" progId="Visio.Drawing.11">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116510" y="2107089"/>
                        <a:ext cx="901245" cy="912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6" name="Object 3"/>
          <p:cNvGraphicFramePr>
            <a:graphicFrameLocks noChangeAspect="1"/>
          </p:cNvGraphicFramePr>
          <p:nvPr>
            <p:extLst>
              <p:ext uri="{D42A27DB-BD31-4B8C-83A1-F6EECF244321}">
                <p14:modId xmlns:p14="http://schemas.microsoft.com/office/powerpoint/2010/main" val="1880850052"/>
              </p:ext>
            </p:extLst>
          </p:nvPr>
        </p:nvGraphicFramePr>
        <p:xfrm>
          <a:off x="7116510" y="2727810"/>
          <a:ext cx="901245" cy="912825"/>
        </p:xfrm>
        <a:graphic>
          <a:graphicData uri="http://schemas.openxmlformats.org/presentationml/2006/ole">
            <mc:AlternateContent xmlns:mc="http://schemas.openxmlformats.org/markup-compatibility/2006">
              <mc:Choice xmlns:v="urn:schemas-microsoft-com:vml" Requires="v">
                <p:oleObj spid="_x0000_s25700" name="Visio" r:id="rId7" imgW="695706" imgH="947547" progId="Visio.Drawing.11">
                  <p:embed/>
                </p:oleObj>
              </mc:Choice>
              <mc:Fallback>
                <p:oleObj name="Visio" r:id="rId7" imgW="695706" imgH="947547" progId="Visio.Drawing.11">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116510" y="2727810"/>
                        <a:ext cx="901245" cy="912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31" name="TextBox 30"/>
          <p:cNvSpPr txBox="1"/>
          <p:nvPr/>
        </p:nvSpPr>
        <p:spPr>
          <a:xfrm>
            <a:off x="8381966" y="2744313"/>
            <a:ext cx="2121093" cy="369332"/>
          </a:xfrm>
          <a:prstGeom prst="rect">
            <a:avLst/>
          </a:prstGeom>
        </p:spPr>
        <p:txBody>
          <a:bodyPr wrap="none" rtlCol="0">
            <a:spAutoFit/>
          </a:bodyPr>
          <a:lstStyle/>
          <a:p>
            <a:r>
              <a:rPr lang="en-GB" dirty="0" smtClean="0"/>
              <a:t>Third party support</a:t>
            </a:r>
          </a:p>
        </p:txBody>
      </p:sp>
      <p:sp>
        <p:nvSpPr>
          <p:cNvPr id="32" name="TextBox 31"/>
          <p:cNvSpPr txBox="1"/>
          <p:nvPr/>
        </p:nvSpPr>
        <p:spPr>
          <a:xfrm>
            <a:off x="8381965" y="3823197"/>
            <a:ext cx="2954655" cy="923330"/>
          </a:xfrm>
          <a:prstGeom prst="rect">
            <a:avLst/>
          </a:prstGeom>
        </p:spPr>
        <p:txBody>
          <a:bodyPr wrap="none" rtlCol="0">
            <a:spAutoFit/>
          </a:bodyPr>
          <a:lstStyle/>
          <a:p>
            <a:r>
              <a:rPr lang="en-GB" dirty="0" err="1" smtClean="0"/>
              <a:t>RemoteApps</a:t>
            </a:r>
            <a:r>
              <a:rPr lang="en-GB" dirty="0" smtClean="0"/>
              <a:t> via</a:t>
            </a:r>
          </a:p>
          <a:p>
            <a:r>
              <a:rPr lang="en-GB" dirty="0" smtClean="0"/>
              <a:t>Integrated Remote</a:t>
            </a:r>
            <a:br>
              <a:rPr lang="en-GB" dirty="0" smtClean="0"/>
            </a:br>
            <a:r>
              <a:rPr lang="en-GB" dirty="0" smtClean="0"/>
              <a:t>Desktop Services Gateway</a:t>
            </a:r>
          </a:p>
        </p:txBody>
      </p:sp>
      <p:sp>
        <p:nvSpPr>
          <p:cNvPr id="36" name="Content Placeholder 2"/>
          <p:cNvSpPr txBox="1">
            <a:spLocks/>
          </p:cNvSpPr>
          <p:nvPr/>
        </p:nvSpPr>
        <p:spPr>
          <a:xfrm>
            <a:off x="691897" y="5064642"/>
            <a:ext cx="10969943" cy="693747"/>
          </a:xfrm>
          <a:prstGeom prst="rect">
            <a:avLst/>
          </a:prstGeom>
        </p:spPr>
        <p:txBody>
          <a:bodyPr vert="horz" lIns="91440" tIns="45720" rIns="91440" bIns="45720" rtlCol="0">
            <a:normAutofit/>
          </a:bodyPr>
          <a:lstStyle/>
          <a:p>
            <a:endParaRPr lang="en-GB" sz="3200" dirty="0"/>
          </a:p>
        </p:txBody>
      </p:sp>
      <p:graphicFrame>
        <p:nvGraphicFramePr>
          <p:cNvPr id="2108422" name="Object 6"/>
          <p:cNvGraphicFramePr>
            <a:graphicFrameLocks noChangeAspect="1"/>
          </p:cNvGraphicFramePr>
          <p:nvPr>
            <p:extLst>
              <p:ext uri="{D42A27DB-BD31-4B8C-83A1-F6EECF244321}">
                <p14:modId xmlns:p14="http://schemas.microsoft.com/office/powerpoint/2010/main" val="3438139158"/>
              </p:ext>
            </p:extLst>
          </p:nvPr>
        </p:nvGraphicFramePr>
        <p:xfrm>
          <a:off x="6413970" y="3677148"/>
          <a:ext cx="901465" cy="912813"/>
        </p:xfrm>
        <a:graphic>
          <a:graphicData uri="http://schemas.openxmlformats.org/presentationml/2006/ole">
            <mc:AlternateContent xmlns:mc="http://schemas.openxmlformats.org/markup-compatibility/2006">
              <mc:Choice xmlns:v="urn:schemas-microsoft-com:vml" Requires="v">
                <p:oleObj spid="_x0000_s25701" name="Visio" r:id="rId8" imgW="695706" imgH="947547" progId="Visio.Drawing.11">
                  <p:embed/>
                </p:oleObj>
              </mc:Choice>
              <mc:Fallback>
                <p:oleObj name="Visio" r:id="rId8" imgW="695706" imgH="947547" progId="Visio.Drawing.11">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413970" y="3677148"/>
                        <a:ext cx="901465" cy="9128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108423" name="Object 7"/>
          <p:cNvGraphicFramePr>
            <a:graphicFrameLocks noChangeAspect="1"/>
          </p:cNvGraphicFramePr>
          <p:nvPr>
            <p:extLst>
              <p:ext uri="{D42A27DB-BD31-4B8C-83A1-F6EECF244321}">
                <p14:modId xmlns:p14="http://schemas.microsoft.com/office/powerpoint/2010/main" val="1118769182"/>
              </p:ext>
            </p:extLst>
          </p:nvPr>
        </p:nvGraphicFramePr>
        <p:xfrm>
          <a:off x="6653089" y="3856535"/>
          <a:ext cx="901465" cy="912813"/>
        </p:xfrm>
        <a:graphic>
          <a:graphicData uri="http://schemas.openxmlformats.org/presentationml/2006/ole">
            <mc:AlternateContent xmlns:mc="http://schemas.openxmlformats.org/markup-compatibility/2006">
              <mc:Choice xmlns:v="urn:schemas-microsoft-com:vml" Requires="v">
                <p:oleObj spid="_x0000_s25702" name="Visio" r:id="rId9" imgW="695706" imgH="947547" progId="Visio.Drawing.11">
                  <p:embed/>
                </p:oleObj>
              </mc:Choice>
              <mc:Fallback>
                <p:oleObj name="Visio" r:id="rId9" imgW="695706" imgH="947547" progId="Visio.Drawing.11">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653089" y="3856535"/>
                        <a:ext cx="901465" cy="9128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8" name="Curved Right Arrow 27"/>
          <p:cNvSpPr/>
          <p:nvPr/>
        </p:nvSpPr>
        <p:spPr>
          <a:xfrm rot="19105148">
            <a:off x="4995761" y="2987734"/>
            <a:ext cx="681399" cy="1891568"/>
          </a:xfrm>
          <a:prstGeom prst="curv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graphicFrame>
        <p:nvGraphicFramePr>
          <p:cNvPr id="5" name="Object 3"/>
          <p:cNvGraphicFramePr>
            <a:graphicFrameLocks noChangeAspect="1"/>
          </p:cNvGraphicFramePr>
          <p:nvPr>
            <p:extLst>
              <p:ext uri="{D42A27DB-BD31-4B8C-83A1-F6EECF244321}">
                <p14:modId xmlns:p14="http://schemas.microsoft.com/office/powerpoint/2010/main" val="2916443567"/>
              </p:ext>
            </p:extLst>
          </p:nvPr>
        </p:nvGraphicFramePr>
        <p:xfrm>
          <a:off x="4293575" y="2180115"/>
          <a:ext cx="901245" cy="1131903"/>
        </p:xfrm>
        <a:graphic>
          <a:graphicData uri="http://schemas.openxmlformats.org/presentationml/2006/ole">
            <mc:AlternateContent xmlns:mc="http://schemas.openxmlformats.org/markup-compatibility/2006">
              <mc:Choice xmlns:v="urn:schemas-microsoft-com:vml" Requires="v">
                <p:oleObj spid="_x0000_s25703" name="Visio" r:id="rId10" imgW="695706" imgH="947547" progId="Visio.Drawing.11">
                  <p:embed/>
                </p:oleObj>
              </mc:Choice>
              <mc:Fallback>
                <p:oleObj name="Visio" r:id="rId10" imgW="695706" imgH="947547" progId="Visio.Drawing.11">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293575" y="2180115"/>
                        <a:ext cx="901245" cy="11319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extLst>
      <p:ext uri="{BB962C8B-B14F-4D97-AF65-F5344CB8AC3E}">
        <p14:creationId xmlns:p14="http://schemas.microsoft.com/office/powerpoint/2010/main" val="401768206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fade">
                                      <p:cBhvr>
                                        <p:cTn id="10" dur="500"/>
                                        <p:tgtEl>
                                          <p:spTgt spid="15"/>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500"/>
                                        <p:tgtEl>
                                          <p:spTgt spid="13"/>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fade">
                                      <p:cBhvr>
                                        <p:cTn id="16" dur="500"/>
                                        <p:tgtEl>
                                          <p:spTgt spid="14"/>
                                        </p:tgtEl>
                                      </p:cBhvr>
                                    </p:animEffect>
                                  </p:childTnLst>
                                </p:cTn>
                              </p:par>
                              <p:par>
                                <p:cTn id="17" presetID="10" presetClass="entr" presetSubtype="0" fill="hold" nodeType="with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fade">
                                      <p:cBhvr>
                                        <p:cTn id="19" dur="500"/>
                                        <p:tgtEl>
                                          <p:spTgt spid="16"/>
                                        </p:tgtEl>
                                      </p:cBhvr>
                                    </p:animEffect>
                                  </p:childTnLst>
                                </p:cTn>
                              </p:par>
                              <p:par>
                                <p:cTn id="20" presetID="10" presetClass="entr" presetSubtype="0" fill="hold" nodeType="with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fade">
                                      <p:cBhvr>
                                        <p:cTn id="22" dur="500"/>
                                        <p:tgtEl>
                                          <p:spTgt spid="17"/>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3">
                                            <p:txEl>
                                              <p:pRg st="0" end="0"/>
                                            </p:txEl>
                                          </p:spTgt>
                                        </p:tgtEl>
                                        <p:attrNameLst>
                                          <p:attrName>style.visibility</p:attrName>
                                        </p:attrNameLst>
                                      </p:cBhvr>
                                      <p:to>
                                        <p:strVal val="visible"/>
                                      </p:to>
                                    </p:set>
                                    <p:animEffect transition="in" filter="fade">
                                      <p:cBhvr>
                                        <p:cTn id="25" dur="500"/>
                                        <p:tgtEl>
                                          <p:spTgt spid="3">
                                            <p:txEl>
                                              <p:pRg st="0" end="0"/>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3">
                                            <p:txEl>
                                              <p:pRg st="1" end="1"/>
                                            </p:txEl>
                                          </p:spTgt>
                                        </p:tgtEl>
                                        <p:attrNameLst>
                                          <p:attrName>style.visibility</p:attrName>
                                        </p:attrNameLst>
                                      </p:cBhvr>
                                      <p:to>
                                        <p:strVal val="visible"/>
                                      </p:to>
                                    </p:set>
                                    <p:animEffect transition="in" filter="fade">
                                      <p:cBhvr>
                                        <p:cTn id="30" dur="500"/>
                                        <p:tgtEl>
                                          <p:spTgt spid="3">
                                            <p:txEl>
                                              <p:pRg st="1" end="1"/>
                                            </p:txEl>
                                          </p:spTgt>
                                        </p:tgtEl>
                                      </p:cBhvr>
                                    </p:animEffect>
                                  </p:childTnLst>
                                </p:cTn>
                              </p:par>
                              <p:par>
                                <p:cTn id="31" presetID="10" presetClass="entr" presetSubtype="0" fill="hold" nodeType="withEffect">
                                  <p:stCondLst>
                                    <p:cond delay="0"/>
                                  </p:stCondLst>
                                  <p:childTnLst>
                                    <p:set>
                                      <p:cBhvr>
                                        <p:cTn id="32" dur="1" fill="hold">
                                          <p:stCondLst>
                                            <p:cond delay="0"/>
                                          </p:stCondLst>
                                        </p:cTn>
                                        <p:tgtEl>
                                          <p:spTgt spid="20"/>
                                        </p:tgtEl>
                                        <p:attrNameLst>
                                          <p:attrName>style.visibility</p:attrName>
                                        </p:attrNameLst>
                                      </p:cBhvr>
                                      <p:to>
                                        <p:strVal val="visible"/>
                                      </p:to>
                                    </p:set>
                                    <p:animEffect transition="in" filter="fade">
                                      <p:cBhvr>
                                        <p:cTn id="33" dur="500"/>
                                        <p:tgtEl>
                                          <p:spTgt spid="20"/>
                                        </p:tgtEl>
                                      </p:cBhvr>
                                    </p:animEffect>
                                  </p:childTnLst>
                                </p:cTn>
                              </p:par>
                              <p:par>
                                <p:cTn id="34" presetID="10" presetClass="entr" presetSubtype="0" fill="hold" nodeType="withEffect">
                                  <p:stCondLst>
                                    <p:cond delay="0"/>
                                  </p:stCondLst>
                                  <p:childTnLst>
                                    <p:set>
                                      <p:cBhvr>
                                        <p:cTn id="35" dur="1" fill="hold">
                                          <p:stCondLst>
                                            <p:cond delay="0"/>
                                          </p:stCondLst>
                                        </p:cTn>
                                        <p:tgtEl>
                                          <p:spTgt spid="27"/>
                                        </p:tgtEl>
                                        <p:attrNameLst>
                                          <p:attrName>style.visibility</p:attrName>
                                        </p:attrNameLst>
                                      </p:cBhvr>
                                      <p:to>
                                        <p:strVal val="visible"/>
                                      </p:to>
                                    </p:set>
                                    <p:animEffect transition="in" filter="fade">
                                      <p:cBhvr>
                                        <p:cTn id="36" dur="500"/>
                                        <p:tgtEl>
                                          <p:spTgt spid="27"/>
                                        </p:tgtEl>
                                      </p:cBhvr>
                                    </p:animEffect>
                                  </p:childTnLst>
                                </p:cTn>
                              </p:par>
                              <p:par>
                                <p:cTn id="37" presetID="10" presetClass="entr" presetSubtype="0" fill="hold" nodeType="withEffect">
                                  <p:stCondLst>
                                    <p:cond delay="0"/>
                                  </p:stCondLst>
                                  <p:childTnLst>
                                    <p:set>
                                      <p:cBhvr>
                                        <p:cTn id="38" dur="1" fill="hold">
                                          <p:stCondLst>
                                            <p:cond delay="0"/>
                                          </p:stCondLst>
                                        </p:cTn>
                                        <p:tgtEl>
                                          <p:spTgt spid="18"/>
                                        </p:tgtEl>
                                        <p:attrNameLst>
                                          <p:attrName>style.visibility</p:attrName>
                                        </p:attrNameLst>
                                      </p:cBhvr>
                                      <p:to>
                                        <p:strVal val="visible"/>
                                      </p:to>
                                    </p:set>
                                    <p:animEffect transition="in" filter="fade">
                                      <p:cBhvr>
                                        <p:cTn id="39" dur="500"/>
                                        <p:tgtEl>
                                          <p:spTgt spid="18"/>
                                        </p:tgtEl>
                                      </p:cBhvr>
                                    </p:animEffect>
                                  </p:childTnLst>
                                </p:cTn>
                              </p:par>
                              <p:par>
                                <p:cTn id="40" presetID="10" presetClass="entr" presetSubtype="0" fill="hold" nodeType="withEffect">
                                  <p:stCondLst>
                                    <p:cond delay="0"/>
                                  </p:stCondLst>
                                  <p:childTnLst>
                                    <p:set>
                                      <p:cBhvr>
                                        <p:cTn id="41" dur="1" fill="hold">
                                          <p:stCondLst>
                                            <p:cond delay="0"/>
                                          </p:stCondLst>
                                        </p:cTn>
                                        <p:tgtEl>
                                          <p:spTgt spid="29"/>
                                        </p:tgtEl>
                                        <p:attrNameLst>
                                          <p:attrName>style.visibility</p:attrName>
                                        </p:attrNameLst>
                                      </p:cBhvr>
                                      <p:to>
                                        <p:strVal val="visible"/>
                                      </p:to>
                                    </p:set>
                                    <p:animEffect transition="in" filter="fade">
                                      <p:cBhvr>
                                        <p:cTn id="42" dur="500"/>
                                        <p:tgtEl>
                                          <p:spTgt spid="29"/>
                                        </p:tgtEl>
                                      </p:cBhvr>
                                    </p:animEffect>
                                  </p:childTnLst>
                                </p:cTn>
                              </p:par>
                              <p:par>
                                <p:cTn id="43" presetID="10" presetClass="entr" presetSubtype="0" fill="hold" nodeType="withEffect">
                                  <p:stCondLst>
                                    <p:cond delay="0"/>
                                  </p:stCondLst>
                                  <p:childTnLst>
                                    <p:set>
                                      <p:cBhvr>
                                        <p:cTn id="44" dur="1" fill="hold">
                                          <p:stCondLst>
                                            <p:cond delay="0"/>
                                          </p:stCondLst>
                                        </p:cTn>
                                        <p:tgtEl>
                                          <p:spTgt spid="25"/>
                                        </p:tgtEl>
                                        <p:attrNameLst>
                                          <p:attrName>style.visibility</p:attrName>
                                        </p:attrNameLst>
                                      </p:cBhvr>
                                      <p:to>
                                        <p:strVal val="visible"/>
                                      </p:to>
                                    </p:set>
                                    <p:animEffect transition="in" filter="fade">
                                      <p:cBhvr>
                                        <p:cTn id="45" dur="500"/>
                                        <p:tgtEl>
                                          <p:spTgt spid="25"/>
                                        </p:tgtEl>
                                      </p:cBhvr>
                                    </p:animEffect>
                                  </p:childTnLst>
                                </p:cTn>
                              </p:par>
                              <p:par>
                                <p:cTn id="46" presetID="10" presetClass="entr" presetSubtype="0" fill="hold" nodeType="withEffect">
                                  <p:stCondLst>
                                    <p:cond delay="0"/>
                                  </p:stCondLst>
                                  <p:childTnLst>
                                    <p:set>
                                      <p:cBhvr>
                                        <p:cTn id="47" dur="1" fill="hold">
                                          <p:stCondLst>
                                            <p:cond delay="0"/>
                                          </p:stCondLst>
                                        </p:cTn>
                                        <p:tgtEl>
                                          <p:spTgt spid="26"/>
                                        </p:tgtEl>
                                        <p:attrNameLst>
                                          <p:attrName>style.visibility</p:attrName>
                                        </p:attrNameLst>
                                      </p:cBhvr>
                                      <p:to>
                                        <p:strVal val="visible"/>
                                      </p:to>
                                    </p:set>
                                    <p:animEffect transition="in" filter="fade">
                                      <p:cBhvr>
                                        <p:cTn id="48" dur="500"/>
                                        <p:tgtEl>
                                          <p:spTgt spid="26"/>
                                        </p:tgtEl>
                                      </p:cBhvr>
                                    </p:animEffect>
                                  </p:childTnLst>
                                </p:cTn>
                              </p:par>
                              <p:par>
                                <p:cTn id="49" presetID="10" presetClass="entr" presetSubtype="0" fill="hold" grpId="0" nodeType="withEffect" nodePh="1">
                                  <p:stCondLst>
                                    <p:cond delay="0"/>
                                  </p:stCondLst>
                                  <p:endCondLst>
                                    <p:cond evt="begin" delay="0">
                                      <p:tn val="49"/>
                                    </p:cond>
                                  </p:endCondLst>
                                  <p:childTnLst>
                                    <p:set>
                                      <p:cBhvr>
                                        <p:cTn id="50" dur="1" fill="hold">
                                          <p:stCondLst>
                                            <p:cond delay="0"/>
                                          </p:stCondLst>
                                        </p:cTn>
                                        <p:tgtEl>
                                          <p:spTgt spid="36"/>
                                        </p:tgtEl>
                                        <p:attrNameLst>
                                          <p:attrName>style.visibility</p:attrName>
                                        </p:attrNameLst>
                                      </p:cBhvr>
                                      <p:to>
                                        <p:strVal val="visible"/>
                                      </p:to>
                                    </p:set>
                                    <p:animEffect transition="in" filter="fade">
                                      <p:cBhvr>
                                        <p:cTn id="51" dur="500"/>
                                        <p:tgtEl>
                                          <p:spTgt spid="36"/>
                                        </p:tgtEl>
                                      </p:cBhvr>
                                    </p:animEffect>
                                  </p:childTnLst>
                                </p:cTn>
                              </p:par>
                            </p:childTnLst>
                          </p:cTn>
                        </p:par>
                      </p:childTnLst>
                    </p:cTn>
                  </p:par>
                  <p:par>
                    <p:cTn id="52" fill="hold">
                      <p:stCondLst>
                        <p:cond delay="indefinite"/>
                      </p:stCondLst>
                      <p:childTnLst>
                        <p:par>
                          <p:cTn id="53" fill="hold">
                            <p:stCondLst>
                              <p:cond delay="0"/>
                            </p:stCondLst>
                            <p:childTnLst>
                              <p:par>
                                <p:cTn id="54" presetID="10" presetClass="entr" presetSubtype="0" fill="hold" grpId="0" nodeType="clickEffect">
                                  <p:stCondLst>
                                    <p:cond delay="0"/>
                                  </p:stCondLst>
                                  <p:childTnLst>
                                    <p:set>
                                      <p:cBhvr>
                                        <p:cTn id="55" dur="1" fill="hold">
                                          <p:stCondLst>
                                            <p:cond delay="0"/>
                                          </p:stCondLst>
                                        </p:cTn>
                                        <p:tgtEl>
                                          <p:spTgt spid="23"/>
                                        </p:tgtEl>
                                        <p:attrNameLst>
                                          <p:attrName>style.visibility</p:attrName>
                                        </p:attrNameLst>
                                      </p:cBhvr>
                                      <p:to>
                                        <p:strVal val="visible"/>
                                      </p:to>
                                    </p:set>
                                    <p:animEffect transition="in" filter="fade">
                                      <p:cBhvr>
                                        <p:cTn id="56" dur="500"/>
                                        <p:tgtEl>
                                          <p:spTgt spid="23"/>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21"/>
                                        </p:tgtEl>
                                        <p:attrNameLst>
                                          <p:attrName>style.visibility</p:attrName>
                                        </p:attrNameLst>
                                      </p:cBhvr>
                                      <p:to>
                                        <p:strVal val="visible"/>
                                      </p:to>
                                    </p:set>
                                    <p:animEffect transition="in" filter="fade">
                                      <p:cBhvr>
                                        <p:cTn id="59" dur="500"/>
                                        <p:tgtEl>
                                          <p:spTgt spid="21"/>
                                        </p:tgtEl>
                                      </p:cBhvr>
                                    </p:animEffect>
                                  </p:childTnLst>
                                </p:cTn>
                              </p:par>
                            </p:childTnLst>
                          </p:cTn>
                        </p:par>
                      </p:childTnLst>
                    </p:cTn>
                  </p:par>
                  <p:par>
                    <p:cTn id="60" fill="hold">
                      <p:stCondLst>
                        <p:cond delay="indefinite"/>
                      </p:stCondLst>
                      <p:childTnLst>
                        <p:par>
                          <p:cTn id="61" fill="hold">
                            <p:stCondLst>
                              <p:cond delay="0"/>
                            </p:stCondLst>
                            <p:childTnLst>
                              <p:par>
                                <p:cTn id="62" presetID="10" presetClass="entr" presetSubtype="0" fill="hold" grpId="0" nodeType="clickEffect">
                                  <p:stCondLst>
                                    <p:cond delay="0"/>
                                  </p:stCondLst>
                                  <p:childTnLst>
                                    <p:set>
                                      <p:cBhvr>
                                        <p:cTn id="63" dur="1" fill="hold">
                                          <p:stCondLst>
                                            <p:cond delay="0"/>
                                          </p:stCondLst>
                                        </p:cTn>
                                        <p:tgtEl>
                                          <p:spTgt spid="31"/>
                                        </p:tgtEl>
                                        <p:attrNameLst>
                                          <p:attrName>style.visibility</p:attrName>
                                        </p:attrNameLst>
                                      </p:cBhvr>
                                      <p:to>
                                        <p:strVal val="visible"/>
                                      </p:to>
                                    </p:set>
                                    <p:animEffect transition="in" filter="fade">
                                      <p:cBhvr>
                                        <p:cTn id="64" dur="500"/>
                                        <p:tgtEl>
                                          <p:spTgt spid="31"/>
                                        </p:tgtEl>
                                      </p:cBhvr>
                                    </p:animEffect>
                                  </p:childTnLst>
                                </p:cTn>
                              </p:par>
                            </p:childTnLst>
                          </p:cTn>
                        </p:par>
                      </p:childTnLst>
                    </p:cTn>
                  </p:par>
                  <p:par>
                    <p:cTn id="65" fill="hold">
                      <p:stCondLst>
                        <p:cond delay="indefinite"/>
                      </p:stCondLst>
                      <p:childTnLst>
                        <p:par>
                          <p:cTn id="66" fill="hold">
                            <p:stCondLst>
                              <p:cond delay="0"/>
                            </p:stCondLst>
                            <p:childTnLst>
                              <p:par>
                                <p:cTn id="67" presetID="10" presetClass="entr" presetSubtype="0" fill="hold" grpId="0" nodeType="clickEffect">
                                  <p:stCondLst>
                                    <p:cond delay="0"/>
                                  </p:stCondLst>
                                  <p:childTnLst>
                                    <p:set>
                                      <p:cBhvr>
                                        <p:cTn id="68" dur="1" fill="hold">
                                          <p:stCondLst>
                                            <p:cond delay="0"/>
                                          </p:stCondLst>
                                        </p:cTn>
                                        <p:tgtEl>
                                          <p:spTgt spid="24"/>
                                        </p:tgtEl>
                                        <p:attrNameLst>
                                          <p:attrName>style.visibility</p:attrName>
                                        </p:attrNameLst>
                                      </p:cBhvr>
                                      <p:to>
                                        <p:strVal val="visible"/>
                                      </p:to>
                                    </p:set>
                                    <p:animEffect transition="in" filter="fade">
                                      <p:cBhvr>
                                        <p:cTn id="69" dur="500"/>
                                        <p:tgtEl>
                                          <p:spTgt spid="24"/>
                                        </p:tgtEl>
                                      </p:cBhvr>
                                    </p:animEffect>
                                  </p:childTnLst>
                                </p:cTn>
                              </p:par>
                            </p:childTnLst>
                          </p:cTn>
                        </p:par>
                      </p:childTnLst>
                    </p:cTn>
                  </p:par>
                  <p:par>
                    <p:cTn id="70" fill="hold">
                      <p:stCondLst>
                        <p:cond delay="indefinite"/>
                      </p:stCondLst>
                      <p:childTnLst>
                        <p:par>
                          <p:cTn id="71" fill="hold">
                            <p:stCondLst>
                              <p:cond delay="0"/>
                            </p:stCondLst>
                            <p:childTnLst>
                              <p:par>
                                <p:cTn id="72" presetID="10" presetClass="entr" presetSubtype="0" fill="hold" grpId="0" nodeType="clickEffect">
                                  <p:stCondLst>
                                    <p:cond delay="0"/>
                                  </p:stCondLst>
                                  <p:childTnLst>
                                    <p:set>
                                      <p:cBhvr>
                                        <p:cTn id="73" dur="1" fill="hold">
                                          <p:stCondLst>
                                            <p:cond delay="0"/>
                                          </p:stCondLst>
                                        </p:cTn>
                                        <p:tgtEl>
                                          <p:spTgt spid="32"/>
                                        </p:tgtEl>
                                        <p:attrNameLst>
                                          <p:attrName>style.visibility</p:attrName>
                                        </p:attrNameLst>
                                      </p:cBhvr>
                                      <p:to>
                                        <p:strVal val="visible"/>
                                      </p:to>
                                    </p:set>
                                    <p:animEffect transition="in" filter="fade">
                                      <p:cBhvr>
                                        <p:cTn id="74" dur="500"/>
                                        <p:tgtEl>
                                          <p:spTgt spid="32"/>
                                        </p:tgtEl>
                                      </p:cBhvr>
                                    </p:animEffect>
                                  </p:childTnLst>
                                </p:cTn>
                              </p:par>
                            </p:childTnLst>
                          </p:cTn>
                        </p:par>
                      </p:childTnLst>
                    </p:cTn>
                  </p:par>
                  <p:par>
                    <p:cTn id="75" fill="hold">
                      <p:stCondLst>
                        <p:cond delay="indefinite"/>
                      </p:stCondLst>
                      <p:childTnLst>
                        <p:par>
                          <p:cTn id="76" fill="hold">
                            <p:stCondLst>
                              <p:cond delay="0"/>
                            </p:stCondLst>
                            <p:childTnLst>
                              <p:par>
                                <p:cTn id="77" presetID="10" presetClass="entr" presetSubtype="0" fill="hold" grpId="0" nodeType="clickEffect">
                                  <p:stCondLst>
                                    <p:cond delay="0"/>
                                  </p:stCondLst>
                                  <p:childTnLst>
                                    <p:set>
                                      <p:cBhvr>
                                        <p:cTn id="78" dur="1" fill="hold">
                                          <p:stCondLst>
                                            <p:cond delay="0"/>
                                          </p:stCondLst>
                                        </p:cTn>
                                        <p:tgtEl>
                                          <p:spTgt spid="28"/>
                                        </p:tgtEl>
                                        <p:attrNameLst>
                                          <p:attrName>style.visibility</p:attrName>
                                        </p:attrNameLst>
                                      </p:cBhvr>
                                      <p:to>
                                        <p:strVal val="visible"/>
                                      </p:to>
                                    </p:set>
                                    <p:animEffect transition="in" filter="fade">
                                      <p:cBhvr>
                                        <p:cTn id="79" dur="500"/>
                                        <p:tgtEl>
                                          <p:spTgt spid="28"/>
                                        </p:tgtEl>
                                      </p:cBhvr>
                                    </p:animEffect>
                                  </p:childTnLst>
                                </p:cTn>
                              </p:par>
                              <p:par>
                                <p:cTn id="80" presetID="10" presetClass="entr" presetSubtype="0" fill="hold" grpId="0" nodeType="withEffect">
                                  <p:stCondLst>
                                    <p:cond delay="0"/>
                                  </p:stCondLst>
                                  <p:childTnLst>
                                    <p:set>
                                      <p:cBhvr>
                                        <p:cTn id="81" dur="1" fill="hold">
                                          <p:stCondLst>
                                            <p:cond delay="0"/>
                                          </p:stCondLst>
                                        </p:cTn>
                                        <p:tgtEl>
                                          <p:spTgt spid="30"/>
                                        </p:tgtEl>
                                        <p:attrNameLst>
                                          <p:attrName>style.visibility</p:attrName>
                                        </p:attrNameLst>
                                      </p:cBhvr>
                                      <p:to>
                                        <p:strVal val="visible"/>
                                      </p:to>
                                    </p:set>
                                    <p:animEffect transition="in" filter="fade">
                                      <p:cBhvr>
                                        <p:cTn id="82" dur="500"/>
                                        <p:tgtEl>
                                          <p:spTgt spid="30"/>
                                        </p:tgtEl>
                                      </p:cBhvr>
                                    </p:animEffect>
                                  </p:childTnLst>
                                </p:cTn>
                              </p:par>
                              <p:par>
                                <p:cTn id="83" presetID="10" presetClass="entr" presetSubtype="0" fill="hold" nodeType="withEffect">
                                  <p:stCondLst>
                                    <p:cond delay="0"/>
                                  </p:stCondLst>
                                  <p:childTnLst>
                                    <p:set>
                                      <p:cBhvr>
                                        <p:cTn id="84" dur="1" fill="hold">
                                          <p:stCondLst>
                                            <p:cond delay="0"/>
                                          </p:stCondLst>
                                        </p:cTn>
                                        <p:tgtEl>
                                          <p:spTgt spid="2108423"/>
                                        </p:tgtEl>
                                        <p:attrNameLst>
                                          <p:attrName>style.visibility</p:attrName>
                                        </p:attrNameLst>
                                      </p:cBhvr>
                                      <p:to>
                                        <p:strVal val="visible"/>
                                      </p:to>
                                    </p:set>
                                    <p:animEffect transition="in" filter="fade">
                                      <p:cBhvr>
                                        <p:cTn id="85" dur="500"/>
                                        <p:tgtEl>
                                          <p:spTgt spid="2108423"/>
                                        </p:tgtEl>
                                      </p:cBhvr>
                                    </p:animEffect>
                                  </p:childTnLst>
                                </p:cTn>
                              </p:par>
                              <p:par>
                                <p:cTn id="86" presetID="10" presetClass="entr" presetSubtype="0" fill="hold" nodeType="withEffect">
                                  <p:stCondLst>
                                    <p:cond delay="0"/>
                                  </p:stCondLst>
                                  <p:childTnLst>
                                    <p:set>
                                      <p:cBhvr>
                                        <p:cTn id="87" dur="1" fill="hold">
                                          <p:stCondLst>
                                            <p:cond delay="0"/>
                                          </p:stCondLst>
                                        </p:cTn>
                                        <p:tgtEl>
                                          <p:spTgt spid="2108422"/>
                                        </p:tgtEl>
                                        <p:attrNameLst>
                                          <p:attrName>style.visibility</p:attrName>
                                        </p:attrNameLst>
                                      </p:cBhvr>
                                      <p:to>
                                        <p:strVal val="visible"/>
                                      </p:to>
                                    </p:set>
                                    <p:animEffect transition="in" filter="fade">
                                      <p:cBhvr>
                                        <p:cTn id="88" dur="500"/>
                                        <p:tgtEl>
                                          <p:spTgt spid="21084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 grpId="0" build="p"/>
      <p:bldP spid="13" grpId="0"/>
      <p:bldP spid="14" grpId="0"/>
      <p:bldP spid="15" grpId="0"/>
      <p:bldP spid="21" grpId="0"/>
      <p:bldP spid="23" grpId="0"/>
      <p:bldP spid="24" grpId="0"/>
      <p:bldP spid="31" grpId="0"/>
      <p:bldP spid="32" grpId="0"/>
      <p:bldP spid="36" grpId="0"/>
      <p:bldP spid="28"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UAG Architecture</a:t>
            </a:r>
            <a:endParaRPr lang="en-GB" dirty="0"/>
          </a:p>
        </p:txBody>
      </p:sp>
      <p:pic>
        <p:nvPicPr>
          <p:cNvPr id="286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22463" y="1038225"/>
            <a:ext cx="8345487" cy="5389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9652220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UAG Trunks</a:t>
            </a:r>
            <a:endParaRPr lang="en-GB" dirty="0"/>
          </a:p>
        </p:txBody>
      </p:sp>
      <p:sp>
        <p:nvSpPr>
          <p:cNvPr id="4" name="Rectangle 3"/>
          <p:cNvSpPr/>
          <p:nvPr/>
        </p:nvSpPr>
        <p:spPr bwMode="auto">
          <a:xfrm>
            <a:off x="4078225" y="1837829"/>
            <a:ext cx="5943600" cy="2020348"/>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GB" sz="2200" dirty="0" smtClean="0">
              <a:gradFill>
                <a:gsLst>
                  <a:gs pos="0">
                    <a:srgbClr val="FFFFFF"/>
                  </a:gs>
                  <a:gs pos="100000">
                    <a:srgbClr val="FFFFFF"/>
                  </a:gs>
                </a:gsLst>
                <a:lin ang="5400000" scaled="0"/>
              </a:gradFill>
              <a:latin typeface="Segoe Light" pitchFamily="34" charset="0"/>
            </a:endParaRPr>
          </a:p>
        </p:txBody>
      </p:sp>
      <p:pic>
        <p:nvPicPr>
          <p:cNvPr id="5" name="Picture 4" descr="laptop"/>
          <p:cNvPicPr>
            <a:picLocks noChangeAspect="1" noChangeArrowheads="1"/>
          </p:cNvPicPr>
          <p:nvPr/>
        </p:nvPicPr>
        <p:blipFill>
          <a:blip r:embed="rId2" cstate="print"/>
          <a:srcRect/>
          <a:stretch>
            <a:fillRect/>
          </a:stretch>
        </p:blipFill>
        <p:spPr bwMode="auto">
          <a:xfrm>
            <a:off x="1" y="2404769"/>
            <a:ext cx="1518875" cy="837166"/>
          </a:xfrm>
          <a:prstGeom prst="rect">
            <a:avLst/>
          </a:prstGeom>
          <a:noFill/>
          <a:ln w="9525">
            <a:noFill/>
            <a:miter lim="800000"/>
            <a:headEnd/>
            <a:tailEnd/>
          </a:ln>
        </p:spPr>
      </p:pic>
      <p:sp>
        <p:nvSpPr>
          <p:cNvPr id="7" name="Left-Right Arrow 6"/>
          <p:cNvSpPr/>
          <p:nvPr/>
        </p:nvSpPr>
        <p:spPr bwMode="auto">
          <a:xfrm>
            <a:off x="1414273" y="2762659"/>
            <a:ext cx="2663951" cy="207264"/>
          </a:xfrm>
          <a:prstGeom prst="leftRightArrow">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GB" sz="2200" dirty="0" smtClean="0">
              <a:gradFill>
                <a:gsLst>
                  <a:gs pos="0">
                    <a:srgbClr val="FFFFFF"/>
                  </a:gs>
                  <a:gs pos="100000">
                    <a:srgbClr val="FFFFFF"/>
                  </a:gs>
                </a:gsLst>
                <a:lin ang="5400000" scaled="0"/>
              </a:gradFill>
              <a:latin typeface="Segoe Light" pitchFamily="34" charset="0"/>
            </a:endParaRPr>
          </a:p>
        </p:txBody>
      </p:sp>
      <p:sp>
        <p:nvSpPr>
          <p:cNvPr id="9" name="TextBox 8"/>
          <p:cNvSpPr txBox="1"/>
          <p:nvPr/>
        </p:nvSpPr>
        <p:spPr>
          <a:xfrm>
            <a:off x="1842642" y="1792158"/>
            <a:ext cx="1867498" cy="738664"/>
          </a:xfrm>
          <a:prstGeom prst="rect">
            <a:avLst/>
          </a:prstGeom>
          <a:noFill/>
        </p:spPr>
        <p:txBody>
          <a:bodyPr wrap="none" lIns="0" tIns="0" rIns="0" bIns="0" rtlCol="0">
            <a:spAutoFit/>
          </a:bodyPr>
          <a:lstStyle/>
          <a:p>
            <a:pPr algn="ctr" defTabSz="914099" fontAlgn="base">
              <a:spcBef>
                <a:spcPct val="0"/>
              </a:spcBef>
              <a:spcAft>
                <a:spcPct val="0"/>
              </a:spcAft>
            </a:pPr>
            <a:r>
              <a:rPr lang="en-GB" sz="1600" dirty="0">
                <a:gradFill>
                  <a:gsLst>
                    <a:gs pos="0">
                      <a:srgbClr val="FFFFFF"/>
                    </a:gs>
                    <a:gs pos="100000">
                      <a:srgbClr val="FFFFFF"/>
                    </a:gs>
                  </a:gsLst>
                  <a:lin ang="5400000" scaled="0"/>
                </a:gradFill>
              </a:rPr>
              <a:t>Endpoint </a:t>
            </a:r>
            <a:r>
              <a:rPr lang="en-GB" sz="1600" dirty="0" smtClean="0">
                <a:gradFill>
                  <a:gsLst>
                    <a:gs pos="0">
                      <a:srgbClr val="FFFFFF"/>
                    </a:gs>
                    <a:gs pos="100000">
                      <a:srgbClr val="FFFFFF"/>
                    </a:gs>
                  </a:gsLst>
                  <a:lin ang="5400000" scaled="0"/>
                </a:gradFill>
              </a:rPr>
              <a:t>detection</a:t>
            </a:r>
            <a:br>
              <a:rPr lang="en-GB" sz="1600" dirty="0" smtClean="0">
                <a:gradFill>
                  <a:gsLst>
                    <a:gs pos="0">
                      <a:srgbClr val="FFFFFF"/>
                    </a:gs>
                    <a:gs pos="100000">
                      <a:srgbClr val="FFFFFF"/>
                    </a:gs>
                  </a:gsLst>
                  <a:lin ang="5400000" scaled="0"/>
                </a:gradFill>
              </a:rPr>
            </a:br>
            <a:r>
              <a:rPr lang="en-GB" sz="1600" dirty="0" smtClean="0">
                <a:gradFill>
                  <a:gsLst>
                    <a:gs pos="0">
                      <a:srgbClr val="FFFFFF"/>
                    </a:gs>
                    <a:gs pos="100000">
                      <a:srgbClr val="FFFFFF"/>
                    </a:gs>
                  </a:gsLst>
                  <a:lin ang="5400000" scaled="0"/>
                </a:gradFill>
              </a:rPr>
              <a:t>&amp; </a:t>
            </a:r>
            <a:r>
              <a:rPr lang="en-GB" sz="1600" dirty="0">
                <a:gradFill>
                  <a:gsLst>
                    <a:gs pos="0">
                      <a:srgbClr val="FFFFFF"/>
                    </a:gs>
                    <a:gs pos="100000">
                      <a:srgbClr val="FFFFFF"/>
                    </a:gs>
                  </a:gsLst>
                  <a:lin ang="5400000" scaled="0"/>
                </a:gradFill>
              </a:rPr>
              <a:t>clean up</a:t>
            </a:r>
            <a:br>
              <a:rPr lang="en-GB" sz="1600" dirty="0">
                <a:gradFill>
                  <a:gsLst>
                    <a:gs pos="0">
                      <a:srgbClr val="FFFFFF"/>
                    </a:gs>
                    <a:gs pos="100000">
                      <a:srgbClr val="FFFFFF"/>
                    </a:gs>
                  </a:gsLst>
                  <a:lin ang="5400000" scaled="0"/>
                </a:gradFill>
              </a:rPr>
            </a:br>
            <a:r>
              <a:rPr lang="en-GB" sz="1600" dirty="0">
                <a:gradFill>
                  <a:gsLst>
                    <a:gs pos="0">
                      <a:srgbClr val="FFFFFF"/>
                    </a:gs>
                    <a:gs pos="100000">
                      <a:srgbClr val="FFFFFF"/>
                    </a:gs>
                  </a:gsLst>
                  <a:lin ang="5400000" scaled="0"/>
                </a:gradFill>
              </a:rPr>
              <a:t>downloaded to client</a:t>
            </a:r>
          </a:p>
        </p:txBody>
      </p:sp>
      <p:sp>
        <p:nvSpPr>
          <p:cNvPr id="10" name="Rounded Rectangle 9"/>
          <p:cNvSpPr/>
          <p:nvPr/>
        </p:nvSpPr>
        <p:spPr bwMode="auto">
          <a:xfrm>
            <a:off x="4072129" y="2207656"/>
            <a:ext cx="1981200" cy="1231392"/>
          </a:xfrm>
          <a:prstGeom prst="roundRect">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GB" sz="1400" dirty="0" smtClean="0">
                <a:solidFill>
                  <a:schemeClr val="bg1"/>
                </a:solidFill>
              </a:rPr>
              <a:t>Evaluate Endpoint</a:t>
            </a:r>
          </a:p>
          <a:p>
            <a:pPr algn="ctr" defTabSz="914099" fontAlgn="base">
              <a:spcBef>
                <a:spcPct val="0"/>
              </a:spcBef>
              <a:spcAft>
                <a:spcPct val="0"/>
              </a:spcAft>
            </a:pPr>
            <a:r>
              <a:rPr lang="en-GB" sz="1400" dirty="0" smtClean="0">
                <a:solidFill>
                  <a:schemeClr val="bg1"/>
                </a:solidFill>
              </a:rPr>
              <a:t>Access Settings</a:t>
            </a:r>
            <a:r>
              <a:rPr lang="en-GB" sz="1400" dirty="0" smtClean="0">
                <a:solidFill>
                  <a:schemeClr val="bg1"/>
                </a:solidFill>
                <a:latin typeface="Segoe Light" pitchFamily="34" charset="0"/>
              </a:rPr>
              <a:t> </a:t>
            </a:r>
          </a:p>
        </p:txBody>
      </p:sp>
      <p:sp>
        <p:nvSpPr>
          <p:cNvPr id="12" name="Rounded Rectangle 11"/>
          <p:cNvSpPr/>
          <p:nvPr/>
        </p:nvSpPr>
        <p:spPr bwMode="auto">
          <a:xfrm>
            <a:off x="6156961" y="2207656"/>
            <a:ext cx="1938528" cy="1231392"/>
          </a:xfrm>
          <a:prstGeom prst="round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GB" sz="1400" dirty="0" smtClean="0">
                <a:solidFill>
                  <a:schemeClr val="bg1"/>
                </a:solidFill>
              </a:rPr>
              <a:t>Authenticate</a:t>
            </a:r>
            <a:br>
              <a:rPr lang="en-GB" sz="1400" dirty="0" smtClean="0">
                <a:solidFill>
                  <a:schemeClr val="bg1"/>
                </a:solidFill>
              </a:rPr>
            </a:br>
            <a:r>
              <a:rPr lang="en-GB" sz="1400" dirty="0" smtClean="0">
                <a:solidFill>
                  <a:schemeClr val="bg1"/>
                </a:solidFill>
              </a:rPr>
              <a:t>user against</a:t>
            </a:r>
            <a:br>
              <a:rPr lang="en-GB" sz="1400" dirty="0" smtClean="0">
                <a:solidFill>
                  <a:schemeClr val="bg1"/>
                </a:solidFill>
              </a:rPr>
            </a:br>
            <a:r>
              <a:rPr lang="en-GB" sz="1400" dirty="0" smtClean="0">
                <a:solidFill>
                  <a:schemeClr val="bg1"/>
                </a:solidFill>
              </a:rPr>
              <a:t>authentication</a:t>
            </a:r>
            <a:br>
              <a:rPr lang="en-GB" sz="1400" dirty="0" smtClean="0">
                <a:solidFill>
                  <a:schemeClr val="bg1"/>
                </a:solidFill>
              </a:rPr>
            </a:br>
            <a:r>
              <a:rPr lang="en-GB" sz="1400" dirty="0" smtClean="0">
                <a:solidFill>
                  <a:schemeClr val="bg1"/>
                </a:solidFill>
              </a:rPr>
              <a:t>servers </a:t>
            </a:r>
          </a:p>
        </p:txBody>
      </p:sp>
      <p:sp>
        <p:nvSpPr>
          <p:cNvPr id="13" name="Rounded Rectangle 12"/>
          <p:cNvSpPr/>
          <p:nvPr/>
        </p:nvSpPr>
        <p:spPr bwMode="auto">
          <a:xfrm>
            <a:off x="6132576" y="4658248"/>
            <a:ext cx="1926336" cy="1231392"/>
          </a:xfrm>
          <a:prstGeom prst="round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GB" sz="1400" dirty="0" smtClean="0">
                <a:solidFill>
                  <a:schemeClr val="bg1"/>
                </a:solidFill>
              </a:rPr>
              <a:t>Authentication</a:t>
            </a:r>
          </a:p>
          <a:p>
            <a:pPr algn="ctr" defTabSz="914099" fontAlgn="base">
              <a:spcBef>
                <a:spcPct val="0"/>
              </a:spcBef>
              <a:spcAft>
                <a:spcPct val="0"/>
              </a:spcAft>
            </a:pPr>
            <a:r>
              <a:rPr lang="en-GB" sz="1400" dirty="0" smtClean="0">
                <a:solidFill>
                  <a:schemeClr val="bg1"/>
                </a:solidFill>
              </a:rPr>
              <a:t>Servers</a:t>
            </a:r>
          </a:p>
        </p:txBody>
      </p:sp>
      <p:pic>
        <p:nvPicPr>
          <p:cNvPr id="3174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03470" y="1768369"/>
            <a:ext cx="3956663" cy="20898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Left-Right Arrow 10"/>
          <p:cNvSpPr/>
          <p:nvPr/>
        </p:nvSpPr>
        <p:spPr bwMode="auto">
          <a:xfrm rot="16200000">
            <a:off x="6558534" y="3875674"/>
            <a:ext cx="982980" cy="329184"/>
          </a:xfrm>
          <a:prstGeom prst="leftRightArrow">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rot="0" spcFirstLastPara="0" vertOverflow="overflow" horzOverflow="overflow" vert="horz" wrap="square" lIns="91436" tIns="45718" rIns="91436" bIns="45718"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GB" dirty="0" smtClean="0">
              <a:solidFill>
                <a:schemeClr val="tx1"/>
              </a:solidFill>
            </a:endParaRPr>
          </a:p>
        </p:txBody>
      </p:sp>
      <p:sp>
        <p:nvSpPr>
          <p:cNvPr id="14" name="Line Callout 1 13"/>
          <p:cNvSpPr/>
          <p:nvPr/>
        </p:nvSpPr>
        <p:spPr bwMode="auto">
          <a:xfrm>
            <a:off x="759437" y="4040267"/>
            <a:ext cx="2361715" cy="1372983"/>
          </a:xfrm>
          <a:prstGeom prst="borderCallout1">
            <a:avLst>
              <a:gd name="adj1" fmla="val 24966"/>
              <a:gd name="adj2" fmla="val 100076"/>
              <a:gd name="adj3" fmla="val -74867"/>
              <a:gd name="adj4" fmla="val 136671"/>
            </a:avLst>
          </a:prstGeom>
          <a:ln>
            <a:solidFill>
              <a:schemeClr val="bg1"/>
            </a:solidFill>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rot="0" spcFirstLastPara="0" vertOverflow="overflow" horzOverflow="overflow" vert="horz" wrap="square" lIns="91436" tIns="45718" rIns="91436" bIns="45718" numCol="1" spcCol="0" rtlCol="0" fromWordArt="0" anchor="ctr" anchorCtr="0" forceAA="0" compatLnSpc="1">
            <a:prstTxWarp prst="textNoShape">
              <a:avLst/>
            </a:prstTxWarp>
            <a:noAutofit/>
          </a:bodyPr>
          <a:lstStyle/>
          <a:p>
            <a:pPr algn="ctr" defTabSz="914099" fontAlgn="base">
              <a:spcBef>
                <a:spcPct val="0"/>
              </a:spcBef>
              <a:spcAft>
                <a:spcPct val="0"/>
              </a:spcAft>
            </a:pPr>
            <a:r>
              <a:rPr lang="en-GB" sz="1400" dirty="0" smtClean="0">
                <a:solidFill>
                  <a:schemeClr val="bg1"/>
                </a:solidFill>
              </a:rPr>
              <a:t>External IP and </a:t>
            </a:r>
            <a:br>
              <a:rPr lang="en-GB" sz="1400" dirty="0" smtClean="0">
                <a:solidFill>
                  <a:schemeClr val="bg1"/>
                </a:solidFill>
              </a:rPr>
            </a:br>
            <a:r>
              <a:rPr lang="en-GB" sz="1400" dirty="0" smtClean="0">
                <a:solidFill>
                  <a:schemeClr val="bg1"/>
                </a:solidFill>
              </a:rPr>
              <a:t>URL</a:t>
            </a:r>
          </a:p>
          <a:p>
            <a:pPr algn="ctr" defTabSz="914099" fontAlgn="base">
              <a:spcBef>
                <a:spcPct val="0"/>
              </a:spcBef>
              <a:spcAft>
                <a:spcPct val="0"/>
              </a:spcAft>
            </a:pPr>
            <a:r>
              <a:rPr lang="en-GB" sz="1400" dirty="0" smtClean="0">
                <a:solidFill>
                  <a:schemeClr val="bg1"/>
                </a:solidFill>
              </a:rPr>
              <a:t>HTTP or HTTPS</a:t>
            </a:r>
          </a:p>
        </p:txBody>
      </p:sp>
      <p:sp>
        <p:nvSpPr>
          <p:cNvPr id="15" name="TextBox 14"/>
          <p:cNvSpPr txBox="1"/>
          <p:nvPr/>
        </p:nvSpPr>
        <p:spPr>
          <a:xfrm>
            <a:off x="5925313" y="1837829"/>
            <a:ext cx="1141403" cy="276999"/>
          </a:xfrm>
          <a:prstGeom prst="rect">
            <a:avLst/>
          </a:prstGeom>
          <a:noFill/>
        </p:spPr>
        <p:txBody>
          <a:bodyPr wrap="none" lIns="0" tIns="0" rIns="0" bIns="0" rtlCol="0">
            <a:spAutoFit/>
          </a:bodyPr>
          <a:lstStyle/>
          <a:p>
            <a:r>
              <a:rPr lang="en-GB" dirty="0" smtClean="0"/>
              <a:t>UAG Trunk</a:t>
            </a:r>
          </a:p>
        </p:txBody>
      </p:sp>
      <p:sp>
        <p:nvSpPr>
          <p:cNvPr id="16" name="TextBox 15"/>
          <p:cNvSpPr txBox="1"/>
          <p:nvPr/>
        </p:nvSpPr>
        <p:spPr>
          <a:xfrm>
            <a:off x="9546336" y="2969925"/>
            <a:ext cx="1248162" cy="276999"/>
          </a:xfrm>
          <a:prstGeom prst="rect">
            <a:avLst/>
          </a:prstGeom>
          <a:noFill/>
        </p:spPr>
        <p:txBody>
          <a:bodyPr wrap="none" lIns="0" tIns="0" rIns="0" bIns="0" rtlCol="0">
            <a:spAutoFit/>
          </a:bodyPr>
          <a:lstStyle/>
          <a:p>
            <a:r>
              <a:rPr lang="en-GB" dirty="0" smtClean="0">
                <a:solidFill>
                  <a:schemeClr val="bg1"/>
                </a:solidFill>
              </a:rPr>
              <a:t>Trunk Portal</a:t>
            </a:r>
          </a:p>
        </p:txBody>
      </p:sp>
      <p:sp>
        <p:nvSpPr>
          <p:cNvPr id="18" name="Line Callout 1 17"/>
          <p:cNvSpPr/>
          <p:nvPr/>
        </p:nvSpPr>
        <p:spPr bwMode="auto">
          <a:xfrm>
            <a:off x="9689199" y="4400900"/>
            <a:ext cx="1518626" cy="1092708"/>
          </a:xfrm>
          <a:prstGeom prst="borderCallout1">
            <a:avLst>
              <a:gd name="adj1" fmla="val -3565"/>
              <a:gd name="adj2" fmla="val 23780"/>
              <a:gd name="adj3" fmla="val -95031"/>
              <a:gd name="adj4" fmla="val -23079"/>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36" tIns="45718" rIns="91436" bIns="45718" numCol="1" spcCol="0" rtlCol="0" fromWordArt="0" anchor="ctr" anchorCtr="0" forceAA="0" compatLnSpc="1">
            <a:prstTxWarp prst="textNoShape">
              <a:avLst/>
            </a:prstTxWarp>
            <a:noAutofit/>
          </a:bodyPr>
          <a:lstStyle/>
          <a:p>
            <a:pPr algn="ctr"/>
            <a:r>
              <a:rPr lang="en-GB" sz="1400" dirty="0">
                <a:solidFill>
                  <a:schemeClr val="bg1"/>
                </a:solidFill>
              </a:rPr>
              <a:t>Add Applications to Trunk</a:t>
            </a:r>
          </a:p>
        </p:txBody>
      </p:sp>
    </p:spTree>
    <p:extLst>
      <p:ext uri="{BB962C8B-B14F-4D97-AF65-F5344CB8AC3E}">
        <p14:creationId xmlns:p14="http://schemas.microsoft.com/office/powerpoint/2010/main" val="419580303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fade">
                                      <p:cBhvr>
                                        <p:cTn id="20" dur="500"/>
                                        <p:tgtEl>
                                          <p:spTgt spid="10"/>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500"/>
                                        <p:tgtEl>
                                          <p:spTgt spid="9"/>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500"/>
                                        <p:tgtEl>
                                          <p:spTgt spid="12"/>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fade">
                                      <p:cBhvr>
                                        <p:cTn id="31" dur="500"/>
                                        <p:tgtEl>
                                          <p:spTgt spid="13"/>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fade">
                                      <p:cBhvr>
                                        <p:cTn id="34" dur="500"/>
                                        <p:tgtEl>
                                          <p:spTgt spid="11"/>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nodeType="clickEffect">
                                  <p:stCondLst>
                                    <p:cond delay="0"/>
                                  </p:stCondLst>
                                  <p:childTnLst>
                                    <p:set>
                                      <p:cBhvr>
                                        <p:cTn id="38" dur="1" fill="hold">
                                          <p:stCondLst>
                                            <p:cond delay="0"/>
                                          </p:stCondLst>
                                        </p:cTn>
                                        <p:tgtEl>
                                          <p:spTgt spid="31747"/>
                                        </p:tgtEl>
                                        <p:attrNameLst>
                                          <p:attrName>style.visibility</p:attrName>
                                        </p:attrNameLst>
                                      </p:cBhvr>
                                      <p:to>
                                        <p:strVal val="visible"/>
                                      </p:to>
                                    </p:set>
                                    <p:animEffect transition="in" filter="fade">
                                      <p:cBhvr>
                                        <p:cTn id="39" dur="500"/>
                                        <p:tgtEl>
                                          <p:spTgt spid="31747"/>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16"/>
                                        </p:tgtEl>
                                        <p:attrNameLst>
                                          <p:attrName>style.visibility</p:attrName>
                                        </p:attrNameLst>
                                      </p:cBhvr>
                                      <p:to>
                                        <p:strVal val="visible"/>
                                      </p:to>
                                    </p:set>
                                    <p:animEffect transition="in" filter="fade">
                                      <p:cBhvr>
                                        <p:cTn id="42" dur="500"/>
                                        <p:tgtEl>
                                          <p:spTgt spid="16"/>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18"/>
                                        </p:tgtEl>
                                        <p:attrNameLst>
                                          <p:attrName>style.visibility</p:attrName>
                                        </p:attrNameLst>
                                      </p:cBhvr>
                                      <p:to>
                                        <p:strVal val="visible"/>
                                      </p:to>
                                    </p:set>
                                    <p:animEffect transition="in" filter="fade">
                                      <p:cBhvr>
                                        <p:cTn id="4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p:bldP spid="10" grpId="0" animBg="1"/>
      <p:bldP spid="12" grpId="0" animBg="1"/>
      <p:bldP spid="13" grpId="0" animBg="1"/>
      <p:bldP spid="11" grpId="0" animBg="1"/>
      <p:bldP spid="14" grpId="0" animBg="1"/>
      <p:bldP spid="16" grpId="0"/>
      <p:bldP spid="18"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Creating a Trunk for ADFS v 2.0	</a:t>
            </a:r>
            <a:endParaRPr lang="en-GB" dirty="0"/>
          </a:p>
        </p:txBody>
      </p:sp>
      <p:sp>
        <p:nvSpPr>
          <p:cNvPr id="3" name="Content Placeholder 2"/>
          <p:cNvSpPr>
            <a:spLocks noGrp="1"/>
          </p:cNvSpPr>
          <p:nvPr>
            <p:ph idx="1"/>
          </p:nvPr>
        </p:nvSpPr>
        <p:spPr>
          <a:xfrm>
            <a:off x="519112" y="1447799"/>
            <a:ext cx="11149013" cy="4690515"/>
          </a:xfrm>
        </p:spPr>
        <p:txBody>
          <a:bodyPr/>
          <a:lstStyle/>
          <a:p>
            <a:r>
              <a:rPr lang="en-GB" dirty="0" smtClean="0"/>
              <a:t>Requires UAG SP1</a:t>
            </a:r>
          </a:p>
          <a:p>
            <a:r>
              <a:rPr lang="en-GB" dirty="0" smtClean="0"/>
              <a:t>Define the ADFS STS-IP as an UAG Authentication Server</a:t>
            </a:r>
          </a:p>
          <a:p>
            <a:pPr lvl="1"/>
            <a:r>
              <a:rPr lang="en-GB" dirty="0" smtClean="0"/>
              <a:t>Requires federation metadata from the ADFS-IP</a:t>
            </a:r>
          </a:p>
          <a:p>
            <a:pPr lvl="1"/>
            <a:r>
              <a:rPr lang="en-GB" dirty="0" smtClean="0"/>
              <a:t>Define the claim that will be used as the lead value</a:t>
            </a:r>
          </a:p>
          <a:p>
            <a:r>
              <a:rPr lang="en-GB" dirty="0" smtClean="0"/>
              <a:t>Create an HTTPS Trunk</a:t>
            </a:r>
          </a:p>
          <a:p>
            <a:pPr lvl="1"/>
            <a:r>
              <a:rPr lang="en-GB" dirty="0" smtClean="0"/>
              <a:t>Select the ADFS Authentication server defined previously</a:t>
            </a:r>
          </a:p>
          <a:p>
            <a:r>
              <a:rPr lang="en-GB" dirty="0" smtClean="0"/>
              <a:t>Don’t forget to run Activate Configuration</a:t>
            </a:r>
          </a:p>
          <a:p>
            <a:pPr lvl="1"/>
            <a:r>
              <a:rPr lang="en-GB" dirty="0" smtClean="0"/>
              <a:t>If things don’t work as expected, an </a:t>
            </a:r>
            <a:r>
              <a:rPr lang="en-GB" dirty="0" err="1" smtClean="0"/>
              <a:t>iisreset</a:t>
            </a:r>
            <a:r>
              <a:rPr lang="en-GB" dirty="0" smtClean="0"/>
              <a:t> on the UAG server may solve it </a:t>
            </a:r>
          </a:p>
          <a:p>
            <a:endParaRPr lang="en-GB" sz="2000" i="1" dirty="0" smtClean="0"/>
          </a:p>
        </p:txBody>
      </p:sp>
    </p:spTree>
    <p:extLst>
      <p:ext uri="{BB962C8B-B14F-4D97-AF65-F5344CB8AC3E}">
        <p14:creationId xmlns:p14="http://schemas.microsoft.com/office/powerpoint/2010/main" val="1381553776"/>
      </p:ext>
    </p:extLst>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Configuring the ADFS Server</a:t>
            </a:r>
            <a:endParaRPr lang="en-GB" dirty="0"/>
          </a:p>
        </p:txBody>
      </p:sp>
      <p:sp>
        <p:nvSpPr>
          <p:cNvPr id="3" name="Content Placeholder 2"/>
          <p:cNvSpPr>
            <a:spLocks noGrp="1"/>
          </p:cNvSpPr>
          <p:nvPr>
            <p:ph idx="1"/>
          </p:nvPr>
        </p:nvSpPr>
        <p:spPr>
          <a:xfrm>
            <a:off x="519112" y="1447799"/>
            <a:ext cx="11149013" cy="3877985"/>
          </a:xfrm>
        </p:spPr>
        <p:txBody>
          <a:bodyPr/>
          <a:lstStyle/>
          <a:p>
            <a:r>
              <a:rPr lang="en-GB" dirty="0"/>
              <a:t>On the ADFS server define UAG as a relying party</a:t>
            </a:r>
          </a:p>
          <a:p>
            <a:pPr lvl="1"/>
            <a:r>
              <a:rPr lang="en-GB" dirty="0"/>
              <a:t>Requires the UAG federation metadata</a:t>
            </a:r>
          </a:p>
          <a:p>
            <a:pPr lvl="2"/>
            <a:r>
              <a:rPr lang="en-GB" dirty="0"/>
              <a:t>Only available via an external URL or via XLM stored in</a:t>
            </a:r>
            <a:br>
              <a:rPr lang="en-GB" dirty="0"/>
            </a:br>
            <a:r>
              <a:rPr lang="en-GB" sz="2000" i="1" dirty="0"/>
              <a:t>Program Files\Microsoft Forefront Unified Access </a:t>
            </a:r>
            <a:r>
              <a:rPr lang="en-GB" sz="2000" i="1" dirty="0" smtClean="0"/>
              <a:t>Gateway\von\</a:t>
            </a:r>
            <a:r>
              <a:rPr lang="en-GB" sz="2000" i="1" dirty="0" err="1" smtClean="0"/>
              <a:t>InternalSite</a:t>
            </a:r>
            <a:r>
              <a:rPr lang="en-GB" sz="2000" i="1" dirty="0" smtClean="0"/>
              <a:t>\ADFSv2Sites\fed\</a:t>
            </a:r>
            <a:r>
              <a:rPr lang="en-GB" sz="2000" i="1" dirty="0" err="1" smtClean="0"/>
              <a:t>FederationMetadata</a:t>
            </a:r>
            <a:r>
              <a:rPr lang="en-GB" sz="2000" i="1" dirty="0" smtClean="0"/>
              <a:t>\2007-06</a:t>
            </a:r>
            <a:endParaRPr lang="en-GB" dirty="0" smtClean="0"/>
          </a:p>
          <a:p>
            <a:r>
              <a:rPr lang="en-GB" dirty="0"/>
              <a:t>On the ADFS </a:t>
            </a:r>
            <a:r>
              <a:rPr lang="en-GB" dirty="0" smtClean="0"/>
              <a:t>server define the appropriate claims to pass in the </a:t>
            </a:r>
            <a:r>
              <a:rPr lang="en-GB" dirty="0"/>
              <a:t>token (Issuance Transform </a:t>
            </a:r>
            <a:r>
              <a:rPr lang="en-GB" dirty="0" smtClean="0"/>
              <a:t>Rules)</a:t>
            </a:r>
          </a:p>
          <a:p>
            <a:r>
              <a:rPr lang="en-GB" dirty="0" smtClean="0"/>
              <a:t>On your client computer connect to the ADFS Trunk</a:t>
            </a:r>
          </a:p>
          <a:p>
            <a:pPr lvl="1"/>
            <a:r>
              <a:rPr lang="en-GB" dirty="0" smtClean="0"/>
              <a:t>You should be logged on via ADFS and see an empty portal</a:t>
            </a:r>
            <a:endParaRPr lang="en-GB" dirty="0"/>
          </a:p>
        </p:txBody>
      </p:sp>
    </p:spTree>
    <p:extLst>
      <p:ext uri="{BB962C8B-B14F-4D97-AF65-F5344CB8AC3E}">
        <p14:creationId xmlns:p14="http://schemas.microsoft.com/office/powerpoint/2010/main" val="3164479004"/>
      </p:ext>
    </p:extLst>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p:txBody>
          <a:bodyPr/>
          <a:lstStyle/>
          <a:p>
            <a:r>
              <a:rPr lang="en-US" dirty="0" smtClean="0"/>
              <a:t>demo</a:t>
            </a:r>
            <a:endParaRPr lang="en-US" dirty="0"/>
          </a:p>
        </p:txBody>
      </p:sp>
      <p:sp>
        <p:nvSpPr>
          <p:cNvPr id="2" name="Title 1"/>
          <p:cNvSpPr>
            <a:spLocks noGrp="1"/>
          </p:cNvSpPr>
          <p:nvPr>
            <p:ph type="ctrTitle"/>
          </p:nvPr>
        </p:nvSpPr>
        <p:spPr/>
        <p:txBody>
          <a:bodyPr/>
          <a:lstStyle/>
          <a:p>
            <a:r>
              <a:rPr lang="en-US" dirty="0" smtClean="0"/>
              <a:t>Setting up an ADFS trunk</a:t>
            </a:r>
            <a:endParaRPr lang="en-US" dirty="0"/>
          </a:p>
        </p:txBody>
      </p:sp>
    </p:spTree>
    <p:extLst>
      <p:ext uri="{BB962C8B-B14F-4D97-AF65-F5344CB8AC3E}">
        <p14:creationId xmlns:p14="http://schemas.microsoft.com/office/powerpoint/2010/main" val="4158036216"/>
      </p:ext>
    </p:extLst>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Man-in-the-Middle</a:t>
            </a:r>
            <a:endParaRPr lang="en-GB" dirty="0"/>
          </a:p>
        </p:txBody>
      </p:sp>
      <p:sp>
        <p:nvSpPr>
          <p:cNvPr id="3" name="Content Placeholder 2"/>
          <p:cNvSpPr>
            <a:spLocks noGrp="1"/>
          </p:cNvSpPr>
          <p:nvPr>
            <p:ph idx="1"/>
          </p:nvPr>
        </p:nvSpPr>
        <p:spPr>
          <a:xfrm>
            <a:off x="519113" y="3335925"/>
            <a:ext cx="11149013" cy="3237403"/>
          </a:xfrm>
        </p:spPr>
        <p:txBody>
          <a:bodyPr>
            <a:normAutofit fontScale="92500" lnSpcReduction="10000"/>
          </a:bodyPr>
          <a:lstStyle/>
          <a:p>
            <a:r>
              <a:rPr lang="en-GB" dirty="0" smtClean="0"/>
              <a:t>UAG is acting a the </a:t>
            </a:r>
            <a:r>
              <a:rPr lang="en-GB" dirty="0"/>
              <a:t>M</a:t>
            </a:r>
            <a:r>
              <a:rPr lang="en-GB" dirty="0" smtClean="0"/>
              <a:t>an-in-the-middle between the client and the ADFS server</a:t>
            </a:r>
          </a:p>
          <a:p>
            <a:pPr lvl="1"/>
            <a:r>
              <a:rPr lang="en-GB" dirty="0" smtClean="0"/>
              <a:t>Depending on the client and server versions Channel Binding Token (CBT) will be enforced and authentication will fail</a:t>
            </a:r>
          </a:p>
          <a:p>
            <a:pPr lvl="1"/>
            <a:r>
              <a:rPr lang="en-GB" dirty="0" smtClean="0"/>
              <a:t>Disable CBT on the ADFS server</a:t>
            </a:r>
          </a:p>
          <a:p>
            <a:pPr lvl="2"/>
            <a:r>
              <a:rPr lang="en-GB" dirty="0" smtClean="0"/>
              <a:t>Configured through the Configuration Editor for the Default Website\</a:t>
            </a:r>
            <a:r>
              <a:rPr lang="en-GB" dirty="0" err="1" smtClean="0"/>
              <a:t>adfs</a:t>
            </a:r>
            <a:r>
              <a:rPr lang="en-GB" dirty="0" smtClean="0"/>
              <a:t>\</a:t>
            </a:r>
            <a:r>
              <a:rPr lang="en-GB" dirty="0" err="1" smtClean="0"/>
              <a:t>ls</a:t>
            </a:r>
            <a:r>
              <a:rPr lang="en-GB" dirty="0" smtClean="0"/>
              <a:t>  or via a script </a:t>
            </a:r>
          </a:p>
          <a:p>
            <a:pPr lvl="3"/>
            <a:r>
              <a:rPr lang="en-GB" dirty="0" smtClean="0"/>
              <a:t>TechNet “Forefront UAG and AD FS 2.0 supported </a:t>
            </a:r>
            <a:br>
              <a:rPr lang="en-GB" dirty="0" smtClean="0"/>
            </a:br>
            <a:r>
              <a:rPr lang="en-GB" dirty="0" smtClean="0"/>
              <a:t>scenarios and prerequisites”</a:t>
            </a:r>
            <a:endParaRPr lang="en-GB" dirty="0"/>
          </a:p>
        </p:txBody>
      </p:sp>
      <p:pic>
        <p:nvPicPr>
          <p:cNvPr id="4" name="Picture 3" descr="laptop"/>
          <p:cNvPicPr>
            <a:picLocks noChangeAspect="1" noChangeArrowheads="1"/>
          </p:cNvPicPr>
          <p:nvPr/>
        </p:nvPicPr>
        <p:blipFill>
          <a:blip r:embed="rId3" cstate="print"/>
          <a:srcRect/>
          <a:stretch>
            <a:fillRect/>
          </a:stretch>
        </p:blipFill>
        <p:spPr bwMode="auto">
          <a:xfrm>
            <a:off x="202864" y="2328234"/>
            <a:ext cx="1518875" cy="837166"/>
          </a:xfrm>
          <a:prstGeom prst="rect">
            <a:avLst/>
          </a:prstGeom>
          <a:noFill/>
          <a:ln w="9525">
            <a:noFill/>
            <a:miter lim="800000"/>
            <a:headEnd/>
            <a:tailEnd/>
          </a:ln>
        </p:spPr>
      </p:pic>
      <p:graphicFrame>
        <p:nvGraphicFramePr>
          <p:cNvPr id="5" name="Object 2"/>
          <p:cNvGraphicFramePr>
            <a:graphicFrameLocks noChangeAspect="1"/>
          </p:cNvGraphicFramePr>
          <p:nvPr>
            <p:extLst>
              <p:ext uri="{D42A27DB-BD31-4B8C-83A1-F6EECF244321}">
                <p14:modId xmlns:p14="http://schemas.microsoft.com/office/powerpoint/2010/main" val="473774060"/>
              </p:ext>
            </p:extLst>
          </p:nvPr>
        </p:nvGraphicFramePr>
        <p:xfrm>
          <a:off x="8378544" y="2054298"/>
          <a:ext cx="876084" cy="921821"/>
        </p:xfrm>
        <a:graphic>
          <a:graphicData uri="http://schemas.openxmlformats.org/presentationml/2006/ole">
            <mc:AlternateContent xmlns:mc="http://schemas.openxmlformats.org/markup-compatibility/2006">
              <mc:Choice xmlns:v="urn:schemas-microsoft-com:vml" Requires="v">
                <p:oleObj spid="_x0000_s27682" name="Visio" r:id="rId4" imgW="681228" imgH="955548" progId="Visio.Drawing.11">
                  <p:embed/>
                </p:oleObj>
              </mc:Choice>
              <mc:Fallback>
                <p:oleObj name="Visio" r:id="rId4" imgW="681228" imgH="955548" progId="Visio.Drawing.11">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378544" y="2054298"/>
                        <a:ext cx="876084" cy="9218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6" name="Object 2"/>
          <p:cNvGraphicFramePr>
            <a:graphicFrameLocks noChangeAspect="1"/>
          </p:cNvGraphicFramePr>
          <p:nvPr>
            <p:extLst>
              <p:ext uri="{D42A27DB-BD31-4B8C-83A1-F6EECF244321}">
                <p14:modId xmlns:p14="http://schemas.microsoft.com/office/powerpoint/2010/main" val="624575402"/>
              </p:ext>
            </p:extLst>
          </p:nvPr>
        </p:nvGraphicFramePr>
        <p:xfrm>
          <a:off x="4675279" y="2155265"/>
          <a:ext cx="876084" cy="921821"/>
        </p:xfrm>
        <a:graphic>
          <a:graphicData uri="http://schemas.openxmlformats.org/presentationml/2006/ole">
            <mc:AlternateContent xmlns:mc="http://schemas.openxmlformats.org/markup-compatibility/2006">
              <mc:Choice xmlns:v="urn:schemas-microsoft-com:vml" Requires="v">
                <p:oleObj spid="_x0000_s27683" name="Visio" r:id="rId6" imgW="681228" imgH="955548" progId="Visio.Drawing.11">
                  <p:embed/>
                </p:oleObj>
              </mc:Choice>
              <mc:Fallback>
                <p:oleObj name="Visio" r:id="rId6" imgW="681228" imgH="955548" progId="Visio.Drawing.11">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675279" y="2155265"/>
                        <a:ext cx="876084" cy="9218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9" name="Right Arrow 8"/>
          <p:cNvSpPr/>
          <p:nvPr/>
        </p:nvSpPr>
        <p:spPr bwMode="auto">
          <a:xfrm>
            <a:off x="1721739" y="2485534"/>
            <a:ext cx="2521078" cy="261285"/>
          </a:xfrm>
          <a:prstGeom prst="rightArrow">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36" tIns="45718" rIns="91436" bIns="45718"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GB" sz="1600" dirty="0" smtClean="0">
              <a:gradFill>
                <a:gsLst>
                  <a:gs pos="0">
                    <a:srgbClr val="FFFFFF"/>
                  </a:gs>
                  <a:gs pos="100000">
                    <a:srgbClr val="FFFFFF"/>
                  </a:gs>
                </a:gsLst>
                <a:lin ang="5400000" scaled="0"/>
              </a:gradFill>
            </a:endParaRPr>
          </a:p>
        </p:txBody>
      </p:sp>
      <p:sp>
        <p:nvSpPr>
          <p:cNvPr id="10" name="Right Arrow 9"/>
          <p:cNvSpPr/>
          <p:nvPr/>
        </p:nvSpPr>
        <p:spPr bwMode="auto">
          <a:xfrm>
            <a:off x="6035041" y="2485534"/>
            <a:ext cx="2328672" cy="261285"/>
          </a:xfrm>
          <a:prstGeom prst="rightArrow">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36" tIns="45718" rIns="91436" bIns="45718"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GB" sz="1600" dirty="0" smtClean="0">
              <a:gradFill>
                <a:gsLst>
                  <a:gs pos="0">
                    <a:srgbClr val="FFFFFF"/>
                  </a:gs>
                  <a:gs pos="100000">
                    <a:srgbClr val="FFFFFF"/>
                  </a:gs>
                </a:gsLst>
                <a:lin ang="5400000" scaled="0"/>
              </a:gradFill>
            </a:endParaRPr>
          </a:p>
        </p:txBody>
      </p:sp>
      <p:sp>
        <p:nvSpPr>
          <p:cNvPr id="11" name="TextBox 10"/>
          <p:cNvSpPr txBox="1"/>
          <p:nvPr/>
        </p:nvSpPr>
        <p:spPr>
          <a:xfrm>
            <a:off x="1674806" y="2052435"/>
            <a:ext cx="2284280" cy="246221"/>
          </a:xfrm>
          <a:prstGeom prst="rect">
            <a:avLst/>
          </a:prstGeom>
          <a:noFill/>
        </p:spPr>
        <p:txBody>
          <a:bodyPr wrap="none" lIns="0" tIns="0" rIns="0" bIns="0" rtlCol="0">
            <a:spAutoFit/>
          </a:bodyPr>
          <a:lstStyle/>
          <a:p>
            <a:r>
              <a:rPr lang="en-GB" sz="1600" dirty="0" smtClean="0"/>
              <a:t>https://adfs.example.com</a:t>
            </a:r>
          </a:p>
        </p:txBody>
      </p:sp>
      <p:sp>
        <p:nvSpPr>
          <p:cNvPr id="12" name="TextBox 11"/>
          <p:cNvSpPr txBox="1"/>
          <p:nvPr/>
        </p:nvSpPr>
        <p:spPr>
          <a:xfrm>
            <a:off x="5551364" y="2052434"/>
            <a:ext cx="2284280" cy="246221"/>
          </a:xfrm>
          <a:prstGeom prst="rect">
            <a:avLst/>
          </a:prstGeom>
          <a:noFill/>
        </p:spPr>
        <p:txBody>
          <a:bodyPr wrap="none" lIns="0" tIns="0" rIns="0" bIns="0" rtlCol="0">
            <a:spAutoFit/>
          </a:bodyPr>
          <a:lstStyle/>
          <a:p>
            <a:r>
              <a:rPr lang="en-GB" sz="1600" dirty="0" smtClean="0"/>
              <a:t>https://adfs.example.com</a:t>
            </a:r>
          </a:p>
        </p:txBody>
      </p:sp>
      <p:sp>
        <p:nvSpPr>
          <p:cNvPr id="13" name="Line Callout 1 12"/>
          <p:cNvSpPr/>
          <p:nvPr/>
        </p:nvSpPr>
        <p:spPr bwMode="auto">
          <a:xfrm>
            <a:off x="5437632" y="668924"/>
            <a:ext cx="2145792" cy="963168"/>
          </a:xfrm>
          <a:prstGeom prst="borderCallout1">
            <a:avLst>
              <a:gd name="adj1" fmla="val 18750"/>
              <a:gd name="adj2" fmla="val -8333"/>
              <a:gd name="adj3" fmla="val 179589"/>
              <a:gd name="adj4" fmla="val -16742"/>
            </a:avLst>
          </a:prstGeom>
          <a:ln>
            <a:headEnd type="none" w="med" len="med"/>
            <a:tailEnd type="none" w="med" len="med"/>
          </a:ln>
        </p:spPr>
        <p:style>
          <a:lnRef idx="2">
            <a:schemeClr val="accent4">
              <a:shade val="50000"/>
            </a:schemeClr>
          </a:lnRef>
          <a:fillRef idx="1">
            <a:schemeClr val="accent4"/>
          </a:fillRef>
          <a:effectRef idx="0">
            <a:schemeClr val="accent4"/>
          </a:effectRef>
          <a:fontRef idx="minor">
            <a:schemeClr val="lt1"/>
          </a:fontRef>
        </p:style>
        <p:txBody>
          <a:bodyPr rot="0" spcFirstLastPara="0" vertOverflow="overflow" horzOverflow="overflow" vert="horz" wrap="square" lIns="91436" tIns="45718" rIns="91436" bIns="45718" numCol="1" spcCol="0" rtlCol="0" fromWordArt="0" anchor="ctr" anchorCtr="0" forceAA="0" compatLnSpc="1">
            <a:prstTxWarp prst="textNoShape">
              <a:avLst/>
            </a:prstTxWarp>
            <a:noAutofit/>
          </a:bodyPr>
          <a:lstStyle/>
          <a:p>
            <a:pPr algn="ctr" defTabSz="914099" fontAlgn="base">
              <a:spcBef>
                <a:spcPct val="0"/>
              </a:spcBef>
              <a:spcAft>
                <a:spcPct val="0"/>
              </a:spcAft>
            </a:pPr>
            <a:r>
              <a:rPr lang="en-GB" sz="1600" dirty="0" smtClean="0">
                <a:solidFill>
                  <a:schemeClr val="bg1"/>
                </a:solidFill>
              </a:rPr>
              <a:t>Terminates HTTPS and then sends to ADFS Farm</a:t>
            </a:r>
          </a:p>
        </p:txBody>
      </p:sp>
      <p:sp>
        <p:nvSpPr>
          <p:cNvPr id="14" name="Line Callout 1 13"/>
          <p:cNvSpPr/>
          <p:nvPr/>
        </p:nvSpPr>
        <p:spPr bwMode="auto">
          <a:xfrm>
            <a:off x="9448801" y="668924"/>
            <a:ext cx="2145792" cy="1522008"/>
          </a:xfrm>
          <a:prstGeom prst="borderCallout1">
            <a:avLst>
              <a:gd name="adj1" fmla="val 18750"/>
              <a:gd name="adj2" fmla="val -8333"/>
              <a:gd name="adj3" fmla="val 94757"/>
              <a:gd name="adj4" fmla="val -25833"/>
            </a:avLst>
          </a:prstGeom>
          <a:ln>
            <a:headEnd type="none" w="med" len="med"/>
            <a:tailEnd type="none" w="med" len="med"/>
          </a:ln>
        </p:spPr>
        <p:style>
          <a:lnRef idx="2">
            <a:schemeClr val="accent4">
              <a:shade val="50000"/>
            </a:schemeClr>
          </a:lnRef>
          <a:fillRef idx="1">
            <a:schemeClr val="accent4"/>
          </a:fillRef>
          <a:effectRef idx="0">
            <a:schemeClr val="accent4"/>
          </a:effectRef>
          <a:fontRef idx="minor">
            <a:schemeClr val="lt1"/>
          </a:fontRef>
        </p:style>
        <p:txBody>
          <a:bodyPr rot="0" spcFirstLastPara="0" vertOverflow="overflow" horzOverflow="overflow" vert="horz" wrap="square" lIns="91436" tIns="45718" rIns="91436" bIns="45718" numCol="1" spcCol="0" rtlCol="0" fromWordArt="0" anchor="ctr" anchorCtr="0" forceAA="0" compatLnSpc="1">
            <a:prstTxWarp prst="textNoShape">
              <a:avLst/>
            </a:prstTxWarp>
            <a:noAutofit/>
          </a:bodyPr>
          <a:lstStyle/>
          <a:p>
            <a:pPr algn="ctr" defTabSz="914099" fontAlgn="base">
              <a:spcBef>
                <a:spcPct val="0"/>
              </a:spcBef>
              <a:spcAft>
                <a:spcPct val="0"/>
              </a:spcAft>
            </a:pPr>
            <a:r>
              <a:rPr lang="en-GB" sz="1600" dirty="0" smtClean="0">
                <a:solidFill>
                  <a:schemeClr val="bg1"/>
                </a:solidFill>
              </a:rPr>
              <a:t>CTB prevents server accepting credentials from new SSL channel</a:t>
            </a:r>
          </a:p>
        </p:txBody>
      </p:sp>
      <p:sp>
        <p:nvSpPr>
          <p:cNvPr id="7" name="TextBox 6"/>
          <p:cNvSpPr txBox="1"/>
          <p:nvPr/>
        </p:nvSpPr>
        <p:spPr>
          <a:xfrm>
            <a:off x="4554747" y="1794294"/>
            <a:ext cx="500137" cy="276999"/>
          </a:xfrm>
          <a:prstGeom prst="rect">
            <a:avLst/>
          </a:prstGeom>
          <a:noFill/>
        </p:spPr>
        <p:txBody>
          <a:bodyPr wrap="none" lIns="0" tIns="0" rIns="0" bIns="0" rtlCol="0">
            <a:spAutoFit/>
          </a:bodyPr>
          <a:lstStyle/>
          <a:p>
            <a:r>
              <a:rPr lang="en-GB" dirty="0" smtClean="0">
                <a:gradFill>
                  <a:gsLst>
                    <a:gs pos="0">
                      <a:schemeClr val="tx1"/>
                    </a:gs>
                    <a:gs pos="86000">
                      <a:schemeClr val="tx1"/>
                    </a:gs>
                  </a:gsLst>
                  <a:lin ang="5400000" scaled="0"/>
                </a:gradFill>
              </a:rPr>
              <a:t>UAG</a:t>
            </a:r>
          </a:p>
        </p:txBody>
      </p:sp>
    </p:spTree>
    <p:extLst>
      <p:ext uri="{BB962C8B-B14F-4D97-AF65-F5344CB8AC3E}">
        <p14:creationId xmlns:p14="http://schemas.microsoft.com/office/powerpoint/2010/main" val="2128356589"/>
      </p:ext>
    </p:extLst>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Adding Claims Aware Applications</a:t>
            </a:r>
            <a:endParaRPr lang="en-GB" dirty="0"/>
          </a:p>
        </p:txBody>
      </p:sp>
      <p:sp>
        <p:nvSpPr>
          <p:cNvPr id="3" name="Content Placeholder 2"/>
          <p:cNvSpPr>
            <a:spLocks noGrp="1"/>
          </p:cNvSpPr>
          <p:nvPr>
            <p:ph idx="1"/>
          </p:nvPr>
        </p:nvSpPr>
        <p:spPr>
          <a:xfrm>
            <a:off x="519112" y="1447799"/>
            <a:ext cx="11149013" cy="4136517"/>
          </a:xfrm>
        </p:spPr>
        <p:txBody>
          <a:bodyPr/>
          <a:lstStyle/>
          <a:p>
            <a:r>
              <a:rPr lang="en-GB" dirty="0" smtClean="0"/>
              <a:t>Select the application</a:t>
            </a:r>
          </a:p>
          <a:p>
            <a:r>
              <a:rPr lang="en-GB" dirty="0" smtClean="0"/>
              <a:t>Define name and type</a:t>
            </a:r>
          </a:p>
          <a:p>
            <a:r>
              <a:rPr lang="en-GB" dirty="0" smtClean="0"/>
              <a:t>Define endpoint policies</a:t>
            </a:r>
          </a:p>
          <a:p>
            <a:r>
              <a:rPr lang="en-GB" dirty="0" smtClean="0"/>
              <a:t>Specify the application’s internal address</a:t>
            </a:r>
          </a:p>
          <a:p>
            <a:r>
              <a:rPr lang="en-GB" dirty="0" smtClean="0"/>
              <a:t>Specify how SSO credentials are passed to the published App</a:t>
            </a:r>
          </a:p>
          <a:p>
            <a:r>
              <a:rPr lang="en-GB" dirty="0" smtClean="0"/>
              <a:t>Define how the application is shown in Trunk portal</a:t>
            </a:r>
          </a:p>
          <a:p>
            <a:r>
              <a:rPr lang="en-GB" dirty="0" smtClean="0"/>
              <a:t>Activate the configuration</a:t>
            </a:r>
            <a:endParaRPr lang="en-GB" dirty="0"/>
          </a:p>
        </p:txBody>
      </p:sp>
    </p:spTree>
    <p:extLst>
      <p:ext uri="{BB962C8B-B14F-4D97-AF65-F5344CB8AC3E}">
        <p14:creationId xmlns:p14="http://schemas.microsoft.com/office/powerpoint/2010/main" val="776939398"/>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GB" dirty="0" smtClean="0"/>
              <a:t>Agenda</a:t>
            </a:r>
            <a:endParaRPr lang="en-GB" dirty="0"/>
          </a:p>
        </p:txBody>
      </p:sp>
      <p:sp>
        <p:nvSpPr>
          <p:cNvPr id="5" name="Content Placeholder 4"/>
          <p:cNvSpPr>
            <a:spLocks noGrp="1"/>
          </p:cNvSpPr>
          <p:nvPr>
            <p:ph idx="1"/>
          </p:nvPr>
        </p:nvSpPr>
        <p:spPr>
          <a:xfrm>
            <a:off x="519112" y="1447799"/>
            <a:ext cx="11149013" cy="5219891"/>
          </a:xfrm>
        </p:spPr>
        <p:txBody>
          <a:bodyPr/>
          <a:lstStyle/>
          <a:p>
            <a:r>
              <a:rPr lang="en-GB" dirty="0" smtClean="0"/>
              <a:t>Working with Partners</a:t>
            </a:r>
          </a:p>
          <a:p>
            <a:r>
              <a:rPr lang="en-GB" dirty="0" smtClean="0"/>
              <a:t>ADFS availability</a:t>
            </a:r>
          </a:p>
          <a:p>
            <a:r>
              <a:rPr lang="en-GB" dirty="0" smtClean="0"/>
              <a:t>What is Forefront Unified Access Gateway (UAG)</a:t>
            </a:r>
          </a:p>
          <a:p>
            <a:r>
              <a:rPr lang="en-GB" dirty="0" smtClean="0"/>
              <a:t>UAG Trunks</a:t>
            </a:r>
          </a:p>
          <a:p>
            <a:r>
              <a:rPr lang="en-GB" dirty="0" smtClean="0"/>
              <a:t>Configuring a Trunk for ADFS v2.0</a:t>
            </a:r>
          </a:p>
          <a:p>
            <a:r>
              <a:rPr lang="en-GB" dirty="0" smtClean="0"/>
              <a:t>Adding a claims enabled application to the trunk</a:t>
            </a:r>
          </a:p>
          <a:p>
            <a:r>
              <a:rPr lang="en-GB" dirty="0" smtClean="0"/>
              <a:t>Using claims authentication with a Kerberos application through Kerberos Constrained Delegation (KCD)</a:t>
            </a:r>
          </a:p>
          <a:p>
            <a:endParaRPr lang="en-GB" dirty="0" smtClean="0"/>
          </a:p>
          <a:p>
            <a:endParaRPr lang="en-GB" dirty="0"/>
          </a:p>
        </p:txBody>
      </p:sp>
    </p:spTree>
    <p:extLst>
      <p:ext uri="{BB962C8B-B14F-4D97-AF65-F5344CB8AC3E}">
        <p14:creationId xmlns:p14="http://schemas.microsoft.com/office/powerpoint/2010/main" val="3298537918"/>
      </p:ext>
    </p:extLst>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p:txBody>
          <a:bodyPr/>
          <a:lstStyle/>
          <a:p>
            <a:r>
              <a:rPr lang="en-US" dirty="0" smtClean="0"/>
              <a:t>demo</a:t>
            </a:r>
            <a:endParaRPr lang="en-US" dirty="0"/>
          </a:p>
        </p:txBody>
      </p:sp>
      <p:sp>
        <p:nvSpPr>
          <p:cNvPr id="2" name="Title 1"/>
          <p:cNvSpPr>
            <a:spLocks noGrp="1"/>
          </p:cNvSpPr>
          <p:nvPr>
            <p:ph type="ctrTitle"/>
          </p:nvPr>
        </p:nvSpPr>
        <p:spPr/>
        <p:txBody>
          <a:bodyPr/>
          <a:lstStyle/>
          <a:p>
            <a:r>
              <a:rPr lang="en-US" dirty="0" smtClean="0"/>
              <a:t>Adding a claims aware application</a:t>
            </a:r>
            <a:endParaRPr lang="en-US" dirty="0"/>
          </a:p>
        </p:txBody>
      </p:sp>
    </p:spTree>
    <p:extLst>
      <p:ext uri="{BB962C8B-B14F-4D97-AF65-F5344CB8AC3E}">
        <p14:creationId xmlns:p14="http://schemas.microsoft.com/office/powerpoint/2010/main" val="1229803423"/>
      </p:ext>
    </p:extLst>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None Claims Aware Applications</a:t>
            </a:r>
            <a:endParaRPr lang="en-GB" dirty="0"/>
          </a:p>
        </p:txBody>
      </p:sp>
      <p:sp>
        <p:nvSpPr>
          <p:cNvPr id="3" name="Content Placeholder 2"/>
          <p:cNvSpPr>
            <a:spLocks noGrp="1"/>
          </p:cNvSpPr>
          <p:nvPr>
            <p:ph idx="1"/>
          </p:nvPr>
        </p:nvSpPr>
        <p:spPr>
          <a:xfrm>
            <a:off x="519113" y="4450080"/>
            <a:ext cx="11149013" cy="2062863"/>
          </a:xfrm>
        </p:spPr>
        <p:txBody>
          <a:bodyPr>
            <a:normAutofit/>
          </a:bodyPr>
          <a:lstStyle/>
          <a:p>
            <a:r>
              <a:rPr lang="en-GB" dirty="0"/>
              <a:t>None </a:t>
            </a:r>
            <a:r>
              <a:rPr lang="en-GB" dirty="0" smtClean="0"/>
              <a:t>Claims </a:t>
            </a:r>
            <a:r>
              <a:rPr lang="en-GB" dirty="0"/>
              <a:t>A</a:t>
            </a:r>
            <a:r>
              <a:rPr lang="en-GB" dirty="0" smtClean="0"/>
              <a:t>ware Applications </a:t>
            </a:r>
            <a:r>
              <a:rPr lang="en-GB" dirty="0"/>
              <a:t>can be supported via Kerberos Constrained Delegation</a:t>
            </a:r>
          </a:p>
          <a:p>
            <a:pPr lvl="1"/>
            <a:r>
              <a:rPr lang="en-GB" dirty="0"/>
              <a:t>Authentication to internal application via Kerberos</a:t>
            </a:r>
          </a:p>
          <a:p>
            <a:pPr lvl="1"/>
            <a:r>
              <a:rPr lang="en-GB" dirty="0"/>
              <a:t>Shadow accounts required for external users</a:t>
            </a:r>
          </a:p>
          <a:p>
            <a:pPr marL="0" indent="0">
              <a:buNone/>
            </a:pPr>
            <a:endParaRPr lang="en-GB" dirty="0"/>
          </a:p>
        </p:txBody>
      </p:sp>
      <p:pic>
        <p:nvPicPr>
          <p:cNvPr id="4" name="Picture 3" descr="laptop"/>
          <p:cNvPicPr>
            <a:picLocks noChangeAspect="1" noChangeArrowheads="1"/>
          </p:cNvPicPr>
          <p:nvPr/>
        </p:nvPicPr>
        <p:blipFill>
          <a:blip r:embed="rId3" cstate="print"/>
          <a:srcRect/>
          <a:stretch>
            <a:fillRect/>
          </a:stretch>
        </p:blipFill>
        <p:spPr bwMode="auto">
          <a:xfrm>
            <a:off x="202864" y="2671246"/>
            <a:ext cx="1518875" cy="837166"/>
          </a:xfrm>
          <a:prstGeom prst="rect">
            <a:avLst/>
          </a:prstGeom>
          <a:noFill/>
          <a:ln w="9525">
            <a:noFill/>
            <a:miter lim="800000"/>
            <a:headEnd/>
            <a:tailEnd/>
          </a:ln>
        </p:spPr>
      </p:pic>
      <p:graphicFrame>
        <p:nvGraphicFramePr>
          <p:cNvPr id="5" name="Object 2"/>
          <p:cNvGraphicFramePr>
            <a:graphicFrameLocks noChangeAspect="1"/>
          </p:cNvGraphicFramePr>
          <p:nvPr>
            <p:extLst>
              <p:ext uri="{D42A27DB-BD31-4B8C-83A1-F6EECF244321}">
                <p14:modId xmlns:p14="http://schemas.microsoft.com/office/powerpoint/2010/main" val="4278410316"/>
              </p:ext>
            </p:extLst>
          </p:nvPr>
        </p:nvGraphicFramePr>
        <p:xfrm>
          <a:off x="4615542" y="1009770"/>
          <a:ext cx="876084" cy="921821"/>
        </p:xfrm>
        <a:graphic>
          <a:graphicData uri="http://schemas.openxmlformats.org/presentationml/2006/ole">
            <mc:AlternateContent xmlns:mc="http://schemas.openxmlformats.org/markup-compatibility/2006">
              <mc:Choice xmlns:v="urn:schemas-microsoft-com:vml" Requires="v">
                <p:oleObj spid="_x0000_s28738" name="Visio" r:id="rId4" imgW="681228" imgH="955548" progId="Visio.Drawing.11">
                  <p:embed/>
                </p:oleObj>
              </mc:Choice>
              <mc:Fallback>
                <p:oleObj name="Visio" r:id="rId4" imgW="681228" imgH="955548" progId="Visio.Drawing.11">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615542" y="1009770"/>
                        <a:ext cx="876084" cy="9218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6" name="Object 2"/>
          <p:cNvGraphicFramePr>
            <a:graphicFrameLocks noChangeAspect="1"/>
          </p:cNvGraphicFramePr>
          <p:nvPr>
            <p:extLst>
              <p:ext uri="{D42A27DB-BD31-4B8C-83A1-F6EECF244321}">
                <p14:modId xmlns:p14="http://schemas.microsoft.com/office/powerpoint/2010/main" val="2024444344"/>
              </p:ext>
            </p:extLst>
          </p:nvPr>
        </p:nvGraphicFramePr>
        <p:xfrm>
          <a:off x="3321967" y="2498277"/>
          <a:ext cx="876084" cy="921821"/>
        </p:xfrm>
        <a:graphic>
          <a:graphicData uri="http://schemas.openxmlformats.org/presentationml/2006/ole">
            <mc:AlternateContent xmlns:mc="http://schemas.openxmlformats.org/markup-compatibility/2006">
              <mc:Choice xmlns:v="urn:schemas-microsoft-com:vml" Requires="v">
                <p:oleObj spid="_x0000_s28739" name="Visio" r:id="rId6" imgW="681228" imgH="955548" progId="Visio.Drawing.11">
                  <p:embed/>
                </p:oleObj>
              </mc:Choice>
              <mc:Fallback>
                <p:oleObj name="Visio" r:id="rId6" imgW="681228" imgH="955548" progId="Visio.Drawing.11">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321967" y="2498277"/>
                        <a:ext cx="876084" cy="9218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7" name="Right Arrow 6"/>
          <p:cNvSpPr/>
          <p:nvPr/>
        </p:nvSpPr>
        <p:spPr bwMode="auto">
          <a:xfrm>
            <a:off x="1721739" y="2828546"/>
            <a:ext cx="1509142" cy="261285"/>
          </a:xfrm>
          <a:prstGeom prst="rightArrow">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36" tIns="45718" rIns="91436" bIns="45718"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GB" dirty="0" smtClean="0">
              <a:solidFill>
                <a:schemeClr val="tx1"/>
              </a:solidFill>
            </a:endParaRPr>
          </a:p>
        </p:txBody>
      </p:sp>
      <p:sp>
        <p:nvSpPr>
          <p:cNvPr id="9" name="TextBox 8"/>
          <p:cNvSpPr txBox="1"/>
          <p:nvPr/>
        </p:nvSpPr>
        <p:spPr>
          <a:xfrm>
            <a:off x="1422623" y="3508412"/>
            <a:ext cx="2107372" cy="553998"/>
          </a:xfrm>
          <a:prstGeom prst="rect">
            <a:avLst/>
          </a:prstGeom>
          <a:noFill/>
        </p:spPr>
        <p:txBody>
          <a:bodyPr wrap="none" lIns="0" tIns="0" rIns="0" bIns="0" rtlCol="0">
            <a:spAutoFit/>
          </a:bodyPr>
          <a:lstStyle/>
          <a:p>
            <a:pPr algn="ctr"/>
            <a:r>
              <a:rPr lang="en-GB" dirty="0" smtClean="0"/>
              <a:t>Authentication via</a:t>
            </a:r>
            <a:br>
              <a:rPr lang="en-GB" dirty="0" smtClean="0"/>
            </a:br>
            <a:r>
              <a:rPr lang="en-GB" dirty="0" smtClean="0"/>
              <a:t>SAML security token</a:t>
            </a:r>
          </a:p>
        </p:txBody>
      </p:sp>
      <p:sp>
        <p:nvSpPr>
          <p:cNvPr id="10" name="TextBox 9"/>
          <p:cNvSpPr txBox="1"/>
          <p:nvPr/>
        </p:nvSpPr>
        <p:spPr>
          <a:xfrm>
            <a:off x="3510246" y="2212007"/>
            <a:ext cx="500137" cy="276999"/>
          </a:xfrm>
          <a:prstGeom prst="rect">
            <a:avLst/>
          </a:prstGeom>
          <a:noFill/>
        </p:spPr>
        <p:txBody>
          <a:bodyPr wrap="none" lIns="0" tIns="0" rIns="0" bIns="0" rtlCol="0">
            <a:spAutoFit/>
          </a:bodyPr>
          <a:lstStyle/>
          <a:p>
            <a:r>
              <a:rPr lang="en-GB" dirty="0" smtClean="0"/>
              <a:t>UAG</a:t>
            </a:r>
          </a:p>
        </p:txBody>
      </p:sp>
      <p:sp>
        <p:nvSpPr>
          <p:cNvPr id="11" name="TextBox 10"/>
          <p:cNvSpPr txBox="1"/>
          <p:nvPr/>
        </p:nvSpPr>
        <p:spPr>
          <a:xfrm>
            <a:off x="5510784" y="1475233"/>
            <a:ext cx="615553" cy="276999"/>
          </a:xfrm>
          <a:prstGeom prst="rect">
            <a:avLst/>
          </a:prstGeom>
          <a:noFill/>
        </p:spPr>
        <p:txBody>
          <a:bodyPr wrap="none" lIns="0" tIns="0" rIns="0" bIns="0" rtlCol="0">
            <a:spAutoFit/>
          </a:bodyPr>
          <a:lstStyle/>
          <a:p>
            <a:r>
              <a:rPr lang="en-GB" dirty="0" smtClean="0"/>
              <a:t>ADFS</a:t>
            </a:r>
          </a:p>
        </p:txBody>
      </p:sp>
      <p:sp>
        <p:nvSpPr>
          <p:cNvPr id="12" name="Left-Right Arrow 11"/>
          <p:cNvSpPr/>
          <p:nvPr/>
        </p:nvSpPr>
        <p:spPr bwMode="auto">
          <a:xfrm rot="20569493">
            <a:off x="4176826" y="2031354"/>
            <a:ext cx="3065222" cy="276999"/>
          </a:xfrm>
          <a:prstGeom prst="leftRightArrow">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36" tIns="45718" rIns="91436" bIns="45718"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GB" dirty="0" smtClean="0">
              <a:solidFill>
                <a:schemeClr val="tx1"/>
              </a:solidFill>
            </a:endParaRPr>
          </a:p>
        </p:txBody>
      </p:sp>
      <p:graphicFrame>
        <p:nvGraphicFramePr>
          <p:cNvPr id="13" name="Object 12"/>
          <p:cNvGraphicFramePr>
            <a:graphicFrameLocks noChangeAspect="1"/>
          </p:cNvGraphicFramePr>
          <p:nvPr>
            <p:extLst>
              <p:ext uri="{D42A27DB-BD31-4B8C-83A1-F6EECF244321}">
                <p14:modId xmlns:p14="http://schemas.microsoft.com/office/powerpoint/2010/main" val="355196693"/>
              </p:ext>
            </p:extLst>
          </p:nvPr>
        </p:nvGraphicFramePr>
        <p:xfrm>
          <a:off x="7214603" y="1052034"/>
          <a:ext cx="781227" cy="797732"/>
        </p:xfrm>
        <a:graphic>
          <a:graphicData uri="http://schemas.openxmlformats.org/presentationml/2006/ole">
            <mc:AlternateContent xmlns:mc="http://schemas.openxmlformats.org/markup-compatibility/2006">
              <mc:Choice xmlns:v="urn:schemas-microsoft-com:vml" Requires="v">
                <p:oleObj spid="_x0000_s28740" name="Visio" r:id="rId7" imgW="695706" imgH="947547" progId="Visio.Drawing.11">
                  <p:embed/>
                </p:oleObj>
              </mc:Choice>
              <mc:Fallback>
                <p:oleObj name="Visio" r:id="rId7" imgW="695706" imgH="947547" progId="Visio.Drawing.11">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214603" y="1052034"/>
                        <a:ext cx="781227" cy="797732"/>
                      </a:xfrm>
                      <a:prstGeom prst="rect">
                        <a:avLst/>
                      </a:prstGeom>
                      <a:noFill/>
                      <a:ln>
                        <a:noFill/>
                      </a:ln>
                      <a:effectLst/>
                    </p:spPr>
                  </p:pic>
                </p:oleObj>
              </mc:Fallback>
            </mc:AlternateContent>
          </a:graphicData>
        </a:graphic>
      </p:graphicFrame>
      <p:sp>
        <p:nvSpPr>
          <p:cNvPr id="14" name="TextBox 13"/>
          <p:cNvSpPr txBox="1"/>
          <p:nvPr/>
        </p:nvSpPr>
        <p:spPr>
          <a:xfrm rot="20591427">
            <a:off x="4538144" y="2257356"/>
            <a:ext cx="2846998" cy="553998"/>
          </a:xfrm>
          <a:prstGeom prst="rect">
            <a:avLst/>
          </a:prstGeom>
          <a:noFill/>
        </p:spPr>
        <p:txBody>
          <a:bodyPr wrap="none" lIns="0" tIns="0" rIns="0" bIns="0" rtlCol="0">
            <a:spAutoFit/>
          </a:bodyPr>
          <a:lstStyle/>
          <a:p>
            <a:pPr algn="ctr"/>
            <a:r>
              <a:rPr lang="en-GB" dirty="0" smtClean="0"/>
              <a:t>Request Kerberos Ticket to </a:t>
            </a:r>
            <a:br>
              <a:rPr lang="en-GB" dirty="0" smtClean="0"/>
            </a:br>
            <a:r>
              <a:rPr lang="en-GB" dirty="0" smtClean="0"/>
              <a:t>APP1 on behalf of user</a:t>
            </a:r>
          </a:p>
        </p:txBody>
      </p:sp>
      <p:graphicFrame>
        <p:nvGraphicFramePr>
          <p:cNvPr id="15" name="Object 2"/>
          <p:cNvGraphicFramePr>
            <a:graphicFrameLocks noChangeAspect="1"/>
          </p:cNvGraphicFramePr>
          <p:nvPr>
            <p:extLst>
              <p:ext uri="{D42A27DB-BD31-4B8C-83A1-F6EECF244321}">
                <p14:modId xmlns:p14="http://schemas.microsoft.com/office/powerpoint/2010/main" val="2067287512"/>
              </p:ext>
            </p:extLst>
          </p:nvPr>
        </p:nvGraphicFramePr>
        <p:xfrm>
          <a:off x="9139702" y="2671248"/>
          <a:ext cx="876084" cy="921821"/>
        </p:xfrm>
        <a:graphic>
          <a:graphicData uri="http://schemas.openxmlformats.org/presentationml/2006/ole">
            <mc:AlternateContent xmlns:mc="http://schemas.openxmlformats.org/markup-compatibility/2006">
              <mc:Choice xmlns:v="urn:schemas-microsoft-com:vml" Requires="v">
                <p:oleObj spid="_x0000_s28741" name="Visio" r:id="rId9" imgW="681228" imgH="955548" progId="Visio.Drawing.11">
                  <p:embed/>
                </p:oleObj>
              </mc:Choice>
              <mc:Fallback>
                <p:oleObj name="Visio" r:id="rId9" imgW="681228" imgH="955548" progId="Visio.Drawing.11">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139702" y="2671248"/>
                        <a:ext cx="876084" cy="9218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6" name="Left-Right Arrow 15"/>
          <p:cNvSpPr/>
          <p:nvPr/>
        </p:nvSpPr>
        <p:spPr bwMode="auto">
          <a:xfrm>
            <a:off x="4208570" y="3089024"/>
            <a:ext cx="4931132" cy="298702"/>
          </a:xfrm>
          <a:prstGeom prst="leftRightArrow">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36" tIns="45718" rIns="91436" bIns="45718"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GB" dirty="0" smtClean="0">
              <a:solidFill>
                <a:schemeClr val="tx1"/>
              </a:solidFill>
            </a:endParaRPr>
          </a:p>
        </p:txBody>
      </p:sp>
      <p:sp>
        <p:nvSpPr>
          <p:cNvPr id="17" name="TextBox 16"/>
          <p:cNvSpPr txBox="1"/>
          <p:nvPr/>
        </p:nvSpPr>
        <p:spPr>
          <a:xfrm>
            <a:off x="4805836" y="3393619"/>
            <a:ext cx="3795976" cy="276999"/>
          </a:xfrm>
          <a:prstGeom prst="rect">
            <a:avLst/>
          </a:prstGeom>
          <a:noFill/>
        </p:spPr>
        <p:txBody>
          <a:bodyPr wrap="none" lIns="0" tIns="0" rIns="0" bIns="0" rtlCol="0">
            <a:spAutoFit/>
          </a:bodyPr>
          <a:lstStyle/>
          <a:p>
            <a:r>
              <a:rPr lang="en-GB" dirty="0" smtClean="0"/>
              <a:t>Authenticate to APP1 using Kerberos</a:t>
            </a:r>
          </a:p>
        </p:txBody>
      </p:sp>
      <p:sp>
        <p:nvSpPr>
          <p:cNvPr id="18" name="TextBox 17"/>
          <p:cNvSpPr txBox="1"/>
          <p:nvPr/>
        </p:nvSpPr>
        <p:spPr>
          <a:xfrm>
            <a:off x="10082785" y="2534355"/>
            <a:ext cx="1705595" cy="1107996"/>
          </a:xfrm>
          <a:prstGeom prst="rect">
            <a:avLst/>
          </a:prstGeom>
          <a:noFill/>
        </p:spPr>
        <p:txBody>
          <a:bodyPr wrap="none" lIns="0" tIns="0" rIns="0" bIns="0" rtlCol="0">
            <a:spAutoFit/>
          </a:bodyPr>
          <a:lstStyle/>
          <a:p>
            <a:r>
              <a:rPr lang="en-GB" dirty="0" smtClean="0"/>
              <a:t>App1</a:t>
            </a:r>
          </a:p>
          <a:p>
            <a:r>
              <a:rPr lang="en-GB" dirty="0" smtClean="0"/>
              <a:t>Authentication &amp;</a:t>
            </a:r>
          </a:p>
          <a:p>
            <a:r>
              <a:rPr lang="en-GB" dirty="0" smtClean="0"/>
              <a:t>Authorization via</a:t>
            </a:r>
            <a:br>
              <a:rPr lang="en-GB" dirty="0" smtClean="0"/>
            </a:br>
            <a:r>
              <a:rPr lang="en-GB" dirty="0" smtClean="0"/>
              <a:t>Kerberos ticket</a:t>
            </a:r>
          </a:p>
        </p:txBody>
      </p:sp>
      <p:sp>
        <p:nvSpPr>
          <p:cNvPr id="8" name="TextBox 7"/>
          <p:cNvSpPr txBox="1"/>
          <p:nvPr/>
        </p:nvSpPr>
        <p:spPr>
          <a:xfrm>
            <a:off x="8034529" y="1475233"/>
            <a:ext cx="3244478" cy="276999"/>
          </a:xfrm>
          <a:prstGeom prst="rect">
            <a:avLst/>
          </a:prstGeom>
          <a:noFill/>
        </p:spPr>
        <p:txBody>
          <a:bodyPr wrap="none" lIns="0" tIns="0" rIns="0" bIns="0" rtlCol="0">
            <a:spAutoFit/>
          </a:bodyPr>
          <a:lstStyle/>
          <a:p>
            <a:r>
              <a:rPr lang="en-GB" dirty="0" smtClean="0"/>
              <a:t>Domain Controller running KDC</a:t>
            </a:r>
          </a:p>
        </p:txBody>
      </p:sp>
    </p:spTree>
    <p:extLst>
      <p:ext uri="{BB962C8B-B14F-4D97-AF65-F5344CB8AC3E}">
        <p14:creationId xmlns:p14="http://schemas.microsoft.com/office/powerpoint/2010/main" val="242180476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500"/>
                                        <p:tgtEl>
                                          <p:spTgt spid="9"/>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500"/>
                                        <p:tgtEl>
                                          <p:spTgt spid="12"/>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fade">
                                      <p:cBhvr>
                                        <p:cTn id="18" dur="500"/>
                                        <p:tgtEl>
                                          <p:spTgt spid="14"/>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fade">
                                      <p:cBhvr>
                                        <p:cTn id="23" dur="500"/>
                                        <p:tgtEl>
                                          <p:spTgt spid="17"/>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6"/>
                                        </p:tgtEl>
                                        <p:attrNameLst>
                                          <p:attrName>style.visibility</p:attrName>
                                        </p:attrNameLst>
                                      </p:cBhvr>
                                      <p:to>
                                        <p:strVal val="visible"/>
                                      </p:to>
                                    </p:set>
                                    <p:animEffect transition="in" filter="fade">
                                      <p:cBhvr>
                                        <p:cTn id="26"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p:bldP spid="12" grpId="0" animBg="1"/>
      <p:bldP spid="14" grpId="0"/>
      <p:bldP spid="16" grpId="0" animBg="1"/>
      <p:bldP spid="1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Kerberos Constrained Delegation (KCD)</a:t>
            </a:r>
          </a:p>
        </p:txBody>
      </p:sp>
      <p:pic>
        <p:nvPicPr>
          <p:cNvPr id="5" name="Picture 4" descr="laptop"/>
          <p:cNvPicPr>
            <a:picLocks noChangeAspect="1" noChangeArrowheads="1"/>
          </p:cNvPicPr>
          <p:nvPr/>
        </p:nvPicPr>
        <p:blipFill>
          <a:blip r:embed="rId3" cstate="print"/>
          <a:srcRect/>
          <a:stretch>
            <a:fillRect/>
          </a:stretch>
        </p:blipFill>
        <p:spPr bwMode="auto">
          <a:xfrm>
            <a:off x="1318433" y="1903004"/>
            <a:ext cx="1279255" cy="573422"/>
          </a:xfrm>
          <a:prstGeom prst="rect">
            <a:avLst/>
          </a:prstGeom>
          <a:noFill/>
          <a:ln w="9525">
            <a:noFill/>
            <a:miter lim="800000"/>
            <a:headEnd/>
            <a:tailEnd/>
          </a:ln>
        </p:spPr>
      </p:pic>
      <p:graphicFrame>
        <p:nvGraphicFramePr>
          <p:cNvPr id="6" name="Object 5"/>
          <p:cNvGraphicFramePr>
            <a:graphicFrameLocks noChangeAspect="1"/>
          </p:cNvGraphicFramePr>
          <p:nvPr>
            <p:extLst>
              <p:ext uri="{D42A27DB-BD31-4B8C-83A1-F6EECF244321}">
                <p14:modId xmlns:p14="http://schemas.microsoft.com/office/powerpoint/2010/main" val="1317604039"/>
              </p:ext>
            </p:extLst>
          </p:nvPr>
        </p:nvGraphicFramePr>
        <p:xfrm>
          <a:off x="6623857" y="1596643"/>
          <a:ext cx="939879" cy="1040953"/>
        </p:xfrm>
        <a:graphic>
          <a:graphicData uri="http://schemas.openxmlformats.org/presentationml/2006/ole">
            <mc:AlternateContent xmlns:mc="http://schemas.openxmlformats.org/markup-compatibility/2006">
              <mc:Choice xmlns:v="urn:schemas-microsoft-com:vml" Requires="v">
                <p:oleObj spid="_x0000_s29730" name="Visio" r:id="rId4" imgW="695706" imgH="947547" progId="Visio.Drawing.11">
                  <p:embed/>
                </p:oleObj>
              </mc:Choice>
              <mc:Fallback>
                <p:oleObj name="Visio" r:id="rId4" imgW="695706" imgH="947547" progId="Visio.Drawing.11">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623857" y="1596643"/>
                        <a:ext cx="939879" cy="1040953"/>
                      </a:xfrm>
                      <a:prstGeom prst="rect">
                        <a:avLst/>
                      </a:prstGeom>
                      <a:noFill/>
                      <a:ln>
                        <a:noFill/>
                      </a:ln>
                      <a:effectLst/>
                    </p:spPr>
                  </p:pic>
                </p:oleObj>
              </mc:Fallback>
            </mc:AlternateContent>
          </a:graphicData>
        </a:graphic>
      </p:graphicFrame>
      <p:sp>
        <p:nvSpPr>
          <p:cNvPr id="7" name="TextBox 6"/>
          <p:cNvSpPr txBox="1"/>
          <p:nvPr/>
        </p:nvSpPr>
        <p:spPr>
          <a:xfrm>
            <a:off x="6741342" y="1117015"/>
            <a:ext cx="615874" cy="338554"/>
          </a:xfrm>
          <a:prstGeom prst="rect">
            <a:avLst/>
          </a:prstGeom>
          <a:noFill/>
        </p:spPr>
        <p:txBody>
          <a:bodyPr wrap="none" rtlCol="0">
            <a:spAutoFit/>
          </a:bodyPr>
          <a:lstStyle/>
          <a:p>
            <a:r>
              <a:rPr lang="en-GB" sz="1600" dirty="0" smtClean="0"/>
              <a:t>KDC</a:t>
            </a:r>
            <a:endParaRPr lang="en-GB" sz="1600" dirty="0"/>
          </a:p>
        </p:txBody>
      </p:sp>
      <p:sp>
        <p:nvSpPr>
          <p:cNvPr id="8" name="TextBox 7"/>
          <p:cNvSpPr txBox="1"/>
          <p:nvPr/>
        </p:nvSpPr>
        <p:spPr>
          <a:xfrm>
            <a:off x="4205932" y="1191674"/>
            <a:ext cx="1290738" cy="338554"/>
          </a:xfrm>
          <a:prstGeom prst="rect">
            <a:avLst/>
          </a:prstGeom>
          <a:noFill/>
        </p:spPr>
        <p:txBody>
          <a:bodyPr wrap="none" rtlCol="0">
            <a:spAutoFit/>
          </a:bodyPr>
          <a:lstStyle/>
          <a:p>
            <a:r>
              <a:rPr lang="en-GB" sz="1600" dirty="0" smtClean="0"/>
              <a:t>UAG Server</a:t>
            </a:r>
            <a:endParaRPr lang="en-GB" sz="1600" dirty="0"/>
          </a:p>
        </p:txBody>
      </p:sp>
      <p:graphicFrame>
        <p:nvGraphicFramePr>
          <p:cNvPr id="9" name="Object 8"/>
          <p:cNvGraphicFramePr>
            <a:graphicFrameLocks noChangeAspect="1"/>
          </p:cNvGraphicFramePr>
          <p:nvPr>
            <p:extLst>
              <p:ext uri="{D42A27DB-BD31-4B8C-83A1-F6EECF244321}">
                <p14:modId xmlns:p14="http://schemas.microsoft.com/office/powerpoint/2010/main" val="480804758"/>
              </p:ext>
            </p:extLst>
          </p:nvPr>
        </p:nvGraphicFramePr>
        <p:xfrm>
          <a:off x="4316662" y="1562504"/>
          <a:ext cx="938166" cy="1075090"/>
        </p:xfrm>
        <a:graphic>
          <a:graphicData uri="http://schemas.openxmlformats.org/presentationml/2006/ole">
            <mc:AlternateContent xmlns:mc="http://schemas.openxmlformats.org/markup-compatibility/2006">
              <mc:Choice xmlns:v="urn:schemas-microsoft-com:vml" Requires="v">
                <p:oleObj spid="_x0000_s29731" name="Visio" r:id="rId6" imgW="681228" imgH="955548" progId="Visio.Drawing.11">
                  <p:embed/>
                </p:oleObj>
              </mc:Choice>
              <mc:Fallback>
                <p:oleObj name="Visio" r:id="rId6" imgW="681228" imgH="955548" progId="Visio.Drawing.11">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316662" y="1562504"/>
                        <a:ext cx="938166" cy="1075090"/>
                      </a:xfrm>
                      <a:prstGeom prst="rect">
                        <a:avLst/>
                      </a:prstGeom>
                      <a:noFill/>
                      <a:ln>
                        <a:noFill/>
                      </a:ln>
                    </p:spPr>
                  </p:pic>
                </p:oleObj>
              </mc:Fallback>
            </mc:AlternateContent>
          </a:graphicData>
        </a:graphic>
      </p:graphicFrame>
      <p:cxnSp>
        <p:nvCxnSpPr>
          <p:cNvPr id="10" name="Straight Connector 9"/>
          <p:cNvCxnSpPr/>
          <p:nvPr/>
        </p:nvCxnSpPr>
        <p:spPr>
          <a:xfrm flipH="1">
            <a:off x="7065357" y="2583655"/>
            <a:ext cx="3" cy="3195112"/>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flipH="1">
            <a:off x="9255225" y="2476427"/>
            <a:ext cx="3" cy="330234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flipH="1">
            <a:off x="4778331" y="2607314"/>
            <a:ext cx="3" cy="3171455"/>
          </a:xfrm>
          <a:prstGeom prst="line">
            <a:avLst/>
          </a:prstGeom>
          <a:ln w="28575"/>
        </p:spPr>
        <p:style>
          <a:lnRef idx="1">
            <a:schemeClr val="accent1"/>
          </a:lnRef>
          <a:fillRef idx="0">
            <a:schemeClr val="accent1"/>
          </a:fillRef>
          <a:effectRef idx="0">
            <a:schemeClr val="accent1"/>
          </a:effectRef>
          <a:fontRef idx="minor">
            <a:schemeClr val="tx1"/>
          </a:fontRef>
        </p:style>
      </p:cxnSp>
      <p:pic>
        <p:nvPicPr>
          <p:cNvPr id="13" name="Picture 68" descr="YellowUser"/>
          <p:cNvPicPr>
            <a:picLocks noChangeAspect="1" noChangeArrowheads="1"/>
          </p:cNvPicPr>
          <p:nvPr/>
        </p:nvPicPr>
        <p:blipFill>
          <a:blip r:embed="rId8">
            <a:clrChange>
              <a:clrFrom>
                <a:srgbClr val="08369A"/>
              </a:clrFrom>
              <a:clrTo>
                <a:srgbClr val="08369A">
                  <a:alpha val="0"/>
                </a:srgbClr>
              </a:clrTo>
            </a:clrChange>
            <a:duotone>
              <a:prstClr val="black"/>
              <a:schemeClr val="accent3">
                <a:tint val="45000"/>
                <a:satMod val="400000"/>
              </a:schemeClr>
            </a:duotone>
          </a:blip>
          <a:srcRect/>
          <a:stretch>
            <a:fillRect/>
          </a:stretch>
        </p:blipFill>
        <p:spPr bwMode="auto">
          <a:xfrm>
            <a:off x="1760361" y="1411005"/>
            <a:ext cx="763874" cy="492001"/>
          </a:xfrm>
          <a:prstGeom prst="rect">
            <a:avLst/>
          </a:prstGeom>
          <a:noFill/>
        </p:spPr>
      </p:pic>
      <p:sp>
        <p:nvSpPr>
          <p:cNvPr id="14" name="TextBox 13"/>
          <p:cNvSpPr txBox="1"/>
          <p:nvPr/>
        </p:nvSpPr>
        <p:spPr>
          <a:xfrm>
            <a:off x="2031479" y="1138443"/>
            <a:ext cx="572273" cy="338554"/>
          </a:xfrm>
          <a:prstGeom prst="rect">
            <a:avLst/>
          </a:prstGeom>
          <a:noFill/>
        </p:spPr>
        <p:txBody>
          <a:bodyPr wrap="none" rtlCol="0">
            <a:spAutoFit/>
          </a:bodyPr>
          <a:lstStyle/>
          <a:p>
            <a:r>
              <a:rPr lang="en-GB" sz="1600" dirty="0" smtClean="0"/>
              <a:t>Tom</a:t>
            </a:r>
            <a:endParaRPr lang="en-GB" sz="1600" dirty="0"/>
          </a:p>
        </p:txBody>
      </p:sp>
      <p:cxnSp>
        <p:nvCxnSpPr>
          <p:cNvPr id="15" name="Straight Arrow Connector 14"/>
          <p:cNvCxnSpPr/>
          <p:nvPr/>
        </p:nvCxnSpPr>
        <p:spPr>
          <a:xfrm>
            <a:off x="4795966" y="4631922"/>
            <a:ext cx="2269388" cy="0"/>
          </a:xfrm>
          <a:prstGeom prst="straightConnector1">
            <a:avLst/>
          </a:prstGeom>
          <a:ln w="28575">
            <a:solidFill>
              <a:schemeClr val="accent1"/>
            </a:solidFill>
            <a:tailEnd type="arrow"/>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p:nvPr/>
        </p:nvCxnSpPr>
        <p:spPr>
          <a:xfrm flipH="1">
            <a:off x="4778331" y="3661736"/>
            <a:ext cx="2287023" cy="0"/>
          </a:xfrm>
          <a:prstGeom prst="straightConnector1">
            <a:avLst/>
          </a:prstGeom>
          <a:ln w="28575">
            <a:solidFill>
              <a:schemeClr val="accent1"/>
            </a:solidFill>
            <a:tailEnd type="arrow"/>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a:off x="4778328" y="3389508"/>
            <a:ext cx="2287026" cy="0"/>
          </a:xfrm>
          <a:prstGeom prst="straightConnector1">
            <a:avLst/>
          </a:prstGeom>
          <a:ln w="28575">
            <a:solidFill>
              <a:schemeClr val="accent1"/>
            </a:solidFill>
            <a:tailEnd type="arrow"/>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p:nvPr/>
        </p:nvCxnSpPr>
        <p:spPr>
          <a:xfrm>
            <a:off x="4778332" y="5492056"/>
            <a:ext cx="4450333" cy="0"/>
          </a:xfrm>
          <a:prstGeom prst="straightConnector1">
            <a:avLst/>
          </a:prstGeom>
          <a:ln w="28575">
            <a:solidFill>
              <a:schemeClr val="accent1"/>
            </a:solidFill>
            <a:tailEnd type="arrow"/>
          </a:ln>
        </p:spPr>
        <p:style>
          <a:lnRef idx="1">
            <a:schemeClr val="accent1"/>
          </a:lnRef>
          <a:fillRef idx="0">
            <a:schemeClr val="accent1"/>
          </a:fillRef>
          <a:effectRef idx="0">
            <a:schemeClr val="accent1"/>
          </a:effectRef>
          <a:fontRef idx="minor">
            <a:schemeClr val="tx1"/>
          </a:fontRef>
        </p:style>
      </p:cxnSp>
      <p:grpSp>
        <p:nvGrpSpPr>
          <p:cNvPr id="20" name="Group 19"/>
          <p:cNvGrpSpPr/>
          <p:nvPr/>
        </p:nvGrpSpPr>
        <p:grpSpPr>
          <a:xfrm>
            <a:off x="5555778" y="3485080"/>
            <a:ext cx="595035" cy="353317"/>
            <a:chOff x="3902195" y="4640023"/>
            <a:chExt cx="687953" cy="682104"/>
          </a:xfrm>
        </p:grpSpPr>
        <p:sp>
          <p:nvSpPr>
            <p:cNvPr id="40" name="Folded Corner 39"/>
            <p:cNvSpPr/>
            <p:nvPr/>
          </p:nvSpPr>
          <p:spPr>
            <a:xfrm flipV="1">
              <a:off x="3986219" y="4641901"/>
              <a:ext cx="585781" cy="680226"/>
            </a:xfrm>
            <a:prstGeom prst="foldedCorner">
              <a:avLst>
                <a:gd name="adj" fmla="val 32236"/>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lang="en-GB" sz="1600" dirty="0">
                <a:solidFill>
                  <a:schemeClr val="bg1"/>
                </a:solidFill>
              </a:endParaRPr>
            </a:p>
          </p:txBody>
        </p:sp>
        <p:sp>
          <p:nvSpPr>
            <p:cNvPr id="41" name="TextBox 40"/>
            <p:cNvSpPr txBox="1"/>
            <p:nvPr/>
          </p:nvSpPr>
          <p:spPr>
            <a:xfrm>
              <a:off x="3902195" y="4640023"/>
              <a:ext cx="687953" cy="653603"/>
            </a:xfrm>
            <a:prstGeom prst="rect">
              <a:avLst/>
            </a:prstGeom>
          </p:spPr>
          <p:txBody>
            <a:bodyPr wrap="none" rtlCol="0">
              <a:spAutoFit/>
            </a:bodyPr>
            <a:lstStyle/>
            <a:p>
              <a:r>
                <a:rPr lang="en-GB" sz="1600" dirty="0" smtClean="0">
                  <a:solidFill>
                    <a:schemeClr val="bg1"/>
                  </a:solidFill>
                </a:rPr>
                <a:t>TGT</a:t>
              </a:r>
            </a:p>
          </p:txBody>
        </p:sp>
        <p:sp>
          <p:nvSpPr>
            <p:cNvPr id="42" name="Rounded Rectangle 41"/>
            <p:cNvSpPr/>
            <p:nvPr/>
          </p:nvSpPr>
          <p:spPr>
            <a:xfrm>
              <a:off x="4382263" y="5166680"/>
              <a:ext cx="180020" cy="155446"/>
            </a:xfrm>
            <a:prstGeom prst="round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GB" sz="1600">
                <a:solidFill>
                  <a:schemeClr val="bg1"/>
                </a:solidFill>
              </a:endParaRPr>
            </a:p>
          </p:txBody>
        </p:sp>
      </p:grpSp>
      <p:grpSp>
        <p:nvGrpSpPr>
          <p:cNvPr id="21" name="Group 20"/>
          <p:cNvGrpSpPr/>
          <p:nvPr/>
        </p:nvGrpSpPr>
        <p:grpSpPr>
          <a:xfrm>
            <a:off x="7943559" y="5329882"/>
            <a:ext cx="651140" cy="353317"/>
            <a:chOff x="3902195" y="4640023"/>
            <a:chExt cx="752817" cy="682104"/>
          </a:xfrm>
        </p:grpSpPr>
        <p:sp>
          <p:nvSpPr>
            <p:cNvPr id="37" name="Folded Corner 36"/>
            <p:cNvSpPr/>
            <p:nvPr/>
          </p:nvSpPr>
          <p:spPr>
            <a:xfrm flipV="1">
              <a:off x="3986219" y="4641901"/>
              <a:ext cx="585781" cy="680226"/>
            </a:xfrm>
            <a:prstGeom prst="foldedCorner">
              <a:avLst>
                <a:gd name="adj" fmla="val 32236"/>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en-GB" sz="1600" dirty="0">
                <a:solidFill>
                  <a:schemeClr val="bg1"/>
                </a:solidFill>
              </a:endParaRPr>
            </a:p>
          </p:txBody>
        </p:sp>
        <p:sp>
          <p:nvSpPr>
            <p:cNvPr id="38" name="TextBox 37"/>
            <p:cNvSpPr txBox="1"/>
            <p:nvPr/>
          </p:nvSpPr>
          <p:spPr>
            <a:xfrm>
              <a:off x="3902195" y="4640023"/>
              <a:ext cx="752817" cy="653603"/>
            </a:xfrm>
            <a:prstGeom prst="rect">
              <a:avLst/>
            </a:prstGeom>
          </p:spPr>
          <p:txBody>
            <a:bodyPr wrap="none" rtlCol="0">
              <a:spAutoFit/>
            </a:bodyPr>
            <a:lstStyle/>
            <a:p>
              <a:r>
                <a:rPr lang="en-GB" sz="1600" dirty="0" smtClean="0">
                  <a:solidFill>
                    <a:schemeClr val="bg1"/>
                  </a:solidFill>
                </a:rPr>
                <a:t>K-ST</a:t>
              </a:r>
            </a:p>
          </p:txBody>
        </p:sp>
        <p:sp>
          <p:nvSpPr>
            <p:cNvPr id="39" name="Rounded Rectangle 38"/>
            <p:cNvSpPr/>
            <p:nvPr/>
          </p:nvSpPr>
          <p:spPr>
            <a:xfrm>
              <a:off x="4382263" y="5166680"/>
              <a:ext cx="180020" cy="155446"/>
            </a:xfrm>
            <a:prstGeom prst="round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GB" sz="1600">
                <a:solidFill>
                  <a:schemeClr val="bg1"/>
                </a:solidFill>
              </a:endParaRPr>
            </a:p>
          </p:txBody>
        </p:sp>
      </p:grpSp>
      <p:cxnSp>
        <p:nvCxnSpPr>
          <p:cNvPr id="23" name="Straight Arrow Connector 22"/>
          <p:cNvCxnSpPr>
            <a:stCxn id="5" idx="3"/>
          </p:cNvCxnSpPr>
          <p:nvPr/>
        </p:nvCxnSpPr>
        <p:spPr>
          <a:xfrm>
            <a:off x="2597687" y="2189715"/>
            <a:ext cx="1694871" cy="0"/>
          </a:xfrm>
          <a:prstGeom prst="straightConnector1">
            <a:avLst/>
          </a:prstGeom>
          <a:ln w="28575">
            <a:tailEnd type="arrow"/>
          </a:ln>
        </p:spPr>
        <p:style>
          <a:lnRef idx="1">
            <a:schemeClr val="accent1"/>
          </a:lnRef>
          <a:fillRef idx="0">
            <a:schemeClr val="accent1"/>
          </a:fillRef>
          <a:effectRef idx="0">
            <a:schemeClr val="accent1"/>
          </a:effectRef>
          <a:fontRef idx="minor">
            <a:schemeClr val="tx1"/>
          </a:fontRef>
        </p:style>
      </p:cxnSp>
      <p:grpSp>
        <p:nvGrpSpPr>
          <p:cNvPr id="24" name="Group 87"/>
          <p:cNvGrpSpPr/>
          <p:nvPr/>
        </p:nvGrpSpPr>
        <p:grpSpPr>
          <a:xfrm>
            <a:off x="8610632" y="1382532"/>
            <a:ext cx="1289188" cy="1255065"/>
            <a:chOff x="6140347" y="807523"/>
            <a:chExt cx="1073253" cy="1415121"/>
          </a:xfrm>
        </p:grpSpPr>
        <p:pic>
          <p:nvPicPr>
            <p:cNvPr id="35" name="Picture 21" descr="exchange"/>
            <p:cNvPicPr>
              <a:picLocks noChangeAspect="1" noChangeArrowheads="1"/>
            </p:cNvPicPr>
            <p:nvPr/>
          </p:nvPicPr>
          <p:blipFill>
            <a:blip r:embed="rId9">
              <a:clrChange>
                <a:clrFrom>
                  <a:srgbClr val="08369A"/>
                </a:clrFrom>
                <a:clrTo>
                  <a:srgbClr val="08369A">
                    <a:alpha val="0"/>
                  </a:srgbClr>
                </a:clrTo>
              </a:clrChange>
            </a:blip>
            <a:srcRect/>
            <a:stretch>
              <a:fillRect/>
            </a:stretch>
          </p:blipFill>
          <p:spPr bwMode="auto">
            <a:xfrm>
              <a:off x="6140347" y="807523"/>
              <a:ext cx="1073253" cy="1354302"/>
            </a:xfrm>
            <a:prstGeom prst="rect">
              <a:avLst/>
            </a:prstGeom>
            <a:noFill/>
            <a:ln w="9525">
              <a:noFill/>
              <a:miter lim="800000"/>
              <a:headEnd/>
              <a:tailEnd/>
            </a:ln>
          </p:spPr>
        </p:pic>
        <p:pic>
          <p:nvPicPr>
            <p:cNvPr id="36" name="Picture 22" descr="Blue Embossed Cylinder"/>
            <p:cNvPicPr>
              <a:picLocks noChangeAspect="1" noChangeArrowheads="1"/>
            </p:cNvPicPr>
            <p:nvPr/>
          </p:nvPicPr>
          <p:blipFill>
            <a:blip r:embed="rId10" cstate="print"/>
            <a:srcRect/>
            <a:stretch>
              <a:fillRect/>
            </a:stretch>
          </p:blipFill>
          <p:spPr bwMode="auto">
            <a:xfrm>
              <a:off x="6441147" y="1413164"/>
              <a:ext cx="652462" cy="809480"/>
            </a:xfrm>
            <a:prstGeom prst="rect">
              <a:avLst/>
            </a:prstGeom>
            <a:noFill/>
            <a:ln w="9525">
              <a:noFill/>
              <a:miter lim="800000"/>
              <a:headEnd/>
              <a:tailEnd/>
            </a:ln>
          </p:spPr>
        </p:pic>
      </p:grpSp>
      <p:sp>
        <p:nvSpPr>
          <p:cNvPr id="25" name="TextBox 24"/>
          <p:cNvSpPr txBox="1"/>
          <p:nvPr/>
        </p:nvSpPr>
        <p:spPr>
          <a:xfrm>
            <a:off x="8644104" y="1117015"/>
            <a:ext cx="1245854" cy="338554"/>
          </a:xfrm>
          <a:prstGeom prst="rect">
            <a:avLst/>
          </a:prstGeom>
          <a:noFill/>
        </p:spPr>
        <p:txBody>
          <a:bodyPr wrap="none" rtlCol="0">
            <a:spAutoFit/>
          </a:bodyPr>
          <a:lstStyle/>
          <a:p>
            <a:r>
              <a:rPr lang="en-GB" sz="1600" dirty="0" smtClean="0"/>
              <a:t>Data server</a:t>
            </a:r>
            <a:endParaRPr lang="en-GB" sz="1600" dirty="0"/>
          </a:p>
        </p:txBody>
      </p:sp>
      <p:sp>
        <p:nvSpPr>
          <p:cNvPr id="26" name="TextBox 25"/>
          <p:cNvSpPr txBox="1"/>
          <p:nvPr/>
        </p:nvSpPr>
        <p:spPr>
          <a:xfrm>
            <a:off x="2268221" y="2206218"/>
            <a:ext cx="2154629" cy="338554"/>
          </a:xfrm>
          <a:prstGeom prst="rect">
            <a:avLst/>
          </a:prstGeom>
          <a:noFill/>
        </p:spPr>
        <p:txBody>
          <a:bodyPr wrap="none" rtlCol="0">
            <a:spAutoFit/>
          </a:bodyPr>
          <a:lstStyle/>
          <a:p>
            <a:pPr algn="ctr"/>
            <a:r>
              <a:rPr lang="en-GB" sz="1600" dirty="0" smtClean="0"/>
              <a:t>Claims Authentication</a:t>
            </a:r>
          </a:p>
        </p:txBody>
      </p:sp>
      <p:sp>
        <p:nvSpPr>
          <p:cNvPr id="27" name="TextBox 26"/>
          <p:cNvSpPr txBox="1"/>
          <p:nvPr/>
        </p:nvSpPr>
        <p:spPr>
          <a:xfrm>
            <a:off x="4722942" y="2849088"/>
            <a:ext cx="2396810" cy="584775"/>
          </a:xfrm>
          <a:prstGeom prst="rect">
            <a:avLst/>
          </a:prstGeom>
          <a:noFill/>
        </p:spPr>
        <p:txBody>
          <a:bodyPr wrap="none" rtlCol="0">
            <a:spAutoFit/>
          </a:bodyPr>
          <a:lstStyle/>
          <a:p>
            <a:pPr algn="ctr"/>
            <a:r>
              <a:rPr lang="en-GB" sz="1600" dirty="0" smtClean="0"/>
              <a:t>Request Kerberos token</a:t>
            </a:r>
            <a:br>
              <a:rPr lang="en-GB" sz="1600" dirty="0" smtClean="0"/>
            </a:br>
            <a:r>
              <a:rPr lang="en-GB" sz="1600" dirty="0" smtClean="0"/>
              <a:t>with user’s identity</a:t>
            </a:r>
          </a:p>
        </p:txBody>
      </p:sp>
      <p:sp>
        <p:nvSpPr>
          <p:cNvPr id="28" name="TextBox 27"/>
          <p:cNvSpPr txBox="1"/>
          <p:nvPr/>
        </p:nvSpPr>
        <p:spPr>
          <a:xfrm>
            <a:off x="4843170" y="4120801"/>
            <a:ext cx="2156360" cy="584775"/>
          </a:xfrm>
          <a:prstGeom prst="rect">
            <a:avLst/>
          </a:prstGeom>
          <a:noFill/>
        </p:spPr>
        <p:txBody>
          <a:bodyPr wrap="none" rtlCol="0">
            <a:spAutoFit/>
          </a:bodyPr>
          <a:lstStyle/>
          <a:p>
            <a:pPr algn="ctr"/>
            <a:r>
              <a:rPr lang="en-GB" sz="1600" dirty="0" smtClean="0"/>
              <a:t>Request Kerberos ST</a:t>
            </a:r>
            <a:br>
              <a:rPr lang="en-GB" sz="1600" dirty="0" smtClean="0"/>
            </a:br>
            <a:r>
              <a:rPr lang="en-GB" sz="1600" dirty="0" smtClean="0"/>
              <a:t>with user’s identity</a:t>
            </a:r>
          </a:p>
        </p:txBody>
      </p:sp>
      <p:cxnSp>
        <p:nvCxnSpPr>
          <p:cNvPr id="29" name="Straight Arrow Connector 28"/>
          <p:cNvCxnSpPr/>
          <p:nvPr/>
        </p:nvCxnSpPr>
        <p:spPr>
          <a:xfrm flipH="1">
            <a:off x="4778331" y="5028686"/>
            <a:ext cx="2287023" cy="0"/>
          </a:xfrm>
          <a:prstGeom prst="straightConnector1">
            <a:avLst/>
          </a:prstGeom>
          <a:ln w="28575">
            <a:solidFill>
              <a:schemeClr val="accent1"/>
            </a:solidFill>
            <a:tailEnd type="arrow"/>
          </a:ln>
        </p:spPr>
        <p:style>
          <a:lnRef idx="1">
            <a:schemeClr val="accent1"/>
          </a:lnRef>
          <a:fillRef idx="0">
            <a:schemeClr val="accent1"/>
          </a:fillRef>
          <a:effectRef idx="0">
            <a:schemeClr val="accent1"/>
          </a:effectRef>
          <a:fontRef idx="minor">
            <a:schemeClr val="tx1"/>
          </a:fontRef>
        </p:style>
      </p:cxnSp>
      <p:grpSp>
        <p:nvGrpSpPr>
          <p:cNvPr id="30" name="Group 29"/>
          <p:cNvGrpSpPr/>
          <p:nvPr/>
        </p:nvGrpSpPr>
        <p:grpSpPr>
          <a:xfrm>
            <a:off x="5608445" y="4796591"/>
            <a:ext cx="651140" cy="353317"/>
            <a:chOff x="3902195" y="4640023"/>
            <a:chExt cx="752817" cy="682104"/>
          </a:xfrm>
        </p:grpSpPr>
        <p:sp>
          <p:nvSpPr>
            <p:cNvPr id="32" name="Folded Corner 31"/>
            <p:cNvSpPr/>
            <p:nvPr/>
          </p:nvSpPr>
          <p:spPr>
            <a:xfrm flipV="1">
              <a:off x="3986219" y="4641901"/>
              <a:ext cx="585781" cy="680226"/>
            </a:xfrm>
            <a:prstGeom prst="foldedCorner">
              <a:avLst>
                <a:gd name="adj" fmla="val 32236"/>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en-GB" sz="1600" dirty="0">
                <a:solidFill>
                  <a:schemeClr val="bg1"/>
                </a:solidFill>
              </a:endParaRPr>
            </a:p>
          </p:txBody>
        </p:sp>
        <p:sp>
          <p:nvSpPr>
            <p:cNvPr id="33" name="TextBox 32"/>
            <p:cNvSpPr txBox="1"/>
            <p:nvPr/>
          </p:nvSpPr>
          <p:spPr>
            <a:xfrm>
              <a:off x="3902195" y="4640023"/>
              <a:ext cx="752817" cy="653603"/>
            </a:xfrm>
            <a:prstGeom prst="rect">
              <a:avLst/>
            </a:prstGeom>
          </p:spPr>
          <p:txBody>
            <a:bodyPr wrap="none" rtlCol="0">
              <a:spAutoFit/>
            </a:bodyPr>
            <a:lstStyle/>
            <a:p>
              <a:r>
                <a:rPr lang="en-GB" sz="1600" dirty="0" smtClean="0">
                  <a:solidFill>
                    <a:schemeClr val="bg1"/>
                  </a:solidFill>
                </a:rPr>
                <a:t>K-ST</a:t>
              </a:r>
            </a:p>
          </p:txBody>
        </p:sp>
        <p:sp>
          <p:nvSpPr>
            <p:cNvPr id="34" name="Rounded Rectangle 33"/>
            <p:cNvSpPr/>
            <p:nvPr/>
          </p:nvSpPr>
          <p:spPr>
            <a:xfrm>
              <a:off x="4382263" y="5166680"/>
              <a:ext cx="180020" cy="155446"/>
            </a:xfrm>
            <a:prstGeom prst="round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GB" sz="1600">
                <a:solidFill>
                  <a:schemeClr val="bg1"/>
                </a:solidFill>
              </a:endParaRPr>
            </a:p>
          </p:txBody>
        </p:sp>
      </p:grpSp>
      <p:sp>
        <p:nvSpPr>
          <p:cNvPr id="31" name="TextBox 30"/>
          <p:cNvSpPr txBox="1"/>
          <p:nvPr/>
        </p:nvSpPr>
        <p:spPr>
          <a:xfrm>
            <a:off x="7389370" y="4927476"/>
            <a:ext cx="1782860" cy="338554"/>
          </a:xfrm>
          <a:prstGeom prst="rect">
            <a:avLst/>
          </a:prstGeom>
          <a:noFill/>
        </p:spPr>
        <p:txBody>
          <a:bodyPr wrap="none" rtlCol="0">
            <a:spAutoFit/>
          </a:bodyPr>
          <a:lstStyle/>
          <a:p>
            <a:r>
              <a:rPr lang="en-GB" sz="1600" dirty="0" smtClean="0"/>
              <a:t>Impersonate user</a:t>
            </a:r>
          </a:p>
        </p:txBody>
      </p:sp>
      <p:sp>
        <p:nvSpPr>
          <p:cNvPr id="43" name="TextBox 42"/>
          <p:cNvSpPr txBox="1"/>
          <p:nvPr/>
        </p:nvSpPr>
        <p:spPr>
          <a:xfrm>
            <a:off x="454809" y="3838396"/>
            <a:ext cx="3230821" cy="492443"/>
          </a:xfrm>
          <a:prstGeom prst="rect">
            <a:avLst/>
          </a:prstGeom>
          <a:noFill/>
        </p:spPr>
        <p:txBody>
          <a:bodyPr wrap="none" lIns="0" tIns="0" rIns="0" bIns="0" rtlCol="0">
            <a:spAutoFit/>
          </a:bodyPr>
          <a:lstStyle/>
          <a:p>
            <a:pPr algn="ctr"/>
            <a:r>
              <a:rPr lang="en-AU" sz="1600" dirty="0" smtClean="0"/>
              <a:t>Uses: Kerberos </a:t>
            </a:r>
            <a:r>
              <a:rPr lang="en-AU" sz="1600" dirty="0"/>
              <a:t>extension </a:t>
            </a:r>
            <a:endParaRPr lang="en-AU" sz="1600" dirty="0" smtClean="0"/>
          </a:p>
          <a:p>
            <a:r>
              <a:rPr lang="en-AU" sz="1600" dirty="0" smtClean="0"/>
              <a:t>Service-for-User-to-Self </a:t>
            </a:r>
            <a:r>
              <a:rPr lang="en-AU" sz="1600" dirty="0"/>
              <a:t>(S4U2Self)</a:t>
            </a:r>
            <a:endParaRPr lang="en-GB" sz="1600" dirty="0" smtClean="0"/>
          </a:p>
        </p:txBody>
      </p:sp>
    </p:spTree>
    <p:extLst>
      <p:ext uri="{BB962C8B-B14F-4D97-AF65-F5344CB8AC3E}">
        <p14:creationId xmlns:p14="http://schemas.microsoft.com/office/powerpoint/2010/main" val="119305271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500"/>
                                        <p:tgtEl>
                                          <p:spTgt spid="26"/>
                                        </p:tgtEl>
                                      </p:cBhvr>
                                    </p:animEffect>
                                  </p:childTnLst>
                                </p:cTn>
                              </p:par>
                              <p:par>
                                <p:cTn id="8" presetID="10" presetClass="entr" presetSubtype="0" fill="hold" nodeType="withEffect">
                                  <p:stCondLst>
                                    <p:cond delay="0"/>
                                  </p:stCondLst>
                                  <p:childTnLst>
                                    <p:set>
                                      <p:cBhvr>
                                        <p:cTn id="9" dur="1" fill="hold">
                                          <p:stCondLst>
                                            <p:cond delay="0"/>
                                          </p:stCondLst>
                                        </p:cTn>
                                        <p:tgtEl>
                                          <p:spTgt spid="23"/>
                                        </p:tgtEl>
                                        <p:attrNameLst>
                                          <p:attrName>style.visibility</p:attrName>
                                        </p:attrNameLst>
                                      </p:cBhvr>
                                      <p:to>
                                        <p:strVal val="visible"/>
                                      </p:to>
                                    </p:set>
                                    <p:animEffect transition="in" filter="fade">
                                      <p:cBhvr>
                                        <p:cTn id="10" dur="500"/>
                                        <p:tgtEl>
                                          <p:spTgt spid="23"/>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fade">
                                      <p:cBhvr>
                                        <p:cTn id="15" dur="500"/>
                                        <p:tgtEl>
                                          <p:spTgt spid="17"/>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27"/>
                                        </p:tgtEl>
                                        <p:attrNameLst>
                                          <p:attrName>style.visibility</p:attrName>
                                        </p:attrNameLst>
                                      </p:cBhvr>
                                      <p:to>
                                        <p:strVal val="visible"/>
                                      </p:to>
                                    </p:set>
                                    <p:animEffect transition="in" filter="fade">
                                      <p:cBhvr>
                                        <p:cTn id="18" dur="500"/>
                                        <p:tgtEl>
                                          <p:spTgt spid="27"/>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500"/>
                                        <p:tgtEl>
                                          <p:spTgt spid="16"/>
                                        </p:tgtEl>
                                      </p:cBhvr>
                                    </p:animEffect>
                                  </p:childTnLst>
                                </p:cTn>
                              </p:par>
                              <p:par>
                                <p:cTn id="24" presetID="10" presetClass="entr" presetSubtype="0" fill="hold" nodeType="withEffect">
                                  <p:stCondLst>
                                    <p:cond delay="0"/>
                                  </p:stCondLst>
                                  <p:childTnLst>
                                    <p:set>
                                      <p:cBhvr>
                                        <p:cTn id="25" dur="1" fill="hold">
                                          <p:stCondLst>
                                            <p:cond delay="0"/>
                                          </p:stCondLst>
                                        </p:cTn>
                                        <p:tgtEl>
                                          <p:spTgt spid="20"/>
                                        </p:tgtEl>
                                        <p:attrNameLst>
                                          <p:attrName>style.visibility</p:attrName>
                                        </p:attrNameLst>
                                      </p:cBhvr>
                                      <p:to>
                                        <p:strVal val="visible"/>
                                      </p:to>
                                    </p:set>
                                    <p:animEffect transition="in" filter="fade">
                                      <p:cBhvr>
                                        <p:cTn id="26" dur="500"/>
                                        <p:tgtEl>
                                          <p:spTgt spid="20"/>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fade">
                                      <p:cBhvr>
                                        <p:cTn id="31" dur="500"/>
                                        <p:tgtEl>
                                          <p:spTgt spid="15"/>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28"/>
                                        </p:tgtEl>
                                        <p:attrNameLst>
                                          <p:attrName>style.visibility</p:attrName>
                                        </p:attrNameLst>
                                      </p:cBhvr>
                                      <p:to>
                                        <p:strVal val="visible"/>
                                      </p:to>
                                    </p:set>
                                    <p:animEffect transition="in" filter="fade">
                                      <p:cBhvr>
                                        <p:cTn id="34" dur="500"/>
                                        <p:tgtEl>
                                          <p:spTgt spid="28"/>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nodeType="clickEffect">
                                  <p:stCondLst>
                                    <p:cond delay="0"/>
                                  </p:stCondLst>
                                  <p:childTnLst>
                                    <p:set>
                                      <p:cBhvr>
                                        <p:cTn id="38" dur="1" fill="hold">
                                          <p:stCondLst>
                                            <p:cond delay="0"/>
                                          </p:stCondLst>
                                        </p:cTn>
                                        <p:tgtEl>
                                          <p:spTgt spid="29"/>
                                        </p:tgtEl>
                                        <p:attrNameLst>
                                          <p:attrName>style.visibility</p:attrName>
                                        </p:attrNameLst>
                                      </p:cBhvr>
                                      <p:to>
                                        <p:strVal val="visible"/>
                                      </p:to>
                                    </p:set>
                                    <p:animEffect transition="in" filter="fade">
                                      <p:cBhvr>
                                        <p:cTn id="39" dur="500"/>
                                        <p:tgtEl>
                                          <p:spTgt spid="29"/>
                                        </p:tgtEl>
                                      </p:cBhvr>
                                    </p:animEffect>
                                  </p:childTnLst>
                                </p:cTn>
                              </p:par>
                              <p:par>
                                <p:cTn id="40" presetID="10" presetClass="entr" presetSubtype="0" fill="hold" nodeType="withEffect">
                                  <p:stCondLst>
                                    <p:cond delay="0"/>
                                  </p:stCondLst>
                                  <p:childTnLst>
                                    <p:set>
                                      <p:cBhvr>
                                        <p:cTn id="41" dur="1" fill="hold">
                                          <p:stCondLst>
                                            <p:cond delay="0"/>
                                          </p:stCondLst>
                                        </p:cTn>
                                        <p:tgtEl>
                                          <p:spTgt spid="30"/>
                                        </p:tgtEl>
                                        <p:attrNameLst>
                                          <p:attrName>style.visibility</p:attrName>
                                        </p:attrNameLst>
                                      </p:cBhvr>
                                      <p:to>
                                        <p:strVal val="visible"/>
                                      </p:to>
                                    </p:set>
                                    <p:animEffect transition="in" filter="fade">
                                      <p:cBhvr>
                                        <p:cTn id="42" dur="500"/>
                                        <p:tgtEl>
                                          <p:spTgt spid="30"/>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19"/>
                                        </p:tgtEl>
                                        <p:attrNameLst>
                                          <p:attrName>style.visibility</p:attrName>
                                        </p:attrNameLst>
                                      </p:cBhvr>
                                      <p:to>
                                        <p:strVal val="visible"/>
                                      </p:to>
                                    </p:set>
                                    <p:animEffect transition="in" filter="fade">
                                      <p:cBhvr>
                                        <p:cTn id="47" dur="500"/>
                                        <p:tgtEl>
                                          <p:spTgt spid="19"/>
                                        </p:tgtEl>
                                      </p:cBhvr>
                                    </p:animEffect>
                                  </p:childTnLst>
                                </p:cTn>
                              </p:par>
                              <p:par>
                                <p:cTn id="48" presetID="10" presetClass="entr" presetSubtype="0" fill="hold" nodeType="withEffect">
                                  <p:stCondLst>
                                    <p:cond delay="0"/>
                                  </p:stCondLst>
                                  <p:childTnLst>
                                    <p:set>
                                      <p:cBhvr>
                                        <p:cTn id="49" dur="1" fill="hold">
                                          <p:stCondLst>
                                            <p:cond delay="0"/>
                                          </p:stCondLst>
                                        </p:cTn>
                                        <p:tgtEl>
                                          <p:spTgt spid="21"/>
                                        </p:tgtEl>
                                        <p:attrNameLst>
                                          <p:attrName>style.visibility</p:attrName>
                                        </p:attrNameLst>
                                      </p:cBhvr>
                                      <p:to>
                                        <p:strVal val="visible"/>
                                      </p:to>
                                    </p:set>
                                    <p:animEffect transition="in" filter="fade">
                                      <p:cBhvr>
                                        <p:cTn id="50" dur="500"/>
                                        <p:tgtEl>
                                          <p:spTgt spid="21"/>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31"/>
                                        </p:tgtEl>
                                        <p:attrNameLst>
                                          <p:attrName>style.visibility</p:attrName>
                                        </p:attrNameLst>
                                      </p:cBhvr>
                                      <p:to>
                                        <p:strVal val="visible"/>
                                      </p:to>
                                    </p:set>
                                    <p:animEffect transition="in" filter="fade">
                                      <p:cBhvr>
                                        <p:cTn id="53" dur="500"/>
                                        <p:tgtEl>
                                          <p:spTgt spid="31"/>
                                        </p:tgtEl>
                                      </p:cBhvr>
                                    </p:animEffect>
                                  </p:childTnLst>
                                </p:cTn>
                              </p:par>
                            </p:childTnLst>
                          </p:cTn>
                        </p:par>
                      </p:childTnLst>
                    </p:cTn>
                  </p:par>
                  <p:par>
                    <p:cTn id="54" fill="hold">
                      <p:stCondLst>
                        <p:cond delay="indefinite"/>
                      </p:stCondLst>
                      <p:childTnLst>
                        <p:par>
                          <p:cTn id="55" fill="hold">
                            <p:stCondLst>
                              <p:cond delay="0"/>
                            </p:stCondLst>
                            <p:childTnLst>
                              <p:par>
                                <p:cTn id="56" presetID="10" presetClass="entr" presetSubtype="0" fill="hold" grpId="0" nodeType="clickEffect">
                                  <p:stCondLst>
                                    <p:cond delay="0"/>
                                  </p:stCondLst>
                                  <p:childTnLst>
                                    <p:set>
                                      <p:cBhvr>
                                        <p:cTn id="57" dur="1" fill="hold">
                                          <p:stCondLst>
                                            <p:cond delay="0"/>
                                          </p:stCondLst>
                                        </p:cTn>
                                        <p:tgtEl>
                                          <p:spTgt spid="43"/>
                                        </p:tgtEl>
                                        <p:attrNameLst>
                                          <p:attrName>style.visibility</p:attrName>
                                        </p:attrNameLst>
                                      </p:cBhvr>
                                      <p:to>
                                        <p:strVal val="visible"/>
                                      </p:to>
                                    </p:set>
                                    <p:animEffect transition="in" filter="fade">
                                      <p:cBhvr>
                                        <p:cTn id="58"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28" grpId="0"/>
      <p:bldP spid="31" grpId="0"/>
      <p:bldP spid="4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AD UAG Server Object</a:t>
            </a:r>
            <a:endParaRPr lang="en-GB" dirty="0"/>
          </a:p>
        </p:txBody>
      </p:sp>
      <p:sp>
        <p:nvSpPr>
          <p:cNvPr id="5" name="Content Placeholder 4"/>
          <p:cNvSpPr>
            <a:spLocks noGrp="1"/>
          </p:cNvSpPr>
          <p:nvPr>
            <p:ph sz="half" idx="1"/>
          </p:nvPr>
        </p:nvSpPr>
        <p:spPr>
          <a:xfrm>
            <a:off x="6181725" y="1447800"/>
            <a:ext cx="5486400" cy="2499146"/>
          </a:xfrm>
        </p:spPr>
        <p:txBody>
          <a:bodyPr/>
          <a:lstStyle/>
          <a:p>
            <a:r>
              <a:rPr lang="en-GB" dirty="0" smtClean="0"/>
              <a:t>Automatically configured via UAG</a:t>
            </a:r>
          </a:p>
          <a:p>
            <a:r>
              <a:rPr lang="en-GB" dirty="0" smtClean="0"/>
              <a:t>You must supply the Service Principal Name</a:t>
            </a:r>
          </a:p>
          <a:p>
            <a:r>
              <a:rPr lang="en-GB" dirty="0" smtClean="0"/>
              <a:t>Backend application must be Kerberos</a:t>
            </a:r>
            <a:endParaRPr lang="en-GB" dirty="0"/>
          </a:p>
        </p:txBody>
      </p:sp>
      <p:pic>
        <p:nvPicPr>
          <p:cNvPr id="348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33513" y="1578635"/>
            <a:ext cx="4448175" cy="42967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57393226"/>
      </p:ext>
    </p:extLst>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Adding a Kerberos Application</a:t>
            </a:r>
            <a:endParaRPr lang="en-GB" dirty="0"/>
          </a:p>
        </p:txBody>
      </p:sp>
      <p:sp>
        <p:nvSpPr>
          <p:cNvPr id="3" name="Content Placeholder 2"/>
          <p:cNvSpPr>
            <a:spLocks noGrp="1"/>
          </p:cNvSpPr>
          <p:nvPr>
            <p:ph idx="1"/>
          </p:nvPr>
        </p:nvSpPr>
        <p:spPr>
          <a:xfrm>
            <a:off x="519113" y="1447800"/>
            <a:ext cx="11149013" cy="4456464"/>
          </a:xfrm>
        </p:spPr>
        <p:txBody>
          <a:bodyPr>
            <a:normAutofit fontScale="92500" lnSpcReduction="10000"/>
          </a:bodyPr>
          <a:lstStyle/>
          <a:p>
            <a:r>
              <a:rPr lang="en-GB" dirty="0" smtClean="0"/>
              <a:t>As before</a:t>
            </a:r>
          </a:p>
          <a:p>
            <a:pPr lvl="1"/>
            <a:r>
              <a:rPr lang="en-GB" dirty="0" smtClean="0"/>
              <a:t>Select the application</a:t>
            </a:r>
          </a:p>
          <a:p>
            <a:pPr lvl="1"/>
            <a:r>
              <a:rPr lang="en-GB" dirty="0" smtClean="0"/>
              <a:t>Define name and type</a:t>
            </a:r>
          </a:p>
          <a:p>
            <a:pPr lvl="1"/>
            <a:r>
              <a:rPr lang="en-GB" dirty="0" smtClean="0"/>
              <a:t>Define endpoint policies</a:t>
            </a:r>
          </a:p>
          <a:p>
            <a:pPr lvl="1"/>
            <a:r>
              <a:rPr lang="en-GB" dirty="0" smtClean="0"/>
              <a:t>Specify the application’s internal address</a:t>
            </a:r>
          </a:p>
          <a:p>
            <a:pPr lvl="1"/>
            <a:r>
              <a:rPr lang="en-GB" dirty="0" smtClean="0">
                <a:solidFill>
                  <a:srgbClr val="FFC000"/>
                </a:solidFill>
              </a:rPr>
              <a:t>DON’T</a:t>
            </a:r>
            <a:r>
              <a:rPr lang="en-GB" dirty="0" smtClean="0"/>
              <a:t> specify how SSO credentials are passed to the published App</a:t>
            </a:r>
          </a:p>
          <a:p>
            <a:pPr lvl="1"/>
            <a:r>
              <a:rPr lang="en-GB" dirty="0" smtClean="0"/>
              <a:t>Define how the application is shown in Trunk portal</a:t>
            </a:r>
          </a:p>
          <a:p>
            <a:r>
              <a:rPr lang="en-GB" dirty="0" smtClean="0"/>
              <a:t>Select the application and change the authentication to KCD</a:t>
            </a:r>
          </a:p>
          <a:p>
            <a:pPr lvl="1"/>
            <a:r>
              <a:rPr lang="en-GB" dirty="0" smtClean="0"/>
              <a:t>Specify the SPN and shadow account identifier</a:t>
            </a:r>
          </a:p>
          <a:p>
            <a:r>
              <a:rPr lang="en-GB" dirty="0" smtClean="0"/>
              <a:t>Activate the configuration</a:t>
            </a:r>
            <a:endParaRPr lang="en-GB" dirty="0"/>
          </a:p>
        </p:txBody>
      </p:sp>
    </p:spTree>
    <p:extLst>
      <p:ext uri="{BB962C8B-B14F-4D97-AF65-F5344CB8AC3E}">
        <p14:creationId xmlns:p14="http://schemas.microsoft.com/office/powerpoint/2010/main" val="4200449401"/>
      </p:ext>
    </p:extLst>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p:txBody>
          <a:bodyPr/>
          <a:lstStyle/>
          <a:p>
            <a:r>
              <a:rPr lang="en-US" dirty="0" smtClean="0"/>
              <a:t>demo</a:t>
            </a:r>
            <a:endParaRPr lang="en-US" dirty="0"/>
          </a:p>
        </p:txBody>
      </p:sp>
      <p:sp>
        <p:nvSpPr>
          <p:cNvPr id="2" name="Title 1"/>
          <p:cNvSpPr>
            <a:spLocks noGrp="1"/>
          </p:cNvSpPr>
          <p:nvPr>
            <p:ph type="ctrTitle"/>
          </p:nvPr>
        </p:nvSpPr>
        <p:spPr/>
        <p:txBody>
          <a:bodyPr/>
          <a:lstStyle/>
          <a:p>
            <a:r>
              <a:rPr lang="en-US" dirty="0" smtClean="0"/>
              <a:t>Adding a Kerberos application</a:t>
            </a:r>
            <a:endParaRPr lang="en-US" dirty="0"/>
          </a:p>
        </p:txBody>
      </p:sp>
    </p:spTree>
    <p:extLst>
      <p:ext uri="{BB962C8B-B14F-4D97-AF65-F5344CB8AC3E}">
        <p14:creationId xmlns:p14="http://schemas.microsoft.com/office/powerpoint/2010/main" val="3314286002"/>
      </p:ext>
    </p:extLst>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Get Your Certificates Right</a:t>
            </a:r>
            <a:endParaRPr lang="en-GB" dirty="0"/>
          </a:p>
        </p:txBody>
      </p:sp>
      <p:sp>
        <p:nvSpPr>
          <p:cNvPr id="3" name="Content Placeholder 2"/>
          <p:cNvSpPr>
            <a:spLocks noGrp="1"/>
          </p:cNvSpPr>
          <p:nvPr>
            <p:ph idx="1"/>
          </p:nvPr>
        </p:nvSpPr>
        <p:spPr>
          <a:xfrm>
            <a:off x="519112" y="1447799"/>
            <a:ext cx="11149013" cy="5016758"/>
          </a:xfrm>
        </p:spPr>
        <p:txBody>
          <a:bodyPr/>
          <a:lstStyle/>
          <a:p>
            <a:r>
              <a:rPr lang="en-GB" dirty="0" smtClean="0"/>
              <a:t>The UAG server will require a SSL certificate for the UAG portal and the ADFS server</a:t>
            </a:r>
          </a:p>
          <a:p>
            <a:pPr lvl="1"/>
            <a:r>
              <a:rPr lang="en-GB" dirty="0" smtClean="0"/>
              <a:t>For example adfsportal.example.com and adfs.example.com</a:t>
            </a:r>
          </a:p>
          <a:p>
            <a:pPr lvl="2"/>
            <a:r>
              <a:rPr lang="en-GB" dirty="0" smtClean="0"/>
              <a:t>Can use a wild card certificate *.example.com</a:t>
            </a:r>
          </a:p>
          <a:p>
            <a:r>
              <a:rPr lang="en-GB" dirty="0" smtClean="0"/>
              <a:t>Make sure that the UAG server has the root certificate for the ADFS token signing certificate</a:t>
            </a:r>
          </a:p>
          <a:p>
            <a:r>
              <a:rPr lang="en-GB" dirty="0" smtClean="0"/>
              <a:t>Make sure the client has the root certificate for the UAG server certificates</a:t>
            </a:r>
          </a:p>
          <a:p>
            <a:r>
              <a:rPr lang="en-GB" dirty="0" smtClean="0"/>
              <a:t>Make sure all CRL distribution points can be resolved</a:t>
            </a:r>
          </a:p>
          <a:p>
            <a:pPr lvl="2"/>
            <a:r>
              <a:rPr lang="en-GB" dirty="0" smtClean="0"/>
              <a:t>The client will check the certificates and CRLs for the UAG client components</a:t>
            </a:r>
            <a:endParaRPr lang="en-GB" dirty="0"/>
          </a:p>
        </p:txBody>
      </p:sp>
    </p:spTree>
    <p:extLst>
      <p:ext uri="{BB962C8B-B14F-4D97-AF65-F5344CB8AC3E}">
        <p14:creationId xmlns:p14="http://schemas.microsoft.com/office/powerpoint/2010/main" val="2113621495"/>
      </p:ext>
    </p:extLst>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What Next?</a:t>
            </a:r>
            <a:endParaRPr lang="en-GB" dirty="0"/>
          </a:p>
        </p:txBody>
      </p:sp>
      <p:sp>
        <p:nvSpPr>
          <p:cNvPr id="3" name="Content Placeholder 2"/>
          <p:cNvSpPr>
            <a:spLocks noGrp="1"/>
          </p:cNvSpPr>
          <p:nvPr>
            <p:ph idx="1"/>
          </p:nvPr>
        </p:nvSpPr>
        <p:spPr/>
        <p:txBody>
          <a:bodyPr/>
          <a:lstStyle/>
          <a:p>
            <a:r>
              <a:rPr lang="en-GB" dirty="0" smtClean="0"/>
              <a:t>Build a test lab </a:t>
            </a:r>
          </a:p>
          <a:p>
            <a:pPr lvl="1"/>
            <a:r>
              <a:rPr lang="en-GB" dirty="0" smtClean="0"/>
              <a:t>Get ADFS working first with a claims aware application</a:t>
            </a:r>
          </a:p>
          <a:p>
            <a:pPr lvl="2"/>
            <a:r>
              <a:rPr lang="en-GB" dirty="0" smtClean="0"/>
              <a:t>Try the Microsoft ADFS step-by-step guides</a:t>
            </a:r>
          </a:p>
          <a:p>
            <a:pPr lvl="1"/>
            <a:r>
              <a:rPr lang="en-GB" dirty="0" smtClean="0"/>
              <a:t>Read the ADFS Design and Deployment guides</a:t>
            </a:r>
          </a:p>
          <a:p>
            <a:r>
              <a:rPr lang="en-GB" dirty="0" smtClean="0"/>
              <a:t>Read the UAG guides for ADFS v 2.0</a:t>
            </a:r>
          </a:p>
          <a:p>
            <a:r>
              <a:rPr lang="en-GB" dirty="0" smtClean="0"/>
              <a:t>Deploy UAG into your test environment </a:t>
            </a:r>
          </a:p>
          <a:p>
            <a:r>
              <a:rPr lang="en-GB" dirty="0" smtClean="0"/>
              <a:t>Publish ADFS v 2.0 and your application</a:t>
            </a:r>
          </a:p>
          <a:p>
            <a:r>
              <a:rPr lang="en-GB" dirty="0" smtClean="0"/>
              <a:t>Make sure all certificates and CRLs are available</a:t>
            </a:r>
          </a:p>
        </p:txBody>
      </p:sp>
    </p:spTree>
    <p:extLst>
      <p:ext uri="{BB962C8B-B14F-4D97-AF65-F5344CB8AC3E}">
        <p14:creationId xmlns:p14="http://schemas.microsoft.com/office/powerpoint/2010/main" val="837676562"/>
      </p:ext>
    </p:extLst>
  </p:cSld>
  <p:clrMapOvr>
    <a:masterClrMapping/>
  </p:clrMapOvr>
  <p:transition>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More on ADFS and Federation</a:t>
            </a:r>
            <a:endParaRPr lang="en-GB" dirty="0"/>
          </a:p>
        </p:txBody>
      </p:sp>
      <p:sp>
        <p:nvSpPr>
          <p:cNvPr id="3" name="Content Placeholder 2"/>
          <p:cNvSpPr>
            <a:spLocks noGrp="1"/>
          </p:cNvSpPr>
          <p:nvPr>
            <p:ph idx="1"/>
          </p:nvPr>
        </p:nvSpPr>
        <p:spPr>
          <a:xfrm>
            <a:off x="519113" y="1447801"/>
            <a:ext cx="11149013" cy="2794611"/>
          </a:xfrm>
        </p:spPr>
        <p:txBody>
          <a:bodyPr>
            <a:normAutofit/>
          </a:bodyPr>
          <a:lstStyle/>
          <a:p>
            <a:r>
              <a:rPr lang="en-GB" dirty="0" smtClean="0"/>
              <a:t>XTSeminars one-day event:</a:t>
            </a:r>
            <a:endParaRPr lang="en-GB" dirty="0"/>
          </a:p>
          <a:p>
            <a:pPr lvl="1"/>
            <a:r>
              <a:rPr lang="en-GB" dirty="0" smtClean="0"/>
              <a:t>Federation and Federated Identity</a:t>
            </a:r>
          </a:p>
          <a:p>
            <a:pPr lvl="1"/>
            <a:r>
              <a:rPr lang="en-GB" dirty="0" smtClean="0"/>
              <a:t>info@xtseminars.co.uk for more information</a:t>
            </a:r>
          </a:p>
          <a:p>
            <a:r>
              <a:rPr lang="en-GB" dirty="0" smtClean="0"/>
              <a:t>Get your local Microsoft subsidiary to run the event!</a:t>
            </a:r>
          </a:p>
        </p:txBody>
      </p:sp>
      <p:pic>
        <p:nvPicPr>
          <p:cNvPr id="4" name="Picture 3" descr="XTSeminars.wmf"/>
          <p:cNvPicPr>
            <a:picLocks noChangeAspect="1"/>
          </p:cNvPicPr>
          <p:nvPr/>
        </p:nvPicPr>
        <p:blipFill>
          <a:blip r:embed="rId2" cstate="print"/>
          <a:stretch>
            <a:fillRect/>
          </a:stretch>
        </p:blipFill>
        <p:spPr>
          <a:xfrm>
            <a:off x="2516658" y="3785503"/>
            <a:ext cx="6858016" cy="1119583"/>
          </a:xfrm>
          <a:prstGeom prst="rect">
            <a:avLst/>
          </a:prstGeom>
        </p:spPr>
      </p:pic>
    </p:spTree>
    <p:extLst>
      <p:ext uri="{BB962C8B-B14F-4D97-AF65-F5344CB8AC3E}">
        <p14:creationId xmlns:p14="http://schemas.microsoft.com/office/powerpoint/2010/main" val="137974618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Consulting Services on Request</a:t>
            </a:r>
            <a:endParaRPr lang="en-GB" dirty="0"/>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68149" y="1818424"/>
            <a:ext cx="2962411" cy="269420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5" name="TextBox 4"/>
          <p:cNvSpPr txBox="1"/>
          <p:nvPr/>
        </p:nvSpPr>
        <p:spPr>
          <a:xfrm>
            <a:off x="4742481" y="1816015"/>
            <a:ext cx="4400244" cy="338554"/>
          </a:xfrm>
          <a:prstGeom prst="rect">
            <a:avLst/>
          </a:prstGeom>
          <a:noFill/>
        </p:spPr>
        <p:txBody>
          <a:bodyPr wrap="none" lIns="0" tIns="0" rIns="0" bIns="0" rtlCol="0">
            <a:spAutoFit/>
          </a:bodyPr>
          <a:lstStyle/>
          <a:p>
            <a:r>
              <a:rPr lang="en-GB" sz="2200" dirty="0" smtClean="0">
                <a:gradFill>
                  <a:gsLst>
                    <a:gs pos="0">
                      <a:schemeClr val="tx1"/>
                    </a:gs>
                    <a:gs pos="86000">
                      <a:schemeClr val="tx1"/>
                    </a:gs>
                  </a:gsLst>
                  <a:lin ang="5400000" scaled="0"/>
                </a:gradFill>
                <a:latin typeface="Segoe Light" pitchFamily="34" charset="0"/>
              </a:rPr>
              <a:t>John.craddock@xtseminars.co.uk</a:t>
            </a:r>
          </a:p>
        </p:txBody>
      </p:sp>
      <p:sp>
        <p:nvSpPr>
          <p:cNvPr id="6" name="TextBox 5"/>
          <p:cNvSpPr txBox="1"/>
          <p:nvPr/>
        </p:nvSpPr>
        <p:spPr>
          <a:xfrm>
            <a:off x="4742485" y="2619214"/>
            <a:ext cx="6819252" cy="3323987"/>
          </a:xfrm>
          <a:prstGeom prst="rect">
            <a:avLst/>
          </a:prstGeom>
          <a:noFill/>
        </p:spPr>
        <p:txBody>
          <a:bodyPr wrap="square" lIns="0" tIns="0" rIns="0" bIns="0" rtlCol="0">
            <a:spAutoFit/>
          </a:bodyPr>
          <a:lstStyle/>
          <a:p>
            <a:r>
              <a:rPr lang="en-US" dirty="0"/>
              <a:t>John has designed and implemented computing systems ranging from high-speed industrial controllers through to distributed IT systems with a focus on security and high-availability. A key player in many IT projects for industry leaders including Microsoft, the UK Government and multi-nationals that require optimized IT systems. Developed technical training courses that have been published worldwide, co-authored a highly successful book on Microsoft Active Directory Internals, presents regularly at major international conferences including, </a:t>
            </a:r>
            <a:r>
              <a:rPr lang="en-US" dirty="0" err="1"/>
              <a:t>TechEd</a:t>
            </a:r>
            <a:r>
              <a:rPr lang="en-US" dirty="0"/>
              <a:t>, IT Forum and European summits. John can be engaged as a consultant or booked for speaking engagements through XTSeminars. </a:t>
            </a:r>
            <a:r>
              <a:rPr lang="en-US" u="sng" dirty="0">
                <a:hlinkClick r:id="rId3"/>
              </a:rPr>
              <a:t>www.xtseminars.co.uk</a:t>
            </a:r>
            <a:endParaRPr lang="en-GB" dirty="0"/>
          </a:p>
          <a:p>
            <a:endParaRPr lang="en-GB" dirty="0" err="1" smtClean="0">
              <a:gradFill>
                <a:gsLst>
                  <a:gs pos="0">
                    <a:schemeClr val="tx1"/>
                  </a:gs>
                  <a:gs pos="86000">
                    <a:schemeClr val="tx1"/>
                  </a:gs>
                </a:gsLst>
                <a:lin ang="5400000" scaled="0"/>
              </a:gradFill>
              <a:latin typeface="Segoe Light" pitchFamily="34" charset="0"/>
            </a:endParaRPr>
          </a:p>
        </p:txBody>
      </p:sp>
    </p:spTree>
    <p:extLst>
      <p:ext uri="{BB962C8B-B14F-4D97-AF65-F5344CB8AC3E}">
        <p14:creationId xmlns:p14="http://schemas.microsoft.com/office/powerpoint/2010/main" val="3141806694"/>
      </p:ext>
    </p:extLst>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Trusting A Partner</a:t>
            </a:r>
            <a:endParaRPr lang="en-GB" dirty="0"/>
          </a:p>
        </p:txBody>
      </p:sp>
      <p:sp>
        <p:nvSpPr>
          <p:cNvPr id="51" name="Content Placeholder 50"/>
          <p:cNvSpPr>
            <a:spLocks noGrp="1"/>
          </p:cNvSpPr>
          <p:nvPr>
            <p:ph idx="1"/>
          </p:nvPr>
        </p:nvSpPr>
        <p:spPr>
          <a:xfrm>
            <a:off x="609441" y="3677654"/>
            <a:ext cx="10397057" cy="2733168"/>
          </a:xfrm>
        </p:spPr>
        <p:txBody>
          <a:bodyPr>
            <a:normAutofit/>
          </a:bodyPr>
          <a:lstStyle/>
          <a:p>
            <a:r>
              <a:rPr lang="en-GB" dirty="0" smtClean="0"/>
              <a:t>Your STS now trusts your partner to </a:t>
            </a:r>
            <a:br>
              <a:rPr lang="en-GB" dirty="0" smtClean="0"/>
            </a:br>
            <a:r>
              <a:rPr lang="en-GB" dirty="0" smtClean="0"/>
              <a:t>provide a security token containing claims for their users</a:t>
            </a:r>
          </a:p>
          <a:p>
            <a:r>
              <a:rPr lang="en-GB" dirty="0" smtClean="0"/>
              <a:t>Your STS is no longer responsible for identifying the user</a:t>
            </a:r>
            <a:r>
              <a:rPr lang="en-GB" dirty="0"/>
              <a:t> </a:t>
            </a:r>
            <a:r>
              <a:rPr lang="en-GB" dirty="0" smtClean="0"/>
              <a:t>but still processes the claims from the partner as previously described</a:t>
            </a:r>
          </a:p>
        </p:txBody>
      </p:sp>
      <p:graphicFrame>
        <p:nvGraphicFramePr>
          <p:cNvPr id="5" name="Object 4"/>
          <p:cNvGraphicFramePr>
            <a:graphicFrameLocks noChangeAspect="1"/>
          </p:cNvGraphicFramePr>
          <p:nvPr>
            <p:extLst>
              <p:ext uri="{D42A27DB-BD31-4B8C-83A1-F6EECF244321}">
                <p14:modId xmlns:p14="http://schemas.microsoft.com/office/powerpoint/2010/main" val="3127043388"/>
              </p:ext>
            </p:extLst>
          </p:nvPr>
        </p:nvGraphicFramePr>
        <p:xfrm>
          <a:off x="11129020" y="3951098"/>
          <a:ext cx="876072" cy="922337"/>
        </p:xfrm>
        <a:graphic>
          <a:graphicData uri="http://schemas.openxmlformats.org/presentationml/2006/ole">
            <mc:AlternateContent xmlns:mc="http://schemas.openxmlformats.org/markup-compatibility/2006">
              <mc:Choice xmlns:v="urn:schemas-microsoft-com:vml" Requires="v">
                <p:oleObj spid="_x0000_s20530" name="Visio" r:id="rId3" imgW="681228" imgH="955548" progId="Visio.Drawing.11">
                  <p:embed/>
                </p:oleObj>
              </mc:Choice>
              <mc:Fallback>
                <p:oleObj name="Visio" r:id="rId3" imgW="681228" imgH="955548" progId="Visio.Drawing.11">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129020" y="3951098"/>
                        <a:ext cx="876072" cy="9223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6" name="Isosceles Triangle 5"/>
          <p:cNvSpPr/>
          <p:nvPr/>
        </p:nvSpPr>
        <p:spPr>
          <a:xfrm>
            <a:off x="191296" y="2502813"/>
            <a:ext cx="1007614" cy="684076"/>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endParaRPr>
          </a:p>
        </p:txBody>
      </p:sp>
      <p:sp>
        <p:nvSpPr>
          <p:cNvPr id="12" name="Left Arrow 11"/>
          <p:cNvSpPr/>
          <p:nvPr/>
        </p:nvSpPr>
        <p:spPr>
          <a:xfrm>
            <a:off x="1028815" y="2520731"/>
            <a:ext cx="2660090" cy="612056"/>
          </a:xfrm>
          <a:prstGeom prst="leftArrow">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en-GB" dirty="0" smtClean="0">
                <a:solidFill>
                  <a:schemeClr val="bg1"/>
                </a:solidFill>
              </a:rPr>
              <a:t>Claims Provider Trust</a:t>
            </a:r>
            <a:endParaRPr lang="en-GB" dirty="0">
              <a:solidFill>
                <a:schemeClr val="bg1"/>
              </a:solidFill>
            </a:endParaRPr>
          </a:p>
        </p:txBody>
      </p:sp>
      <p:sp>
        <p:nvSpPr>
          <p:cNvPr id="15" name="TextBox 14"/>
          <p:cNvSpPr txBox="1"/>
          <p:nvPr/>
        </p:nvSpPr>
        <p:spPr>
          <a:xfrm>
            <a:off x="11103899" y="4831526"/>
            <a:ext cx="954107" cy="646331"/>
          </a:xfrm>
          <a:prstGeom prst="rect">
            <a:avLst/>
          </a:prstGeom>
        </p:spPr>
        <p:txBody>
          <a:bodyPr wrap="none" rtlCol="0">
            <a:spAutoFit/>
          </a:bodyPr>
          <a:lstStyle/>
          <a:p>
            <a:pPr algn="ctr"/>
            <a:r>
              <a:rPr lang="en-GB" dirty="0" smtClean="0"/>
              <a:t>Relying</a:t>
            </a:r>
            <a:br>
              <a:rPr lang="en-GB" dirty="0" smtClean="0"/>
            </a:br>
            <a:r>
              <a:rPr lang="en-GB" dirty="0" smtClean="0"/>
              <a:t>Party x</a:t>
            </a:r>
          </a:p>
        </p:txBody>
      </p:sp>
      <p:graphicFrame>
        <p:nvGraphicFramePr>
          <p:cNvPr id="23" name="Object 22"/>
          <p:cNvGraphicFramePr>
            <a:graphicFrameLocks noChangeAspect="1"/>
          </p:cNvGraphicFramePr>
          <p:nvPr>
            <p:extLst>
              <p:ext uri="{D42A27DB-BD31-4B8C-83A1-F6EECF244321}">
                <p14:modId xmlns:p14="http://schemas.microsoft.com/office/powerpoint/2010/main" val="512902687"/>
              </p:ext>
            </p:extLst>
          </p:nvPr>
        </p:nvGraphicFramePr>
        <p:xfrm>
          <a:off x="3770265" y="2383685"/>
          <a:ext cx="876072" cy="922337"/>
        </p:xfrm>
        <a:graphic>
          <a:graphicData uri="http://schemas.openxmlformats.org/presentationml/2006/ole">
            <mc:AlternateContent xmlns:mc="http://schemas.openxmlformats.org/markup-compatibility/2006">
              <mc:Choice xmlns:v="urn:schemas-microsoft-com:vml" Requires="v">
                <p:oleObj spid="_x0000_s20531" name="Visio" r:id="rId5" imgW="681228" imgH="955548" progId="Visio.Drawing.11">
                  <p:embed/>
                </p:oleObj>
              </mc:Choice>
              <mc:Fallback>
                <p:oleObj name="Visio" r:id="rId5" imgW="681228" imgH="955548" progId="Visio.Drawing.11">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70265" y="2383685"/>
                        <a:ext cx="876072" cy="9223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5" name="Right Arrow 24"/>
          <p:cNvSpPr/>
          <p:nvPr/>
        </p:nvSpPr>
        <p:spPr>
          <a:xfrm>
            <a:off x="4646633" y="2713694"/>
            <a:ext cx="3092028" cy="612056"/>
          </a:xfrm>
          <a:prstGeom prst="rightArrow">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en-GB" dirty="0" smtClean="0">
                <a:solidFill>
                  <a:schemeClr val="bg1"/>
                </a:solidFill>
              </a:rPr>
              <a:t>Relying Party Trust</a:t>
            </a:r>
            <a:endParaRPr lang="en-GB" dirty="0">
              <a:solidFill>
                <a:schemeClr val="bg1"/>
              </a:solidFill>
            </a:endParaRPr>
          </a:p>
        </p:txBody>
      </p:sp>
      <p:sp>
        <p:nvSpPr>
          <p:cNvPr id="26" name="Left Arrow 25"/>
          <p:cNvSpPr/>
          <p:nvPr/>
        </p:nvSpPr>
        <p:spPr>
          <a:xfrm>
            <a:off x="4667662" y="2204691"/>
            <a:ext cx="3070999" cy="612056"/>
          </a:xfrm>
          <a:prstGeom prst="leftArrow">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en-GB" dirty="0" smtClean="0">
                <a:solidFill>
                  <a:schemeClr val="bg1"/>
                </a:solidFill>
              </a:rPr>
              <a:t>Claims Provider Trust</a:t>
            </a:r>
            <a:endParaRPr lang="en-GB" dirty="0">
              <a:solidFill>
                <a:schemeClr val="bg1"/>
              </a:solidFill>
            </a:endParaRPr>
          </a:p>
        </p:txBody>
      </p:sp>
      <p:sp>
        <p:nvSpPr>
          <p:cNvPr id="27" name="TextBox 26"/>
          <p:cNvSpPr txBox="1"/>
          <p:nvPr/>
        </p:nvSpPr>
        <p:spPr>
          <a:xfrm>
            <a:off x="7671398" y="1771186"/>
            <a:ext cx="1317732" cy="646331"/>
          </a:xfrm>
          <a:prstGeom prst="rect">
            <a:avLst/>
          </a:prstGeom>
        </p:spPr>
        <p:txBody>
          <a:bodyPr wrap="none" rtlCol="0">
            <a:spAutoFit/>
          </a:bodyPr>
          <a:lstStyle/>
          <a:p>
            <a:pPr algn="ctr"/>
            <a:r>
              <a:rPr lang="en-GB" dirty="0" smtClean="0"/>
              <a:t>Your ADFS</a:t>
            </a:r>
            <a:br>
              <a:rPr lang="en-GB" dirty="0" smtClean="0"/>
            </a:br>
            <a:r>
              <a:rPr lang="en-GB" dirty="0" smtClean="0"/>
              <a:t>STS</a:t>
            </a:r>
          </a:p>
        </p:txBody>
      </p:sp>
      <p:sp>
        <p:nvSpPr>
          <p:cNvPr id="28" name="TextBox 27"/>
          <p:cNvSpPr txBox="1"/>
          <p:nvPr/>
        </p:nvSpPr>
        <p:spPr>
          <a:xfrm>
            <a:off x="3424641" y="1771186"/>
            <a:ext cx="1608197" cy="646331"/>
          </a:xfrm>
          <a:prstGeom prst="rect">
            <a:avLst/>
          </a:prstGeom>
        </p:spPr>
        <p:txBody>
          <a:bodyPr wrap="none" rtlCol="0">
            <a:spAutoFit/>
          </a:bodyPr>
          <a:lstStyle/>
          <a:p>
            <a:pPr algn="ctr"/>
            <a:r>
              <a:rPr lang="en-GB" dirty="0" smtClean="0"/>
              <a:t>Partner ADFS</a:t>
            </a:r>
            <a:br>
              <a:rPr lang="en-GB" dirty="0" smtClean="0"/>
            </a:br>
            <a:r>
              <a:rPr lang="en-GB" dirty="0" smtClean="0"/>
              <a:t>STS &amp; IP</a:t>
            </a:r>
          </a:p>
        </p:txBody>
      </p:sp>
      <p:sp>
        <p:nvSpPr>
          <p:cNvPr id="48" name="Right Arrow 47"/>
          <p:cNvSpPr/>
          <p:nvPr/>
        </p:nvSpPr>
        <p:spPr>
          <a:xfrm rot="1599586">
            <a:off x="8419250" y="3176145"/>
            <a:ext cx="2673535" cy="612056"/>
          </a:xfrm>
          <a:prstGeom prst="rightArrow">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en-GB" dirty="0" smtClean="0">
                <a:solidFill>
                  <a:schemeClr val="bg1"/>
                </a:solidFill>
              </a:rPr>
              <a:t>Relying Party Trust</a:t>
            </a:r>
            <a:endParaRPr lang="en-GB" dirty="0">
              <a:solidFill>
                <a:schemeClr val="bg1"/>
              </a:solidFill>
            </a:endParaRPr>
          </a:p>
        </p:txBody>
      </p:sp>
      <p:graphicFrame>
        <p:nvGraphicFramePr>
          <p:cNvPr id="7" name="Object 6"/>
          <p:cNvGraphicFramePr>
            <a:graphicFrameLocks noChangeAspect="1"/>
          </p:cNvGraphicFramePr>
          <p:nvPr>
            <p:extLst>
              <p:ext uri="{D42A27DB-BD31-4B8C-83A1-F6EECF244321}">
                <p14:modId xmlns:p14="http://schemas.microsoft.com/office/powerpoint/2010/main" val="3023775973"/>
              </p:ext>
            </p:extLst>
          </p:nvPr>
        </p:nvGraphicFramePr>
        <p:xfrm>
          <a:off x="7868280" y="2315659"/>
          <a:ext cx="876072" cy="922337"/>
        </p:xfrm>
        <a:graphic>
          <a:graphicData uri="http://schemas.openxmlformats.org/presentationml/2006/ole">
            <mc:AlternateContent xmlns:mc="http://schemas.openxmlformats.org/markup-compatibility/2006">
              <mc:Choice xmlns:v="urn:schemas-microsoft-com:vml" Requires="v">
                <p:oleObj spid="_x0000_s20532" name="Visio" r:id="rId6" imgW="681228" imgH="955548" progId="Visio.Drawing.11">
                  <p:embed/>
                </p:oleObj>
              </mc:Choice>
              <mc:Fallback>
                <p:oleObj name="Visio" r:id="rId6" imgW="681228" imgH="955548" progId="Visio.Drawing.11">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68280" y="2315659"/>
                        <a:ext cx="876072" cy="9223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49" name="Left-Right Arrow 48"/>
          <p:cNvSpPr/>
          <p:nvPr/>
        </p:nvSpPr>
        <p:spPr>
          <a:xfrm>
            <a:off x="191296" y="1277015"/>
            <a:ext cx="4476366" cy="527707"/>
          </a:xfrm>
          <a:prstGeom prst="leftRightArrow">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en-GB" dirty="0" smtClean="0">
                <a:solidFill>
                  <a:schemeClr val="bg1"/>
                </a:solidFill>
              </a:rPr>
              <a:t>Partner organization</a:t>
            </a:r>
            <a:endParaRPr lang="en-GB" dirty="0">
              <a:solidFill>
                <a:schemeClr val="bg1"/>
              </a:solidFill>
            </a:endParaRPr>
          </a:p>
        </p:txBody>
      </p:sp>
      <p:sp>
        <p:nvSpPr>
          <p:cNvPr id="50" name="Left-Right Arrow 49"/>
          <p:cNvSpPr/>
          <p:nvPr/>
        </p:nvSpPr>
        <p:spPr>
          <a:xfrm>
            <a:off x="7884572" y="1294267"/>
            <a:ext cx="4208946" cy="527707"/>
          </a:xfrm>
          <a:prstGeom prst="leftRightArrow">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en-GB" dirty="0" smtClean="0">
                <a:solidFill>
                  <a:schemeClr val="bg1"/>
                </a:solidFill>
              </a:rPr>
              <a:t>Your organization</a:t>
            </a:r>
            <a:endParaRPr lang="en-GB" dirty="0">
              <a:solidFill>
                <a:schemeClr val="bg1"/>
              </a:solidFill>
            </a:endParaRPr>
          </a:p>
        </p:txBody>
      </p:sp>
      <p:sp>
        <p:nvSpPr>
          <p:cNvPr id="17" name="Left Arrow 16"/>
          <p:cNvSpPr/>
          <p:nvPr/>
        </p:nvSpPr>
        <p:spPr>
          <a:xfrm rot="1657576">
            <a:off x="8573491" y="2838658"/>
            <a:ext cx="3070999" cy="612056"/>
          </a:xfrm>
          <a:prstGeom prst="leftArrow">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en-GB" dirty="0" smtClean="0">
                <a:solidFill>
                  <a:schemeClr val="bg1"/>
                </a:solidFill>
              </a:rPr>
              <a:t>Claims Provider Trust</a:t>
            </a:r>
            <a:endParaRPr lang="en-GB" dirty="0">
              <a:solidFill>
                <a:schemeClr val="bg1"/>
              </a:solidFill>
            </a:endParaRPr>
          </a:p>
        </p:txBody>
      </p:sp>
    </p:spTree>
    <p:extLst>
      <p:ext uri="{BB962C8B-B14F-4D97-AF65-F5344CB8AC3E}">
        <p14:creationId xmlns:p14="http://schemas.microsoft.com/office/powerpoint/2010/main" val="414332260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500"/>
                                        <p:tgtEl>
                                          <p:spTgt spid="12"/>
                                        </p:tgtEl>
                                      </p:cBhvr>
                                    </p:animEffect>
                                  </p:childTnLst>
                                </p:cTn>
                              </p:par>
                              <p:par>
                                <p:cTn id="11" presetID="10" presetClass="entr" presetSubtype="0" fill="hold" nodeType="withEffect">
                                  <p:stCondLst>
                                    <p:cond delay="0"/>
                                  </p:stCondLst>
                                  <p:childTnLst>
                                    <p:set>
                                      <p:cBhvr>
                                        <p:cTn id="12" dur="1" fill="hold">
                                          <p:stCondLst>
                                            <p:cond delay="0"/>
                                          </p:stCondLst>
                                        </p:cTn>
                                        <p:tgtEl>
                                          <p:spTgt spid="23"/>
                                        </p:tgtEl>
                                        <p:attrNameLst>
                                          <p:attrName>style.visibility</p:attrName>
                                        </p:attrNameLst>
                                      </p:cBhvr>
                                      <p:to>
                                        <p:strVal val="visible"/>
                                      </p:to>
                                    </p:set>
                                    <p:animEffect transition="in" filter="fade">
                                      <p:cBhvr>
                                        <p:cTn id="13" dur="500"/>
                                        <p:tgtEl>
                                          <p:spTgt spid="23"/>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49"/>
                                        </p:tgtEl>
                                        <p:attrNameLst>
                                          <p:attrName>style.visibility</p:attrName>
                                        </p:attrNameLst>
                                      </p:cBhvr>
                                      <p:to>
                                        <p:strVal val="visible"/>
                                      </p:to>
                                    </p:set>
                                    <p:animEffect transition="in" filter="fade">
                                      <p:cBhvr>
                                        <p:cTn id="16" dur="500"/>
                                        <p:tgtEl>
                                          <p:spTgt spid="49"/>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8"/>
                                        </p:tgtEl>
                                        <p:attrNameLst>
                                          <p:attrName>style.visibility</p:attrName>
                                        </p:attrNameLst>
                                      </p:cBhvr>
                                      <p:to>
                                        <p:strVal val="visible"/>
                                      </p:to>
                                    </p:set>
                                    <p:animEffect transition="in" filter="fade">
                                      <p:cBhvr>
                                        <p:cTn id="19" dur="500"/>
                                        <p:tgtEl>
                                          <p:spTgt spid="28"/>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26"/>
                                        </p:tgtEl>
                                        <p:attrNameLst>
                                          <p:attrName>style.visibility</p:attrName>
                                        </p:attrNameLst>
                                      </p:cBhvr>
                                      <p:to>
                                        <p:strVal val="visible"/>
                                      </p:to>
                                    </p:set>
                                    <p:animEffect transition="in" filter="fade">
                                      <p:cBhvr>
                                        <p:cTn id="24" dur="500"/>
                                        <p:tgtEl>
                                          <p:spTgt spid="26"/>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25"/>
                                        </p:tgtEl>
                                        <p:attrNameLst>
                                          <p:attrName>style.visibility</p:attrName>
                                        </p:attrNameLst>
                                      </p:cBhvr>
                                      <p:to>
                                        <p:strVal val="visible"/>
                                      </p:to>
                                    </p:set>
                                    <p:animEffect transition="in" filter="fade">
                                      <p:cBhvr>
                                        <p:cTn id="29" dur="500"/>
                                        <p:tgtEl>
                                          <p:spTgt spid="25"/>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17"/>
                                        </p:tgtEl>
                                        <p:attrNameLst>
                                          <p:attrName>style.visibility</p:attrName>
                                        </p:attrNameLst>
                                      </p:cBhvr>
                                      <p:to>
                                        <p:strVal val="visible"/>
                                      </p:to>
                                    </p:set>
                                    <p:animEffect transition="in" filter="fade">
                                      <p:cBhvr>
                                        <p:cTn id="34"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2" grpId="0" animBg="1"/>
      <p:bldP spid="25" grpId="0" animBg="1"/>
      <p:bldP spid="26" grpId="0" animBg="1"/>
      <p:bldP spid="28" grpId="0"/>
      <p:bldP spid="49" grpId="0" animBg="1"/>
      <p:bldP spid="17"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p:txBody>
          <a:bodyPr/>
          <a:lstStyle/>
          <a:p>
            <a:r>
              <a:rPr lang="en-US" smtClean="0"/>
              <a:t>Related Content</a:t>
            </a:r>
            <a:endParaRPr lang="en-US" dirty="0"/>
          </a:p>
        </p:txBody>
      </p:sp>
      <p:sp>
        <p:nvSpPr>
          <p:cNvPr id="9" name="Rectangle 8"/>
          <p:cNvSpPr/>
          <p:nvPr/>
        </p:nvSpPr>
        <p:spPr bwMode="auto">
          <a:xfrm>
            <a:off x="507868" y="1419216"/>
            <a:ext cx="11173090" cy="4856714"/>
          </a:xfrm>
          <a:prstGeom prst="rect">
            <a:avLst/>
          </a:prstGeom>
          <a:noFill/>
          <a:ln w="38100">
            <a:solidFill>
              <a:schemeClr val="accent1"/>
            </a:solidFill>
            <a:miter lim="800000"/>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t" anchorCtr="0" compatLnSpc="1">
            <a:prstTxWarp prst="textNoShape">
              <a:avLst/>
            </a:prstTxWarp>
            <a:spAutoFit/>
          </a:bodyPr>
          <a:lstStyle/>
          <a:p>
            <a:pPr marL="460375" lvl="0" indent="-460375">
              <a:lnSpc>
                <a:spcPct val="90000"/>
              </a:lnSpc>
              <a:spcBef>
                <a:spcPct val="20000"/>
              </a:spcBef>
              <a:buSzPct val="90000"/>
              <a:buBlip>
                <a:blip r:embed="rId3"/>
              </a:buBlip>
            </a:pPr>
            <a:r>
              <a:rPr lang="en-GB" sz="2400" dirty="0">
                <a:gradFill>
                  <a:gsLst>
                    <a:gs pos="0">
                      <a:schemeClr val="tx1"/>
                    </a:gs>
                    <a:gs pos="100000">
                      <a:schemeClr val="tx1"/>
                    </a:gs>
                  </a:gsLst>
                  <a:lin ang="5400000" scaled="0"/>
                </a:gradFill>
              </a:rPr>
              <a:t>SIM401 | Active Directory Federation Services 2.0 Deep Dive: Deploying a Highly Available </a:t>
            </a:r>
            <a:r>
              <a:rPr lang="en-GB" sz="2400" dirty="0" smtClean="0">
                <a:gradFill>
                  <a:gsLst>
                    <a:gs pos="0">
                      <a:schemeClr val="tx1"/>
                    </a:gs>
                    <a:gs pos="100000">
                      <a:schemeClr val="tx1"/>
                    </a:gs>
                  </a:gsLst>
                  <a:lin ang="5400000" scaled="0"/>
                </a:gradFill>
              </a:rPr>
              <a:t>Infrastructure</a:t>
            </a:r>
          </a:p>
          <a:p>
            <a:pPr marL="460375" indent="-460375">
              <a:lnSpc>
                <a:spcPct val="90000"/>
              </a:lnSpc>
              <a:spcBef>
                <a:spcPct val="20000"/>
              </a:spcBef>
              <a:buSzPct val="90000"/>
              <a:buBlip>
                <a:blip r:embed="rId3"/>
              </a:buBlip>
            </a:pPr>
            <a:r>
              <a:rPr lang="en-GB" sz="2400" dirty="0">
                <a:gradFill>
                  <a:gsLst>
                    <a:gs pos="0">
                      <a:schemeClr val="tx1"/>
                    </a:gs>
                    <a:gs pos="100000">
                      <a:schemeClr val="tx1"/>
                    </a:gs>
                  </a:gsLst>
                  <a:lin ang="5400000" scaled="0"/>
                </a:gradFill>
              </a:rPr>
              <a:t>OSP308 | Claims Identity in Microsoft SharePoint 2010</a:t>
            </a:r>
          </a:p>
          <a:p>
            <a:pPr marL="460375" lvl="0" indent="-460375">
              <a:lnSpc>
                <a:spcPct val="90000"/>
              </a:lnSpc>
              <a:spcBef>
                <a:spcPct val="20000"/>
              </a:spcBef>
              <a:buSzPct val="90000"/>
              <a:buBlip>
                <a:blip r:embed="rId3"/>
              </a:buBlip>
            </a:pPr>
            <a:endParaRPr lang="en-GB" sz="2400" dirty="0" smtClean="0">
              <a:gradFill>
                <a:gsLst>
                  <a:gs pos="0">
                    <a:schemeClr val="tx1"/>
                  </a:gs>
                  <a:gs pos="100000">
                    <a:schemeClr val="tx1"/>
                  </a:gs>
                </a:gsLst>
                <a:lin ang="5400000" scaled="0"/>
              </a:gradFill>
            </a:endParaRPr>
          </a:p>
          <a:p>
            <a:pPr marL="460375" lvl="0" indent="-460375">
              <a:lnSpc>
                <a:spcPct val="90000"/>
              </a:lnSpc>
              <a:spcBef>
                <a:spcPct val="20000"/>
              </a:spcBef>
              <a:buSzPct val="90000"/>
              <a:buBlip>
                <a:blip r:embed="rId3"/>
              </a:buBlip>
            </a:pPr>
            <a:endParaRPr lang="en-GB" sz="2400" dirty="0">
              <a:gradFill>
                <a:gsLst>
                  <a:gs pos="0">
                    <a:schemeClr val="tx1"/>
                  </a:gs>
                  <a:gs pos="100000">
                    <a:schemeClr val="tx1"/>
                  </a:gs>
                </a:gsLst>
                <a:lin ang="5400000" scaled="0"/>
              </a:gradFill>
            </a:endParaRPr>
          </a:p>
          <a:p>
            <a:pPr marL="460375" lvl="0" indent="-460375">
              <a:lnSpc>
                <a:spcPct val="90000"/>
              </a:lnSpc>
              <a:spcBef>
                <a:spcPct val="20000"/>
              </a:spcBef>
              <a:buSzPct val="90000"/>
              <a:buBlip>
                <a:blip r:embed="rId3"/>
              </a:buBlip>
            </a:pPr>
            <a:r>
              <a:rPr lang="en-GB" sz="2400" dirty="0">
                <a:gradFill>
                  <a:gsLst>
                    <a:gs pos="0">
                      <a:schemeClr val="tx1"/>
                    </a:gs>
                    <a:gs pos="100000">
                      <a:schemeClr val="tx1"/>
                    </a:gs>
                  </a:gsLst>
                  <a:lin ang="5400000" scaled="0"/>
                </a:gradFill>
              </a:rPr>
              <a:t>MID342-HOL | Use the Windows Azure </a:t>
            </a:r>
            <a:r>
              <a:rPr lang="en-GB" sz="2400" dirty="0" err="1">
                <a:gradFill>
                  <a:gsLst>
                    <a:gs pos="0">
                      <a:schemeClr val="tx1"/>
                    </a:gs>
                    <a:gs pos="100000">
                      <a:schemeClr val="tx1"/>
                    </a:gs>
                  </a:gsLst>
                  <a:lin ang="5400000" scaled="0"/>
                </a:gradFill>
              </a:rPr>
              <a:t>Appfabric</a:t>
            </a:r>
            <a:r>
              <a:rPr lang="en-GB" sz="2400" dirty="0">
                <a:gradFill>
                  <a:gsLst>
                    <a:gs pos="0">
                      <a:schemeClr val="tx1"/>
                    </a:gs>
                    <a:gs pos="100000">
                      <a:schemeClr val="tx1"/>
                    </a:gs>
                  </a:gsLst>
                  <a:lin ang="5400000" scaled="0"/>
                </a:gradFill>
              </a:rPr>
              <a:t> Access Control Service to Federate with Multiple Business Identity </a:t>
            </a:r>
            <a:r>
              <a:rPr lang="en-GB" sz="2400" dirty="0" smtClean="0">
                <a:gradFill>
                  <a:gsLst>
                    <a:gs pos="0">
                      <a:schemeClr val="tx1"/>
                    </a:gs>
                    <a:gs pos="100000">
                      <a:schemeClr val="tx1"/>
                    </a:gs>
                  </a:gsLst>
                  <a:lin ang="5400000" scaled="0"/>
                </a:gradFill>
              </a:rPr>
              <a:t>Providers</a:t>
            </a:r>
          </a:p>
          <a:p>
            <a:pPr marL="460375" lvl="0" indent="-460375">
              <a:lnSpc>
                <a:spcPct val="90000"/>
              </a:lnSpc>
              <a:spcBef>
                <a:spcPct val="20000"/>
              </a:spcBef>
              <a:buSzPct val="90000"/>
              <a:buBlip>
                <a:blip r:embed="rId3"/>
              </a:buBlip>
            </a:pPr>
            <a:r>
              <a:rPr lang="en-GB" sz="2400" dirty="0">
                <a:gradFill>
                  <a:gsLst>
                    <a:gs pos="0">
                      <a:schemeClr val="tx1"/>
                    </a:gs>
                    <a:gs pos="100000">
                      <a:schemeClr val="tx1"/>
                    </a:gs>
                  </a:gsLst>
                  <a:lin ang="5400000" scaled="0"/>
                </a:gradFill>
              </a:rPr>
              <a:t>SIM399-HOL | Managing Claims Authentication Using Microsoft Forefront Identity Manager 2010 </a:t>
            </a:r>
            <a:endParaRPr lang="en-GB" sz="2400" dirty="0" smtClean="0">
              <a:gradFill>
                <a:gsLst>
                  <a:gs pos="0">
                    <a:schemeClr val="tx1"/>
                  </a:gs>
                  <a:gs pos="100000">
                    <a:schemeClr val="tx1"/>
                  </a:gs>
                </a:gsLst>
                <a:lin ang="5400000" scaled="0"/>
              </a:gradFill>
            </a:endParaRPr>
          </a:p>
          <a:p>
            <a:pPr marL="460375" lvl="0" indent="-460375">
              <a:lnSpc>
                <a:spcPct val="90000"/>
              </a:lnSpc>
              <a:spcBef>
                <a:spcPct val="20000"/>
              </a:spcBef>
              <a:buSzPct val="90000"/>
              <a:buBlip>
                <a:blip r:embed="rId3"/>
              </a:buBlip>
            </a:pPr>
            <a:endParaRPr lang="en-GB" sz="2400" dirty="0">
              <a:gradFill>
                <a:gsLst>
                  <a:gs pos="0">
                    <a:schemeClr val="tx1"/>
                  </a:gs>
                  <a:gs pos="100000">
                    <a:schemeClr val="tx1"/>
                  </a:gs>
                </a:gsLst>
                <a:lin ang="5400000" scaled="0"/>
              </a:gradFill>
            </a:endParaRPr>
          </a:p>
          <a:p>
            <a:pPr marL="460375" lvl="0" indent="-460375">
              <a:lnSpc>
                <a:spcPct val="90000"/>
              </a:lnSpc>
              <a:spcBef>
                <a:spcPct val="20000"/>
              </a:spcBef>
              <a:buSzPct val="90000"/>
              <a:buBlip>
                <a:blip r:embed="rId3"/>
              </a:buBlip>
            </a:pPr>
            <a:r>
              <a:rPr lang="en-GB" sz="2400" dirty="0">
                <a:gradFill>
                  <a:gsLst>
                    <a:gs pos="0">
                      <a:schemeClr val="tx1"/>
                    </a:gs>
                    <a:gs pos="100000">
                      <a:schemeClr val="tx1"/>
                    </a:gs>
                  </a:gsLst>
                  <a:lin ang="5400000" scaled="0"/>
                </a:gradFill>
              </a:rPr>
              <a:t>SIM377-INT | Claims-Based Identity </a:t>
            </a:r>
            <a:endParaRPr lang="en-GB" sz="2400" dirty="0" smtClean="0">
              <a:gradFill>
                <a:gsLst>
                  <a:gs pos="0">
                    <a:schemeClr val="tx1"/>
                  </a:gs>
                  <a:gs pos="100000">
                    <a:schemeClr val="tx1"/>
                  </a:gs>
                </a:gsLst>
                <a:lin ang="5400000" scaled="0"/>
              </a:gradFill>
            </a:endParaRPr>
          </a:p>
          <a:p>
            <a:pPr lvl="0">
              <a:lnSpc>
                <a:spcPct val="90000"/>
              </a:lnSpc>
              <a:spcBef>
                <a:spcPct val="20000"/>
              </a:spcBef>
              <a:buSzPct val="90000"/>
            </a:pPr>
            <a:endParaRPr lang="en-GB" sz="2400" dirty="0" smtClean="0">
              <a:gradFill>
                <a:gsLst>
                  <a:gs pos="0">
                    <a:schemeClr val="tx1"/>
                  </a:gs>
                  <a:gs pos="100000">
                    <a:schemeClr val="tx1"/>
                  </a:gs>
                </a:gsLst>
                <a:lin ang="5400000" scaled="0"/>
              </a:gradFill>
            </a:endParaRPr>
          </a:p>
        </p:txBody>
      </p:sp>
    </p:spTree>
    <p:extLst>
      <p:ext uri="{BB962C8B-B14F-4D97-AF65-F5344CB8AC3E}">
        <p14:creationId xmlns:p14="http://schemas.microsoft.com/office/powerpoint/2010/main" val="2490180759"/>
      </p:ext>
    </p:extLst>
  </p:cSld>
  <p:clrMapOvr>
    <a:masterClrMapping/>
  </p:clrMapOvr>
  <p:transition>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p:txBody>
          <a:bodyPr/>
          <a:lstStyle/>
          <a:p>
            <a:r>
              <a:rPr lang="en-US" smtClean="0"/>
              <a:t>Track Resources</a:t>
            </a:r>
            <a:endParaRPr lang="en-US" dirty="0"/>
          </a:p>
        </p:txBody>
      </p:sp>
      <p:sp>
        <p:nvSpPr>
          <p:cNvPr id="13" name="Rectangle 12"/>
          <p:cNvSpPr/>
          <p:nvPr/>
        </p:nvSpPr>
        <p:spPr bwMode="auto">
          <a:xfrm>
            <a:off x="507868" y="1447800"/>
            <a:ext cx="11160257" cy="963341"/>
          </a:xfrm>
          <a:prstGeom prst="rect">
            <a:avLst/>
          </a:prstGeom>
          <a:noFill/>
          <a:ln w="38100">
            <a:noFill/>
            <a:miter lim="800000"/>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0" tIns="0" rIns="0" bIns="0" numCol="1" rtlCol="0" anchor="t" anchorCtr="0" compatLnSpc="1">
            <a:prstTxWarp prst="textNoShape">
              <a:avLst/>
            </a:prstTxWarp>
            <a:spAutoFit/>
          </a:bodyPr>
          <a:lstStyle/>
          <a:p>
            <a:pPr>
              <a:lnSpc>
                <a:spcPct val="90000"/>
              </a:lnSpc>
              <a:spcAft>
                <a:spcPts val="600"/>
              </a:spcAft>
              <a:buSzPct val="100000"/>
            </a:pPr>
            <a:r>
              <a:rPr lang="en-US" sz="2000" spc="-30" dirty="0">
                <a:gradFill>
                  <a:gsLst>
                    <a:gs pos="0">
                      <a:srgbClr val="FFFFFF"/>
                    </a:gs>
                    <a:gs pos="86000">
                      <a:srgbClr val="FFFFFF"/>
                    </a:gs>
                  </a:gsLst>
                  <a:lin ang="0" scaled="0"/>
                </a:gradFill>
              </a:rPr>
              <a:t>Don’t forget to visit the </a:t>
            </a:r>
            <a:r>
              <a:rPr lang="en-US" sz="2000" spc="-30" dirty="0" smtClean="0">
                <a:gradFill>
                  <a:gsLst>
                    <a:gs pos="0">
                      <a:srgbClr val="FFFFFF"/>
                    </a:gs>
                    <a:gs pos="86000">
                      <a:srgbClr val="FFFFFF"/>
                    </a:gs>
                  </a:gsLst>
                  <a:lin ang="0" scaled="0"/>
                </a:gradFill>
              </a:rPr>
              <a:t>Cloud Power area within the TLC (</a:t>
            </a:r>
            <a:r>
              <a:rPr lang="en-US" sz="2000" spc="-30" dirty="0" smtClean="0">
                <a:solidFill>
                  <a:srgbClr val="005A84">
                    <a:lumMod val="60000"/>
                    <a:lumOff val="40000"/>
                  </a:srgbClr>
                </a:solidFill>
              </a:rPr>
              <a:t>Blue </a:t>
            </a:r>
            <a:r>
              <a:rPr lang="en-US" sz="2000" spc="-30" dirty="0">
                <a:solidFill>
                  <a:srgbClr val="005A84">
                    <a:lumMod val="60000"/>
                    <a:lumOff val="40000"/>
                  </a:srgbClr>
                </a:solidFill>
              </a:rPr>
              <a:t>Section</a:t>
            </a:r>
            <a:r>
              <a:rPr lang="en-US" sz="2000" spc="-30" dirty="0">
                <a:gradFill>
                  <a:gsLst>
                    <a:gs pos="0">
                      <a:srgbClr val="FFFFFF"/>
                    </a:gs>
                    <a:gs pos="86000">
                      <a:srgbClr val="FFFFFF"/>
                    </a:gs>
                  </a:gsLst>
                  <a:lin ang="0" scaled="0"/>
                </a:gradFill>
              </a:rPr>
              <a:t>) </a:t>
            </a:r>
            <a:r>
              <a:rPr lang="en-US" sz="2000" spc="-30" dirty="0" smtClean="0">
                <a:gradFill>
                  <a:gsLst>
                    <a:gs pos="0">
                      <a:srgbClr val="FFFFFF"/>
                    </a:gs>
                    <a:gs pos="86000">
                      <a:srgbClr val="FFFFFF"/>
                    </a:gs>
                  </a:gsLst>
                  <a:lin ang="0" scaled="0"/>
                </a:gradFill>
              </a:rPr>
              <a:t>to see product </a:t>
            </a:r>
            <a:r>
              <a:rPr lang="en-US" sz="2000" spc="-30" dirty="0">
                <a:gradFill>
                  <a:gsLst>
                    <a:gs pos="0">
                      <a:srgbClr val="FFFFFF"/>
                    </a:gs>
                    <a:gs pos="86000">
                      <a:srgbClr val="FFFFFF"/>
                    </a:gs>
                  </a:gsLst>
                  <a:lin ang="0" scaled="0"/>
                </a:gradFill>
              </a:rPr>
              <a:t>demos and speak with experts about the </a:t>
            </a:r>
            <a:r>
              <a:rPr lang="en-US" sz="2000" spc="-30" dirty="0" smtClean="0">
                <a:gradFill>
                  <a:gsLst>
                    <a:gs pos="0">
                      <a:srgbClr val="FFFFFF"/>
                    </a:gs>
                    <a:gs pos="86000">
                      <a:srgbClr val="FFFFFF"/>
                    </a:gs>
                  </a:gsLst>
                  <a:lin ang="0" scaled="0"/>
                </a:gradFill>
              </a:rPr>
              <a:t>Server &amp; Cloud Platform solutions that help drive your business forward.</a:t>
            </a:r>
            <a:endParaRPr lang="en-US" sz="2000" spc="-30" dirty="0">
              <a:gradFill>
                <a:gsLst>
                  <a:gs pos="0">
                    <a:srgbClr val="FFFFFF"/>
                  </a:gs>
                  <a:gs pos="86000">
                    <a:srgbClr val="FFFFFF"/>
                  </a:gs>
                </a:gsLst>
                <a:lin ang="0" scaled="0"/>
              </a:gradFill>
            </a:endParaRPr>
          </a:p>
          <a:p>
            <a:pPr>
              <a:lnSpc>
                <a:spcPct val="90000"/>
              </a:lnSpc>
              <a:buSzPct val="100000"/>
            </a:pPr>
            <a:r>
              <a:rPr lang="en-US" sz="2000" spc="-30" dirty="0" smtClean="0">
                <a:gradFill>
                  <a:gsLst>
                    <a:gs pos="0">
                      <a:srgbClr val="FFFFFF"/>
                    </a:gs>
                    <a:gs pos="86000">
                      <a:srgbClr val="FFFFFF"/>
                    </a:gs>
                  </a:gsLst>
                  <a:lin ang="0" scaled="0"/>
                </a:gradFill>
              </a:rPr>
              <a:t>You </a:t>
            </a:r>
            <a:r>
              <a:rPr lang="en-US" sz="2000" spc="-30" dirty="0">
                <a:gradFill>
                  <a:gsLst>
                    <a:gs pos="0">
                      <a:srgbClr val="FFFFFF"/>
                    </a:gs>
                    <a:gs pos="86000">
                      <a:srgbClr val="FFFFFF"/>
                    </a:gs>
                  </a:gsLst>
                  <a:lin ang="0" scaled="0"/>
                </a:gradFill>
              </a:rPr>
              <a:t>can also find the latest information about </a:t>
            </a:r>
            <a:r>
              <a:rPr lang="en-US" sz="2000" spc="-30" dirty="0" smtClean="0">
                <a:gradFill>
                  <a:gsLst>
                    <a:gs pos="0">
                      <a:srgbClr val="FFFFFF"/>
                    </a:gs>
                    <a:gs pos="86000">
                      <a:srgbClr val="FFFFFF"/>
                    </a:gs>
                  </a:gsLst>
                  <a:lin ang="0" scaled="0"/>
                </a:gradFill>
              </a:rPr>
              <a:t>our products </a:t>
            </a:r>
            <a:r>
              <a:rPr lang="en-US" sz="2000" spc="-30" dirty="0">
                <a:gradFill>
                  <a:gsLst>
                    <a:gs pos="0">
                      <a:srgbClr val="FFFFFF"/>
                    </a:gs>
                    <a:gs pos="86000">
                      <a:srgbClr val="FFFFFF"/>
                    </a:gs>
                  </a:gsLst>
                  <a:lin ang="0" scaled="0"/>
                </a:gradFill>
              </a:rPr>
              <a:t>at the following links:</a:t>
            </a:r>
            <a:r>
              <a:rPr lang="en-US" sz="2400" spc="-30" dirty="0">
                <a:gradFill>
                  <a:gsLst>
                    <a:gs pos="0">
                      <a:srgbClr val="FFFFFF"/>
                    </a:gs>
                    <a:gs pos="86000">
                      <a:srgbClr val="FFFFFF"/>
                    </a:gs>
                  </a:gsLst>
                  <a:lin ang="0" scaled="0"/>
                </a:gradFill>
              </a:rPr>
              <a:t> </a:t>
            </a:r>
          </a:p>
        </p:txBody>
      </p:sp>
      <p:sp>
        <p:nvSpPr>
          <p:cNvPr id="14" name="Rectangle 13"/>
          <p:cNvSpPr/>
          <p:nvPr/>
        </p:nvSpPr>
        <p:spPr bwMode="auto">
          <a:xfrm>
            <a:off x="504676" y="4639503"/>
            <a:ext cx="11163449" cy="548640"/>
          </a:xfrm>
          <a:prstGeom prst="rect">
            <a:avLst/>
          </a:prstGeom>
          <a:noFill/>
          <a:ln w="38100">
            <a:solidFill>
              <a:schemeClr val="accent1"/>
            </a:solid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ctr" anchorCtr="0" compatLnSpc="1">
            <a:prstTxWarp prst="textNoShape">
              <a:avLst/>
            </a:prstTxWarp>
            <a:spAutoFit/>
          </a:bodyPr>
          <a:lstStyle/>
          <a:p>
            <a:pPr marL="347663" indent="-347663">
              <a:lnSpc>
                <a:spcPct val="90000"/>
              </a:lnSpc>
              <a:spcBef>
                <a:spcPct val="20000"/>
              </a:spcBef>
              <a:buSzPct val="90000"/>
              <a:buFontTx/>
              <a:buBlip>
                <a:blip r:embed="rId3"/>
              </a:buBlip>
            </a:pPr>
            <a:r>
              <a:rPr lang="en-US" sz="2000" dirty="0" smtClean="0">
                <a:gradFill>
                  <a:gsLst>
                    <a:gs pos="0">
                      <a:srgbClr val="FFFFFF"/>
                    </a:gs>
                    <a:gs pos="100000">
                      <a:srgbClr val="FFFFFF"/>
                    </a:gs>
                  </a:gsLst>
                  <a:lin ang="5400000" scaled="0"/>
                </a:gradFill>
              </a:rPr>
              <a:t>Windows Azure - </a:t>
            </a:r>
            <a:r>
              <a:rPr lang="en-US" sz="2000" u="sng" dirty="0">
                <a:solidFill>
                  <a:srgbClr val="FFFFFF"/>
                </a:solidFill>
                <a:hlinkClick r:id="rId4"/>
              </a:rPr>
              <a:t>http://www.microsoft.com/windowsazure/</a:t>
            </a:r>
            <a:endParaRPr lang="en-US" sz="2000" dirty="0">
              <a:gradFill>
                <a:gsLst>
                  <a:gs pos="0">
                    <a:srgbClr val="FFFFFF"/>
                  </a:gs>
                  <a:gs pos="100000">
                    <a:srgbClr val="FFFFFF"/>
                  </a:gs>
                </a:gsLst>
                <a:lin ang="5400000" scaled="0"/>
              </a:gradFill>
            </a:endParaRPr>
          </a:p>
        </p:txBody>
      </p:sp>
      <p:sp>
        <p:nvSpPr>
          <p:cNvPr id="15" name="Rectangle 14"/>
          <p:cNvSpPr/>
          <p:nvPr/>
        </p:nvSpPr>
        <p:spPr bwMode="auto">
          <a:xfrm>
            <a:off x="501933" y="5316128"/>
            <a:ext cx="11173090" cy="548640"/>
          </a:xfrm>
          <a:prstGeom prst="rect">
            <a:avLst/>
          </a:prstGeom>
          <a:noFill/>
          <a:ln w="38100">
            <a:solidFill>
              <a:schemeClr val="accent1"/>
            </a:solid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ctr" anchorCtr="0" compatLnSpc="1">
            <a:prstTxWarp prst="textNoShape">
              <a:avLst/>
            </a:prstTxWarp>
            <a:spAutoFit/>
          </a:bodyPr>
          <a:lstStyle/>
          <a:p>
            <a:pPr marL="347663" indent="-347663">
              <a:lnSpc>
                <a:spcPct val="90000"/>
              </a:lnSpc>
              <a:spcBef>
                <a:spcPct val="20000"/>
              </a:spcBef>
              <a:buSzPct val="90000"/>
              <a:buFontTx/>
              <a:buBlip>
                <a:blip r:embed="rId3"/>
              </a:buBlip>
            </a:pPr>
            <a:r>
              <a:rPr lang="en-US" sz="2000" dirty="0" smtClean="0">
                <a:gradFill>
                  <a:gsLst>
                    <a:gs pos="0">
                      <a:srgbClr val="FFFFFF"/>
                    </a:gs>
                    <a:gs pos="100000">
                      <a:srgbClr val="FFFFFF"/>
                    </a:gs>
                  </a:gsLst>
                  <a:lin ang="5400000" scaled="0"/>
                </a:gradFill>
              </a:rPr>
              <a:t>Microsoft System Center - </a:t>
            </a:r>
            <a:r>
              <a:rPr lang="en-US" sz="2000" u="sng" dirty="0">
                <a:solidFill>
                  <a:srgbClr val="FFFFFF"/>
                </a:solidFill>
                <a:hlinkClick r:id="rId5"/>
              </a:rPr>
              <a:t>http://www.microsoft.com/systemcenter/</a:t>
            </a:r>
            <a:endParaRPr lang="en-US" sz="2000" dirty="0">
              <a:gradFill>
                <a:gsLst>
                  <a:gs pos="0">
                    <a:srgbClr val="FFFFFF"/>
                  </a:gs>
                  <a:gs pos="100000">
                    <a:srgbClr val="FFFFFF"/>
                  </a:gs>
                </a:gsLst>
                <a:lin ang="5400000" scaled="0"/>
              </a:gradFill>
            </a:endParaRPr>
          </a:p>
        </p:txBody>
      </p:sp>
      <p:sp>
        <p:nvSpPr>
          <p:cNvPr id="17" name="Rectangle 16"/>
          <p:cNvSpPr/>
          <p:nvPr/>
        </p:nvSpPr>
        <p:spPr bwMode="auto">
          <a:xfrm>
            <a:off x="508964" y="5992755"/>
            <a:ext cx="11173090" cy="548640"/>
          </a:xfrm>
          <a:prstGeom prst="rect">
            <a:avLst/>
          </a:prstGeom>
          <a:noFill/>
          <a:ln w="38100">
            <a:solidFill>
              <a:schemeClr val="accent1"/>
            </a:solid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ctr" anchorCtr="0" compatLnSpc="1">
            <a:prstTxWarp prst="textNoShape">
              <a:avLst/>
            </a:prstTxWarp>
            <a:spAutoFit/>
          </a:bodyPr>
          <a:lstStyle/>
          <a:p>
            <a:pPr marL="347663" indent="-347663">
              <a:lnSpc>
                <a:spcPct val="90000"/>
              </a:lnSpc>
              <a:spcBef>
                <a:spcPct val="20000"/>
              </a:spcBef>
              <a:buSzPct val="90000"/>
              <a:buFontTx/>
              <a:buBlip>
                <a:blip r:embed="rId3"/>
              </a:buBlip>
            </a:pPr>
            <a:r>
              <a:rPr lang="en-US" sz="2000" dirty="0" smtClean="0">
                <a:gradFill>
                  <a:gsLst>
                    <a:gs pos="0">
                      <a:srgbClr val="FFFFFF"/>
                    </a:gs>
                    <a:gs pos="100000">
                      <a:srgbClr val="FFFFFF"/>
                    </a:gs>
                  </a:gsLst>
                  <a:lin ang="5400000" scaled="0"/>
                </a:gradFill>
              </a:rPr>
              <a:t>Microsoft Forefront - </a:t>
            </a:r>
            <a:r>
              <a:rPr lang="en-US" sz="2000" u="sng" dirty="0">
                <a:solidFill>
                  <a:srgbClr val="FFFFFF"/>
                </a:solidFill>
                <a:hlinkClick r:id="rId6"/>
              </a:rPr>
              <a:t>http://www.microsoft.com/forefront/</a:t>
            </a:r>
            <a:endParaRPr lang="en-US" sz="2000" dirty="0">
              <a:gradFill>
                <a:gsLst>
                  <a:gs pos="0">
                    <a:srgbClr val="FFFFFF"/>
                  </a:gs>
                  <a:gs pos="100000">
                    <a:srgbClr val="FFFFFF"/>
                  </a:gs>
                </a:gsLst>
                <a:lin ang="5400000" scaled="0"/>
              </a:gradFill>
            </a:endParaRPr>
          </a:p>
        </p:txBody>
      </p:sp>
      <p:sp>
        <p:nvSpPr>
          <p:cNvPr id="9" name="Rectangle 8"/>
          <p:cNvSpPr/>
          <p:nvPr/>
        </p:nvSpPr>
        <p:spPr bwMode="auto">
          <a:xfrm>
            <a:off x="507868" y="3962878"/>
            <a:ext cx="11160257" cy="548640"/>
          </a:xfrm>
          <a:prstGeom prst="rect">
            <a:avLst/>
          </a:prstGeom>
          <a:noFill/>
          <a:ln w="38100">
            <a:solidFill>
              <a:schemeClr val="accent1"/>
            </a:solid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ctr" anchorCtr="0" compatLnSpc="1">
            <a:prstTxWarp prst="textNoShape">
              <a:avLst/>
            </a:prstTxWarp>
            <a:spAutoFit/>
          </a:bodyPr>
          <a:lstStyle/>
          <a:p>
            <a:pPr marL="347663" indent="-347663">
              <a:lnSpc>
                <a:spcPct val="90000"/>
              </a:lnSpc>
              <a:spcBef>
                <a:spcPct val="20000"/>
              </a:spcBef>
              <a:buSzPct val="90000"/>
              <a:buFontTx/>
              <a:buBlip>
                <a:blip r:embed="rId3"/>
              </a:buBlip>
            </a:pPr>
            <a:r>
              <a:rPr lang="en-US" sz="2000" dirty="0" smtClean="0">
                <a:gradFill>
                  <a:gsLst>
                    <a:gs pos="0">
                      <a:srgbClr val="FFFFFF"/>
                    </a:gs>
                    <a:gs pos="100000">
                      <a:srgbClr val="FFFFFF"/>
                    </a:gs>
                  </a:gsLst>
                  <a:lin ang="5400000" scaled="0"/>
                </a:gradFill>
              </a:rPr>
              <a:t>Windows Server - </a:t>
            </a:r>
            <a:r>
              <a:rPr lang="en-US" sz="2000" u="sng" dirty="0">
                <a:solidFill>
                  <a:srgbClr val="FFFFFF"/>
                </a:solidFill>
                <a:hlinkClick r:id="rId7"/>
              </a:rPr>
              <a:t>http://www.microsoft.com/windowsserver/</a:t>
            </a:r>
            <a:r>
              <a:rPr lang="en-US" sz="2000" dirty="0">
                <a:solidFill>
                  <a:srgbClr val="FFFFFF"/>
                </a:solidFill>
              </a:rPr>
              <a:t> </a:t>
            </a:r>
            <a:endParaRPr lang="en-US" sz="2000" dirty="0">
              <a:gradFill>
                <a:gsLst>
                  <a:gs pos="0">
                    <a:srgbClr val="FFFFFF"/>
                  </a:gs>
                  <a:gs pos="100000">
                    <a:srgbClr val="FFFFFF"/>
                  </a:gs>
                </a:gsLst>
                <a:lin ang="5400000" scaled="0"/>
              </a:gradFill>
            </a:endParaRPr>
          </a:p>
        </p:txBody>
      </p:sp>
      <p:sp>
        <p:nvSpPr>
          <p:cNvPr id="10" name="Rectangle 9"/>
          <p:cNvSpPr/>
          <p:nvPr/>
        </p:nvSpPr>
        <p:spPr bwMode="auto">
          <a:xfrm>
            <a:off x="507868" y="2609628"/>
            <a:ext cx="11160257" cy="548640"/>
          </a:xfrm>
          <a:prstGeom prst="rect">
            <a:avLst/>
          </a:prstGeom>
          <a:noFill/>
          <a:ln w="38100">
            <a:solidFill>
              <a:schemeClr val="accent1"/>
            </a:solid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ctr" anchorCtr="0" compatLnSpc="1">
            <a:prstTxWarp prst="textNoShape">
              <a:avLst/>
            </a:prstTxWarp>
            <a:spAutoFit/>
          </a:bodyPr>
          <a:lstStyle/>
          <a:p>
            <a:pPr marL="347663" indent="-347663">
              <a:lnSpc>
                <a:spcPct val="90000"/>
              </a:lnSpc>
              <a:spcBef>
                <a:spcPct val="20000"/>
              </a:spcBef>
              <a:buSzPct val="90000"/>
              <a:buFontTx/>
              <a:buBlip>
                <a:blip r:embed="rId3"/>
              </a:buBlip>
            </a:pPr>
            <a:r>
              <a:rPr lang="en-US" sz="2000" dirty="0" smtClean="0">
                <a:gradFill>
                  <a:gsLst>
                    <a:gs pos="0">
                      <a:srgbClr val="FFFFFF"/>
                    </a:gs>
                    <a:gs pos="100000">
                      <a:srgbClr val="FFFFFF"/>
                    </a:gs>
                  </a:gsLst>
                  <a:lin ang="5400000" scaled="0"/>
                </a:gradFill>
              </a:rPr>
              <a:t>Cloud Power - </a:t>
            </a:r>
            <a:r>
              <a:rPr lang="en-US" sz="2000" u="sng" dirty="0">
                <a:solidFill>
                  <a:srgbClr val="FFFFFF"/>
                </a:solidFill>
                <a:hlinkClick r:id="rId8"/>
              </a:rPr>
              <a:t>http://</a:t>
            </a:r>
            <a:r>
              <a:rPr lang="en-US" sz="2000" u="sng" dirty="0" smtClean="0">
                <a:solidFill>
                  <a:srgbClr val="FFFFFF"/>
                </a:solidFill>
                <a:hlinkClick r:id="rId8"/>
              </a:rPr>
              <a:t>www.microsoft.com/cloud/</a:t>
            </a:r>
            <a:r>
              <a:rPr lang="en-US" sz="2000" u="sng" dirty="0" smtClean="0">
                <a:solidFill>
                  <a:srgbClr val="FFFFFF"/>
                </a:solidFill>
              </a:rPr>
              <a:t>   </a:t>
            </a:r>
            <a:r>
              <a:rPr lang="en-US" sz="2000" dirty="0" smtClean="0">
                <a:solidFill>
                  <a:srgbClr val="FFFFFF"/>
                </a:solidFill>
              </a:rPr>
              <a:t> </a:t>
            </a:r>
            <a:endParaRPr lang="en-US" sz="2000" dirty="0">
              <a:gradFill>
                <a:gsLst>
                  <a:gs pos="0">
                    <a:srgbClr val="FFFFFF"/>
                  </a:gs>
                  <a:gs pos="100000">
                    <a:srgbClr val="FFFFFF"/>
                  </a:gs>
                </a:gsLst>
                <a:lin ang="5400000" scaled="0"/>
              </a:gradFill>
            </a:endParaRPr>
          </a:p>
        </p:txBody>
      </p:sp>
      <p:sp>
        <p:nvSpPr>
          <p:cNvPr id="11" name="Rectangle 10"/>
          <p:cNvSpPr/>
          <p:nvPr/>
        </p:nvSpPr>
        <p:spPr bwMode="auto">
          <a:xfrm>
            <a:off x="507868" y="3286253"/>
            <a:ext cx="11160257" cy="548640"/>
          </a:xfrm>
          <a:prstGeom prst="rect">
            <a:avLst/>
          </a:prstGeom>
          <a:noFill/>
          <a:ln w="38100">
            <a:solidFill>
              <a:schemeClr val="accent1"/>
            </a:solid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ctr" anchorCtr="0" compatLnSpc="1">
            <a:prstTxWarp prst="textNoShape">
              <a:avLst/>
            </a:prstTxWarp>
            <a:spAutoFit/>
          </a:bodyPr>
          <a:lstStyle/>
          <a:p>
            <a:pPr marL="347663" indent="-347663">
              <a:lnSpc>
                <a:spcPct val="90000"/>
              </a:lnSpc>
              <a:spcBef>
                <a:spcPct val="20000"/>
              </a:spcBef>
              <a:buSzPct val="90000"/>
              <a:buFontTx/>
              <a:buBlip>
                <a:blip r:embed="rId3"/>
              </a:buBlip>
            </a:pPr>
            <a:r>
              <a:rPr lang="en-US" sz="2000" dirty="0" smtClean="0">
                <a:gradFill>
                  <a:gsLst>
                    <a:gs pos="0">
                      <a:srgbClr val="FFFFFF"/>
                    </a:gs>
                    <a:gs pos="100000">
                      <a:srgbClr val="FFFFFF"/>
                    </a:gs>
                  </a:gsLst>
                  <a:lin ang="5400000" scaled="0"/>
                </a:gradFill>
              </a:rPr>
              <a:t>Private Cloud - </a:t>
            </a:r>
            <a:r>
              <a:rPr lang="en-US" sz="2000" u="sng" dirty="0">
                <a:solidFill>
                  <a:srgbClr val="FFFFFF"/>
                </a:solidFill>
                <a:hlinkClick r:id="rId7"/>
              </a:rPr>
              <a:t>http://</a:t>
            </a:r>
            <a:r>
              <a:rPr lang="en-US" sz="2000" u="sng" dirty="0" smtClean="0">
                <a:solidFill>
                  <a:srgbClr val="FFFFFF"/>
                </a:solidFill>
                <a:hlinkClick r:id="rId7"/>
              </a:rPr>
              <a:t>www.microsoft.com/privatecloud/</a:t>
            </a:r>
            <a:r>
              <a:rPr lang="en-US" sz="2000" dirty="0" smtClean="0">
                <a:solidFill>
                  <a:srgbClr val="FFFFFF"/>
                </a:solidFill>
              </a:rPr>
              <a:t> </a:t>
            </a:r>
            <a:endParaRPr lang="en-US" sz="2000"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480905074"/>
      </p:ext>
    </p:extLst>
  </p:cSld>
  <p:clrMapOvr>
    <a:masterClrMapping/>
  </p:clrMapOvr>
  <p:transition>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Resources</a:t>
            </a:r>
            <a:endParaRPr lang="en-US" dirty="0"/>
          </a:p>
        </p:txBody>
      </p:sp>
      <p:sp>
        <p:nvSpPr>
          <p:cNvPr id="4" name="Rounded Rectangle 3"/>
          <p:cNvSpPr/>
          <p:nvPr/>
        </p:nvSpPr>
        <p:spPr bwMode="ltGray">
          <a:xfrm>
            <a:off x="507868" y="2767117"/>
            <a:ext cx="5345308" cy="1863725"/>
          </a:xfrm>
          <a:prstGeom prst="roundRect">
            <a:avLst>
              <a:gd name="adj" fmla="val 6216"/>
            </a:avLst>
          </a:prstGeom>
          <a:solidFill>
            <a:schemeClr val="bg1">
              <a:lumMod val="65000"/>
              <a:lumOff val="35000"/>
            </a:schemeClr>
          </a:solidFill>
          <a:ln>
            <a:headEnd type="none" w="med" len="med"/>
            <a:tailEnd type="none" w="med" len="med"/>
          </a:ln>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6" name="Rectangle 5"/>
          <p:cNvSpPr/>
          <p:nvPr/>
        </p:nvSpPr>
        <p:spPr bwMode="white">
          <a:xfrm>
            <a:off x="507868" y="4240386"/>
            <a:ext cx="5332611" cy="369332"/>
          </a:xfrm>
          <a:prstGeom prst="rect">
            <a:avLst/>
          </a:prstGeom>
        </p:spPr>
        <p:txBody>
          <a:bodyPr wrap="square">
            <a:spAutoFit/>
          </a:bodyPr>
          <a:lstStyle/>
          <a:p>
            <a:pPr algn="ctr"/>
            <a:r>
              <a:rPr lang="en-US" dirty="0" smtClean="0">
                <a:solidFill>
                  <a:srgbClr val="FFFFFF"/>
                </a:solidFill>
                <a:hlinkClick r:id="rId3"/>
              </a:rPr>
              <a:t>www.microsoft.com/teched</a:t>
            </a:r>
            <a:endParaRPr lang="en-US" sz="1600" dirty="0">
              <a:solidFill>
                <a:srgbClr val="FFFFFF"/>
              </a:solidFill>
            </a:endParaRPr>
          </a:p>
        </p:txBody>
      </p:sp>
      <p:sp>
        <p:nvSpPr>
          <p:cNvPr id="8" name="Rectangle 7"/>
          <p:cNvSpPr/>
          <p:nvPr/>
        </p:nvSpPr>
        <p:spPr bwMode="auto">
          <a:xfrm>
            <a:off x="507868" y="3849792"/>
            <a:ext cx="5345308" cy="390525"/>
          </a:xfrm>
          <a:prstGeom prst="rect">
            <a:avLst/>
          </a:prstGeom>
          <a:solidFill>
            <a:schemeClr val="tx1"/>
          </a:solidFill>
          <a:ln>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7" name="Rectangle 6"/>
          <p:cNvSpPr/>
          <p:nvPr/>
        </p:nvSpPr>
        <p:spPr>
          <a:xfrm>
            <a:off x="495171" y="3871113"/>
            <a:ext cx="5345308" cy="338554"/>
          </a:xfrm>
          <a:prstGeom prst="rect">
            <a:avLst/>
          </a:prstGeom>
        </p:spPr>
        <p:txBody>
          <a:bodyPr wrap="square">
            <a:spAutoFit/>
          </a:bodyPr>
          <a:lstStyle/>
          <a:p>
            <a:pPr marL="0" lvl="1" algn="ctr">
              <a:tabLst>
                <a:tab pos="1828800" algn="l"/>
              </a:tabLst>
            </a:pPr>
            <a:r>
              <a:rPr lang="en-US" sz="1600" dirty="0" smtClean="0">
                <a:solidFill>
                  <a:srgbClr val="000000">
                    <a:lumMod val="65000"/>
                    <a:lumOff val="35000"/>
                    <a:alpha val="99000"/>
                  </a:srgbClr>
                </a:solidFill>
              </a:rPr>
              <a:t>Sessions On-Demand &amp; Community</a:t>
            </a:r>
          </a:p>
        </p:txBody>
      </p:sp>
      <p:pic>
        <p:nvPicPr>
          <p:cNvPr id="9" name="Picture 8" descr="TechEd_online.png"/>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bwMode="white">
          <a:xfrm>
            <a:off x="1975610" y="2830648"/>
            <a:ext cx="2409825" cy="1076325"/>
          </a:xfrm>
          <a:prstGeom prst="rect">
            <a:avLst/>
          </a:prstGeom>
          <a:noFill/>
          <a:ln>
            <a:noFill/>
          </a:ln>
        </p:spPr>
      </p:pic>
      <p:sp>
        <p:nvSpPr>
          <p:cNvPr id="10" name="Rounded Rectangle 9"/>
          <p:cNvSpPr/>
          <p:nvPr/>
        </p:nvSpPr>
        <p:spPr bwMode="ltGray">
          <a:xfrm>
            <a:off x="6335650" y="2767117"/>
            <a:ext cx="5345308" cy="1863725"/>
          </a:xfrm>
          <a:prstGeom prst="roundRect">
            <a:avLst>
              <a:gd name="adj" fmla="val 6216"/>
            </a:avLst>
          </a:prstGeom>
          <a:solidFill>
            <a:schemeClr val="bg1">
              <a:lumMod val="65000"/>
              <a:lumOff val="35000"/>
            </a:schemeClr>
          </a:solidFill>
          <a:ln>
            <a:headEnd type="none" w="med" len="med"/>
            <a:tailEnd type="none" w="med" len="med"/>
          </a:ln>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12" name="Rectangle 11"/>
          <p:cNvSpPr/>
          <p:nvPr/>
        </p:nvSpPr>
        <p:spPr bwMode="auto">
          <a:xfrm>
            <a:off x="6335650" y="3849792"/>
            <a:ext cx="5345308" cy="390525"/>
          </a:xfrm>
          <a:prstGeom prst="rect">
            <a:avLst/>
          </a:prstGeom>
          <a:solidFill>
            <a:schemeClr val="tx1"/>
          </a:solidFill>
          <a:ln>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13" name="Rectangle 12"/>
          <p:cNvSpPr/>
          <p:nvPr/>
        </p:nvSpPr>
        <p:spPr>
          <a:xfrm>
            <a:off x="6322953" y="3871113"/>
            <a:ext cx="5345308" cy="338554"/>
          </a:xfrm>
          <a:prstGeom prst="rect">
            <a:avLst/>
          </a:prstGeom>
        </p:spPr>
        <p:txBody>
          <a:bodyPr wrap="square">
            <a:spAutoFit/>
          </a:bodyPr>
          <a:lstStyle/>
          <a:p>
            <a:pPr marL="0" lvl="1" algn="ctr">
              <a:tabLst>
                <a:tab pos="1828800" algn="l"/>
              </a:tabLst>
            </a:pPr>
            <a:r>
              <a:rPr lang="en-US" sz="1600" dirty="0" smtClean="0">
                <a:solidFill>
                  <a:srgbClr val="000000">
                    <a:lumMod val="65000"/>
                    <a:lumOff val="35000"/>
                    <a:alpha val="99000"/>
                  </a:srgbClr>
                </a:solidFill>
              </a:rPr>
              <a:t>Microsoft Certification &amp; Training Resources</a:t>
            </a:r>
          </a:p>
        </p:txBody>
      </p:sp>
      <p:sp>
        <p:nvSpPr>
          <p:cNvPr id="15" name="Rounded Rectangle 14"/>
          <p:cNvSpPr/>
          <p:nvPr/>
        </p:nvSpPr>
        <p:spPr bwMode="ltGray">
          <a:xfrm>
            <a:off x="507868" y="4812907"/>
            <a:ext cx="5345308" cy="1863725"/>
          </a:xfrm>
          <a:prstGeom prst="roundRect">
            <a:avLst>
              <a:gd name="adj" fmla="val 6216"/>
            </a:avLst>
          </a:prstGeom>
          <a:solidFill>
            <a:schemeClr val="bg1">
              <a:lumMod val="65000"/>
              <a:lumOff val="35000"/>
            </a:schemeClr>
          </a:solidFill>
          <a:ln>
            <a:headEnd type="none" w="med" len="med"/>
            <a:tailEnd type="none" w="med" len="med"/>
          </a:ln>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a:gradFill>
                <a:gsLst>
                  <a:gs pos="0">
                    <a:srgbClr val="FFFFFF"/>
                  </a:gs>
                  <a:gs pos="100000">
                    <a:srgbClr val="FFFFFF"/>
                  </a:gs>
                </a:gsLst>
                <a:lin ang="5400000" scaled="0"/>
              </a:gradFill>
            </a:endParaRPr>
          </a:p>
        </p:txBody>
      </p:sp>
      <p:sp>
        <p:nvSpPr>
          <p:cNvPr id="17" name="Rectangle 16"/>
          <p:cNvSpPr/>
          <p:nvPr/>
        </p:nvSpPr>
        <p:spPr bwMode="auto">
          <a:xfrm>
            <a:off x="507868" y="5895582"/>
            <a:ext cx="5345308" cy="390525"/>
          </a:xfrm>
          <a:prstGeom prst="rect">
            <a:avLst/>
          </a:prstGeom>
          <a:solidFill>
            <a:schemeClr val="tx1"/>
          </a:solidFill>
          <a:ln>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18" name="Rectangle 17"/>
          <p:cNvSpPr/>
          <p:nvPr/>
        </p:nvSpPr>
        <p:spPr>
          <a:xfrm>
            <a:off x="495171" y="5916903"/>
            <a:ext cx="5345308" cy="338554"/>
          </a:xfrm>
          <a:prstGeom prst="rect">
            <a:avLst/>
          </a:prstGeom>
        </p:spPr>
        <p:txBody>
          <a:bodyPr wrap="square">
            <a:spAutoFit/>
          </a:bodyPr>
          <a:lstStyle/>
          <a:p>
            <a:pPr marL="0" lvl="1" algn="ctr">
              <a:tabLst>
                <a:tab pos="1828800" algn="l"/>
              </a:tabLst>
            </a:pPr>
            <a:r>
              <a:rPr lang="en-US" sz="1600" dirty="0" smtClean="0">
                <a:solidFill>
                  <a:srgbClr val="000000">
                    <a:lumMod val="65000"/>
                    <a:lumOff val="35000"/>
                    <a:alpha val="99000"/>
                  </a:srgbClr>
                </a:solidFill>
              </a:rPr>
              <a:t>Resources for IT Professionals</a:t>
            </a:r>
          </a:p>
        </p:txBody>
      </p:sp>
      <p:sp>
        <p:nvSpPr>
          <p:cNvPr id="20" name="Rounded Rectangle 19"/>
          <p:cNvSpPr/>
          <p:nvPr/>
        </p:nvSpPr>
        <p:spPr bwMode="ltGray">
          <a:xfrm>
            <a:off x="6335650" y="4812907"/>
            <a:ext cx="5345308" cy="1863725"/>
          </a:xfrm>
          <a:prstGeom prst="roundRect">
            <a:avLst>
              <a:gd name="adj" fmla="val 6216"/>
            </a:avLst>
          </a:prstGeom>
          <a:solidFill>
            <a:schemeClr val="bg1">
              <a:lumMod val="65000"/>
              <a:lumOff val="35000"/>
            </a:schemeClr>
          </a:solidFill>
          <a:ln>
            <a:headEnd type="none" w="med" len="med"/>
            <a:tailEnd type="none" w="med" len="med"/>
          </a:ln>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22" name="Rectangle 21"/>
          <p:cNvSpPr/>
          <p:nvPr/>
        </p:nvSpPr>
        <p:spPr bwMode="auto">
          <a:xfrm>
            <a:off x="6335650" y="5895582"/>
            <a:ext cx="5345308" cy="390525"/>
          </a:xfrm>
          <a:prstGeom prst="rect">
            <a:avLst/>
          </a:prstGeom>
          <a:solidFill>
            <a:schemeClr val="tx1"/>
          </a:solidFill>
          <a:ln>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23" name="Rectangle 22"/>
          <p:cNvSpPr/>
          <p:nvPr/>
        </p:nvSpPr>
        <p:spPr>
          <a:xfrm>
            <a:off x="6322953" y="5916903"/>
            <a:ext cx="5345308" cy="338554"/>
          </a:xfrm>
          <a:prstGeom prst="rect">
            <a:avLst/>
          </a:prstGeom>
        </p:spPr>
        <p:txBody>
          <a:bodyPr wrap="square">
            <a:spAutoFit/>
          </a:bodyPr>
          <a:lstStyle/>
          <a:p>
            <a:pPr marL="0" lvl="1" algn="ctr">
              <a:tabLst>
                <a:tab pos="1828800" algn="l"/>
              </a:tabLst>
            </a:pPr>
            <a:r>
              <a:rPr lang="en-US" sz="1600" dirty="0" smtClean="0">
                <a:solidFill>
                  <a:srgbClr val="000000">
                    <a:lumMod val="65000"/>
                    <a:lumOff val="35000"/>
                    <a:alpha val="99000"/>
                  </a:srgbClr>
                </a:solidFill>
              </a:rPr>
              <a:t>Resources for Developers</a:t>
            </a:r>
          </a:p>
        </p:txBody>
      </p:sp>
      <p:sp>
        <p:nvSpPr>
          <p:cNvPr id="25" name="Rectangle 24"/>
          <p:cNvSpPr/>
          <p:nvPr/>
        </p:nvSpPr>
        <p:spPr bwMode="white">
          <a:xfrm>
            <a:off x="6322953" y="4249911"/>
            <a:ext cx="5358004" cy="369332"/>
          </a:xfrm>
          <a:prstGeom prst="rect">
            <a:avLst/>
          </a:prstGeom>
        </p:spPr>
        <p:txBody>
          <a:bodyPr wrap="square">
            <a:spAutoFit/>
          </a:bodyPr>
          <a:lstStyle/>
          <a:p>
            <a:pPr algn="ctr"/>
            <a:r>
              <a:rPr lang="en-US" dirty="0" smtClean="0">
                <a:solidFill>
                  <a:srgbClr val="FFFFFF"/>
                </a:solidFill>
                <a:hlinkClick r:id="rId5"/>
              </a:rPr>
              <a:t>www.microsoft.com/learning</a:t>
            </a:r>
            <a:r>
              <a:rPr lang="en-US" dirty="0" smtClean="0">
                <a:solidFill>
                  <a:srgbClr val="FFFFFF"/>
                </a:solidFill>
              </a:rPr>
              <a:t> </a:t>
            </a:r>
            <a:endParaRPr lang="en-US" sz="1600" dirty="0">
              <a:solidFill>
                <a:srgbClr val="FFFFFF"/>
              </a:solidFill>
            </a:endParaRPr>
          </a:p>
        </p:txBody>
      </p:sp>
      <p:sp>
        <p:nvSpPr>
          <p:cNvPr id="26" name="Rectangle 25"/>
          <p:cNvSpPr/>
          <p:nvPr/>
        </p:nvSpPr>
        <p:spPr bwMode="white">
          <a:xfrm>
            <a:off x="507867" y="6291910"/>
            <a:ext cx="5307218" cy="369332"/>
          </a:xfrm>
          <a:prstGeom prst="rect">
            <a:avLst/>
          </a:prstGeom>
        </p:spPr>
        <p:txBody>
          <a:bodyPr wrap="square">
            <a:spAutoFit/>
          </a:bodyPr>
          <a:lstStyle/>
          <a:p>
            <a:pPr algn="ctr">
              <a:spcBef>
                <a:spcPts val="600"/>
              </a:spcBef>
              <a:buSzPct val="120000"/>
              <a:tabLst>
                <a:tab pos="1828800" algn="l"/>
              </a:tabLst>
              <a:defRPr/>
            </a:pPr>
            <a:r>
              <a:rPr lang="en-US" dirty="0" smtClean="0">
                <a:solidFill>
                  <a:srgbClr val="FFFFFF"/>
                </a:solidFill>
                <a:latin typeface="Calibri" pitchFamily="34" charset="0"/>
                <a:hlinkClick r:id="rId6"/>
              </a:rPr>
              <a:t>http://microsoft.com/technet</a:t>
            </a:r>
            <a:r>
              <a:rPr lang="en-US" b="1" dirty="0" smtClean="0">
                <a:solidFill>
                  <a:srgbClr val="FFFFFF"/>
                </a:solidFill>
                <a:latin typeface="Calibri" pitchFamily="34" charset="0"/>
              </a:rPr>
              <a:t>  </a:t>
            </a:r>
            <a:endParaRPr lang="en-US" dirty="0" smtClean="0">
              <a:solidFill>
                <a:srgbClr val="FFFFFF"/>
              </a:solidFill>
              <a:latin typeface="Calibri" pitchFamily="34" charset="0"/>
            </a:endParaRPr>
          </a:p>
        </p:txBody>
      </p:sp>
      <p:sp>
        <p:nvSpPr>
          <p:cNvPr id="27" name="Rectangle 26"/>
          <p:cNvSpPr/>
          <p:nvPr/>
        </p:nvSpPr>
        <p:spPr bwMode="white">
          <a:xfrm>
            <a:off x="6335649" y="6291910"/>
            <a:ext cx="5345308" cy="369332"/>
          </a:xfrm>
          <a:prstGeom prst="rect">
            <a:avLst/>
          </a:prstGeom>
        </p:spPr>
        <p:txBody>
          <a:bodyPr wrap="square" anchor="ctr">
            <a:spAutoFit/>
          </a:bodyPr>
          <a:lstStyle/>
          <a:p>
            <a:pPr algn="ctr">
              <a:spcBef>
                <a:spcPts val="600"/>
              </a:spcBef>
              <a:tabLst>
                <a:tab pos="1828800" algn="l"/>
              </a:tabLst>
            </a:pPr>
            <a:r>
              <a:rPr lang="en-US" dirty="0" smtClean="0">
                <a:solidFill>
                  <a:srgbClr val="FFFFFF"/>
                </a:solidFill>
                <a:hlinkClick r:id="rId7"/>
              </a:rPr>
              <a:t>http://microsoft.com/msdn</a:t>
            </a:r>
            <a:r>
              <a:rPr lang="en-US" b="1" dirty="0" smtClean="0">
                <a:solidFill>
                  <a:srgbClr val="FFFFFF"/>
                </a:solidFill>
              </a:rPr>
              <a:t> </a:t>
            </a:r>
            <a:endParaRPr lang="en-US" dirty="0" smtClean="0">
              <a:solidFill>
                <a:srgbClr val="FFFFFF"/>
              </a:solidFill>
            </a:endParaRPr>
          </a:p>
        </p:txBody>
      </p:sp>
      <p:pic>
        <p:nvPicPr>
          <p:cNvPr id="28" name="Picture 27" descr="TechNet.png"/>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bwMode="white">
          <a:xfrm>
            <a:off x="657030" y="4920291"/>
            <a:ext cx="5046985" cy="1027750"/>
          </a:xfrm>
          <a:prstGeom prst="rect">
            <a:avLst/>
          </a:prstGeom>
          <a:noFill/>
          <a:ln>
            <a:noFill/>
          </a:ln>
        </p:spPr>
      </p:pic>
      <p:pic>
        <p:nvPicPr>
          <p:cNvPr id="29" name="Picture 28" descr="msdn_1inch_rgb.png"/>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bwMode="white">
          <a:xfrm>
            <a:off x="8079617" y="4876504"/>
            <a:ext cx="1857375" cy="942975"/>
          </a:xfrm>
          <a:prstGeom prst="rect">
            <a:avLst/>
          </a:prstGeom>
          <a:noFill/>
          <a:ln>
            <a:noFill/>
          </a:ln>
        </p:spPr>
      </p:pic>
      <p:pic>
        <p:nvPicPr>
          <p:cNvPr id="32" name="Picture 31" descr="ms_Learning_w.eps"/>
          <p:cNvPicPr>
            <a:picLocks noChangeAspect="1"/>
          </p:cNvPicPr>
          <p:nvPr/>
        </p:nvPicPr>
        <p:blipFill>
          <a:blip r:embed="rId10" cstate="screen">
            <a:extLst>
              <a:ext uri="{28A0092B-C50C-407E-A947-70E740481C1C}">
                <a14:useLocalDpi xmlns:a14="http://schemas.microsoft.com/office/drawing/2010/main"/>
              </a:ext>
            </a:extLst>
          </a:blip>
          <a:srcRect l="51467" r="43859"/>
          <a:stretch>
            <a:fillRect/>
          </a:stretch>
        </p:blipFill>
        <p:spPr bwMode="white">
          <a:xfrm>
            <a:off x="9052582" y="2998644"/>
            <a:ext cx="228700" cy="771334"/>
          </a:xfrm>
          <a:prstGeom prst="rect">
            <a:avLst/>
          </a:prstGeom>
          <a:noFill/>
          <a:ln>
            <a:noFill/>
          </a:ln>
        </p:spPr>
      </p:pic>
      <p:pic>
        <p:nvPicPr>
          <p:cNvPr id="33" name="Picture 2" descr="C:\Documents and Settings\Pennie\My Documents\ACERDATA (D)\Pennie's documents\MS Image\Boxshot_Logo\MICROSOFT\Microsoft Logo wht shadow.png"/>
          <p:cNvPicPr>
            <a:picLocks noChangeAspect="1" noChangeArrowheads="1"/>
          </p:cNvPicPr>
          <p:nvPr/>
        </p:nvPicPr>
        <p:blipFill>
          <a:blip r:embed="rId11" cstate="email">
            <a:extLst>
              <a:ext uri="{28A0092B-C50C-407E-A947-70E740481C1C}">
                <a14:useLocalDpi xmlns:a14="http://schemas.microsoft.com/office/drawing/2010/main"/>
              </a:ext>
            </a:extLst>
          </a:blip>
          <a:stretch>
            <a:fillRect/>
          </a:stretch>
        </p:blipFill>
        <p:spPr bwMode="white">
          <a:xfrm>
            <a:off x="6740692" y="3169915"/>
            <a:ext cx="2337342" cy="428793"/>
          </a:xfrm>
          <a:prstGeom prst="rect">
            <a:avLst/>
          </a:prstGeom>
          <a:noFill/>
          <a:ln>
            <a:noFill/>
          </a:ln>
        </p:spPr>
      </p:pic>
      <p:sp>
        <p:nvSpPr>
          <p:cNvPr id="34" name="TextBox 33"/>
          <p:cNvSpPr txBox="1"/>
          <p:nvPr/>
        </p:nvSpPr>
        <p:spPr bwMode="white">
          <a:xfrm>
            <a:off x="9270703" y="3168868"/>
            <a:ext cx="1408799" cy="430887"/>
          </a:xfrm>
          <a:prstGeom prst="rect">
            <a:avLst/>
          </a:prstGeom>
          <a:noFill/>
        </p:spPr>
        <p:txBody>
          <a:bodyPr wrap="square" lIns="0" tIns="0" rIns="0" bIns="0" rtlCol="0">
            <a:spAutoFit/>
          </a:bodyPr>
          <a:lstStyle/>
          <a:p>
            <a:r>
              <a:rPr lang="en-US" sz="2800" dirty="0" smtClean="0">
                <a:gradFill>
                  <a:gsLst>
                    <a:gs pos="0">
                      <a:srgbClr val="FFFFFF"/>
                    </a:gs>
                    <a:gs pos="86000">
                      <a:srgbClr val="FFFFFF"/>
                    </a:gs>
                  </a:gsLst>
                  <a:lin ang="5400000" scaled="0"/>
                </a:gradFill>
                <a:latin typeface="Segoe" pitchFamily="34" charset="0"/>
              </a:rPr>
              <a:t>Learning</a:t>
            </a:r>
          </a:p>
        </p:txBody>
      </p:sp>
      <p:sp>
        <p:nvSpPr>
          <p:cNvPr id="30" name="Rounded Rectangle 29"/>
          <p:cNvSpPr/>
          <p:nvPr/>
        </p:nvSpPr>
        <p:spPr bwMode="ltGray">
          <a:xfrm>
            <a:off x="3404057" y="724957"/>
            <a:ext cx="5345308" cy="1863725"/>
          </a:xfrm>
          <a:prstGeom prst="roundRect">
            <a:avLst>
              <a:gd name="adj" fmla="val 6216"/>
            </a:avLst>
          </a:prstGeom>
          <a:solidFill>
            <a:schemeClr val="bg1">
              <a:lumMod val="65000"/>
              <a:lumOff val="35000"/>
            </a:schemeClr>
          </a:solidFill>
          <a:ln>
            <a:headEnd type="none" w="med" len="med"/>
            <a:tailEnd type="none" w="med" len="med"/>
          </a:ln>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a:gradFill>
                <a:gsLst>
                  <a:gs pos="0">
                    <a:srgbClr val="FFFFFF"/>
                  </a:gs>
                  <a:gs pos="100000">
                    <a:srgbClr val="FFFFFF"/>
                  </a:gs>
                </a:gsLst>
                <a:lin ang="5400000" scaled="0"/>
              </a:gradFill>
            </a:endParaRPr>
          </a:p>
        </p:txBody>
      </p:sp>
      <p:sp>
        <p:nvSpPr>
          <p:cNvPr id="31" name="Rectangle 30"/>
          <p:cNvSpPr/>
          <p:nvPr/>
        </p:nvSpPr>
        <p:spPr bwMode="white">
          <a:xfrm>
            <a:off x="3404057" y="2198226"/>
            <a:ext cx="5332611" cy="369332"/>
          </a:xfrm>
          <a:prstGeom prst="rect">
            <a:avLst/>
          </a:prstGeom>
        </p:spPr>
        <p:txBody>
          <a:bodyPr wrap="square">
            <a:spAutoFit/>
          </a:bodyPr>
          <a:lstStyle/>
          <a:p>
            <a:pPr algn="ctr"/>
            <a:r>
              <a:rPr lang="en-US" u="sng" dirty="0" smtClean="0">
                <a:solidFill>
                  <a:srgbClr val="FFFFFF"/>
                </a:solidFill>
                <a:hlinkClick r:id="rId12"/>
              </a:rPr>
              <a:t>http://northamerica.msteched.com</a:t>
            </a:r>
            <a:endParaRPr lang="en-US" sz="1600" dirty="0">
              <a:solidFill>
                <a:srgbClr val="FFFFFF"/>
              </a:solidFill>
            </a:endParaRPr>
          </a:p>
        </p:txBody>
      </p:sp>
      <p:sp>
        <p:nvSpPr>
          <p:cNvPr id="35" name="Rectangle 34"/>
          <p:cNvSpPr/>
          <p:nvPr/>
        </p:nvSpPr>
        <p:spPr bwMode="auto">
          <a:xfrm>
            <a:off x="3404057" y="1807632"/>
            <a:ext cx="5345308" cy="390525"/>
          </a:xfrm>
          <a:prstGeom prst="rect">
            <a:avLst/>
          </a:prstGeom>
          <a:solidFill>
            <a:schemeClr val="tx1"/>
          </a:solidFill>
          <a:ln>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36" name="Rectangle 35"/>
          <p:cNvSpPr/>
          <p:nvPr/>
        </p:nvSpPr>
        <p:spPr>
          <a:xfrm>
            <a:off x="3391360" y="1828953"/>
            <a:ext cx="5345308" cy="338554"/>
          </a:xfrm>
          <a:prstGeom prst="rect">
            <a:avLst/>
          </a:prstGeom>
        </p:spPr>
        <p:txBody>
          <a:bodyPr wrap="square">
            <a:spAutoFit/>
          </a:bodyPr>
          <a:lstStyle/>
          <a:p>
            <a:pPr marL="0" lvl="1" algn="ctr">
              <a:tabLst>
                <a:tab pos="1828800" algn="l"/>
              </a:tabLst>
            </a:pPr>
            <a:r>
              <a:rPr lang="en-US" sz="1600" dirty="0">
                <a:solidFill>
                  <a:srgbClr val="000000">
                    <a:lumMod val="65000"/>
                    <a:lumOff val="35000"/>
                    <a:alpha val="99000"/>
                  </a:srgbClr>
                </a:solidFill>
              </a:rPr>
              <a:t>Connect. Share. Discuss.</a:t>
            </a:r>
            <a:endParaRPr lang="en-US" sz="1600" dirty="0" smtClean="0">
              <a:solidFill>
                <a:srgbClr val="000000">
                  <a:lumMod val="65000"/>
                  <a:lumOff val="35000"/>
                  <a:alpha val="99000"/>
                </a:srgbClr>
              </a:solidFill>
            </a:endParaRPr>
          </a:p>
        </p:txBody>
      </p:sp>
      <p:pic>
        <p:nvPicPr>
          <p:cNvPr id="3" name="Picture 2"/>
          <p:cNvPicPr>
            <a:picLocks noChangeAspect="1"/>
          </p:cNvPicPr>
          <p:nvPr/>
        </p:nvPicPr>
        <p:blipFill>
          <a:blip r:embed="rId13">
            <a:extLst>
              <a:ext uri="{BEBA8EAE-BF5A-486C-A8C5-ECC9F3942E4B}">
                <a14:imgProps xmlns:a14="http://schemas.microsoft.com/office/drawing/2010/main">
                  <a14:imgLayer r:embed="rId14">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4947472" y="862359"/>
            <a:ext cx="2258478" cy="806917"/>
          </a:xfrm>
          <a:prstGeom prst="rect">
            <a:avLst/>
          </a:prstGeom>
        </p:spPr>
      </p:pic>
    </p:spTree>
    <p:extLst>
      <p:ext uri="{BB962C8B-B14F-4D97-AF65-F5344CB8AC3E}">
        <p14:creationId xmlns:p14="http://schemas.microsoft.com/office/powerpoint/2010/main" val="1485146039"/>
      </p:ext>
    </p:extLst>
  </p:cSld>
  <p:clrMapOvr>
    <a:masterClrMapping/>
  </p:clrMapOvr>
  <p:transition>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492562" y="437440"/>
            <a:ext cx="2798668" cy="2948596"/>
          </a:xfrm>
          <a:prstGeom prst="rect">
            <a:avLst/>
          </a:prstGeom>
          <a:noFill/>
          <a:ln>
            <a:noFill/>
          </a:ln>
        </p:spPr>
      </p:pic>
      <p:pic>
        <p:nvPicPr>
          <p:cNvPr id="3" name="Picture 2"/>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833145" y="384577"/>
            <a:ext cx="1005628" cy="1933901"/>
          </a:xfrm>
          <a:prstGeom prst="rect">
            <a:avLst/>
          </a:prstGeom>
        </p:spPr>
      </p:pic>
      <p:sp>
        <p:nvSpPr>
          <p:cNvPr id="15" name="Rectangle 14"/>
          <p:cNvSpPr/>
          <p:nvPr/>
        </p:nvSpPr>
        <p:spPr bwMode="auto">
          <a:xfrm>
            <a:off x="0" y="4095750"/>
            <a:ext cx="5281824" cy="2105025"/>
          </a:xfrm>
          <a:prstGeom prst="rect">
            <a:avLst/>
          </a:prstGeom>
          <a:solidFill>
            <a:srgbClr val="FFFFFF">
              <a:alpha val="9000"/>
            </a:srgbClr>
          </a:solidFill>
          <a:ln w="38100">
            <a:solidFill>
              <a:schemeClr val="accent4"/>
            </a:solid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t" anchorCtr="0" compatLnSpc="1">
            <a:prstTxWarp prst="textNoShape">
              <a:avLst/>
            </a:prstTxWarp>
            <a:noAutofit/>
          </a:bodyPr>
          <a:lstStyle/>
          <a:p>
            <a:pPr marL="460375" indent="-460375">
              <a:lnSpc>
                <a:spcPct val="90000"/>
              </a:lnSpc>
              <a:spcBef>
                <a:spcPct val="20000"/>
              </a:spcBef>
              <a:buSzPct val="100000"/>
            </a:pPr>
            <a:endParaRPr lang="en-US" sz="2400" dirty="0" smtClean="0">
              <a:gradFill>
                <a:gsLst>
                  <a:gs pos="0">
                    <a:srgbClr val="FFFFFF"/>
                  </a:gs>
                  <a:gs pos="86000">
                    <a:srgbClr val="FFFFFF"/>
                  </a:gs>
                </a:gsLst>
                <a:lin ang="0" scaled="0"/>
              </a:gradFill>
            </a:endParaRPr>
          </a:p>
        </p:txBody>
      </p:sp>
      <p:sp>
        <p:nvSpPr>
          <p:cNvPr id="11" name="Rounded Rectangle 10"/>
          <p:cNvSpPr/>
          <p:nvPr/>
        </p:nvSpPr>
        <p:spPr bwMode="blackGray">
          <a:xfrm>
            <a:off x="1208032" y="4131399"/>
            <a:ext cx="4048399" cy="2009776"/>
          </a:xfrm>
          <a:prstGeom prst="roundRect">
            <a:avLst/>
          </a:prstGeom>
          <a:noFill/>
          <a:ln w="9525">
            <a:noFill/>
            <a:miter lim="800000"/>
            <a:headEnd/>
            <a:tailEnd/>
          </a:ln>
          <a:scene3d>
            <a:camera prst="orthographicFront"/>
            <a:lightRig rig="contrasting" dir="t">
              <a:rot lat="0" lon="0" rev="7800000"/>
            </a:lightRig>
          </a:scene3d>
          <a:sp3d prstMaterial="metal">
            <a:bevelB w="0" h="0"/>
          </a:sp3d>
        </p:spPr>
        <p:txBody>
          <a:bodyPr anchor="ctr" anchorCtr="0"/>
          <a:lstStyle/>
          <a:p>
            <a:pPr defTabSz="914099" fontAlgn="base">
              <a:spcBef>
                <a:spcPct val="0"/>
              </a:spcBef>
              <a:spcAft>
                <a:spcPct val="0"/>
              </a:spcAft>
              <a:defRPr/>
            </a:pPr>
            <a:r>
              <a:rPr lang="en-US" sz="3200" dirty="0" smtClean="0">
                <a:gradFill>
                  <a:gsLst>
                    <a:gs pos="0">
                      <a:srgbClr val="FFFFFF"/>
                    </a:gs>
                    <a:gs pos="86000">
                      <a:srgbClr val="FFFFFF"/>
                    </a:gs>
                  </a:gsLst>
                  <a:lin ang="5400000" scaled="0"/>
                </a:gradFill>
                <a:latin typeface="Segoe" pitchFamily="34" charset="0"/>
              </a:rPr>
              <a:t>Complete an evaluation on </a:t>
            </a:r>
            <a:r>
              <a:rPr lang="en-US" sz="3200" dirty="0" err="1" smtClean="0">
                <a:gradFill>
                  <a:gsLst>
                    <a:gs pos="0">
                      <a:srgbClr val="FFFFFF"/>
                    </a:gs>
                    <a:gs pos="86000">
                      <a:srgbClr val="FFFFFF"/>
                    </a:gs>
                  </a:gsLst>
                  <a:lin ang="5400000" scaled="0"/>
                </a:gradFill>
                <a:latin typeface="Segoe" pitchFamily="34" charset="0"/>
              </a:rPr>
              <a:t>CommNet</a:t>
            </a:r>
            <a:r>
              <a:rPr lang="en-US" sz="3200" dirty="0" smtClean="0">
                <a:gradFill>
                  <a:gsLst>
                    <a:gs pos="0">
                      <a:srgbClr val="FFFFFF"/>
                    </a:gs>
                    <a:gs pos="86000">
                      <a:srgbClr val="FFFFFF"/>
                    </a:gs>
                  </a:gsLst>
                  <a:lin ang="5400000" scaled="0"/>
                </a:gradFill>
                <a:latin typeface="Segoe" pitchFamily="34" charset="0"/>
              </a:rPr>
              <a:t> and </a:t>
            </a:r>
            <a:br>
              <a:rPr lang="en-US" sz="3200" dirty="0" smtClean="0">
                <a:gradFill>
                  <a:gsLst>
                    <a:gs pos="0">
                      <a:srgbClr val="FFFFFF"/>
                    </a:gs>
                    <a:gs pos="86000">
                      <a:srgbClr val="FFFFFF"/>
                    </a:gs>
                  </a:gsLst>
                  <a:lin ang="5400000" scaled="0"/>
                </a:gradFill>
                <a:latin typeface="Segoe" pitchFamily="34" charset="0"/>
              </a:rPr>
            </a:br>
            <a:r>
              <a:rPr lang="en-US" sz="3200" dirty="0" smtClean="0">
                <a:gradFill>
                  <a:gsLst>
                    <a:gs pos="0">
                      <a:srgbClr val="FFFFFF"/>
                    </a:gs>
                    <a:gs pos="86000">
                      <a:srgbClr val="FFFFFF"/>
                    </a:gs>
                  </a:gsLst>
                  <a:lin ang="5400000" scaled="0"/>
                </a:gradFill>
                <a:latin typeface="Segoe" pitchFamily="34" charset="0"/>
              </a:rPr>
              <a:t>enter to win!</a:t>
            </a:r>
          </a:p>
        </p:txBody>
      </p:sp>
      <p:pic>
        <p:nvPicPr>
          <p:cNvPr id="17" name="Picture 5"/>
          <p:cNvPicPr>
            <a:picLocks noChangeAspect="1" noChangeArrowheads="1"/>
          </p:cNvPicPr>
          <p:nvPr/>
        </p:nvPicPr>
        <p:blipFill>
          <a:blip r:embed="rId5" cstate="email">
            <a:extLst>
              <a:ext uri="{28A0092B-C50C-407E-A947-70E740481C1C}">
                <a14:useLocalDpi xmlns:a14="http://schemas.microsoft.com/office/drawing/2010/main"/>
              </a:ext>
            </a:extLst>
          </a:blip>
          <a:stretch>
            <a:fillRect/>
          </a:stretch>
        </p:blipFill>
        <p:spPr bwMode="auto">
          <a:xfrm rot="20307775">
            <a:off x="6024827" y="2949077"/>
            <a:ext cx="770439" cy="804993"/>
          </a:xfrm>
          <a:prstGeom prst="rect">
            <a:avLst/>
          </a:prstGeom>
          <a:noFill/>
          <a:ln>
            <a:noFill/>
          </a:ln>
        </p:spPr>
      </p:pic>
      <p:pic>
        <p:nvPicPr>
          <p:cNvPr id="2" name="Picture 1"/>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6975751" y="5136287"/>
            <a:ext cx="599215" cy="1239183"/>
          </a:xfrm>
          <a:prstGeom prst="rect">
            <a:avLst/>
          </a:prstGeom>
        </p:spPr>
      </p:pic>
      <p:pic>
        <p:nvPicPr>
          <p:cNvPr id="19" name="Picture 18"/>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10033903" y="5078616"/>
            <a:ext cx="491460" cy="1016345"/>
          </a:xfrm>
          <a:prstGeom prst="rect">
            <a:avLst/>
          </a:prstGeom>
        </p:spPr>
      </p:pic>
      <p:pic>
        <p:nvPicPr>
          <p:cNvPr id="20" name="Picture 19"/>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8246403" y="5136287"/>
            <a:ext cx="808703" cy="1672406"/>
          </a:xfrm>
          <a:prstGeom prst="rect">
            <a:avLst/>
          </a:prstGeom>
        </p:spPr>
      </p:pic>
      <p:pic>
        <p:nvPicPr>
          <p:cNvPr id="21" name="Picture 20"/>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6027345" y="5079871"/>
            <a:ext cx="808703" cy="1672406"/>
          </a:xfrm>
          <a:prstGeom prst="rect">
            <a:avLst/>
          </a:prstGeom>
        </p:spPr>
      </p:pic>
      <p:pic>
        <p:nvPicPr>
          <p:cNvPr id="23" name="Picture 22"/>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9055106" y="5107120"/>
            <a:ext cx="313711" cy="648758"/>
          </a:xfrm>
          <a:prstGeom prst="rect">
            <a:avLst/>
          </a:prstGeom>
        </p:spPr>
      </p:pic>
      <p:pic>
        <p:nvPicPr>
          <p:cNvPr id="24" name="Picture 23"/>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7774699" y="5078617"/>
            <a:ext cx="313711" cy="648758"/>
          </a:xfrm>
          <a:prstGeom prst="rect">
            <a:avLst/>
          </a:prstGeom>
        </p:spPr>
      </p:pic>
      <p:pic>
        <p:nvPicPr>
          <p:cNvPr id="25" name="Picture 5"/>
          <p:cNvPicPr>
            <a:picLocks noChangeAspect="1" noChangeArrowheads="1"/>
          </p:cNvPicPr>
          <p:nvPr/>
        </p:nvPicPr>
        <p:blipFill>
          <a:blip r:embed="rId10" cstate="email">
            <a:extLst>
              <a:ext uri="{28A0092B-C50C-407E-A947-70E740481C1C}">
                <a14:useLocalDpi xmlns:a14="http://schemas.microsoft.com/office/drawing/2010/main"/>
              </a:ext>
            </a:extLst>
          </a:blip>
          <a:stretch>
            <a:fillRect/>
          </a:stretch>
        </p:blipFill>
        <p:spPr bwMode="auto">
          <a:xfrm rot="1341843">
            <a:off x="9608744" y="3651522"/>
            <a:ext cx="850318" cy="888455"/>
          </a:xfrm>
          <a:prstGeom prst="rect">
            <a:avLst/>
          </a:prstGeom>
          <a:noFill/>
          <a:ln>
            <a:noFill/>
          </a:ln>
        </p:spPr>
      </p:pic>
      <p:pic>
        <p:nvPicPr>
          <p:cNvPr id="28" name="Picture 5"/>
          <p:cNvPicPr>
            <a:picLocks noChangeAspect="1" noChangeArrowheads="1"/>
          </p:cNvPicPr>
          <p:nvPr/>
        </p:nvPicPr>
        <p:blipFill>
          <a:blip r:embed="rId11" cstate="email">
            <a:extLst>
              <a:ext uri="{28A0092B-C50C-407E-A947-70E740481C1C}">
                <a14:useLocalDpi xmlns:a14="http://schemas.microsoft.com/office/drawing/2010/main"/>
              </a:ext>
            </a:extLst>
          </a:blip>
          <a:stretch>
            <a:fillRect/>
          </a:stretch>
        </p:blipFill>
        <p:spPr bwMode="auto">
          <a:xfrm rot="20307775">
            <a:off x="9919124" y="2776703"/>
            <a:ext cx="613260" cy="640764"/>
          </a:xfrm>
          <a:prstGeom prst="rect">
            <a:avLst/>
          </a:prstGeom>
          <a:noFill/>
          <a:ln>
            <a:noFill/>
          </a:ln>
        </p:spPr>
      </p:pic>
      <p:pic>
        <p:nvPicPr>
          <p:cNvPr id="27" name="Picture 5"/>
          <p:cNvPicPr>
            <a:picLocks noChangeAspect="1" noChangeArrowheads="1"/>
          </p:cNvPicPr>
          <p:nvPr/>
        </p:nvPicPr>
        <p:blipFill>
          <a:blip r:embed="rId12" cstate="email">
            <a:extLst>
              <a:ext uri="{28A0092B-C50C-407E-A947-70E740481C1C}">
                <a14:useLocalDpi xmlns:a14="http://schemas.microsoft.com/office/drawing/2010/main"/>
              </a:ext>
            </a:extLst>
          </a:blip>
          <a:stretch>
            <a:fillRect/>
          </a:stretch>
        </p:blipFill>
        <p:spPr bwMode="auto">
          <a:xfrm rot="20307775">
            <a:off x="6855552" y="3396819"/>
            <a:ext cx="1202249" cy="1256169"/>
          </a:xfrm>
          <a:prstGeom prst="rect">
            <a:avLst/>
          </a:prstGeom>
          <a:noFill/>
          <a:ln>
            <a:noFill/>
          </a:ln>
        </p:spPr>
      </p:pic>
      <p:pic>
        <p:nvPicPr>
          <p:cNvPr id="26" name="Picture 5"/>
          <p:cNvPicPr>
            <a:picLocks noChangeAspect="1" noChangeArrowheads="1"/>
          </p:cNvPicPr>
          <p:nvPr/>
        </p:nvPicPr>
        <p:blipFill>
          <a:blip r:embed="rId13" cstate="email">
            <a:extLst>
              <a:ext uri="{28A0092B-C50C-407E-A947-70E740481C1C}">
                <a14:useLocalDpi xmlns:a14="http://schemas.microsoft.com/office/drawing/2010/main"/>
              </a:ext>
            </a:extLst>
          </a:blip>
          <a:stretch>
            <a:fillRect/>
          </a:stretch>
        </p:blipFill>
        <p:spPr bwMode="auto">
          <a:xfrm>
            <a:off x="7797216" y="2835764"/>
            <a:ext cx="1707076" cy="1783638"/>
          </a:xfrm>
          <a:prstGeom prst="rect">
            <a:avLst/>
          </a:prstGeom>
          <a:noFill/>
          <a:ln>
            <a:noFill/>
          </a:ln>
        </p:spPr>
      </p:pic>
      <p:pic>
        <p:nvPicPr>
          <p:cNvPr id="29" name="Picture 28"/>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9301551" y="384578"/>
            <a:ext cx="1005628" cy="1933901"/>
          </a:xfrm>
          <a:prstGeom prst="rect">
            <a:avLst/>
          </a:prstGeom>
        </p:spPr>
      </p:pic>
      <p:cxnSp>
        <p:nvCxnSpPr>
          <p:cNvPr id="6" name="Straight Connector 5"/>
          <p:cNvCxnSpPr/>
          <p:nvPr/>
        </p:nvCxnSpPr>
        <p:spPr>
          <a:xfrm>
            <a:off x="5906344" y="2508098"/>
            <a:ext cx="5036347"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a:off x="5906344" y="4892102"/>
            <a:ext cx="5036347" cy="0"/>
          </a:xfrm>
          <a:prstGeom prst="line">
            <a:avLst/>
          </a:prstGeom>
          <a:ln w="38100"/>
        </p:spPr>
        <p:style>
          <a:lnRef idx="1">
            <a:schemeClr val="accent1"/>
          </a:lnRef>
          <a:fillRef idx="0">
            <a:schemeClr val="accent1"/>
          </a:fillRef>
          <a:effectRef idx="0">
            <a:schemeClr val="accent1"/>
          </a:effectRef>
          <a:fontRef idx="minor">
            <a:schemeClr val="tx1"/>
          </a:fontRef>
        </p:style>
      </p:cxnSp>
      <p:pic>
        <p:nvPicPr>
          <p:cNvPr id="22" name="Picture 21"/>
          <p:cNvPicPr>
            <a:picLocks noChangeAspect="1"/>
          </p:cNvPicPr>
          <p:nvPr/>
        </p:nvPicPr>
        <p:blipFill>
          <a:blip r:embed="rId14" cstate="email">
            <a:extLst>
              <a:ext uri="{28A0092B-C50C-407E-A947-70E740481C1C}">
                <a14:useLocalDpi xmlns:a14="http://schemas.microsoft.com/office/drawing/2010/main"/>
              </a:ext>
            </a:extLst>
          </a:blip>
          <a:stretch>
            <a:fillRect/>
          </a:stretch>
        </p:blipFill>
        <p:spPr>
          <a:xfrm>
            <a:off x="9269239" y="5187640"/>
            <a:ext cx="704478" cy="1456868"/>
          </a:xfrm>
          <a:prstGeom prst="rect">
            <a:avLst/>
          </a:prstGeom>
        </p:spPr>
      </p:pic>
      <p:pic>
        <p:nvPicPr>
          <p:cNvPr id="31" name="Picture 30"/>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10225755" y="5402996"/>
            <a:ext cx="599215" cy="1239183"/>
          </a:xfrm>
          <a:prstGeom prst="rect">
            <a:avLst/>
          </a:prstGeom>
        </p:spPr>
      </p:pic>
      <p:cxnSp>
        <p:nvCxnSpPr>
          <p:cNvPr id="32" name="Straight Connector 31"/>
          <p:cNvCxnSpPr/>
          <p:nvPr/>
        </p:nvCxnSpPr>
        <p:spPr>
          <a:xfrm rot="16200000">
            <a:off x="3798701" y="1911738"/>
            <a:ext cx="2194560" cy="0"/>
          </a:xfrm>
          <a:prstGeom prst="line">
            <a:avLst/>
          </a:prstGeom>
          <a:ln w="381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68710301"/>
      </p:ext>
    </p:extLst>
  </p:cSld>
  <p:clrMapOvr>
    <a:masterClrMapping/>
  </p:clrMapOvr>
  <p:transition>
    <p:fad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Placeholder 1"/>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a:stretch>
            <a:fillRect/>
          </a:stretch>
        </p:blipFill>
        <p:spPr>
          <a:xfrm>
            <a:off x="6051550" y="1941513"/>
            <a:ext cx="4114800" cy="4114800"/>
          </a:xfrm>
        </p:spPr>
      </p:pic>
    </p:spTree>
    <p:extLst>
      <p:ext uri="{BB962C8B-B14F-4D97-AF65-F5344CB8AC3E}">
        <p14:creationId xmlns:p14="http://schemas.microsoft.com/office/powerpoint/2010/main" val="3266821291"/>
      </p:ext>
    </p:extLst>
  </p:cSld>
  <p:clrMapOvr>
    <a:masterClrMapping/>
  </p:clrMapOvr>
  <p:transition>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523728458"/>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Claims Flow</a:t>
            </a:r>
            <a:endParaRPr lang="en-GB" dirty="0"/>
          </a:p>
        </p:txBody>
      </p:sp>
      <p:sp>
        <p:nvSpPr>
          <p:cNvPr id="146" name="Text Placeholder 145"/>
          <p:cNvSpPr>
            <a:spLocks noGrp="1"/>
          </p:cNvSpPr>
          <p:nvPr>
            <p:ph type="body" sz="quarter" idx="10"/>
          </p:nvPr>
        </p:nvSpPr>
        <p:spPr>
          <a:xfrm>
            <a:off x="519112" y="5830031"/>
            <a:ext cx="11149013" cy="886397"/>
          </a:xfrm>
        </p:spPr>
        <p:txBody>
          <a:bodyPr/>
          <a:lstStyle/>
          <a:p>
            <a:r>
              <a:rPr lang="en-GB" dirty="0" smtClean="0"/>
              <a:t>Depending on the rules, claims flow from a trusted claims provider on ADFS1 to a relying party on ADFS2 </a:t>
            </a:r>
            <a:endParaRPr lang="en-GB" dirty="0"/>
          </a:p>
        </p:txBody>
      </p:sp>
      <p:sp>
        <p:nvSpPr>
          <p:cNvPr id="4" name="Rounded Rectangle 3"/>
          <p:cNvSpPr/>
          <p:nvPr/>
        </p:nvSpPr>
        <p:spPr bwMode="auto">
          <a:xfrm>
            <a:off x="2605424" y="886253"/>
            <a:ext cx="576775" cy="4798567"/>
          </a:xfrm>
          <a:prstGeom prst="roundRect">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GB" sz="2200" dirty="0" smtClean="0">
              <a:solidFill>
                <a:schemeClr val="bg1">
                  <a:alpha val="99000"/>
                </a:schemeClr>
              </a:solidFill>
            </a:endParaRPr>
          </a:p>
        </p:txBody>
      </p:sp>
      <p:sp>
        <p:nvSpPr>
          <p:cNvPr id="15" name="TextBox 14"/>
          <p:cNvSpPr txBox="1"/>
          <p:nvPr/>
        </p:nvSpPr>
        <p:spPr>
          <a:xfrm>
            <a:off x="2743385" y="961223"/>
            <a:ext cx="300852" cy="4512774"/>
          </a:xfrm>
          <a:prstGeom prst="rect">
            <a:avLst/>
          </a:prstGeom>
          <a:noFill/>
        </p:spPr>
        <p:txBody>
          <a:bodyPr vert="wordArtVert" wrap="none" lIns="0" tIns="0" rIns="0" bIns="0" rtlCol="0">
            <a:spAutoFit/>
          </a:bodyPr>
          <a:lstStyle/>
          <a:p>
            <a:r>
              <a:rPr lang="en-GB" dirty="0" smtClean="0">
                <a:solidFill>
                  <a:schemeClr val="bg1"/>
                </a:solidFill>
              </a:rPr>
              <a:t>Claims</a:t>
            </a:r>
            <a:r>
              <a:rPr lang="en-GB" dirty="0">
                <a:solidFill>
                  <a:schemeClr val="bg1"/>
                </a:solidFill>
              </a:rPr>
              <a:t> </a:t>
            </a:r>
            <a:r>
              <a:rPr lang="en-GB" dirty="0" smtClean="0">
                <a:solidFill>
                  <a:schemeClr val="bg1"/>
                </a:solidFill>
              </a:rPr>
              <a:t>Pipeline</a:t>
            </a:r>
          </a:p>
        </p:txBody>
      </p:sp>
      <p:sp>
        <p:nvSpPr>
          <p:cNvPr id="16" name="Isosceles Triangle 15"/>
          <p:cNvSpPr/>
          <p:nvPr/>
        </p:nvSpPr>
        <p:spPr>
          <a:xfrm>
            <a:off x="60382" y="1539840"/>
            <a:ext cx="897146" cy="510994"/>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smtClean="0">
                <a:solidFill>
                  <a:schemeClr val="bg1"/>
                </a:solidFill>
              </a:rPr>
              <a:t>AD</a:t>
            </a:r>
            <a:endParaRPr lang="en-GB" sz="1400" dirty="0">
              <a:solidFill>
                <a:schemeClr val="bg1"/>
              </a:solidFill>
            </a:endParaRPr>
          </a:p>
        </p:txBody>
      </p:sp>
      <p:sp>
        <p:nvSpPr>
          <p:cNvPr id="17" name="Rectangle 16"/>
          <p:cNvSpPr/>
          <p:nvPr/>
        </p:nvSpPr>
        <p:spPr bwMode="auto">
          <a:xfrm>
            <a:off x="828138" y="2506011"/>
            <a:ext cx="1777286" cy="543464"/>
          </a:xfrm>
          <a:prstGeom prst="rect">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GB" sz="1400" dirty="0">
                <a:solidFill>
                  <a:schemeClr val="tx1">
                    <a:alpha val="99000"/>
                  </a:schemeClr>
                </a:solidFill>
              </a:rPr>
              <a:t>Acceptance </a:t>
            </a:r>
            <a:r>
              <a:rPr lang="en-GB" sz="1400" dirty="0" smtClean="0">
                <a:solidFill>
                  <a:schemeClr val="tx1">
                    <a:alpha val="99000"/>
                  </a:schemeClr>
                </a:solidFill>
              </a:rPr>
              <a:t>Transform rules</a:t>
            </a:r>
          </a:p>
        </p:txBody>
      </p:sp>
      <p:sp>
        <p:nvSpPr>
          <p:cNvPr id="18" name="TextBox 17"/>
          <p:cNvSpPr txBox="1"/>
          <p:nvPr/>
        </p:nvSpPr>
        <p:spPr>
          <a:xfrm>
            <a:off x="235794" y="2958364"/>
            <a:ext cx="346249" cy="276999"/>
          </a:xfrm>
          <a:prstGeom prst="rect">
            <a:avLst/>
          </a:prstGeom>
          <a:noFill/>
        </p:spPr>
        <p:txBody>
          <a:bodyPr wrap="none" lIns="0" tIns="0" rIns="0" bIns="0" rtlCol="0">
            <a:spAutoFit/>
          </a:bodyPr>
          <a:lstStyle/>
          <a:p>
            <a:r>
              <a:rPr lang="en-GB" dirty="0" smtClean="0">
                <a:gradFill>
                  <a:gsLst>
                    <a:gs pos="0">
                      <a:schemeClr val="tx1"/>
                    </a:gs>
                    <a:gs pos="86000">
                      <a:schemeClr val="tx1"/>
                    </a:gs>
                  </a:gsLst>
                  <a:lin ang="5400000" scaled="0"/>
                </a:gradFill>
              </a:rPr>
              <a:t>IP2</a:t>
            </a:r>
          </a:p>
        </p:txBody>
      </p:sp>
      <p:sp>
        <p:nvSpPr>
          <p:cNvPr id="19" name="Rectangle 18"/>
          <p:cNvSpPr/>
          <p:nvPr/>
        </p:nvSpPr>
        <p:spPr bwMode="auto">
          <a:xfrm>
            <a:off x="828138" y="3774094"/>
            <a:ext cx="1777285" cy="543464"/>
          </a:xfrm>
          <a:prstGeom prst="rect">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GB" sz="1400" dirty="0">
                <a:solidFill>
                  <a:schemeClr val="tx1">
                    <a:alpha val="99000"/>
                  </a:schemeClr>
                </a:solidFill>
              </a:rPr>
              <a:t>Acceptance </a:t>
            </a:r>
            <a:r>
              <a:rPr lang="en-GB" sz="1400" dirty="0" smtClean="0">
                <a:solidFill>
                  <a:schemeClr val="tx1">
                    <a:alpha val="99000"/>
                  </a:schemeClr>
                </a:solidFill>
              </a:rPr>
              <a:t>Transform rules</a:t>
            </a:r>
          </a:p>
        </p:txBody>
      </p:sp>
      <p:sp>
        <p:nvSpPr>
          <p:cNvPr id="20" name="TextBox 19"/>
          <p:cNvSpPr txBox="1"/>
          <p:nvPr/>
        </p:nvSpPr>
        <p:spPr>
          <a:xfrm>
            <a:off x="235795" y="4183331"/>
            <a:ext cx="346249" cy="276999"/>
          </a:xfrm>
          <a:prstGeom prst="rect">
            <a:avLst/>
          </a:prstGeom>
          <a:noFill/>
        </p:spPr>
        <p:txBody>
          <a:bodyPr wrap="none" lIns="0" tIns="0" rIns="0" bIns="0" rtlCol="0">
            <a:spAutoFit/>
          </a:bodyPr>
          <a:lstStyle/>
          <a:p>
            <a:r>
              <a:rPr lang="en-GB" dirty="0" smtClean="0">
                <a:gradFill>
                  <a:gsLst>
                    <a:gs pos="0">
                      <a:schemeClr val="tx1"/>
                    </a:gs>
                    <a:gs pos="86000">
                      <a:schemeClr val="tx1"/>
                    </a:gs>
                  </a:gsLst>
                  <a:lin ang="5400000" scaled="0"/>
                </a:gradFill>
              </a:rPr>
              <a:t>IP3</a:t>
            </a:r>
          </a:p>
        </p:txBody>
      </p:sp>
      <p:grpSp>
        <p:nvGrpSpPr>
          <p:cNvPr id="21" name="Group 20"/>
          <p:cNvGrpSpPr/>
          <p:nvPr/>
        </p:nvGrpSpPr>
        <p:grpSpPr>
          <a:xfrm>
            <a:off x="118781" y="3670501"/>
            <a:ext cx="566776" cy="500876"/>
            <a:chOff x="589448" y="4012780"/>
            <a:chExt cx="675993" cy="624602"/>
          </a:xfrm>
        </p:grpSpPr>
        <p:sp>
          <p:nvSpPr>
            <p:cNvPr id="22" name="Regular Pentagon 21"/>
            <p:cNvSpPr/>
            <p:nvPr/>
          </p:nvSpPr>
          <p:spPr bwMode="auto">
            <a:xfrm>
              <a:off x="589448" y="4012780"/>
              <a:ext cx="675993" cy="607075"/>
            </a:xfrm>
            <a:prstGeom prst="pentagon">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GB" sz="1000" dirty="0" smtClean="0">
                  <a:solidFill>
                    <a:schemeClr val="bg1"/>
                  </a:solidFill>
                </a:rPr>
                <a:t>ST</a:t>
              </a:r>
            </a:p>
          </p:txBody>
        </p:sp>
        <p:sp>
          <p:nvSpPr>
            <p:cNvPr id="23" name="Rounded Rectangle 22"/>
            <p:cNvSpPr/>
            <p:nvPr/>
          </p:nvSpPr>
          <p:spPr>
            <a:xfrm>
              <a:off x="948405" y="4551784"/>
              <a:ext cx="207819" cy="85598"/>
            </a:xfrm>
            <a:prstGeom prst="round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en-GB">
                <a:solidFill>
                  <a:schemeClr val="tx1"/>
                </a:solidFill>
              </a:endParaRPr>
            </a:p>
          </p:txBody>
        </p:sp>
      </p:grpSp>
      <p:grpSp>
        <p:nvGrpSpPr>
          <p:cNvPr id="24" name="Group 23"/>
          <p:cNvGrpSpPr/>
          <p:nvPr/>
        </p:nvGrpSpPr>
        <p:grpSpPr>
          <a:xfrm>
            <a:off x="136355" y="2457488"/>
            <a:ext cx="566776" cy="500876"/>
            <a:chOff x="589448" y="4012780"/>
            <a:chExt cx="675993" cy="624602"/>
          </a:xfrm>
        </p:grpSpPr>
        <p:sp>
          <p:nvSpPr>
            <p:cNvPr id="25" name="Regular Pentagon 24"/>
            <p:cNvSpPr/>
            <p:nvPr/>
          </p:nvSpPr>
          <p:spPr bwMode="auto">
            <a:xfrm>
              <a:off x="589448" y="4012780"/>
              <a:ext cx="675993" cy="607075"/>
            </a:xfrm>
            <a:prstGeom prst="pentagon">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GB" sz="1000" dirty="0" smtClean="0">
                  <a:solidFill>
                    <a:schemeClr val="bg1"/>
                  </a:solidFill>
                </a:rPr>
                <a:t>ST</a:t>
              </a:r>
            </a:p>
          </p:txBody>
        </p:sp>
        <p:sp>
          <p:nvSpPr>
            <p:cNvPr id="26" name="Rounded Rectangle 25"/>
            <p:cNvSpPr/>
            <p:nvPr/>
          </p:nvSpPr>
          <p:spPr>
            <a:xfrm>
              <a:off x="948405" y="4551784"/>
              <a:ext cx="207819" cy="85598"/>
            </a:xfrm>
            <a:prstGeom prst="round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en-GB">
                <a:solidFill>
                  <a:schemeClr val="tx1"/>
                </a:solidFill>
              </a:endParaRPr>
            </a:p>
          </p:txBody>
        </p:sp>
      </p:grpSp>
      <p:sp>
        <p:nvSpPr>
          <p:cNvPr id="31" name="Rectangle 30"/>
          <p:cNvSpPr/>
          <p:nvPr/>
        </p:nvSpPr>
        <p:spPr bwMode="auto">
          <a:xfrm>
            <a:off x="3182199" y="3051323"/>
            <a:ext cx="1786619" cy="543464"/>
          </a:xfrm>
          <a:prstGeom prst="rect">
            <a:avLst/>
          </a:prstGeom>
          <a:solidFill>
            <a:srgbClr val="92D050"/>
          </a:solidFill>
          <a:ln>
            <a:solidFill>
              <a:srgbClr val="92D050"/>
            </a:solidFill>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GB" sz="1400" dirty="0" smtClean="0">
                <a:solidFill>
                  <a:schemeClr val="tx1">
                    <a:alpha val="99000"/>
                  </a:schemeClr>
                </a:solidFill>
              </a:rPr>
              <a:t>Issuance </a:t>
            </a:r>
            <a:br>
              <a:rPr lang="en-GB" sz="1400" dirty="0" smtClean="0">
                <a:solidFill>
                  <a:schemeClr val="tx1">
                    <a:alpha val="99000"/>
                  </a:schemeClr>
                </a:solidFill>
              </a:rPr>
            </a:br>
            <a:r>
              <a:rPr lang="en-GB" sz="1400" dirty="0" smtClean="0">
                <a:solidFill>
                  <a:schemeClr val="tx1">
                    <a:alpha val="99000"/>
                  </a:schemeClr>
                </a:solidFill>
              </a:rPr>
              <a:t>Transform rules</a:t>
            </a:r>
          </a:p>
        </p:txBody>
      </p:sp>
      <p:sp>
        <p:nvSpPr>
          <p:cNvPr id="32" name="Rectangle 31"/>
          <p:cNvSpPr/>
          <p:nvPr/>
        </p:nvSpPr>
        <p:spPr bwMode="auto">
          <a:xfrm>
            <a:off x="3182199" y="2245821"/>
            <a:ext cx="1786619" cy="543464"/>
          </a:xfrm>
          <a:prstGeom prst="rect">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GB" sz="1400" dirty="0" smtClean="0">
                <a:solidFill>
                  <a:schemeClr val="tx1">
                    <a:alpha val="99000"/>
                  </a:schemeClr>
                </a:solidFill>
              </a:rPr>
              <a:t>Issuance Authorization rules</a:t>
            </a:r>
          </a:p>
        </p:txBody>
      </p:sp>
      <p:sp>
        <p:nvSpPr>
          <p:cNvPr id="33" name="TextBox 32"/>
          <p:cNvSpPr txBox="1"/>
          <p:nvPr/>
        </p:nvSpPr>
        <p:spPr>
          <a:xfrm>
            <a:off x="3381538" y="2756794"/>
            <a:ext cx="1509631" cy="342059"/>
          </a:xfrm>
          <a:prstGeom prst="rect">
            <a:avLst/>
          </a:prstGeom>
        </p:spPr>
        <p:style>
          <a:lnRef idx="3">
            <a:schemeClr val="lt1"/>
          </a:lnRef>
          <a:fillRef idx="1">
            <a:schemeClr val="accent5"/>
          </a:fillRef>
          <a:effectRef idx="1">
            <a:schemeClr val="accent5"/>
          </a:effectRef>
          <a:fontRef idx="minor">
            <a:schemeClr val="lt1"/>
          </a:fontRef>
        </p:style>
        <p:txBody>
          <a:bodyPr wrap="square" lIns="0" tIns="0" rIns="0" bIns="0" rtlCol="0" anchor="ctr">
            <a:noAutofit/>
          </a:bodyPr>
          <a:lstStyle/>
          <a:p>
            <a:pPr algn="ctr"/>
            <a:r>
              <a:rPr lang="en-GB" sz="1400" dirty="0" smtClean="0">
                <a:gradFill>
                  <a:gsLst>
                    <a:gs pos="0">
                      <a:schemeClr val="tx1"/>
                    </a:gs>
                    <a:gs pos="86000">
                      <a:schemeClr val="tx1"/>
                    </a:gs>
                  </a:gsLst>
                  <a:lin ang="5400000" scaled="0"/>
                </a:gradFill>
              </a:rPr>
              <a:t>Permit or Deny</a:t>
            </a:r>
          </a:p>
        </p:txBody>
      </p:sp>
      <p:sp>
        <p:nvSpPr>
          <p:cNvPr id="34" name="Right Brace 33"/>
          <p:cNvSpPr/>
          <p:nvPr/>
        </p:nvSpPr>
        <p:spPr>
          <a:xfrm>
            <a:off x="4839413" y="2210304"/>
            <a:ext cx="439947" cy="1427555"/>
          </a:xfrm>
          <a:prstGeom prst="rightBrace">
            <a:avLst/>
          </a:prstGeom>
          <a:ln w="28575">
            <a:solidFill>
              <a:srgbClr val="FFC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35" name="TextBox 34"/>
          <p:cNvSpPr txBox="1"/>
          <p:nvPr/>
        </p:nvSpPr>
        <p:spPr>
          <a:xfrm>
            <a:off x="5350614" y="3103728"/>
            <a:ext cx="448841" cy="276999"/>
          </a:xfrm>
          <a:prstGeom prst="rect">
            <a:avLst/>
          </a:prstGeom>
          <a:noFill/>
        </p:spPr>
        <p:txBody>
          <a:bodyPr wrap="none" lIns="0" tIns="0" rIns="0" bIns="0" rtlCol="0">
            <a:spAutoFit/>
          </a:bodyPr>
          <a:lstStyle/>
          <a:p>
            <a:r>
              <a:rPr lang="en-GB" dirty="0" smtClean="0">
                <a:gradFill>
                  <a:gsLst>
                    <a:gs pos="0">
                      <a:schemeClr val="tx1"/>
                    </a:gs>
                    <a:gs pos="86000">
                      <a:schemeClr val="tx1"/>
                    </a:gs>
                  </a:gsLst>
                  <a:lin ang="5400000" scaled="0"/>
                </a:gradFill>
              </a:rPr>
              <a:t>RP1</a:t>
            </a:r>
          </a:p>
        </p:txBody>
      </p:sp>
      <p:grpSp>
        <p:nvGrpSpPr>
          <p:cNvPr id="36" name="Group 35"/>
          <p:cNvGrpSpPr/>
          <p:nvPr/>
        </p:nvGrpSpPr>
        <p:grpSpPr>
          <a:xfrm>
            <a:off x="5268104" y="2590898"/>
            <a:ext cx="566776" cy="500876"/>
            <a:chOff x="589448" y="4012780"/>
            <a:chExt cx="675993" cy="624602"/>
          </a:xfrm>
        </p:grpSpPr>
        <p:sp>
          <p:nvSpPr>
            <p:cNvPr id="37" name="Regular Pentagon 36"/>
            <p:cNvSpPr/>
            <p:nvPr/>
          </p:nvSpPr>
          <p:spPr bwMode="auto">
            <a:xfrm>
              <a:off x="589448" y="4012780"/>
              <a:ext cx="675993" cy="607075"/>
            </a:xfrm>
            <a:prstGeom prst="pentagon">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GB" sz="1000" dirty="0" smtClean="0">
                  <a:solidFill>
                    <a:schemeClr val="bg1"/>
                  </a:solidFill>
                </a:rPr>
                <a:t>ST</a:t>
              </a:r>
            </a:p>
          </p:txBody>
        </p:sp>
        <p:sp>
          <p:nvSpPr>
            <p:cNvPr id="38" name="Rounded Rectangle 37"/>
            <p:cNvSpPr/>
            <p:nvPr/>
          </p:nvSpPr>
          <p:spPr>
            <a:xfrm>
              <a:off x="948405" y="4551784"/>
              <a:ext cx="207819" cy="85598"/>
            </a:xfrm>
            <a:prstGeom prst="round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en-GB">
                <a:solidFill>
                  <a:schemeClr val="tx1"/>
                </a:solidFill>
              </a:endParaRPr>
            </a:p>
          </p:txBody>
        </p:sp>
      </p:grpSp>
      <p:cxnSp>
        <p:nvCxnSpPr>
          <p:cNvPr id="5" name="Straight Arrow Connector 4"/>
          <p:cNvCxnSpPr/>
          <p:nvPr/>
        </p:nvCxnSpPr>
        <p:spPr>
          <a:xfrm>
            <a:off x="235794" y="4572014"/>
            <a:ext cx="375766" cy="0"/>
          </a:xfrm>
          <a:prstGeom prst="straightConnector1">
            <a:avLst/>
          </a:prstGeom>
          <a:ln w="28575">
            <a:tailEnd type="arrow"/>
          </a:ln>
        </p:spPr>
        <p:style>
          <a:lnRef idx="1">
            <a:schemeClr val="accent1"/>
          </a:lnRef>
          <a:fillRef idx="0">
            <a:schemeClr val="accent1"/>
          </a:fillRef>
          <a:effectRef idx="0">
            <a:schemeClr val="accent1"/>
          </a:effectRef>
          <a:fontRef idx="minor">
            <a:schemeClr val="tx1"/>
          </a:fontRef>
        </p:style>
      </p:cxnSp>
      <p:cxnSp>
        <p:nvCxnSpPr>
          <p:cNvPr id="47" name="Straight Arrow Connector 46"/>
          <p:cNvCxnSpPr/>
          <p:nvPr/>
        </p:nvCxnSpPr>
        <p:spPr>
          <a:xfrm>
            <a:off x="235794" y="3323129"/>
            <a:ext cx="375766" cy="0"/>
          </a:xfrm>
          <a:prstGeom prst="straightConnector1">
            <a:avLst/>
          </a:prstGeom>
          <a:ln w="28575">
            <a:tailEnd type="arrow"/>
          </a:ln>
        </p:spPr>
        <p:style>
          <a:lnRef idx="1">
            <a:schemeClr val="accent1"/>
          </a:lnRef>
          <a:fillRef idx="0">
            <a:schemeClr val="accent1"/>
          </a:fillRef>
          <a:effectRef idx="0">
            <a:schemeClr val="accent1"/>
          </a:effectRef>
          <a:fontRef idx="minor">
            <a:schemeClr val="tx1"/>
          </a:fontRef>
        </p:style>
      </p:cxnSp>
      <p:sp>
        <p:nvSpPr>
          <p:cNvPr id="13" name="Rectangle 12"/>
          <p:cNvSpPr/>
          <p:nvPr/>
        </p:nvSpPr>
        <p:spPr bwMode="auto">
          <a:xfrm>
            <a:off x="828138" y="1522588"/>
            <a:ext cx="1777286" cy="543464"/>
          </a:xfrm>
          <a:prstGeom prst="rect">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GB" sz="1400" dirty="0" smtClean="0">
                <a:solidFill>
                  <a:schemeClr val="tx1">
                    <a:alpha val="99000"/>
                  </a:schemeClr>
                </a:solidFill>
              </a:rPr>
              <a:t>Acceptance Transform rules</a:t>
            </a:r>
          </a:p>
        </p:txBody>
      </p:sp>
      <p:sp>
        <p:nvSpPr>
          <p:cNvPr id="95" name="Rounded Rectangle 94"/>
          <p:cNvSpPr/>
          <p:nvPr/>
        </p:nvSpPr>
        <p:spPr bwMode="auto">
          <a:xfrm>
            <a:off x="8773311" y="886253"/>
            <a:ext cx="576775" cy="4798567"/>
          </a:xfrm>
          <a:prstGeom prst="roundRect">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GB" sz="2200" dirty="0" smtClean="0">
              <a:solidFill>
                <a:schemeClr val="bg1">
                  <a:alpha val="99000"/>
                </a:schemeClr>
              </a:solidFill>
            </a:endParaRPr>
          </a:p>
        </p:txBody>
      </p:sp>
      <p:sp>
        <p:nvSpPr>
          <p:cNvPr id="96" name="Rectangle 95"/>
          <p:cNvSpPr/>
          <p:nvPr/>
        </p:nvSpPr>
        <p:spPr bwMode="auto">
          <a:xfrm>
            <a:off x="9350086" y="4990312"/>
            <a:ext cx="1786619" cy="543464"/>
          </a:xfrm>
          <a:prstGeom prst="rect">
            <a:avLst/>
          </a:prstGeom>
          <a:solidFill>
            <a:srgbClr val="92D050"/>
          </a:solidFill>
          <a:ln>
            <a:solidFill>
              <a:srgbClr val="92D050"/>
            </a:solidFill>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GB" sz="1400" dirty="0" smtClean="0">
                <a:solidFill>
                  <a:schemeClr val="tx1">
                    <a:alpha val="99000"/>
                  </a:schemeClr>
                </a:solidFill>
              </a:rPr>
              <a:t>Issuance </a:t>
            </a:r>
            <a:br>
              <a:rPr lang="en-GB" sz="1400" dirty="0" smtClean="0">
                <a:solidFill>
                  <a:schemeClr val="tx1">
                    <a:alpha val="99000"/>
                  </a:schemeClr>
                </a:solidFill>
              </a:rPr>
            </a:br>
            <a:r>
              <a:rPr lang="en-GB" sz="1400" dirty="0" smtClean="0">
                <a:solidFill>
                  <a:schemeClr val="tx1">
                    <a:alpha val="99000"/>
                  </a:schemeClr>
                </a:solidFill>
              </a:rPr>
              <a:t>Transform rules</a:t>
            </a:r>
          </a:p>
        </p:txBody>
      </p:sp>
      <p:sp>
        <p:nvSpPr>
          <p:cNvPr id="97" name="Rectangle 96"/>
          <p:cNvSpPr/>
          <p:nvPr/>
        </p:nvSpPr>
        <p:spPr bwMode="auto">
          <a:xfrm>
            <a:off x="9350086" y="4184810"/>
            <a:ext cx="1786619" cy="543464"/>
          </a:xfrm>
          <a:prstGeom prst="rect">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GB" sz="1400" dirty="0" smtClean="0">
                <a:solidFill>
                  <a:schemeClr val="tx1">
                    <a:alpha val="99000"/>
                  </a:schemeClr>
                </a:solidFill>
              </a:rPr>
              <a:t>Issuance Authorization rules</a:t>
            </a:r>
          </a:p>
        </p:txBody>
      </p:sp>
      <p:sp>
        <p:nvSpPr>
          <p:cNvPr id="98" name="TextBox 97"/>
          <p:cNvSpPr txBox="1"/>
          <p:nvPr/>
        </p:nvSpPr>
        <p:spPr>
          <a:xfrm>
            <a:off x="9549425" y="4695783"/>
            <a:ext cx="1509631" cy="342059"/>
          </a:xfrm>
          <a:prstGeom prst="rect">
            <a:avLst/>
          </a:prstGeom>
        </p:spPr>
        <p:style>
          <a:lnRef idx="3">
            <a:schemeClr val="lt1"/>
          </a:lnRef>
          <a:fillRef idx="1">
            <a:schemeClr val="accent5"/>
          </a:fillRef>
          <a:effectRef idx="1">
            <a:schemeClr val="accent5"/>
          </a:effectRef>
          <a:fontRef idx="minor">
            <a:schemeClr val="lt1"/>
          </a:fontRef>
        </p:style>
        <p:txBody>
          <a:bodyPr wrap="square" lIns="0" tIns="0" rIns="0" bIns="0" rtlCol="0" anchor="ctr">
            <a:noAutofit/>
          </a:bodyPr>
          <a:lstStyle/>
          <a:p>
            <a:pPr algn="ctr"/>
            <a:r>
              <a:rPr lang="en-GB" sz="1400" dirty="0" smtClean="0">
                <a:gradFill>
                  <a:gsLst>
                    <a:gs pos="0">
                      <a:schemeClr val="tx1"/>
                    </a:gs>
                    <a:gs pos="86000">
                      <a:schemeClr val="tx1"/>
                    </a:gs>
                  </a:gsLst>
                  <a:lin ang="5400000" scaled="0"/>
                </a:gradFill>
              </a:rPr>
              <a:t>Permit or Deny</a:t>
            </a:r>
          </a:p>
        </p:txBody>
      </p:sp>
      <p:sp>
        <p:nvSpPr>
          <p:cNvPr id="99" name="Right Brace 98"/>
          <p:cNvSpPr/>
          <p:nvPr/>
        </p:nvSpPr>
        <p:spPr>
          <a:xfrm>
            <a:off x="11007300" y="4149293"/>
            <a:ext cx="439947" cy="1427555"/>
          </a:xfrm>
          <a:prstGeom prst="rightBrace">
            <a:avLst/>
          </a:prstGeom>
          <a:ln w="28575">
            <a:solidFill>
              <a:srgbClr val="FFC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100" name="TextBox 99"/>
          <p:cNvSpPr txBox="1"/>
          <p:nvPr/>
        </p:nvSpPr>
        <p:spPr>
          <a:xfrm>
            <a:off x="8911272" y="961223"/>
            <a:ext cx="300852" cy="4512774"/>
          </a:xfrm>
          <a:prstGeom prst="rect">
            <a:avLst/>
          </a:prstGeom>
          <a:noFill/>
        </p:spPr>
        <p:txBody>
          <a:bodyPr vert="wordArtVert" wrap="none" lIns="0" tIns="0" rIns="0" bIns="0" rtlCol="0">
            <a:spAutoFit/>
          </a:bodyPr>
          <a:lstStyle/>
          <a:p>
            <a:r>
              <a:rPr lang="en-GB" dirty="0" smtClean="0">
                <a:solidFill>
                  <a:schemeClr val="bg1"/>
                </a:solidFill>
              </a:rPr>
              <a:t>Claims</a:t>
            </a:r>
            <a:r>
              <a:rPr lang="en-GB" dirty="0">
                <a:solidFill>
                  <a:schemeClr val="bg1"/>
                </a:solidFill>
              </a:rPr>
              <a:t> </a:t>
            </a:r>
            <a:r>
              <a:rPr lang="en-GB" dirty="0" smtClean="0">
                <a:solidFill>
                  <a:schemeClr val="bg1"/>
                </a:solidFill>
              </a:rPr>
              <a:t>Pipeline</a:t>
            </a:r>
          </a:p>
        </p:txBody>
      </p:sp>
      <p:sp>
        <p:nvSpPr>
          <p:cNvPr id="101" name="Isosceles Triangle 100"/>
          <p:cNvSpPr/>
          <p:nvPr/>
        </p:nvSpPr>
        <p:spPr>
          <a:xfrm>
            <a:off x="6228269" y="1539840"/>
            <a:ext cx="897146" cy="510994"/>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smtClean="0">
                <a:solidFill>
                  <a:schemeClr val="bg1"/>
                </a:solidFill>
              </a:rPr>
              <a:t>AD</a:t>
            </a:r>
            <a:endParaRPr lang="en-GB" sz="1400" dirty="0">
              <a:solidFill>
                <a:schemeClr val="bg1"/>
              </a:solidFill>
            </a:endParaRPr>
          </a:p>
        </p:txBody>
      </p:sp>
      <p:sp>
        <p:nvSpPr>
          <p:cNvPr id="102" name="Rectangle 101"/>
          <p:cNvSpPr/>
          <p:nvPr/>
        </p:nvSpPr>
        <p:spPr bwMode="auto">
          <a:xfrm>
            <a:off x="6996025" y="2506011"/>
            <a:ext cx="1777286" cy="543464"/>
          </a:xfrm>
          <a:prstGeom prst="rect">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GB" sz="1400" dirty="0">
                <a:solidFill>
                  <a:schemeClr val="tx1">
                    <a:alpha val="99000"/>
                  </a:schemeClr>
                </a:solidFill>
              </a:rPr>
              <a:t>Acceptance </a:t>
            </a:r>
            <a:r>
              <a:rPr lang="en-GB" sz="1400" dirty="0" smtClean="0">
                <a:solidFill>
                  <a:schemeClr val="tx1">
                    <a:alpha val="99000"/>
                  </a:schemeClr>
                </a:solidFill>
              </a:rPr>
              <a:t>Transform rules</a:t>
            </a:r>
          </a:p>
        </p:txBody>
      </p:sp>
      <p:sp>
        <p:nvSpPr>
          <p:cNvPr id="112" name="TextBox 111"/>
          <p:cNvSpPr txBox="1"/>
          <p:nvPr/>
        </p:nvSpPr>
        <p:spPr>
          <a:xfrm>
            <a:off x="11518501" y="4982335"/>
            <a:ext cx="448841" cy="276999"/>
          </a:xfrm>
          <a:prstGeom prst="rect">
            <a:avLst/>
          </a:prstGeom>
          <a:noFill/>
        </p:spPr>
        <p:txBody>
          <a:bodyPr wrap="none" lIns="0" tIns="0" rIns="0" bIns="0" rtlCol="0">
            <a:spAutoFit/>
          </a:bodyPr>
          <a:lstStyle/>
          <a:p>
            <a:r>
              <a:rPr lang="en-GB" dirty="0" smtClean="0">
                <a:gradFill>
                  <a:gsLst>
                    <a:gs pos="0">
                      <a:schemeClr val="tx1"/>
                    </a:gs>
                    <a:gs pos="86000">
                      <a:schemeClr val="tx1"/>
                    </a:gs>
                  </a:gsLst>
                  <a:lin ang="5400000" scaled="0"/>
                </a:gradFill>
              </a:rPr>
              <a:t>RP3</a:t>
            </a:r>
          </a:p>
        </p:txBody>
      </p:sp>
      <p:grpSp>
        <p:nvGrpSpPr>
          <p:cNvPr id="113" name="Group 112"/>
          <p:cNvGrpSpPr/>
          <p:nvPr/>
        </p:nvGrpSpPr>
        <p:grpSpPr>
          <a:xfrm>
            <a:off x="11435991" y="4469505"/>
            <a:ext cx="566776" cy="500876"/>
            <a:chOff x="589448" y="4012780"/>
            <a:chExt cx="675993" cy="624602"/>
          </a:xfrm>
        </p:grpSpPr>
        <p:sp>
          <p:nvSpPr>
            <p:cNvPr id="114" name="Regular Pentagon 113"/>
            <p:cNvSpPr/>
            <p:nvPr/>
          </p:nvSpPr>
          <p:spPr bwMode="auto">
            <a:xfrm>
              <a:off x="589448" y="4012780"/>
              <a:ext cx="675993" cy="607075"/>
            </a:xfrm>
            <a:prstGeom prst="pentagon">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GB" sz="1000" dirty="0" smtClean="0">
                  <a:solidFill>
                    <a:schemeClr val="bg1"/>
                  </a:solidFill>
                </a:rPr>
                <a:t>ST</a:t>
              </a:r>
            </a:p>
          </p:txBody>
        </p:sp>
        <p:sp>
          <p:nvSpPr>
            <p:cNvPr id="115" name="Rounded Rectangle 114"/>
            <p:cNvSpPr/>
            <p:nvPr/>
          </p:nvSpPr>
          <p:spPr>
            <a:xfrm>
              <a:off x="948405" y="4551784"/>
              <a:ext cx="207819" cy="85598"/>
            </a:xfrm>
            <a:prstGeom prst="round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en-GB">
                <a:solidFill>
                  <a:schemeClr val="tx1"/>
                </a:solidFill>
              </a:endParaRPr>
            </a:p>
          </p:txBody>
        </p:sp>
      </p:grpSp>
      <p:sp>
        <p:nvSpPr>
          <p:cNvPr id="124" name="Rectangle 123"/>
          <p:cNvSpPr/>
          <p:nvPr/>
        </p:nvSpPr>
        <p:spPr bwMode="auto">
          <a:xfrm>
            <a:off x="9350086" y="2391474"/>
            <a:ext cx="1786619" cy="543464"/>
          </a:xfrm>
          <a:prstGeom prst="rect">
            <a:avLst/>
          </a:prstGeom>
          <a:solidFill>
            <a:srgbClr val="92D050"/>
          </a:solidFill>
          <a:ln>
            <a:solidFill>
              <a:srgbClr val="92D050"/>
            </a:solidFill>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GB" sz="1400" dirty="0" smtClean="0">
                <a:solidFill>
                  <a:schemeClr val="tx1">
                    <a:alpha val="99000"/>
                  </a:schemeClr>
                </a:solidFill>
              </a:rPr>
              <a:t>Issuance </a:t>
            </a:r>
            <a:br>
              <a:rPr lang="en-GB" sz="1400" dirty="0" smtClean="0">
                <a:solidFill>
                  <a:schemeClr val="tx1">
                    <a:alpha val="99000"/>
                  </a:schemeClr>
                </a:solidFill>
              </a:rPr>
            </a:br>
            <a:r>
              <a:rPr lang="en-GB" sz="1400" dirty="0" smtClean="0">
                <a:solidFill>
                  <a:schemeClr val="tx1">
                    <a:alpha val="99000"/>
                  </a:schemeClr>
                </a:solidFill>
              </a:rPr>
              <a:t>Transform rules</a:t>
            </a:r>
          </a:p>
        </p:txBody>
      </p:sp>
      <p:sp>
        <p:nvSpPr>
          <p:cNvPr id="125" name="Rectangle 124"/>
          <p:cNvSpPr/>
          <p:nvPr/>
        </p:nvSpPr>
        <p:spPr bwMode="auto">
          <a:xfrm>
            <a:off x="9350086" y="1585972"/>
            <a:ext cx="1786619" cy="543464"/>
          </a:xfrm>
          <a:prstGeom prst="rect">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GB" sz="1400" dirty="0" smtClean="0">
                <a:solidFill>
                  <a:schemeClr val="tx1">
                    <a:alpha val="99000"/>
                  </a:schemeClr>
                </a:solidFill>
              </a:rPr>
              <a:t>Issuance Authorization rules</a:t>
            </a:r>
          </a:p>
        </p:txBody>
      </p:sp>
      <p:sp>
        <p:nvSpPr>
          <p:cNvPr id="126" name="TextBox 125"/>
          <p:cNvSpPr txBox="1"/>
          <p:nvPr/>
        </p:nvSpPr>
        <p:spPr>
          <a:xfrm>
            <a:off x="9549425" y="2096945"/>
            <a:ext cx="1509631" cy="342059"/>
          </a:xfrm>
          <a:prstGeom prst="rect">
            <a:avLst/>
          </a:prstGeom>
        </p:spPr>
        <p:style>
          <a:lnRef idx="3">
            <a:schemeClr val="lt1"/>
          </a:lnRef>
          <a:fillRef idx="1">
            <a:schemeClr val="accent5"/>
          </a:fillRef>
          <a:effectRef idx="1">
            <a:schemeClr val="accent5"/>
          </a:effectRef>
          <a:fontRef idx="minor">
            <a:schemeClr val="lt1"/>
          </a:fontRef>
        </p:style>
        <p:txBody>
          <a:bodyPr wrap="square" lIns="0" tIns="0" rIns="0" bIns="0" rtlCol="0" anchor="ctr">
            <a:noAutofit/>
          </a:bodyPr>
          <a:lstStyle/>
          <a:p>
            <a:pPr algn="ctr"/>
            <a:r>
              <a:rPr lang="en-GB" sz="1400" dirty="0" smtClean="0">
                <a:gradFill>
                  <a:gsLst>
                    <a:gs pos="0">
                      <a:schemeClr val="tx1"/>
                    </a:gs>
                    <a:gs pos="86000">
                      <a:schemeClr val="tx1"/>
                    </a:gs>
                  </a:gsLst>
                  <a:lin ang="5400000" scaled="0"/>
                </a:gradFill>
              </a:rPr>
              <a:t>Permit or Deny</a:t>
            </a:r>
          </a:p>
        </p:txBody>
      </p:sp>
      <p:sp>
        <p:nvSpPr>
          <p:cNvPr id="127" name="Right Brace 126"/>
          <p:cNvSpPr/>
          <p:nvPr/>
        </p:nvSpPr>
        <p:spPr>
          <a:xfrm>
            <a:off x="11007300" y="1550455"/>
            <a:ext cx="439947" cy="1427555"/>
          </a:xfrm>
          <a:prstGeom prst="rightBrace">
            <a:avLst/>
          </a:prstGeom>
          <a:ln w="28575">
            <a:solidFill>
              <a:srgbClr val="FFC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128" name="TextBox 127"/>
          <p:cNvSpPr txBox="1"/>
          <p:nvPr/>
        </p:nvSpPr>
        <p:spPr>
          <a:xfrm>
            <a:off x="11518501" y="2383497"/>
            <a:ext cx="448841" cy="276999"/>
          </a:xfrm>
          <a:prstGeom prst="rect">
            <a:avLst/>
          </a:prstGeom>
          <a:noFill/>
        </p:spPr>
        <p:txBody>
          <a:bodyPr wrap="none" lIns="0" tIns="0" rIns="0" bIns="0" rtlCol="0">
            <a:spAutoFit/>
          </a:bodyPr>
          <a:lstStyle/>
          <a:p>
            <a:r>
              <a:rPr lang="en-GB" dirty="0" smtClean="0">
                <a:gradFill>
                  <a:gsLst>
                    <a:gs pos="0">
                      <a:schemeClr val="tx1"/>
                    </a:gs>
                    <a:gs pos="86000">
                      <a:schemeClr val="tx1"/>
                    </a:gs>
                  </a:gsLst>
                  <a:lin ang="5400000" scaled="0"/>
                </a:gradFill>
              </a:rPr>
              <a:t>RP1</a:t>
            </a:r>
          </a:p>
        </p:txBody>
      </p:sp>
      <p:grpSp>
        <p:nvGrpSpPr>
          <p:cNvPr id="129" name="Group 128"/>
          <p:cNvGrpSpPr/>
          <p:nvPr/>
        </p:nvGrpSpPr>
        <p:grpSpPr>
          <a:xfrm>
            <a:off x="11435991" y="1870667"/>
            <a:ext cx="566776" cy="500876"/>
            <a:chOff x="589448" y="4012780"/>
            <a:chExt cx="675993" cy="624602"/>
          </a:xfrm>
        </p:grpSpPr>
        <p:sp>
          <p:nvSpPr>
            <p:cNvPr id="130" name="Regular Pentagon 129"/>
            <p:cNvSpPr/>
            <p:nvPr/>
          </p:nvSpPr>
          <p:spPr bwMode="auto">
            <a:xfrm>
              <a:off x="589448" y="4012780"/>
              <a:ext cx="675993" cy="607075"/>
            </a:xfrm>
            <a:prstGeom prst="pentagon">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GB" sz="1000" dirty="0" smtClean="0">
                  <a:solidFill>
                    <a:schemeClr val="bg1"/>
                  </a:solidFill>
                </a:rPr>
                <a:t>ST</a:t>
              </a:r>
            </a:p>
          </p:txBody>
        </p:sp>
        <p:sp>
          <p:nvSpPr>
            <p:cNvPr id="131" name="Rounded Rectangle 130"/>
            <p:cNvSpPr/>
            <p:nvPr/>
          </p:nvSpPr>
          <p:spPr>
            <a:xfrm>
              <a:off x="948405" y="4551784"/>
              <a:ext cx="207819" cy="85598"/>
            </a:xfrm>
            <a:prstGeom prst="round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en-GB">
                <a:solidFill>
                  <a:schemeClr val="tx1"/>
                </a:solidFill>
              </a:endParaRPr>
            </a:p>
          </p:txBody>
        </p:sp>
      </p:grpSp>
      <p:cxnSp>
        <p:nvCxnSpPr>
          <p:cNvPr id="134" name="Straight Arrow Connector 133"/>
          <p:cNvCxnSpPr/>
          <p:nvPr/>
        </p:nvCxnSpPr>
        <p:spPr>
          <a:xfrm>
            <a:off x="11549070" y="2665151"/>
            <a:ext cx="375766" cy="0"/>
          </a:xfrm>
          <a:prstGeom prst="straightConnector1">
            <a:avLst/>
          </a:prstGeom>
          <a:ln w="28575">
            <a:tailEnd type="arrow"/>
          </a:ln>
        </p:spPr>
        <p:style>
          <a:lnRef idx="1">
            <a:schemeClr val="accent1"/>
          </a:lnRef>
          <a:fillRef idx="0">
            <a:schemeClr val="accent1"/>
          </a:fillRef>
          <a:effectRef idx="0">
            <a:schemeClr val="accent1"/>
          </a:effectRef>
          <a:fontRef idx="minor">
            <a:schemeClr val="tx1"/>
          </a:fontRef>
        </p:style>
      </p:cxnSp>
      <p:cxnSp>
        <p:nvCxnSpPr>
          <p:cNvPr id="136" name="Straight Arrow Connector 135"/>
          <p:cNvCxnSpPr/>
          <p:nvPr/>
        </p:nvCxnSpPr>
        <p:spPr>
          <a:xfrm>
            <a:off x="11549070" y="5259334"/>
            <a:ext cx="375766" cy="0"/>
          </a:xfrm>
          <a:prstGeom prst="straightConnector1">
            <a:avLst/>
          </a:prstGeom>
          <a:ln w="28575">
            <a:tailEnd type="arrow"/>
          </a:ln>
        </p:spPr>
        <p:style>
          <a:lnRef idx="1">
            <a:schemeClr val="accent1"/>
          </a:lnRef>
          <a:fillRef idx="0">
            <a:schemeClr val="accent1"/>
          </a:fillRef>
          <a:effectRef idx="0">
            <a:schemeClr val="accent1"/>
          </a:effectRef>
          <a:fontRef idx="minor">
            <a:schemeClr val="tx1"/>
          </a:fontRef>
        </p:style>
      </p:cxnSp>
      <p:sp>
        <p:nvSpPr>
          <p:cNvPr id="137" name="Rectangle 136"/>
          <p:cNvSpPr/>
          <p:nvPr/>
        </p:nvSpPr>
        <p:spPr bwMode="auto">
          <a:xfrm>
            <a:off x="6996025" y="1522588"/>
            <a:ext cx="1777286" cy="543464"/>
          </a:xfrm>
          <a:prstGeom prst="rect">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GB" sz="1400" dirty="0">
                <a:solidFill>
                  <a:schemeClr val="tx1">
                    <a:alpha val="99000"/>
                  </a:schemeClr>
                </a:solidFill>
              </a:rPr>
              <a:t>Acceptance </a:t>
            </a:r>
            <a:r>
              <a:rPr lang="en-GB" sz="1400" dirty="0" smtClean="0">
                <a:solidFill>
                  <a:schemeClr val="tx1">
                    <a:alpha val="99000"/>
                  </a:schemeClr>
                </a:solidFill>
              </a:rPr>
              <a:t>Transform rules</a:t>
            </a:r>
          </a:p>
        </p:txBody>
      </p:sp>
      <p:cxnSp>
        <p:nvCxnSpPr>
          <p:cNvPr id="14" name="Straight Arrow Connector 13"/>
          <p:cNvCxnSpPr>
            <a:stCxn id="37" idx="5"/>
            <a:endCxn id="102" idx="1"/>
          </p:cNvCxnSpPr>
          <p:nvPr/>
        </p:nvCxnSpPr>
        <p:spPr>
          <a:xfrm>
            <a:off x="5834879" y="2776847"/>
            <a:ext cx="1161146" cy="896"/>
          </a:xfrm>
          <a:prstGeom prst="straightConnector1">
            <a:avLst/>
          </a:prstGeom>
          <a:ln w="28575">
            <a:tailEnd type="arrow"/>
          </a:ln>
        </p:spPr>
        <p:style>
          <a:lnRef idx="1">
            <a:schemeClr val="accent1"/>
          </a:lnRef>
          <a:fillRef idx="0">
            <a:schemeClr val="accent1"/>
          </a:fillRef>
          <a:effectRef idx="0">
            <a:schemeClr val="accent1"/>
          </a:effectRef>
          <a:fontRef idx="minor">
            <a:schemeClr val="tx1"/>
          </a:fontRef>
        </p:style>
      </p:cxnSp>
      <p:sp>
        <p:nvSpPr>
          <p:cNvPr id="141" name="Left Arrow 140"/>
          <p:cNvSpPr/>
          <p:nvPr/>
        </p:nvSpPr>
        <p:spPr bwMode="auto">
          <a:xfrm flipH="1">
            <a:off x="3162343" y="3578441"/>
            <a:ext cx="5610968" cy="578881"/>
          </a:xfrm>
          <a:prstGeom prst="leftArrow">
            <a:avLst/>
          </a:prstGeom>
          <a:gradFill>
            <a:gsLst>
              <a:gs pos="0">
                <a:schemeClr val="tx2">
                  <a:lumMod val="50000"/>
                </a:schemeClr>
              </a:gs>
              <a:gs pos="80000">
                <a:schemeClr val="tx2"/>
              </a:gs>
              <a:gs pos="100000">
                <a:schemeClr val="tx2"/>
              </a:gs>
            </a:gsLst>
          </a:gradFill>
          <a:ln>
            <a:solidFill>
              <a:schemeClr val="tx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GB" dirty="0" smtClean="0">
                <a:solidFill>
                  <a:schemeClr val="tx1">
                    <a:alpha val="99000"/>
                  </a:schemeClr>
                </a:solidFill>
              </a:rPr>
              <a:t>Relying Party Trusts</a:t>
            </a:r>
          </a:p>
        </p:txBody>
      </p:sp>
      <p:sp>
        <p:nvSpPr>
          <p:cNvPr id="143" name="Left Arrow 142"/>
          <p:cNvSpPr/>
          <p:nvPr/>
        </p:nvSpPr>
        <p:spPr bwMode="auto">
          <a:xfrm>
            <a:off x="0" y="4728274"/>
            <a:ext cx="2605423" cy="592936"/>
          </a:xfrm>
          <a:prstGeom prst="leftArrow">
            <a:avLst/>
          </a:prstGeom>
          <a:gradFill>
            <a:gsLst>
              <a:gs pos="0">
                <a:schemeClr val="tx2">
                  <a:lumMod val="50000"/>
                </a:schemeClr>
              </a:gs>
              <a:gs pos="80000">
                <a:schemeClr val="tx2"/>
              </a:gs>
              <a:gs pos="100000">
                <a:schemeClr val="tx2"/>
              </a:gs>
            </a:gsLst>
          </a:gradFill>
          <a:ln>
            <a:solidFill>
              <a:schemeClr val="tx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GB" sz="1600" dirty="0" smtClean="0">
                <a:solidFill>
                  <a:schemeClr val="tx1">
                    <a:alpha val="99000"/>
                  </a:schemeClr>
                </a:solidFill>
              </a:rPr>
              <a:t>Claims Provider Trusts</a:t>
            </a:r>
          </a:p>
        </p:txBody>
      </p:sp>
      <p:sp>
        <p:nvSpPr>
          <p:cNvPr id="144" name="Left Arrow 143"/>
          <p:cNvSpPr/>
          <p:nvPr/>
        </p:nvSpPr>
        <p:spPr bwMode="auto">
          <a:xfrm flipH="1">
            <a:off x="9353508" y="3115458"/>
            <a:ext cx="2777953" cy="578881"/>
          </a:xfrm>
          <a:prstGeom prst="leftArrow">
            <a:avLst/>
          </a:prstGeom>
          <a:gradFill>
            <a:gsLst>
              <a:gs pos="0">
                <a:schemeClr val="tx2">
                  <a:lumMod val="50000"/>
                </a:schemeClr>
              </a:gs>
              <a:gs pos="80000">
                <a:schemeClr val="tx2"/>
              </a:gs>
              <a:gs pos="100000">
                <a:schemeClr val="tx2"/>
              </a:gs>
            </a:gsLst>
          </a:gradFill>
          <a:ln>
            <a:solidFill>
              <a:schemeClr val="tx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GB" dirty="0" smtClean="0">
                <a:solidFill>
                  <a:schemeClr val="tx1">
                    <a:alpha val="99000"/>
                  </a:schemeClr>
                </a:solidFill>
              </a:rPr>
              <a:t>Relying Party Trusts</a:t>
            </a:r>
          </a:p>
        </p:txBody>
      </p:sp>
      <p:sp>
        <p:nvSpPr>
          <p:cNvPr id="147" name="Left Arrow 146"/>
          <p:cNvSpPr/>
          <p:nvPr/>
        </p:nvSpPr>
        <p:spPr bwMode="auto">
          <a:xfrm>
            <a:off x="3182200" y="4169881"/>
            <a:ext cx="5591112" cy="592936"/>
          </a:xfrm>
          <a:prstGeom prst="leftArrow">
            <a:avLst/>
          </a:prstGeom>
          <a:gradFill>
            <a:gsLst>
              <a:gs pos="0">
                <a:schemeClr val="tx2">
                  <a:lumMod val="50000"/>
                </a:schemeClr>
              </a:gs>
              <a:gs pos="80000">
                <a:schemeClr val="tx2"/>
              </a:gs>
              <a:gs pos="100000">
                <a:schemeClr val="tx2"/>
              </a:gs>
            </a:gsLst>
          </a:gradFill>
          <a:ln>
            <a:solidFill>
              <a:schemeClr val="tx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GB" dirty="0" smtClean="0">
                <a:solidFill>
                  <a:schemeClr val="tx1">
                    <a:alpha val="99000"/>
                  </a:schemeClr>
                </a:solidFill>
              </a:rPr>
              <a:t>Claims Provider Trusts</a:t>
            </a:r>
          </a:p>
        </p:txBody>
      </p:sp>
      <p:sp>
        <p:nvSpPr>
          <p:cNvPr id="148" name="TextBox 147"/>
          <p:cNvSpPr txBox="1"/>
          <p:nvPr/>
        </p:nvSpPr>
        <p:spPr>
          <a:xfrm>
            <a:off x="1818500" y="1049805"/>
            <a:ext cx="743793" cy="276999"/>
          </a:xfrm>
          <a:prstGeom prst="rect">
            <a:avLst/>
          </a:prstGeom>
          <a:noFill/>
        </p:spPr>
        <p:txBody>
          <a:bodyPr wrap="none" lIns="0" tIns="0" rIns="0" bIns="0" rtlCol="0">
            <a:spAutoFit/>
          </a:bodyPr>
          <a:lstStyle/>
          <a:p>
            <a:r>
              <a:rPr lang="en-GB" dirty="0" smtClean="0">
                <a:gradFill>
                  <a:gsLst>
                    <a:gs pos="0">
                      <a:schemeClr val="tx1"/>
                    </a:gs>
                    <a:gs pos="86000">
                      <a:schemeClr val="tx1"/>
                    </a:gs>
                  </a:gsLst>
                  <a:lin ang="5400000" scaled="0"/>
                </a:gradFill>
              </a:rPr>
              <a:t>ADFS1</a:t>
            </a:r>
          </a:p>
        </p:txBody>
      </p:sp>
      <p:sp>
        <p:nvSpPr>
          <p:cNvPr id="149" name="TextBox 148"/>
          <p:cNvSpPr txBox="1"/>
          <p:nvPr/>
        </p:nvSpPr>
        <p:spPr>
          <a:xfrm>
            <a:off x="9422516" y="1049805"/>
            <a:ext cx="743793" cy="276999"/>
          </a:xfrm>
          <a:prstGeom prst="rect">
            <a:avLst/>
          </a:prstGeom>
          <a:noFill/>
        </p:spPr>
        <p:txBody>
          <a:bodyPr wrap="none" lIns="0" tIns="0" rIns="0" bIns="0" rtlCol="0">
            <a:spAutoFit/>
          </a:bodyPr>
          <a:lstStyle/>
          <a:p>
            <a:r>
              <a:rPr lang="en-GB" dirty="0" smtClean="0">
                <a:gradFill>
                  <a:gsLst>
                    <a:gs pos="0">
                      <a:schemeClr val="tx1"/>
                    </a:gs>
                    <a:gs pos="86000">
                      <a:schemeClr val="tx1"/>
                    </a:gs>
                  </a:gsLst>
                  <a:lin ang="5400000" scaled="0"/>
                </a:gradFill>
              </a:rPr>
              <a:t>ADFS2</a:t>
            </a:r>
          </a:p>
        </p:txBody>
      </p:sp>
    </p:spTree>
    <p:extLst>
      <p:ext uri="{BB962C8B-B14F-4D97-AF65-F5344CB8AC3E}">
        <p14:creationId xmlns:p14="http://schemas.microsoft.com/office/powerpoint/2010/main" val="400624586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21"/>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4"/>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6"/>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13"/>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p:txBody>
          <a:bodyPr/>
          <a:lstStyle/>
          <a:p>
            <a:r>
              <a:rPr lang="en-US" smtClean="0"/>
              <a:t>demo</a:t>
            </a:r>
            <a:endParaRPr lang="en-US" dirty="0"/>
          </a:p>
        </p:txBody>
      </p:sp>
      <p:sp>
        <p:nvSpPr>
          <p:cNvPr id="2" name="Title 1"/>
          <p:cNvSpPr>
            <a:spLocks noGrp="1"/>
          </p:cNvSpPr>
          <p:nvPr>
            <p:ph type="ctrTitle"/>
          </p:nvPr>
        </p:nvSpPr>
        <p:spPr/>
        <p:txBody>
          <a:bodyPr/>
          <a:lstStyle/>
          <a:p>
            <a:r>
              <a:rPr lang="en-US" dirty="0"/>
              <a:t>Trusting a </a:t>
            </a:r>
            <a:r>
              <a:rPr lang="en-US" dirty="0" smtClean="0"/>
              <a:t>partner </a:t>
            </a:r>
            <a:endParaRPr lang="en-US" dirty="0"/>
          </a:p>
        </p:txBody>
      </p:sp>
    </p:spTree>
    <p:extLst>
      <p:ext uri="{BB962C8B-B14F-4D97-AF65-F5344CB8AC3E}">
        <p14:creationId xmlns:p14="http://schemas.microsoft.com/office/powerpoint/2010/main" val="658766346"/>
      </p:ext>
    </p:extLst>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ADFS Availability</a:t>
            </a:r>
            <a:endParaRPr lang="en-GB" dirty="0"/>
          </a:p>
        </p:txBody>
      </p:sp>
      <p:sp>
        <p:nvSpPr>
          <p:cNvPr id="3" name="Content Placeholder 2"/>
          <p:cNvSpPr>
            <a:spLocks noGrp="1"/>
          </p:cNvSpPr>
          <p:nvPr>
            <p:ph idx="1"/>
          </p:nvPr>
        </p:nvSpPr>
        <p:spPr>
          <a:xfrm>
            <a:off x="519113" y="3462343"/>
            <a:ext cx="11484158" cy="2954655"/>
          </a:xfrm>
        </p:spPr>
        <p:txBody>
          <a:bodyPr/>
          <a:lstStyle/>
          <a:p>
            <a:r>
              <a:rPr lang="en-GB" dirty="0" smtClean="0"/>
              <a:t>The ADFS server is a key component</a:t>
            </a:r>
          </a:p>
          <a:p>
            <a:r>
              <a:rPr lang="en-GB" dirty="0" smtClean="0"/>
              <a:t>Requires high availability</a:t>
            </a:r>
          </a:p>
          <a:p>
            <a:r>
              <a:rPr lang="en-GB" dirty="0" smtClean="0"/>
              <a:t>Must scale to the authentication demands of your / partner organisation(s)</a:t>
            </a:r>
          </a:p>
          <a:p>
            <a:r>
              <a:rPr lang="en-GB" dirty="0" smtClean="0"/>
              <a:t>Functionality required from the Internet for remote workers / partners</a:t>
            </a:r>
          </a:p>
        </p:txBody>
      </p:sp>
      <p:graphicFrame>
        <p:nvGraphicFramePr>
          <p:cNvPr id="8" name="Object 7"/>
          <p:cNvGraphicFramePr>
            <a:graphicFrameLocks noChangeAspect="1"/>
          </p:cNvGraphicFramePr>
          <p:nvPr>
            <p:extLst>
              <p:ext uri="{D42A27DB-BD31-4B8C-83A1-F6EECF244321}">
                <p14:modId xmlns:p14="http://schemas.microsoft.com/office/powerpoint/2010/main" val="1010694490"/>
              </p:ext>
            </p:extLst>
          </p:nvPr>
        </p:nvGraphicFramePr>
        <p:xfrm>
          <a:off x="5268964" y="2233035"/>
          <a:ext cx="876072" cy="922337"/>
        </p:xfrm>
        <a:graphic>
          <a:graphicData uri="http://schemas.openxmlformats.org/presentationml/2006/ole">
            <mc:AlternateContent xmlns:mc="http://schemas.openxmlformats.org/markup-compatibility/2006">
              <mc:Choice xmlns:v="urn:schemas-microsoft-com:vml" Requires="v">
                <p:oleObj spid="_x0000_s21522" name="Visio" r:id="rId3" imgW="681228" imgH="955548" progId="Visio.Drawing.11">
                  <p:embed/>
                </p:oleObj>
              </mc:Choice>
              <mc:Fallback>
                <p:oleObj name="Visio" r:id="rId3" imgW="681228" imgH="955548" progId="Visio.Drawing.11">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68964" y="2233035"/>
                        <a:ext cx="876072" cy="9223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9" name="TextBox 8"/>
          <p:cNvSpPr txBox="1"/>
          <p:nvPr/>
        </p:nvSpPr>
        <p:spPr>
          <a:xfrm>
            <a:off x="5101824" y="1777033"/>
            <a:ext cx="1313180" cy="369332"/>
          </a:xfrm>
          <a:prstGeom prst="rect">
            <a:avLst/>
          </a:prstGeom>
        </p:spPr>
        <p:txBody>
          <a:bodyPr wrap="none" rtlCol="0">
            <a:spAutoFit/>
          </a:bodyPr>
          <a:lstStyle/>
          <a:p>
            <a:r>
              <a:rPr lang="en-GB" dirty="0" smtClean="0"/>
              <a:t>ADFS STS</a:t>
            </a:r>
          </a:p>
        </p:txBody>
      </p:sp>
    </p:spTree>
    <p:extLst>
      <p:ext uri="{BB962C8B-B14F-4D97-AF65-F5344CB8AC3E}">
        <p14:creationId xmlns:p14="http://schemas.microsoft.com/office/powerpoint/2010/main" val="3386766201"/>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A Farm is a Must</a:t>
            </a:r>
            <a:endParaRPr lang="en-GB" dirty="0"/>
          </a:p>
        </p:txBody>
      </p:sp>
      <p:sp>
        <p:nvSpPr>
          <p:cNvPr id="3" name="Text Placeholder 2"/>
          <p:cNvSpPr>
            <a:spLocks noGrp="1"/>
          </p:cNvSpPr>
          <p:nvPr>
            <p:ph type="body" sz="quarter" idx="10"/>
          </p:nvPr>
        </p:nvSpPr>
        <p:spPr>
          <a:xfrm>
            <a:off x="519112" y="1447799"/>
            <a:ext cx="11149013" cy="4918269"/>
          </a:xfrm>
        </p:spPr>
        <p:txBody>
          <a:bodyPr/>
          <a:lstStyle/>
          <a:p>
            <a:r>
              <a:rPr lang="en-GB" dirty="0" smtClean="0"/>
              <a:t>The ADFS server becomes a critical authentication service</a:t>
            </a:r>
          </a:p>
          <a:p>
            <a:pPr lvl="1"/>
            <a:r>
              <a:rPr lang="en-GB" dirty="0" smtClean="0"/>
              <a:t>Always install with the farm option</a:t>
            </a:r>
          </a:p>
          <a:p>
            <a:pPr lvl="2"/>
            <a:r>
              <a:rPr lang="en-GB" dirty="0" smtClean="0"/>
              <a:t>Allows other servers to be added</a:t>
            </a:r>
          </a:p>
          <a:p>
            <a:r>
              <a:rPr lang="en-GB" dirty="0" smtClean="0"/>
              <a:t>A stand-alone server is only recommended for test and development environments</a:t>
            </a:r>
          </a:p>
          <a:p>
            <a:r>
              <a:rPr lang="en-GB" dirty="0" smtClean="0"/>
              <a:t>For environments that need an Internet presence front the ADFS farm with a farm of ADFS proxies</a:t>
            </a:r>
          </a:p>
          <a:p>
            <a:pPr lvl="1"/>
            <a:r>
              <a:rPr lang="en-GB" dirty="0" smtClean="0"/>
              <a:t>Alternatively publish the ADFS Federation Server through UAG</a:t>
            </a:r>
          </a:p>
          <a:p>
            <a:endParaRPr lang="en-GB" dirty="0" smtClean="0"/>
          </a:p>
          <a:p>
            <a:endParaRPr lang="en-GB" dirty="0"/>
          </a:p>
        </p:txBody>
      </p:sp>
    </p:spTree>
    <p:extLst>
      <p:ext uri="{BB962C8B-B14F-4D97-AF65-F5344CB8AC3E}">
        <p14:creationId xmlns:p14="http://schemas.microsoft.com/office/powerpoint/2010/main" val="4160688968"/>
      </p:ext>
    </p:extLst>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GB" dirty="0" err="1" smtClean="0"/>
              <a:t>Deploymenting</a:t>
            </a:r>
            <a:r>
              <a:rPr lang="en-GB" dirty="0" smtClean="0"/>
              <a:t> a Farm</a:t>
            </a:r>
            <a:endParaRPr lang="en-GB" dirty="0"/>
          </a:p>
        </p:txBody>
      </p:sp>
      <p:sp>
        <p:nvSpPr>
          <p:cNvPr id="6" name="Rounded Rectangle 5"/>
          <p:cNvSpPr/>
          <p:nvPr/>
        </p:nvSpPr>
        <p:spPr bwMode="auto">
          <a:xfrm>
            <a:off x="10175148" y="2488411"/>
            <a:ext cx="1422030" cy="1219200"/>
          </a:xfrm>
          <a:prstGeom prst="roundRect">
            <a:avLst/>
          </a:prstGeom>
          <a:noFill/>
          <a:ln w="3175">
            <a:solidFill>
              <a:schemeClr val="tx1"/>
            </a:solidFill>
            <a:prstDash val="dash"/>
            <a:headEnd type="none" w="med" len="med"/>
            <a:tailEnd type="none" w="med" len="med"/>
          </a:ln>
          <a:scene3d>
            <a:camera prst="orthographicFront" fov="0">
              <a:rot lat="0" lon="0" rev="0"/>
            </a:camera>
            <a:lightRig rig="contrasting" dir="t">
              <a:rot lat="0" lon="0" rev="12000000"/>
            </a:lightRig>
          </a:scene3d>
          <a:sp3d prstMaterial="powder"/>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000" dirty="0" smtClean="0">
              <a:solidFill>
                <a:schemeClr val="tx1"/>
              </a:solidFill>
            </a:endParaRPr>
          </a:p>
        </p:txBody>
      </p:sp>
      <p:pic>
        <p:nvPicPr>
          <p:cNvPr id="7" name="Picture 14" descr="C:\Program Files\Microsoft Resource DVD Artwork\DVD_ART\Artwork_Imagery\HARDWARE_IMAGERY\Illustration - Misc Hardware\XML Icons\Database blue.png"/>
          <p:cNvPicPr>
            <a:picLocks noChangeAspect="1" noChangeArrowheads="1"/>
          </p:cNvPicPr>
          <p:nvPr/>
        </p:nvPicPr>
        <p:blipFill>
          <a:blip r:embed="rId3" cstate="print"/>
          <a:srcRect/>
          <a:stretch>
            <a:fillRect/>
          </a:stretch>
        </p:blipFill>
        <p:spPr bwMode="auto">
          <a:xfrm>
            <a:off x="10479869" y="2717011"/>
            <a:ext cx="674430" cy="609600"/>
          </a:xfrm>
          <a:prstGeom prst="rect">
            <a:avLst/>
          </a:prstGeom>
          <a:noFill/>
        </p:spPr>
      </p:pic>
      <p:sp>
        <p:nvSpPr>
          <p:cNvPr id="36" name="TextBox 35"/>
          <p:cNvSpPr txBox="1"/>
          <p:nvPr/>
        </p:nvSpPr>
        <p:spPr>
          <a:xfrm>
            <a:off x="10000561" y="1799530"/>
            <a:ext cx="2133044" cy="400110"/>
          </a:xfrm>
          <a:prstGeom prst="rect">
            <a:avLst/>
          </a:prstGeom>
          <a:noFill/>
        </p:spPr>
        <p:txBody>
          <a:bodyPr wrap="square" rtlCol="0">
            <a:spAutoFit/>
          </a:bodyPr>
          <a:lstStyle/>
          <a:p>
            <a:pPr algn="ctr"/>
            <a:r>
              <a:rPr lang="en-US" sz="2000" dirty="0" smtClean="0"/>
              <a:t>Active Directory</a:t>
            </a:r>
            <a:endParaRPr lang="en-US" sz="2000" dirty="0"/>
          </a:p>
        </p:txBody>
      </p:sp>
      <p:pic>
        <p:nvPicPr>
          <p:cNvPr id="9" name="Picture 8" descr="C:\Program Files\Microsoft Resource DVD Artwork\DVD_ART\Artwork_Imagery\HARDWARE_IMAGERY\Illustration - Misc Hardware\XML Icons\Database blue.png"/>
          <p:cNvPicPr>
            <a:picLocks noChangeAspect="1" noChangeArrowheads="1"/>
          </p:cNvPicPr>
          <p:nvPr/>
        </p:nvPicPr>
        <p:blipFill>
          <a:blip r:embed="rId3" cstate="print"/>
          <a:srcRect/>
          <a:stretch>
            <a:fillRect/>
          </a:stretch>
        </p:blipFill>
        <p:spPr bwMode="auto">
          <a:xfrm>
            <a:off x="10683016" y="2869411"/>
            <a:ext cx="674430" cy="609600"/>
          </a:xfrm>
          <a:prstGeom prst="rect">
            <a:avLst/>
          </a:prstGeom>
          <a:noFill/>
        </p:spPr>
      </p:pic>
      <p:sp>
        <p:nvSpPr>
          <p:cNvPr id="10" name="TextBox 9"/>
          <p:cNvSpPr txBox="1"/>
          <p:nvPr/>
        </p:nvSpPr>
        <p:spPr>
          <a:xfrm>
            <a:off x="10073575" y="3707611"/>
            <a:ext cx="1828324" cy="707886"/>
          </a:xfrm>
          <a:prstGeom prst="rect">
            <a:avLst/>
          </a:prstGeom>
          <a:noFill/>
        </p:spPr>
        <p:txBody>
          <a:bodyPr wrap="square" rtlCol="0">
            <a:spAutoFit/>
          </a:bodyPr>
          <a:lstStyle/>
          <a:p>
            <a:pPr algn="ctr"/>
            <a:r>
              <a:rPr lang="en-US" sz="2000" dirty="0" smtClean="0"/>
              <a:t>Configuration SQL Cluster</a:t>
            </a:r>
            <a:endParaRPr lang="en-US" sz="2000" dirty="0"/>
          </a:p>
        </p:txBody>
      </p:sp>
      <p:sp>
        <p:nvSpPr>
          <p:cNvPr id="11" name="Rounded Rectangle 10"/>
          <p:cNvSpPr/>
          <p:nvPr/>
        </p:nvSpPr>
        <p:spPr bwMode="auto">
          <a:xfrm>
            <a:off x="7776760" y="1267713"/>
            <a:ext cx="1726750" cy="3810000"/>
          </a:xfrm>
          <a:prstGeom prst="roundRect">
            <a:avLst/>
          </a:prstGeom>
          <a:noFill/>
          <a:ln w="3175">
            <a:solidFill>
              <a:schemeClr val="bg1"/>
            </a:solidFill>
            <a:prstDash val="dash"/>
            <a:headEnd type="none" w="med" len="med"/>
            <a:tailEnd type="none" w="med" len="med"/>
          </a:ln>
          <a:scene3d>
            <a:camera prst="orthographicFront" fov="0">
              <a:rot lat="0" lon="0" rev="0"/>
            </a:camera>
            <a:lightRig rig="contrasting" dir="t">
              <a:rot lat="0" lon="0" rev="12000000"/>
            </a:lightRig>
          </a:scene3d>
          <a:sp3d prstMaterial="powder"/>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000" dirty="0" smtClean="0">
              <a:solidFill>
                <a:schemeClr val="tx1"/>
              </a:solidFill>
            </a:endParaRPr>
          </a:p>
        </p:txBody>
      </p:sp>
      <p:sp>
        <p:nvSpPr>
          <p:cNvPr id="15" name="Rounded Rectangle 14"/>
          <p:cNvSpPr/>
          <p:nvPr/>
        </p:nvSpPr>
        <p:spPr bwMode="auto">
          <a:xfrm>
            <a:off x="2904398" y="1987335"/>
            <a:ext cx="2539339" cy="2514600"/>
          </a:xfrm>
          <a:prstGeom prst="roundRect">
            <a:avLst/>
          </a:prstGeom>
          <a:noFill/>
          <a:ln w="3175">
            <a:solidFill>
              <a:schemeClr val="bg1"/>
            </a:solidFill>
            <a:prstDash val="dash"/>
            <a:headEnd type="none" w="med" len="med"/>
            <a:tailEnd type="none" w="med" len="med"/>
          </a:ln>
          <a:scene3d>
            <a:camera prst="orthographicFront" fov="0">
              <a:rot lat="0" lon="0" rev="0"/>
            </a:camera>
            <a:lightRig rig="contrasting" dir="t">
              <a:rot lat="0" lon="0" rev="12000000"/>
            </a:lightRig>
          </a:scene3d>
          <a:sp3d prstMaterial="powder"/>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000" dirty="0" smtClean="0">
              <a:solidFill>
                <a:schemeClr val="tx1"/>
              </a:solidFill>
            </a:endParaRPr>
          </a:p>
        </p:txBody>
      </p:sp>
      <p:cxnSp>
        <p:nvCxnSpPr>
          <p:cNvPr id="18" name="Straight Arrow Connector 17"/>
          <p:cNvCxnSpPr>
            <a:endCxn id="39" idx="1"/>
          </p:cNvCxnSpPr>
          <p:nvPr/>
        </p:nvCxnSpPr>
        <p:spPr>
          <a:xfrm>
            <a:off x="6788989" y="3114571"/>
            <a:ext cx="1426368" cy="0"/>
          </a:xfrm>
          <a:prstGeom prst="straightConnector1">
            <a:avLst/>
          </a:prstGeom>
          <a:ln w="28575">
            <a:solidFill>
              <a:schemeClr val="bg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a:endCxn id="37" idx="1"/>
          </p:cNvCxnSpPr>
          <p:nvPr/>
        </p:nvCxnSpPr>
        <p:spPr>
          <a:xfrm flipV="1">
            <a:off x="6788989" y="1975540"/>
            <a:ext cx="1426368" cy="983354"/>
          </a:xfrm>
          <a:prstGeom prst="straightConnector1">
            <a:avLst/>
          </a:prstGeom>
          <a:ln w="28575">
            <a:solidFill>
              <a:schemeClr val="bg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a:endCxn id="38" idx="1"/>
          </p:cNvCxnSpPr>
          <p:nvPr/>
        </p:nvCxnSpPr>
        <p:spPr>
          <a:xfrm>
            <a:off x="6788989" y="3244635"/>
            <a:ext cx="1426368" cy="1008278"/>
          </a:xfrm>
          <a:prstGeom prst="straightConnector1">
            <a:avLst/>
          </a:prstGeom>
          <a:ln w="28575">
            <a:solidFill>
              <a:schemeClr val="bg1"/>
            </a:solidFill>
            <a:tailEnd type="triangle" w="lg" len="lg"/>
          </a:ln>
        </p:spPr>
        <p:style>
          <a:lnRef idx="1">
            <a:schemeClr val="accent1"/>
          </a:lnRef>
          <a:fillRef idx="0">
            <a:schemeClr val="accent1"/>
          </a:fillRef>
          <a:effectRef idx="0">
            <a:schemeClr val="accent1"/>
          </a:effectRef>
          <a:fontRef idx="minor">
            <a:schemeClr val="tx1"/>
          </a:fontRef>
        </p:style>
      </p:cxnSp>
      <p:sp>
        <p:nvSpPr>
          <p:cNvPr id="22" name="TextBox 21"/>
          <p:cNvSpPr txBox="1"/>
          <p:nvPr/>
        </p:nvSpPr>
        <p:spPr>
          <a:xfrm>
            <a:off x="5329260" y="1908483"/>
            <a:ext cx="2174250" cy="707886"/>
          </a:xfrm>
          <a:prstGeom prst="rect">
            <a:avLst/>
          </a:prstGeom>
          <a:noFill/>
        </p:spPr>
        <p:txBody>
          <a:bodyPr wrap="square" rtlCol="0">
            <a:spAutoFit/>
          </a:bodyPr>
          <a:lstStyle/>
          <a:p>
            <a:pPr algn="ctr"/>
            <a:r>
              <a:rPr lang="en-US" sz="2000" dirty="0" smtClean="0"/>
              <a:t>Firewall &amp;</a:t>
            </a:r>
          </a:p>
          <a:p>
            <a:pPr algn="ctr"/>
            <a:r>
              <a:rPr lang="en-US" sz="2000" dirty="0" smtClean="0"/>
              <a:t>Load Balancer</a:t>
            </a:r>
            <a:endParaRPr lang="en-US" sz="2000" dirty="0"/>
          </a:p>
        </p:txBody>
      </p:sp>
      <p:cxnSp>
        <p:nvCxnSpPr>
          <p:cNvPr id="23" name="Straight Arrow Connector 22"/>
          <p:cNvCxnSpPr>
            <a:stCxn id="39" idx="3"/>
            <a:endCxn id="6" idx="1"/>
          </p:cNvCxnSpPr>
          <p:nvPr/>
        </p:nvCxnSpPr>
        <p:spPr>
          <a:xfrm flipV="1">
            <a:off x="9152795" y="3098011"/>
            <a:ext cx="1022354" cy="16560"/>
          </a:xfrm>
          <a:prstGeom prst="straightConnector1">
            <a:avLst/>
          </a:prstGeom>
          <a:ln w="28575">
            <a:solidFill>
              <a:schemeClr val="bg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a:stCxn id="37" idx="3"/>
          </p:cNvCxnSpPr>
          <p:nvPr/>
        </p:nvCxnSpPr>
        <p:spPr>
          <a:xfrm>
            <a:off x="9152795" y="1975540"/>
            <a:ext cx="1022353" cy="983354"/>
          </a:xfrm>
          <a:prstGeom prst="straightConnector1">
            <a:avLst/>
          </a:prstGeom>
          <a:ln w="28575">
            <a:solidFill>
              <a:schemeClr val="bg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5" name="Straight Arrow Connector 24"/>
          <p:cNvCxnSpPr>
            <a:stCxn id="38" idx="3"/>
          </p:cNvCxnSpPr>
          <p:nvPr/>
        </p:nvCxnSpPr>
        <p:spPr>
          <a:xfrm flipV="1">
            <a:off x="9152795" y="3244635"/>
            <a:ext cx="1022354" cy="1008278"/>
          </a:xfrm>
          <a:prstGeom prst="straightConnector1">
            <a:avLst/>
          </a:prstGeom>
          <a:ln w="28575">
            <a:solidFill>
              <a:schemeClr val="bg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6" name="Straight Arrow Connector 25"/>
          <p:cNvCxnSpPr>
            <a:endCxn id="61" idx="1"/>
          </p:cNvCxnSpPr>
          <p:nvPr/>
        </p:nvCxnSpPr>
        <p:spPr>
          <a:xfrm flipV="1">
            <a:off x="2389517" y="2644675"/>
            <a:ext cx="1315832" cy="377136"/>
          </a:xfrm>
          <a:prstGeom prst="straightConnector1">
            <a:avLst/>
          </a:prstGeom>
          <a:ln w="28575">
            <a:solidFill>
              <a:schemeClr val="bg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7" name="Straight Arrow Connector 26"/>
          <p:cNvCxnSpPr>
            <a:endCxn id="64" idx="1"/>
          </p:cNvCxnSpPr>
          <p:nvPr/>
        </p:nvCxnSpPr>
        <p:spPr>
          <a:xfrm>
            <a:off x="2389517" y="3244635"/>
            <a:ext cx="1315832" cy="510019"/>
          </a:xfrm>
          <a:prstGeom prst="straightConnector1">
            <a:avLst/>
          </a:prstGeom>
          <a:ln w="28575">
            <a:solidFill>
              <a:schemeClr val="bg1"/>
            </a:solidFill>
            <a:tailEnd type="triangle" w="lg" len="lg"/>
          </a:ln>
        </p:spPr>
        <p:style>
          <a:lnRef idx="1">
            <a:schemeClr val="accent1"/>
          </a:lnRef>
          <a:fillRef idx="0">
            <a:schemeClr val="accent1"/>
          </a:fillRef>
          <a:effectRef idx="0">
            <a:schemeClr val="accent1"/>
          </a:effectRef>
          <a:fontRef idx="minor">
            <a:schemeClr val="tx1"/>
          </a:fontRef>
        </p:style>
      </p:cxnSp>
      <p:sp>
        <p:nvSpPr>
          <p:cNvPr id="29" name="TextBox 28"/>
          <p:cNvSpPr txBox="1"/>
          <p:nvPr/>
        </p:nvSpPr>
        <p:spPr>
          <a:xfrm>
            <a:off x="2904398" y="1245079"/>
            <a:ext cx="2539339" cy="707886"/>
          </a:xfrm>
          <a:prstGeom prst="rect">
            <a:avLst/>
          </a:prstGeom>
          <a:noFill/>
        </p:spPr>
        <p:txBody>
          <a:bodyPr wrap="square" rtlCol="0">
            <a:spAutoFit/>
          </a:bodyPr>
          <a:lstStyle/>
          <a:p>
            <a:pPr algn="ctr"/>
            <a:r>
              <a:rPr lang="en-US" sz="2000" dirty="0" smtClean="0"/>
              <a:t>Perimeter Network </a:t>
            </a:r>
          </a:p>
          <a:p>
            <a:pPr algn="ctr"/>
            <a:r>
              <a:rPr lang="en-US" sz="2000" dirty="0" smtClean="0"/>
              <a:t>ADFS Proxy Farm</a:t>
            </a:r>
            <a:endParaRPr lang="en-US" sz="2000" dirty="0"/>
          </a:p>
        </p:txBody>
      </p:sp>
      <p:sp>
        <p:nvSpPr>
          <p:cNvPr id="32" name="TextBox 31"/>
          <p:cNvSpPr txBox="1"/>
          <p:nvPr/>
        </p:nvSpPr>
        <p:spPr>
          <a:xfrm>
            <a:off x="1146240" y="1908483"/>
            <a:ext cx="1991228" cy="707886"/>
          </a:xfrm>
          <a:prstGeom prst="rect">
            <a:avLst/>
          </a:prstGeom>
          <a:noFill/>
        </p:spPr>
        <p:txBody>
          <a:bodyPr wrap="square" rtlCol="0">
            <a:spAutoFit/>
          </a:bodyPr>
          <a:lstStyle/>
          <a:p>
            <a:pPr algn="ctr"/>
            <a:r>
              <a:rPr lang="en-US" sz="2000" dirty="0" smtClean="0"/>
              <a:t>Firewall &amp;</a:t>
            </a:r>
            <a:br>
              <a:rPr lang="en-US" sz="2000" dirty="0" smtClean="0"/>
            </a:br>
            <a:r>
              <a:rPr lang="en-US" sz="2000" dirty="0" smtClean="0"/>
              <a:t>Load Balancer</a:t>
            </a:r>
            <a:endParaRPr lang="en-US" sz="2000" dirty="0"/>
          </a:p>
        </p:txBody>
      </p:sp>
      <p:cxnSp>
        <p:nvCxnSpPr>
          <p:cNvPr id="33" name="Straight Arrow Connector 32"/>
          <p:cNvCxnSpPr>
            <a:stCxn id="61" idx="3"/>
          </p:cNvCxnSpPr>
          <p:nvPr/>
        </p:nvCxnSpPr>
        <p:spPr>
          <a:xfrm>
            <a:off x="4642787" y="2644675"/>
            <a:ext cx="1594111" cy="377135"/>
          </a:xfrm>
          <a:prstGeom prst="straightConnector1">
            <a:avLst/>
          </a:prstGeom>
          <a:ln w="28575">
            <a:solidFill>
              <a:schemeClr val="bg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34" name="Straight Arrow Connector 33"/>
          <p:cNvCxnSpPr>
            <a:stCxn id="64" idx="3"/>
          </p:cNvCxnSpPr>
          <p:nvPr/>
        </p:nvCxnSpPr>
        <p:spPr>
          <a:xfrm flipV="1">
            <a:off x="4642787" y="3106291"/>
            <a:ext cx="1594111" cy="648363"/>
          </a:xfrm>
          <a:prstGeom prst="straightConnector1">
            <a:avLst/>
          </a:prstGeom>
          <a:ln w="28575">
            <a:solidFill>
              <a:schemeClr val="bg1"/>
            </a:solidFill>
            <a:tailEnd type="triangle" w="lg" len="lg"/>
          </a:ln>
        </p:spPr>
        <p:style>
          <a:lnRef idx="1">
            <a:schemeClr val="accent1"/>
          </a:lnRef>
          <a:fillRef idx="0">
            <a:schemeClr val="accent1"/>
          </a:fillRef>
          <a:effectRef idx="0">
            <a:schemeClr val="accent1"/>
          </a:effectRef>
          <a:fontRef idx="minor">
            <a:schemeClr val="tx1"/>
          </a:fontRef>
        </p:style>
      </p:cxnSp>
      <p:graphicFrame>
        <p:nvGraphicFramePr>
          <p:cNvPr id="37" name="Object 36"/>
          <p:cNvGraphicFramePr>
            <a:graphicFrameLocks noChangeAspect="1"/>
          </p:cNvGraphicFramePr>
          <p:nvPr>
            <p:extLst>
              <p:ext uri="{D42A27DB-BD31-4B8C-83A1-F6EECF244321}">
                <p14:modId xmlns:p14="http://schemas.microsoft.com/office/powerpoint/2010/main" val="3846374637"/>
              </p:ext>
            </p:extLst>
          </p:nvPr>
        </p:nvGraphicFramePr>
        <p:xfrm>
          <a:off x="8215357" y="1438171"/>
          <a:ext cx="937438" cy="1074738"/>
        </p:xfrm>
        <a:graphic>
          <a:graphicData uri="http://schemas.openxmlformats.org/presentationml/2006/ole">
            <mc:AlternateContent xmlns:mc="http://schemas.openxmlformats.org/markup-compatibility/2006">
              <mc:Choice xmlns:v="urn:schemas-microsoft-com:vml" Requires="v">
                <p:oleObj spid="_x0000_s22610" name="Visio" r:id="rId4" imgW="681228" imgH="955548" progId="Visio.Drawing.11">
                  <p:embed/>
                </p:oleObj>
              </mc:Choice>
              <mc:Fallback>
                <p:oleObj name="Visio" r:id="rId4" imgW="681228" imgH="955548" progId="Visio.Drawing.11">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215357" y="1438171"/>
                        <a:ext cx="937438" cy="1074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38" name="Object 37"/>
          <p:cNvGraphicFramePr>
            <a:graphicFrameLocks noChangeAspect="1"/>
          </p:cNvGraphicFramePr>
          <p:nvPr>
            <p:extLst>
              <p:ext uri="{D42A27DB-BD31-4B8C-83A1-F6EECF244321}">
                <p14:modId xmlns:p14="http://schemas.microsoft.com/office/powerpoint/2010/main" val="4005578752"/>
              </p:ext>
            </p:extLst>
          </p:nvPr>
        </p:nvGraphicFramePr>
        <p:xfrm>
          <a:off x="8215357" y="3715544"/>
          <a:ext cx="937438" cy="1074738"/>
        </p:xfrm>
        <a:graphic>
          <a:graphicData uri="http://schemas.openxmlformats.org/presentationml/2006/ole">
            <mc:AlternateContent xmlns:mc="http://schemas.openxmlformats.org/markup-compatibility/2006">
              <mc:Choice xmlns:v="urn:schemas-microsoft-com:vml" Requires="v">
                <p:oleObj spid="_x0000_s22611" name="Visio" r:id="rId6" imgW="681228" imgH="955548" progId="Visio.Drawing.11">
                  <p:embed/>
                </p:oleObj>
              </mc:Choice>
              <mc:Fallback>
                <p:oleObj name="Visio" r:id="rId6" imgW="681228" imgH="955548" progId="Visio.Drawing.11">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215357" y="3715544"/>
                        <a:ext cx="937438" cy="1074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39" name="Object 38"/>
          <p:cNvGraphicFramePr>
            <a:graphicFrameLocks noChangeAspect="1"/>
          </p:cNvGraphicFramePr>
          <p:nvPr>
            <p:extLst>
              <p:ext uri="{D42A27DB-BD31-4B8C-83A1-F6EECF244321}">
                <p14:modId xmlns:p14="http://schemas.microsoft.com/office/powerpoint/2010/main" val="1861954142"/>
              </p:ext>
            </p:extLst>
          </p:nvPr>
        </p:nvGraphicFramePr>
        <p:xfrm>
          <a:off x="8215357" y="2577202"/>
          <a:ext cx="937438" cy="1074738"/>
        </p:xfrm>
        <a:graphic>
          <a:graphicData uri="http://schemas.openxmlformats.org/presentationml/2006/ole">
            <mc:AlternateContent xmlns:mc="http://schemas.openxmlformats.org/markup-compatibility/2006">
              <mc:Choice xmlns:v="urn:schemas-microsoft-com:vml" Requires="v">
                <p:oleObj spid="_x0000_s22612" name="Visio" r:id="rId7" imgW="681228" imgH="955548" progId="Visio.Drawing.11">
                  <p:embed/>
                </p:oleObj>
              </mc:Choice>
              <mc:Fallback>
                <p:oleObj name="Visio" r:id="rId7" imgW="681228" imgH="955548" progId="Visio.Drawing.11">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215357" y="2577202"/>
                        <a:ext cx="937438" cy="1074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61" name="Object 60"/>
          <p:cNvGraphicFramePr>
            <a:graphicFrameLocks noChangeAspect="1"/>
          </p:cNvGraphicFramePr>
          <p:nvPr>
            <p:extLst>
              <p:ext uri="{D42A27DB-BD31-4B8C-83A1-F6EECF244321}">
                <p14:modId xmlns:p14="http://schemas.microsoft.com/office/powerpoint/2010/main" val="249113870"/>
              </p:ext>
            </p:extLst>
          </p:nvPr>
        </p:nvGraphicFramePr>
        <p:xfrm>
          <a:off x="3705349" y="2107306"/>
          <a:ext cx="937438" cy="1074738"/>
        </p:xfrm>
        <a:graphic>
          <a:graphicData uri="http://schemas.openxmlformats.org/presentationml/2006/ole">
            <mc:AlternateContent xmlns:mc="http://schemas.openxmlformats.org/markup-compatibility/2006">
              <mc:Choice xmlns:v="urn:schemas-microsoft-com:vml" Requires="v">
                <p:oleObj spid="_x0000_s22613" name="Visio" r:id="rId8" imgW="681228" imgH="955548" progId="Visio.Drawing.11">
                  <p:embed/>
                </p:oleObj>
              </mc:Choice>
              <mc:Fallback>
                <p:oleObj name="Visio" r:id="rId8" imgW="681228" imgH="955548" progId="Visio.Drawing.11">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705349" y="2107306"/>
                        <a:ext cx="937438" cy="1074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64" name="Object 63"/>
          <p:cNvGraphicFramePr>
            <a:graphicFrameLocks noChangeAspect="1"/>
          </p:cNvGraphicFramePr>
          <p:nvPr>
            <p:extLst>
              <p:ext uri="{D42A27DB-BD31-4B8C-83A1-F6EECF244321}">
                <p14:modId xmlns:p14="http://schemas.microsoft.com/office/powerpoint/2010/main" val="1059304982"/>
              </p:ext>
            </p:extLst>
          </p:nvPr>
        </p:nvGraphicFramePr>
        <p:xfrm>
          <a:off x="3705349" y="3217285"/>
          <a:ext cx="937438" cy="1074738"/>
        </p:xfrm>
        <a:graphic>
          <a:graphicData uri="http://schemas.openxmlformats.org/presentationml/2006/ole">
            <mc:AlternateContent xmlns:mc="http://schemas.openxmlformats.org/markup-compatibility/2006">
              <mc:Choice xmlns:v="urn:schemas-microsoft-com:vml" Requires="v">
                <p:oleObj spid="_x0000_s22614" name="Visio" r:id="rId9" imgW="681228" imgH="955548" progId="Visio.Drawing.11">
                  <p:embed/>
                </p:oleObj>
              </mc:Choice>
              <mc:Fallback>
                <p:oleObj name="Visio" r:id="rId9" imgW="681228" imgH="955548" progId="Visio.Drawing.11">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705349" y="3217285"/>
                        <a:ext cx="937438" cy="1074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85" name="Isosceles Triangle 84"/>
          <p:cNvSpPr/>
          <p:nvPr/>
        </p:nvSpPr>
        <p:spPr>
          <a:xfrm>
            <a:off x="10362096" y="908631"/>
            <a:ext cx="1437362" cy="713169"/>
          </a:xfrm>
          <a:prstGeom prst="triangl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en-GB" sz="2000">
              <a:solidFill>
                <a:schemeClr val="tx1"/>
              </a:solidFill>
            </a:endParaRPr>
          </a:p>
        </p:txBody>
      </p:sp>
      <p:sp>
        <p:nvSpPr>
          <p:cNvPr id="35" name="Cloud 34"/>
          <p:cNvSpPr/>
          <p:nvPr/>
        </p:nvSpPr>
        <p:spPr>
          <a:xfrm>
            <a:off x="79964" y="2760680"/>
            <a:ext cx="1776971" cy="880994"/>
          </a:xfrm>
          <a:prstGeom prst="cloud">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en-GB" sz="2000" dirty="0" smtClean="0">
                <a:solidFill>
                  <a:schemeClr val="tx1"/>
                </a:solidFill>
                <a:effectLst/>
              </a:rPr>
              <a:t>Internet</a:t>
            </a:r>
            <a:endParaRPr lang="en-GB" sz="2000" dirty="0">
              <a:solidFill>
                <a:schemeClr val="tx1"/>
              </a:solidFill>
              <a:effectLst/>
            </a:endParaRPr>
          </a:p>
        </p:txBody>
      </p:sp>
      <p:sp>
        <p:nvSpPr>
          <p:cNvPr id="40" name="TextBox 39"/>
          <p:cNvSpPr txBox="1"/>
          <p:nvPr/>
        </p:nvSpPr>
        <p:spPr>
          <a:xfrm>
            <a:off x="7399312" y="239049"/>
            <a:ext cx="2376161" cy="1015663"/>
          </a:xfrm>
          <a:prstGeom prst="rect">
            <a:avLst/>
          </a:prstGeom>
          <a:noFill/>
        </p:spPr>
        <p:txBody>
          <a:bodyPr wrap="square" rtlCol="0">
            <a:spAutoFit/>
          </a:bodyPr>
          <a:lstStyle/>
          <a:p>
            <a:pPr algn="ctr"/>
            <a:r>
              <a:rPr lang="en-US" sz="2000" dirty="0" smtClean="0"/>
              <a:t>Intranet </a:t>
            </a:r>
            <a:br>
              <a:rPr lang="en-US" sz="2000" dirty="0" smtClean="0"/>
            </a:br>
            <a:r>
              <a:rPr lang="en-US" sz="2000" dirty="0" smtClean="0"/>
              <a:t>ADFS Federation</a:t>
            </a:r>
            <a:br>
              <a:rPr lang="en-US" sz="2000" dirty="0" smtClean="0"/>
            </a:br>
            <a:r>
              <a:rPr lang="en-US" sz="2000" dirty="0" smtClean="0"/>
              <a:t>Farm</a:t>
            </a:r>
            <a:endParaRPr lang="en-US" sz="2000" dirty="0"/>
          </a:p>
        </p:txBody>
      </p:sp>
      <p:sp>
        <p:nvSpPr>
          <p:cNvPr id="2" name="Rectangle 1"/>
          <p:cNvSpPr/>
          <p:nvPr/>
        </p:nvSpPr>
        <p:spPr bwMode="auto">
          <a:xfrm>
            <a:off x="2141854" y="2668128"/>
            <a:ext cx="176841" cy="810883"/>
          </a:xfrm>
          <a:prstGeom prst="rect">
            <a:avLst/>
          </a:prstGeom>
          <a:solidFill>
            <a:schemeClr val="tx2">
              <a:lumMod val="60000"/>
              <a:lumOff val="40000"/>
            </a:schemeClr>
          </a:solidFill>
          <a:ln>
            <a:solidFill>
              <a:schemeClr val="tx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GB" sz="2200" dirty="0" smtClean="0">
              <a:solidFill>
                <a:schemeClr val="tx1">
                  <a:alpha val="99000"/>
                </a:schemeClr>
              </a:solidFill>
            </a:endParaRPr>
          </a:p>
        </p:txBody>
      </p:sp>
      <p:sp>
        <p:nvSpPr>
          <p:cNvPr id="41" name="Rectangle 40"/>
          <p:cNvSpPr/>
          <p:nvPr/>
        </p:nvSpPr>
        <p:spPr bwMode="auto">
          <a:xfrm>
            <a:off x="1980208" y="2668128"/>
            <a:ext cx="161646" cy="810883"/>
          </a:xfrm>
          <a:prstGeom prst="rect">
            <a:avLst/>
          </a:prstGeom>
          <a:solidFill>
            <a:srgbClr val="FF0000"/>
          </a:solidFill>
          <a:ln>
            <a:solidFill>
              <a:schemeClr val="tx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GB" sz="2200" dirty="0" smtClean="0">
              <a:solidFill>
                <a:schemeClr val="tx1">
                  <a:alpha val="99000"/>
                </a:schemeClr>
              </a:solidFill>
            </a:endParaRPr>
          </a:p>
        </p:txBody>
      </p:sp>
      <p:sp>
        <p:nvSpPr>
          <p:cNvPr id="42" name="Rectangle 41"/>
          <p:cNvSpPr/>
          <p:nvPr/>
        </p:nvSpPr>
        <p:spPr bwMode="auto">
          <a:xfrm>
            <a:off x="6480941" y="2616369"/>
            <a:ext cx="176841" cy="810883"/>
          </a:xfrm>
          <a:prstGeom prst="rect">
            <a:avLst/>
          </a:prstGeom>
          <a:solidFill>
            <a:schemeClr val="tx2">
              <a:lumMod val="60000"/>
              <a:lumOff val="40000"/>
            </a:schemeClr>
          </a:solidFill>
          <a:ln>
            <a:solidFill>
              <a:schemeClr val="tx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GB" sz="2200" dirty="0" smtClean="0">
              <a:solidFill>
                <a:schemeClr val="tx1">
                  <a:alpha val="99000"/>
                </a:schemeClr>
              </a:solidFill>
            </a:endParaRPr>
          </a:p>
        </p:txBody>
      </p:sp>
      <p:sp>
        <p:nvSpPr>
          <p:cNvPr id="43" name="Rectangle 42"/>
          <p:cNvSpPr/>
          <p:nvPr/>
        </p:nvSpPr>
        <p:spPr bwMode="auto">
          <a:xfrm>
            <a:off x="6319295" y="2616369"/>
            <a:ext cx="161646" cy="810883"/>
          </a:xfrm>
          <a:prstGeom prst="rect">
            <a:avLst/>
          </a:prstGeom>
          <a:solidFill>
            <a:srgbClr val="FF0000"/>
          </a:solidFill>
          <a:ln>
            <a:solidFill>
              <a:schemeClr val="tx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GB" sz="2200" dirty="0" smtClean="0">
              <a:solidFill>
                <a:schemeClr val="tx1">
                  <a:alpha val="99000"/>
                </a:schemeClr>
              </a:solidFill>
            </a:endParaRPr>
          </a:p>
        </p:txBody>
      </p:sp>
      <p:sp>
        <p:nvSpPr>
          <p:cNvPr id="46" name="TextBox 45"/>
          <p:cNvSpPr txBox="1"/>
          <p:nvPr/>
        </p:nvSpPr>
        <p:spPr>
          <a:xfrm>
            <a:off x="-14571" y="5976992"/>
            <a:ext cx="1991228" cy="400110"/>
          </a:xfrm>
          <a:prstGeom prst="rect">
            <a:avLst/>
          </a:prstGeom>
          <a:noFill/>
        </p:spPr>
        <p:txBody>
          <a:bodyPr wrap="square" rtlCol="0">
            <a:spAutoFit/>
          </a:bodyPr>
          <a:lstStyle/>
          <a:p>
            <a:r>
              <a:rPr lang="en-US" sz="2000" dirty="0" smtClean="0"/>
              <a:t>Remote user</a:t>
            </a:r>
            <a:endParaRPr lang="en-US" sz="2000" dirty="0"/>
          </a:p>
        </p:txBody>
      </p:sp>
      <p:sp>
        <p:nvSpPr>
          <p:cNvPr id="47" name="TextBox 46"/>
          <p:cNvSpPr txBox="1"/>
          <p:nvPr/>
        </p:nvSpPr>
        <p:spPr>
          <a:xfrm>
            <a:off x="3882483" y="5976992"/>
            <a:ext cx="1991228" cy="400110"/>
          </a:xfrm>
          <a:prstGeom prst="rect">
            <a:avLst/>
          </a:prstGeom>
          <a:noFill/>
        </p:spPr>
        <p:txBody>
          <a:bodyPr wrap="square" rtlCol="0">
            <a:spAutoFit/>
          </a:bodyPr>
          <a:lstStyle/>
          <a:p>
            <a:pPr algn="ctr"/>
            <a:r>
              <a:rPr lang="en-US" sz="2000" dirty="0" err="1" smtClean="0"/>
              <a:t>CorpNet</a:t>
            </a:r>
            <a:r>
              <a:rPr lang="en-US" sz="2000" dirty="0" smtClean="0"/>
              <a:t> users</a:t>
            </a:r>
            <a:endParaRPr lang="en-US" sz="2000" dirty="0"/>
          </a:p>
        </p:txBody>
      </p:sp>
      <p:sp>
        <p:nvSpPr>
          <p:cNvPr id="48" name="Right Arrow 47"/>
          <p:cNvSpPr/>
          <p:nvPr/>
        </p:nvSpPr>
        <p:spPr bwMode="auto">
          <a:xfrm rot="18073385">
            <a:off x="360417" y="4139557"/>
            <a:ext cx="1840210" cy="309489"/>
          </a:xfrm>
          <a:prstGeom prst="rightArrow">
            <a:avLst/>
          </a:prstGeom>
          <a:gradFill>
            <a:gsLst>
              <a:gs pos="0">
                <a:schemeClr val="tx2">
                  <a:lumMod val="50000"/>
                </a:schemeClr>
              </a:gs>
              <a:gs pos="80000">
                <a:schemeClr val="tx2"/>
              </a:gs>
              <a:gs pos="100000">
                <a:schemeClr val="tx2"/>
              </a:gs>
            </a:gsLst>
          </a:gradFill>
          <a:ln>
            <a:solidFill>
              <a:schemeClr val="tx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GB" sz="2200" dirty="0" smtClean="0">
              <a:solidFill>
                <a:schemeClr val="tx1">
                  <a:alpha val="99000"/>
                </a:schemeClr>
              </a:solidFill>
            </a:endParaRPr>
          </a:p>
        </p:txBody>
      </p:sp>
      <p:sp>
        <p:nvSpPr>
          <p:cNvPr id="49" name="TextBox 48"/>
          <p:cNvSpPr txBox="1"/>
          <p:nvPr/>
        </p:nvSpPr>
        <p:spPr>
          <a:xfrm>
            <a:off x="1169415" y="5309146"/>
            <a:ext cx="1991228" cy="707886"/>
          </a:xfrm>
          <a:prstGeom prst="rect">
            <a:avLst/>
          </a:prstGeom>
          <a:noFill/>
        </p:spPr>
        <p:txBody>
          <a:bodyPr wrap="square" rtlCol="0">
            <a:spAutoFit/>
          </a:bodyPr>
          <a:lstStyle/>
          <a:p>
            <a:pPr algn="ctr"/>
            <a:r>
              <a:rPr lang="en-US" sz="2000" dirty="0" smtClean="0"/>
              <a:t>Forms Authentication</a:t>
            </a:r>
            <a:endParaRPr lang="en-US" sz="2000" dirty="0"/>
          </a:p>
        </p:txBody>
      </p:sp>
      <p:sp>
        <p:nvSpPr>
          <p:cNvPr id="51" name="TextBox 50"/>
          <p:cNvSpPr txBox="1"/>
          <p:nvPr/>
        </p:nvSpPr>
        <p:spPr>
          <a:xfrm>
            <a:off x="5565731" y="5411437"/>
            <a:ext cx="3021661" cy="615553"/>
          </a:xfrm>
          <a:prstGeom prst="rect">
            <a:avLst/>
          </a:prstGeom>
          <a:noFill/>
        </p:spPr>
        <p:txBody>
          <a:bodyPr wrap="none" lIns="0" tIns="0" rIns="0" bIns="0" rtlCol="0">
            <a:spAutoFit/>
          </a:bodyPr>
          <a:lstStyle/>
          <a:p>
            <a:pPr algn="ctr"/>
            <a:r>
              <a:rPr lang="en-GB" sz="2000" dirty="0" smtClean="0">
                <a:gradFill>
                  <a:gsLst>
                    <a:gs pos="0">
                      <a:schemeClr val="tx1"/>
                    </a:gs>
                    <a:gs pos="86000">
                      <a:schemeClr val="tx1"/>
                    </a:gs>
                  </a:gsLst>
                  <a:lin ang="5400000" scaled="0"/>
                </a:gradFill>
              </a:rPr>
              <a:t>Windows authentication </a:t>
            </a:r>
            <a:br>
              <a:rPr lang="en-GB" sz="2000" dirty="0" smtClean="0">
                <a:gradFill>
                  <a:gsLst>
                    <a:gs pos="0">
                      <a:schemeClr val="tx1"/>
                    </a:gs>
                    <a:gs pos="86000">
                      <a:schemeClr val="tx1"/>
                    </a:gs>
                  </a:gsLst>
                  <a:lin ang="5400000" scaled="0"/>
                </a:gradFill>
              </a:rPr>
            </a:br>
            <a:r>
              <a:rPr lang="en-GB" sz="2000" dirty="0" smtClean="0">
                <a:gradFill>
                  <a:gsLst>
                    <a:gs pos="0">
                      <a:schemeClr val="tx1"/>
                    </a:gs>
                    <a:gs pos="86000">
                      <a:schemeClr val="tx1"/>
                    </a:gs>
                  </a:gsLst>
                  <a:lin ang="5400000" scaled="0"/>
                </a:gradFill>
              </a:rPr>
              <a:t>(Automatic logon possible)</a:t>
            </a:r>
          </a:p>
        </p:txBody>
      </p:sp>
      <p:pic>
        <p:nvPicPr>
          <p:cNvPr id="44" name="Picture 43" descr="laptop"/>
          <p:cNvPicPr>
            <a:picLocks noChangeAspect="1" noChangeArrowheads="1"/>
          </p:cNvPicPr>
          <p:nvPr/>
        </p:nvPicPr>
        <p:blipFill>
          <a:blip r:embed="rId10" cstate="print"/>
          <a:srcRect/>
          <a:stretch>
            <a:fillRect/>
          </a:stretch>
        </p:blipFill>
        <p:spPr bwMode="auto">
          <a:xfrm>
            <a:off x="97982" y="4971353"/>
            <a:ext cx="1182540" cy="651787"/>
          </a:xfrm>
          <a:prstGeom prst="rect">
            <a:avLst/>
          </a:prstGeom>
          <a:noFill/>
          <a:ln w="9525">
            <a:noFill/>
            <a:miter lim="800000"/>
            <a:headEnd/>
            <a:tailEnd/>
          </a:ln>
        </p:spPr>
      </p:pic>
      <p:sp>
        <p:nvSpPr>
          <p:cNvPr id="52" name="Right Arrow 51"/>
          <p:cNvSpPr/>
          <p:nvPr/>
        </p:nvSpPr>
        <p:spPr bwMode="auto">
          <a:xfrm rot="18073385">
            <a:off x="4707507" y="4139557"/>
            <a:ext cx="1840210" cy="309489"/>
          </a:xfrm>
          <a:prstGeom prst="rightArrow">
            <a:avLst/>
          </a:prstGeom>
          <a:gradFill>
            <a:gsLst>
              <a:gs pos="0">
                <a:schemeClr val="tx2">
                  <a:lumMod val="50000"/>
                </a:schemeClr>
              </a:gs>
              <a:gs pos="80000">
                <a:schemeClr val="tx2"/>
              </a:gs>
              <a:gs pos="100000">
                <a:schemeClr val="tx2"/>
              </a:gs>
            </a:gsLst>
          </a:gradFill>
          <a:ln>
            <a:solidFill>
              <a:schemeClr val="tx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GB" sz="2200" dirty="0" smtClean="0">
              <a:solidFill>
                <a:schemeClr val="tx1">
                  <a:alpha val="99000"/>
                </a:schemeClr>
              </a:solidFill>
            </a:endParaRPr>
          </a:p>
        </p:txBody>
      </p:sp>
      <p:pic>
        <p:nvPicPr>
          <p:cNvPr id="53" name="Picture 52" descr="laptop"/>
          <p:cNvPicPr>
            <a:picLocks noChangeAspect="1" noChangeArrowheads="1"/>
          </p:cNvPicPr>
          <p:nvPr/>
        </p:nvPicPr>
        <p:blipFill>
          <a:blip r:embed="rId10" cstate="print"/>
          <a:srcRect/>
          <a:stretch>
            <a:fillRect/>
          </a:stretch>
        </p:blipFill>
        <p:spPr bwMode="auto">
          <a:xfrm>
            <a:off x="4445072" y="4971353"/>
            <a:ext cx="1182540" cy="651787"/>
          </a:xfrm>
          <a:prstGeom prst="rect">
            <a:avLst/>
          </a:prstGeom>
          <a:noFill/>
          <a:ln w="9525">
            <a:noFill/>
            <a:miter lim="800000"/>
            <a:headEnd/>
            <a:tailEnd/>
          </a:ln>
        </p:spPr>
      </p:pic>
    </p:spTree>
    <p:extLst>
      <p:ext uri="{BB962C8B-B14F-4D97-AF65-F5344CB8AC3E}">
        <p14:creationId xmlns:p14="http://schemas.microsoft.com/office/powerpoint/2010/main" val="399489711"/>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ADFS Configuration Database</a:t>
            </a:r>
            <a:endParaRPr lang="en-GB" dirty="0"/>
          </a:p>
        </p:txBody>
      </p:sp>
      <p:sp>
        <p:nvSpPr>
          <p:cNvPr id="3" name="Text Placeholder 2"/>
          <p:cNvSpPr>
            <a:spLocks noGrp="1"/>
          </p:cNvSpPr>
          <p:nvPr>
            <p:ph type="body" sz="quarter" idx="10"/>
          </p:nvPr>
        </p:nvSpPr>
        <p:spPr>
          <a:xfrm>
            <a:off x="519112" y="1447799"/>
            <a:ext cx="11149013" cy="4985980"/>
          </a:xfrm>
        </p:spPr>
        <p:txBody>
          <a:bodyPr/>
          <a:lstStyle/>
          <a:p>
            <a:r>
              <a:rPr lang="en-GB" dirty="0" smtClean="0"/>
              <a:t>The first server in the farm is referred to as the primary federation server</a:t>
            </a:r>
          </a:p>
          <a:p>
            <a:pPr lvl="1"/>
            <a:r>
              <a:rPr lang="en-GB" dirty="0" smtClean="0"/>
              <a:t>Has read/write access to the configuration database</a:t>
            </a:r>
          </a:p>
          <a:p>
            <a:r>
              <a:rPr lang="en-GB" dirty="0" smtClean="0"/>
              <a:t>Subsequent servers added to the farm are called secondary federation servers</a:t>
            </a:r>
          </a:p>
          <a:p>
            <a:r>
              <a:rPr lang="en-GB" dirty="0" smtClean="0"/>
              <a:t>Two options for the database</a:t>
            </a:r>
          </a:p>
          <a:p>
            <a:pPr lvl="1"/>
            <a:r>
              <a:rPr lang="en-GB" dirty="0" smtClean="0"/>
              <a:t>Windows Internal Database (WID)</a:t>
            </a:r>
          </a:p>
          <a:p>
            <a:pPr lvl="2"/>
            <a:r>
              <a:rPr lang="en-GB" dirty="0" smtClean="0"/>
              <a:t>Replicated to all farm members </a:t>
            </a:r>
          </a:p>
          <a:p>
            <a:pPr lvl="3"/>
            <a:r>
              <a:rPr lang="en-GB" dirty="0" smtClean="0"/>
              <a:t>Maximum of five farm members</a:t>
            </a:r>
          </a:p>
          <a:p>
            <a:pPr lvl="1"/>
            <a:r>
              <a:rPr lang="en-GB" dirty="0" smtClean="0"/>
              <a:t>SQL, configured via script</a:t>
            </a:r>
          </a:p>
          <a:p>
            <a:pPr lvl="2"/>
            <a:r>
              <a:rPr lang="en-GB" dirty="0"/>
              <a:t>A</a:t>
            </a:r>
            <a:r>
              <a:rPr lang="en-GB" dirty="0" smtClean="0"/>
              <a:t>dd appropriate SQL redundancy to avoid a single-point </a:t>
            </a:r>
            <a:r>
              <a:rPr lang="en-GB" dirty="0"/>
              <a:t>of failure </a:t>
            </a:r>
            <a:endParaRPr lang="en-GB" dirty="0" smtClean="0"/>
          </a:p>
        </p:txBody>
      </p:sp>
    </p:spTree>
    <p:extLst>
      <p:ext uri="{BB962C8B-B14F-4D97-AF65-F5344CB8AC3E}">
        <p14:creationId xmlns:p14="http://schemas.microsoft.com/office/powerpoint/2010/main" val="1256645325"/>
      </p:ext>
    </p:extLst>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TENA11_BreakoutSession_Template_16x9_Final_05132011">
  <a:themeElements>
    <a:clrScheme name="MS_TechEd_NorthAmerica_2011">
      <a:dk1>
        <a:srgbClr val="000000"/>
      </a:dk1>
      <a:lt1>
        <a:srgbClr val="FFFFFF"/>
      </a:lt1>
      <a:dk2>
        <a:srgbClr val="03C2F1"/>
      </a:dk2>
      <a:lt2>
        <a:srgbClr val="005A84"/>
      </a:lt2>
      <a:accent1>
        <a:srgbClr val="FFC425"/>
      </a:accent1>
      <a:accent2>
        <a:srgbClr val="F15C44"/>
      </a:accent2>
      <a:accent3>
        <a:srgbClr val="ED1977"/>
      </a:accent3>
      <a:accent4>
        <a:srgbClr val="FAA634"/>
      </a:accent4>
      <a:accent5>
        <a:srgbClr val="59585A"/>
      </a:accent5>
      <a:accent6>
        <a:srgbClr val="777777"/>
      </a:accent6>
      <a:hlink>
        <a:srgbClr val="F0ED7B"/>
      </a:hlink>
      <a:folHlink>
        <a:srgbClr val="F3EB4F"/>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gradFill>
          <a:gsLst>
            <a:gs pos="0">
              <a:schemeClr val="tx2">
                <a:lumMod val="50000"/>
              </a:schemeClr>
            </a:gs>
            <a:gs pos="80000">
              <a:schemeClr val="tx2"/>
            </a:gs>
            <a:gs pos="100000">
              <a:schemeClr val="tx2"/>
            </a:gs>
          </a:gsLst>
        </a:gradFill>
        <a:ln>
          <a:solidFill>
            <a:schemeClr val="tx2"/>
          </a:solidFill>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a:defRPr sz="2200" dirty="0" smtClean="0">
            <a:solidFill>
              <a:schemeClr val="tx1">
                <a:alpha val="99000"/>
              </a:schemeClr>
            </a:solidFill>
          </a:defRPr>
        </a:defPPr>
      </a:lstStyle>
      <a:style>
        <a:lnRef idx="1">
          <a:schemeClr val="accent1"/>
        </a:lnRef>
        <a:fillRef idx="3">
          <a:schemeClr val="accent1"/>
        </a:fillRef>
        <a:effectRef idx="2">
          <a:schemeClr val="accent1"/>
        </a:effectRef>
        <a:fontRef idx="minor">
          <a:schemeClr val="lt1"/>
        </a:fontRef>
      </a:style>
    </a:spDef>
    <a:txDef>
      <a:spPr>
        <a:noFill/>
      </a:spPr>
      <a:bodyPr wrap="square" lIns="0" tIns="0" rIns="0" bIns="0" rtlCol="0">
        <a:spAutoFit/>
      </a:bodyPr>
      <a:lstStyle>
        <a:defPPr>
          <a:defRPr dirty="0" err="1" smtClean="0">
            <a:gradFill>
              <a:gsLst>
                <a:gs pos="0">
                  <a:schemeClr val="tx1"/>
                </a:gs>
                <a:gs pos="86000">
                  <a:schemeClr val="tx1"/>
                </a:gs>
              </a:gsLst>
              <a:lin ang="5400000" scaled="0"/>
            </a:gradFill>
          </a:defRPr>
        </a:defPPr>
      </a:lstStyle>
    </a:txDef>
  </a:objectDefaults>
  <a:extraClrSchemeLst/>
</a:theme>
</file>

<file path=ppt/theme/theme2.xml><?xml version="1.0" encoding="utf-8"?>
<a:theme xmlns:a="http://schemas.openxmlformats.org/drawingml/2006/main" name="1_White with Consolas font for code slides">
  <a:themeElements>
    <a:clrScheme name="MS_TechEd_NorthAmerica_2011">
      <a:dk1>
        <a:srgbClr val="000000"/>
      </a:dk1>
      <a:lt1>
        <a:srgbClr val="FFFFFF"/>
      </a:lt1>
      <a:dk2>
        <a:srgbClr val="03C2F1"/>
      </a:dk2>
      <a:lt2>
        <a:srgbClr val="005A84"/>
      </a:lt2>
      <a:accent1>
        <a:srgbClr val="FFC425"/>
      </a:accent1>
      <a:accent2>
        <a:srgbClr val="F15C44"/>
      </a:accent2>
      <a:accent3>
        <a:srgbClr val="ED1977"/>
      </a:accent3>
      <a:accent4>
        <a:srgbClr val="FAA634"/>
      </a:accent4>
      <a:accent5>
        <a:srgbClr val="59585A"/>
      </a:accent5>
      <a:accent6>
        <a:srgbClr val="777777"/>
      </a:accent6>
      <a:hlink>
        <a:srgbClr val="F0ED7B"/>
      </a:hlink>
      <a:folHlink>
        <a:srgbClr val="F3EB4F"/>
      </a:folHlink>
    </a:clrScheme>
    <a:fontScheme name="Segoe UI - Segoe UI">
      <a:majorFont>
        <a:latin typeface="Segoe UI"/>
        <a:ea typeface=""/>
        <a:cs typeface=""/>
      </a:majorFont>
      <a:minorFont>
        <a:latin typeface="Segoe UI"/>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200" dirty="0" smtClean="0">
            <a:gradFill>
              <a:gsLst>
                <a:gs pos="0">
                  <a:srgbClr val="FFFFFF"/>
                </a:gs>
                <a:gs pos="100000">
                  <a:srgbClr val="FFFFFF"/>
                </a:gs>
              </a:gsLst>
              <a:lin ang="5400000" scaled="0"/>
            </a:gradFill>
          </a:defRPr>
        </a:defPPr>
      </a:lstStyle>
      <a:style>
        <a:lnRef idx="1">
          <a:schemeClr val="accent2"/>
        </a:lnRef>
        <a:fillRef idx="3">
          <a:schemeClr val="accent2"/>
        </a:fillRef>
        <a:effectRef idx="2">
          <a:schemeClr val="accent2"/>
        </a:effectRef>
        <a:fontRef idx="minor">
          <a:schemeClr val="lt1"/>
        </a:fontRef>
      </a:style>
    </a:spDef>
    <a:txDef>
      <a:spPr>
        <a:noFill/>
      </a:spPr>
      <a:bodyPr wrap="square" lIns="0" tIns="0" rIns="0" bIns="0" rtlCol="0">
        <a:spAutoFit/>
      </a:bodyPr>
      <a:lstStyle>
        <a:defPPr>
          <a:defRPr dirty="0" err="1" smtClean="0">
            <a:gradFill>
              <a:gsLst>
                <a:gs pos="417">
                  <a:srgbClr val="000000"/>
                </a:gs>
                <a:gs pos="100000">
                  <a:srgbClr val="000000"/>
                </a:gs>
              </a:gsLst>
              <a:lin ang="5400000" scaled="0"/>
            </a:gradFill>
          </a:defRPr>
        </a:defPPr>
      </a:lstStyle>
    </a:txDef>
  </a:objectDefaults>
  <a:extraClrSchemeLst/>
</a:theme>
</file>

<file path=ppt/theme/theme3.xml><?xml version="1.0" encoding="utf-8"?>
<a:theme xmlns:a="http://schemas.openxmlformats.org/drawingml/2006/main" name="TENA11_BreakoutSession_Template_16x9_Final (2)">
  <a:themeElements>
    <a:clrScheme name="MS_TechEd_NorthAmerica_2011">
      <a:dk1>
        <a:srgbClr val="000000"/>
      </a:dk1>
      <a:lt1>
        <a:srgbClr val="FFFFFF"/>
      </a:lt1>
      <a:dk2>
        <a:srgbClr val="03C2F1"/>
      </a:dk2>
      <a:lt2>
        <a:srgbClr val="005A84"/>
      </a:lt2>
      <a:accent1>
        <a:srgbClr val="FFC425"/>
      </a:accent1>
      <a:accent2>
        <a:srgbClr val="F15C44"/>
      </a:accent2>
      <a:accent3>
        <a:srgbClr val="ED1977"/>
      </a:accent3>
      <a:accent4>
        <a:srgbClr val="FAA634"/>
      </a:accent4>
      <a:accent5>
        <a:srgbClr val="59585A"/>
      </a:accent5>
      <a:accent6>
        <a:srgbClr val="777777"/>
      </a:accent6>
      <a:hlink>
        <a:srgbClr val="F0ED7B"/>
      </a:hlink>
      <a:folHlink>
        <a:srgbClr val="F3EB4F"/>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gradFill>
          <a:gsLst>
            <a:gs pos="0">
              <a:schemeClr val="tx2">
                <a:lumMod val="50000"/>
              </a:schemeClr>
            </a:gs>
            <a:gs pos="80000">
              <a:schemeClr val="tx2"/>
            </a:gs>
            <a:gs pos="100000">
              <a:schemeClr val="tx2"/>
            </a:gs>
          </a:gsLst>
        </a:gradFill>
        <a:ln>
          <a:solidFill>
            <a:schemeClr val="tx2"/>
          </a:solidFill>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a:defRPr sz="2200" dirty="0" smtClean="0">
            <a:solidFill>
              <a:schemeClr val="tx1">
                <a:alpha val="99000"/>
              </a:schemeClr>
            </a:solidFill>
          </a:defRPr>
        </a:defPPr>
      </a:lstStyle>
      <a:style>
        <a:lnRef idx="1">
          <a:schemeClr val="accent1"/>
        </a:lnRef>
        <a:fillRef idx="3">
          <a:schemeClr val="accent1"/>
        </a:fillRef>
        <a:effectRef idx="2">
          <a:schemeClr val="accent1"/>
        </a:effectRef>
        <a:fontRef idx="minor">
          <a:schemeClr val="lt1"/>
        </a:fontRef>
      </a:style>
    </a:spDef>
    <a:txDef>
      <a:spPr>
        <a:noFill/>
      </a:spPr>
      <a:bodyPr wrap="square" lIns="0" tIns="0" rIns="0" bIns="0" rtlCol="0">
        <a:spAutoFit/>
      </a:bodyPr>
      <a:lstStyle>
        <a:defPPr>
          <a:defRPr dirty="0" err="1" smtClean="0">
            <a:gradFill>
              <a:gsLst>
                <a:gs pos="0">
                  <a:schemeClr val="tx1"/>
                </a:gs>
                <a:gs pos="86000">
                  <a:schemeClr val="tx1"/>
                </a:gs>
              </a:gsLst>
              <a:lin ang="5400000" scaled="0"/>
            </a:gradFill>
          </a:defRPr>
        </a:defPPr>
      </a:lstStyle>
    </a:tx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PresentationsDoc" ma:contentTypeID="0x010100B88FC3ECA26D1C46B3C4C83281D2EB9C003BBE479AF4108146A616B6B5E7069DBC" ma:contentTypeVersion="61" ma:contentTypeDescription="" ma:contentTypeScope="" ma:versionID="c48896dab5c4ca26eb0df5e4080f942f">
  <xsd:schema xmlns:xsd="http://www.w3.org/2001/XMLSchema" xmlns:xs="http://www.w3.org/2001/XMLSchema" xmlns:p="http://schemas.microsoft.com/office/2006/metadata/properties" xmlns:ns2="2295e2e7-0eeb-498e-8716-217bb2ee6ee3" xmlns:ns3="8b529f77-48ab-4581-b468-93f09345b8aa" targetNamespace="http://schemas.microsoft.com/office/2006/metadata/properties" ma:root="true" ma:fieldsID="09be9dcc7d54799376e9c0867430e3fc" ns2:_="" ns3:_="">
    <xsd:import namespace="2295e2e7-0eeb-498e-8716-217bb2ee6ee3"/>
    <xsd:import namespace="8b529f77-48ab-4581-b468-93f09345b8aa"/>
    <xsd:element name="properties">
      <xsd:complexType>
        <xsd:sequence>
          <xsd:element name="documentManagement">
            <xsd:complexType>
              <xsd:all>
                <xsd:element ref="ns2:Event_x0020_Start_x0020_Date" minOccurs="0"/>
                <xsd:element ref="ns2:Event_x0020_End_x0020_Date" minOccurs="0"/>
                <xsd:element ref="ns2:Presentation_x0020_Date" minOccurs="0"/>
                <xsd:element ref="ns2:MS_x0020_Speaker" minOccurs="0"/>
                <xsd:element ref="ns2:External_x0020_Speaker" minOccurs="0"/>
                <xsd:element ref="ns2:Session_x0020_Code" minOccurs="0"/>
                <xsd:element ref="ns2:MS_x0020_Content_x0020_Owner" minOccurs="0"/>
                <xsd:element ref="ns2:TaxCatchAll" minOccurs="0"/>
                <xsd:element ref="ns2:ProductTaxHTField0" minOccurs="0"/>
                <xsd:element ref="ns2:TaxCatchAllLabel" minOccurs="0"/>
                <xsd:element ref="ns2:CampaignTaxHTField0" minOccurs="0"/>
                <xsd:element ref="ns2:TrackTaxHTField0" minOccurs="0"/>
                <xsd:element ref="ns2:Event_x0020_VenueTaxHTField0" minOccurs="0"/>
                <xsd:element ref="ns3:AudienceTaxHTField0" minOccurs="0"/>
                <xsd:element ref="ns2:Event_x0020_LocationTaxHTField0" minOccurs="0"/>
                <xsd:element ref="ns2:Event1TaxHTField0"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295e2e7-0eeb-498e-8716-217bb2ee6ee3" elementFormDefault="qualified">
    <xsd:import namespace="http://schemas.microsoft.com/office/2006/documentManagement/types"/>
    <xsd:import namespace="http://schemas.microsoft.com/office/infopath/2007/PartnerControls"/>
    <xsd:element name="Event_x0020_Start_x0020_Date" ma:index="5" nillable="true" ma:displayName="Event Start Date" ma:format="DateOnly" ma:internalName="Event_x0020_Start_x0020_Date">
      <xsd:simpleType>
        <xsd:restriction base="dms:DateTime"/>
      </xsd:simpleType>
    </xsd:element>
    <xsd:element name="Event_x0020_End_x0020_Date" ma:index="6" nillable="true" ma:displayName="Event End Date" ma:format="DateOnly" ma:internalName="Event_x0020_End_x0020_Date">
      <xsd:simpleType>
        <xsd:restriction base="dms:DateTime"/>
      </xsd:simpleType>
    </xsd:element>
    <xsd:element name="Presentation_x0020_Date" ma:index="7" nillable="true" ma:displayName="Presentation Date" ma:format="DateOnly" ma:internalName="Presentation_x0020_Date" ma:readOnly="false">
      <xsd:simpleType>
        <xsd:restriction base="dms:DateTime"/>
      </xsd:simpleType>
    </xsd:element>
    <xsd:element name="MS_x0020_Speaker" ma:index="8" nillable="true" ma:displayName="MS Speaker" ma:list="UserInfo" ma:SharePointGroup="0" ma:internalName="MS_x0020_Speake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Speaker" ma:index="9" nillable="true" ma:displayName="External Speaker" ma:internalName="External_x0020_Speaker">
      <xsd:simpleType>
        <xsd:restriction base="dms:Text">
          <xsd:maxLength value="255"/>
        </xsd:restriction>
      </xsd:simpleType>
    </xsd:element>
    <xsd:element name="Session_x0020_Code" ma:index="13" nillable="true" ma:displayName="Session Code" ma:internalName="Session_x0020_Code" ma:readOnly="false">
      <xsd:simpleType>
        <xsd:restriction base="dms:Text">
          <xsd:maxLength value="255"/>
        </xsd:restriction>
      </xsd:simpleType>
    </xsd:element>
    <xsd:element name="MS_x0020_Content_x0020_Owner" ma:index="15" nillable="true" ma:displayName="MS Content Owner" ma:list="UserInfo" ma:SharePointGroup="0" ma:internalName="MS_x0020_Cont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TaxCatchAll" ma:index="18" nillable="true" ma:displayName="Taxonomy Catch All Column" ma:hidden="true" ma:list="{09db2fa7-4ee4-4bb3-80e9-fade681f539b}" ma:internalName="TaxCatchAll" ma:showField="CatchAllData" ma:web="2295e2e7-0eeb-498e-8716-217bb2ee6ee3">
      <xsd:complexType>
        <xsd:complexContent>
          <xsd:extension base="dms:MultiChoiceLookup">
            <xsd:sequence>
              <xsd:element name="Value" type="dms:Lookup" maxOccurs="unbounded" minOccurs="0" nillable="true"/>
            </xsd:sequence>
          </xsd:extension>
        </xsd:complexContent>
      </xsd:complexType>
    </xsd:element>
    <xsd:element name="ProductTaxHTField0" ma:index="19" nillable="true" ma:taxonomy="true" ma:internalName="ProductTaxHTField0" ma:taxonomyFieldName="Product" ma:displayName="Product" ma:default="" ma:fieldId="{59a4a0b0-ed64-4542-a55e-4a6c70bd0ce0}" ma:taxonomyMulti="true" ma:sspId="97b7c527-f488-4fed-8d5b-5946c5598d72" ma:termSetId="723ec65c-d8cf-498e-87b8-c7868c2070aa" ma:anchorId="00000000-0000-0000-0000-000000000000" ma:open="false" ma:isKeyword="false">
      <xsd:complexType>
        <xsd:sequence>
          <xsd:element ref="pc:Terms" minOccurs="0" maxOccurs="1"/>
        </xsd:sequence>
      </xsd:complexType>
    </xsd:element>
    <xsd:element name="TaxCatchAllLabel" ma:index="20" nillable="true" ma:displayName="Taxonomy Catch All Column1" ma:hidden="true" ma:list="{09db2fa7-4ee4-4bb3-80e9-fade681f539b}" ma:internalName="TaxCatchAllLabel" ma:readOnly="true" ma:showField="CatchAllDataLabel" ma:web="2295e2e7-0eeb-498e-8716-217bb2ee6ee3">
      <xsd:complexType>
        <xsd:complexContent>
          <xsd:extension base="dms:MultiChoiceLookup">
            <xsd:sequence>
              <xsd:element name="Value" type="dms:Lookup" maxOccurs="unbounded" minOccurs="0" nillable="true"/>
            </xsd:sequence>
          </xsd:extension>
        </xsd:complexContent>
      </xsd:complexType>
    </xsd:element>
    <xsd:element name="CampaignTaxHTField0" ma:index="22" nillable="true" ma:taxonomy="true" ma:internalName="CampaignTaxHTField0" ma:taxonomyFieldName="Campaign" ma:displayName="Campaign" ma:default="" ma:fieldId="{bcb0c99d-b00c-42c6-a16b-e1e19731231d}" ma:sspId="97b7c527-f488-4fed-8d5b-5946c5598d72" ma:termSetId="138795c4-ffb5-4450-8dda-30da75617ce8" ma:anchorId="00000000-0000-0000-0000-000000000000" ma:open="false" ma:isKeyword="false">
      <xsd:complexType>
        <xsd:sequence>
          <xsd:element ref="pc:Terms" minOccurs="0" maxOccurs="1"/>
        </xsd:sequence>
      </xsd:complexType>
    </xsd:element>
    <xsd:element name="TrackTaxHTField0" ma:index="23" nillable="true" ma:taxonomy="true" ma:internalName="TrackTaxHTField0" ma:taxonomyFieldName="Track" ma:displayName="Track" ma:readOnly="false" ma:default="" ma:fieldId="{95cacdfb-fc4c-4855-b7e7-906e6cf614c7}" ma:sspId="97b7c527-f488-4fed-8d5b-5946c5598d72" ma:termSetId="0179c88a-9c61-48f9-822c-c3f082e6266e" ma:anchorId="00000000-0000-0000-0000-000000000000" ma:open="false" ma:isKeyword="false">
      <xsd:complexType>
        <xsd:sequence>
          <xsd:element ref="pc:Terms" minOccurs="0" maxOccurs="1"/>
        </xsd:sequence>
      </xsd:complexType>
    </xsd:element>
    <xsd:element name="Event_x0020_VenueTaxHTField0" ma:index="25" nillable="true" ma:taxonomy="true" ma:internalName="Event_x0020_VenueTaxHTField0" ma:taxonomyFieldName="Event_x0020_Venue" ma:displayName="Event Venue" ma:readOnly="false" ma:default="" ma:fieldId="{72225233-bea3-47c9-bcc0-70aff672e91a}" ma:sspId="97b7c527-f488-4fed-8d5b-5946c5598d72" ma:termSetId="5a094974-7eaf-4365-a0ec-3f33af6288c5" ma:anchorId="00000000-0000-0000-0000-000000000000" ma:open="false" ma:isKeyword="false">
      <xsd:complexType>
        <xsd:sequence>
          <xsd:element ref="pc:Terms" minOccurs="0" maxOccurs="1"/>
        </xsd:sequence>
      </xsd:complexType>
    </xsd:element>
    <xsd:element name="Event_x0020_LocationTaxHTField0" ma:index="27" nillable="true" ma:taxonomy="true" ma:internalName="Event_x0020_LocationTaxHTField0" ma:taxonomyFieldName="Event_x0020_Location" ma:displayName="Event Location" ma:readOnly="false" ma:default="" ma:fieldId="{721246b6-18f0-4d78-9fb7-960f4884f52f}" ma:sspId="97b7c527-f488-4fed-8d5b-5946c5598d72" ma:termSetId="b1d717b9-d701-42ce-97ea-d2b3fb10f90e" ma:anchorId="00000000-0000-0000-0000-000000000000" ma:open="true" ma:isKeyword="false">
      <xsd:complexType>
        <xsd:sequence>
          <xsd:element ref="pc:Terms" minOccurs="0" maxOccurs="1"/>
        </xsd:sequence>
      </xsd:complexType>
    </xsd:element>
    <xsd:element name="Event1TaxHTField0" ma:index="30" ma:taxonomy="true" ma:internalName="Event1TaxHTField0" ma:taxonomyFieldName="Event1" ma:displayName="Event Name" ma:readOnly="false" ma:default="" ma:fieldId="{173efa96-a0c5-4b7e-a5c5-ebf0027a79b9}" ma:sspId="97b7c527-f488-4fed-8d5b-5946c5598d72" ma:termSetId="9f06399b-0da0-4c2b-9299-a3eed5ae7f49" ma:anchorId="00000000-0000-0000-0000-000000000000"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8b529f77-48ab-4581-b468-93f09345b8aa" elementFormDefault="qualified">
    <xsd:import namespace="http://schemas.microsoft.com/office/2006/documentManagement/types"/>
    <xsd:import namespace="http://schemas.microsoft.com/office/infopath/2007/PartnerControls"/>
    <xsd:element name="AudienceTaxHTField0" ma:index="26" nillable="true" ma:taxonomy="true" ma:internalName="AudienceTaxHTField0" ma:taxonomyFieldName="Audience" ma:displayName="Audience" ma:readOnly="false" ma:default="" ma:fieldId="{6a4ad93e-f836-4089-85dd-0b5a8d4c5063}" ma:taxonomyMulti="true" ma:sspId="97b7c527-f488-4fed-8d5b-5946c5598d72" ma:termSetId="c7e95267-347d-4fd5-a34e-50bd1fa28ece" ma:anchorId="00000000-0000-0000-0000-000000000000" ma:open="false" ma:isKeyword="false">
      <xsd:complexType>
        <xsd:sequence>
          <xsd:element ref="pc:Terms" minOccurs="0" maxOccurs="1"/>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8"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rackTaxHTField0 xmlns="2295e2e7-0eeb-498e-8716-217bb2ee6ee3">
      <Terms xmlns="http://schemas.microsoft.com/office/infopath/2007/PartnerControls"/>
    </TrackTaxHTField0>
    <CampaignTaxHTField0 xmlns="2295e2e7-0eeb-498e-8716-217bb2ee6ee3">
      <Terms xmlns="http://schemas.microsoft.com/office/infopath/2007/PartnerControls"/>
    </CampaignTaxHTField0>
    <Event_x0020_End_x0020_Date xmlns="2295e2e7-0eeb-498e-8716-217bb2ee6ee3">2011-05-18T07:00:00+00:00</Event_x0020_End_x0020_Date>
    <Event_x0020_Start_x0020_Date xmlns="2295e2e7-0eeb-498e-8716-217bb2ee6ee3">2011-05-16T07:00:00+00:00</Event_x0020_Start_x0020_Date>
    <MS_x0020_Speaker xmlns="2295e2e7-0eeb-498e-8716-217bb2ee6ee3">
      <UserInfo>
        <DisplayName/>
        <AccountId xsi:nil="true"/>
        <AccountType/>
      </UserInfo>
    </MS_x0020_Speaker>
    <External_x0020_Speaker xmlns="2295e2e7-0eeb-498e-8716-217bb2ee6ee3" xsi:nil="true"/>
    <Session_x0020_Code xmlns="2295e2e7-0eeb-498e-8716-217bb2ee6ee3" xsi:nil="true"/>
    <ProductTaxHTField0 xmlns="2295e2e7-0eeb-498e-8716-217bb2ee6ee3">
      <Terms xmlns="http://schemas.microsoft.com/office/infopath/2007/PartnerControls"/>
    </ProductTaxHTField0>
    <Presentation_x0020_Date xmlns="2295e2e7-0eeb-498e-8716-217bb2ee6ee3" xsi:nil="true"/>
    <Event_x0020_LocationTaxHTField0 xmlns="2295e2e7-0eeb-498e-8716-217bb2ee6ee3">
      <Terms xmlns="http://schemas.microsoft.com/office/infopath/2007/PartnerControls">
        <TermInfo xmlns="http://schemas.microsoft.com/office/infopath/2007/PartnerControls">
          <TermName xmlns="http://schemas.microsoft.com/office/infopath/2007/PartnerControls">Atlanta</TermName>
          <TermId xmlns="http://schemas.microsoft.com/office/infopath/2007/PartnerControls">2799ace8-866f-4a6d-b555-e5fff2d7eb83</TermId>
        </TermInfo>
      </Terms>
    </Event_x0020_LocationTaxHTField0>
    <Event1TaxHTField0 xmlns="2295e2e7-0eeb-498e-8716-217bb2ee6ee3">
      <Terms xmlns="http://schemas.microsoft.com/office/infopath/2007/PartnerControls">
        <TermInfo xmlns="http://schemas.microsoft.com/office/infopath/2007/PartnerControls">
          <TermName xmlns="http://schemas.microsoft.com/office/infopath/2007/PartnerControls">TechEd</TermName>
          <TermId xmlns="http://schemas.microsoft.com/office/infopath/2007/PartnerControls">ac8fad57-eb30-43a8-b5bd-05dcf2cf2246</TermId>
        </TermInfo>
      </Terms>
    </Event1TaxHTField0>
    <AudienceTaxHTField0 xmlns="8b529f77-48ab-4581-b468-93f09345b8aa">
      <Terms xmlns="http://schemas.microsoft.com/office/infopath/2007/PartnerControls">
        <TermInfo xmlns="http://schemas.microsoft.com/office/infopath/2007/PartnerControls">
          <TermName xmlns="http://schemas.microsoft.com/office/infopath/2007/PartnerControls">Developers</TermName>
          <TermId xmlns="http://schemas.microsoft.com/office/infopath/2007/PartnerControls">389e14a2-def5-4335-8627-c0368c2934a2</TermId>
        </TermInfo>
        <TermInfo xmlns="http://schemas.microsoft.com/office/infopath/2007/PartnerControls">
          <TermName xmlns="http://schemas.microsoft.com/office/infopath/2007/PartnerControls">IT Professionals</TermName>
          <TermId xmlns="http://schemas.microsoft.com/office/infopath/2007/PartnerControls">990979ff-1741-4b6e-880c-9fb513214ef8</TermId>
        </TermInfo>
      </Terms>
    </AudienceTaxHTField0>
    <MS_x0020_Content_x0020_Owner xmlns="2295e2e7-0eeb-498e-8716-217bb2ee6ee3">
      <UserInfo>
        <DisplayName/>
        <AccountId xsi:nil="true"/>
        <AccountType/>
      </UserInfo>
    </MS_x0020_Content_x0020_Owner>
    <TaxCatchAll xmlns="2295e2e7-0eeb-498e-8716-217bb2ee6ee3">
      <Value>29</Value>
      <Value>126</Value>
      <Value>48</Value>
      <Value>47</Value>
      <Value>34</Value>
    </TaxCatchAll>
    <Event_x0020_VenueTaxHTField0 xmlns="2295e2e7-0eeb-498e-8716-217bb2ee6ee3">
      <Terms xmlns="http://schemas.microsoft.com/office/infopath/2007/PartnerControls">
        <TermInfo xmlns="http://schemas.microsoft.com/office/infopath/2007/PartnerControls">
          <TermName xmlns="http://schemas.microsoft.com/office/infopath/2007/PartnerControls">Georgia World Congress Center Atlanta, GA</TermName>
          <TermId xmlns="http://schemas.microsoft.com/office/infopath/2007/PartnerControls">ea0ece34-59a6-4d43-8d9e-d0f9e2a2f1ce</TermId>
        </TermInfo>
      </Terms>
    </Event_x0020_VenueTaxHTField0>
  </documentManagement>
</p:properties>
</file>

<file path=customXml/itemProps1.xml><?xml version="1.0" encoding="utf-8"?>
<ds:datastoreItem xmlns:ds="http://schemas.openxmlformats.org/officeDocument/2006/customXml" ds:itemID="{7A43FFF3-CECC-482F-B8F8-FBA0900F793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295e2e7-0eeb-498e-8716-217bb2ee6ee3"/>
    <ds:schemaRef ds:uri="8b529f77-48ab-4581-b468-93f09345b8a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191448CA-3B92-42F2-A15A-E485670603B6}">
  <ds:schemaRefs>
    <ds:schemaRef ds:uri="http://schemas.microsoft.com/sharepoint/v3/contenttype/forms"/>
  </ds:schemaRefs>
</ds:datastoreItem>
</file>

<file path=customXml/itemProps3.xml><?xml version="1.0" encoding="utf-8"?>
<ds:datastoreItem xmlns:ds="http://schemas.openxmlformats.org/officeDocument/2006/customXml" ds:itemID="{893833E7-CDA5-4E4A-AF0B-36A91B78C9EF}">
  <ds:schemaRefs>
    <ds:schemaRef ds:uri="http://schemas.openxmlformats.org/package/2006/metadata/core-properties"/>
    <ds:schemaRef ds:uri="http://schemas.microsoft.com/office/2006/documentManagement/types"/>
    <ds:schemaRef ds:uri="http://purl.org/dc/terms/"/>
    <ds:schemaRef ds:uri="http://purl.org/dc/dcmitype/"/>
    <ds:schemaRef ds:uri="http://www.w3.org/XML/1998/namespace"/>
    <ds:schemaRef ds:uri="http://schemas.microsoft.com/office/infopath/2007/PartnerControls"/>
    <ds:schemaRef ds:uri="http://schemas.microsoft.com/office/2006/metadata/properties"/>
    <ds:schemaRef ds:uri="8b529f77-48ab-4581-b468-93f09345b8aa"/>
    <ds:schemaRef ds:uri="2295e2e7-0eeb-498e-8716-217bb2ee6ee3"/>
    <ds:schemaRef ds:uri="http://purl.org/dc/elements/1.1/"/>
  </ds:schemaRefs>
</ds:datastoreItem>
</file>

<file path=docProps/app.xml><?xml version="1.0" encoding="utf-8"?>
<Properties xmlns="http://schemas.openxmlformats.org/officeDocument/2006/extended-properties" xmlns:vt="http://schemas.openxmlformats.org/officeDocument/2006/docPropsVTypes">
  <Template>TENA11_BreakoutSession_Template_16x9_Final</Template>
  <TotalTime>273</TotalTime>
  <Words>2455</Words>
  <Application>Microsoft Office PowerPoint</Application>
  <PresentationFormat>Custom</PresentationFormat>
  <Paragraphs>344</Paragraphs>
  <Slides>35</Slides>
  <Notes>12</Notes>
  <HiddenSlides>0</HiddenSlides>
  <MMClips>0</MMClips>
  <ScaleCrop>false</ScaleCrop>
  <HeadingPairs>
    <vt:vector size="6" baseType="variant">
      <vt:variant>
        <vt:lpstr>Theme</vt:lpstr>
      </vt:variant>
      <vt:variant>
        <vt:i4>3</vt:i4>
      </vt:variant>
      <vt:variant>
        <vt:lpstr>Embedded OLE Servers</vt:lpstr>
      </vt:variant>
      <vt:variant>
        <vt:i4>1</vt:i4>
      </vt:variant>
      <vt:variant>
        <vt:lpstr>Slide Titles</vt:lpstr>
      </vt:variant>
      <vt:variant>
        <vt:i4>35</vt:i4>
      </vt:variant>
    </vt:vector>
  </HeadingPairs>
  <TitlesOfParts>
    <vt:vector size="39" baseType="lpstr">
      <vt:lpstr>TENA11_BreakoutSession_Template_16x9_Final_05132011</vt:lpstr>
      <vt:lpstr>1_White with Consolas font for code slides</vt:lpstr>
      <vt:lpstr>TENA11_BreakoutSession_Template_16x9_Final (2)</vt:lpstr>
      <vt:lpstr>Visio</vt:lpstr>
      <vt:lpstr>Active Directory Federation Services, Part 2:  Building Federated Identity Solutions</vt:lpstr>
      <vt:lpstr>Agenda</vt:lpstr>
      <vt:lpstr>Trusting A Partner</vt:lpstr>
      <vt:lpstr>Claims Flow</vt:lpstr>
      <vt:lpstr>Trusting a partner </vt:lpstr>
      <vt:lpstr>ADFS Availability</vt:lpstr>
      <vt:lpstr>A Farm is a Must</vt:lpstr>
      <vt:lpstr>Deploymenting a Farm</vt:lpstr>
      <vt:lpstr>ADFS Configuration Database</vt:lpstr>
      <vt:lpstr>ADFS Proxy Requirements</vt:lpstr>
      <vt:lpstr>Adding Forefront Unified Access Gateway</vt:lpstr>
      <vt:lpstr>Forefront Unified Access Gateway</vt:lpstr>
      <vt:lpstr>UAG Architecture</vt:lpstr>
      <vt:lpstr>UAG Trunks</vt:lpstr>
      <vt:lpstr>Creating a Trunk for ADFS v 2.0 </vt:lpstr>
      <vt:lpstr>Configuring the ADFS Server</vt:lpstr>
      <vt:lpstr>Setting up an ADFS trunk</vt:lpstr>
      <vt:lpstr>Man-in-the-Middle</vt:lpstr>
      <vt:lpstr>Adding Claims Aware Applications</vt:lpstr>
      <vt:lpstr>Adding a claims aware application</vt:lpstr>
      <vt:lpstr>None Claims Aware Applications</vt:lpstr>
      <vt:lpstr>Kerberos Constrained Delegation (KCD)</vt:lpstr>
      <vt:lpstr>AD UAG Server Object</vt:lpstr>
      <vt:lpstr>Adding a Kerberos Application</vt:lpstr>
      <vt:lpstr>Adding a Kerberos application</vt:lpstr>
      <vt:lpstr>Get Your Certificates Right</vt:lpstr>
      <vt:lpstr>What Next?</vt:lpstr>
      <vt:lpstr>More on ADFS and Federation</vt:lpstr>
      <vt:lpstr>Consulting Services on Request</vt:lpstr>
      <vt:lpstr>Related Content</vt:lpstr>
      <vt:lpstr>Track Resources</vt:lpstr>
      <vt:lpstr>Resources</vt:lpstr>
      <vt:lpstr>PowerPoint Presentation</vt:lpstr>
      <vt:lpstr>PowerPoint Presentation</vt:lpstr>
      <vt:lpstr>PowerPoint Presentation</vt:lpstr>
    </vt:vector>
  </TitlesOfParts>
  <Manager>&lt;Content Manager Name Here&gt;</Manager>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SIM403: Active Directory Federation Services, Part 2: Building Federated Identity Solutions</dc:title>
  <dc:subject>Microsoft TechEd North America 2011</dc:subject>
  <dc:creator>John Craddock</dc:creator>
  <dc:description>Template Design: Jordan Cayabyab
Formatter: Dana Kim-Wincapaw, Silver Fox Productions, Inc. 
Event Date: May 16-19, 2011
Event Location: Atlanta
Audience Type: Developers, IT Pros</dc:description>
  <cp:lastModifiedBy>Shows</cp:lastModifiedBy>
  <cp:revision>19</cp:revision>
  <cp:lastPrinted>2010-05-11T05:02:34Z</cp:lastPrinted>
  <dcterms:created xsi:type="dcterms:W3CDTF">2011-04-05T08:33:14Z</dcterms:created>
  <dcterms:modified xsi:type="dcterms:W3CDTF">2011-05-18T22:50:02Z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0x010100B88FC3ECA26D1C46B3C4C83281D2EB9C003BBE479AF4108146A616B6B5E7069DBC</vt:lpwstr>
  </property>
  <property fmtid="{D5CDD505-2E9C-101B-9397-08002B2CF9AE}" pid="3" name="Product">
    <vt:lpwstr/>
  </property>
  <property fmtid="{D5CDD505-2E9C-101B-9397-08002B2CF9AE}" pid="4" name="Event Venue">
    <vt:lpwstr>48;#Georgia World Congress Center Atlanta, GA|ea0ece34-59a6-4d43-8d9e-d0f9e2a2f1ce</vt:lpwstr>
  </property>
  <property fmtid="{D5CDD505-2E9C-101B-9397-08002B2CF9AE}" pid="5" name="Event Location">
    <vt:lpwstr>47;#Atlanta|2799ace8-866f-4a6d-b555-e5fff2d7eb83</vt:lpwstr>
  </property>
  <property fmtid="{D5CDD505-2E9C-101B-9397-08002B2CF9AE}" pid="6" name="Event1">
    <vt:lpwstr>126;#TechEd|ac8fad57-eb30-43a8-b5bd-05dcf2cf2246</vt:lpwstr>
  </property>
  <property fmtid="{D5CDD505-2E9C-101B-9397-08002B2CF9AE}" pid="7" name="Audience">
    <vt:lpwstr>34;#Developers|389e14a2-def5-4335-8627-c0368c2934a2;#29;#IT Professionals|990979ff-1741-4b6e-880c-9fb513214ef8</vt:lpwstr>
  </property>
</Properties>
</file>