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62"/>
  </p:notesMasterIdLst>
  <p:handoutMasterIdLst>
    <p:handoutMasterId r:id="rId63"/>
  </p:handoutMasterIdLst>
  <p:sldIdLst>
    <p:sldId id="322" r:id="rId6"/>
    <p:sldId id="336" r:id="rId7"/>
    <p:sldId id="383" r:id="rId8"/>
    <p:sldId id="338" r:id="rId9"/>
    <p:sldId id="339" r:id="rId10"/>
    <p:sldId id="340" r:id="rId11"/>
    <p:sldId id="341" r:id="rId12"/>
    <p:sldId id="342" r:id="rId13"/>
    <p:sldId id="343" r:id="rId14"/>
    <p:sldId id="344" r:id="rId15"/>
    <p:sldId id="345" r:id="rId16"/>
    <p:sldId id="346" r:id="rId17"/>
    <p:sldId id="347" r:id="rId18"/>
    <p:sldId id="390" r:id="rId19"/>
    <p:sldId id="384" r:id="rId20"/>
    <p:sldId id="350" r:id="rId21"/>
    <p:sldId id="351" r:id="rId22"/>
    <p:sldId id="389" r:id="rId23"/>
    <p:sldId id="353" r:id="rId24"/>
    <p:sldId id="385" r:id="rId25"/>
    <p:sldId id="355" r:id="rId26"/>
    <p:sldId id="356" r:id="rId27"/>
    <p:sldId id="357" r:id="rId28"/>
    <p:sldId id="358" r:id="rId29"/>
    <p:sldId id="359" r:id="rId30"/>
    <p:sldId id="360" r:id="rId31"/>
    <p:sldId id="386" r:id="rId32"/>
    <p:sldId id="391" r:id="rId33"/>
    <p:sldId id="392" r:id="rId34"/>
    <p:sldId id="364" r:id="rId35"/>
    <p:sldId id="365" r:id="rId36"/>
    <p:sldId id="367" r:id="rId37"/>
    <p:sldId id="366" r:id="rId38"/>
    <p:sldId id="368" r:id="rId39"/>
    <p:sldId id="369" r:id="rId40"/>
    <p:sldId id="387" r:id="rId41"/>
    <p:sldId id="393" r:id="rId42"/>
    <p:sldId id="372" r:id="rId43"/>
    <p:sldId id="373" r:id="rId44"/>
    <p:sldId id="374" r:id="rId45"/>
    <p:sldId id="399" r:id="rId46"/>
    <p:sldId id="376" r:id="rId47"/>
    <p:sldId id="375" r:id="rId48"/>
    <p:sldId id="378" r:id="rId49"/>
    <p:sldId id="388" r:id="rId50"/>
    <p:sldId id="380" r:id="rId51"/>
    <p:sldId id="379" r:id="rId52"/>
    <p:sldId id="398" r:id="rId53"/>
    <p:sldId id="382" r:id="rId54"/>
    <p:sldId id="395" r:id="rId55"/>
    <p:sldId id="396" r:id="rId56"/>
    <p:sldId id="397" r:id="rId57"/>
    <p:sldId id="329" r:id="rId58"/>
    <p:sldId id="330" r:id="rId59"/>
    <p:sldId id="271" r:id="rId60"/>
    <p:sldId id="319" r:id="rId6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42" d="100"/>
          <a:sy n="42" d="100"/>
        </p:scale>
        <p:origin x="-219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4ADD5E-E27E-40D1-8707-F4C56F717B25}"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BC11D186-3DBB-4A15-AAE2-81129AF79426}">
      <dgm:prSet phldrT="[Text]"/>
      <dgm:spPr/>
      <dgm:t>
        <a:bodyPr/>
        <a:lstStyle/>
        <a:p>
          <a:r>
            <a:rPr lang="en-US" smtClean="0"/>
            <a:t>Application Health Monitoring</a:t>
          </a:r>
          <a:endParaRPr lang="en-US"/>
        </a:p>
      </dgm:t>
    </dgm:pt>
    <dgm:pt modelId="{F8E7D2AE-DB7B-4E56-89CE-9E63AF7BCD9A}" type="parTrans" cxnId="{66D0E579-7D88-44E9-AFCB-79B97BC97F96}">
      <dgm:prSet/>
      <dgm:spPr/>
      <dgm:t>
        <a:bodyPr/>
        <a:lstStyle/>
        <a:p>
          <a:endParaRPr lang="en-US"/>
        </a:p>
      </dgm:t>
    </dgm:pt>
    <dgm:pt modelId="{54395DFD-7CF0-41A9-8905-FEBD350F4D57}" type="sibTrans" cxnId="{66D0E579-7D88-44E9-AFCB-79B97BC97F96}">
      <dgm:prSet/>
      <dgm:spPr/>
      <dgm:t>
        <a:bodyPr/>
        <a:lstStyle/>
        <a:p>
          <a:endParaRPr lang="en-US"/>
        </a:p>
      </dgm:t>
    </dgm:pt>
    <dgm:pt modelId="{C6C48846-5C38-4A2B-BA61-3ED0E080A804}">
      <dgm:prSet/>
      <dgm:spPr/>
      <dgm:t>
        <a:bodyPr/>
        <a:lstStyle/>
        <a:p>
          <a:r>
            <a:rPr lang="en-US" dirty="0" smtClean="0"/>
            <a:t>Application or service within VM crashes or hangs then moves to another VM</a:t>
          </a:r>
          <a:endParaRPr lang="en-US" dirty="0"/>
        </a:p>
      </dgm:t>
    </dgm:pt>
    <dgm:pt modelId="{69BD5134-EE37-4465-B46F-86DB91C8421B}" type="parTrans" cxnId="{134AD0A0-6087-4B37-AA9B-DB0B7B28A2EA}">
      <dgm:prSet/>
      <dgm:spPr/>
      <dgm:t>
        <a:bodyPr/>
        <a:lstStyle/>
        <a:p>
          <a:endParaRPr lang="en-US"/>
        </a:p>
      </dgm:t>
    </dgm:pt>
    <dgm:pt modelId="{B3B436F6-581C-49E0-9C08-ECC835D43B33}" type="sibTrans" cxnId="{134AD0A0-6087-4B37-AA9B-DB0B7B28A2EA}">
      <dgm:prSet/>
      <dgm:spPr/>
      <dgm:t>
        <a:bodyPr/>
        <a:lstStyle/>
        <a:p>
          <a:endParaRPr lang="en-US"/>
        </a:p>
      </dgm:t>
    </dgm:pt>
    <dgm:pt modelId="{FF112803-1F4E-4512-A5FD-349845573D43}">
      <dgm:prSet/>
      <dgm:spPr/>
      <dgm:t>
        <a:bodyPr/>
        <a:lstStyle/>
        <a:p>
          <a:r>
            <a:rPr lang="en-US" smtClean="0"/>
            <a:t>Application Mobility</a:t>
          </a:r>
          <a:endParaRPr lang="en-US"/>
        </a:p>
      </dgm:t>
    </dgm:pt>
    <dgm:pt modelId="{727B6F73-116A-480A-8A2A-1A9E239B6B59}" type="parTrans" cxnId="{D5D1246E-4301-4228-8207-FF5A28679F26}">
      <dgm:prSet/>
      <dgm:spPr/>
      <dgm:t>
        <a:bodyPr/>
        <a:lstStyle/>
        <a:p>
          <a:endParaRPr lang="en-US"/>
        </a:p>
      </dgm:t>
    </dgm:pt>
    <dgm:pt modelId="{266767D9-294F-4E97-B49C-6A528CE951C4}" type="sibTrans" cxnId="{D5D1246E-4301-4228-8207-FF5A28679F26}">
      <dgm:prSet/>
      <dgm:spPr/>
      <dgm:t>
        <a:bodyPr/>
        <a:lstStyle/>
        <a:p>
          <a:endParaRPr lang="en-US"/>
        </a:p>
      </dgm:t>
    </dgm:pt>
    <dgm:pt modelId="{13DCFE24-EB54-476C-ACD9-CF3284D78497}">
      <dgm:prSet/>
      <dgm:spPr/>
      <dgm:t>
        <a:bodyPr/>
        <a:lstStyle/>
        <a:p>
          <a:r>
            <a:rPr lang="en-US" dirty="0" smtClean="0"/>
            <a:t>Apps or services moves to another VM for maintenance or patching of guest OS</a:t>
          </a:r>
          <a:endParaRPr lang="en-US" dirty="0"/>
        </a:p>
      </dgm:t>
    </dgm:pt>
    <dgm:pt modelId="{D17FC549-53C8-4AF0-ACD1-9CBE0B2D9665}" type="parTrans" cxnId="{02C7F939-3CFB-450D-8934-765472076E93}">
      <dgm:prSet/>
      <dgm:spPr/>
      <dgm:t>
        <a:bodyPr/>
        <a:lstStyle/>
        <a:p>
          <a:endParaRPr lang="en-US"/>
        </a:p>
      </dgm:t>
    </dgm:pt>
    <dgm:pt modelId="{91A9DC9E-ECA4-48FB-B76F-EFE9BDD33464}" type="sibTrans" cxnId="{02C7F939-3CFB-450D-8934-765472076E93}">
      <dgm:prSet/>
      <dgm:spPr/>
      <dgm:t>
        <a:bodyPr/>
        <a:lstStyle/>
        <a:p>
          <a:endParaRPr lang="en-US"/>
        </a:p>
      </dgm:t>
    </dgm:pt>
    <dgm:pt modelId="{BE62A16D-F4BA-4362-8C38-48BC938E8D84}" type="pres">
      <dgm:prSet presAssocID="{3A4ADD5E-E27E-40D1-8707-F4C56F717B25}" presName="linear" presStyleCnt="0">
        <dgm:presLayoutVars>
          <dgm:dir/>
          <dgm:animLvl val="lvl"/>
          <dgm:resizeHandles val="exact"/>
        </dgm:presLayoutVars>
      </dgm:prSet>
      <dgm:spPr/>
      <dgm:t>
        <a:bodyPr/>
        <a:lstStyle/>
        <a:p>
          <a:endParaRPr lang="en-US"/>
        </a:p>
      </dgm:t>
    </dgm:pt>
    <dgm:pt modelId="{C28FC8E3-F6F3-4DC0-A94D-7C7391B21659}" type="pres">
      <dgm:prSet presAssocID="{BC11D186-3DBB-4A15-AAE2-81129AF79426}" presName="parentLin" presStyleCnt="0"/>
      <dgm:spPr/>
    </dgm:pt>
    <dgm:pt modelId="{46FD1FE3-CF81-4D14-B2F2-96DC2F7403C3}" type="pres">
      <dgm:prSet presAssocID="{BC11D186-3DBB-4A15-AAE2-81129AF79426}" presName="parentLeftMargin" presStyleLbl="node1" presStyleIdx="0" presStyleCnt="2"/>
      <dgm:spPr/>
      <dgm:t>
        <a:bodyPr/>
        <a:lstStyle/>
        <a:p>
          <a:endParaRPr lang="en-US"/>
        </a:p>
      </dgm:t>
    </dgm:pt>
    <dgm:pt modelId="{49DE2BFD-632C-41A3-98FE-919088203700}" type="pres">
      <dgm:prSet presAssocID="{BC11D186-3DBB-4A15-AAE2-81129AF79426}" presName="parentText" presStyleLbl="node1" presStyleIdx="0" presStyleCnt="2">
        <dgm:presLayoutVars>
          <dgm:chMax val="0"/>
          <dgm:bulletEnabled val="1"/>
        </dgm:presLayoutVars>
      </dgm:prSet>
      <dgm:spPr/>
      <dgm:t>
        <a:bodyPr/>
        <a:lstStyle/>
        <a:p>
          <a:endParaRPr lang="en-US"/>
        </a:p>
      </dgm:t>
    </dgm:pt>
    <dgm:pt modelId="{46B45AB8-0356-48DB-ADD4-9C7C09FAB746}" type="pres">
      <dgm:prSet presAssocID="{BC11D186-3DBB-4A15-AAE2-81129AF79426}" presName="negativeSpace" presStyleCnt="0"/>
      <dgm:spPr/>
    </dgm:pt>
    <dgm:pt modelId="{1E4392B5-D7C2-40A7-9E5A-40829263E122}" type="pres">
      <dgm:prSet presAssocID="{BC11D186-3DBB-4A15-AAE2-81129AF79426}" presName="childText" presStyleLbl="conFgAcc1" presStyleIdx="0" presStyleCnt="2">
        <dgm:presLayoutVars>
          <dgm:bulletEnabled val="1"/>
        </dgm:presLayoutVars>
      </dgm:prSet>
      <dgm:spPr/>
      <dgm:t>
        <a:bodyPr/>
        <a:lstStyle/>
        <a:p>
          <a:endParaRPr lang="en-US"/>
        </a:p>
      </dgm:t>
    </dgm:pt>
    <dgm:pt modelId="{35A171B4-08D0-4819-B1C0-03442F4139F9}" type="pres">
      <dgm:prSet presAssocID="{54395DFD-7CF0-41A9-8905-FEBD350F4D57}" presName="spaceBetweenRectangles" presStyleCnt="0"/>
      <dgm:spPr/>
    </dgm:pt>
    <dgm:pt modelId="{58BE3EA2-7C77-40BA-81FB-FC428069A6AF}" type="pres">
      <dgm:prSet presAssocID="{FF112803-1F4E-4512-A5FD-349845573D43}" presName="parentLin" presStyleCnt="0"/>
      <dgm:spPr/>
    </dgm:pt>
    <dgm:pt modelId="{F9B50339-D7F0-41DD-BEF8-3E2779719EAE}" type="pres">
      <dgm:prSet presAssocID="{FF112803-1F4E-4512-A5FD-349845573D43}" presName="parentLeftMargin" presStyleLbl="node1" presStyleIdx="0" presStyleCnt="2"/>
      <dgm:spPr/>
      <dgm:t>
        <a:bodyPr/>
        <a:lstStyle/>
        <a:p>
          <a:endParaRPr lang="en-US"/>
        </a:p>
      </dgm:t>
    </dgm:pt>
    <dgm:pt modelId="{F9DDA671-2FFC-4E14-B758-57C24B18D045}" type="pres">
      <dgm:prSet presAssocID="{FF112803-1F4E-4512-A5FD-349845573D43}" presName="parentText" presStyleLbl="node1" presStyleIdx="1" presStyleCnt="2">
        <dgm:presLayoutVars>
          <dgm:chMax val="0"/>
          <dgm:bulletEnabled val="1"/>
        </dgm:presLayoutVars>
      </dgm:prSet>
      <dgm:spPr/>
      <dgm:t>
        <a:bodyPr/>
        <a:lstStyle/>
        <a:p>
          <a:endParaRPr lang="en-US"/>
        </a:p>
      </dgm:t>
    </dgm:pt>
    <dgm:pt modelId="{B911DA51-EA64-46AB-A224-8B2E3A309B50}" type="pres">
      <dgm:prSet presAssocID="{FF112803-1F4E-4512-A5FD-349845573D43}" presName="negativeSpace" presStyleCnt="0"/>
      <dgm:spPr/>
    </dgm:pt>
    <dgm:pt modelId="{F47C0DFC-3A28-4449-A5BC-B3B54C2311FA}" type="pres">
      <dgm:prSet presAssocID="{FF112803-1F4E-4512-A5FD-349845573D43}" presName="childText" presStyleLbl="conFgAcc1" presStyleIdx="1" presStyleCnt="2">
        <dgm:presLayoutVars>
          <dgm:bulletEnabled val="1"/>
        </dgm:presLayoutVars>
      </dgm:prSet>
      <dgm:spPr/>
      <dgm:t>
        <a:bodyPr/>
        <a:lstStyle/>
        <a:p>
          <a:endParaRPr lang="en-US"/>
        </a:p>
      </dgm:t>
    </dgm:pt>
  </dgm:ptLst>
  <dgm:cxnLst>
    <dgm:cxn modelId="{791B6DB6-7A6A-4DC9-828B-EE8933F20B9A}" type="presOf" srcId="{BC11D186-3DBB-4A15-AAE2-81129AF79426}" destId="{46FD1FE3-CF81-4D14-B2F2-96DC2F7403C3}" srcOrd="0" destOrd="0" presId="urn:microsoft.com/office/officeart/2005/8/layout/list1"/>
    <dgm:cxn modelId="{F6658144-880D-4CB5-805F-CD7B111D5271}" type="presOf" srcId="{BC11D186-3DBB-4A15-AAE2-81129AF79426}" destId="{49DE2BFD-632C-41A3-98FE-919088203700}" srcOrd="1" destOrd="0" presId="urn:microsoft.com/office/officeart/2005/8/layout/list1"/>
    <dgm:cxn modelId="{C35EC9B0-98C7-41B5-AED0-9A65090E4503}" type="presOf" srcId="{FF112803-1F4E-4512-A5FD-349845573D43}" destId="{F9B50339-D7F0-41DD-BEF8-3E2779719EAE}" srcOrd="0" destOrd="0" presId="urn:microsoft.com/office/officeart/2005/8/layout/list1"/>
    <dgm:cxn modelId="{D4B6E20B-E24C-4E77-A6B3-B60F1E9B1DF7}" type="presOf" srcId="{3A4ADD5E-E27E-40D1-8707-F4C56F717B25}" destId="{BE62A16D-F4BA-4362-8C38-48BC938E8D84}" srcOrd="0" destOrd="0" presId="urn:microsoft.com/office/officeart/2005/8/layout/list1"/>
    <dgm:cxn modelId="{134AD0A0-6087-4B37-AA9B-DB0B7B28A2EA}" srcId="{BC11D186-3DBB-4A15-AAE2-81129AF79426}" destId="{C6C48846-5C38-4A2B-BA61-3ED0E080A804}" srcOrd="0" destOrd="0" parTransId="{69BD5134-EE37-4465-B46F-86DB91C8421B}" sibTransId="{B3B436F6-581C-49E0-9C08-ECC835D43B33}"/>
    <dgm:cxn modelId="{66D0E579-7D88-44E9-AFCB-79B97BC97F96}" srcId="{3A4ADD5E-E27E-40D1-8707-F4C56F717B25}" destId="{BC11D186-3DBB-4A15-AAE2-81129AF79426}" srcOrd="0" destOrd="0" parTransId="{F8E7D2AE-DB7B-4E56-89CE-9E63AF7BCD9A}" sibTransId="{54395DFD-7CF0-41A9-8905-FEBD350F4D57}"/>
    <dgm:cxn modelId="{81501E16-854E-4FEA-8743-CBCB427E5A46}" type="presOf" srcId="{13DCFE24-EB54-476C-ACD9-CF3284D78497}" destId="{F47C0DFC-3A28-4449-A5BC-B3B54C2311FA}" srcOrd="0" destOrd="0" presId="urn:microsoft.com/office/officeart/2005/8/layout/list1"/>
    <dgm:cxn modelId="{D5D1246E-4301-4228-8207-FF5A28679F26}" srcId="{3A4ADD5E-E27E-40D1-8707-F4C56F717B25}" destId="{FF112803-1F4E-4512-A5FD-349845573D43}" srcOrd="1" destOrd="0" parTransId="{727B6F73-116A-480A-8A2A-1A9E239B6B59}" sibTransId="{266767D9-294F-4E97-B49C-6A528CE951C4}"/>
    <dgm:cxn modelId="{D3638BE5-454A-4BCD-A780-B630C287896B}" type="presOf" srcId="{FF112803-1F4E-4512-A5FD-349845573D43}" destId="{F9DDA671-2FFC-4E14-B758-57C24B18D045}" srcOrd="1" destOrd="0" presId="urn:microsoft.com/office/officeart/2005/8/layout/list1"/>
    <dgm:cxn modelId="{02C7F939-3CFB-450D-8934-765472076E93}" srcId="{FF112803-1F4E-4512-A5FD-349845573D43}" destId="{13DCFE24-EB54-476C-ACD9-CF3284D78497}" srcOrd="0" destOrd="0" parTransId="{D17FC549-53C8-4AF0-ACD1-9CBE0B2D9665}" sibTransId="{91A9DC9E-ECA4-48FB-B76F-EFE9BDD33464}"/>
    <dgm:cxn modelId="{6FA4C56B-EB0B-4D7B-8708-5DBAA179171C}" type="presOf" srcId="{C6C48846-5C38-4A2B-BA61-3ED0E080A804}" destId="{1E4392B5-D7C2-40A7-9E5A-40829263E122}" srcOrd="0" destOrd="0" presId="urn:microsoft.com/office/officeart/2005/8/layout/list1"/>
    <dgm:cxn modelId="{8D9453A1-A0D6-401F-9335-FBC6DECF5159}" type="presParOf" srcId="{BE62A16D-F4BA-4362-8C38-48BC938E8D84}" destId="{C28FC8E3-F6F3-4DC0-A94D-7C7391B21659}" srcOrd="0" destOrd="0" presId="urn:microsoft.com/office/officeart/2005/8/layout/list1"/>
    <dgm:cxn modelId="{6DAEF930-9136-4B29-BA7C-F3CEB20D90F0}" type="presParOf" srcId="{C28FC8E3-F6F3-4DC0-A94D-7C7391B21659}" destId="{46FD1FE3-CF81-4D14-B2F2-96DC2F7403C3}" srcOrd="0" destOrd="0" presId="urn:microsoft.com/office/officeart/2005/8/layout/list1"/>
    <dgm:cxn modelId="{CFEE46FE-41EE-4DB3-BDA5-907D9730015D}" type="presParOf" srcId="{C28FC8E3-F6F3-4DC0-A94D-7C7391B21659}" destId="{49DE2BFD-632C-41A3-98FE-919088203700}" srcOrd="1" destOrd="0" presId="urn:microsoft.com/office/officeart/2005/8/layout/list1"/>
    <dgm:cxn modelId="{C951FF54-0A7C-4ACC-90C7-BF01F8344458}" type="presParOf" srcId="{BE62A16D-F4BA-4362-8C38-48BC938E8D84}" destId="{46B45AB8-0356-48DB-ADD4-9C7C09FAB746}" srcOrd="1" destOrd="0" presId="urn:microsoft.com/office/officeart/2005/8/layout/list1"/>
    <dgm:cxn modelId="{2F807F20-A557-483F-BAE5-3580BC37B098}" type="presParOf" srcId="{BE62A16D-F4BA-4362-8C38-48BC938E8D84}" destId="{1E4392B5-D7C2-40A7-9E5A-40829263E122}" srcOrd="2" destOrd="0" presId="urn:microsoft.com/office/officeart/2005/8/layout/list1"/>
    <dgm:cxn modelId="{9627A3EE-332A-44E4-B97A-7E12804FE471}" type="presParOf" srcId="{BE62A16D-F4BA-4362-8C38-48BC938E8D84}" destId="{35A171B4-08D0-4819-B1C0-03442F4139F9}" srcOrd="3" destOrd="0" presId="urn:microsoft.com/office/officeart/2005/8/layout/list1"/>
    <dgm:cxn modelId="{29AD35D6-5263-445F-B080-E3EDA67A1B35}" type="presParOf" srcId="{BE62A16D-F4BA-4362-8C38-48BC938E8D84}" destId="{58BE3EA2-7C77-40BA-81FB-FC428069A6AF}" srcOrd="4" destOrd="0" presId="urn:microsoft.com/office/officeart/2005/8/layout/list1"/>
    <dgm:cxn modelId="{58C3432E-C8FE-4A9F-B158-7D2F4600706C}" type="presParOf" srcId="{58BE3EA2-7C77-40BA-81FB-FC428069A6AF}" destId="{F9B50339-D7F0-41DD-BEF8-3E2779719EAE}" srcOrd="0" destOrd="0" presId="urn:microsoft.com/office/officeart/2005/8/layout/list1"/>
    <dgm:cxn modelId="{C77024AA-9FAC-40AF-A704-C81C01DD207D}" type="presParOf" srcId="{58BE3EA2-7C77-40BA-81FB-FC428069A6AF}" destId="{F9DDA671-2FFC-4E14-B758-57C24B18D045}" srcOrd="1" destOrd="0" presId="urn:microsoft.com/office/officeart/2005/8/layout/list1"/>
    <dgm:cxn modelId="{E5D530B0-AB16-4BD6-81D7-89C2F6895B04}" type="presParOf" srcId="{BE62A16D-F4BA-4362-8C38-48BC938E8D84}" destId="{B911DA51-EA64-46AB-A224-8B2E3A309B50}" srcOrd="5" destOrd="0" presId="urn:microsoft.com/office/officeart/2005/8/layout/list1"/>
    <dgm:cxn modelId="{1CF07300-4523-42F3-9463-C8B72622F28D}" type="presParOf" srcId="{BE62A16D-F4BA-4362-8C38-48BC938E8D84}" destId="{F47C0DFC-3A28-4449-A5BC-B3B54C2311FA}"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E47D8C-C932-4A8A-8262-C0D11F44CA95}" type="doc">
      <dgm:prSet loTypeId="urn:microsoft.com/office/officeart/2005/8/layout/hList1" loCatId="list" qsTypeId="urn:microsoft.com/office/officeart/2005/8/quickstyle/simple4" qsCatId="simple" csTypeId="urn:microsoft.com/office/officeart/2005/8/colors/colorful3" csCatId="colorful" phldr="1"/>
      <dgm:spPr/>
      <dgm:t>
        <a:bodyPr/>
        <a:lstStyle/>
        <a:p>
          <a:endParaRPr lang="en-US"/>
        </a:p>
      </dgm:t>
    </dgm:pt>
    <dgm:pt modelId="{0E5717B0-7D6C-4B32-A83A-A9424A3DF5E8}">
      <dgm:prSet phldrT="[Text]"/>
      <dgm:spPr/>
      <dgm:t>
        <a:bodyPr/>
        <a:lstStyle/>
        <a:p>
          <a:r>
            <a:rPr lang="en-US" dirty="0" smtClean="0"/>
            <a:t>Host Clustering</a:t>
          </a:r>
          <a:endParaRPr lang="en-US" dirty="0"/>
        </a:p>
      </dgm:t>
    </dgm:pt>
    <dgm:pt modelId="{D708FF32-9060-4792-8C38-0DB16701C79E}" type="parTrans" cxnId="{7E6F9D9D-6849-4BF2-B964-C690A85820EC}">
      <dgm:prSet/>
      <dgm:spPr/>
      <dgm:t>
        <a:bodyPr/>
        <a:lstStyle/>
        <a:p>
          <a:endParaRPr lang="en-US"/>
        </a:p>
      </dgm:t>
    </dgm:pt>
    <dgm:pt modelId="{B2507042-FC74-492F-90A4-C3BD81BA04EB}" type="sibTrans" cxnId="{7E6F9D9D-6849-4BF2-B964-C690A85820EC}">
      <dgm:prSet/>
      <dgm:spPr/>
      <dgm:t>
        <a:bodyPr/>
        <a:lstStyle/>
        <a:p>
          <a:endParaRPr lang="en-US"/>
        </a:p>
      </dgm:t>
    </dgm:pt>
    <dgm:pt modelId="{B5A7D7BA-1775-4DCF-A3A4-ABB6BB59E3D4}">
      <dgm:prSet/>
      <dgm:spPr/>
      <dgm:t>
        <a:bodyPr/>
        <a:lstStyle/>
        <a:p>
          <a:r>
            <a:rPr lang="en-US" dirty="0" smtClean="0"/>
            <a:t>VM’s move from server to server</a:t>
          </a:r>
        </a:p>
      </dgm:t>
    </dgm:pt>
    <dgm:pt modelId="{576343B5-07C3-4637-878B-7FBC65D72CE1}" type="parTrans" cxnId="{4A44FE7A-A877-412A-A957-90D21F694AA8}">
      <dgm:prSet/>
      <dgm:spPr/>
      <dgm:t>
        <a:bodyPr/>
        <a:lstStyle/>
        <a:p>
          <a:endParaRPr lang="en-US"/>
        </a:p>
      </dgm:t>
    </dgm:pt>
    <dgm:pt modelId="{49C3A8EA-BCCB-41DC-8BC5-079D20A4286D}" type="sibTrans" cxnId="{4A44FE7A-A877-412A-A957-90D21F694AA8}">
      <dgm:prSet/>
      <dgm:spPr/>
      <dgm:t>
        <a:bodyPr/>
        <a:lstStyle/>
        <a:p>
          <a:endParaRPr lang="en-US"/>
        </a:p>
      </dgm:t>
    </dgm:pt>
    <dgm:pt modelId="{8C0ADE48-779D-495D-8C39-D976F4412F44}">
      <dgm:prSet/>
      <dgm:spPr/>
      <dgm:t>
        <a:bodyPr/>
        <a:lstStyle/>
        <a:p>
          <a:r>
            <a:rPr lang="en-US" dirty="0" smtClean="0"/>
            <a:t>Zero downtime to move a VM</a:t>
          </a:r>
        </a:p>
      </dgm:t>
    </dgm:pt>
    <dgm:pt modelId="{0EE21355-1FFD-4BE2-BB83-F296A03201AA}" type="parTrans" cxnId="{D2CB2081-2680-4C11-BB4D-F180765FF094}">
      <dgm:prSet/>
      <dgm:spPr/>
      <dgm:t>
        <a:bodyPr/>
        <a:lstStyle/>
        <a:p>
          <a:endParaRPr lang="en-US"/>
        </a:p>
      </dgm:t>
    </dgm:pt>
    <dgm:pt modelId="{6C36F9A3-04E1-4DF7-8716-2365ED30E53E}" type="sibTrans" cxnId="{D2CB2081-2680-4C11-BB4D-F180765FF094}">
      <dgm:prSet/>
      <dgm:spPr/>
      <dgm:t>
        <a:bodyPr/>
        <a:lstStyle/>
        <a:p>
          <a:endParaRPr lang="en-US"/>
        </a:p>
      </dgm:t>
    </dgm:pt>
    <dgm:pt modelId="{C774BAAC-BD79-4613-813F-0AE698685387}">
      <dgm:prSet/>
      <dgm:spPr/>
      <dgm:t>
        <a:bodyPr/>
        <a:lstStyle/>
        <a:p>
          <a:r>
            <a:rPr lang="en-US" dirty="0" smtClean="0"/>
            <a:t>Works with any application or guest OS</a:t>
          </a:r>
        </a:p>
      </dgm:t>
    </dgm:pt>
    <dgm:pt modelId="{FD03C9C2-CF2F-4FA8-9CF8-8FE0051C64B9}" type="parTrans" cxnId="{A419F682-BCE6-4851-AEB3-70E436209DF2}">
      <dgm:prSet/>
      <dgm:spPr/>
      <dgm:t>
        <a:bodyPr/>
        <a:lstStyle/>
        <a:p>
          <a:endParaRPr lang="en-US"/>
        </a:p>
      </dgm:t>
    </dgm:pt>
    <dgm:pt modelId="{1B93B270-861B-452D-9B32-E4954CA11352}" type="sibTrans" cxnId="{A419F682-BCE6-4851-AEB3-70E436209DF2}">
      <dgm:prSet/>
      <dgm:spPr/>
      <dgm:t>
        <a:bodyPr/>
        <a:lstStyle/>
        <a:p>
          <a:endParaRPr lang="en-US"/>
        </a:p>
      </dgm:t>
    </dgm:pt>
    <dgm:pt modelId="{FDB88B32-5F09-4C30-9DB1-81E1A932F7A8}">
      <dgm:prSet/>
      <dgm:spPr/>
      <dgm:t>
        <a:bodyPr/>
        <a:lstStyle/>
        <a:p>
          <a:r>
            <a:rPr lang="en-US" dirty="0" smtClean="0"/>
            <a:t>Guest Clustering</a:t>
          </a:r>
        </a:p>
      </dgm:t>
    </dgm:pt>
    <dgm:pt modelId="{65C1579D-4652-4CA7-8812-8F814BB36D2A}" type="parTrans" cxnId="{5867612C-6CED-4F79-836D-4D366F9BD088}">
      <dgm:prSet/>
      <dgm:spPr/>
      <dgm:t>
        <a:bodyPr/>
        <a:lstStyle/>
        <a:p>
          <a:endParaRPr lang="en-US"/>
        </a:p>
      </dgm:t>
    </dgm:pt>
    <dgm:pt modelId="{85B38887-4B6E-4149-B6F7-5C525F5146F3}" type="sibTrans" cxnId="{5867612C-6CED-4F79-836D-4D366F9BD088}">
      <dgm:prSet/>
      <dgm:spPr/>
      <dgm:t>
        <a:bodyPr/>
        <a:lstStyle/>
        <a:p>
          <a:endParaRPr lang="en-US"/>
        </a:p>
      </dgm:t>
    </dgm:pt>
    <dgm:pt modelId="{A2DF97A5-0AD5-4321-831B-7070DC180709}">
      <dgm:prSet/>
      <dgm:spPr/>
      <dgm:t>
        <a:bodyPr/>
        <a:lstStyle/>
        <a:p>
          <a:r>
            <a:rPr lang="en-US" dirty="0" smtClean="0"/>
            <a:t>Apps move from VM to VM</a:t>
          </a:r>
        </a:p>
      </dgm:t>
    </dgm:pt>
    <dgm:pt modelId="{B5081DD2-E735-48F8-83F4-75B07F03E32B}" type="parTrans" cxnId="{3E9F2CE2-9C7D-411D-8E34-41C49AD96B91}">
      <dgm:prSet/>
      <dgm:spPr/>
      <dgm:t>
        <a:bodyPr/>
        <a:lstStyle/>
        <a:p>
          <a:endParaRPr lang="en-US"/>
        </a:p>
      </dgm:t>
    </dgm:pt>
    <dgm:pt modelId="{E67DC3FA-C61C-4C25-9B85-2655873DCBAE}" type="sibTrans" cxnId="{3E9F2CE2-9C7D-411D-8E34-41C49AD96B91}">
      <dgm:prSet/>
      <dgm:spPr/>
      <dgm:t>
        <a:bodyPr/>
        <a:lstStyle/>
        <a:p>
          <a:endParaRPr lang="en-US"/>
        </a:p>
      </dgm:t>
    </dgm:pt>
    <dgm:pt modelId="{D088807E-BA07-41A9-98B5-E4DB529805EA}">
      <dgm:prSet/>
      <dgm:spPr/>
      <dgm:t>
        <a:bodyPr/>
        <a:lstStyle/>
        <a:p>
          <a:r>
            <a:rPr lang="en-US" dirty="0" smtClean="0"/>
            <a:t>Traditionally downtime when moving applications</a:t>
          </a:r>
        </a:p>
      </dgm:t>
    </dgm:pt>
    <dgm:pt modelId="{234996F4-05AA-43EB-AA2E-7521F8F3E667}" type="parTrans" cxnId="{640FC73B-7A48-4BA6-8425-61F5DCAC5BDF}">
      <dgm:prSet/>
      <dgm:spPr/>
      <dgm:t>
        <a:bodyPr/>
        <a:lstStyle/>
        <a:p>
          <a:endParaRPr lang="en-US"/>
        </a:p>
      </dgm:t>
    </dgm:pt>
    <dgm:pt modelId="{846CE9A2-A91E-4F9E-8B85-41481BC45E62}" type="sibTrans" cxnId="{640FC73B-7A48-4BA6-8425-61F5DCAC5BDF}">
      <dgm:prSet/>
      <dgm:spPr/>
      <dgm:t>
        <a:bodyPr/>
        <a:lstStyle/>
        <a:p>
          <a:endParaRPr lang="en-US"/>
        </a:p>
      </dgm:t>
    </dgm:pt>
    <dgm:pt modelId="{66088FA4-6B50-466D-8078-089EB2BC66A8}">
      <dgm:prSet/>
      <dgm:spPr/>
      <dgm:t>
        <a:bodyPr/>
        <a:lstStyle/>
        <a:p>
          <a:r>
            <a:rPr lang="en-US" dirty="0" smtClean="0"/>
            <a:t>Requires “cluster aware” applications running on Windows Server</a:t>
          </a:r>
        </a:p>
      </dgm:t>
    </dgm:pt>
    <dgm:pt modelId="{DA30225B-6A76-402E-A664-B10DD2135598}" type="parTrans" cxnId="{71D68CFB-92C2-4037-9224-6F877BA6CCC5}">
      <dgm:prSet/>
      <dgm:spPr/>
      <dgm:t>
        <a:bodyPr/>
        <a:lstStyle/>
        <a:p>
          <a:endParaRPr lang="en-US"/>
        </a:p>
      </dgm:t>
    </dgm:pt>
    <dgm:pt modelId="{8FCB16F3-0AFE-4D2E-A978-92EB635F40E3}" type="sibTrans" cxnId="{71D68CFB-92C2-4037-9224-6F877BA6CCC5}">
      <dgm:prSet/>
      <dgm:spPr/>
      <dgm:t>
        <a:bodyPr/>
        <a:lstStyle/>
        <a:p>
          <a:endParaRPr lang="en-US"/>
        </a:p>
      </dgm:t>
    </dgm:pt>
    <dgm:pt modelId="{B4FBCA1D-51CB-42D5-AD19-E4DAC087307F}">
      <dgm:prSet/>
      <dgm:spPr/>
      <dgm:t>
        <a:bodyPr/>
        <a:lstStyle/>
        <a:p>
          <a:r>
            <a:rPr lang="en-US" dirty="0" smtClean="0"/>
            <a:t>Requires double the resources – 2 VM’s for single workload</a:t>
          </a:r>
        </a:p>
      </dgm:t>
    </dgm:pt>
    <dgm:pt modelId="{71811AD2-D4CE-4B4C-B55B-EA91993CF876}" type="parTrans" cxnId="{56929583-C266-4980-9559-45C19D84AA12}">
      <dgm:prSet/>
      <dgm:spPr/>
      <dgm:t>
        <a:bodyPr/>
        <a:lstStyle/>
        <a:p>
          <a:endParaRPr lang="en-US"/>
        </a:p>
      </dgm:t>
    </dgm:pt>
    <dgm:pt modelId="{A30B9F85-8393-469F-9E81-4BAC69269A0A}" type="sibTrans" cxnId="{56929583-C266-4980-9559-45C19D84AA12}">
      <dgm:prSet/>
      <dgm:spPr/>
      <dgm:t>
        <a:bodyPr/>
        <a:lstStyle/>
        <a:p>
          <a:endParaRPr lang="en-US"/>
        </a:p>
      </dgm:t>
    </dgm:pt>
    <dgm:pt modelId="{72C73420-9039-4B61-B2D3-5D84B2E38D52}" type="pres">
      <dgm:prSet presAssocID="{80E47D8C-C932-4A8A-8262-C0D11F44CA95}" presName="Name0" presStyleCnt="0">
        <dgm:presLayoutVars>
          <dgm:dir/>
          <dgm:animLvl val="lvl"/>
          <dgm:resizeHandles val="exact"/>
        </dgm:presLayoutVars>
      </dgm:prSet>
      <dgm:spPr/>
      <dgm:t>
        <a:bodyPr/>
        <a:lstStyle/>
        <a:p>
          <a:endParaRPr lang="en-US"/>
        </a:p>
      </dgm:t>
    </dgm:pt>
    <dgm:pt modelId="{BFF68561-6C4B-471A-ACF6-FF01B7E11426}" type="pres">
      <dgm:prSet presAssocID="{0E5717B0-7D6C-4B32-A83A-A9424A3DF5E8}" presName="composite" presStyleCnt="0"/>
      <dgm:spPr/>
      <dgm:t>
        <a:bodyPr/>
        <a:lstStyle/>
        <a:p>
          <a:endParaRPr lang="en-US"/>
        </a:p>
      </dgm:t>
    </dgm:pt>
    <dgm:pt modelId="{9F06D1E4-FE0A-4C0D-9125-FC24EF2C083F}" type="pres">
      <dgm:prSet presAssocID="{0E5717B0-7D6C-4B32-A83A-A9424A3DF5E8}" presName="parTx" presStyleLbl="alignNode1" presStyleIdx="0" presStyleCnt="2">
        <dgm:presLayoutVars>
          <dgm:chMax val="0"/>
          <dgm:chPref val="0"/>
          <dgm:bulletEnabled val="1"/>
        </dgm:presLayoutVars>
      </dgm:prSet>
      <dgm:spPr/>
      <dgm:t>
        <a:bodyPr/>
        <a:lstStyle/>
        <a:p>
          <a:endParaRPr lang="en-US"/>
        </a:p>
      </dgm:t>
    </dgm:pt>
    <dgm:pt modelId="{7BBE2FC7-204A-40AC-964E-DF3D41BBED47}" type="pres">
      <dgm:prSet presAssocID="{0E5717B0-7D6C-4B32-A83A-A9424A3DF5E8}" presName="desTx" presStyleLbl="alignAccFollowNode1" presStyleIdx="0" presStyleCnt="2">
        <dgm:presLayoutVars>
          <dgm:bulletEnabled val="1"/>
        </dgm:presLayoutVars>
      </dgm:prSet>
      <dgm:spPr/>
      <dgm:t>
        <a:bodyPr/>
        <a:lstStyle/>
        <a:p>
          <a:endParaRPr lang="en-US"/>
        </a:p>
      </dgm:t>
    </dgm:pt>
    <dgm:pt modelId="{2E24397B-5DB2-409A-BE0D-6B263B0F2493}" type="pres">
      <dgm:prSet presAssocID="{B2507042-FC74-492F-90A4-C3BD81BA04EB}" presName="space" presStyleCnt="0"/>
      <dgm:spPr/>
      <dgm:t>
        <a:bodyPr/>
        <a:lstStyle/>
        <a:p>
          <a:endParaRPr lang="en-US"/>
        </a:p>
      </dgm:t>
    </dgm:pt>
    <dgm:pt modelId="{40DCFF10-DE00-4ED0-845B-09406F227D88}" type="pres">
      <dgm:prSet presAssocID="{FDB88B32-5F09-4C30-9DB1-81E1A932F7A8}" presName="composite" presStyleCnt="0"/>
      <dgm:spPr/>
      <dgm:t>
        <a:bodyPr/>
        <a:lstStyle/>
        <a:p>
          <a:endParaRPr lang="en-US"/>
        </a:p>
      </dgm:t>
    </dgm:pt>
    <dgm:pt modelId="{152CAA2E-2E2E-4EA9-AB4C-E25F3484E2A7}" type="pres">
      <dgm:prSet presAssocID="{FDB88B32-5F09-4C30-9DB1-81E1A932F7A8}" presName="parTx" presStyleLbl="alignNode1" presStyleIdx="1" presStyleCnt="2">
        <dgm:presLayoutVars>
          <dgm:chMax val="0"/>
          <dgm:chPref val="0"/>
          <dgm:bulletEnabled val="1"/>
        </dgm:presLayoutVars>
      </dgm:prSet>
      <dgm:spPr/>
      <dgm:t>
        <a:bodyPr/>
        <a:lstStyle/>
        <a:p>
          <a:endParaRPr lang="en-US"/>
        </a:p>
      </dgm:t>
    </dgm:pt>
    <dgm:pt modelId="{F5BC3821-CC7C-4FEB-80B8-4591D0EDB1BB}" type="pres">
      <dgm:prSet presAssocID="{FDB88B32-5F09-4C30-9DB1-81E1A932F7A8}" presName="desTx" presStyleLbl="alignAccFollowNode1" presStyleIdx="1" presStyleCnt="2">
        <dgm:presLayoutVars>
          <dgm:bulletEnabled val="1"/>
        </dgm:presLayoutVars>
      </dgm:prSet>
      <dgm:spPr/>
      <dgm:t>
        <a:bodyPr/>
        <a:lstStyle/>
        <a:p>
          <a:endParaRPr lang="en-US"/>
        </a:p>
      </dgm:t>
    </dgm:pt>
  </dgm:ptLst>
  <dgm:cxnLst>
    <dgm:cxn modelId="{1549450F-0402-4C79-9EC9-F80BCB1D2685}" type="presOf" srcId="{66088FA4-6B50-466D-8078-089EB2BC66A8}" destId="{F5BC3821-CC7C-4FEB-80B8-4591D0EDB1BB}" srcOrd="0" destOrd="2" presId="urn:microsoft.com/office/officeart/2005/8/layout/hList1"/>
    <dgm:cxn modelId="{92CD0A73-AA03-4E24-BC26-FE013110D57A}" type="presOf" srcId="{B4FBCA1D-51CB-42D5-AD19-E4DAC087307F}" destId="{F5BC3821-CC7C-4FEB-80B8-4591D0EDB1BB}" srcOrd="0" destOrd="3" presId="urn:microsoft.com/office/officeart/2005/8/layout/hList1"/>
    <dgm:cxn modelId="{9AD01799-3D61-4961-824A-4583D48EB60D}" type="presOf" srcId="{B5A7D7BA-1775-4DCF-A3A4-ABB6BB59E3D4}" destId="{7BBE2FC7-204A-40AC-964E-DF3D41BBED47}" srcOrd="0" destOrd="0" presId="urn:microsoft.com/office/officeart/2005/8/layout/hList1"/>
    <dgm:cxn modelId="{71D68CFB-92C2-4037-9224-6F877BA6CCC5}" srcId="{FDB88B32-5F09-4C30-9DB1-81E1A932F7A8}" destId="{66088FA4-6B50-466D-8078-089EB2BC66A8}" srcOrd="2" destOrd="0" parTransId="{DA30225B-6A76-402E-A664-B10DD2135598}" sibTransId="{8FCB16F3-0AFE-4D2E-A978-92EB635F40E3}"/>
    <dgm:cxn modelId="{7E6F9D9D-6849-4BF2-B964-C690A85820EC}" srcId="{80E47D8C-C932-4A8A-8262-C0D11F44CA95}" destId="{0E5717B0-7D6C-4B32-A83A-A9424A3DF5E8}" srcOrd="0" destOrd="0" parTransId="{D708FF32-9060-4792-8C38-0DB16701C79E}" sibTransId="{B2507042-FC74-492F-90A4-C3BD81BA04EB}"/>
    <dgm:cxn modelId="{D2CB2081-2680-4C11-BB4D-F180765FF094}" srcId="{0E5717B0-7D6C-4B32-A83A-A9424A3DF5E8}" destId="{8C0ADE48-779D-495D-8C39-D976F4412F44}" srcOrd="1" destOrd="0" parTransId="{0EE21355-1FFD-4BE2-BB83-F296A03201AA}" sibTransId="{6C36F9A3-04E1-4DF7-8716-2365ED30E53E}"/>
    <dgm:cxn modelId="{3AE9337A-5591-4C6E-8F98-EE761B0CB0BB}" type="presOf" srcId="{80E47D8C-C932-4A8A-8262-C0D11F44CA95}" destId="{72C73420-9039-4B61-B2D3-5D84B2E38D52}" srcOrd="0" destOrd="0" presId="urn:microsoft.com/office/officeart/2005/8/layout/hList1"/>
    <dgm:cxn modelId="{07D6A81A-440F-4755-B492-B76203B9E363}" type="presOf" srcId="{C774BAAC-BD79-4613-813F-0AE698685387}" destId="{7BBE2FC7-204A-40AC-964E-DF3D41BBED47}" srcOrd="0" destOrd="2" presId="urn:microsoft.com/office/officeart/2005/8/layout/hList1"/>
    <dgm:cxn modelId="{A419F682-BCE6-4851-AEB3-70E436209DF2}" srcId="{0E5717B0-7D6C-4B32-A83A-A9424A3DF5E8}" destId="{C774BAAC-BD79-4613-813F-0AE698685387}" srcOrd="2" destOrd="0" parTransId="{FD03C9C2-CF2F-4FA8-9CF8-8FE0051C64B9}" sibTransId="{1B93B270-861B-452D-9B32-E4954CA11352}"/>
    <dgm:cxn modelId="{1E9B7D11-5716-496E-BBD5-CC2C050D3949}" type="presOf" srcId="{A2DF97A5-0AD5-4321-831B-7070DC180709}" destId="{F5BC3821-CC7C-4FEB-80B8-4591D0EDB1BB}" srcOrd="0" destOrd="0" presId="urn:microsoft.com/office/officeart/2005/8/layout/hList1"/>
    <dgm:cxn modelId="{3E9F2CE2-9C7D-411D-8E34-41C49AD96B91}" srcId="{FDB88B32-5F09-4C30-9DB1-81E1A932F7A8}" destId="{A2DF97A5-0AD5-4321-831B-7070DC180709}" srcOrd="0" destOrd="0" parTransId="{B5081DD2-E735-48F8-83F4-75B07F03E32B}" sibTransId="{E67DC3FA-C61C-4C25-9B85-2655873DCBAE}"/>
    <dgm:cxn modelId="{7137D8BE-7F76-42EE-BA9F-C85444A19CA0}" type="presOf" srcId="{0E5717B0-7D6C-4B32-A83A-A9424A3DF5E8}" destId="{9F06D1E4-FE0A-4C0D-9125-FC24EF2C083F}" srcOrd="0" destOrd="0" presId="urn:microsoft.com/office/officeart/2005/8/layout/hList1"/>
    <dgm:cxn modelId="{CA34EFBC-FC06-4217-A9BA-498C7CA5AFBE}" type="presOf" srcId="{8C0ADE48-779D-495D-8C39-D976F4412F44}" destId="{7BBE2FC7-204A-40AC-964E-DF3D41BBED47}" srcOrd="0" destOrd="1" presId="urn:microsoft.com/office/officeart/2005/8/layout/hList1"/>
    <dgm:cxn modelId="{4A44FE7A-A877-412A-A957-90D21F694AA8}" srcId="{0E5717B0-7D6C-4B32-A83A-A9424A3DF5E8}" destId="{B5A7D7BA-1775-4DCF-A3A4-ABB6BB59E3D4}" srcOrd="0" destOrd="0" parTransId="{576343B5-07C3-4637-878B-7FBC65D72CE1}" sibTransId="{49C3A8EA-BCCB-41DC-8BC5-079D20A4286D}"/>
    <dgm:cxn modelId="{56929583-C266-4980-9559-45C19D84AA12}" srcId="{FDB88B32-5F09-4C30-9DB1-81E1A932F7A8}" destId="{B4FBCA1D-51CB-42D5-AD19-E4DAC087307F}" srcOrd="3" destOrd="0" parTransId="{71811AD2-D4CE-4B4C-B55B-EA91993CF876}" sibTransId="{A30B9F85-8393-469F-9E81-4BAC69269A0A}"/>
    <dgm:cxn modelId="{5867612C-6CED-4F79-836D-4D366F9BD088}" srcId="{80E47D8C-C932-4A8A-8262-C0D11F44CA95}" destId="{FDB88B32-5F09-4C30-9DB1-81E1A932F7A8}" srcOrd="1" destOrd="0" parTransId="{65C1579D-4652-4CA7-8812-8F814BB36D2A}" sibTransId="{85B38887-4B6E-4149-B6F7-5C525F5146F3}"/>
    <dgm:cxn modelId="{3C607818-3C9C-4ABC-9D0A-11DF993F73F6}" type="presOf" srcId="{FDB88B32-5F09-4C30-9DB1-81E1A932F7A8}" destId="{152CAA2E-2E2E-4EA9-AB4C-E25F3484E2A7}" srcOrd="0" destOrd="0" presId="urn:microsoft.com/office/officeart/2005/8/layout/hList1"/>
    <dgm:cxn modelId="{B2E258DA-E7BA-4439-8245-44D52CB29834}" type="presOf" srcId="{D088807E-BA07-41A9-98B5-E4DB529805EA}" destId="{F5BC3821-CC7C-4FEB-80B8-4591D0EDB1BB}" srcOrd="0" destOrd="1" presId="urn:microsoft.com/office/officeart/2005/8/layout/hList1"/>
    <dgm:cxn modelId="{640FC73B-7A48-4BA6-8425-61F5DCAC5BDF}" srcId="{FDB88B32-5F09-4C30-9DB1-81E1A932F7A8}" destId="{D088807E-BA07-41A9-98B5-E4DB529805EA}" srcOrd="1" destOrd="0" parTransId="{234996F4-05AA-43EB-AA2E-7521F8F3E667}" sibTransId="{846CE9A2-A91E-4F9E-8B85-41481BC45E62}"/>
    <dgm:cxn modelId="{88581DB8-5689-4757-A0C5-7D2FE1D11234}" type="presParOf" srcId="{72C73420-9039-4B61-B2D3-5D84B2E38D52}" destId="{BFF68561-6C4B-471A-ACF6-FF01B7E11426}" srcOrd="0" destOrd="0" presId="urn:microsoft.com/office/officeart/2005/8/layout/hList1"/>
    <dgm:cxn modelId="{7523531D-7101-4171-B417-9C0D6F12B7F7}" type="presParOf" srcId="{BFF68561-6C4B-471A-ACF6-FF01B7E11426}" destId="{9F06D1E4-FE0A-4C0D-9125-FC24EF2C083F}" srcOrd="0" destOrd="0" presId="urn:microsoft.com/office/officeart/2005/8/layout/hList1"/>
    <dgm:cxn modelId="{2015A942-3C32-4035-9F26-C93BFADDC4D1}" type="presParOf" srcId="{BFF68561-6C4B-471A-ACF6-FF01B7E11426}" destId="{7BBE2FC7-204A-40AC-964E-DF3D41BBED47}" srcOrd="1" destOrd="0" presId="urn:microsoft.com/office/officeart/2005/8/layout/hList1"/>
    <dgm:cxn modelId="{C5BA29FA-CB11-4755-B494-E863B3024EB4}" type="presParOf" srcId="{72C73420-9039-4B61-B2D3-5D84B2E38D52}" destId="{2E24397B-5DB2-409A-BE0D-6B263B0F2493}" srcOrd="1" destOrd="0" presId="urn:microsoft.com/office/officeart/2005/8/layout/hList1"/>
    <dgm:cxn modelId="{DDA95216-05EE-479F-8F51-9BD7DAE761C8}" type="presParOf" srcId="{72C73420-9039-4B61-B2D3-5D84B2E38D52}" destId="{40DCFF10-DE00-4ED0-845B-09406F227D88}" srcOrd="2" destOrd="0" presId="urn:microsoft.com/office/officeart/2005/8/layout/hList1"/>
    <dgm:cxn modelId="{B78DB40B-12CF-47EF-BDDA-B0D8100426C6}" type="presParOf" srcId="{40DCFF10-DE00-4ED0-845B-09406F227D88}" destId="{152CAA2E-2E2E-4EA9-AB4C-E25F3484E2A7}" srcOrd="0" destOrd="0" presId="urn:microsoft.com/office/officeart/2005/8/layout/hList1"/>
    <dgm:cxn modelId="{994679E4-FE41-46CD-A5BB-D52A1D1DEB87}" type="presParOf" srcId="{40DCFF10-DE00-4ED0-845B-09406F227D88}" destId="{F5BC3821-CC7C-4FEB-80B8-4591D0EDB1B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CCDD7D-B584-49D7-970B-6E7389666870}" type="doc">
      <dgm:prSet loTypeId="urn:microsoft.com/office/officeart/2005/8/layout/chevron1" loCatId="process" qsTypeId="urn:microsoft.com/office/officeart/2005/8/quickstyle/3d1" qsCatId="3D" csTypeId="urn:microsoft.com/office/officeart/2005/8/colors/colorful5" csCatId="colorful" phldr="1"/>
      <dgm:spPr/>
    </dgm:pt>
    <dgm:pt modelId="{1A874C7E-1ACB-4FFB-B169-BAF478AAAAB9}">
      <dgm:prSet phldrT="[Text]"/>
      <dgm:spPr/>
      <dgm:t>
        <a:bodyPr/>
        <a:lstStyle/>
        <a:p>
          <a:r>
            <a:rPr lang="en-US" dirty="0" err="1" smtClean="0"/>
            <a:t>Hyper-V</a:t>
          </a:r>
          <a:r>
            <a:rPr lang="en-US" dirty="0" smtClean="0"/>
            <a:t> Server</a:t>
          </a:r>
          <a:endParaRPr lang="en-US" dirty="0"/>
        </a:p>
      </dgm:t>
    </dgm:pt>
    <dgm:pt modelId="{9A664624-1EA7-4499-8DCB-25F470F5BA2D}" type="parTrans" cxnId="{BD22F6F2-3F63-4A11-9752-A704625A82F8}">
      <dgm:prSet/>
      <dgm:spPr/>
      <dgm:t>
        <a:bodyPr/>
        <a:lstStyle/>
        <a:p>
          <a:endParaRPr lang="en-US"/>
        </a:p>
      </dgm:t>
    </dgm:pt>
    <dgm:pt modelId="{4E0FA7C9-BBD1-4252-A0E2-8E04AB7E2D7E}" type="sibTrans" cxnId="{BD22F6F2-3F63-4A11-9752-A704625A82F8}">
      <dgm:prSet/>
      <dgm:spPr/>
      <dgm:t>
        <a:bodyPr/>
        <a:lstStyle/>
        <a:p>
          <a:endParaRPr lang="en-US"/>
        </a:p>
      </dgm:t>
    </dgm:pt>
    <dgm:pt modelId="{6C686B85-5061-4584-9612-4B9FBF92CB69}">
      <dgm:prSet phldrT="[Text]"/>
      <dgm:spPr/>
      <dgm:t>
        <a:bodyPr/>
        <a:lstStyle/>
        <a:p>
          <a:r>
            <a:rPr lang="en-US" dirty="0" smtClean="0"/>
            <a:t>Windows Server Enterprise</a:t>
          </a:r>
          <a:endParaRPr lang="en-US" dirty="0"/>
        </a:p>
      </dgm:t>
    </dgm:pt>
    <dgm:pt modelId="{713C99D6-FB91-46C1-BB52-B20340AB4FFF}" type="parTrans" cxnId="{ED59883A-B86F-43FE-980B-F06EF4922220}">
      <dgm:prSet/>
      <dgm:spPr/>
      <dgm:t>
        <a:bodyPr/>
        <a:lstStyle/>
        <a:p>
          <a:endParaRPr lang="en-US"/>
        </a:p>
      </dgm:t>
    </dgm:pt>
    <dgm:pt modelId="{8084EEAA-F953-44E8-9073-C737D830F2EE}" type="sibTrans" cxnId="{ED59883A-B86F-43FE-980B-F06EF4922220}">
      <dgm:prSet/>
      <dgm:spPr/>
      <dgm:t>
        <a:bodyPr/>
        <a:lstStyle/>
        <a:p>
          <a:endParaRPr lang="en-US"/>
        </a:p>
      </dgm:t>
    </dgm:pt>
    <dgm:pt modelId="{A6D0F28B-8DD5-4AAE-8289-DEED4C5E4394}">
      <dgm:prSet phldrT="[Text]"/>
      <dgm:spPr/>
      <dgm:t>
        <a:bodyPr/>
        <a:lstStyle/>
        <a:p>
          <a:r>
            <a:rPr lang="en-US" dirty="0" smtClean="0"/>
            <a:t>Windows Server Datacenter</a:t>
          </a:r>
          <a:endParaRPr lang="en-US" dirty="0"/>
        </a:p>
      </dgm:t>
    </dgm:pt>
    <dgm:pt modelId="{FF28323D-5BD4-4904-895C-0CAB2C2E77BC}" type="parTrans" cxnId="{F2A49543-2846-4DA6-8A45-9E748061794D}">
      <dgm:prSet/>
      <dgm:spPr/>
      <dgm:t>
        <a:bodyPr/>
        <a:lstStyle/>
        <a:p>
          <a:endParaRPr lang="en-US"/>
        </a:p>
      </dgm:t>
    </dgm:pt>
    <dgm:pt modelId="{FC4B65D0-2E94-49B3-AFA6-920DF492C2CE}" type="sibTrans" cxnId="{F2A49543-2846-4DA6-8A45-9E748061794D}">
      <dgm:prSet/>
      <dgm:spPr/>
      <dgm:t>
        <a:bodyPr/>
        <a:lstStyle/>
        <a:p>
          <a:endParaRPr lang="en-US"/>
        </a:p>
      </dgm:t>
    </dgm:pt>
    <dgm:pt modelId="{21135FAA-0B73-4390-AD56-A4422A7D84AB}" type="pres">
      <dgm:prSet presAssocID="{D1CCDD7D-B584-49D7-970B-6E7389666870}" presName="Name0" presStyleCnt="0">
        <dgm:presLayoutVars>
          <dgm:dir/>
          <dgm:animLvl val="lvl"/>
          <dgm:resizeHandles val="exact"/>
        </dgm:presLayoutVars>
      </dgm:prSet>
      <dgm:spPr/>
    </dgm:pt>
    <dgm:pt modelId="{ACB88D94-0A36-4E30-A7DF-2BD61A55B343}" type="pres">
      <dgm:prSet presAssocID="{1A874C7E-1ACB-4FFB-B169-BAF478AAAAB9}" presName="parTxOnly" presStyleLbl="node1" presStyleIdx="0" presStyleCnt="3">
        <dgm:presLayoutVars>
          <dgm:chMax val="0"/>
          <dgm:chPref val="0"/>
          <dgm:bulletEnabled val="1"/>
        </dgm:presLayoutVars>
      </dgm:prSet>
      <dgm:spPr/>
      <dgm:t>
        <a:bodyPr/>
        <a:lstStyle/>
        <a:p>
          <a:endParaRPr lang="en-US"/>
        </a:p>
      </dgm:t>
    </dgm:pt>
    <dgm:pt modelId="{9B110452-3883-4B98-9502-01F97DA5A8ED}" type="pres">
      <dgm:prSet presAssocID="{4E0FA7C9-BBD1-4252-A0E2-8E04AB7E2D7E}" presName="parTxOnlySpace" presStyleCnt="0"/>
      <dgm:spPr/>
    </dgm:pt>
    <dgm:pt modelId="{3B8C77ED-8089-408B-BF5B-4608AACA6FAE}" type="pres">
      <dgm:prSet presAssocID="{6C686B85-5061-4584-9612-4B9FBF92CB69}" presName="parTxOnly" presStyleLbl="node1" presStyleIdx="1" presStyleCnt="3">
        <dgm:presLayoutVars>
          <dgm:chMax val="0"/>
          <dgm:chPref val="0"/>
          <dgm:bulletEnabled val="1"/>
        </dgm:presLayoutVars>
      </dgm:prSet>
      <dgm:spPr/>
      <dgm:t>
        <a:bodyPr/>
        <a:lstStyle/>
        <a:p>
          <a:endParaRPr lang="en-US"/>
        </a:p>
      </dgm:t>
    </dgm:pt>
    <dgm:pt modelId="{CF7C1545-9C1B-4765-9724-5B6E603BFA08}" type="pres">
      <dgm:prSet presAssocID="{8084EEAA-F953-44E8-9073-C737D830F2EE}" presName="parTxOnlySpace" presStyleCnt="0"/>
      <dgm:spPr/>
    </dgm:pt>
    <dgm:pt modelId="{D5036121-700F-4A79-8C0A-83B676B31D57}" type="pres">
      <dgm:prSet presAssocID="{A6D0F28B-8DD5-4AAE-8289-DEED4C5E4394}" presName="parTxOnly" presStyleLbl="node1" presStyleIdx="2" presStyleCnt="3">
        <dgm:presLayoutVars>
          <dgm:chMax val="0"/>
          <dgm:chPref val="0"/>
          <dgm:bulletEnabled val="1"/>
        </dgm:presLayoutVars>
      </dgm:prSet>
      <dgm:spPr/>
      <dgm:t>
        <a:bodyPr/>
        <a:lstStyle/>
        <a:p>
          <a:endParaRPr lang="en-US"/>
        </a:p>
      </dgm:t>
    </dgm:pt>
  </dgm:ptLst>
  <dgm:cxnLst>
    <dgm:cxn modelId="{04F31A90-0645-4E61-995D-7077EC512F48}" type="presOf" srcId="{1A874C7E-1ACB-4FFB-B169-BAF478AAAAB9}" destId="{ACB88D94-0A36-4E30-A7DF-2BD61A55B343}" srcOrd="0" destOrd="0" presId="urn:microsoft.com/office/officeart/2005/8/layout/chevron1"/>
    <dgm:cxn modelId="{BD22F6F2-3F63-4A11-9752-A704625A82F8}" srcId="{D1CCDD7D-B584-49D7-970B-6E7389666870}" destId="{1A874C7E-1ACB-4FFB-B169-BAF478AAAAB9}" srcOrd="0" destOrd="0" parTransId="{9A664624-1EA7-4499-8DCB-25F470F5BA2D}" sibTransId="{4E0FA7C9-BBD1-4252-A0E2-8E04AB7E2D7E}"/>
    <dgm:cxn modelId="{ED59883A-B86F-43FE-980B-F06EF4922220}" srcId="{D1CCDD7D-B584-49D7-970B-6E7389666870}" destId="{6C686B85-5061-4584-9612-4B9FBF92CB69}" srcOrd="1" destOrd="0" parTransId="{713C99D6-FB91-46C1-BB52-B20340AB4FFF}" sibTransId="{8084EEAA-F953-44E8-9073-C737D830F2EE}"/>
    <dgm:cxn modelId="{171CBBCC-DD00-4FAD-9293-567DC92706BB}" type="presOf" srcId="{D1CCDD7D-B584-49D7-970B-6E7389666870}" destId="{21135FAA-0B73-4390-AD56-A4422A7D84AB}" srcOrd="0" destOrd="0" presId="urn:microsoft.com/office/officeart/2005/8/layout/chevron1"/>
    <dgm:cxn modelId="{D45DF5A2-6A7F-4AB3-9A97-38C03384BC83}" type="presOf" srcId="{6C686B85-5061-4584-9612-4B9FBF92CB69}" destId="{3B8C77ED-8089-408B-BF5B-4608AACA6FAE}" srcOrd="0" destOrd="0" presId="urn:microsoft.com/office/officeart/2005/8/layout/chevron1"/>
    <dgm:cxn modelId="{E41FB777-11F1-44DB-9F82-2DF1A0D25547}" type="presOf" srcId="{A6D0F28B-8DD5-4AAE-8289-DEED4C5E4394}" destId="{D5036121-700F-4A79-8C0A-83B676B31D57}" srcOrd="0" destOrd="0" presId="urn:microsoft.com/office/officeart/2005/8/layout/chevron1"/>
    <dgm:cxn modelId="{F2A49543-2846-4DA6-8A45-9E748061794D}" srcId="{D1CCDD7D-B584-49D7-970B-6E7389666870}" destId="{A6D0F28B-8DD5-4AAE-8289-DEED4C5E4394}" srcOrd="2" destOrd="0" parTransId="{FF28323D-5BD4-4904-895C-0CAB2C2E77BC}" sibTransId="{FC4B65D0-2E94-49B3-AFA6-920DF492C2CE}"/>
    <dgm:cxn modelId="{77B90077-84EB-4212-A788-D43058B77A5D}" type="presParOf" srcId="{21135FAA-0B73-4390-AD56-A4422A7D84AB}" destId="{ACB88D94-0A36-4E30-A7DF-2BD61A55B343}" srcOrd="0" destOrd="0" presId="urn:microsoft.com/office/officeart/2005/8/layout/chevron1"/>
    <dgm:cxn modelId="{1AE339DF-BB8C-4EBD-8789-7A6FC522D31E}" type="presParOf" srcId="{21135FAA-0B73-4390-AD56-A4422A7D84AB}" destId="{9B110452-3883-4B98-9502-01F97DA5A8ED}" srcOrd="1" destOrd="0" presId="urn:microsoft.com/office/officeart/2005/8/layout/chevron1"/>
    <dgm:cxn modelId="{4F32A80C-8355-4F50-AC65-AAA34B378B1B}" type="presParOf" srcId="{21135FAA-0B73-4390-AD56-A4422A7D84AB}" destId="{3B8C77ED-8089-408B-BF5B-4608AACA6FAE}" srcOrd="2" destOrd="0" presId="urn:microsoft.com/office/officeart/2005/8/layout/chevron1"/>
    <dgm:cxn modelId="{96FB8D91-4452-46E3-A82D-ECBB3BBED63B}" type="presParOf" srcId="{21135FAA-0B73-4390-AD56-A4422A7D84AB}" destId="{CF7C1545-9C1B-4765-9724-5B6E603BFA08}" srcOrd="3" destOrd="0" presId="urn:microsoft.com/office/officeart/2005/8/layout/chevron1"/>
    <dgm:cxn modelId="{15538050-045E-410C-B95A-C4411DFC9F12}" type="presParOf" srcId="{21135FAA-0B73-4390-AD56-A4422A7D84AB}" destId="{D5036121-700F-4A79-8C0A-83B676B31D57}"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392B5-D7C2-40A7-9E5A-40829263E122}">
      <dsp:nvSpPr>
        <dsp:cNvPr id="0" name=""/>
        <dsp:cNvSpPr/>
      </dsp:nvSpPr>
      <dsp:spPr>
        <a:xfrm>
          <a:off x="0" y="433348"/>
          <a:ext cx="10049346" cy="751275"/>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9941" tIns="374904" rIns="77994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Application or service within VM crashes or hangs then moves to another VM</a:t>
          </a:r>
          <a:endParaRPr lang="en-US" sz="1800" kern="1200" dirty="0"/>
        </a:p>
      </dsp:txBody>
      <dsp:txXfrm>
        <a:off x="0" y="433348"/>
        <a:ext cx="10049346" cy="751275"/>
      </dsp:txXfrm>
    </dsp:sp>
    <dsp:sp modelId="{49DE2BFD-632C-41A3-98FE-919088203700}">
      <dsp:nvSpPr>
        <dsp:cNvPr id="0" name=""/>
        <dsp:cNvSpPr/>
      </dsp:nvSpPr>
      <dsp:spPr>
        <a:xfrm>
          <a:off x="502467" y="167668"/>
          <a:ext cx="7034542" cy="5313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889" tIns="0" rIns="265889" bIns="0" numCol="1" spcCol="1270" anchor="ctr" anchorCtr="0">
          <a:noAutofit/>
        </a:bodyPr>
        <a:lstStyle/>
        <a:p>
          <a:pPr lvl="0" algn="l" defTabSz="800100">
            <a:lnSpc>
              <a:spcPct val="90000"/>
            </a:lnSpc>
            <a:spcBef>
              <a:spcPct val="0"/>
            </a:spcBef>
            <a:spcAft>
              <a:spcPct val="35000"/>
            </a:spcAft>
          </a:pPr>
          <a:r>
            <a:rPr lang="en-US" sz="1800" kern="1200" smtClean="0"/>
            <a:t>Application Health Monitoring</a:t>
          </a:r>
          <a:endParaRPr lang="en-US" sz="1800" kern="1200"/>
        </a:p>
      </dsp:txBody>
      <dsp:txXfrm>
        <a:off x="528406" y="193607"/>
        <a:ext cx="6982664" cy="479482"/>
      </dsp:txXfrm>
    </dsp:sp>
    <dsp:sp modelId="{F47C0DFC-3A28-4449-A5BC-B3B54C2311FA}">
      <dsp:nvSpPr>
        <dsp:cNvPr id="0" name=""/>
        <dsp:cNvSpPr/>
      </dsp:nvSpPr>
      <dsp:spPr>
        <a:xfrm>
          <a:off x="0" y="1547504"/>
          <a:ext cx="10049346" cy="751275"/>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9941" tIns="374904" rIns="77994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Apps or services moves to another VM for maintenance or patching of guest OS</a:t>
          </a:r>
          <a:endParaRPr lang="en-US" sz="1800" kern="1200" dirty="0"/>
        </a:p>
      </dsp:txBody>
      <dsp:txXfrm>
        <a:off x="0" y="1547504"/>
        <a:ext cx="10049346" cy="751275"/>
      </dsp:txXfrm>
    </dsp:sp>
    <dsp:sp modelId="{F9DDA671-2FFC-4E14-B758-57C24B18D045}">
      <dsp:nvSpPr>
        <dsp:cNvPr id="0" name=""/>
        <dsp:cNvSpPr/>
      </dsp:nvSpPr>
      <dsp:spPr>
        <a:xfrm>
          <a:off x="502467" y="1281824"/>
          <a:ext cx="7034542" cy="5313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889" tIns="0" rIns="265889" bIns="0" numCol="1" spcCol="1270" anchor="ctr" anchorCtr="0">
          <a:noAutofit/>
        </a:bodyPr>
        <a:lstStyle/>
        <a:p>
          <a:pPr lvl="0" algn="l" defTabSz="800100">
            <a:lnSpc>
              <a:spcPct val="90000"/>
            </a:lnSpc>
            <a:spcBef>
              <a:spcPct val="0"/>
            </a:spcBef>
            <a:spcAft>
              <a:spcPct val="35000"/>
            </a:spcAft>
          </a:pPr>
          <a:r>
            <a:rPr lang="en-US" sz="1800" kern="1200" smtClean="0"/>
            <a:t>Application Mobility</a:t>
          </a:r>
          <a:endParaRPr lang="en-US" sz="1800" kern="1200"/>
        </a:p>
      </dsp:txBody>
      <dsp:txXfrm>
        <a:off x="528406" y="1307763"/>
        <a:ext cx="6982664"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6D1E4-FE0A-4C0D-9125-FC24EF2C083F}">
      <dsp:nvSpPr>
        <dsp:cNvPr id="0" name=""/>
        <dsp:cNvSpPr/>
      </dsp:nvSpPr>
      <dsp:spPr>
        <a:xfrm>
          <a:off x="49" y="148164"/>
          <a:ext cx="4698917" cy="7776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Host Clustering</a:t>
          </a:r>
          <a:endParaRPr lang="en-US" sz="2700" kern="1200" dirty="0"/>
        </a:p>
      </dsp:txBody>
      <dsp:txXfrm>
        <a:off x="49" y="148164"/>
        <a:ext cx="4698917" cy="777600"/>
      </dsp:txXfrm>
    </dsp:sp>
    <dsp:sp modelId="{7BBE2FC7-204A-40AC-964E-DF3D41BBED47}">
      <dsp:nvSpPr>
        <dsp:cNvPr id="0" name=""/>
        <dsp:cNvSpPr/>
      </dsp:nvSpPr>
      <dsp:spPr>
        <a:xfrm>
          <a:off x="49" y="925764"/>
          <a:ext cx="4698917" cy="3752071"/>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VM’s move from server to server</a:t>
          </a:r>
        </a:p>
        <a:p>
          <a:pPr marL="228600" lvl="1" indent="-228600" algn="l" defTabSz="1200150">
            <a:lnSpc>
              <a:spcPct val="90000"/>
            </a:lnSpc>
            <a:spcBef>
              <a:spcPct val="0"/>
            </a:spcBef>
            <a:spcAft>
              <a:spcPct val="15000"/>
            </a:spcAft>
            <a:buChar char="••"/>
          </a:pPr>
          <a:r>
            <a:rPr lang="en-US" sz="2700" kern="1200" dirty="0" smtClean="0"/>
            <a:t>Zero downtime to move a VM</a:t>
          </a:r>
        </a:p>
        <a:p>
          <a:pPr marL="228600" lvl="1" indent="-228600" algn="l" defTabSz="1200150">
            <a:lnSpc>
              <a:spcPct val="90000"/>
            </a:lnSpc>
            <a:spcBef>
              <a:spcPct val="0"/>
            </a:spcBef>
            <a:spcAft>
              <a:spcPct val="15000"/>
            </a:spcAft>
            <a:buChar char="••"/>
          </a:pPr>
          <a:r>
            <a:rPr lang="en-US" sz="2700" kern="1200" dirty="0" smtClean="0"/>
            <a:t>Works with any application or guest OS</a:t>
          </a:r>
        </a:p>
      </dsp:txBody>
      <dsp:txXfrm>
        <a:off x="49" y="925764"/>
        <a:ext cx="4698917" cy="3752071"/>
      </dsp:txXfrm>
    </dsp:sp>
    <dsp:sp modelId="{152CAA2E-2E2E-4EA9-AB4C-E25F3484E2A7}">
      <dsp:nvSpPr>
        <dsp:cNvPr id="0" name=""/>
        <dsp:cNvSpPr/>
      </dsp:nvSpPr>
      <dsp:spPr>
        <a:xfrm>
          <a:off x="5356814" y="148164"/>
          <a:ext cx="4698917" cy="777600"/>
        </a:xfrm>
        <a:prstGeom prst="rect">
          <a:avLst/>
        </a:prstGeom>
        <a:gradFill rotWithShape="0">
          <a:gsLst>
            <a:gs pos="0">
              <a:schemeClr val="accent3">
                <a:hueOff val="-17930980"/>
                <a:satOff val="9708"/>
                <a:lumOff val="7844"/>
                <a:alphaOff val="0"/>
                <a:shade val="51000"/>
                <a:satMod val="130000"/>
              </a:schemeClr>
            </a:gs>
            <a:gs pos="80000">
              <a:schemeClr val="accent3">
                <a:hueOff val="-17930980"/>
                <a:satOff val="9708"/>
                <a:lumOff val="7844"/>
                <a:alphaOff val="0"/>
                <a:shade val="93000"/>
                <a:satMod val="130000"/>
              </a:schemeClr>
            </a:gs>
            <a:gs pos="100000">
              <a:schemeClr val="accent3">
                <a:hueOff val="-17930980"/>
                <a:satOff val="9708"/>
                <a:lumOff val="7844"/>
                <a:alphaOff val="0"/>
                <a:shade val="94000"/>
                <a:satMod val="135000"/>
              </a:schemeClr>
            </a:gs>
          </a:gsLst>
          <a:lin ang="16200000" scaled="0"/>
        </a:gradFill>
        <a:ln w="9525" cap="flat" cmpd="sng" algn="ctr">
          <a:solidFill>
            <a:schemeClr val="accent3">
              <a:hueOff val="-17930980"/>
              <a:satOff val="9708"/>
              <a:lumOff val="784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Guest Clustering</a:t>
          </a:r>
        </a:p>
      </dsp:txBody>
      <dsp:txXfrm>
        <a:off x="5356814" y="148164"/>
        <a:ext cx="4698917" cy="777600"/>
      </dsp:txXfrm>
    </dsp:sp>
    <dsp:sp modelId="{F5BC3821-CC7C-4FEB-80B8-4591D0EDB1BB}">
      <dsp:nvSpPr>
        <dsp:cNvPr id="0" name=""/>
        <dsp:cNvSpPr/>
      </dsp:nvSpPr>
      <dsp:spPr>
        <a:xfrm>
          <a:off x="5356814" y="925764"/>
          <a:ext cx="4698917" cy="3752071"/>
        </a:xfrm>
        <a:prstGeom prst="rect">
          <a:avLst/>
        </a:prstGeom>
        <a:solidFill>
          <a:schemeClr val="accent3">
            <a:tint val="40000"/>
            <a:alpha val="90000"/>
            <a:hueOff val="-19293016"/>
            <a:satOff val="16413"/>
            <a:lumOff val="1271"/>
            <a:alphaOff val="0"/>
          </a:schemeClr>
        </a:solidFill>
        <a:ln w="9525" cap="flat" cmpd="sng" algn="ctr">
          <a:solidFill>
            <a:schemeClr val="accent3">
              <a:tint val="40000"/>
              <a:alpha val="90000"/>
              <a:hueOff val="-19293016"/>
              <a:satOff val="16413"/>
              <a:lumOff val="12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Apps move from VM to VM</a:t>
          </a:r>
        </a:p>
        <a:p>
          <a:pPr marL="228600" lvl="1" indent="-228600" algn="l" defTabSz="1200150">
            <a:lnSpc>
              <a:spcPct val="90000"/>
            </a:lnSpc>
            <a:spcBef>
              <a:spcPct val="0"/>
            </a:spcBef>
            <a:spcAft>
              <a:spcPct val="15000"/>
            </a:spcAft>
            <a:buChar char="••"/>
          </a:pPr>
          <a:r>
            <a:rPr lang="en-US" sz="2700" kern="1200" dirty="0" smtClean="0"/>
            <a:t>Traditionally downtime when moving applications</a:t>
          </a:r>
        </a:p>
        <a:p>
          <a:pPr marL="228600" lvl="1" indent="-228600" algn="l" defTabSz="1200150">
            <a:lnSpc>
              <a:spcPct val="90000"/>
            </a:lnSpc>
            <a:spcBef>
              <a:spcPct val="0"/>
            </a:spcBef>
            <a:spcAft>
              <a:spcPct val="15000"/>
            </a:spcAft>
            <a:buChar char="••"/>
          </a:pPr>
          <a:r>
            <a:rPr lang="en-US" sz="2700" kern="1200" dirty="0" smtClean="0"/>
            <a:t>Requires “cluster aware” applications running on Windows Server</a:t>
          </a:r>
        </a:p>
        <a:p>
          <a:pPr marL="228600" lvl="1" indent="-228600" algn="l" defTabSz="1200150">
            <a:lnSpc>
              <a:spcPct val="90000"/>
            </a:lnSpc>
            <a:spcBef>
              <a:spcPct val="0"/>
            </a:spcBef>
            <a:spcAft>
              <a:spcPct val="15000"/>
            </a:spcAft>
            <a:buChar char="••"/>
          </a:pPr>
          <a:r>
            <a:rPr lang="en-US" sz="2700" kern="1200" dirty="0" smtClean="0"/>
            <a:t>Requires double the resources – 2 VM’s for single workload</a:t>
          </a:r>
        </a:p>
      </dsp:txBody>
      <dsp:txXfrm>
        <a:off x="5356814" y="925764"/>
        <a:ext cx="4698917" cy="37520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88D94-0A36-4E30-A7DF-2BD61A55B343}">
      <dsp:nvSpPr>
        <dsp:cNvPr id="0" name=""/>
        <dsp:cNvSpPr/>
      </dsp:nvSpPr>
      <dsp:spPr>
        <a:xfrm>
          <a:off x="3266" y="190740"/>
          <a:ext cx="3979456" cy="1591782"/>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err="1" smtClean="0"/>
            <a:t>Hyper-V</a:t>
          </a:r>
          <a:r>
            <a:rPr lang="en-US" sz="3500" kern="1200" dirty="0" smtClean="0"/>
            <a:t> Server</a:t>
          </a:r>
          <a:endParaRPr lang="en-US" sz="3500" kern="1200" dirty="0"/>
        </a:p>
      </dsp:txBody>
      <dsp:txXfrm>
        <a:off x="799157" y="190740"/>
        <a:ext cx="2387674" cy="1591782"/>
      </dsp:txXfrm>
    </dsp:sp>
    <dsp:sp modelId="{3B8C77ED-8089-408B-BF5B-4608AACA6FAE}">
      <dsp:nvSpPr>
        <dsp:cNvPr id="0" name=""/>
        <dsp:cNvSpPr/>
      </dsp:nvSpPr>
      <dsp:spPr>
        <a:xfrm>
          <a:off x="3584777" y="190740"/>
          <a:ext cx="3979456" cy="1591782"/>
        </a:xfrm>
        <a:prstGeom prst="chevron">
          <a:avLst/>
        </a:prstGeom>
        <a:gradFill rotWithShape="0">
          <a:gsLst>
            <a:gs pos="0">
              <a:schemeClr val="accent5">
                <a:hueOff val="-8100301"/>
                <a:satOff val="-562"/>
                <a:lumOff val="5883"/>
                <a:alphaOff val="0"/>
                <a:shade val="51000"/>
                <a:satMod val="130000"/>
              </a:schemeClr>
            </a:gs>
            <a:gs pos="80000">
              <a:schemeClr val="accent5">
                <a:hueOff val="-8100301"/>
                <a:satOff val="-562"/>
                <a:lumOff val="5883"/>
                <a:alphaOff val="0"/>
                <a:shade val="93000"/>
                <a:satMod val="130000"/>
              </a:schemeClr>
            </a:gs>
            <a:gs pos="100000">
              <a:schemeClr val="accent5">
                <a:hueOff val="-8100301"/>
                <a:satOff val="-562"/>
                <a:lumOff val="58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Windows Server Enterprise</a:t>
          </a:r>
          <a:endParaRPr lang="en-US" sz="3500" kern="1200" dirty="0"/>
        </a:p>
      </dsp:txBody>
      <dsp:txXfrm>
        <a:off x="4380668" y="190740"/>
        <a:ext cx="2387674" cy="1591782"/>
      </dsp:txXfrm>
    </dsp:sp>
    <dsp:sp modelId="{D5036121-700F-4A79-8C0A-83B676B31D57}">
      <dsp:nvSpPr>
        <dsp:cNvPr id="0" name=""/>
        <dsp:cNvSpPr/>
      </dsp:nvSpPr>
      <dsp:spPr>
        <a:xfrm>
          <a:off x="7166288" y="190740"/>
          <a:ext cx="3979456" cy="1591782"/>
        </a:xfrm>
        <a:prstGeom prst="chevron">
          <a:avLst/>
        </a:prstGeom>
        <a:gradFill rotWithShape="0">
          <a:gsLst>
            <a:gs pos="0">
              <a:schemeClr val="accent5">
                <a:hueOff val="-16200602"/>
                <a:satOff val="-1123"/>
                <a:lumOff val="11765"/>
                <a:alphaOff val="0"/>
                <a:shade val="51000"/>
                <a:satMod val="130000"/>
              </a:schemeClr>
            </a:gs>
            <a:gs pos="80000">
              <a:schemeClr val="accent5">
                <a:hueOff val="-16200602"/>
                <a:satOff val="-1123"/>
                <a:lumOff val="11765"/>
                <a:alphaOff val="0"/>
                <a:shade val="93000"/>
                <a:satMod val="130000"/>
              </a:schemeClr>
            </a:gs>
            <a:gs pos="100000">
              <a:schemeClr val="accent5">
                <a:hueOff val="-16200602"/>
                <a:satOff val="-1123"/>
                <a:lumOff val="117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Windows Server Datacenter</a:t>
          </a:r>
          <a:endParaRPr lang="en-US" sz="3500" kern="1200" dirty="0"/>
        </a:p>
      </dsp:txBody>
      <dsp:txXfrm>
        <a:off x="7962179" y="190740"/>
        <a:ext cx="2387674" cy="15917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79396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5/18/2011 1:18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4137106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A1C26-ACFA-46C4-8616-4F97D7E29450}" type="slidenum">
              <a:rPr lang="en-US" smtClean="0"/>
              <a:pPr/>
              <a:t>47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1:18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1:18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1:18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1:18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56</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blogs.msdn.com/b/clustering/archive/2010/07/27/10042799.aspx" TargetMode="External"/><Relationship Id="rId2" Type="http://schemas.openxmlformats.org/officeDocument/2006/relationships/hyperlink" Target="http://www.vmware.com/pdf/vsphere4/r41/vsp_41_mscs.pdf" TargetMode="Externa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technet.microsoft.com/en-us/library/cc794548.aspx" TargetMode="External"/><Relationship Id="rId2" Type="http://schemas.openxmlformats.org/officeDocument/2006/relationships/hyperlink" Target="http://support.microsoft.com/?id=956893" TargetMode="External"/><Relationship Id="rId1" Type="http://schemas.openxmlformats.org/officeDocument/2006/relationships/slideLayout" Target="../slideLayouts/slideLayout8.xml"/><Relationship Id="rId4" Type="http://schemas.openxmlformats.org/officeDocument/2006/relationships/hyperlink" Target="http://support.microsoft.com/kb/957006"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go.microsoft.com/fwlink/?LinkID=119949"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go.microsoft.com/fwlink/?LinkID=119949" TargetMode="Externa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technet.microsoft.com/en-us/library/ee461009.aspx"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4.png"/><Relationship Id="rId7" Type="http://schemas.openxmlformats.org/officeDocument/2006/relationships/image" Target="../media/image39.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4.png"/><Relationship Id="rId7" Type="http://schemas.openxmlformats.org/officeDocument/2006/relationships/image" Target="../media/image39.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4.png"/><Relationship Id="rId7" Type="http://schemas.openxmlformats.org/officeDocument/2006/relationships/image" Target="../media/image39.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4.png"/><Relationship Id="rId7" Type="http://schemas.openxmlformats.org/officeDocument/2006/relationships/image" Target="../media/image39.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4.png"/><Relationship Id="rId7" Type="http://schemas.openxmlformats.org/officeDocument/2006/relationships/image" Target="../media/image39.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3.xml"/><Relationship Id="rId7" Type="http://schemas.openxmlformats.org/officeDocument/2006/relationships/image" Target="../media/image20.pn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archive.msdn.microsoft.com/VMMTestWizard"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hyperlink" Target="http://support.microsoft.com/kb/281662"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hyperlink" Target="http://msdn.microsoft.com/en-us/library/aa369651(VS.85).aspx" TargetMode="Externa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1.png"/><Relationship Id="rId9" Type="http://schemas.openxmlformats.org/officeDocument/2006/relationships/image" Target="../media/image5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 Id="rId5" Type="http://schemas.openxmlformats.org/officeDocument/2006/relationships/image" Target="../media/image61.png"/><Relationship Id="rId4" Type="http://schemas.openxmlformats.org/officeDocument/2006/relationships/hyperlink" Target="mailto:ClusMVP@microsoft.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8" Type="http://schemas.openxmlformats.org/officeDocument/2006/relationships/hyperlink" Target="http://www.microsoft.com/windowsserver2008/en/us/clustering-resources.aspx" TargetMode="External"/><Relationship Id="rId3" Type="http://schemas.openxmlformats.org/officeDocument/2006/relationships/image" Target="../media/image2.png"/><Relationship Id="rId7" Type="http://schemas.openxmlformats.org/officeDocument/2006/relationships/hyperlink" Target="http://www.microsoft.com/windowsserver2008/en/us/clustering-home.aspx"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blogs.msdn.com/clustering/archive/2009/08/21/9878286.aspx" TargetMode="External"/><Relationship Id="rId5" Type="http://schemas.openxmlformats.org/officeDocument/2006/relationships/hyperlink" Target="http://forums.technet.microsoft.com/en-US/winserverClustering/threads/" TargetMode="External"/><Relationship Id="rId4" Type="http://schemas.openxmlformats.org/officeDocument/2006/relationships/hyperlink" Target="http://blogs.msdn.com/clustering/" TargetMode="External"/><Relationship Id="rId9" Type="http://schemas.openxmlformats.org/officeDocument/2006/relationships/hyperlink" Target="http://technet.microsoft.com/en-us/library/dd443539.aspx"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7.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66.png"/><Relationship Id="rId5" Type="http://schemas.openxmlformats.org/officeDocument/2006/relationships/hyperlink" Target="http://www.microsoft.com/learning" TargetMode="External"/><Relationship Id="rId10" Type="http://schemas.openxmlformats.org/officeDocument/2006/relationships/image" Target="../media/image65.emf"/><Relationship Id="rId4" Type="http://schemas.openxmlformats.org/officeDocument/2006/relationships/image" Target="../media/image62.png"/><Relationship Id="rId9" Type="http://schemas.openxmlformats.org/officeDocument/2006/relationships/image" Target="../media/image64.png"/><Relationship Id="rId14" Type="http://schemas.microsoft.com/office/2007/relationships/hdphoto" Target="../media/hdphoto1.wdp"/></Relationships>
</file>

<file path=ppt/slides/_rels/slide5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1.png"/><Relationship Id="rId7" Type="http://schemas.openxmlformats.org/officeDocument/2006/relationships/image" Target="../media/image27.wmf"/><Relationship Id="rId12" Type="http://schemas.microsoft.com/office/2007/relationships/diagramDrawing" Target="../diagrams/drawing1.xml"/><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diagramColors" Target="../diagrams/colors1.xml"/><Relationship Id="rId5" Type="http://schemas.openxmlformats.org/officeDocument/2006/relationships/image" Target="../media/image23.png"/><Relationship Id="rId10" Type="http://schemas.openxmlformats.org/officeDocument/2006/relationships/diagramQuickStyle" Target="../diagrams/quickStyle1.xml"/><Relationship Id="rId4" Type="http://schemas.openxmlformats.org/officeDocument/2006/relationships/image" Target="../media/image22.png"/><Relationship Id="rId9"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1"/>
            <a:ext cx="10242549" cy="2288421"/>
          </a:xfrm>
        </p:spPr>
        <p:txBody>
          <a:bodyPr/>
          <a:lstStyle/>
          <a:p>
            <a:r>
              <a:rPr lang="en-US" dirty="0"/>
              <a:t>Failover Clustering and Hyper-V: Planning Your Highly-Available Virtualization Environment</a:t>
            </a:r>
            <a:r>
              <a:rPr lang="en-US" dirty="0" smtClean="0"/>
              <a:t/>
            </a:r>
            <a:br>
              <a:rPr lang="en-US" dirty="0" smtClean="0"/>
            </a:br>
            <a:r>
              <a:rPr lang="en-US" sz="3600" dirty="0" smtClean="0"/>
              <a:t>VIR304</a:t>
            </a:r>
            <a:endParaRPr lang="en-US" sz="3600" dirty="0"/>
          </a:p>
        </p:txBody>
      </p:sp>
      <p:sp>
        <p:nvSpPr>
          <p:cNvPr id="3" name="Subtitle 2"/>
          <p:cNvSpPr>
            <a:spLocks noGrp="1"/>
          </p:cNvSpPr>
          <p:nvPr>
            <p:ph type="subTitle" idx="1"/>
          </p:nvPr>
        </p:nvSpPr>
        <p:spPr>
          <a:xfrm>
            <a:off x="969964" y="5029780"/>
            <a:ext cx="3538662" cy="1398165"/>
          </a:xfrm>
        </p:spPr>
        <p:txBody>
          <a:bodyPr/>
          <a:lstStyle/>
          <a:p>
            <a:r>
              <a:rPr lang="en-US" dirty="0" smtClean="0"/>
              <a:t>Elden Christensen</a:t>
            </a:r>
          </a:p>
          <a:p>
            <a:r>
              <a:rPr lang="en-US" dirty="0" smtClean="0"/>
              <a:t>Principal PM Lead</a:t>
            </a:r>
          </a:p>
          <a:p>
            <a:r>
              <a:rPr lang="en-US" dirty="0" smtClean="0"/>
              <a:t>Microsoft</a:t>
            </a:r>
            <a:endParaRPr lang="en-US" dirty="0"/>
          </a:p>
        </p:txBody>
      </p:sp>
      <p:sp>
        <p:nvSpPr>
          <p:cNvPr id="4" name="Subtitle 2"/>
          <p:cNvSpPr txBox="1">
            <a:spLocks/>
          </p:cNvSpPr>
          <p:nvPr/>
        </p:nvSpPr>
        <p:spPr>
          <a:xfrm>
            <a:off x="5042308" y="5028269"/>
            <a:ext cx="3984033" cy="139816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Symon </a:t>
            </a:r>
            <a:r>
              <a:rPr lang="en-US" dirty="0" smtClean="0"/>
              <a:t>Perriman</a:t>
            </a:r>
          </a:p>
          <a:p>
            <a:r>
              <a:rPr lang="en-US" dirty="0" smtClean="0"/>
              <a:t>Technical Evangelist</a:t>
            </a:r>
            <a:endParaRPr lang="en-US" dirty="0"/>
          </a:p>
          <a:p>
            <a:r>
              <a:rPr lang="en-US" dirty="0" smtClean="0"/>
              <a:t>Microsoft</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bwMode="auto">
          <a:xfrm>
            <a:off x="7253574" y="4060853"/>
            <a:ext cx="3657601"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bwMode="auto">
          <a:xfrm>
            <a:off x="1486906" y="4060852"/>
            <a:ext cx="3657601"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pPr lvl="0"/>
            <a:r>
              <a:rPr lang="en-US" dirty="0" smtClean="0"/>
              <a:t>Combining Host </a:t>
            </a:r>
            <a:r>
              <a:rPr lang="en-US" dirty="0"/>
              <a:t>&amp;</a:t>
            </a:r>
            <a:r>
              <a:rPr lang="en-US" dirty="0" smtClean="0"/>
              <a:t> Guest Clustering </a:t>
            </a:r>
            <a:endParaRPr lang="en-US" dirty="0">
              <a:solidFill>
                <a:schemeClr val="accent4"/>
              </a:solidFill>
            </a:endParaRPr>
          </a:p>
        </p:txBody>
      </p:sp>
      <p:sp>
        <p:nvSpPr>
          <p:cNvPr id="3" name="Content Placeholder 2"/>
          <p:cNvSpPr>
            <a:spLocks noGrp="1"/>
          </p:cNvSpPr>
          <p:nvPr>
            <p:ph type="body" sz="quarter" idx="10"/>
          </p:nvPr>
        </p:nvSpPr>
        <p:spPr>
          <a:xfrm>
            <a:off x="519112" y="1447799"/>
            <a:ext cx="11149013" cy="1932837"/>
          </a:xfrm>
        </p:spPr>
        <p:txBody>
          <a:bodyPr/>
          <a:lstStyle/>
          <a:p>
            <a:r>
              <a:rPr lang="en-US" dirty="0" smtClean="0"/>
              <a:t>Best of both worlds for flexibility and protection</a:t>
            </a:r>
          </a:p>
          <a:p>
            <a:pPr lvl="1"/>
            <a:r>
              <a:rPr lang="en-US" dirty="0" smtClean="0"/>
              <a:t>VM high-availability &amp; mobility between physical nodes</a:t>
            </a:r>
          </a:p>
          <a:p>
            <a:pPr lvl="1"/>
            <a:r>
              <a:rPr lang="en-US" dirty="0" smtClean="0"/>
              <a:t>Application &amp; service high-availability &amp; mobility between VMs</a:t>
            </a:r>
          </a:p>
          <a:p>
            <a:r>
              <a:rPr lang="en-US" dirty="0" smtClean="0"/>
              <a:t>Cluster-on-a-cluster does increase complexity</a:t>
            </a:r>
          </a:p>
        </p:txBody>
      </p:sp>
      <p:sp>
        <p:nvSpPr>
          <p:cNvPr id="15"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4"/>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ounded Rectangle 10"/>
          <p:cNvSpPr/>
          <p:nvPr/>
        </p:nvSpPr>
        <p:spPr bwMode="auto">
          <a:xfrm>
            <a:off x="1627521" y="4972327"/>
            <a:ext cx="3376942" cy="51814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b="1" dirty="0" smtClean="0">
              <a:solidFill>
                <a:sysClr val="windowText" lastClr="000000"/>
              </a:solidFill>
              <a:latin typeface="Segoe Light" pitchFamily="34" charset="0"/>
            </a:endParaRPr>
          </a:p>
          <a:p>
            <a:pPr algn="ctr" defTabSz="914099" fontAlgn="base">
              <a:spcBef>
                <a:spcPct val="0"/>
              </a:spcBef>
              <a:spcAft>
                <a:spcPct val="0"/>
              </a:spcAft>
            </a:pPr>
            <a:r>
              <a:rPr lang="en-US" sz="1100" b="1" dirty="0" smtClean="0">
                <a:solidFill>
                  <a:sysClr val="windowText" lastClr="000000"/>
                </a:solidFill>
                <a:latin typeface="Segoe Light" pitchFamily="34" charset="0"/>
              </a:rPr>
              <a:t>  </a:t>
            </a:r>
            <a:r>
              <a:rPr lang="en-US" sz="1000" b="1" dirty="0" smtClean="0">
                <a:solidFill>
                  <a:schemeClr val="bg1"/>
                </a:solidFill>
              </a:rPr>
              <a:t>CLUSTER</a:t>
            </a:r>
            <a:endParaRPr lang="en-US" sz="1100" b="1" dirty="0" smtClean="0">
              <a:solidFill>
                <a:sysClr val="windowText" lastClr="000000"/>
              </a:solidFill>
              <a:latin typeface="Segoe Light" pitchFamily="34" charset="0"/>
            </a:endParaRPr>
          </a:p>
        </p:txBody>
      </p:sp>
      <p:sp>
        <p:nvSpPr>
          <p:cNvPr id="12" name="Line 5"/>
          <p:cNvSpPr>
            <a:spLocks noChangeShapeType="1"/>
          </p:cNvSpPr>
          <p:nvPr/>
        </p:nvSpPr>
        <p:spPr bwMode="auto">
          <a:xfrm flipH="1">
            <a:off x="3265205" y="5936910"/>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13" name="Line 5"/>
          <p:cNvSpPr>
            <a:spLocks noChangeShapeType="1"/>
          </p:cNvSpPr>
          <p:nvPr/>
        </p:nvSpPr>
        <p:spPr bwMode="auto">
          <a:xfrm flipH="1">
            <a:off x="3671498" y="5267978"/>
            <a:ext cx="406294" cy="381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14" name="Line 5"/>
          <p:cNvSpPr>
            <a:spLocks noChangeShapeType="1"/>
          </p:cNvSpPr>
          <p:nvPr/>
        </p:nvSpPr>
        <p:spPr bwMode="auto">
          <a:xfrm>
            <a:off x="2655763" y="5267978"/>
            <a:ext cx="282558" cy="364374"/>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8" name="Rounded Rectangle 47"/>
          <p:cNvSpPr/>
          <p:nvPr/>
        </p:nvSpPr>
        <p:spPr bwMode="auto">
          <a:xfrm>
            <a:off x="3489992" y="4253974"/>
            <a:ext cx="5547118" cy="59339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33" name="Rounded Rectangle 32"/>
          <p:cNvSpPr/>
          <p:nvPr/>
        </p:nvSpPr>
        <p:spPr bwMode="auto">
          <a:xfrm>
            <a:off x="7399426" y="4961238"/>
            <a:ext cx="3376942" cy="51814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b="1" dirty="0" smtClean="0">
              <a:solidFill>
                <a:sysClr val="windowText" lastClr="000000"/>
              </a:solidFill>
              <a:latin typeface="Segoe Light" pitchFamily="34" charset="0"/>
            </a:endParaRPr>
          </a:p>
          <a:p>
            <a:pPr algn="ctr" defTabSz="914099" fontAlgn="base">
              <a:spcBef>
                <a:spcPct val="0"/>
              </a:spcBef>
              <a:spcAft>
                <a:spcPct val="0"/>
              </a:spcAft>
            </a:pPr>
            <a:r>
              <a:rPr lang="en-US" sz="1100" b="1" dirty="0" smtClean="0">
                <a:solidFill>
                  <a:sysClr val="windowText" lastClr="000000"/>
                </a:solidFill>
                <a:latin typeface="Segoe Light" pitchFamily="34" charset="0"/>
              </a:rPr>
              <a:t>  </a:t>
            </a:r>
            <a:r>
              <a:rPr lang="en-US" sz="1000" b="1" dirty="0" smtClean="0">
                <a:solidFill>
                  <a:schemeClr val="bg1"/>
                </a:solidFill>
              </a:rPr>
              <a:t>CLUSTER</a:t>
            </a:r>
            <a:endParaRPr lang="en-US" sz="1100" b="1" dirty="0" smtClean="0">
              <a:solidFill>
                <a:sysClr val="windowText" lastClr="000000"/>
              </a:solidFill>
              <a:latin typeface="Segoe Light" pitchFamily="34" charset="0"/>
            </a:endParaRPr>
          </a:p>
        </p:txBody>
      </p:sp>
      <p:sp>
        <p:nvSpPr>
          <p:cNvPr id="34" name="Line 5"/>
          <p:cNvSpPr>
            <a:spLocks noChangeShapeType="1"/>
          </p:cNvSpPr>
          <p:nvPr/>
        </p:nvSpPr>
        <p:spPr bwMode="auto">
          <a:xfrm flipH="1">
            <a:off x="9037110" y="5925821"/>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35" name="Line 5"/>
          <p:cNvSpPr>
            <a:spLocks noChangeShapeType="1"/>
          </p:cNvSpPr>
          <p:nvPr/>
        </p:nvSpPr>
        <p:spPr bwMode="auto">
          <a:xfrm flipH="1">
            <a:off x="9443403" y="5256889"/>
            <a:ext cx="406294" cy="381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36" name="Line 5"/>
          <p:cNvSpPr>
            <a:spLocks noChangeShapeType="1"/>
          </p:cNvSpPr>
          <p:nvPr/>
        </p:nvSpPr>
        <p:spPr bwMode="auto">
          <a:xfrm>
            <a:off x="8427668" y="5256889"/>
            <a:ext cx="282558" cy="364374"/>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46" name="Picture 37" descr="large-arrow"/>
          <p:cNvPicPr>
            <a:picLocks noChangeAspect="1" noChangeArrowheads="1"/>
          </p:cNvPicPr>
          <p:nvPr/>
        </p:nvPicPr>
        <p:blipFill>
          <a:blip r:embed="rId2"/>
          <a:srcRect/>
          <a:stretch>
            <a:fillRect/>
          </a:stretch>
        </p:blipFill>
        <p:spPr bwMode="auto">
          <a:xfrm>
            <a:off x="8224521" y="4060852"/>
            <a:ext cx="1908491" cy="572277"/>
          </a:xfrm>
          <a:prstGeom prst="rect">
            <a:avLst/>
          </a:prstGeom>
          <a:noFill/>
        </p:spPr>
      </p:pic>
      <p:pic>
        <p:nvPicPr>
          <p:cNvPr id="51" name="Picture 37" descr="large-arrow"/>
          <p:cNvPicPr>
            <a:picLocks noChangeAspect="1" noChangeArrowheads="1"/>
          </p:cNvPicPr>
          <p:nvPr/>
        </p:nvPicPr>
        <p:blipFill>
          <a:blip r:embed="rId2"/>
          <a:srcRect/>
          <a:stretch>
            <a:fillRect/>
          </a:stretch>
        </p:blipFill>
        <p:spPr bwMode="auto">
          <a:xfrm>
            <a:off x="4148172" y="3583323"/>
            <a:ext cx="4493202" cy="988677"/>
          </a:xfrm>
          <a:prstGeom prst="rect">
            <a:avLst/>
          </a:prstGeom>
          <a:noFill/>
        </p:spPr>
      </p:pic>
      <p:sp>
        <p:nvSpPr>
          <p:cNvPr id="53" name="Line 5"/>
          <p:cNvSpPr>
            <a:spLocks noChangeShapeType="1"/>
          </p:cNvSpPr>
          <p:nvPr/>
        </p:nvSpPr>
        <p:spPr bwMode="auto">
          <a:xfrm flipH="1">
            <a:off x="6615669" y="4679424"/>
            <a:ext cx="1608851" cy="595881"/>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54" name="Line 5"/>
          <p:cNvSpPr>
            <a:spLocks noChangeShapeType="1"/>
          </p:cNvSpPr>
          <p:nvPr/>
        </p:nvSpPr>
        <p:spPr bwMode="auto">
          <a:xfrm>
            <a:off x="4148172" y="4658797"/>
            <a:ext cx="1734322" cy="599882"/>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55" name="Picture 2" descr="\\eventsql\dvd\Online_ART\DVD_ART36\Artwork_Imagery\Icons - Illustrations\Internet Clouds web\cloud illustration icon.png"/>
          <p:cNvPicPr>
            <a:picLocks noChangeAspect="1" noChangeArrowheads="1"/>
          </p:cNvPicPr>
          <p:nvPr/>
        </p:nvPicPr>
        <p:blipFill>
          <a:blip r:embed="rId3" cstate="print"/>
          <a:srcRect/>
          <a:stretch>
            <a:fillRect/>
          </a:stretch>
        </p:blipFill>
        <p:spPr bwMode="auto">
          <a:xfrm>
            <a:off x="5497032" y="5199104"/>
            <a:ext cx="1435395" cy="414010"/>
          </a:xfrm>
          <a:prstGeom prst="rect">
            <a:avLst/>
          </a:prstGeom>
          <a:noFill/>
        </p:spPr>
      </p:pic>
      <p:sp>
        <p:nvSpPr>
          <p:cNvPr id="57" name="TextBox 56"/>
          <p:cNvSpPr txBox="1"/>
          <p:nvPr/>
        </p:nvSpPr>
        <p:spPr>
          <a:xfrm>
            <a:off x="5999032" y="5281040"/>
            <a:ext cx="514885" cy="261610"/>
          </a:xfrm>
          <a:prstGeom prst="rect">
            <a:avLst/>
          </a:prstGeom>
          <a:noFill/>
        </p:spPr>
        <p:txBody>
          <a:bodyPr wrap="none" rtlCol="0">
            <a:spAutoFit/>
          </a:bodyPr>
          <a:lstStyle/>
          <a:p>
            <a:r>
              <a:rPr lang="en-US" sz="1100" b="1" dirty="0" err="1" smtClean="0">
                <a:solidFill>
                  <a:schemeClr val="bg1"/>
                </a:solidFill>
              </a:rPr>
              <a:t>iSCSI</a:t>
            </a:r>
            <a:endParaRPr lang="en-US" sz="1100" b="1" dirty="0">
              <a:solidFill>
                <a:schemeClr val="bg1"/>
              </a:solidFill>
            </a:endParaRPr>
          </a:p>
        </p:txBody>
      </p:sp>
      <p:sp>
        <p:nvSpPr>
          <p:cNvPr id="58" name="Line 5"/>
          <p:cNvSpPr>
            <a:spLocks noChangeShapeType="1"/>
          </p:cNvSpPr>
          <p:nvPr/>
        </p:nvSpPr>
        <p:spPr bwMode="auto">
          <a:xfrm flipH="1">
            <a:off x="6263551" y="5526640"/>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50" name="Picture 18" descr="Database blue"/>
          <p:cNvPicPr>
            <a:picLocks noChangeAspect="1" noChangeArrowheads="1"/>
          </p:cNvPicPr>
          <p:nvPr/>
        </p:nvPicPr>
        <p:blipFill>
          <a:blip r:embed="rId4" cstate="print"/>
          <a:srcRect/>
          <a:stretch>
            <a:fillRect/>
          </a:stretch>
        </p:blipFill>
        <p:spPr bwMode="auto">
          <a:xfrm>
            <a:off x="3079323" y="6063220"/>
            <a:ext cx="381000" cy="488114"/>
          </a:xfrm>
          <a:prstGeom prst="rect">
            <a:avLst/>
          </a:prstGeom>
          <a:noFill/>
        </p:spPr>
      </p:pic>
      <p:pic>
        <p:nvPicPr>
          <p:cNvPr id="59" name="Picture 18" descr="Database blue"/>
          <p:cNvPicPr>
            <a:picLocks noChangeAspect="1" noChangeArrowheads="1"/>
          </p:cNvPicPr>
          <p:nvPr/>
        </p:nvPicPr>
        <p:blipFill>
          <a:blip r:embed="rId4" cstate="print"/>
          <a:srcRect/>
          <a:stretch>
            <a:fillRect/>
          </a:stretch>
        </p:blipFill>
        <p:spPr bwMode="auto">
          <a:xfrm>
            <a:off x="8856434" y="6063220"/>
            <a:ext cx="381000" cy="488114"/>
          </a:xfrm>
          <a:prstGeom prst="rect">
            <a:avLst/>
          </a:prstGeom>
          <a:noFill/>
        </p:spPr>
      </p:pic>
      <p:pic>
        <p:nvPicPr>
          <p:cNvPr id="60" name="Picture 18" descr="Database blue"/>
          <p:cNvPicPr>
            <a:picLocks noChangeAspect="1" noChangeArrowheads="1"/>
          </p:cNvPicPr>
          <p:nvPr/>
        </p:nvPicPr>
        <p:blipFill>
          <a:blip r:embed="rId4" cstate="print"/>
          <a:srcRect/>
          <a:stretch>
            <a:fillRect/>
          </a:stretch>
        </p:blipFill>
        <p:spPr bwMode="auto">
          <a:xfrm>
            <a:off x="6065974" y="5700635"/>
            <a:ext cx="381000" cy="488114"/>
          </a:xfrm>
          <a:prstGeom prst="rect">
            <a:avLst/>
          </a:prstGeom>
          <a:noFill/>
        </p:spPr>
      </p:pic>
      <p:pic>
        <p:nvPicPr>
          <p:cNvPr id="61" name="Server R2 Col1" descr="black-rack-server.png"/>
          <p:cNvPicPr>
            <a:picLocks noChangeAspect="1"/>
          </p:cNvPicPr>
          <p:nvPr/>
        </p:nvPicPr>
        <p:blipFill>
          <a:blip r:embed="rId5" cstate="print"/>
          <a:stretch>
            <a:fillRect/>
          </a:stretch>
        </p:blipFill>
        <p:spPr>
          <a:xfrm>
            <a:off x="2287485" y="5062562"/>
            <a:ext cx="758927" cy="384680"/>
          </a:xfrm>
          <a:prstGeom prst="rect">
            <a:avLst/>
          </a:prstGeom>
        </p:spPr>
      </p:pic>
      <p:pic>
        <p:nvPicPr>
          <p:cNvPr id="62" name="Server R2 Col1" descr="black-rack-server.png"/>
          <p:cNvPicPr>
            <a:picLocks noChangeAspect="1"/>
          </p:cNvPicPr>
          <p:nvPr/>
        </p:nvPicPr>
        <p:blipFill>
          <a:blip r:embed="rId5" cstate="print"/>
          <a:stretch>
            <a:fillRect/>
          </a:stretch>
        </p:blipFill>
        <p:spPr>
          <a:xfrm>
            <a:off x="3656012" y="5062562"/>
            <a:ext cx="758927" cy="384680"/>
          </a:xfrm>
          <a:prstGeom prst="rect">
            <a:avLst/>
          </a:prstGeom>
        </p:spPr>
      </p:pic>
      <p:pic>
        <p:nvPicPr>
          <p:cNvPr id="63" name="Server R2 Col1" descr="black-rack-server.png"/>
          <p:cNvPicPr>
            <a:picLocks noChangeAspect="1"/>
          </p:cNvPicPr>
          <p:nvPr/>
        </p:nvPicPr>
        <p:blipFill>
          <a:blip r:embed="rId5" cstate="print"/>
          <a:stretch>
            <a:fillRect/>
          </a:stretch>
        </p:blipFill>
        <p:spPr>
          <a:xfrm>
            <a:off x="8078685" y="5062562"/>
            <a:ext cx="758927" cy="384680"/>
          </a:xfrm>
          <a:prstGeom prst="rect">
            <a:avLst/>
          </a:prstGeom>
        </p:spPr>
      </p:pic>
      <p:pic>
        <p:nvPicPr>
          <p:cNvPr id="64" name="Server R2 Col1" descr="black-rack-server.png"/>
          <p:cNvPicPr>
            <a:picLocks noChangeAspect="1"/>
          </p:cNvPicPr>
          <p:nvPr/>
        </p:nvPicPr>
        <p:blipFill>
          <a:blip r:embed="rId5" cstate="print"/>
          <a:stretch>
            <a:fillRect/>
          </a:stretch>
        </p:blipFill>
        <p:spPr>
          <a:xfrm>
            <a:off x="9602685" y="5062562"/>
            <a:ext cx="758927" cy="384680"/>
          </a:xfrm>
          <a:prstGeom prst="rect">
            <a:avLst/>
          </a:prstGeom>
        </p:spPr>
      </p:pic>
      <p:pic>
        <p:nvPicPr>
          <p:cNvPr id="67" name="VM R2 Col1" descr="cyan-virtual-rack-server.png"/>
          <p:cNvPicPr>
            <a:picLocks noChangeAspect="1"/>
          </p:cNvPicPr>
          <p:nvPr/>
        </p:nvPicPr>
        <p:blipFill>
          <a:blip r:embed="rId6" cstate="print"/>
          <a:stretch>
            <a:fillRect/>
          </a:stretch>
        </p:blipFill>
        <p:spPr>
          <a:xfrm>
            <a:off x="8078685" y="4456344"/>
            <a:ext cx="758927" cy="344256"/>
          </a:xfrm>
          <a:prstGeom prst="rect">
            <a:avLst/>
          </a:prstGeom>
        </p:spPr>
      </p:pic>
      <p:pic>
        <p:nvPicPr>
          <p:cNvPr id="71" name="VM R2 Col1" descr="cyan-virtual-rack-server.png"/>
          <p:cNvPicPr>
            <a:picLocks noChangeAspect="1"/>
          </p:cNvPicPr>
          <p:nvPr/>
        </p:nvPicPr>
        <p:blipFill>
          <a:blip r:embed="rId6" cstate="print"/>
          <a:stretch>
            <a:fillRect/>
          </a:stretch>
        </p:blipFill>
        <p:spPr>
          <a:xfrm>
            <a:off x="3674223" y="4465626"/>
            <a:ext cx="758927" cy="344256"/>
          </a:xfrm>
          <a:prstGeom prst="rect">
            <a:avLst/>
          </a:prstGeom>
        </p:spPr>
      </p:pic>
      <p:pic>
        <p:nvPicPr>
          <p:cNvPr id="73" name="Picture 5" descr="\\imself-ssdw7fs4\ssd_userdata_ntdev\matd\Pictures\PPT\Icons - Illustrations\_VIRTUALIZATION ICONS\Application Virtual SQL Server.png"/>
          <p:cNvPicPr>
            <a:picLocks noChangeAspect="1" noChangeArrowheads="1"/>
          </p:cNvPicPr>
          <p:nvPr/>
        </p:nvPicPr>
        <p:blipFill>
          <a:blip r:embed="rId7" cstate="print"/>
          <a:srcRect/>
          <a:stretch>
            <a:fillRect/>
          </a:stretch>
        </p:blipFill>
        <p:spPr bwMode="auto">
          <a:xfrm>
            <a:off x="5286138" y="3583323"/>
            <a:ext cx="563350" cy="623015"/>
          </a:xfrm>
          <a:prstGeom prst="rect">
            <a:avLst/>
          </a:prstGeom>
          <a:noFill/>
        </p:spPr>
      </p:pic>
      <p:pic>
        <p:nvPicPr>
          <p:cNvPr id="74" name="Picture 37" descr="large-arrow"/>
          <p:cNvPicPr>
            <a:picLocks noChangeAspect="1" noChangeArrowheads="1"/>
          </p:cNvPicPr>
          <p:nvPr/>
        </p:nvPicPr>
        <p:blipFill>
          <a:blip r:embed="rId2" cstate="print"/>
          <a:srcRect/>
          <a:stretch>
            <a:fillRect/>
          </a:stretch>
        </p:blipFill>
        <p:spPr bwMode="auto">
          <a:xfrm flipH="1">
            <a:off x="2655762" y="4045392"/>
            <a:ext cx="1556347" cy="539084"/>
          </a:xfrm>
          <a:prstGeom prst="rect">
            <a:avLst/>
          </a:prstGeom>
          <a:noFill/>
        </p:spPr>
      </p:pic>
      <p:sp>
        <p:nvSpPr>
          <p:cNvPr id="75" name="TextBox 74"/>
          <p:cNvSpPr txBox="1"/>
          <p:nvPr/>
        </p:nvSpPr>
        <p:spPr>
          <a:xfrm>
            <a:off x="5681570" y="4538990"/>
            <a:ext cx="1066318" cy="261610"/>
          </a:xfrm>
          <a:prstGeom prst="rect">
            <a:avLst/>
          </a:prstGeom>
          <a:noFill/>
        </p:spPr>
        <p:txBody>
          <a:bodyPr wrap="none" rtlCol="0">
            <a:spAutoFit/>
          </a:bodyPr>
          <a:lstStyle/>
          <a:p>
            <a:r>
              <a:rPr lang="en-US" sz="1100" b="1" dirty="0" smtClean="0">
                <a:solidFill>
                  <a:schemeClr val="bg1"/>
                </a:solidFill>
              </a:rPr>
              <a:t>Guest Cluster</a:t>
            </a:r>
            <a:endParaRPr lang="en-US" sz="1100" b="1" dirty="0">
              <a:solidFill>
                <a:schemeClr val="bg1"/>
              </a:solidFill>
            </a:endParaRPr>
          </a:p>
        </p:txBody>
      </p:sp>
      <p:pic>
        <p:nvPicPr>
          <p:cNvPr id="40" name="Picture 2" descr="\\eventsql\dvd\Online_ART\DVD_ART36\Artwork_Imagery\Icons - Illustrations\Internet Clouds web\cloud illustration icon.png"/>
          <p:cNvPicPr>
            <a:picLocks noChangeAspect="1" noChangeArrowheads="1"/>
          </p:cNvPicPr>
          <p:nvPr/>
        </p:nvPicPr>
        <p:blipFill>
          <a:blip r:embed="rId3" cstate="print"/>
          <a:srcRect/>
          <a:stretch>
            <a:fillRect/>
          </a:stretch>
        </p:blipFill>
        <p:spPr bwMode="auto">
          <a:xfrm>
            <a:off x="2208212" y="5562600"/>
            <a:ext cx="2209800" cy="414010"/>
          </a:xfrm>
          <a:prstGeom prst="rect">
            <a:avLst/>
          </a:prstGeom>
          <a:noFill/>
        </p:spPr>
      </p:pic>
      <p:sp>
        <p:nvSpPr>
          <p:cNvPr id="26" name="TextBox 25"/>
          <p:cNvSpPr txBox="1"/>
          <p:nvPr/>
        </p:nvSpPr>
        <p:spPr>
          <a:xfrm>
            <a:off x="3060066" y="5648978"/>
            <a:ext cx="429926" cy="261610"/>
          </a:xfrm>
          <a:prstGeom prst="rect">
            <a:avLst/>
          </a:prstGeom>
          <a:noFill/>
        </p:spPr>
        <p:txBody>
          <a:bodyPr wrap="none" rtlCol="0">
            <a:spAutoFit/>
          </a:bodyPr>
          <a:lstStyle/>
          <a:p>
            <a:r>
              <a:rPr lang="en-US" sz="1100" b="1" dirty="0" smtClean="0">
                <a:solidFill>
                  <a:schemeClr val="bg1"/>
                </a:solidFill>
              </a:rPr>
              <a:t>SAN</a:t>
            </a:r>
            <a:endParaRPr lang="en-US" sz="1100" b="1" dirty="0">
              <a:solidFill>
                <a:schemeClr val="bg1"/>
              </a:solidFill>
            </a:endParaRPr>
          </a:p>
        </p:txBody>
      </p:sp>
      <p:pic>
        <p:nvPicPr>
          <p:cNvPr id="43" name="Picture 2" descr="\\eventsql\dvd\Online_ART\DVD_ART36\Artwork_Imagery\Icons - Illustrations\Internet Clouds web\cloud illustration icon.png"/>
          <p:cNvPicPr>
            <a:picLocks noChangeAspect="1" noChangeArrowheads="1"/>
          </p:cNvPicPr>
          <p:nvPr/>
        </p:nvPicPr>
        <p:blipFill>
          <a:blip r:embed="rId3" cstate="print"/>
          <a:srcRect/>
          <a:stretch>
            <a:fillRect/>
          </a:stretch>
        </p:blipFill>
        <p:spPr bwMode="auto">
          <a:xfrm>
            <a:off x="7999412" y="5562600"/>
            <a:ext cx="2209800" cy="414010"/>
          </a:xfrm>
          <a:prstGeom prst="rect">
            <a:avLst/>
          </a:prstGeom>
          <a:noFill/>
        </p:spPr>
      </p:pic>
      <p:sp>
        <p:nvSpPr>
          <p:cNvPr id="42" name="TextBox 41"/>
          <p:cNvSpPr txBox="1"/>
          <p:nvPr/>
        </p:nvSpPr>
        <p:spPr>
          <a:xfrm>
            <a:off x="8831971" y="5637889"/>
            <a:ext cx="429926" cy="261610"/>
          </a:xfrm>
          <a:prstGeom prst="rect">
            <a:avLst/>
          </a:prstGeom>
          <a:noFill/>
        </p:spPr>
        <p:txBody>
          <a:bodyPr wrap="none" rtlCol="0">
            <a:spAutoFit/>
          </a:bodyPr>
          <a:lstStyle/>
          <a:p>
            <a:r>
              <a:rPr lang="en-US" sz="1100" b="1" dirty="0" smtClean="0">
                <a:solidFill>
                  <a:schemeClr val="bg1"/>
                </a:solidFill>
              </a:rPr>
              <a:t>SAN</a:t>
            </a:r>
            <a:endParaRPr lang="en-US" sz="1100" b="1" dirty="0">
              <a:solidFill>
                <a:schemeClr val="bg1"/>
              </a:solidFill>
            </a:endParaRPr>
          </a:p>
        </p:txBody>
      </p:sp>
    </p:spTree>
    <p:extLst>
      <p:ext uri="{BB962C8B-B14F-4D97-AF65-F5344CB8AC3E}">
        <p14:creationId xmlns:p14="http://schemas.microsoft.com/office/powerpoint/2010/main" val="279550661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4744694" y="4060851"/>
            <a:ext cx="3657601"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pPr lvl="0"/>
            <a:r>
              <a:rPr lang="en-US" dirty="0" smtClean="0"/>
              <a:t>Mixing Physical and Virtual in the </a:t>
            </a:r>
            <a:r>
              <a:rPr lang="en-US" dirty="0"/>
              <a:t>S</a:t>
            </a:r>
            <a:r>
              <a:rPr lang="en-US" dirty="0" smtClean="0"/>
              <a:t>ame Cluster</a:t>
            </a:r>
            <a:endParaRPr lang="en-US" dirty="0"/>
          </a:p>
        </p:txBody>
      </p:sp>
      <p:sp>
        <p:nvSpPr>
          <p:cNvPr id="3" name="Content Placeholder 2"/>
          <p:cNvSpPr>
            <a:spLocks noGrp="1"/>
          </p:cNvSpPr>
          <p:nvPr>
            <p:ph type="body" sz="quarter" idx="10"/>
          </p:nvPr>
        </p:nvSpPr>
        <p:spPr>
          <a:xfrm>
            <a:off x="519112" y="1447799"/>
            <a:ext cx="11149013" cy="2948499"/>
          </a:xfrm>
        </p:spPr>
        <p:txBody>
          <a:bodyPr/>
          <a:lstStyle/>
          <a:p>
            <a:r>
              <a:rPr lang="en-US" dirty="0" smtClean="0"/>
              <a:t>Mixing physical &amp; virtual nodes is supported</a:t>
            </a:r>
          </a:p>
          <a:p>
            <a:pPr lvl="1"/>
            <a:r>
              <a:rPr lang="en-US" dirty="0" smtClean="0"/>
              <a:t>Must still pass “Validate”</a:t>
            </a:r>
          </a:p>
          <a:p>
            <a:r>
              <a:rPr lang="en-US" dirty="0" smtClean="0"/>
              <a:t>Requires </a:t>
            </a:r>
            <a:r>
              <a:rPr lang="en-US" dirty="0" err="1" smtClean="0"/>
              <a:t>iSCSI</a:t>
            </a:r>
            <a:r>
              <a:rPr lang="en-US" dirty="0" smtClean="0"/>
              <a:t> storage</a:t>
            </a:r>
          </a:p>
          <a:p>
            <a:r>
              <a:rPr lang="en-US" dirty="0" smtClean="0"/>
              <a:t>Scenarios:  </a:t>
            </a:r>
          </a:p>
          <a:p>
            <a:pPr lvl="1"/>
            <a:r>
              <a:rPr lang="en-US" dirty="0" smtClean="0"/>
              <a:t>Spare node is a VM in a farm</a:t>
            </a:r>
          </a:p>
          <a:p>
            <a:pPr lvl="1"/>
            <a:r>
              <a:rPr lang="en-US" dirty="0" smtClean="0"/>
              <a:t>Consolidated Spare</a:t>
            </a:r>
            <a:endParaRPr lang="en-US" dirty="0"/>
          </a:p>
        </p:txBody>
      </p:sp>
      <p:sp>
        <p:nvSpPr>
          <p:cNvPr id="40" name="Rounded Rectangle 39"/>
          <p:cNvSpPr/>
          <p:nvPr/>
        </p:nvSpPr>
        <p:spPr bwMode="auto">
          <a:xfrm rot="20302558">
            <a:off x="5343949" y="4806600"/>
            <a:ext cx="2362200" cy="52007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1" name="Line 5"/>
          <p:cNvSpPr>
            <a:spLocks noChangeShapeType="1"/>
          </p:cNvSpPr>
          <p:nvPr/>
        </p:nvSpPr>
        <p:spPr bwMode="auto">
          <a:xfrm flipH="1">
            <a:off x="6475413" y="6019153"/>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2" name="Line 5"/>
          <p:cNvSpPr>
            <a:spLocks noChangeShapeType="1"/>
          </p:cNvSpPr>
          <p:nvPr/>
        </p:nvSpPr>
        <p:spPr bwMode="auto">
          <a:xfrm flipH="1">
            <a:off x="6627813" y="4937353"/>
            <a:ext cx="304800" cy="762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3" name="Line 5"/>
          <p:cNvSpPr>
            <a:spLocks noChangeShapeType="1"/>
          </p:cNvSpPr>
          <p:nvPr/>
        </p:nvSpPr>
        <p:spPr bwMode="auto">
          <a:xfrm>
            <a:off x="6170613" y="5318352"/>
            <a:ext cx="228600" cy="381001"/>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44" name="Server R2 Col1" descr="black-rack-server.png"/>
          <p:cNvPicPr>
            <a:picLocks noChangeAspect="1"/>
          </p:cNvPicPr>
          <p:nvPr/>
        </p:nvPicPr>
        <p:blipFill>
          <a:blip r:embed="rId2" cstate="print"/>
          <a:stretch>
            <a:fillRect/>
          </a:stretch>
        </p:blipFill>
        <p:spPr>
          <a:xfrm>
            <a:off x="5638309" y="5117941"/>
            <a:ext cx="758927" cy="384680"/>
          </a:xfrm>
          <a:prstGeom prst="rect">
            <a:avLst/>
          </a:prstGeom>
        </p:spPr>
      </p:pic>
      <p:pic>
        <p:nvPicPr>
          <p:cNvPr id="45" name="Server R2 Col1" descr="black-rack-server.png"/>
          <p:cNvPicPr>
            <a:picLocks noChangeAspect="1"/>
          </p:cNvPicPr>
          <p:nvPr/>
        </p:nvPicPr>
        <p:blipFill>
          <a:blip r:embed="rId2" cstate="print"/>
          <a:stretch>
            <a:fillRect/>
          </a:stretch>
        </p:blipFill>
        <p:spPr>
          <a:xfrm>
            <a:off x="6704013" y="5117941"/>
            <a:ext cx="758927" cy="384680"/>
          </a:xfrm>
          <a:prstGeom prst="rect">
            <a:avLst/>
          </a:prstGeom>
        </p:spPr>
      </p:pic>
      <p:pic>
        <p:nvPicPr>
          <p:cNvPr id="46" name="Picture 2" descr="\\eventsql\dvd\Online_ART\DVD_ART36\Artwork_Imagery\Icons - Illustrations\Internet Clouds web\cloud illustration icon.png"/>
          <p:cNvPicPr>
            <a:picLocks noChangeAspect="1" noChangeArrowheads="1"/>
          </p:cNvPicPr>
          <p:nvPr/>
        </p:nvPicPr>
        <p:blipFill>
          <a:blip r:embed="rId3" cstate="print"/>
          <a:srcRect/>
          <a:stretch>
            <a:fillRect/>
          </a:stretch>
        </p:blipFill>
        <p:spPr bwMode="auto">
          <a:xfrm>
            <a:off x="5408614" y="5655021"/>
            <a:ext cx="2209800" cy="414010"/>
          </a:xfrm>
          <a:prstGeom prst="rect">
            <a:avLst/>
          </a:prstGeom>
          <a:noFill/>
        </p:spPr>
      </p:pic>
      <p:sp>
        <p:nvSpPr>
          <p:cNvPr id="47" name="TextBox 46"/>
          <p:cNvSpPr txBox="1"/>
          <p:nvPr/>
        </p:nvSpPr>
        <p:spPr>
          <a:xfrm>
            <a:off x="6246813" y="5731221"/>
            <a:ext cx="514885" cy="261610"/>
          </a:xfrm>
          <a:prstGeom prst="rect">
            <a:avLst/>
          </a:prstGeom>
          <a:noFill/>
        </p:spPr>
        <p:txBody>
          <a:bodyPr wrap="none" rtlCol="0">
            <a:spAutoFit/>
          </a:bodyPr>
          <a:lstStyle/>
          <a:p>
            <a:r>
              <a:rPr lang="en-US" sz="1100" b="1" dirty="0" err="1" smtClean="0">
                <a:solidFill>
                  <a:schemeClr val="bg1"/>
                </a:solidFill>
              </a:rPr>
              <a:t>iSCSI</a:t>
            </a:r>
            <a:endParaRPr lang="en-US" sz="1100" b="1" dirty="0">
              <a:solidFill>
                <a:schemeClr val="bg1"/>
              </a:solidFill>
            </a:endParaRPr>
          </a:p>
        </p:txBody>
      </p:sp>
      <p:pic>
        <p:nvPicPr>
          <p:cNvPr id="48" name="VM R2 Col1" descr="cyan-virtual-rack-server.png"/>
          <p:cNvPicPr>
            <a:picLocks noChangeAspect="1"/>
          </p:cNvPicPr>
          <p:nvPr/>
        </p:nvPicPr>
        <p:blipFill>
          <a:blip r:embed="rId4" cstate="print"/>
          <a:stretch>
            <a:fillRect/>
          </a:stretch>
        </p:blipFill>
        <p:spPr>
          <a:xfrm>
            <a:off x="6704013" y="4664421"/>
            <a:ext cx="758927" cy="344256"/>
          </a:xfrm>
          <a:prstGeom prst="rect">
            <a:avLst/>
          </a:prstGeom>
        </p:spPr>
      </p:pic>
      <p:pic>
        <p:nvPicPr>
          <p:cNvPr id="49" name="Picture 18" descr="Database blue"/>
          <p:cNvPicPr>
            <a:picLocks noChangeAspect="1" noChangeArrowheads="1"/>
          </p:cNvPicPr>
          <p:nvPr/>
        </p:nvPicPr>
        <p:blipFill>
          <a:blip r:embed="rId5" cstate="print"/>
          <a:srcRect/>
          <a:stretch>
            <a:fillRect/>
          </a:stretch>
        </p:blipFill>
        <p:spPr bwMode="auto">
          <a:xfrm>
            <a:off x="6288378" y="6156552"/>
            <a:ext cx="381000" cy="488114"/>
          </a:xfrm>
          <a:prstGeom prst="rect">
            <a:avLst/>
          </a:prstGeom>
          <a:noFill/>
        </p:spPr>
      </p:pic>
      <p:pic>
        <p:nvPicPr>
          <p:cNvPr id="15" name="Picture 37" descr="large-arrow"/>
          <p:cNvPicPr>
            <a:picLocks noChangeAspect="1" noChangeArrowheads="1"/>
          </p:cNvPicPr>
          <p:nvPr/>
        </p:nvPicPr>
        <p:blipFill>
          <a:blip r:embed="rId6"/>
          <a:srcRect/>
          <a:stretch>
            <a:fillRect/>
          </a:stretch>
        </p:blipFill>
        <p:spPr bwMode="auto">
          <a:xfrm rot="20325622">
            <a:off x="5756985" y="4549915"/>
            <a:ext cx="1311084" cy="408061"/>
          </a:xfrm>
          <a:prstGeom prst="rect">
            <a:avLst/>
          </a:prstGeom>
          <a:noFill/>
        </p:spPr>
      </p:pic>
      <p:pic>
        <p:nvPicPr>
          <p:cNvPr id="50" name="Picture 5" descr="\\imself-ssdw7fs4\ssd_userdata_ntdev\matd\Pictures\PPT\Icons - Illustrations\_VIRTUALIZATION ICONS\Application Virtual SQL Server.png"/>
          <p:cNvPicPr>
            <a:picLocks noChangeAspect="1" noChangeArrowheads="1"/>
          </p:cNvPicPr>
          <p:nvPr/>
        </p:nvPicPr>
        <p:blipFill>
          <a:blip r:embed="rId7" cstate="print"/>
          <a:srcRect/>
          <a:stretch>
            <a:fillRect/>
          </a:stretch>
        </p:blipFill>
        <p:spPr bwMode="auto">
          <a:xfrm>
            <a:off x="5803474" y="4767159"/>
            <a:ext cx="406700" cy="449774"/>
          </a:xfrm>
          <a:prstGeom prst="rect">
            <a:avLst/>
          </a:prstGeom>
          <a:noFill/>
        </p:spPr>
      </p:pic>
    </p:spTree>
    <p:extLst>
      <p:ext uri="{BB962C8B-B14F-4D97-AF65-F5344CB8AC3E}">
        <p14:creationId xmlns:p14="http://schemas.microsoft.com/office/powerpoint/2010/main" val="20210743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Clustering on top of VMware</a:t>
            </a:r>
            <a:endParaRPr lang="en-US" dirty="0"/>
          </a:p>
        </p:txBody>
      </p:sp>
      <p:sp>
        <p:nvSpPr>
          <p:cNvPr id="7" name="Text Placeholder 6"/>
          <p:cNvSpPr>
            <a:spLocks noGrp="1"/>
          </p:cNvSpPr>
          <p:nvPr>
            <p:ph type="body" idx="1"/>
          </p:nvPr>
        </p:nvSpPr>
        <p:spPr>
          <a:xfrm>
            <a:off x="519113" y="1411553"/>
            <a:ext cx="5486400" cy="346249"/>
          </a:xfrm>
        </p:spPr>
        <p:txBody>
          <a:bodyPr/>
          <a:lstStyle/>
          <a:p>
            <a:r>
              <a:rPr lang="en-US" dirty="0" smtClean="0"/>
              <a:t>VMware Support Policy</a:t>
            </a:r>
            <a:endParaRPr lang="en-US" dirty="0"/>
          </a:p>
        </p:txBody>
      </p:sp>
      <p:sp>
        <p:nvSpPr>
          <p:cNvPr id="3" name="Text Placeholder 2"/>
          <p:cNvSpPr>
            <a:spLocks noGrp="1"/>
          </p:cNvSpPr>
          <p:nvPr>
            <p:ph sz="half" idx="2"/>
          </p:nvPr>
        </p:nvSpPr>
        <p:spPr/>
        <p:txBody>
          <a:bodyPr/>
          <a:lstStyle/>
          <a:p>
            <a:r>
              <a:rPr lang="en-US" dirty="0" smtClean="0"/>
              <a:t>Guest Clustering on top of VMware has additional considerations </a:t>
            </a:r>
          </a:p>
          <a:p>
            <a:r>
              <a:rPr lang="en-US" dirty="0" smtClean="0"/>
              <a:t>See VMware’s guide: </a:t>
            </a:r>
            <a:r>
              <a:rPr lang="en-US" sz="2000" dirty="0">
                <a:hlinkClick r:id="rId2"/>
              </a:rPr>
              <a:t>http://</a:t>
            </a:r>
            <a:r>
              <a:rPr lang="en-US" sz="2000" dirty="0" smtClean="0">
                <a:hlinkClick r:id="rId2"/>
              </a:rPr>
              <a:t>www.vmware.com/pdf/vsphere4/r41/vsp_41_mscs.pdf</a:t>
            </a:r>
            <a:endParaRPr lang="en-US" sz="2000" dirty="0"/>
          </a:p>
        </p:txBody>
      </p:sp>
      <p:sp>
        <p:nvSpPr>
          <p:cNvPr id="8" name="Text Placeholder 7"/>
          <p:cNvSpPr>
            <a:spLocks noGrp="1"/>
          </p:cNvSpPr>
          <p:nvPr>
            <p:ph type="body" sz="quarter" idx="3"/>
          </p:nvPr>
        </p:nvSpPr>
        <p:spPr>
          <a:xfrm>
            <a:off x="6181725" y="1411553"/>
            <a:ext cx="5486400" cy="346249"/>
          </a:xfrm>
        </p:spPr>
        <p:txBody>
          <a:bodyPr/>
          <a:lstStyle/>
          <a:p>
            <a:r>
              <a:rPr lang="en-US" dirty="0" smtClean="0"/>
              <a:t>Microsoft Support Policy</a:t>
            </a:r>
            <a:endParaRPr lang="en-US" dirty="0"/>
          </a:p>
        </p:txBody>
      </p:sp>
      <p:sp>
        <p:nvSpPr>
          <p:cNvPr id="6" name="Content Placeholder 5"/>
          <p:cNvSpPr>
            <a:spLocks noGrp="1"/>
          </p:cNvSpPr>
          <p:nvPr>
            <p:ph sz="quarter" idx="4"/>
          </p:nvPr>
        </p:nvSpPr>
        <p:spPr>
          <a:xfrm>
            <a:off x="6181725" y="2133600"/>
            <a:ext cx="5486400" cy="1580433"/>
          </a:xfrm>
        </p:spPr>
        <p:txBody>
          <a:bodyPr/>
          <a:lstStyle/>
          <a:p>
            <a:r>
              <a:rPr lang="en-US" dirty="0" smtClean="0"/>
              <a:t>Solution must still be </a:t>
            </a:r>
            <a:r>
              <a:rPr lang="en-US" dirty="0" err="1" smtClean="0"/>
              <a:t>logo’d</a:t>
            </a:r>
            <a:r>
              <a:rPr lang="en-US" dirty="0" smtClean="0"/>
              <a:t> or pass Validate</a:t>
            </a:r>
          </a:p>
          <a:p>
            <a:r>
              <a:rPr lang="en-US" dirty="0" smtClean="0"/>
              <a:t>See </a:t>
            </a:r>
            <a:r>
              <a:rPr lang="en-US" dirty="0"/>
              <a:t>this </a:t>
            </a:r>
            <a:r>
              <a:rPr lang="en-US" dirty="0" smtClean="0"/>
              <a:t>blog for additional information:  </a:t>
            </a:r>
            <a:r>
              <a:rPr lang="en-US" sz="2000" dirty="0">
                <a:hlinkClick r:id="rId3"/>
              </a:rPr>
              <a:t>http://blogs.msdn.com/b/clustering/archive/2010/07/27/10042799.aspx</a:t>
            </a:r>
            <a:r>
              <a:rPr lang="en-US" sz="2000" dirty="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4637632"/>
              </p:ext>
            </p:extLst>
          </p:nvPr>
        </p:nvGraphicFramePr>
        <p:xfrm>
          <a:off x="6551612" y="3886200"/>
          <a:ext cx="5486400" cy="2880360"/>
        </p:xfrm>
        <a:graphic>
          <a:graphicData uri="http://schemas.openxmlformats.org/drawingml/2006/table">
            <a:tbl>
              <a:tblPr firstRow="1" firstCol="1" bandRow="1"/>
              <a:tblGrid>
                <a:gridCol w="1600200"/>
                <a:gridCol w="838200"/>
                <a:gridCol w="1524000"/>
                <a:gridCol w="1524000"/>
              </a:tblGrid>
              <a:tr h="533400">
                <a:tc>
                  <a:txBody>
                    <a:bodyPr/>
                    <a:lstStyle/>
                    <a:p>
                      <a:pPr marL="0" marR="0">
                        <a:spcBef>
                          <a:spcPts val="0"/>
                        </a:spcBef>
                        <a:spcAft>
                          <a:spcPts val="0"/>
                        </a:spcAft>
                      </a:pPr>
                      <a:r>
                        <a:rPr lang="en-US" sz="1400" b="1" dirty="0">
                          <a:solidFill>
                            <a:srgbClr val="FFFFFF"/>
                          </a:solidFill>
                          <a:effectLst/>
                          <a:latin typeface="Calibri"/>
                        </a:rPr>
                        <a:t> </a:t>
                      </a:r>
                      <a:endParaRPr lang="en-US" sz="1400" dirty="0">
                        <a:effectLst/>
                      </a:endParaRPr>
                    </a:p>
                  </a:txBody>
                  <a:tcPr marL="33338" marR="333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400" b="1">
                          <a:solidFill>
                            <a:srgbClr val="FFFFFF"/>
                          </a:solidFill>
                          <a:effectLst/>
                          <a:latin typeface="Calibri"/>
                        </a:rPr>
                        <a:t>ESX 3.5 or earlier</a:t>
                      </a:r>
                      <a:endParaRPr lang="en-US" sz="1400">
                        <a:effectLst/>
                      </a:endParaRPr>
                    </a:p>
                  </a:txBody>
                  <a:tcPr marL="33338" marR="333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400" b="1" dirty="0" err="1">
                          <a:solidFill>
                            <a:srgbClr val="FFFFFF"/>
                          </a:solidFill>
                          <a:effectLst/>
                          <a:latin typeface="Calibri"/>
                        </a:rPr>
                        <a:t>vSphere</a:t>
                      </a:r>
                      <a:r>
                        <a:rPr lang="en-US" sz="1400" b="1" dirty="0">
                          <a:solidFill>
                            <a:srgbClr val="FFFFFF"/>
                          </a:solidFill>
                          <a:effectLst/>
                          <a:latin typeface="Calibri"/>
                        </a:rPr>
                        <a:t> 4.0</a:t>
                      </a:r>
                      <a:endParaRPr lang="en-US" sz="1400" dirty="0">
                        <a:effectLst/>
                      </a:endParaRPr>
                    </a:p>
                  </a:txBody>
                  <a:tcPr marL="33338" marR="333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400" b="1">
                          <a:solidFill>
                            <a:srgbClr val="FFFFFF"/>
                          </a:solidFill>
                          <a:effectLst/>
                          <a:latin typeface="Calibri"/>
                        </a:rPr>
                        <a:t>vSphere 4.1</a:t>
                      </a:r>
                      <a:endParaRPr lang="en-US" sz="1400">
                        <a:effectLst/>
                      </a:endParaRPr>
                    </a:p>
                  </a:txBody>
                  <a:tcPr marL="33338" marR="333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404495">
                <a:tc>
                  <a:txBody>
                    <a:bodyPr/>
                    <a:lstStyle/>
                    <a:p>
                      <a:pPr marL="0" marR="0">
                        <a:spcBef>
                          <a:spcPts val="0"/>
                        </a:spcBef>
                        <a:spcAft>
                          <a:spcPts val="0"/>
                        </a:spcAft>
                      </a:pPr>
                      <a:r>
                        <a:rPr lang="en-US" sz="1400" b="1">
                          <a:solidFill>
                            <a:srgbClr val="FFFFFF"/>
                          </a:solidFill>
                          <a:effectLst/>
                          <a:latin typeface="Calibri"/>
                        </a:rPr>
                        <a:t>Windows NT Server 4.0</a:t>
                      </a:r>
                      <a:endParaRPr lang="en-US" sz="1400">
                        <a:effectLst/>
                      </a:endParaRPr>
                    </a:p>
                  </a:txBody>
                  <a:tcPr marL="33338" marR="3333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400" dirty="0">
                          <a:solidFill>
                            <a:schemeClr val="bg1"/>
                          </a:solidFill>
                          <a:effectLst/>
                          <a:latin typeface="Calibri"/>
                        </a:rPr>
                        <a:t>No</a:t>
                      </a:r>
                      <a:endParaRPr lang="en-US" sz="1400" dirty="0">
                        <a:solidFill>
                          <a:schemeClr val="bg1"/>
                        </a:solidFill>
                        <a:effectLst/>
                      </a:endParaRPr>
                    </a:p>
                  </a:txBody>
                  <a:tcPr marL="33338" marR="3333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spcBef>
                          <a:spcPts val="0"/>
                        </a:spcBef>
                        <a:spcAft>
                          <a:spcPts val="0"/>
                        </a:spcAft>
                      </a:pPr>
                      <a:r>
                        <a:rPr lang="en-US" sz="1400" dirty="0">
                          <a:solidFill>
                            <a:schemeClr val="bg1"/>
                          </a:solidFill>
                          <a:effectLst/>
                          <a:latin typeface="Calibri"/>
                        </a:rPr>
                        <a:t>No</a:t>
                      </a:r>
                      <a:endParaRPr lang="en-US" sz="1400" dirty="0">
                        <a:solidFill>
                          <a:schemeClr val="bg1"/>
                        </a:solidFill>
                        <a:effectLst/>
                      </a:endParaRPr>
                    </a:p>
                  </a:txBody>
                  <a:tcPr marL="33338" marR="333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spcBef>
                          <a:spcPts val="0"/>
                        </a:spcBef>
                        <a:spcAft>
                          <a:spcPts val="0"/>
                        </a:spcAft>
                      </a:pPr>
                      <a:r>
                        <a:rPr lang="en-US" sz="1400">
                          <a:solidFill>
                            <a:schemeClr val="bg1"/>
                          </a:solidFill>
                          <a:effectLst/>
                          <a:latin typeface="Calibri"/>
                        </a:rPr>
                        <a:t>No</a:t>
                      </a:r>
                      <a:endParaRPr lang="en-US" sz="1400">
                        <a:solidFill>
                          <a:schemeClr val="bg1"/>
                        </a:solidFill>
                        <a:effectLst/>
                      </a:endParaRPr>
                    </a:p>
                  </a:txBody>
                  <a:tcPr marL="33338" marR="333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404495">
                <a:tc>
                  <a:txBody>
                    <a:bodyPr/>
                    <a:lstStyle/>
                    <a:p>
                      <a:pPr marL="0" marR="0">
                        <a:spcBef>
                          <a:spcPts val="0"/>
                        </a:spcBef>
                        <a:spcAft>
                          <a:spcPts val="0"/>
                        </a:spcAft>
                      </a:pPr>
                      <a:r>
                        <a:rPr lang="en-US" sz="1400" b="1">
                          <a:solidFill>
                            <a:srgbClr val="FFFFFF"/>
                          </a:solidFill>
                          <a:effectLst/>
                          <a:latin typeface="Calibri"/>
                        </a:rPr>
                        <a:t>Windows 2000 Server</a:t>
                      </a:r>
                      <a:endParaRPr lang="en-US" sz="1400">
                        <a:effectLst/>
                      </a:endParaRPr>
                    </a:p>
                  </a:txBody>
                  <a:tcPr marL="33338" marR="3333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400" dirty="0">
                          <a:solidFill>
                            <a:schemeClr val="bg1"/>
                          </a:solidFill>
                          <a:effectLst/>
                          <a:latin typeface="Calibri"/>
                        </a:rPr>
                        <a:t>No</a:t>
                      </a:r>
                      <a:endParaRPr lang="en-US" sz="1400" dirty="0">
                        <a:solidFill>
                          <a:schemeClr val="bg1"/>
                        </a:solidFill>
                        <a:effectLst/>
                      </a:endParaRPr>
                    </a:p>
                  </a:txBody>
                  <a:tcPr marL="33338" marR="3333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spcBef>
                          <a:spcPts val="0"/>
                        </a:spcBef>
                        <a:spcAft>
                          <a:spcPts val="0"/>
                        </a:spcAft>
                      </a:pPr>
                      <a:r>
                        <a:rPr lang="en-US" sz="1400" dirty="0">
                          <a:solidFill>
                            <a:schemeClr val="bg1"/>
                          </a:solidFill>
                          <a:effectLst/>
                          <a:latin typeface="Calibri"/>
                        </a:rPr>
                        <a:t>No</a:t>
                      </a:r>
                      <a:endParaRPr lang="en-US" sz="1400" dirty="0">
                        <a:solidFill>
                          <a:schemeClr val="bg1"/>
                        </a:solidFill>
                        <a:effectLst/>
                      </a:endParaRPr>
                    </a:p>
                  </a:txBody>
                  <a:tcPr marL="33338" marR="333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spcBef>
                          <a:spcPts val="0"/>
                        </a:spcBef>
                        <a:spcAft>
                          <a:spcPts val="0"/>
                        </a:spcAft>
                      </a:pPr>
                      <a:r>
                        <a:rPr lang="en-US" sz="1400">
                          <a:solidFill>
                            <a:schemeClr val="bg1"/>
                          </a:solidFill>
                          <a:effectLst/>
                          <a:latin typeface="Calibri"/>
                        </a:rPr>
                        <a:t>No</a:t>
                      </a:r>
                      <a:endParaRPr lang="en-US" sz="1400">
                        <a:solidFill>
                          <a:schemeClr val="bg1"/>
                        </a:solidFill>
                        <a:effectLst/>
                      </a:endParaRPr>
                    </a:p>
                  </a:txBody>
                  <a:tcPr marL="33338" marR="333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404495">
                <a:tc>
                  <a:txBody>
                    <a:bodyPr/>
                    <a:lstStyle/>
                    <a:p>
                      <a:pPr marL="0" marR="0">
                        <a:spcBef>
                          <a:spcPts val="0"/>
                        </a:spcBef>
                        <a:spcAft>
                          <a:spcPts val="0"/>
                        </a:spcAft>
                      </a:pPr>
                      <a:r>
                        <a:rPr lang="en-US" sz="1400" b="1">
                          <a:solidFill>
                            <a:srgbClr val="FFFFFF"/>
                          </a:solidFill>
                          <a:effectLst/>
                          <a:latin typeface="Calibri"/>
                        </a:rPr>
                        <a:t>Windows Server 2003</a:t>
                      </a:r>
                      <a:endParaRPr lang="en-US" sz="1400">
                        <a:effectLst/>
                      </a:endParaRPr>
                    </a:p>
                  </a:txBody>
                  <a:tcPr marL="33338" marR="3333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400">
                          <a:solidFill>
                            <a:schemeClr val="bg1"/>
                          </a:solidFill>
                          <a:effectLst/>
                          <a:latin typeface="Calibri"/>
                        </a:rPr>
                        <a:t>No</a:t>
                      </a:r>
                      <a:endParaRPr lang="en-US" sz="1400">
                        <a:solidFill>
                          <a:schemeClr val="bg1"/>
                        </a:solidFill>
                        <a:effectLst/>
                      </a:endParaRPr>
                    </a:p>
                  </a:txBody>
                  <a:tcPr marL="33338" marR="3333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spcBef>
                          <a:spcPts val="0"/>
                        </a:spcBef>
                        <a:spcAft>
                          <a:spcPts val="0"/>
                        </a:spcAft>
                      </a:pPr>
                      <a:r>
                        <a:rPr lang="en-US" sz="1400" dirty="0">
                          <a:solidFill>
                            <a:schemeClr val="bg1"/>
                          </a:solidFill>
                          <a:effectLst/>
                          <a:latin typeface="Calibri"/>
                        </a:rPr>
                        <a:t>Yes  </a:t>
                      </a:r>
                      <a:r>
                        <a:rPr lang="en-US" sz="1400" i="1" dirty="0">
                          <a:solidFill>
                            <a:schemeClr val="bg1"/>
                          </a:solidFill>
                          <a:effectLst/>
                          <a:latin typeface="Calibri"/>
                        </a:rPr>
                        <a:t>(limited hardware configurations)</a:t>
                      </a:r>
                      <a:endParaRPr lang="en-US" sz="1400" dirty="0">
                        <a:solidFill>
                          <a:schemeClr val="bg1"/>
                        </a:solidFill>
                        <a:effectLst/>
                      </a:endParaRPr>
                    </a:p>
                  </a:txBody>
                  <a:tcPr marL="33338" marR="333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spcBef>
                          <a:spcPts val="0"/>
                        </a:spcBef>
                        <a:spcAft>
                          <a:spcPts val="0"/>
                        </a:spcAft>
                      </a:pPr>
                      <a:r>
                        <a:rPr lang="en-US" sz="1400">
                          <a:solidFill>
                            <a:schemeClr val="bg1"/>
                          </a:solidFill>
                          <a:effectLst/>
                          <a:latin typeface="Calibri"/>
                        </a:rPr>
                        <a:t>No</a:t>
                      </a:r>
                      <a:endParaRPr lang="en-US" sz="1400">
                        <a:solidFill>
                          <a:schemeClr val="bg1"/>
                        </a:solidFill>
                        <a:effectLst/>
                      </a:endParaRPr>
                    </a:p>
                  </a:txBody>
                  <a:tcPr marL="33338" marR="333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404495">
                <a:tc>
                  <a:txBody>
                    <a:bodyPr/>
                    <a:lstStyle/>
                    <a:p>
                      <a:pPr marL="0" marR="0">
                        <a:spcBef>
                          <a:spcPts val="0"/>
                        </a:spcBef>
                        <a:spcAft>
                          <a:spcPts val="0"/>
                        </a:spcAft>
                      </a:pPr>
                      <a:r>
                        <a:rPr lang="en-US" sz="1400" b="1">
                          <a:solidFill>
                            <a:srgbClr val="FFFFFF"/>
                          </a:solidFill>
                          <a:effectLst/>
                          <a:latin typeface="Calibri"/>
                        </a:rPr>
                        <a:t>Windows Server 2008</a:t>
                      </a:r>
                      <a:endParaRPr lang="en-US" sz="1400">
                        <a:effectLst/>
                      </a:endParaRPr>
                    </a:p>
                  </a:txBody>
                  <a:tcPr marL="33338" marR="3333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400">
                          <a:solidFill>
                            <a:schemeClr val="bg1"/>
                          </a:solidFill>
                          <a:effectLst/>
                          <a:latin typeface="Calibri"/>
                        </a:rPr>
                        <a:t>No</a:t>
                      </a:r>
                      <a:endParaRPr lang="en-US" sz="1400">
                        <a:solidFill>
                          <a:schemeClr val="bg1"/>
                        </a:solidFill>
                        <a:effectLst/>
                      </a:endParaRPr>
                    </a:p>
                  </a:txBody>
                  <a:tcPr marL="33338" marR="3333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spcBef>
                          <a:spcPts val="0"/>
                        </a:spcBef>
                        <a:spcAft>
                          <a:spcPts val="0"/>
                        </a:spcAft>
                      </a:pPr>
                      <a:r>
                        <a:rPr lang="en-US" sz="1400" dirty="0">
                          <a:solidFill>
                            <a:schemeClr val="bg1"/>
                          </a:solidFill>
                          <a:effectLst/>
                          <a:latin typeface="Calibri"/>
                        </a:rPr>
                        <a:t>Yes  </a:t>
                      </a:r>
                      <a:r>
                        <a:rPr lang="en-US" sz="1400" i="1" dirty="0" smtClean="0">
                          <a:solidFill>
                            <a:schemeClr val="bg1"/>
                          </a:solidFill>
                          <a:effectLst/>
                          <a:latin typeface="Calibri"/>
                        </a:rPr>
                        <a:t>(See</a:t>
                      </a:r>
                      <a:r>
                        <a:rPr lang="en-US" sz="1400" i="1" baseline="0" dirty="0" smtClean="0">
                          <a:solidFill>
                            <a:schemeClr val="bg1"/>
                          </a:solidFill>
                          <a:effectLst/>
                          <a:latin typeface="Calibri"/>
                        </a:rPr>
                        <a:t> VMware restrictions</a:t>
                      </a:r>
                      <a:r>
                        <a:rPr lang="en-US" sz="1400" i="1" dirty="0" smtClean="0">
                          <a:solidFill>
                            <a:schemeClr val="bg1"/>
                          </a:solidFill>
                          <a:effectLst/>
                          <a:latin typeface="Calibri"/>
                        </a:rPr>
                        <a:t>)</a:t>
                      </a:r>
                      <a:endParaRPr lang="en-US" sz="1400" dirty="0">
                        <a:solidFill>
                          <a:schemeClr val="bg1"/>
                        </a:solidFill>
                        <a:effectLst/>
                      </a:endParaRPr>
                    </a:p>
                  </a:txBody>
                  <a:tcPr marL="33338" marR="333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spcBef>
                          <a:spcPts val="0"/>
                        </a:spcBef>
                        <a:spcAft>
                          <a:spcPts val="0"/>
                        </a:spcAft>
                      </a:pPr>
                      <a:r>
                        <a:rPr lang="en-US" sz="1400" dirty="0">
                          <a:solidFill>
                            <a:schemeClr val="bg1"/>
                          </a:solidFill>
                          <a:effectLst/>
                          <a:latin typeface="Calibri"/>
                        </a:rPr>
                        <a:t>Yes  </a:t>
                      </a:r>
                      <a:r>
                        <a:rPr lang="en-US" sz="1400" i="1" dirty="0" smtClean="0">
                          <a:solidFill>
                            <a:schemeClr val="bg1"/>
                          </a:solidFill>
                          <a:effectLst/>
                          <a:latin typeface="Calibri"/>
                        </a:rPr>
                        <a:t>(See</a:t>
                      </a:r>
                      <a:r>
                        <a:rPr lang="en-US" sz="1400" i="1" baseline="0" dirty="0" smtClean="0">
                          <a:solidFill>
                            <a:schemeClr val="bg1"/>
                          </a:solidFill>
                          <a:effectLst/>
                          <a:latin typeface="Calibri"/>
                        </a:rPr>
                        <a:t> VMware restrictions</a:t>
                      </a:r>
                      <a:r>
                        <a:rPr lang="en-US" sz="1400" i="1" dirty="0" smtClean="0">
                          <a:solidFill>
                            <a:schemeClr val="bg1"/>
                          </a:solidFill>
                          <a:effectLst/>
                          <a:latin typeface="Calibri"/>
                        </a:rPr>
                        <a:t>)</a:t>
                      </a:r>
                      <a:endParaRPr lang="en-US" sz="1400" dirty="0">
                        <a:solidFill>
                          <a:schemeClr val="bg1"/>
                        </a:solidFill>
                        <a:effectLst/>
                      </a:endParaRPr>
                    </a:p>
                  </a:txBody>
                  <a:tcPr marL="33338" marR="333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404495">
                <a:tc>
                  <a:txBody>
                    <a:bodyPr/>
                    <a:lstStyle/>
                    <a:p>
                      <a:pPr marL="0" marR="0">
                        <a:spcBef>
                          <a:spcPts val="0"/>
                        </a:spcBef>
                        <a:spcAft>
                          <a:spcPts val="0"/>
                        </a:spcAft>
                      </a:pPr>
                      <a:r>
                        <a:rPr lang="en-US" sz="1400" b="1">
                          <a:solidFill>
                            <a:srgbClr val="FFFFFF"/>
                          </a:solidFill>
                          <a:effectLst/>
                          <a:latin typeface="Calibri"/>
                        </a:rPr>
                        <a:t>Windows Server 2008 R2</a:t>
                      </a:r>
                      <a:endParaRPr lang="en-US" sz="1400">
                        <a:effectLst/>
                      </a:endParaRPr>
                    </a:p>
                  </a:txBody>
                  <a:tcPr marL="33338" marR="3333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400">
                          <a:solidFill>
                            <a:schemeClr val="bg1"/>
                          </a:solidFill>
                          <a:effectLst/>
                          <a:latin typeface="Calibri"/>
                        </a:rPr>
                        <a:t>No</a:t>
                      </a:r>
                      <a:endParaRPr lang="en-US" sz="1400">
                        <a:solidFill>
                          <a:schemeClr val="bg1"/>
                        </a:solidFill>
                        <a:effectLst/>
                      </a:endParaRPr>
                    </a:p>
                  </a:txBody>
                  <a:tcPr marL="33338" marR="3333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spcBef>
                          <a:spcPts val="0"/>
                        </a:spcBef>
                        <a:spcAft>
                          <a:spcPts val="0"/>
                        </a:spcAft>
                      </a:pPr>
                      <a:r>
                        <a:rPr lang="en-US" sz="1400" dirty="0">
                          <a:solidFill>
                            <a:schemeClr val="bg1"/>
                          </a:solidFill>
                          <a:effectLst/>
                          <a:latin typeface="Calibri"/>
                        </a:rPr>
                        <a:t>Yes  </a:t>
                      </a:r>
                      <a:r>
                        <a:rPr lang="en-US" sz="1400" i="1" dirty="0" smtClean="0">
                          <a:solidFill>
                            <a:schemeClr val="bg1"/>
                          </a:solidFill>
                          <a:effectLst/>
                          <a:latin typeface="Calibri"/>
                        </a:rPr>
                        <a:t>(See</a:t>
                      </a:r>
                      <a:r>
                        <a:rPr lang="en-US" sz="1400" i="1" baseline="0" dirty="0" smtClean="0">
                          <a:solidFill>
                            <a:schemeClr val="bg1"/>
                          </a:solidFill>
                          <a:effectLst/>
                          <a:latin typeface="Calibri"/>
                        </a:rPr>
                        <a:t> VMware restrictions</a:t>
                      </a:r>
                      <a:r>
                        <a:rPr lang="en-US" sz="1400" i="1" dirty="0" smtClean="0">
                          <a:solidFill>
                            <a:schemeClr val="bg1"/>
                          </a:solidFill>
                          <a:effectLst/>
                          <a:latin typeface="Calibri"/>
                        </a:rPr>
                        <a:t>)</a:t>
                      </a:r>
                      <a:endParaRPr lang="en-US" sz="1400" dirty="0">
                        <a:solidFill>
                          <a:schemeClr val="bg1"/>
                        </a:solidFill>
                        <a:effectLst/>
                      </a:endParaRPr>
                    </a:p>
                  </a:txBody>
                  <a:tcPr marL="33338" marR="333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spcBef>
                          <a:spcPts val="0"/>
                        </a:spcBef>
                        <a:spcAft>
                          <a:spcPts val="0"/>
                        </a:spcAft>
                      </a:pPr>
                      <a:r>
                        <a:rPr lang="en-US" sz="1400" dirty="0">
                          <a:solidFill>
                            <a:schemeClr val="bg1"/>
                          </a:solidFill>
                          <a:effectLst/>
                          <a:latin typeface="Calibri"/>
                        </a:rPr>
                        <a:t>Yes  </a:t>
                      </a:r>
                      <a:r>
                        <a:rPr lang="en-US" sz="1400" i="1" dirty="0" smtClean="0">
                          <a:solidFill>
                            <a:schemeClr val="bg1"/>
                          </a:solidFill>
                          <a:effectLst/>
                          <a:latin typeface="Calibri"/>
                        </a:rPr>
                        <a:t>(See</a:t>
                      </a:r>
                      <a:r>
                        <a:rPr lang="en-US" sz="1400" i="1" baseline="0" dirty="0" smtClean="0">
                          <a:solidFill>
                            <a:schemeClr val="bg1"/>
                          </a:solidFill>
                          <a:effectLst/>
                          <a:latin typeface="Calibri"/>
                        </a:rPr>
                        <a:t> VMware restrictions</a:t>
                      </a:r>
                      <a:r>
                        <a:rPr lang="en-US" sz="1400" i="1" dirty="0" smtClean="0">
                          <a:solidFill>
                            <a:schemeClr val="bg1"/>
                          </a:solidFill>
                          <a:effectLst/>
                          <a:latin typeface="Calibri"/>
                        </a:rPr>
                        <a:t>)</a:t>
                      </a:r>
                      <a:endParaRPr lang="en-US" sz="1400" dirty="0">
                        <a:solidFill>
                          <a:schemeClr val="bg1"/>
                        </a:solidFill>
                        <a:effectLst/>
                      </a:endParaRPr>
                    </a:p>
                  </a:txBody>
                  <a:tcPr marL="33338" marR="333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bl>
          </a:graphicData>
        </a:graphic>
      </p:graphicFrame>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80" y="3962400"/>
            <a:ext cx="577721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44033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Planning for Workloads in a Guest Cluster</a:t>
            </a:r>
            <a:endParaRPr lang="en-US" dirty="0"/>
          </a:p>
        </p:txBody>
      </p:sp>
      <p:sp>
        <p:nvSpPr>
          <p:cNvPr id="3" name="Content Placeholder 2"/>
          <p:cNvSpPr>
            <a:spLocks noGrp="1"/>
          </p:cNvSpPr>
          <p:nvPr>
            <p:ph type="body" sz="quarter" idx="10"/>
          </p:nvPr>
        </p:nvSpPr>
        <p:spPr>
          <a:xfrm>
            <a:off x="519112" y="1447799"/>
            <a:ext cx="11149013" cy="4942892"/>
          </a:xfrm>
        </p:spPr>
        <p:txBody>
          <a:bodyPr/>
          <a:lstStyle/>
          <a:p>
            <a:r>
              <a:rPr lang="en-US" sz="2400" dirty="0" smtClean="0"/>
              <a:t>SQL</a:t>
            </a:r>
          </a:p>
          <a:p>
            <a:pPr lvl="1"/>
            <a:r>
              <a:rPr lang="en-US" sz="2000" dirty="0" smtClean="0"/>
              <a:t>Host and guest clustering supported for SQL 2005 and 2008</a:t>
            </a:r>
          </a:p>
          <a:p>
            <a:pPr lvl="1"/>
            <a:r>
              <a:rPr lang="en-US" sz="2000" dirty="0" smtClean="0"/>
              <a:t>Supports guest live and quick migration</a:t>
            </a:r>
          </a:p>
          <a:p>
            <a:pPr lvl="1"/>
            <a:r>
              <a:rPr lang="en-US" sz="2000" dirty="0" smtClean="0"/>
              <a:t>Support policy: </a:t>
            </a:r>
            <a:r>
              <a:rPr lang="en-US" sz="2000" dirty="0" smtClean="0">
                <a:hlinkClick r:id="rId2"/>
              </a:rPr>
              <a:t>http://support.microsoft.com/?id=956893</a:t>
            </a:r>
            <a:r>
              <a:rPr lang="en-US" sz="2000" dirty="0" smtClean="0"/>
              <a:t> </a:t>
            </a:r>
          </a:p>
          <a:p>
            <a:r>
              <a:rPr lang="en-US" sz="2400" dirty="0" smtClean="0"/>
              <a:t>File Server</a:t>
            </a:r>
          </a:p>
          <a:p>
            <a:pPr lvl="1"/>
            <a:r>
              <a:rPr lang="en-US" sz="2000" dirty="0" smtClean="0"/>
              <a:t>Fully Supported</a:t>
            </a:r>
          </a:p>
          <a:p>
            <a:pPr lvl="1"/>
            <a:r>
              <a:rPr lang="en-US" sz="2000" dirty="0" smtClean="0"/>
              <a:t>Live migration is a great solution for moving the file server to a different physical system without breaking client TCP/IP connections</a:t>
            </a:r>
          </a:p>
          <a:p>
            <a:r>
              <a:rPr lang="en-US" sz="2400" dirty="0" smtClean="0"/>
              <a:t>Exchange</a:t>
            </a:r>
          </a:p>
          <a:p>
            <a:pPr lvl="1"/>
            <a:r>
              <a:rPr lang="en-US" sz="2000" dirty="0" smtClean="0"/>
              <a:t>Exchange 2007 SP1 HA solutions are supported for guest clustering </a:t>
            </a:r>
          </a:p>
          <a:p>
            <a:pPr lvl="1"/>
            <a:r>
              <a:rPr lang="en-US" sz="2000" dirty="0" smtClean="0"/>
              <a:t>Does not support mixing Guest and Host Clustering</a:t>
            </a:r>
          </a:p>
          <a:p>
            <a:pPr lvl="1"/>
            <a:r>
              <a:rPr lang="en-US" sz="2000" dirty="0" smtClean="0"/>
              <a:t>Does not support mobile VMs</a:t>
            </a:r>
          </a:p>
          <a:p>
            <a:pPr lvl="1"/>
            <a:r>
              <a:rPr lang="en-US" sz="2000" dirty="0" smtClean="0"/>
              <a:t>Support Policy: </a:t>
            </a:r>
            <a:r>
              <a:rPr lang="en-US" sz="2000" dirty="0" smtClean="0">
                <a:hlinkClick r:id="rId3"/>
              </a:rPr>
              <a:t>http://technet.microsoft.com/en-us/library/cc794548.aspx</a:t>
            </a:r>
            <a:endParaRPr lang="en-US" sz="2000" dirty="0" smtClean="0"/>
          </a:p>
          <a:p>
            <a:r>
              <a:rPr lang="en-US" sz="2400" dirty="0" smtClean="0"/>
              <a:t>Other Server Products: </a:t>
            </a:r>
            <a:r>
              <a:rPr lang="en-US" sz="2400" dirty="0" smtClean="0">
                <a:hlinkClick r:id="rId4"/>
              </a:rPr>
              <a:t>http://support.microsoft.com/kb/957006</a:t>
            </a:r>
            <a:r>
              <a:rPr lang="en-US" sz="2400" dirty="0" smtClean="0"/>
              <a:t> </a:t>
            </a:r>
            <a:endParaRPr lang="en-US" sz="2400" dirty="0"/>
          </a:p>
        </p:txBody>
      </p:sp>
    </p:spTree>
    <p:extLst>
      <p:ext uri="{BB962C8B-B14F-4D97-AF65-F5344CB8AC3E}">
        <p14:creationId xmlns:p14="http://schemas.microsoft.com/office/powerpoint/2010/main" val="108018837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Configuring </a:t>
            </a:r>
            <a:r>
              <a:rPr lang="en-US" dirty="0"/>
              <a:t>a highly available VM</a:t>
            </a:r>
          </a:p>
        </p:txBody>
      </p:sp>
    </p:spTree>
    <p:extLst>
      <p:ext uri="{BB962C8B-B14F-4D97-AF65-F5344CB8AC3E}">
        <p14:creationId xmlns:p14="http://schemas.microsoft.com/office/powerpoint/2010/main" val="44132140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Validate </a:t>
            </a:r>
            <a:r>
              <a:rPr lang="en-US" dirty="0"/>
              <a:t>and Support Policies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0" y="5374659"/>
            <a:ext cx="4512839" cy="1085460"/>
          </a:xfrm>
          <a:prstGeom prst="rect">
            <a:avLst/>
          </a:prstGeom>
        </p:spPr>
      </p:pic>
    </p:spTree>
    <p:extLst>
      <p:ext uri="{BB962C8B-B14F-4D97-AF65-F5344CB8AC3E}">
        <p14:creationId xmlns:p14="http://schemas.microsoft.com/office/powerpoint/2010/main" val="115016456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Failover Cluster Support Policy</a:t>
            </a:r>
            <a:endParaRPr lang="en-US" dirty="0"/>
          </a:p>
        </p:txBody>
      </p:sp>
      <p:sp>
        <p:nvSpPr>
          <p:cNvPr id="3" name="Content Placeholder 2"/>
          <p:cNvSpPr>
            <a:spLocks noGrp="1"/>
          </p:cNvSpPr>
          <p:nvPr>
            <p:ph idx="1"/>
          </p:nvPr>
        </p:nvSpPr>
        <p:spPr>
          <a:xfrm>
            <a:off x="507868" y="1131532"/>
            <a:ext cx="11274663" cy="5098319"/>
          </a:xfrm>
        </p:spPr>
        <p:txBody>
          <a:bodyPr>
            <a:normAutofit lnSpcReduction="10000"/>
          </a:bodyPr>
          <a:lstStyle/>
          <a:p>
            <a:r>
              <a:rPr lang="en-US" sz="2800" dirty="0" smtClean="0"/>
              <a:t>Flexible cluster hardware support policy</a:t>
            </a:r>
          </a:p>
          <a:p>
            <a:r>
              <a:rPr lang="en-US" sz="2800" dirty="0" smtClean="0"/>
              <a:t>You can use </a:t>
            </a:r>
            <a:r>
              <a:rPr lang="en-US" sz="2800" b="1" dirty="0" smtClean="0">
                <a:solidFill>
                  <a:schemeClr val="accent4"/>
                </a:solidFill>
              </a:rPr>
              <a:t>any</a:t>
            </a:r>
            <a:r>
              <a:rPr lang="en-US" sz="2800" dirty="0" smtClean="0">
                <a:solidFill>
                  <a:schemeClr val="accent4"/>
                </a:solidFill>
              </a:rPr>
              <a:t> </a:t>
            </a:r>
            <a:r>
              <a:rPr lang="en-US" sz="2800" b="1" dirty="0" smtClean="0">
                <a:solidFill>
                  <a:schemeClr val="accent4"/>
                </a:solidFill>
              </a:rPr>
              <a:t>hardware configuration </a:t>
            </a:r>
            <a:r>
              <a:rPr lang="en-US" sz="2800" dirty="0" smtClean="0"/>
              <a:t>if</a:t>
            </a:r>
          </a:p>
          <a:p>
            <a:pPr marL="920750" lvl="1" indent="-457200">
              <a:buFont typeface="+mj-lt"/>
              <a:buAutoNum type="arabicPeriod"/>
            </a:pPr>
            <a:r>
              <a:rPr lang="en-US" sz="2400" dirty="0" smtClean="0"/>
              <a:t>Each component has a Windows Server 2008 R2 logo</a:t>
            </a:r>
          </a:p>
          <a:p>
            <a:pPr lvl="2"/>
            <a:r>
              <a:rPr lang="en-US" sz="2000" dirty="0" smtClean="0"/>
              <a:t>Servers, Storage, HBAs, MPIO, DSMs, etc…</a:t>
            </a:r>
          </a:p>
          <a:p>
            <a:pPr marL="920750" lvl="1" indent="-457200">
              <a:buFont typeface="+mj-lt"/>
              <a:buAutoNum type="arabicPeriod"/>
            </a:pPr>
            <a:r>
              <a:rPr lang="en-US" sz="2400" dirty="0" smtClean="0"/>
              <a:t>It passes Validate</a:t>
            </a:r>
          </a:p>
          <a:p>
            <a:r>
              <a:rPr lang="en-US" sz="2800" b="1" dirty="0" smtClean="0">
                <a:solidFill>
                  <a:schemeClr val="accent4"/>
                </a:solidFill>
              </a:rPr>
              <a:t>It’s that simple!</a:t>
            </a:r>
          </a:p>
          <a:p>
            <a:pPr lvl="1"/>
            <a:r>
              <a:rPr lang="en-US" sz="2400" dirty="0" smtClean="0"/>
              <a:t>Commodity hardware…   </a:t>
            </a:r>
            <a:r>
              <a:rPr lang="en-US" sz="2400" i="1" dirty="0" smtClean="0"/>
              <a:t>no special list of proprietary hardware</a:t>
            </a:r>
          </a:p>
          <a:p>
            <a:pPr lvl="1"/>
            <a:r>
              <a:rPr lang="en-US" sz="2400" dirty="0" smtClean="0"/>
              <a:t>Connect your Windows Server 2008 R2 </a:t>
            </a:r>
            <a:r>
              <a:rPr lang="en-US" sz="2400" dirty="0" err="1" smtClean="0"/>
              <a:t>logo’d</a:t>
            </a:r>
            <a:r>
              <a:rPr lang="en-US" sz="2400" dirty="0" smtClean="0"/>
              <a:t> hardware</a:t>
            </a:r>
          </a:p>
          <a:p>
            <a:pPr lvl="1"/>
            <a:r>
              <a:rPr lang="en-US" sz="2400" dirty="0" smtClean="0"/>
              <a:t>Pass every test in Validate</a:t>
            </a:r>
          </a:p>
          <a:p>
            <a:pPr lvl="2"/>
            <a:r>
              <a:rPr lang="en-US" sz="2000" dirty="0" smtClean="0"/>
              <a:t>It is now supported!</a:t>
            </a:r>
          </a:p>
          <a:p>
            <a:pPr lvl="1"/>
            <a:r>
              <a:rPr lang="en-US" sz="2400" dirty="0" smtClean="0"/>
              <a:t>If you make a change, just re-run Validate</a:t>
            </a:r>
          </a:p>
          <a:p>
            <a:endParaRPr lang="en-US" sz="900" dirty="0" smtClean="0"/>
          </a:p>
          <a:p>
            <a:pPr>
              <a:buNone/>
            </a:pPr>
            <a:endParaRPr lang="en-US" sz="900" dirty="0" smtClean="0"/>
          </a:p>
          <a:p>
            <a:endParaRPr lang="en-US" sz="900" dirty="0" smtClean="0"/>
          </a:p>
          <a:p>
            <a:r>
              <a:rPr lang="en-US" sz="2400" dirty="0" smtClean="0"/>
              <a:t>Details: </a:t>
            </a:r>
            <a:r>
              <a:rPr lang="en-US" sz="2400" u="sng" dirty="0" smtClean="0">
                <a:hlinkClick r:id="rId2"/>
              </a:rPr>
              <a:t>http://go.microsoft.com/fwlink/?LinkID=119949</a:t>
            </a:r>
            <a:endParaRPr lang="en-US" sz="2400" dirty="0"/>
          </a:p>
        </p:txBody>
      </p:sp>
      <p:pic>
        <p:nvPicPr>
          <p:cNvPr id="6" name="Picture 5" descr="WS08-Cert-border"/>
          <p:cNvPicPr/>
          <p:nvPr/>
        </p:nvPicPr>
        <p:blipFill>
          <a:blip r:embed="rId3"/>
          <a:srcRect/>
          <a:stretch>
            <a:fillRect/>
          </a:stretch>
        </p:blipFill>
        <p:spPr bwMode="auto">
          <a:xfrm>
            <a:off x="10666412" y="4343400"/>
            <a:ext cx="904875" cy="1314450"/>
          </a:xfrm>
          <a:prstGeom prst="rect">
            <a:avLst/>
          </a:prstGeom>
          <a:noFill/>
          <a:ln w="9525">
            <a:noFill/>
            <a:miter lim="800000"/>
            <a:headEnd/>
            <a:tailEnd/>
          </a:ln>
        </p:spPr>
      </p:pic>
    </p:spTree>
    <p:extLst>
      <p:ext uri="{BB962C8B-B14F-4D97-AF65-F5344CB8AC3E}">
        <p14:creationId xmlns:p14="http://schemas.microsoft.com/office/powerpoint/2010/main" val="403684294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Validating a Cluster</a:t>
            </a:r>
            <a:endParaRPr lang="en-US" dirty="0"/>
          </a:p>
        </p:txBody>
      </p:sp>
      <p:pic>
        <p:nvPicPr>
          <p:cNvPr id="4" name="Picture 3"/>
          <p:cNvPicPr>
            <a:picLocks noChangeAspect="1" noChangeArrowheads="1"/>
          </p:cNvPicPr>
          <p:nvPr/>
        </p:nvPicPr>
        <p:blipFill>
          <a:blip r:embed="rId3"/>
          <a:srcRect/>
          <a:stretch>
            <a:fillRect/>
          </a:stretch>
        </p:blipFill>
        <p:spPr bwMode="auto">
          <a:xfrm>
            <a:off x="6597764" y="3277789"/>
            <a:ext cx="5529082" cy="3333128"/>
          </a:xfrm>
          <a:prstGeom prst="ellipse">
            <a:avLst/>
          </a:prstGeom>
          <a:ln>
            <a:noFill/>
          </a:ln>
          <a:effectLst>
            <a:softEdge rad="112500"/>
          </a:effectLst>
        </p:spPr>
      </p:pic>
      <p:pic>
        <p:nvPicPr>
          <p:cNvPr id="5" name="Picture 2"/>
          <p:cNvPicPr>
            <a:picLocks noChangeAspect="1" noChangeArrowheads="1"/>
          </p:cNvPicPr>
          <p:nvPr/>
        </p:nvPicPr>
        <p:blipFill>
          <a:blip r:embed="rId4"/>
          <a:srcRect/>
          <a:stretch>
            <a:fillRect/>
          </a:stretch>
        </p:blipFill>
        <p:spPr bwMode="auto">
          <a:xfrm>
            <a:off x="7963965" y="206881"/>
            <a:ext cx="4023995" cy="2221009"/>
          </a:xfrm>
          <a:prstGeom prst="rect">
            <a:avLst/>
          </a:prstGeom>
          <a:noFill/>
          <a:ln w="9525">
            <a:noFill/>
            <a:miter lim="800000"/>
            <a:headEnd/>
            <a:tailEnd/>
          </a:ln>
          <a:effectLst/>
        </p:spPr>
      </p:pic>
      <p:sp>
        <p:nvSpPr>
          <p:cNvPr id="6" name="Text Placeholder 5"/>
          <p:cNvSpPr>
            <a:spLocks noGrp="1"/>
          </p:cNvSpPr>
          <p:nvPr>
            <p:ph type="body" sz="quarter" idx="10"/>
          </p:nvPr>
        </p:nvSpPr>
        <p:spPr>
          <a:xfrm>
            <a:off x="519113" y="1447799"/>
            <a:ext cx="7327900" cy="5527667"/>
          </a:xfrm>
        </p:spPr>
        <p:txBody>
          <a:bodyPr/>
          <a:lstStyle/>
          <a:p>
            <a:r>
              <a:rPr lang="en-US" sz="2400" dirty="0" smtClean="0"/>
              <a:t>Functional test tool built into the product that verifies interoperability</a:t>
            </a:r>
            <a:endParaRPr lang="en-US" sz="2400" dirty="0"/>
          </a:p>
          <a:p>
            <a:pPr lvl="0"/>
            <a:r>
              <a:rPr lang="en-US" sz="2400" dirty="0">
                <a:gradFill>
                  <a:gsLst>
                    <a:gs pos="0">
                      <a:srgbClr val="FFFFFF"/>
                    </a:gs>
                    <a:gs pos="86000">
                      <a:srgbClr val="FFFFFF"/>
                    </a:gs>
                  </a:gsLst>
                  <a:lin ang="5400000" scaled="0"/>
                </a:gradFill>
              </a:rPr>
              <a:t>Run during configuration or after deployment</a:t>
            </a:r>
          </a:p>
          <a:p>
            <a:pPr lvl="1"/>
            <a:r>
              <a:rPr lang="en-US" sz="2000" dirty="0">
                <a:gradFill>
                  <a:gsLst>
                    <a:gs pos="0">
                      <a:srgbClr val="FFFFFF"/>
                    </a:gs>
                    <a:gs pos="86000">
                      <a:srgbClr val="FFFFFF"/>
                    </a:gs>
                  </a:gsLst>
                  <a:lin ang="5400000" scaled="0"/>
                </a:gradFill>
              </a:rPr>
              <a:t>Best practices analyzed if run on configured </a:t>
            </a:r>
            <a:r>
              <a:rPr lang="en-US" sz="2000" dirty="0" smtClean="0">
                <a:gradFill>
                  <a:gsLst>
                    <a:gs pos="0">
                      <a:srgbClr val="FFFFFF"/>
                    </a:gs>
                    <a:gs pos="86000">
                      <a:srgbClr val="FFFFFF"/>
                    </a:gs>
                  </a:gsLst>
                  <a:lin ang="5400000" scaled="0"/>
                </a:gradFill>
              </a:rPr>
              <a:t>cluster</a:t>
            </a:r>
            <a:endParaRPr lang="en-US" sz="2400" dirty="0">
              <a:gradFill>
                <a:gsLst>
                  <a:gs pos="0">
                    <a:srgbClr val="FFFFFF"/>
                  </a:gs>
                  <a:gs pos="86000">
                    <a:srgbClr val="FFFFFF"/>
                  </a:gs>
                </a:gsLst>
                <a:lin ang="5400000" scaled="0"/>
              </a:gradFill>
            </a:endParaRPr>
          </a:p>
          <a:p>
            <a:pPr lvl="0"/>
            <a:r>
              <a:rPr lang="en-US" sz="2400" dirty="0">
                <a:gradFill>
                  <a:gsLst>
                    <a:gs pos="0">
                      <a:srgbClr val="FFFFFF"/>
                    </a:gs>
                    <a:gs pos="86000">
                      <a:srgbClr val="FFFFFF"/>
                    </a:gs>
                  </a:gsLst>
                  <a:lin ang="5400000" scaled="0"/>
                </a:gradFill>
              </a:rPr>
              <a:t>Series of end-to-end tests on all cluster components</a:t>
            </a:r>
          </a:p>
          <a:p>
            <a:pPr lvl="1"/>
            <a:r>
              <a:rPr lang="en-US" sz="2000" dirty="0">
                <a:gradFill>
                  <a:gsLst>
                    <a:gs pos="0">
                      <a:srgbClr val="FFFFFF"/>
                    </a:gs>
                    <a:gs pos="86000">
                      <a:srgbClr val="FFFFFF"/>
                    </a:gs>
                  </a:gsLst>
                  <a:lin ang="5400000" scaled="0"/>
                </a:gradFill>
              </a:rPr>
              <a:t>Configuration info for support and documentation</a:t>
            </a:r>
          </a:p>
          <a:p>
            <a:pPr lvl="1"/>
            <a:r>
              <a:rPr lang="en-US" sz="2000" dirty="0">
                <a:gradFill>
                  <a:gsLst>
                    <a:gs pos="0">
                      <a:srgbClr val="FFFFFF"/>
                    </a:gs>
                    <a:gs pos="86000">
                      <a:srgbClr val="FFFFFF"/>
                    </a:gs>
                  </a:gsLst>
                  <a:lin ang="5400000" scaled="0"/>
                </a:gradFill>
              </a:rPr>
              <a:t>Networking issues</a:t>
            </a:r>
          </a:p>
          <a:p>
            <a:pPr lvl="1"/>
            <a:r>
              <a:rPr lang="en-US" sz="2000" dirty="0">
                <a:gradFill>
                  <a:gsLst>
                    <a:gs pos="0">
                      <a:srgbClr val="FFFFFF"/>
                    </a:gs>
                    <a:gs pos="86000">
                      <a:srgbClr val="FFFFFF"/>
                    </a:gs>
                  </a:gsLst>
                  <a:lin ang="5400000" scaled="0"/>
                </a:gradFill>
              </a:rPr>
              <a:t>Troubleshoot in-production clusters</a:t>
            </a:r>
          </a:p>
          <a:p>
            <a:pPr lvl="0"/>
            <a:endParaRPr lang="en-US" sz="2400" dirty="0" smtClean="0">
              <a:gradFill>
                <a:gsLst>
                  <a:gs pos="0">
                    <a:srgbClr val="FFFFFF"/>
                  </a:gs>
                  <a:gs pos="86000">
                    <a:srgbClr val="FFFFFF"/>
                  </a:gs>
                </a:gsLst>
                <a:lin ang="5400000" scaled="0"/>
              </a:gradFill>
            </a:endParaRPr>
          </a:p>
          <a:p>
            <a:pPr lvl="0"/>
            <a:endParaRPr lang="en-US" sz="2400" dirty="0">
              <a:gradFill>
                <a:gsLst>
                  <a:gs pos="0">
                    <a:srgbClr val="FFFFFF"/>
                  </a:gs>
                  <a:gs pos="86000">
                    <a:srgbClr val="FFFFFF"/>
                  </a:gs>
                </a:gsLst>
                <a:lin ang="5400000" scaled="0"/>
              </a:gradFill>
            </a:endParaRPr>
          </a:p>
          <a:p>
            <a:pPr lvl="0"/>
            <a:endParaRPr lang="en-US" sz="2400" dirty="0">
              <a:gradFill>
                <a:gsLst>
                  <a:gs pos="0">
                    <a:srgbClr val="FFFFFF"/>
                  </a:gs>
                  <a:gs pos="86000">
                    <a:srgbClr val="FFFFFF"/>
                  </a:gs>
                </a:gsLst>
                <a:lin ang="5400000" scaled="0"/>
              </a:gradFill>
            </a:endParaRPr>
          </a:p>
          <a:p>
            <a:pPr lvl="0"/>
            <a:r>
              <a:rPr lang="en-US" sz="2400" dirty="0">
                <a:gradFill>
                  <a:gsLst>
                    <a:gs pos="0">
                      <a:srgbClr val="FFFFFF"/>
                    </a:gs>
                    <a:gs pos="86000">
                      <a:srgbClr val="FFFFFF"/>
                    </a:gs>
                  </a:gsLst>
                  <a:lin ang="5400000" scaled="0"/>
                </a:gradFill>
              </a:rPr>
              <a:t>More information </a:t>
            </a:r>
            <a:br>
              <a:rPr lang="en-US" sz="2400" dirty="0">
                <a:gradFill>
                  <a:gsLst>
                    <a:gs pos="0">
                      <a:srgbClr val="FFFFFF"/>
                    </a:gs>
                    <a:gs pos="86000">
                      <a:srgbClr val="FFFFFF"/>
                    </a:gs>
                  </a:gsLst>
                  <a:lin ang="5400000" scaled="0"/>
                </a:gradFill>
              </a:rPr>
            </a:br>
            <a:r>
              <a:rPr lang="en-US" sz="2400" dirty="0">
                <a:gradFill>
                  <a:gsLst>
                    <a:gs pos="0">
                      <a:srgbClr val="FFFFFF"/>
                    </a:gs>
                    <a:gs pos="86000">
                      <a:srgbClr val="FFFFFF"/>
                    </a:gs>
                  </a:gsLst>
                  <a:lin ang="5400000" scaled="0"/>
                </a:gradFill>
                <a:hlinkClick r:id="rId5"/>
              </a:rPr>
              <a:t>http://go.microsoft.com/fwlink/?</a:t>
            </a:r>
            <a:r>
              <a:rPr lang="en-US" sz="2400" dirty="0" smtClean="0">
                <a:gradFill>
                  <a:gsLst>
                    <a:gs pos="0">
                      <a:srgbClr val="FFFFFF"/>
                    </a:gs>
                    <a:gs pos="86000">
                      <a:srgbClr val="FFFFFF"/>
                    </a:gs>
                  </a:gsLst>
                  <a:lin ang="5400000" scaled="0"/>
                </a:gradFill>
                <a:hlinkClick r:id="rId5"/>
              </a:rPr>
              <a:t>LinkID=119949</a:t>
            </a:r>
            <a:endParaRPr lang="en-US" sz="2400" dirty="0" smtClean="0">
              <a:gradFill>
                <a:gsLst>
                  <a:gs pos="0">
                    <a:srgbClr val="FFFFFF"/>
                  </a:gs>
                  <a:gs pos="86000">
                    <a:srgbClr val="FFFFFF"/>
                  </a:gs>
                </a:gsLst>
                <a:lin ang="5400000" scaled="0"/>
              </a:gradFill>
            </a:endParaRPr>
          </a:p>
          <a:p>
            <a:pPr marL="0" lvl="0" indent="0">
              <a:buNone/>
            </a:pPr>
            <a:r>
              <a:rPr lang="en-US" sz="2400" dirty="0" smtClean="0">
                <a:gradFill>
                  <a:gsLst>
                    <a:gs pos="0">
                      <a:srgbClr val="FFFFFF"/>
                    </a:gs>
                    <a:gs pos="86000">
                      <a:srgbClr val="FFFFFF"/>
                    </a:gs>
                  </a:gsLst>
                  <a:lin ang="5400000" scaled="0"/>
                </a:gradFill>
              </a:rPr>
              <a:t> </a:t>
            </a:r>
            <a:endParaRPr lang="en-US" dirty="0"/>
          </a:p>
        </p:txBody>
      </p:sp>
    </p:spTree>
    <p:extLst>
      <p:ext uri="{BB962C8B-B14F-4D97-AF65-F5344CB8AC3E}">
        <p14:creationId xmlns:p14="http://schemas.microsoft.com/office/powerpoint/2010/main" val="104877381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Cluster </a:t>
            </a:r>
            <a:r>
              <a:rPr lang="en-US" dirty="0"/>
              <a:t>Validation</a:t>
            </a:r>
          </a:p>
        </p:txBody>
      </p:sp>
    </p:spTree>
    <p:extLst>
      <p:ext uri="{BB962C8B-B14F-4D97-AF65-F5344CB8AC3E}">
        <p14:creationId xmlns:p14="http://schemas.microsoft.com/office/powerpoint/2010/main" val="298417377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smtClean="0"/>
              <a:t>PowerShell</a:t>
            </a:r>
            <a:r>
              <a:rPr dirty="0" smtClean="0"/>
              <a:t> Support</a:t>
            </a:r>
            <a:endParaRPr lang="en-US" dirty="0"/>
          </a:p>
        </p:txBody>
      </p:sp>
      <p:sp>
        <p:nvSpPr>
          <p:cNvPr id="3" name="Content Placeholder 2"/>
          <p:cNvSpPr>
            <a:spLocks noGrp="1"/>
          </p:cNvSpPr>
          <p:nvPr>
            <p:ph idx="1"/>
          </p:nvPr>
        </p:nvSpPr>
        <p:spPr>
          <a:xfrm>
            <a:off x="509985" y="1295400"/>
            <a:ext cx="11518109" cy="2819400"/>
          </a:xfrm>
        </p:spPr>
        <p:txBody>
          <a:bodyPr>
            <a:normAutofit fontScale="62500" lnSpcReduction="20000"/>
          </a:bodyPr>
          <a:lstStyle/>
          <a:p>
            <a:pPr>
              <a:lnSpc>
                <a:spcPct val="110000"/>
              </a:lnSpc>
              <a:spcBef>
                <a:spcPts val="768"/>
              </a:spcBef>
            </a:pPr>
            <a:r>
              <a:rPr lang="en-US" sz="3500" dirty="0" smtClean="0">
                <a:solidFill>
                  <a:schemeClr val="tx1"/>
                </a:solidFill>
                <a:effectLst>
                  <a:outerShdw blurRad="38100" dist="38100" dir="2700000" algn="tl">
                    <a:srgbClr val="000000">
                      <a:alpha val="43137"/>
                    </a:srgbClr>
                  </a:outerShdw>
                </a:effectLst>
                <a:latin typeface="Segoe Light" charset="0"/>
                <a:cs typeface="Calibri" pitchFamily="34" charset="0"/>
              </a:rPr>
              <a:t>Improved Manageability</a:t>
            </a:r>
          </a:p>
          <a:p>
            <a:pPr lvl="1">
              <a:lnSpc>
                <a:spcPct val="110000"/>
              </a:lnSpc>
              <a:spcBef>
                <a:spcPts val="768"/>
              </a:spcBef>
            </a:pPr>
            <a:r>
              <a:rPr lang="en-US" dirty="0" smtClean="0">
                <a:solidFill>
                  <a:schemeClr val="tx1"/>
                </a:solidFill>
                <a:effectLst>
                  <a:outerShdw blurRad="38100" dist="38100" dir="2700000" algn="tl">
                    <a:srgbClr val="000000">
                      <a:alpha val="43137"/>
                    </a:srgbClr>
                  </a:outerShdw>
                </a:effectLst>
                <a:latin typeface="Segoe Light" charset="0"/>
                <a:cs typeface="Calibri" pitchFamily="34" charset="0"/>
              </a:rPr>
              <a:t>Run Validate</a:t>
            </a:r>
          </a:p>
          <a:p>
            <a:pPr lvl="1">
              <a:lnSpc>
                <a:spcPct val="110000"/>
              </a:lnSpc>
              <a:spcBef>
                <a:spcPts val="768"/>
              </a:spcBef>
            </a:pPr>
            <a:r>
              <a:rPr lang="en-US" dirty="0" smtClean="0">
                <a:solidFill>
                  <a:schemeClr val="tx1"/>
                </a:solidFill>
                <a:effectLst>
                  <a:outerShdw blurRad="38100" dist="38100" dir="2700000" algn="tl">
                    <a:srgbClr val="000000">
                      <a:alpha val="43137"/>
                    </a:srgbClr>
                  </a:outerShdw>
                </a:effectLst>
                <a:latin typeface="Segoe Light" charset="0"/>
                <a:cs typeface="Calibri" pitchFamily="34" charset="0"/>
              </a:rPr>
              <a:t>Easily Create Clusters &amp; HA Roles</a:t>
            </a:r>
          </a:p>
          <a:p>
            <a:pPr lvl="1">
              <a:lnSpc>
                <a:spcPct val="110000"/>
              </a:lnSpc>
              <a:spcBef>
                <a:spcPts val="768"/>
              </a:spcBef>
            </a:pPr>
            <a:r>
              <a:rPr lang="en-US" dirty="0" smtClean="0">
                <a:solidFill>
                  <a:schemeClr val="tx1"/>
                </a:solidFill>
                <a:effectLst>
                  <a:outerShdw blurRad="38100" dist="38100" dir="2700000" algn="tl">
                    <a:srgbClr val="000000">
                      <a:alpha val="43137"/>
                    </a:srgbClr>
                  </a:outerShdw>
                </a:effectLst>
                <a:latin typeface="Segoe Light" charset="0"/>
                <a:cs typeface="Calibri" pitchFamily="34" charset="0"/>
              </a:rPr>
              <a:t>Generate Dependency Reports</a:t>
            </a:r>
          </a:p>
          <a:p>
            <a:pPr lvl="1">
              <a:lnSpc>
                <a:spcPct val="110000"/>
              </a:lnSpc>
              <a:spcBef>
                <a:spcPts val="768"/>
              </a:spcBef>
            </a:pPr>
            <a:r>
              <a:rPr lang="en-US" dirty="0" smtClean="0">
                <a:solidFill>
                  <a:schemeClr val="tx1"/>
                </a:solidFill>
                <a:effectLst>
                  <a:outerShdw blurRad="38100" dist="38100" dir="2700000" algn="tl">
                    <a:srgbClr val="000000">
                      <a:alpha val="43137"/>
                    </a:srgbClr>
                  </a:outerShdw>
                </a:effectLst>
                <a:latin typeface="Segoe Light" charset="0"/>
                <a:cs typeface="Calibri" pitchFamily="34" charset="0"/>
              </a:rPr>
              <a:t>Built-in Help (</a:t>
            </a:r>
            <a:r>
              <a:rPr lang="en-US"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rPr>
              <a:t>Get-Help Cluster</a:t>
            </a:r>
            <a:r>
              <a:rPr lang="en-US" dirty="0" smtClean="0">
                <a:solidFill>
                  <a:schemeClr val="tx1"/>
                </a:solidFill>
                <a:effectLst>
                  <a:outerShdw blurRad="38100" dist="38100" dir="2700000" algn="tl">
                    <a:srgbClr val="000000">
                      <a:alpha val="43137"/>
                    </a:srgbClr>
                  </a:outerShdw>
                </a:effectLst>
                <a:latin typeface="Segoe Light" charset="0"/>
                <a:cs typeface="Calibri" pitchFamily="34" charset="0"/>
              </a:rPr>
              <a:t>)</a:t>
            </a:r>
          </a:p>
          <a:p>
            <a:pPr lvl="2">
              <a:lnSpc>
                <a:spcPct val="110000"/>
              </a:lnSpc>
              <a:spcBef>
                <a:spcPts val="768"/>
              </a:spcBef>
            </a:pPr>
            <a:r>
              <a:rPr lang="en-US" dirty="0" smtClean="0">
                <a:solidFill>
                  <a:schemeClr val="tx1"/>
                </a:solidFill>
                <a:effectLst>
                  <a:outerShdw blurRad="38100" dist="38100" dir="2700000" algn="tl">
                    <a:srgbClr val="000000">
                      <a:alpha val="43137"/>
                    </a:srgbClr>
                  </a:outerShdw>
                </a:effectLst>
                <a:latin typeface="Segoe Light" charset="0"/>
                <a:cs typeface="Calibri" pitchFamily="34" charset="0"/>
              </a:rPr>
              <a:t>As well as online </a:t>
            </a:r>
            <a:r>
              <a:rPr lang="en-US" dirty="0" smtClean="0">
                <a:solidFill>
                  <a:schemeClr val="tx1"/>
                </a:solidFill>
                <a:effectLst>
                  <a:outerShdw blurRad="38100" dist="38100" dir="2700000" algn="tl">
                    <a:srgbClr val="000000">
                      <a:alpha val="43137"/>
                    </a:srgbClr>
                  </a:outerShdw>
                </a:effectLst>
                <a:latin typeface="Segoe Light" charset="0"/>
                <a:cs typeface="Calibri" pitchFamily="34" charset="0"/>
                <a:hlinkClick r:id="rId3"/>
              </a:rPr>
              <a:t>here</a:t>
            </a:r>
            <a:endParaRPr lang="en-US" dirty="0" smtClean="0">
              <a:solidFill>
                <a:schemeClr val="tx1"/>
              </a:solidFill>
              <a:effectLst>
                <a:outerShdw blurRad="38100" dist="38100" dir="2700000" algn="tl">
                  <a:srgbClr val="000000">
                    <a:alpha val="43137"/>
                  </a:srgbClr>
                </a:outerShdw>
              </a:effectLst>
              <a:latin typeface="Segoe Light" charset="0"/>
              <a:cs typeface="Calibri" pitchFamily="34" charset="0"/>
            </a:endParaRPr>
          </a:p>
          <a:p>
            <a:pPr lvl="2">
              <a:lnSpc>
                <a:spcPct val="110000"/>
              </a:lnSpc>
              <a:spcBef>
                <a:spcPts val="768"/>
              </a:spcBef>
            </a:pPr>
            <a:endParaRPr lang="en-US" dirty="0" smtClean="0">
              <a:solidFill>
                <a:schemeClr val="tx1"/>
              </a:solidFill>
              <a:effectLst>
                <a:outerShdw blurRad="38100" dist="38100" dir="2700000" algn="tl">
                  <a:srgbClr val="000000">
                    <a:alpha val="43137"/>
                  </a:srgbClr>
                </a:outerShdw>
              </a:effectLst>
              <a:latin typeface="Segoe Light" charset="0"/>
              <a:cs typeface="Calibri" pitchFamily="34" charset="0"/>
            </a:endParaRPr>
          </a:p>
          <a:p>
            <a:pPr>
              <a:lnSpc>
                <a:spcPct val="110000"/>
              </a:lnSpc>
              <a:spcBef>
                <a:spcPts val="768"/>
              </a:spcBef>
            </a:pPr>
            <a:r>
              <a:rPr lang="en-US" sz="3600" dirty="0" smtClean="0">
                <a:solidFill>
                  <a:schemeClr val="tx1"/>
                </a:solidFill>
                <a:effectLst>
                  <a:outerShdw blurRad="38100" dist="38100" dir="2700000" algn="tl">
                    <a:srgbClr val="000000">
                      <a:alpha val="43137"/>
                    </a:srgbClr>
                  </a:outerShdw>
                </a:effectLst>
                <a:latin typeface="Segoe Light" charset="0"/>
                <a:cs typeface="Calibri" pitchFamily="34" charset="0"/>
              </a:rPr>
              <a:t>Hyper-V Integration</a:t>
            </a:r>
          </a:p>
        </p:txBody>
      </p:sp>
      <p:pic>
        <p:nvPicPr>
          <p:cNvPr id="7" name="Picture 6" descr="powershell.bmp"/>
          <p:cNvPicPr>
            <a:picLocks noChangeAspect="1"/>
          </p:cNvPicPr>
          <p:nvPr/>
        </p:nvPicPr>
        <p:blipFill>
          <a:blip r:embed="rId4" cstate="print"/>
          <a:stretch>
            <a:fillRect/>
          </a:stretch>
        </p:blipFill>
        <p:spPr>
          <a:xfrm>
            <a:off x="8403521" y="306621"/>
            <a:ext cx="3448548" cy="2336104"/>
          </a:xfrm>
          <a:prstGeom prst="roundRect">
            <a:avLst>
              <a:gd name="adj" fmla="val 8594"/>
            </a:avLst>
          </a:prstGeom>
          <a:solidFill>
            <a:srgbClr val="FFFFFF">
              <a:shade val="85000"/>
            </a:srgbClr>
          </a:solidFill>
          <a:ln w="38100">
            <a:solidFill>
              <a:srgbClr val="FF0000"/>
            </a:solidFill>
          </a:ln>
          <a:effectLst>
            <a:reflection blurRad="12700" stA="38000" endPos="28000" dist="5000" dir="5400000" sy="-100000" algn="bl" rotWithShape="0"/>
          </a:effectLst>
        </p:spPr>
      </p:pic>
      <p:sp>
        <p:nvSpPr>
          <p:cNvPr id="4" name="TextBox 3"/>
          <p:cNvSpPr txBox="1"/>
          <p:nvPr/>
        </p:nvSpPr>
        <p:spPr>
          <a:xfrm>
            <a:off x="8403521" y="3505200"/>
            <a:ext cx="3785304" cy="984885"/>
          </a:xfrm>
          <a:prstGeom prst="rect">
            <a:avLst/>
          </a:prstGeom>
          <a:noFill/>
        </p:spPr>
        <p:txBody>
          <a:bodyPr wrap="square" lIns="0" tIns="0" rIns="0" bIns="0" rtlCol="0">
            <a:spAutoFit/>
          </a:bodyPr>
          <a:lstStyle/>
          <a:p>
            <a:r>
              <a:rPr lang="en-US" sz="3200" b="1" i="1" u="sng" dirty="0">
                <a:solidFill>
                  <a:schemeClr val="accent4"/>
                </a:solidFill>
                <a:effectLst>
                  <a:outerShdw blurRad="38100" dist="38100" dir="2700000" algn="tl">
                    <a:srgbClr val="000000">
                      <a:alpha val="43137"/>
                    </a:srgbClr>
                  </a:outerShdw>
                </a:effectLst>
                <a:cs typeface="Calibri" pitchFamily="34" charset="0"/>
              </a:rPr>
              <a:t>Replaces cluster.exe </a:t>
            </a:r>
            <a:endParaRPr lang="en-US" sz="3200" b="1" i="1" u="sng" dirty="0" smtClean="0">
              <a:solidFill>
                <a:schemeClr val="accent4"/>
              </a:solidFill>
              <a:effectLst>
                <a:outerShdw blurRad="38100" dist="38100" dir="2700000" algn="tl">
                  <a:srgbClr val="000000">
                    <a:alpha val="43137"/>
                  </a:srgbClr>
                </a:outerShdw>
              </a:effectLst>
              <a:cs typeface="Calibri" pitchFamily="34" charset="0"/>
            </a:endParaRPr>
          </a:p>
          <a:p>
            <a:r>
              <a:rPr lang="en-US" sz="3200" b="1" i="1" u="sng" dirty="0" smtClean="0">
                <a:solidFill>
                  <a:schemeClr val="accent4"/>
                </a:solidFill>
                <a:effectLst>
                  <a:outerShdw blurRad="38100" dist="38100" dir="2700000" algn="tl">
                    <a:srgbClr val="000000">
                      <a:alpha val="43137"/>
                    </a:srgbClr>
                  </a:outerShdw>
                </a:effectLst>
                <a:cs typeface="Calibri" pitchFamily="34" charset="0"/>
              </a:rPr>
              <a:t>as </a:t>
            </a:r>
            <a:r>
              <a:rPr lang="en-US" sz="3200" b="1" i="1" u="sng" dirty="0">
                <a:solidFill>
                  <a:schemeClr val="accent4"/>
                </a:solidFill>
                <a:effectLst>
                  <a:outerShdw blurRad="38100" dist="38100" dir="2700000" algn="tl">
                    <a:srgbClr val="000000">
                      <a:alpha val="43137"/>
                    </a:srgbClr>
                  </a:outerShdw>
                </a:effectLst>
                <a:cs typeface="Calibri" pitchFamily="34" charset="0"/>
              </a:rPr>
              <a:t>the CLI </a:t>
            </a:r>
            <a:r>
              <a:rPr lang="en-US" sz="3200" b="1" i="1" u="sng" dirty="0" smtClean="0">
                <a:solidFill>
                  <a:schemeClr val="accent4"/>
                </a:solidFill>
                <a:effectLst>
                  <a:outerShdw blurRad="38100" dist="38100" dir="2700000" algn="tl">
                    <a:srgbClr val="000000">
                      <a:alpha val="43137"/>
                    </a:srgbClr>
                  </a:outerShdw>
                </a:effectLst>
                <a:cs typeface="Calibri" pitchFamily="34" charset="0"/>
              </a:rPr>
              <a:t>tool</a:t>
            </a:r>
            <a:endParaRPr lang="en-US" sz="3200" b="1" i="1" u="sng" dirty="0">
              <a:solidFill>
                <a:schemeClr val="accent4"/>
              </a:solidFill>
              <a:effectLst>
                <a:outerShdw blurRad="38100" dist="38100" dir="2700000" algn="tl">
                  <a:srgbClr val="000000">
                    <a:alpha val="43137"/>
                  </a:srgbClr>
                </a:outerShdw>
              </a:effectLst>
              <a:cs typeface="Calibri" pitchFamily="34" charset="0"/>
            </a:endParaRPr>
          </a:p>
        </p:txBody>
      </p:sp>
      <p:graphicFrame>
        <p:nvGraphicFramePr>
          <p:cNvPr id="9" name="Content Placeholder 3"/>
          <p:cNvGraphicFramePr>
            <a:graphicFrameLocks/>
          </p:cNvGraphicFramePr>
          <p:nvPr>
            <p:extLst>
              <p:ext uri="{D42A27DB-BD31-4B8C-83A1-F6EECF244321}">
                <p14:modId xmlns:p14="http://schemas.microsoft.com/office/powerpoint/2010/main" val="3937732229"/>
              </p:ext>
            </p:extLst>
          </p:nvPr>
        </p:nvGraphicFramePr>
        <p:xfrm>
          <a:off x="227012" y="4204861"/>
          <a:ext cx="7391400" cy="2463800"/>
        </p:xfrm>
        <a:graphic>
          <a:graphicData uri="http://schemas.openxmlformats.org/drawingml/2006/table">
            <a:tbl>
              <a:tblPr firstRow="1" bandRow="1">
                <a:tableStyleId>{9D7B26C5-4107-4FEC-AEDC-1716B250A1EF}</a:tableStyleId>
              </a:tblPr>
              <a:tblGrid>
                <a:gridCol w="2667000"/>
                <a:gridCol w="4724400"/>
              </a:tblGrid>
              <a:tr h="304800">
                <a:tc>
                  <a:txBody>
                    <a:bodyPr/>
                    <a:lstStyle/>
                    <a:p>
                      <a:r>
                        <a:rPr lang="en-US" sz="1400" dirty="0" smtClean="0"/>
                        <a:t>Action</a:t>
                      </a:r>
                      <a:endParaRPr lang="en-US" sz="1400" dirty="0"/>
                    </a:p>
                  </a:txBody>
                  <a:tcPr/>
                </a:tc>
                <a:tc>
                  <a:txBody>
                    <a:bodyPr/>
                    <a:lstStyle/>
                    <a:p>
                      <a:r>
                        <a:rPr lang="en-US" sz="1400" dirty="0" err="1" smtClean="0"/>
                        <a:t>CMDlet</a:t>
                      </a:r>
                      <a:endParaRPr lang="en-US" sz="1400" dirty="0"/>
                    </a:p>
                  </a:txBody>
                  <a:tcPr/>
                </a:tc>
              </a:tr>
              <a:tr h="228600">
                <a:tc>
                  <a:txBody>
                    <a:bodyPr/>
                    <a:lstStyle/>
                    <a:p>
                      <a:r>
                        <a:rPr lang="en-US" sz="1400" baseline="0" dirty="0" smtClean="0"/>
                        <a:t>Make VMs Highly-Available</a:t>
                      </a:r>
                      <a:endParaRPr lang="en-US" sz="1400" dirty="0"/>
                    </a:p>
                  </a:txBody>
                  <a:tcPr/>
                </a:tc>
                <a:tc>
                  <a:txBody>
                    <a:bodyPr/>
                    <a:lstStyle/>
                    <a:p>
                      <a:r>
                        <a:rPr lang="en-US" sz="1400" dirty="0" smtClean="0"/>
                        <a:t>Add-</a:t>
                      </a:r>
                      <a:r>
                        <a:rPr lang="en-US" sz="1400" dirty="0" err="1" smtClean="0"/>
                        <a:t>ClusterVirtualMachineRole</a:t>
                      </a:r>
                      <a:endParaRPr lang="en-US" sz="1400" dirty="0">
                        <a:solidFill>
                          <a:srgbClr val="0070C0"/>
                        </a:solidFill>
                        <a:latin typeface="Courier New" pitchFamily="49" charset="0"/>
                        <a:cs typeface="Courier New" pitchFamily="49" charset="0"/>
                      </a:endParaRPr>
                    </a:p>
                  </a:txBody>
                  <a:tcPr/>
                </a:tc>
              </a:tr>
              <a:tr h="370840">
                <a:tc>
                  <a:txBody>
                    <a:bodyPr/>
                    <a:lstStyle/>
                    <a:p>
                      <a:r>
                        <a:rPr lang="en-US" sz="1400" dirty="0" smtClean="0"/>
                        <a:t>Quick</a:t>
                      </a:r>
                      <a:r>
                        <a:rPr lang="en-US" sz="1400" baseline="0" dirty="0" smtClean="0"/>
                        <a:t> Migration</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Move-</a:t>
                      </a:r>
                      <a:r>
                        <a:rPr lang="en-US" sz="1400" dirty="0" err="1" smtClean="0"/>
                        <a:t>ClusterGroup</a:t>
                      </a:r>
                      <a:endParaRPr lang="en-US" sz="1400" b="1" dirty="0" smtClean="0">
                        <a:solidFill>
                          <a:srgbClr val="0070C0"/>
                        </a:solidFill>
                        <a:latin typeface="Courier New" pitchFamily="49" charset="0"/>
                        <a:cs typeface="Courier New" pitchFamily="49" charset="0"/>
                      </a:endParaRPr>
                    </a:p>
                  </a:txBody>
                  <a:tcPr/>
                </a:tc>
              </a:tr>
              <a:tr h="370840">
                <a:tc>
                  <a:txBody>
                    <a:bodyPr/>
                    <a:lstStyle/>
                    <a:p>
                      <a:r>
                        <a:rPr lang="en-US" sz="1400" dirty="0" smtClean="0"/>
                        <a:t>Live Migration</a:t>
                      </a:r>
                      <a:endParaRPr lang="en-US" sz="1400" dirty="0"/>
                    </a:p>
                  </a:txBody>
                  <a:tcPr/>
                </a:tc>
                <a:tc>
                  <a:txBody>
                    <a:bodyPr/>
                    <a:lstStyle/>
                    <a:p>
                      <a:r>
                        <a:rPr lang="en-US" sz="1400" dirty="0" smtClean="0"/>
                        <a:t>Move-</a:t>
                      </a:r>
                      <a:r>
                        <a:rPr lang="en-US" sz="1400" dirty="0" err="1" smtClean="0"/>
                        <a:t>ClusterVirtualMachineRole</a:t>
                      </a:r>
                      <a:endParaRPr lang="en-US" sz="1400" dirty="0">
                        <a:solidFill>
                          <a:srgbClr val="0070C0"/>
                        </a:solidFill>
                        <a:latin typeface="Courier New" pitchFamily="49" charset="0"/>
                        <a:cs typeface="Courier New" pitchFamily="49" charset="0"/>
                      </a:endParaRPr>
                    </a:p>
                  </a:txBody>
                  <a:tcPr/>
                </a:tc>
              </a:tr>
              <a:tr h="370840">
                <a:tc>
                  <a:txBody>
                    <a:bodyPr/>
                    <a:lstStyle/>
                    <a:p>
                      <a:r>
                        <a:rPr lang="en-US" sz="1400" dirty="0" smtClean="0"/>
                        <a:t>Add a Disk to CSV</a:t>
                      </a:r>
                      <a:endParaRPr lang="en-US" sz="1400" dirty="0"/>
                    </a:p>
                  </a:txBody>
                  <a:tcPr/>
                </a:tc>
                <a:tc>
                  <a:txBody>
                    <a:bodyPr/>
                    <a:lstStyle/>
                    <a:p>
                      <a:r>
                        <a:rPr lang="en-US" sz="1400" dirty="0" smtClean="0"/>
                        <a:t>Add-</a:t>
                      </a:r>
                      <a:r>
                        <a:rPr lang="en-US" sz="1400" dirty="0" err="1" smtClean="0"/>
                        <a:t>ClusterSharedVolume</a:t>
                      </a:r>
                      <a:endParaRPr lang="en-US" sz="1400" dirty="0">
                        <a:solidFill>
                          <a:srgbClr val="0070C0"/>
                        </a:solidFill>
                        <a:latin typeface="Courier New" pitchFamily="49" charset="0"/>
                        <a:cs typeface="Courier New" pitchFamily="49" charset="0"/>
                      </a:endParaRPr>
                    </a:p>
                  </a:txBody>
                  <a:tcPr/>
                </a:tc>
              </a:tr>
              <a:tr h="370840">
                <a:tc>
                  <a:txBody>
                    <a:bodyPr/>
                    <a:lstStyle/>
                    <a:p>
                      <a:r>
                        <a:rPr lang="en-US" sz="1400" dirty="0" smtClean="0"/>
                        <a:t>Move CSV</a:t>
                      </a:r>
                      <a:r>
                        <a:rPr lang="en-US" sz="1400" baseline="0" dirty="0" smtClean="0"/>
                        <a:t> Disk</a:t>
                      </a:r>
                      <a:endParaRPr lang="en-US" sz="1400" dirty="0"/>
                    </a:p>
                  </a:txBody>
                  <a:tcPr/>
                </a:tc>
                <a:tc>
                  <a:txBody>
                    <a:bodyPr/>
                    <a:lstStyle/>
                    <a:p>
                      <a:r>
                        <a:rPr lang="en-US" sz="1400" dirty="0" smtClean="0"/>
                        <a:t>Move-</a:t>
                      </a:r>
                      <a:r>
                        <a:rPr lang="en-US" sz="1400" dirty="0" err="1" smtClean="0"/>
                        <a:t>ClusterSharedVolume</a:t>
                      </a:r>
                      <a:endParaRPr lang="en-US" sz="1400" dirty="0">
                        <a:solidFill>
                          <a:srgbClr val="0070C0"/>
                        </a:solidFill>
                        <a:latin typeface="Courier New" pitchFamily="49" charset="0"/>
                        <a:cs typeface="Courier New" pitchFamily="49" charset="0"/>
                      </a:endParaRPr>
                    </a:p>
                  </a:txBody>
                  <a:tcPr/>
                </a:tc>
              </a:tr>
              <a:tr h="370840">
                <a:tc>
                  <a:txBody>
                    <a:bodyPr/>
                    <a:lstStyle/>
                    <a:p>
                      <a:r>
                        <a:rPr lang="en-US" sz="1400" dirty="0" smtClean="0"/>
                        <a:t>Update VM Configuration</a:t>
                      </a:r>
                      <a:endParaRPr lang="en-US" sz="1400" dirty="0"/>
                    </a:p>
                  </a:txBody>
                  <a:tcPr/>
                </a:tc>
                <a:tc>
                  <a:txBody>
                    <a:bodyPr/>
                    <a:lstStyle/>
                    <a:p>
                      <a:r>
                        <a:rPr lang="en-US" sz="1400" dirty="0" smtClean="0"/>
                        <a:t>Update-</a:t>
                      </a:r>
                      <a:r>
                        <a:rPr lang="en-US" sz="1400" dirty="0" err="1" smtClean="0"/>
                        <a:t>ClusterVirtualMachineConfiguration</a:t>
                      </a:r>
                      <a:endParaRPr lang="en-US" sz="1400" dirty="0">
                        <a:solidFill>
                          <a:srgbClr val="0070C0"/>
                        </a:solidFill>
                        <a:latin typeface="Courier New" pitchFamily="49" charset="0"/>
                        <a:cs typeface="Courier New" pitchFamily="49" charset="0"/>
                      </a:endParaRPr>
                    </a:p>
                  </a:txBody>
                  <a:tcPr/>
                </a:tc>
              </a:tr>
            </a:tbl>
          </a:graphicData>
        </a:graphic>
      </p:graphicFrame>
      <p:pic>
        <p:nvPicPr>
          <p:cNvPr id="8" name="Picture 1"/>
          <p:cNvPicPr>
            <a:picLocks noChangeAspect="1" noChangeArrowheads="1"/>
          </p:cNvPicPr>
          <p:nvPr/>
        </p:nvPicPr>
        <p:blipFill>
          <a:blip r:embed="rId5"/>
          <a:srcRect/>
          <a:stretch>
            <a:fillRect/>
          </a:stretch>
        </p:blipFill>
        <p:spPr bwMode="auto">
          <a:xfrm>
            <a:off x="7161212" y="5193397"/>
            <a:ext cx="4933168" cy="813848"/>
          </a:xfrm>
          <a:prstGeom prst="rect">
            <a:avLst/>
          </a:prstGeom>
          <a:noFill/>
          <a:ln w="9525">
            <a:noFill/>
            <a:miter lim="800000"/>
            <a:headEnd/>
            <a:tailEnd/>
          </a:ln>
          <a:effectLst/>
        </p:spPr>
      </p:pic>
    </p:spTree>
    <p:extLst>
      <p:ext uri="{BB962C8B-B14F-4D97-AF65-F5344CB8AC3E}">
        <p14:creationId xmlns:p14="http://schemas.microsoft.com/office/powerpoint/2010/main" val="97473054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12" name="Rounded Rectangle 11"/>
          <p:cNvSpPr/>
          <p:nvPr/>
        </p:nvSpPr>
        <p:spPr bwMode="auto">
          <a:xfrm>
            <a:off x="974729" y="1503523"/>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400" dirty="0" smtClean="0">
                <a:solidFill>
                  <a:schemeClr val="tx1"/>
                </a:solidFill>
              </a:rPr>
              <a:t>Planning </a:t>
            </a:r>
            <a:r>
              <a:rPr lang="en-US" sz="2400" dirty="0">
                <a:solidFill>
                  <a:schemeClr val="tx1"/>
                </a:solidFill>
              </a:rPr>
              <a:t>a high availability </a:t>
            </a:r>
            <a:r>
              <a:rPr lang="en-US" sz="2400" dirty="0" smtClean="0">
                <a:solidFill>
                  <a:schemeClr val="tx1"/>
                </a:solidFill>
              </a:rPr>
              <a:t>model</a:t>
            </a:r>
            <a:endParaRPr lang="en-US" sz="2400" dirty="0">
              <a:solidFill>
                <a:schemeClr val="tx1"/>
              </a:solidFill>
            </a:endParaRPr>
          </a:p>
        </p:txBody>
      </p:sp>
      <p:sp>
        <p:nvSpPr>
          <p:cNvPr id="13" name="Rounded Rectangle 12"/>
          <p:cNvSpPr/>
          <p:nvPr/>
        </p:nvSpPr>
        <p:spPr bwMode="auto">
          <a:xfrm>
            <a:off x="974729" y="2099788"/>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400" dirty="0" smtClean="0">
                <a:solidFill>
                  <a:schemeClr val="tx1"/>
                </a:solidFill>
              </a:rPr>
              <a:t>Validate </a:t>
            </a:r>
            <a:r>
              <a:rPr lang="en-US" sz="2400" dirty="0">
                <a:solidFill>
                  <a:schemeClr val="tx1"/>
                </a:solidFill>
              </a:rPr>
              <a:t>and understanding support policies</a:t>
            </a:r>
          </a:p>
        </p:txBody>
      </p:sp>
      <p:sp>
        <p:nvSpPr>
          <p:cNvPr id="14" name="Rounded Rectangle 13"/>
          <p:cNvSpPr/>
          <p:nvPr/>
        </p:nvSpPr>
        <p:spPr bwMode="auto">
          <a:xfrm>
            <a:off x="974729" y="2696053"/>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400" dirty="0">
                <a:solidFill>
                  <a:schemeClr val="tx1"/>
                </a:solidFill>
              </a:rPr>
              <a:t>Understanding Live Migration</a:t>
            </a:r>
          </a:p>
        </p:txBody>
      </p:sp>
      <p:sp>
        <p:nvSpPr>
          <p:cNvPr id="15" name="Rounded Rectangle 14"/>
          <p:cNvSpPr/>
          <p:nvPr/>
        </p:nvSpPr>
        <p:spPr bwMode="auto">
          <a:xfrm>
            <a:off x="974729" y="3292318"/>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400" dirty="0">
                <a:solidFill>
                  <a:schemeClr val="tx1"/>
                </a:solidFill>
              </a:rPr>
              <a:t>Deployment Planning</a:t>
            </a:r>
          </a:p>
        </p:txBody>
      </p:sp>
      <p:sp>
        <p:nvSpPr>
          <p:cNvPr id="16" name="Rounded Rectangle 15"/>
          <p:cNvSpPr/>
          <p:nvPr/>
        </p:nvSpPr>
        <p:spPr bwMode="auto">
          <a:xfrm>
            <a:off x="974729" y="3888583"/>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400" dirty="0">
                <a:solidFill>
                  <a:schemeClr val="tx1"/>
                </a:solidFill>
              </a:rPr>
              <a:t>VM Failover Policies</a:t>
            </a:r>
          </a:p>
        </p:txBody>
      </p:sp>
      <p:sp>
        <p:nvSpPr>
          <p:cNvPr id="17" name="Rounded Rectangle 16"/>
          <p:cNvSpPr/>
          <p:nvPr/>
        </p:nvSpPr>
        <p:spPr bwMode="auto">
          <a:xfrm>
            <a:off x="974729" y="4484848"/>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400" dirty="0">
                <a:solidFill>
                  <a:schemeClr val="tx1"/>
                </a:solidFill>
              </a:rPr>
              <a:t>Datacenter Manageability</a:t>
            </a:r>
          </a:p>
        </p:txBody>
      </p:sp>
      <p:pic>
        <p:nvPicPr>
          <p:cNvPr id="18" name="Picture 83" descr="green checkmark2"/>
          <p:cNvPicPr>
            <a:picLocks noChangeAspect="1" noChangeArrowheads="1"/>
          </p:cNvPicPr>
          <p:nvPr/>
        </p:nvPicPr>
        <p:blipFill>
          <a:blip r:embed="rId2" cstate="print"/>
          <a:srcRect/>
          <a:stretch>
            <a:fillRect/>
          </a:stretch>
        </p:blipFill>
        <p:spPr bwMode="auto">
          <a:xfrm>
            <a:off x="384173" y="2052163"/>
            <a:ext cx="608951" cy="596265"/>
          </a:xfrm>
          <a:prstGeom prst="rect">
            <a:avLst/>
          </a:prstGeom>
          <a:noFill/>
        </p:spPr>
      </p:pic>
      <p:pic>
        <p:nvPicPr>
          <p:cNvPr id="19" name="Picture 83" descr="green checkmark2"/>
          <p:cNvPicPr>
            <a:picLocks noChangeAspect="1" noChangeArrowheads="1"/>
          </p:cNvPicPr>
          <p:nvPr/>
        </p:nvPicPr>
        <p:blipFill>
          <a:blip r:embed="rId2" cstate="print"/>
          <a:srcRect/>
          <a:stretch>
            <a:fillRect/>
          </a:stretch>
        </p:blipFill>
        <p:spPr bwMode="auto">
          <a:xfrm>
            <a:off x="384173" y="2648428"/>
            <a:ext cx="608951" cy="596265"/>
          </a:xfrm>
          <a:prstGeom prst="rect">
            <a:avLst/>
          </a:prstGeom>
          <a:noFill/>
        </p:spPr>
      </p:pic>
      <p:pic>
        <p:nvPicPr>
          <p:cNvPr id="20" name="Picture 83" descr="green checkmark2"/>
          <p:cNvPicPr>
            <a:picLocks noChangeAspect="1" noChangeArrowheads="1"/>
          </p:cNvPicPr>
          <p:nvPr/>
        </p:nvPicPr>
        <p:blipFill>
          <a:blip r:embed="rId2" cstate="print"/>
          <a:srcRect/>
          <a:stretch>
            <a:fillRect/>
          </a:stretch>
        </p:blipFill>
        <p:spPr bwMode="auto">
          <a:xfrm>
            <a:off x="384173" y="3244693"/>
            <a:ext cx="608951" cy="596265"/>
          </a:xfrm>
          <a:prstGeom prst="rect">
            <a:avLst/>
          </a:prstGeom>
          <a:noFill/>
        </p:spPr>
      </p:pic>
      <p:pic>
        <p:nvPicPr>
          <p:cNvPr id="21" name="Picture 83" descr="green checkmark2"/>
          <p:cNvPicPr>
            <a:picLocks noChangeAspect="1" noChangeArrowheads="1"/>
          </p:cNvPicPr>
          <p:nvPr/>
        </p:nvPicPr>
        <p:blipFill>
          <a:blip r:embed="rId2" cstate="print"/>
          <a:srcRect/>
          <a:stretch>
            <a:fillRect/>
          </a:stretch>
        </p:blipFill>
        <p:spPr bwMode="auto">
          <a:xfrm>
            <a:off x="384173" y="3888583"/>
            <a:ext cx="608951" cy="596265"/>
          </a:xfrm>
          <a:prstGeom prst="rect">
            <a:avLst/>
          </a:prstGeom>
          <a:noFill/>
        </p:spPr>
      </p:pic>
      <p:pic>
        <p:nvPicPr>
          <p:cNvPr id="22" name="Picture 83" descr="green checkmark2"/>
          <p:cNvPicPr>
            <a:picLocks noChangeAspect="1" noChangeArrowheads="1"/>
          </p:cNvPicPr>
          <p:nvPr/>
        </p:nvPicPr>
        <p:blipFill>
          <a:blip r:embed="rId2" cstate="print"/>
          <a:srcRect/>
          <a:stretch>
            <a:fillRect/>
          </a:stretch>
        </p:blipFill>
        <p:spPr bwMode="auto">
          <a:xfrm>
            <a:off x="384173" y="4478485"/>
            <a:ext cx="608951" cy="596265"/>
          </a:xfrm>
          <a:prstGeom prst="rect">
            <a:avLst/>
          </a:prstGeom>
          <a:noFill/>
        </p:spPr>
      </p:pic>
      <p:pic>
        <p:nvPicPr>
          <p:cNvPr id="23" name="Picture 83" descr="green checkmark2"/>
          <p:cNvPicPr>
            <a:picLocks noChangeAspect="1" noChangeArrowheads="1"/>
          </p:cNvPicPr>
          <p:nvPr/>
        </p:nvPicPr>
        <p:blipFill>
          <a:blip r:embed="rId2" cstate="print"/>
          <a:srcRect/>
          <a:stretch>
            <a:fillRect/>
          </a:stretch>
        </p:blipFill>
        <p:spPr bwMode="auto">
          <a:xfrm>
            <a:off x="384173" y="1455898"/>
            <a:ext cx="608951" cy="596265"/>
          </a:xfrm>
          <a:prstGeom prst="rect">
            <a:avLst/>
          </a:prstGeom>
          <a:noFill/>
        </p:spPr>
      </p:pic>
    </p:spTree>
    <p:extLst>
      <p:ext uri="{BB962C8B-B14F-4D97-AF65-F5344CB8AC3E}">
        <p14:creationId xmlns:p14="http://schemas.microsoft.com/office/powerpoint/2010/main" val="42625183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a:t>
            </a:r>
            <a:r>
              <a:rPr lang="en-US" dirty="0"/>
              <a:t>Live Migration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0" y="5374659"/>
            <a:ext cx="4512839" cy="1085460"/>
          </a:xfrm>
          <a:prstGeom prst="rect">
            <a:avLst/>
          </a:prstGeom>
        </p:spPr>
      </p:pic>
    </p:spTree>
    <p:extLst>
      <p:ext uri="{BB962C8B-B14F-4D97-AF65-F5344CB8AC3E}">
        <p14:creationId xmlns:p14="http://schemas.microsoft.com/office/powerpoint/2010/main" val="287602550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Live </a:t>
            </a:r>
            <a:r>
              <a:rPr lang="en-US" dirty="0" smtClean="0"/>
              <a:t>Migration - </a:t>
            </a:r>
            <a:r>
              <a:rPr lang="en-US" dirty="0" smtClean="0">
                <a:solidFill>
                  <a:schemeClr val="accent1"/>
                </a:solidFill>
              </a:rPr>
              <a:t>Initiate </a:t>
            </a:r>
            <a:r>
              <a:rPr lang="en-US" dirty="0">
                <a:solidFill>
                  <a:schemeClr val="accent1"/>
                </a:solidFill>
              </a:rPr>
              <a:t>Migration</a:t>
            </a:r>
          </a:p>
        </p:txBody>
      </p:sp>
      <p:sp>
        <p:nvSpPr>
          <p:cNvPr id="25" name="Rounded Rectangle 24"/>
          <p:cNvSpPr/>
          <p:nvPr/>
        </p:nvSpPr>
        <p:spPr bwMode="auto">
          <a:xfrm>
            <a:off x="3503612" y="2895599"/>
            <a:ext cx="5181600" cy="2209801"/>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6" name="Line 5"/>
          <p:cNvSpPr>
            <a:spLocks noChangeShapeType="1"/>
          </p:cNvSpPr>
          <p:nvPr/>
        </p:nvSpPr>
        <p:spPr bwMode="auto">
          <a:xfrm>
            <a:off x="4906132" y="4234734"/>
            <a:ext cx="791331" cy="833452"/>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7" name="Line 6"/>
          <p:cNvSpPr>
            <a:spLocks noChangeShapeType="1"/>
          </p:cNvSpPr>
          <p:nvPr/>
        </p:nvSpPr>
        <p:spPr bwMode="auto">
          <a:xfrm flipH="1">
            <a:off x="6370858" y="4452847"/>
            <a:ext cx="984859" cy="693311"/>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8" name="Line 7"/>
          <p:cNvSpPr>
            <a:spLocks noChangeShapeType="1"/>
          </p:cNvSpPr>
          <p:nvPr/>
        </p:nvSpPr>
        <p:spPr bwMode="auto">
          <a:xfrm>
            <a:off x="6086883" y="5517957"/>
            <a:ext cx="0" cy="304800"/>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9" name="Line Callout 1 (Border and Accent Bar) 28"/>
          <p:cNvSpPr/>
          <p:nvPr/>
        </p:nvSpPr>
        <p:spPr bwMode="auto">
          <a:xfrm>
            <a:off x="6018212" y="1524000"/>
            <a:ext cx="1752600" cy="381000"/>
          </a:xfrm>
          <a:prstGeom prst="accentBorderCallout1">
            <a:avLst>
              <a:gd name="adj1" fmla="val 10255"/>
              <a:gd name="adj2" fmla="val -4136"/>
              <a:gd name="adj3" fmla="val 81542"/>
              <a:gd name="adj4" fmla="val -32916"/>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tx1"/>
                </a:solidFill>
                <a:effectLst>
                  <a:outerShdw blurRad="38100" dist="38100" dir="2700000" algn="tl">
                    <a:srgbClr val="000000">
                      <a:alpha val="43137"/>
                    </a:srgbClr>
                  </a:outerShdw>
                </a:effectLst>
              </a:rPr>
              <a:t>Client accessing VM</a:t>
            </a:r>
          </a:p>
        </p:txBody>
      </p:sp>
      <p:pic>
        <p:nvPicPr>
          <p:cNvPr id="30" name="Picture 18" descr="Database blue"/>
          <p:cNvPicPr>
            <a:picLocks noChangeAspect="1" noChangeArrowheads="1"/>
          </p:cNvPicPr>
          <p:nvPr/>
        </p:nvPicPr>
        <p:blipFill>
          <a:blip r:embed="rId2" cstate="print"/>
          <a:srcRect/>
          <a:stretch>
            <a:fillRect/>
          </a:stretch>
        </p:blipFill>
        <p:spPr bwMode="auto">
          <a:xfrm>
            <a:off x="5694698" y="5716833"/>
            <a:ext cx="771787" cy="988767"/>
          </a:xfrm>
          <a:prstGeom prst="rect">
            <a:avLst/>
          </a:prstGeom>
          <a:noFill/>
        </p:spPr>
      </p:pic>
      <p:grpSp>
        <p:nvGrpSpPr>
          <p:cNvPr id="31" name="Group 50"/>
          <p:cNvGrpSpPr/>
          <p:nvPr/>
        </p:nvGrpSpPr>
        <p:grpSpPr>
          <a:xfrm>
            <a:off x="5881439" y="6059549"/>
            <a:ext cx="428322" cy="524416"/>
            <a:chOff x="1145861" y="6690311"/>
            <a:chExt cx="513986" cy="629299"/>
          </a:xfrm>
        </p:grpSpPr>
        <p:sp>
          <p:nvSpPr>
            <p:cNvPr id="32" name="Rounded Rectangle 31"/>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33" name="Picture 4" descr="C:\Users\agoodman\Documents\Carmine\V1\Product Icons - PNG\Carmine117_VirtualMachine_32.png"/>
            <p:cNvPicPr>
              <a:picLocks noChangeAspect="1" noChangeArrowheads="1"/>
            </p:cNvPicPr>
            <p:nvPr/>
          </p:nvPicPr>
          <p:blipFill>
            <a:blip r:embed="rId3"/>
            <a:stretch>
              <a:fillRect/>
            </a:stretch>
          </p:blipFill>
          <p:spPr bwMode="auto">
            <a:xfrm>
              <a:off x="1261164" y="6690311"/>
              <a:ext cx="304800" cy="304800"/>
            </a:xfrm>
            <a:prstGeom prst="rect">
              <a:avLst/>
            </a:prstGeom>
            <a:ln>
              <a:headEnd type="none" w="med" len="med"/>
              <a:tailEnd type="none" w="med" len="med"/>
            </a:ln>
          </p:spPr>
        </p:pic>
        <p:sp>
          <p:nvSpPr>
            <p:cNvPr id="34" name="TextBox 33"/>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35" name="Left-Right Arrow 34"/>
          <p:cNvSpPr/>
          <p:nvPr/>
        </p:nvSpPr>
        <p:spPr bwMode="auto">
          <a:xfrm>
            <a:off x="5375916" y="4026442"/>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6" name="Rectangle 24598" descr="Server"/>
          <p:cNvPicPr>
            <a:picLocks noChangeAspect="1" noChangeArrowheads="1"/>
          </p:cNvPicPr>
          <p:nvPr/>
        </p:nvPicPr>
        <p:blipFill>
          <a:blip r:embed="rId4" cstate="print"/>
          <a:srcRect/>
          <a:stretch>
            <a:fillRect/>
          </a:stretch>
        </p:blipFill>
        <p:spPr bwMode="auto">
          <a:xfrm>
            <a:off x="4175829"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7" name="Rectangle 24598" descr="Server"/>
          <p:cNvPicPr>
            <a:picLocks noChangeAspect="1" noChangeArrowheads="1"/>
          </p:cNvPicPr>
          <p:nvPr/>
        </p:nvPicPr>
        <p:blipFill>
          <a:blip r:embed="rId4" cstate="print"/>
          <a:srcRect/>
          <a:stretch>
            <a:fillRect/>
          </a:stretch>
        </p:blipFill>
        <p:spPr bwMode="auto">
          <a:xfrm>
            <a:off x="6950928"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8" name="Picture 3" descr="C:\Users\shonsh\Desktop\images\VM.png"/>
          <p:cNvPicPr>
            <a:picLocks noChangeAspect="1" noChangeArrowheads="1"/>
          </p:cNvPicPr>
          <p:nvPr/>
        </p:nvPicPr>
        <p:blipFill>
          <a:blip r:embed="rId5"/>
          <a:srcRect/>
          <a:stretch>
            <a:fillRect/>
          </a:stretch>
        </p:blipFill>
        <p:spPr bwMode="auto">
          <a:xfrm>
            <a:off x="4722811" y="3315923"/>
            <a:ext cx="611423" cy="990600"/>
          </a:xfrm>
          <a:prstGeom prst="rect">
            <a:avLst/>
          </a:prstGeom>
          <a:noFill/>
        </p:spPr>
      </p:pic>
      <p:pic>
        <p:nvPicPr>
          <p:cNvPr id="39" name="Picture 5" descr="WomanIcon"/>
          <p:cNvPicPr>
            <a:picLocks noChangeAspect="1" noChangeArrowheads="1"/>
          </p:cNvPicPr>
          <p:nvPr/>
        </p:nvPicPr>
        <p:blipFill>
          <a:blip r:embed="rId6"/>
          <a:srcRect/>
          <a:stretch>
            <a:fillRect/>
          </a:stretch>
        </p:blipFill>
        <p:spPr bwMode="auto">
          <a:xfrm>
            <a:off x="836612" y="2962275"/>
            <a:ext cx="609600" cy="771525"/>
          </a:xfrm>
          <a:prstGeom prst="rect">
            <a:avLst/>
          </a:prstGeom>
          <a:noFill/>
          <a:ln w="9525">
            <a:noFill/>
            <a:miter lim="800000"/>
            <a:headEnd/>
            <a:tailEnd/>
          </a:ln>
        </p:spPr>
      </p:pic>
      <p:sp>
        <p:nvSpPr>
          <p:cNvPr id="40" name="AutoShape 6"/>
          <p:cNvSpPr>
            <a:spLocks noChangeArrowheads="1"/>
          </p:cNvSpPr>
          <p:nvPr/>
        </p:nvSpPr>
        <p:spPr bwMode="auto">
          <a:xfrm>
            <a:off x="1141412" y="1856152"/>
            <a:ext cx="2438400" cy="990600"/>
          </a:xfrm>
          <a:prstGeom prst="wedgeEllipseCallout">
            <a:avLst>
              <a:gd name="adj1" fmla="val -39721"/>
              <a:gd name="adj2" fmla="val 85674"/>
            </a:avLst>
          </a:prstGeom>
          <a:ln>
            <a:headEnd/>
            <a:tailEnd/>
          </a:ln>
        </p:spPr>
        <p:style>
          <a:lnRef idx="0">
            <a:schemeClr val="accent2"/>
          </a:lnRef>
          <a:fillRef idx="3">
            <a:schemeClr val="accent2"/>
          </a:fillRef>
          <a:effectRef idx="3">
            <a:schemeClr val="accent2"/>
          </a:effectRef>
          <a:fontRef idx="minor">
            <a:schemeClr val="lt1"/>
          </a:fontRef>
        </p:style>
        <p:txBody>
          <a:bodyPr lIns="91436" tIns="0" rIns="91436" bIns="0"/>
          <a:lstStyle/>
          <a:p>
            <a:pPr algn="ctr">
              <a:defRPr/>
            </a:pPr>
            <a:r>
              <a:rPr lang="en-US" sz="1400" dirty="0" smtClean="0">
                <a:solidFill>
                  <a:schemeClr val="tx1"/>
                </a:solidFill>
                <a:latin typeface="Arial" charset="0"/>
              </a:rPr>
              <a:t>Live Migrate this VM to another physical machine</a:t>
            </a:r>
            <a:endParaRPr lang="en-US" sz="1400" dirty="0">
              <a:solidFill>
                <a:schemeClr val="tx1"/>
              </a:solidFill>
              <a:latin typeface="Arial" charset="0"/>
            </a:endParaRPr>
          </a:p>
        </p:txBody>
      </p:sp>
      <p:sp>
        <p:nvSpPr>
          <p:cNvPr id="41" name="Down Arrow 40"/>
          <p:cNvSpPr/>
          <p:nvPr/>
        </p:nvSpPr>
        <p:spPr bwMode="auto">
          <a:xfrm>
            <a:off x="4951412" y="2172923"/>
            <a:ext cx="152400" cy="115020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43" name="Picture 13" descr="\\eventsql\dvd\Online_ART\DVD_ART34\Artwork_Imagery\Icons - Illustrations\_WINDOWS VISTA ICONS\Laptop notebook mobility pc.png"/>
          <p:cNvPicPr>
            <a:picLocks noChangeAspect="1" noChangeArrowheads="1"/>
          </p:cNvPicPr>
          <p:nvPr/>
        </p:nvPicPr>
        <p:blipFill>
          <a:blip r:embed="rId7"/>
          <a:srcRect/>
          <a:stretch>
            <a:fillRect/>
          </a:stretch>
        </p:blipFill>
        <p:spPr bwMode="auto">
          <a:xfrm>
            <a:off x="4494212" y="1219200"/>
            <a:ext cx="990600" cy="990600"/>
          </a:xfrm>
          <a:prstGeom prst="rect">
            <a:avLst/>
          </a:prstGeom>
          <a:noFill/>
          <a:scene3d>
            <a:camera prst="perspectiveLeft"/>
            <a:lightRig rig="threePt" dir="t"/>
          </a:scene3d>
        </p:spPr>
      </p:pic>
      <p:grpSp>
        <p:nvGrpSpPr>
          <p:cNvPr id="44" name="Group 57"/>
          <p:cNvGrpSpPr/>
          <p:nvPr/>
        </p:nvGrpSpPr>
        <p:grpSpPr>
          <a:xfrm>
            <a:off x="5332413" y="4913677"/>
            <a:ext cx="1524000" cy="877523"/>
            <a:chOff x="6296149" y="4859530"/>
            <a:chExt cx="1612817" cy="910638"/>
          </a:xfrm>
        </p:grpSpPr>
        <p:pic>
          <p:nvPicPr>
            <p:cNvPr id="45" name="Picture 10" descr="C:\Documents and Settings\Pennie\My Documents\ACERDATA (D)\Pennie's documents\MS Image\Shapes and Graphics\Internet Cloud\cloud 1.png"/>
            <p:cNvPicPr>
              <a:picLocks noChangeAspect="1" noChangeArrowheads="1"/>
            </p:cNvPicPr>
            <p:nvPr/>
          </p:nvPicPr>
          <p:blipFill>
            <a:blip r:embed="rId8"/>
            <a:srcRect/>
            <a:stretch>
              <a:fillRect/>
            </a:stretch>
          </p:blipFill>
          <p:spPr bwMode="auto">
            <a:xfrm>
              <a:off x="6296149" y="4859530"/>
              <a:ext cx="1612817" cy="910638"/>
            </a:xfrm>
            <a:prstGeom prst="rect">
              <a:avLst/>
            </a:prstGeom>
            <a:noFill/>
          </p:spPr>
        </p:pic>
        <p:sp>
          <p:nvSpPr>
            <p:cNvPr id="46" name="TextBox 45"/>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47" name="Content Placeholder 5"/>
          <p:cNvSpPr txBox="1">
            <a:spLocks/>
          </p:cNvSpPr>
          <p:nvPr/>
        </p:nvSpPr>
        <p:spPr>
          <a:xfrm>
            <a:off x="533521" y="5742425"/>
            <a:ext cx="4528872" cy="57112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IT Admin initiates a Live Migration to move a VM from one host to another</a:t>
            </a:r>
            <a:endParaRPr lang="en-US" sz="1800" dirty="0"/>
          </a:p>
        </p:txBody>
      </p:sp>
    </p:spTree>
    <p:extLst>
      <p:ext uri="{BB962C8B-B14F-4D97-AF65-F5344CB8AC3E}">
        <p14:creationId xmlns:p14="http://schemas.microsoft.com/office/powerpoint/2010/main" val="152822971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Live </a:t>
            </a:r>
            <a:r>
              <a:rPr lang="en-US" dirty="0" smtClean="0"/>
              <a:t>Migration - </a:t>
            </a:r>
            <a:r>
              <a:rPr lang="en-US" dirty="0" smtClean="0">
                <a:solidFill>
                  <a:schemeClr val="accent1"/>
                </a:solidFill>
              </a:rPr>
              <a:t>Memory </a:t>
            </a:r>
            <a:r>
              <a:rPr lang="en-US" dirty="0">
                <a:solidFill>
                  <a:schemeClr val="accent1"/>
                </a:solidFill>
              </a:rPr>
              <a:t>Copy:  Full Copy</a:t>
            </a:r>
          </a:p>
        </p:txBody>
      </p:sp>
      <p:sp>
        <p:nvSpPr>
          <p:cNvPr id="3" name="Rounded Rectangle 2"/>
          <p:cNvSpPr/>
          <p:nvPr/>
        </p:nvSpPr>
        <p:spPr bwMode="auto">
          <a:xfrm>
            <a:off x="3503612" y="2895599"/>
            <a:ext cx="5181600" cy="2209801"/>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 name="Line 5"/>
          <p:cNvSpPr>
            <a:spLocks noChangeShapeType="1"/>
          </p:cNvSpPr>
          <p:nvPr/>
        </p:nvSpPr>
        <p:spPr bwMode="auto">
          <a:xfrm>
            <a:off x="4906133" y="4234733"/>
            <a:ext cx="770066" cy="826365"/>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5" name="Line 6"/>
          <p:cNvSpPr>
            <a:spLocks noChangeShapeType="1"/>
          </p:cNvSpPr>
          <p:nvPr/>
        </p:nvSpPr>
        <p:spPr bwMode="auto">
          <a:xfrm flipH="1">
            <a:off x="6323012" y="4452847"/>
            <a:ext cx="1032706" cy="728753"/>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6" name="Line 7"/>
          <p:cNvSpPr>
            <a:spLocks noChangeShapeType="1"/>
          </p:cNvSpPr>
          <p:nvPr/>
        </p:nvSpPr>
        <p:spPr bwMode="auto">
          <a:xfrm>
            <a:off x="6086883" y="5525045"/>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7" name="Line Callout 1 (Border and Accent Bar) 6"/>
          <p:cNvSpPr/>
          <p:nvPr/>
        </p:nvSpPr>
        <p:spPr bwMode="auto">
          <a:xfrm>
            <a:off x="6780212" y="2286000"/>
            <a:ext cx="1752600" cy="457200"/>
          </a:xfrm>
          <a:prstGeom prst="accentBorderCallout1">
            <a:avLst>
              <a:gd name="adj1" fmla="val 61227"/>
              <a:gd name="adj2" fmla="val -3549"/>
              <a:gd name="adj3" fmla="val 273004"/>
              <a:gd name="adj4" fmla="val -4644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tx1"/>
                </a:solidFill>
                <a:effectLst>
                  <a:outerShdw blurRad="38100" dist="38100" dir="2700000" algn="tl">
                    <a:srgbClr val="000000">
                      <a:alpha val="43137"/>
                    </a:srgbClr>
                  </a:outerShdw>
                </a:effectLst>
              </a:rPr>
              <a:t>Memory content is copied to new server</a:t>
            </a:r>
          </a:p>
        </p:txBody>
      </p:sp>
      <p:pic>
        <p:nvPicPr>
          <p:cNvPr id="8" name="Picture 18" descr="Database blue"/>
          <p:cNvPicPr>
            <a:picLocks noChangeAspect="1" noChangeArrowheads="1"/>
          </p:cNvPicPr>
          <p:nvPr/>
        </p:nvPicPr>
        <p:blipFill>
          <a:blip r:embed="rId2" cstate="print"/>
          <a:srcRect/>
          <a:stretch>
            <a:fillRect/>
          </a:stretch>
        </p:blipFill>
        <p:spPr bwMode="auto">
          <a:xfrm>
            <a:off x="5694698" y="5716833"/>
            <a:ext cx="771787" cy="988767"/>
          </a:xfrm>
          <a:prstGeom prst="rect">
            <a:avLst/>
          </a:prstGeom>
          <a:noFill/>
        </p:spPr>
      </p:pic>
      <p:grpSp>
        <p:nvGrpSpPr>
          <p:cNvPr id="9" name="Group 50"/>
          <p:cNvGrpSpPr/>
          <p:nvPr/>
        </p:nvGrpSpPr>
        <p:grpSpPr>
          <a:xfrm>
            <a:off x="5881439" y="6059549"/>
            <a:ext cx="428322" cy="524416"/>
            <a:chOff x="1145861" y="6690311"/>
            <a:chExt cx="513986" cy="629299"/>
          </a:xfrm>
        </p:grpSpPr>
        <p:sp>
          <p:nvSpPr>
            <p:cNvPr id="10" name="Rounded Rectangle 9"/>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1" name="Picture 4" descr="C:\Users\agoodman\Documents\Carmine\V1\Product Icons - PNG\Carmine117_VirtualMachine_32.png"/>
            <p:cNvPicPr>
              <a:picLocks noChangeAspect="1" noChangeArrowheads="1"/>
            </p:cNvPicPr>
            <p:nvPr/>
          </p:nvPicPr>
          <p:blipFill>
            <a:blip r:embed="rId3"/>
            <a:stretch>
              <a:fillRect/>
            </a:stretch>
          </p:blipFill>
          <p:spPr bwMode="auto">
            <a:xfrm>
              <a:off x="1261164" y="6690311"/>
              <a:ext cx="304800" cy="304800"/>
            </a:xfrm>
            <a:prstGeom prst="rect">
              <a:avLst/>
            </a:prstGeom>
            <a:ln>
              <a:headEnd type="none" w="med" len="med"/>
              <a:tailEnd type="none" w="med" len="med"/>
            </a:ln>
          </p:spPr>
        </p:pic>
        <p:sp>
          <p:nvSpPr>
            <p:cNvPr id="12" name="TextBox 11"/>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13" name="Left-Right Arrow 12"/>
          <p:cNvSpPr/>
          <p:nvPr/>
        </p:nvSpPr>
        <p:spPr bwMode="auto">
          <a:xfrm>
            <a:off x="5375916" y="4026442"/>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4" name="Rectangle 24598" descr="Server"/>
          <p:cNvPicPr>
            <a:picLocks noChangeAspect="1" noChangeArrowheads="1"/>
          </p:cNvPicPr>
          <p:nvPr/>
        </p:nvPicPr>
        <p:blipFill>
          <a:blip r:embed="rId4" cstate="print"/>
          <a:srcRect/>
          <a:stretch>
            <a:fillRect/>
          </a:stretch>
        </p:blipFill>
        <p:spPr bwMode="auto">
          <a:xfrm>
            <a:off x="4175829"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Rectangle 24598" descr="Server"/>
          <p:cNvPicPr>
            <a:picLocks noChangeAspect="1" noChangeArrowheads="1"/>
          </p:cNvPicPr>
          <p:nvPr/>
        </p:nvPicPr>
        <p:blipFill>
          <a:blip r:embed="rId4" cstate="print"/>
          <a:srcRect/>
          <a:stretch>
            <a:fillRect/>
          </a:stretch>
        </p:blipFill>
        <p:spPr bwMode="auto">
          <a:xfrm>
            <a:off x="6950928"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6" name="Picture 3" descr="C:\Users\shonsh\Desktop\images\VM.png"/>
          <p:cNvPicPr>
            <a:picLocks noChangeAspect="1" noChangeArrowheads="1"/>
          </p:cNvPicPr>
          <p:nvPr/>
        </p:nvPicPr>
        <p:blipFill>
          <a:blip r:embed="rId5"/>
          <a:srcRect/>
          <a:stretch>
            <a:fillRect/>
          </a:stretch>
        </p:blipFill>
        <p:spPr bwMode="auto">
          <a:xfrm>
            <a:off x="4722811" y="3315923"/>
            <a:ext cx="611423" cy="990600"/>
          </a:xfrm>
          <a:prstGeom prst="rect">
            <a:avLst/>
          </a:prstGeom>
          <a:noFill/>
        </p:spPr>
      </p:pic>
      <p:sp>
        <p:nvSpPr>
          <p:cNvPr id="17" name="Down Arrow 16"/>
          <p:cNvSpPr/>
          <p:nvPr/>
        </p:nvSpPr>
        <p:spPr bwMode="auto">
          <a:xfrm>
            <a:off x="4951412" y="2172923"/>
            <a:ext cx="152400" cy="115020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18"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7466012" y="3352800"/>
            <a:ext cx="611423" cy="990600"/>
          </a:xfrm>
          <a:prstGeom prst="rect">
            <a:avLst/>
          </a:prstGeom>
          <a:noFill/>
        </p:spPr>
      </p:pic>
      <p:sp>
        <p:nvSpPr>
          <p:cNvPr id="19" name="Line Callout 1 (Border and Accent Bar) 18"/>
          <p:cNvSpPr/>
          <p:nvPr/>
        </p:nvSpPr>
        <p:spPr bwMode="auto">
          <a:xfrm>
            <a:off x="8609012" y="4495800"/>
            <a:ext cx="1295400" cy="381000"/>
          </a:xfrm>
          <a:prstGeom prst="accentBorderCallout1">
            <a:avLst>
              <a:gd name="adj1" fmla="val 13440"/>
              <a:gd name="adj2" fmla="val -4514"/>
              <a:gd name="adj3" fmla="val -70669"/>
              <a:gd name="adj4" fmla="val -39607"/>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tx1"/>
                </a:solidFill>
                <a:effectLst>
                  <a:outerShdw blurRad="38100" dist="38100" dir="2700000" algn="tl">
                    <a:srgbClr val="000000">
                      <a:alpha val="43137"/>
                    </a:srgbClr>
                  </a:outerShdw>
                </a:effectLst>
              </a:rPr>
              <a:t>VM pre-staged</a:t>
            </a:r>
          </a:p>
        </p:txBody>
      </p:sp>
      <p:pic>
        <p:nvPicPr>
          <p:cNvPr id="20" name="Picture 13" descr="\\eventsql\dvd\Online_ART\DVD_ART34\Artwork_Imagery\Icons - Illustrations\_WINDOWS VISTA ICONS\Laptop notebook mobility pc.png"/>
          <p:cNvPicPr>
            <a:picLocks noChangeAspect="1" noChangeArrowheads="1"/>
          </p:cNvPicPr>
          <p:nvPr/>
        </p:nvPicPr>
        <p:blipFill>
          <a:blip r:embed="rId6"/>
          <a:srcRect/>
          <a:stretch>
            <a:fillRect/>
          </a:stretch>
        </p:blipFill>
        <p:spPr bwMode="auto">
          <a:xfrm>
            <a:off x="4494212" y="1219200"/>
            <a:ext cx="990600" cy="990600"/>
          </a:xfrm>
          <a:prstGeom prst="rect">
            <a:avLst/>
          </a:prstGeom>
          <a:noFill/>
          <a:scene3d>
            <a:camera prst="perspectiveLeft"/>
            <a:lightRig rig="threePt" dir="t"/>
          </a:scene3d>
        </p:spPr>
      </p:pic>
      <p:sp>
        <p:nvSpPr>
          <p:cNvPr id="22" name="Notched Right Arrow 21"/>
          <p:cNvSpPr/>
          <p:nvPr/>
        </p:nvSpPr>
        <p:spPr bwMode="auto">
          <a:xfrm>
            <a:off x="5180012" y="3581400"/>
            <a:ext cx="1676400"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23" name="Group 57"/>
          <p:cNvGrpSpPr/>
          <p:nvPr/>
        </p:nvGrpSpPr>
        <p:grpSpPr>
          <a:xfrm>
            <a:off x="5332413" y="4913677"/>
            <a:ext cx="1524000" cy="877523"/>
            <a:chOff x="6296149" y="4859530"/>
            <a:chExt cx="1612817" cy="910638"/>
          </a:xfrm>
        </p:grpSpPr>
        <p:pic>
          <p:nvPicPr>
            <p:cNvPr id="24" name="Picture 10" descr="C:\Documents and Settings\Pennie\My Documents\ACERDATA (D)\Pennie's documents\MS Image\Shapes and Graphics\Internet Cloud\cloud 1.png"/>
            <p:cNvPicPr>
              <a:picLocks noChangeAspect="1" noChangeArrowheads="1"/>
            </p:cNvPicPr>
            <p:nvPr/>
          </p:nvPicPr>
          <p:blipFill>
            <a:blip r:embed="rId7"/>
            <a:srcRect/>
            <a:stretch>
              <a:fillRect/>
            </a:stretch>
          </p:blipFill>
          <p:spPr bwMode="auto">
            <a:xfrm>
              <a:off x="6296149" y="4859530"/>
              <a:ext cx="1612817" cy="910638"/>
            </a:xfrm>
            <a:prstGeom prst="rect">
              <a:avLst/>
            </a:prstGeom>
            <a:noFill/>
          </p:spPr>
        </p:pic>
        <p:sp>
          <p:nvSpPr>
            <p:cNvPr id="25" name="TextBox 24"/>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26" name="Content Placeholder 5"/>
          <p:cNvSpPr txBox="1">
            <a:spLocks/>
          </p:cNvSpPr>
          <p:nvPr/>
        </p:nvSpPr>
        <p:spPr>
          <a:xfrm>
            <a:off x="7956485" y="5742425"/>
            <a:ext cx="3695324" cy="57112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The </a:t>
            </a:r>
            <a:r>
              <a:rPr lang="en-US" sz="1800" dirty="0"/>
              <a:t>first initial copy is of all in memory </a:t>
            </a:r>
            <a:r>
              <a:rPr lang="en-US" sz="1800" dirty="0" smtClean="0"/>
              <a:t>content</a:t>
            </a:r>
            <a:endParaRPr lang="en-US" sz="1800" dirty="0"/>
          </a:p>
        </p:txBody>
      </p:sp>
    </p:spTree>
    <p:extLst>
      <p:ext uri="{BB962C8B-B14F-4D97-AF65-F5344CB8AC3E}">
        <p14:creationId xmlns:p14="http://schemas.microsoft.com/office/powerpoint/2010/main" val="3197375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53"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Effect transition="in" filter="fade">
                                      <p:cBhvr>
                                        <p:cTn id="16" dur="1000"/>
                                        <p:tgtEl>
                                          <p:spTgt spid="18"/>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Live </a:t>
            </a:r>
            <a:r>
              <a:rPr lang="en-US" dirty="0" smtClean="0"/>
              <a:t>Migration - </a:t>
            </a:r>
            <a:r>
              <a:rPr lang="en-US" dirty="0" smtClean="0">
                <a:solidFill>
                  <a:schemeClr val="accent1"/>
                </a:solidFill>
              </a:rPr>
              <a:t>Memory </a:t>
            </a:r>
            <a:r>
              <a:rPr lang="en-US" dirty="0">
                <a:solidFill>
                  <a:schemeClr val="accent1"/>
                </a:solidFill>
              </a:rPr>
              <a:t>Copy:  Dirty Pages</a:t>
            </a:r>
          </a:p>
        </p:txBody>
      </p:sp>
      <p:sp>
        <p:nvSpPr>
          <p:cNvPr id="3" name="Rounded Rectangle 2"/>
          <p:cNvSpPr/>
          <p:nvPr/>
        </p:nvSpPr>
        <p:spPr bwMode="auto">
          <a:xfrm>
            <a:off x="3503612" y="2895599"/>
            <a:ext cx="5181600" cy="2209801"/>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 name="Line 5"/>
          <p:cNvSpPr>
            <a:spLocks noChangeShapeType="1"/>
          </p:cNvSpPr>
          <p:nvPr/>
        </p:nvSpPr>
        <p:spPr bwMode="auto">
          <a:xfrm>
            <a:off x="4906133" y="4234733"/>
            <a:ext cx="812596" cy="861807"/>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5" name="Line 6"/>
          <p:cNvSpPr>
            <a:spLocks noChangeShapeType="1"/>
          </p:cNvSpPr>
          <p:nvPr/>
        </p:nvSpPr>
        <p:spPr bwMode="auto">
          <a:xfrm flipH="1">
            <a:off x="6363770" y="4452847"/>
            <a:ext cx="991948" cy="686223"/>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6" name="Line 7"/>
          <p:cNvSpPr>
            <a:spLocks noChangeShapeType="1"/>
          </p:cNvSpPr>
          <p:nvPr/>
        </p:nvSpPr>
        <p:spPr bwMode="auto">
          <a:xfrm>
            <a:off x="6086883" y="5503781"/>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7" name="Picture 18" descr="Database blue"/>
          <p:cNvPicPr>
            <a:picLocks noChangeAspect="1" noChangeArrowheads="1"/>
          </p:cNvPicPr>
          <p:nvPr/>
        </p:nvPicPr>
        <p:blipFill>
          <a:blip r:embed="rId2" cstate="print"/>
          <a:srcRect/>
          <a:stretch>
            <a:fillRect/>
          </a:stretch>
        </p:blipFill>
        <p:spPr bwMode="auto">
          <a:xfrm>
            <a:off x="5694698" y="5716833"/>
            <a:ext cx="771787" cy="988767"/>
          </a:xfrm>
          <a:prstGeom prst="rect">
            <a:avLst/>
          </a:prstGeom>
          <a:noFill/>
        </p:spPr>
      </p:pic>
      <p:grpSp>
        <p:nvGrpSpPr>
          <p:cNvPr id="8" name="Group 50"/>
          <p:cNvGrpSpPr/>
          <p:nvPr/>
        </p:nvGrpSpPr>
        <p:grpSpPr>
          <a:xfrm>
            <a:off x="5881439" y="6059549"/>
            <a:ext cx="428322" cy="524416"/>
            <a:chOff x="1145861" y="6690311"/>
            <a:chExt cx="513986" cy="629299"/>
          </a:xfrm>
        </p:grpSpPr>
        <p:sp>
          <p:nvSpPr>
            <p:cNvPr id="9" name="Rounded Rectangle 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0" name="Picture 4" descr="C:\Users\agoodman\Documents\Carmine\V1\Product Icons - PNG\Carmine117_VirtualMachine_32.png"/>
            <p:cNvPicPr>
              <a:picLocks noChangeAspect="1" noChangeArrowheads="1"/>
            </p:cNvPicPr>
            <p:nvPr/>
          </p:nvPicPr>
          <p:blipFill>
            <a:blip r:embed="rId3"/>
            <a:stretch>
              <a:fillRect/>
            </a:stretch>
          </p:blipFill>
          <p:spPr bwMode="auto">
            <a:xfrm>
              <a:off x="1261164" y="6690311"/>
              <a:ext cx="304800" cy="304800"/>
            </a:xfrm>
            <a:prstGeom prst="rect">
              <a:avLst/>
            </a:prstGeom>
            <a:ln>
              <a:headEnd type="none" w="med" len="med"/>
              <a:tailEnd type="none" w="med" len="med"/>
            </a:ln>
          </p:spPr>
        </p:pic>
        <p:sp>
          <p:nvSpPr>
            <p:cNvPr id="11" name="TextBox 10"/>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12" name="Left-Right Arrow 11"/>
          <p:cNvSpPr/>
          <p:nvPr/>
        </p:nvSpPr>
        <p:spPr bwMode="auto">
          <a:xfrm>
            <a:off x="5375916" y="4026442"/>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3" name="Rectangle 24598" descr="Server"/>
          <p:cNvPicPr>
            <a:picLocks noChangeAspect="1" noChangeArrowheads="1"/>
          </p:cNvPicPr>
          <p:nvPr/>
        </p:nvPicPr>
        <p:blipFill>
          <a:blip r:embed="rId4" cstate="print"/>
          <a:srcRect/>
          <a:stretch>
            <a:fillRect/>
          </a:stretch>
        </p:blipFill>
        <p:spPr bwMode="auto">
          <a:xfrm>
            <a:off x="4175829"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Rectangle 24598" descr="Server"/>
          <p:cNvPicPr>
            <a:picLocks noChangeAspect="1" noChangeArrowheads="1"/>
          </p:cNvPicPr>
          <p:nvPr/>
        </p:nvPicPr>
        <p:blipFill>
          <a:blip r:embed="rId4" cstate="print"/>
          <a:srcRect/>
          <a:stretch>
            <a:fillRect/>
          </a:stretch>
        </p:blipFill>
        <p:spPr bwMode="auto">
          <a:xfrm>
            <a:off x="6950928"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3" descr="C:\Users\shonsh\Desktop\images\VM.png"/>
          <p:cNvPicPr>
            <a:picLocks noChangeAspect="1" noChangeArrowheads="1"/>
          </p:cNvPicPr>
          <p:nvPr/>
        </p:nvPicPr>
        <p:blipFill>
          <a:blip r:embed="rId5"/>
          <a:srcRect/>
          <a:stretch>
            <a:fillRect/>
          </a:stretch>
        </p:blipFill>
        <p:spPr bwMode="auto">
          <a:xfrm>
            <a:off x="4722811" y="3315923"/>
            <a:ext cx="611423" cy="990600"/>
          </a:xfrm>
          <a:prstGeom prst="rect">
            <a:avLst/>
          </a:prstGeom>
          <a:noFill/>
        </p:spPr>
      </p:pic>
      <p:sp>
        <p:nvSpPr>
          <p:cNvPr id="16" name="Down Arrow 15"/>
          <p:cNvSpPr/>
          <p:nvPr/>
        </p:nvSpPr>
        <p:spPr bwMode="auto">
          <a:xfrm>
            <a:off x="4951412" y="2172923"/>
            <a:ext cx="152400" cy="115020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17"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7466012" y="3352800"/>
            <a:ext cx="611423" cy="990600"/>
          </a:xfrm>
          <a:prstGeom prst="rect">
            <a:avLst/>
          </a:prstGeom>
          <a:noFill/>
        </p:spPr>
      </p:pic>
      <p:sp>
        <p:nvSpPr>
          <p:cNvPr id="18" name="Rectangle 17"/>
          <p:cNvSpPr/>
          <p:nvPr/>
        </p:nvSpPr>
        <p:spPr bwMode="auto">
          <a:xfrm>
            <a:off x="5103812" y="38100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9" name="Rectangle 18"/>
          <p:cNvSpPr/>
          <p:nvPr/>
        </p:nvSpPr>
        <p:spPr bwMode="auto">
          <a:xfrm>
            <a:off x="5180012" y="35052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0" name="Rectangle 19"/>
          <p:cNvSpPr/>
          <p:nvPr/>
        </p:nvSpPr>
        <p:spPr bwMode="auto">
          <a:xfrm>
            <a:off x="5027612" y="34290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1" name="Rectangle 20"/>
          <p:cNvSpPr/>
          <p:nvPr/>
        </p:nvSpPr>
        <p:spPr bwMode="auto">
          <a:xfrm>
            <a:off x="5103812" y="40386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2" name="Rectangle 21"/>
          <p:cNvSpPr/>
          <p:nvPr/>
        </p:nvSpPr>
        <p:spPr bwMode="auto">
          <a:xfrm>
            <a:off x="5027612" y="41148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3" name="Rectangle 22"/>
          <p:cNvSpPr/>
          <p:nvPr/>
        </p:nvSpPr>
        <p:spPr bwMode="auto">
          <a:xfrm>
            <a:off x="5103812" y="36576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4" name="Rectangle 23"/>
          <p:cNvSpPr/>
          <p:nvPr/>
        </p:nvSpPr>
        <p:spPr bwMode="auto">
          <a:xfrm>
            <a:off x="5256212" y="38862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5" name="Rectangle 24"/>
          <p:cNvSpPr/>
          <p:nvPr/>
        </p:nvSpPr>
        <p:spPr bwMode="auto">
          <a:xfrm>
            <a:off x="5027612" y="35814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6" name="Rectangle 25"/>
          <p:cNvSpPr/>
          <p:nvPr/>
        </p:nvSpPr>
        <p:spPr bwMode="auto">
          <a:xfrm>
            <a:off x="5027612" y="38862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7" name="Rectangle 26"/>
          <p:cNvSpPr/>
          <p:nvPr/>
        </p:nvSpPr>
        <p:spPr bwMode="auto">
          <a:xfrm>
            <a:off x="5256212" y="34290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8" name="Rectangle 27"/>
          <p:cNvSpPr/>
          <p:nvPr/>
        </p:nvSpPr>
        <p:spPr bwMode="auto">
          <a:xfrm>
            <a:off x="5210493" y="3992881"/>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9" name="Line Callout 1 (Border and Accent Bar) 28"/>
          <p:cNvSpPr/>
          <p:nvPr/>
        </p:nvSpPr>
        <p:spPr bwMode="auto">
          <a:xfrm>
            <a:off x="1979612" y="3124200"/>
            <a:ext cx="1323373" cy="457200"/>
          </a:xfrm>
          <a:prstGeom prst="accentBorderCallout1">
            <a:avLst>
              <a:gd name="adj1" fmla="val 47305"/>
              <a:gd name="adj2" fmla="val 103201"/>
              <a:gd name="adj3" fmla="val 134412"/>
              <a:gd name="adj4" fmla="val 227116"/>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smtClean="0">
                <a:solidFill>
                  <a:schemeClr val="tx1"/>
                </a:solidFill>
                <a:effectLst>
                  <a:outerShdw blurRad="38100" dist="38100" dir="2700000" algn="tl">
                    <a:srgbClr val="000000">
                      <a:alpha val="43137"/>
                    </a:srgbClr>
                  </a:outerShdw>
                </a:effectLst>
              </a:rPr>
              <a:t>Pages are being dirtied</a:t>
            </a:r>
          </a:p>
        </p:txBody>
      </p:sp>
      <p:sp>
        <p:nvSpPr>
          <p:cNvPr id="30" name="Line Callout 1 (Border and Accent Bar) 29"/>
          <p:cNvSpPr/>
          <p:nvPr/>
        </p:nvSpPr>
        <p:spPr bwMode="auto">
          <a:xfrm>
            <a:off x="6094412" y="1447800"/>
            <a:ext cx="1524000" cy="457200"/>
          </a:xfrm>
          <a:prstGeom prst="accentBorderCallout1">
            <a:avLst>
              <a:gd name="adj1" fmla="val 10255"/>
              <a:gd name="adj2" fmla="val -4136"/>
              <a:gd name="adj3" fmla="val 90392"/>
              <a:gd name="adj4" fmla="val -4300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tx1"/>
                </a:solidFill>
                <a:effectLst>
                  <a:outerShdw blurRad="38100" dist="38100" dir="2700000" algn="tl">
                    <a:srgbClr val="000000">
                      <a:alpha val="43137"/>
                    </a:srgbClr>
                  </a:outerShdw>
                </a:effectLst>
              </a:rPr>
              <a:t>Client continues accessing VM</a:t>
            </a:r>
          </a:p>
        </p:txBody>
      </p:sp>
      <p:pic>
        <p:nvPicPr>
          <p:cNvPr id="32" name="Picture 13" descr="\\eventsql\dvd\Online_ART\DVD_ART34\Artwork_Imagery\Icons - Illustrations\_WINDOWS VISTA ICONS\Laptop notebook mobility pc.png"/>
          <p:cNvPicPr>
            <a:picLocks noChangeAspect="1" noChangeArrowheads="1"/>
          </p:cNvPicPr>
          <p:nvPr/>
        </p:nvPicPr>
        <p:blipFill>
          <a:blip r:embed="rId6"/>
          <a:srcRect/>
          <a:stretch>
            <a:fillRect/>
          </a:stretch>
        </p:blipFill>
        <p:spPr bwMode="auto">
          <a:xfrm>
            <a:off x="4494212" y="1219200"/>
            <a:ext cx="990600" cy="990600"/>
          </a:xfrm>
          <a:prstGeom prst="rect">
            <a:avLst/>
          </a:prstGeom>
          <a:noFill/>
          <a:scene3d>
            <a:camera prst="perspectiveLeft"/>
            <a:lightRig rig="threePt" dir="t"/>
          </a:scene3d>
        </p:spPr>
      </p:pic>
      <p:sp>
        <p:nvSpPr>
          <p:cNvPr id="33" name="Notched Right Arrow 32"/>
          <p:cNvSpPr/>
          <p:nvPr/>
        </p:nvSpPr>
        <p:spPr bwMode="auto">
          <a:xfrm>
            <a:off x="5180012" y="3581400"/>
            <a:ext cx="1676400"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34" name="Group 57"/>
          <p:cNvGrpSpPr/>
          <p:nvPr/>
        </p:nvGrpSpPr>
        <p:grpSpPr>
          <a:xfrm>
            <a:off x="5332413" y="4913677"/>
            <a:ext cx="1524000" cy="877523"/>
            <a:chOff x="6296149" y="4859530"/>
            <a:chExt cx="1612817" cy="910638"/>
          </a:xfrm>
        </p:grpSpPr>
        <p:pic>
          <p:nvPicPr>
            <p:cNvPr id="35" name="Picture 10" descr="C:\Documents and Settings\Pennie\My Documents\ACERDATA (D)\Pennie's documents\MS Image\Shapes and Graphics\Internet Cloud\cloud 1.png"/>
            <p:cNvPicPr>
              <a:picLocks noChangeAspect="1" noChangeArrowheads="1"/>
            </p:cNvPicPr>
            <p:nvPr/>
          </p:nvPicPr>
          <p:blipFill>
            <a:blip r:embed="rId7"/>
            <a:srcRect/>
            <a:stretch>
              <a:fillRect/>
            </a:stretch>
          </p:blipFill>
          <p:spPr bwMode="auto">
            <a:xfrm>
              <a:off x="6296149" y="4859530"/>
              <a:ext cx="1612817" cy="910638"/>
            </a:xfrm>
            <a:prstGeom prst="rect">
              <a:avLst/>
            </a:prstGeom>
            <a:noFill/>
          </p:spPr>
        </p:pic>
        <p:sp>
          <p:nvSpPr>
            <p:cNvPr id="36" name="TextBox 35"/>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37" name="Content Placeholder 5"/>
          <p:cNvSpPr txBox="1">
            <a:spLocks/>
          </p:cNvSpPr>
          <p:nvPr/>
        </p:nvSpPr>
        <p:spPr>
          <a:xfrm>
            <a:off x="7466012" y="5701254"/>
            <a:ext cx="4528872" cy="57112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Client </a:t>
            </a:r>
            <a:r>
              <a:rPr lang="en-US" sz="1800" dirty="0"/>
              <a:t>continues to access VM, which results in memory being modified</a:t>
            </a:r>
          </a:p>
        </p:txBody>
      </p:sp>
    </p:spTree>
    <p:extLst>
      <p:ext uri="{BB962C8B-B14F-4D97-AF65-F5344CB8AC3E}">
        <p14:creationId xmlns:p14="http://schemas.microsoft.com/office/powerpoint/2010/main" val="4270449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500"/>
                            </p:stCondLst>
                            <p:childTnLst>
                              <p:par>
                                <p:cTn id="15" presetID="53"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000"/>
                            </p:stCondLst>
                            <p:childTnLst>
                              <p:par>
                                <p:cTn id="26" presetID="53"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p:stCondLst>
                              <p:cond delay="2500"/>
                            </p:stCondLst>
                            <p:childTnLst>
                              <p:par>
                                <p:cTn id="37" presetID="53"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3000"/>
                            </p:stCondLst>
                            <p:childTnLst>
                              <p:par>
                                <p:cTn id="53" presetID="53"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Live </a:t>
            </a:r>
            <a:r>
              <a:rPr lang="en-US" dirty="0" smtClean="0"/>
              <a:t>Migration - </a:t>
            </a:r>
            <a:r>
              <a:rPr lang="en-US" dirty="0" smtClean="0">
                <a:solidFill>
                  <a:schemeClr val="accent1"/>
                </a:solidFill>
              </a:rPr>
              <a:t>Memory </a:t>
            </a:r>
            <a:r>
              <a:rPr lang="en-US" dirty="0">
                <a:solidFill>
                  <a:schemeClr val="accent1"/>
                </a:solidFill>
              </a:rPr>
              <a:t>Copy:  </a:t>
            </a:r>
            <a:r>
              <a:rPr lang="en-US" dirty="0" smtClean="0">
                <a:solidFill>
                  <a:schemeClr val="accent1"/>
                </a:solidFill>
              </a:rPr>
              <a:t>Incremental</a:t>
            </a:r>
            <a:endParaRPr lang="en-US" dirty="0">
              <a:solidFill>
                <a:schemeClr val="accent1"/>
              </a:solidFill>
            </a:endParaRPr>
          </a:p>
        </p:txBody>
      </p:sp>
      <p:sp>
        <p:nvSpPr>
          <p:cNvPr id="3" name="Rounded Rectangle 2"/>
          <p:cNvSpPr/>
          <p:nvPr/>
        </p:nvSpPr>
        <p:spPr bwMode="auto">
          <a:xfrm>
            <a:off x="3503612" y="2895599"/>
            <a:ext cx="5181600" cy="2209801"/>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 name="Line 5"/>
          <p:cNvSpPr>
            <a:spLocks noChangeShapeType="1"/>
          </p:cNvSpPr>
          <p:nvPr/>
        </p:nvSpPr>
        <p:spPr bwMode="auto">
          <a:xfrm>
            <a:off x="4906133" y="4234733"/>
            <a:ext cx="812596" cy="868895"/>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5" name="Line 6"/>
          <p:cNvSpPr>
            <a:spLocks noChangeShapeType="1"/>
          </p:cNvSpPr>
          <p:nvPr/>
        </p:nvSpPr>
        <p:spPr bwMode="auto">
          <a:xfrm flipH="1">
            <a:off x="6323012" y="4452847"/>
            <a:ext cx="1032706" cy="728753"/>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6" name="Line 7"/>
          <p:cNvSpPr>
            <a:spLocks noChangeShapeType="1"/>
          </p:cNvSpPr>
          <p:nvPr/>
        </p:nvSpPr>
        <p:spPr bwMode="auto">
          <a:xfrm>
            <a:off x="6086883" y="5496693"/>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7" name="Picture 18" descr="Database blue"/>
          <p:cNvPicPr>
            <a:picLocks noChangeAspect="1" noChangeArrowheads="1"/>
          </p:cNvPicPr>
          <p:nvPr/>
        </p:nvPicPr>
        <p:blipFill>
          <a:blip r:embed="rId2" cstate="print"/>
          <a:srcRect/>
          <a:stretch>
            <a:fillRect/>
          </a:stretch>
        </p:blipFill>
        <p:spPr bwMode="auto">
          <a:xfrm>
            <a:off x="5694698" y="5716833"/>
            <a:ext cx="771787" cy="988767"/>
          </a:xfrm>
          <a:prstGeom prst="rect">
            <a:avLst/>
          </a:prstGeom>
          <a:noFill/>
        </p:spPr>
      </p:pic>
      <p:grpSp>
        <p:nvGrpSpPr>
          <p:cNvPr id="8" name="Group 50"/>
          <p:cNvGrpSpPr/>
          <p:nvPr/>
        </p:nvGrpSpPr>
        <p:grpSpPr>
          <a:xfrm>
            <a:off x="5881439" y="6059549"/>
            <a:ext cx="428322" cy="524416"/>
            <a:chOff x="1145861" y="6690311"/>
            <a:chExt cx="513986" cy="629299"/>
          </a:xfrm>
        </p:grpSpPr>
        <p:sp>
          <p:nvSpPr>
            <p:cNvPr id="9" name="Rounded Rectangle 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0" name="Picture 4" descr="C:\Users\agoodman\Documents\Carmine\V1\Product Icons - PNG\Carmine117_VirtualMachine_32.png"/>
            <p:cNvPicPr>
              <a:picLocks noChangeAspect="1" noChangeArrowheads="1"/>
            </p:cNvPicPr>
            <p:nvPr/>
          </p:nvPicPr>
          <p:blipFill>
            <a:blip r:embed="rId3"/>
            <a:stretch>
              <a:fillRect/>
            </a:stretch>
          </p:blipFill>
          <p:spPr bwMode="auto">
            <a:xfrm>
              <a:off x="1261164" y="6690311"/>
              <a:ext cx="304800" cy="304800"/>
            </a:xfrm>
            <a:prstGeom prst="rect">
              <a:avLst/>
            </a:prstGeom>
            <a:ln>
              <a:headEnd type="none" w="med" len="med"/>
              <a:tailEnd type="none" w="med" len="med"/>
            </a:ln>
          </p:spPr>
        </p:pic>
        <p:sp>
          <p:nvSpPr>
            <p:cNvPr id="11" name="TextBox 10"/>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12" name="Left-Right Arrow 11"/>
          <p:cNvSpPr/>
          <p:nvPr/>
        </p:nvSpPr>
        <p:spPr bwMode="auto">
          <a:xfrm>
            <a:off x="5375916" y="4026442"/>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3" name="Rectangle 24598" descr="Server"/>
          <p:cNvPicPr>
            <a:picLocks noChangeAspect="1" noChangeArrowheads="1"/>
          </p:cNvPicPr>
          <p:nvPr/>
        </p:nvPicPr>
        <p:blipFill>
          <a:blip r:embed="rId4" cstate="print"/>
          <a:srcRect/>
          <a:stretch>
            <a:fillRect/>
          </a:stretch>
        </p:blipFill>
        <p:spPr bwMode="auto">
          <a:xfrm>
            <a:off x="4175829"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Rectangle 24598" descr="Server"/>
          <p:cNvPicPr>
            <a:picLocks noChangeAspect="1" noChangeArrowheads="1"/>
          </p:cNvPicPr>
          <p:nvPr/>
        </p:nvPicPr>
        <p:blipFill>
          <a:blip r:embed="rId4" cstate="print"/>
          <a:srcRect/>
          <a:stretch>
            <a:fillRect/>
          </a:stretch>
        </p:blipFill>
        <p:spPr bwMode="auto">
          <a:xfrm>
            <a:off x="6950928"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3" descr="C:\Users\shonsh\Desktop\images\VM.png"/>
          <p:cNvPicPr>
            <a:picLocks noChangeAspect="1" noChangeArrowheads="1"/>
          </p:cNvPicPr>
          <p:nvPr/>
        </p:nvPicPr>
        <p:blipFill>
          <a:blip r:embed="rId5"/>
          <a:srcRect/>
          <a:stretch>
            <a:fillRect/>
          </a:stretch>
        </p:blipFill>
        <p:spPr bwMode="auto">
          <a:xfrm>
            <a:off x="4722811" y="3315923"/>
            <a:ext cx="611423" cy="990600"/>
          </a:xfrm>
          <a:prstGeom prst="rect">
            <a:avLst/>
          </a:prstGeom>
          <a:noFill/>
        </p:spPr>
      </p:pic>
      <p:sp>
        <p:nvSpPr>
          <p:cNvPr id="16" name="Down Arrow 15"/>
          <p:cNvSpPr/>
          <p:nvPr/>
        </p:nvSpPr>
        <p:spPr bwMode="auto">
          <a:xfrm>
            <a:off x="4951412" y="2172923"/>
            <a:ext cx="152400" cy="115020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17"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7466012" y="3352800"/>
            <a:ext cx="611423" cy="990600"/>
          </a:xfrm>
          <a:prstGeom prst="rect">
            <a:avLst/>
          </a:prstGeom>
          <a:noFill/>
        </p:spPr>
      </p:pic>
      <p:sp>
        <p:nvSpPr>
          <p:cNvPr id="18" name="Rectangle 17"/>
          <p:cNvSpPr/>
          <p:nvPr/>
        </p:nvSpPr>
        <p:spPr bwMode="auto">
          <a:xfrm>
            <a:off x="5027612" y="35814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9" name="Rectangle 18"/>
          <p:cNvSpPr/>
          <p:nvPr/>
        </p:nvSpPr>
        <p:spPr bwMode="auto">
          <a:xfrm>
            <a:off x="5180012" y="39624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0" name="Rectangle 19"/>
          <p:cNvSpPr/>
          <p:nvPr/>
        </p:nvSpPr>
        <p:spPr bwMode="auto">
          <a:xfrm>
            <a:off x="5103812" y="37338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1" name="Rectangle 20"/>
          <p:cNvSpPr/>
          <p:nvPr/>
        </p:nvSpPr>
        <p:spPr bwMode="auto">
          <a:xfrm>
            <a:off x="5027612" y="39624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2" name="Rectangle 21"/>
          <p:cNvSpPr/>
          <p:nvPr/>
        </p:nvSpPr>
        <p:spPr bwMode="auto">
          <a:xfrm>
            <a:off x="5256212" y="35052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3" name="Line Callout 1 (Border and Accent Bar) 22"/>
          <p:cNvSpPr/>
          <p:nvPr/>
        </p:nvSpPr>
        <p:spPr bwMode="auto">
          <a:xfrm>
            <a:off x="1903412" y="3124200"/>
            <a:ext cx="1399573" cy="457200"/>
          </a:xfrm>
          <a:prstGeom prst="accentBorderCallout1">
            <a:avLst>
              <a:gd name="adj1" fmla="val 47305"/>
              <a:gd name="adj2" fmla="val 103201"/>
              <a:gd name="adj3" fmla="val 144829"/>
              <a:gd name="adj4" fmla="val 21815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smtClean="0">
                <a:solidFill>
                  <a:schemeClr val="tx1"/>
                </a:solidFill>
                <a:effectLst>
                  <a:outerShdw blurRad="38100" dist="38100" dir="2700000" algn="tl">
                    <a:srgbClr val="000000">
                      <a:alpha val="43137"/>
                    </a:srgbClr>
                  </a:outerShdw>
                </a:effectLst>
              </a:rPr>
              <a:t>Smaller set of changes</a:t>
            </a:r>
          </a:p>
        </p:txBody>
      </p:sp>
      <p:sp>
        <p:nvSpPr>
          <p:cNvPr id="24" name="Line Callout 1 (Border and Accent Bar) 23"/>
          <p:cNvSpPr/>
          <p:nvPr/>
        </p:nvSpPr>
        <p:spPr bwMode="auto">
          <a:xfrm>
            <a:off x="7085012" y="2438400"/>
            <a:ext cx="1752600" cy="304800"/>
          </a:xfrm>
          <a:prstGeom prst="accentBorderCallout1">
            <a:avLst>
              <a:gd name="adj1" fmla="val 68662"/>
              <a:gd name="adj2" fmla="val -2751"/>
              <a:gd name="adj3" fmla="val 369573"/>
              <a:gd name="adj4" fmla="val -4459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tx1"/>
                </a:solidFill>
                <a:effectLst>
                  <a:outerShdw blurRad="38100" dist="38100" dir="2700000" algn="tl">
                    <a:srgbClr val="000000">
                      <a:alpha val="43137"/>
                    </a:srgbClr>
                  </a:outerShdw>
                </a:effectLst>
              </a:rPr>
              <a:t>Recopy of changes</a:t>
            </a:r>
          </a:p>
        </p:txBody>
      </p:sp>
      <p:pic>
        <p:nvPicPr>
          <p:cNvPr id="25" name="Picture 13" descr="\\eventsql\dvd\Online_ART\DVD_ART34\Artwork_Imagery\Icons - Illustrations\_WINDOWS VISTA ICONS\Laptop notebook mobility pc.png"/>
          <p:cNvPicPr>
            <a:picLocks noChangeAspect="1" noChangeArrowheads="1"/>
          </p:cNvPicPr>
          <p:nvPr/>
        </p:nvPicPr>
        <p:blipFill>
          <a:blip r:embed="rId6"/>
          <a:srcRect/>
          <a:stretch>
            <a:fillRect/>
          </a:stretch>
        </p:blipFill>
        <p:spPr bwMode="auto">
          <a:xfrm>
            <a:off x="4494212" y="1219200"/>
            <a:ext cx="990600" cy="990600"/>
          </a:xfrm>
          <a:prstGeom prst="rect">
            <a:avLst/>
          </a:prstGeom>
          <a:noFill/>
          <a:scene3d>
            <a:camera prst="perspectiveLeft"/>
            <a:lightRig rig="threePt" dir="t"/>
          </a:scene3d>
        </p:spPr>
      </p:pic>
      <p:sp>
        <p:nvSpPr>
          <p:cNvPr id="26" name="Notched Right Arrow 25"/>
          <p:cNvSpPr/>
          <p:nvPr/>
        </p:nvSpPr>
        <p:spPr bwMode="auto">
          <a:xfrm>
            <a:off x="5180012" y="3581400"/>
            <a:ext cx="1676400"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27" name="Group 57"/>
          <p:cNvGrpSpPr/>
          <p:nvPr/>
        </p:nvGrpSpPr>
        <p:grpSpPr>
          <a:xfrm>
            <a:off x="5332413" y="4913677"/>
            <a:ext cx="1524000" cy="877523"/>
            <a:chOff x="6296149" y="4859530"/>
            <a:chExt cx="1612817" cy="910638"/>
          </a:xfrm>
        </p:grpSpPr>
        <p:pic>
          <p:nvPicPr>
            <p:cNvPr id="28" name="Picture 10" descr="C:\Documents and Settings\Pennie\My Documents\ACERDATA (D)\Pennie's documents\MS Image\Shapes and Graphics\Internet Cloud\cloud 1.png"/>
            <p:cNvPicPr>
              <a:picLocks noChangeAspect="1" noChangeArrowheads="1"/>
            </p:cNvPicPr>
            <p:nvPr/>
          </p:nvPicPr>
          <p:blipFill>
            <a:blip r:embed="rId7"/>
            <a:srcRect/>
            <a:stretch>
              <a:fillRect/>
            </a:stretch>
          </p:blipFill>
          <p:spPr bwMode="auto">
            <a:xfrm>
              <a:off x="6296149" y="4859530"/>
              <a:ext cx="1612817" cy="910638"/>
            </a:xfrm>
            <a:prstGeom prst="rect">
              <a:avLst/>
            </a:prstGeom>
            <a:noFill/>
          </p:spPr>
        </p:pic>
        <p:sp>
          <p:nvSpPr>
            <p:cNvPr id="29" name="TextBox 28"/>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31" name="Content Placeholder 5"/>
          <p:cNvSpPr txBox="1">
            <a:spLocks/>
          </p:cNvSpPr>
          <p:nvPr/>
        </p:nvSpPr>
        <p:spPr>
          <a:xfrm>
            <a:off x="7447906" y="5454062"/>
            <a:ext cx="4528872" cy="1167806"/>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Hyper-V </a:t>
            </a:r>
            <a:r>
              <a:rPr lang="en-US" sz="1800" dirty="0"/>
              <a:t>tracks changed data, and re-copies over incremental changes</a:t>
            </a:r>
          </a:p>
          <a:p>
            <a:r>
              <a:rPr lang="en-US" sz="1800" dirty="0"/>
              <a:t>Subsequent passes get faster as data set is </a:t>
            </a:r>
            <a:r>
              <a:rPr lang="en-US" sz="1800" dirty="0" smtClean="0"/>
              <a:t>smaller</a:t>
            </a:r>
            <a:endParaRPr lang="en-US" sz="1800" dirty="0"/>
          </a:p>
        </p:txBody>
      </p:sp>
    </p:spTree>
    <p:extLst>
      <p:ext uri="{BB962C8B-B14F-4D97-AF65-F5344CB8AC3E}">
        <p14:creationId xmlns:p14="http://schemas.microsoft.com/office/powerpoint/2010/main" val="3524752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1000"/>
                            </p:stCondLst>
                            <p:childTnLst>
                              <p:par>
                                <p:cTn id="27" presetID="53"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10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Live </a:t>
            </a:r>
            <a:r>
              <a:rPr lang="en-US" dirty="0" smtClean="0"/>
              <a:t>Migration - </a:t>
            </a:r>
            <a:r>
              <a:rPr lang="en-US" dirty="0" smtClean="0">
                <a:solidFill>
                  <a:schemeClr val="accent1"/>
                </a:solidFill>
              </a:rPr>
              <a:t>Final </a:t>
            </a:r>
            <a:r>
              <a:rPr lang="en-US" dirty="0">
                <a:solidFill>
                  <a:schemeClr val="accent1"/>
                </a:solidFill>
              </a:rPr>
              <a:t>Transition</a:t>
            </a:r>
          </a:p>
        </p:txBody>
      </p:sp>
      <p:sp>
        <p:nvSpPr>
          <p:cNvPr id="3" name="Rounded Rectangle 2"/>
          <p:cNvSpPr/>
          <p:nvPr/>
        </p:nvSpPr>
        <p:spPr bwMode="auto">
          <a:xfrm>
            <a:off x="3503612" y="2895599"/>
            <a:ext cx="5181600" cy="2209801"/>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 name="Line 5"/>
          <p:cNvSpPr>
            <a:spLocks noChangeShapeType="1"/>
          </p:cNvSpPr>
          <p:nvPr/>
        </p:nvSpPr>
        <p:spPr bwMode="auto">
          <a:xfrm>
            <a:off x="4906133" y="4234733"/>
            <a:ext cx="798420" cy="840541"/>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5" name="Line 6"/>
          <p:cNvSpPr>
            <a:spLocks noChangeShapeType="1"/>
          </p:cNvSpPr>
          <p:nvPr/>
        </p:nvSpPr>
        <p:spPr bwMode="auto">
          <a:xfrm flipH="1">
            <a:off x="6385034" y="4452847"/>
            <a:ext cx="970683" cy="686223"/>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6" name="Line 7"/>
          <p:cNvSpPr>
            <a:spLocks noChangeShapeType="1"/>
          </p:cNvSpPr>
          <p:nvPr/>
        </p:nvSpPr>
        <p:spPr bwMode="auto">
          <a:xfrm>
            <a:off x="6086883" y="5503781"/>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7" name="Picture 18" descr="Database blue"/>
          <p:cNvPicPr>
            <a:picLocks noChangeAspect="1" noChangeArrowheads="1"/>
          </p:cNvPicPr>
          <p:nvPr/>
        </p:nvPicPr>
        <p:blipFill>
          <a:blip r:embed="rId2" cstate="print"/>
          <a:srcRect/>
          <a:stretch>
            <a:fillRect/>
          </a:stretch>
        </p:blipFill>
        <p:spPr bwMode="auto">
          <a:xfrm>
            <a:off x="5694698" y="5716833"/>
            <a:ext cx="771787" cy="988767"/>
          </a:xfrm>
          <a:prstGeom prst="rect">
            <a:avLst/>
          </a:prstGeom>
          <a:noFill/>
        </p:spPr>
      </p:pic>
      <p:grpSp>
        <p:nvGrpSpPr>
          <p:cNvPr id="8" name="Group 50"/>
          <p:cNvGrpSpPr/>
          <p:nvPr/>
        </p:nvGrpSpPr>
        <p:grpSpPr>
          <a:xfrm>
            <a:off x="5881439" y="6059549"/>
            <a:ext cx="428322" cy="524416"/>
            <a:chOff x="1145861" y="6690311"/>
            <a:chExt cx="513986" cy="629299"/>
          </a:xfrm>
        </p:grpSpPr>
        <p:sp>
          <p:nvSpPr>
            <p:cNvPr id="9" name="Rounded Rectangle 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0" name="Picture 4" descr="C:\Users\agoodman\Documents\Carmine\V1\Product Icons - PNG\Carmine117_VirtualMachine_32.png"/>
            <p:cNvPicPr>
              <a:picLocks noChangeAspect="1" noChangeArrowheads="1"/>
            </p:cNvPicPr>
            <p:nvPr/>
          </p:nvPicPr>
          <p:blipFill>
            <a:blip r:embed="rId3"/>
            <a:stretch>
              <a:fillRect/>
            </a:stretch>
          </p:blipFill>
          <p:spPr bwMode="auto">
            <a:xfrm>
              <a:off x="1261164" y="6690311"/>
              <a:ext cx="304800" cy="304800"/>
            </a:xfrm>
            <a:prstGeom prst="rect">
              <a:avLst/>
            </a:prstGeom>
            <a:ln>
              <a:headEnd type="none" w="med" len="med"/>
              <a:tailEnd type="none" w="med" len="med"/>
            </a:ln>
          </p:spPr>
        </p:pic>
        <p:sp>
          <p:nvSpPr>
            <p:cNvPr id="11" name="TextBox 10"/>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12" name="Left-Right Arrow 11"/>
          <p:cNvSpPr/>
          <p:nvPr/>
        </p:nvSpPr>
        <p:spPr bwMode="auto">
          <a:xfrm>
            <a:off x="5375916" y="4026442"/>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3" name="Rectangle 24598" descr="Server"/>
          <p:cNvPicPr>
            <a:picLocks noChangeAspect="1" noChangeArrowheads="1"/>
          </p:cNvPicPr>
          <p:nvPr/>
        </p:nvPicPr>
        <p:blipFill>
          <a:blip r:embed="rId4" cstate="print"/>
          <a:srcRect/>
          <a:stretch>
            <a:fillRect/>
          </a:stretch>
        </p:blipFill>
        <p:spPr bwMode="auto">
          <a:xfrm>
            <a:off x="4175829"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Rectangle 24598" descr="Server"/>
          <p:cNvPicPr>
            <a:picLocks noChangeAspect="1" noChangeArrowheads="1"/>
          </p:cNvPicPr>
          <p:nvPr/>
        </p:nvPicPr>
        <p:blipFill>
          <a:blip r:embed="rId4" cstate="print"/>
          <a:srcRect/>
          <a:stretch>
            <a:fillRect/>
          </a:stretch>
        </p:blipFill>
        <p:spPr bwMode="auto">
          <a:xfrm>
            <a:off x="6950928"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7466012" y="3352800"/>
            <a:ext cx="611423" cy="990600"/>
          </a:xfrm>
          <a:prstGeom prst="rect">
            <a:avLst/>
          </a:prstGeom>
          <a:noFill/>
        </p:spPr>
      </p:pic>
      <p:sp>
        <p:nvSpPr>
          <p:cNvPr id="16" name="Line Callout 1 (Border and Accent Bar) 15"/>
          <p:cNvSpPr/>
          <p:nvPr/>
        </p:nvSpPr>
        <p:spPr bwMode="auto">
          <a:xfrm>
            <a:off x="7085012" y="2362200"/>
            <a:ext cx="1752600" cy="457200"/>
          </a:xfrm>
          <a:prstGeom prst="accentBorderCallout1">
            <a:avLst>
              <a:gd name="adj1" fmla="val 75742"/>
              <a:gd name="adj2" fmla="val -3213"/>
              <a:gd name="adj3" fmla="val 251453"/>
              <a:gd name="adj4" fmla="val -4445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tx1"/>
                </a:solidFill>
                <a:effectLst>
                  <a:outerShdw blurRad="38100" dist="38100" dir="2700000" algn="tl">
                    <a:srgbClr val="000000">
                      <a:alpha val="43137"/>
                    </a:srgbClr>
                  </a:outerShdw>
                </a:effectLst>
              </a:rPr>
              <a:t>Partition State copied</a:t>
            </a:r>
          </a:p>
        </p:txBody>
      </p:sp>
      <p:pic>
        <p:nvPicPr>
          <p:cNvPr id="18"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4722812" y="3352800"/>
            <a:ext cx="611423" cy="990600"/>
          </a:xfrm>
          <a:prstGeom prst="rect">
            <a:avLst/>
          </a:prstGeom>
          <a:noFill/>
        </p:spPr>
      </p:pic>
      <p:sp>
        <p:nvSpPr>
          <p:cNvPr id="19" name="Line Callout 1 (Border and Accent Bar) 18"/>
          <p:cNvSpPr/>
          <p:nvPr/>
        </p:nvSpPr>
        <p:spPr bwMode="auto">
          <a:xfrm>
            <a:off x="2817812" y="3276600"/>
            <a:ext cx="1094773" cy="381000"/>
          </a:xfrm>
          <a:prstGeom prst="accentBorderCallout1">
            <a:avLst>
              <a:gd name="adj1" fmla="val 49429"/>
              <a:gd name="adj2" fmla="val 104680"/>
              <a:gd name="adj3" fmla="val 126038"/>
              <a:gd name="adj4" fmla="val 169341"/>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smtClean="0">
                <a:solidFill>
                  <a:schemeClr val="tx1"/>
                </a:solidFill>
                <a:effectLst>
                  <a:outerShdw blurRad="38100" dist="38100" dir="2700000" algn="tl">
                    <a:srgbClr val="000000">
                      <a:alpha val="43137"/>
                    </a:srgbClr>
                  </a:outerShdw>
                </a:effectLst>
              </a:rPr>
              <a:t>VM Paused</a:t>
            </a:r>
          </a:p>
        </p:txBody>
      </p:sp>
      <p:pic>
        <p:nvPicPr>
          <p:cNvPr id="20" name="Picture 13" descr="\\eventsql\dvd\Online_ART\DVD_ART34\Artwork_Imagery\Icons - Illustrations\_WINDOWS VISTA ICONS\Laptop notebook mobility pc.png"/>
          <p:cNvPicPr>
            <a:picLocks noChangeAspect="1" noChangeArrowheads="1"/>
          </p:cNvPicPr>
          <p:nvPr/>
        </p:nvPicPr>
        <p:blipFill>
          <a:blip r:embed="rId6"/>
          <a:srcRect/>
          <a:stretch>
            <a:fillRect/>
          </a:stretch>
        </p:blipFill>
        <p:spPr bwMode="auto">
          <a:xfrm>
            <a:off x="4494212" y="1219200"/>
            <a:ext cx="990600" cy="990600"/>
          </a:xfrm>
          <a:prstGeom prst="rect">
            <a:avLst/>
          </a:prstGeom>
          <a:noFill/>
          <a:scene3d>
            <a:camera prst="perspectiveLeft"/>
            <a:lightRig rig="threePt" dir="t"/>
          </a:scene3d>
        </p:spPr>
      </p:pic>
      <p:sp>
        <p:nvSpPr>
          <p:cNvPr id="21" name="Down Arrow 20"/>
          <p:cNvSpPr/>
          <p:nvPr/>
        </p:nvSpPr>
        <p:spPr bwMode="auto">
          <a:xfrm>
            <a:off x="4951412" y="2172923"/>
            <a:ext cx="152400" cy="1150200"/>
          </a:xfrm>
          <a:prstGeom prst="downArrow">
            <a:avLst/>
          </a:prstGeom>
          <a:ln>
            <a:headEnd type="none" w="med" len="med"/>
            <a:tailEnd type="none" w="med" len="med"/>
          </a:ln>
          <a:effectLst>
            <a:glow rad="228600">
              <a:schemeClr val="accent5">
                <a:satMod val="175000"/>
                <a:alpha val="40000"/>
              </a:schemeClr>
            </a:glow>
            <a:outerShdw blurRad="63500" dist="38100" dir="5400000" rotWithShape="0">
              <a:srgbClr val="000000">
                <a:alpha val="45000"/>
              </a:srgbClr>
            </a:outerShdw>
          </a:effectLst>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2" name="Notched Right Arrow 21"/>
          <p:cNvSpPr/>
          <p:nvPr/>
        </p:nvSpPr>
        <p:spPr bwMode="auto">
          <a:xfrm>
            <a:off x="5180012" y="3581400"/>
            <a:ext cx="1676400"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23" name="Group 57"/>
          <p:cNvGrpSpPr/>
          <p:nvPr/>
        </p:nvGrpSpPr>
        <p:grpSpPr>
          <a:xfrm>
            <a:off x="5332413" y="4913677"/>
            <a:ext cx="1524000" cy="877523"/>
            <a:chOff x="6296149" y="4859530"/>
            <a:chExt cx="1612817" cy="910638"/>
          </a:xfrm>
        </p:grpSpPr>
        <p:pic>
          <p:nvPicPr>
            <p:cNvPr id="24" name="Picture 10" descr="C:\Documents and Settings\Pennie\My Documents\ACERDATA (D)\Pennie's documents\MS Image\Shapes and Graphics\Internet Cloud\cloud 1.png"/>
            <p:cNvPicPr>
              <a:picLocks noChangeAspect="1" noChangeArrowheads="1"/>
            </p:cNvPicPr>
            <p:nvPr/>
          </p:nvPicPr>
          <p:blipFill>
            <a:blip r:embed="rId7"/>
            <a:srcRect/>
            <a:stretch>
              <a:fillRect/>
            </a:stretch>
          </p:blipFill>
          <p:spPr bwMode="auto">
            <a:xfrm>
              <a:off x="6296149" y="4859530"/>
              <a:ext cx="1612817" cy="910638"/>
            </a:xfrm>
            <a:prstGeom prst="rect">
              <a:avLst/>
            </a:prstGeom>
            <a:noFill/>
          </p:spPr>
        </p:pic>
        <p:sp>
          <p:nvSpPr>
            <p:cNvPr id="25" name="TextBox 24"/>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26" name="Content Placeholder 5"/>
          <p:cNvSpPr txBox="1">
            <a:spLocks/>
          </p:cNvSpPr>
          <p:nvPr/>
        </p:nvSpPr>
        <p:spPr>
          <a:xfrm>
            <a:off x="7466012" y="5729983"/>
            <a:ext cx="4222012" cy="57112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Window </a:t>
            </a:r>
            <a:r>
              <a:rPr lang="en-US" sz="1800" dirty="0"/>
              <a:t>is very small and within TCP connection </a:t>
            </a:r>
            <a:r>
              <a:rPr lang="en-US" sz="1800" dirty="0" smtClean="0"/>
              <a:t>timeout</a:t>
            </a:r>
            <a:endParaRPr lang="en-US" sz="1800" dirty="0"/>
          </a:p>
        </p:txBody>
      </p:sp>
    </p:spTree>
    <p:extLst>
      <p:ext uri="{BB962C8B-B14F-4D97-AF65-F5344CB8AC3E}">
        <p14:creationId xmlns:p14="http://schemas.microsoft.com/office/powerpoint/2010/main" val="310798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Live </a:t>
            </a:r>
            <a:r>
              <a:rPr lang="en-US" dirty="0" smtClean="0"/>
              <a:t>Migration - </a:t>
            </a:r>
            <a:r>
              <a:rPr lang="en-US" dirty="0" smtClean="0">
                <a:solidFill>
                  <a:schemeClr val="accent1"/>
                </a:solidFill>
              </a:rPr>
              <a:t>Post-Transition</a:t>
            </a:r>
            <a:r>
              <a:rPr lang="en-US" dirty="0">
                <a:solidFill>
                  <a:schemeClr val="accent1"/>
                </a:solidFill>
              </a:rPr>
              <a:t>:  Clean-up</a:t>
            </a:r>
          </a:p>
        </p:txBody>
      </p:sp>
      <p:sp>
        <p:nvSpPr>
          <p:cNvPr id="3" name="Rounded Rectangle 2"/>
          <p:cNvSpPr/>
          <p:nvPr/>
        </p:nvSpPr>
        <p:spPr bwMode="auto">
          <a:xfrm>
            <a:off x="3503612" y="2895599"/>
            <a:ext cx="5181600" cy="2209801"/>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5" name="Line 5"/>
          <p:cNvSpPr>
            <a:spLocks noChangeShapeType="1"/>
          </p:cNvSpPr>
          <p:nvPr/>
        </p:nvSpPr>
        <p:spPr bwMode="auto">
          <a:xfrm>
            <a:off x="4906133" y="4234733"/>
            <a:ext cx="798420" cy="840541"/>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6" name="Line 6"/>
          <p:cNvSpPr>
            <a:spLocks noChangeShapeType="1"/>
          </p:cNvSpPr>
          <p:nvPr/>
        </p:nvSpPr>
        <p:spPr bwMode="auto">
          <a:xfrm flipH="1">
            <a:off x="6377946" y="4452847"/>
            <a:ext cx="977771" cy="693311"/>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7" name="Line 7"/>
          <p:cNvSpPr>
            <a:spLocks noChangeShapeType="1"/>
          </p:cNvSpPr>
          <p:nvPr/>
        </p:nvSpPr>
        <p:spPr bwMode="auto">
          <a:xfrm>
            <a:off x="6086883" y="5496693"/>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8" name="Picture 18" descr="Database blue"/>
          <p:cNvPicPr>
            <a:picLocks noChangeAspect="1" noChangeArrowheads="1"/>
          </p:cNvPicPr>
          <p:nvPr/>
        </p:nvPicPr>
        <p:blipFill>
          <a:blip r:embed="rId2" cstate="print"/>
          <a:srcRect/>
          <a:stretch>
            <a:fillRect/>
          </a:stretch>
        </p:blipFill>
        <p:spPr bwMode="auto">
          <a:xfrm>
            <a:off x="5694698" y="5716833"/>
            <a:ext cx="771787" cy="988767"/>
          </a:xfrm>
          <a:prstGeom prst="rect">
            <a:avLst/>
          </a:prstGeom>
          <a:noFill/>
        </p:spPr>
      </p:pic>
      <p:grpSp>
        <p:nvGrpSpPr>
          <p:cNvPr id="9" name="Group 50"/>
          <p:cNvGrpSpPr/>
          <p:nvPr/>
        </p:nvGrpSpPr>
        <p:grpSpPr>
          <a:xfrm>
            <a:off x="5881439" y="6059549"/>
            <a:ext cx="428322" cy="524416"/>
            <a:chOff x="1145861" y="6690311"/>
            <a:chExt cx="513986" cy="629299"/>
          </a:xfrm>
        </p:grpSpPr>
        <p:sp>
          <p:nvSpPr>
            <p:cNvPr id="10" name="Rounded Rectangle 9"/>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1" name="Picture 4" descr="C:\Users\agoodman\Documents\Carmine\V1\Product Icons - PNG\Carmine117_VirtualMachine_32.png"/>
            <p:cNvPicPr>
              <a:picLocks noChangeAspect="1" noChangeArrowheads="1"/>
            </p:cNvPicPr>
            <p:nvPr/>
          </p:nvPicPr>
          <p:blipFill>
            <a:blip r:embed="rId3"/>
            <a:stretch>
              <a:fillRect/>
            </a:stretch>
          </p:blipFill>
          <p:spPr bwMode="auto">
            <a:xfrm>
              <a:off x="1261164" y="6690311"/>
              <a:ext cx="304800" cy="304800"/>
            </a:xfrm>
            <a:prstGeom prst="rect">
              <a:avLst/>
            </a:prstGeom>
            <a:ln>
              <a:headEnd type="none" w="med" len="med"/>
              <a:tailEnd type="none" w="med" len="med"/>
            </a:ln>
          </p:spPr>
        </p:pic>
        <p:sp>
          <p:nvSpPr>
            <p:cNvPr id="12" name="TextBox 11"/>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13" name="Left-Right Arrow 12"/>
          <p:cNvSpPr/>
          <p:nvPr/>
        </p:nvSpPr>
        <p:spPr bwMode="auto">
          <a:xfrm>
            <a:off x="5375916" y="4026442"/>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4" name="Rectangle 24598" descr="Server"/>
          <p:cNvPicPr>
            <a:picLocks noChangeAspect="1" noChangeArrowheads="1"/>
          </p:cNvPicPr>
          <p:nvPr/>
        </p:nvPicPr>
        <p:blipFill>
          <a:blip r:embed="rId4" cstate="print"/>
          <a:srcRect/>
          <a:stretch>
            <a:fillRect/>
          </a:stretch>
        </p:blipFill>
        <p:spPr bwMode="auto">
          <a:xfrm>
            <a:off x="4175829"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Rectangle 24598" descr="Server"/>
          <p:cNvPicPr>
            <a:picLocks noChangeAspect="1" noChangeArrowheads="1"/>
          </p:cNvPicPr>
          <p:nvPr/>
        </p:nvPicPr>
        <p:blipFill>
          <a:blip r:embed="rId4" cstate="print"/>
          <a:srcRect/>
          <a:stretch>
            <a:fillRect/>
          </a:stretch>
        </p:blipFill>
        <p:spPr bwMode="auto">
          <a:xfrm>
            <a:off x="6950928"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6" name="Picture 3" descr="C:\Users\shonsh\Desktop\images\VM.png"/>
          <p:cNvPicPr>
            <a:picLocks noChangeAspect="1" noChangeArrowheads="1"/>
          </p:cNvPicPr>
          <p:nvPr/>
        </p:nvPicPr>
        <p:blipFill>
          <a:blip r:embed="rId5"/>
          <a:srcRect/>
          <a:stretch>
            <a:fillRect/>
          </a:stretch>
        </p:blipFill>
        <p:spPr bwMode="auto">
          <a:xfrm>
            <a:off x="7466012" y="3352800"/>
            <a:ext cx="611423" cy="990600"/>
          </a:xfrm>
          <a:prstGeom prst="rect">
            <a:avLst/>
          </a:prstGeom>
          <a:noFill/>
        </p:spPr>
      </p:pic>
      <p:sp>
        <p:nvSpPr>
          <p:cNvPr id="17" name="Down Arrow 16"/>
          <p:cNvSpPr/>
          <p:nvPr/>
        </p:nvSpPr>
        <p:spPr bwMode="auto">
          <a:xfrm rot="18100626">
            <a:off x="6245967" y="1464163"/>
            <a:ext cx="157624" cy="259307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18"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4722812" y="3352800"/>
            <a:ext cx="611423" cy="990600"/>
          </a:xfrm>
          <a:prstGeom prst="rect">
            <a:avLst/>
          </a:prstGeom>
          <a:noFill/>
        </p:spPr>
      </p:pic>
      <p:sp>
        <p:nvSpPr>
          <p:cNvPr id="19" name="Line Callout 1 (Border and Accent Bar) 18"/>
          <p:cNvSpPr/>
          <p:nvPr/>
        </p:nvSpPr>
        <p:spPr bwMode="auto">
          <a:xfrm>
            <a:off x="2055812" y="3276600"/>
            <a:ext cx="1856773" cy="685800"/>
          </a:xfrm>
          <a:prstGeom prst="accentBorderCallout1">
            <a:avLst>
              <a:gd name="adj1" fmla="val 47305"/>
              <a:gd name="adj2" fmla="val 103201"/>
              <a:gd name="adj3" fmla="val 85745"/>
              <a:gd name="adj4" fmla="val 14005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smtClean="0">
                <a:solidFill>
                  <a:schemeClr val="tx1"/>
                </a:solidFill>
                <a:effectLst>
                  <a:outerShdw blurRad="38100" dist="38100" dir="2700000" algn="tl">
                    <a:srgbClr val="000000">
                      <a:alpha val="43137"/>
                    </a:srgbClr>
                  </a:outerShdw>
                </a:effectLst>
              </a:rPr>
              <a:t>Old VM deleted once migration is verified successful</a:t>
            </a:r>
          </a:p>
        </p:txBody>
      </p:sp>
      <p:sp>
        <p:nvSpPr>
          <p:cNvPr id="20" name="Line Callout 1 (Border and Accent Bar) 19"/>
          <p:cNvSpPr/>
          <p:nvPr/>
        </p:nvSpPr>
        <p:spPr bwMode="auto">
          <a:xfrm>
            <a:off x="6551612" y="1676400"/>
            <a:ext cx="1752600" cy="457200"/>
          </a:xfrm>
          <a:prstGeom prst="accentBorderCallout1">
            <a:avLst>
              <a:gd name="adj1" fmla="val 10255"/>
              <a:gd name="adj2" fmla="val -4136"/>
              <a:gd name="adj3" fmla="val 63843"/>
              <a:gd name="adj4" fmla="val -61081"/>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tx1"/>
                </a:solidFill>
                <a:effectLst>
                  <a:outerShdw blurRad="38100" dist="38100" dir="2700000" algn="tl">
                    <a:srgbClr val="000000">
                      <a:alpha val="43137"/>
                    </a:srgbClr>
                  </a:outerShdw>
                </a:effectLst>
              </a:rPr>
              <a:t>Client directed to new host</a:t>
            </a:r>
          </a:p>
        </p:txBody>
      </p:sp>
      <p:pic>
        <p:nvPicPr>
          <p:cNvPr id="21" name="Picture 13" descr="\\eventsql\dvd\Online_ART\DVD_ART34\Artwork_Imagery\Icons - Illustrations\_WINDOWS VISTA ICONS\Laptop notebook mobility pc.png"/>
          <p:cNvPicPr>
            <a:picLocks noChangeAspect="1" noChangeArrowheads="1"/>
          </p:cNvPicPr>
          <p:nvPr/>
        </p:nvPicPr>
        <p:blipFill>
          <a:blip r:embed="rId6"/>
          <a:srcRect/>
          <a:stretch>
            <a:fillRect/>
          </a:stretch>
        </p:blipFill>
        <p:spPr bwMode="auto">
          <a:xfrm>
            <a:off x="4494212" y="1219200"/>
            <a:ext cx="990600" cy="990600"/>
          </a:xfrm>
          <a:prstGeom prst="rect">
            <a:avLst/>
          </a:prstGeom>
          <a:noFill/>
          <a:scene3d>
            <a:camera prst="perspectiveLeft"/>
            <a:lightRig rig="threePt" dir="t"/>
          </a:scene3d>
        </p:spPr>
      </p:pic>
      <p:grpSp>
        <p:nvGrpSpPr>
          <p:cNvPr id="22" name="Group 57"/>
          <p:cNvGrpSpPr/>
          <p:nvPr/>
        </p:nvGrpSpPr>
        <p:grpSpPr>
          <a:xfrm>
            <a:off x="5332413" y="4913677"/>
            <a:ext cx="1524000" cy="877523"/>
            <a:chOff x="6296149" y="4859530"/>
            <a:chExt cx="1612817" cy="910638"/>
          </a:xfrm>
        </p:grpSpPr>
        <p:pic>
          <p:nvPicPr>
            <p:cNvPr id="23" name="Picture 10" descr="C:\Documents and Settings\Pennie\My Documents\ACERDATA (D)\Pennie's documents\MS Image\Shapes and Graphics\Internet Cloud\cloud 1.png"/>
            <p:cNvPicPr>
              <a:picLocks noChangeAspect="1" noChangeArrowheads="1"/>
            </p:cNvPicPr>
            <p:nvPr/>
          </p:nvPicPr>
          <p:blipFill>
            <a:blip r:embed="rId7"/>
            <a:srcRect/>
            <a:stretch>
              <a:fillRect/>
            </a:stretch>
          </p:blipFill>
          <p:spPr bwMode="auto">
            <a:xfrm>
              <a:off x="6296149" y="4859530"/>
              <a:ext cx="1612817" cy="910638"/>
            </a:xfrm>
            <a:prstGeom prst="rect">
              <a:avLst/>
            </a:prstGeom>
            <a:noFill/>
          </p:spPr>
        </p:pic>
        <p:sp>
          <p:nvSpPr>
            <p:cNvPr id="24" name="TextBox 23"/>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25" name="Content Placeholder 5"/>
          <p:cNvSpPr txBox="1">
            <a:spLocks/>
          </p:cNvSpPr>
          <p:nvPr/>
        </p:nvSpPr>
        <p:spPr>
          <a:xfrm>
            <a:off x="7469545" y="5340685"/>
            <a:ext cx="4528872" cy="1125329"/>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ARP </a:t>
            </a:r>
            <a:r>
              <a:rPr lang="en-US" sz="1800" dirty="0"/>
              <a:t>issued to have routing devices update their tables</a:t>
            </a:r>
          </a:p>
          <a:p>
            <a:r>
              <a:rPr lang="en-US" sz="1800" dirty="0"/>
              <a:t>Since session state is maintained, no reconnections </a:t>
            </a:r>
            <a:r>
              <a:rPr lang="en-US" sz="1800" dirty="0" smtClean="0"/>
              <a:t>necessary</a:t>
            </a:r>
            <a:endParaRPr lang="en-US" sz="1800" dirty="0"/>
          </a:p>
        </p:txBody>
      </p:sp>
    </p:spTree>
    <p:extLst>
      <p:ext uri="{BB962C8B-B14F-4D97-AF65-F5344CB8AC3E}">
        <p14:creationId xmlns:p14="http://schemas.microsoft.com/office/powerpoint/2010/main" val="231984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Deployment </a:t>
            </a:r>
            <a:r>
              <a:rPr lang="en-US" dirty="0"/>
              <a:t>Planning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0" y="5374659"/>
            <a:ext cx="4512839" cy="1085460"/>
          </a:xfrm>
          <a:prstGeom prst="rect">
            <a:avLst/>
          </a:prstGeom>
        </p:spPr>
      </p:pic>
    </p:spTree>
    <p:extLst>
      <p:ext uri="{BB962C8B-B14F-4D97-AF65-F5344CB8AC3E}">
        <p14:creationId xmlns:p14="http://schemas.microsoft.com/office/powerpoint/2010/main" val="14603758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08012" y="4495800"/>
            <a:ext cx="3276600" cy="9906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300" dirty="0">
                <a:solidFill>
                  <a:schemeClr val="bg1"/>
                </a:solidFill>
              </a:rPr>
              <a:t>Host OS is Free</a:t>
            </a:r>
          </a:p>
        </p:txBody>
      </p:sp>
      <p:sp>
        <p:nvSpPr>
          <p:cNvPr id="2" name="Title 1"/>
          <p:cNvSpPr>
            <a:spLocks noGrp="1"/>
          </p:cNvSpPr>
          <p:nvPr>
            <p:ph type="title"/>
          </p:nvPr>
        </p:nvSpPr>
        <p:spPr/>
        <p:txBody>
          <a:bodyPr/>
          <a:lstStyle/>
          <a:p>
            <a:r>
              <a:rPr lang="en-US" dirty="0" smtClean="0"/>
              <a:t>Choosing a Host OS SKU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9129351"/>
              </p:ext>
            </p:extLst>
          </p:nvPr>
        </p:nvGraphicFramePr>
        <p:xfrm>
          <a:off x="519113" y="2520698"/>
          <a:ext cx="11149012" cy="1973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erver R2 Col1" descr="black-rack-server.png"/>
          <p:cNvPicPr>
            <a:picLocks noChangeAspect="1"/>
          </p:cNvPicPr>
          <p:nvPr/>
        </p:nvPicPr>
        <p:blipFill>
          <a:blip r:embed="rId7" cstate="print"/>
          <a:stretch>
            <a:fillRect/>
          </a:stretch>
        </p:blipFill>
        <p:spPr>
          <a:xfrm>
            <a:off x="687285" y="4519552"/>
            <a:ext cx="758928" cy="384680"/>
          </a:xfrm>
          <a:prstGeom prst="rect">
            <a:avLst/>
          </a:prstGeom>
        </p:spPr>
      </p:pic>
      <p:sp>
        <p:nvSpPr>
          <p:cNvPr id="7" name="Rounded Rectangle 6"/>
          <p:cNvSpPr/>
          <p:nvPr/>
        </p:nvSpPr>
        <p:spPr bwMode="auto">
          <a:xfrm>
            <a:off x="4189413" y="4495800"/>
            <a:ext cx="3276600" cy="9906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300" dirty="0">
                <a:solidFill>
                  <a:schemeClr val="bg1"/>
                </a:solidFill>
              </a:rPr>
              <a:t>Licensed per Server</a:t>
            </a:r>
          </a:p>
        </p:txBody>
      </p:sp>
      <p:pic>
        <p:nvPicPr>
          <p:cNvPr id="8" name="Server R2 Col1" descr="black-rack-server.png"/>
          <p:cNvPicPr>
            <a:picLocks noChangeAspect="1"/>
          </p:cNvPicPr>
          <p:nvPr/>
        </p:nvPicPr>
        <p:blipFill>
          <a:blip r:embed="rId7" cstate="print"/>
          <a:stretch>
            <a:fillRect/>
          </a:stretch>
        </p:blipFill>
        <p:spPr>
          <a:xfrm>
            <a:off x="4268685" y="4519552"/>
            <a:ext cx="758928" cy="384680"/>
          </a:xfrm>
          <a:prstGeom prst="rect">
            <a:avLst/>
          </a:prstGeom>
        </p:spPr>
      </p:pic>
      <p:sp>
        <p:nvSpPr>
          <p:cNvPr id="9" name="Rounded Rectangle 8"/>
          <p:cNvSpPr/>
          <p:nvPr/>
        </p:nvSpPr>
        <p:spPr bwMode="auto">
          <a:xfrm>
            <a:off x="7923212" y="4495800"/>
            <a:ext cx="3276600" cy="9906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300" dirty="0">
                <a:solidFill>
                  <a:schemeClr val="bg1"/>
                </a:solidFill>
              </a:rPr>
              <a:t>Licensed per CPU</a:t>
            </a:r>
          </a:p>
        </p:txBody>
      </p:sp>
      <p:pic>
        <p:nvPicPr>
          <p:cNvPr id="10" name="Server R2 Col1" descr="black-rack-server.png"/>
          <p:cNvPicPr>
            <a:picLocks noChangeAspect="1"/>
          </p:cNvPicPr>
          <p:nvPr/>
        </p:nvPicPr>
        <p:blipFill>
          <a:blip r:embed="rId7" cstate="print"/>
          <a:stretch>
            <a:fillRect/>
          </a:stretch>
        </p:blipFill>
        <p:spPr>
          <a:xfrm>
            <a:off x="8002485" y="4519552"/>
            <a:ext cx="758928" cy="384680"/>
          </a:xfrm>
          <a:prstGeom prst="rect">
            <a:avLst/>
          </a:prstGeom>
        </p:spPr>
      </p:pic>
      <p:sp>
        <p:nvSpPr>
          <p:cNvPr id="11" name="Rounded Rectangle 10"/>
          <p:cNvSpPr/>
          <p:nvPr/>
        </p:nvSpPr>
        <p:spPr bwMode="auto">
          <a:xfrm>
            <a:off x="608012" y="1524000"/>
            <a:ext cx="3276600" cy="9906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000" dirty="0">
                <a:solidFill>
                  <a:schemeClr val="bg1"/>
                </a:solidFill>
              </a:rPr>
              <a:t>No guest OS licenses</a:t>
            </a:r>
          </a:p>
        </p:txBody>
      </p:sp>
      <p:sp>
        <p:nvSpPr>
          <p:cNvPr id="13" name="Rounded Rectangle 12"/>
          <p:cNvSpPr/>
          <p:nvPr/>
        </p:nvSpPr>
        <p:spPr bwMode="auto">
          <a:xfrm>
            <a:off x="4189413" y="1524000"/>
            <a:ext cx="3276600" cy="9906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000" dirty="0">
                <a:solidFill>
                  <a:schemeClr val="bg1"/>
                </a:solidFill>
              </a:rPr>
              <a:t>4 guest OS licenses</a:t>
            </a:r>
          </a:p>
        </p:txBody>
      </p:sp>
      <p:sp>
        <p:nvSpPr>
          <p:cNvPr id="15" name="Rounded Rectangle 14"/>
          <p:cNvSpPr/>
          <p:nvPr/>
        </p:nvSpPr>
        <p:spPr bwMode="auto">
          <a:xfrm>
            <a:off x="7923212" y="1524000"/>
            <a:ext cx="3276600" cy="9906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000" dirty="0">
                <a:solidFill>
                  <a:schemeClr val="bg1"/>
                </a:solidFill>
              </a:rPr>
              <a:t>Unlimited guest licenses</a:t>
            </a:r>
          </a:p>
        </p:txBody>
      </p:sp>
      <p:pic>
        <p:nvPicPr>
          <p:cNvPr id="18" name="VM R2 Col1" descr="cyan-virtual-rack-server.png"/>
          <p:cNvPicPr>
            <a:picLocks noChangeAspect="1"/>
          </p:cNvPicPr>
          <p:nvPr/>
        </p:nvPicPr>
        <p:blipFill>
          <a:blip r:embed="rId8" cstate="print"/>
          <a:stretch>
            <a:fillRect/>
          </a:stretch>
        </p:blipFill>
        <p:spPr>
          <a:xfrm>
            <a:off x="7978100" y="1566204"/>
            <a:ext cx="758928" cy="344256"/>
          </a:xfrm>
          <a:prstGeom prst="rect">
            <a:avLst/>
          </a:prstGeom>
        </p:spPr>
      </p:pic>
      <p:pic>
        <p:nvPicPr>
          <p:cNvPr id="19" name="VM R2 Col1" descr="cyan-virtual-rack-server.png"/>
          <p:cNvPicPr>
            <a:picLocks noChangeAspect="1"/>
          </p:cNvPicPr>
          <p:nvPr/>
        </p:nvPicPr>
        <p:blipFill>
          <a:blip r:embed="rId8" cstate="print"/>
          <a:stretch>
            <a:fillRect/>
          </a:stretch>
        </p:blipFill>
        <p:spPr>
          <a:xfrm>
            <a:off x="4244300" y="1563624"/>
            <a:ext cx="758928" cy="344256"/>
          </a:xfrm>
          <a:prstGeom prst="rect">
            <a:avLst/>
          </a:prstGeom>
        </p:spPr>
      </p:pic>
      <p:pic>
        <p:nvPicPr>
          <p:cNvPr id="20" name="VM R2 Col1" descr="cyan-virtual-rack-server.png"/>
          <p:cNvPicPr>
            <a:picLocks noChangeAspect="1"/>
          </p:cNvPicPr>
          <p:nvPr/>
        </p:nvPicPr>
        <p:blipFill>
          <a:blip r:embed="rId8" cstate="print"/>
          <a:stretch>
            <a:fillRect/>
          </a:stretch>
        </p:blipFill>
        <p:spPr>
          <a:xfrm>
            <a:off x="5068785" y="1563624"/>
            <a:ext cx="758928" cy="344256"/>
          </a:xfrm>
          <a:prstGeom prst="rect">
            <a:avLst/>
          </a:prstGeom>
        </p:spPr>
      </p:pic>
      <p:pic>
        <p:nvPicPr>
          <p:cNvPr id="21" name="VM R2 Col1" descr="cyan-virtual-rack-server.png"/>
          <p:cNvPicPr>
            <a:picLocks noChangeAspect="1"/>
          </p:cNvPicPr>
          <p:nvPr/>
        </p:nvPicPr>
        <p:blipFill>
          <a:blip r:embed="rId8" cstate="print"/>
          <a:stretch>
            <a:fillRect/>
          </a:stretch>
        </p:blipFill>
        <p:spPr>
          <a:xfrm>
            <a:off x="6669299" y="1563624"/>
            <a:ext cx="758928" cy="344256"/>
          </a:xfrm>
          <a:prstGeom prst="rect">
            <a:avLst/>
          </a:prstGeom>
        </p:spPr>
      </p:pic>
      <p:pic>
        <p:nvPicPr>
          <p:cNvPr id="22" name="VM R2 Col1" descr="cyan-virtual-rack-server.png"/>
          <p:cNvPicPr>
            <a:picLocks noChangeAspect="1"/>
          </p:cNvPicPr>
          <p:nvPr/>
        </p:nvPicPr>
        <p:blipFill>
          <a:blip r:embed="rId8" cstate="print"/>
          <a:stretch>
            <a:fillRect/>
          </a:stretch>
        </p:blipFill>
        <p:spPr>
          <a:xfrm>
            <a:off x="5868884" y="1563624"/>
            <a:ext cx="758928" cy="344256"/>
          </a:xfrm>
          <a:prstGeom prst="rect">
            <a:avLst/>
          </a:prstGeom>
        </p:spPr>
      </p:pic>
      <p:pic>
        <p:nvPicPr>
          <p:cNvPr id="23" name="VM R2 Col1" descr="cyan-virtual-rack-server.png"/>
          <p:cNvPicPr>
            <a:picLocks noChangeAspect="1"/>
          </p:cNvPicPr>
          <p:nvPr/>
        </p:nvPicPr>
        <p:blipFill>
          <a:blip r:embed="rId8" cstate="print"/>
          <a:stretch>
            <a:fillRect/>
          </a:stretch>
        </p:blipFill>
        <p:spPr>
          <a:xfrm>
            <a:off x="8130501" y="1566204"/>
            <a:ext cx="758928" cy="344256"/>
          </a:xfrm>
          <a:prstGeom prst="rect">
            <a:avLst/>
          </a:prstGeom>
        </p:spPr>
      </p:pic>
      <p:pic>
        <p:nvPicPr>
          <p:cNvPr id="24" name="VM R2 Col1" descr="cyan-virtual-rack-server.png"/>
          <p:cNvPicPr>
            <a:picLocks noChangeAspect="1"/>
          </p:cNvPicPr>
          <p:nvPr/>
        </p:nvPicPr>
        <p:blipFill>
          <a:blip r:embed="rId8" cstate="print"/>
          <a:stretch>
            <a:fillRect/>
          </a:stretch>
        </p:blipFill>
        <p:spPr>
          <a:xfrm>
            <a:off x="8282900" y="1566204"/>
            <a:ext cx="758928" cy="344256"/>
          </a:xfrm>
          <a:prstGeom prst="rect">
            <a:avLst/>
          </a:prstGeom>
        </p:spPr>
      </p:pic>
      <p:pic>
        <p:nvPicPr>
          <p:cNvPr id="25" name="VM R2 Col1" descr="cyan-virtual-rack-server.png"/>
          <p:cNvPicPr>
            <a:picLocks noChangeAspect="1"/>
          </p:cNvPicPr>
          <p:nvPr/>
        </p:nvPicPr>
        <p:blipFill>
          <a:blip r:embed="rId8" cstate="print"/>
          <a:stretch>
            <a:fillRect/>
          </a:stretch>
        </p:blipFill>
        <p:spPr>
          <a:xfrm>
            <a:off x="8435300" y="1566204"/>
            <a:ext cx="758928" cy="344256"/>
          </a:xfrm>
          <a:prstGeom prst="rect">
            <a:avLst/>
          </a:prstGeom>
        </p:spPr>
      </p:pic>
      <p:pic>
        <p:nvPicPr>
          <p:cNvPr id="26" name="VM R2 Col1" descr="cyan-virtual-rack-server.png"/>
          <p:cNvPicPr>
            <a:picLocks noChangeAspect="1"/>
          </p:cNvPicPr>
          <p:nvPr/>
        </p:nvPicPr>
        <p:blipFill>
          <a:blip r:embed="rId8" cstate="print"/>
          <a:stretch>
            <a:fillRect/>
          </a:stretch>
        </p:blipFill>
        <p:spPr>
          <a:xfrm>
            <a:off x="8587700" y="1566204"/>
            <a:ext cx="758928" cy="344256"/>
          </a:xfrm>
          <a:prstGeom prst="rect">
            <a:avLst/>
          </a:prstGeom>
        </p:spPr>
      </p:pic>
      <p:pic>
        <p:nvPicPr>
          <p:cNvPr id="27" name="VM R2 Col1" descr="cyan-virtual-rack-server.png"/>
          <p:cNvPicPr>
            <a:picLocks noChangeAspect="1"/>
          </p:cNvPicPr>
          <p:nvPr/>
        </p:nvPicPr>
        <p:blipFill>
          <a:blip r:embed="rId8" cstate="print"/>
          <a:stretch>
            <a:fillRect/>
          </a:stretch>
        </p:blipFill>
        <p:spPr>
          <a:xfrm>
            <a:off x="8740100" y="1566204"/>
            <a:ext cx="758928" cy="344256"/>
          </a:xfrm>
          <a:prstGeom prst="rect">
            <a:avLst/>
          </a:prstGeom>
        </p:spPr>
      </p:pic>
      <p:pic>
        <p:nvPicPr>
          <p:cNvPr id="28" name="VM R2 Col1" descr="cyan-virtual-rack-server.png"/>
          <p:cNvPicPr>
            <a:picLocks noChangeAspect="1"/>
          </p:cNvPicPr>
          <p:nvPr/>
        </p:nvPicPr>
        <p:blipFill>
          <a:blip r:embed="rId8" cstate="print"/>
          <a:stretch>
            <a:fillRect/>
          </a:stretch>
        </p:blipFill>
        <p:spPr>
          <a:xfrm>
            <a:off x="8892499" y="1566204"/>
            <a:ext cx="758928" cy="344256"/>
          </a:xfrm>
          <a:prstGeom prst="rect">
            <a:avLst/>
          </a:prstGeom>
        </p:spPr>
      </p:pic>
      <p:pic>
        <p:nvPicPr>
          <p:cNvPr id="29" name="VM R2 Col1" descr="cyan-virtual-rack-server.png"/>
          <p:cNvPicPr>
            <a:picLocks noChangeAspect="1"/>
          </p:cNvPicPr>
          <p:nvPr/>
        </p:nvPicPr>
        <p:blipFill>
          <a:blip r:embed="rId8" cstate="print"/>
          <a:stretch>
            <a:fillRect/>
          </a:stretch>
        </p:blipFill>
        <p:spPr>
          <a:xfrm>
            <a:off x="9044900" y="1566204"/>
            <a:ext cx="758928" cy="344256"/>
          </a:xfrm>
          <a:prstGeom prst="rect">
            <a:avLst/>
          </a:prstGeom>
        </p:spPr>
      </p:pic>
      <p:pic>
        <p:nvPicPr>
          <p:cNvPr id="30" name="VM R2 Col1" descr="cyan-virtual-rack-server.png"/>
          <p:cNvPicPr>
            <a:picLocks noChangeAspect="1"/>
          </p:cNvPicPr>
          <p:nvPr/>
        </p:nvPicPr>
        <p:blipFill>
          <a:blip r:embed="rId8" cstate="print"/>
          <a:stretch>
            <a:fillRect/>
          </a:stretch>
        </p:blipFill>
        <p:spPr>
          <a:xfrm>
            <a:off x="9197300" y="1566204"/>
            <a:ext cx="758928" cy="344256"/>
          </a:xfrm>
          <a:prstGeom prst="rect">
            <a:avLst/>
          </a:prstGeom>
        </p:spPr>
      </p:pic>
      <p:pic>
        <p:nvPicPr>
          <p:cNvPr id="31" name="VM R2 Col1" descr="cyan-virtual-rack-server.png"/>
          <p:cNvPicPr>
            <a:picLocks noChangeAspect="1"/>
          </p:cNvPicPr>
          <p:nvPr/>
        </p:nvPicPr>
        <p:blipFill>
          <a:blip r:embed="rId8" cstate="print"/>
          <a:stretch>
            <a:fillRect/>
          </a:stretch>
        </p:blipFill>
        <p:spPr>
          <a:xfrm>
            <a:off x="9349700" y="1566204"/>
            <a:ext cx="758928" cy="344256"/>
          </a:xfrm>
          <a:prstGeom prst="rect">
            <a:avLst/>
          </a:prstGeom>
        </p:spPr>
      </p:pic>
      <p:pic>
        <p:nvPicPr>
          <p:cNvPr id="32" name="VM R2 Col1" descr="cyan-virtual-rack-server.png"/>
          <p:cNvPicPr>
            <a:picLocks noChangeAspect="1"/>
          </p:cNvPicPr>
          <p:nvPr/>
        </p:nvPicPr>
        <p:blipFill>
          <a:blip r:embed="rId8" cstate="print"/>
          <a:stretch>
            <a:fillRect/>
          </a:stretch>
        </p:blipFill>
        <p:spPr>
          <a:xfrm>
            <a:off x="9502099" y="1566204"/>
            <a:ext cx="758928" cy="344256"/>
          </a:xfrm>
          <a:prstGeom prst="rect">
            <a:avLst/>
          </a:prstGeom>
        </p:spPr>
      </p:pic>
      <p:pic>
        <p:nvPicPr>
          <p:cNvPr id="33" name="VM R2 Col1" descr="cyan-virtual-rack-server.png"/>
          <p:cNvPicPr>
            <a:picLocks noChangeAspect="1"/>
          </p:cNvPicPr>
          <p:nvPr/>
        </p:nvPicPr>
        <p:blipFill>
          <a:blip r:embed="rId8" cstate="print"/>
          <a:stretch>
            <a:fillRect/>
          </a:stretch>
        </p:blipFill>
        <p:spPr>
          <a:xfrm>
            <a:off x="9654500" y="1566204"/>
            <a:ext cx="758928" cy="344256"/>
          </a:xfrm>
          <a:prstGeom prst="rect">
            <a:avLst/>
          </a:prstGeom>
        </p:spPr>
      </p:pic>
      <p:pic>
        <p:nvPicPr>
          <p:cNvPr id="34" name="VM R2 Col1" descr="cyan-virtual-rack-server.png"/>
          <p:cNvPicPr>
            <a:picLocks noChangeAspect="1"/>
          </p:cNvPicPr>
          <p:nvPr/>
        </p:nvPicPr>
        <p:blipFill>
          <a:blip r:embed="rId8" cstate="print"/>
          <a:stretch>
            <a:fillRect/>
          </a:stretch>
        </p:blipFill>
        <p:spPr>
          <a:xfrm>
            <a:off x="9806900" y="1566204"/>
            <a:ext cx="758928" cy="344256"/>
          </a:xfrm>
          <a:prstGeom prst="rect">
            <a:avLst/>
          </a:prstGeom>
        </p:spPr>
      </p:pic>
      <p:pic>
        <p:nvPicPr>
          <p:cNvPr id="35" name="VM R2 Col1" descr="cyan-virtual-rack-server.png"/>
          <p:cNvPicPr>
            <a:picLocks noChangeAspect="1"/>
          </p:cNvPicPr>
          <p:nvPr/>
        </p:nvPicPr>
        <p:blipFill>
          <a:blip r:embed="rId8" cstate="print"/>
          <a:stretch>
            <a:fillRect/>
          </a:stretch>
        </p:blipFill>
        <p:spPr>
          <a:xfrm>
            <a:off x="9959300" y="1566204"/>
            <a:ext cx="758928" cy="344256"/>
          </a:xfrm>
          <a:prstGeom prst="rect">
            <a:avLst/>
          </a:prstGeom>
        </p:spPr>
      </p:pic>
      <p:pic>
        <p:nvPicPr>
          <p:cNvPr id="36" name="VM R2 Col1" descr="cyan-virtual-rack-server.png"/>
          <p:cNvPicPr>
            <a:picLocks noChangeAspect="1"/>
          </p:cNvPicPr>
          <p:nvPr/>
        </p:nvPicPr>
        <p:blipFill>
          <a:blip r:embed="rId8" cstate="print"/>
          <a:stretch>
            <a:fillRect/>
          </a:stretch>
        </p:blipFill>
        <p:spPr>
          <a:xfrm>
            <a:off x="10111701" y="1566204"/>
            <a:ext cx="758928" cy="344256"/>
          </a:xfrm>
          <a:prstGeom prst="rect">
            <a:avLst/>
          </a:prstGeom>
        </p:spPr>
      </p:pic>
      <p:pic>
        <p:nvPicPr>
          <p:cNvPr id="37" name="VM R2 Col1" descr="cyan-virtual-rack-server.png"/>
          <p:cNvPicPr>
            <a:picLocks noChangeAspect="1"/>
          </p:cNvPicPr>
          <p:nvPr/>
        </p:nvPicPr>
        <p:blipFill>
          <a:blip r:embed="rId8" cstate="print"/>
          <a:stretch>
            <a:fillRect/>
          </a:stretch>
        </p:blipFill>
        <p:spPr>
          <a:xfrm>
            <a:off x="10264100" y="1566204"/>
            <a:ext cx="758928" cy="344256"/>
          </a:xfrm>
          <a:prstGeom prst="rect">
            <a:avLst/>
          </a:prstGeom>
        </p:spPr>
      </p:pic>
      <p:pic>
        <p:nvPicPr>
          <p:cNvPr id="38" name="VM R2 Col1" descr="cyan-virtual-rack-server.png"/>
          <p:cNvPicPr>
            <a:picLocks noChangeAspect="1"/>
          </p:cNvPicPr>
          <p:nvPr/>
        </p:nvPicPr>
        <p:blipFill>
          <a:blip r:embed="rId8" cstate="print"/>
          <a:stretch>
            <a:fillRect/>
          </a:stretch>
        </p:blipFill>
        <p:spPr>
          <a:xfrm>
            <a:off x="10416500" y="1566204"/>
            <a:ext cx="758928" cy="344256"/>
          </a:xfrm>
          <a:prstGeom prst="rect">
            <a:avLst/>
          </a:prstGeom>
        </p:spPr>
      </p:pic>
      <p:sp>
        <p:nvSpPr>
          <p:cNvPr id="39" name="Content Placeholder 5"/>
          <p:cNvSpPr txBox="1">
            <a:spLocks/>
          </p:cNvSpPr>
          <p:nvPr/>
        </p:nvSpPr>
        <p:spPr>
          <a:xfrm>
            <a:off x="548390" y="6192049"/>
            <a:ext cx="11293555" cy="57112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All </a:t>
            </a:r>
            <a:r>
              <a:rPr lang="en-US" dirty="0"/>
              <a:t>include Hyper-V, 16 node Failover Clustering, and CSV</a:t>
            </a:r>
          </a:p>
          <a:p>
            <a:endParaRPr lang="en-US" sz="1800" dirty="0"/>
          </a:p>
        </p:txBody>
      </p:sp>
    </p:spTree>
    <p:extLst>
      <p:ext uri="{BB962C8B-B14F-4D97-AF65-F5344CB8AC3E}">
        <p14:creationId xmlns:p14="http://schemas.microsoft.com/office/powerpoint/2010/main" val="143724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Server Hardware</a:t>
            </a:r>
            <a:endParaRPr lang="en-US" dirty="0"/>
          </a:p>
        </p:txBody>
      </p:sp>
      <p:sp>
        <p:nvSpPr>
          <p:cNvPr id="3" name="Content Placeholder 2"/>
          <p:cNvSpPr>
            <a:spLocks noGrp="1"/>
          </p:cNvSpPr>
          <p:nvPr>
            <p:ph idx="1"/>
          </p:nvPr>
        </p:nvSpPr>
        <p:spPr>
          <a:xfrm>
            <a:off x="519113" y="1447799"/>
            <a:ext cx="11149013" cy="5232203"/>
          </a:xfrm>
        </p:spPr>
        <p:txBody>
          <a:bodyPr>
            <a:noAutofit/>
          </a:bodyPr>
          <a:lstStyle/>
          <a:p>
            <a:r>
              <a:rPr lang="en-US" sz="2700" dirty="0"/>
              <a:t>Ensure processor compatibility for Live Migration</a:t>
            </a:r>
          </a:p>
          <a:p>
            <a:r>
              <a:rPr lang="en-US" sz="2700" dirty="0"/>
              <a:t>Processors should be from the same manufacturer in all nodes</a:t>
            </a:r>
          </a:p>
          <a:p>
            <a:pPr lvl="1"/>
            <a:r>
              <a:rPr lang="en-US" sz="2400" dirty="0"/>
              <a:t>Cannot mix Intel and AMD in the same cluster</a:t>
            </a:r>
          </a:p>
          <a:p>
            <a:r>
              <a:rPr lang="en-US" sz="2700" dirty="0"/>
              <a:t>Virtual Machine Migration Test Wizard can be used to verify compatibility </a:t>
            </a:r>
          </a:p>
          <a:p>
            <a:pPr lvl="1"/>
            <a:r>
              <a:rPr lang="en-US" sz="2400" dirty="0">
                <a:hlinkClick r:id="rId2"/>
              </a:rPr>
              <a:t>http://archive.msdn.microsoft.com/VMMTestWizard</a:t>
            </a:r>
            <a:r>
              <a:rPr lang="en-US" sz="2400" dirty="0"/>
              <a:t> </a:t>
            </a:r>
          </a:p>
          <a:p>
            <a:r>
              <a:rPr lang="en-US" sz="2700" dirty="0"/>
              <a:t>‘Processor Compatibility Mode’ can also be used </a:t>
            </a:r>
            <a:br>
              <a:rPr lang="en-US" sz="2700" dirty="0"/>
            </a:br>
            <a:r>
              <a:rPr lang="en-US" sz="2700" dirty="0"/>
              <a:t>if you have processors not compatible with each </a:t>
            </a:r>
            <a:br>
              <a:rPr lang="en-US" sz="2700" dirty="0"/>
            </a:br>
            <a:r>
              <a:rPr lang="en-US" sz="2700" dirty="0"/>
              <a:t>other for live migrating (all Intel or all AMD)</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7262" y="3556000"/>
            <a:ext cx="3551564"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a:off x="9840251" y="5359401"/>
            <a:ext cx="2247000" cy="724207"/>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2129664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Planning </a:t>
            </a:r>
            <a:r>
              <a:rPr lang="en-US" dirty="0"/>
              <a:t>your Availability Model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0" y="5374659"/>
            <a:ext cx="4512839" cy="1085460"/>
          </a:xfrm>
          <a:prstGeom prst="rect">
            <a:avLst/>
          </a:prstGeom>
        </p:spPr>
      </p:pic>
    </p:spTree>
    <p:extLst>
      <p:ext uri="{BB962C8B-B14F-4D97-AF65-F5344CB8AC3E}">
        <p14:creationId xmlns:p14="http://schemas.microsoft.com/office/powerpoint/2010/main" val="383377157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Network Configuration</a:t>
            </a:r>
            <a:endParaRPr lang="en-US" dirty="0"/>
          </a:p>
        </p:txBody>
      </p:sp>
      <p:sp>
        <p:nvSpPr>
          <p:cNvPr id="5" name="Content Placeholder 4"/>
          <p:cNvSpPr>
            <a:spLocks noGrp="1"/>
          </p:cNvSpPr>
          <p:nvPr>
            <p:ph idx="1"/>
          </p:nvPr>
        </p:nvSpPr>
        <p:spPr>
          <a:xfrm>
            <a:off x="519112" y="1447799"/>
            <a:ext cx="11149013" cy="5318379"/>
          </a:xfrm>
        </p:spPr>
        <p:txBody>
          <a:bodyPr/>
          <a:lstStyle/>
          <a:p>
            <a:r>
              <a:rPr lang="en-US" dirty="0"/>
              <a:t>Minimum is 2 networks:</a:t>
            </a:r>
          </a:p>
          <a:p>
            <a:pPr lvl="1"/>
            <a:r>
              <a:rPr lang="en-US" dirty="0"/>
              <a:t>Internal &amp; Live Migration</a:t>
            </a:r>
          </a:p>
          <a:p>
            <a:pPr lvl="1"/>
            <a:r>
              <a:rPr lang="en-US" dirty="0"/>
              <a:t>Public &amp; VM Guest Management</a:t>
            </a:r>
          </a:p>
          <a:p>
            <a:r>
              <a:rPr lang="en-US" dirty="0" smtClean="0"/>
              <a:t>Best </a:t>
            </a:r>
            <a:r>
              <a:rPr lang="en-US" dirty="0"/>
              <a:t>Solution</a:t>
            </a:r>
          </a:p>
          <a:p>
            <a:pPr lvl="1"/>
            <a:r>
              <a:rPr lang="en-US" dirty="0"/>
              <a:t>Public network for </a:t>
            </a:r>
            <a:r>
              <a:rPr lang="en-US" dirty="0" smtClean="0"/>
              <a:t>client access to VMs</a:t>
            </a:r>
            <a:endParaRPr lang="en-US" dirty="0"/>
          </a:p>
          <a:p>
            <a:pPr lvl="1"/>
            <a:r>
              <a:rPr lang="en-US" dirty="0" smtClean="0"/>
              <a:t>Internal network for intra-cluster communication &amp; CSV</a:t>
            </a:r>
            <a:endParaRPr lang="en-US" dirty="0"/>
          </a:p>
          <a:p>
            <a:pPr lvl="1"/>
            <a:r>
              <a:rPr lang="en-US" dirty="0" err="1"/>
              <a:t>Hyper-V</a:t>
            </a:r>
            <a:r>
              <a:rPr lang="en-US" dirty="0"/>
              <a:t>: Live Migration</a:t>
            </a:r>
          </a:p>
          <a:p>
            <a:pPr lvl="1"/>
            <a:r>
              <a:rPr lang="en-US" dirty="0" err="1" smtClean="0"/>
              <a:t>Hyper-V</a:t>
            </a:r>
            <a:r>
              <a:rPr lang="en-US" dirty="0"/>
              <a:t>: VM Guest Management</a:t>
            </a:r>
          </a:p>
          <a:p>
            <a:pPr lvl="1"/>
            <a:r>
              <a:rPr lang="en-US" dirty="0" smtClean="0"/>
              <a:t>Storage</a:t>
            </a:r>
            <a:r>
              <a:rPr lang="en-US" dirty="0"/>
              <a:t>: </a:t>
            </a:r>
            <a:r>
              <a:rPr lang="en-US" dirty="0" smtClean="0"/>
              <a:t>iSCSI SAN network</a:t>
            </a:r>
            <a:endParaRPr lang="en-US" dirty="0"/>
          </a:p>
          <a:p>
            <a:pPr lvl="1"/>
            <a:endParaRPr lang="en-US" dirty="0"/>
          </a:p>
          <a:p>
            <a:r>
              <a:rPr lang="en-US" dirty="0"/>
              <a:t>Use ‘Network Prioritization’ to configure your </a:t>
            </a:r>
            <a:r>
              <a:rPr lang="en-US" dirty="0" smtClean="0"/>
              <a:t>networks</a:t>
            </a:r>
            <a:endParaRPr lang="en-US" dirty="0"/>
          </a:p>
        </p:txBody>
      </p:sp>
      <p:pic>
        <p:nvPicPr>
          <p:cNvPr id="4" name="Picture 3" descr="D:\Pennie's documents\MS Image\NEWFeb15\Windows_Vista_Icons_ for_Marketing_use\PCIcard.png"/>
          <p:cNvPicPr>
            <a:picLocks noChangeAspect="1" noChangeArrowheads="1"/>
          </p:cNvPicPr>
          <p:nvPr/>
        </p:nvPicPr>
        <p:blipFill>
          <a:blip r:embed="rId3" cstate="print"/>
          <a:srcRect/>
          <a:stretch>
            <a:fillRect/>
          </a:stretch>
        </p:blipFill>
        <p:spPr bwMode="auto">
          <a:xfrm>
            <a:off x="9867901" y="504056"/>
            <a:ext cx="1400176" cy="1024322"/>
          </a:xfrm>
          <a:prstGeom prst="rect">
            <a:avLst/>
          </a:prstGeom>
          <a:noFill/>
        </p:spPr>
      </p:pic>
      <p:pic>
        <p:nvPicPr>
          <p:cNvPr id="7" name="Picture 6" descr="D:\Pennie's documents\MS Image\NEWFeb15\Windows_Vista_Icons_ for_Marketing_use\PCIcard.png"/>
          <p:cNvPicPr>
            <a:picLocks noChangeAspect="1" noChangeArrowheads="1"/>
          </p:cNvPicPr>
          <p:nvPr/>
        </p:nvPicPr>
        <p:blipFill>
          <a:blip r:embed="rId3" cstate="print"/>
          <a:srcRect/>
          <a:stretch>
            <a:fillRect/>
          </a:stretch>
        </p:blipFill>
        <p:spPr bwMode="auto">
          <a:xfrm>
            <a:off x="10191751" y="789806"/>
            <a:ext cx="1400176" cy="1024322"/>
          </a:xfrm>
          <a:prstGeom prst="rect">
            <a:avLst/>
          </a:prstGeom>
          <a:noFill/>
        </p:spPr>
      </p:pic>
      <p:pic>
        <p:nvPicPr>
          <p:cNvPr id="8" name="Picture 7" descr="D:\Pennie's documents\MS Image\NEWFeb15\Windows_Vista_Icons_ for_Marketing_use\PCIcard.png"/>
          <p:cNvPicPr>
            <a:picLocks noChangeAspect="1" noChangeArrowheads="1"/>
          </p:cNvPicPr>
          <p:nvPr/>
        </p:nvPicPr>
        <p:blipFill>
          <a:blip r:embed="rId3" cstate="print"/>
          <a:srcRect/>
          <a:stretch>
            <a:fillRect/>
          </a:stretch>
        </p:blipFill>
        <p:spPr bwMode="auto">
          <a:xfrm>
            <a:off x="10448926" y="1118803"/>
            <a:ext cx="1400176" cy="1024322"/>
          </a:xfrm>
          <a:prstGeom prst="rect">
            <a:avLst/>
          </a:prstGeom>
          <a:noFill/>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212" y="4759824"/>
            <a:ext cx="5388736" cy="137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86447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vs. Host:  Storage Planning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8120369"/>
              </p:ext>
            </p:extLst>
          </p:nvPr>
        </p:nvGraphicFramePr>
        <p:xfrm>
          <a:off x="519113" y="1447800"/>
          <a:ext cx="11149275" cy="2799080"/>
        </p:xfrm>
        <a:graphic>
          <a:graphicData uri="http://schemas.openxmlformats.org/drawingml/2006/table">
            <a:tbl>
              <a:tblPr firstRow="1" bandRow="1">
                <a:tableStyleId>{7DF18680-E054-41AD-8BC1-D1AEF772440D}</a:tableStyleId>
              </a:tblPr>
              <a:tblGrid>
                <a:gridCol w="3952925"/>
                <a:gridCol w="3479925"/>
                <a:gridCol w="3716425"/>
              </a:tblGrid>
              <a:tr h="142240">
                <a:tc>
                  <a:txBody>
                    <a:bodyPr/>
                    <a:lstStyle/>
                    <a:p>
                      <a:r>
                        <a:rPr lang="en-US" dirty="0" smtClean="0"/>
                        <a:t>Storage</a:t>
                      </a:r>
                      <a:endParaRPr lang="en-US" dirty="0"/>
                    </a:p>
                  </a:txBody>
                  <a:tcPr marL="121628" marR="121628"/>
                </a:tc>
                <a:tc>
                  <a:txBody>
                    <a:bodyPr/>
                    <a:lstStyle/>
                    <a:p>
                      <a:pPr algn="ctr"/>
                      <a:r>
                        <a:rPr lang="en-US" dirty="0" smtClean="0"/>
                        <a:t>Host Cluster</a:t>
                      </a:r>
                      <a:endParaRPr lang="en-US" dirty="0"/>
                    </a:p>
                  </a:txBody>
                  <a:tcPr marL="121628" marR="121628"/>
                </a:tc>
                <a:tc>
                  <a:txBody>
                    <a:bodyPr/>
                    <a:lstStyle/>
                    <a:p>
                      <a:pPr algn="ctr"/>
                      <a:r>
                        <a:rPr lang="en-US" dirty="0" smtClean="0"/>
                        <a:t>Guest </a:t>
                      </a:r>
                      <a:r>
                        <a:rPr lang="en-US" baseline="0" dirty="0" smtClean="0"/>
                        <a:t>Cluster</a:t>
                      </a:r>
                      <a:endParaRPr lang="en-US" dirty="0"/>
                    </a:p>
                  </a:txBody>
                  <a:tcPr marL="121628" marR="121628"/>
                </a:tc>
              </a:tr>
              <a:tr h="695960">
                <a:tc>
                  <a:txBody>
                    <a:bodyPr/>
                    <a:lstStyle/>
                    <a:p>
                      <a:r>
                        <a:rPr lang="en-US" dirty="0" err="1" smtClean="0"/>
                        <a:t>Fibre</a:t>
                      </a:r>
                      <a:r>
                        <a:rPr lang="en-US" dirty="0" smtClean="0"/>
                        <a:t> Channel  (FC)</a:t>
                      </a:r>
                      <a:endParaRPr lang="en-US" dirty="0"/>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1628" marR="121628" anchor="ctr"/>
                </a:tc>
              </a:tr>
              <a:tr h="370840">
                <a:tc>
                  <a:txBody>
                    <a:bodyPr/>
                    <a:lstStyle/>
                    <a:p>
                      <a:r>
                        <a:rPr lang="en-US" dirty="0" smtClean="0"/>
                        <a:t>Serial</a:t>
                      </a:r>
                      <a:r>
                        <a:rPr lang="en-US" baseline="0" dirty="0" smtClean="0"/>
                        <a:t> Attached SCSI  (SAS)</a:t>
                      </a:r>
                      <a:endParaRPr lang="en-US" dirty="0"/>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1628" marR="121628" anchor="ctr"/>
                </a:tc>
              </a:tr>
              <a:tr h="370840">
                <a:tc>
                  <a:txBody>
                    <a:bodyPr/>
                    <a:lstStyle/>
                    <a:p>
                      <a:r>
                        <a:rPr lang="en-US" dirty="0" err="1" smtClean="0"/>
                        <a:t>Fibre</a:t>
                      </a:r>
                      <a:r>
                        <a:rPr lang="en-US" dirty="0" smtClean="0"/>
                        <a:t> Channel over Ethernet (</a:t>
                      </a:r>
                      <a:r>
                        <a:rPr lang="en-US" dirty="0" err="1" smtClean="0"/>
                        <a:t>FCoE</a:t>
                      </a:r>
                      <a:r>
                        <a:rPr lang="en-US" dirty="0" smtClean="0"/>
                        <a:t>)</a:t>
                      </a:r>
                      <a:endParaRPr lang="en-US" dirty="0"/>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1628" marR="121628" anchor="ctr"/>
                </a:tc>
              </a:tr>
              <a:tr h="370840">
                <a:tc>
                  <a:txBody>
                    <a:bodyPr/>
                    <a:lstStyle/>
                    <a:p>
                      <a:r>
                        <a:rPr lang="en-US" dirty="0" err="1" smtClean="0"/>
                        <a:t>iSCSI</a:t>
                      </a:r>
                      <a:endParaRPr lang="en-US" dirty="0"/>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1628" marR="121628" anchor="ctr"/>
                </a:tc>
              </a:tr>
            </a:tbl>
          </a:graphicData>
        </a:graphic>
      </p:graphicFrame>
      <p:pic>
        <p:nvPicPr>
          <p:cNvPr id="9" name="Picture 83" descr="green checkmark2"/>
          <p:cNvPicPr>
            <a:picLocks noChangeAspect="1" noChangeArrowheads="1"/>
          </p:cNvPicPr>
          <p:nvPr/>
        </p:nvPicPr>
        <p:blipFill>
          <a:blip r:embed="rId2" cstate="print"/>
          <a:srcRect/>
          <a:stretch>
            <a:fillRect/>
          </a:stretch>
        </p:blipFill>
        <p:spPr bwMode="auto">
          <a:xfrm>
            <a:off x="5848142" y="1828019"/>
            <a:ext cx="632298" cy="619125"/>
          </a:xfrm>
          <a:prstGeom prst="rect">
            <a:avLst/>
          </a:prstGeom>
          <a:noFill/>
        </p:spPr>
      </p:pic>
      <p:pic>
        <p:nvPicPr>
          <p:cNvPr id="13" name="Picture 83" descr="green checkmark2"/>
          <p:cNvPicPr>
            <a:picLocks noChangeAspect="1" noChangeArrowheads="1"/>
          </p:cNvPicPr>
          <p:nvPr/>
        </p:nvPicPr>
        <p:blipFill>
          <a:blip r:embed="rId2" cstate="print"/>
          <a:srcRect/>
          <a:stretch>
            <a:fillRect/>
          </a:stretch>
        </p:blipFill>
        <p:spPr bwMode="auto">
          <a:xfrm>
            <a:off x="5848142" y="2447144"/>
            <a:ext cx="632298" cy="619125"/>
          </a:xfrm>
          <a:prstGeom prst="rect">
            <a:avLst/>
          </a:prstGeom>
          <a:noFill/>
        </p:spPr>
      </p:pic>
      <p:pic>
        <p:nvPicPr>
          <p:cNvPr id="14" name="Picture 83" descr="green checkmark2"/>
          <p:cNvPicPr>
            <a:picLocks noChangeAspect="1" noChangeArrowheads="1"/>
          </p:cNvPicPr>
          <p:nvPr/>
        </p:nvPicPr>
        <p:blipFill>
          <a:blip r:embed="rId2" cstate="print"/>
          <a:srcRect/>
          <a:stretch>
            <a:fillRect/>
          </a:stretch>
        </p:blipFill>
        <p:spPr bwMode="auto">
          <a:xfrm>
            <a:off x="5848142" y="3066268"/>
            <a:ext cx="632298" cy="619125"/>
          </a:xfrm>
          <a:prstGeom prst="rect">
            <a:avLst/>
          </a:prstGeom>
          <a:noFill/>
        </p:spPr>
      </p:pic>
      <p:pic>
        <p:nvPicPr>
          <p:cNvPr id="15" name="Picture 18" descr="Database blue"/>
          <p:cNvPicPr>
            <a:picLocks noChangeAspect="1" noChangeArrowheads="1"/>
          </p:cNvPicPr>
          <p:nvPr/>
        </p:nvPicPr>
        <p:blipFill>
          <a:blip r:embed="rId3" cstate="print"/>
          <a:srcRect/>
          <a:stretch>
            <a:fillRect/>
          </a:stretch>
        </p:blipFill>
        <p:spPr bwMode="auto">
          <a:xfrm>
            <a:off x="1598612" y="4606564"/>
            <a:ext cx="1066800" cy="1366719"/>
          </a:xfrm>
          <a:prstGeom prst="rect">
            <a:avLst/>
          </a:prstGeom>
          <a:noFill/>
        </p:spPr>
      </p:pic>
      <p:pic>
        <p:nvPicPr>
          <p:cNvPr id="16" name="Picture 8" descr="\\imself-ssdw7fs4\ssd_userdata_ntdev\matd\Pictures\PPT\Hardware Photos\OEM HW\Storage devices\open hard disk.png"/>
          <p:cNvPicPr>
            <a:picLocks noChangeAspect="1" noChangeArrowheads="1"/>
          </p:cNvPicPr>
          <p:nvPr/>
        </p:nvPicPr>
        <p:blipFill>
          <a:blip r:embed="rId4" cstate="print">
            <a:extLst/>
          </a:blip>
          <a:srcRect/>
          <a:stretch>
            <a:fillRect/>
          </a:stretch>
        </p:blipFill>
        <p:spPr bwMode="auto">
          <a:xfrm>
            <a:off x="1141412" y="5063764"/>
            <a:ext cx="762000" cy="687254"/>
          </a:xfrm>
          <a:prstGeom prst="rect">
            <a:avLst/>
          </a:prstGeom>
          <a:extLst/>
        </p:spPr>
      </p:pic>
      <p:pic>
        <p:nvPicPr>
          <p:cNvPr id="17" name="Picture 8" descr="\\imself-ssdw7fs4\ssd_userdata_ntdev\matd\Pictures\PPT\Hardware Photos\OEM HW\Storage devices\open hard disk.png"/>
          <p:cNvPicPr>
            <a:picLocks noChangeAspect="1" noChangeArrowheads="1"/>
          </p:cNvPicPr>
          <p:nvPr/>
        </p:nvPicPr>
        <p:blipFill>
          <a:blip r:embed="rId4" cstate="print">
            <a:extLst/>
          </a:blip>
          <a:srcRect/>
          <a:stretch>
            <a:fillRect/>
          </a:stretch>
        </p:blipFill>
        <p:spPr bwMode="auto">
          <a:xfrm>
            <a:off x="1293812" y="5139964"/>
            <a:ext cx="762000" cy="687254"/>
          </a:xfrm>
          <a:prstGeom prst="rect">
            <a:avLst/>
          </a:prstGeom>
          <a:extLst/>
        </p:spPr>
      </p:pic>
      <p:pic>
        <p:nvPicPr>
          <p:cNvPr id="18" name="Picture 8" descr="\\imself-ssdw7fs4\ssd_userdata_ntdev\matd\Pictures\PPT\Hardware Photos\OEM HW\Storage devices\open hard disk.png"/>
          <p:cNvPicPr>
            <a:picLocks noChangeAspect="1" noChangeArrowheads="1"/>
          </p:cNvPicPr>
          <p:nvPr/>
        </p:nvPicPr>
        <p:blipFill>
          <a:blip r:embed="rId4" cstate="print">
            <a:extLst/>
          </a:blip>
          <a:srcRect/>
          <a:stretch>
            <a:fillRect/>
          </a:stretch>
        </p:blipFill>
        <p:spPr bwMode="auto">
          <a:xfrm>
            <a:off x="1446212" y="5216164"/>
            <a:ext cx="762000" cy="687254"/>
          </a:xfrm>
          <a:prstGeom prst="rect">
            <a:avLst/>
          </a:prstGeom>
          <a:extLst/>
        </p:spPr>
      </p:pic>
      <p:sp>
        <p:nvSpPr>
          <p:cNvPr id="12" name="Text Placeholder 21"/>
          <p:cNvSpPr txBox="1">
            <a:spLocks/>
          </p:cNvSpPr>
          <p:nvPr/>
        </p:nvSpPr>
        <p:spPr>
          <a:xfrm>
            <a:off x="4494212" y="5962454"/>
            <a:ext cx="7485827" cy="666946"/>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a:t>
            </a:r>
            <a:r>
              <a:rPr lang="en-US" baseline="30000" dirty="0" smtClean="0"/>
              <a:t>rd</a:t>
            </a:r>
            <a:r>
              <a:rPr lang="en-US" dirty="0" smtClean="0"/>
              <a:t> party replication can also be used</a:t>
            </a:r>
            <a:endParaRPr lang="en-US" dirty="0"/>
          </a:p>
        </p:txBody>
      </p:sp>
      <p:pic>
        <p:nvPicPr>
          <p:cNvPr id="19" name="Picture 83" descr="green checkmark2"/>
          <p:cNvPicPr>
            <a:picLocks noChangeAspect="1" noChangeArrowheads="1"/>
          </p:cNvPicPr>
          <p:nvPr/>
        </p:nvPicPr>
        <p:blipFill>
          <a:blip r:embed="rId2" cstate="print"/>
          <a:srcRect/>
          <a:stretch>
            <a:fillRect/>
          </a:stretch>
        </p:blipFill>
        <p:spPr bwMode="auto">
          <a:xfrm>
            <a:off x="9700309" y="3653213"/>
            <a:ext cx="632298" cy="619125"/>
          </a:xfrm>
          <a:prstGeom prst="rect">
            <a:avLst/>
          </a:prstGeom>
          <a:noFill/>
        </p:spPr>
      </p:pic>
      <p:pic>
        <p:nvPicPr>
          <p:cNvPr id="20" name="Picture 83" descr="green checkmark2"/>
          <p:cNvPicPr>
            <a:picLocks noChangeAspect="1" noChangeArrowheads="1"/>
          </p:cNvPicPr>
          <p:nvPr/>
        </p:nvPicPr>
        <p:blipFill>
          <a:blip r:embed="rId2" cstate="print"/>
          <a:srcRect/>
          <a:stretch>
            <a:fillRect/>
          </a:stretch>
        </p:blipFill>
        <p:spPr bwMode="auto">
          <a:xfrm>
            <a:off x="5855694" y="3653212"/>
            <a:ext cx="632298" cy="619125"/>
          </a:xfrm>
          <a:prstGeom prst="rect">
            <a:avLst/>
          </a:prstGeom>
          <a:noFill/>
        </p:spPr>
      </p:pic>
    </p:spTree>
    <p:extLst>
      <p:ext uri="{BB962C8B-B14F-4D97-AF65-F5344CB8AC3E}">
        <p14:creationId xmlns:p14="http://schemas.microsoft.com/office/powerpoint/2010/main" val="382599196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Planning Virtual Machine Density</a:t>
            </a:r>
            <a:endParaRPr lang="en-US" dirty="0"/>
          </a:p>
        </p:txBody>
      </p:sp>
      <p:sp>
        <p:nvSpPr>
          <p:cNvPr id="6" name="Text Placeholder 5"/>
          <p:cNvSpPr>
            <a:spLocks noGrp="1"/>
          </p:cNvSpPr>
          <p:nvPr>
            <p:ph type="body" sz="quarter" idx="10"/>
          </p:nvPr>
        </p:nvSpPr>
        <p:spPr>
          <a:xfrm>
            <a:off x="519112" y="1185262"/>
            <a:ext cx="11149013" cy="5724644"/>
          </a:xfrm>
        </p:spPr>
        <p:txBody>
          <a:bodyPr/>
          <a:lstStyle/>
          <a:p>
            <a:r>
              <a:rPr lang="en-US" dirty="0" smtClean="0"/>
              <a:t>1,000 VMs per Cluster supported</a:t>
            </a:r>
            <a:endParaRPr lang="en-US" sz="2400" dirty="0" smtClean="0"/>
          </a:p>
          <a:p>
            <a:r>
              <a:rPr lang="en-US" dirty="0" smtClean="0"/>
              <a:t>Deploy them all across any number of nodes</a:t>
            </a:r>
          </a:p>
          <a:p>
            <a:pPr lvl="1"/>
            <a:r>
              <a:rPr lang="en-US" dirty="0" smtClean="0"/>
              <a:t>Recommended to allocate spare resources for 1 node failure</a:t>
            </a:r>
          </a:p>
          <a:p>
            <a:r>
              <a:rPr lang="en-US" dirty="0" smtClean="0"/>
              <a:t>384 VM per node limit</a:t>
            </a:r>
          </a:p>
          <a:p>
            <a:r>
              <a:rPr lang="it-IT" dirty="0"/>
              <a:t>512 </a:t>
            </a:r>
            <a:r>
              <a:rPr lang="it-IT" dirty="0" smtClean="0"/>
              <a:t>VP per node limit</a:t>
            </a:r>
            <a:endParaRPr lang="en-US" dirty="0" smtClean="0"/>
          </a:p>
          <a:p>
            <a:pPr lvl="1"/>
            <a:r>
              <a:rPr lang="en-US" dirty="0" smtClean="0"/>
              <a:t>12:1 virtual processors per logical</a:t>
            </a:r>
          </a:p>
          <a:p>
            <a:pPr lvl="2"/>
            <a:r>
              <a:rPr lang="en-US" sz="1200" dirty="0" smtClean="0"/>
              <a:t>(# processors</a:t>
            </a:r>
            <a:r>
              <a:rPr lang="en-US" sz="1200" dirty="0"/>
              <a:t>) * </a:t>
            </a:r>
            <a:r>
              <a:rPr lang="en-US" sz="1200" dirty="0" smtClean="0"/>
              <a:t>(# cores</a:t>
            </a:r>
            <a:r>
              <a:rPr lang="en-US" sz="1200" dirty="0"/>
              <a:t>) * </a:t>
            </a:r>
            <a:r>
              <a:rPr lang="en-US" sz="1200" dirty="0" smtClean="0"/>
              <a:t>(# threads </a:t>
            </a:r>
            <a:r>
              <a:rPr lang="en-US" sz="1200" dirty="0"/>
              <a:t>per core) * </a:t>
            </a:r>
            <a:r>
              <a:rPr lang="en-US" sz="1200" dirty="0" smtClean="0"/>
              <a:t>12 = total</a:t>
            </a:r>
          </a:p>
          <a:p>
            <a:r>
              <a:rPr lang="en-US" dirty="0" smtClean="0"/>
              <a:t>Up to 16 nodes in a cluster</a:t>
            </a:r>
          </a:p>
          <a:p>
            <a:r>
              <a:rPr lang="en-US" dirty="0" smtClean="0"/>
              <a:t>Planning Considerations:</a:t>
            </a:r>
          </a:p>
          <a:p>
            <a:pPr lvl="1"/>
            <a:r>
              <a:rPr lang="en-US" dirty="0" smtClean="0"/>
              <a:t>Hardware Limits</a:t>
            </a:r>
          </a:p>
          <a:p>
            <a:pPr lvl="1"/>
            <a:r>
              <a:rPr lang="en-US" dirty="0"/>
              <a:t>Hyper-V Limits</a:t>
            </a:r>
          </a:p>
          <a:p>
            <a:pPr lvl="1"/>
            <a:r>
              <a:rPr lang="en-US" dirty="0"/>
              <a:t>Reserve </a:t>
            </a:r>
            <a:r>
              <a:rPr lang="en-US" dirty="0" smtClean="0"/>
              <a:t>Capacity</a:t>
            </a:r>
            <a:endParaRPr lang="en-US" dirty="0"/>
          </a:p>
        </p:txBody>
      </p:sp>
      <p:pic>
        <p:nvPicPr>
          <p:cNvPr id="4" name="Picture 1" descr="image001"/>
          <p:cNvPicPr>
            <a:picLocks noChangeAspect="1" noChangeArrowheads="1"/>
          </p:cNvPicPr>
          <p:nvPr/>
        </p:nvPicPr>
        <p:blipFill>
          <a:blip r:embed="rId2"/>
          <a:srcRect/>
          <a:stretch>
            <a:fillRect/>
          </a:stretch>
        </p:blipFill>
        <p:spPr bwMode="auto">
          <a:xfrm>
            <a:off x="7396590" y="3200400"/>
            <a:ext cx="4570413" cy="3427810"/>
          </a:xfrm>
          <a:prstGeom prst="rect">
            <a:avLst/>
          </a:prstGeom>
          <a:noFill/>
          <a:ln w="9525">
            <a:noFill/>
            <a:miter lim="800000"/>
            <a:headEnd/>
            <a:tailEnd/>
          </a:ln>
        </p:spPr>
      </p:pic>
    </p:spTree>
    <p:extLst>
      <p:ext uri="{BB962C8B-B14F-4D97-AF65-F5344CB8AC3E}">
        <p14:creationId xmlns:p14="http://schemas.microsoft.com/office/powerpoint/2010/main" val="129666880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4955187" y="4060851"/>
            <a:ext cx="3657601"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dirty="0" smtClean="0"/>
              <a:t>Cluster Shared Volumes (CSV)</a:t>
            </a:r>
            <a:endParaRPr lang="en-US" dirty="0"/>
          </a:p>
        </p:txBody>
      </p:sp>
      <p:sp>
        <p:nvSpPr>
          <p:cNvPr id="22" name="Text Placeholder 21"/>
          <p:cNvSpPr>
            <a:spLocks noGrp="1"/>
          </p:cNvSpPr>
          <p:nvPr>
            <p:ph type="body" sz="quarter" idx="10"/>
          </p:nvPr>
        </p:nvSpPr>
        <p:spPr>
          <a:xfrm>
            <a:off x="519112" y="1447799"/>
            <a:ext cx="11149013" cy="1969770"/>
          </a:xfrm>
        </p:spPr>
        <p:txBody>
          <a:bodyPr/>
          <a:lstStyle/>
          <a:p>
            <a:r>
              <a:rPr lang="en-US" dirty="0" smtClean="0"/>
              <a:t>Allows multiple servers simultaneous access to a common NTFS volume</a:t>
            </a:r>
          </a:p>
          <a:p>
            <a:r>
              <a:rPr lang="en-US" dirty="0" smtClean="0"/>
              <a:t>Simplifies storage management</a:t>
            </a:r>
          </a:p>
          <a:p>
            <a:r>
              <a:rPr lang="en-US" dirty="0" smtClean="0"/>
              <a:t>Increases resiliency</a:t>
            </a:r>
            <a:endParaRPr lang="en-US" dirty="0"/>
          </a:p>
        </p:txBody>
      </p:sp>
      <p:sp>
        <p:nvSpPr>
          <p:cNvPr id="4" name="Rounded Rectangle 3"/>
          <p:cNvSpPr/>
          <p:nvPr/>
        </p:nvSpPr>
        <p:spPr bwMode="auto">
          <a:xfrm>
            <a:off x="5103812" y="5061069"/>
            <a:ext cx="3352800" cy="45901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pic>
        <p:nvPicPr>
          <p:cNvPr id="13" name="Picture 2" descr="\\eventsql\dvd\Online_ART\DVD_ART36\Artwork_Imagery\Icons - Illustrations\Internet Clouds web\cloud illustration icon.png"/>
          <p:cNvPicPr>
            <a:picLocks noChangeAspect="1" noChangeArrowheads="1"/>
          </p:cNvPicPr>
          <p:nvPr/>
        </p:nvPicPr>
        <p:blipFill>
          <a:blip r:embed="rId2" cstate="print"/>
          <a:srcRect/>
          <a:stretch>
            <a:fillRect/>
          </a:stretch>
        </p:blipFill>
        <p:spPr bwMode="auto">
          <a:xfrm>
            <a:off x="5637213" y="5670669"/>
            <a:ext cx="2209800" cy="414010"/>
          </a:xfrm>
          <a:prstGeom prst="rect">
            <a:avLst/>
          </a:prstGeom>
          <a:noFill/>
        </p:spPr>
      </p:pic>
      <p:sp>
        <p:nvSpPr>
          <p:cNvPr id="14" name="TextBox 13"/>
          <p:cNvSpPr txBox="1"/>
          <p:nvPr/>
        </p:nvSpPr>
        <p:spPr>
          <a:xfrm>
            <a:off x="6475412" y="5746869"/>
            <a:ext cx="474810" cy="261610"/>
          </a:xfrm>
          <a:prstGeom prst="rect">
            <a:avLst/>
          </a:prstGeom>
          <a:noFill/>
        </p:spPr>
        <p:txBody>
          <a:bodyPr wrap="none" rtlCol="0">
            <a:spAutoFit/>
          </a:bodyPr>
          <a:lstStyle/>
          <a:p>
            <a:r>
              <a:rPr lang="en-US" sz="1100" b="1" dirty="0" smtClean="0">
                <a:solidFill>
                  <a:schemeClr val="bg1"/>
                </a:solidFill>
              </a:rPr>
              <a:t>SAN</a:t>
            </a:r>
            <a:endParaRPr lang="en-US" sz="1100" b="1" dirty="0">
              <a:solidFill>
                <a:schemeClr val="bg1"/>
              </a:solidFill>
            </a:endParaRPr>
          </a:p>
        </p:txBody>
      </p:sp>
      <p:pic>
        <p:nvPicPr>
          <p:cNvPr id="17" name="Picture 18" descr="Database blue"/>
          <p:cNvPicPr>
            <a:picLocks noChangeAspect="1" noChangeArrowheads="1"/>
          </p:cNvPicPr>
          <p:nvPr/>
        </p:nvPicPr>
        <p:blipFill>
          <a:blip r:embed="rId3" cstate="print"/>
          <a:srcRect/>
          <a:stretch>
            <a:fillRect/>
          </a:stretch>
        </p:blipFill>
        <p:spPr bwMode="auto">
          <a:xfrm>
            <a:off x="6516977" y="6172200"/>
            <a:ext cx="381000" cy="488114"/>
          </a:xfrm>
          <a:prstGeom prst="rect">
            <a:avLst/>
          </a:prstGeom>
          <a:noFill/>
        </p:spPr>
      </p:pic>
      <p:sp>
        <p:nvSpPr>
          <p:cNvPr id="23" name="Right Arrow 22"/>
          <p:cNvSpPr/>
          <p:nvPr/>
        </p:nvSpPr>
        <p:spPr bwMode="auto">
          <a:xfrm rot="2984901" flipV="1">
            <a:off x="5453564" y="5740022"/>
            <a:ext cx="1339607" cy="163805"/>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5" name="Right Arrow 24"/>
          <p:cNvSpPr/>
          <p:nvPr/>
        </p:nvSpPr>
        <p:spPr bwMode="auto">
          <a:xfrm rot="4580151" flipV="1">
            <a:off x="5959971" y="5606680"/>
            <a:ext cx="1102490" cy="20835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6" name="Right Arrow 25"/>
          <p:cNvSpPr/>
          <p:nvPr/>
        </p:nvSpPr>
        <p:spPr bwMode="auto">
          <a:xfrm rot="8384476" flipV="1">
            <a:off x="6665334" y="5760226"/>
            <a:ext cx="1620547" cy="179057"/>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7" name="Right Arrow 26"/>
          <p:cNvSpPr/>
          <p:nvPr/>
        </p:nvSpPr>
        <p:spPr bwMode="auto">
          <a:xfrm rot="6838734" flipV="1">
            <a:off x="6463506" y="5631515"/>
            <a:ext cx="1102490" cy="20835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pic>
        <p:nvPicPr>
          <p:cNvPr id="8" name="Server R2 Col1" descr="black-rack-server.png"/>
          <p:cNvPicPr>
            <a:picLocks noChangeAspect="1"/>
          </p:cNvPicPr>
          <p:nvPr/>
        </p:nvPicPr>
        <p:blipFill>
          <a:blip r:embed="rId4" cstate="print"/>
          <a:stretch>
            <a:fillRect/>
          </a:stretch>
        </p:blipFill>
        <p:spPr>
          <a:xfrm>
            <a:off x="6097485" y="5143566"/>
            <a:ext cx="758927" cy="384680"/>
          </a:xfrm>
          <a:prstGeom prst="rect">
            <a:avLst/>
          </a:prstGeom>
        </p:spPr>
      </p:pic>
      <p:pic>
        <p:nvPicPr>
          <p:cNvPr id="12" name="Server R2 Col1" descr="black-rack-server.png"/>
          <p:cNvPicPr>
            <a:picLocks noChangeAspect="1"/>
          </p:cNvPicPr>
          <p:nvPr/>
        </p:nvPicPr>
        <p:blipFill>
          <a:blip r:embed="rId4" cstate="print"/>
          <a:stretch>
            <a:fillRect/>
          </a:stretch>
        </p:blipFill>
        <p:spPr>
          <a:xfrm>
            <a:off x="6892988" y="5143566"/>
            <a:ext cx="758927" cy="384680"/>
          </a:xfrm>
          <a:prstGeom prst="rect">
            <a:avLst/>
          </a:prstGeom>
        </p:spPr>
      </p:pic>
      <p:pic>
        <p:nvPicPr>
          <p:cNvPr id="20" name="Server R2 Col1" descr="black-rack-server.png"/>
          <p:cNvPicPr>
            <a:picLocks noChangeAspect="1"/>
          </p:cNvPicPr>
          <p:nvPr/>
        </p:nvPicPr>
        <p:blipFill>
          <a:blip r:embed="rId4" cstate="print"/>
          <a:stretch>
            <a:fillRect/>
          </a:stretch>
        </p:blipFill>
        <p:spPr>
          <a:xfrm>
            <a:off x="5260381" y="5143566"/>
            <a:ext cx="758927" cy="384680"/>
          </a:xfrm>
          <a:prstGeom prst="rect">
            <a:avLst/>
          </a:prstGeom>
        </p:spPr>
      </p:pic>
      <p:pic>
        <p:nvPicPr>
          <p:cNvPr id="21" name="Server R2 Col1" descr="black-rack-server.png"/>
          <p:cNvPicPr>
            <a:picLocks noChangeAspect="1"/>
          </p:cNvPicPr>
          <p:nvPr/>
        </p:nvPicPr>
        <p:blipFill>
          <a:blip r:embed="rId4" cstate="print"/>
          <a:stretch>
            <a:fillRect/>
          </a:stretch>
        </p:blipFill>
        <p:spPr>
          <a:xfrm>
            <a:off x="7697685" y="5143566"/>
            <a:ext cx="758927" cy="384680"/>
          </a:xfrm>
          <a:prstGeom prst="rect">
            <a:avLst/>
          </a:prstGeom>
        </p:spPr>
      </p:pic>
    </p:spTree>
    <p:extLst>
      <p:ext uri="{BB962C8B-B14F-4D97-AF65-F5344CB8AC3E}">
        <p14:creationId xmlns:p14="http://schemas.microsoft.com/office/powerpoint/2010/main" val="335513804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lstStyle/>
          <a:p>
            <a:r>
              <a:rPr lang="en-US" smtClean="0"/>
              <a:t>Planning Number of VMs per CSV</a:t>
            </a:r>
            <a:endParaRPr lang="en-US" dirty="0"/>
          </a:p>
        </p:txBody>
      </p:sp>
      <p:sp>
        <p:nvSpPr>
          <p:cNvPr id="139" name="Content Placeholder 138"/>
          <p:cNvSpPr>
            <a:spLocks noGrp="1"/>
          </p:cNvSpPr>
          <p:nvPr>
            <p:ph idx="1"/>
          </p:nvPr>
        </p:nvSpPr>
        <p:spPr>
          <a:xfrm>
            <a:off x="519112" y="1447799"/>
            <a:ext cx="11149013" cy="1932837"/>
          </a:xfrm>
        </p:spPr>
        <p:txBody>
          <a:bodyPr/>
          <a:lstStyle/>
          <a:p>
            <a:r>
              <a:rPr lang="en-US" dirty="0" smtClean="0"/>
              <a:t>There is no maximum number of VMs on a CSV volume</a:t>
            </a:r>
          </a:p>
          <a:p>
            <a:r>
              <a:rPr lang="en-US" dirty="0" smtClean="0"/>
              <a:t>Performance considerations of the storage array</a:t>
            </a:r>
          </a:p>
          <a:p>
            <a:pPr lvl="1"/>
            <a:r>
              <a:rPr lang="en-US" dirty="0" smtClean="0"/>
              <a:t>Large number of servers, all hitting 1 LUN</a:t>
            </a:r>
          </a:p>
          <a:p>
            <a:pPr lvl="1"/>
            <a:r>
              <a:rPr lang="en-US" dirty="0" smtClean="0"/>
              <a:t>Talk to your storage vendor for their guidance</a:t>
            </a:r>
          </a:p>
        </p:txBody>
      </p:sp>
      <p:sp>
        <p:nvSpPr>
          <p:cNvPr id="49" name="TextBox 48"/>
          <p:cNvSpPr txBox="1"/>
          <p:nvPr/>
        </p:nvSpPr>
        <p:spPr>
          <a:xfrm>
            <a:off x="8532812" y="6019800"/>
            <a:ext cx="3555074" cy="553998"/>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How many IOPS can your storage array handle?</a:t>
            </a:r>
          </a:p>
        </p:txBody>
      </p:sp>
      <p:pic>
        <p:nvPicPr>
          <p:cNvPr id="44" name="Picture 18" descr="Database blue"/>
          <p:cNvPicPr>
            <a:picLocks noChangeAspect="1" noChangeArrowheads="1"/>
          </p:cNvPicPr>
          <p:nvPr/>
        </p:nvPicPr>
        <p:blipFill>
          <a:blip r:embed="rId4" cstate="print"/>
          <a:srcRect/>
          <a:stretch>
            <a:fillRect/>
          </a:stretch>
        </p:blipFill>
        <p:spPr bwMode="auto">
          <a:xfrm>
            <a:off x="5561012" y="5924617"/>
            <a:ext cx="609600" cy="780983"/>
          </a:xfrm>
          <a:prstGeom prst="rect">
            <a:avLst/>
          </a:prstGeom>
          <a:noFill/>
        </p:spPr>
      </p:pic>
      <p:sp>
        <p:nvSpPr>
          <p:cNvPr id="85" name="Rounded Rectangle 84"/>
          <p:cNvSpPr/>
          <p:nvPr/>
        </p:nvSpPr>
        <p:spPr bwMode="auto">
          <a:xfrm>
            <a:off x="2513012" y="4324351"/>
            <a:ext cx="6753045" cy="1219199"/>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pic>
        <p:nvPicPr>
          <p:cNvPr id="86" name="Picture 2" descr="C:\Users\shonsh\Desktop\images\host.png"/>
          <p:cNvPicPr>
            <a:picLocks noChangeAspect="1" noChangeArrowheads="1"/>
          </p:cNvPicPr>
          <p:nvPr/>
        </p:nvPicPr>
        <p:blipFill>
          <a:blip r:embed="rId5"/>
          <a:srcRect/>
          <a:stretch>
            <a:fillRect/>
          </a:stretch>
        </p:blipFill>
        <p:spPr bwMode="auto">
          <a:xfrm>
            <a:off x="2776629" y="4491987"/>
            <a:ext cx="563194" cy="912462"/>
          </a:xfrm>
          <a:prstGeom prst="rect">
            <a:avLst/>
          </a:prstGeom>
          <a:noFill/>
        </p:spPr>
      </p:pic>
      <p:pic>
        <p:nvPicPr>
          <p:cNvPr id="87" name="Picture 2" descr="C:\Users\shonsh\Desktop\images\host.png"/>
          <p:cNvPicPr>
            <a:picLocks noChangeAspect="1" noChangeArrowheads="1"/>
          </p:cNvPicPr>
          <p:nvPr/>
        </p:nvPicPr>
        <p:blipFill>
          <a:blip r:embed="rId5"/>
          <a:srcRect/>
          <a:stretch>
            <a:fillRect/>
          </a:stretch>
        </p:blipFill>
        <p:spPr bwMode="auto">
          <a:xfrm>
            <a:off x="3140264" y="4490049"/>
            <a:ext cx="563194" cy="912462"/>
          </a:xfrm>
          <a:prstGeom prst="rect">
            <a:avLst/>
          </a:prstGeom>
          <a:noFill/>
        </p:spPr>
      </p:pic>
      <p:pic>
        <p:nvPicPr>
          <p:cNvPr id="88" name="Picture 2" descr="C:\Users\shonsh\Desktop\images\host.png"/>
          <p:cNvPicPr>
            <a:picLocks noChangeAspect="1" noChangeArrowheads="1"/>
          </p:cNvPicPr>
          <p:nvPr/>
        </p:nvPicPr>
        <p:blipFill>
          <a:blip r:embed="rId5"/>
          <a:srcRect/>
          <a:stretch>
            <a:fillRect/>
          </a:stretch>
        </p:blipFill>
        <p:spPr bwMode="auto">
          <a:xfrm>
            <a:off x="3521264" y="4490049"/>
            <a:ext cx="563194" cy="912462"/>
          </a:xfrm>
          <a:prstGeom prst="rect">
            <a:avLst/>
          </a:prstGeom>
          <a:noFill/>
        </p:spPr>
      </p:pic>
      <p:pic>
        <p:nvPicPr>
          <p:cNvPr id="89" name="Picture 2" descr="C:\Users\shonsh\Desktop\images\host.png"/>
          <p:cNvPicPr>
            <a:picLocks noChangeAspect="1" noChangeArrowheads="1"/>
          </p:cNvPicPr>
          <p:nvPr/>
        </p:nvPicPr>
        <p:blipFill>
          <a:blip r:embed="rId5"/>
          <a:srcRect/>
          <a:stretch>
            <a:fillRect/>
          </a:stretch>
        </p:blipFill>
        <p:spPr bwMode="auto">
          <a:xfrm>
            <a:off x="3902264" y="4490049"/>
            <a:ext cx="563194" cy="912462"/>
          </a:xfrm>
          <a:prstGeom prst="rect">
            <a:avLst/>
          </a:prstGeom>
          <a:noFill/>
        </p:spPr>
      </p:pic>
      <p:pic>
        <p:nvPicPr>
          <p:cNvPr id="90" name="Picture 2" descr="C:\Users\shonsh\Desktop\images\host.png"/>
          <p:cNvPicPr>
            <a:picLocks noChangeAspect="1" noChangeArrowheads="1"/>
          </p:cNvPicPr>
          <p:nvPr/>
        </p:nvPicPr>
        <p:blipFill>
          <a:blip r:embed="rId5"/>
          <a:srcRect/>
          <a:stretch>
            <a:fillRect/>
          </a:stretch>
        </p:blipFill>
        <p:spPr bwMode="auto">
          <a:xfrm>
            <a:off x="4283264" y="4490049"/>
            <a:ext cx="563194" cy="912462"/>
          </a:xfrm>
          <a:prstGeom prst="rect">
            <a:avLst/>
          </a:prstGeom>
          <a:noFill/>
        </p:spPr>
      </p:pic>
      <p:pic>
        <p:nvPicPr>
          <p:cNvPr id="107" name="Picture 2" descr="C:\Users\shonsh\Desktop\images\host.png"/>
          <p:cNvPicPr>
            <a:picLocks noChangeAspect="1" noChangeArrowheads="1"/>
          </p:cNvPicPr>
          <p:nvPr/>
        </p:nvPicPr>
        <p:blipFill>
          <a:blip r:embed="rId5"/>
          <a:srcRect/>
          <a:stretch>
            <a:fillRect/>
          </a:stretch>
        </p:blipFill>
        <p:spPr bwMode="auto">
          <a:xfrm>
            <a:off x="4664264" y="4490049"/>
            <a:ext cx="563194" cy="912462"/>
          </a:xfrm>
          <a:prstGeom prst="rect">
            <a:avLst/>
          </a:prstGeom>
          <a:noFill/>
        </p:spPr>
      </p:pic>
      <p:pic>
        <p:nvPicPr>
          <p:cNvPr id="108" name="Picture 2" descr="C:\Users\shonsh\Desktop\images\host.png"/>
          <p:cNvPicPr>
            <a:picLocks noChangeAspect="1" noChangeArrowheads="1"/>
          </p:cNvPicPr>
          <p:nvPr/>
        </p:nvPicPr>
        <p:blipFill>
          <a:blip r:embed="rId5"/>
          <a:srcRect/>
          <a:stretch>
            <a:fillRect/>
          </a:stretch>
        </p:blipFill>
        <p:spPr bwMode="auto">
          <a:xfrm>
            <a:off x="5045264" y="4490049"/>
            <a:ext cx="563194" cy="912462"/>
          </a:xfrm>
          <a:prstGeom prst="rect">
            <a:avLst/>
          </a:prstGeom>
          <a:noFill/>
        </p:spPr>
      </p:pic>
      <p:pic>
        <p:nvPicPr>
          <p:cNvPr id="109" name="Picture 2" descr="C:\Users\shonsh\Desktop\images\host.png"/>
          <p:cNvPicPr>
            <a:picLocks noChangeAspect="1" noChangeArrowheads="1"/>
          </p:cNvPicPr>
          <p:nvPr/>
        </p:nvPicPr>
        <p:blipFill>
          <a:blip r:embed="rId5"/>
          <a:srcRect/>
          <a:stretch>
            <a:fillRect/>
          </a:stretch>
        </p:blipFill>
        <p:spPr bwMode="auto">
          <a:xfrm>
            <a:off x="5426264" y="4490049"/>
            <a:ext cx="563194" cy="912462"/>
          </a:xfrm>
          <a:prstGeom prst="rect">
            <a:avLst/>
          </a:prstGeom>
          <a:noFill/>
        </p:spPr>
      </p:pic>
      <p:pic>
        <p:nvPicPr>
          <p:cNvPr id="110" name="Picture 2" descr="C:\Users\shonsh\Desktop\images\host.png"/>
          <p:cNvPicPr>
            <a:picLocks noChangeAspect="1" noChangeArrowheads="1"/>
          </p:cNvPicPr>
          <p:nvPr/>
        </p:nvPicPr>
        <p:blipFill>
          <a:blip r:embed="rId5"/>
          <a:srcRect/>
          <a:stretch>
            <a:fillRect/>
          </a:stretch>
        </p:blipFill>
        <p:spPr bwMode="auto">
          <a:xfrm>
            <a:off x="5807264" y="4490049"/>
            <a:ext cx="563194" cy="912462"/>
          </a:xfrm>
          <a:prstGeom prst="rect">
            <a:avLst/>
          </a:prstGeom>
          <a:noFill/>
        </p:spPr>
      </p:pic>
      <p:pic>
        <p:nvPicPr>
          <p:cNvPr id="111" name="Picture 2" descr="C:\Users\shonsh\Desktop\images\host.png"/>
          <p:cNvPicPr>
            <a:picLocks noChangeAspect="1" noChangeArrowheads="1"/>
          </p:cNvPicPr>
          <p:nvPr/>
        </p:nvPicPr>
        <p:blipFill>
          <a:blip r:embed="rId5"/>
          <a:srcRect/>
          <a:stretch>
            <a:fillRect/>
          </a:stretch>
        </p:blipFill>
        <p:spPr bwMode="auto">
          <a:xfrm>
            <a:off x="6188264" y="4490049"/>
            <a:ext cx="563194" cy="912462"/>
          </a:xfrm>
          <a:prstGeom prst="rect">
            <a:avLst/>
          </a:prstGeom>
          <a:noFill/>
        </p:spPr>
      </p:pic>
      <p:pic>
        <p:nvPicPr>
          <p:cNvPr id="112" name="Picture 2" descr="C:\Users\shonsh\Desktop\images\host.png"/>
          <p:cNvPicPr>
            <a:picLocks noChangeAspect="1" noChangeArrowheads="1"/>
          </p:cNvPicPr>
          <p:nvPr/>
        </p:nvPicPr>
        <p:blipFill>
          <a:blip r:embed="rId5"/>
          <a:srcRect/>
          <a:stretch>
            <a:fillRect/>
          </a:stretch>
        </p:blipFill>
        <p:spPr bwMode="auto">
          <a:xfrm>
            <a:off x="6569264" y="4490049"/>
            <a:ext cx="563194" cy="912462"/>
          </a:xfrm>
          <a:prstGeom prst="rect">
            <a:avLst/>
          </a:prstGeom>
          <a:noFill/>
        </p:spPr>
      </p:pic>
      <p:pic>
        <p:nvPicPr>
          <p:cNvPr id="113" name="Picture 2" descr="C:\Users\shonsh\Desktop\images\host.png"/>
          <p:cNvPicPr>
            <a:picLocks noChangeAspect="1" noChangeArrowheads="1"/>
          </p:cNvPicPr>
          <p:nvPr/>
        </p:nvPicPr>
        <p:blipFill>
          <a:blip r:embed="rId5"/>
          <a:srcRect/>
          <a:stretch>
            <a:fillRect/>
          </a:stretch>
        </p:blipFill>
        <p:spPr bwMode="auto">
          <a:xfrm>
            <a:off x="6950264" y="4490049"/>
            <a:ext cx="563194" cy="912462"/>
          </a:xfrm>
          <a:prstGeom prst="rect">
            <a:avLst/>
          </a:prstGeom>
          <a:noFill/>
        </p:spPr>
      </p:pic>
      <p:pic>
        <p:nvPicPr>
          <p:cNvPr id="114" name="Picture 2" descr="C:\Users\shonsh\Desktop\images\host.png"/>
          <p:cNvPicPr>
            <a:picLocks noChangeAspect="1" noChangeArrowheads="1"/>
          </p:cNvPicPr>
          <p:nvPr/>
        </p:nvPicPr>
        <p:blipFill>
          <a:blip r:embed="rId5"/>
          <a:srcRect/>
          <a:stretch>
            <a:fillRect/>
          </a:stretch>
        </p:blipFill>
        <p:spPr bwMode="auto">
          <a:xfrm>
            <a:off x="7331264" y="4491987"/>
            <a:ext cx="563194" cy="912462"/>
          </a:xfrm>
          <a:prstGeom prst="rect">
            <a:avLst/>
          </a:prstGeom>
          <a:noFill/>
        </p:spPr>
      </p:pic>
      <p:pic>
        <p:nvPicPr>
          <p:cNvPr id="115" name="Picture 2" descr="C:\Users\shonsh\Desktop\images\host.png"/>
          <p:cNvPicPr>
            <a:picLocks noChangeAspect="1" noChangeArrowheads="1"/>
          </p:cNvPicPr>
          <p:nvPr/>
        </p:nvPicPr>
        <p:blipFill>
          <a:blip r:embed="rId5"/>
          <a:srcRect/>
          <a:stretch>
            <a:fillRect/>
          </a:stretch>
        </p:blipFill>
        <p:spPr bwMode="auto">
          <a:xfrm>
            <a:off x="7712264" y="4490049"/>
            <a:ext cx="563194" cy="912462"/>
          </a:xfrm>
          <a:prstGeom prst="rect">
            <a:avLst/>
          </a:prstGeom>
          <a:noFill/>
        </p:spPr>
      </p:pic>
      <p:pic>
        <p:nvPicPr>
          <p:cNvPr id="116" name="Picture 2" descr="C:\Users\shonsh\Desktop\images\host.png"/>
          <p:cNvPicPr>
            <a:picLocks noChangeAspect="1" noChangeArrowheads="1"/>
          </p:cNvPicPr>
          <p:nvPr/>
        </p:nvPicPr>
        <p:blipFill>
          <a:blip r:embed="rId5"/>
          <a:srcRect/>
          <a:stretch>
            <a:fillRect/>
          </a:stretch>
        </p:blipFill>
        <p:spPr bwMode="auto">
          <a:xfrm>
            <a:off x="8093264" y="4490049"/>
            <a:ext cx="563194" cy="912462"/>
          </a:xfrm>
          <a:prstGeom prst="rect">
            <a:avLst/>
          </a:prstGeom>
          <a:noFill/>
        </p:spPr>
      </p:pic>
      <p:pic>
        <p:nvPicPr>
          <p:cNvPr id="117" name="Picture 2" descr="C:\Users\shonsh\Desktop\images\host.png"/>
          <p:cNvPicPr>
            <a:picLocks noChangeAspect="1" noChangeArrowheads="1"/>
          </p:cNvPicPr>
          <p:nvPr/>
        </p:nvPicPr>
        <p:blipFill>
          <a:blip r:embed="rId5"/>
          <a:srcRect/>
          <a:stretch>
            <a:fillRect/>
          </a:stretch>
        </p:blipFill>
        <p:spPr bwMode="auto">
          <a:xfrm>
            <a:off x="8474264" y="4490049"/>
            <a:ext cx="563194" cy="912462"/>
          </a:xfrm>
          <a:prstGeom prst="rect">
            <a:avLst/>
          </a:prstGeom>
          <a:noFill/>
        </p:spPr>
      </p:pic>
      <p:cxnSp>
        <p:nvCxnSpPr>
          <p:cNvPr id="46" name="Straight Arrow Connector 45"/>
          <p:cNvCxnSpPr>
            <a:stCxn id="86" idx="2"/>
          </p:cNvCxnSpPr>
          <p:nvPr/>
        </p:nvCxnSpPr>
        <p:spPr>
          <a:xfrm rot="16200000" flipH="1">
            <a:off x="3735244" y="4727431"/>
            <a:ext cx="1148751" cy="250278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87" idx="2"/>
          </p:cNvCxnSpPr>
          <p:nvPr/>
        </p:nvCxnSpPr>
        <p:spPr>
          <a:xfrm rot="16200000" flipH="1">
            <a:off x="3992292" y="4832079"/>
            <a:ext cx="998289" cy="21391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88" idx="2"/>
            <a:endCxn id="44" idx="1"/>
          </p:cNvCxnSpPr>
          <p:nvPr/>
        </p:nvCxnSpPr>
        <p:spPr>
          <a:xfrm rot="16200000" flipH="1">
            <a:off x="4225637" y="4979734"/>
            <a:ext cx="912598" cy="17581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89" idx="2"/>
          </p:cNvCxnSpPr>
          <p:nvPr/>
        </p:nvCxnSpPr>
        <p:spPr>
          <a:xfrm rot="16200000" flipH="1">
            <a:off x="4487592" y="5098779"/>
            <a:ext cx="769691" cy="137715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90" idx="2"/>
          </p:cNvCxnSpPr>
          <p:nvPr/>
        </p:nvCxnSpPr>
        <p:spPr>
          <a:xfrm rot="16200000" flipH="1">
            <a:off x="4792392" y="5174979"/>
            <a:ext cx="617289" cy="10723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12" idx="2"/>
          </p:cNvCxnSpPr>
          <p:nvPr/>
        </p:nvCxnSpPr>
        <p:spPr>
          <a:xfrm rot="5400000">
            <a:off x="6202092" y="5294832"/>
            <a:ext cx="541091" cy="7564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11" idx="2"/>
          </p:cNvCxnSpPr>
          <p:nvPr/>
        </p:nvCxnSpPr>
        <p:spPr>
          <a:xfrm rot="5400000">
            <a:off x="5973492" y="5447232"/>
            <a:ext cx="541091" cy="4516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10" idx="2"/>
          </p:cNvCxnSpPr>
          <p:nvPr/>
        </p:nvCxnSpPr>
        <p:spPr>
          <a:xfrm rot="5400000">
            <a:off x="5744892" y="5599632"/>
            <a:ext cx="541091" cy="1468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09" idx="2"/>
            <a:endCxn id="44" idx="0"/>
          </p:cNvCxnSpPr>
          <p:nvPr/>
        </p:nvCxnSpPr>
        <p:spPr>
          <a:xfrm rot="16200000" flipH="1">
            <a:off x="5525783" y="5584588"/>
            <a:ext cx="522106" cy="1579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08" idx="2"/>
          </p:cNvCxnSpPr>
          <p:nvPr/>
        </p:nvCxnSpPr>
        <p:spPr>
          <a:xfrm rot="16200000" flipH="1">
            <a:off x="5287692" y="5441679"/>
            <a:ext cx="541091" cy="46275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07" idx="2"/>
          </p:cNvCxnSpPr>
          <p:nvPr/>
        </p:nvCxnSpPr>
        <p:spPr>
          <a:xfrm rot="16200000" flipH="1">
            <a:off x="5059092" y="5289279"/>
            <a:ext cx="541091" cy="76755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13" idx="2"/>
          </p:cNvCxnSpPr>
          <p:nvPr/>
        </p:nvCxnSpPr>
        <p:spPr>
          <a:xfrm rot="5400000">
            <a:off x="6392592" y="5180532"/>
            <a:ext cx="617291" cy="10612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14" idx="2"/>
          </p:cNvCxnSpPr>
          <p:nvPr/>
        </p:nvCxnSpPr>
        <p:spPr>
          <a:xfrm rot="5400000">
            <a:off x="6507861" y="5067201"/>
            <a:ext cx="767753" cy="14422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15" idx="2"/>
            <a:endCxn id="44" idx="3"/>
          </p:cNvCxnSpPr>
          <p:nvPr/>
        </p:nvCxnSpPr>
        <p:spPr>
          <a:xfrm rot="5400000">
            <a:off x="6625938" y="4947186"/>
            <a:ext cx="912598" cy="18232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16" idx="2"/>
          </p:cNvCxnSpPr>
          <p:nvPr/>
        </p:nvCxnSpPr>
        <p:spPr>
          <a:xfrm rot="5400000">
            <a:off x="6773592" y="4799532"/>
            <a:ext cx="998291" cy="22042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17" idx="2"/>
          </p:cNvCxnSpPr>
          <p:nvPr/>
        </p:nvCxnSpPr>
        <p:spPr>
          <a:xfrm rot="5400000">
            <a:off x="6887893" y="4685231"/>
            <a:ext cx="1150689" cy="25852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8" name="Picture 117" descr="Warning.png"/>
          <p:cNvPicPr>
            <a:picLocks noChangeAspect="1"/>
          </p:cNvPicPr>
          <p:nvPr/>
        </p:nvPicPr>
        <p:blipFill>
          <a:blip r:embed="rId6"/>
          <a:stretch>
            <a:fillRect/>
          </a:stretch>
        </p:blipFill>
        <p:spPr>
          <a:xfrm>
            <a:off x="5662138" y="6217664"/>
            <a:ext cx="409222" cy="358680"/>
          </a:xfrm>
          <a:prstGeom prst="rect">
            <a:avLst/>
          </a:prstGeom>
        </p:spPr>
      </p:pic>
    </p:spTree>
    <p:custDataLst>
      <p:tags r:id="rId1"/>
    </p:custDataLst>
    <p:extLst>
      <p:ext uri="{BB962C8B-B14F-4D97-AF65-F5344CB8AC3E}">
        <p14:creationId xmlns:p14="http://schemas.microsoft.com/office/powerpoint/2010/main" val="427408106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Active Directory Planning</a:t>
            </a:r>
            <a:endParaRPr lang="en-US" dirty="0"/>
          </a:p>
        </p:txBody>
      </p:sp>
      <p:sp>
        <p:nvSpPr>
          <p:cNvPr id="3" name="Content Placeholder 2"/>
          <p:cNvSpPr>
            <a:spLocks noGrp="1"/>
          </p:cNvSpPr>
          <p:nvPr>
            <p:ph idx="1"/>
          </p:nvPr>
        </p:nvSpPr>
        <p:spPr>
          <a:xfrm>
            <a:off x="519112" y="1447799"/>
            <a:ext cx="11149013" cy="3557897"/>
          </a:xfrm>
        </p:spPr>
        <p:txBody>
          <a:bodyPr/>
          <a:lstStyle/>
          <a:p>
            <a:r>
              <a:rPr lang="en-US" dirty="0" smtClean="0"/>
              <a:t>All nodes must be members of a domain</a:t>
            </a:r>
          </a:p>
          <a:p>
            <a:r>
              <a:rPr lang="en-US" dirty="0" smtClean="0"/>
              <a:t>Nodes must be in the same domain</a:t>
            </a:r>
          </a:p>
          <a:p>
            <a:r>
              <a:rPr lang="en-US" dirty="0" smtClean="0"/>
              <a:t>Need an accessible writable DC</a:t>
            </a:r>
          </a:p>
          <a:p>
            <a:r>
              <a:rPr lang="en-US" dirty="0" smtClean="0"/>
              <a:t>DCs can be run on nodes, but use 2+ nodes (</a:t>
            </a:r>
            <a:r>
              <a:rPr lang="en-US" dirty="0" smtClean="0">
                <a:hlinkClick r:id="rId3"/>
              </a:rPr>
              <a:t>KB 281662</a:t>
            </a:r>
            <a:r>
              <a:rPr lang="en-US" dirty="0" smtClean="0"/>
              <a:t>)</a:t>
            </a:r>
          </a:p>
          <a:p>
            <a:r>
              <a:rPr lang="en-US" dirty="0" smtClean="0"/>
              <a:t>Do not virtualize </a:t>
            </a:r>
            <a:r>
              <a:rPr lang="en-US" b="1" dirty="0" smtClean="0"/>
              <a:t>all</a:t>
            </a:r>
            <a:r>
              <a:rPr lang="en-US" dirty="0" smtClean="0"/>
              <a:t> domain controllers </a:t>
            </a:r>
          </a:p>
          <a:p>
            <a:pPr lvl="1"/>
            <a:r>
              <a:rPr lang="en-US" dirty="0" smtClean="0"/>
              <a:t>DC needed for authentication and starting cluster service</a:t>
            </a:r>
          </a:p>
          <a:p>
            <a:pPr lvl="1"/>
            <a:r>
              <a:rPr lang="en-US" dirty="0" smtClean="0"/>
              <a:t>Leave at least 1 domain controller on bare metal</a:t>
            </a:r>
          </a:p>
        </p:txBody>
      </p:sp>
      <p:pic>
        <p:nvPicPr>
          <p:cNvPr id="6" name="Picture 4" descr="SafeSecure"/>
          <p:cNvPicPr>
            <a:picLocks noChangeAspect="1" noChangeArrowheads="1"/>
          </p:cNvPicPr>
          <p:nvPr/>
        </p:nvPicPr>
        <p:blipFill>
          <a:blip r:embed="rId4"/>
          <a:srcRect/>
          <a:stretch>
            <a:fillRect/>
          </a:stretch>
        </p:blipFill>
        <p:spPr bwMode="auto">
          <a:xfrm>
            <a:off x="10437812" y="5334000"/>
            <a:ext cx="1524000" cy="1143000"/>
          </a:xfrm>
          <a:prstGeom prst="rect">
            <a:avLst/>
          </a:prstGeom>
          <a:noFill/>
          <a:ln w="9525">
            <a:noFill/>
            <a:miter lim="800000"/>
            <a:headEnd/>
            <a:tailEnd/>
          </a:ln>
        </p:spPr>
      </p:pic>
    </p:spTree>
    <p:extLst>
      <p:ext uri="{BB962C8B-B14F-4D97-AF65-F5344CB8AC3E}">
        <p14:creationId xmlns:p14="http://schemas.microsoft.com/office/powerpoint/2010/main" val="280554331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VM </a:t>
            </a:r>
            <a:r>
              <a:rPr lang="en-US" dirty="0"/>
              <a:t>Failover Policies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0" y="5374659"/>
            <a:ext cx="4512839" cy="1085460"/>
          </a:xfrm>
          <a:prstGeom prst="rect">
            <a:avLst/>
          </a:prstGeom>
        </p:spPr>
      </p:pic>
    </p:spTree>
    <p:extLst>
      <p:ext uri="{BB962C8B-B14F-4D97-AF65-F5344CB8AC3E}">
        <p14:creationId xmlns:p14="http://schemas.microsoft.com/office/powerpoint/2010/main" val="7129285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482802"/>
            <a:ext cx="11149013" cy="609399"/>
          </a:xfrm>
        </p:spPr>
        <p:txBody>
          <a:bodyPr>
            <a:noAutofit/>
          </a:bodyPr>
          <a:lstStyle/>
          <a:p>
            <a:r>
              <a:rPr lang="en-US" dirty="0" smtClean="0"/>
              <a:t>Keeping VMs off the Same Host</a:t>
            </a:r>
            <a:endParaRPr lang="en-US" dirty="0"/>
          </a:p>
        </p:txBody>
      </p:sp>
      <p:sp>
        <p:nvSpPr>
          <p:cNvPr id="3" name="Content Placeholder 2"/>
          <p:cNvSpPr>
            <a:spLocks noGrp="1"/>
          </p:cNvSpPr>
          <p:nvPr>
            <p:ph type="body" sz="quarter" idx="10"/>
          </p:nvPr>
        </p:nvSpPr>
        <p:spPr>
          <a:xfrm>
            <a:off x="519113" y="1447801"/>
            <a:ext cx="9980841" cy="5257801"/>
          </a:xfrm>
        </p:spPr>
        <p:txBody>
          <a:bodyPr>
            <a:noAutofit/>
          </a:bodyPr>
          <a:lstStyle/>
          <a:p>
            <a:pPr>
              <a:spcBef>
                <a:spcPts val="768"/>
              </a:spcBef>
            </a:pPr>
            <a:r>
              <a:rPr lang="en-US" sz="3700" dirty="0"/>
              <a:t>Scenarios:</a:t>
            </a:r>
          </a:p>
          <a:p>
            <a:pPr lvl="1">
              <a:spcBef>
                <a:spcPts val="768"/>
              </a:spcBef>
            </a:pPr>
            <a:r>
              <a:rPr lang="en-US" sz="3200" dirty="0"/>
              <a:t>Keep all VMs in a Guest Cluster off the same host</a:t>
            </a:r>
          </a:p>
          <a:p>
            <a:pPr lvl="1">
              <a:spcBef>
                <a:spcPts val="768"/>
              </a:spcBef>
            </a:pPr>
            <a:r>
              <a:rPr lang="en-US" sz="3200" dirty="0"/>
              <a:t>Keep all domain controllers off the same host</a:t>
            </a:r>
          </a:p>
          <a:p>
            <a:pPr lvl="1">
              <a:spcBef>
                <a:spcPts val="768"/>
              </a:spcBef>
            </a:pPr>
            <a:r>
              <a:rPr lang="en-US" sz="3200" dirty="0"/>
              <a:t>Keep tenets separated</a:t>
            </a:r>
          </a:p>
          <a:p>
            <a:pPr>
              <a:spcBef>
                <a:spcPts val="768"/>
              </a:spcBef>
            </a:pPr>
            <a:r>
              <a:rPr lang="en-US" sz="3700" dirty="0" err="1"/>
              <a:t>AntiAffinityClassNames</a:t>
            </a:r>
            <a:r>
              <a:rPr lang="en-US" sz="3700" dirty="0"/>
              <a:t> </a:t>
            </a:r>
          </a:p>
          <a:p>
            <a:pPr lvl="2">
              <a:spcBef>
                <a:spcPts val="768"/>
              </a:spcBef>
            </a:pPr>
            <a:r>
              <a:rPr lang="en-US" sz="2700" dirty="0"/>
              <a:t>Groups with same </a:t>
            </a:r>
            <a:r>
              <a:rPr lang="en-US" sz="2700" dirty="0" err="1"/>
              <a:t>AntiAffinityClassNames</a:t>
            </a:r>
            <a:r>
              <a:rPr lang="en-US" sz="2700" dirty="0"/>
              <a:t> </a:t>
            </a:r>
            <a:r>
              <a:rPr lang="en-US" sz="2700" dirty="0" smtClean="0"/>
              <a:t/>
            </a:r>
            <a:br>
              <a:rPr lang="en-US" sz="2700" dirty="0" smtClean="0"/>
            </a:br>
            <a:r>
              <a:rPr lang="en-US" sz="2700" dirty="0" smtClean="0"/>
              <a:t>value </a:t>
            </a:r>
            <a:r>
              <a:rPr lang="en-US" sz="2700" dirty="0"/>
              <a:t>try to avoid being hosted on same node</a:t>
            </a:r>
          </a:p>
          <a:p>
            <a:pPr lvl="2">
              <a:spcBef>
                <a:spcPts val="768"/>
              </a:spcBef>
            </a:pPr>
            <a:r>
              <a:rPr lang="en-US" sz="2000" dirty="0">
                <a:hlinkClick r:id="rId2"/>
              </a:rPr>
              <a:t>http://msdn.microsoft.com/en-us/library/aa369651(VS.85).aspx</a:t>
            </a:r>
            <a:endParaRPr lang="en-US" sz="2000" dirty="0"/>
          </a:p>
        </p:txBody>
      </p:sp>
      <p:sp>
        <p:nvSpPr>
          <p:cNvPr id="4" name="Rounded Rectangle 3"/>
          <p:cNvSpPr/>
          <p:nvPr/>
        </p:nvSpPr>
        <p:spPr bwMode="auto">
          <a:xfrm>
            <a:off x="8926717" y="4097048"/>
            <a:ext cx="3220272"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ounded Rectangle 4"/>
          <p:cNvSpPr/>
          <p:nvPr/>
        </p:nvSpPr>
        <p:spPr bwMode="auto">
          <a:xfrm>
            <a:off x="9372785" y="4641021"/>
            <a:ext cx="2362200" cy="45901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6" name="Line 5"/>
          <p:cNvSpPr>
            <a:spLocks noChangeShapeType="1"/>
          </p:cNvSpPr>
          <p:nvPr/>
        </p:nvSpPr>
        <p:spPr bwMode="auto">
          <a:xfrm flipH="1">
            <a:off x="10515785" y="6070998"/>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7" name="Line 5"/>
          <p:cNvSpPr>
            <a:spLocks noChangeShapeType="1"/>
          </p:cNvSpPr>
          <p:nvPr/>
        </p:nvSpPr>
        <p:spPr bwMode="auto">
          <a:xfrm flipH="1">
            <a:off x="10668185" y="4989198"/>
            <a:ext cx="304800" cy="762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 name="Line 5"/>
          <p:cNvSpPr>
            <a:spLocks noChangeShapeType="1"/>
          </p:cNvSpPr>
          <p:nvPr/>
        </p:nvSpPr>
        <p:spPr bwMode="auto">
          <a:xfrm>
            <a:off x="10287185" y="4912997"/>
            <a:ext cx="152400" cy="838201"/>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9" name="Server R2 Col1" descr="black-rack-server.png"/>
          <p:cNvPicPr>
            <a:picLocks noChangeAspect="1"/>
          </p:cNvPicPr>
          <p:nvPr/>
        </p:nvPicPr>
        <p:blipFill>
          <a:blip r:embed="rId3" cstate="print"/>
          <a:stretch>
            <a:fillRect/>
          </a:stretch>
        </p:blipFill>
        <p:spPr>
          <a:xfrm>
            <a:off x="9678681" y="5169786"/>
            <a:ext cx="758927" cy="384680"/>
          </a:xfrm>
          <a:prstGeom prst="rect">
            <a:avLst/>
          </a:prstGeom>
        </p:spPr>
      </p:pic>
      <p:pic>
        <p:nvPicPr>
          <p:cNvPr id="10" name="VM R2 Col1" descr="cyan-virtual-rack-server.png"/>
          <p:cNvPicPr>
            <a:picLocks noChangeAspect="1"/>
          </p:cNvPicPr>
          <p:nvPr/>
        </p:nvPicPr>
        <p:blipFill>
          <a:blip r:embed="rId4" cstate="print"/>
          <a:stretch>
            <a:fillRect/>
          </a:stretch>
        </p:blipFill>
        <p:spPr>
          <a:xfrm>
            <a:off x="9678681" y="4716266"/>
            <a:ext cx="758927" cy="344256"/>
          </a:xfrm>
          <a:prstGeom prst="rect">
            <a:avLst/>
          </a:prstGeom>
        </p:spPr>
      </p:pic>
      <p:pic>
        <p:nvPicPr>
          <p:cNvPr id="11" name="Server R2 Col1" descr="black-rack-server.png"/>
          <p:cNvPicPr>
            <a:picLocks noChangeAspect="1"/>
          </p:cNvPicPr>
          <p:nvPr/>
        </p:nvPicPr>
        <p:blipFill>
          <a:blip r:embed="rId3" cstate="print"/>
          <a:stretch>
            <a:fillRect/>
          </a:stretch>
        </p:blipFill>
        <p:spPr>
          <a:xfrm>
            <a:off x="10744385" y="5169786"/>
            <a:ext cx="758927" cy="384680"/>
          </a:xfrm>
          <a:prstGeom prst="rect">
            <a:avLst/>
          </a:prstGeom>
        </p:spPr>
      </p:pic>
      <p:pic>
        <p:nvPicPr>
          <p:cNvPr id="12" name="Picture 2" descr="\\eventsql\dvd\Online_ART\DVD_ART36\Artwork_Imagery\Icons - Illustrations\Internet Clouds web\cloud illustration icon.png"/>
          <p:cNvPicPr>
            <a:picLocks noChangeAspect="1" noChangeArrowheads="1"/>
          </p:cNvPicPr>
          <p:nvPr/>
        </p:nvPicPr>
        <p:blipFill>
          <a:blip r:embed="rId5" cstate="print"/>
          <a:srcRect/>
          <a:stretch>
            <a:fillRect/>
          </a:stretch>
        </p:blipFill>
        <p:spPr bwMode="auto">
          <a:xfrm>
            <a:off x="9448986" y="5706866"/>
            <a:ext cx="2209800" cy="414010"/>
          </a:xfrm>
          <a:prstGeom prst="rect">
            <a:avLst/>
          </a:prstGeom>
          <a:noFill/>
        </p:spPr>
      </p:pic>
      <p:pic>
        <p:nvPicPr>
          <p:cNvPr id="14" name="VM R2 Col1" descr="cyan-virtual-rack-server.png"/>
          <p:cNvPicPr>
            <a:picLocks noChangeAspect="1"/>
          </p:cNvPicPr>
          <p:nvPr/>
        </p:nvPicPr>
        <p:blipFill>
          <a:blip r:embed="rId4" cstate="print"/>
          <a:stretch>
            <a:fillRect/>
          </a:stretch>
        </p:blipFill>
        <p:spPr>
          <a:xfrm>
            <a:off x="10744385" y="4716266"/>
            <a:ext cx="758927" cy="344256"/>
          </a:xfrm>
          <a:prstGeom prst="rect">
            <a:avLst/>
          </a:prstGeom>
        </p:spPr>
      </p:pic>
      <p:pic>
        <p:nvPicPr>
          <p:cNvPr id="15" name="Picture 18" descr="Database blue"/>
          <p:cNvPicPr>
            <a:picLocks noChangeAspect="1" noChangeArrowheads="1"/>
          </p:cNvPicPr>
          <p:nvPr/>
        </p:nvPicPr>
        <p:blipFill>
          <a:blip r:embed="rId6" cstate="print"/>
          <a:srcRect/>
          <a:stretch>
            <a:fillRect/>
          </a:stretch>
        </p:blipFill>
        <p:spPr bwMode="auto">
          <a:xfrm>
            <a:off x="10328750" y="6208397"/>
            <a:ext cx="381000" cy="488114"/>
          </a:xfrm>
          <a:prstGeom prst="rect">
            <a:avLst/>
          </a:prstGeom>
          <a:noFill/>
        </p:spPr>
      </p:pic>
      <p:pic>
        <p:nvPicPr>
          <p:cNvPr id="17" name="Picture 5" descr="\\imself-ssdw7fs4\ssd_userdata_ntdev\matd\Pictures\PPT\Icons - Illustrations\_VIRTUALIZATION ICONS\Application Virtual SQL Server.png"/>
          <p:cNvPicPr>
            <a:picLocks noChangeAspect="1" noChangeArrowheads="1"/>
          </p:cNvPicPr>
          <p:nvPr/>
        </p:nvPicPr>
        <p:blipFill>
          <a:blip r:embed="rId7" cstate="print"/>
          <a:srcRect/>
          <a:stretch>
            <a:fillRect/>
          </a:stretch>
        </p:blipFill>
        <p:spPr bwMode="auto">
          <a:xfrm>
            <a:off x="9906185" y="4455797"/>
            <a:ext cx="406700" cy="449774"/>
          </a:xfrm>
          <a:prstGeom prst="rect">
            <a:avLst/>
          </a:prstGeom>
          <a:noFill/>
        </p:spPr>
      </p:pic>
      <p:sp>
        <p:nvSpPr>
          <p:cNvPr id="18" name="TextBox 17"/>
          <p:cNvSpPr txBox="1"/>
          <p:nvPr/>
        </p:nvSpPr>
        <p:spPr>
          <a:xfrm>
            <a:off x="10285426" y="4879987"/>
            <a:ext cx="647934" cy="261610"/>
          </a:xfrm>
          <a:prstGeom prst="rect">
            <a:avLst/>
          </a:prstGeom>
          <a:noFill/>
        </p:spPr>
        <p:txBody>
          <a:bodyPr wrap="none" rtlCol="0">
            <a:spAutoFit/>
          </a:bodyPr>
          <a:lstStyle/>
          <a:p>
            <a:r>
              <a:rPr lang="en-US" sz="1100" b="1" dirty="0" smtClean="0">
                <a:solidFill>
                  <a:schemeClr val="bg1"/>
                </a:solidFill>
              </a:rPr>
              <a:t>Cluster</a:t>
            </a:r>
            <a:endParaRPr lang="en-US" sz="1100" b="1" dirty="0">
              <a:solidFill>
                <a:schemeClr val="bg1"/>
              </a:solidFill>
            </a:endParaRPr>
          </a:p>
        </p:txBody>
      </p:sp>
    </p:spTree>
    <p:extLst>
      <p:ext uri="{BB962C8B-B14F-4D97-AF65-F5344CB8AC3E}">
        <p14:creationId xmlns:p14="http://schemas.microsoft.com/office/powerpoint/2010/main" val="337986290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Disabling Failover for Low Priority VMs</a:t>
            </a:r>
            <a:endParaRPr lang="en-US" sz="4400" b="1" dirty="0"/>
          </a:p>
        </p:txBody>
      </p:sp>
      <p:sp>
        <p:nvSpPr>
          <p:cNvPr id="3" name="Text Placeholder 2"/>
          <p:cNvSpPr>
            <a:spLocks noGrp="1"/>
          </p:cNvSpPr>
          <p:nvPr>
            <p:ph idx="1"/>
          </p:nvPr>
        </p:nvSpPr>
        <p:spPr>
          <a:xfrm>
            <a:off x="507868" y="1105976"/>
            <a:ext cx="11172957" cy="3346557"/>
          </a:xfrm>
        </p:spPr>
        <p:txBody>
          <a:bodyPr/>
          <a:lstStyle/>
          <a:p>
            <a:pPr>
              <a:spcBef>
                <a:spcPts val="768"/>
              </a:spcBef>
            </a:pPr>
            <a:r>
              <a:rPr lang="en-US" dirty="0" smtClean="0"/>
              <a:t>‘Auto Start’ setting configures if a VM should be automatically started on failover</a:t>
            </a:r>
          </a:p>
          <a:p>
            <a:pPr lvl="1">
              <a:spcBef>
                <a:spcPts val="768"/>
              </a:spcBef>
            </a:pPr>
            <a:r>
              <a:rPr lang="en-US" dirty="0"/>
              <a:t>Group property</a:t>
            </a:r>
          </a:p>
          <a:p>
            <a:pPr lvl="1">
              <a:spcBef>
                <a:spcPts val="768"/>
              </a:spcBef>
            </a:pPr>
            <a:r>
              <a:rPr lang="en-US" dirty="0" smtClean="0"/>
              <a:t>Disabling mark groups as lower priority</a:t>
            </a:r>
          </a:p>
          <a:p>
            <a:pPr lvl="1">
              <a:spcBef>
                <a:spcPts val="768"/>
              </a:spcBef>
            </a:pPr>
            <a:r>
              <a:rPr lang="en-US" dirty="0" smtClean="0"/>
              <a:t>Enabled </a:t>
            </a:r>
            <a:r>
              <a:rPr lang="en-US" dirty="0"/>
              <a:t>by </a:t>
            </a:r>
            <a:r>
              <a:rPr lang="en-US" dirty="0" smtClean="0"/>
              <a:t>default</a:t>
            </a:r>
          </a:p>
          <a:p>
            <a:pPr>
              <a:spcBef>
                <a:spcPts val="768"/>
              </a:spcBef>
            </a:pPr>
            <a:r>
              <a:rPr lang="en-US" dirty="0" smtClean="0"/>
              <a:t>Disabled VMs needs manual </a:t>
            </a:r>
            <a:br>
              <a:rPr lang="en-US" dirty="0" smtClean="0"/>
            </a:br>
            <a:r>
              <a:rPr lang="en-US" dirty="0" smtClean="0"/>
              <a:t>restart to recover after a crash</a:t>
            </a:r>
          </a:p>
        </p:txBody>
      </p:sp>
      <p:pic>
        <p:nvPicPr>
          <p:cNvPr id="36865" name="Picture 1"/>
          <p:cNvPicPr>
            <a:picLocks noChangeAspect="1" noChangeArrowheads="1"/>
          </p:cNvPicPr>
          <p:nvPr/>
        </p:nvPicPr>
        <p:blipFill>
          <a:blip r:embed="rId3"/>
          <a:srcRect/>
          <a:stretch>
            <a:fillRect/>
          </a:stretch>
        </p:blipFill>
        <p:spPr bwMode="auto">
          <a:xfrm>
            <a:off x="7999412" y="2057400"/>
            <a:ext cx="3987840" cy="4591050"/>
          </a:xfrm>
          <a:prstGeom prst="rect">
            <a:avLst/>
          </a:prstGeom>
          <a:noFill/>
          <a:ln w="9525">
            <a:noFill/>
            <a:miter lim="800000"/>
            <a:headEnd/>
            <a:tailEnd/>
          </a:ln>
        </p:spPr>
      </p:pic>
    </p:spTree>
    <p:extLst>
      <p:ext uri="{BB962C8B-B14F-4D97-AF65-F5344CB8AC3E}">
        <p14:creationId xmlns:p14="http://schemas.microsoft.com/office/powerpoint/2010/main" val="173270136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Starting VMs on Preferred Hosts</a:t>
            </a:r>
            <a:endParaRPr lang="en-US" sz="4400" b="1" dirty="0"/>
          </a:p>
        </p:txBody>
      </p:sp>
      <p:sp>
        <p:nvSpPr>
          <p:cNvPr id="3" name="Text Placeholder 2"/>
          <p:cNvSpPr>
            <a:spLocks noGrp="1"/>
          </p:cNvSpPr>
          <p:nvPr>
            <p:ph idx="1"/>
          </p:nvPr>
        </p:nvSpPr>
        <p:spPr>
          <a:xfrm>
            <a:off x="507869" y="1105976"/>
            <a:ext cx="6958143" cy="5478462"/>
          </a:xfrm>
        </p:spPr>
        <p:txBody>
          <a:bodyPr>
            <a:normAutofit/>
          </a:bodyPr>
          <a:lstStyle/>
          <a:p>
            <a:pPr>
              <a:spcBef>
                <a:spcPts val="768"/>
              </a:spcBef>
            </a:pPr>
            <a:r>
              <a:rPr lang="en-US" dirty="0" smtClean="0"/>
              <a:t>‘Persistent Mode’ will attempt to place VMs back on the last node they were hosted on during start</a:t>
            </a:r>
          </a:p>
          <a:p>
            <a:pPr lvl="1">
              <a:spcBef>
                <a:spcPts val="768"/>
              </a:spcBef>
            </a:pPr>
            <a:r>
              <a:rPr lang="en-US" dirty="0" smtClean="0"/>
              <a:t>Only takes affect when complete cluster is started up</a:t>
            </a:r>
          </a:p>
          <a:p>
            <a:pPr lvl="1">
              <a:spcBef>
                <a:spcPts val="768"/>
              </a:spcBef>
            </a:pPr>
            <a:r>
              <a:rPr lang="en-US" dirty="0" smtClean="0"/>
              <a:t>Prevents overloading the first nodes that startup with large numbers of VMs</a:t>
            </a:r>
          </a:p>
          <a:p>
            <a:pPr>
              <a:spcBef>
                <a:spcPts val="768"/>
              </a:spcBef>
            </a:pPr>
            <a:r>
              <a:rPr lang="en-US" dirty="0" smtClean="0"/>
              <a:t>Better VM distribution after cold start</a:t>
            </a:r>
          </a:p>
          <a:p>
            <a:pPr>
              <a:spcBef>
                <a:spcPts val="768"/>
              </a:spcBef>
            </a:pPr>
            <a:r>
              <a:rPr lang="en-US" dirty="0" smtClean="0"/>
              <a:t>Enabled by default for VM groups</a:t>
            </a:r>
          </a:p>
        </p:txBody>
      </p:sp>
      <p:pic>
        <p:nvPicPr>
          <p:cNvPr id="37889" name="Picture 1"/>
          <p:cNvPicPr>
            <a:picLocks noChangeAspect="1" noChangeArrowheads="1"/>
          </p:cNvPicPr>
          <p:nvPr/>
        </p:nvPicPr>
        <p:blipFill>
          <a:blip r:embed="rId3"/>
          <a:srcRect/>
          <a:stretch>
            <a:fillRect/>
          </a:stretch>
        </p:blipFill>
        <p:spPr bwMode="auto">
          <a:xfrm>
            <a:off x="8151812" y="2057400"/>
            <a:ext cx="3814948" cy="4600575"/>
          </a:xfrm>
          <a:prstGeom prst="rect">
            <a:avLst/>
          </a:prstGeom>
          <a:noFill/>
          <a:ln w="9525">
            <a:noFill/>
            <a:miter lim="800000"/>
            <a:headEnd/>
            <a:tailEnd/>
          </a:ln>
        </p:spPr>
      </p:pic>
    </p:spTree>
    <p:extLst>
      <p:ext uri="{BB962C8B-B14F-4D97-AF65-F5344CB8AC3E}">
        <p14:creationId xmlns:p14="http://schemas.microsoft.com/office/powerpoint/2010/main" val="87118914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Failover Clustering &amp; </a:t>
            </a:r>
            <a:r>
              <a:rPr lang="en-US" dirty="0" err="1" smtClean="0"/>
              <a:t>Hyper-V</a:t>
            </a:r>
            <a:r>
              <a:rPr lang="en-US" dirty="0" smtClean="0"/>
              <a:t> for Availability</a:t>
            </a:r>
            <a:endParaRPr lang="en-US" dirty="0"/>
          </a:p>
        </p:txBody>
      </p:sp>
      <p:sp>
        <p:nvSpPr>
          <p:cNvPr id="6" name="Text Placeholder 5"/>
          <p:cNvSpPr>
            <a:spLocks noGrp="1"/>
          </p:cNvSpPr>
          <p:nvPr>
            <p:ph type="body" sz="quarter" idx="10"/>
          </p:nvPr>
        </p:nvSpPr>
        <p:spPr>
          <a:xfrm>
            <a:off x="519112" y="1447799"/>
            <a:ext cx="11149013" cy="5521512"/>
          </a:xfrm>
        </p:spPr>
        <p:txBody>
          <a:bodyPr/>
          <a:lstStyle/>
          <a:p>
            <a:r>
              <a:rPr lang="en-US" dirty="0"/>
              <a:t>Foundation of </a:t>
            </a:r>
            <a:r>
              <a:rPr lang="en-US" dirty="0" smtClean="0"/>
              <a:t>your Private Cloud</a:t>
            </a:r>
            <a:endParaRPr lang="en-US" dirty="0"/>
          </a:p>
          <a:p>
            <a:r>
              <a:rPr lang="en-US" dirty="0"/>
              <a:t>VM mobility</a:t>
            </a:r>
          </a:p>
          <a:p>
            <a:r>
              <a:rPr lang="en-US" dirty="0" smtClean="0"/>
              <a:t>Increase </a:t>
            </a:r>
            <a:r>
              <a:rPr lang="en-US" dirty="0"/>
              <a:t>VM Availability</a:t>
            </a:r>
          </a:p>
          <a:p>
            <a:pPr lvl="1"/>
            <a:r>
              <a:rPr lang="en-US" dirty="0"/>
              <a:t>Hardware health detection</a:t>
            </a:r>
          </a:p>
          <a:p>
            <a:pPr lvl="1"/>
            <a:r>
              <a:rPr lang="en-US" dirty="0"/>
              <a:t>Host OS health detection</a:t>
            </a:r>
          </a:p>
          <a:p>
            <a:pPr lvl="1"/>
            <a:r>
              <a:rPr lang="en-US" dirty="0"/>
              <a:t>VM health detection</a:t>
            </a:r>
          </a:p>
          <a:p>
            <a:pPr lvl="1"/>
            <a:r>
              <a:rPr lang="en-US" dirty="0"/>
              <a:t>Application/service health detection</a:t>
            </a:r>
          </a:p>
          <a:p>
            <a:pPr lvl="1"/>
            <a:r>
              <a:rPr lang="en-US" dirty="0"/>
              <a:t>Automatic recovery</a:t>
            </a:r>
          </a:p>
          <a:p>
            <a:r>
              <a:rPr lang="en-US" dirty="0" smtClean="0"/>
              <a:t>Deployment </a:t>
            </a:r>
            <a:r>
              <a:rPr lang="en-US" dirty="0"/>
              <a:t>flexibility</a:t>
            </a:r>
          </a:p>
          <a:p>
            <a:r>
              <a:rPr lang="en-US" dirty="0" smtClean="0"/>
              <a:t>Resilient to planned and unplanned downtime</a:t>
            </a:r>
            <a:endParaRPr lang="en-US" dirty="0"/>
          </a:p>
          <a:p>
            <a:pPr marL="0" indent="0">
              <a:buNone/>
            </a:pPr>
            <a:endParaRPr lang="en-US" dirty="0"/>
          </a:p>
        </p:txBody>
      </p:sp>
      <p:pic>
        <p:nvPicPr>
          <p:cNvPr id="9" name="Picture 10" descr="C:\Documents and Settings\Pennie\My Documents\ACERDATA (D)\Pennie's documents\MS Image\Shapes and Graphics\Internet Cloud\cloud 1.png"/>
          <p:cNvPicPr>
            <a:picLocks noChangeAspect="1" noChangeArrowheads="1"/>
          </p:cNvPicPr>
          <p:nvPr/>
        </p:nvPicPr>
        <p:blipFill>
          <a:blip r:embed="rId2" cstate="print"/>
          <a:srcRect/>
          <a:stretch>
            <a:fillRect/>
          </a:stretch>
        </p:blipFill>
        <p:spPr bwMode="auto">
          <a:xfrm>
            <a:off x="7304219" y="2286000"/>
            <a:ext cx="4733793" cy="2044830"/>
          </a:xfrm>
          <a:prstGeom prst="rect">
            <a:avLst/>
          </a:prstGeom>
          <a:noFill/>
        </p:spPr>
      </p:pic>
      <p:pic>
        <p:nvPicPr>
          <p:cNvPr id="11" name="New Vm-2nd row" descr="NEW-cyan-virtual-rack-server.png"/>
          <p:cNvPicPr>
            <a:picLocks noChangeAspect="1"/>
          </p:cNvPicPr>
          <p:nvPr/>
        </p:nvPicPr>
        <p:blipFill>
          <a:blip r:embed="rId3" cstate="print"/>
          <a:stretch>
            <a:fillRect/>
          </a:stretch>
        </p:blipFill>
        <p:spPr>
          <a:xfrm>
            <a:off x="8075612" y="2667000"/>
            <a:ext cx="760904" cy="345152"/>
          </a:xfrm>
          <a:prstGeom prst="rect">
            <a:avLst/>
          </a:prstGeom>
        </p:spPr>
      </p:pic>
      <p:pic>
        <p:nvPicPr>
          <p:cNvPr id="12" name="New Vm-2nd row" descr="NEW-cyan-virtual-rack-server.png"/>
          <p:cNvPicPr>
            <a:picLocks noChangeAspect="1"/>
          </p:cNvPicPr>
          <p:nvPr/>
        </p:nvPicPr>
        <p:blipFill>
          <a:blip r:embed="rId3" cstate="print"/>
          <a:stretch>
            <a:fillRect/>
          </a:stretch>
        </p:blipFill>
        <p:spPr>
          <a:xfrm>
            <a:off x="10895012" y="2963263"/>
            <a:ext cx="760904" cy="345152"/>
          </a:xfrm>
          <a:prstGeom prst="rect">
            <a:avLst/>
          </a:prstGeom>
        </p:spPr>
      </p:pic>
      <p:pic>
        <p:nvPicPr>
          <p:cNvPr id="13" name="New Vm-2nd row" descr="NEW-cyan-virtual-rack-server.png"/>
          <p:cNvPicPr>
            <a:picLocks noChangeAspect="1"/>
          </p:cNvPicPr>
          <p:nvPr/>
        </p:nvPicPr>
        <p:blipFill>
          <a:blip r:embed="rId3" cstate="print"/>
          <a:stretch>
            <a:fillRect/>
          </a:stretch>
        </p:blipFill>
        <p:spPr>
          <a:xfrm>
            <a:off x="9066212" y="2839576"/>
            <a:ext cx="760904" cy="345152"/>
          </a:xfrm>
          <a:prstGeom prst="rect">
            <a:avLst/>
          </a:prstGeom>
        </p:spPr>
      </p:pic>
      <p:pic>
        <p:nvPicPr>
          <p:cNvPr id="14" name="New Vm-2nd row" descr="NEW-cyan-virtual-rack-server.png"/>
          <p:cNvPicPr>
            <a:picLocks noChangeAspect="1"/>
          </p:cNvPicPr>
          <p:nvPr/>
        </p:nvPicPr>
        <p:blipFill>
          <a:blip r:embed="rId3" cstate="print"/>
          <a:stretch>
            <a:fillRect/>
          </a:stretch>
        </p:blipFill>
        <p:spPr>
          <a:xfrm>
            <a:off x="9850461" y="3323884"/>
            <a:ext cx="760904" cy="345152"/>
          </a:xfrm>
          <a:prstGeom prst="rect">
            <a:avLst/>
          </a:prstGeom>
        </p:spPr>
      </p:pic>
      <p:pic>
        <p:nvPicPr>
          <p:cNvPr id="15" name="New Vm-2nd row" descr="NEW-cyan-virtual-rack-server.png"/>
          <p:cNvPicPr>
            <a:picLocks noChangeAspect="1"/>
          </p:cNvPicPr>
          <p:nvPr/>
        </p:nvPicPr>
        <p:blipFill>
          <a:blip r:embed="rId3" cstate="print"/>
          <a:stretch>
            <a:fillRect/>
          </a:stretch>
        </p:blipFill>
        <p:spPr>
          <a:xfrm>
            <a:off x="8367729" y="3193980"/>
            <a:ext cx="760904" cy="345152"/>
          </a:xfrm>
          <a:prstGeom prst="rect">
            <a:avLst/>
          </a:prstGeom>
        </p:spPr>
      </p:pic>
      <p:pic>
        <p:nvPicPr>
          <p:cNvPr id="16" name="New Vm-2nd row" descr="NEW-cyan-virtual-rack-server.png"/>
          <p:cNvPicPr>
            <a:picLocks noChangeAspect="1"/>
          </p:cNvPicPr>
          <p:nvPr/>
        </p:nvPicPr>
        <p:blipFill>
          <a:blip r:embed="rId3" cstate="print"/>
          <a:stretch>
            <a:fillRect/>
          </a:stretch>
        </p:blipFill>
        <p:spPr>
          <a:xfrm>
            <a:off x="9850461" y="2745196"/>
            <a:ext cx="760904" cy="345152"/>
          </a:xfrm>
          <a:prstGeom prst="rect">
            <a:avLst/>
          </a:prstGeom>
        </p:spPr>
      </p:pic>
    </p:spTree>
    <p:extLst>
      <p:ext uri="{BB962C8B-B14F-4D97-AF65-F5344CB8AC3E}">
        <p14:creationId xmlns:p14="http://schemas.microsoft.com/office/powerpoint/2010/main" val="261993565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1151934" y="3891095"/>
            <a:ext cx="3657601"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1280795" y="4631276"/>
            <a:ext cx="3376942" cy="5357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a:p>
            <a:pPr algn="ctr" defTabSz="914099" fontAlgn="base">
              <a:spcBef>
                <a:spcPct val="0"/>
              </a:spcBef>
              <a:spcAft>
                <a:spcPct val="0"/>
              </a:spcAft>
            </a:pPr>
            <a:r>
              <a:rPr lang="en-US" sz="1000" b="1" dirty="0" smtClean="0">
                <a:solidFill>
                  <a:schemeClr val="bg1"/>
                </a:solidFill>
              </a:rPr>
              <a:t>CLUSTER</a:t>
            </a:r>
            <a:endParaRPr lang="en-US" sz="1100" b="1" dirty="0" smtClean="0">
              <a:solidFill>
                <a:sysClr val="windowText" lastClr="000000"/>
              </a:solidFill>
              <a:latin typeface="Segoe Light" pitchFamily="34" charset="0"/>
            </a:endParaRPr>
          </a:p>
        </p:txBody>
      </p:sp>
      <p:sp>
        <p:nvSpPr>
          <p:cNvPr id="2" name="Title 1"/>
          <p:cNvSpPr>
            <a:spLocks noGrp="1"/>
          </p:cNvSpPr>
          <p:nvPr>
            <p:ph type="title"/>
          </p:nvPr>
        </p:nvSpPr>
        <p:spPr/>
        <p:txBody>
          <a:bodyPr/>
          <a:lstStyle/>
          <a:p>
            <a:r>
              <a:rPr lang="en-US" dirty="0" smtClean="0"/>
              <a:t>Enabling VM Health Monitoring</a:t>
            </a:r>
            <a:endParaRPr lang="en-US" dirty="0"/>
          </a:p>
        </p:txBody>
      </p:sp>
      <p:sp>
        <p:nvSpPr>
          <p:cNvPr id="3" name="Content Placeholder 2"/>
          <p:cNvSpPr>
            <a:spLocks noGrp="1"/>
          </p:cNvSpPr>
          <p:nvPr>
            <p:ph type="body" sz="quarter" idx="10"/>
          </p:nvPr>
        </p:nvSpPr>
        <p:spPr>
          <a:xfrm>
            <a:off x="519112" y="1447799"/>
            <a:ext cx="11149013" cy="2203680"/>
          </a:xfrm>
        </p:spPr>
        <p:txBody>
          <a:bodyPr/>
          <a:lstStyle/>
          <a:p>
            <a:r>
              <a:rPr lang="en-US" dirty="0" smtClean="0"/>
              <a:t>Enable VM heartbeat setting</a:t>
            </a:r>
          </a:p>
          <a:p>
            <a:pPr lvl="2"/>
            <a:r>
              <a:rPr lang="en-US" dirty="0" smtClean="0"/>
              <a:t>Requires </a:t>
            </a:r>
            <a:r>
              <a:rPr lang="en-US" dirty="0"/>
              <a:t>Integration </a:t>
            </a:r>
            <a:r>
              <a:rPr lang="en-US" dirty="0" smtClean="0"/>
              <a:t>Components (ICs) installed in VM</a:t>
            </a:r>
            <a:endParaRPr lang="en-US" dirty="0"/>
          </a:p>
          <a:p>
            <a:r>
              <a:rPr lang="en-US" dirty="0" smtClean="0"/>
              <a:t>Health check for VM OS from host</a:t>
            </a:r>
          </a:p>
          <a:p>
            <a:pPr lvl="2"/>
            <a:r>
              <a:rPr lang="en-US" dirty="0" smtClean="0"/>
              <a:t>User-Mode Hangs</a:t>
            </a:r>
          </a:p>
          <a:p>
            <a:pPr lvl="2"/>
            <a:r>
              <a:rPr lang="en-US" dirty="0" smtClean="0"/>
              <a:t>System Crashes</a:t>
            </a:r>
          </a:p>
        </p:txBody>
      </p:sp>
      <p:sp>
        <p:nvSpPr>
          <p:cNvPr id="21" name="Line 5"/>
          <p:cNvSpPr>
            <a:spLocks noChangeShapeType="1"/>
          </p:cNvSpPr>
          <p:nvPr/>
        </p:nvSpPr>
        <p:spPr bwMode="auto">
          <a:xfrm flipH="1">
            <a:off x="2844061" y="5653801"/>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2" name="Line 5"/>
          <p:cNvSpPr>
            <a:spLocks noChangeShapeType="1"/>
          </p:cNvSpPr>
          <p:nvPr/>
        </p:nvSpPr>
        <p:spPr bwMode="auto">
          <a:xfrm flipH="1">
            <a:off x="3250355" y="4984869"/>
            <a:ext cx="406294" cy="381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3" name="Line 5"/>
          <p:cNvSpPr>
            <a:spLocks noChangeShapeType="1"/>
          </p:cNvSpPr>
          <p:nvPr/>
        </p:nvSpPr>
        <p:spPr bwMode="auto">
          <a:xfrm>
            <a:off x="2234619" y="4984869"/>
            <a:ext cx="282558" cy="364374"/>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24" name="Server R2 Col1" descr="black-rack-server.png"/>
          <p:cNvPicPr>
            <a:picLocks noChangeAspect="1"/>
          </p:cNvPicPr>
          <p:nvPr/>
        </p:nvPicPr>
        <p:blipFill>
          <a:blip r:embed="rId3" cstate="print"/>
          <a:stretch>
            <a:fillRect/>
          </a:stretch>
        </p:blipFill>
        <p:spPr>
          <a:xfrm>
            <a:off x="1728213" y="4752589"/>
            <a:ext cx="1011639" cy="384680"/>
          </a:xfrm>
          <a:prstGeom prst="rect">
            <a:avLst/>
          </a:prstGeom>
        </p:spPr>
      </p:pic>
      <p:pic>
        <p:nvPicPr>
          <p:cNvPr id="25" name="VM R2 Col1" descr="cyan-virtual-rack-server.png"/>
          <p:cNvPicPr>
            <a:picLocks noChangeAspect="1"/>
          </p:cNvPicPr>
          <p:nvPr/>
        </p:nvPicPr>
        <p:blipFill>
          <a:blip r:embed="rId4" cstate="print"/>
          <a:stretch>
            <a:fillRect/>
          </a:stretch>
        </p:blipFill>
        <p:spPr>
          <a:xfrm>
            <a:off x="1728213" y="4299069"/>
            <a:ext cx="1011639" cy="344256"/>
          </a:xfrm>
          <a:prstGeom prst="rect">
            <a:avLst/>
          </a:prstGeom>
        </p:spPr>
      </p:pic>
      <p:pic>
        <p:nvPicPr>
          <p:cNvPr id="26" name="New Vm-2nd row" descr="NEW-cyan-virtual-rack-server.png"/>
          <p:cNvPicPr>
            <a:picLocks noChangeAspect="1"/>
          </p:cNvPicPr>
          <p:nvPr/>
        </p:nvPicPr>
        <p:blipFill>
          <a:blip r:embed="rId5" cstate="print"/>
          <a:stretch>
            <a:fillRect/>
          </a:stretch>
        </p:blipFill>
        <p:spPr>
          <a:xfrm>
            <a:off x="1728213" y="4182517"/>
            <a:ext cx="1014274" cy="345152"/>
          </a:xfrm>
          <a:prstGeom prst="rect">
            <a:avLst/>
          </a:prstGeom>
        </p:spPr>
      </p:pic>
      <p:pic>
        <p:nvPicPr>
          <p:cNvPr id="27" name="New Vm-2nd row" descr="NEW-cyan-virtual-rack-server.png"/>
          <p:cNvPicPr>
            <a:picLocks noChangeAspect="1"/>
          </p:cNvPicPr>
          <p:nvPr/>
        </p:nvPicPr>
        <p:blipFill>
          <a:blip r:embed="rId5" cstate="print"/>
          <a:stretch>
            <a:fillRect/>
          </a:stretch>
        </p:blipFill>
        <p:spPr>
          <a:xfrm>
            <a:off x="1728213" y="4070469"/>
            <a:ext cx="1014274" cy="345152"/>
          </a:xfrm>
          <a:prstGeom prst="rect">
            <a:avLst/>
          </a:prstGeom>
        </p:spPr>
      </p:pic>
      <p:pic>
        <p:nvPicPr>
          <p:cNvPr id="28" name="Server R2 Col1" descr="black-rack-server.png"/>
          <p:cNvPicPr>
            <a:picLocks noChangeAspect="1"/>
          </p:cNvPicPr>
          <p:nvPr/>
        </p:nvPicPr>
        <p:blipFill>
          <a:blip r:embed="rId3" cstate="print"/>
          <a:stretch>
            <a:fillRect/>
          </a:stretch>
        </p:blipFill>
        <p:spPr>
          <a:xfrm>
            <a:off x="3148782" y="4752589"/>
            <a:ext cx="1011639" cy="384680"/>
          </a:xfrm>
          <a:prstGeom prst="rect">
            <a:avLst/>
          </a:prstGeom>
        </p:spPr>
      </p:pic>
      <p:pic>
        <p:nvPicPr>
          <p:cNvPr id="29" name="Picture 2" descr="\\eventsql\dvd\Online_ART\DVD_ART36\Artwork_Imagery\Icons - Illustrations\Internet Clouds web\cloud illustration icon.png"/>
          <p:cNvPicPr>
            <a:picLocks noChangeAspect="1" noChangeArrowheads="1"/>
          </p:cNvPicPr>
          <p:nvPr/>
        </p:nvPicPr>
        <p:blipFill>
          <a:blip r:embed="rId6" cstate="print"/>
          <a:srcRect/>
          <a:stretch>
            <a:fillRect/>
          </a:stretch>
        </p:blipFill>
        <p:spPr bwMode="auto">
          <a:xfrm>
            <a:off x="1422032" y="5289669"/>
            <a:ext cx="2945633" cy="414010"/>
          </a:xfrm>
          <a:prstGeom prst="rect">
            <a:avLst/>
          </a:prstGeom>
          <a:noFill/>
        </p:spPr>
      </p:pic>
      <p:sp>
        <p:nvSpPr>
          <p:cNvPr id="30" name="TextBox 29"/>
          <p:cNvSpPr txBox="1"/>
          <p:nvPr/>
        </p:nvSpPr>
        <p:spPr>
          <a:xfrm>
            <a:off x="2539340" y="5365869"/>
            <a:ext cx="429926" cy="261610"/>
          </a:xfrm>
          <a:prstGeom prst="rect">
            <a:avLst/>
          </a:prstGeom>
          <a:noFill/>
        </p:spPr>
        <p:txBody>
          <a:bodyPr wrap="none" rtlCol="0">
            <a:spAutoFit/>
          </a:bodyPr>
          <a:lstStyle/>
          <a:p>
            <a:r>
              <a:rPr lang="en-US" sz="1100" b="1" dirty="0" smtClean="0">
                <a:solidFill>
                  <a:schemeClr val="bg1"/>
                </a:solidFill>
              </a:rPr>
              <a:t>SAN</a:t>
            </a:r>
            <a:endParaRPr lang="en-US" sz="1100" b="1" dirty="0">
              <a:solidFill>
                <a:schemeClr val="bg1"/>
              </a:solidFill>
            </a:endParaRPr>
          </a:p>
        </p:txBody>
      </p:sp>
      <p:pic>
        <p:nvPicPr>
          <p:cNvPr id="31" name="VM R2 Col1" descr="cyan-virtual-rack-server.png"/>
          <p:cNvPicPr>
            <a:picLocks noChangeAspect="1"/>
          </p:cNvPicPr>
          <p:nvPr/>
        </p:nvPicPr>
        <p:blipFill>
          <a:blip r:embed="rId4" cstate="print"/>
          <a:stretch>
            <a:fillRect/>
          </a:stretch>
        </p:blipFill>
        <p:spPr>
          <a:xfrm>
            <a:off x="3148782" y="4299069"/>
            <a:ext cx="1011639" cy="344256"/>
          </a:xfrm>
          <a:prstGeom prst="rect">
            <a:avLst/>
          </a:prstGeom>
        </p:spPr>
      </p:pic>
      <p:pic>
        <p:nvPicPr>
          <p:cNvPr id="32" name="New Vm-2nd row" descr="NEW-cyan-virtual-rack-server.png"/>
          <p:cNvPicPr>
            <a:picLocks noChangeAspect="1"/>
          </p:cNvPicPr>
          <p:nvPr/>
        </p:nvPicPr>
        <p:blipFill>
          <a:blip r:embed="rId5" cstate="print"/>
          <a:stretch>
            <a:fillRect/>
          </a:stretch>
        </p:blipFill>
        <p:spPr>
          <a:xfrm>
            <a:off x="3148781" y="4182517"/>
            <a:ext cx="1014274" cy="345152"/>
          </a:xfrm>
          <a:prstGeom prst="rect">
            <a:avLst/>
          </a:prstGeom>
        </p:spPr>
      </p:pic>
      <p:pic>
        <p:nvPicPr>
          <p:cNvPr id="33" name="Picture 18" descr="Database blue"/>
          <p:cNvPicPr>
            <a:picLocks noChangeAspect="1" noChangeArrowheads="1"/>
          </p:cNvPicPr>
          <p:nvPr/>
        </p:nvPicPr>
        <p:blipFill>
          <a:blip r:embed="rId7" cstate="print"/>
          <a:srcRect/>
          <a:stretch>
            <a:fillRect/>
          </a:stretch>
        </p:blipFill>
        <p:spPr bwMode="auto">
          <a:xfrm>
            <a:off x="2594745" y="5791200"/>
            <a:ext cx="507868" cy="488114"/>
          </a:xfrm>
          <a:prstGeom prst="rect">
            <a:avLst/>
          </a:prstGeom>
          <a:noFill/>
        </p:spPr>
      </p:pic>
      <p:pic>
        <p:nvPicPr>
          <p:cNvPr id="37" name="Picture 2" descr="C:\Users\stevenek\AppData\Local\Microsoft\Windows\Temporary Internet Files\Content.IE5\3OB6K4B0\MCj03666180000[1].wmf"/>
          <p:cNvPicPr>
            <a:picLocks noChangeAspect="1" noChangeArrowheads="1"/>
          </p:cNvPicPr>
          <p:nvPr/>
        </p:nvPicPr>
        <p:blipFill>
          <a:blip r:embed="rId8"/>
          <a:srcRect/>
          <a:stretch>
            <a:fillRect/>
          </a:stretch>
        </p:blipFill>
        <p:spPr bwMode="auto">
          <a:xfrm>
            <a:off x="1964985" y="4724400"/>
            <a:ext cx="587178" cy="457200"/>
          </a:xfrm>
          <a:prstGeom prst="rect">
            <a:avLst/>
          </a:prstGeom>
          <a:noFill/>
        </p:spPr>
      </p:pic>
      <p:pic>
        <p:nvPicPr>
          <p:cNvPr id="38" name="Picture 2" descr="C:\Users\stevenek\AppData\Local\Microsoft\Windows\Temporary Internet Files\Content.IE5\3OB6K4B0\MCj03666180000[1].wmf"/>
          <p:cNvPicPr>
            <a:picLocks noChangeAspect="1" noChangeArrowheads="1"/>
          </p:cNvPicPr>
          <p:nvPr/>
        </p:nvPicPr>
        <p:blipFill>
          <a:blip r:embed="rId8"/>
          <a:srcRect/>
          <a:stretch>
            <a:fillRect/>
          </a:stretch>
        </p:blipFill>
        <p:spPr bwMode="auto">
          <a:xfrm>
            <a:off x="1987148" y="4114800"/>
            <a:ext cx="587178" cy="457200"/>
          </a:xfrm>
          <a:prstGeom prst="rect">
            <a:avLst/>
          </a:prstGeom>
          <a:noFill/>
        </p:spPr>
      </p:pic>
      <p:pic>
        <p:nvPicPr>
          <p:cNvPr id="1026" name="Picture 2"/>
          <p:cNvPicPr>
            <a:picLocks noChangeAspect="1" noChangeArrowheads="1"/>
          </p:cNvPicPr>
          <p:nvPr/>
        </p:nvPicPr>
        <p:blipFill>
          <a:blip r:embed="rId9"/>
          <a:srcRect/>
          <a:stretch>
            <a:fillRect/>
          </a:stretch>
        </p:blipFill>
        <p:spPr bwMode="auto">
          <a:xfrm>
            <a:off x="8141918" y="2430049"/>
            <a:ext cx="4046907" cy="4427951"/>
          </a:xfrm>
          <a:prstGeom prst="rect">
            <a:avLst/>
          </a:prstGeom>
          <a:noFill/>
          <a:ln w="9525">
            <a:noFill/>
            <a:miter lim="800000"/>
            <a:headEnd/>
            <a:tailEnd/>
          </a:ln>
        </p:spPr>
      </p:pic>
      <p:sp>
        <p:nvSpPr>
          <p:cNvPr id="5" name="Rounded Rectangle 4"/>
          <p:cNvSpPr/>
          <p:nvPr/>
        </p:nvSpPr>
        <p:spPr bwMode="auto">
          <a:xfrm>
            <a:off x="8431618" y="5062868"/>
            <a:ext cx="3476847" cy="598279"/>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159455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ox(in)">
                                      <p:cBhvr>
                                        <p:cTn id="7" dur="500"/>
                                        <p:tgtEl>
                                          <p:spTgt spid="38"/>
                                        </p:tgtEl>
                                      </p:cBhvr>
                                    </p:animEffect>
                                  </p:childTnLst>
                                </p:cTn>
                              </p:par>
                              <p:par>
                                <p:cTn id="8" presetID="6" presetClass="emph" presetSubtype="0" fill="hold" nodeType="withEffect">
                                  <p:stCondLst>
                                    <p:cond delay="0"/>
                                  </p:stCondLst>
                                  <p:childTnLst>
                                    <p:animScale>
                                      <p:cBhvr>
                                        <p:cTn id="9" dur="1000" fill="hold"/>
                                        <p:tgtEl>
                                          <p:spTgt spid="38"/>
                                        </p:tgtEl>
                                      </p:cBhvr>
                                      <p:by x="150000" y="150000"/>
                                    </p:animScale>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1000" fill="hold"/>
                                        <p:tgtEl>
                                          <p:spTgt spid="38"/>
                                        </p:tgtEl>
                                      </p:cBhvr>
                                      <p:by x="50000" y="50000"/>
                                    </p:animScale>
                                  </p:childTnLst>
                                </p:cTn>
                              </p:par>
                            </p:childTnLst>
                          </p:cTn>
                        </p:par>
                        <p:par>
                          <p:cTn id="13" fill="hold">
                            <p:stCondLst>
                              <p:cond delay="2000"/>
                            </p:stCondLst>
                            <p:childTnLst>
                              <p:par>
                                <p:cTn id="14" presetID="6" presetClass="emph" presetSubtype="0" fill="hold" nodeType="afterEffect">
                                  <p:stCondLst>
                                    <p:cond delay="0"/>
                                  </p:stCondLst>
                                  <p:childTnLst>
                                    <p:animScale>
                                      <p:cBhvr>
                                        <p:cTn id="15" dur="1000" fill="hold"/>
                                        <p:tgtEl>
                                          <p:spTgt spid="38"/>
                                        </p:tgtEl>
                                      </p:cBhvr>
                                      <p:by x="150000" y="150000"/>
                                    </p:animScale>
                                  </p:childTnLst>
                                </p:cTn>
                              </p:par>
                            </p:childTnLst>
                          </p:cTn>
                        </p:par>
                        <p:par>
                          <p:cTn id="16" fill="hold">
                            <p:stCondLst>
                              <p:cond delay="3000"/>
                            </p:stCondLst>
                            <p:childTnLst>
                              <p:par>
                                <p:cTn id="17" presetID="6" presetClass="emph" presetSubtype="0" fill="hold" nodeType="afterEffect">
                                  <p:stCondLst>
                                    <p:cond delay="0"/>
                                  </p:stCondLst>
                                  <p:childTnLst>
                                    <p:animScale>
                                      <p:cBhvr>
                                        <p:cTn id="18" dur="1000" fill="hold"/>
                                        <p:tgtEl>
                                          <p:spTgt spid="38"/>
                                        </p:tgtEl>
                                      </p:cBhvr>
                                      <p:by x="50000" y="50000"/>
                                    </p:animScale>
                                  </p:childTnLst>
                                </p:cTn>
                              </p:par>
                            </p:childTnLst>
                          </p:cTn>
                        </p:par>
                        <p:par>
                          <p:cTn id="19" fill="hold">
                            <p:stCondLst>
                              <p:cond delay="4000"/>
                            </p:stCondLst>
                            <p:childTnLst>
                              <p:par>
                                <p:cTn id="20" presetID="6" presetClass="emph" presetSubtype="0" fill="hold" nodeType="afterEffect">
                                  <p:stCondLst>
                                    <p:cond delay="0"/>
                                  </p:stCondLst>
                                  <p:childTnLst>
                                    <p:animScale>
                                      <p:cBhvr>
                                        <p:cTn id="21" dur="1000" fill="hold"/>
                                        <p:tgtEl>
                                          <p:spTgt spid="38"/>
                                        </p:tgtEl>
                                      </p:cBhvr>
                                      <p:by x="100000" y="100000"/>
                                    </p:animScale>
                                  </p:childTnLst>
                                </p:cTn>
                              </p:par>
                              <p:par>
                                <p:cTn id="22" presetID="4" presetClass="entr" presetSubtype="16"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ox(in)">
                                      <p:cBhvr>
                                        <p:cTn id="24" dur="500"/>
                                        <p:tgtEl>
                                          <p:spTgt spid="37"/>
                                        </p:tgtEl>
                                      </p:cBhvr>
                                    </p:animEffect>
                                  </p:childTnLst>
                                </p:cTn>
                              </p:par>
                              <p:par>
                                <p:cTn id="25" presetID="6" presetClass="emph" presetSubtype="0" fill="hold" nodeType="withEffect">
                                  <p:stCondLst>
                                    <p:cond delay="0"/>
                                  </p:stCondLst>
                                  <p:childTnLst>
                                    <p:animScale>
                                      <p:cBhvr>
                                        <p:cTn id="26" dur="1000" fill="hold"/>
                                        <p:tgtEl>
                                          <p:spTgt spid="37"/>
                                        </p:tgtEl>
                                      </p:cBhvr>
                                      <p:by x="150000" y="150000"/>
                                    </p:animScale>
                                  </p:childTnLst>
                                </p:cTn>
                              </p:par>
                            </p:childTnLst>
                          </p:cTn>
                        </p:par>
                        <p:par>
                          <p:cTn id="27" fill="hold">
                            <p:stCondLst>
                              <p:cond delay="5000"/>
                            </p:stCondLst>
                            <p:childTnLst>
                              <p:par>
                                <p:cTn id="28" presetID="6" presetClass="emph" presetSubtype="0" fill="hold" nodeType="afterEffect">
                                  <p:stCondLst>
                                    <p:cond delay="0"/>
                                  </p:stCondLst>
                                  <p:childTnLst>
                                    <p:animScale>
                                      <p:cBhvr>
                                        <p:cTn id="29" dur="1000" fill="hold"/>
                                        <p:tgtEl>
                                          <p:spTgt spid="37"/>
                                        </p:tgtEl>
                                      </p:cBhvr>
                                      <p:by x="50000" y="50000"/>
                                    </p:animScale>
                                  </p:childTnLst>
                                </p:cTn>
                              </p:par>
                            </p:childTnLst>
                          </p:cTn>
                        </p:par>
                        <p:par>
                          <p:cTn id="30" fill="hold">
                            <p:stCondLst>
                              <p:cond delay="6000"/>
                            </p:stCondLst>
                            <p:childTnLst>
                              <p:par>
                                <p:cTn id="31" presetID="6" presetClass="emph" presetSubtype="0" fill="hold" nodeType="afterEffect">
                                  <p:stCondLst>
                                    <p:cond delay="0"/>
                                  </p:stCondLst>
                                  <p:childTnLst>
                                    <p:animScale>
                                      <p:cBhvr>
                                        <p:cTn id="32" dur="1000" fill="hold"/>
                                        <p:tgtEl>
                                          <p:spTgt spid="37"/>
                                        </p:tgtEl>
                                      </p:cBhvr>
                                      <p:by x="150000" y="150000"/>
                                    </p:animScale>
                                  </p:childTnLst>
                                </p:cTn>
                              </p:par>
                            </p:childTnLst>
                          </p:cTn>
                        </p:par>
                        <p:par>
                          <p:cTn id="33" fill="hold">
                            <p:stCondLst>
                              <p:cond delay="7000"/>
                            </p:stCondLst>
                            <p:childTnLst>
                              <p:par>
                                <p:cTn id="34" presetID="6" presetClass="emph" presetSubtype="0" fill="hold" nodeType="afterEffect">
                                  <p:stCondLst>
                                    <p:cond delay="0"/>
                                  </p:stCondLst>
                                  <p:childTnLst>
                                    <p:animScale>
                                      <p:cBhvr>
                                        <p:cTn id="35" dur="1000" fill="hold"/>
                                        <p:tgtEl>
                                          <p:spTgt spid="37"/>
                                        </p:tgtEl>
                                      </p:cBhvr>
                                      <p:by x="50000" y="50000"/>
                                    </p:animScale>
                                  </p:childTnLst>
                                </p:cTn>
                              </p:par>
                            </p:childTnLst>
                          </p:cTn>
                        </p:par>
                        <p:par>
                          <p:cTn id="36" fill="hold">
                            <p:stCondLst>
                              <p:cond delay="8000"/>
                            </p:stCondLst>
                            <p:childTnLst>
                              <p:par>
                                <p:cTn id="37" presetID="6" presetClass="emph" presetSubtype="0" fill="hold" nodeType="afterEffect">
                                  <p:stCondLst>
                                    <p:cond delay="0"/>
                                  </p:stCondLst>
                                  <p:childTnLst>
                                    <p:animScale>
                                      <p:cBhvr>
                                        <p:cTn id="38" dur="1000" fill="hold"/>
                                        <p:tgtEl>
                                          <p:spTgt spid="37"/>
                                        </p:tgtEl>
                                      </p:cBhvr>
                                      <p:by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Configuring Thresholds for Guest Clusters</a:t>
            </a:r>
            <a:endParaRPr lang="en-US" dirty="0"/>
          </a:p>
        </p:txBody>
      </p:sp>
      <p:sp>
        <p:nvSpPr>
          <p:cNvPr id="3" name="Content Placeholder 2"/>
          <p:cNvSpPr>
            <a:spLocks noGrp="1"/>
          </p:cNvSpPr>
          <p:nvPr>
            <p:ph idx="1"/>
          </p:nvPr>
        </p:nvSpPr>
        <p:spPr>
          <a:xfrm>
            <a:off x="507868" y="1447799"/>
            <a:ext cx="11173090" cy="4322209"/>
          </a:xfrm>
        </p:spPr>
        <p:txBody>
          <a:bodyPr/>
          <a:lstStyle/>
          <a:p>
            <a:pPr>
              <a:spcBef>
                <a:spcPts val="768"/>
              </a:spcBef>
              <a:spcAft>
                <a:spcPts val="1200"/>
              </a:spcAft>
            </a:pPr>
            <a:r>
              <a:rPr lang="en-US" dirty="0" smtClean="0"/>
              <a:t>Configure heartbeat thresholds when leveraging Guest Clustering</a:t>
            </a:r>
            <a:endParaRPr lang="en-US" dirty="0"/>
          </a:p>
          <a:p>
            <a:pPr>
              <a:spcBef>
                <a:spcPts val="768"/>
              </a:spcBef>
              <a:spcAft>
                <a:spcPts val="1200"/>
              </a:spcAft>
            </a:pPr>
            <a:r>
              <a:rPr lang="en-US" dirty="0" smtClean="0"/>
              <a:t>Tolerance </a:t>
            </a:r>
            <a:r>
              <a:rPr lang="en-US" dirty="0"/>
              <a:t>for network responsiveness during live migration</a:t>
            </a:r>
          </a:p>
          <a:p>
            <a:pPr>
              <a:spcBef>
                <a:spcPts val="768"/>
              </a:spcBef>
            </a:pPr>
            <a:r>
              <a:rPr lang="en-US" dirty="0" err="1" smtClean="0"/>
              <a:t>SameSubnetThreshold</a:t>
            </a:r>
            <a:r>
              <a:rPr lang="en-US" dirty="0" smtClean="0"/>
              <a:t> &amp; </a:t>
            </a:r>
            <a:r>
              <a:rPr lang="en-US" dirty="0" err="1" smtClean="0"/>
              <a:t>SameSubnetDelay</a:t>
            </a:r>
            <a:endParaRPr lang="en-US" dirty="0" smtClean="0"/>
          </a:p>
          <a:p>
            <a:pPr lvl="1">
              <a:spcBef>
                <a:spcPts val="768"/>
              </a:spcBef>
              <a:buNone/>
            </a:pPr>
            <a:endParaRPr lang="en-US" sz="600" dirty="0">
              <a:solidFill>
                <a:schemeClr val="accent3"/>
              </a:solidFill>
              <a:cs typeface="Courier New" pitchFamily="49" charset="0"/>
            </a:endParaRPr>
          </a:p>
          <a:p>
            <a:pPr lvl="1">
              <a:spcBef>
                <a:spcPts val="768"/>
              </a:spcBef>
            </a:pPr>
            <a:r>
              <a:rPr lang="en-US" dirty="0" err="1">
                <a:solidFill>
                  <a:srgbClr val="FFC000"/>
                </a:solidFill>
                <a:latin typeface="Consolas" pitchFamily="49" charset="0"/>
                <a:cs typeface="Courier New" pitchFamily="49" charset="0"/>
              </a:rPr>
              <a:t>SameSubnetDelay</a:t>
            </a:r>
            <a:r>
              <a:rPr lang="en-US" dirty="0"/>
              <a:t> (default = 1 second)</a:t>
            </a:r>
            <a:endParaRPr lang="en-US" dirty="0">
              <a:solidFill>
                <a:schemeClr val="accent3"/>
              </a:solidFill>
              <a:latin typeface="Consolas" pitchFamily="49" charset="0"/>
              <a:cs typeface="Courier New" pitchFamily="49" charset="0"/>
            </a:endParaRPr>
          </a:p>
          <a:p>
            <a:pPr lvl="2">
              <a:spcBef>
                <a:spcPts val="768"/>
              </a:spcBef>
            </a:pPr>
            <a:r>
              <a:rPr lang="en-US" dirty="0"/>
              <a:t>Frequency heartbeats are sent</a:t>
            </a:r>
          </a:p>
          <a:p>
            <a:pPr lvl="1">
              <a:spcBef>
                <a:spcPts val="768"/>
              </a:spcBef>
            </a:pPr>
            <a:r>
              <a:rPr lang="en-US" dirty="0" err="1">
                <a:solidFill>
                  <a:srgbClr val="FFC000"/>
                </a:solidFill>
                <a:latin typeface="Consolas" pitchFamily="49" charset="0"/>
                <a:cs typeface="Courier New" pitchFamily="49" charset="0"/>
              </a:rPr>
              <a:t>SameSubnetThreshold</a:t>
            </a:r>
            <a:r>
              <a:rPr lang="en-US" dirty="0"/>
              <a:t> (default = 5 heartbeats)</a:t>
            </a:r>
            <a:endParaRPr lang="en-US" dirty="0">
              <a:solidFill>
                <a:schemeClr val="accent3"/>
              </a:solidFill>
              <a:latin typeface="Consolas" pitchFamily="49" charset="0"/>
              <a:cs typeface="Courier New" pitchFamily="49" charset="0"/>
            </a:endParaRPr>
          </a:p>
          <a:p>
            <a:pPr lvl="2">
              <a:spcBef>
                <a:spcPts val="768"/>
              </a:spcBef>
            </a:pPr>
            <a:r>
              <a:rPr lang="en-US" dirty="0"/>
              <a:t>Missed heartbeats before an interface is considered </a:t>
            </a:r>
            <a:r>
              <a:rPr lang="en-US" dirty="0" smtClean="0"/>
              <a:t>down</a:t>
            </a:r>
            <a:endParaRPr lang="en-US" sz="3600" dirty="0" smtClean="0"/>
          </a:p>
        </p:txBody>
      </p:sp>
    </p:spTree>
    <p:extLst>
      <p:ext uri="{BB962C8B-B14F-4D97-AF65-F5344CB8AC3E}">
        <p14:creationId xmlns:p14="http://schemas.microsoft.com/office/powerpoint/2010/main" val="140468063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Dynamic Memory</a:t>
            </a:r>
            <a:endParaRPr lang="en-US" dirty="0"/>
          </a:p>
        </p:txBody>
      </p:sp>
      <p:sp>
        <p:nvSpPr>
          <p:cNvPr id="3" name="Text Placeholder 2"/>
          <p:cNvSpPr>
            <a:spLocks noGrp="1"/>
          </p:cNvSpPr>
          <p:nvPr>
            <p:ph type="body" sz="quarter" idx="10"/>
          </p:nvPr>
        </p:nvSpPr>
        <p:spPr>
          <a:xfrm>
            <a:off x="519112" y="1447799"/>
            <a:ext cx="11149013" cy="4967514"/>
          </a:xfrm>
        </p:spPr>
        <p:txBody>
          <a:bodyPr/>
          <a:lstStyle/>
          <a:p>
            <a:r>
              <a:rPr lang="en-US" sz="2800" dirty="0" smtClean="0"/>
              <a:t>New feature in Windows Server 2008 R2 Service Pack 1</a:t>
            </a:r>
          </a:p>
          <a:p>
            <a:pPr lvl="2"/>
            <a:r>
              <a:rPr lang="en-US" sz="2000" dirty="0" smtClean="0"/>
              <a:t>Upgrade the Guest Integration Components </a:t>
            </a:r>
          </a:p>
          <a:p>
            <a:r>
              <a:rPr lang="en-US" sz="2800" dirty="0" smtClean="0"/>
              <a:t>Higher VM density across all nodes</a:t>
            </a:r>
          </a:p>
          <a:p>
            <a:r>
              <a:rPr lang="en-US" sz="2800" dirty="0" smtClean="0"/>
              <a:t>Memory allocated to VMs is </a:t>
            </a:r>
            <a:br>
              <a:rPr lang="en-US" sz="2800" dirty="0" smtClean="0"/>
            </a:br>
            <a:r>
              <a:rPr lang="en-US" sz="2800" dirty="0" smtClean="0"/>
              <a:t>dynamically adjusted in real time</a:t>
            </a:r>
          </a:p>
          <a:p>
            <a:pPr lvl="2"/>
            <a:r>
              <a:rPr lang="en-US" sz="2000" dirty="0" smtClean="0"/>
              <a:t>“Ballooning” makes memory pages non-</a:t>
            </a:r>
            <a:br>
              <a:rPr lang="en-US" sz="2000" dirty="0" smtClean="0"/>
            </a:br>
            <a:r>
              <a:rPr lang="en-US" sz="2000" dirty="0" smtClean="0"/>
              <a:t>accessible to the VM, until they are needed</a:t>
            </a:r>
          </a:p>
          <a:p>
            <a:pPr lvl="2"/>
            <a:r>
              <a:rPr lang="en-US" sz="2000" dirty="0" smtClean="0"/>
              <a:t>Does not impact Task Scheduler or other </a:t>
            </a:r>
            <a:br>
              <a:rPr lang="en-US" sz="2000" dirty="0" smtClean="0"/>
            </a:br>
            <a:r>
              <a:rPr lang="en-US" sz="2000" dirty="0" smtClean="0"/>
              <a:t>memory-monitoring utilities</a:t>
            </a:r>
          </a:p>
          <a:p>
            <a:r>
              <a:rPr lang="en-US" sz="2800" dirty="0" smtClean="0"/>
              <a:t>Memory Priority Value is configurable per VM</a:t>
            </a:r>
          </a:p>
          <a:p>
            <a:pPr lvl="2"/>
            <a:r>
              <a:rPr lang="en-US" sz="2000" dirty="0" smtClean="0"/>
              <a:t>Higher priority for those with higher performance requirements</a:t>
            </a:r>
          </a:p>
          <a:p>
            <a:r>
              <a:rPr lang="en-US" sz="2800" dirty="0" smtClean="0"/>
              <a:t>Ensure you have enough free memory </a:t>
            </a:r>
            <a:br>
              <a:rPr lang="en-US" sz="2800" dirty="0" smtClean="0"/>
            </a:br>
            <a:r>
              <a:rPr lang="en-US" sz="2800" dirty="0" smtClean="0"/>
              <a:t>on other nodes for failure recovery</a:t>
            </a:r>
          </a:p>
        </p:txBody>
      </p:sp>
      <p:pic>
        <p:nvPicPr>
          <p:cNvPr id="5" name="Picture 4" descr="Description: C:\Documents and Settings\Administrator\My Documents\STB 10 D - Dynamic Memory (Arun)\3. Draft\DM_TDM_Figure_1.bmp"/>
          <p:cNvPicPr/>
          <p:nvPr/>
        </p:nvPicPr>
        <p:blipFill>
          <a:blip r:embed="rId3" cstate="print"/>
          <a:srcRect/>
          <a:stretch>
            <a:fillRect/>
          </a:stretch>
        </p:blipFill>
        <p:spPr bwMode="auto">
          <a:xfrm>
            <a:off x="8658877" y="2057400"/>
            <a:ext cx="3271509" cy="2932014"/>
          </a:xfrm>
          <a:prstGeom prst="rect">
            <a:avLst/>
          </a:prstGeom>
          <a:noFill/>
          <a:ln w="9525">
            <a:noFill/>
            <a:miter lim="800000"/>
            <a:headEnd/>
            <a:tailEnd/>
          </a:ln>
        </p:spPr>
      </p:pic>
      <p:sp>
        <p:nvSpPr>
          <p:cNvPr id="6" name="Rounded Rectangle 5"/>
          <p:cNvSpPr/>
          <p:nvPr/>
        </p:nvSpPr>
        <p:spPr bwMode="auto">
          <a:xfrm>
            <a:off x="9768949" y="2915216"/>
            <a:ext cx="2181313" cy="823865"/>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400045785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Memory Reserve</a:t>
            </a:r>
            <a:endParaRPr lang="en-US" dirty="0"/>
          </a:p>
        </p:txBody>
      </p:sp>
      <p:sp>
        <p:nvSpPr>
          <p:cNvPr id="3" name="Content Placeholder 2"/>
          <p:cNvSpPr>
            <a:spLocks noGrp="1"/>
          </p:cNvSpPr>
          <p:nvPr>
            <p:ph idx="1"/>
          </p:nvPr>
        </p:nvSpPr>
        <p:spPr>
          <a:xfrm>
            <a:off x="507867" y="1146311"/>
            <a:ext cx="11536987" cy="5386090"/>
          </a:xfrm>
        </p:spPr>
        <p:txBody>
          <a:bodyPr/>
          <a:lstStyle/>
          <a:p>
            <a:pPr>
              <a:spcBef>
                <a:spcPts val="768"/>
              </a:spcBef>
            </a:pPr>
            <a:r>
              <a:rPr lang="en-US" sz="2800" dirty="0" smtClean="0"/>
              <a:t>Root memory reserve behavior changed in Service Pack 1</a:t>
            </a:r>
          </a:p>
          <a:p>
            <a:pPr>
              <a:spcBef>
                <a:spcPts val="768"/>
              </a:spcBef>
            </a:pPr>
            <a:r>
              <a:rPr lang="en-US" sz="2800" dirty="0" smtClean="0"/>
              <a:t>Windows Server 2008 R2 RTM</a:t>
            </a:r>
          </a:p>
          <a:p>
            <a:pPr lvl="1">
              <a:spcBef>
                <a:spcPts val="768"/>
              </a:spcBef>
            </a:pPr>
            <a:r>
              <a:rPr lang="en-US" sz="2000" dirty="0" smtClean="0"/>
              <a:t>The cluster property, </a:t>
            </a:r>
            <a:r>
              <a:rPr lang="en-US" sz="2000" dirty="0" err="1" smtClean="0"/>
              <a:t>RootMemoryReserve</a:t>
            </a:r>
            <a:r>
              <a:rPr lang="en-US" sz="2000" u="sng" dirty="0" err="1" smtClean="0"/>
              <a:t>d</a:t>
            </a:r>
            <a:r>
              <a:rPr lang="en-US" sz="2000" dirty="0" smtClean="0"/>
              <a:t>, watches host memory reserve level during VM startup</a:t>
            </a:r>
          </a:p>
          <a:p>
            <a:pPr lvl="1">
              <a:spcBef>
                <a:spcPts val="768"/>
              </a:spcBef>
            </a:pPr>
            <a:r>
              <a:rPr lang="en-US" sz="2000" dirty="0" smtClean="0"/>
              <a:t>Prevent crashes and failovers if too much memory is being committed during VM startup</a:t>
            </a:r>
            <a:endParaRPr lang="en-US" sz="1100" dirty="0" smtClean="0"/>
          </a:p>
          <a:p>
            <a:pPr lvl="1">
              <a:spcBef>
                <a:spcPts val="768"/>
              </a:spcBef>
            </a:pPr>
            <a:r>
              <a:rPr lang="en-US" sz="2000" dirty="0" smtClean="0"/>
              <a:t>Sets the Hyper-V registry setting, </a:t>
            </a:r>
            <a:r>
              <a:rPr lang="en-US" sz="2000" dirty="0" err="1" smtClean="0"/>
              <a:t>RootMemoryReserve</a:t>
            </a:r>
            <a:r>
              <a:rPr lang="en-US" sz="2000" dirty="0" smtClean="0"/>
              <a:t> (no ‘d’) across all nodes</a:t>
            </a:r>
          </a:p>
          <a:p>
            <a:pPr lvl="1">
              <a:spcBef>
                <a:spcPts val="768"/>
              </a:spcBef>
            </a:pPr>
            <a:r>
              <a:rPr lang="en-US" sz="2000" dirty="0" smtClean="0"/>
              <a:t>Cluster default: 512 MB,  max: 4 GB</a:t>
            </a:r>
            <a:endParaRPr lang="en-US" sz="1100" dirty="0" smtClean="0"/>
          </a:p>
          <a:p>
            <a:pPr lvl="1">
              <a:spcBef>
                <a:spcPts val="768"/>
              </a:spcBef>
            </a:pPr>
            <a:r>
              <a:rPr lang="en-US" sz="2000" dirty="0" smtClean="0">
                <a:latin typeface="Courier New" pitchFamily="49" charset="0"/>
                <a:cs typeface="Courier New" pitchFamily="49" charset="0"/>
              </a:rPr>
              <a:t>PS &gt;  (get-cluster &lt;cluster name&gt;).</a:t>
            </a:r>
            <a:r>
              <a:rPr lang="en-US" sz="2000" dirty="0" err="1" smtClean="0">
                <a:latin typeface="Courier New" pitchFamily="49" charset="0"/>
                <a:cs typeface="Courier New" pitchFamily="49" charset="0"/>
              </a:rPr>
              <a:t>RootMemoryReserved</a:t>
            </a:r>
            <a:r>
              <a:rPr lang="en-US" sz="2000" dirty="0" smtClean="0">
                <a:latin typeface="Courier New" pitchFamily="49" charset="0"/>
                <a:cs typeface="Courier New" pitchFamily="49" charset="0"/>
              </a:rPr>
              <a:t>=1024</a:t>
            </a:r>
            <a:endParaRPr lang="en-US" sz="2000" dirty="0" smtClean="0"/>
          </a:p>
          <a:p>
            <a:pPr>
              <a:spcBef>
                <a:spcPts val="768"/>
              </a:spcBef>
            </a:pPr>
            <a:r>
              <a:rPr lang="en-US" sz="2800" dirty="0" smtClean="0"/>
              <a:t>Windows Server 2008 R2 Service Pack 1</a:t>
            </a:r>
          </a:p>
          <a:p>
            <a:pPr lvl="1">
              <a:spcBef>
                <a:spcPts val="768"/>
              </a:spcBef>
            </a:pPr>
            <a:r>
              <a:rPr lang="en-US" sz="2000" dirty="0"/>
              <a:t>Hyper-V </a:t>
            </a:r>
            <a:r>
              <a:rPr lang="en-US" sz="2000" dirty="0" smtClean="0"/>
              <a:t>will use a new memory reservation setting  for the parent partition, </a:t>
            </a:r>
            <a:r>
              <a:rPr lang="en-US" sz="2000" dirty="0" err="1" smtClean="0"/>
              <a:t>MemoryReserve</a:t>
            </a:r>
            <a:endParaRPr lang="en-US" sz="2000" dirty="0" smtClean="0"/>
          </a:p>
          <a:p>
            <a:pPr lvl="2">
              <a:spcBef>
                <a:spcPts val="768"/>
              </a:spcBef>
            </a:pPr>
            <a:r>
              <a:rPr lang="en-US" sz="1800" dirty="0" smtClean="0"/>
              <a:t>Based on “memory pressure” algorithm</a:t>
            </a:r>
          </a:p>
          <a:p>
            <a:pPr lvl="2">
              <a:spcBef>
                <a:spcPts val="768"/>
              </a:spcBef>
            </a:pPr>
            <a:r>
              <a:rPr lang="en-US" sz="1800" dirty="0" smtClean="0"/>
              <a:t>Admin can also configure a static reserve value</a:t>
            </a:r>
          </a:p>
          <a:p>
            <a:pPr lvl="1">
              <a:spcBef>
                <a:spcPts val="768"/>
              </a:spcBef>
            </a:pPr>
            <a:r>
              <a:rPr lang="en-US" sz="2000" dirty="0" smtClean="0"/>
              <a:t>The cluster nodes will use this new value for the parent partition</a:t>
            </a:r>
          </a:p>
          <a:p>
            <a:pPr lvl="1">
              <a:spcBef>
                <a:spcPts val="768"/>
              </a:spcBef>
            </a:pPr>
            <a:r>
              <a:rPr lang="en-US" sz="2000" dirty="0" smtClean="0"/>
              <a:t>Configuring </a:t>
            </a:r>
            <a:r>
              <a:rPr lang="en-US" sz="2000" dirty="0" err="1" smtClean="0"/>
              <a:t>RootMemoryReserve</a:t>
            </a:r>
            <a:r>
              <a:rPr lang="en-US" sz="2000" u="sng" dirty="0" err="1" smtClean="0"/>
              <a:t>d</a:t>
            </a:r>
            <a:r>
              <a:rPr lang="en-US" sz="2000" dirty="0" smtClean="0"/>
              <a:t> in the cluster does nothing</a:t>
            </a:r>
          </a:p>
        </p:txBody>
      </p:sp>
    </p:spTree>
    <p:extLst>
      <p:ext uri="{BB962C8B-B14F-4D97-AF65-F5344CB8AC3E}">
        <p14:creationId xmlns:p14="http://schemas.microsoft.com/office/powerpoint/2010/main" val="8010882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Refreshing the VM Configuration</a:t>
            </a:r>
            <a:endParaRPr lang="en-US" dirty="0"/>
          </a:p>
        </p:txBody>
      </p:sp>
      <p:sp>
        <p:nvSpPr>
          <p:cNvPr id="3" name="Content Placeholder 2"/>
          <p:cNvSpPr>
            <a:spLocks noGrp="1"/>
          </p:cNvSpPr>
          <p:nvPr>
            <p:ph type="body" sz="quarter" idx="10"/>
          </p:nvPr>
        </p:nvSpPr>
        <p:spPr/>
        <p:txBody>
          <a:bodyPr/>
          <a:lstStyle/>
          <a:p>
            <a:pPr>
              <a:spcBef>
                <a:spcPts val="768"/>
              </a:spcBef>
            </a:pPr>
            <a:r>
              <a:rPr lang="en-US" sz="2800" dirty="0" smtClean="0"/>
              <a:t>Make configuration changes through Failover Cluster Manager or SCVMM</a:t>
            </a:r>
          </a:p>
          <a:p>
            <a:pPr lvl="2">
              <a:spcBef>
                <a:spcPts val="768"/>
              </a:spcBef>
            </a:pPr>
            <a:r>
              <a:rPr lang="en-US" sz="2000" dirty="0" smtClean="0"/>
              <a:t>Hyper-V Manager is not cluster aware, changes will be lost</a:t>
            </a:r>
          </a:p>
          <a:p>
            <a:pPr>
              <a:spcBef>
                <a:spcPts val="768"/>
              </a:spcBef>
            </a:pPr>
            <a:r>
              <a:rPr lang="en-US" sz="2800" dirty="0" smtClean="0"/>
              <a:t>“Refresh virtual machine configuration”</a:t>
            </a:r>
          </a:p>
          <a:p>
            <a:pPr lvl="2">
              <a:spcBef>
                <a:spcPts val="768"/>
              </a:spcBef>
            </a:pPr>
            <a:r>
              <a:rPr lang="en-US" sz="2000" dirty="0" smtClean="0"/>
              <a:t>Looks for any changes to VM or Cluster configuration</a:t>
            </a:r>
          </a:p>
          <a:p>
            <a:pPr lvl="2">
              <a:spcBef>
                <a:spcPts val="768"/>
              </a:spcBef>
            </a:pPr>
            <a:r>
              <a:rPr lang="en-US" sz="2000" dirty="0" smtClean="0">
                <a:latin typeface="Courier New" pitchFamily="49" charset="0"/>
                <a:cs typeface="Courier New" pitchFamily="49" charset="0"/>
              </a:rPr>
              <a:t>PS &gt; Update-</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ClusterVirtualMachineConfiguration</a:t>
            </a:r>
            <a:endParaRPr lang="en-US" sz="2000" dirty="0" smtClean="0">
              <a:latin typeface="Courier New" pitchFamily="49" charset="0"/>
              <a:cs typeface="Courier New" pitchFamily="49" charset="0"/>
            </a:endParaRPr>
          </a:p>
          <a:p>
            <a:pPr>
              <a:spcBef>
                <a:spcPts val="768"/>
              </a:spcBef>
            </a:pPr>
            <a:r>
              <a:rPr lang="en-US" sz="2800" dirty="0" smtClean="0"/>
              <a:t>Storage</a:t>
            </a:r>
          </a:p>
          <a:p>
            <a:pPr lvl="2">
              <a:spcBef>
                <a:spcPts val="768"/>
              </a:spcBef>
            </a:pPr>
            <a:r>
              <a:rPr lang="en-US" sz="2000" dirty="0" smtClean="0"/>
              <a:t>Ensures VM on correct CSV disk with updated paths</a:t>
            </a:r>
          </a:p>
          <a:p>
            <a:pPr>
              <a:spcBef>
                <a:spcPts val="768"/>
              </a:spcBef>
            </a:pPr>
            <a:r>
              <a:rPr lang="en-US" sz="2800" dirty="0" smtClean="0"/>
              <a:t>Network</a:t>
            </a:r>
          </a:p>
          <a:p>
            <a:pPr lvl="2">
              <a:spcBef>
                <a:spcPts val="768"/>
              </a:spcBef>
            </a:pPr>
            <a:r>
              <a:rPr lang="en-US" sz="2000" dirty="0" smtClean="0"/>
              <a:t>Checks live migration compatibility</a:t>
            </a:r>
          </a:p>
          <a:p>
            <a:pPr>
              <a:spcBef>
                <a:spcPts val="768"/>
              </a:spcBef>
            </a:pPr>
            <a:r>
              <a:rPr lang="en-US" sz="2800" dirty="0" smtClean="0"/>
              <a:t>Several other checks performed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475" y="2761305"/>
            <a:ext cx="4113350" cy="410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94193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Datacenter </a:t>
            </a:r>
            <a:r>
              <a:rPr lang="en-US" dirty="0"/>
              <a:t>Manageability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0" y="5374659"/>
            <a:ext cx="4512839" cy="1085460"/>
          </a:xfrm>
          <a:prstGeom prst="rect">
            <a:avLst/>
          </a:prstGeom>
        </p:spPr>
      </p:pic>
    </p:spTree>
    <p:extLst>
      <p:ext uri="{BB962C8B-B14F-4D97-AF65-F5344CB8AC3E}">
        <p14:creationId xmlns:p14="http://schemas.microsoft.com/office/powerpoint/2010/main" val="426442566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SCVMM: Quick Storage Migration</a:t>
            </a:r>
            <a:endParaRPr lang="en-US" dirty="0"/>
          </a:p>
        </p:txBody>
      </p:sp>
      <p:sp>
        <p:nvSpPr>
          <p:cNvPr id="3" name="Content Placeholder 2"/>
          <p:cNvSpPr>
            <a:spLocks noGrp="1"/>
          </p:cNvSpPr>
          <p:nvPr>
            <p:ph idx="1"/>
          </p:nvPr>
        </p:nvSpPr>
        <p:spPr>
          <a:xfrm>
            <a:off x="406294" y="1447800"/>
            <a:ext cx="5383318" cy="2111347"/>
          </a:xfrm>
        </p:spPr>
        <p:txBody>
          <a:bodyPr/>
          <a:lstStyle/>
          <a:p>
            <a:pPr>
              <a:spcBef>
                <a:spcPts val="768"/>
              </a:spcBef>
            </a:pPr>
            <a:r>
              <a:rPr lang="en-US" sz="2800" dirty="0" smtClean="0"/>
              <a:t>Ability to migrate VM storage to new location</a:t>
            </a:r>
          </a:p>
          <a:p>
            <a:r>
              <a:rPr lang="en-US" sz="2800" dirty="0" smtClean="0"/>
              <a:t>Minimizes downtime during transfer</a:t>
            </a:r>
          </a:p>
          <a:p>
            <a:r>
              <a:rPr lang="en-US" sz="2800" dirty="0" smtClean="0"/>
              <a:t>Simple </a:t>
            </a:r>
            <a:r>
              <a:rPr lang="en-US" sz="2800" dirty="0"/>
              <a:t>s</a:t>
            </a:r>
            <a:r>
              <a:rPr lang="en-US" sz="2800" dirty="0" smtClean="0"/>
              <a:t>ingle-click operation</a:t>
            </a:r>
          </a:p>
        </p:txBody>
      </p:sp>
      <p:pic>
        <p:nvPicPr>
          <p:cNvPr id="4" name="Picture 5" descr="image"/>
          <p:cNvPicPr>
            <a:picLocks noChangeAspect="1" noChangeArrowheads="1"/>
          </p:cNvPicPr>
          <p:nvPr/>
        </p:nvPicPr>
        <p:blipFill>
          <a:blip r:embed="rId2"/>
          <a:srcRect/>
          <a:stretch>
            <a:fillRect/>
          </a:stretch>
        </p:blipFill>
        <p:spPr bwMode="auto">
          <a:xfrm>
            <a:off x="6243598" y="2532993"/>
            <a:ext cx="5945228" cy="4351447"/>
          </a:xfrm>
          <a:prstGeom prst="rect">
            <a:avLst/>
          </a:prstGeom>
          <a:noFill/>
        </p:spPr>
      </p:pic>
    </p:spTree>
    <p:extLst>
      <p:ext uri="{BB962C8B-B14F-4D97-AF65-F5344CB8AC3E}">
        <p14:creationId xmlns:p14="http://schemas.microsoft.com/office/powerpoint/2010/main" val="254089992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SCVMM: Intelligent Placement</a:t>
            </a:r>
          </a:p>
        </p:txBody>
      </p:sp>
      <p:sp>
        <p:nvSpPr>
          <p:cNvPr id="3" name="Text Placeholder 2"/>
          <p:cNvSpPr>
            <a:spLocks noGrp="1"/>
          </p:cNvSpPr>
          <p:nvPr>
            <p:ph type="body" sz="quarter" idx="10"/>
          </p:nvPr>
        </p:nvSpPr>
        <p:spPr/>
        <p:txBody>
          <a:bodyPr/>
          <a:lstStyle/>
          <a:p>
            <a:pPr marL="339725" indent="-339725">
              <a:spcBef>
                <a:spcPts val="768"/>
              </a:spcBef>
              <a:tabLst>
                <a:tab pos="693738" algn="l"/>
              </a:tabLst>
            </a:pPr>
            <a:r>
              <a:rPr lang="en-US" sz="2800" dirty="0" smtClean="0"/>
              <a:t>Capacity planning improves resource utilization</a:t>
            </a:r>
          </a:p>
          <a:p>
            <a:pPr marL="339725" indent="-339725">
              <a:spcBef>
                <a:spcPts val="768"/>
              </a:spcBef>
              <a:tabLst>
                <a:tab pos="693738" algn="l"/>
              </a:tabLst>
            </a:pPr>
            <a:r>
              <a:rPr lang="en-US" sz="2800" dirty="0" smtClean="0"/>
              <a:t>Spreads VMs across nodes</a:t>
            </a:r>
          </a:p>
          <a:p>
            <a:pPr marL="339725" indent="-339725">
              <a:spcBef>
                <a:spcPts val="768"/>
              </a:spcBef>
              <a:tabLst>
                <a:tab pos="693738" algn="l"/>
              </a:tabLst>
            </a:pPr>
            <a:r>
              <a:rPr lang="en-US" sz="2800" dirty="0" smtClean="0"/>
              <a:t>“Star-Rated” results for easy decision making</a:t>
            </a:r>
          </a:p>
          <a:p>
            <a:pPr marL="339725" indent="-339725">
              <a:spcBef>
                <a:spcPts val="768"/>
              </a:spcBef>
              <a:tabLst>
                <a:tab pos="693738" algn="l"/>
              </a:tabLst>
            </a:pPr>
            <a:r>
              <a:rPr lang="en-US" sz="2800" dirty="0" smtClean="0"/>
              <a:t>Customizable algorithm</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296" y="3352800"/>
            <a:ext cx="56102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3661" y="3352800"/>
            <a:ext cx="363855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98772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8944810" y="5726306"/>
            <a:ext cx="760492" cy="733330"/>
          </a:xfrm>
          <a:prstGeom prst="roundRect">
            <a:avLst/>
          </a:prstGeom>
          <a:solidFill>
            <a:schemeClr val="tx1"/>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US" dirty="0" smtClean="0"/>
              <a:t>New Cluster Features in SCVMM 2012</a:t>
            </a:r>
            <a:endParaRPr lang="en-US" dirty="0"/>
          </a:p>
        </p:txBody>
      </p:sp>
      <p:sp>
        <p:nvSpPr>
          <p:cNvPr id="3" name="Content Placeholder 2"/>
          <p:cNvSpPr>
            <a:spLocks noGrp="1"/>
          </p:cNvSpPr>
          <p:nvPr>
            <p:ph idx="1"/>
          </p:nvPr>
        </p:nvSpPr>
        <p:spPr>
          <a:xfrm>
            <a:off x="519112" y="1447799"/>
            <a:ext cx="11149013" cy="5016758"/>
          </a:xfrm>
        </p:spPr>
        <p:txBody>
          <a:bodyPr/>
          <a:lstStyle/>
          <a:p>
            <a:r>
              <a:rPr lang="en-US" dirty="0" smtClean="0"/>
              <a:t>Configure SCVMM for highly available on a Failover Cluster</a:t>
            </a:r>
          </a:p>
          <a:p>
            <a:r>
              <a:rPr lang="en-US" dirty="0" smtClean="0"/>
              <a:t>Simplified setup &amp; deployment</a:t>
            </a:r>
          </a:p>
          <a:p>
            <a:pPr lvl="1"/>
            <a:r>
              <a:rPr lang="en-US" dirty="0" smtClean="0"/>
              <a:t>Cluster setup / deployment from bare metal</a:t>
            </a:r>
          </a:p>
          <a:p>
            <a:r>
              <a:rPr lang="en-US" dirty="0" smtClean="0"/>
              <a:t>Easy automated maintenance </a:t>
            </a:r>
          </a:p>
          <a:p>
            <a:pPr lvl="1"/>
            <a:r>
              <a:rPr lang="en-US" dirty="0" smtClean="0"/>
              <a:t>Cluster patch orchestration</a:t>
            </a:r>
          </a:p>
          <a:p>
            <a:r>
              <a:rPr lang="en-US" dirty="0" smtClean="0"/>
              <a:t>Dynamic Optimization</a:t>
            </a:r>
          </a:p>
          <a:p>
            <a:pPr lvl="1"/>
            <a:r>
              <a:rPr lang="en-US" dirty="0" smtClean="0"/>
              <a:t>Load balance VMs across the cluster</a:t>
            </a:r>
          </a:p>
          <a:p>
            <a:r>
              <a:rPr lang="en-US" dirty="0" smtClean="0"/>
              <a:t>Power Optimization</a:t>
            </a:r>
          </a:p>
          <a:p>
            <a:pPr lvl="1"/>
            <a:r>
              <a:rPr lang="en-US" dirty="0" smtClean="0"/>
              <a:t>Turns off nodes when they are under utilized</a:t>
            </a:r>
            <a:endParaRPr lang="en-US" dirty="0"/>
          </a:p>
        </p:txBody>
      </p:sp>
      <p:pic>
        <p:nvPicPr>
          <p:cNvPr id="4" name="Picture 3"/>
          <p:cNvPicPr/>
          <p:nvPr/>
        </p:nvPicPr>
        <p:blipFill>
          <a:blip r:embed="rId2" cstate="print"/>
          <a:srcRect/>
          <a:stretch>
            <a:fillRect/>
          </a:stretch>
        </p:blipFill>
        <p:spPr bwMode="auto">
          <a:xfrm>
            <a:off x="9061539" y="5824855"/>
            <a:ext cx="563245" cy="590550"/>
          </a:xfrm>
          <a:prstGeom prst="rect">
            <a:avLst/>
          </a:prstGeom>
          <a:noFill/>
          <a:ln w="9525">
            <a:noFill/>
            <a:miter lim="800000"/>
            <a:headEnd/>
            <a:tailEnd/>
          </a:ln>
        </p:spPr>
      </p:pic>
    </p:spTree>
    <p:extLst>
      <p:ext uri="{BB962C8B-B14F-4D97-AF65-F5344CB8AC3E}">
        <p14:creationId xmlns:p14="http://schemas.microsoft.com/office/powerpoint/2010/main" val="116740628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High availability and virtualization go hand-in-hand</a:t>
            </a:r>
          </a:p>
          <a:p>
            <a:r>
              <a:rPr lang="en-US" dirty="0" err="1" smtClean="0"/>
              <a:t>Hyper-V</a:t>
            </a:r>
            <a:r>
              <a:rPr lang="en-US" dirty="0" smtClean="0"/>
              <a:t> and Failover Clustering are tightly integrated</a:t>
            </a:r>
          </a:p>
          <a:p>
            <a:r>
              <a:rPr lang="en-US" dirty="0" smtClean="0"/>
              <a:t>Host clustering enables you to achieve zero downtime for planned maintenance</a:t>
            </a:r>
          </a:p>
          <a:p>
            <a:r>
              <a:rPr lang="en-US" dirty="0" smtClean="0"/>
              <a:t>Highly scalable to large numbers of VMs and datacenter management with System Center Virtual Machine Manager</a:t>
            </a:r>
          </a:p>
        </p:txBody>
      </p:sp>
      <p:pic>
        <p:nvPicPr>
          <p:cNvPr id="4" name="Picture 10" descr="C:\Documents and Settings\Pennie\My Documents\ACERDATA (D)\Pennie's documents\MS Image\Shapes and Graphics\Internet Cloud\cloud 1.png"/>
          <p:cNvPicPr>
            <a:picLocks noChangeAspect="1" noChangeArrowheads="1"/>
          </p:cNvPicPr>
          <p:nvPr/>
        </p:nvPicPr>
        <p:blipFill>
          <a:blip r:embed="rId2" cstate="print"/>
          <a:srcRect/>
          <a:stretch>
            <a:fillRect/>
          </a:stretch>
        </p:blipFill>
        <p:spPr bwMode="auto">
          <a:xfrm>
            <a:off x="6631650" y="4585580"/>
            <a:ext cx="4733793" cy="2044830"/>
          </a:xfrm>
          <a:prstGeom prst="rect">
            <a:avLst/>
          </a:prstGeom>
          <a:noFill/>
        </p:spPr>
      </p:pic>
      <p:pic>
        <p:nvPicPr>
          <p:cNvPr id="5" name="New Vm-2nd row" descr="NEW-cyan-virtual-rack-server.png"/>
          <p:cNvPicPr>
            <a:picLocks noChangeAspect="1"/>
          </p:cNvPicPr>
          <p:nvPr/>
        </p:nvPicPr>
        <p:blipFill>
          <a:blip r:embed="rId3" cstate="print"/>
          <a:stretch>
            <a:fillRect/>
          </a:stretch>
        </p:blipFill>
        <p:spPr>
          <a:xfrm>
            <a:off x="7403043" y="4966580"/>
            <a:ext cx="760904" cy="345152"/>
          </a:xfrm>
          <a:prstGeom prst="rect">
            <a:avLst/>
          </a:prstGeom>
        </p:spPr>
      </p:pic>
      <p:pic>
        <p:nvPicPr>
          <p:cNvPr id="6" name="New Vm-2nd row" descr="NEW-cyan-virtual-rack-server.png"/>
          <p:cNvPicPr>
            <a:picLocks noChangeAspect="1"/>
          </p:cNvPicPr>
          <p:nvPr/>
        </p:nvPicPr>
        <p:blipFill>
          <a:blip r:embed="rId3" cstate="print"/>
          <a:stretch>
            <a:fillRect/>
          </a:stretch>
        </p:blipFill>
        <p:spPr>
          <a:xfrm>
            <a:off x="10222443" y="5262843"/>
            <a:ext cx="760904" cy="345152"/>
          </a:xfrm>
          <a:prstGeom prst="rect">
            <a:avLst/>
          </a:prstGeom>
        </p:spPr>
      </p:pic>
      <p:pic>
        <p:nvPicPr>
          <p:cNvPr id="7" name="New Vm-2nd row" descr="NEW-cyan-virtual-rack-server.png"/>
          <p:cNvPicPr>
            <a:picLocks noChangeAspect="1"/>
          </p:cNvPicPr>
          <p:nvPr/>
        </p:nvPicPr>
        <p:blipFill>
          <a:blip r:embed="rId3" cstate="print"/>
          <a:stretch>
            <a:fillRect/>
          </a:stretch>
        </p:blipFill>
        <p:spPr>
          <a:xfrm>
            <a:off x="8393643" y="5139156"/>
            <a:ext cx="760904" cy="345152"/>
          </a:xfrm>
          <a:prstGeom prst="rect">
            <a:avLst/>
          </a:prstGeom>
        </p:spPr>
      </p:pic>
      <p:pic>
        <p:nvPicPr>
          <p:cNvPr id="8" name="New Vm-2nd row" descr="NEW-cyan-virtual-rack-server.png"/>
          <p:cNvPicPr>
            <a:picLocks noChangeAspect="1"/>
          </p:cNvPicPr>
          <p:nvPr/>
        </p:nvPicPr>
        <p:blipFill>
          <a:blip r:embed="rId3" cstate="print"/>
          <a:stretch>
            <a:fillRect/>
          </a:stretch>
        </p:blipFill>
        <p:spPr>
          <a:xfrm>
            <a:off x="9177892" y="5623464"/>
            <a:ext cx="760904" cy="345152"/>
          </a:xfrm>
          <a:prstGeom prst="rect">
            <a:avLst/>
          </a:prstGeom>
        </p:spPr>
      </p:pic>
      <p:pic>
        <p:nvPicPr>
          <p:cNvPr id="9" name="New Vm-2nd row" descr="NEW-cyan-virtual-rack-server.png"/>
          <p:cNvPicPr>
            <a:picLocks noChangeAspect="1"/>
          </p:cNvPicPr>
          <p:nvPr/>
        </p:nvPicPr>
        <p:blipFill>
          <a:blip r:embed="rId3" cstate="print"/>
          <a:stretch>
            <a:fillRect/>
          </a:stretch>
        </p:blipFill>
        <p:spPr>
          <a:xfrm>
            <a:off x="7695160" y="5493560"/>
            <a:ext cx="760904" cy="345152"/>
          </a:xfrm>
          <a:prstGeom prst="rect">
            <a:avLst/>
          </a:prstGeom>
        </p:spPr>
      </p:pic>
      <p:pic>
        <p:nvPicPr>
          <p:cNvPr id="10" name="New Vm-2nd row" descr="NEW-cyan-virtual-rack-server.png"/>
          <p:cNvPicPr>
            <a:picLocks noChangeAspect="1"/>
          </p:cNvPicPr>
          <p:nvPr/>
        </p:nvPicPr>
        <p:blipFill>
          <a:blip r:embed="rId3" cstate="print"/>
          <a:stretch>
            <a:fillRect/>
          </a:stretch>
        </p:blipFill>
        <p:spPr>
          <a:xfrm>
            <a:off x="9177892" y="5044776"/>
            <a:ext cx="760904" cy="345152"/>
          </a:xfrm>
          <a:prstGeom prst="rect">
            <a:avLst/>
          </a:prstGeom>
        </p:spPr>
      </p:pic>
    </p:spTree>
    <p:extLst>
      <p:ext uri="{BB962C8B-B14F-4D97-AF65-F5344CB8AC3E}">
        <p14:creationId xmlns:p14="http://schemas.microsoft.com/office/powerpoint/2010/main" val="254464585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bwMode="auto">
          <a:xfrm>
            <a:off x="7055647" y="4060851"/>
            <a:ext cx="3657601"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7" name="Rounded Rectangle 56"/>
          <p:cNvSpPr/>
          <p:nvPr/>
        </p:nvSpPr>
        <p:spPr bwMode="auto">
          <a:xfrm>
            <a:off x="1423535" y="4060852"/>
            <a:ext cx="3657601"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dirty="0" smtClean="0"/>
              <a:t>Host vs. Guest </a:t>
            </a:r>
            <a:r>
              <a:rPr lang="en-US" dirty="0"/>
              <a:t>Clustering</a:t>
            </a:r>
          </a:p>
        </p:txBody>
      </p:sp>
      <p:sp>
        <p:nvSpPr>
          <p:cNvPr id="4" name="Content Placeholder 3"/>
          <p:cNvSpPr>
            <a:spLocks noGrp="1"/>
          </p:cNvSpPr>
          <p:nvPr>
            <p:ph sz="half" idx="2"/>
          </p:nvPr>
        </p:nvSpPr>
        <p:spPr>
          <a:xfrm>
            <a:off x="507867" y="2133600"/>
            <a:ext cx="5484971" cy="1026435"/>
          </a:xfrm>
        </p:spPr>
        <p:txBody>
          <a:bodyPr/>
          <a:lstStyle/>
          <a:p>
            <a:r>
              <a:rPr lang="en-US" dirty="0"/>
              <a:t>Cluster service runs inside (physical) host and manages VMs</a:t>
            </a:r>
          </a:p>
          <a:p>
            <a:r>
              <a:rPr lang="en-US" dirty="0"/>
              <a:t>VMs move between cluster </a:t>
            </a:r>
            <a:r>
              <a:rPr lang="en-US" dirty="0" smtClean="0"/>
              <a:t>nodes</a:t>
            </a:r>
            <a:endParaRPr lang="en-US" dirty="0"/>
          </a:p>
        </p:txBody>
      </p:sp>
      <p:sp>
        <p:nvSpPr>
          <p:cNvPr id="5" name="Text Placeholder 4"/>
          <p:cNvSpPr>
            <a:spLocks noGrp="1"/>
          </p:cNvSpPr>
          <p:nvPr>
            <p:ph type="body" sz="quarter" idx="3"/>
          </p:nvPr>
        </p:nvSpPr>
        <p:spPr>
          <a:xfrm>
            <a:off x="6181725" y="1411553"/>
            <a:ext cx="5486400" cy="346249"/>
          </a:xfrm>
        </p:spPr>
        <p:txBody>
          <a:bodyPr/>
          <a:lstStyle/>
          <a:p>
            <a:r>
              <a:rPr lang="en-US" dirty="0" smtClean="0"/>
              <a:t>Guest Clustering</a:t>
            </a:r>
            <a:endParaRPr lang="en-US" dirty="0"/>
          </a:p>
        </p:txBody>
      </p:sp>
      <p:sp>
        <p:nvSpPr>
          <p:cNvPr id="6" name="Content Placeholder 5"/>
          <p:cNvSpPr>
            <a:spLocks noGrp="1"/>
          </p:cNvSpPr>
          <p:nvPr>
            <p:ph sz="quarter" idx="4"/>
          </p:nvPr>
        </p:nvSpPr>
        <p:spPr>
          <a:xfrm>
            <a:off x="6181725" y="2133600"/>
            <a:ext cx="5486400" cy="1415772"/>
          </a:xfrm>
        </p:spPr>
        <p:txBody>
          <a:bodyPr/>
          <a:lstStyle/>
          <a:p>
            <a:r>
              <a:rPr lang="en-US" dirty="0"/>
              <a:t>Cluster service runs inside a VM</a:t>
            </a:r>
          </a:p>
          <a:p>
            <a:r>
              <a:rPr lang="en-US" dirty="0"/>
              <a:t>Apps and services inside the VM are managed by the cluster</a:t>
            </a:r>
          </a:p>
          <a:p>
            <a:r>
              <a:rPr lang="en-US" dirty="0"/>
              <a:t>Apps move between clustered </a:t>
            </a:r>
            <a:r>
              <a:rPr lang="en-US" dirty="0" smtClean="0"/>
              <a:t>VMs</a:t>
            </a:r>
            <a:endParaRPr lang="en-US" dirty="0"/>
          </a:p>
        </p:txBody>
      </p:sp>
      <p:sp>
        <p:nvSpPr>
          <p:cNvPr id="37" name="Rounded Rectangle 36"/>
          <p:cNvSpPr/>
          <p:nvPr/>
        </p:nvSpPr>
        <p:spPr bwMode="auto">
          <a:xfrm>
            <a:off x="2055813" y="5061069"/>
            <a:ext cx="2362200" cy="45901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38" name="Line 5"/>
          <p:cNvSpPr>
            <a:spLocks noChangeShapeType="1"/>
          </p:cNvSpPr>
          <p:nvPr/>
        </p:nvSpPr>
        <p:spPr bwMode="auto">
          <a:xfrm flipH="1">
            <a:off x="3198813" y="6034801"/>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39" name="Line 5"/>
          <p:cNvSpPr>
            <a:spLocks noChangeShapeType="1"/>
          </p:cNvSpPr>
          <p:nvPr/>
        </p:nvSpPr>
        <p:spPr bwMode="auto">
          <a:xfrm flipH="1">
            <a:off x="3503613" y="5365869"/>
            <a:ext cx="304800" cy="381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0" name="Line 5"/>
          <p:cNvSpPr>
            <a:spLocks noChangeShapeType="1"/>
          </p:cNvSpPr>
          <p:nvPr/>
        </p:nvSpPr>
        <p:spPr bwMode="auto">
          <a:xfrm>
            <a:off x="2741613" y="5365869"/>
            <a:ext cx="211974" cy="364374"/>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41" name="Server R2 Col1" descr="black-rack-server.png"/>
          <p:cNvPicPr>
            <a:picLocks noChangeAspect="1"/>
          </p:cNvPicPr>
          <p:nvPr/>
        </p:nvPicPr>
        <p:blipFill>
          <a:blip r:embed="rId2" cstate="print"/>
          <a:stretch>
            <a:fillRect/>
          </a:stretch>
        </p:blipFill>
        <p:spPr>
          <a:xfrm>
            <a:off x="2361709" y="5133589"/>
            <a:ext cx="758927" cy="384680"/>
          </a:xfrm>
          <a:prstGeom prst="rect">
            <a:avLst/>
          </a:prstGeom>
        </p:spPr>
      </p:pic>
      <p:pic>
        <p:nvPicPr>
          <p:cNvPr id="42" name="VM R2 Col1" descr="cyan-virtual-rack-server.png"/>
          <p:cNvPicPr>
            <a:picLocks noChangeAspect="1"/>
          </p:cNvPicPr>
          <p:nvPr/>
        </p:nvPicPr>
        <p:blipFill>
          <a:blip r:embed="rId3" cstate="print"/>
          <a:stretch>
            <a:fillRect/>
          </a:stretch>
        </p:blipFill>
        <p:spPr>
          <a:xfrm>
            <a:off x="2361709" y="4680069"/>
            <a:ext cx="758927" cy="344256"/>
          </a:xfrm>
          <a:prstGeom prst="rect">
            <a:avLst/>
          </a:prstGeom>
        </p:spPr>
      </p:pic>
      <p:pic>
        <p:nvPicPr>
          <p:cNvPr id="43" name="New Vm-2nd row" descr="NEW-cyan-virtual-rack-server.png"/>
          <p:cNvPicPr>
            <a:picLocks noChangeAspect="1"/>
          </p:cNvPicPr>
          <p:nvPr/>
        </p:nvPicPr>
        <p:blipFill>
          <a:blip r:embed="rId4" cstate="print"/>
          <a:stretch>
            <a:fillRect/>
          </a:stretch>
        </p:blipFill>
        <p:spPr>
          <a:xfrm>
            <a:off x="2361709" y="4563517"/>
            <a:ext cx="760904" cy="345152"/>
          </a:xfrm>
          <a:prstGeom prst="rect">
            <a:avLst/>
          </a:prstGeom>
        </p:spPr>
      </p:pic>
      <p:pic>
        <p:nvPicPr>
          <p:cNvPr id="44" name="New Vm-2nd row" descr="NEW-cyan-virtual-rack-server.png"/>
          <p:cNvPicPr>
            <a:picLocks noChangeAspect="1"/>
          </p:cNvPicPr>
          <p:nvPr/>
        </p:nvPicPr>
        <p:blipFill>
          <a:blip r:embed="rId4" cstate="print"/>
          <a:stretch>
            <a:fillRect/>
          </a:stretch>
        </p:blipFill>
        <p:spPr>
          <a:xfrm>
            <a:off x="2361709" y="4451469"/>
            <a:ext cx="760904" cy="345152"/>
          </a:xfrm>
          <a:prstGeom prst="rect">
            <a:avLst/>
          </a:prstGeom>
        </p:spPr>
      </p:pic>
      <p:pic>
        <p:nvPicPr>
          <p:cNvPr id="45" name="Server R2 Col1" descr="black-rack-server.png"/>
          <p:cNvPicPr>
            <a:picLocks noChangeAspect="1"/>
          </p:cNvPicPr>
          <p:nvPr/>
        </p:nvPicPr>
        <p:blipFill>
          <a:blip r:embed="rId2" cstate="print"/>
          <a:stretch>
            <a:fillRect/>
          </a:stretch>
        </p:blipFill>
        <p:spPr>
          <a:xfrm>
            <a:off x="3427413" y="5133589"/>
            <a:ext cx="758927" cy="384680"/>
          </a:xfrm>
          <a:prstGeom prst="rect">
            <a:avLst/>
          </a:prstGeom>
        </p:spPr>
      </p:pic>
      <p:pic>
        <p:nvPicPr>
          <p:cNvPr id="46" name="Picture 2" descr="\\eventsql\dvd\Online_ART\DVD_ART36\Artwork_Imagery\Icons - Illustrations\Internet Clouds web\cloud illustration icon.png"/>
          <p:cNvPicPr>
            <a:picLocks noChangeAspect="1" noChangeArrowheads="1"/>
          </p:cNvPicPr>
          <p:nvPr/>
        </p:nvPicPr>
        <p:blipFill>
          <a:blip r:embed="rId5" cstate="print"/>
          <a:srcRect/>
          <a:stretch>
            <a:fillRect/>
          </a:stretch>
        </p:blipFill>
        <p:spPr bwMode="auto">
          <a:xfrm>
            <a:off x="2132014" y="5670669"/>
            <a:ext cx="2209800" cy="414010"/>
          </a:xfrm>
          <a:prstGeom prst="rect">
            <a:avLst/>
          </a:prstGeom>
          <a:noFill/>
        </p:spPr>
      </p:pic>
      <p:sp>
        <p:nvSpPr>
          <p:cNvPr id="47" name="TextBox 46"/>
          <p:cNvSpPr txBox="1"/>
          <p:nvPr/>
        </p:nvSpPr>
        <p:spPr>
          <a:xfrm>
            <a:off x="2970213" y="5746869"/>
            <a:ext cx="474810" cy="261610"/>
          </a:xfrm>
          <a:prstGeom prst="rect">
            <a:avLst/>
          </a:prstGeom>
          <a:noFill/>
        </p:spPr>
        <p:txBody>
          <a:bodyPr wrap="none" rtlCol="0">
            <a:spAutoFit/>
          </a:bodyPr>
          <a:lstStyle/>
          <a:p>
            <a:r>
              <a:rPr lang="en-US" sz="1100" b="1" dirty="0" smtClean="0">
                <a:solidFill>
                  <a:schemeClr val="bg1"/>
                </a:solidFill>
              </a:rPr>
              <a:t>SAN</a:t>
            </a:r>
            <a:endParaRPr lang="en-US" sz="1100" b="1" dirty="0">
              <a:solidFill>
                <a:schemeClr val="bg1"/>
              </a:solidFill>
            </a:endParaRPr>
          </a:p>
        </p:txBody>
      </p:sp>
      <p:pic>
        <p:nvPicPr>
          <p:cNvPr id="48" name="VM R2 Col1" descr="cyan-virtual-rack-server.png"/>
          <p:cNvPicPr>
            <a:picLocks noChangeAspect="1"/>
          </p:cNvPicPr>
          <p:nvPr/>
        </p:nvPicPr>
        <p:blipFill>
          <a:blip r:embed="rId3" cstate="print"/>
          <a:stretch>
            <a:fillRect/>
          </a:stretch>
        </p:blipFill>
        <p:spPr>
          <a:xfrm>
            <a:off x="3427413" y="4680069"/>
            <a:ext cx="758927" cy="344256"/>
          </a:xfrm>
          <a:prstGeom prst="rect">
            <a:avLst/>
          </a:prstGeom>
        </p:spPr>
      </p:pic>
      <p:pic>
        <p:nvPicPr>
          <p:cNvPr id="49" name="New Vm-2nd row" descr="NEW-cyan-virtual-rack-server.png"/>
          <p:cNvPicPr>
            <a:picLocks noChangeAspect="1"/>
          </p:cNvPicPr>
          <p:nvPr/>
        </p:nvPicPr>
        <p:blipFill>
          <a:blip r:embed="rId4" cstate="print"/>
          <a:stretch>
            <a:fillRect/>
          </a:stretch>
        </p:blipFill>
        <p:spPr>
          <a:xfrm>
            <a:off x="3427413" y="4563517"/>
            <a:ext cx="760904" cy="345152"/>
          </a:xfrm>
          <a:prstGeom prst="rect">
            <a:avLst/>
          </a:prstGeom>
        </p:spPr>
      </p:pic>
      <p:pic>
        <p:nvPicPr>
          <p:cNvPr id="50" name="Picture 18" descr="Database blue"/>
          <p:cNvPicPr>
            <a:picLocks noChangeAspect="1" noChangeArrowheads="1"/>
          </p:cNvPicPr>
          <p:nvPr/>
        </p:nvPicPr>
        <p:blipFill>
          <a:blip r:embed="rId6" cstate="print"/>
          <a:srcRect/>
          <a:stretch>
            <a:fillRect/>
          </a:stretch>
        </p:blipFill>
        <p:spPr bwMode="auto">
          <a:xfrm>
            <a:off x="3011778" y="6172200"/>
            <a:ext cx="381000" cy="488114"/>
          </a:xfrm>
          <a:prstGeom prst="rect">
            <a:avLst/>
          </a:prstGeom>
          <a:noFill/>
        </p:spPr>
      </p:pic>
      <p:pic>
        <p:nvPicPr>
          <p:cNvPr id="34" name="Picture 37" descr="large-arrow"/>
          <p:cNvPicPr>
            <a:picLocks noChangeAspect="1" noChangeArrowheads="1"/>
          </p:cNvPicPr>
          <p:nvPr/>
        </p:nvPicPr>
        <p:blipFill>
          <a:blip r:embed="rId7"/>
          <a:srcRect/>
          <a:stretch>
            <a:fillRect/>
          </a:stretch>
        </p:blipFill>
        <p:spPr bwMode="auto">
          <a:xfrm>
            <a:off x="2267251" y="4060853"/>
            <a:ext cx="1769762" cy="627310"/>
          </a:xfrm>
          <a:prstGeom prst="rect">
            <a:avLst/>
          </a:prstGeom>
          <a:noFill/>
        </p:spPr>
      </p:pic>
      <p:sp>
        <p:nvSpPr>
          <p:cNvPr id="20" name="TextBox 19"/>
          <p:cNvSpPr txBox="1"/>
          <p:nvPr/>
        </p:nvSpPr>
        <p:spPr>
          <a:xfrm>
            <a:off x="2945828" y="5300990"/>
            <a:ext cx="647934" cy="261610"/>
          </a:xfrm>
          <a:prstGeom prst="rect">
            <a:avLst/>
          </a:prstGeom>
          <a:noFill/>
        </p:spPr>
        <p:txBody>
          <a:bodyPr wrap="none" rtlCol="0">
            <a:spAutoFit/>
          </a:bodyPr>
          <a:lstStyle/>
          <a:p>
            <a:r>
              <a:rPr lang="en-US" sz="1100" b="1" dirty="0" smtClean="0">
                <a:solidFill>
                  <a:schemeClr val="bg1"/>
                </a:solidFill>
              </a:rPr>
              <a:t>Cluster</a:t>
            </a:r>
            <a:endParaRPr lang="en-US" sz="1100" b="1" dirty="0">
              <a:solidFill>
                <a:schemeClr val="bg1"/>
              </a:solidFill>
            </a:endParaRPr>
          </a:p>
        </p:txBody>
      </p:sp>
      <p:sp>
        <p:nvSpPr>
          <p:cNvPr id="7" name="Text Placeholder 6"/>
          <p:cNvSpPr>
            <a:spLocks noGrp="1"/>
          </p:cNvSpPr>
          <p:nvPr>
            <p:ph type="body" idx="1"/>
          </p:nvPr>
        </p:nvSpPr>
        <p:spPr>
          <a:xfrm>
            <a:off x="519113" y="1411553"/>
            <a:ext cx="5486400" cy="346249"/>
          </a:xfrm>
        </p:spPr>
        <p:txBody>
          <a:bodyPr/>
          <a:lstStyle/>
          <a:p>
            <a:r>
              <a:rPr lang="en-US" dirty="0" smtClean="0"/>
              <a:t>Host Clustering</a:t>
            </a:r>
            <a:endParaRPr lang="en-US" dirty="0"/>
          </a:p>
        </p:txBody>
      </p:sp>
      <p:sp>
        <p:nvSpPr>
          <p:cNvPr id="26" name="Rounded Rectangle 25"/>
          <p:cNvSpPr/>
          <p:nvPr/>
        </p:nvSpPr>
        <p:spPr bwMode="auto">
          <a:xfrm>
            <a:off x="7694613" y="4604824"/>
            <a:ext cx="2362200" cy="45901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7" name="Line 5"/>
          <p:cNvSpPr>
            <a:spLocks noChangeShapeType="1"/>
          </p:cNvSpPr>
          <p:nvPr/>
        </p:nvSpPr>
        <p:spPr bwMode="auto">
          <a:xfrm flipH="1">
            <a:off x="8837613" y="6034801"/>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8" name="Line 5"/>
          <p:cNvSpPr>
            <a:spLocks noChangeShapeType="1"/>
          </p:cNvSpPr>
          <p:nvPr/>
        </p:nvSpPr>
        <p:spPr bwMode="auto">
          <a:xfrm flipH="1">
            <a:off x="8990013" y="4953001"/>
            <a:ext cx="304800" cy="762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9" name="Line 5"/>
          <p:cNvSpPr>
            <a:spLocks noChangeShapeType="1"/>
          </p:cNvSpPr>
          <p:nvPr/>
        </p:nvSpPr>
        <p:spPr bwMode="auto">
          <a:xfrm>
            <a:off x="8609013" y="4876800"/>
            <a:ext cx="152400" cy="838201"/>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30" name="Server R2 Col1" descr="black-rack-server.png"/>
          <p:cNvPicPr>
            <a:picLocks noChangeAspect="1"/>
          </p:cNvPicPr>
          <p:nvPr/>
        </p:nvPicPr>
        <p:blipFill>
          <a:blip r:embed="rId2" cstate="print"/>
          <a:stretch>
            <a:fillRect/>
          </a:stretch>
        </p:blipFill>
        <p:spPr>
          <a:xfrm>
            <a:off x="8000509" y="5133589"/>
            <a:ext cx="758927" cy="384680"/>
          </a:xfrm>
          <a:prstGeom prst="rect">
            <a:avLst/>
          </a:prstGeom>
        </p:spPr>
      </p:pic>
      <p:pic>
        <p:nvPicPr>
          <p:cNvPr id="31" name="VM R2 Col1" descr="cyan-virtual-rack-server.png"/>
          <p:cNvPicPr>
            <a:picLocks noChangeAspect="1"/>
          </p:cNvPicPr>
          <p:nvPr/>
        </p:nvPicPr>
        <p:blipFill>
          <a:blip r:embed="rId3" cstate="print"/>
          <a:stretch>
            <a:fillRect/>
          </a:stretch>
        </p:blipFill>
        <p:spPr>
          <a:xfrm>
            <a:off x="8000509" y="4680069"/>
            <a:ext cx="758927" cy="344256"/>
          </a:xfrm>
          <a:prstGeom prst="rect">
            <a:avLst/>
          </a:prstGeom>
        </p:spPr>
      </p:pic>
      <p:pic>
        <p:nvPicPr>
          <p:cNvPr id="32" name="Server R2 Col1" descr="black-rack-server.png"/>
          <p:cNvPicPr>
            <a:picLocks noChangeAspect="1"/>
          </p:cNvPicPr>
          <p:nvPr/>
        </p:nvPicPr>
        <p:blipFill>
          <a:blip r:embed="rId2" cstate="print"/>
          <a:stretch>
            <a:fillRect/>
          </a:stretch>
        </p:blipFill>
        <p:spPr>
          <a:xfrm>
            <a:off x="9066213" y="5133589"/>
            <a:ext cx="758927" cy="384680"/>
          </a:xfrm>
          <a:prstGeom prst="rect">
            <a:avLst/>
          </a:prstGeom>
        </p:spPr>
      </p:pic>
      <p:pic>
        <p:nvPicPr>
          <p:cNvPr id="33" name="Picture 2" descr="\\eventsql\dvd\Online_ART\DVD_ART36\Artwork_Imagery\Icons - Illustrations\Internet Clouds web\cloud illustration icon.png"/>
          <p:cNvPicPr>
            <a:picLocks noChangeAspect="1" noChangeArrowheads="1"/>
          </p:cNvPicPr>
          <p:nvPr/>
        </p:nvPicPr>
        <p:blipFill>
          <a:blip r:embed="rId5" cstate="print"/>
          <a:srcRect/>
          <a:stretch>
            <a:fillRect/>
          </a:stretch>
        </p:blipFill>
        <p:spPr bwMode="auto">
          <a:xfrm>
            <a:off x="7770814" y="5670669"/>
            <a:ext cx="2209800" cy="414010"/>
          </a:xfrm>
          <a:prstGeom prst="rect">
            <a:avLst/>
          </a:prstGeom>
          <a:noFill/>
        </p:spPr>
      </p:pic>
      <p:sp>
        <p:nvSpPr>
          <p:cNvPr id="35" name="TextBox 34"/>
          <p:cNvSpPr txBox="1"/>
          <p:nvPr/>
        </p:nvSpPr>
        <p:spPr>
          <a:xfrm>
            <a:off x="8609013" y="5746869"/>
            <a:ext cx="514885" cy="261610"/>
          </a:xfrm>
          <a:prstGeom prst="rect">
            <a:avLst/>
          </a:prstGeom>
          <a:noFill/>
        </p:spPr>
        <p:txBody>
          <a:bodyPr wrap="none" rtlCol="0">
            <a:spAutoFit/>
          </a:bodyPr>
          <a:lstStyle/>
          <a:p>
            <a:r>
              <a:rPr lang="en-US" sz="1100" b="1" dirty="0" err="1" smtClean="0">
                <a:solidFill>
                  <a:schemeClr val="bg1"/>
                </a:solidFill>
              </a:rPr>
              <a:t>iSCSI</a:t>
            </a:r>
            <a:endParaRPr lang="en-US" sz="1100" b="1" dirty="0">
              <a:solidFill>
                <a:schemeClr val="bg1"/>
              </a:solidFill>
            </a:endParaRPr>
          </a:p>
        </p:txBody>
      </p:sp>
      <p:pic>
        <p:nvPicPr>
          <p:cNvPr id="51" name="VM R2 Col1" descr="cyan-virtual-rack-server.png"/>
          <p:cNvPicPr>
            <a:picLocks noChangeAspect="1"/>
          </p:cNvPicPr>
          <p:nvPr/>
        </p:nvPicPr>
        <p:blipFill>
          <a:blip r:embed="rId3" cstate="print"/>
          <a:stretch>
            <a:fillRect/>
          </a:stretch>
        </p:blipFill>
        <p:spPr>
          <a:xfrm>
            <a:off x="9066213" y="4680069"/>
            <a:ext cx="758927" cy="344256"/>
          </a:xfrm>
          <a:prstGeom prst="rect">
            <a:avLst/>
          </a:prstGeom>
        </p:spPr>
      </p:pic>
      <p:pic>
        <p:nvPicPr>
          <p:cNvPr id="52" name="Picture 18" descr="Database blue"/>
          <p:cNvPicPr>
            <a:picLocks noChangeAspect="1" noChangeArrowheads="1"/>
          </p:cNvPicPr>
          <p:nvPr/>
        </p:nvPicPr>
        <p:blipFill>
          <a:blip r:embed="rId6" cstate="print"/>
          <a:srcRect/>
          <a:stretch>
            <a:fillRect/>
          </a:stretch>
        </p:blipFill>
        <p:spPr bwMode="auto">
          <a:xfrm>
            <a:off x="8650578" y="6172200"/>
            <a:ext cx="381000" cy="488114"/>
          </a:xfrm>
          <a:prstGeom prst="rect">
            <a:avLst/>
          </a:prstGeom>
          <a:noFill/>
        </p:spPr>
      </p:pic>
      <p:pic>
        <p:nvPicPr>
          <p:cNvPr id="53" name="Picture 37" descr="large-arrow"/>
          <p:cNvPicPr>
            <a:picLocks noChangeAspect="1" noChangeArrowheads="1"/>
          </p:cNvPicPr>
          <p:nvPr/>
        </p:nvPicPr>
        <p:blipFill>
          <a:blip r:embed="rId7"/>
          <a:srcRect/>
          <a:stretch>
            <a:fillRect/>
          </a:stretch>
        </p:blipFill>
        <p:spPr bwMode="auto">
          <a:xfrm>
            <a:off x="8228013" y="4114800"/>
            <a:ext cx="1512036" cy="627310"/>
          </a:xfrm>
          <a:prstGeom prst="rect">
            <a:avLst/>
          </a:prstGeom>
          <a:noFill/>
        </p:spPr>
      </p:pic>
      <p:pic>
        <p:nvPicPr>
          <p:cNvPr id="54" name="Picture 5" descr="\\imself-ssdw7fs4\ssd_userdata_ntdev\matd\Pictures\PPT\Icons - Illustrations\_VIRTUALIZATION ICONS\Application Virtual SQL Server.png"/>
          <p:cNvPicPr>
            <a:picLocks noChangeAspect="1" noChangeArrowheads="1"/>
          </p:cNvPicPr>
          <p:nvPr/>
        </p:nvPicPr>
        <p:blipFill>
          <a:blip r:embed="rId8" cstate="print"/>
          <a:srcRect/>
          <a:stretch>
            <a:fillRect/>
          </a:stretch>
        </p:blipFill>
        <p:spPr bwMode="auto">
          <a:xfrm>
            <a:off x="8228013" y="4419600"/>
            <a:ext cx="406700" cy="449774"/>
          </a:xfrm>
          <a:prstGeom prst="rect">
            <a:avLst/>
          </a:prstGeom>
          <a:noFill/>
        </p:spPr>
      </p:pic>
      <p:sp>
        <p:nvSpPr>
          <p:cNvPr id="55" name="TextBox 54"/>
          <p:cNvSpPr txBox="1"/>
          <p:nvPr/>
        </p:nvSpPr>
        <p:spPr>
          <a:xfrm>
            <a:off x="8607254" y="4843790"/>
            <a:ext cx="647934" cy="261610"/>
          </a:xfrm>
          <a:prstGeom prst="rect">
            <a:avLst/>
          </a:prstGeom>
          <a:noFill/>
        </p:spPr>
        <p:txBody>
          <a:bodyPr wrap="none" rtlCol="0">
            <a:spAutoFit/>
          </a:bodyPr>
          <a:lstStyle/>
          <a:p>
            <a:r>
              <a:rPr lang="en-US" sz="1100" b="1" dirty="0" smtClean="0">
                <a:solidFill>
                  <a:schemeClr val="bg1"/>
                </a:solidFill>
              </a:rPr>
              <a:t>Cluster</a:t>
            </a:r>
            <a:endParaRPr lang="en-US" sz="1100" b="1" dirty="0">
              <a:solidFill>
                <a:schemeClr val="bg1"/>
              </a:solidFill>
            </a:endParaRPr>
          </a:p>
        </p:txBody>
      </p:sp>
      <p:cxnSp>
        <p:nvCxnSpPr>
          <p:cNvPr id="56" name="Straight Connector 55"/>
          <p:cNvCxnSpPr/>
          <p:nvPr/>
        </p:nvCxnSpPr>
        <p:spPr>
          <a:xfrm flipV="1">
            <a:off x="6082220" y="1295400"/>
            <a:ext cx="0" cy="556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545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1000"/>
                                        <p:tgtEl>
                                          <p:spTgt spid="53"/>
                                        </p:tgtEl>
                                      </p:cBhvr>
                                    </p:animEffect>
                                  </p:childTnLst>
                                </p:cTn>
                              </p:par>
                            </p:childTnLst>
                          </p:cTn>
                        </p:par>
                        <p:par>
                          <p:cTn id="12" fill="hold">
                            <p:stCondLst>
                              <p:cond delay="2000"/>
                            </p:stCondLst>
                            <p:childTnLst>
                              <p:par>
                                <p:cTn id="13" presetID="63" presetClass="path" presetSubtype="0" accel="50000" decel="50000" fill="hold" nodeType="afterEffect">
                                  <p:stCondLst>
                                    <p:cond delay="0"/>
                                  </p:stCondLst>
                                  <p:childTnLst>
                                    <p:animMotion origin="layout" path="M -2.22222E-6 -3.33333E-6 L 0.11945 0.0007 " pathEditMode="relative" rAng="0" ptsTypes="AA">
                                      <p:cBhvr>
                                        <p:cTn id="14" dur="2000" fill="hold"/>
                                        <p:tgtEl>
                                          <p:spTgt spid="54"/>
                                        </p:tgtEl>
                                        <p:attrNameLst>
                                          <p:attrName>ppt_x</p:attrName>
                                          <p:attrName>ppt_y</p:attrName>
                                        </p:attrNameLst>
                                      </p:cBhvr>
                                      <p:rCtr x="6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descr="C:\Documents and Settings\Pennie\My Documents\ACERDATA (D)\Pennie's documents\MS Image\Shapes and Graphics\Arrows - arrow\Curved\three piece arrow blue yellow green perspective.png"/>
          <p:cNvPicPr>
            <a:picLocks noChangeAspect="1" noChangeArrowheads="1"/>
          </p:cNvPicPr>
          <p:nvPr/>
        </p:nvPicPr>
        <p:blipFill>
          <a:blip r:embed="rId2"/>
          <a:srcRect/>
          <a:stretch>
            <a:fillRect/>
          </a:stretch>
        </p:blipFill>
        <p:spPr bwMode="auto">
          <a:xfrm>
            <a:off x="2435270" y="651511"/>
            <a:ext cx="9753559" cy="5256848"/>
          </a:xfrm>
          <a:prstGeom prst="rect">
            <a:avLst/>
          </a:prstGeom>
          <a:noFill/>
        </p:spPr>
      </p:pic>
      <p:sp>
        <p:nvSpPr>
          <p:cNvPr id="6" name="Rectangle 5"/>
          <p:cNvSpPr/>
          <p:nvPr/>
        </p:nvSpPr>
        <p:spPr>
          <a:xfrm>
            <a:off x="497784" y="729734"/>
            <a:ext cx="6818205" cy="707884"/>
          </a:xfrm>
          <a:prstGeom prst="rect">
            <a:avLst/>
          </a:prstGeom>
        </p:spPr>
        <p:txBody>
          <a:bodyPr wrap="none" lIns="91436" tIns="45719" rIns="91436" bIns="45719">
            <a:spAutoFit/>
          </a:bodyPr>
          <a:lstStyle/>
          <a:p>
            <a:pPr defTabSz="914325"/>
            <a:r>
              <a:rPr lang="en-US" sz="4000" dirty="0">
                <a:solidFill>
                  <a:srgbClr val="FFFFFF"/>
                </a:solidFill>
              </a:rPr>
              <a:t>Passion for High-Availability?</a:t>
            </a:r>
          </a:p>
        </p:txBody>
      </p:sp>
      <p:sp>
        <p:nvSpPr>
          <p:cNvPr id="7" name="Rectangle 6"/>
          <p:cNvSpPr/>
          <p:nvPr/>
        </p:nvSpPr>
        <p:spPr>
          <a:xfrm>
            <a:off x="2854411" y="2112764"/>
            <a:ext cx="5657695" cy="1938990"/>
          </a:xfrm>
          <a:prstGeom prst="rect">
            <a:avLst/>
          </a:prstGeom>
        </p:spPr>
        <p:txBody>
          <a:bodyPr wrap="none" lIns="91436" tIns="45719" rIns="91436" bIns="45719">
            <a:spAutoFit/>
          </a:bodyPr>
          <a:lstStyle/>
          <a:p>
            <a:pPr defTabSz="914325"/>
            <a:r>
              <a:rPr lang="en-GB" sz="6000" dirty="0">
                <a:solidFill>
                  <a:srgbClr val="FFFFFF"/>
                </a:solidFill>
                <a:effectLst>
                  <a:glow rad="228600">
                    <a:srgbClr val="2A86DA">
                      <a:satMod val="175000"/>
                      <a:alpha val="40000"/>
                    </a:srgbClr>
                  </a:glow>
                </a:effectLst>
              </a:rPr>
              <a:t>Are You Up For </a:t>
            </a:r>
            <a:br>
              <a:rPr lang="en-GB" sz="6000" dirty="0">
                <a:solidFill>
                  <a:srgbClr val="FFFFFF"/>
                </a:solidFill>
                <a:effectLst>
                  <a:glow rad="228600">
                    <a:srgbClr val="2A86DA">
                      <a:satMod val="175000"/>
                      <a:alpha val="40000"/>
                    </a:srgbClr>
                  </a:glow>
                </a:effectLst>
              </a:rPr>
            </a:br>
            <a:r>
              <a:rPr lang="en-GB" sz="6000" dirty="0">
                <a:solidFill>
                  <a:srgbClr val="FFFFFF"/>
                </a:solidFill>
                <a:effectLst>
                  <a:glow rad="228600">
                    <a:srgbClr val="2A86DA">
                      <a:satMod val="175000"/>
                      <a:alpha val="40000"/>
                    </a:srgbClr>
                  </a:glow>
                </a:effectLst>
              </a:rPr>
              <a:t>a Challenge?</a:t>
            </a:r>
            <a:endParaRPr lang="en-US" sz="6000" dirty="0">
              <a:solidFill>
                <a:srgbClr val="FFFFFF"/>
              </a:solidFill>
              <a:effectLst>
                <a:glow rad="228600">
                  <a:srgbClr val="2A86DA">
                    <a:satMod val="175000"/>
                    <a:alpha val="40000"/>
                  </a:srgbClr>
                </a:glow>
              </a:effectLst>
            </a:endParaRPr>
          </a:p>
        </p:txBody>
      </p:sp>
      <p:pic>
        <p:nvPicPr>
          <p:cNvPr id="311299" name="Picture 3" descr="C:\Documents and Settings\Pennie\My Documents\TechEd2008\DAT303\AUB_0302_BLK4.png"/>
          <p:cNvPicPr>
            <a:picLocks noChangeAspect="1" noChangeArrowheads="1"/>
          </p:cNvPicPr>
          <p:nvPr/>
        </p:nvPicPr>
        <p:blipFill>
          <a:blip r:embed="rId3"/>
          <a:srcRect/>
          <a:stretch>
            <a:fillRect/>
          </a:stretch>
        </p:blipFill>
        <p:spPr bwMode="auto">
          <a:xfrm>
            <a:off x="617037" y="1671639"/>
            <a:ext cx="2016988" cy="4694872"/>
          </a:xfrm>
          <a:prstGeom prst="rect">
            <a:avLst/>
          </a:prstGeom>
          <a:noFill/>
        </p:spPr>
      </p:pic>
      <p:sp>
        <p:nvSpPr>
          <p:cNvPr id="9" name="Rounded Rectangle 8"/>
          <p:cNvSpPr/>
          <p:nvPr/>
        </p:nvSpPr>
        <p:spPr bwMode="auto">
          <a:xfrm>
            <a:off x="4281325" y="4480560"/>
            <a:ext cx="7648488" cy="71628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325"/>
            <a:r>
              <a:rPr lang="en-US" dirty="0">
                <a:solidFill>
                  <a:schemeClr val="tx1"/>
                </a:solidFill>
              </a:rPr>
              <a:t>         Become a Cluster MVP!</a:t>
            </a:r>
          </a:p>
        </p:txBody>
      </p:sp>
      <p:sp>
        <p:nvSpPr>
          <p:cNvPr id="10" name="Rounded Rectangle 9"/>
          <p:cNvSpPr/>
          <p:nvPr/>
        </p:nvSpPr>
        <p:spPr bwMode="auto">
          <a:xfrm>
            <a:off x="4281325" y="5318760"/>
            <a:ext cx="7648488" cy="71628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325"/>
            <a:r>
              <a:rPr lang="en-US" dirty="0">
                <a:solidFill>
                  <a:srgbClr val="FFFFFF"/>
                </a:solidFill>
              </a:rPr>
              <a:t>           </a:t>
            </a:r>
            <a:r>
              <a:rPr lang="en-US" dirty="0">
                <a:solidFill>
                  <a:schemeClr val="tx1"/>
                </a:solidFill>
              </a:rPr>
              <a:t>Contact: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4"/>
              </a:rPr>
              <a:t>ClusMVP@microsoft.com</a:t>
            </a:r>
            <a:r>
              <a:rPr lang="en-US" dirty="0">
                <a:solidFill>
                  <a:srgbClr val="FFFFFF"/>
                </a:solidFill>
                <a:effectLst>
                  <a:glow rad="139700">
                    <a:srgbClr val="000000">
                      <a:alpha val="40000"/>
                    </a:srgbClr>
                  </a:glow>
                </a:effectLst>
              </a:rPr>
              <a:t> </a:t>
            </a:r>
          </a:p>
        </p:txBody>
      </p:sp>
      <p:pic>
        <p:nvPicPr>
          <p:cNvPr id="311300" name="Picture 4" descr="C:\Documents and Settings\Pennie\My Documents\ACERDATA (D)\Pennie's documents\MS Image\Shapes and Graphics\MSN Illustration Icon\e-mail envelope icon.png"/>
          <p:cNvPicPr>
            <a:picLocks noChangeAspect="1" noChangeArrowheads="1"/>
          </p:cNvPicPr>
          <p:nvPr/>
        </p:nvPicPr>
        <p:blipFill>
          <a:blip r:embed="rId5" cstate="print"/>
          <a:srcRect/>
          <a:stretch>
            <a:fillRect/>
          </a:stretch>
        </p:blipFill>
        <p:spPr bwMode="auto">
          <a:xfrm>
            <a:off x="4467824" y="5372375"/>
            <a:ext cx="1093326" cy="639811"/>
          </a:xfrm>
          <a:prstGeom prst="rect">
            <a:avLst/>
          </a:prstGeom>
          <a:noFill/>
        </p:spPr>
      </p:pic>
    </p:spTree>
    <p:extLst>
      <p:ext uri="{BB962C8B-B14F-4D97-AF65-F5344CB8AC3E}">
        <p14:creationId xmlns:p14="http://schemas.microsoft.com/office/powerpoint/2010/main" val="2650042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Related Failover Cluster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9" y="959236"/>
            <a:ext cx="8509382" cy="346248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dirty="0" smtClean="0">
                <a:gradFill>
                  <a:gsLst>
                    <a:gs pos="0">
                      <a:schemeClr val="tx1"/>
                    </a:gs>
                    <a:gs pos="100000">
                      <a:schemeClr val="tx1"/>
                    </a:gs>
                  </a:gsLst>
                  <a:lin ang="5400000" scaled="0"/>
                </a:gradFill>
              </a:rPr>
              <a:t>Breakout Sessions</a:t>
            </a: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VIR303 </a:t>
            </a:r>
            <a:r>
              <a:rPr lang="en-US" sz="1400" dirty="0"/>
              <a:t>– </a:t>
            </a:r>
            <a:r>
              <a:rPr lang="en-US" sz="1400" dirty="0" smtClean="0">
                <a:gradFill>
                  <a:gsLst>
                    <a:gs pos="0">
                      <a:schemeClr val="tx1"/>
                    </a:gs>
                    <a:gs pos="100000">
                      <a:schemeClr val="tx1"/>
                    </a:gs>
                  </a:gsLst>
                  <a:lin ang="5400000" scaled="0"/>
                </a:gradFill>
              </a:rPr>
              <a:t>Failover </a:t>
            </a:r>
            <a:r>
              <a:rPr lang="en-US" sz="1400" dirty="0">
                <a:gradFill>
                  <a:gsLst>
                    <a:gs pos="0">
                      <a:schemeClr val="tx1"/>
                    </a:gs>
                    <a:gs pos="100000">
                      <a:schemeClr val="tx1"/>
                    </a:gs>
                  </a:gsLst>
                  <a:lin ang="5400000" scaled="0"/>
                </a:gradFill>
              </a:rPr>
              <a:t>Clustering and Hyper-V: Multi-Site Disaster Recovery </a:t>
            </a:r>
            <a:endParaRPr lang="en-US" sz="1400" dirty="0" smtClean="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VIR304 </a:t>
            </a:r>
            <a:r>
              <a:rPr lang="en-US" sz="1400" dirty="0"/>
              <a:t>– </a:t>
            </a:r>
            <a:r>
              <a:rPr lang="en-US" sz="1400" dirty="0" smtClean="0">
                <a:gradFill>
                  <a:gsLst>
                    <a:gs pos="0">
                      <a:schemeClr val="tx1"/>
                    </a:gs>
                    <a:gs pos="100000">
                      <a:schemeClr val="tx1"/>
                    </a:gs>
                  </a:gsLst>
                  <a:lin ang="5400000" scaled="0"/>
                </a:gradFill>
              </a:rPr>
              <a:t>Failover </a:t>
            </a:r>
            <a:r>
              <a:rPr lang="en-US" sz="1400" dirty="0">
                <a:gradFill>
                  <a:gsLst>
                    <a:gs pos="0">
                      <a:schemeClr val="tx1"/>
                    </a:gs>
                    <a:gs pos="100000">
                      <a:schemeClr val="tx1"/>
                    </a:gs>
                  </a:gsLst>
                  <a:lin ang="5400000" scaled="0"/>
                </a:gradFill>
              </a:rPr>
              <a:t>Clustering and Hyper-V: Planning Your Highly-Available Virtualization </a:t>
            </a:r>
            <a:r>
              <a:rPr lang="en-US" sz="1400" dirty="0" smtClean="0">
                <a:gradFill>
                  <a:gsLst>
                    <a:gs pos="0">
                      <a:schemeClr val="tx1"/>
                    </a:gs>
                    <a:gs pos="100000">
                      <a:schemeClr val="tx1"/>
                    </a:gs>
                  </a:gsLst>
                  <a:lin ang="5400000" scaled="0"/>
                </a:gradFill>
              </a:rPr>
              <a:t>Environment</a:t>
            </a: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WSV203 </a:t>
            </a:r>
            <a:r>
              <a:rPr lang="en-US" sz="1400" dirty="0"/>
              <a:t>– </a:t>
            </a:r>
            <a:r>
              <a:rPr lang="en-US" sz="1400" dirty="0" smtClean="0">
                <a:gradFill>
                  <a:gsLst>
                    <a:gs pos="0">
                      <a:schemeClr val="tx1"/>
                    </a:gs>
                    <a:gs pos="100000">
                      <a:schemeClr val="tx1"/>
                    </a:gs>
                  </a:gsLst>
                  <a:lin ang="5400000" scaled="0"/>
                </a:gradFill>
              </a:rPr>
              <a:t>Failover </a:t>
            </a:r>
            <a:r>
              <a:rPr lang="en-US" sz="1400" dirty="0">
                <a:gradFill>
                  <a:gsLst>
                    <a:gs pos="0">
                      <a:schemeClr val="tx1"/>
                    </a:gs>
                    <a:gs pos="100000">
                      <a:schemeClr val="tx1"/>
                    </a:gs>
                  </a:gsLst>
                  <a:lin ang="5400000" scaled="0"/>
                </a:gradFill>
              </a:rPr>
              <a:t>Clustering 101: Get Highly Available Now! </a:t>
            </a:r>
            <a:endParaRPr lang="en-US" sz="1400" dirty="0" smtClean="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WSV308 </a:t>
            </a:r>
            <a:r>
              <a:rPr lang="en-US" sz="1400" dirty="0"/>
              <a:t>– </a:t>
            </a:r>
            <a:r>
              <a:rPr lang="en-US" sz="1400" dirty="0" smtClean="0">
                <a:gradFill>
                  <a:gsLst>
                    <a:gs pos="0">
                      <a:schemeClr val="tx1"/>
                    </a:gs>
                    <a:gs pos="100000">
                      <a:schemeClr val="tx1"/>
                    </a:gs>
                  </a:gsLst>
                  <a:lin ang="5400000" scaled="0"/>
                </a:gradFill>
              </a:rPr>
              <a:t>Failover </a:t>
            </a:r>
            <a:r>
              <a:rPr lang="en-US" sz="1400" dirty="0">
                <a:gradFill>
                  <a:gsLst>
                    <a:gs pos="0">
                      <a:schemeClr val="tx1"/>
                    </a:gs>
                    <a:gs pos="100000">
                      <a:schemeClr val="tx1"/>
                    </a:gs>
                  </a:gsLst>
                  <a:lin ang="5400000" scaled="0"/>
                </a:gradFill>
              </a:rPr>
              <a:t>Clustering in 2008 R2: What's New in the Top High-Availability </a:t>
            </a:r>
            <a:r>
              <a:rPr lang="en-US" sz="1400" dirty="0" smtClean="0">
                <a:gradFill>
                  <a:gsLst>
                    <a:gs pos="0">
                      <a:schemeClr val="tx1"/>
                    </a:gs>
                    <a:gs pos="100000">
                      <a:schemeClr val="tx1"/>
                    </a:gs>
                  </a:gsLst>
                  <a:lin ang="5400000" scaled="0"/>
                </a:gradFill>
              </a:rPr>
              <a:t>Solution</a:t>
            </a: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WSV309 </a:t>
            </a:r>
            <a:r>
              <a:rPr lang="en-US" sz="1400" dirty="0"/>
              <a:t>– </a:t>
            </a:r>
            <a:r>
              <a:rPr lang="en-US" sz="1400" dirty="0" smtClean="0">
                <a:gradFill>
                  <a:gsLst>
                    <a:gs pos="0">
                      <a:schemeClr val="tx1"/>
                    </a:gs>
                    <a:gs pos="100000">
                      <a:schemeClr val="tx1"/>
                    </a:gs>
                  </a:gsLst>
                  <a:lin ang="5400000" scaled="0"/>
                </a:gradFill>
              </a:rPr>
              <a:t>Failover </a:t>
            </a:r>
            <a:r>
              <a:rPr lang="en-US" sz="1400" dirty="0">
                <a:gradFill>
                  <a:gsLst>
                    <a:gs pos="0">
                      <a:schemeClr val="tx1"/>
                    </a:gs>
                    <a:gs pos="100000">
                      <a:schemeClr val="tx1"/>
                    </a:gs>
                  </a:gsLst>
                  <a:lin ang="5400000" scaled="0"/>
                </a:gradFill>
              </a:rPr>
              <a:t>Clustering: Pro Troubleshooting in Windows Server 2008 </a:t>
            </a:r>
            <a:r>
              <a:rPr lang="en-US" sz="1400" dirty="0" smtClean="0">
                <a:gradFill>
                  <a:gsLst>
                    <a:gs pos="0">
                      <a:schemeClr val="tx1"/>
                    </a:gs>
                    <a:gs pos="100000">
                      <a:schemeClr val="tx1"/>
                    </a:gs>
                  </a:gsLst>
                  <a:lin ang="5400000" scaled="0"/>
                </a:gradFill>
              </a:rPr>
              <a:t>R2</a:t>
            </a: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SIM357 </a:t>
            </a:r>
            <a:r>
              <a:rPr lang="en-US" sz="1400" dirty="0"/>
              <a:t>– </a:t>
            </a:r>
            <a:r>
              <a:rPr lang="en-US" sz="1400" dirty="0" smtClean="0">
                <a:gradFill>
                  <a:gsLst>
                    <a:gs pos="0">
                      <a:schemeClr val="tx1"/>
                    </a:gs>
                    <a:gs pos="100000">
                      <a:schemeClr val="tx1"/>
                    </a:gs>
                  </a:gsLst>
                  <a:lin ang="5400000" scaled="0"/>
                </a:gradFill>
              </a:rPr>
              <a:t>Microsoft </a:t>
            </a:r>
            <a:r>
              <a:rPr lang="en-US" sz="1400" dirty="0">
                <a:gradFill>
                  <a:gsLst>
                    <a:gs pos="0">
                      <a:schemeClr val="tx1"/>
                    </a:gs>
                    <a:gs pos="100000">
                      <a:schemeClr val="tx1"/>
                    </a:gs>
                  </a:gsLst>
                  <a:lin ang="5400000" scaled="0"/>
                </a:gradFill>
              </a:rPr>
              <a:t>System Center Virtual Machine Manager 2012: Server Fabric Lifecycle, Part 3 - Cluster Creation, Update </a:t>
            </a:r>
            <a:r>
              <a:rPr lang="en-US" sz="1400" dirty="0" smtClean="0">
                <a:gradFill>
                  <a:gsLst>
                    <a:gs pos="0">
                      <a:schemeClr val="tx1"/>
                    </a:gs>
                    <a:gs pos="100000">
                      <a:schemeClr val="tx1"/>
                    </a:gs>
                  </a:gsLst>
                  <a:lin ang="5400000" scaled="0"/>
                </a:gradFill>
              </a:rPr>
              <a:t>Management</a:t>
            </a: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DBI302 </a:t>
            </a:r>
            <a:r>
              <a:rPr lang="en-US" sz="1400" dirty="0"/>
              <a:t>– </a:t>
            </a:r>
            <a:r>
              <a:rPr lang="en-US" sz="1400" dirty="0" smtClean="0">
                <a:gradFill>
                  <a:gsLst>
                    <a:gs pos="0">
                      <a:schemeClr val="tx1"/>
                    </a:gs>
                    <a:gs pos="100000">
                      <a:schemeClr val="tx1"/>
                    </a:gs>
                  </a:gsLst>
                  <a:lin ang="5400000" scaled="0"/>
                </a:gradFill>
              </a:rPr>
              <a:t>Microsoft </a:t>
            </a:r>
            <a:r>
              <a:rPr lang="en-US" sz="1400" dirty="0">
                <a:gradFill>
                  <a:gsLst>
                    <a:gs pos="0">
                      <a:schemeClr val="tx1"/>
                    </a:gs>
                    <a:gs pos="100000">
                      <a:schemeClr val="tx1"/>
                    </a:gs>
                  </a:gsLst>
                  <a:lin ang="5400000" scaled="0"/>
                </a:gradFill>
              </a:rPr>
              <a:t>SQL Server Code-Name "Denali" </a:t>
            </a:r>
            <a:r>
              <a:rPr lang="en-US" sz="1400" dirty="0" err="1">
                <a:gradFill>
                  <a:gsLst>
                    <a:gs pos="0">
                      <a:schemeClr val="tx1"/>
                    </a:gs>
                    <a:gs pos="100000">
                      <a:schemeClr val="tx1"/>
                    </a:gs>
                  </a:gsLst>
                  <a:lin ang="5400000" scaled="0"/>
                </a:gradFill>
              </a:rPr>
              <a:t>AlwaysOn</a:t>
            </a:r>
            <a:r>
              <a:rPr lang="en-US" sz="1400" dirty="0">
                <a:gradFill>
                  <a:gsLst>
                    <a:gs pos="0">
                      <a:schemeClr val="tx1"/>
                    </a:gs>
                    <a:gs pos="100000">
                      <a:schemeClr val="tx1"/>
                    </a:gs>
                  </a:gsLst>
                  <a:lin ang="5400000" scaled="0"/>
                </a:gradFill>
              </a:rPr>
              <a:t> Series, Part 1: Introducing the Next Generation High Availability Solution   </a:t>
            </a:r>
            <a:endParaRPr lang="en-US" sz="1400" dirty="0" smtClean="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DBI404 </a:t>
            </a:r>
            <a:r>
              <a:rPr lang="en-US" sz="1400" dirty="0"/>
              <a:t>– </a:t>
            </a:r>
            <a:r>
              <a:rPr lang="en-US" sz="1400" dirty="0" smtClean="0">
                <a:gradFill>
                  <a:gsLst>
                    <a:gs pos="0">
                      <a:schemeClr val="tx1"/>
                    </a:gs>
                    <a:gs pos="100000">
                      <a:schemeClr val="tx1"/>
                    </a:gs>
                  </a:gsLst>
                  <a:lin ang="5400000" scaled="0"/>
                </a:gradFill>
              </a:rPr>
              <a:t>Microsoft </a:t>
            </a:r>
            <a:r>
              <a:rPr lang="en-US" sz="1400" dirty="0">
                <a:gradFill>
                  <a:gsLst>
                    <a:gs pos="0">
                      <a:schemeClr val="tx1"/>
                    </a:gs>
                    <a:gs pos="100000">
                      <a:schemeClr val="tx1"/>
                    </a:gs>
                  </a:gsLst>
                  <a:lin ang="5400000" scaled="0"/>
                </a:gradFill>
              </a:rPr>
              <a:t>SQL Server Code-Name "Denali" </a:t>
            </a:r>
            <a:r>
              <a:rPr lang="en-US" sz="1400" dirty="0" err="1">
                <a:gradFill>
                  <a:gsLst>
                    <a:gs pos="0">
                      <a:schemeClr val="tx1"/>
                    </a:gs>
                    <a:gs pos="100000">
                      <a:schemeClr val="tx1"/>
                    </a:gs>
                  </a:gsLst>
                  <a:lin ang="5400000" scaled="0"/>
                </a:gradFill>
              </a:rPr>
              <a:t>AlwaysOn</a:t>
            </a:r>
            <a:r>
              <a:rPr lang="en-US" sz="1400" dirty="0">
                <a:gradFill>
                  <a:gsLst>
                    <a:gs pos="0">
                      <a:schemeClr val="tx1"/>
                    </a:gs>
                    <a:gs pos="100000">
                      <a:schemeClr val="tx1"/>
                    </a:gs>
                  </a:gsLst>
                  <a:lin ang="5400000" scaled="0"/>
                </a:gradFill>
              </a:rPr>
              <a:t> Series, Part 2: Building a Mission-Critical High Availability Solution Using </a:t>
            </a:r>
            <a:r>
              <a:rPr lang="en-US" sz="1400" dirty="0" err="1">
                <a:gradFill>
                  <a:gsLst>
                    <a:gs pos="0">
                      <a:schemeClr val="tx1"/>
                    </a:gs>
                    <a:gs pos="100000">
                      <a:schemeClr val="tx1"/>
                    </a:gs>
                  </a:gsLst>
                  <a:lin ang="5400000" scaled="0"/>
                </a:gradFill>
              </a:rPr>
              <a:t>AlwaysOn</a:t>
            </a:r>
            <a:r>
              <a:rPr lang="en-US" sz="1400" dirty="0">
                <a:gradFill>
                  <a:gsLst>
                    <a:gs pos="0">
                      <a:schemeClr val="tx1"/>
                    </a:gs>
                    <a:gs pos="100000">
                      <a:schemeClr val="tx1"/>
                    </a:gs>
                  </a:gsLst>
                  <a:lin ang="5400000" scaled="0"/>
                </a:gradFill>
              </a:rPr>
              <a:t> </a:t>
            </a:r>
            <a:endParaRPr lang="en-US" sz="1400" dirty="0" smtClean="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EXL312 </a:t>
            </a:r>
            <a:r>
              <a:rPr lang="en-US" sz="1400" dirty="0"/>
              <a:t>– </a:t>
            </a:r>
            <a:r>
              <a:rPr lang="en-US" sz="1400" dirty="0" smtClean="0">
                <a:gradFill>
                  <a:gsLst>
                    <a:gs pos="0">
                      <a:schemeClr val="tx1"/>
                    </a:gs>
                    <a:gs pos="100000">
                      <a:schemeClr val="tx1"/>
                    </a:gs>
                  </a:gsLst>
                  <a:lin ang="5400000" scaled="0"/>
                </a:gradFill>
              </a:rPr>
              <a:t>Designing </a:t>
            </a:r>
            <a:r>
              <a:rPr lang="en-US" sz="1400" dirty="0">
                <a:gradFill>
                  <a:gsLst>
                    <a:gs pos="0">
                      <a:schemeClr val="tx1"/>
                    </a:gs>
                    <a:gs pos="100000">
                      <a:schemeClr val="tx1"/>
                    </a:gs>
                  </a:gsLst>
                  <a:lin ang="5400000" scaled="0"/>
                </a:gradFill>
              </a:rPr>
              <a:t>Microsoft Exchange 2010 Mailbox High Availability for Failure Domains   </a:t>
            </a:r>
          </a:p>
        </p:txBody>
      </p:sp>
      <p:sp>
        <p:nvSpPr>
          <p:cNvPr id="10" name="Rectangle 9"/>
          <p:cNvSpPr/>
          <p:nvPr/>
        </p:nvSpPr>
        <p:spPr bwMode="auto">
          <a:xfrm>
            <a:off x="507868" y="4480696"/>
            <a:ext cx="8509383" cy="122187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dirty="0">
                <a:gradFill>
                  <a:gsLst>
                    <a:gs pos="0">
                      <a:schemeClr val="tx1"/>
                    </a:gs>
                    <a:gs pos="100000">
                      <a:schemeClr val="tx1"/>
                    </a:gs>
                  </a:gsLst>
                  <a:lin ang="5400000" scaled="0"/>
                </a:gradFill>
              </a:rPr>
              <a:t>Interactive </a:t>
            </a:r>
            <a:r>
              <a:rPr lang="en-US" dirty="0" smtClean="0">
                <a:gradFill>
                  <a:gsLst>
                    <a:gs pos="0">
                      <a:schemeClr val="tx1"/>
                    </a:gs>
                    <a:gs pos="100000">
                      <a:schemeClr val="tx1"/>
                    </a:gs>
                  </a:gsLst>
                  <a:lin ang="5400000" scaled="0"/>
                </a:gradFill>
              </a:rPr>
              <a:t>Sessions</a:t>
            </a:r>
          </a:p>
          <a:p>
            <a:pPr marL="917557" lvl="1" indent="-460375">
              <a:lnSpc>
                <a:spcPct val="90000"/>
              </a:lnSpc>
              <a:spcBef>
                <a:spcPct val="20000"/>
              </a:spcBef>
              <a:buSzPct val="90000"/>
              <a:buBlip>
                <a:blip r:embed="rId3"/>
              </a:buBlip>
            </a:pPr>
            <a:r>
              <a:rPr lang="en-US" sz="1400" dirty="0" smtClean="0"/>
              <a:t>WSV373-INT – </a:t>
            </a:r>
            <a:r>
              <a:rPr lang="en-US" sz="1400" dirty="0" smtClean="0">
                <a:gradFill>
                  <a:gsLst>
                    <a:gs pos="0">
                      <a:schemeClr val="tx1"/>
                    </a:gs>
                    <a:gs pos="100000">
                      <a:schemeClr val="tx1"/>
                    </a:gs>
                  </a:gsLst>
                  <a:lin ang="5400000" scaled="0"/>
                </a:gradFill>
              </a:rPr>
              <a:t>Failover </a:t>
            </a:r>
            <a:r>
              <a:rPr lang="en-US" sz="1400" dirty="0">
                <a:gradFill>
                  <a:gsLst>
                    <a:gs pos="0">
                      <a:schemeClr val="tx1"/>
                    </a:gs>
                    <a:gs pos="100000">
                      <a:schemeClr val="tx1"/>
                    </a:gs>
                  </a:gsLst>
                  <a:lin ang="5400000" scaled="0"/>
                </a:gradFill>
              </a:rPr>
              <a:t>Clustering Pro Workshop: Everything You Wanted to Know, But Were Afraid to Ask</a:t>
            </a:r>
            <a:r>
              <a:rPr lang="en-US" sz="1400" dirty="0" smtClean="0">
                <a:gradFill>
                  <a:gsLst>
                    <a:gs pos="0">
                      <a:schemeClr val="tx1"/>
                    </a:gs>
                    <a:gs pos="100000">
                      <a:schemeClr val="tx1"/>
                    </a:gs>
                  </a:gsLst>
                  <a:lin ang="5400000" scaled="0"/>
                </a:gradFill>
              </a:rPr>
              <a:t>!</a:t>
            </a: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VIR471-INT </a:t>
            </a:r>
            <a:r>
              <a:rPr lang="en-US" sz="1400" dirty="0"/>
              <a:t>– </a:t>
            </a:r>
            <a:r>
              <a:rPr lang="en-US" sz="1400" dirty="0" smtClean="0">
                <a:gradFill>
                  <a:gsLst>
                    <a:gs pos="0">
                      <a:schemeClr val="tx1"/>
                    </a:gs>
                    <a:gs pos="100000">
                      <a:schemeClr val="tx1"/>
                    </a:gs>
                  </a:gsLst>
                  <a:lin ang="5400000" scaled="0"/>
                </a:gradFill>
              </a:rPr>
              <a:t>Virtualization </a:t>
            </a:r>
            <a:r>
              <a:rPr lang="en-US" sz="1400" dirty="0">
                <a:gradFill>
                  <a:gsLst>
                    <a:gs pos="0">
                      <a:schemeClr val="tx1"/>
                    </a:gs>
                    <a:gs pos="100000">
                      <a:schemeClr val="tx1"/>
                    </a:gs>
                  </a:gsLst>
                  <a:lin ang="5400000" scaled="0"/>
                </a:gradFill>
              </a:rPr>
              <a:t>FAQ, Tips and Tricks</a:t>
            </a:r>
          </a:p>
        </p:txBody>
      </p:sp>
      <p:sp>
        <p:nvSpPr>
          <p:cNvPr id="11" name="Rectangle 10"/>
          <p:cNvSpPr/>
          <p:nvPr/>
        </p:nvSpPr>
        <p:spPr bwMode="auto">
          <a:xfrm>
            <a:off x="507868" y="5766065"/>
            <a:ext cx="8509383" cy="1027974"/>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dirty="0">
                <a:gradFill>
                  <a:gsLst>
                    <a:gs pos="0">
                      <a:schemeClr val="tx1"/>
                    </a:gs>
                    <a:gs pos="100000">
                      <a:schemeClr val="tx1"/>
                    </a:gs>
                  </a:gsLst>
                  <a:lin ang="5400000" scaled="0"/>
                </a:gradFill>
              </a:rPr>
              <a:t>Hands-on </a:t>
            </a:r>
            <a:r>
              <a:rPr lang="en-US" dirty="0" smtClean="0">
                <a:gradFill>
                  <a:gsLst>
                    <a:gs pos="0">
                      <a:schemeClr val="tx1"/>
                    </a:gs>
                    <a:gs pos="100000">
                      <a:schemeClr val="tx1"/>
                    </a:gs>
                  </a:gsLst>
                  <a:lin ang="5400000" scaled="0"/>
                </a:gradFill>
              </a:rPr>
              <a:t>Labs</a:t>
            </a:r>
          </a:p>
          <a:p>
            <a:pPr marL="917557" lvl="1" indent="-460375">
              <a:lnSpc>
                <a:spcPct val="90000"/>
              </a:lnSpc>
              <a:spcBef>
                <a:spcPct val="20000"/>
              </a:spcBef>
              <a:buSzPct val="90000"/>
              <a:buBlip>
                <a:blip r:embed="rId3"/>
              </a:buBlip>
            </a:pPr>
            <a:r>
              <a:rPr lang="en-US" sz="1400" dirty="0" smtClean="0">
                <a:gradFill>
                  <a:gsLst>
                    <a:gs pos="0">
                      <a:schemeClr val="tx1"/>
                    </a:gs>
                    <a:gs pos="100000">
                      <a:schemeClr val="tx1"/>
                    </a:gs>
                  </a:gsLst>
                  <a:lin ang="5400000" scaled="0"/>
                </a:gradFill>
              </a:rPr>
              <a:t>WSV273-HOL </a:t>
            </a:r>
            <a:r>
              <a:rPr lang="en-US" sz="1400" dirty="0"/>
              <a:t>– </a:t>
            </a:r>
            <a:r>
              <a:rPr lang="en-US" sz="1400" dirty="0" smtClean="0">
                <a:gradFill>
                  <a:gsLst>
                    <a:gs pos="0">
                      <a:schemeClr val="tx1"/>
                    </a:gs>
                    <a:gs pos="100000">
                      <a:schemeClr val="tx1"/>
                    </a:gs>
                  </a:gsLst>
                  <a:lin ang="5400000" scaled="0"/>
                </a:gradFill>
              </a:rPr>
              <a:t>Failover </a:t>
            </a:r>
            <a:r>
              <a:rPr lang="en-US" sz="1400" dirty="0">
                <a:gradFill>
                  <a:gsLst>
                    <a:gs pos="0">
                      <a:schemeClr val="tx1"/>
                    </a:gs>
                    <a:gs pos="100000">
                      <a:schemeClr val="tx1"/>
                    </a:gs>
                  </a:gsLst>
                  <a:lin ang="5400000" scaled="0"/>
                </a:gradFill>
              </a:rPr>
              <a:t>Clustering Introduction with Windows Server 2008 </a:t>
            </a:r>
            <a:r>
              <a:rPr lang="en-US" sz="1400" dirty="0" smtClean="0">
                <a:gradFill>
                  <a:gsLst>
                    <a:gs pos="0">
                      <a:schemeClr val="tx1"/>
                    </a:gs>
                    <a:gs pos="100000">
                      <a:schemeClr val="tx1"/>
                    </a:gs>
                  </a:gsLst>
                  <a:lin ang="5400000" scaled="0"/>
                </a:gradFill>
              </a:rPr>
              <a:t>R2</a:t>
            </a: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DBI393-HOL </a:t>
            </a:r>
            <a:r>
              <a:rPr lang="en-US" sz="1400" dirty="0"/>
              <a:t>– </a:t>
            </a:r>
            <a:r>
              <a:rPr lang="en-US" sz="1400" dirty="0" smtClean="0">
                <a:gradFill>
                  <a:gsLst>
                    <a:gs pos="0">
                      <a:schemeClr val="tx1"/>
                    </a:gs>
                    <a:gs pos="100000">
                      <a:schemeClr val="tx1"/>
                    </a:gs>
                  </a:gsLst>
                  <a:lin ang="5400000" scaled="0"/>
                </a:gradFill>
              </a:rPr>
              <a:t>Microsoft </a:t>
            </a:r>
            <a:r>
              <a:rPr lang="en-US" sz="1400" dirty="0">
                <a:gradFill>
                  <a:gsLst>
                    <a:gs pos="0">
                      <a:schemeClr val="tx1"/>
                    </a:gs>
                    <a:gs pos="100000">
                      <a:schemeClr val="tx1"/>
                    </a:gs>
                  </a:gsLst>
                  <a:lin ang="5400000" scaled="0"/>
                </a:gradFill>
              </a:rPr>
              <a:t>SQL Server 2008 R2 - Implementing Clustering </a:t>
            </a:r>
          </a:p>
        </p:txBody>
      </p:sp>
      <p:sp>
        <p:nvSpPr>
          <p:cNvPr id="13" name="Rounded Rectangle 12"/>
          <p:cNvSpPr/>
          <p:nvPr/>
        </p:nvSpPr>
        <p:spPr bwMode="auto">
          <a:xfrm>
            <a:off x="9216428" y="734227"/>
            <a:ext cx="2861720" cy="5561470"/>
          </a:xfrm>
          <a:prstGeom prst="roundRect">
            <a:avLst/>
          </a:prstGeom>
          <a:ln>
            <a:headEnd type="none" w="med" len="med"/>
            <a:tailEnd type="none" w="med" len="med"/>
          </a:ln>
          <a:effectLst>
            <a:glow rad="228600">
              <a:schemeClr val="accent2">
                <a:satMod val="175000"/>
                <a:alpha val="40000"/>
              </a:schemeClr>
            </a:glow>
            <a:innerShdw blurRad="114300">
              <a:prstClr val="black"/>
            </a:inn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Visit the Cluster Team in the </a:t>
            </a: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TLC!</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defTabSz="914099"/>
            <a:endPar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defTabSz="914099"/>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defTabSz="914099"/>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We will be there every </a:t>
            </a: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hour it is open!</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791150302"/>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Failover Cluster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1375674"/>
            <a:ext cx="11173090" cy="533684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Cluster </a:t>
            </a:r>
            <a:r>
              <a:rPr lang="en-US" sz="2400" dirty="0">
                <a:gradFill>
                  <a:gsLst>
                    <a:gs pos="0">
                      <a:schemeClr val="tx1"/>
                    </a:gs>
                    <a:gs pos="100000">
                      <a:schemeClr val="tx1"/>
                    </a:gs>
                  </a:gsLst>
                  <a:lin ang="5400000" scaled="0"/>
                </a:gradFill>
              </a:rPr>
              <a:t>Team Blog: </a:t>
            </a:r>
            <a:r>
              <a:rPr lang="en-US" sz="2400" dirty="0" smtClean="0">
                <a:gradFill>
                  <a:gsLst>
                    <a:gs pos="0">
                      <a:schemeClr val="tx1"/>
                    </a:gs>
                    <a:gs pos="100000">
                      <a:schemeClr val="tx1"/>
                    </a:gs>
                  </a:gsLst>
                  <a:lin ang="5400000" scaled="0"/>
                </a:gradFill>
              </a:rPr>
              <a:t/>
            </a:r>
            <a:br>
              <a:rPr lang="en-US" sz="24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hlinkClick r:id="rId4"/>
              </a:rPr>
              <a:t>http</a:t>
            </a:r>
            <a:r>
              <a:rPr lang="en-US" sz="2000" dirty="0">
                <a:gradFill>
                  <a:gsLst>
                    <a:gs pos="0">
                      <a:schemeClr val="tx1"/>
                    </a:gs>
                    <a:gs pos="100000">
                      <a:schemeClr val="tx1"/>
                    </a:gs>
                  </a:gsLst>
                  <a:lin ang="5400000" scaled="0"/>
                </a:gradFill>
                <a:hlinkClick r:id="rId4"/>
              </a:rPr>
              <a:t>://blogs.msdn.com/clustering</a:t>
            </a:r>
            <a:r>
              <a:rPr lang="en-US" sz="2000" dirty="0" smtClean="0">
                <a:gradFill>
                  <a:gsLst>
                    <a:gs pos="0">
                      <a:schemeClr val="tx1"/>
                    </a:gs>
                    <a:gs pos="100000">
                      <a:schemeClr val="tx1"/>
                    </a:gs>
                  </a:gsLst>
                  <a:lin ang="5400000" scaled="0"/>
                </a:gradFill>
                <a:hlinkClick r:id="rId4"/>
              </a:rPr>
              <a:t>/</a:t>
            </a:r>
            <a:r>
              <a:rPr lang="en-US" sz="20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a:p>
            <a:pPr marL="460375"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Clustering Forum: </a:t>
            </a:r>
            <a:br>
              <a:rPr lang="en-US" sz="2400" dirty="0">
                <a:gradFill>
                  <a:gsLst>
                    <a:gs pos="0">
                      <a:schemeClr val="tx1"/>
                    </a:gs>
                    <a:gs pos="100000">
                      <a:schemeClr val="tx1"/>
                    </a:gs>
                  </a:gsLst>
                  <a:lin ang="5400000" scaled="0"/>
                </a:gradFill>
              </a:rPr>
            </a:br>
            <a:r>
              <a:rPr lang="en-US" sz="2000" dirty="0">
                <a:gradFill>
                  <a:gsLst>
                    <a:gs pos="0">
                      <a:schemeClr val="tx1"/>
                    </a:gs>
                    <a:gs pos="100000">
                      <a:schemeClr val="tx1"/>
                    </a:gs>
                  </a:gsLst>
                  <a:lin ang="5400000" scaled="0"/>
                </a:gradFill>
                <a:hlinkClick r:id="rId5"/>
              </a:rPr>
              <a:t>http://forums.technet.microsoft.com/en-US/winserverClustering/threads</a:t>
            </a:r>
            <a:r>
              <a:rPr lang="en-US" sz="2400" dirty="0">
                <a:gradFill>
                  <a:gsLst>
                    <a:gs pos="0">
                      <a:schemeClr val="tx1"/>
                    </a:gs>
                    <a:gs pos="100000">
                      <a:schemeClr val="tx1"/>
                    </a:gs>
                  </a:gsLst>
                  <a:lin ang="5400000" scaled="0"/>
                </a:gradFill>
                <a:hlinkClick r:id="rId5"/>
              </a:rPr>
              <a:t>/</a:t>
            </a:r>
            <a:r>
              <a:rPr lang="en-US" sz="2400" dirty="0">
                <a:gradFill>
                  <a:gsLst>
                    <a:gs pos="0">
                      <a:schemeClr val="tx1"/>
                    </a:gs>
                    <a:gs pos="100000">
                      <a:schemeClr val="tx1"/>
                    </a:gs>
                  </a:gsLst>
                  <a:lin ang="5400000" scaled="0"/>
                </a:gradFill>
              </a:rPr>
              <a:t> </a:t>
            </a:r>
          </a:p>
          <a:p>
            <a:pPr marL="460375" lvl="0" indent="-460375">
              <a:lnSpc>
                <a:spcPct val="90000"/>
              </a:lnSpc>
              <a:spcBef>
                <a:spcPct val="20000"/>
              </a:spcBef>
              <a:buSzPct val="90000"/>
              <a:buBlip>
                <a:blip r:embed="rId3"/>
              </a:buBlip>
            </a:pPr>
            <a:endParaRPr lang="en-US" sz="2400"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Cluster </a:t>
            </a:r>
            <a:r>
              <a:rPr lang="en-US" sz="2400" dirty="0">
                <a:gradFill>
                  <a:gsLst>
                    <a:gs pos="0">
                      <a:schemeClr val="tx1"/>
                    </a:gs>
                    <a:gs pos="100000">
                      <a:schemeClr val="tx1"/>
                    </a:gs>
                  </a:gsLst>
                  <a:lin ang="5400000" scaled="0"/>
                </a:gradFill>
              </a:rPr>
              <a:t>Resources: </a:t>
            </a:r>
            <a:r>
              <a:rPr lang="en-US" sz="2400" dirty="0" smtClean="0">
                <a:gradFill>
                  <a:gsLst>
                    <a:gs pos="0">
                      <a:schemeClr val="tx1"/>
                    </a:gs>
                    <a:gs pos="100000">
                      <a:schemeClr val="tx1"/>
                    </a:gs>
                  </a:gsLst>
                  <a:lin ang="5400000" scaled="0"/>
                </a:gradFill>
              </a:rPr>
              <a:t/>
            </a:r>
            <a:br>
              <a:rPr lang="en-US" sz="24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hlinkClick r:id="rId6"/>
              </a:rPr>
              <a:t>http</a:t>
            </a:r>
            <a:r>
              <a:rPr lang="en-US" sz="2000" dirty="0">
                <a:gradFill>
                  <a:gsLst>
                    <a:gs pos="0">
                      <a:schemeClr val="tx1"/>
                    </a:gs>
                    <a:gs pos="100000">
                      <a:schemeClr val="tx1"/>
                    </a:gs>
                  </a:gsLst>
                  <a:lin ang="5400000" scaled="0"/>
                </a:gradFill>
                <a:hlinkClick r:id="rId6"/>
              </a:rPr>
              <a:t>://</a:t>
            </a:r>
            <a:r>
              <a:rPr lang="en-US" sz="2000" dirty="0" smtClean="0">
                <a:gradFill>
                  <a:gsLst>
                    <a:gs pos="0">
                      <a:schemeClr val="tx1"/>
                    </a:gs>
                    <a:gs pos="100000">
                      <a:schemeClr val="tx1"/>
                    </a:gs>
                  </a:gsLst>
                  <a:lin ang="5400000" scaled="0"/>
                </a:gradFill>
                <a:hlinkClick r:id="rId6"/>
              </a:rPr>
              <a:t>blogs.msdn.com/clustering/archive/2009/08/21/9878286.aspx</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Cluster Information Portal:  </a:t>
            </a:r>
            <a:br>
              <a:rPr lang="en-US" sz="2400" dirty="0">
                <a:gradFill>
                  <a:gsLst>
                    <a:gs pos="0">
                      <a:schemeClr val="tx1"/>
                    </a:gs>
                    <a:gs pos="100000">
                      <a:schemeClr val="tx1"/>
                    </a:gs>
                  </a:gsLst>
                  <a:lin ang="5400000" scaled="0"/>
                </a:gradFill>
              </a:rPr>
            </a:br>
            <a:r>
              <a:rPr lang="en-US" sz="2000" dirty="0">
                <a:gradFill>
                  <a:gsLst>
                    <a:gs pos="0">
                      <a:schemeClr val="tx1"/>
                    </a:gs>
                    <a:gs pos="100000">
                      <a:schemeClr val="tx1"/>
                    </a:gs>
                  </a:gsLst>
                  <a:lin ang="5400000" scaled="0"/>
                </a:gradFill>
                <a:hlinkClick r:id="rId7"/>
              </a:rPr>
              <a:t>http://</a:t>
            </a:r>
            <a:r>
              <a:rPr lang="en-US" sz="2000" dirty="0" smtClean="0">
                <a:gradFill>
                  <a:gsLst>
                    <a:gs pos="0">
                      <a:schemeClr val="tx1"/>
                    </a:gs>
                    <a:gs pos="100000">
                      <a:schemeClr val="tx1"/>
                    </a:gs>
                  </a:gsLst>
                  <a:lin ang="5400000" scaled="0"/>
                </a:gradFill>
                <a:hlinkClick r:id="rId7"/>
              </a:rPr>
              <a:t>www.microsoft.com/windowsserver2008/en/us/clustering-home.aspx</a:t>
            </a:r>
            <a:r>
              <a:rPr lang="en-US" sz="20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Clustering Technical Resources: </a:t>
            </a:r>
            <a:br>
              <a:rPr lang="en-US" sz="2400" dirty="0">
                <a:gradFill>
                  <a:gsLst>
                    <a:gs pos="0">
                      <a:schemeClr val="tx1"/>
                    </a:gs>
                    <a:gs pos="100000">
                      <a:schemeClr val="tx1"/>
                    </a:gs>
                  </a:gsLst>
                  <a:lin ang="5400000" scaled="0"/>
                </a:gradFill>
              </a:rPr>
            </a:br>
            <a:r>
              <a:rPr lang="en-US" sz="2000" dirty="0">
                <a:gradFill>
                  <a:gsLst>
                    <a:gs pos="0">
                      <a:schemeClr val="tx1"/>
                    </a:gs>
                    <a:gs pos="100000">
                      <a:schemeClr val="tx1"/>
                    </a:gs>
                  </a:gsLst>
                  <a:lin ang="5400000" scaled="0"/>
                </a:gradFill>
                <a:hlinkClick r:id="rId8"/>
              </a:rPr>
              <a:t>http://</a:t>
            </a:r>
            <a:r>
              <a:rPr lang="en-US" sz="2000" dirty="0" smtClean="0">
                <a:gradFill>
                  <a:gsLst>
                    <a:gs pos="0">
                      <a:schemeClr val="tx1"/>
                    </a:gs>
                    <a:gs pos="100000">
                      <a:schemeClr val="tx1"/>
                    </a:gs>
                  </a:gsLst>
                  <a:lin ang="5400000" scaled="0"/>
                </a:gradFill>
                <a:hlinkClick r:id="rId8"/>
              </a:rPr>
              <a:t>www.microsoft.com/windowsserver2008/en/us/clustering-resources.aspx</a:t>
            </a:r>
            <a:r>
              <a:rPr lang="en-US" sz="20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a:p>
            <a:pPr lvl="0">
              <a:lnSpc>
                <a:spcPct val="90000"/>
              </a:lnSpc>
              <a:spcBef>
                <a:spcPct val="20000"/>
              </a:spcBef>
              <a:buSzPct val="90000"/>
            </a:pPr>
            <a:endParaRPr lang="en-US" sz="24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Windows Server 2008 R2 </a:t>
            </a:r>
            <a:r>
              <a:rPr lang="en-US" sz="2400" dirty="0">
                <a:gradFill>
                  <a:gsLst>
                    <a:gs pos="0">
                      <a:schemeClr val="tx1"/>
                    </a:gs>
                    <a:gs pos="100000">
                      <a:schemeClr val="tx1"/>
                    </a:gs>
                  </a:gsLst>
                  <a:lin ang="5400000" scaled="0"/>
                </a:gradFill>
              </a:rPr>
              <a:t>Cluster Features: </a:t>
            </a:r>
            <a:r>
              <a:rPr lang="en-US" sz="2400" dirty="0" smtClean="0">
                <a:gradFill>
                  <a:gsLst>
                    <a:gs pos="0">
                      <a:schemeClr val="tx1"/>
                    </a:gs>
                    <a:gs pos="100000">
                      <a:schemeClr val="tx1"/>
                    </a:gs>
                  </a:gsLst>
                  <a:lin ang="5400000" scaled="0"/>
                </a:gradFill>
              </a:rPr>
              <a:t/>
            </a:r>
            <a:br>
              <a:rPr lang="en-US" sz="24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hlinkClick r:id="rId9"/>
              </a:rPr>
              <a:t>http</a:t>
            </a:r>
            <a:r>
              <a:rPr lang="en-US" sz="2000" dirty="0">
                <a:gradFill>
                  <a:gsLst>
                    <a:gs pos="0">
                      <a:schemeClr val="tx1"/>
                    </a:gs>
                    <a:gs pos="100000">
                      <a:schemeClr val="tx1"/>
                    </a:gs>
                  </a:gsLst>
                  <a:lin ang="5400000" scaled="0"/>
                </a:gradFill>
                <a:hlinkClick r:id="rId9"/>
              </a:rPr>
              <a:t>://</a:t>
            </a:r>
            <a:r>
              <a:rPr lang="en-US" sz="2000" dirty="0" smtClean="0">
                <a:gradFill>
                  <a:gsLst>
                    <a:gs pos="0">
                      <a:schemeClr val="tx1"/>
                    </a:gs>
                    <a:gs pos="100000">
                      <a:schemeClr val="tx1"/>
                    </a:gs>
                  </a:gsLst>
                  <a:lin ang="5400000" scaled="0"/>
                </a:gradFill>
                <a:hlinkClick r:id="rId9"/>
              </a:rPr>
              <a:t>technet.microsoft.com/en-us/library/dd443539.aspx</a:t>
            </a:r>
            <a:r>
              <a:rPr lang="en-US" sz="20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85240177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706507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ermies.com/permaculture-images/3574_971/IMG_25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5212" y="2617469"/>
            <a:ext cx="2996717" cy="27875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What Host Clustering Delivers</a:t>
            </a:r>
            <a:endParaRPr lang="en-US" dirty="0"/>
          </a:p>
        </p:txBody>
      </p:sp>
      <p:sp>
        <p:nvSpPr>
          <p:cNvPr id="3" name="Content Placeholder 2"/>
          <p:cNvSpPr>
            <a:spLocks noGrp="1"/>
          </p:cNvSpPr>
          <p:nvPr>
            <p:ph type="body" sz="quarter" idx="10"/>
          </p:nvPr>
        </p:nvSpPr>
        <p:spPr>
          <a:xfrm>
            <a:off x="519112" y="1447799"/>
            <a:ext cx="11149013" cy="5262979"/>
          </a:xfrm>
        </p:spPr>
        <p:txBody>
          <a:bodyPr/>
          <a:lstStyle/>
          <a:p>
            <a:r>
              <a:rPr lang="en-US" sz="2800" dirty="0" smtClean="0"/>
              <a:t>Avoids a single point of failure when consolidating</a:t>
            </a:r>
          </a:p>
          <a:p>
            <a:pPr lvl="1"/>
            <a:r>
              <a:rPr lang="en-US" sz="2400" dirty="0" smtClean="0"/>
              <a:t>“Do not put all your eggs in 1 basket”</a:t>
            </a:r>
          </a:p>
          <a:p>
            <a:r>
              <a:rPr lang="en-US" sz="2800" dirty="0" smtClean="0"/>
              <a:t>Survive Host Crashes</a:t>
            </a:r>
          </a:p>
          <a:p>
            <a:pPr lvl="1"/>
            <a:r>
              <a:rPr lang="en-US" sz="2400" dirty="0" smtClean="0"/>
              <a:t>VMs restarted on another node</a:t>
            </a:r>
          </a:p>
          <a:p>
            <a:r>
              <a:rPr lang="en-US" sz="2800" dirty="0" smtClean="0"/>
              <a:t>Restart VM Crashes</a:t>
            </a:r>
          </a:p>
          <a:p>
            <a:pPr lvl="1"/>
            <a:r>
              <a:rPr lang="en-US" sz="2400" dirty="0" smtClean="0"/>
              <a:t>VM OS restarted on same node</a:t>
            </a:r>
          </a:p>
          <a:p>
            <a:r>
              <a:rPr lang="en-US" sz="2800" dirty="0" smtClean="0"/>
              <a:t>Recover VM Hangs</a:t>
            </a:r>
          </a:p>
          <a:p>
            <a:pPr lvl="1"/>
            <a:r>
              <a:rPr lang="en-US" sz="2400" dirty="0" smtClean="0"/>
              <a:t>VM OS restarted on same node</a:t>
            </a:r>
          </a:p>
          <a:p>
            <a:r>
              <a:rPr lang="en-US" sz="2800" dirty="0" smtClean="0"/>
              <a:t>Zero Downtime Maintenance &amp; Patching</a:t>
            </a:r>
          </a:p>
          <a:p>
            <a:pPr lvl="1"/>
            <a:r>
              <a:rPr lang="en-US" sz="2400" dirty="0" smtClean="0"/>
              <a:t>Live migrate VMs to other hosts</a:t>
            </a:r>
          </a:p>
          <a:p>
            <a:r>
              <a:rPr lang="en-US" sz="2800" dirty="0" smtClean="0"/>
              <a:t>Mobility &amp; Load Distribution</a:t>
            </a:r>
          </a:p>
          <a:p>
            <a:pPr lvl="1"/>
            <a:r>
              <a:rPr lang="en-US" sz="2400" dirty="0" smtClean="0"/>
              <a:t>Live migrate VMs to different servers to load balance</a:t>
            </a:r>
          </a:p>
        </p:txBody>
      </p:sp>
    </p:spTree>
    <p:extLst>
      <p:ext uri="{BB962C8B-B14F-4D97-AF65-F5344CB8AC3E}">
        <p14:creationId xmlns:p14="http://schemas.microsoft.com/office/powerpoint/2010/main" val="150791360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283930" y="4060853"/>
            <a:ext cx="3657601"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smtClean="0"/>
              <a:t>What Guest Clustering Delivers</a:t>
            </a:r>
            <a:endParaRPr lang="en-US" dirty="0"/>
          </a:p>
        </p:txBody>
      </p:sp>
      <p:sp>
        <p:nvSpPr>
          <p:cNvPr id="21" name="Rounded Rectangle 20"/>
          <p:cNvSpPr/>
          <p:nvPr/>
        </p:nvSpPr>
        <p:spPr bwMode="auto">
          <a:xfrm>
            <a:off x="4951412" y="4604824"/>
            <a:ext cx="2362200" cy="4590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2" name="Line 5"/>
          <p:cNvSpPr>
            <a:spLocks noChangeShapeType="1"/>
          </p:cNvSpPr>
          <p:nvPr/>
        </p:nvSpPr>
        <p:spPr bwMode="auto">
          <a:xfrm flipH="1">
            <a:off x="6094412" y="6034801"/>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3" name="Line 5"/>
          <p:cNvSpPr>
            <a:spLocks noChangeShapeType="1"/>
          </p:cNvSpPr>
          <p:nvPr/>
        </p:nvSpPr>
        <p:spPr bwMode="auto">
          <a:xfrm flipH="1">
            <a:off x="6246812" y="4953001"/>
            <a:ext cx="304800" cy="762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4" name="Line 5"/>
          <p:cNvSpPr>
            <a:spLocks noChangeShapeType="1"/>
          </p:cNvSpPr>
          <p:nvPr/>
        </p:nvSpPr>
        <p:spPr bwMode="auto">
          <a:xfrm>
            <a:off x="5865812" y="4876800"/>
            <a:ext cx="152400" cy="838201"/>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25" name="Server R2 Col1" descr="black-rack-server.png"/>
          <p:cNvPicPr>
            <a:picLocks noChangeAspect="1"/>
          </p:cNvPicPr>
          <p:nvPr/>
        </p:nvPicPr>
        <p:blipFill>
          <a:blip r:embed="rId2" cstate="print"/>
          <a:stretch>
            <a:fillRect/>
          </a:stretch>
        </p:blipFill>
        <p:spPr>
          <a:xfrm>
            <a:off x="5257308" y="5133589"/>
            <a:ext cx="758927" cy="384680"/>
          </a:xfrm>
          <a:prstGeom prst="rect">
            <a:avLst/>
          </a:prstGeom>
        </p:spPr>
      </p:pic>
      <p:pic>
        <p:nvPicPr>
          <p:cNvPr id="26" name="VM R2 Col1" descr="cyan-virtual-rack-server.png"/>
          <p:cNvPicPr>
            <a:picLocks noChangeAspect="1"/>
          </p:cNvPicPr>
          <p:nvPr/>
        </p:nvPicPr>
        <p:blipFill>
          <a:blip r:embed="rId3" cstate="print"/>
          <a:stretch>
            <a:fillRect/>
          </a:stretch>
        </p:blipFill>
        <p:spPr>
          <a:xfrm>
            <a:off x="5257308" y="4680069"/>
            <a:ext cx="758927" cy="344256"/>
          </a:xfrm>
          <a:prstGeom prst="rect">
            <a:avLst/>
          </a:prstGeom>
        </p:spPr>
      </p:pic>
      <p:pic>
        <p:nvPicPr>
          <p:cNvPr id="27" name="Server R2 Col1" descr="black-rack-server.png"/>
          <p:cNvPicPr>
            <a:picLocks noChangeAspect="1"/>
          </p:cNvPicPr>
          <p:nvPr/>
        </p:nvPicPr>
        <p:blipFill>
          <a:blip r:embed="rId2" cstate="print"/>
          <a:stretch>
            <a:fillRect/>
          </a:stretch>
        </p:blipFill>
        <p:spPr>
          <a:xfrm>
            <a:off x="6323012" y="5133589"/>
            <a:ext cx="758927" cy="384680"/>
          </a:xfrm>
          <a:prstGeom prst="rect">
            <a:avLst/>
          </a:prstGeom>
        </p:spPr>
      </p:pic>
      <p:pic>
        <p:nvPicPr>
          <p:cNvPr id="28" name="Picture 2" descr="\\eventsql\dvd\Online_ART\DVD_ART36\Artwork_Imagery\Icons - Illustrations\Internet Clouds web\cloud illustration icon.png"/>
          <p:cNvPicPr>
            <a:picLocks noChangeAspect="1" noChangeArrowheads="1"/>
          </p:cNvPicPr>
          <p:nvPr/>
        </p:nvPicPr>
        <p:blipFill>
          <a:blip r:embed="rId4" cstate="print"/>
          <a:srcRect/>
          <a:stretch>
            <a:fillRect/>
          </a:stretch>
        </p:blipFill>
        <p:spPr bwMode="auto">
          <a:xfrm>
            <a:off x="5027613" y="5670669"/>
            <a:ext cx="2209800" cy="414010"/>
          </a:xfrm>
          <a:prstGeom prst="rect">
            <a:avLst/>
          </a:prstGeom>
          <a:noFill/>
        </p:spPr>
      </p:pic>
      <p:sp>
        <p:nvSpPr>
          <p:cNvPr id="29" name="TextBox 28"/>
          <p:cNvSpPr txBox="1"/>
          <p:nvPr/>
        </p:nvSpPr>
        <p:spPr>
          <a:xfrm>
            <a:off x="5865812" y="5746869"/>
            <a:ext cx="514885" cy="261610"/>
          </a:xfrm>
          <a:prstGeom prst="rect">
            <a:avLst/>
          </a:prstGeom>
          <a:noFill/>
        </p:spPr>
        <p:txBody>
          <a:bodyPr wrap="none" rtlCol="0">
            <a:spAutoFit/>
          </a:bodyPr>
          <a:lstStyle/>
          <a:p>
            <a:r>
              <a:rPr lang="en-US" sz="1100" b="1" dirty="0" err="1" smtClean="0">
                <a:solidFill>
                  <a:schemeClr val="bg1"/>
                </a:solidFill>
              </a:rPr>
              <a:t>iSCSI</a:t>
            </a:r>
            <a:endParaRPr lang="en-US" sz="1100" b="1" dirty="0">
              <a:solidFill>
                <a:schemeClr val="bg1"/>
              </a:solidFill>
            </a:endParaRPr>
          </a:p>
        </p:txBody>
      </p:sp>
      <p:pic>
        <p:nvPicPr>
          <p:cNvPr id="30" name="VM R2 Col1" descr="cyan-virtual-rack-server.png"/>
          <p:cNvPicPr>
            <a:picLocks noChangeAspect="1"/>
          </p:cNvPicPr>
          <p:nvPr/>
        </p:nvPicPr>
        <p:blipFill>
          <a:blip r:embed="rId3" cstate="print"/>
          <a:stretch>
            <a:fillRect/>
          </a:stretch>
        </p:blipFill>
        <p:spPr>
          <a:xfrm>
            <a:off x="6323012" y="4680069"/>
            <a:ext cx="758927" cy="344256"/>
          </a:xfrm>
          <a:prstGeom prst="rect">
            <a:avLst/>
          </a:prstGeom>
        </p:spPr>
      </p:pic>
      <p:pic>
        <p:nvPicPr>
          <p:cNvPr id="31" name="Picture 18" descr="Database blue"/>
          <p:cNvPicPr>
            <a:picLocks noChangeAspect="1" noChangeArrowheads="1"/>
          </p:cNvPicPr>
          <p:nvPr/>
        </p:nvPicPr>
        <p:blipFill>
          <a:blip r:embed="rId5" cstate="print"/>
          <a:srcRect/>
          <a:stretch>
            <a:fillRect/>
          </a:stretch>
        </p:blipFill>
        <p:spPr bwMode="auto">
          <a:xfrm>
            <a:off x="5907377" y="6172200"/>
            <a:ext cx="381000" cy="488114"/>
          </a:xfrm>
          <a:prstGeom prst="rect">
            <a:avLst/>
          </a:prstGeom>
          <a:noFill/>
        </p:spPr>
      </p:pic>
      <p:sp>
        <p:nvSpPr>
          <p:cNvPr id="18" name="TextBox 17"/>
          <p:cNvSpPr txBox="1"/>
          <p:nvPr/>
        </p:nvSpPr>
        <p:spPr>
          <a:xfrm>
            <a:off x="5879294" y="4837176"/>
            <a:ext cx="647934" cy="261610"/>
          </a:xfrm>
          <a:prstGeom prst="rect">
            <a:avLst/>
          </a:prstGeom>
          <a:noFill/>
        </p:spPr>
        <p:txBody>
          <a:bodyPr wrap="none" rtlCol="0">
            <a:spAutoFit/>
          </a:bodyPr>
          <a:lstStyle/>
          <a:p>
            <a:r>
              <a:rPr lang="en-US" sz="1100" b="1" dirty="0" smtClean="0">
                <a:solidFill>
                  <a:schemeClr val="bg1"/>
                </a:solidFill>
              </a:rPr>
              <a:t>Cluster</a:t>
            </a:r>
            <a:endParaRPr lang="en-US" sz="1100" b="1" dirty="0">
              <a:solidFill>
                <a:schemeClr val="bg1"/>
              </a:solidFill>
            </a:endParaRPr>
          </a:p>
        </p:txBody>
      </p:sp>
      <p:pic>
        <p:nvPicPr>
          <p:cNvPr id="19" name="Picture 5" descr="\\imself-ssdw7fs4\ssd_userdata_ntdev\matd\Pictures\PPT\Icons - Illustrations\_VIRTUALIZATION ICONS\Application Virtual SQL Server.png"/>
          <p:cNvPicPr>
            <a:picLocks noChangeAspect="1" noChangeArrowheads="1"/>
          </p:cNvPicPr>
          <p:nvPr/>
        </p:nvPicPr>
        <p:blipFill>
          <a:blip r:embed="rId6" cstate="print"/>
          <a:srcRect/>
          <a:stretch>
            <a:fillRect/>
          </a:stretch>
        </p:blipFill>
        <p:spPr bwMode="auto">
          <a:xfrm>
            <a:off x="5484813" y="4419601"/>
            <a:ext cx="406699" cy="449775"/>
          </a:xfrm>
          <a:prstGeom prst="rect">
            <a:avLst/>
          </a:prstGeom>
          <a:noFill/>
        </p:spPr>
      </p:pic>
      <p:pic>
        <p:nvPicPr>
          <p:cNvPr id="33" name="Picture 2" descr="C:\Users\stevenek\AppData\Local\Microsoft\Windows\Temporary Internet Files\Content.IE5\3OB6K4B0\MCj03666180000[1].wmf"/>
          <p:cNvPicPr>
            <a:picLocks noChangeAspect="1" noChangeArrowheads="1"/>
          </p:cNvPicPr>
          <p:nvPr/>
        </p:nvPicPr>
        <p:blipFill>
          <a:blip r:embed="rId7"/>
          <a:srcRect/>
          <a:stretch>
            <a:fillRect/>
          </a:stretch>
        </p:blipFill>
        <p:spPr bwMode="auto">
          <a:xfrm>
            <a:off x="5713412" y="4495800"/>
            <a:ext cx="440498" cy="457200"/>
          </a:xfrm>
          <a:prstGeom prst="rect">
            <a:avLst/>
          </a:prstGeom>
          <a:noFill/>
        </p:spPr>
      </p:pic>
      <p:graphicFrame>
        <p:nvGraphicFramePr>
          <p:cNvPr id="4" name="Diagram 3"/>
          <p:cNvGraphicFramePr/>
          <p:nvPr>
            <p:extLst>
              <p:ext uri="{D42A27DB-BD31-4B8C-83A1-F6EECF244321}">
                <p14:modId xmlns:p14="http://schemas.microsoft.com/office/powerpoint/2010/main" val="1387322426"/>
              </p:ext>
            </p:extLst>
          </p:nvPr>
        </p:nvGraphicFramePr>
        <p:xfrm>
          <a:off x="977775" y="1426506"/>
          <a:ext cx="10049346" cy="2466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76433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par>
                                <p:cTn id="8" presetID="6" presetClass="emph" presetSubtype="0" fill="hold" nodeType="withEffect">
                                  <p:stCondLst>
                                    <p:cond delay="0"/>
                                  </p:stCondLst>
                                  <p:childTnLst>
                                    <p:animScale>
                                      <p:cBhvr>
                                        <p:cTn id="9" dur="1000" fill="hold"/>
                                        <p:tgtEl>
                                          <p:spTgt spid="33"/>
                                        </p:tgtEl>
                                      </p:cBhvr>
                                      <p:by x="150000" y="150000"/>
                                    </p:animScale>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1000" fill="hold"/>
                                        <p:tgtEl>
                                          <p:spTgt spid="33"/>
                                        </p:tgtEl>
                                      </p:cBhvr>
                                      <p:by x="50000" y="50000"/>
                                    </p:animScale>
                                  </p:childTnLst>
                                </p:cTn>
                              </p:par>
                            </p:childTnLst>
                          </p:cTn>
                        </p:par>
                        <p:par>
                          <p:cTn id="13" fill="hold">
                            <p:stCondLst>
                              <p:cond delay="2000"/>
                            </p:stCondLst>
                            <p:childTnLst>
                              <p:par>
                                <p:cTn id="14" presetID="6" presetClass="emph" presetSubtype="0" fill="hold" nodeType="afterEffect">
                                  <p:stCondLst>
                                    <p:cond delay="0"/>
                                  </p:stCondLst>
                                  <p:childTnLst>
                                    <p:animScale>
                                      <p:cBhvr>
                                        <p:cTn id="15" dur="1000" fill="hold"/>
                                        <p:tgtEl>
                                          <p:spTgt spid="33"/>
                                        </p:tgtEl>
                                      </p:cBhvr>
                                      <p:by x="150000" y="150000"/>
                                    </p:animScale>
                                  </p:childTnLst>
                                </p:cTn>
                              </p:par>
                            </p:childTnLst>
                          </p:cTn>
                        </p:par>
                        <p:par>
                          <p:cTn id="16" fill="hold">
                            <p:stCondLst>
                              <p:cond delay="3000"/>
                            </p:stCondLst>
                            <p:childTnLst>
                              <p:par>
                                <p:cTn id="17" presetID="6" presetClass="emph" presetSubtype="0" fill="hold" nodeType="afterEffect">
                                  <p:stCondLst>
                                    <p:cond delay="0"/>
                                  </p:stCondLst>
                                  <p:childTnLst>
                                    <p:animScale>
                                      <p:cBhvr>
                                        <p:cTn id="18" dur="1000" fill="hold"/>
                                        <p:tgtEl>
                                          <p:spTgt spid="33"/>
                                        </p:tgtEl>
                                      </p:cBhvr>
                                      <p:by x="50000" y="50000"/>
                                    </p:animScale>
                                  </p:childTnLst>
                                </p:cTn>
                              </p:par>
                            </p:childTnLst>
                          </p:cTn>
                        </p:par>
                        <p:par>
                          <p:cTn id="19" fill="hold">
                            <p:stCondLst>
                              <p:cond delay="4000"/>
                            </p:stCondLst>
                            <p:childTnLst>
                              <p:par>
                                <p:cTn id="20" presetID="6" presetClass="emph" presetSubtype="0" fill="hold" nodeType="afterEffect">
                                  <p:stCondLst>
                                    <p:cond delay="0"/>
                                  </p:stCondLst>
                                  <p:childTnLst>
                                    <p:animScale>
                                      <p:cBhvr>
                                        <p:cTn id="21" dur="1000" fill="hold"/>
                                        <p:tgtEl>
                                          <p:spTgt spid="33"/>
                                        </p:tgtEl>
                                      </p:cBhvr>
                                      <p:by x="100000" y="100000"/>
                                    </p:animScale>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1.22492E-6 3.01573E-6 L 0.08965 0.00069 " pathEditMode="relative" rAng="0" ptsTypes="AA">
                                      <p:cBhvr>
                                        <p:cTn id="25" dur="2000" fill="hold"/>
                                        <p:tgtEl>
                                          <p:spTgt spid="19"/>
                                        </p:tgtEl>
                                        <p:attrNameLst>
                                          <p:attrName>ppt_x</p:attrName>
                                          <p:attrName>ppt_y</p:attrName>
                                        </p:attrNameLst>
                                      </p:cBhvr>
                                      <p:rCtr x="448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vs. Host:  Health Detection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4529768"/>
              </p:ext>
            </p:extLst>
          </p:nvPr>
        </p:nvGraphicFramePr>
        <p:xfrm>
          <a:off x="519113" y="1447800"/>
          <a:ext cx="11149277" cy="3266440"/>
        </p:xfrm>
        <a:graphic>
          <a:graphicData uri="http://schemas.openxmlformats.org/drawingml/2006/table">
            <a:tbl>
              <a:tblPr firstRow="1" bandRow="1">
                <a:tableStyleId>{7DF18680-E054-41AD-8BC1-D1AEF772440D}</a:tableStyleId>
              </a:tblPr>
              <a:tblGrid>
                <a:gridCol w="4662425"/>
                <a:gridCol w="3446140"/>
                <a:gridCol w="3040712"/>
              </a:tblGrid>
              <a:tr h="370840">
                <a:tc>
                  <a:txBody>
                    <a:bodyPr/>
                    <a:lstStyle/>
                    <a:p>
                      <a:r>
                        <a:rPr lang="en-US" dirty="0" smtClean="0"/>
                        <a:t>Fault</a:t>
                      </a:r>
                      <a:endParaRPr lang="en-US" dirty="0"/>
                    </a:p>
                  </a:txBody>
                  <a:tcPr marL="121628" marR="121628"/>
                </a:tc>
                <a:tc>
                  <a:txBody>
                    <a:bodyPr/>
                    <a:lstStyle/>
                    <a:p>
                      <a:r>
                        <a:rPr lang="en-US" dirty="0" smtClean="0"/>
                        <a:t>Host Cluster</a:t>
                      </a:r>
                      <a:endParaRPr lang="en-US" dirty="0"/>
                    </a:p>
                  </a:txBody>
                  <a:tcPr marL="121628" marR="121628"/>
                </a:tc>
                <a:tc>
                  <a:txBody>
                    <a:bodyPr/>
                    <a:lstStyle/>
                    <a:p>
                      <a:r>
                        <a:rPr lang="en-US" dirty="0" smtClean="0"/>
                        <a:t>Guest </a:t>
                      </a:r>
                      <a:r>
                        <a:rPr lang="en-US" baseline="0" dirty="0" smtClean="0"/>
                        <a:t>Cluster</a:t>
                      </a:r>
                      <a:endParaRPr lang="en-US" dirty="0"/>
                    </a:p>
                  </a:txBody>
                  <a:tcPr marL="121628" marR="121628"/>
                </a:tc>
              </a:tr>
              <a:tr h="391160">
                <a:tc>
                  <a:txBody>
                    <a:bodyPr/>
                    <a:lstStyle/>
                    <a:p>
                      <a:r>
                        <a:rPr lang="en-US" sz="2400" dirty="0" smtClean="0"/>
                        <a:t>Host Hardware Failure</a:t>
                      </a:r>
                      <a:endParaRPr lang="en-US" sz="2400" dirty="0"/>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1628" marR="121628" anchor="ctr"/>
                </a:tc>
              </a:tr>
              <a:tr h="370840">
                <a:tc>
                  <a:txBody>
                    <a:bodyPr/>
                    <a:lstStyle/>
                    <a:p>
                      <a:r>
                        <a:rPr lang="en-US" sz="2400" dirty="0" smtClean="0"/>
                        <a:t>Parent Partition Failure</a:t>
                      </a:r>
                      <a:endParaRPr lang="en-US" sz="2400" dirty="0"/>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1628" marR="121628" anchor="ctr"/>
                </a:tc>
              </a:tr>
              <a:tr h="370840">
                <a:tc>
                  <a:txBody>
                    <a:bodyPr/>
                    <a:lstStyle/>
                    <a:p>
                      <a:r>
                        <a:rPr lang="en-US" sz="2400" dirty="0" smtClean="0"/>
                        <a:t>VM Failure</a:t>
                      </a:r>
                      <a:endParaRPr lang="en-US" sz="2400" dirty="0"/>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121628" marR="121628" anchor="ctr"/>
                </a:tc>
              </a:tr>
              <a:tr h="370840">
                <a:tc>
                  <a:txBody>
                    <a:bodyPr/>
                    <a:lstStyle/>
                    <a:p>
                      <a:r>
                        <a:rPr lang="en-US" sz="2400" dirty="0" smtClean="0"/>
                        <a:t>Guest OS Failure</a:t>
                      </a:r>
                      <a:endParaRPr lang="en-US" sz="2400" dirty="0"/>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1628" marR="121628" anchor="ctr"/>
                </a:tc>
              </a:tr>
              <a:tr h="370840">
                <a:tc>
                  <a:txBody>
                    <a:bodyPr/>
                    <a:lstStyle/>
                    <a:p>
                      <a:r>
                        <a:rPr lang="en-US" sz="2400" dirty="0" smtClean="0"/>
                        <a:t>Application</a:t>
                      </a:r>
                      <a:r>
                        <a:rPr lang="en-US" sz="2400" baseline="0" dirty="0" smtClean="0"/>
                        <a:t> Failure</a:t>
                      </a:r>
                      <a:endParaRPr lang="en-US" sz="2400" dirty="0"/>
                    </a:p>
                  </a:txBody>
                  <a:tcPr marL="121628" marR="121628" anchor="ctr"/>
                </a:tc>
                <a:tc>
                  <a:txBody>
                    <a:bodyPr/>
                    <a:lstStyle/>
                    <a:p>
                      <a:endParaRPr lang="en-US" sz="3200" dirty="0"/>
                    </a:p>
                  </a:txBody>
                  <a:tcPr marL="121628" marR="1216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1628" marR="121628" anchor="ctr"/>
                </a:tc>
              </a:tr>
            </a:tbl>
          </a:graphicData>
        </a:graphic>
      </p:graphicFrame>
      <p:pic>
        <p:nvPicPr>
          <p:cNvPr id="5" name="Picture 83" descr="green checkmark2"/>
          <p:cNvPicPr>
            <a:picLocks noChangeAspect="1" noChangeArrowheads="1"/>
          </p:cNvPicPr>
          <p:nvPr/>
        </p:nvPicPr>
        <p:blipFill>
          <a:blip r:embed="rId2" cstate="print"/>
          <a:srcRect/>
          <a:stretch>
            <a:fillRect/>
          </a:stretch>
        </p:blipFill>
        <p:spPr bwMode="auto">
          <a:xfrm>
            <a:off x="6465826" y="1771242"/>
            <a:ext cx="632298" cy="619125"/>
          </a:xfrm>
          <a:prstGeom prst="rect">
            <a:avLst/>
          </a:prstGeom>
          <a:noFill/>
        </p:spPr>
      </p:pic>
      <p:pic>
        <p:nvPicPr>
          <p:cNvPr id="6" name="Picture 83" descr="green checkmark2"/>
          <p:cNvPicPr>
            <a:picLocks noChangeAspect="1" noChangeArrowheads="1"/>
          </p:cNvPicPr>
          <p:nvPr/>
        </p:nvPicPr>
        <p:blipFill>
          <a:blip r:embed="rId2" cstate="print"/>
          <a:srcRect/>
          <a:stretch>
            <a:fillRect/>
          </a:stretch>
        </p:blipFill>
        <p:spPr bwMode="auto">
          <a:xfrm>
            <a:off x="6465826" y="2427945"/>
            <a:ext cx="632298" cy="619125"/>
          </a:xfrm>
          <a:prstGeom prst="rect">
            <a:avLst/>
          </a:prstGeom>
          <a:noFill/>
        </p:spPr>
      </p:pic>
      <p:pic>
        <p:nvPicPr>
          <p:cNvPr id="7" name="Picture 83" descr="green checkmark2"/>
          <p:cNvPicPr>
            <a:picLocks noChangeAspect="1" noChangeArrowheads="1"/>
          </p:cNvPicPr>
          <p:nvPr/>
        </p:nvPicPr>
        <p:blipFill>
          <a:blip r:embed="rId2" cstate="print"/>
          <a:srcRect/>
          <a:stretch>
            <a:fillRect/>
          </a:stretch>
        </p:blipFill>
        <p:spPr bwMode="auto">
          <a:xfrm>
            <a:off x="6463129" y="3006557"/>
            <a:ext cx="632298" cy="619125"/>
          </a:xfrm>
          <a:prstGeom prst="rect">
            <a:avLst/>
          </a:prstGeom>
          <a:noFill/>
        </p:spPr>
      </p:pic>
      <p:pic>
        <p:nvPicPr>
          <p:cNvPr id="9" name="Picture 83" descr="green checkmark2"/>
          <p:cNvPicPr>
            <a:picLocks noChangeAspect="1" noChangeArrowheads="1"/>
          </p:cNvPicPr>
          <p:nvPr/>
        </p:nvPicPr>
        <p:blipFill>
          <a:blip r:embed="rId2" cstate="print"/>
          <a:srcRect/>
          <a:stretch>
            <a:fillRect/>
          </a:stretch>
        </p:blipFill>
        <p:spPr bwMode="auto">
          <a:xfrm>
            <a:off x="6463129" y="3563052"/>
            <a:ext cx="632298" cy="619125"/>
          </a:xfrm>
          <a:prstGeom prst="rect">
            <a:avLst/>
          </a:prstGeom>
          <a:noFill/>
        </p:spPr>
      </p:pic>
      <p:pic>
        <p:nvPicPr>
          <p:cNvPr id="10" name="Picture 83" descr="green checkmark2"/>
          <p:cNvPicPr>
            <a:picLocks noChangeAspect="1" noChangeArrowheads="1"/>
          </p:cNvPicPr>
          <p:nvPr/>
        </p:nvPicPr>
        <p:blipFill>
          <a:blip r:embed="rId2" cstate="print"/>
          <a:srcRect/>
          <a:stretch>
            <a:fillRect/>
          </a:stretch>
        </p:blipFill>
        <p:spPr bwMode="auto">
          <a:xfrm>
            <a:off x="9951628" y="4145600"/>
            <a:ext cx="632298" cy="619125"/>
          </a:xfrm>
          <a:prstGeom prst="rect">
            <a:avLst/>
          </a:prstGeom>
          <a:noFill/>
        </p:spPr>
      </p:pic>
      <p:pic>
        <p:nvPicPr>
          <p:cNvPr id="11" name="Picture 83" descr="green checkmark2"/>
          <p:cNvPicPr>
            <a:picLocks noChangeAspect="1" noChangeArrowheads="1"/>
          </p:cNvPicPr>
          <p:nvPr/>
        </p:nvPicPr>
        <p:blipFill>
          <a:blip r:embed="rId2" cstate="print"/>
          <a:srcRect/>
          <a:stretch>
            <a:fillRect/>
          </a:stretch>
        </p:blipFill>
        <p:spPr bwMode="auto">
          <a:xfrm>
            <a:off x="9951628" y="3526475"/>
            <a:ext cx="632298" cy="619125"/>
          </a:xfrm>
          <a:prstGeom prst="rect">
            <a:avLst/>
          </a:prstGeom>
          <a:noFill/>
        </p:spPr>
      </p:pic>
      <p:pic>
        <p:nvPicPr>
          <p:cNvPr id="12" name="Picture 83" descr="green checkmark2"/>
          <p:cNvPicPr>
            <a:picLocks noChangeAspect="1" noChangeArrowheads="1"/>
          </p:cNvPicPr>
          <p:nvPr/>
        </p:nvPicPr>
        <p:blipFill>
          <a:blip r:embed="rId2" cstate="print"/>
          <a:srcRect/>
          <a:stretch>
            <a:fillRect/>
          </a:stretch>
        </p:blipFill>
        <p:spPr bwMode="auto">
          <a:xfrm>
            <a:off x="9951628" y="2969981"/>
            <a:ext cx="632298" cy="619125"/>
          </a:xfrm>
          <a:prstGeom prst="rect">
            <a:avLst/>
          </a:prstGeom>
          <a:noFill/>
        </p:spPr>
      </p:pic>
      <p:pic>
        <p:nvPicPr>
          <p:cNvPr id="13" name="Picture 83" descr="green checkmark2"/>
          <p:cNvPicPr>
            <a:picLocks noChangeAspect="1" noChangeArrowheads="1"/>
          </p:cNvPicPr>
          <p:nvPr/>
        </p:nvPicPr>
        <p:blipFill>
          <a:blip r:embed="rId2" cstate="print"/>
          <a:srcRect/>
          <a:stretch>
            <a:fillRect/>
          </a:stretch>
        </p:blipFill>
        <p:spPr bwMode="auto">
          <a:xfrm>
            <a:off x="9951628" y="2391368"/>
            <a:ext cx="632298" cy="619125"/>
          </a:xfrm>
          <a:prstGeom prst="rect">
            <a:avLst/>
          </a:prstGeom>
          <a:noFill/>
        </p:spPr>
      </p:pic>
      <p:pic>
        <p:nvPicPr>
          <p:cNvPr id="14" name="Picture 83" descr="green checkmark2"/>
          <p:cNvPicPr>
            <a:picLocks noChangeAspect="1" noChangeArrowheads="1"/>
          </p:cNvPicPr>
          <p:nvPr/>
        </p:nvPicPr>
        <p:blipFill>
          <a:blip r:embed="rId2" cstate="print"/>
          <a:srcRect/>
          <a:stretch>
            <a:fillRect/>
          </a:stretch>
        </p:blipFill>
        <p:spPr bwMode="auto">
          <a:xfrm>
            <a:off x="9951628" y="1734665"/>
            <a:ext cx="632298" cy="619125"/>
          </a:xfrm>
          <a:prstGeom prst="rect">
            <a:avLst/>
          </a:prstGeom>
          <a:noFill/>
        </p:spPr>
      </p:pic>
      <p:pic>
        <p:nvPicPr>
          <p:cNvPr id="15" name="Picture 2" descr="C:\Users\stevenek\AppData\Local\Microsoft\Windows\Temporary Internet Files\Content.IE5\3OB6K4B0\MCj03666180000[1].wmf"/>
          <p:cNvPicPr>
            <a:picLocks noChangeAspect="1" noChangeArrowheads="1"/>
          </p:cNvPicPr>
          <p:nvPr/>
        </p:nvPicPr>
        <p:blipFill>
          <a:blip r:embed="rId3"/>
          <a:srcRect/>
          <a:stretch>
            <a:fillRect/>
          </a:stretch>
        </p:blipFill>
        <p:spPr bwMode="auto">
          <a:xfrm>
            <a:off x="1598612" y="5181600"/>
            <a:ext cx="908833" cy="943292"/>
          </a:xfrm>
          <a:prstGeom prst="rect">
            <a:avLst/>
          </a:prstGeom>
          <a:noFill/>
        </p:spPr>
      </p:pic>
    </p:spTree>
    <p:extLst>
      <p:ext uri="{BB962C8B-B14F-4D97-AF65-F5344CB8AC3E}">
        <p14:creationId xmlns:p14="http://schemas.microsoft.com/office/powerpoint/2010/main" val="33985068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Host vs. Guest Clustering Summary</a:t>
            </a:r>
            <a:endParaRPr lang="en-US" dirty="0"/>
          </a:p>
        </p:txBody>
      </p:sp>
      <p:graphicFrame>
        <p:nvGraphicFramePr>
          <p:cNvPr id="7" name="Diagram 6"/>
          <p:cNvGraphicFramePr/>
          <p:nvPr>
            <p:extLst>
              <p:ext uri="{D42A27DB-BD31-4B8C-83A1-F6EECF244321}">
                <p14:modId xmlns:p14="http://schemas.microsoft.com/office/powerpoint/2010/main" val="210600305"/>
              </p:ext>
            </p:extLst>
          </p:nvPr>
        </p:nvGraphicFramePr>
        <p:xfrm>
          <a:off x="1117309" y="1651000"/>
          <a:ext cx="10055781"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71364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VIR304</Session_x0020_Code>
    <ProductTaxHTField0 xmlns="2295e2e7-0eeb-498e-8716-217bb2ee6ee3">
      <Terms xmlns="http://schemas.microsoft.com/office/infopath/2007/PartnerControls"/>
    </ProductTaxHTField0>
    <Presentation_x0020_Date xmlns="2295e2e7-0eeb-498e-8716-217bb2ee6ee3">2011-05-18T00:00:00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893833E7-CDA5-4E4A-AF0B-36A91B78C9EF}">
  <ds:schemaRefs>
    <ds:schemaRef ds:uri="http://schemas.microsoft.com/office/2006/metadata/properties"/>
    <ds:schemaRef ds:uri="8b529f77-48ab-4581-b468-93f09345b8aa"/>
    <ds:schemaRef ds:uri="http://www.w3.org/XML/1998/namespace"/>
    <ds:schemaRef ds:uri="http://purl.org/dc/elements/1.1/"/>
    <ds:schemaRef ds:uri="http://purl.org/dc/dcmitype/"/>
    <ds:schemaRef ds:uri="http://schemas.microsoft.com/office/2006/documentManagement/types"/>
    <ds:schemaRef ds:uri="2295e2e7-0eeb-498e-8716-217bb2ee6ee3"/>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163</TotalTime>
  <Words>3841</Words>
  <Application>Microsoft Office PowerPoint</Application>
  <PresentationFormat>Custom</PresentationFormat>
  <Paragraphs>541</Paragraphs>
  <Slides>56</Slides>
  <Notes>26</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TENA11_BreakoutSession_Template_16x9_Final</vt:lpstr>
      <vt:lpstr>White with Consolas font for code slides</vt:lpstr>
      <vt:lpstr>Failover Clustering and Hyper-V: Planning Your Highly-Available Virtualization Environment VIR304</vt:lpstr>
      <vt:lpstr>Agenda</vt:lpstr>
      <vt:lpstr>Planning your Availability Model</vt:lpstr>
      <vt:lpstr>Failover Clustering &amp; Hyper-V for Availability</vt:lpstr>
      <vt:lpstr>Host vs. Guest Clustering</vt:lpstr>
      <vt:lpstr>What Host Clustering Delivers</vt:lpstr>
      <vt:lpstr>What Guest Clustering Delivers</vt:lpstr>
      <vt:lpstr>Guest vs. Host:  Health Detection</vt:lpstr>
      <vt:lpstr>Host vs. Guest Clustering Summary</vt:lpstr>
      <vt:lpstr>Combining Host &amp; Guest Clustering </vt:lpstr>
      <vt:lpstr>Mixing Physical and Virtual in the Same Cluster</vt:lpstr>
      <vt:lpstr>Guest Clustering on top of VMware</vt:lpstr>
      <vt:lpstr>Planning for Workloads in a Guest Cluster</vt:lpstr>
      <vt:lpstr>Configuring a highly available VM</vt:lpstr>
      <vt:lpstr>Validate and Support Policies</vt:lpstr>
      <vt:lpstr>Failover Cluster Support Policy</vt:lpstr>
      <vt:lpstr>Validating a Cluster</vt:lpstr>
      <vt:lpstr>Cluster Validation</vt:lpstr>
      <vt:lpstr>PowerShell Support</vt:lpstr>
      <vt:lpstr>Understanding Live Migration</vt:lpstr>
      <vt:lpstr>Live Migration - Initiate Migration</vt:lpstr>
      <vt:lpstr>Live Migration - Memory Copy:  Full Copy</vt:lpstr>
      <vt:lpstr>Live Migration - Memory Copy:  Dirty Pages</vt:lpstr>
      <vt:lpstr>Live Migration - Memory Copy:  Incremental</vt:lpstr>
      <vt:lpstr>Live Migration - Final Transition</vt:lpstr>
      <vt:lpstr>Live Migration - Post-Transition:  Clean-up</vt:lpstr>
      <vt:lpstr>Deployment Planning</vt:lpstr>
      <vt:lpstr>Choosing a Host OS SKU</vt:lpstr>
      <vt:lpstr>Planning Server Hardware</vt:lpstr>
      <vt:lpstr>Planning Network Configuration</vt:lpstr>
      <vt:lpstr>Guest vs. Host:  Storage Planning</vt:lpstr>
      <vt:lpstr>Planning Virtual Machine Density</vt:lpstr>
      <vt:lpstr>Cluster Shared Volumes (CSV)</vt:lpstr>
      <vt:lpstr>Planning Number of VMs per CSV</vt:lpstr>
      <vt:lpstr>Active Directory Planning</vt:lpstr>
      <vt:lpstr>VM Failover Policies</vt:lpstr>
      <vt:lpstr>Keeping VMs off the Same Host</vt:lpstr>
      <vt:lpstr>Disabling Failover for Low Priority VMs</vt:lpstr>
      <vt:lpstr>Starting VMs on Preferred Hosts</vt:lpstr>
      <vt:lpstr>Enabling VM Health Monitoring</vt:lpstr>
      <vt:lpstr>Configuring Thresholds for Guest Clusters</vt:lpstr>
      <vt:lpstr>Dynamic Memory</vt:lpstr>
      <vt:lpstr>Root Memory Reserve</vt:lpstr>
      <vt:lpstr>Refreshing the VM Configuration</vt:lpstr>
      <vt:lpstr>Datacenter Manageability</vt:lpstr>
      <vt:lpstr>SCVMM: Quick Storage Migration</vt:lpstr>
      <vt:lpstr>SCVMM: Intelligent Placement</vt:lpstr>
      <vt:lpstr>New Cluster Features in SCVMM 2012</vt:lpstr>
      <vt:lpstr>Summary</vt:lpstr>
      <vt:lpstr>PowerPoint Presentation</vt:lpstr>
      <vt:lpstr>Related Failover Cluster Content</vt:lpstr>
      <vt:lpstr>Failover Cluster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VIR304: Failover Clustering and Hyper-V: Planning Your Highly-Available Virtualization Environment</dc:title>
  <dc:subject>Microsoft TechEd North America 2011</dc:subject>
  <dc:creator>Elden Christensen; Symon Perriman</dc:creator>
  <dc:description>Template Design: Jordan Cayabyab
Formatter: 
Event Date: May 16-19, 2011
Event Location: Atlanta
Audience Type: Developers, IT Pros</dc:description>
  <cp:lastModifiedBy>Shows</cp:lastModifiedBy>
  <cp:revision>25</cp:revision>
  <cp:lastPrinted>2010-05-11T05:02:34Z</cp:lastPrinted>
  <dcterms:created xsi:type="dcterms:W3CDTF">2011-04-19T00:07:15Z</dcterms:created>
  <dcterms:modified xsi:type="dcterms:W3CDTF">2011-05-18T17:19:40Z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