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0" r:id="rId1"/>
    <p:sldMasterId id="2147483801" r:id="rId2"/>
  </p:sldMasterIdLst>
  <p:notesMasterIdLst>
    <p:notesMasterId r:id="rId37"/>
  </p:notesMasterIdLst>
  <p:handoutMasterIdLst>
    <p:handoutMasterId r:id="rId38"/>
  </p:handoutMasterIdLst>
  <p:sldIdLst>
    <p:sldId id="340" r:id="rId3"/>
    <p:sldId id="307" r:id="rId4"/>
    <p:sldId id="308" r:id="rId5"/>
    <p:sldId id="348" r:id="rId6"/>
    <p:sldId id="309" r:id="rId7"/>
    <p:sldId id="310" r:id="rId8"/>
    <p:sldId id="311" r:id="rId9"/>
    <p:sldId id="312" r:id="rId10"/>
    <p:sldId id="313" r:id="rId11"/>
    <p:sldId id="314" r:id="rId12"/>
    <p:sldId id="315" r:id="rId13"/>
    <p:sldId id="346" r:id="rId14"/>
    <p:sldId id="317" r:id="rId15"/>
    <p:sldId id="345" r:id="rId16"/>
    <p:sldId id="319" r:id="rId17"/>
    <p:sldId id="320" r:id="rId18"/>
    <p:sldId id="336" r:id="rId19"/>
    <p:sldId id="347" r:id="rId20"/>
    <p:sldId id="322" r:id="rId21"/>
    <p:sldId id="323" r:id="rId22"/>
    <p:sldId id="326" r:id="rId23"/>
    <p:sldId id="324" r:id="rId24"/>
    <p:sldId id="349" r:id="rId25"/>
    <p:sldId id="331" r:id="rId26"/>
    <p:sldId id="333" r:id="rId27"/>
    <p:sldId id="338" r:id="rId28"/>
    <p:sldId id="329" r:id="rId29"/>
    <p:sldId id="343" r:id="rId30"/>
    <p:sldId id="351" r:id="rId31"/>
    <p:sldId id="352" r:id="rId32"/>
    <p:sldId id="353" r:id="rId33"/>
    <p:sldId id="354" r:id="rId34"/>
    <p:sldId id="271" r:id="rId35"/>
    <p:sldId id="350" r:id="rId36"/>
  </p:sldIdLst>
  <p:sldSz cx="12188825" cy="6858000"/>
  <p:notesSz cx="6858000" cy="9144000"/>
  <p:embeddedFontLst>
    <p:embeddedFont>
      <p:font typeface="Segoe UI" pitchFamily="34" charset="0"/>
      <p:regular r:id="rId39"/>
      <p:bold r:id="rId40"/>
      <p:italic r:id="rId41"/>
      <p:boldItalic r:id="rId42"/>
    </p:embeddedFont>
    <p:embeddedFont>
      <p:font typeface="Calibri" pitchFamily="34" charset="0"/>
      <p:regular r:id="rId43"/>
      <p:bold r:id="rId44"/>
      <p:italic r:id="rId45"/>
      <p:boldItalic r:id="rId46"/>
    </p:embeddedFont>
    <p:embeddedFont>
      <p:font typeface="Consolas" pitchFamily="49" charset="0"/>
      <p:regular r:id="rId47"/>
      <p:bold r:id="rId48"/>
      <p:italic r:id="rId49"/>
      <p:boldItalic r:id="rId50"/>
    </p:embeddedFont>
    <p:embeddedFont>
      <p:font typeface="Segoe" pitchFamily="34" charset="0"/>
      <p:regular r:id="rId51"/>
      <p:bold r:id="rId52"/>
      <p:italic r:id="rId53"/>
      <p:boldItalic r:id="rId54"/>
    </p:embeddedFont>
    <p:embeddedFont>
      <p:font typeface="Segoe Light" pitchFamily="34" charset="0"/>
      <p:regular r:id="rId55"/>
      <p:italic r:id="rId56"/>
    </p:embeddedFont>
    <p:embeddedFont>
      <p:font typeface="Segoe Condensed" pitchFamily="34" charset="0"/>
      <p:regular r:id="rId57"/>
      <p:bold r:id="rId58"/>
      <p:italic r:id="rId59"/>
      <p:boldItalic r:id="rId60"/>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947" autoAdjust="0"/>
    <p:restoredTop sz="92805" autoAdjust="0"/>
  </p:normalViewPr>
  <p:slideViewPr>
    <p:cSldViewPr>
      <p:cViewPr varScale="1">
        <p:scale>
          <a:sx n="106" d="100"/>
          <a:sy n="106" d="100"/>
        </p:scale>
        <p:origin x="-810" y="-84"/>
      </p:cViewPr>
      <p:guideLst>
        <p:guide orient="horz" pos="144"/>
        <p:guide orient="horz" pos="1200"/>
        <p:guide orient="horz" pos="2736"/>
        <p:guide orient="horz" pos="4176"/>
        <p:guide orient="horz" pos="1488"/>
        <p:guide orient="horz" pos="912"/>
        <p:guide pos="3839"/>
        <p:guide pos="327"/>
        <p:guide pos="1199"/>
        <p:guide pos="7350"/>
        <p:guide pos="7063"/>
        <p:guide pos="611"/>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81" d="100"/>
          <a:sy n="81" d="100"/>
        </p:scale>
        <p:origin x="-387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font" Target="fonts/font19.fntdata"/><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font" Target="fonts/font21.fntdata"/></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758052-3924-4D29-870C-C821ADAE7B08}"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US"/>
        </a:p>
      </dgm:t>
    </dgm:pt>
    <dgm:pt modelId="{C810563E-576D-4E2C-82D3-6D0218CB6497}">
      <dgm:prSet phldrT="[Text]"/>
      <dgm:spPr/>
      <dgm:t>
        <a:bodyPr/>
        <a:lstStyle/>
        <a:p>
          <a:r>
            <a:rPr lang="en-US" dirty="0" smtClean="0"/>
            <a:t>Diagnostics</a:t>
          </a:r>
          <a:endParaRPr lang="en-US" dirty="0"/>
        </a:p>
      </dgm:t>
    </dgm:pt>
    <dgm:pt modelId="{32D22BBB-CF1F-4FF7-929B-9E7B30A9EC0E}" type="parTrans" cxnId="{61507F53-1CB5-410D-BF93-1FDDD4924452}">
      <dgm:prSet/>
      <dgm:spPr/>
      <dgm:t>
        <a:bodyPr/>
        <a:lstStyle/>
        <a:p>
          <a:endParaRPr lang="en-US"/>
        </a:p>
      </dgm:t>
    </dgm:pt>
    <dgm:pt modelId="{93E2D4C6-D1FE-40D8-A6F9-9D67FC9829FB}" type="sibTrans" cxnId="{61507F53-1CB5-410D-BF93-1FDDD4924452}">
      <dgm:prSet/>
      <dgm:spPr/>
      <dgm:t>
        <a:bodyPr/>
        <a:lstStyle/>
        <a:p>
          <a:endParaRPr lang="en-US"/>
        </a:p>
      </dgm:t>
    </dgm:pt>
    <dgm:pt modelId="{CC7D2CF3-96C4-4628-BA68-11ACA299D804}">
      <dgm:prSet phldrT="[Text]"/>
      <dgm:spPr/>
      <dgm:t>
        <a:bodyPr/>
        <a:lstStyle/>
        <a:p>
          <a:r>
            <a:rPr lang="en-US" dirty="0" smtClean="0"/>
            <a:t>Leveraging Sequencer Diagnostics</a:t>
          </a:r>
          <a:endParaRPr lang="en-US" dirty="0"/>
        </a:p>
      </dgm:t>
    </dgm:pt>
    <dgm:pt modelId="{849E5406-4604-4782-88C0-D01109768F23}" type="parTrans" cxnId="{FC9B2E3B-AEE7-48E9-885E-4860E5C1D2FD}">
      <dgm:prSet/>
      <dgm:spPr/>
      <dgm:t>
        <a:bodyPr/>
        <a:lstStyle/>
        <a:p>
          <a:endParaRPr lang="en-US"/>
        </a:p>
      </dgm:t>
    </dgm:pt>
    <dgm:pt modelId="{46DE4D06-1848-48EE-BC6D-621DBEE45377}" type="sibTrans" cxnId="{FC9B2E3B-AEE7-48E9-885E-4860E5C1D2FD}">
      <dgm:prSet/>
      <dgm:spPr/>
      <dgm:t>
        <a:bodyPr/>
        <a:lstStyle/>
        <a:p>
          <a:endParaRPr lang="en-US"/>
        </a:p>
      </dgm:t>
    </dgm:pt>
    <dgm:pt modelId="{0826EEBE-FD51-4167-97AB-E7D2CA9FC2B5}">
      <dgm:prSet phldrT="[Text]"/>
      <dgm:spPr/>
      <dgm:t>
        <a:bodyPr/>
        <a:lstStyle/>
        <a:p>
          <a:r>
            <a:rPr lang="en-US" dirty="0" smtClean="0"/>
            <a:t>Demo</a:t>
          </a:r>
          <a:endParaRPr lang="en-US" dirty="0"/>
        </a:p>
      </dgm:t>
    </dgm:pt>
    <dgm:pt modelId="{0B09464F-47C3-47CD-9022-A790DDC78F30}" type="parTrans" cxnId="{11E54A0A-80EF-4E32-90AF-D65BBA0FB70A}">
      <dgm:prSet/>
      <dgm:spPr/>
      <dgm:t>
        <a:bodyPr/>
        <a:lstStyle/>
        <a:p>
          <a:endParaRPr lang="en-US"/>
        </a:p>
      </dgm:t>
    </dgm:pt>
    <dgm:pt modelId="{2ADA3879-882A-409C-8AF1-BE9F28498399}" type="sibTrans" cxnId="{11E54A0A-80EF-4E32-90AF-D65BBA0FB70A}">
      <dgm:prSet/>
      <dgm:spPr/>
      <dgm:t>
        <a:bodyPr/>
        <a:lstStyle/>
        <a:p>
          <a:endParaRPr lang="en-US"/>
        </a:p>
      </dgm:t>
    </dgm:pt>
    <dgm:pt modelId="{0CF68051-1322-403F-8F92-36DF904F4A3B}">
      <dgm:prSet phldrT="[Text]"/>
      <dgm:spPr/>
      <dgm:t>
        <a:bodyPr/>
        <a:lstStyle/>
        <a:p>
          <a:r>
            <a:rPr lang="en-US" dirty="0" smtClean="0"/>
            <a:t>Ease of use</a:t>
          </a:r>
          <a:endParaRPr lang="en-US" dirty="0"/>
        </a:p>
      </dgm:t>
    </dgm:pt>
    <dgm:pt modelId="{277B886A-DB30-4069-BFB4-B63C8EEE88FD}" type="parTrans" cxnId="{13745EF2-41B2-41FE-B1D3-A0DF6C2EECB3}">
      <dgm:prSet/>
      <dgm:spPr/>
      <dgm:t>
        <a:bodyPr/>
        <a:lstStyle/>
        <a:p>
          <a:endParaRPr lang="en-US"/>
        </a:p>
      </dgm:t>
    </dgm:pt>
    <dgm:pt modelId="{470B05A3-B7C6-4F05-98F5-10758B1CC4BF}" type="sibTrans" cxnId="{13745EF2-41B2-41FE-B1D3-A0DF6C2EECB3}">
      <dgm:prSet/>
      <dgm:spPr/>
      <dgm:t>
        <a:bodyPr/>
        <a:lstStyle/>
        <a:p>
          <a:endParaRPr lang="en-US"/>
        </a:p>
      </dgm:t>
    </dgm:pt>
    <dgm:pt modelId="{6A50FCFC-39E5-485D-B73F-88807C59F8DE}">
      <dgm:prSet phldrT="[Text]"/>
      <dgm:spPr/>
      <dgm:t>
        <a:bodyPr/>
        <a:lstStyle/>
        <a:p>
          <a:r>
            <a:rPr lang="en-US" dirty="0" smtClean="0"/>
            <a:t>Linking Packages with Dynamic Suite Composition</a:t>
          </a:r>
          <a:endParaRPr lang="en-US" dirty="0"/>
        </a:p>
      </dgm:t>
    </dgm:pt>
    <dgm:pt modelId="{3C0185A7-D1BC-4BF1-B9B6-59E2ED518CBB}" type="parTrans" cxnId="{CA9E9FDC-B2AC-49AD-A485-C5AAA3DBEA03}">
      <dgm:prSet/>
      <dgm:spPr/>
      <dgm:t>
        <a:bodyPr/>
        <a:lstStyle/>
        <a:p>
          <a:endParaRPr lang="en-US"/>
        </a:p>
      </dgm:t>
    </dgm:pt>
    <dgm:pt modelId="{B48DBFA9-FD43-45AA-80DE-E13FDE250620}" type="sibTrans" cxnId="{CA9E9FDC-B2AC-49AD-A485-C5AAA3DBEA03}">
      <dgm:prSet/>
      <dgm:spPr/>
      <dgm:t>
        <a:bodyPr/>
        <a:lstStyle/>
        <a:p>
          <a:endParaRPr lang="en-US"/>
        </a:p>
      </dgm:t>
    </dgm:pt>
    <dgm:pt modelId="{71297BA0-8F58-477B-B803-EFCC1EF2D6F3}">
      <dgm:prSet phldrT="[Text]"/>
      <dgm:spPr/>
      <dgm:t>
        <a:bodyPr/>
        <a:lstStyle/>
        <a:p>
          <a:r>
            <a:rPr lang="en-US" dirty="0" smtClean="0"/>
            <a:t>Demo	</a:t>
          </a:r>
          <a:endParaRPr lang="en-US" dirty="0"/>
        </a:p>
      </dgm:t>
    </dgm:pt>
    <dgm:pt modelId="{0B846344-888B-4CF7-92E2-1B43AF40DD09}" type="parTrans" cxnId="{6121E631-32BE-48F0-BBA3-8BC81942BAB6}">
      <dgm:prSet/>
      <dgm:spPr/>
      <dgm:t>
        <a:bodyPr/>
        <a:lstStyle/>
        <a:p>
          <a:endParaRPr lang="en-US"/>
        </a:p>
      </dgm:t>
    </dgm:pt>
    <dgm:pt modelId="{4983FA1A-B34B-4CDB-9E44-FAE67BFD7315}" type="sibTrans" cxnId="{6121E631-32BE-48F0-BBA3-8BC81942BAB6}">
      <dgm:prSet/>
      <dgm:spPr/>
      <dgm:t>
        <a:bodyPr/>
        <a:lstStyle/>
        <a:p>
          <a:endParaRPr lang="en-US"/>
        </a:p>
      </dgm:t>
    </dgm:pt>
    <dgm:pt modelId="{5ED4ED4B-2BC8-4DD2-A2E3-BBDCC44F9987}">
      <dgm:prSet phldrT="[Text]"/>
      <dgm:spPr/>
      <dgm:t>
        <a:bodyPr/>
        <a:lstStyle/>
        <a:p>
          <a:r>
            <a:rPr lang="en-US" dirty="0" smtClean="0"/>
            <a:t>Predictability</a:t>
          </a:r>
          <a:endParaRPr lang="en-US" dirty="0"/>
        </a:p>
      </dgm:t>
    </dgm:pt>
    <dgm:pt modelId="{83BC8B74-FE2F-438F-9782-11F5FEB50B99}" type="parTrans" cxnId="{15FBAACE-7F0B-4E12-815D-E17687B56EDB}">
      <dgm:prSet/>
      <dgm:spPr/>
      <dgm:t>
        <a:bodyPr/>
        <a:lstStyle/>
        <a:p>
          <a:endParaRPr lang="en-US"/>
        </a:p>
      </dgm:t>
    </dgm:pt>
    <dgm:pt modelId="{FB7C0F15-2372-467B-894B-84C6517A3ABD}" type="sibTrans" cxnId="{15FBAACE-7F0B-4E12-815D-E17687B56EDB}">
      <dgm:prSet/>
      <dgm:spPr/>
      <dgm:t>
        <a:bodyPr/>
        <a:lstStyle/>
        <a:p>
          <a:endParaRPr lang="en-US"/>
        </a:p>
      </dgm:t>
    </dgm:pt>
    <dgm:pt modelId="{79C58C31-44A2-454B-A301-B12B652E654E}">
      <dgm:prSet phldrT="[Text]"/>
      <dgm:spPr/>
      <dgm:t>
        <a:bodyPr/>
        <a:lstStyle/>
        <a:p>
          <a:r>
            <a:rPr lang="en-US" dirty="0" smtClean="0"/>
            <a:t>Package Accelerators</a:t>
          </a:r>
          <a:endParaRPr lang="en-US" dirty="0"/>
        </a:p>
      </dgm:t>
    </dgm:pt>
    <dgm:pt modelId="{CBBBD33A-4CE6-4467-8114-BD2580639745}" type="parTrans" cxnId="{B5D82F19-6473-4693-ABA4-73CA5D1E63FE}">
      <dgm:prSet/>
      <dgm:spPr/>
      <dgm:t>
        <a:bodyPr/>
        <a:lstStyle/>
        <a:p>
          <a:endParaRPr lang="en-US"/>
        </a:p>
      </dgm:t>
    </dgm:pt>
    <dgm:pt modelId="{FDDBA45D-9FB8-42A3-91EF-63E97E734367}" type="sibTrans" cxnId="{B5D82F19-6473-4693-ABA4-73CA5D1E63FE}">
      <dgm:prSet/>
      <dgm:spPr/>
      <dgm:t>
        <a:bodyPr/>
        <a:lstStyle/>
        <a:p>
          <a:endParaRPr lang="en-US"/>
        </a:p>
      </dgm:t>
    </dgm:pt>
    <dgm:pt modelId="{4023FEF2-AC96-4ACE-89DC-C17D574E80F4}">
      <dgm:prSet phldrT="[Text]"/>
      <dgm:spPr/>
      <dgm:t>
        <a:bodyPr/>
        <a:lstStyle/>
        <a:p>
          <a:r>
            <a:rPr lang="en-US" dirty="0" smtClean="0"/>
            <a:t>Demo</a:t>
          </a:r>
          <a:endParaRPr lang="en-US" dirty="0"/>
        </a:p>
      </dgm:t>
    </dgm:pt>
    <dgm:pt modelId="{DF51A290-F396-4E91-81C5-D7DD14FD99DD}" type="parTrans" cxnId="{F7F841B4-C966-485B-ACF3-E8ABA81B8D14}">
      <dgm:prSet/>
      <dgm:spPr/>
      <dgm:t>
        <a:bodyPr/>
        <a:lstStyle/>
        <a:p>
          <a:endParaRPr lang="en-US"/>
        </a:p>
      </dgm:t>
    </dgm:pt>
    <dgm:pt modelId="{FE9AF850-8203-4626-BE51-583419721636}" type="sibTrans" cxnId="{F7F841B4-C966-485B-ACF3-E8ABA81B8D14}">
      <dgm:prSet/>
      <dgm:spPr/>
      <dgm:t>
        <a:bodyPr/>
        <a:lstStyle/>
        <a:p>
          <a:endParaRPr lang="en-US"/>
        </a:p>
      </dgm:t>
    </dgm:pt>
    <dgm:pt modelId="{78603427-E203-45AD-9A3E-C174CA799C26}">
      <dgm:prSet phldrT="[Text]"/>
      <dgm:spPr/>
      <dgm:t>
        <a:bodyPr/>
        <a:lstStyle/>
        <a:p>
          <a:r>
            <a:rPr lang="en-US" dirty="0" smtClean="0"/>
            <a:t>Automation</a:t>
          </a:r>
          <a:endParaRPr lang="en-US" dirty="0"/>
        </a:p>
      </dgm:t>
    </dgm:pt>
    <dgm:pt modelId="{2AAADC8F-2E3B-46A3-ACAA-38A048B189C5}" type="parTrans" cxnId="{CC129816-6BF9-4FB5-9EE8-464429E21326}">
      <dgm:prSet/>
      <dgm:spPr/>
      <dgm:t>
        <a:bodyPr/>
        <a:lstStyle/>
        <a:p>
          <a:endParaRPr lang="en-US"/>
        </a:p>
      </dgm:t>
    </dgm:pt>
    <dgm:pt modelId="{4A5B745F-59DF-4BFE-B643-6ACB8FF884A1}" type="sibTrans" cxnId="{CC129816-6BF9-4FB5-9EE8-464429E21326}">
      <dgm:prSet/>
      <dgm:spPr/>
      <dgm:t>
        <a:bodyPr/>
        <a:lstStyle/>
        <a:p>
          <a:endParaRPr lang="en-US"/>
        </a:p>
      </dgm:t>
    </dgm:pt>
    <dgm:pt modelId="{ABFA224D-3AE8-42BF-A2AD-75449606C0BE}">
      <dgm:prSet phldrT="[Text]"/>
      <dgm:spPr/>
      <dgm:t>
        <a:bodyPr/>
        <a:lstStyle/>
        <a:p>
          <a:r>
            <a:rPr lang="en-US" dirty="0" smtClean="0"/>
            <a:t>Project Templates</a:t>
          </a:r>
          <a:endParaRPr lang="en-US" dirty="0"/>
        </a:p>
      </dgm:t>
    </dgm:pt>
    <dgm:pt modelId="{384B6FCB-A956-4ADC-87E2-4E1CE314F23F}" type="parTrans" cxnId="{1A73FEBB-E636-4064-A9B5-BD10BA1FB100}">
      <dgm:prSet/>
      <dgm:spPr/>
      <dgm:t>
        <a:bodyPr/>
        <a:lstStyle/>
        <a:p>
          <a:endParaRPr lang="en-US"/>
        </a:p>
      </dgm:t>
    </dgm:pt>
    <dgm:pt modelId="{8981C660-A2D3-47A7-9692-0949A696E011}" type="sibTrans" cxnId="{1A73FEBB-E636-4064-A9B5-BD10BA1FB100}">
      <dgm:prSet/>
      <dgm:spPr/>
      <dgm:t>
        <a:bodyPr/>
        <a:lstStyle/>
        <a:p>
          <a:endParaRPr lang="en-US"/>
        </a:p>
      </dgm:t>
    </dgm:pt>
    <dgm:pt modelId="{C401BF7D-7EDE-43BE-A709-CD74904B965F}">
      <dgm:prSet phldrT="[Text]"/>
      <dgm:spPr/>
      <dgm:t>
        <a:bodyPr/>
        <a:lstStyle/>
        <a:p>
          <a:r>
            <a:rPr lang="en-US" dirty="0" smtClean="0"/>
            <a:t>Enhanced Command Line Interface</a:t>
          </a:r>
          <a:endParaRPr lang="en-US" dirty="0"/>
        </a:p>
      </dgm:t>
    </dgm:pt>
    <dgm:pt modelId="{73D9BBC1-5BB9-4E6D-B650-B215C3BAE506}" type="parTrans" cxnId="{BAB30E88-041A-4F66-AEE3-7B2886ADCE1B}">
      <dgm:prSet/>
      <dgm:spPr/>
    </dgm:pt>
    <dgm:pt modelId="{71D34C03-3E07-4642-B598-98B9E0A45587}" type="sibTrans" cxnId="{BAB30E88-041A-4F66-AEE3-7B2886ADCE1B}">
      <dgm:prSet/>
      <dgm:spPr/>
    </dgm:pt>
    <dgm:pt modelId="{FDCF7FC0-2614-4F78-A348-83779653A730}" type="pres">
      <dgm:prSet presAssocID="{DE758052-3924-4D29-870C-C821ADAE7B08}" presName="Name0" presStyleCnt="0">
        <dgm:presLayoutVars>
          <dgm:dir/>
          <dgm:animLvl val="lvl"/>
          <dgm:resizeHandles val="exact"/>
        </dgm:presLayoutVars>
      </dgm:prSet>
      <dgm:spPr/>
      <dgm:t>
        <a:bodyPr/>
        <a:lstStyle/>
        <a:p>
          <a:endParaRPr lang="en-US"/>
        </a:p>
      </dgm:t>
    </dgm:pt>
    <dgm:pt modelId="{A92604DA-1372-4275-A4AA-9E53BC517B40}" type="pres">
      <dgm:prSet presAssocID="{C810563E-576D-4E2C-82D3-6D0218CB6497}" presName="linNode" presStyleCnt="0"/>
      <dgm:spPr/>
    </dgm:pt>
    <dgm:pt modelId="{5F6EFECB-E76A-464F-A5CD-C3073869D091}" type="pres">
      <dgm:prSet presAssocID="{C810563E-576D-4E2C-82D3-6D0218CB6497}" presName="parentText" presStyleLbl="node1" presStyleIdx="0" presStyleCnt="4">
        <dgm:presLayoutVars>
          <dgm:chMax val="1"/>
          <dgm:bulletEnabled val="1"/>
        </dgm:presLayoutVars>
      </dgm:prSet>
      <dgm:spPr/>
      <dgm:t>
        <a:bodyPr/>
        <a:lstStyle/>
        <a:p>
          <a:endParaRPr lang="en-US"/>
        </a:p>
      </dgm:t>
    </dgm:pt>
    <dgm:pt modelId="{077F90BB-7DF9-40FF-955A-827FBD179E18}" type="pres">
      <dgm:prSet presAssocID="{C810563E-576D-4E2C-82D3-6D0218CB6497}" presName="descendantText" presStyleLbl="alignAccFollowNode1" presStyleIdx="0" presStyleCnt="4">
        <dgm:presLayoutVars>
          <dgm:bulletEnabled val="1"/>
        </dgm:presLayoutVars>
      </dgm:prSet>
      <dgm:spPr/>
      <dgm:t>
        <a:bodyPr/>
        <a:lstStyle/>
        <a:p>
          <a:endParaRPr lang="en-US"/>
        </a:p>
      </dgm:t>
    </dgm:pt>
    <dgm:pt modelId="{B928CDBF-9A0D-44BF-BB5B-06FA6B12576B}" type="pres">
      <dgm:prSet presAssocID="{93E2D4C6-D1FE-40D8-A6F9-9D67FC9829FB}" presName="sp" presStyleCnt="0"/>
      <dgm:spPr/>
    </dgm:pt>
    <dgm:pt modelId="{4DD5B0D1-8B49-42D9-B6D1-D7C3DC6E5D7A}" type="pres">
      <dgm:prSet presAssocID="{0CF68051-1322-403F-8F92-36DF904F4A3B}" presName="linNode" presStyleCnt="0"/>
      <dgm:spPr/>
    </dgm:pt>
    <dgm:pt modelId="{6952D881-43AD-46B5-9A3C-9C80C696A146}" type="pres">
      <dgm:prSet presAssocID="{0CF68051-1322-403F-8F92-36DF904F4A3B}" presName="parentText" presStyleLbl="node1" presStyleIdx="1" presStyleCnt="4">
        <dgm:presLayoutVars>
          <dgm:chMax val="1"/>
          <dgm:bulletEnabled val="1"/>
        </dgm:presLayoutVars>
      </dgm:prSet>
      <dgm:spPr/>
      <dgm:t>
        <a:bodyPr/>
        <a:lstStyle/>
        <a:p>
          <a:endParaRPr lang="en-US"/>
        </a:p>
      </dgm:t>
    </dgm:pt>
    <dgm:pt modelId="{C24469E6-33D3-42A2-950C-ADEF529C5E38}" type="pres">
      <dgm:prSet presAssocID="{0CF68051-1322-403F-8F92-36DF904F4A3B}" presName="descendantText" presStyleLbl="alignAccFollowNode1" presStyleIdx="1" presStyleCnt="4">
        <dgm:presLayoutVars>
          <dgm:bulletEnabled val="1"/>
        </dgm:presLayoutVars>
      </dgm:prSet>
      <dgm:spPr/>
      <dgm:t>
        <a:bodyPr/>
        <a:lstStyle/>
        <a:p>
          <a:endParaRPr lang="en-US"/>
        </a:p>
      </dgm:t>
    </dgm:pt>
    <dgm:pt modelId="{4F07DC75-0C2C-4988-B1FD-ABE53E262B98}" type="pres">
      <dgm:prSet presAssocID="{470B05A3-B7C6-4F05-98F5-10758B1CC4BF}" presName="sp" presStyleCnt="0"/>
      <dgm:spPr/>
    </dgm:pt>
    <dgm:pt modelId="{058637C4-3153-43B6-BB68-0FACD22A71F4}" type="pres">
      <dgm:prSet presAssocID="{5ED4ED4B-2BC8-4DD2-A2E3-BBDCC44F9987}" presName="linNode" presStyleCnt="0"/>
      <dgm:spPr/>
    </dgm:pt>
    <dgm:pt modelId="{FD29D178-3135-4D48-BF94-32F10A0A2628}" type="pres">
      <dgm:prSet presAssocID="{5ED4ED4B-2BC8-4DD2-A2E3-BBDCC44F9987}" presName="parentText" presStyleLbl="node1" presStyleIdx="2" presStyleCnt="4">
        <dgm:presLayoutVars>
          <dgm:chMax val="1"/>
          <dgm:bulletEnabled val="1"/>
        </dgm:presLayoutVars>
      </dgm:prSet>
      <dgm:spPr/>
      <dgm:t>
        <a:bodyPr/>
        <a:lstStyle/>
        <a:p>
          <a:endParaRPr lang="en-US"/>
        </a:p>
      </dgm:t>
    </dgm:pt>
    <dgm:pt modelId="{7DF0F1FC-C3FC-482A-AD47-000584B30B45}" type="pres">
      <dgm:prSet presAssocID="{5ED4ED4B-2BC8-4DD2-A2E3-BBDCC44F9987}" presName="descendantText" presStyleLbl="alignAccFollowNode1" presStyleIdx="2" presStyleCnt="4">
        <dgm:presLayoutVars>
          <dgm:bulletEnabled val="1"/>
        </dgm:presLayoutVars>
      </dgm:prSet>
      <dgm:spPr/>
      <dgm:t>
        <a:bodyPr/>
        <a:lstStyle/>
        <a:p>
          <a:endParaRPr lang="en-US"/>
        </a:p>
      </dgm:t>
    </dgm:pt>
    <dgm:pt modelId="{E9EEFE8C-7DA0-44DE-87AB-C424D5C67BF7}" type="pres">
      <dgm:prSet presAssocID="{FB7C0F15-2372-467B-894B-84C6517A3ABD}" presName="sp" presStyleCnt="0"/>
      <dgm:spPr/>
    </dgm:pt>
    <dgm:pt modelId="{57A51234-28BA-4D0C-8513-951C294DB56A}" type="pres">
      <dgm:prSet presAssocID="{78603427-E203-45AD-9A3E-C174CA799C26}" presName="linNode" presStyleCnt="0"/>
      <dgm:spPr/>
    </dgm:pt>
    <dgm:pt modelId="{A7394D25-96BC-4D7A-AFB2-049D37D3BA18}" type="pres">
      <dgm:prSet presAssocID="{78603427-E203-45AD-9A3E-C174CA799C26}" presName="parentText" presStyleLbl="node1" presStyleIdx="3" presStyleCnt="4">
        <dgm:presLayoutVars>
          <dgm:chMax val="1"/>
          <dgm:bulletEnabled val="1"/>
        </dgm:presLayoutVars>
      </dgm:prSet>
      <dgm:spPr/>
      <dgm:t>
        <a:bodyPr/>
        <a:lstStyle/>
        <a:p>
          <a:endParaRPr lang="en-US"/>
        </a:p>
      </dgm:t>
    </dgm:pt>
    <dgm:pt modelId="{03BA5139-6FB9-4299-B867-D885C850D117}" type="pres">
      <dgm:prSet presAssocID="{78603427-E203-45AD-9A3E-C174CA799C26}" presName="descendantText" presStyleLbl="alignAccFollowNode1" presStyleIdx="3" presStyleCnt="4">
        <dgm:presLayoutVars>
          <dgm:bulletEnabled val="1"/>
        </dgm:presLayoutVars>
      </dgm:prSet>
      <dgm:spPr/>
      <dgm:t>
        <a:bodyPr/>
        <a:lstStyle/>
        <a:p>
          <a:endParaRPr lang="en-US"/>
        </a:p>
      </dgm:t>
    </dgm:pt>
  </dgm:ptLst>
  <dgm:cxnLst>
    <dgm:cxn modelId="{F0ACB129-F48F-493D-9F72-36EE85DEC9F7}" type="presOf" srcId="{0CF68051-1322-403F-8F92-36DF904F4A3B}" destId="{6952D881-43AD-46B5-9A3C-9C80C696A146}" srcOrd="0" destOrd="0" presId="urn:microsoft.com/office/officeart/2005/8/layout/vList5"/>
    <dgm:cxn modelId="{ADFFEDC5-53FB-4ACF-AAA8-E86543FDF984}" type="presOf" srcId="{ABFA224D-3AE8-42BF-A2AD-75449606C0BE}" destId="{03BA5139-6FB9-4299-B867-D885C850D117}" srcOrd="0" destOrd="0" presId="urn:microsoft.com/office/officeart/2005/8/layout/vList5"/>
    <dgm:cxn modelId="{8CD316C4-1634-44DE-B989-DAA2F5DC0715}" type="presOf" srcId="{4023FEF2-AC96-4ACE-89DC-C17D574E80F4}" destId="{7DF0F1FC-C3FC-482A-AD47-000584B30B45}" srcOrd="0" destOrd="1" presId="urn:microsoft.com/office/officeart/2005/8/layout/vList5"/>
    <dgm:cxn modelId="{CC129816-6BF9-4FB5-9EE8-464429E21326}" srcId="{DE758052-3924-4D29-870C-C821ADAE7B08}" destId="{78603427-E203-45AD-9A3E-C174CA799C26}" srcOrd="3" destOrd="0" parTransId="{2AAADC8F-2E3B-46A3-ACAA-38A048B189C5}" sibTransId="{4A5B745F-59DF-4BFE-B643-6ACB8FF884A1}"/>
    <dgm:cxn modelId="{0E73DBE4-450B-4D4B-AA5A-25FABA650382}" type="presOf" srcId="{5ED4ED4B-2BC8-4DD2-A2E3-BBDCC44F9987}" destId="{FD29D178-3135-4D48-BF94-32F10A0A2628}" srcOrd="0" destOrd="0" presId="urn:microsoft.com/office/officeart/2005/8/layout/vList5"/>
    <dgm:cxn modelId="{AD998FA5-0A93-46F3-B924-4D5AE24C203B}" type="presOf" srcId="{79C58C31-44A2-454B-A301-B12B652E654E}" destId="{7DF0F1FC-C3FC-482A-AD47-000584B30B45}" srcOrd="0" destOrd="0" presId="urn:microsoft.com/office/officeart/2005/8/layout/vList5"/>
    <dgm:cxn modelId="{4872E824-F881-4969-96F5-9B30B13A48D9}" type="presOf" srcId="{78603427-E203-45AD-9A3E-C174CA799C26}" destId="{A7394D25-96BC-4D7A-AFB2-049D37D3BA18}" srcOrd="0" destOrd="0" presId="urn:microsoft.com/office/officeart/2005/8/layout/vList5"/>
    <dgm:cxn modelId="{7E9BB26E-81F2-4ED3-80ED-C5F88076CB8C}" type="presOf" srcId="{C810563E-576D-4E2C-82D3-6D0218CB6497}" destId="{5F6EFECB-E76A-464F-A5CD-C3073869D091}" srcOrd="0" destOrd="0" presId="urn:microsoft.com/office/officeart/2005/8/layout/vList5"/>
    <dgm:cxn modelId="{EA7D8B72-8487-473F-9B57-DD2091AF7FB6}" type="presOf" srcId="{71297BA0-8F58-477B-B803-EFCC1EF2D6F3}" destId="{C24469E6-33D3-42A2-950C-ADEF529C5E38}" srcOrd="0" destOrd="1" presId="urn:microsoft.com/office/officeart/2005/8/layout/vList5"/>
    <dgm:cxn modelId="{F7F841B4-C966-485B-ACF3-E8ABA81B8D14}" srcId="{5ED4ED4B-2BC8-4DD2-A2E3-BBDCC44F9987}" destId="{4023FEF2-AC96-4ACE-89DC-C17D574E80F4}" srcOrd="1" destOrd="0" parTransId="{DF51A290-F396-4E91-81C5-D7DD14FD99DD}" sibTransId="{FE9AF850-8203-4626-BE51-583419721636}"/>
    <dgm:cxn modelId="{15FBAACE-7F0B-4E12-815D-E17687B56EDB}" srcId="{DE758052-3924-4D29-870C-C821ADAE7B08}" destId="{5ED4ED4B-2BC8-4DD2-A2E3-BBDCC44F9987}" srcOrd="2" destOrd="0" parTransId="{83BC8B74-FE2F-438F-9782-11F5FEB50B99}" sibTransId="{FB7C0F15-2372-467B-894B-84C6517A3ABD}"/>
    <dgm:cxn modelId="{6FA089ED-6F7C-45DC-9784-320D954400CC}" type="presOf" srcId="{CC7D2CF3-96C4-4628-BA68-11ACA299D804}" destId="{077F90BB-7DF9-40FF-955A-827FBD179E18}" srcOrd="0" destOrd="0" presId="urn:microsoft.com/office/officeart/2005/8/layout/vList5"/>
    <dgm:cxn modelId="{1A73FEBB-E636-4064-A9B5-BD10BA1FB100}" srcId="{78603427-E203-45AD-9A3E-C174CA799C26}" destId="{ABFA224D-3AE8-42BF-A2AD-75449606C0BE}" srcOrd="0" destOrd="0" parTransId="{384B6FCB-A956-4ADC-87E2-4E1CE314F23F}" sibTransId="{8981C660-A2D3-47A7-9692-0949A696E011}"/>
    <dgm:cxn modelId="{61507F53-1CB5-410D-BF93-1FDDD4924452}" srcId="{DE758052-3924-4D29-870C-C821ADAE7B08}" destId="{C810563E-576D-4E2C-82D3-6D0218CB6497}" srcOrd="0" destOrd="0" parTransId="{32D22BBB-CF1F-4FF7-929B-9E7B30A9EC0E}" sibTransId="{93E2D4C6-D1FE-40D8-A6F9-9D67FC9829FB}"/>
    <dgm:cxn modelId="{6121E631-32BE-48F0-BBA3-8BC81942BAB6}" srcId="{0CF68051-1322-403F-8F92-36DF904F4A3B}" destId="{71297BA0-8F58-477B-B803-EFCC1EF2D6F3}" srcOrd="1" destOrd="0" parTransId="{0B846344-888B-4CF7-92E2-1B43AF40DD09}" sibTransId="{4983FA1A-B34B-4CDB-9E44-FAE67BFD7315}"/>
    <dgm:cxn modelId="{13745EF2-41B2-41FE-B1D3-A0DF6C2EECB3}" srcId="{DE758052-3924-4D29-870C-C821ADAE7B08}" destId="{0CF68051-1322-403F-8F92-36DF904F4A3B}" srcOrd="1" destOrd="0" parTransId="{277B886A-DB30-4069-BFB4-B63C8EEE88FD}" sibTransId="{470B05A3-B7C6-4F05-98F5-10758B1CC4BF}"/>
    <dgm:cxn modelId="{BAB30E88-041A-4F66-AEE3-7B2886ADCE1B}" srcId="{78603427-E203-45AD-9A3E-C174CA799C26}" destId="{C401BF7D-7EDE-43BE-A709-CD74904B965F}" srcOrd="1" destOrd="0" parTransId="{73D9BBC1-5BB9-4E6D-B650-B215C3BAE506}" sibTransId="{71D34C03-3E07-4642-B598-98B9E0A45587}"/>
    <dgm:cxn modelId="{58F5F5C4-C5C1-4B1F-BBCF-652F5B4FCB45}" type="presOf" srcId="{0826EEBE-FD51-4167-97AB-E7D2CA9FC2B5}" destId="{077F90BB-7DF9-40FF-955A-827FBD179E18}" srcOrd="0" destOrd="1" presId="urn:microsoft.com/office/officeart/2005/8/layout/vList5"/>
    <dgm:cxn modelId="{A2D6FC45-1B79-44EF-BE79-7C8114BE201B}" type="presOf" srcId="{6A50FCFC-39E5-485D-B73F-88807C59F8DE}" destId="{C24469E6-33D3-42A2-950C-ADEF529C5E38}" srcOrd="0" destOrd="0" presId="urn:microsoft.com/office/officeart/2005/8/layout/vList5"/>
    <dgm:cxn modelId="{8C8D8D5D-2BA8-453A-86B7-D8D852634BB2}" type="presOf" srcId="{DE758052-3924-4D29-870C-C821ADAE7B08}" destId="{FDCF7FC0-2614-4F78-A348-83779653A730}" srcOrd="0" destOrd="0" presId="urn:microsoft.com/office/officeart/2005/8/layout/vList5"/>
    <dgm:cxn modelId="{FC9B2E3B-AEE7-48E9-885E-4860E5C1D2FD}" srcId="{C810563E-576D-4E2C-82D3-6D0218CB6497}" destId="{CC7D2CF3-96C4-4628-BA68-11ACA299D804}" srcOrd="0" destOrd="0" parTransId="{849E5406-4604-4782-88C0-D01109768F23}" sibTransId="{46DE4D06-1848-48EE-BC6D-621DBEE45377}"/>
    <dgm:cxn modelId="{B5D82F19-6473-4693-ABA4-73CA5D1E63FE}" srcId="{5ED4ED4B-2BC8-4DD2-A2E3-BBDCC44F9987}" destId="{79C58C31-44A2-454B-A301-B12B652E654E}" srcOrd="0" destOrd="0" parTransId="{CBBBD33A-4CE6-4467-8114-BD2580639745}" sibTransId="{FDDBA45D-9FB8-42A3-91EF-63E97E734367}"/>
    <dgm:cxn modelId="{CA9E9FDC-B2AC-49AD-A485-C5AAA3DBEA03}" srcId="{0CF68051-1322-403F-8F92-36DF904F4A3B}" destId="{6A50FCFC-39E5-485D-B73F-88807C59F8DE}" srcOrd="0" destOrd="0" parTransId="{3C0185A7-D1BC-4BF1-B9B6-59E2ED518CBB}" sibTransId="{B48DBFA9-FD43-45AA-80DE-E13FDE250620}"/>
    <dgm:cxn modelId="{1375D797-7380-407A-82CC-2394FFE5CECE}" type="presOf" srcId="{C401BF7D-7EDE-43BE-A709-CD74904B965F}" destId="{03BA5139-6FB9-4299-B867-D885C850D117}" srcOrd="0" destOrd="1" presId="urn:microsoft.com/office/officeart/2005/8/layout/vList5"/>
    <dgm:cxn modelId="{11E54A0A-80EF-4E32-90AF-D65BBA0FB70A}" srcId="{C810563E-576D-4E2C-82D3-6D0218CB6497}" destId="{0826EEBE-FD51-4167-97AB-E7D2CA9FC2B5}" srcOrd="1" destOrd="0" parTransId="{0B09464F-47C3-47CD-9022-A790DDC78F30}" sibTransId="{2ADA3879-882A-409C-8AF1-BE9F28498399}"/>
    <dgm:cxn modelId="{2CAC4735-F775-427C-A665-6A069348DE3B}" type="presParOf" srcId="{FDCF7FC0-2614-4F78-A348-83779653A730}" destId="{A92604DA-1372-4275-A4AA-9E53BC517B40}" srcOrd="0" destOrd="0" presId="urn:microsoft.com/office/officeart/2005/8/layout/vList5"/>
    <dgm:cxn modelId="{AFE54AA9-90DE-49EC-B1F2-8B40F2BDC3E4}" type="presParOf" srcId="{A92604DA-1372-4275-A4AA-9E53BC517B40}" destId="{5F6EFECB-E76A-464F-A5CD-C3073869D091}" srcOrd="0" destOrd="0" presId="urn:microsoft.com/office/officeart/2005/8/layout/vList5"/>
    <dgm:cxn modelId="{8FAB7F32-1483-46BC-8A3E-397AE46B4936}" type="presParOf" srcId="{A92604DA-1372-4275-A4AA-9E53BC517B40}" destId="{077F90BB-7DF9-40FF-955A-827FBD179E18}" srcOrd="1" destOrd="0" presId="urn:microsoft.com/office/officeart/2005/8/layout/vList5"/>
    <dgm:cxn modelId="{4B286F93-B413-4CA8-98E1-A1858FA581FF}" type="presParOf" srcId="{FDCF7FC0-2614-4F78-A348-83779653A730}" destId="{B928CDBF-9A0D-44BF-BB5B-06FA6B12576B}" srcOrd="1" destOrd="0" presId="urn:microsoft.com/office/officeart/2005/8/layout/vList5"/>
    <dgm:cxn modelId="{6C5126FD-E03F-4078-8C57-949B7BFB6419}" type="presParOf" srcId="{FDCF7FC0-2614-4F78-A348-83779653A730}" destId="{4DD5B0D1-8B49-42D9-B6D1-D7C3DC6E5D7A}" srcOrd="2" destOrd="0" presId="urn:microsoft.com/office/officeart/2005/8/layout/vList5"/>
    <dgm:cxn modelId="{2222210C-6B57-4B3E-B97E-B3045760B265}" type="presParOf" srcId="{4DD5B0D1-8B49-42D9-B6D1-D7C3DC6E5D7A}" destId="{6952D881-43AD-46B5-9A3C-9C80C696A146}" srcOrd="0" destOrd="0" presId="urn:microsoft.com/office/officeart/2005/8/layout/vList5"/>
    <dgm:cxn modelId="{37223F5F-96BF-459E-9383-0E5647F5EABB}" type="presParOf" srcId="{4DD5B0D1-8B49-42D9-B6D1-D7C3DC6E5D7A}" destId="{C24469E6-33D3-42A2-950C-ADEF529C5E38}" srcOrd="1" destOrd="0" presId="urn:microsoft.com/office/officeart/2005/8/layout/vList5"/>
    <dgm:cxn modelId="{CF9B4ABB-FA2F-4A80-B139-57EE53461300}" type="presParOf" srcId="{FDCF7FC0-2614-4F78-A348-83779653A730}" destId="{4F07DC75-0C2C-4988-B1FD-ABE53E262B98}" srcOrd="3" destOrd="0" presId="urn:microsoft.com/office/officeart/2005/8/layout/vList5"/>
    <dgm:cxn modelId="{92CFE4B0-E4A8-4DE8-A06B-B76162BC5172}" type="presParOf" srcId="{FDCF7FC0-2614-4F78-A348-83779653A730}" destId="{058637C4-3153-43B6-BB68-0FACD22A71F4}" srcOrd="4" destOrd="0" presId="urn:microsoft.com/office/officeart/2005/8/layout/vList5"/>
    <dgm:cxn modelId="{6047DBFC-2D4F-4E05-9CD8-5500E49C9D14}" type="presParOf" srcId="{058637C4-3153-43B6-BB68-0FACD22A71F4}" destId="{FD29D178-3135-4D48-BF94-32F10A0A2628}" srcOrd="0" destOrd="0" presId="urn:microsoft.com/office/officeart/2005/8/layout/vList5"/>
    <dgm:cxn modelId="{22670FDC-82EA-40E1-A8DC-0E16891B7E56}" type="presParOf" srcId="{058637C4-3153-43B6-BB68-0FACD22A71F4}" destId="{7DF0F1FC-C3FC-482A-AD47-000584B30B45}" srcOrd="1" destOrd="0" presId="urn:microsoft.com/office/officeart/2005/8/layout/vList5"/>
    <dgm:cxn modelId="{71A10A9C-C135-47D0-A095-F39E9E1A13AC}" type="presParOf" srcId="{FDCF7FC0-2614-4F78-A348-83779653A730}" destId="{E9EEFE8C-7DA0-44DE-87AB-C424D5C67BF7}" srcOrd="5" destOrd="0" presId="urn:microsoft.com/office/officeart/2005/8/layout/vList5"/>
    <dgm:cxn modelId="{8629B073-381F-404D-A8D0-10866DA7D510}" type="presParOf" srcId="{FDCF7FC0-2614-4F78-A348-83779653A730}" destId="{57A51234-28BA-4D0C-8513-951C294DB56A}" srcOrd="6" destOrd="0" presId="urn:microsoft.com/office/officeart/2005/8/layout/vList5"/>
    <dgm:cxn modelId="{AD20E02D-C20F-47F6-BA2E-768522F7B037}" type="presParOf" srcId="{57A51234-28BA-4D0C-8513-951C294DB56A}" destId="{A7394D25-96BC-4D7A-AFB2-049D37D3BA18}" srcOrd="0" destOrd="0" presId="urn:microsoft.com/office/officeart/2005/8/layout/vList5"/>
    <dgm:cxn modelId="{6C334D14-F4A7-4019-93CD-B5E520704E1F}" type="presParOf" srcId="{57A51234-28BA-4D0C-8513-951C294DB56A}" destId="{03BA5139-6FB9-4299-B867-D885C850D11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758052-3924-4D29-870C-C821ADAE7B08}"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US"/>
        </a:p>
      </dgm:t>
    </dgm:pt>
    <dgm:pt modelId="{C810563E-576D-4E2C-82D3-6D0218CB6497}">
      <dgm:prSet phldrT="[Text]"/>
      <dgm:spPr/>
      <dgm:t>
        <a:bodyPr/>
        <a:lstStyle/>
        <a:p>
          <a:r>
            <a:rPr lang="en-US" dirty="0" smtClean="0"/>
            <a:t>Diagnostics</a:t>
          </a:r>
          <a:endParaRPr lang="en-US" dirty="0"/>
        </a:p>
      </dgm:t>
    </dgm:pt>
    <dgm:pt modelId="{32D22BBB-CF1F-4FF7-929B-9E7B30A9EC0E}" type="parTrans" cxnId="{61507F53-1CB5-410D-BF93-1FDDD4924452}">
      <dgm:prSet/>
      <dgm:spPr/>
      <dgm:t>
        <a:bodyPr/>
        <a:lstStyle/>
        <a:p>
          <a:endParaRPr lang="en-US"/>
        </a:p>
      </dgm:t>
    </dgm:pt>
    <dgm:pt modelId="{93E2D4C6-D1FE-40D8-A6F9-9D67FC9829FB}" type="sibTrans" cxnId="{61507F53-1CB5-410D-BF93-1FDDD4924452}">
      <dgm:prSet/>
      <dgm:spPr/>
      <dgm:t>
        <a:bodyPr/>
        <a:lstStyle/>
        <a:p>
          <a:endParaRPr lang="en-US"/>
        </a:p>
      </dgm:t>
    </dgm:pt>
    <dgm:pt modelId="{CC7D2CF3-96C4-4628-BA68-11ACA299D804}">
      <dgm:prSet phldrT="[Text]"/>
      <dgm:spPr/>
      <dgm:t>
        <a:bodyPr/>
        <a:lstStyle/>
        <a:p>
          <a:r>
            <a:rPr lang="en-US" dirty="0" smtClean="0"/>
            <a:t>Diagnostic report helps detect and avoid issues</a:t>
          </a:r>
          <a:endParaRPr lang="en-US" dirty="0"/>
        </a:p>
      </dgm:t>
    </dgm:pt>
    <dgm:pt modelId="{849E5406-4604-4782-88C0-D01109768F23}" type="parTrans" cxnId="{FC9B2E3B-AEE7-48E9-885E-4860E5C1D2FD}">
      <dgm:prSet/>
      <dgm:spPr/>
      <dgm:t>
        <a:bodyPr/>
        <a:lstStyle/>
        <a:p>
          <a:endParaRPr lang="en-US"/>
        </a:p>
      </dgm:t>
    </dgm:pt>
    <dgm:pt modelId="{46DE4D06-1848-48EE-BC6D-621DBEE45377}" type="sibTrans" cxnId="{FC9B2E3B-AEE7-48E9-885E-4860E5C1D2FD}">
      <dgm:prSet/>
      <dgm:spPr/>
      <dgm:t>
        <a:bodyPr/>
        <a:lstStyle/>
        <a:p>
          <a:endParaRPr lang="en-US"/>
        </a:p>
      </dgm:t>
    </dgm:pt>
    <dgm:pt modelId="{0CF68051-1322-403F-8F92-36DF904F4A3B}">
      <dgm:prSet phldrT="[Text]"/>
      <dgm:spPr/>
      <dgm:t>
        <a:bodyPr/>
        <a:lstStyle/>
        <a:p>
          <a:r>
            <a:rPr lang="en-US" dirty="0" smtClean="0"/>
            <a:t>Ease of use</a:t>
          </a:r>
          <a:endParaRPr lang="en-US" dirty="0"/>
        </a:p>
      </dgm:t>
    </dgm:pt>
    <dgm:pt modelId="{277B886A-DB30-4069-BFB4-B63C8EEE88FD}" type="parTrans" cxnId="{13745EF2-41B2-41FE-B1D3-A0DF6C2EECB3}">
      <dgm:prSet/>
      <dgm:spPr/>
      <dgm:t>
        <a:bodyPr/>
        <a:lstStyle/>
        <a:p>
          <a:endParaRPr lang="en-US"/>
        </a:p>
      </dgm:t>
    </dgm:pt>
    <dgm:pt modelId="{470B05A3-B7C6-4F05-98F5-10758B1CC4BF}" type="sibTrans" cxnId="{13745EF2-41B2-41FE-B1D3-A0DF6C2EECB3}">
      <dgm:prSet/>
      <dgm:spPr/>
      <dgm:t>
        <a:bodyPr/>
        <a:lstStyle/>
        <a:p>
          <a:endParaRPr lang="en-US"/>
        </a:p>
      </dgm:t>
    </dgm:pt>
    <dgm:pt modelId="{6A50FCFC-39E5-485D-B73F-88807C59F8DE}">
      <dgm:prSet phldrT="[Text]"/>
      <dgm:spPr/>
      <dgm:t>
        <a:bodyPr/>
        <a:lstStyle/>
        <a:p>
          <a:r>
            <a:rPr lang="en-US" dirty="0" smtClean="0"/>
            <a:t>Improved workflows make mistakes less likely</a:t>
          </a:r>
          <a:endParaRPr lang="en-US" dirty="0"/>
        </a:p>
      </dgm:t>
    </dgm:pt>
    <dgm:pt modelId="{3C0185A7-D1BC-4BF1-B9B6-59E2ED518CBB}" type="parTrans" cxnId="{CA9E9FDC-B2AC-49AD-A485-C5AAA3DBEA03}">
      <dgm:prSet/>
      <dgm:spPr/>
      <dgm:t>
        <a:bodyPr/>
        <a:lstStyle/>
        <a:p>
          <a:endParaRPr lang="en-US"/>
        </a:p>
      </dgm:t>
    </dgm:pt>
    <dgm:pt modelId="{B48DBFA9-FD43-45AA-80DE-E13FDE250620}" type="sibTrans" cxnId="{CA9E9FDC-B2AC-49AD-A485-C5AAA3DBEA03}">
      <dgm:prSet/>
      <dgm:spPr/>
      <dgm:t>
        <a:bodyPr/>
        <a:lstStyle/>
        <a:p>
          <a:endParaRPr lang="en-US"/>
        </a:p>
      </dgm:t>
    </dgm:pt>
    <dgm:pt modelId="{5ED4ED4B-2BC8-4DD2-A2E3-BBDCC44F9987}">
      <dgm:prSet phldrT="[Text]"/>
      <dgm:spPr/>
      <dgm:t>
        <a:bodyPr/>
        <a:lstStyle/>
        <a:p>
          <a:r>
            <a:rPr lang="en-US" dirty="0" smtClean="0"/>
            <a:t>Predictability</a:t>
          </a:r>
          <a:endParaRPr lang="en-US" dirty="0"/>
        </a:p>
      </dgm:t>
    </dgm:pt>
    <dgm:pt modelId="{83BC8B74-FE2F-438F-9782-11F5FEB50B99}" type="parTrans" cxnId="{15FBAACE-7F0B-4E12-815D-E17687B56EDB}">
      <dgm:prSet/>
      <dgm:spPr/>
      <dgm:t>
        <a:bodyPr/>
        <a:lstStyle/>
        <a:p>
          <a:endParaRPr lang="en-US"/>
        </a:p>
      </dgm:t>
    </dgm:pt>
    <dgm:pt modelId="{FB7C0F15-2372-467B-894B-84C6517A3ABD}" type="sibTrans" cxnId="{15FBAACE-7F0B-4E12-815D-E17687B56EDB}">
      <dgm:prSet/>
      <dgm:spPr/>
      <dgm:t>
        <a:bodyPr/>
        <a:lstStyle/>
        <a:p>
          <a:endParaRPr lang="en-US"/>
        </a:p>
      </dgm:t>
    </dgm:pt>
    <dgm:pt modelId="{79C58C31-44A2-454B-A301-B12B652E654E}">
      <dgm:prSet phldrT="[Text]"/>
      <dgm:spPr/>
      <dgm:t>
        <a:bodyPr/>
        <a:lstStyle/>
        <a:p>
          <a:r>
            <a:rPr lang="en-US" dirty="0" smtClean="0"/>
            <a:t>Package Accelerators produce reliable packages</a:t>
          </a:r>
          <a:endParaRPr lang="en-US" dirty="0"/>
        </a:p>
      </dgm:t>
    </dgm:pt>
    <dgm:pt modelId="{CBBBD33A-4CE6-4467-8114-BD2580639745}" type="parTrans" cxnId="{B5D82F19-6473-4693-ABA4-73CA5D1E63FE}">
      <dgm:prSet/>
      <dgm:spPr/>
      <dgm:t>
        <a:bodyPr/>
        <a:lstStyle/>
        <a:p>
          <a:endParaRPr lang="en-US"/>
        </a:p>
      </dgm:t>
    </dgm:pt>
    <dgm:pt modelId="{FDDBA45D-9FB8-42A3-91EF-63E97E734367}" type="sibTrans" cxnId="{B5D82F19-6473-4693-ABA4-73CA5D1E63FE}">
      <dgm:prSet/>
      <dgm:spPr/>
      <dgm:t>
        <a:bodyPr/>
        <a:lstStyle/>
        <a:p>
          <a:endParaRPr lang="en-US"/>
        </a:p>
      </dgm:t>
    </dgm:pt>
    <dgm:pt modelId="{4023FEF2-AC96-4ACE-89DC-C17D574E80F4}">
      <dgm:prSet phldrT="[Text]"/>
      <dgm:spPr/>
      <dgm:t>
        <a:bodyPr/>
        <a:lstStyle/>
        <a:p>
          <a:r>
            <a:rPr lang="en-US" dirty="0" smtClean="0"/>
            <a:t>Best practice guidance helps avoid mistakes</a:t>
          </a:r>
          <a:endParaRPr lang="en-US" dirty="0"/>
        </a:p>
      </dgm:t>
    </dgm:pt>
    <dgm:pt modelId="{DF51A290-F396-4E91-81C5-D7DD14FD99DD}" type="parTrans" cxnId="{F7F841B4-C966-485B-ACF3-E8ABA81B8D14}">
      <dgm:prSet/>
      <dgm:spPr/>
      <dgm:t>
        <a:bodyPr/>
        <a:lstStyle/>
        <a:p>
          <a:endParaRPr lang="en-US"/>
        </a:p>
      </dgm:t>
    </dgm:pt>
    <dgm:pt modelId="{FE9AF850-8203-4626-BE51-583419721636}" type="sibTrans" cxnId="{F7F841B4-C966-485B-ACF3-E8ABA81B8D14}">
      <dgm:prSet/>
      <dgm:spPr/>
      <dgm:t>
        <a:bodyPr/>
        <a:lstStyle/>
        <a:p>
          <a:endParaRPr lang="en-US"/>
        </a:p>
      </dgm:t>
    </dgm:pt>
    <dgm:pt modelId="{78603427-E203-45AD-9A3E-C174CA799C26}">
      <dgm:prSet phldrT="[Text]"/>
      <dgm:spPr/>
      <dgm:t>
        <a:bodyPr/>
        <a:lstStyle/>
        <a:p>
          <a:r>
            <a:rPr lang="en-US" dirty="0" smtClean="0"/>
            <a:t>Automation</a:t>
          </a:r>
          <a:endParaRPr lang="en-US" dirty="0"/>
        </a:p>
      </dgm:t>
    </dgm:pt>
    <dgm:pt modelId="{2AAADC8F-2E3B-46A3-ACAA-38A048B189C5}" type="parTrans" cxnId="{CC129816-6BF9-4FB5-9EE8-464429E21326}">
      <dgm:prSet/>
      <dgm:spPr/>
      <dgm:t>
        <a:bodyPr/>
        <a:lstStyle/>
        <a:p>
          <a:endParaRPr lang="en-US"/>
        </a:p>
      </dgm:t>
    </dgm:pt>
    <dgm:pt modelId="{4A5B745F-59DF-4BFE-B643-6ACB8FF884A1}" type="sibTrans" cxnId="{CC129816-6BF9-4FB5-9EE8-464429E21326}">
      <dgm:prSet/>
      <dgm:spPr/>
      <dgm:t>
        <a:bodyPr/>
        <a:lstStyle/>
        <a:p>
          <a:endParaRPr lang="en-US"/>
        </a:p>
      </dgm:t>
    </dgm:pt>
    <dgm:pt modelId="{ABFA224D-3AE8-42BF-A2AD-75449606C0BE}">
      <dgm:prSet phldrT="[Text]"/>
      <dgm:spPr/>
      <dgm:t>
        <a:bodyPr/>
        <a:lstStyle/>
        <a:p>
          <a:r>
            <a:rPr lang="en-US" dirty="0" smtClean="0"/>
            <a:t>Templates and new CLI options allow new scenarios to be automated</a:t>
          </a:r>
          <a:endParaRPr lang="en-US" dirty="0"/>
        </a:p>
      </dgm:t>
    </dgm:pt>
    <dgm:pt modelId="{384B6FCB-A956-4ADC-87E2-4E1CE314F23F}" type="parTrans" cxnId="{1A73FEBB-E636-4064-A9B5-BD10BA1FB100}">
      <dgm:prSet/>
      <dgm:spPr/>
      <dgm:t>
        <a:bodyPr/>
        <a:lstStyle/>
        <a:p>
          <a:endParaRPr lang="en-US"/>
        </a:p>
      </dgm:t>
    </dgm:pt>
    <dgm:pt modelId="{8981C660-A2D3-47A7-9692-0949A696E011}" type="sibTrans" cxnId="{1A73FEBB-E636-4064-A9B5-BD10BA1FB100}">
      <dgm:prSet/>
      <dgm:spPr/>
      <dgm:t>
        <a:bodyPr/>
        <a:lstStyle/>
        <a:p>
          <a:endParaRPr lang="en-US"/>
        </a:p>
      </dgm:t>
    </dgm:pt>
    <dgm:pt modelId="{7B208FE2-FD70-4C57-95A5-830D1BFA9C04}">
      <dgm:prSet phldrT="[Text]"/>
      <dgm:spPr/>
      <dgm:t>
        <a:bodyPr/>
        <a:lstStyle/>
        <a:p>
          <a:r>
            <a:rPr lang="en-US" dirty="0" smtClean="0"/>
            <a:t>Package expansion tool saves time for DSC</a:t>
          </a:r>
          <a:endParaRPr lang="en-US" dirty="0"/>
        </a:p>
      </dgm:t>
    </dgm:pt>
    <dgm:pt modelId="{531FB3B1-F51D-4C5F-96F4-7E864838E093}" type="parTrans" cxnId="{45616F37-BF2D-4CF1-A9CA-4DE35C0203FC}">
      <dgm:prSet/>
      <dgm:spPr/>
      <dgm:t>
        <a:bodyPr/>
        <a:lstStyle/>
        <a:p>
          <a:endParaRPr lang="en-US"/>
        </a:p>
      </dgm:t>
    </dgm:pt>
    <dgm:pt modelId="{23F8D419-4200-43AF-89E3-C801AE6EE637}" type="sibTrans" cxnId="{45616F37-BF2D-4CF1-A9CA-4DE35C0203FC}">
      <dgm:prSet/>
      <dgm:spPr/>
      <dgm:t>
        <a:bodyPr/>
        <a:lstStyle/>
        <a:p>
          <a:endParaRPr lang="en-US"/>
        </a:p>
      </dgm:t>
    </dgm:pt>
    <dgm:pt modelId="{FDCF7FC0-2614-4F78-A348-83779653A730}" type="pres">
      <dgm:prSet presAssocID="{DE758052-3924-4D29-870C-C821ADAE7B08}" presName="Name0" presStyleCnt="0">
        <dgm:presLayoutVars>
          <dgm:dir/>
          <dgm:animLvl val="lvl"/>
          <dgm:resizeHandles val="exact"/>
        </dgm:presLayoutVars>
      </dgm:prSet>
      <dgm:spPr/>
      <dgm:t>
        <a:bodyPr/>
        <a:lstStyle/>
        <a:p>
          <a:endParaRPr lang="en-US"/>
        </a:p>
      </dgm:t>
    </dgm:pt>
    <dgm:pt modelId="{A92604DA-1372-4275-A4AA-9E53BC517B40}" type="pres">
      <dgm:prSet presAssocID="{C810563E-576D-4E2C-82D3-6D0218CB6497}" presName="linNode" presStyleCnt="0"/>
      <dgm:spPr/>
    </dgm:pt>
    <dgm:pt modelId="{5F6EFECB-E76A-464F-A5CD-C3073869D091}" type="pres">
      <dgm:prSet presAssocID="{C810563E-576D-4E2C-82D3-6D0218CB6497}" presName="parentText" presStyleLbl="node1" presStyleIdx="0" presStyleCnt="4">
        <dgm:presLayoutVars>
          <dgm:chMax val="1"/>
          <dgm:bulletEnabled val="1"/>
        </dgm:presLayoutVars>
      </dgm:prSet>
      <dgm:spPr/>
      <dgm:t>
        <a:bodyPr/>
        <a:lstStyle/>
        <a:p>
          <a:endParaRPr lang="en-US"/>
        </a:p>
      </dgm:t>
    </dgm:pt>
    <dgm:pt modelId="{077F90BB-7DF9-40FF-955A-827FBD179E18}" type="pres">
      <dgm:prSet presAssocID="{C810563E-576D-4E2C-82D3-6D0218CB6497}" presName="descendantText" presStyleLbl="alignAccFollowNode1" presStyleIdx="0" presStyleCnt="4">
        <dgm:presLayoutVars>
          <dgm:bulletEnabled val="1"/>
        </dgm:presLayoutVars>
      </dgm:prSet>
      <dgm:spPr/>
      <dgm:t>
        <a:bodyPr/>
        <a:lstStyle/>
        <a:p>
          <a:endParaRPr lang="en-US"/>
        </a:p>
      </dgm:t>
    </dgm:pt>
    <dgm:pt modelId="{B928CDBF-9A0D-44BF-BB5B-06FA6B12576B}" type="pres">
      <dgm:prSet presAssocID="{93E2D4C6-D1FE-40D8-A6F9-9D67FC9829FB}" presName="sp" presStyleCnt="0"/>
      <dgm:spPr/>
    </dgm:pt>
    <dgm:pt modelId="{4DD5B0D1-8B49-42D9-B6D1-D7C3DC6E5D7A}" type="pres">
      <dgm:prSet presAssocID="{0CF68051-1322-403F-8F92-36DF904F4A3B}" presName="linNode" presStyleCnt="0"/>
      <dgm:spPr/>
    </dgm:pt>
    <dgm:pt modelId="{6952D881-43AD-46B5-9A3C-9C80C696A146}" type="pres">
      <dgm:prSet presAssocID="{0CF68051-1322-403F-8F92-36DF904F4A3B}" presName="parentText" presStyleLbl="node1" presStyleIdx="1" presStyleCnt="4">
        <dgm:presLayoutVars>
          <dgm:chMax val="1"/>
          <dgm:bulletEnabled val="1"/>
        </dgm:presLayoutVars>
      </dgm:prSet>
      <dgm:spPr/>
      <dgm:t>
        <a:bodyPr/>
        <a:lstStyle/>
        <a:p>
          <a:endParaRPr lang="en-US"/>
        </a:p>
      </dgm:t>
    </dgm:pt>
    <dgm:pt modelId="{C24469E6-33D3-42A2-950C-ADEF529C5E38}" type="pres">
      <dgm:prSet presAssocID="{0CF68051-1322-403F-8F92-36DF904F4A3B}" presName="descendantText" presStyleLbl="alignAccFollowNode1" presStyleIdx="1" presStyleCnt="4">
        <dgm:presLayoutVars>
          <dgm:bulletEnabled val="1"/>
        </dgm:presLayoutVars>
      </dgm:prSet>
      <dgm:spPr/>
      <dgm:t>
        <a:bodyPr/>
        <a:lstStyle/>
        <a:p>
          <a:endParaRPr lang="en-US"/>
        </a:p>
      </dgm:t>
    </dgm:pt>
    <dgm:pt modelId="{4F07DC75-0C2C-4988-B1FD-ABE53E262B98}" type="pres">
      <dgm:prSet presAssocID="{470B05A3-B7C6-4F05-98F5-10758B1CC4BF}" presName="sp" presStyleCnt="0"/>
      <dgm:spPr/>
    </dgm:pt>
    <dgm:pt modelId="{058637C4-3153-43B6-BB68-0FACD22A71F4}" type="pres">
      <dgm:prSet presAssocID="{5ED4ED4B-2BC8-4DD2-A2E3-BBDCC44F9987}" presName="linNode" presStyleCnt="0"/>
      <dgm:spPr/>
    </dgm:pt>
    <dgm:pt modelId="{FD29D178-3135-4D48-BF94-32F10A0A2628}" type="pres">
      <dgm:prSet presAssocID="{5ED4ED4B-2BC8-4DD2-A2E3-BBDCC44F9987}" presName="parentText" presStyleLbl="node1" presStyleIdx="2" presStyleCnt="4">
        <dgm:presLayoutVars>
          <dgm:chMax val="1"/>
          <dgm:bulletEnabled val="1"/>
        </dgm:presLayoutVars>
      </dgm:prSet>
      <dgm:spPr/>
      <dgm:t>
        <a:bodyPr/>
        <a:lstStyle/>
        <a:p>
          <a:endParaRPr lang="en-US"/>
        </a:p>
      </dgm:t>
    </dgm:pt>
    <dgm:pt modelId="{7DF0F1FC-C3FC-482A-AD47-000584B30B45}" type="pres">
      <dgm:prSet presAssocID="{5ED4ED4B-2BC8-4DD2-A2E3-BBDCC44F9987}" presName="descendantText" presStyleLbl="alignAccFollowNode1" presStyleIdx="2" presStyleCnt="4">
        <dgm:presLayoutVars>
          <dgm:bulletEnabled val="1"/>
        </dgm:presLayoutVars>
      </dgm:prSet>
      <dgm:spPr/>
      <dgm:t>
        <a:bodyPr/>
        <a:lstStyle/>
        <a:p>
          <a:endParaRPr lang="en-US"/>
        </a:p>
      </dgm:t>
    </dgm:pt>
    <dgm:pt modelId="{E9EEFE8C-7DA0-44DE-87AB-C424D5C67BF7}" type="pres">
      <dgm:prSet presAssocID="{FB7C0F15-2372-467B-894B-84C6517A3ABD}" presName="sp" presStyleCnt="0"/>
      <dgm:spPr/>
    </dgm:pt>
    <dgm:pt modelId="{57A51234-28BA-4D0C-8513-951C294DB56A}" type="pres">
      <dgm:prSet presAssocID="{78603427-E203-45AD-9A3E-C174CA799C26}" presName="linNode" presStyleCnt="0"/>
      <dgm:spPr/>
    </dgm:pt>
    <dgm:pt modelId="{A7394D25-96BC-4D7A-AFB2-049D37D3BA18}" type="pres">
      <dgm:prSet presAssocID="{78603427-E203-45AD-9A3E-C174CA799C26}" presName="parentText" presStyleLbl="node1" presStyleIdx="3" presStyleCnt="4">
        <dgm:presLayoutVars>
          <dgm:chMax val="1"/>
          <dgm:bulletEnabled val="1"/>
        </dgm:presLayoutVars>
      </dgm:prSet>
      <dgm:spPr/>
      <dgm:t>
        <a:bodyPr/>
        <a:lstStyle/>
        <a:p>
          <a:endParaRPr lang="en-US"/>
        </a:p>
      </dgm:t>
    </dgm:pt>
    <dgm:pt modelId="{03BA5139-6FB9-4299-B867-D885C850D117}" type="pres">
      <dgm:prSet presAssocID="{78603427-E203-45AD-9A3E-C174CA799C26}" presName="descendantText" presStyleLbl="alignAccFollowNode1" presStyleIdx="3" presStyleCnt="4">
        <dgm:presLayoutVars>
          <dgm:bulletEnabled val="1"/>
        </dgm:presLayoutVars>
      </dgm:prSet>
      <dgm:spPr/>
      <dgm:t>
        <a:bodyPr/>
        <a:lstStyle/>
        <a:p>
          <a:endParaRPr lang="en-US"/>
        </a:p>
      </dgm:t>
    </dgm:pt>
  </dgm:ptLst>
  <dgm:cxnLst>
    <dgm:cxn modelId="{C01D789B-086F-4F82-A2DA-D894FA2075A2}" type="presOf" srcId="{78603427-E203-45AD-9A3E-C174CA799C26}" destId="{A7394D25-96BC-4D7A-AFB2-049D37D3BA18}" srcOrd="0" destOrd="0" presId="urn:microsoft.com/office/officeart/2005/8/layout/vList5"/>
    <dgm:cxn modelId="{E80771F8-00BC-4A88-80E9-D98458DD6416}" type="presOf" srcId="{DE758052-3924-4D29-870C-C821ADAE7B08}" destId="{FDCF7FC0-2614-4F78-A348-83779653A730}" srcOrd="0" destOrd="0" presId="urn:microsoft.com/office/officeart/2005/8/layout/vList5"/>
    <dgm:cxn modelId="{CC129816-6BF9-4FB5-9EE8-464429E21326}" srcId="{DE758052-3924-4D29-870C-C821ADAE7B08}" destId="{78603427-E203-45AD-9A3E-C174CA799C26}" srcOrd="3" destOrd="0" parTransId="{2AAADC8F-2E3B-46A3-ACAA-38A048B189C5}" sibTransId="{4A5B745F-59DF-4BFE-B643-6ACB8FF884A1}"/>
    <dgm:cxn modelId="{8B3E3346-17C3-40B7-8BAB-A588A449024F}" type="presOf" srcId="{0CF68051-1322-403F-8F92-36DF904F4A3B}" destId="{6952D881-43AD-46B5-9A3C-9C80C696A146}" srcOrd="0" destOrd="0" presId="urn:microsoft.com/office/officeart/2005/8/layout/vList5"/>
    <dgm:cxn modelId="{0E007662-1EB9-4CAF-9E0F-EE05B1CCEC94}" type="presOf" srcId="{ABFA224D-3AE8-42BF-A2AD-75449606C0BE}" destId="{03BA5139-6FB9-4299-B867-D885C850D117}" srcOrd="0" destOrd="0" presId="urn:microsoft.com/office/officeart/2005/8/layout/vList5"/>
    <dgm:cxn modelId="{B149E3FE-F310-4D36-B98A-B8AEBA4E8E50}" type="presOf" srcId="{79C58C31-44A2-454B-A301-B12B652E654E}" destId="{7DF0F1FC-C3FC-482A-AD47-000584B30B45}" srcOrd="0" destOrd="0" presId="urn:microsoft.com/office/officeart/2005/8/layout/vList5"/>
    <dgm:cxn modelId="{F7F841B4-C966-485B-ACF3-E8ABA81B8D14}" srcId="{5ED4ED4B-2BC8-4DD2-A2E3-BBDCC44F9987}" destId="{4023FEF2-AC96-4ACE-89DC-C17D574E80F4}" srcOrd="1" destOrd="0" parTransId="{DF51A290-F396-4E91-81C5-D7DD14FD99DD}" sibTransId="{FE9AF850-8203-4626-BE51-583419721636}"/>
    <dgm:cxn modelId="{E81C9C05-8DD1-4F6E-873B-62CEBABC1B06}" type="presOf" srcId="{C810563E-576D-4E2C-82D3-6D0218CB6497}" destId="{5F6EFECB-E76A-464F-A5CD-C3073869D091}" srcOrd="0" destOrd="0" presId="urn:microsoft.com/office/officeart/2005/8/layout/vList5"/>
    <dgm:cxn modelId="{45616F37-BF2D-4CF1-A9CA-4DE35C0203FC}" srcId="{0CF68051-1322-403F-8F92-36DF904F4A3B}" destId="{7B208FE2-FD70-4C57-95A5-830D1BFA9C04}" srcOrd="1" destOrd="0" parTransId="{531FB3B1-F51D-4C5F-96F4-7E864838E093}" sibTransId="{23F8D419-4200-43AF-89E3-C801AE6EE637}"/>
    <dgm:cxn modelId="{15FBAACE-7F0B-4E12-815D-E17687B56EDB}" srcId="{DE758052-3924-4D29-870C-C821ADAE7B08}" destId="{5ED4ED4B-2BC8-4DD2-A2E3-BBDCC44F9987}" srcOrd="2" destOrd="0" parTransId="{83BC8B74-FE2F-438F-9782-11F5FEB50B99}" sibTransId="{FB7C0F15-2372-467B-894B-84C6517A3ABD}"/>
    <dgm:cxn modelId="{6C7F7631-1147-4AC5-B36B-BD12363EA61F}" type="presOf" srcId="{6A50FCFC-39E5-485D-B73F-88807C59F8DE}" destId="{C24469E6-33D3-42A2-950C-ADEF529C5E38}" srcOrd="0" destOrd="0" presId="urn:microsoft.com/office/officeart/2005/8/layout/vList5"/>
    <dgm:cxn modelId="{1A73FEBB-E636-4064-A9B5-BD10BA1FB100}" srcId="{78603427-E203-45AD-9A3E-C174CA799C26}" destId="{ABFA224D-3AE8-42BF-A2AD-75449606C0BE}" srcOrd="0" destOrd="0" parTransId="{384B6FCB-A956-4ADC-87E2-4E1CE314F23F}" sibTransId="{8981C660-A2D3-47A7-9692-0949A696E011}"/>
    <dgm:cxn modelId="{CA4AF9CA-CAED-4C32-80B1-F38DB1FD5811}" type="presOf" srcId="{7B208FE2-FD70-4C57-95A5-830D1BFA9C04}" destId="{C24469E6-33D3-42A2-950C-ADEF529C5E38}" srcOrd="0" destOrd="1" presId="urn:microsoft.com/office/officeart/2005/8/layout/vList5"/>
    <dgm:cxn modelId="{61507F53-1CB5-410D-BF93-1FDDD4924452}" srcId="{DE758052-3924-4D29-870C-C821ADAE7B08}" destId="{C810563E-576D-4E2C-82D3-6D0218CB6497}" srcOrd="0" destOrd="0" parTransId="{32D22BBB-CF1F-4FF7-929B-9E7B30A9EC0E}" sibTransId="{93E2D4C6-D1FE-40D8-A6F9-9D67FC9829FB}"/>
    <dgm:cxn modelId="{A4FBF251-82CB-4C3C-9DAB-285C7C50BFF7}" type="presOf" srcId="{CC7D2CF3-96C4-4628-BA68-11ACA299D804}" destId="{077F90BB-7DF9-40FF-955A-827FBD179E18}" srcOrd="0" destOrd="0" presId="urn:microsoft.com/office/officeart/2005/8/layout/vList5"/>
    <dgm:cxn modelId="{13745EF2-41B2-41FE-B1D3-A0DF6C2EECB3}" srcId="{DE758052-3924-4D29-870C-C821ADAE7B08}" destId="{0CF68051-1322-403F-8F92-36DF904F4A3B}" srcOrd="1" destOrd="0" parTransId="{277B886A-DB30-4069-BFB4-B63C8EEE88FD}" sibTransId="{470B05A3-B7C6-4F05-98F5-10758B1CC4BF}"/>
    <dgm:cxn modelId="{C7DA4F2A-E179-486C-81B5-49E472A74833}" type="presOf" srcId="{5ED4ED4B-2BC8-4DD2-A2E3-BBDCC44F9987}" destId="{FD29D178-3135-4D48-BF94-32F10A0A2628}" srcOrd="0" destOrd="0" presId="urn:microsoft.com/office/officeart/2005/8/layout/vList5"/>
    <dgm:cxn modelId="{47AE7F47-7885-42BD-8B4D-6C153187B78F}" type="presOf" srcId="{4023FEF2-AC96-4ACE-89DC-C17D574E80F4}" destId="{7DF0F1FC-C3FC-482A-AD47-000584B30B45}" srcOrd="0" destOrd="1" presId="urn:microsoft.com/office/officeart/2005/8/layout/vList5"/>
    <dgm:cxn modelId="{FC9B2E3B-AEE7-48E9-885E-4860E5C1D2FD}" srcId="{C810563E-576D-4E2C-82D3-6D0218CB6497}" destId="{CC7D2CF3-96C4-4628-BA68-11ACA299D804}" srcOrd="0" destOrd="0" parTransId="{849E5406-4604-4782-88C0-D01109768F23}" sibTransId="{46DE4D06-1848-48EE-BC6D-621DBEE45377}"/>
    <dgm:cxn modelId="{B5D82F19-6473-4693-ABA4-73CA5D1E63FE}" srcId="{5ED4ED4B-2BC8-4DD2-A2E3-BBDCC44F9987}" destId="{79C58C31-44A2-454B-A301-B12B652E654E}" srcOrd="0" destOrd="0" parTransId="{CBBBD33A-4CE6-4467-8114-BD2580639745}" sibTransId="{FDDBA45D-9FB8-42A3-91EF-63E97E734367}"/>
    <dgm:cxn modelId="{CA9E9FDC-B2AC-49AD-A485-C5AAA3DBEA03}" srcId="{0CF68051-1322-403F-8F92-36DF904F4A3B}" destId="{6A50FCFC-39E5-485D-B73F-88807C59F8DE}" srcOrd="0" destOrd="0" parTransId="{3C0185A7-D1BC-4BF1-B9B6-59E2ED518CBB}" sibTransId="{B48DBFA9-FD43-45AA-80DE-E13FDE250620}"/>
    <dgm:cxn modelId="{C677F6AA-4DC4-4B7E-8882-50B2B817FB50}" type="presParOf" srcId="{FDCF7FC0-2614-4F78-A348-83779653A730}" destId="{A92604DA-1372-4275-A4AA-9E53BC517B40}" srcOrd="0" destOrd="0" presId="urn:microsoft.com/office/officeart/2005/8/layout/vList5"/>
    <dgm:cxn modelId="{6F1C48BA-14E4-41E1-BE5B-27A94ABEFE07}" type="presParOf" srcId="{A92604DA-1372-4275-A4AA-9E53BC517B40}" destId="{5F6EFECB-E76A-464F-A5CD-C3073869D091}" srcOrd="0" destOrd="0" presId="urn:microsoft.com/office/officeart/2005/8/layout/vList5"/>
    <dgm:cxn modelId="{CA902FA6-0731-4B87-A6B7-7CECE69A76D8}" type="presParOf" srcId="{A92604DA-1372-4275-A4AA-9E53BC517B40}" destId="{077F90BB-7DF9-40FF-955A-827FBD179E18}" srcOrd="1" destOrd="0" presId="urn:microsoft.com/office/officeart/2005/8/layout/vList5"/>
    <dgm:cxn modelId="{2C261599-4109-4266-863D-37A64E9596DE}" type="presParOf" srcId="{FDCF7FC0-2614-4F78-A348-83779653A730}" destId="{B928CDBF-9A0D-44BF-BB5B-06FA6B12576B}" srcOrd="1" destOrd="0" presId="urn:microsoft.com/office/officeart/2005/8/layout/vList5"/>
    <dgm:cxn modelId="{13E73CB3-1EF1-42A1-A26B-CA3AE7E2D7A1}" type="presParOf" srcId="{FDCF7FC0-2614-4F78-A348-83779653A730}" destId="{4DD5B0D1-8B49-42D9-B6D1-D7C3DC6E5D7A}" srcOrd="2" destOrd="0" presId="urn:microsoft.com/office/officeart/2005/8/layout/vList5"/>
    <dgm:cxn modelId="{31B90701-0A92-4E18-809B-5AC3D8B1CE90}" type="presParOf" srcId="{4DD5B0D1-8B49-42D9-B6D1-D7C3DC6E5D7A}" destId="{6952D881-43AD-46B5-9A3C-9C80C696A146}" srcOrd="0" destOrd="0" presId="urn:microsoft.com/office/officeart/2005/8/layout/vList5"/>
    <dgm:cxn modelId="{528BF798-7E19-41A8-9196-46EE63F6934E}" type="presParOf" srcId="{4DD5B0D1-8B49-42D9-B6D1-D7C3DC6E5D7A}" destId="{C24469E6-33D3-42A2-950C-ADEF529C5E38}" srcOrd="1" destOrd="0" presId="urn:microsoft.com/office/officeart/2005/8/layout/vList5"/>
    <dgm:cxn modelId="{48F0B2DC-A493-4D2F-9291-AF4A4503C386}" type="presParOf" srcId="{FDCF7FC0-2614-4F78-A348-83779653A730}" destId="{4F07DC75-0C2C-4988-B1FD-ABE53E262B98}" srcOrd="3" destOrd="0" presId="urn:microsoft.com/office/officeart/2005/8/layout/vList5"/>
    <dgm:cxn modelId="{74B8FC81-9678-4DEE-9C1E-1A083F9A1070}" type="presParOf" srcId="{FDCF7FC0-2614-4F78-A348-83779653A730}" destId="{058637C4-3153-43B6-BB68-0FACD22A71F4}" srcOrd="4" destOrd="0" presId="urn:microsoft.com/office/officeart/2005/8/layout/vList5"/>
    <dgm:cxn modelId="{6998AA9F-8BD0-4A13-80CD-E444184CD3BA}" type="presParOf" srcId="{058637C4-3153-43B6-BB68-0FACD22A71F4}" destId="{FD29D178-3135-4D48-BF94-32F10A0A2628}" srcOrd="0" destOrd="0" presId="urn:microsoft.com/office/officeart/2005/8/layout/vList5"/>
    <dgm:cxn modelId="{EBCBE378-17BC-4FB0-81BC-95D6FFA32333}" type="presParOf" srcId="{058637C4-3153-43B6-BB68-0FACD22A71F4}" destId="{7DF0F1FC-C3FC-482A-AD47-000584B30B45}" srcOrd="1" destOrd="0" presId="urn:microsoft.com/office/officeart/2005/8/layout/vList5"/>
    <dgm:cxn modelId="{D2F5B0F6-63A3-4DC9-A489-9783BFA2C284}" type="presParOf" srcId="{FDCF7FC0-2614-4F78-A348-83779653A730}" destId="{E9EEFE8C-7DA0-44DE-87AB-C424D5C67BF7}" srcOrd="5" destOrd="0" presId="urn:microsoft.com/office/officeart/2005/8/layout/vList5"/>
    <dgm:cxn modelId="{1BD3872B-04D1-4920-B5F1-0743D766F099}" type="presParOf" srcId="{FDCF7FC0-2614-4F78-A348-83779653A730}" destId="{57A51234-28BA-4D0C-8513-951C294DB56A}" srcOrd="6" destOrd="0" presId="urn:microsoft.com/office/officeart/2005/8/layout/vList5"/>
    <dgm:cxn modelId="{39320CF1-ADA3-4F09-8C8D-610118C07BCD}" type="presParOf" srcId="{57A51234-28BA-4D0C-8513-951C294DB56A}" destId="{A7394D25-96BC-4D7A-AFB2-049D37D3BA18}" srcOrd="0" destOrd="0" presId="urn:microsoft.com/office/officeart/2005/8/layout/vList5"/>
    <dgm:cxn modelId="{2BAF3BB9-DCEE-40F5-88DC-55D6CA621087}" type="presParOf" srcId="{57A51234-28BA-4D0C-8513-951C294DB56A}" destId="{03BA5139-6FB9-4299-B867-D885C850D11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Microsoft Management Summit 2011</a:t>
            </a:r>
            <a:endParaRPr lang="en-US" dirty="0">
              <a:latin typeface="Segoe"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5/18/2011</a:t>
            </a:fld>
            <a:endParaRPr lang="en-US" dirty="0">
              <a:latin typeface="Segoe"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dirty="0">
              <a:latin typeface="Segoe" pitchFamily="34" charset="0"/>
            </a:endParaRPr>
          </a:p>
        </p:txBody>
      </p:sp>
      <p:sp>
        <p:nvSpPr>
          <p:cNvPr id="6" name="Footer Placeholder 5"/>
          <p:cNvSpPr>
            <a:spLocks noGrp="1"/>
          </p:cNvSpPr>
          <p:nvPr>
            <p:ph type="ftr" sz="quarter" idx="2"/>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pitchFamily="34" charset="0"/>
              </a:defRPr>
            </a:lvl1pPr>
          </a:lstStyle>
          <a:p>
            <a:r>
              <a:rPr lang="en-US" dirty="0" smtClean="0"/>
              <a:t>Microsoft Management Summit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5/18/2011 3:44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880333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4289661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624974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3566824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1225063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037026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63396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387599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742175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25777076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660955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3:44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3:44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3:44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dirty="0"/>
              <a:t>Microsoft Management Summit 2011</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657475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65618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pPr marL="171450" lvl="0" indent="-171450">
              <a:buFontTx/>
              <a:buChar cha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indent="0">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877766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19843502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84432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981275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123511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51971192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57155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235486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12815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69249121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775602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0256618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9175621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91131440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12357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8881277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20069369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753083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6586656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8800232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754038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124812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8568610"/>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 id="2147483798" r:id="rId18"/>
    <p:sldLayoutId id="2147483799" r:id="rId19"/>
    <p:sldLayoutId id="2147483800"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871730"/>
      </p:ext>
    </p:extLst>
  </p:cSld>
  <p:clrMap bg1="dk1" tx1="lt1" bg2="dk2" tx2="lt2" accent1="accent1" accent2="accent2" accent3="accent3" accent4="accent4" accent5="accent5" accent6="accent6" hlink="hlink" folHlink="folHlink"/>
  <p:sldLayoutIdLst>
    <p:sldLayoutId id="214748380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50.png"/><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microsoft.com/downloads/en/details.aspx?FamilyID=3b48dbfe-612d-4806-b737-9254bd9b2445" TargetMode="External"/><Relationship Id="rId7" Type="http://schemas.openxmlformats.org/officeDocument/2006/relationships/hyperlink" Target="http://www.microsoft.com/downloads/en/details.aspx?FamilyID=9471c2ae-cb03-42c4-9976-72f24937a800"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hyperlink" Target="http://technet.microsoft.com/en-us/subscriptions/downloads/default.aspx?PV=42:178" TargetMode="External"/><Relationship Id="rId5" Type="http://schemas.openxmlformats.org/officeDocument/2006/relationships/hyperlink" Target="http://msdn.microsoft.com/en-us/subscriptions/downloads/default.aspx?PV=42:178" TargetMode="External"/><Relationship Id="rId4" Type="http://schemas.openxmlformats.org/officeDocument/2006/relationships/hyperlink" Target="https://www.microsoft.com/licensing/servicecenter/"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1.png"/><Relationship Id="rId5" Type="http://schemas.openxmlformats.org/officeDocument/2006/relationships/hyperlink" Target="http://www.microsoft.com/learning" TargetMode="External"/><Relationship Id="rId10" Type="http://schemas.openxmlformats.org/officeDocument/2006/relationships/image" Target="../media/image60.emf"/><Relationship Id="rId4" Type="http://schemas.openxmlformats.org/officeDocument/2006/relationships/image" Target="../media/image57.png"/><Relationship Id="rId9" Type="http://schemas.openxmlformats.org/officeDocument/2006/relationships/image" Target="../media/image59.png"/><Relationship Id="rId14" Type="http://schemas.microsoft.com/office/2007/relationships/hdphoto" Target="../media/hdphoto1.wdp"/></Relationships>
</file>

<file path=ppt/slides/_rels/slide31.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s>
</file>

<file path=ppt/slides/_rels/slide3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21" Type="http://schemas.openxmlformats.org/officeDocument/2006/relationships/image" Target="../media/image2.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4.xml"/><Relationship Id="rId16" Type="http://schemas.openxmlformats.org/officeDocument/2006/relationships/image" Target="../media/image34.png"/><Relationship Id="rId20" Type="http://schemas.openxmlformats.org/officeDocument/2006/relationships/image" Target="../media/image38.jpeg"/><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2.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514600"/>
            <a:ext cx="10242549" cy="1523497"/>
          </a:xfrm>
        </p:spPr>
        <p:txBody>
          <a:bodyPr/>
          <a:lstStyle/>
          <a:p>
            <a:r>
              <a:rPr lang="en-US" dirty="0" smtClean="0"/>
              <a:t>How to create App-V Packages </a:t>
            </a:r>
            <a:br>
              <a:rPr lang="en-US" dirty="0" smtClean="0"/>
            </a:br>
            <a:r>
              <a:rPr lang="en-US" dirty="0" smtClean="0"/>
              <a:t>More Efficiently with the New </a:t>
            </a:r>
            <a:br>
              <a:rPr lang="en-US" dirty="0" smtClean="0"/>
            </a:br>
            <a:r>
              <a:rPr lang="en-US" dirty="0" smtClean="0"/>
              <a:t>App-V 4.6 SP1 Sequencer</a:t>
            </a:r>
            <a:endParaRPr lang="en-US" dirty="0"/>
          </a:p>
        </p:txBody>
      </p:sp>
      <p:sp>
        <p:nvSpPr>
          <p:cNvPr id="3" name="Subtitle 2"/>
          <p:cNvSpPr>
            <a:spLocks noGrp="1"/>
          </p:cNvSpPr>
          <p:nvPr>
            <p:ph type="subTitle" idx="1"/>
          </p:nvPr>
        </p:nvSpPr>
        <p:spPr/>
        <p:txBody>
          <a:bodyPr/>
          <a:lstStyle/>
          <a:p>
            <a:r>
              <a:rPr lang="en-US" smtClean="0"/>
              <a:t>Alvin Chardon</a:t>
            </a:r>
          </a:p>
          <a:p>
            <a:r>
              <a:rPr lang="en-US" smtClean="0"/>
              <a:t>Sr. Software Developer Engineer in Test</a:t>
            </a:r>
          </a:p>
          <a:p>
            <a:r>
              <a:rPr lang="en-US" smtClean="0"/>
              <a:t>Microsoft Corporation</a:t>
            </a:r>
            <a:endParaRPr lang="en-US" dirty="0"/>
          </a:p>
        </p:txBody>
      </p:sp>
      <p:sp>
        <p:nvSpPr>
          <p:cNvPr id="7" name="Text Placeholder 6"/>
          <p:cNvSpPr>
            <a:spLocks noGrp="1"/>
          </p:cNvSpPr>
          <p:nvPr>
            <p:ph type="body" sz="quarter" idx="10"/>
          </p:nvPr>
        </p:nvSpPr>
        <p:spPr/>
        <p:txBody>
          <a:bodyPr/>
          <a:lstStyle/>
          <a:p>
            <a:r>
              <a:rPr lang="en-US" dirty="0"/>
              <a:t>VIR305</a:t>
            </a:r>
          </a:p>
        </p:txBody>
      </p:sp>
    </p:spTree>
    <p:extLst>
      <p:ext uri="{BB962C8B-B14F-4D97-AF65-F5344CB8AC3E}">
        <p14:creationId xmlns:p14="http://schemas.microsoft.com/office/powerpoint/2010/main" val="31748672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640" y="865903"/>
            <a:ext cx="8147545" cy="5763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50782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Detecting Sequencing Issues</a:t>
            </a:r>
            <a:endParaRPr lang="en-US" dirty="0"/>
          </a:p>
        </p:txBody>
      </p:sp>
      <p:sp>
        <p:nvSpPr>
          <p:cNvPr id="3" name="Content Placeholder 2"/>
          <p:cNvSpPr>
            <a:spLocks noGrp="1"/>
          </p:cNvSpPr>
          <p:nvPr>
            <p:ph idx="1"/>
          </p:nvPr>
        </p:nvSpPr>
        <p:spPr>
          <a:xfrm>
            <a:off x="519113" y="1437640"/>
            <a:ext cx="5333048" cy="3471720"/>
          </a:xfrm>
        </p:spPr>
        <p:style>
          <a:lnRef idx="2">
            <a:schemeClr val="accent5">
              <a:shade val="50000"/>
            </a:schemeClr>
          </a:lnRef>
          <a:fillRef idx="1">
            <a:schemeClr val="accent5"/>
          </a:fillRef>
          <a:effectRef idx="0">
            <a:schemeClr val="accent5"/>
          </a:effectRef>
          <a:fontRef idx="minor">
            <a:schemeClr val="lt1"/>
          </a:fontRef>
        </p:style>
        <p:txBody>
          <a:bodyPr lIns="91440" tIns="91440" rIns="91440" bIns="91440"/>
          <a:lstStyle/>
          <a:p>
            <a:pPr marL="0" indent="0">
              <a:buNone/>
            </a:pPr>
            <a:r>
              <a:rPr lang="en-US" b="1" dirty="0">
                <a:gradFill>
                  <a:gsLst>
                    <a:gs pos="0">
                      <a:schemeClr val="tx1"/>
                    </a:gs>
                    <a:gs pos="86000">
                      <a:schemeClr val="tx1"/>
                    </a:gs>
                  </a:gsLst>
                  <a:lin ang="5400000" scaled="0"/>
                </a:gradFill>
                <a:latin typeface="Segoe Light" pitchFamily="34" charset="0"/>
              </a:rPr>
              <a:t>Prepare Computer report</a:t>
            </a:r>
          </a:p>
          <a:p>
            <a:pPr lvl="1"/>
            <a:r>
              <a:rPr lang="en-US" b="1" dirty="0">
                <a:gradFill>
                  <a:gsLst>
                    <a:gs pos="0">
                      <a:schemeClr val="tx1"/>
                    </a:gs>
                    <a:gs pos="86000">
                      <a:schemeClr val="tx1"/>
                    </a:gs>
                  </a:gsLst>
                  <a:lin ang="5400000" scaled="0"/>
                </a:gradFill>
                <a:latin typeface="Segoe Light" pitchFamily="34" charset="0"/>
              </a:rPr>
              <a:t>Pending reboots</a:t>
            </a:r>
          </a:p>
          <a:p>
            <a:pPr lvl="1"/>
            <a:r>
              <a:rPr lang="en-US" b="1" dirty="0">
                <a:gradFill>
                  <a:gsLst>
                    <a:gs pos="0">
                      <a:schemeClr val="tx1"/>
                    </a:gs>
                    <a:gs pos="86000">
                      <a:schemeClr val="tx1"/>
                    </a:gs>
                  </a:gsLst>
                  <a:lin ang="5400000" scaled="0"/>
                </a:gradFill>
                <a:latin typeface="Segoe Light" pitchFamily="34" charset="0"/>
              </a:rPr>
              <a:t>VM not reverted</a:t>
            </a:r>
          </a:p>
          <a:p>
            <a:pPr lvl="1"/>
            <a:r>
              <a:rPr lang="en-US" b="1" dirty="0">
                <a:gradFill>
                  <a:gsLst>
                    <a:gs pos="0">
                      <a:schemeClr val="tx1"/>
                    </a:gs>
                    <a:gs pos="86000">
                      <a:schemeClr val="tx1"/>
                    </a:gs>
                  </a:gsLst>
                  <a:lin ang="5400000" scaled="0"/>
                </a:gradFill>
                <a:latin typeface="Segoe Light" pitchFamily="34" charset="0"/>
              </a:rPr>
              <a:t>Services (Defender, Indexing, Defrag, SMS)</a:t>
            </a:r>
          </a:p>
          <a:p>
            <a:pPr lvl="1"/>
            <a:r>
              <a:rPr lang="en-US" b="1" dirty="0">
                <a:gradFill>
                  <a:gsLst>
                    <a:gs pos="0">
                      <a:schemeClr val="tx1"/>
                    </a:gs>
                    <a:gs pos="86000">
                      <a:schemeClr val="tx1"/>
                    </a:gs>
                  </a:gsLst>
                  <a:lin ang="5400000" scaled="0"/>
                </a:gradFill>
                <a:latin typeface="Segoe Light" pitchFamily="34" charset="0"/>
              </a:rPr>
              <a:t>Applications</a:t>
            </a:r>
          </a:p>
        </p:txBody>
      </p:sp>
      <p:sp>
        <p:nvSpPr>
          <p:cNvPr id="4" name="Content Placeholder 2"/>
          <p:cNvSpPr txBox="1">
            <a:spLocks/>
          </p:cNvSpPr>
          <p:nvPr/>
        </p:nvSpPr>
        <p:spPr>
          <a:xfrm>
            <a:off x="6381433" y="1437640"/>
            <a:ext cx="5333048" cy="34717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40" bIns="9144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Segoe Light"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Segoe Light"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Segoe Light"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Segoe Light"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smtClean="0"/>
              <a:t>Installation report</a:t>
            </a:r>
          </a:p>
          <a:p>
            <a:pPr lvl="1"/>
            <a:r>
              <a:rPr lang="en-US" b="1" dirty="0"/>
              <a:t>Excluded files</a:t>
            </a:r>
          </a:p>
          <a:p>
            <a:pPr lvl="1"/>
            <a:r>
              <a:rPr lang="en-US" b="1" dirty="0"/>
              <a:t>Drivers</a:t>
            </a:r>
          </a:p>
          <a:p>
            <a:pPr lvl="1"/>
            <a:r>
              <a:rPr lang="en-US" b="1" dirty="0"/>
              <a:t>COM+</a:t>
            </a:r>
          </a:p>
          <a:p>
            <a:pPr lvl="1"/>
            <a:r>
              <a:rPr lang="en-US" b="1" dirty="0"/>
              <a:t>System </a:t>
            </a:r>
            <a:r>
              <a:rPr lang="en-US" b="1" dirty="0" smtClean="0"/>
              <a:t>differences</a:t>
            </a:r>
          </a:p>
          <a:p>
            <a:pPr lvl="1"/>
            <a:r>
              <a:rPr lang="en-US" b="1" dirty="0" err="1" smtClean="0"/>
              <a:t>SxS</a:t>
            </a:r>
            <a:r>
              <a:rPr lang="en-US" b="1" dirty="0" smtClean="0"/>
              <a:t> Conflicts</a:t>
            </a:r>
          </a:p>
          <a:p>
            <a:pPr lvl="1"/>
            <a:r>
              <a:rPr lang="en-US" b="1" dirty="0" smtClean="0"/>
              <a:t>Shell Extensions </a:t>
            </a:r>
            <a:endParaRPr lang="en-US" b="1" dirty="0"/>
          </a:p>
        </p:txBody>
      </p:sp>
      <p:sp>
        <p:nvSpPr>
          <p:cNvPr id="6" name="Rounded Rectangle 5"/>
          <p:cNvSpPr/>
          <p:nvPr/>
        </p:nvSpPr>
        <p:spPr bwMode="auto">
          <a:xfrm>
            <a:off x="4307840" y="5176520"/>
            <a:ext cx="3474720" cy="84328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latin typeface="Segoe Light" pitchFamily="34" charset="0"/>
              </a:rPr>
              <a:t>report.xml</a:t>
            </a:r>
          </a:p>
        </p:txBody>
      </p:sp>
    </p:spTree>
    <p:extLst>
      <p:ext uri="{BB962C8B-B14F-4D97-AF65-F5344CB8AC3E}">
        <p14:creationId xmlns:p14="http://schemas.microsoft.com/office/powerpoint/2010/main" val="3320058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Linking Packages with Dynamic Suite Composition</a:t>
            </a:r>
            <a:endParaRPr lang="en-US"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65883666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pPr lvl="0"/>
            <a:r>
              <a:rPr lang="en-US" dirty="0" smtClean="0"/>
              <a:t>Dynamic Suite Composition</a:t>
            </a:r>
            <a:br>
              <a:rPr lang="en-US" dirty="0" smtClean="0"/>
            </a:br>
            <a:r>
              <a:rPr lang="en-US" sz="3600" dirty="0" smtClean="0">
                <a:solidFill>
                  <a:schemeClr val="accent1"/>
                </a:solidFill>
              </a:rPr>
              <a:t>Increased flexibility managing applications</a:t>
            </a:r>
            <a:endParaRPr lang="en-US" dirty="0">
              <a:solidFill>
                <a:schemeClr val="accent1"/>
              </a:solidFill>
            </a:endParaRPr>
          </a:p>
        </p:txBody>
      </p:sp>
      <p:sp>
        <p:nvSpPr>
          <p:cNvPr id="5" name="Rectangle 4"/>
          <p:cNvSpPr/>
          <p:nvPr/>
        </p:nvSpPr>
        <p:spPr bwMode="auto">
          <a:xfrm>
            <a:off x="0" y="2345016"/>
            <a:ext cx="3976604" cy="4114800"/>
          </a:xfrm>
          <a:prstGeom prst="rect">
            <a:avLst/>
          </a:prstGeom>
          <a:gradFill flip="none" rotWithShape="1">
            <a:gsLst>
              <a:gs pos="0">
                <a:srgbClr val="00B0F0">
                  <a:shade val="30000"/>
                  <a:satMod val="115000"/>
                  <a:alpha val="0"/>
                </a:srgbClr>
              </a:gs>
              <a:gs pos="50000">
                <a:srgbClr val="00B0F0">
                  <a:shade val="67500"/>
                  <a:satMod val="115000"/>
                  <a:alpha val="26000"/>
                </a:srgb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6" name="Rectangle 5"/>
          <p:cNvSpPr/>
          <p:nvPr/>
        </p:nvSpPr>
        <p:spPr bwMode="auto">
          <a:xfrm>
            <a:off x="4106111" y="2345016"/>
            <a:ext cx="3976604" cy="4114800"/>
          </a:xfrm>
          <a:prstGeom prst="rect">
            <a:avLst/>
          </a:prstGeom>
          <a:gradFill flip="none" rotWithShape="1">
            <a:gsLst>
              <a:gs pos="0">
                <a:srgbClr val="00B0F0">
                  <a:shade val="30000"/>
                  <a:satMod val="115000"/>
                  <a:alpha val="0"/>
                </a:srgbClr>
              </a:gs>
              <a:gs pos="50000">
                <a:srgbClr val="00B0F0">
                  <a:shade val="67500"/>
                  <a:satMod val="115000"/>
                  <a:alpha val="26000"/>
                </a:srgb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400" dirty="0" smtClean="0">
              <a:solidFill>
                <a:schemeClr val="tx1"/>
              </a:solidFill>
              <a:effectLst>
                <a:outerShdw blurRad="38100" dist="38100" dir="2700000" algn="tl">
                  <a:srgbClr val="000000">
                    <a:alpha val="43137"/>
                  </a:srgbClr>
                </a:outerShdw>
              </a:effectLst>
            </a:endParaRPr>
          </a:p>
        </p:txBody>
      </p:sp>
      <p:sp>
        <p:nvSpPr>
          <p:cNvPr id="7" name="Rectangle 6"/>
          <p:cNvSpPr/>
          <p:nvPr/>
        </p:nvSpPr>
        <p:spPr bwMode="auto">
          <a:xfrm>
            <a:off x="8212221" y="2345016"/>
            <a:ext cx="3976604" cy="4114800"/>
          </a:xfrm>
          <a:prstGeom prst="rect">
            <a:avLst/>
          </a:prstGeom>
          <a:gradFill flip="none" rotWithShape="1">
            <a:gsLst>
              <a:gs pos="0">
                <a:srgbClr val="00B0F0">
                  <a:shade val="30000"/>
                  <a:satMod val="115000"/>
                  <a:alpha val="0"/>
                </a:srgbClr>
              </a:gs>
              <a:gs pos="50000">
                <a:srgbClr val="00B0F0">
                  <a:shade val="67500"/>
                  <a:satMod val="115000"/>
                  <a:alpha val="26000"/>
                </a:srgb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pic>
        <p:nvPicPr>
          <p:cNvPr id="8" name="Picture 2" descr="C:\Documents and Settings\Pennie\My Documents\ACERDATA (D)\Pennie's documents\MS Image\Shapes and Graphics\Windows_Vista_Icons_ for_Marketing_use\Vista Icons off the web\networkmap.dll_I00de_0409.png"/>
          <p:cNvPicPr>
            <a:picLocks noChangeAspect="1" noChangeArrowheads="1"/>
          </p:cNvPicPr>
          <p:nvPr/>
        </p:nvPicPr>
        <p:blipFill>
          <a:blip r:embed="rId3"/>
          <a:srcRect/>
          <a:stretch>
            <a:fillRect/>
          </a:stretch>
        </p:blipFill>
        <p:spPr bwMode="auto">
          <a:xfrm>
            <a:off x="1439241" y="1764730"/>
            <a:ext cx="1625177" cy="1625600"/>
          </a:xfrm>
          <a:prstGeom prst="rect">
            <a:avLst/>
          </a:prstGeom>
          <a:noFill/>
        </p:spPr>
      </p:pic>
      <p:pic>
        <p:nvPicPr>
          <p:cNvPr id="9" name="Picture 3" descr="C:\Documents and Settings\Pennie\My Documents\ACERDATA (D)\Pennie's documents\MS Image\Shapes and Graphics\Windows_Vista_Icons_ for_Marketing_use\Vista Icons off the web\RelMon.dll_I00c9_0409.png"/>
          <p:cNvPicPr>
            <a:picLocks noChangeAspect="1" noChangeArrowheads="1"/>
          </p:cNvPicPr>
          <p:nvPr/>
        </p:nvPicPr>
        <p:blipFill>
          <a:blip r:embed="rId4"/>
          <a:srcRect/>
          <a:stretch>
            <a:fillRect/>
          </a:stretch>
        </p:blipFill>
        <p:spPr bwMode="auto">
          <a:xfrm>
            <a:off x="4555574" y="2550846"/>
            <a:ext cx="812588" cy="609600"/>
          </a:xfrm>
          <a:prstGeom prst="rect">
            <a:avLst/>
          </a:prstGeom>
          <a:noFill/>
        </p:spPr>
      </p:pic>
      <p:pic>
        <p:nvPicPr>
          <p:cNvPr id="10" name="Picture 4" descr="C:\Documents and Settings\Pennie\My Documents\ACERDATA (D)\Pennie's documents\MS Image\Shapes and Graphics\Windows_Vista_Icons_ for_Marketing_use\Vista Icons off the web\sysmon.ocx_SIDR_PEFMON_ICON_0409.png"/>
          <p:cNvPicPr>
            <a:picLocks noChangeAspect="1" noChangeArrowheads="1"/>
          </p:cNvPicPr>
          <p:nvPr/>
        </p:nvPicPr>
        <p:blipFill>
          <a:blip r:embed="rId5"/>
          <a:srcRect/>
          <a:stretch>
            <a:fillRect/>
          </a:stretch>
        </p:blipFill>
        <p:spPr bwMode="auto">
          <a:xfrm>
            <a:off x="6917158" y="2550846"/>
            <a:ext cx="812588" cy="609600"/>
          </a:xfrm>
          <a:prstGeom prst="rect">
            <a:avLst/>
          </a:prstGeom>
          <a:noFill/>
        </p:spPr>
      </p:pic>
      <p:pic>
        <p:nvPicPr>
          <p:cNvPr id="11" name="Picture 6" descr="C:\Documents and Settings\Pennie\My Documents\ACERDATA (D)\Pennie's documents\MS Image\Shapes and Graphics\Windows_Vista_Icons_ for_Marketing_use\Application.png"/>
          <p:cNvPicPr>
            <a:picLocks noChangeAspect="1" noChangeArrowheads="1"/>
          </p:cNvPicPr>
          <p:nvPr/>
        </p:nvPicPr>
        <p:blipFill>
          <a:blip r:embed="rId6"/>
          <a:srcRect/>
          <a:stretch>
            <a:fillRect/>
          </a:stretch>
        </p:blipFill>
        <p:spPr bwMode="auto">
          <a:xfrm>
            <a:off x="5567692" y="2249597"/>
            <a:ext cx="975106" cy="731520"/>
          </a:xfrm>
          <a:prstGeom prst="rect">
            <a:avLst/>
          </a:prstGeom>
          <a:noFill/>
        </p:spPr>
      </p:pic>
      <p:grpSp>
        <p:nvGrpSpPr>
          <p:cNvPr id="12" name="Group 24"/>
          <p:cNvGrpSpPr/>
          <p:nvPr/>
        </p:nvGrpSpPr>
        <p:grpSpPr>
          <a:xfrm>
            <a:off x="9643160" y="1944797"/>
            <a:ext cx="1538839" cy="1405891"/>
            <a:chOff x="7806690" y="1245870"/>
            <a:chExt cx="1154430" cy="1405890"/>
          </a:xfrm>
        </p:grpSpPr>
        <p:pic>
          <p:nvPicPr>
            <p:cNvPr id="13" name="Picture 7" descr="C:\Documents and Settings\Pennie\My Documents\ACERDATA (D)\Pennie's documents\MS Image\Shapes and Graphics\Windows_Vista_Icons_ for_Marketing_use\Vista Icons off the web\msconfig.exe_I0080_0409.png"/>
            <p:cNvPicPr>
              <a:picLocks noChangeAspect="1" noChangeArrowheads="1"/>
            </p:cNvPicPr>
            <p:nvPr/>
          </p:nvPicPr>
          <p:blipFill>
            <a:blip r:embed="rId7"/>
            <a:srcRect/>
            <a:stretch>
              <a:fillRect/>
            </a:stretch>
          </p:blipFill>
          <p:spPr bwMode="auto">
            <a:xfrm>
              <a:off x="7818120" y="1245870"/>
              <a:ext cx="990600" cy="990600"/>
            </a:xfrm>
            <a:prstGeom prst="rect">
              <a:avLst/>
            </a:prstGeom>
            <a:noFill/>
          </p:spPr>
        </p:pic>
        <p:pic>
          <p:nvPicPr>
            <p:cNvPr id="14" name="Picture 8" descr="C:\Documents and Settings\Pennie\My Documents\ACERDATA (D)\Pennie's documents\MS Image\Shapes and Graphics\Windows_Vista_Icons_ for_Marketing_use\Vista Icons off the web\wbemtest.exe_SIDI_ICON1_0409.png"/>
            <p:cNvPicPr>
              <a:picLocks noChangeAspect="1" noChangeArrowheads="1"/>
            </p:cNvPicPr>
            <p:nvPr/>
          </p:nvPicPr>
          <p:blipFill>
            <a:blip r:embed="rId8"/>
            <a:srcRect/>
            <a:stretch>
              <a:fillRect/>
            </a:stretch>
          </p:blipFill>
          <p:spPr bwMode="auto">
            <a:xfrm>
              <a:off x="7806690" y="1497330"/>
              <a:ext cx="1154430" cy="1154430"/>
            </a:xfrm>
            <a:prstGeom prst="rect">
              <a:avLst/>
            </a:prstGeom>
            <a:noFill/>
          </p:spPr>
        </p:pic>
      </p:grpSp>
      <p:sp>
        <p:nvSpPr>
          <p:cNvPr id="15" name="Rectangle 14"/>
          <p:cNvSpPr/>
          <p:nvPr/>
        </p:nvSpPr>
        <p:spPr>
          <a:xfrm>
            <a:off x="8321102" y="3483524"/>
            <a:ext cx="3853737" cy="1255728"/>
          </a:xfrm>
          <a:prstGeom prst="rect">
            <a:avLst/>
          </a:prstGeom>
        </p:spPr>
        <p:txBody>
          <a:bodyPr wrap="square">
            <a:spAutoFit/>
          </a:bodyPr>
          <a:lstStyle/>
          <a:p>
            <a:pPr marL="225425" indent="-225425">
              <a:lnSpc>
                <a:spcPct val="90000"/>
              </a:lnSpc>
              <a:spcBef>
                <a:spcPct val="20000"/>
              </a:spcBef>
              <a:buSzPct val="90000"/>
              <a:buBlip>
                <a:blip r:embed="rId9"/>
              </a:buBlip>
            </a:pPr>
            <a:r>
              <a:rPr lang="en-US" dirty="0">
                <a:gradFill>
                  <a:gsLst>
                    <a:gs pos="0">
                      <a:schemeClr val="tx1"/>
                    </a:gs>
                    <a:gs pos="86000">
                      <a:schemeClr val="tx1"/>
                    </a:gs>
                  </a:gsLst>
                  <a:lin ang="5400000" scaled="0"/>
                </a:gradFill>
              </a:rPr>
              <a:t>Benefits</a:t>
            </a:r>
          </a:p>
          <a:p>
            <a:pPr marL="461963" lvl="1" indent="-236538">
              <a:lnSpc>
                <a:spcPct val="90000"/>
              </a:lnSpc>
              <a:spcBef>
                <a:spcPct val="20000"/>
              </a:spcBef>
              <a:buClr>
                <a:srgbClr val="F3AF35"/>
              </a:buClr>
              <a:buSzPct val="90000"/>
              <a:buBlip>
                <a:blip r:embed="rId9"/>
              </a:buBlip>
              <a:defRPr/>
            </a:pPr>
            <a:r>
              <a:rPr lang="en-US" dirty="0">
                <a:gradFill>
                  <a:gsLst>
                    <a:gs pos="0">
                      <a:schemeClr val="tx1"/>
                    </a:gs>
                    <a:gs pos="86000">
                      <a:schemeClr val="tx1"/>
                    </a:gs>
                  </a:gsLst>
                  <a:lin ang="5400000" scaled="0"/>
                </a:gradFill>
              </a:rPr>
              <a:t>Independent Servicing</a:t>
            </a:r>
          </a:p>
          <a:p>
            <a:pPr marL="461963" lvl="1" indent="-236538">
              <a:lnSpc>
                <a:spcPct val="90000"/>
              </a:lnSpc>
              <a:spcBef>
                <a:spcPct val="20000"/>
              </a:spcBef>
              <a:buClr>
                <a:srgbClr val="F3AF35"/>
              </a:buClr>
              <a:buSzPct val="90000"/>
              <a:buBlip>
                <a:blip r:embed="rId9"/>
              </a:buBlip>
              <a:defRPr/>
            </a:pPr>
            <a:r>
              <a:rPr lang="en-US" dirty="0">
                <a:gradFill>
                  <a:gsLst>
                    <a:gs pos="0">
                      <a:schemeClr val="tx1"/>
                    </a:gs>
                    <a:gs pos="86000">
                      <a:schemeClr val="tx1"/>
                    </a:gs>
                  </a:gsLst>
                  <a:lin ang="5400000" scaled="0"/>
                </a:gradFill>
              </a:rPr>
              <a:t>Independent Deployment</a:t>
            </a:r>
          </a:p>
          <a:p>
            <a:pPr marL="460375" indent="-460375">
              <a:lnSpc>
                <a:spcPct val="90000"/>
              </a:lnSpc>
              <a:spcBef>
                <a:spcPct val="20000"/>
              </a:spcBef>
              <a:buSzPct val="90000"/>
              <a:buBlip>
                <a:blip r:embed="rId9"/>
              </a:buBlip>
            </a:pPr>
            <a:endParaRPr lang="en-US" dirty="0">
              <a:gradFill>
                <a:gsLst>
                  <a:gs pos="0">
                    <a:schemeClr val="tx1"/>
                  </a:gs>
                  <a:gs pos="86000">
                    <a:schemeClr val="tx1"/>
                  </a:gs>
                </a:gsLst>
                <a:lin ang="5400000" scaled="0"/>
              </a:gradFill>
            </a:endParaRPr>
          </a:p>
        </p:txBody>
      </p:sp>
      <p:sp>
        <p:nvSpPr>
          <p:cNvPr id="16" name="Rectangle 15"/>
          <p:cNvSpPr/>
          <p:nvPr/>
        </p:nvSpPr>
        <p:spPr>
          <a:xfrm>
            <a:off x="4229253" y="3483524"/>
            <a:ext cx="3656648" cy="1449628"/>
          </a:xfrm>
          <a:prstGeom prst="rect">
            <a:avLst/>
          </a:prstGeom>
        </p:spPr>
        <p:txBody>
          <a:bodyPr wrap="square">
            <a:spAutoFit/>
          </a:bodyPr>
          <a:lstStyle/>
          <a:p>
            <a:pPr marL="225425" indent="-225425">
              <a:lnSpc>
                <a:spcPct val="90000"/>
              </a:lnSpc>
              <a:spcBef>
                <a:spcPct val="20000"/>
              </a:spcBef>
              <a:buSzPct val="90000"/>
              <a:buBlip>
                <a:blip r:embed="rId9"/>
              </a:buBlip>
            </a:pPr>
            <a:r>
              <a:rPr lang="en-US" dirty="0">
                <a:gradFill>
                  <a:gsLst>
                    <a:gs pos="0">
                      <a:schemeClr val="tx1"/>
                    </a:gs>
                    <a:gs pos="86000">
                      <a:schemeClr val="tx1"/>
                    </a:gs>
                  </a:gsLst>
                  <a:lin ang="5400000" scaled="0"/>
                </a:gradFill>
              </a:rPr>
              <a:t>Target Scenarios</a:t>
            </a:r>
          </a:p>
          <a:p>
            <a:pPr marL="461963" lvl="1" indent="-236538">
              <a:lnSpc>
                <a:spcPct val="90000"/>
              </a:lnSpc>
              <a:spcBef>
                <a:spcPct val="20000"/>
              </a:spcBef>
              <a:buClr>
                <a:srgbClr val="F3AF35"/>
              </a:buClr>
              <a:buSzPct val="90000"/>
              <a:buBlip>
                <a:blip r:embed="rId9"/>
              </a:buBlip>
              <a:defRPr/>
            </a:pPr>
            <a:r>
              <a:rPr lang="en-US" dirty="0">
                <a:gradFill>
                  <a:gsLst>
                    <a:gs pos="0">
                      <a:schemeClr val="tx1"/>
                    </a:gs>
                    <a:gs pos="86000">
                      <a:schemeClr val="tx1"/>
                    </a:gs>
                  </a:gsLst>
                  <a:lin ang="5400000" scaled="0"/>
                </a:gradFill>
              </a:rPr>
              <a:t>Plug-ins, Middleware, Shared Components</a:t>
            </a:r>
          </a:p>
          <a:p>
            <a:pPr marL="461963" lvl="1" indent="-236538">
              <a:lnSpc>
                <a:spcPct val="90000"/>
              </a:lnSpc>
              <a:spcBef>
                <a:spcPct val="20000"/>
              </a:spcBef>
              <a:buClr>
                <a:srgbClr val="F3AF35"/>
              </a:buClr>
              <a:buSzPct val="90000"/>
              <a:buBlip>
                <a:blip r:embed="rId9"/>
              </a:buBlip>
              <a:defRPr/>
            </a:pPr>
            <a:r>
              <a:rPr lang="en-US" dirty="0">
                <a:gradFill>
                  <a:gsLst>
                    <a:gs pos="0">
                      <a:schemeClr val="tx1"/>
                    </a:gs>
                    <a:gs pos="86000">
                      <a:schemeClr val="tx1"/>
                    </a:gs>
                  </a:gsLst>
                  <a:lin ang="5400000" scaled="0"/>
                </a:gradFill>
              </a:rPr>
              <a:t>“Small” Dependent Applications</a:t>
            </a:r>
          </a:p>
        </p:txBody>
      </p:sp>
      <p:sp>
        <p:nvSpPr>
          <p:cNvPr id="17" name="Rectangle 16"/>
          <p:cNvSpPr/>
          <p:nvPr/>
        </p:nvSpPr>
        <p:spPr>
          <a:xfrm>
            <a:off x="519112" y="3483524"/>
            <a:ext cx="3457491" cy="895630"/>
          </a:xfrm>
          <a:prstGeom prst="rect">
            <a:avLst/>
          </a:prstGeom>
        </p:spPr>
        <p:txBody>
          <a:bodyPr wrap="square">
            <a:spAutoFit/>
          </a:bodyPr>
          <a:lstStyle/>
          <a:p>
            <a:pPr marL="225425" indent="-225425">
              <a:lnSpc>
                <a:spcPct val="90000"/>
              </a:lnSpc>
              <a:spcBef>
                <a:spcPct val="20000"/>
              </a:spcBef>
              <a:buSzPct val="90000"/>
              <a:buBlip>
                <a:blip r:embed="rId9"/>
              </a:buBlip>
            </a:pPr>
            <a:r>
              <a:rPr lang="en-US" dirty="0">
                <a:gradFill>
                  <a:gsLst>
                    <a:gs pos="0">
                      <a:schemeClr val="tx1"/>
                    </a:gs>
                    <a:gs pos="86000">
                      <a:schemeClr val="tx1"/>
                    </a:gs>
                  </a:gsLst>
                  <a:lin ang="5400000" scaled="0"/>
                </a:gradFill>
              </a:rPr>
              <a:t>Features</a:t>
            </a:r>
          </a:p>
          <a:p>
            <a:pPr marL="461963" lvl="2" indent="-225425">
              <a:lnSpc>
                <a:spcPct val="90000"/>
              </a:lnSpc>
              <a:spcBef>
                <a:spcPct val="20000"/>
              </a:spcBef>
              <a:buClr>
                <a:srgbClr val="F3AF35"/>
              </a:buClr>
              <a:buSzPct val="90000"/>
              <a:buBlip>
                <a:blip r:embed="rId9"/>
              </a:buBlip>
              <a:defRPr/>
            </a:pPr>
            <a:r>
              <a:rPr lang="en-US" dirty="0">
                <a:gradFill>
                  <a:gsLst>
                    <a:gs pos="0">
                      <a:schemeClr val="tx1"/>
                    </a:gs>
                    <a:gs pos="86000">
                      <a:schemeClr val="tx1"/>
                    </a:gs>
                  </a:gsLst>
                  <a:lin ang="5400000" scaled="0"/>
                </a:gradFill>
              </a:rPr>
              <a:t>Multiple Packages in Same Virtual Environment</a:t>
            </a:r>
          </a:p>
        </p:txBody>
      </p:sp>
    </p:spTree>
    <p:extLst>
      <p:ext uri="{BB962C8B-B14F-4D97-AF65-F5344CB8AC3E}">
        <p14:creationId xmlns:p14="http://schemas.microsoft.com/office/powerpoint/2010/main" val="212856965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Linking Packages with Dynamic Suite Composition</a:t>
            </a:r>
            <a:endParaRPr lang="en-US" dirty="0"/>
          </a:p>
        </p:txBody>
      </p:sp>
      <p:sp>
        <p:nvSpPr>
          <p:cNvPr id="3" name="Subtitle 2"/>
          <p:cNvSpPr>
            <a:spLocks noGrp="1"/>
          </p:cNvSpPr>
          <p:nvPr>
            <p:ph type="subTitle" idx="1"/>
          </p:nvPr>
        </p:nvSpPr>
        <p:spPr/>
        <p:txBody>
          <a:bodyPr/>
          <a:lstStyle/>
          <a:p>
            <a:r>
              <a:rPr lang="en-US" smtClean="0"/>
              <a:t>Sequencing Microsoft Office Plugins</a:t>
            </a:r>
            <a:endParaRPr lang="en-US" dirty="0"/>
          </a:p>
        </p:txBody>
      </p:sp>
    </p:spTree>
    <p:extLst>
      <p:ext uri="{BB962C8B-B14F-4D97-AF65-F5344CB8AC3E}">
        <p14:creationId xmlns:p14="http://schemas.microsoft.com/office/powerpoint/2010/main" val="278690003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pPr lvl="0"/>
            <a:r>
              <a:rPr lang="en-US" dirty="0" smtClean="0"/>
              <a:t>Dynamic Suite Composition</a:t>
            </a:r>
            <a:br>
              <a:rPr lang="en-US" dirty="0" smtClean="0"/>
            </a:br>
            <a:r>
              <a:rPr lang="en-US" sz="3600" dirty="0" smtClean="0">
                <a:solidFill>
                  <a:schemeClr val="accent1"/>
                </a:solidFill>
              </a:rPr>
              <a:t>Workflow for plug-ins</a:t>
            </a:r>
            <a:endParaRPr lang="en-US" dirty="0">
              <a:solidFill>
                <a:schemeClr val="accent1"/>
              </a:solidFill>
            </a:endParaRPr>
          </a:p>
        </p:txBody>
      </p:sp>
      <p:sp>
        <p:nvSpPr>
          <p:cNvPr id="31" name="Right Arrow 30"/>
          <p:cNvSpPr/>
          <p:nvPr/>
        </p:nvSpPr>
        <p:spPr bwMode="auto">
          <a:xfrm rot="5400000">
            <a:off x="982727" y="3167585"/>
            <a:ext cx="457200" cy="1117309"/>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4" name="Group 3"/>
          <p:cNvGrpSpPr/>
          <p:nvPr/>
        </p:nvGrpSpPr>
        <p:grpSpPr>
          <a:xfrm>
            <a:off x="246378" y="4183223"/>
            <a:ext cx="1929897" cy="1700419"/>
            <a:chOff x="5138003" y="1919630"/>
            <a:chExt cx="1929897" cy="1700419"/>
          </a:xfrm>
        </p:grpSpPr>
        <p:pic>
          <p:nvPicPr>
            <p:cNvPr id="35" name="Picture 2" descr="C:\Media\Shapes and Graphics\documents folders Pages\page.png"/>
            <p:cNvPicPr>
              <a:picLocks noChangeAspect="1" noChangeArrowheads="1"/>
            </p:cNvPicPr>
            <p:nvPr/>
          </p:nvPicPr>
          <p:blipFill>
            <a:blip r:embed="rId3"/>
            <a:srcRect/>
            <a:stretch>
              <a:fillRect/>
            </a:stretch>
          </p:blipFill>
          <p:spPr bwMode="auto">
            <a:xfrm>
              <a:off x="5341150" y="2064161"/>
              <a:ext cx="1726750" cy="1555888"/>
            </a:xfrm>
            <a:prstGeom prst="rect">
              <a:avLst/>
            </a:prstGeom>
            <a:noFill/>
          </p:spPr>
        </p:pic>
        <p:pic>
          <p:nvPicPr>
            <p:cNvPr id="36" name="Picture 2" descr="C:\Media\Shapes and Graphics\documents folders Pages\page.png"/>
            <p:cNvPicPr>
              <a:picLocks noChangeAspect="1" noChangeArrowheads="1"/>
            </p:cNvPicPr>
            <p:nvPr/>
          </p:nvPicPr>
          <p:blipFill>
            <a:blip r:embed="rId3"/>
            <a:srcRect/>
            <a:stretch>
              <a:fillRect/>
            </a:stretch>
          </p:blipFill>
          <p:spPr bwMode="auto">
            <a:xfrm>
              <a:off x="5239577" y="1987961"/>
              <a:ext cx="1726750" cy="1555888"/>
            </a:xfrm>
            <a:prstGeom prst="rect">
              <a:avLst/>
            </a:prstGeom>
            <a:noFill/>
          </p:spPr>
        </p:pic>
        <p:pic>
          <p:nvPicPr>
            <p:cNvPr id="43" name="Picture 2" descr="C:\Media\Shapes and Graphics\documents folders Pages\page.png"/>
            <p:cNvPicPr>
              <a:picLocks noChangeAspect="1" noChangeArrowheads="1"/>
            </p:cNvPicPr>
            <p:nvPr/>
          </p:nvPicPr>
          <p:blipFill>
            <a:blip r:embed="rId3"/>
            <a:srcRect/>
            <a:stretch>
              <a:fillRect/>
            </a:stretch>
          </p:blipFill>
          <p:spPr bwMode="auto">
            <a:xfrm>
              <a:off x="5138003" y="1927498"/>
              <a:ext cx="1726750" cy="1555888"/>
            </a:xfrm>
            <a:prstGeom prst="rect">
              <a:avLst/>
            </a:prstGeom>
            <a:noFill/>
          </p:spPr>
        </p:pic>
        <p:sp>
          <p:nvSpPr>
            <p:cNvPr id="44" name="TextBox 43"/>
            <p:cNvSpPr txBox="1"/>
            <p:nvPr/>
          </p:nvSpPr>
          <p:spPr>
            <a:xfrm>
              <a:off x="5138003" y="1919630"/>
              <a:ext cx="1726750" cy="1524000"/>
            </a:xfrm>
            <a:prstGeom prst="rect">
              <a:avLst/>
            </a:prstGeom>
            <a:noFill/>
          </p:spPr>
          <p:txBody>
            <a:bodyPr wrap="none" rtlCol="0" anchor="ctr" anchorCtr="1">
              <a:noAutofit/>
            </a:bodyPr>
            <a:lstStyle/>
            <a:p>
              <a:pPr algn="ctr"/>
              <a:r>
                <a:rPr lang="en-US" dirty="0" smtClean="0">
                  <a:solidFill>
                    <a:schemeClr val="bg1"/>
                  </a:solidFill>
                </a:rPr>
                <a:t>Package files</a:t>
              </a:r>
            </a:p>
            <a:p>
              <a:pPr algn="ctr"/>
              <a:endParaRPr lang="en-US" sz="1400" dirty="0" smtClean="0">
                <a:solidFill>
                  <a:schemeClr val="bg1"/>
                </a:solidFill>
              </a:endParaRPr>
            </a:p>
            <a:p>
              <a:pPr algn="ctr"/>
              <a:r>
                <a:rPr lang="en-US" sz="1400" dirty="0" smtClean="0">
                  <a:solidFill>
                    <a:schemeClr val="bg1"/>
                  </a:solidFill>
                </a:rPr>
                <a:t>Primary</a:t>
              </a:r>
              <a:br>
                <a:rPr lang="en-US" sz="1400" dirty="0" smtClean="0">
                  <a:solidFill>
                    <a:schemeClr val="bg1"/>
                  </a:solidFill>
                </a:rPr>
              </a:br>
              <a:r>
                <a:rPr lang="en-US" sz="1400" dirty="0" smtClean="0">
                  <a:solidFill>
                    <a:schemeClr val="bg1"/>
                  </a:solidFill>
                </a:rPr>
                <a:t>application</a:t>
              </a:r>
              <a:endParaRPr lang="en-US" sz="1400" dirty="0">
                <a:solidFill>
                  <a:schemeClr val="bg1"/>
                </a:solidFill>
              </a:endParaRPr>
            </a:p>
          </p:txBody>
        </p:sp>
      </p:grpSp>
      <p:sp>
        <p:nvSpPr>
          <p:cNvPr id="45" name="Rounded Rectangle 44"/>
          <p:cNvSpPr/>
          <p:nvPr/>
        </p:nvSpPr>
        <p:spPr bwMode="auto">
          <a:xfrm>
            <a:off x="381960"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Sequence primary app</a:t>
            </a:r>
          </a:p>
        </p:txBody>
      </p:sp>
      <p:sp>
        <p:nvSpPr>
          <p:cNvPr id="46" name="Rounded Rectangle 45"/>
          <p:cNvSpPr/>
          <p:nvPr/>
        </p:nvSpPr>
        <p:spPr bwMode="auto">
          <a:xfrm>
            <a:off x="2829962"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Revert VM</a:t>
            </a:r>
          </a:p>
        </p:txBody>
      </p:sp>
      <p:sp>
        <p:nvSpPr>
          <p:cNvPr id="47" name="Rounded Rectangle 46"/>
          <p:cNvSpPr/>
          <p:nvPr/>
        </p:nvSpPr>
        <p:spPr bwMode="auto">
          <a:xfrm>
            <a:off x="7725966"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Sequence </a:t>
            </a:r>
            <a:br>
              <a:rPr lang="en-US" b="1" dirty="0" smtClean="0">
                <a:solidFill>
                  <a:schemeClr val="accent2"/>
                </a:solidFill>
                <a:latin typeface="Calibri" pitchFamily="34" charset="0"/>
              </a:rPr>
            </a:br>
            <a:r>
              <a:rPr lang="en-US" b="1" dirty="0" smtClean="0">
                <a:solidFill>
                  <a:schemeClr val="accent2"/>
                </a:solidFill>
                <a:latin typeface="Calibri" pitchFamily="34" charset="0"/>
              </a:rPr>
              <a:t>plug-in</a:t>
            </a:r>
          </a:p>
        </p:txBody>
      </p:sp>
      <p:sp>
        <p:nvSpPr>
          <p:cNvPr id="48" name="Rounded Rectangle 47"/>
          <p:cNvSpPr/>
          <p:nvPr/>
        </p:nvSpPr>
        <p:spPr bwMode="auto">
          <a:xfrm>
            <a:off x="10173967"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Link dependencies</a:t>
            </a:r>
          </a:p>
        </p:txBody>
      </p:sp>
      <p:sp>
        <p:nvSpPr>
          <p:cNvPr id="49" name="Right Arrow 48"/>
          <p:cNvSpPr/>
          <p:nvPr/>
        </p:nvSpPr>
        <p:spPr bwMode="auto">
          <a:xfrm>
            <a:off x="2180915"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0" name="Right Arrow 49"/>
          <p:cNvSpPr/>
          <p:nvPr/>
        </p:nvSpPr>
        <p:spPr bwMode="auto">
          <a:xfrm>
            <a:off x="4628917"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1" name="Right Arrow 50"/>
          <p:cNvSpPr/>
          <p:nvPr/>
        </p:nvSpPr>
        <p:spPr bwMode="auto">
          <a:xfrm>
            <a:off x="9524921"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2" name="Right Arrow 51"/>
          <p:cNvSpPr/>
          <p:nvPr/>
        </p:nvSpPr>
        <p:spPr bwMode="auto">
          <a:xfrm rot="5400000">
            <a:off x="8326734" y="3167587"/>
            <a:ext cx="457200" cy="1117309"/>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53" name="Group 52"/>
          <p:cNvGrpSpPr/>
          <p:nvPr/>
        </p:nvGrpSpPr>
        <p:grpSpPr>
          <a:xfrm>
            <a:off x="7590386" y="4175355"/>
            <a:ext cx="1929897" cy="1700419"/>
            <a:chOff x="5138003" y="1919630"/>
            <a:chExt cx="1929897" cy="1700419"/>
          </a:xfrm>
        </p:grpSpPr>
        <p:pic>
          <p:nvPicPr>
            <p:cNvPr id="54" name="Picture 2" descr="C:\Media\Shapes and Graphics\documents folders Pages\page.png"/>
            <p:cNvPicPr>
              <a:picLocks noChangeAspect="1" noChangeArrowheads="1"/>
            </p:cNvPicPr>
            <p:nvPr/>
          </p:nvPicPr>
          <p:blipFill>
            <a:blip r:embed="rId3"/>
            <a:srcRect/>
            <a:stretch>
              <a:fillRect/>
            </a:stretch>
          </p:blipFill>
          <p:spPr bwMode="auto">
            <a:xfrm>
              <a:off x="5341150" y="2064161"/>
              <a:ext cx="1726750" cy="1555888"/>
            </a:xfrm>
            <a:prstGeom prst="rect">
              <a:avLst/>
            </a:prstGeom>
            <a:noFill/>
          </p:spPr>
        </p:pic>
        <p:pic>
          <p:nvPicPr>
            <p:cNvPr id="55" name="Picture 2" descr="C:\Media\Shapes and Graphics\documents folders Pages\page.png"/>
            <p:cNvPicPr>
              <a:picLocks noChangeAspect="1" noChangeArrowheads="1"/>
            </p:cNvPicPr>
            <p:nvPr/>
          </p:nvPicPr>
          <p:blipFill>
            <a:blip r:embed="rId3"/>
            <a:srcRect/>
            <a:stretch>
              <a:fillRect/>
            </a:stretch>
          </p:blipFill>
          <p:spPr bwMode="auto">
            <a:xfrm>
              <a:off x="5239577" y="1987961"/>
              <a:ext cx="1726750" cy="1555888"/>
            </a:xfrm>
            <a:prstGeom prst="rect">
              <a:avLst/>
            </a:prstGeom>
            <a:noFill/>
          </p:spPr>
        </p:pic>
        <p:pic>
          <p:nvPicPr>
            <p:cNvPr id="56" name="Picture 2" descr="C:\Media\Shapes and Graphics\documents folders Pages\page.png"/>
            <p:cNvPicPr>
              <a:picLocks noChangeAspect="1" noChangeArrowheads="1"/>
            </p:cNvPicPr>
            <p:nvPr/>
          </p:nvPicPr>
          <p:blipFill>
            <a:blip r:embed="rId3"/>
            <a:srcRect/>
            <a:stretch>
              <a:fillRect/>
            </a:stretch>
          </p:blipFill>
          <p:spPr bwMode="auto">
            <a:xfrm>
              <a:off x="5138003" y="1927498"/>
              <a:ext cx="1726750" cy="1555888"/>
            </a:xfrm>
            <a:prstGeom prst="rect">
              <a:avLst/>
            </a:prstGeom>
            <a:noFill/>
          </p:spPr>
        </p:pic>
        <p:sp>
          <p:nvSpPr>
            <p:cNvPr id="57" name="TextBox 56"/>
            <p:cNvSpPr txBox="1"/>
            <p:nvPr/>
          </p:nvSpPr>
          <p:spPr>
            <a:xfrm>
              <a:off x="5138003" y="1919630"/>
              <a:ext cx="1726750" cy="1524000"/>
            </a:xfrm>
            <a:prstGeom prst="rect">
              <a:avLst/>
            </a:prstGeom>
            <a:noFill/>
          </p:spPr>
          <p:txBody>
            <a:bodyPr wrap="none" rtlCol="0" anchor="ctr" anchorCtr="1">
              <a:noAutofit/>
            </a:bodyPr>
            <a:lstStyle/>
            <a:p>
              <a:pPr algn="ctr"/>
              <a:r>
                <a:rPr lang="en-US" dirty="0" smtClean="0">
                  <a:solidFill>
                    <a:schemeClr val="bg1"/>
                  </a:solidFill>
                </a:rPr>
                <a:t>Package files</a:t>
              </a:r>
            </a:p>
            <a:p>
              <a:pPr algn="ctr"/>
              <a:endParaRPr lang="en-US" sz="1400" dirty="0" smtClean="0">
                <a:solidFill>
                  <a:schemeClr val="bg1"/>
                </a:solidFill>
              </a:endParaRPr>
            </a:p>
            <a:p>
              <a:pPr algn="ctr"/>
              <a:r>
                <a:rPr lang="en-US" sz="1400" dirty="0" smtClean="0">
                  <a:solidFill>
                    <a:schemeClr val="bg1"/>
                  </a:solidFill>
                </a:rPr>
                <a:t>Plug-in (secondary)</a:t>
              </a:r>
              <a:br>
                <a:rPr lang="en-US" sz="1400" dirty="0" smtClean="0">
                  <a:solidFill>
                    <a:schemeClr val="bg1"/>
                  </a:solidFill>
                </a:rPr>
              </a:br>
              <a:r>
                <a:rPr lang="en-US" sz="1400" dirty="0" smtClean="0">
                  <a:solidFill>
                    <a:schemeClr val="bg1"/>
                  </a:solidFill>
                </a:rPr>
                <a:t>application</a:t>
              </a:r>
              <a:endParaRPr lang="en-US" sz="1400" dirty="0">
                <a:solidFill>
                  <a:schemeClr val="bg1"/>
                </a:solidFill>
              </a:endParaRPr>
            </a:p>
          </p:txBody>
        </p:sp>
      </p:grpSp>
      <p:sp>
        <p:nvSpPr>
          <p:cNvPr id="37" name="Rounded Rectangle 36"/>
          <p:cNvSpPr/>
          <p:nvPr/>
        </p:nvSpPr>
        <p:spPr bwMode="auto">
          <a:xfrm>
            <a:off x="5277964"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Expand primary app</a:t>
            </a:r>
          </a:p>
        </p:txBody>
      </p:sp>
      <p:sp>
        <p:nvSpPr>
          <p:cNvPr id="38" name="Right Arrow 37"/>
          <p:cNvSpPr/>
          <p:nvPr/>
        </p:nvSpPr>
        <p:spPr bwMode="auto">
          <a:xfrm>
            <a:off x="7076919"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399181076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997196"/>
          </a:xfrm>
        </p:spPr>
        <p:txBody>
          <a:bodyPr/>
          <a:lstStyle/>
          <a:p>
            <a:pPr lvl="0" indent="-460375">
              <a:spcBef>
                <a:spcPct val="20000"/>
              </a:spcBef>
            </a:pPr>
            <a:r>
              <a:rPr lang="en-US" dirty="0" smtClean="0"/>
              <a:t>Dynamic Suite Composition</a:t>
            </a:r>
            <a:br>
              <a:rPr lang="en-US" dirty="0" smtClean="0"/>
            </a:br>
            <a:r>
              <a:rPr lang="en-US" sz="2800" spc="0" dirty="0">
                <a:ln>
                  <a:noFill/>
                </a:ln>
                <a:solidFill>
                  <a:schemeClr val="accent1"/>
                </a:solidFill>
                <a:cs typeface="+mn-cs"/>
              </a:rPr>
              <a:t>Workflow for middleware and frameworks</a:t>
            </a:r>
          </a:p>
        </p:txBody>
      </p:sp>
      <p:sp>
        <p:nvSpPr>
          <p:cNvPr id="31" name="Right Arrow 30"/>
          <p:cNvSpPr/>
          <p:nvPr/>
        </p:nvSpPr>
        <p:spPr bwMode="auto">
          <a:xfrm rot="5400000">
            <a:off x="982727" y="3167585"/>
            <a:ext cx="457200" cy="1117309"/>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4" name="Group 3"/>
          <p:cNvGrpSpPr/>
          <p:nvPr/>
        </p:nvGrpSpPr>
        <p:grpSpPr>
          <a:xfrm>
            <a:off x="246378" y="4183223"/>
            <a:ext cx="1929897" cy="1700419"/>
            <a:chOff x="5138003" y="1919630"/>
            <a:chExt cx="1929897" cy="1700419"/>
          </a:xfrm>
        </p:grpSpPr>
        <p:pic>
          <p:nvPicPr>
            <p:cNvPr id="35" name="Picture 2" descr="C:\Media\Shapes and Graphics\documents folders Pages\page.png"/>
            <p:cNvPicPr>
              <a:picLocks noChangeAspect="1" noChangeArrowheads="1"/>
            </p:cNvPicPr>
            <p:nvPr/>
          </p:nvPicPr>
          <p:blipFill>
            <a:blip r:embed="rId3"/>
            <a:srcRect/>
            <a:stretch>
              <a:fillRect/>
            </a:stretch>
          </p:blipFill>
          <p:spPr bwMode="auto">
            <a:xfrm>
              <a:off x="5341150" y="2064161"/>
              <a:ext cx="1726750" cy="1555888"/>
            </a:xfrm>
            <a:prstGeom prst="rect">
              <a:avLst/>
            </a:prstGeom>
            <a:noFill/>
          </p:spPr>
        </p:pic>
        <p:pic>
          <p:nvPicPr>
            <p:cNvPr id="36" name="Picture 2" descr="C:\Media\Shapes and Graphics\documents folders Pages\page.png"/>
            <p:cNvPicPr>
              <a:picLocks noChangeAspect="1" noChangeArrowheads="1"/>
            </p:cNvPicPr>
            <p:nvPr/>
          </p:nvPicPr>
          <p:blipFill>
            <a:blip r:embed="rId3"/>
            <a:srcRect/>
            <a:stretch>
              <a:fillRect/>
            </a:stretch>
          </p:blipFill>
          <p:spPr bwMode="auto">
            <a:xfrm>
              <a:off x="5239577" y="1987961"/>
              <a:ext cx="1726750" cy="1555888"/>
            </a:xfrm>
            <a:prstGeom prst="rect">
              <a:avLst/>
            </a:prstGeom>
            <a:noFill/>
          </p:spPr>
        </p:pic>
        <p:pic>
          <p:nvPicPr>
            <p:cNvPr id="43" name="Picture 2" descr="C:\Media\Shapes and Graphics\documents folders Pages\page.png"/>
            <p:cNvPicPr>
              <a:picLocks noChangeAspect="1" noChangeArrowheads="1"/>
            </p:cNvPicPr>
            <p:nvPr/>
          </p:nvPicPr>
          <p:blipFill>
            <a:blip r:embed="rId3"/>
            <a:srcRect/>
            <a:stretch>
              <a:fillRect/>
            </a:stretch>
          </p:blipFill>
          <p:spPr bwMode="auto">
            <a:xfrm>
              <a:off x="5138003" y="1927498"/>
              <a:ext cx="1726750" cy="1555888"/>
            </a:xfrm>
            <a:prstGeom prst="rect">
              <a:avLst/>
            </a:prstGeom>
            <a:noFill/>
          </p:spPr>
        </p:pic>
        <p:sp>
          <p:nvSpPr>
            <p:cNvPr id="44" name="TextBox 43"/>
            <p:cNvSpPr txBox="1"/>
            <p:nvPr/>
          </p:nvSpPr>
          <p:spPr>
            <a:xfrm>
              <a:off x="5138003" y="1919630"/>
              <a:ext cx="1726750" cy="1524000"/>
            </a:xfrm>
            <a:prstGeom prst="rect">
              <a:avLst/>
            </a:prstGeom>
            <a:noFill/>
          </p:spPr>
          <p:txBody>
            <a:bodyPr wrap="none" rtlCol="0" anchor="ctr" anchorCtr="1">
              <a:noAutofit/>
            </a:bodyPr>
            <a:lstStyle/>
            <a:p>
              <a:pPr algn="ctr"/>
              <a:r>
                <a:rPr lang="en-US" dirty="0" smtClean="0">
                  <a:solidFill>
                    <a:schemeClr val="bg1"/>
                  </a:solidFill>
                </a:rPr>
                <a:t>Package files</a:t>
              </a:r>
            </a:p>
            <a:p>
              <a:pPr algn="ctr"/>
              <a:endParaRPr lang="en-US" sz="1400" dirty="0" smtClean="0">
                <a:solidFill>
                  <a:schemeClr val="bg1"/>
                </a:solidFill>
              </a:endParaRPr>
            </a:p>
            <a:p>
              <a:pPr algn="ctr"/>
              <a:r>
                <a:rPr lang="en-US" sz="1400" dirty="0" smtClean="0">
                  <a:solidFill>
                    <a:schemeClr val="bg1"/>
                  </a:solidFill>
                </a:rPr>
                <a:t>Middleware </a:t>
              </a:r>
              <a:br>
                <a:rPr lang="en-US" sz="1400" dirty="0" smtClean="0">
                  <a:solidFill>
                    <a:schemeClr val="bg1"/>
                  </a:solidFill>
                </a:rPr>
              </a:br>
              <a:r>
                <a:rPr lang="en-US" sz="1400" dirty="0" smtClean="0">
                  <a:solidFill>
                    <a:schemeClr val="bg1"/>
                  </a:solidFill>
                </a:rPr>
                <a:t>(secondary) </a:t>
              </a:r>
              <a:br>
                <a:rPr lang="en-US" sz="1400" dirty="0" smtClean="0">
                  <a:solidFill>
                    <a:schemeClr val="bg1"/>
                  </a:solidFill>
                </a:rPr>
              </a:br>
              <a:r>
                <a:rPr lang="en-US" sz="1400" dirty="0" smtClean="0">
                  <a:solidFill>
                    <a:schemeClr val="bg1"/>
                  </a:solidFill>
                </a:rPr>
                <a:t>application</a:t>
              </a:r>
              <a:endParaRPr lang="en-US" sz="1400" dirty="0">
                <a:solidFill>
                  <a:schemeClr val="bg1"/>
                </a:solidFill>
              </a:endParaRPr>
            </a:p>
          </p:txBody>
        </p:sp>
      </p:grpSp>
      <p:sp>
        <p:nvSpPr>
          <p:cNvPr id="45" name="Rounded Rectangle 44"/>
          <p:cNvSpPr/>
          <p:nvPr/>
        </p:nvSpPr>
        <p:spPr bwMode="auto">
          <a:xfrm>
            <a:off x="381960"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Sequence middleware app</a:t>
            </a:r>
          </a:p>
        </p:txBody>
      </p:sp>
      <p:sp>
        <p:nvSpPr>
          <p:cNvPr id="46" name="Rounded Rectangle 45"/>
          <p:cNvSpPr/>
          <p:nvPr/>
        </p:nvSpPr>
        <p:spPr bwMode="auto">
          <a:xfrm>
            <a:off x="2829962"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Revert VM</a:t>
            </a:r>
          </a:p>
        </p:txBody>
      </p:sp>
      <p:sp>
        <p:nvSpPr>
          <p:cNvPr id="47" name="Rounded Rectangle 46"/>
          <p:cNvSpPr/>
          <p:nvPr/>
        </p:nvSpPr>
        <p:spPr bwMode="auto">
          <a:xfrm>
            <a:off x="7725966"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Sequence primary app</a:t>
            </a:r>
          </a:p>
        </p:txBody>
      </p:sp>
      <p:sp>
        <p:nvSpPr>
          <p:cNvPr id="48" name="Rounded Rectangle 47"/>
          <p:cNvSpPr/>
          <p:nvPr/>
        </p:nvSpPr>
        <p:spPr bwMode="auto">
          <a:xfrm>
            <a:off x="10173967"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Link dependencies</a:t>
            </a:r>
          </a:p>
        </p:txBody>
      </p:sp>
      <p:sp>
        <p:nvSpPr>
          <p:cNvPr id="49" name="Right Arrow 48"/>
          <p:cNvSpPr/>
          <p:nvPr/>
        </p:nvSpPr>
        <p:spPr bwMode="auto">
          <a:xfrm>
            <a:off x="2180915"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0" name="Right Arrow 49"/>
          <p:cNvSpPr/>
          <p:nvPr/>
        </p:nvSpPr>
        <p:spPr bwMode="auto">
          <a:xfrm>
            <a:off x="4628917"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1" name="Right Arrow 50"/>
          <p:cNvSpPr/>
          <p:nvPr/>
        </p:nvSpPr>
        <p:spPr bwMode="auto">
          <a:xfrm>
            <a:off x="9524921"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2" name="Right Arrow 51"/>
          <p:cNvSpPr/>
          <p:nvPr/>
        </p:nvSpPr>
        <p:spPr bwMode="auto">
          <a:xfrm rot="5400000">
            <a:off x="8326734" y="3167587"/>
            <a:ext cx="457200" cy="1117309"/>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grpSp>
        <p:nvGrpSpPr>
          <p:cNvPr id="53" name="Group 52"/>
          <p:cNvGrpSpPr/>
          <p:nvPr/>
        </p:nvGrpSpPr>
        <p:grpSpPr>
          <a:xfrm>
            <a:off x="7590386" y="4175355"/>
            <a:ext cx="1929897" cy="1700419"/>
            <a:chOff x="5138003" y="1919630"/>
            <a:chExt cx="1929897" cy="1700419"/>
          </a:xfrm>
        </p:grpSpPr>
        <p:pic>
          <p:nvPicPr>
            <p:cNvPr id="54" name="Picture 2" descr="C:\Media\Shapes and Graphics\documents folders Pages\page.png"/>
            <p:cNvPicPr>
              <a:picLocks noChangeAspect="1" noChangeArrowheads="1"/>
            </p:cNvPicPr>
            <p:nvPr/>
          </p:nvPicPr>
          <p:blipFill>
            <a:blip r:embed="rId3"/>
            <a:srcRect/>
            <a:stretch>
              <a:fillRect/>
            </a:stretch>
          </p:blipFill>
          <p:spPr bwMode="auto">
            <a:xfrm>
              <a:off x="5341150" y="2064161"/>
              <a:ext cx="1726750" cy="1555888"/>
            </a:xfrm>
            <a:prstGeom prst="rect">
              <a:avLst/>
            </a:prstGeom>
            <a:noFill/>
          </p:spPr>
        </p:pic>
        <p:pic>
          <p:nvPicPr>
            <p:cNvPr id="55" name="Picture 2" descr="C:\Media\Shapes and Graphics\documents folders Pages\page.png"/>
            <p:cNvPicPr>
              <a:picLocks noChangeAspect="1" noChangeArrowheads="1"/>
            </p:cNvPicPr>
            <p:nvPr/>
          </p:nvPicPr>
          <p:blipFill>
            <a:blip r:embed="rId3"/>
            <a:srcRect/>
            <a:stretch>
              <a:fillRect/>
            </a:stretch>
          </p:blipFill>
          <p:spPr bwMode="auto">
            <a:xfrm>
              <a:off x="5239577" y="1987961"/>
              <a:ext cx="1726750" cy="1555888"/>
            </a:xfrm>
            <a:prstGeom prst="rect">
              <a:avLst/>
            </a:prstGeom>
            <a:noFill/>
          </p:spPr>
        </p:pic>
        <p:pic>
          <p:nvPicPr>
            <p:cNvPr id="56" name="Picture 2" descr="C:\Media\Shapes and Graphics\documents folders Pages\page.png"/>
            <p:cNvPicPr>
              <a:picLocks noChangeAspect="1" noChangeArrowheads="1"/>
            </p:cNvPicPr>
            <p:nvPr/>
          </p:nvPicPr>
          <p:blipFill>
            <a:blip r:embed="rId3"/>
            <a:srcRect/>
            <a:stretch>
              <a:fillRect/>
            </a:stretch>
          </p:blipFill>
          <p:spPr bwMode="auto">
            <a:xfrm>
              <a:off x="5138003" y="1927498"/>
              <a:ext cx="1726750" cy="1555888"/>
            </a:xfrm>
            <a:prstGeom prst="rect">
              <a:avLst/>
            </a:prstGeom>
            <a:noFill/>
          </p:spPr>
        </p:pic>
        <p:sp>
          <p:nvSpPr>
            <p:cNvPr id="57" name="TextBox 56"/>
            <p:cNvSpPr txBox="1"/>
            <p:nvPr/>
          </p:nvSpPr>
          <p:spPr>
            <a:xfrm>
              <a:off x="5138003" y="1919630"/>
              <a:ext cx="1726750" cy="1524000"/>
            </a:xfrm>
            <a:prstGeom prst="rect">
              <a:avLst/>
            </a:prstGeom>
            <a:noFill/>
          </p:spPr>
          <p:txBody>
            <a:bodyPr wrap="none" rtlCol="0" anchor="ctr" anchorCtr="1">
              <a:noAutofit/>
            </a:bodyPr>
            <a:lstStyle/>
            <a:p>
              <a:pPr algn="ctr"/>
              <a:r>
                <a:rPr lang="en-US" dirty="0" smtClean="0">
                  <a:solidFill>
                    <a:schemeClr val="bg1"/>
                  </a:solidFill>
                </a:rPr>
                <a:t>Package files</a:t>
              </a:r>
            </a:p>
            <a:p>
              <a:pPr algn="ctr"/>
              <a:endParaRPr lang="en-US" sz="1400" dirty="0" smtClean="0">
                <a:solidFill>
                  <a:schemeClr val="bg1"/>
                </a:solidFill>
              </a:endParaRPr>
            </a:p>
            <a:p>
              <a:pPr algn="ctr"/>
              <a:r>
                <a:rPr lang="en-US" sz="1400" dirty="0" smtClean="0">
                  <a:solidFill>
                    <a:schemeClr val="bg1"/>
                  </a:solidFill>
                </a:rPr>
                <a:t>Primary</a:t>
              </a:r>
              <a:br>
                <a:rPr lang="en-US" sz="1400" dirty="0" smtClean="0">
                  <a:solidFill>
                    <a:schemeClr val="bg1"/>
                  </a:solidFill>
                </a:rPr>
              </a:br>
              <a:r>
                <a:rPr lang="en-US" sz="1400" dirty="0" smtClean="0">
                  <a:solidFill>
                    <a:schemeClr val="bg1"/>
                  </a:solidFill>
                </a:rPr>
                <a:t>application</a:t>
              </a:r>
              <a:endParaRPr lang="en-US" sz="1400" dirty="0">
                <a:solidFill>
                  <a:schemeClr val="bg1"/>
                </a:solidFill>
              </a:endParaRPr>
            </a:p>
          </p:txBody>
        </p:sp>
      </p:grpSp>
      <p:sp>
        <p:nvSpPr>
          <p:cNvPr id="37" name="Rounded Rectangle 36"/>
          <p:cNvSpPr/>
          <p:nvPr/>
        </p:nvSpPr>
        <p:spPr bwMode="auto">
          <a:xfrm>
            <a:off x="5277964" y="2043851"/>
            <a:ext cx="1658738" cy="1219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b="1" dirty="0" smtClean="0">
                <a:solidFill>
                  <a:schemeClr val="accent2"/>
                </a:solidFill>
                <a:latin typeface="Calibri" pitchFamily="34" charset="0"/>
              </a:rPr>
              <a:t>Expand middleware app</a:t>
            </a:r>
          </a:p>
        </p:txBody>
      </p:sp>
      <p:sp>
        <p:nvSpPr>
          <p:cNvPr id="38" name="Right Arrow 37"/>
          <p:cNvSpPr/>
          <p:nvPr/>
        </p:nvSpPr>
        <p:spPr bwMode="auto">
          <a:xfrm>
            <a:off x="7076919" y="2196251"/>
            <a:ext cx="508830" cy="91440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77756153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997196"/>
          </a:xfrm>
        </p:spPr>
        <p:txBody>
          <a:bodyPr/>
          <a:lstStyle/>
          <a:p>
            <a:pPr lvl="0" indent="-460375">
              <a:spcBef>
                <a:spcPct val="20000"/>
              </a:spcBef>
            </a:pPr>
            <a:r>
              <a:rPr lang="en-US" dirty="0" smtClean="0"/>
              <a:t>Dynamic Suite Composition</a:t>
            </a:r>
            <a:br>
              <a:rPr lang="en-US" dirty="0" smtClean="0"/>
            </a:br>
            <a:r>
              <a:rPr lang="en-US" sz="2800" spc="0" dirty="0">
                <a:ln>
                  <a:noFill/>
                </a:ln>
                <a:solidFill>
                  <a:schemeClr val="accent1"/>
                </a:solidFill>
                <a:cs typeface="+mn-cs"/>
              </a:rPr>
              <a:t>Primary and secondary packages</a:t>
            </a:r>
          </a:p>
        </p:txBody>
      </p:sp>
      <p:sp>
        <p:nvSpPr>
          <p:cNvPr id="7" name="Rectangle 6"/>
          <p:cNvSpPr/>
          <p:nvPr/>
        </p:nvSpPr>
        <p:spPr bwMode="auto">
          <a:xfrm>
            <a:off x="6273209" y="2345016"/>
            <a:ext cx="5915616" cy="4114800"/>
          </a:xfrm>
          <a:prstGeom prst="rect">
            <a:avLst/>
          </a:prstGeom>
          <a:gradFill flip="none" rotWithShape="1">
            <a:gsLst>
              <a:gs pos="0">
                <a:srgbClr val="00B0F0">
                  <a:shade val="30000"/>
                  <a:satMod val="115000"/>
                  <a:alpha val="0"/>
                </a:srgbClr>
              </a:gs>
              <a:gs pos="50000">
                <a:srgbClr val="00B0F0">
                  <a:shade val="67500"/>
                  <a:satMod val="115000"/>
                  <a:alpha val="26000"/>
                </a:srgb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19" name="Rectangle 18"/>
          <p:cNvSpPr/>
          <p:nvPr/>
        </p:nvSpPr>
        <p:spPr bwMode="auto">
          <a:xfrm>
            <a:off x="3518944" y="3582007"/>
            <a:ext cx="5915616" cy="4114800"/>
          </a:xfrm>
          <a:prstGeom prst="rect">
            <a:avLst/>
          </a:prstGeom>
          <a:gradFill flip="none" rotWithShape="1">
            <a:gsLst>
              <a:gs pos="0">
                <a:srgbClr val="00B0F0">
                  <a:shade val="30000"/>
                  <a:satMod val="115000"/>
                  <a:alpha val="0"/>
                </a:srgbClr>
              </a:gs>
              <a:gs pos="50000">
                <a:srgbClr val="00B0F0">
                  <a:shade val="67500"/>
                  <a:satMod val="115000"/>
                  <a:alpha val="26000"/>
                </a:srgb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20" name="Rounded Rectangle 19"/>
          <p:cNvSpPr/>
          <p:nvPr/>
        </p:nvSpPr>
        <p:spPr bwMode="auto">
          <a:xfrm>
            <a:off x="531812" y="1880727"/>
            <a:ext cx="2337013" cy="2322677"/>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t" anchorCtr="0" compatLnSpc="1">
            <a:prstTxWarp prst="textNoShape">
              <a:avLst/>
            </a:prstTxWarp>
          </a:bodyPr>
          <a:lstStyle/>
          <a:p>
            <a:pPr algn="ctr"/>
            <a:endParaRPr lang="en-US" dirty="0" smtClean="0"/>
          </a:p>
          <a:p>
            <a:pPr algn="ctr"/>
            <a:r>
              <a:rPr lang="en-US" dirty="0" err="1" smtClean="0"/>
              <a:t>.Net</a:t>
            </a:r>
            <a:r>
              <a:rPr lang="en-US" dirty="0" smtClean="0"/>
              <a:t> App 1</a:t>
            </a:r>
          </a:p>
          <a:p>
            <a:pPr algn="ctr"/>
            <a:r>
              <a:rPr lang="en-US" dirty="0" smtClean="0"/>
              <a:t>(Primary)</a:t>
            </a:r>
          </a:p>
          <a:p>
            <a:pPr algn="ctr" defTabSz="914099"/>
            <a:endParaRPr lang="en-US"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1" name="Rounded Rectangle 20"/>
          <p:cNvSpPr/>
          <p:nvPr/>
        </p:nvSpPr>
        <p:spPr bwMode="auto">
          <a:xfrm>
            <a:off x="2037084" y="5015323"/>
            <a:ext cx="2458865" cy="1248169"/>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dirty="0" smtClean="0">
                <a:solidFill>
                  <a:schemeClr val="tx1"/>
                </a:solidFill>
              </a:rPr>
              <a:t>.NET Framework 3.5</a:t>
            </a:r>
            <a:endParaRPr lang="en-US" dirty="0">
              <a:solidFill>
                <a:schemeClr val="tx1"/>
              </a:solidFill>
            </a:endParaRPr>
          </a:p>
          <a:p>
            <a:r>
              <a:rPr lang="en-US" dirty="0" smtClean="0">
                <a:solidFill>
                  <a:schemeClr val="tx1"/>
                </a:solidFill>
              </a:rPr>
              <a:t>(Secondary)</a:t>
            </a:r>
          </a:p>
        </p:txBody>
      </p:sp>
      <p:sp>
        <p:nvSpPr>
          <p:cNvPr id="22" name="Rounded Rectangle 21"/>
          <p:cNvSpPr/>
          <p:nvPr/>
        </p:nvSpPr>
        <p:spPr bwMode="auto">
          <a:xfrm>
            <a:off x="3501840" y="1880728"/>
            <a:ext cx="2337013" cy="2322677"/>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t" anchorCtr="0" compatLnSpc="1">
            <a:prstTxWarp prst="textNoShape">
              <a:avLst/>
            </a:prstTxWarp>
          </a:bodyPr>
          <a:lstStyle/>
          <a:p>
            <a:pPr algn="ctr"/>
            <a:endParaRPr lang="en-US" dirty="0" smtClean="0"/>
          </a:p>
          <a:p>
            <a:pPr algn="ctr"/>
            <a:r>
              <a:rPr lang="en-US" dirty="0" err="1" smtClean="0"/>
              <a:t>.Net</a:t>
            </a:r>
            <a:r>
              <a:rPr lang="en-US" dirty="0" smtClean="0"/>
              <a:t> App 2</a:t>
            </a:r>
          </a:p>
          <a:p>
            <a:pPr algn="ctr"/>
            <a:r>
              <a:rPr lang="en-US" dirty="0" smtClean="0"/>
              <a:t>(Primary)</a:t>
            </a:r>
          </a:p>
          <a:p>
            <a:pPr algn="ctr" defTabSz="914099"/>
            <a:endParaRPr lang="en-US"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4" name="Right Arrow 23"/>
          <p:cNvSpPr/>
          <p:nvPr/>
        </p:nvSpPr>
        <p:spPr bwMode="auto">
          <a:xfrm rot="14464732">
            <a:off x="1690742" y="4383396"/>
            <a:ext cx="1393366" cy="350979"/>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5" name="Rounded Rectangle 24"/>
          <p:cNvSpPr/>
          <p:nvPr/>
        </p:nvSpPr>
        <p:spPr bwMode="auto">
          <a:xfrm>
            <a:off x="923066" y="3303044"/>
            <a:ext cx="1557774" cy="624084"/>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sz="1100" dirty="0" smtClean="0">
                <a:solidFill>
                  <a:schemeClr val="tx1"/>
                </a:solidFill>
              </a:rPr>
              <a:t>.NET Framework 3.5</a:t>
            </a:r>
            <a:endParaRPr lang="en-US" sz="1100" dirty="0">
              <a:solidFill>
                <a:schemeClr val="tx1"/>
              </a:solidFill>
            </a:endParaRPr>
          </a:p>
          <a:p>
            <a:r>
              <a:rPr lang="en-US" sz="1100" dirty="0" smtClean="0">
                <a:solidFill>
                  <a:schemeClr val="tx1"/>
                </a:solidFill>
              </a:rPr>
              <a:t>(Secondary)</a:t>
            </a:r>
          </a:p>
        </p:txBody>
      </p:sp>
      <p:sp>
        <p:nvSpPr>
          <p:cNvPr id="26" name="Rounded Rectangle 25"/>
          <p:cNvSpPr/>
          <p:nvPr/>
        </p:nvSpPr>
        <p:spPr bwMode="auto">
          <a:xfrm>
            <a:off x="3894866" y="3303044"/>
            <a:ext cx="1559546" cy="624084"/>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sz="1100" dirty="0" smtClean="0">
                <a:solidFill>
                  <a:schemeClr val="tx1"/>
                </a:solidFill>
              </a:rPr>
              <a:t>.NET Framework 3.5</a:t>
            </a:r>
            <a:endParaRPr lang="en-US" sz="1100" dirty="0">
              <a:solidFill>
                <a:schemeClr val="tx1"/>
              </a:solidFill>
            </a:endParaRPr>
          </a:p>
          <a:p>
            <a:r>
              <a:rPr lang="en-US" sz="1100" dirty="0" smtClean="0">
                <a:solidFill>
                  <a:schemeClr val="tx1"/>
                </a:solidFill>
              </a:rPr>
              <a:t>(Secondary)</a:t>
            </a:r>
          </a:p>
        </p:txBody>
      </p:sp>
      <p:sp>
        <p:nvSpPr>
          <p:cNvPr id="27" name="Right Arrow 26"/>
          <p:cNvSpPr/>
          <p:nvPr/>
        </p:nvSpPr>
        <p:spPr bwMode="auto">
          <a:xfrm rot="7135268" flipH="1">
            <a:off x="3492021" y="4383395"/>
            <a:ext cx="1393366" cy="350979"/>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9" name="Rounded Rectangle 28"/>
          <p:cNvSpPr/>
          <p:nvPr/>
        </p:nvSpPr>
        <p:spPr bwMode="auto">
          <a:xfrm>
            <a:off x="7071790" y="1884266"/>
            <a:ext cx="4572000" cy="2322677"/>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t" anchorCtr="0" compatLnSpc="1">
            <a:prstTxWarp prst="textNoShape">
              <a:avLst/>
            </a:prstTxWarp>
          </a:bodyPr>
          <a:lstStyle/>
          <a:p>
            <a:pPr algn="ctr"/>
            <a:endParaRPr lang="en-US" dirty="0" smtClean="0"/>
          </a:p>
          <a:p>
            <a:pPr algn="ctr"/>
            <a:r>
              <a:rPr lang="en-US" dirty="0" smtClean="0"/>
              <a:t>Excel 2010</a:t>
            </a:r>
          </a:p>
          <a:p>
            <a:pPr algn="ctr"/>
            <a:r>
              <a:rPr lang="en-US" dirty="0" smtClean="0"/>
              <a:t>(Primary)</a:t>
            </a:r>
          </a:p>
          <a:p>
            <a:pPr algn="ctr" defTabSz="914099"/>
            <a:endParaRPr lang="en-US"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7" name="Rounded Rectangle 36"/>
          <p:cNvSpPr/>
          <p:nvPr/>
        </p:nvSpPr>
        <p:spPr bwMode="auto">
          <a:xfrm>
            <a:off x="7071790" y="5015323"/>
            <a:ext cx="2095679" cy="1248169"/>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dirty="0" smtClean="0">
                <a:solidFill>
                  <a:schemeClr val="tx1"/>
                </a:solidFill>
              </a:rPr>
              <a:t>Excel plug-in 1</a:t>
            </a:r>
            <a:endParaRPr lang="en-US" dirty="0">
              <a:solidFill>
                <a:schemeClr val="tx1"/>
              </a:solidFill>
            </a:endParaRPr>
          </a:p>
          <a:p>
            <a:r>
              <a:rPr lang="en-US" dirty="0" smtClean="0">
                <a:solidFill>
                  <a:schemeClr val="tx1"/>
                </a:solidFill>
              </a:rPr>
              <a:t>(Secondary)</a:t>
            </a:r>
          </a:p>
        </p:txBody>
      </p:sp>
      <p:sp>
        <p:nvSpPr>
          <p:cNvPr id="38" name="Rounded Rectangle 37"/>
          <p:cNvSpPr/>
          <p:nvPr/>
        </p:nvSpPr>
        <p:spPr bwMode="auto">
          <a:xfrm>
            <a:off x="7500722" y="3303044"/>
            <a:ext cx="1237815" cy="624084"/>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sz="1100" dirty="0" smtClean="0">
                <a:solidFill>
                  <a:schemeClr val="tx1"/>
                </a:solidFill>
              </a:rPr>
              <a:t>Excel plug-in 1</a:t>
            </a:r>
            <a:endParaRPr lang="en-US" sz="1100" dirty="0">
              <a:solidFill>
                <a:schemeClr val="tx1"/>
              </a:solidFill>
            </a:endParaRPr>
          </a:p>
          <a:p>
            <a:r>
              <a:rPr lang="en-US" sz="1100" dirty="0" smtClean="0">
                <a:solidFill>
                  <a:schemeClr val="tx1"/>
                </a:solidFill>
              </a:rPr>
              <a:t>(Secondary)</a:t>
            </a:r>
          </a:p>
        </p:txBody>
      </p:sp>
      <p:sp>
        <p:nvSpPr>
          <p:cNvPr id="39" name="Right Arrow 38"/>
          <p:cNvSpPr/>
          <p:nvPr/>
        </p:nvSpPr>
        <p:spPr bwMode="auto">
          <a:xfrm rot="5400000" flipH="1">
            <a:off x="7504947" y="4435556"/>
            <a:ext cx="1229366" cy="350979"/>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40" name="Rounded Rectangle 39"/>
          <p:cNvSpPr/>
          <p:nvPr/>
        </p:nvSpPr>
        <p:spPr bwMode="auto">
          <a:xfrm>
            <a:off x="9561333" y="5015323"/>
            <a:ext cx="2095679" cy="1248169"/>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dirty="0" smtClean="0">
                <a:solidFill>
                  <a:schemeClr val="tx1"/>
                </a:solidFill>
              </a:rPr>
              <a:t>Excel plug-in 2</a:t>
            </a:r>
            <a:endParaRPr lang="en-US" dirty="0">
              <a:solidFill>
                <a:schemeClr val="tx1"/>
              </a:solidFill>
            </a:endParaRPr>
          </a:p>
          <a:p>
            <a:r>
              <a:rPr lang="en-US" dirty="0" smtClean="0">
                <a:solidFill>
                  <a:schemeClr val="tx1"/>
                </a:solidFill>
              </a:rPr>
              <a:t>(Secondary)</a:t>
            </a:r>
          </a:p>
        </p:txBody>
      </p:sp>
      <p:sp>
        <p:nvSpPr>
          <p:cNvPr id="41" name="Rounded Rectangle 40"/>
          <p:cNvSpPr/>
          <p:nvPr/>
        </p:nvSpPr>
        <p:spPr bwMode="auto">
          <a:xfrm>
            <a:off x="9990265" y="3303044"/>
            <a:ext cx="1237815" cy="624084"/>
          </a:xfrm>
          <a:prstGeom prst="roundRect">
            <a:avLst/>
          </a:prstGeom>
          <a:solidFill>
            <a:schemeClr val="tx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sz="1100" dirty="0" smtClean="0">
                <a:solidFill>
                  <a:schemeClr val="tx1"/>
                </a:solidFill>
              </a:rPr>
              <a:t>Excel plug-in 2</a:t>
            </a:r>
            <a:endParaRPr lang="en-US" sz="1100" dirty="0">
              <a:solidFill>
                <a:schemeClr val="tx1"/>
              </a:solidFill>
            </a:endParaRPr>
          </a:p>
          <a:p>
            <a:r>
              <a:rPr lang="en-US" sz="1100" dirty="0" smtClean="0">
                <a:solidFill>
                  <a:schemeClr val="tx1"/>
                </a:solidFill>
              </a:rPr>
              <a:t>(Secondary)</a:t>
            </a:r>
          </a:p>
        </p:txBody>
      </p:sp>
      <p:sp>
        <p:nvSpPr>
          <p:cNvPr id="42" name="Right Arrow 41"/>
          <p:cNvSpPr/>
          <p:nvPr/>
        </p:nvSpPr>
        <p:spPr bwMode="auto">
          <a:xfrm rot="5400000" flipH="1">
            <a:off x="9994490" y="4435556"/>
            <a:ext cx="1229366" cy="350979"/>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973420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38" grpId="0" animBg="1"/>
      <p:bldP spid="39" grpId="0" animBg="1"/>
      <p:bldP spid="41" grpId="0" animBg="1"/>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Package Accelerators</a:t>
            </a:r>
            <a:endParaRPr lang="en-US" dirty="0"/>
          </a:p>
        </p:txBody>
      </p:sp>
      <p:sp>
        <p:nvSpPr>
          <p:cNvPr id="7" name="Subtitle 6"/>
          <p:cNvSpPr>
            <a:spLocks noGrp="1"/>
          </p:cNvSpPr>
          <p:nvPr>
            <p:ph type="subTitle" idx="1"/>
          </p:nvPr>
        </p:nvSpPr>
        <p:spPr/>
        <p:txBody>
          <a:bodyPr/>
          <a:lstStyle/>
          <a:p>
            <a:r>
              <a:rPr lang="en-US" smtClean="0"/>
              <a:t>Quickly converting complex applications into App-V packages</a:t>
            </a:r>
            <a:endParaRPr lang="en-US" dirty="0"/>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64841707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3" name="Title 1"/>
          <p:cNvSpPr>
            <a:spLocks noGrp="1"/>
          </p:cNvSpPr>
          <p:nvPr>
            <p:ph type="ctrTitle"/>
          </p:nvPr>
        </p:nvSpPr>
        <p:spPr/>
        <p:txBody>
          <a:bodyPr/>
          <a:lstStyle/>
          <a:p>
            <a:r>
              <a:rPr lang="en-US" smtClean="0"/>
              <a:t>Package Accelerators</a:t>
            </a:r>
            <a:endParaRPr lang="en-US" dirty="0"/>
          </a:p>
        </p:txBody>
      </p:sp>
      <p:sp>
        <p:nvSpPr>
          <p:cNvPr id="5" name="Subtitle 6"/>
          <p:cNvSpPr>
            <a:spLocks noGrp="1"/>
          </p:cNvSpPr>
          <p:nvPr>
            <p:ph type="subTitle" idx="1"/>
          </p:nvPr>
        </p:nvSpPr>
        <p:spPr/>
        <p:txBody>
          <a:bodyPr/>
          <a:lstStyle/>
          <a:p>
            <a:r>
              <a:rPr lang="en-US" smtClean="0"/>
              <a:t>Sequencing Adobe Reader 9.4</a:t>
            </a:r>
            <a:endParaRPr lang="en-US" dirty="0"/>
          </a:p>
        </p:txBody>
      </p:sp>
    </p:spTree>
    <p:extLst>
      <p:ext uri="{BB962C8B-B14F-4D97-AF65-F5344CB8AC3E}">
        <p14:creationId xmlns:p14="http://schemas.microsoft.com/office/powerpoint/2010/main" val="29974481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Session Objectives and Takeaways</a:t>
            </a:r>
            <a:endParaRPr lang="en-US" dirty="0"/>
          </a:p>
        </p:txBody>
      </p:sp>
      <p:sp>
        <p:nvSpPr>
          <p:cNvPr id="3" name="Content Placeholder 2"/>
          <p:cNvSpPr>
            <a:spLocks noGrp="1"/>
          </p:cNvSpPr>
          <p:nvPr>
            <p:ph idx="1"/>
          </p:nvPr>
        </p:nvSpPr>
        <p:spPr/>
        <p:txBody>
          <a:bodyPr/>
          <a:lstStyle/>
          <a:p>
            <a:r>
              <a:rPr lang="en-US" dirty="0" smtClean="0"/>
              <a:t>New features in 4.6 SP1 Sequencer</a:t>
            </a:r>
          </a:p>
          <a:p>
            <a:r>
              <a:rPr lang="en-US" dirty="0" smtClean="0"/>
              <a:t>How to save time Sequencing </a:t>
            </a:r>
          </a:p>
          <a:p>
            <a:r>
              <a:rPr lang="en-US" dirty="0" smtClean="0"/>
              <a:t>Guidance and Best Practices</a:t>
            </a:r>
          </a:p>
          <a:p>
            <a:endParaRPr lang="en-US" dirty="0"/>
          </a:p>
        </p:txBody>
      </p:sp>
    </p:spTree>
    <p:extLst>
      <p:ext uri="{BB962C8B-B14F-4D97-AF65-F5344CB8AC3E}">
        <p14:creationId xmlns:p14="http://schemas.microsoft.com/office/powerpoint/2010/main" val="57058539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Applying a Package Accelerator</a:t>
            </a:r>
            <a:endParaRPr lang="en-US" dirty="0"/>
          </a:p>
        </p:txBody>
      </p:sp>
      <p:grpSp>
        <p:nvGrpSpPr>
          <p:cNvPr id="3" name="Group 2"/>
          <p:cNvGrpSpPr/>
          <p:nvPr/>
        </p:nvGrpSpPr>
        <p:grpSpPr>
          <a:xfrm>
            <a:off x="531812" y="1315590"/>
            <a:ext cx="3027945" cy="2487692"/>
            <a:chOff x="487414" y="1210548"/>
            <a:chExt cx="3027945" cy="2487692"/>
          </a:xfrm>
        </p:grpSpPr>
        <p:sp>
          <p:nvSpPr>
            <p:cNvPr id="7" name="Rounded Rectangle 6"/>
            <p:cNvSpPr/>
            <p:nvPr/>
          </p:nvSpPr>
          <p:spPr bwMode="auto">
            <a:xfrm>
              <a:off x="487414" y="1210548"/>
              <a:ext cx="3027945" cy="2487692"/>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6" name="Picture 46" descr="D:\Pennie's documents\MS Image\NEWFeb15\Windows_Vista_Icons_ for_Marketing_use\Software.png"/>
            <p:cNvPicPr>
              <a:picLocks noChangeAspect="1" noChangeArrowheads="1"/>
            </p:cNvPicPr>
            <p:nvPr/>
          </p:nvPicPr>
          <p:blipFill>
            <a:blip r:embed="rId3"/>
            <a:srcRect/>
            <a:stretch>
              <a:fillRect/>
            </a:stretch>
          </p:blipFill>
          <p:spPr bwMode="auto">
            <a:xfrm>
              <a:off x="609600" y="1422400"/>
              <a:ext cx="1015735" cy="762000"/>
            </a:xfrm>
            <a:prstGeom prst="rect">
              <a:avLst/>
            </a:prstGeom>
            <a:noFill/>
          </p:spPr>
        </p:pic>
        <p:sp>
          <p:nvSpPr>
            <p:cNvPr id="14" name="TextBox 13"/>
            <p:cNvSpPr txBox="1"/>
            <p:nvPr/>
          </p:nvSpPr>
          <p:spPr>
            <a:xfrm>
              <a:off x="680720" y="2285117"/>
              <a:ext cx="2692400" cy="1169551"/>
            </a:xfrm>
            <a:prstGeom prst="rect">
              <a:avLst/>
            </a:prstGeom>
            <a:noFill/>
          </p:spPr>
          <p:txBody>
            <a:bodyPr wrap="square" lIns="0" tIns="0" rIns="0" bIns="0" rtlCol="0">
              <a:spAutoFit/>
            </a:bodyPr>
            <a:lstStyle/>
            <a:p>
              <a:r>
                <a:rPr lang="en-US" sz="2200" dirty="0" smtClean="0">
                  <a:gradFill>
                    <a:gsLst>
                      <a:gs pos="0">
                        <a:schemeClr val="tx1"/>
                      </a:gs>
                      <a:gs pos="86000">
                        <a:schemeClr val="tx1"/>
                      </a:gs>
                    </a:gsLst>
                    <a:lin ang="5400000" scaled="0"/>
                  </a:gradFill>
                  <a:latin typeface="Segoe Light" pitchFamily="34" charset="0"/>
                </a:rPr>
                <a:t>.</a:t>
              </a:r>
              <a:r>
                <a:rPr lang="en-US" dirty="0" smtClean="0">
                  <a:gradFill>
                    <a:gsLst>
                      <a:gs pos="0">
                        <a:schemeClr val="tx1"/>
                      </a:gs>
                      <a:gs pos="86000">
                        <a:schemeClr val="tx1"/>
                      </a:gs>
                    </a:gsLst>
                    <a:lin ang="5400000" scaled="0"/>
                  </a:gradFill>
                  <a:latin typeface="Segoe Light" pitchFamily="34" charset="0"/>
                </a:rPr>
                <a:t>MSI	   </a:t>
              </a:r>
            </a:p>
            <a:p>
              <a:r>
                <a:rPr lang="en-US" dirty="0" smtClean="0">
                  <a:gradFill>
                    <a:gsLst>
                      <a:gs pos="0">
                        <a:schemeClr val="tx1"/>
                      </a:gs>
                      <a:gs pos="86000">
                        <a:schemeClr val="tx1"/>
                      </a:gs>
                    </a:gsLst>
                    <a:lin ang="5400000" scaled="0"/>
                  </a:gradFill>
                  <a:latin typeface="Segoe Light" pitchFamily="34" charset="0"/>
                </a:rPr>
                <a:t>.ZIP</a:t>
              </a:r>
            </a:p>
            <a:p>
              <a:r>
                <a:rPr lang="en-US" dirty="0" smtClean="0">
                  <a:gradFill>
                    <a:gsLst>
                      <a:gs pos="0">
                        <a:schemeClr val="tx1"/>
                      </a:gs>
                      <a:gs pos="86000">
                        <a:schemeClr val="tx1"/>
                      </a:gs>
                    </a:gsLst>
                    <a:lin ang="5400000" scaled="0"/>
                  </a:gradFill>
                  <a:latin typeface="Segoe Light" pitchFamily="34" charset="0"/>
                </a:rPr>
                <a:t>.CAB        </a:t>
              </a:r>
            </a:p>
            <a:p>
              <a:r>
                <a:rPr lang="en-US" dirty="0" smtClean="0">
                  <a:gradFill>
                    <a:gsLst>
                      <a:gs pos="0">
                        <a:schemeClr val="tx1"/>
                      </a:gs>
                      <a:gs pos="86000">
                        <a:schemeClr val="tx1"/>
                      </a:gs>
                    </a:gsLst>
                    <a:lin ang="5400000" scaled="0"/>
                  </a:gradFill>
                  <a:latin typeface="Segoe Light" pitchFamily="34" charset="0"/>
                </a:rPr>
                <a:t>Files/folders </a:t>
              </a:r>
            </a:p>
          </p:txBody>
        </p:sp>
        <p:sp>
          <p:nvSpPr>
            <p:cNvPr id="15" name="TextBox 14"/>
            <p:cNvSpPr txBox="1"/>
            <p:nvPr/>
          </p:nvSpPr>
          <p:spPr>
            <a:xfrm>
              <a:off x="1625335" y="1634123"/>
              <a:ext cx="1747785" cy="338554"/>
            </a:xfrm>
            <a:prstGeom prst="rect">
              <a:avLst/>
            </a:prstGeom>
            <a:noFill/>
          </p:spPr>
          <p:txBody>
            <a:bodyPr wrap="square" lIns="0" tIns="0" rIns="0" bIns="0" rtlCol="0">
              <a:spAutoFit/>
            </a:bodyPr>
            <a:lstStyle/>
            <a:p>
              <a:r>
                <a:rPr lang="en-US" sz="2200" b="1" dirty="0" smtClean="0">
                  <a:gradFill>
                    <a:gsLst>
                      <a:gs pos="0">
                        <a:schemeClr val="tx1"/>
                      </a:gs>
                      <a:gs pos="86000">
                        <a:schemeClr val="tx1"/>
                      </a:gs>
                    </a:gsLst>
                    <a:lin ang="5400000" scaled="0"/>
                  </a:gradFill>
                  <a:latin typeface="Segoe Light" pitchFamily="34" charset="0"/>
                </a:rPr>
                <a:t>Install Media</a:t>
              </a:r>
            </a:p>
          </p:txBody>
        </p:sp>
      </p:grpSp>
      <p:grpSp>
        <p:nvGrpSpPr>
          <p:cNvPr id="11" name="Group 10"/>
          <p:cNvGrpSpPr/>
          <p:nvPr/>
        </p:nvGrpSpPr>
        <p:grpSpPr>
          <a:xfrm>
            <a:off x="3627120" y="4141708"/>
            <a:ext cx="4185799" cy="2487692"/>
            <a:chOff x="3627120" y="4036666"/>
            <a:chExt cx="4185799" cy="2487692"/>
          </a:xfrm>
        </p:grpSpPr>
        <p:sp>
          <p:nvSpPr>
            <p:cNvPr id="12" name="Rounded Rectangle 11"/>
            <p:cNvSpPr/>
            <p:nvPr/>
          </p:nvSpPr>
          <p:spPr bwMode="auto">
            <a:xfrm>
              <a:off x="3627120" y="4036666"/>
              <a:ext cx="4185799" cy="2487692"/>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4" name="Picture 2" descr="C:\Documents\Microsoft\Presentations\TechEd 2008\Snaps and Data\Empty-Box.png"/>
            <p:cNvPicPr>
              <a:picLocks noChangeAspect="1" noChangeArrowheads="1"/>
            </p:cNvPicPr>
            <p:nvPr/>
          </p:nvPicPr>
          <p:blipFill>
            <a:blip r:embed="rId4"/>
            <a:srcRect/>
            <a:stretch>
              <a:fillRect/>
            </a:stretch>
          </p:blipFill>
          <p:spPr bwMode="auto">
            <a:xfrm>
              <a:off x="3783803" y="4290417"/>
              <a:ext cx="1045194" cy="736095"/>
            </a:xfrm>
            <a:prstGeom prst="rect">
              <a:avLst/>
            </a:prstGeom>
            <a:noFill/>
          </p:spPr>
        </p:pic>
        <p:sp>
          <p:nvSpPr>
            <p:cNvPr id="16" name="TextBox 15"/>
            <p:cNvSpPr txBox="1"/>
            <p:nvPr/>
          </p:nvSpPr>
          <p:spPr>
            <a:xfrm>
              <a:off x="4953386" y="4489187"/>
              <a:ext cx="2778373" cy="338554"/>
            </a:xfrm>
            <a:prstGeom prst="rect">
              <a:avLst/>
            </a:prstGeom>
            <a:noFill/>
          </p:spPr>
          <p:txBody>
            <a:bodyPr wrap="square" lIns="0" tIns="0" rIns="0" bIns="0" rtlCol="0">
              <a:spAutoFit/>
            </a:bodyPr>
            <a:lstStyle/>
            <a:p>
              <a:r>
                <a:rPr lang="en-US" sz="2200" b="1" dirty="0" smtClean="0">
                  <a:gradFill>
                    <a:gsLst>
                      <a:gs pos="0">
                        <a:schemeClr val="tx1"/>
                      </a:gs>
                      <a:gs pos="86000">
                        <a:schemeClr val="tx1"/>
                      </a:gs>
                    </a:gsLst>
                    <a:lin ang="5400000" scaled="0"/>
                  </a:gradFill>
                  <a:latin typeface="Segoe Light" pitchFamily="34" charset="0"/>
                </a:rPr>
                <a:t>Package Accelerator</a:t>
              </a:r>
            </a:p>
          </p:txBody>
        </p:sp>
        <p:sp>
          <p:nvSpPr>
            <p:cNvPr id="17" name="TextBox 16"/>
            <p:cNvSpPr txBox="1"/>
            <p:nvPr/>
          </p:nvSpPr>
          <p:spPr>
            <a:xfrm>
              <a:off x="3783803" y="5026512"/>
              <a:ext cx="3861984" cy="1384995"/>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.OSD	   	FileSystem.xml</a:t>
              </a:r>
            </a:p>
            <a:p>
              <a:r>
                <a:rPr lang="en-US" dirty="0" smtClean="0">
                  <a:gradFill>
                    <a:gsLst>
                      <a:gs pos="0">
                        <a:schemeClr val="tx1"/>
                      </a:gs>
                      <a:gs pos="86000">
                        <a:schemeClr val="tx1"/>
                      </a:gs>
                    </a:gsLst>
                    <a:lin ang="5400000" scaled="0"/>
                  </a:gradFill>
                  <a:latin typeface="Segoe Light" pitchFamily="34" charset="0"/>
                </a:rPr>
                <a:t>.SPRJ		Header.xml</a:t>
              </a:r>
            </a:p>
            <a:p>
              <a:r>
                <a:rPr lang="en-US" dirty="0" smtClean="0">
                  <a:gradFill>
                    <a:gsLst>
                      <a:gs pos="0">
                        <a:schemeClr val="tx1"/>
                      </a:gs>
                      <a:gs pos="86000">
                        <a:schemeClr val="tx1"/>
                      </a:gs>
                    </a:gsLst>
                    <a:lin ang="5400000" scaled="0"/>
                  </a:gradFill>
                  <a:latin typeface="Segoe Light" pitchFamily="34" charset="0"/>
                </a:rPr>
                <a:t>.manifest 	Environment.xml</a:t>
              </a:r>
            </a:p>
            <a:p>
              <a:r>
                <a:rPr lang="en-US" dirty="0" smtClean="0">
                  <a:gradFill>
                    <a:gsLst>
                      <a:gs pos="0">
                        <a:schemeClr val="tx1"/>
                      </a:gs>
                      <a:gs pos="86000">
                        <a:schemeClr val="tx1"/>
                      </a:gs>
                    </a:gsLst>
                    <a:lin ang="5400000" scaled="0"/>
                  </a:gradFill>
                  <a:latin typeface="Segoe Light" pitchFamily="34" charset="0"/>
                </a:rPr>
                <a:t>Ingredients files 	Optimization.xml</a:t>
              </a:r>
            </a:p>
            <a:p>
              <a:r>
                <a:rPr lang="en-US" dirty="0">
                  <a:gradFill>
                    <a:gsLst>
                      <a:gs pos="0">
                        <a:schemeClr val="tx1"/>
                      </a:gs>
                      <a:gs pos="86000">
                        <a:schemeClr val="tx1"/>
                      </a:gs>
                    </a:gsLst>
                    <a:lin ang="5400000" scaled="0"/>
                  </a:gradFill>
                  <a:latin typeface="Segoe Light" pitchFamily="34" charset="0"/>
                </a:rPr>
                <a:t>	</a:t>
              </a:r>
              <a:r>
                <a:rPr lang="en-US" dirty="0" smtClean="0">
                  <a:gradFill>
                    <a:gsLst>
                      <a:gs pos="0">
                        <a:schemeClr val="tx1"/>
                      </a:gs>
                      <a:gs pos="86000">
                        <a:schemeClr val="tx1"/>
                      </a:gs>
                    </a:gsLst>
                    <a:lin ang="5400000" scaled="0"/>
                  </a:gradFill>
                  <a:latin typeface="Segoe Light" pitchFamily="34" charset="0"/>
                </a:rPr>
                <a:t>	Security.xml</a:t>
              </a:r>
            </a:p>
          </p:txBody>
        </p:sp>
      </p:grpSp>
      <p:grpSp>
        <p:nvGrpSpPr>
          <p:cNvPr id="22" name="Group 21"/>
          <p:cNvGrpSpPr/>
          <p:nvPr/>
        </p:nvGrpSpPr>
        <p:grpSpPr>
          <a:xfrm>
            <a:off x="7731760" y="1315590"/>
            <a:ext cx="3941959" cy="2487692"/>
            <a:chOff x="7731760" y="1210548"/>
            <a:chExt cx="3941959" cy="2487692"/>
          </a:xfrm>
        </p:grpSpPr>
        <p:sp>
          <p:nvSpPr>
            <p:cNvPr id="13" name="Rounded Rectangle 12"/>
            <p:cNvSpPr/>
            <p:nvPr/>
          </p:nvSpPr>
          <p:spPr bwMode="auto">
            <a:xfrm>
              <a:off x="7731760" y="1210548"/>
              <a:ext cx="3941959" cy="2487692"/>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pic>
          <p:nvPicPr>
            <p:cNvPr id="5" name="Picture 3" descr="C:\Documents\Microsoft\Presentations\TechEd 2008\Snaps and Data\Box-with-Balls-Inside.png"/>
            <p:cNvPicPr>
              <a:picLocks noChangeAspect="1" noChangeArrowheads="1"/>
            </p:cNvPicPr>
            <p:nvPr/>
          </p:nvPicPr>
          <p:blipFill>
            <a:blip r:embed="rId5"/>
            <a:srcRect/>
            <a:stretch>
              <a:fillRect/>
            </a:stretch>
          </p:blipFill>
          <p:spPr bwMode="auto">
            <a:xfrm>
              <a:off x="7894199" y="1448305"/>
              <a:ext cx="1045194" cy="736095"/>
            </a:xfrm>
            <a:prstGeom prst="rect">
              <a:avLst/>
            </a:prstGeom>
            <a:noFill/>
          </p:spPr>
        </p:pic>
        <p:sp>
          <p:nvSpPr>
            <p:cNvPr id="18" name="TextBox 17"/>
            <p:cNvSpPr txBox="1"/>
            <p:nvPr/>
          </p:nvSpPr>
          <p:spPr>
            <a:xfrm>
              <a:off x="8939393" y="1634123"/>
              <a:ext cx="2692400" cy="338554"/>
            </a:xfrm>
            <a:prstGeom prst="rect">
              <a:avLst/>
            </a:prstGeom>
            <a:noFill/>
          </p:spPr>
          <p:txBody>
            <a:bodyPr wrap="square" lIns="0" tIns="0" rIns="0" bIns="0" rtlCol="0">
              <a:spAutoFit/>
            </a:bodyPr>
            <a:lstStyle/>
            <a:p>
              <a:r>
                <a:rPr lang="en-US" sz="2200" b="1" dirty="0" smtClean="0">
                  <a:gradFill>
                    <a:gsLst>
                      <a:gs pos="0">
                        <a:schemeClr val="tx1"/>
                      </a:gs>
                      <a:gs pos="86000">
                        <a:schemeClr val="tx1"/>
                      </a:gs>
                    </a:gsLst>
                    <a:lin ang="5400000" scaled="0"/>
                  </a:gradFill>
                  <a:latin typeface="Segoe Light" pitchFamily="34" charset="0"/>
                </a:rPr>
                <a:t>App-V Package</a:t>
              </a:r>
            </a:p>
          </p:txBody>
        </p:sp>
        <p:sp>
          <p:nvSpPr>
            <p:cNvPr id="19" name="TextBox 18"/>
            <p:cNvSpPr txBox="1"/>
            <p:nvPr/>
          </p:nvSpPr>
          <p:spPr>
            <a:xfrm>
              <a:off x="7894199" y="2190787"/>
              <a:ext cx="3737594" cy="1107996"/>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latin typeface="Segoe Light" pitchFamily="34" charset="0"/>
                </a:rPr>
                <a:t>.OSD	   	.MSI</a:t>
              </a:r>
            </a:p>
            <a:p>
              <a:r>
                <a:rPr lang="en-US" dirty="0" smtClean="0">
                  <a:gradFill>
                    <a:gsLst>
                      <a:gs pos="0">
                        <a:schemeClr val="tx1"/>
                      </a:gs>
                      <a:gs pos="86000">
                        <a:schemeClr val="tx1"/>
                      </a:gs>
                    </a:gsLst>
                    <a:lin ang="5400000" scaled="0"/>
                  </a:gradFill>
                  <a:latin typeface="Segoe Light" pitchFamily="34" charset="0"/>
                </a:rPr>
                <a:t>.SPRJ		Report.xml</a:t>
              </a:r>
            </a:p>
            <a:p>
              <a:r>
                <a:rPr lang="en-US" dirty="0" smtClean="0">
                  <a:gradFill>
                    <a:gsLst>
                      <a:gs pos="0">
                        <a:schemeClr val="tx1"/>
                      </a:gs>
                      <a:gs pos="86000">
                        <a:schemeClr val="tx1"/>
                      </a:gs>
                    </a:gsLst>
                    <a:lin ang="5400000" scaled="0"/>
                  </a:gradFill>
                  <a:latin typeface="Segoe Light" pitchFamily="34" charset="0"/>
                </a:rPr>
                <a:t>.manifest 	.ICO</a:t>
              </a:r>
            </a:p>
            <a:p>
              <a:r>
                <a:rPr lang="en-US" dirty="0" smtClean="0">
                  <a:gradFill>
                    <a:gsLst>
                      <a:gs pos="0">
                        <a:schemeClr val="tx1"/>
                      </a:gs>
                      <a:gs pos="86000">
                        <a:schemeClr val="tx1"/>
                      </a:gs>
                    </a:gsLst>
                    <a:lin ang="5400000" scaled="0"/>
                  </a:gradFill>
                  <a:latin typeface="Segoe Light" pitchFamily="34" charset="0"/>
                </a:rPr>
                <a:t>.SFT	 	</a:t>
              </a:r>
            </a:p>
          </p:txBody>
        </p:sp>
      </p:grpSp>
      <p:grpSp>
        <p:nvGrpSpPr>
          <p:cNvPr id="21" name="Group 20"/>
          <p:cNvGrpSpPr/>
          <p:nvPr/>
        </p:nvGrpSpPr>
        <p:grpSpPr>
          <a:xfrm>
            <a:off x="4462496" y="1320932"/>
            <a:ext cx="2692400" cy="2082893"/>
            <a:chOff x="4462496" y="1215890"/>
            <a:chExt cx="2692400" cy="2082893"/>
          </a:xfrm>
        </p:grpSpPr>
        <p:grpSp>
          <p:nvGrpSpPr>
            <p:cNvPr id="8" name="Group 56"/>
            <p:cNvGrpSpPr/>
            <p:nvPr/>
          </p:nvGrpSpPr>
          <p:grpSpPr>
            <a:xfrm>
              <a:off x="4679178" y="1215890"/>
              <a:ext cx="2071233" cy="1876383"/>
              <a:chOff x="9621646" y="2971800"/>
              <a:chExt cx="1437766" cy="1676400"/>
            </a:xfrm>
          </p:grpSpPr>
          <p:pic>
            <p:nvPicPr>
              <p:cNvPr id="9" name="Picture 8" descr="msconfig.exe_I0080_0409.png"/>
              <p:cNvPicPr>
                <a:picLocks noChangeAspect="1"/>
              </p:cNvPicPr>
              <p:nvPr/>
            </p:nvPicPr>
            <p:blipFill>
              <a:blip r:embed="rId6"/>
              <a:stretch>
                <a:fillRect/>
              </a:stretch>
            </p:blipFill>
            <p:spPr>
              <a:xfrm>
                <a:off x="9752012" y="2971800"/>
                <a:ext cx="1307400" cy="1307400"/>
              </a:xfrm>
              <a:prstGeom prst="rect">
                <a:avLst/>
              </a:prstGeom>
            </p:spPr>
          </p:pic>
          <p:pic>
            <p:nvPicPr>
              <p:cNvPr id="10" name="Picture 9" descr="networkexplorer.dll_I007c_0409.png"/>
              <p:cNvPicPr>
                <a:picLocks noChangeAspect="1"/>
              </p:cNvPicPr>
              <p:nvPr/>
            </p:nvPicPr>
            <p:blipFill>
              <a:blip r:embed="rId7"/>
              <a:stretch>
                <a:fillRect/>
              </a:stretch>
            </p:blipFill>
            <p:spPr>
              <a:xfrm>
                <a:off x="9621646" y="3581400"/>
                <a:ext cx="1066800" cy="1066800"/>
              </a:xfrm>
              <a:prstGeom prst="rect">
                <a:avLst/>
              </a:prstGeom>
            </p:spPr>
          </p:pic>
        </p:grpSp>
        <p:sp>
          <p:nvSpPr>
            <p:cNvPr id="20" name="TextBox 19"/>
            <p:cNvSpPr txBox="1"/>
            <p:nvPr/>
          </p:nvSpPr>
          <p:spPr>
            <a:xfrm>
              <a:off x="4462496" y="2960229"/>
              <a:ext cx="2692400" cy="338554"/>
            </a:xfrm>
            <a:prstGeom prst="rect">
              <a:avLst/>
            </a:prstGeom>
            <a:noFill/>
          </p:spPr>
          <p:txBody>
            <a:bodyPr wrap="square" lIns="0" tIns="0" rIns="0" bIns="0" rtlCol="0">
              <a:spAutoFit/>
            </a:bodyPr>
            <a:lstStyle/>
            <a:p>
              <a:pPr algn="ctr"/>
              <a:r>
                <a:rPr lang="en-US" sz="2200" b="1" dirty="0" smtClean="0">
                  <a:gradFill>
                    <a:gsLst>
                      <a:gs pos="0">
                        <a:schemeClr val="tx1"/>
                      </a:gs>
                      <a:gs pos="86000">
                        <a:schemeClr val="tx1"/>
                      </a:gs>
                    </a:gsLst>
                    <a:lin ang="5400000" scaled="0"/>
                  </a:gradFill>
                  <a:latin typeface="Segoe Light" pitchFamily="34" charset="0"/>
                </a:rPr>
                <a:t>App-V Sequencer</a:t>
              </a:r>
            </a:p>
          </p:txBody>
        </p:sp>
      </p:grpSp>
      <p:sp>
        <p:nvSpPr>
          <p:cNvPr id="23" name="Right Arrow 22"/>
          <p:cNvSpPr/>
          <p:nvPr/>
        </p:nvSpPr>
        <p:spPr bwMode="auto">
          <a:xfrm rot="16200000">
            <a:off x="5520377" y="3415366"/>
            <a:ext cx="388835" cy="775829"/>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24" name="Right Arrow 23"/>
          <p:cNvSpPr/>
          <p:nvPr/>
        </p:nvSpPr>
        <p:spPr bwMode="auto">
          <a:xfrm>
            <a:off x="3895198" y="2171521"/>
            <a:ext cx="388835" cy="775829"/>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
        <p:nvSpPr>
          <p:cNvPr id="25" name="Right Arrow 24"/>
          <p:cNvSpPr/>
          <p:nvPr/>
        </p:nvSpPr>
        <p:spPr bwMode="auto">
          <a:xfrm>
            <a:off x="7075278" y="2212369"/>
            <a:ext cx="388835" cy="775829"/>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Light" pitchFamily="34" charset="0"/>
            </a:endParaRPr>
          </a:p>
        </p:txBody>
      </p:sp>
    </p:spTree>
    <p:extLst>
      <p:ext uri="{BB962C8B-B14F-4D97-AF65-F5344CB8AC3E}">
        <p14:creationId xmlns:p14="http://schemas.microsoft.com/office/powerpoint/2010/main" val="151909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20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0"/>
                                        <p:tgtEl>
                                          <p:spTgt spid="25"/>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997196"/>
          </a:xfrm>
        </p:spPr>
        <p:txBody>
          <a:bodyPr/>
          <a:lstStyle/>
          <a:p>
            <a:r>
              <a:rPr lang="en-US" smtClean="0"/>
              <a:t>Application Files</a:t>
            </a:r>
            <a:br>
              <a:rPr lang="en-US" smtClean="0"/>
            </a:br>
            <a:r>
              <a:rPr lang="en-US" sz="2800" spc="0" smtClean="0">
                <a:ln>
                  <a:noFill/>
                </a:ln>
                <a:solidFill>
                  <a:schemeClr val="accent1"/>
                </a:solidFill>
                <a:cs typeface="+mn-cs"/>
              </a:rPr>
              <a:t>Specifying where the Sequencer will find application files</a:t>
            </a:r>
            <a:endParaRPr lang="en-US" sz="2800" spc="0" dirty="0">
              <a:ln>
                <a:noFill/>
              </a:ln>
              <a:solidFill>
                <a:schemeClr val="accent1"/>
              </a:solidFill>
              <a:cs typeface="+mn-cs"/>
            </a:endParaRPr>
          </a:p>
        </p:txBody>
      </p:sp>
      <p:sp>
        <p:nvSpPr>
          <p:cNvPr id="3" name="Text Placeholder 2"/>
          <p:cNvSpPr>
            <a:spLocks noGrp="1"/>
          </p:cNvSpPr>
          <p:nvPr>
            <p:ph type="body" idx="1"/>
          </p:nvPr>
        </p:nvSpPr>
        <p:spPr>
          <a:xfrm>
            <a:off x="519113" y="1918164"/>
            <a:ext cx="5486400" cy="346249"/>
          </a:xfrm>
        </p:spPr>
        <p:txBody>
          <a:bodyPr/>
          <a:lstStyle/>
          <a:p>
            <a:r>
              <a:rPr lang="en-US" dirty="0" smtClean="0"/>
              <a:t>Install media</a:t>
            </a:r>
            <a:endParaRPr lang="en-US" dirty="0"/>
          </a:p>
        </p:txBody>
      </p:sp>
      <p:sp>
        <p:nvSpPr>
          <p:cNvPr id="4" name="Content Placeholder 3"/>
          <p:cNvSpPr>
            <a:spLocks noGrp="1"/>
          </p:cNvSpPr>
          <p:nvPr>
            <p:ph sz="half" idx="2"/>
          </p:nvPr>
        </p:nvSpPr>
        <p:spPr>
          <a:xfrm>
            <a:off x="507867" y="2640211"/>
            <a:ext cx="5435733" cy="2769989"/>
          </a:xfrm>
        </p:spPr>
        <p:txBody>
          <a:bodyPr/>
          <a:lstStyle/>
          <a:p>
            <a:r>
              <a:rPr lang="en-US" smtClean="0"/>
              <a:t>No monitoring</a:t>
            </a:r>
          </a:p>
          <a:p>
            <a:r>
              <a:rPr lang="en-US" smtClean="0"/>
              <a:t>Sequencer will extract application files from original installation media</a:t>
            </a:r>
          </a:p>
          <a:p>
            <a:pPr lvl="1"/>
            <a:r>
              <a:rPr lang="en-US" smtClean="0"/>
              <a:t>.CAB</a:t>
            </a:r>
          </a:p>
          <a:p>
            <a:pPr lvl="1"/>
            <a:r>
              <a:rPr lang="en-US" smtClean="0"/>
              <a:t>.ZIP</a:t>
            </a:r>
          </a:p>
          <a:p>
            <a:pPr lvl="1"/>
            <a:r>
              <a:rPr lang="en-US" smtClean="0"/>
              <a:t>.MSI</a:t>
            </a:r>
          </a:p>
          <a:p>
            <a:pPr lvl="1"/>
            <a:r>
              <a:rPr lang="en-US" smtClean="0"/>
              <a:t>Stand-alone files/directories</a:t>
            </a:r>
          </a:p>
          <a:p>
            <a:r>
              <a:rPr lang="en-US" smtClean="0"/>
              <a:t>.EXEs need to be expanded</a:t>
            </a:r>
            <a:endParaRPr lang="en-US" dirty="0"/>
          </a:p>
        </p:txBody>
      </p:sp>
      <p:sp>
        <p:nvSpPr>
          <p:cNvPr id="5" name="Text Placeholder 4"/>
          <p:cNvSpPr>
            <a:spLocks noGrp="1"/>
          </p:cNvSpPr>
          <p:nvPr>
            <p:ph type="body" sz="quarter" idx="3"/>
          </p:nvPr>
        </p:nvSpPr>
        <p:spPr>
          <a:xfrm>
            <a:off x="6181725" y="1918164"/>
            <a:ext cx="5486400" cy="346249"/>
          </a:xfrm>
        </p:spPr>
        <p:txBody>
          <a:bodyPr/>
          <a:lstStyle/>
          <a:p>
            <a:r>
              <a:rPr lang="en-US" smtClean="0"/>
              <a:t>Local installation files</a:t>
            </a:r>
            <a:endParaRPr lang="en-US" dirty="0"/>
          </a:p>
        </p:txBody>
      </p:sp>
      <p:sp>
        <p:nvSpPr>
          <p:cNvPr id="6" name="Content Placeholder 5"/>
          <p:cNvSpPr>
            <a:spLocks noGrp="1"/>
          </p:cNvSpPr>
          <p:nvPr>
            <p:ph sz="quarter" idx="4"/>
          </p:nvPr>
        </p:nvSpPr>
        <p:spPr>
          <a:xfrm>
            <a:off x="6146800" y="2640211"/>
            <a:ext cx="5521325" cy="2031325"/>
          </a:xfrm>
        </p:spPr>
        <p:txBody>
          <a:bodyPr/>
          <a:lstStyle/>
          <a:p>
            <a:r>
              <a:rPr lang="en-US" smtClean="0"/>
              <a:t>No monitoring</a:t>
            </a:r>
          </a:p>
          <a:p>
            <a:r>
              <a:rPr lang="en-US" smtClean="0"/>
              <a:t>Sequencer will locate files from locally installed application</a:t>
            </a:r>
          </a:p>
          <a:p>
            <a:pPr lvl="1"/>
            <a:r>
              <a:rPr lang="en-US" smtClean="0"/>
              <a:t>Install application to default location </a:t>
            </a:r>
            <a:br>
              <a:rPr lang="en-US" smtClean="0"/>
            </a:br>
            <a:r>
              <a:rPr lang="en-US" smtClean="0"/>
              <a:t>(C:\Program Files\...)</a:t>
            </a:r>
          </a:p>
          <a:p>
            <a:endParaRPr lang="en-US" dirty="0"/>
          </a:p>
        </p:txBody>
      </p:sp>
    </p:spTree>
    <p:extLst>
      <p:ext uri="{BB962C8B-B14F-4D97-AF65-F5344CB8AC3E}">
        <p14:creationId xmlns:p14="http://schemas.microsoft.com/office/powerpoint/2010/main" val="1330008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2000"/>
                                        <p:tgtEl>
                                          <p:spTgt spid="4">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fade">
                                      <p:cBhvr>
                                        <p:cTn id="23" dur="2000"/>
                                        <p:tgtEl>
                                          <p:spTgt spid="4">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2000"/>
                                        <p:tgtEl>
                                          <p:spTgt spid="4">
                                            <p:txEl>
                                              <p:pRg st="4" end="4"/>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fade">
                                      <p:cBhvr>
                                        <p:cTn id="29" dur="2000"/>
                                        <p:tgtEl>
                                          <p:spTgt spid="4">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fade">
                                      <p:cBhvr>
                                        <p:cTn id="34" dur="2000"/>
                                        <p:tgtEl>
                                          <p:spTgt spid="4">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2000"/>
                                        <p:tgtEl>
                                          <p:spTgt spid="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Effect transition="in" filter="fade">
                                      <p:cBhvr>
                                        <p:cTn id="44" dur="2000"/>
                                        <p:tgtEl>
                                          <p:spTgt spid="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Effect transition="in" filter="fade">
                                      <p:cBhvr>
                                        <p:cTn id="49" dur="2000"/>
                                        <p:tgtEl>
                                          <p:spTgt spid="6">
                                            <p:txEl>
                                              <p:pRg st="1" end="1"/>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animEffect transition="in" filter="fade">
                                      <p:cBhvr>
                                        <p:cTn id="52"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997196"/>
          </a:xfrm>
        </p:spPr>
        <p:txBody>
          <a:bodyPr/>
          <a:lstStyle/>
          <a:p>
            <a:pPr lvl="0" indent="-460375">
              <a:spcBef>
                <a:spcPct val="20000"/>
              </a:spcBef>
            </a:pPr>
            <a:r>
              <a:rPr lang="en-US" dirty="0" smtClean="0"/>
              <a:t>Using Package Accelerators</a:t>
            </a:r>
            <a:br>
              <a:rPr lang="en-US" dirty="0" smtClean="0"/>
            </a:br>
            <a:r>
              <a:rPr lang="en-US" sz="2800" spc="0" dirty="0">
                <a:ln>
                  <a:noFill/>
                </a:ln>
                <a:solidFill>
                  <a:schemeClr val="accent1"/>
                </a:solidFill>
                <a:cs typeface="+mn-cs"/>
              </a:rPr>
              <a:t>The key activities of producing a package</a:t>
            </a:r>
          </a:p>
        </p:txBody>
      </p:sp>
      <p:sp>
        <p:nvSpPr>
          <p:cNvPr id="5" name="AutoShape 11"/>
          <p:cNvSpPr>
            <a:spLocks noChangeArrowheads="1"/>
          </p:cNvSpPr>
          <p:nvPr/>
        </p:nvSpPr>
        <p:spPr bwMode="invGray">
          <a:xfrm>
            <a:off x="609441" y="1568451"/>
            <a:ext cx="11071516" cy="1022351"/>
          </a:xfrm>
          <a:prstGeom prst="roundRect">
            <a:avLst>
              <a:gd name="adj" fmla="val 50000"/>
            </a:avLst>
          </a:prstGeom>
          <a:gradFill flip="none" rotWithShape="1">
            <a:gsLst>
              <a:gs pos="2000">
                <a:srgbClr val="000000">
                  <a:alpha val="0"/>
                </a:srgbClr>
              </a:gs>
              <a:gs pos="58000">
                <a:schemeClr val="tx2">
                  <a:lumMod val="50000"/>
                  <a:alpha val="51000"/>
                </a:schemeClr>
              </a:gs>
              <a:gs pos="100000">
                <a:srgbClr val="F8F8F8">
                  <a:alpha val="0"/>
                </a:srgbClr>
              </a:gs>
            </a:gsLst>
            <a:lin ang="5400000" scaled="1"/>
            <a:tileRect/>
          </a:gradFill>
          <a:ln w="15875" cap="flat" cmpd="thickThin" algn="ctr">
            <a:noFill/>
            <a:prstDash val="solid"/>
          </a:ln>
          <a:effectLst>
            <a:innerShdw blurRad="393700">
              <a:srgbClr val="FFFFFF">
                <a:lumMod val="25000"/>
                <a:alpha val="50000"/>
              </a:srgbClr>
            </a:innerShdw>
          </a:effectLst>
        </p:spPr>
        <p:txBody>
          <a:bodyPr lIns="1371600" tIns="45718" rIns="91436" bIns="45718" anchor="ctr" anchorCtr="0"/>
          <a:lstStyle/>
          <a:p>
            <a:pPr marL="274320" defTabSz="914099" fontAlgn="base">
              <a:spcBef>
                <a:spcPct val="0"/>
              </a:spcBef>
              <a:spcAft>
                <a:spcPct val="0"/>
              </a:spcAft>
              <a:defRPr/>
            </a:pPr>
            <a:r>
              <a:rPr lang="en-US" sz="2600" dirty="0" smtClean="0">
                <a:gradFill>
                  <a:gsLst>
                    <a:gs pos="0">
                      <a:schemeClr val="tx1"/>
                    </a:gs>
                    <a:gs pos="86000">
                      <a:schemeClr val="tx1"/>
                    </a:gs>
                  </a:gsLst>
                  <a:lin ang="5400000" scaled="0"/>
                </a:gradFill>
                <a:effectLst>
                  <a:outerShdw blurRad="38100" dist="38100" dir="2700000" algn="tl">
                    <a:srgbClr val="000000">
                      <a:alpha val="43137"/>
                    </a:srgbClr>
                  </a:outerShdw>
                </a:effectLst>
              </a:rPr>
              <a:t>Procure Package Accelerator</a:t>
            </a:r>
            <a:endParaRPr lang="en-US" sz="2600" dirty="0">
              <a:gradFill>
                <a:gsLst>
                  <a:gs pos="0">
                    <a:schemeClr val="tx1"/>
                  </a:gs>
                  <a:gs pos="86000">
                    <a:schemeClr val="tx1"/>
                  </a:gs>
                </a:gsLst>
                <a:lin ang="5400000" scaled="0"/>
              </a:gradFill>
              <a:effectLst>
                <a:outerShdw blurRad="38100" dist="38100" dir="2700000" algn="tl">
                  <a:srgbClr val="000000">
                    <a:alpha val="43137"/>
                  </a:srgbClr>
                </a:outerShdw>
              </a:effectLst>
            </a:endParaRPr>
          </a:p>
        </p:txBody>
      </p:sp>
      <p:grpSp>
        <p:nvGrpSpPr>
          <p:cNvPr id="6" name="Group 25"/>
          <p:cNvGrpSpPr>
            <a:grpSpLocks/>
          </p:cNvGrpSpPr>
          <p:nvPr/>
        </p:nvGrpSpPr>
        <p:grpSpPr bwMode="auto">
          <a:xfrm>
            <a:off x="597779" y="1808151"/>
            <a:ext cx="2240864" cy="542950"/>
            <a:chOff x="3901" y="847"/>
            <a:chExt cx="804" cy="260"/>
          </a:xfrm>
        </p:grpSpPr>
        <p:sp>
          <p:nvSpPr>
            <p:cNvPr id="7" name="Oval 26"/>
            <p:cNvSpPr>
              <a:spLocks noChangeArrowheads="1"/>
            </p:cNvSpPr>
            <p:nvPr/>
          </p:nvSpPr>
          <p:spPr bwMode="invGray">
            <a:xfrm>
              <a:off x="3901" y="847"/>
              <a:ext cx="781" cy="249"/>
            </a:xfrm>
            <a:prstGeom prst="ellipse">
              <a:avLst/>
            </a:prstGeom>
            <a:gradFill rotWithShape="1">
              <a:gsLst>
                <a:gs pos="0">
                  <a:schemeClr val="hlink">
                    <a:alpha val="30000"/>
                  </a:schemeClr>
                </a:gs>
                <a:gs pos="100000">
                  <a:schemeClr val="hlink">
                    <a:gamma/>
                    <a:tint val="0"/>
                    <a:invGamma/>
                    <a:alpha val="0"/>
                  </a:schemeClr>
                </a:gs>
              </a:gsLst>
              <a:lin ang="0" scaled="1"/>
            </a:gradFill>
            <a:ln w="12700" algn="ctr">
              <a:noFill/>
              <a:round/>
              <a:headEnd/>
              <a:tailEnd/>
            </a:ln>
            <a:effectLst/>
          </p:spPr>
          <p:txBody>
            <a:bodyPr anchor="ctr">
              <a:spAutoFit/>
            </a:bodyPr>
            <a:lstStyle/>
            <a:p>
              <a:pPr>
                <a:defRPr/>
              </a:pPr>
              <a:endParaRPr lang="en-US"/>
            </a:p>
          </p:txBody>
        </p:sp>
        <p:sp>
          <p:nvSpPr>
            <p:cNvPr id="8" name="Oval 27"/>
            <p:cNvSpPr>
              <a:spLocks noChangeArrowheads="1"/>
            </p:cNvSpPr>
            <p:nvPr/>
          </p:nvSpPr>
          <p:spPr bwMode="invGray">
            <a:xfrm>
              <a:off x="3948" y="858"/>
              <a:ext cx="757" cy="249"/>
            </a:xfrm>
            <a:prstGeom prst="ellipse">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anchor="ctr">
              <a:spAutoFit/>
            </a:bodyPr>
            <a:lstStyle/>
            <a:p>
              <a:pPr>
                <a:defRPr/>
              </a:pPr>
              <a:endParaRPr lang="en-US"/>
            </a:p>
          </p:txBody>
        </p:sp>
      </p:grpSp>
      <p:sp>
        <p:nvSpPr>
          <p:cNvPr id="9" name="AutoShape 11"/>
          <p:cNvSpPr>
            <a:spLocks noChangeArrowheads="1"/>
          </p:cNvSpPr>
          <p:nvPr/>
        </p:nvSpPr>
        <p:spPr bwMode="invGray">
          <a:xfrm>
            <a:off x="2133044" y="2894591"/>
            <a:ext cx="9547913" cy="1022351"/>
          </a:xfrm>
          <a:prstGeom prst="roundRect">
            <a:avLst>
              <a:gd name="adj" fmla="val 50000"/>
            </a:avLst>
          </a:prstGeom>
          <a:gradFill flip="none" rotWithShape="1">
            <a:gsLst>
              <a:gs pos="2000">
                <a:srgbClr val="000000">
                  <a:alpha val="0"/>
                </a:srgbClr>
              </a:gs>
              <a:gs pos="58000">
                <a:schemeClr val="tx2">
                  <a:lumMod val="50000"/>
                  <a:alpha val="51000"/>
                </a:schemeClr>
              </a:gs>
              <a:gs pos="100000">
                <a:srgbClr val="F8F8F8">
                  <a:alpha val="0"/>
                </a:srgbClr>
              </a:gs>
            </a:gsLst>
            <a:lin ang="5400000" scaled="1"/>
            <a:tileRect/>
          </a:gradFill>
          <a:ln w="15875" cap="flat" cmpd="thickThin" algn="ctr">
            <a:noFill/>
            <a:prstDash val="solid"/>
          </a:ln>
          <a:effectLst>
            <a:innerShdw blurRad="393700">
              <a:srgbClr val="FFFFFF">
                <a:lumMod val="25000"/>
                <a:alpha val="50000"/>
              </a:srgbClr>
            </a:innerShdw>
          </a:effectLst>
        </p:spPr>
        <p:txBody>
          <a:bodyPr lIns="1371600" tIns="45718" rIns="91436" bIns="45718" anchor="ctr" anchorCtr="0"/>
          <a:lstStyle/>
          <a:p>
            <a:pPr marL="274320" defTabSz="914099" fontAlgn="base">
              <a:spcBef>
                <a:spcPct val="0"/>
              </a:spcBef>
              <a:spcAft>
                <a:spcPct val="0"/>
              </a:spcAft>
              <a:defRPr/>
            </a:pPr>
            <a:r>
              <a:rPr lang="en-US" sz="2600" dirty="0" smtClean="0">
                <a:gradFill>
                  <a:gsLst>
                    <a:gs pos="0">
                      <a:schemeClr val="tx1"/>
                    </a:gs>
                    <a:gs pos="86000">
                      <a:schemeClr val="tx1"/>
                    </a:gs>
                  </a:gsLst>
                </a:gradFill>
                <a:effectLst>
                  <a:outerShdw blurRad="38100" dist="38100" dir="2700000" algn="tl">
                    <a:srgbClr val="000000">
                      <a:alpha val="43137"/>
                    </a:srgbClr>
                  </a:outerShdw>
                </a:effectLst>
              </a:rPr>
              <a:t>Follow</a:t>
            </a:r>
            <a:r>
              <a:rPr lang="en-US" sz="2600" dirty="0" smtClean="0">
                <a:solidFill>
                  <a:srgbClr val="FFFFFF"/>
                </a:solidFill>
                <a:effectLst>
                  <a:outerShdw blurRad="38100" dist="38100" dir="2700000" algn="tl">
                    <a:srgbClr val="000000">
                      <a:alpha val="43137"/>
                    </a:srgbClr>
                  </a:outerShdw>
                </a:effectLst>
              </a:rPr>
              <a:t> </a:t>
            </a:r>
            <a:r>
              <a:rPr lang="en-US" sz="2600" dirty="0" smtClean="0">
                <a:gradFill>
                  <a:gsLst>
                    <a:gs pos="0">
                      <a:schemeClr val="tx1"/>
                    </a:gs>
                    <a:gs pos="86000">
                      <a:schemeClr val="tx1"/>
                    </a:gs>
                  </a:gsLst>
                </a:gradFill>
                <a:effectLst>
                  <a:outerShdw blurRad="38100" dist="38100" dir="2700000" algn="tl">
                    <a:srgbClr val="000000">
                      <a:alpha val="43137"/>
                    </a:srgbClr>
                  </a:outerShdw>
                </a:effectLst>
              </a:rPr>
              <a:t>Guidance</a:t>
            </a:r>
            <a:endParaRPr lang="en-US" sz="2600" dirty="0">
              <a:gradFill>
                <a:gsLst>
                  <a:gs pos="0">
                    <a:schemeClr val="tx1"/>
                  </a:gs>
                  <a:gs pos="86000">
                    <a:schemeClr val="tx1"/>
                  </a:gs>
                </a:gsLst>
              </a:gradFill>
              <a:effectLst>
                <a:outerShdw blurRad="38100" dist="38100" dir="2700000" algn="tl">
                  <a:srgbClr val="000000">
                    <a:alpha val="43137"/>
                  </a:srgbClr>
                </a:outerShdw>
              </a:effectLst>
            </a:endParaRPr>
          </a:p>
        </p:txBody>
      </p:sp>
      <p:grpSp>
        <p:nvGrpSpPr>
          <p:cNvPr id="10" name="Group 25"/>
          <p:cNvGrpSpPr>
            <a:grpSpLocks/>
          </p:cNvGrpSpPr>
          <p:nvPr/>
        </p:nvGrpSpPr>
        <p:grpSpPr bwMode="auto">
          <a:xfrm>
            <a:off x="2137011" y="3145869"/>
            <a:ext cx="2240864" cy="542950"/>
            <a:chOff x="3901" y="847"/>
            <a:chExt cx="804" cy="260"/>
          </a:xfrm>
        </p:grpSpPr>
        <p:sp>
          <p:nvSpPr>
            <p:cNvPr id="11" name="Oval 26"/>
            <p:cNvSpPr>
              <a:spLocks noChangeArrowheads="1"/>
            </p:cNvSpPr>
            <p:nvPr/>
          </p:nvSpPr>
          <p:spPr bwMode="invGray">
            <a:xfrm>
              <a:off x="3901" y="847"/>
              <a:ext cx="781" cy="249"/>
            </a:xfrm>
            <a:prstGeom prst="ellipse">
              <a:avLst/>
            </a:prstGeom>
            <a:gradFill rotWithShape="1">
              <a:gsLst>
                <a:gs pos="0">
                  <a:schemeClr val="hlink">
                    <a:alpha val="30000"/>
                  </a:schemeClr>
                </a:gs>
                <a:gs pos="100000">
                  <a:schemeClr val="hlink">
                    <a:gamma/>
                    <a:tint val="0"/>
                    <a:invGamma/>
                    <a:alpha val="0"/>
                  </a:schemeClr>
                </a:gs>
              </a:gsLst>
              <a:lin ang="0" scaled="1"/>
            </a:gradFill>
            <a:ln w="12700" algn="ctr">
              <a:noFill/>
              <a:round/>
              <a:headEnd/>
              <a:tailEnd/>
            </a:ln>
            <a:effectLst/>
          </p:spPr>
          <p:txBody>
            <a:bodyPr anchor="ctr">
              <a:spAutoFit/>
            </a:bodyPr>
            <a:lstStyle/>
            <a:p>
              <a:pPr>
                <a:defRPr/>
              </a:pPr>
              <a:endParaRPr lang="en-US"/>
            </a:p>
          </p:txBody>
        </p:sp>
        <p:sp>
          <p:nvSpPr>
            <p:cNvPr id="12" name="Oval 27"/>
            <p:cNvSpPr>
              <a:spLocks noChangeArrowheads="1"/>
            </p:cNvSpPr>
            <p:nvPr/>
          </p:nvSpPr>
          <p:spPr bwMode="invGray">
            <a:xfrm>
              <a:off x="3948" y="858"/>
              <a:ext cx="757" cy="249"/>
            </a:xfrm>
            <a:prstGeom prst="ellipse">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anchor="ctr">
              <a:spAutoFit/>
            </a:bodyPr>
            <a:lstStyle/>
            <a:p>
              <a:pPr>
                <a:defRPr/>
              </a:pPr>
              <a:endParaRPr lang="en-US"/>
            </a:p>
          </p:txBody>
        </p:sp>
      </p:grpSp>
      <p:sp>
        <p:nvSpPr>
          <p:cNvPr id="13" name="AutoShape 11"/>
          <p:cNvSpPr>
            <a:spLocks noChangeArrowheads="1"/>
          </p:cNvSpPr>
          <p:nvPr/>
        </p:nvSpPr>
        <p:spPr bwMode="invGray">
          <a:xfrm>
            <a:off x="3758221" y="4113791"/>
            <a:ext cx="7948721" cy="1022351"/>
          </a:xfrm>
          <a:prstGeom prst="roundRect">
            <a:avLst>
              <a:gd name="adj" fmla="val 50000"/>
            </a:avLst>
          </a:prstGeom>
          <a:gradFill flip="none" rotWithShape="1">
            <a:gsLst>
              <a:gs pos="2000">
                <a:srgbClr val="000000">
                  <a:alpha val="0"/>
                </a:srgbClr>
              </a:gs>
              <a:gs pos="58000">
                <a:schemeClr val="tx2">
                  <a:lumMod val="50000"/>
                  <a:alpha val="51000"/>
                </a:schemeClr>
              </a:gs>
              <a:gs pos="100000">
                <a:srgbClr val="F8F8F8">
                  <a:alpha val="0"/>
                </a:srgbClr>
              </a:gs>
            </a:gsLst>
            <a:lin ang="5400000" scaled="1"/>
            <a:tileRect/>
          </a:gradFill>
          <a:ln w="15875" cap="flat" cmpd="thickThin" algn="ctr">
            <a:noFill/>
            <a:prstDash val="solid"/>
          </a:ln>
          <a:effectLst>
            <a:innerShdw blurRad="393700">
              <a:srgbClr val="FFFFFF">
                <a:lumMod val="25000"/>
                <a:alpha val="50000"/>
              </a:srgbClr>
            </a:innerShdw>
          </a:effectLst>
        </p:spPr>
        <p:txBody>
          <a:bodyPr lIns="1371600" tIns="45718" rIns="91436" bIns="45718" anchor="ctr" anchorCtr="0"/>
          <a:lstStyle/>
          <a:p>
            <a:pPr marL="274320" defTabSz="914099" fontAlgn="base">
              <a:spcBef>
                <a:spcPct val="0"/>
              </a:spcBef>
              <a:spcAft>
                <a:spcPct val="0"/>
              </a:spcAft>
              <a:defRPr/>
            </a:pPr>
            <a:r>
              <a:rPr lang="en-US" sz="2600" dirty="0" smtClean="0">
                <a:gradFill>
                  <a:gsLst>
                    <a:gs pos="0">
                      <a:schemeClr val="tx1"/>
                    </a:gs>
                    <a:gs pos="86000">
                      <a:schemeClr val="tx1"/>
                    </a:gs>
                  </a:gsLst>
                </a:gradFill>
                <a:effectLst>
                  <a:outerShdw blurRad="38100" dist="38100" dir="2700000" algn="tl">
                    <a:srgbClr val="000000">
                      <a:alpha val="43137"/>
                    </a:srgbClr>
                  </a:outerShdw>
                </a:effectLst>
              </a:rPr>
              <a:t>Convert into Package</a:t>
            </a:r>
            <a:endParaRPr lang="en-US" sz="2600" dirty="0">
              <a:gradFill>
                <a:gsLst>
                  <a:gs pos="0">
                    <a:schemeClr val="tx1"/>
                  </a:gs>
                  <a:gs pos="86000">
                    <a:schemeClr val="tx1"/>
                  </a:gs>
                </a:gsLst>
              </a:gradFill>
              <a:effectLst>
                <a:outerShdw blurRad="38100" dist="38100" dir="2700000" algn="tl">
                  <a:srgbClr val="000000">
                    <a:alpha val="43137"/>
                  </a:srgbClr>
                </a:outerShdw>
              </a:effectLst>
            </a:endParaRPr>
          </a:p>
        </p:txBody>
      </p:sp>
      <p:grpSp>
        <p:nvGrpSpPr>
          <p:cNvPr id="14" name="Group 25"/>
          <p:cNvGrpSpPr>
            <a:grpSpLocks/>
          </p:cNvGrpSpPr>
          <p:nvPr/>
        </p:nvGrpSpPr>
        <p:grpSpPr bwMode="auto">
          <a:xfrm>
            <a:off x="3762188" y="4365069"/>
            <a:ext cx="2240864" cy="542950"/>
            <a:chOff x="3901" y="847"/>
            <a:chExt cx="804" cy="260"/>
          </a:xfrm>
        </p:grpSpPr>
        <p:sp>
          <p:nvSpPr>
            <p:cNvPr id="15" name="Oval 26"/>
            <p:cNvSpPr>
              <a:spLocks noChangeArrowheads="1"/>
            </p:cNvSpPr>
            <p:nvPr/>
          </p:nvSpPr>
          <p:spPr bwMode="invGray">
            <a:xfrm>
              <a:off x="3901" y="847"/>
              <a:ext cx="781" cy="249"/>
            </a:xfrm>
            <a:prstGeom prst="ellipse">
              <a:avLst/>
            </a:prstGeom>
            <a:gradFill rotWithShape="1">
              <a:gsLst>
                <a:gs pos="0">
                  <a:schemeClr val="hlink">
                    <a:alpha val="30000"/>
                  </a:schemeClr>
                </a:gs>
                <a:gs pos="100000">
                  <a:schemeClr val="hlink">
                    <a:gamma/>
                    <a:tint val="0"/>
                    <a:invGamma/>
                    <a:alpha val="0"/>
                  </a:schemeClr>
                </a:gs>
              </a:gsLst>
              <a:lin ang="0" scaled="1"/>
            </a:gradFill>
            <a:ln w="12700" algn="ctr">
              <a:noFill/>
              <a:round/>
              <a:headEnd/>
              <a:tailEnd/>
            </a:ln>
            <a:effectLst/>
          </p:spPr>
          <p:txBody>
            <a:bodyPr anchor="ctr">
              <a:spAutoFit/>
            </a:bodyPr>
            <a:lstStyle/>
            <a:p>
              <a:pPr>
                <a:defRPr/>
              </a:pPr>
              <a:endParaRPr lang="en-US"/>
            </a:p>
          </p:txBody>
        </p:sp>
        <p:sp>
          <p:nvSpPr>
            <p:cNvPr id="16" name="Oval 27"/>
            <p:cNvSpPr>
              <a:spLocks noChangeArrowheads="1"/>
            </p:cNvSpPr>
            <p:nvPr/>
          </p:nvSpPr>
          <p:spPr bwMode="invGray">
            <a:xfrm>
              <a:off x="3948" y="858"/>
              <a:ext cx="757" cy="249"/>
            </a:xfrm>
            <a:prstGeom prst="ellipse">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anchor="ctr">
              <a:spAutoFit/>
            </a:bodyPr>
            <a:lstStyle/>
            <a:p>
              <a:pPr>
                <a:defRPr/>
              </a:pPr>
              <a:endParaRPr lang="en-US"/>
            </a:p>
          </p:txBody>
        </p:sp>
      </p:grpSp>
      <p:sp>
        <p:nvSpPr>
          <p:cNvPr id="17" name="AutoShape 11"/>
          <p:cNvSpPr>
            <a:spLocks noChangeArrowheads="1"/>
          </p:cNvSpPr>
          <p:nvPr/>
        </p:nvSpPr>
        <p:spPr bwMode="invGray">
          <a:xfrm>
            <a:off x="5383398" y="5332991"/>
            <a:ext cx="6297560" cy="1022351"/>
          </a:xfrm>
          <a:prstGeom prst="roundRect">
            <a:avLst>
              <a:gd name="adj" fmla="val 50000"/>
            </a:avLst>
          </a:prstGeom>
          <a:gradFill flip="none" rotWithShape="1">
            <a:gsLst>
              <a:gs pos="2000">
                <a:srgbClr val="000000">
                  <a:alpha val="0"/>
                </a:srgbClr>
              </a:gs>
              <a:gs pos="58000">
                <a:schemeClr val="tx2">
                  <a:lumMod val="50000"/>
                  <a:alpha val="51000"/>
                </a:schemeClr>
              </a:gs>
              <a:gs pos="100000">
                <a:srgbClr val="F8F8F8">
                  <a:alpha val="0"/>
                </a:srgbClr>
              </a:gs>
            </a:gsLst>
            <a:lin ang="5400000" scaled="1"/>
            <a:tileRect/>
          </a:gradFill>
          <a:ln w="15875" cap="flat" cmpd="thickThin" algn="ctr">
            <a:noFill/>
            <a:prstDash val="solid"/>
          </a:ln>
          <a:effectLst>
            <a:innerShdw blurRad="393700">
              <a:srgbClr val="FFFFFF">
                <a:lumMod val="25000"/>
                <a:alpha val="50000"/>
              </a:srgbClr>
            </a:innerShdw>
          </a:effectLst>
        </p:spPr>
        <p:txBody>
          <a:bodyPr lIns="1371600" tIns="45718" rIns="91436" bIns="45718" anchor="ctr" anchorCtr="0"/>
          <a:lstStyle/>
          <a:p>
            <a:pPr marL="274320" defTabSz="914099" fontAlgn="base">
              <a:spcBef>
                <a:spcPct val="0"/>
              </a:spcBef>
              <a:spcAft>
                <a:spcPct val="0"/>
              </a:spcAft>
              <a:defRPr/>
            </a:pPr>
            <a:r>
              <a:rPr lang="en-US" sz="2600" dirty="0" smtClean="0">
                <a:gradFill>
                  <a:gsLst>
                    <a:gs pos="0">
                      <a:schemeClr val="tx1"/>
                    </a:gs>
                    <a:gs pos="86000">
                      <a:schemeClr val="tx1"/>
                    </a:gs>
                  </a:gsLst>
                </a:gradFill>
                <a:effectLst>
                  <a:outerShdw blurRad="38100" dist="38100" dir="2700000" algn="tl">
                    <a:srgbClr val="000000">
                      <a:alpha val="43137"/>
                    </a:srgbClr>
                  </a:outerShdw>
                </a:effectLst>
              </a:rPr>
              <a:t>Configure Package (opt)</a:t>
            </a:r>
            <a:endParaRPr lang="en-US" sz="2600" dirty="0">
              <a:gradFill>
                <a:gsLst>
                  <a:gs pos="0">
                    <a:schemeClr val="tx1"/>
                  </a:gs>
                  <a:gs pos="86000">
                    <a:schemeClr val="tx1"/>
                  </a:gs>
                </a:gsLst>
              </a:gradFill>
              <a:effectLst>
                <a:outerShdw blurRad="38100" dist="38100" dir="2700000" algn="tl">
                  <a:srgbClr val="000000">
                    <a:alpha val="43137"/>
                  </a:srgbClr>
                </a:outerShdw>
              </a:effectLst>
            </a:endParaRPr>
          </a:p>
        </p:txBody>
      </p:sp>
      <p:grpSp>
        <p:nvGrpSpPr>
          <p:cNvPr id="18" name="Group 25"/>
          <p:cNvGrpSpPr>
            <a:grpSpLocks/>
          </p:cNvGrpSpPr>
          <p:nvPr/>
        </p:nvGrpSpPr>
        <p:grpSpPr bwMode="auto">
          <a:xfrm>
            <a:off x="5377204" y="5563949"/>
            <a:ext cx="2240864" cy="542950"/>
            <a:chOff x="3901" y="847"/>
            <a:chExt cx="804" cy="260"/>
          </a:xfrm>
        </p:grpSpPr>
        <p:sp>
          <p:nvSpPr>
            <p:cNvPr id="19" name="Oval 26"/>
            <p:cNvSpPr>
              <a:spLocks noChangeArrowheads="1"/>
            </p:cNvSpPr>
            <p:nvPr/>
          </p:nvSpPr>
          <p:spPr bwMode="invGray">
            <a:xfrm>
              <a:off x="3901" y="847"/>
              <a:ext cx="781" cy="249"/>
            </a:xfrm>
            <a:prstGeom prst="ellipse">
              <a:avLst/>
            </a:prstGeom>
            <a:gradFill rotWithShape="1">
              <a:gsLst>
                <a:gs pos="0">
                  <a:schemeClr val="hlink">
                    <a:alpha val="30000"/>
                  </a:schemeClr>
                </a:gs>
                <a:gs pos="100000">
                  <a:schemeClr val="hlink">
                    <a:gamma/>
                    <a:tint val="0"/>
                    <a:invGamma/>
                    <a:alpha val="0"/>
                  </a:schemeClr>
                </a:gs>
              </a:gsLst>
              <a:lin ang="0" scaled="1"/>
            </a:gradFill>
            <a:ln w="12700" algn="ctr">
              <a:noFill/>
              <a:round/>
              <a:headEnd/>
              <a:tailEnd/>
            </a:ln>
            <a:effectLst/>
          </p:spPr>
          <p:txBody>
            <a:bodyPr anchor="ctr">
              <a:spAutoFit/>
            </a:bodyPr>
            <a:lstStyle/>
            <a:p>
              <a:pPr>
                <a:defRPr/>
              </a:pPr>
              <a:endParaRPr lang="en-US"/>
            </a:p>
          </p:txBody>
        </p:sp>
        <p:sp>
          <p:nvSpPr>
            <p:cNvPr id="20" name="Oval 27"/>
            <p:cNvSpPr>
              <a:spLocks noChangeArrowheads="1"/>
            </p:cNvSpPr>
            <p:nvPr/>
          </p:nvSpPr>
          <p:spPr bwMode="invGray">
            <a:xfrm>
              <a:off x="3948" y="858"/>
              <a:ext cx="757" cy="249"/>
            </a:xfrm>
            <a:prstGeom prst="ellipse">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anchor="ctr">
              <a:spAutoFit/>
            </a:bodyPr>
            <a:lstStyle/>
            <a:p>
              <a:pPr>
                <a:defRPr/>
              </a:pPr>
              <a:endParaRPr lang="en-US"/>
            </a:p>
          </p:txBody>
        </p:sp>
      </p:grpSp>
    </p:spTree>
    <p:extLst>
      <p:ext uri="{BB962C8B-B14F-4D97-AF65-F5344CB8AC3E}">
        <p14:creationId xmlns:p14="http://schemas.microsoft.com/office/powerpoint/2010/main" val="225008832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Automation</a:t>
            </a:r>
            <a:endParaRPr lang="en-US" dirty="0"/>
          </a:p>
        </p:txBody>
      </p:sp>
      <p:sp>
        <p:nvSpPr>
          <p:cNvPr id="7" name="Subtitle 6"/>
          <p:cNvSpPr>
            <a:spLocks noGrp="1"/>
          </p:cNvSpPr>
          <p:nvPr>
            <p:ph type="subTitle" idx="1"/>
          </p:nvPr>
        </p:nvSpPr>
        <p:spPr/>
        <p:txBody>
          <a:bodyPr/>
          <a:lstStyle/>
          <a:p>
            <a:r>
              <a:rPr lang="en-US" smtClean="0"/>
              <a:t>Using Project Templates and the Command Line Interface</a:t>
            </a:r>
            <a:endParaRPr lang="en-US" dirty="0"/>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82820231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Project Templates</a:t>
            </a:r>
            <a:endParaRPr lang="en-US" dirty="0"/>
          </a:p>
        </p:txBody>
      </p:sp>
      <p:sp>
        <p:nvSpPr>
          <p:cNvPr id="3" name="Text Placeholder 2"/>
          <p:cNvSpPr>
            <a:spLocks noGrp="1"/>
          </p:cNvSpPr>
          <p:nvPr>
            <p:ph type="body" sz="quarter" idx="10"/>
          </p:nvPr>
        </p:nvSpPr>
        <p:spPr/>
        <p:txBody>
          <a:bodyPr/>
          <a:lstStyle/>
          <a:p>
            <a:r>
              <a:rPr lang="en-US" smtClean="0"/>
              <a:t>Configure the Sequencer via an Xml file</a:t>
            </a:r>
          </a:p>
          <a:p>
            <a:pPr lvl="1"/>
            <a:r>
              <a:rPr lang="en-US" smtClean="0"/>
              <a:t>Can be used to pre-populate settings in the GUI</a:t>
            </a:r>
          </a:p>
          <a:p>
            <a:pPr lvl="1"/>
            <a:r>
              <a:rPr lang="en-US" smtClean="0"/>
              <a:t>Can be used to set otherwise inaccessible settings via the CLI</a:t>
            </a:r>
          </a:p>
          <a:p>
            <a:r>
              <a:rPr lang="en-US" smtClean="0"/>
              <a:t>Allows you to configure:</a:t>
            </a:r>
          </a:p>
          <a:p>
            <a:pPr lvl="1"/>
            <a:r>
              <a:rPr lang="en-US" smtClean="0"/>
              <a:t>Package compression</a:t>
            </a:r>
          </a:p>
          <a:p>
            <a:pPr lvl="1"/>
            <a:r>
              <a:rPr lang="en-US" smtClean="0"/>
              <a:t>File and registry exclusion paths</a:t>
            </a:r>
          </a:p>
          <a:p>
            <a:pPr lvl="1"/>
            <a:r>
              <a:rPr lang="en-US" smtClean="0"/>
              <a:t>Target platforms</a:t>
            </a:r>
          </a:p>
          <a:p>
            <a:pPr lvl="1"/>
            <a:r>
              <a:rPr lang="en-US" smtClean="0"/>
              <a:t>Security descriptor enforcement</a:t>
            </a:r>
          </a:p>
          <a:p>
            <a:pPr lvl="1"/>
            <a:r>
              <a:rPr lang="en-US" smtClean="0"/>
              <a:t>… and more</a:t>
            </a:r>
          </a:p>
          <a:p>
            <a:r>
              <a:rPr lang="en-US" smtClean="0"/>
              <a:t>Example: sftsequencer /DEFAULT myTemplate.sprt</a:t>
            </a:r>
            <a:endParaRPr lang="en-US" dirty="0"/>
          </a:p>
        </p:txBody>
      </p:sp>
    </p:spTree>
    <p:extLst>
      <p:ext uri="{BB962C8B-B14F-4D97-AF65-F5344CB8AC3E}">
        <p14:creationId xmlns:p14="http://schemas.microsoft.com/office/powerpoint/2010/main" val="151260753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Optimizing Packages via the CLI</a:t>
            </a:r>
            <a:endParaRPr lang="en-US" dirty="0"/>
          </a:p>
        </p:txBody>
      </p:sp>
      <p:sp>
        <p:nvSpPr>
          <p:cNvPr id="3" name="Text Placeholder 2"/>
          <p:cNvSpPr>
            <a:spLocks noGrp="1"/>
          </p:cNvSpPr>
          <p:nvPr>
            <p:ph type="body" sz="quarter" idx="10"/>
          </p:nvPr>
        </p:nvSpPr>
        <p:spPr/>
        <p:txBody>
          <a:bodyPr/>
          <a:lstStyle/>
          <a:p>
            <a:r>
              <a:rPr lang="en-US" smtClean="0"/>
              <a:t>New options allow you to optimize a package for streaming from the CLI</a:t>
            </a:r>
          </a:p>
          <a:p>
            <a:r>
              <a:rPr lang="en-US" smtClean="0"/>
              <a:t>Launch all shortcuts, specific shortcuts, or a script you craft</a:t>
            </a:r>
          </a:p>
          <a:p>
            <a:r>
              <a:rPr lang="en-US" smtClean="0"/>
              <a:t>Control timeouts</a:t>
            </a:r>
          </a:p>
          <a:p>
            <a:r>
              <a:rPr lang="en-US" smtClean="0"/>
              <a:t>Example:</a:t>
            </a:r>
          </a:p>
          <a:p>
            <a:pPr lvl="1"/>
            <a:r>
              <a:rPr lang="en-US" smtClean="0"/>
              <a:t>	sftsequencer … /OPTIMIZE:ALL /UPTIME:30</a:t>
            </a:r>
          </a:p>
          <a:p>
            <a:endParaRPr lang="en-US" dirty="0"/>
          </a:p>
        </p:txBody>
      </p:sp>
    </p:spTree>
    <p:extLst>
      <p:ext uri="{BB962C8B-B14F-4D97-AF65-F5344CB8AC3E}">
        <p14:creationId xmlns:p14="http://schemas.microsoft.com/office/powerpoint/2010/main" val="43787838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Recap</a:t>
            </a:r>
            <a:endParaRPr lang="en-US" dirty="0"/>
          </a:p>
        </p:txBody>
      </p:sp>
      <p:graphicFrame>
        <p:nvGraphicFramePr>
          <p:cNvPr id="4" name="Diagram 3"/>
          <p:cNvGraphicFramePr/>
          <p:nvPr>
            <p:extLst>
              <p:ext uri="{D42A27DB-BD31-4B8C-83A1-F6EECF244321}">
                <p14:modId xmlns:p14="http://schemas.microsoft.com/office/powerpoint/2010/main" val="2750132607"/>
              </p:ext>
            </p:extLst>
          </p:nvPr>
        </p:nvGraphicFramePr>
        <p:xfrm>
          <a:off x="527791" y="1106452"/>
          <a:ext cx="11217169"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695141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Where Can I Get the App-V 4.6 SP1 Sequencer?</a:t>
            </a:r>
            <a:endParaRPr lang="en-US" dirty="0"/>
          </a:p>
        </p:txBody>
      </p:sp>
      <p:sp>
        <p:nvSpPr>
          <p:cNvPr id="3" name="Text Placeholder 2"/>
          <p:cNvSpPr>
            <a:spLocks noGrp="1"/>
          </p:cNvSpPr>
          <p:nvPr>
            <p:ph type="body" sz="quarter" idx="10"/>
          </p:nvPr>
        </p:nvSpPr>
        <p:spPr>
          <a:xfrm>
            <a:off x="519112" y="1905000"/>
            <a:ext cx="11149013" cy="1973561"/>
          </a:xfrm>
        </p:spPr>
        <p:txBody>
          <a:bodyPr/>
          <a:lstStyle/>
          <a:p>
            <a:r>
              <a:rPr lang="en-US" dirty="0" smtClean="0"/>
              <a:t>Generally available as of March 11, 2011</a:t>
            </a:r>
          </a:p>
          <a:p>
            <a:r>
              <a:rPr lang="en-US" dirty="0" smtClean="0"/>
              <a:t>Download it from a variety of sources:</a:t>
            </a:r>
          </a:p>
          <a:p>
            <a:pPr lvl="1"/>
            <a:r>
              <a:rPr lang="en-US" dirty="0" smtClean="0">
                <a:hlinkClick r:id="rId3"/>
              </a:rPr>
              <a:t>Microsoft Download Center</a:t>
            </a:r>
            <a:endParaRPr lang="en-US" dirty="0" smtClean="0"/>
          </a:p>
          <a:p>
            <a:pPr lvl="1"/>
            <a:r>
              <a:rPr lang="en-US" dirty="0" smtClean="0">
                <a:hlinkClick r:id="rId4"/>
              </a:rPr>
              <a:t>Microsoft Volume Licensing Website</a:t>
            </a:r>
            <a:endParaRPr lang="en-US" dirty="0" smtClean="0"/>
          </a:p>
          <a:p>
            <a:pPr lvl="1"/>
            <a:r>
              <a:rPr lang="en-US" dirty="0" smtClean="0">
                <a:hlinkClick r:id="rId5"/>
              </a:rPr>
              <a:t>MSDN</a:t>
            </a:r>
            <a:endParaRPr lang="en-US" dirty="0" smtClean="0"/>
          </a:p>
          <a:p>
            <a:pPr lvl="1"/>
            <a:r>
              <a:rPr lang="en-US" dirty="0" err="1" smtClean="0">
                <a:hlinkClick r:id="rId6"/>
              </a:rPr>
              <a:t>Technet</a:t>
            </a:r>
            <a:endParaRPr lang="en-US" dirty="0" smtClean="0"/>
          </a:p>
          <a:p>
            <a:r>
              <a:rPr lang="en-US" dirty="0" smtClean="0"/>
              <a:t>Get package accelerators online, too!</a:t>
            </a:r>
          </a:p>
          <a:p>
            <a:pPr lvl="1"/>
            <a:r>
              <a:rPr lang="en-US" dirty="0" smtClean="0">
                <a:hlinkClick r:id="rId7"/>
              </a:rPr>
              <a:t>Package Accelerator Site</a:t>
            </a:r>
            <a:endParaRPr lang="en-US" dirty="0" smtClean="0"/>
          </a:p>
          <a:p>
            <a:endParaRPr lang="en-US" dirty="0"/>
          </a:p>
        </p:txBody>
      </p:sp>
    </p:spTree>
    <p:extLst>
      <p:ext uri="{BB962C8B-B14F-4D97-AF65-F5344CB8AC3E}">
        <p14:creationId xmlns:p14="http://schemas.microsoft.com/office/powerpoint/2010/main" val="17785042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360098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Breakout Sessions</a:t>
            </a:r>
          </a:p>
          <a:p>
            <a:pPr marL="917557" lvl="1" indent="-460375">
              <a:lnSpc>
                <a:spcPct val="90000"/>
              </a:lnSpc>
              <a:spcBef>
                <a:spcPct val="20000"/>
              </a:spcBef>
              <a:buSzPct val="90000"/>
              <a:buBlip>
                <a:blip r:embed="rId3"/>
              </a:buBlip>
            </a:pPr>
            <a:r>
              <a:rPr lang="en-US" b="1" dirty="0" smtClean="0"/>
              <a:t>VIR318 </a:t>
            </a:r>
            <a:r>
              <a:rPr lang="en-US" b="1" dirty="0"/>
              <a:t>How to Set Up </a:t>
            </a:r>
            <a:r>
              <a:rPr lang="en-US" b="1" dirty="0" err="1"/>
              <a:t>App-V</a:t>
            </a:r>
            <a:r>
              <a:rPr lang="en-US" b="1" dirty="0"/>
              <a:t> and Get the Most Out of Your RDS and VDI </a:t>
            </a:r>
            <a:r>
              <a:rPr lang="en-US" b="1" dirty="0" smtClean="0"/>
              <a:t>Deployments</a:t>
            </a:r>
          </a:p>
          <a:p>
            <a:pPr marL="1374738" lvl="2" indent="-460375">
              <a:lnSpc>
                <a:spcPct val="90000"/>
              </a:lnSpc>
              <a:spcBef>
                <a:spcPct val="20000"/>
              </a:spcBef>
              <a:buSzPct val="90000"/>
              <a:buBlip>
                <a:blip r:embed="rId3"/>
              </a:buBlip>
            </a:pPr>
            <a:r>
              <a:rPr lang="en-US" b="1" dirty="0" smtClean="0"/>
              <a:t>Kevin Sullivan</a:t>
            </a:r>
          </a:p>
          <a:p>
            <a:pPr marL="1374738" lvl="2" indent="-460375">
              <a:lnSpc>
                <a:spcPct val="90000"/>
              </a:lnSpc>
              <a:spcBef>
                <a:spcPct val="20000"/>
              </a:spcBef>
              <a:buSzPct val="90000"/>
              <a:buBlip>
                <a:blip r:embed="rId3"/>
              </a:buBlip>
            </a:pPr>
            <a:r>
              <a:rPr lang="en-US" b="1" dirty="0" smtClean="0"/>
              <a:t>Tuesday</a:t>
            </a:r>
            <a:r>
              <a:rPr lang="en-US" b="1" dirty="0"/>
              <a:t>, May 17 | 3:15 PM - 4:30 </a:t>
            </a:r>
            <a:r>
              <a:rPr lang="en-US" b="1" dirty="0" smtClean="0"/>
              <a:t>PM</a:t>
            </a:r>
          </a:p>
          <a:p>
            <a:pPr marL="917557" lvl="1" indent="-460375">
              <a:lnSpc>
                <a:spcPct val="90000"/>
              </a:lnSpc>
              <a:spcBef>
                <a:spcPct val="20000"/>
              </a:spcBef>
              <a:buSzPct val="90000"/>
              <a:buBlip>
                <a:blip r:embed="rId3"/>
              </a:buBlip>
            </a:pPr>
            <a:r>
              <a:rPr lang="en-US" b="1" dirty="0" smtClean="0"/>
              <a:t>VIR314 </a:t>
            </a:r>
            <a:r>
              <a:rPr lang="en-US" b="1" dirty="0"/>
              <a:t>Understanding Server </a:t>
            </a:r>
            <a:r>
              <a:rPr lang="en-US" b="1" dirty="0" err="1"/>
              <a:t>App-V</a:t>
            </a:r>
            <a:r>
              <a:rPr lang="en-US" b="1" dirty="0"/>
              <a:t>, Sequencing and Deploying Datacenter </a:t>
            </a:r>
            <a:r>
              <a:rPr lang="en-US" b="1" dirty="0" smtClean="0"/>
              <a:t>Applications</a:t>
            </a:r>
          </a:p>
          <a:p>
            <a:pPr marL="1374738" lvl="2" indent="-460375">
              <a:lnSpc>
                <a:spcPct val="90000"/>
              </a:lnSpc>
              <a:spcBef>
                <a:spcPct val="20000"/>
              </a:spcBef>
              <a:buSzPct val="90000"/>
              <a:buBlip>
                <a:blip r:embed="rId3"/>
              </a:buBlip>
            </a:pPr>
            <a:r>
              <a:rPr lang="en-US" b="1" dirty="0" smtClean="0"/>
              <a:t>Derrick Isoka</a:t>
            </a:r>
          </a:p>
          <a:p>
            <a:pPr marL="1374738" lvl="2" indent="-460375">
              <a:lnSpc>
                <a:spcPct val="90000"/>
              </a:lnSpc>
              <a:spcBef>
                <a:spcPct val="20000"/>
              </a:spcBef>
              <a:buSzPct val="90000"/>
              <a:buBlip>
                <a:blip r:embed="rId3"/>
              </a:buBlip>
            </a:pPr>
            <a:r>
              <a:rPr lang="en-US" b="1" dirty="0" smtClean="0"/>
              <a:t>Wednesday</a:t>
            </a:r>
            <a:r>
              <a:rPr lang="en-US" b="1" dirty="0"/>
              <a:t>, May 18 | 8:30 AM - 9:45 </a:t>
            </a:r>
            <a:r>
              <a:rPr lang="en-US" b="1" dirty="0" smtClean="0"/>
              <a:t>AM</a:t>
            </a:r>
          </a:p>
          <a:p>
            <a:pPr marL="917557" lvl="1" indent="-460375">
              <a:lnSpc>
                <a:spcPct val="90000"/>
              </a:lnSpc>
              <a:spcBef>
                <a:spcPct val="20000"/>
              </a:spcBef>
              <a:buSzPct val="90000"/>
              <a:buBlip>
                <a:blip r:embed="rId3"/>
              </a:buBlip>
            </a:pPr>
            <a:r>
              <a:rPr lang="en-US" b="1" dirty="0">
                <a:solidFill>
                  <a:srgbClr val="FFFFFF"/>
                </a:solidFill>
              </a:rPr>
              <a:t>VIR302 Microsoft Application Virtualization (</a:t>
            </a:r>
            <a:r>
              <a:rPr lang="en-US" b="1" dirty="0" err="1">
                <a:solidFill>
                  <a:srgbClr val="FFFFFF"/>
                </a:solidFill>
              </a:rPr>
              <a:t>App-V</a:t>
            </a:r>
            <a:r>
              <a:rPr lang="en-US" b="1" dirty="0">
                <a:solidFill>
                  <a:srgbClr val="FFFFFF"/>
                </a:solidFill>
              </a:rPr>
              <a:t>) Server Infrastructure: Planning for Optimal </a:t>
            </a:r>
            <a:r>
              <a:rPr lang="en-US" b="1" dirty="0" err="1">
                <a:solidFill>
                  <a:srgbClr val="FFFFFF"/>
                </a:solidFill>
              </a:rPr>
              <a:t>App-V</a:t>
            </a:r>
            <a:r>
              <a:rPr lang="en-US" b="1" dirty="0">
                <a:solidFill>
                  <a:srgbClr val="FFFFFF"/>
                </a:solidFill>
              </a:rPr>
              <a:t> Management Server Performance and </a:t>
            </a:r>
            <a:r>
              <a:rPr lang="en-US" b="1" dirty="0" smtClean="0">
                <a:solidFill>
                  <a:srgbClr val="FFFFFF"/>
                </a:solidFill>
              </a:rPr>
              <a:t>Scalability</a:t>
            </a:r>
          </a:p>
          <a:p>
            <a:pPr marL="1374738" lvl="2" indent="-460375">
              <a:lnSpc>
                <a:spcPct val="90000"/>
              </a:lnSpc>
              <a:spcBef>
                <a:spcPct val="20000"/>
              </a:spcBef>
              <a:buSzPct val="90000"/>
              <a:buBlip>
                <a:blip r:embed="rId3"/>
              </a:buBlip>
            </a:pPr>
            <a:r>
              <a:rPr lang="en-US" b="1" dirty="0" smtClean="0">
                <a:solidFill>
                  <a:srgbClr val="FFFFFF"/>
                </a:solidFill>
              </a:rPr>
              <a:t>Ben Fersenheim</a:t>
            </a:r>
          </a:p>
          <a:p>
            <a:pPr marL="1374738" lvl="2" indent="-460375">
              <a:lnSpc>
                <a:spcPct val="90000"/>
              </a:lnSpc>
              <a:spcBef>
                <a:spcPct val="20000"/>
              </a:spcBef>
              <a:buSzPct val="90000"/>
              <a:buBlip>
                <a:blip r:embed="rId3"/>
              </a:buBlip>
            </a:pPr>
            <a:r>
              <a:rPr lang="en-US" b="1" dirty="0" smtClean="0">
                <a:solidFill>
                  <a:srgbClr val="FFFFFF"/>
                </a:solidFill>
              </a:rPr>
              <a:t>Thursday</a:t>
            </a:r>
            <a:r>
              <a:rPr lang="en-US" b="1" dirty="0">
                <a:solidFill>
                  <a:srgbClr val="FFFFFF"/>
                </a:solidFill>
              </a:rPr>
              <a:t>, May 19 | 10:15 AM - 11:30 </a:t>
            </a:r>
            <a:r>
              <a:rPr lang="en-US" b="1" dirty="0" smtClean="0">
                <a:solidFill>
                  <a:srgbClr val="FFFFFF"/>
                </a:solidFill>
              </a:rPr>
              <a:t>AM</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502940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
            </a:r>
            <a:r>
              <a:rPr lang="en-US" sz="2400" dirty="0" smtClean="0">
                <a:gradFill>
                  <a:gsLst>
                    <a:gs pos="0">
                      <a:schemeClr val="tx1"/>
                    </a:gs>
                    <a:gs pos="100000">
                      <a:schemeClr val="tx1"/>
                    </a:gs>
                  </a:gsLst>
                  <a:lin ang="5400000" scaled="0"/>
                </a:gradFill>
              </a:rPr>
              <a:t>at the </a:t>
            </a:r>
            <a:r>
              <a:rPr lang="en-US" sz="2400" dirty="0"/>
              <a:t>Microsoft Desktop Virtualization </a:t>
            </a:r>
            <a:r>
              <a:rPr lang="en-US" sz="2400" dirty="0" smtClean="0"/>
              <a:t>station</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10799574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2188599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Session Overview</a:t>
            </a:r>
            <a:endParaRPr lang="en-US" dirty="0"/>
          </a:p>
        </p:txBody>
      </p:sp>
      <p:graphicFrame>
        <p:nvGraphicFramePr>
          <p:cNvPr id="4" name="Diagram 3"/>
          <p:cNvGraphicFramePr/>
          <p:nvPr>
            <p:extLst>
              <p:ext uri="{D42A27DB-BD31-4B8C-83A1-F6EECF244321}">
                <p14:modId xmlns:p14="http://schemas.microsoft.com/office/powerpoint/2010/main" val="613232087"/>
              </p:ext>
            </p:extLst>
          </p:nvPr>
        </p:nvGraphicFramePr>
        <p:xfrm>
          <a:off x="527791" y="1106452"/>
          <a:ext cx="11217169"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783402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94075080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534590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69525702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black">
          <a:xfrm>
            <a:off x="4570412" y="3027459"/>
            <a:ext cx="3048000" cy="803081"/>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pitchFamily="34" charset="0"/>
                <a:cs typeface="Arial" charset="0"/>
              </a:rPr>
              <a:t>© </a:t>
            </a:r>
            <a:r>
              <a:rPr lang="en-US" sz="700" dirty="0" smtClean="0">
                <a:gradFill>
                  <a:gsLst>
                    <a:gs pos="0">
                      <a:schemeClr val="tx1"/>
                    </a:gs>
                    <a:gs pos="100000">
                      <a:schemeClr val="tx1"/>
                    </a:gs>
                  </a:gsLst>
                  <a:lin ang="5400000" scaled="0"/>
                </a:gradFill>
                <a:latin typeface="Segoe" pitchFamily="34" charset="0"/>
                <a:cs typeface="Arial" charset="0"/>
              </a:rPr>
              <a:t>2010 Microsoft </a:t>
            </a:r>
            <a:r>
              <a:rPr lang="en-US" sz="700" dirty="0">
                <a:gradFill>
                  <a:gsLst>
                    <a:gs pos="0">
                      <a:schemeClr val="tx1"/>
                    </a:gs>
                    <a:gs pos="100000">
                      <a:schemeClr val="tx1"/>
                    </a:gs>
                  </a:gsLst>
                  <a:lin ang="5400000" scaled="0"/>
                </a:gradFill>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latin typeface="Segoe" pitchFamily="34" charset="0"/>
                <a:cs typeface="Arial" charset="0"/>
              </a:rPr>
              <a:t>MICROSOFT </a:t>
            </a:r>
            <a:r>
              <a:rPr lang="en-US" sz="700" dirty="0">
                <a:gradFill>
                  <a:gsLst>
                    <a:gs pos="0">
                      <a:schemeClr val="tx1"/>
                    </a:gs>
                    <a:gs pos="100000">
                      <a:schemeClr val="tx1"/>
                    </a:gs>
                  </a:gsLst>
                  <a:lin ang="5400000" scaled="0"/>
                </a:gradFill>
                <a:latin typeface="Segoe"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613381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063" y="228600"/>
            <a:ext cx="11173968" cy="1106424"/>
          </a:xfrm>
        </p:spPr>
        <p:txBody>
          <a:bodyPr>
            <a:normAutofit fontScale="90000"/>
          </a:bodyPr>
          <a:lstStyle/>
          <a:p>
            <a:r>
              <a:rPr lang="en-US" sz="4900" smtClean="0"/>
              <a:t>Application Virtualization</a:t>
            </a:r>
            <a:r>
              <a:rPr lang="en-US" smtClean="0"/>
              <a:t/>
            </a:r>
            <a:br>
              <a:rPr lang="en-US" smtClean="0"/>
            </a:br>
            <a:r>
              <a:rPr lang="en-US" sz="4000" smtClean="0">
                <a:solidFill>
                  <a:schemeClr val="accent1">
                    <a:alpha val="99000"/>
                  </a:schemeClr>
                </a:solidFill>
              </a:rPr>
              <a:t>Value proposition</a:t>
            </a:r>
            <a:endParaRPr lang="en-US" sz="4000" dirty="0"/>
          </a:p>
        </p:txBody>
      </p:sp>
      <p:sp>
        <p:nvSpPr>
          <p:cNvPr id="10" name="Content Placeholder 73"/>
          <p:cNvSpPr>
            <a:spLocks noGrp="1"/>
          </p:cNvSpPr>
          <p:nvPr>
            <p:ph idx="1"/>
          </p:nvPr>
        </p:nvSpPr>
        <p:spPr>
          <a:xfrm>
            <a:off x="2804160" y="1615440"/>
            <a:ext cx="8290560" cy="1270000"/>
          </a:xfrm>
        </p:spPr>
        <p:txBody>
          <a:bodyPr>
            <a:noAutofit/>
          </a:bodyPr>
          <a:lstStyle/>
          <a:p>
            <a:pPr>
              <a:spcBef>
                <a:spcPts val="0"/>
              </a:spcBef>
              <a:spcAft>
                <a:spcPts val="600"/>
              </a:spcAft>
              <a:buNone/>
            </a:pPr>
            <a:r>
              <a:rPr lang="en-US" sz="1600" b="1" smtClean="0"/>
              <a:t>Applications are isolated</a:t>
            </a:r>
          </a:p>
          <a:p>
            <a:pPr>
              <a:lnSpc>
                <a:spcPct val="120000"/>
              </a:lnSpc>
              <a:spcBef>
                <a:spcPts val="300"/>
              </a:spcBef>
            </a:pPr>
            <a:r>
              <a:rPr lang="en-US" sz="1400" smtClean="0"/>
              <a:t>Isolation allows the application to behave consistently regardless of the changes in the OS or other applications in the system</a:t>
            </a:r>
          </a:p>
          <a:p>
            <a:pPr>
              <a:lnSpc>
                <a:spcPct val="120000"/>
              </a:lnSpc>
              <a:spcBef>
                <a:spcPts val="300"/>
              </a:spcBef>
            </a:pPr>
            <a:r>
              <a:rPr lang="en-US" sz="1400" smtClean="0"/>
              <a:t>Lowers application testing costs for enterprises</a:t>
            </a:r>
          </a:p>
          <a:p>
            <a:pPr>
              <a:buNone/>
            </a:pPr>
            <a:endParaRPr lang="en-US" sz="1800" dirty="0" smtClean="0"/>
          </a:p>
        </p:txBody>
      </p:sp>
      <p:pic>
        <p:nvPicPr>
          <p:cNvPr id="6" name="Picture 4" descr="F:\Art_Icons\EventsDVD_FY07\Shapes and Graphics\Bar\shadow bar.png"/>
          <p:cNvPicPr>
            <a:picLocks noChangeAspect="1" noChangeArrowheads="1"/>
          </p:cNvPicPr>
          <p:nvPr/>
        </p:nvPicPr>
        <p:blipFill>
          <a:blip r:embed="rId3" cstate="print"/>
          <a:srcRect/>
          <a:stretch>
            <a:fillRect/>
          </a:stretch>
        </p:blipFill>
        <p:spPr bwMode="auto">
          <a:xfrm>
            <a:off x="421398" y="1600200"/>
            <a:ext cx="11402900" cy="1905000"/>
          </a:xfrm>
          <a:prstGeom prst="rect">
            <a:avLst/>
          </a:prstGeom>
          <a:noFill/>
        </p:spPr>
      </p:pic>
      <p:grpSp>
        <p:nvGrpSpPr>
          <p:cNvPr id="3" name="Group 46"/>
          <p:cNvGrpSpPr/>
          <p:nvPr/>
        </p:nvGrpSpPr>
        <p:grpSpPr>
          <a:xfrm>
            <a:off x="421398" y="3276600"/>
            <a:ext cx="11402900" cy="1981200"/>
            <a:chOff x="331374" y="2819400"/>
            <a:chExt cx="8554403" cy="1981200"/>
          </a:xfrm>
        </p:grpSpPr>
        <p:pic>
          <p:nvPicPr>
            <p:cNvPr id="7" name="Picture 4" descr="F:\Art_Icons\EventsDVD_FY07\Shapes and Graphics\Bar\shadow bar.png"/>
            <p:cNvPicPr>
              <a:picLocks noChangeAspect="1" noChangeArrowheads="1"/>
            </p:cNvPicPr>
            <p:nvPr/>
          </p:nvPicPr>
          <p:blipFill>
            <a:blip r:embed="rId3" cstate="print"/>
            <a:srcRect/>
            <a:stretch>
              <a:fillRect/>
            </a:stretch>
          </p:blipFill>
          <p:spPr bwMode="auto">
            <a:xfrm>
              <a:off x="331374" y="2819400"/>
              <a:ext cx="8554403" cy="1981200"/>
            </a:xfrm>
            <a:prstGeom prst="rect">
              <a:avLst/>
            </a:prstGeom>
            <a:noFill/>
          </p:spPr>
        </p:pic>
        <p:grpSp>
          <p:nvGrpSpPr>
            <p:cNvPr id="9" name="Group 17"/>
            <p:cNvGrpSpPr>
              <a:grpSpLocks noChangeAspect="1"/>
            </p:cNvGrpSpPr>
            <p:nvPr/>
          </p:nvGrpSpPr>
          <p:grpSpPr bwMode="auto">
            <a:xfrm>
              <a:off x="749973" y="3352800"/>
              <a:ext cx="1055077" cy="914400"/>
              <a:chOff x="116" y="1157"/>
              <a:chExt cx="2452" cy="2461"/>
            </a:xfrm>
          </p:grpSpPr>
          <p:pic>
            <p:nvPicPr>
              <p:cNvPr id="12" name="Picture 18" descr="orange globe"/>
              <p:cNvPicPr>
                <a:picLocks noChangeAspect="1" noChangeArrowheads="1"/>
              </p:cNvPicPr>
              <p:nvPr/>
            </p:nvPicPr>
            <p:blipFill>
              <a:blip r:embed="rId4" cstate="print"/>
              <a:srcRect/>
              <a:stretch>
                <a:fillRect/>
              </a:stretch>
            </p:blipFill>
            <p:spPr bwMode="auto">
              <a:xfrm>
                <a:off x="116" y="1185"/>
                <a:ext cx="2452" cy="2433"/>
              </a:xfrm>
              <a:prstGeom prst="rect">
                <a:avLst/>
              </a:prstGeom>
              <a:noFill/>
              <a:ln w="9525">
                <a:noFill/>
                <a:miter lim="800000"/>
                <a:headEnd/>
                <a:tailEnd/>
              </a:ln>
            </p:spPr>
          </p:pic>
          <p:pic>
            <p:nvPicPr>
              <p:cNvPr id="13" name="Picture 19" descr="user business man"/>
              <p:cNvPicPr>
                <a:picLocks noChangeAspect="1" noChangeArrowheads="1"/>
              </p:cNvPicPr>
              <p:nvPr/>
            </p:nvPicPr>
            <p:blipFill>
              <a:blip r:embed="rId5" cstate="print">
                <a:lum bright="-6000"/>
              </a:blip>
              <a:srcRect/>
              <a:stretch>
                <a:fillRect/>
              </a:stretch>
            </p:blipFill>
            <p:spPr bwMode="auto">
              <a:xfrm>
                <a:off x="135" y="1696"/>
                <a:ext cx="296" cy="434"/>
              </a:xfrm>
              <a:prstGeom prst="rect">
                <a:avLst/>
              </a:prstGeom>
              <a:noFill/>
              <a:ln w="9525">
                <a:noFill/>
                <a:miter lim="800000"/>
                <a:headEnd/>
                <a:tailEnd/>
              </a:ln>
            </p:spPr>
          </p:pic>
          <p:pic>
            <p:nvPicPr>
              <p:cNvPr id="14" name="Picture 20" descr="user business user woman"/>
              <p:cNvPicPr>
                <a:picLocks noChangeAspect="1" noChangeArrowheads="1"/>
              </p:cNvPicPr>
              <p:nvPr/>
            </p:nvPicPr>
            <p:blipFill>
              <a:blip r:embed="rId6" cstate="email">
                <a:lum bright="-6000"/>
              </a:blip>
              <a:srcRect/>
              <a:stretch>
                <a:fillRect/>
              </a:stretch>
            </p:blipFill>
            <p:spPr bwMode="auto">
              <a:xfrm>
                <a:off x="156" y="2550"/>
                <a:ext cx="274" cy="404"/>
              </a:xfrm>
              <a:prstGeom prst="rect">
                <a:avLst/>
              </a:prstGeom>
              <a:noFill/>
              <a:ln w="9525">
                <a:noFill/>
                <a:miter lim="800000"/>
                <a:headEnd/>
                <a:tailEnd/>
              </a:ln>
            </p:spPr>
          </p:pic>
          <p:pic>
            <p:nvPicPr>
              <p:cNvPr id="15" name="Picture 21" descr="PC with flat panel"/>
              <p:cNvPicPr>
                <a:picLocks noChangeAspect="1" noChangeArrowheads="1"/>
              </p:cNvPicPr>
              <p:nvPr/>
            </p:nvPicPr>
            <p:blipFill>
              <a:blip r:embed="rId7" cstate="email"/>
              <a:srcRect/>
              <a:stretch>
                <a:fillRect/>
              </a:stretch>
            </p:blipFill>
            <p:spPr bwMode="auto">
              <a:xfrm>
                <a:off x="239" y="2610"/>
                <a:ext cx="521" cy="524"/>
              </a:xfrm>
              <a:prstGeom prst="rect">
                <a:avLst/>
              </a:prstGeom>
              <a:noFill/>
              <a:ln w="9525">
                <a:noFill/>
                <a:miter lim="800000"/>
                <a:headEnd/>
                <a:tailEnd/>
              </a:ln>
            </p:spPr>
          </p:pic>
          <p:grpSp>
            <p:nvGrpSpPr>
              <p:cNvPr id="11" name="Group 22"/>
              <p:cNvGrpSpPr>
                <a:grpSpLocks/>
              </p:cNvGrpSpPr>
              <p:nvPr/>
            </p:nvGrpSpPr>
            <p:grpSpPr bwMode="auto">
              <a:xfrm>
                <a:off x="961" y="2859"/>
                <a:ext cx="499" cy="474"/>
                <a:chOff x="871" y="2859"/>
                <a:chExt cx="499" cy="474"/>
              </a:xfrm>
            </p:grpSpPr>
            <p:pic>
              <p:nvPicPr>
                <p:cNvPr id="35" name="Picture 23" descr="user business casual man"/>
                <p:cNvPicPr>
                  <a:picLocks noChangeAspect="1" noChangeArrowheads="1"/>
                </p:cNvPicPr>
                <p:nvPr/>
              </p:nvPicPr>
              <p:blipFill>
                <a:blip r:embed="rId8" cstate="email"/>
                <a:srcRect/>
                <a:stretch>
                  <a:fillRect/>
                </a:stretch>
              </p:blipFill>
              <p:spPr bwMode="auto">
                <a:xfrm>
                  <a:off x="871" y="2859"/>
                  <a:ext cx="270" cy="394"/>
                </a:xfrm>
                <a:prstGeom prst="rect">
                  <a:avLst/>
                </a:prstGeom>
                <a:noFill/>
                <a:ln w="9525">
                  <a:noFill/>
                  <a:miter lim="800000"/>
                  <a:headEnd/>
                  <a:tailEnd/>
                </a:ln>
              </p:spPr>
            </p:pic>
            <p:pic>
              <p:nvPicPr>
                <p:cNvPr id="36" name="Picture 24" descr="laptop notebook portable Computer"/>
                <p:cNvPicPr>
                  <a:picLocks noChangeAspect="1" noChangeArrowheads="1"/>
                </p:cNvPicPr>
                <p:nvPr/>
              </p:nvPicPr>
              <p:blipFill>
                <a:blip r:embed="rId9" cstate="email"/>
                <a:srcRect/>
                <a:stretch>
                  <a:fillRect/>
                </a:stretch>
              </p:blipFill>
              <p:spPr bwMode="auto">
                <a:xfrm>
                  <a:off x="1010" y="2960"/>
                  <a:ext cx="360" cy="373"/>
                </a:xfrm>
                <a:prstGeom prst="rect">
                  <a:avLst/>
                </a:prstGeom>
                <a:noFill/>
                <a:ln w="9525">
                  <a:noFill/>
                  <a:miter lim="800000"/>
                  <a:headEnd/>
                  <a:tailEnd/>
                </a:ln>
              </p:spPr>
            </p:pic>
          </p:grpSp>
          <p:grpSp>
            <p:nvGrpSpPr>
              <p:cNvPr id="16" name="Group 25"/>
              <p:cNvGrpSpPr>
                <a:grpSpLocks/>
              </p:cNvGrpSpPr>
              <p:nvPr/>
            </p:nvGrpSpPr>
            <p:grpSpPr bwMode="auto">
              <a:xfrm>
                <a:off x="1720" y="2486"/>
                <a:ext cx="396" cy="484"/>
                <a:chOff x="1745" y="2576"/>
                <a:chExt cx="396" cy="484"/>
              </a:xfrm>
            </p:grpSpPr>
            <p:pic>
              <p:nvPicPr>
                <p:cNvPr id="33" name="Picture 26" descr="XP_Woman"/>
                <p:cNvPicPr>
                  <a:picLocks noChangeAspect="1" noChangeArrowheads="1"/>
                </p:cNvPicPr>
                <p:nvPr/>
              </p:nvPicPr>
              <p:blipFill>
                <a:blip r:embed="rId10" cstate="email">
                  <a:lum bright="12000"/>
                </a:blip>
                <a:srcRect/>
                <a:stretch>
                  <a:fillRect/>
                </a:stretch>
              </p:blipFill>
              <p:spPr bwMode="auto">
                <a:xfrm>
                  <a:off x="1860" y="2576"/>
                  <a:ext cx="281" cy="411"/>
                </a:xfrm>
                <a:prstGeom prst="rect">
                  <a:avLst/>
                </a:prstGeom>
                <a:noFill/>
                <a:ln w="9525">
                  <a:noFill/>
                  <a:miter lim="800000"/>
                  <a:headEnd/>
                  <a:tailEnd/>
                </a:ln>
              </p:spPr>
            </p:pic>
            <p:pic>
              <p:nvPicPr>
                <p:cNvPr id="34" name="Picture 27" descr="Pocket PC pda"/>
                <p:cNvPicPr>
                  <a:picLocks noChangeAspect="1" noChangeArrowheads="1"/>
                </p:cNvPicPr>
                <p:nvPr/>
              </p:nvPicPr>
              <p:blipFill>
                <a:blip r:embed="rId11" cstate="email"/>
                <a:srcRect/>
                <a:stretch>
                  <a:fillRect/>
                </a:stretch>
              </p:blipFill>
              <p:spPr bwMode="auto">
                <a:xfrm>
                  <a:off x="1745" y="2721"/>
                  <a:ext cx="161" cy="339"/>
                </a:xfrm>
                <a:prstGeom prst="rect">
                  <a:avLst/>
                </a:prstGeom>
                <a:noFill/>
                <a:ln w="9525">
                  <a:noFill/>
                  <a:miter lim="800000"/>
                  <a:headEnd/>
                  <a:tailEnd/>
                </a:ln>
              </p:spPr>
            </p:pic>
          </p:grpSp>
          <p:grpSp>
            <p:nvGrpSpPr>
              <p:cNvPr id="17" name="Group 28"/>
              <p:cNvGrpSpPr>
                <a:grpSpLocks/>
              </p:cNvGrpSpPr>
              <p:nvPr/>
            </p:nvGrpSpPr>
            <p:grpSpPr bwMode="auto">
              <a:xfrm>
                <a:off x="1904" y="1837"/>
                <a:ext cx="366" cy="405"/>
                <a:chOff x="1955" y="1837"/>
                <a:chExt cx="366" cy="405"/>
              </a:xfrm>
            </p:grpSpPr>
            <p:pic>
              <p:nvPicPr>
                <p:cNvPr id="31" name="Picture 29" descr="user business user woman"/>
                <p:cNvPicPr>
                  <a:picLocks noChangeAspect="1" noChangeArrowheads="1"/>
                </p:cNvPicPr>
                <p:nvPr/>
              </p:nvPicPr>
              <p:blipFill>
                <a:blip r:embed="rId6" cstate="email">
                  <a:lum bright="-6000"/>
                </a:blip>
                <a:srcRect/>
                <a:stretch>
                  <a:fillRect/>
                </a:stretch>
              </p:blipFill>
              <p:spPr bwMode="auto">
                <a:xfrm>
                  <a:off x="2048" y="1837"/>
                  <a:ext cx="273" cy="405"/>
                </a:xfrm>
                <a:prstGeom prst="rect">
                  <a:avLst/>
                </a:prstGeom>
                <a:noFill/>
                <a:ln w="9525">
                  <a:noFill/>
                  <a:miter lim="800000"/>
                  <a:headEnd/>
                  <a:tailEnd/>
                </a:ln>
              </p:spPr>
            </p:pic>
            <p:pic>
              <p:nvPicPr>
                <p:cNvPr id="32" name="Picture 30" descr="Mobile cell Phone"/>
                <p:cNvPicPr>
                  <a:picLocks noChangeAspect="1" noChangeArrowheads="1"/>
                </p:cNvPicPr>
                <p:nvPr/>
              </p:nvPicPr>
              <p:blipFill>
                <a:blip r:embed="rId12" cstate="email"/>
                <a:srcRect/>
                <a:stretch>
                  <a:fillRect/>
                </a:stretch>
              </p:blipFill>
              <p:spPr bwMode="auto">
                <a:xfrm>
                  <a:off x="1955" y="1883"/>
                  <a:ext cx="147" cy="348"/>
                </a:xfrm>
                <a:prstGeom prst="rect">
                  <a:avLst/>
                </a:prstGeom>
                <a:noFill/>
                <a:ln w="9525">
                  <a:noFill/>
                  <a:miter lim="800000"/>
                  <a:headEnd/>
                  <a:tailEnd/>
                </a:ln>
              </p:spPr>
            </p:pic>
          </p:grpSp>
          <p:grpSp>
            <p:nvGrpSpPr>
              <p:cNvPr id="18" name="Group 31"/>
              <p:cNvGrpSpPr>
                <a:grpSpLocks/>
              </p:cNvGrpSpPr>
              <p:nvPr/>
            </p:nvGrpSpPr>
            <p:grpSpPr bwMode="auto">
              <a:xfrm>
                <a:off x="1386" y="1157"/>
                <a:ext cx="602" cy="569"/>
                <a:chOff x="1341" y="1151"/>
                <a:chExt cx="602" cy="569"/>
              </a:xfrm>
            </p:grpSpPr>
            <p:pic>
              <p:nvPicPr>
                <p:cNvPr id="29" name="Picture 32" descr="PC with flat panel"/>
                <p:cNvPicPr>
                  <a:picLocks noChangeAspect="1" noChangeArrowheads="1"/>
                </p:cNvPicPr>
                <p:nvPr/>
              </p:nvPicPr>
              <p:blipFill>
                <a:blip r:embed="rId7" cstate="email"/>
                <a:srcRect/>
                <a:stretch>
                  <a:fillRect/>
                </a:stretch>
              </p:blipFill>
              <p:spPr bwMode="auto">
                <a:xfrm>
                  <a:off x="1422" y="1196"/>
                  <a:ext cx="521" cy="524"/>
                </a:xfrm>
                <a:prstGeom prst="rect">
                  <a:avLst/>
                </a:prstGeom>
                <a:noFill/>
                <a:ln w="9525">
                  <a:noFill/>
                  <a:miter lim="800000"/>
                  <a:headEnd/>
                  <a:tailEnd/>
                </a:ln>
              </p:spPr>
            </p:pic>
            <p:pic>
              <p:nvPicPr>
                <p:cNvPr id="30" name="Picture 33" descr="user business casual man"/>
                <p:cNvPicPr>
                  <a:picLocks noChangeAspect="1" noChangeArrowheads="1"/>
                </p:cNvPicPr>
                <p:nvPr/>
              </p:nvPicPr>
              <p:blipFill>
                <a:blip r:embed="rId13" cstate="email"/>
                <a:srcRect/>
                <a:stretch>
                  <a:fillRect/>
                </a:stretch>
              </p:blipFill>
              <p:spPr bwMode="auto">
                <a:xfrm>
                  <a:off x="1341" y="1151"/>
                  <a:ext cx="270" cy="393"/>
                </a:xfrm>
                <a:prstGeom prst="rect">
                  <a:avLst/>
                </a:prstGeom>
                <a:noFill/>
                <a:ln w="9525">
                  <a:noFill/>
                  <a:miter lim="800000"/>
                  <a:headEnd/>
                  <a:tailEnd/>
                </a:ln>
              </p:spPr>
            </p:pic>
          </p:grpSp>
          <p:grpSp>
            <p:nvGrpSpPr>
              <p:cNvPr id="19" name="Group 34"/>
              <p:cNvGrpSpPr>
                <a:grpSpLocks/>
              </p:cNvGrpSpPr>
              <p:nvPr/>
            </p:nvGrpSpPr>
            <p:grpSpPr bwMode="auto">
              <a:xfrm>
                <a:off x="539" y="1187"/>
                <a:ext cx="514" cy="551"/>
                <a:chOff x="488" y="1206"/>
                <a:chExt cx="514" cy="551"/>
              </a:xfrm>
            </p:grpSpPr>
            <p:pic>
              <p:nvPicPr>
                <p:cNvPr id="27" name="Picture 35" descr="XP_Woman"/>
                <p:cNvPicPr>
                  <a:picLocks noChangeAspect="1" noChangeArrowheads="1"/>
                </p:cNvPicPr>
                <p:nvPr/>
              </p:nvPicPr>
              <p:blipFill>
                <a:blip r:embed="rId10" cstate="email">
                  <a:lum bright="12000"/>
                </a:blip>
                <a:srcRect/>
                <a:stretch>
                  <a:fillRect/>
                </a:stretch>
              </p:blipFill>
              <p:spPr bwMode="auto">
                <a:xfrm>
                  <a:off x="488" y="1206"/>
                  <a:ext cx="280" cy="412"/>
                </a:xfrm>
                <a:prstGeom prst="rect">
                  <a:avLst/>
                </a:prstGeom>
                <a:noFill/>
                <a:ln w="9525">
                  <a:noFill/>
                  <a:miter lim="800000"/>
                  <a:headEnd/>
                  <a:tailEnd/>
                </a:ln>
              </p:spPr>
            </p:pic>
            <p:pic>
              <p:nvPicPr>
                <p:cNvPr id="28" name="Picture 36" descr="laptop notebook portable Computer"/>
                <p:cNvPicPr>
                  <a:picLocks noChangeAspect="1" noChangeArrowheads="1"/>
                </p:cNvPicPr>
                <p:nvPr/>
              </p:nvPicPr>
              <p:blipFill>
                <a:blip r:embed="rId14" cstate="email"/>
                <a:srcRect/>
                <a:stretch>
                  <a:fillRect/>
                </a:stretch>
              </p:blipFill>
              <p:spPr bwMode="auto">
                <a:xfrm>
                  <a:off x="617" y="1357"/>
                  <a:ext cx="385" cy="400"/>
                </a:xfrm>
                <a:prstGeom prst="rect">
                  <a:avLst/>
                </a:prstGeom>
                <a:noFill/>
                <a:ln w="9525">
                  <a:noFill/>
                  <a:miter lim="800000"/>
                  <a:headEnd/>
                  <a:tailEnd/>
                </a:ln>
              </p:spPr>
            </p:pic>
          </p:grpSp>
          <p:pic>
            <p:nvPicPr>
              <p:cNvPr id="21" name="Picture 37" descr="connector stars - gold 7"/>
              <p:cNvPicPr>
                <a:picLocks noChangeAspect="1" noChangeArrowheads="1"/>
              </p:cNvPicPr>
              <p:nvPr/>
            </p:nvPicPr>
            <p:blipFill>
              <a:blip r:embed="rId15" cstate="print"/>
              <a:srcRect/>
              <a:stretch>
                <a:fillRect/>
              </a:stretch>
            </p:blipFill>
            <p:spPr bwMode="auto">
              <a:xfrm>
                <a:off x="396" y="1474"/>
                <a:ext cx="1620" cy="1584"/>
              </a:xfrm>
              <a:prstGeom prst="rect">
                <a:avLst/>
              </a:prstGeom>
              <a:noFill/>
              <a:ln w="9525">
                <a:noFill/>
                <a:miter lim="800000"/>
                <a:headEnd/>
                <a:tailEnd/>
              </a:ln>
            </p:spPr>
          </p:pic>
          <p:pic>
            <p:nvPicPr>
              <p:cNvPr id="22" name="Picture 38" descr="Server"/>
              <p:cNvPicPr>
                <a:picLocks noChangeAspect="1" noChangeArrowheads="1"/>
              </p:cNvPicPr>
              <p:nvPr/>
            </p:nvPicPr>
            <p:blipFill>
              <a:blip r:embed="rId16" cstate="email"/>
              <a:srcRect/>
              <a:stretch>
                <a:fillRect/>
              </a:stretch>
            </p:blipFill>
            <p:spPr bwMode="auto">
              <a:xfrm>
                <a:off x="1374" y="1929"/>
                <a:ext cx="237" cy="384"/>
              </a:xfrm>
              <a:prstGeom prst="rect">
                <a:avLst/>
              </a:prstGeom>
              <a:noFill/>
              <a:ln w="9525">
                <a:noFill/>
                <a:miter lim="800000"/>
                <a:headEnd/>
                <a:tailEnd/>
              </a:ln>
            </p:spPr>
          </p:pic>
          <p:pic>
            <p:nvPicPr>
              <p:cNvPr id="23" name="Picture 39" descr="user business user woman"/>
              <p:cNvPicPr>
                <a:picLocks noChangeAspect="1" noChangeArrowheads="1"/>
              </p:cNvPicPr>
              <p:nvPr/>
            </p:nvPicPr>
            <p:blipFill>
              <a:blip r:embed="rId17" cstate="email"/>
              <a:srcRect/>
              <a:stretch>
                <a:fillRect/>
              </a:stretch>
            </p:blipFill>
            <p:spPr bwMode="auto">
              <a:xfrm>
                <a:off x="1087" y="1922"/>
                <a:ext cx="259" cy="383"/>
              </a:xfrm>
              <a:prstGeom prst="rect">
                <a:avLst/>
              </a:prstGeom>
              <a:noFill/>
              <a:ln w="9525">
                <a:noFill/>
                <a:miter lim="800000"/>
                <a:headEnd/>
                <a:tailEnd/>
              </a:ln>
            </p:spPr>
          </p:pic>
          <p:pic>
            <p:nvPicPr>
              <p:cNvPr id="24" name="Picture 40" descr="Pocket PC pda"/>
              <p:cNvPicPr>
                <a:picLocks noChangeAspect="1" noChangeArrowheads="1"/>
              </p:cNvPicPr>
              <p:nvPr/>
            </p:nvPicPr>
            <p:blipFill>
              <a:blip r:embed="rId11" cstate="email"/>
              <a:srcRect/>
              <a:stretch>
                <a:fillRect/>
              </a:stretch>
            </p:blipFill>
            <p:spPr bwMode="auto">
              <a:xfrm>
                <a:off x="349" y="1901"/>
                <a:ext cx="161" cy="339"/>
              </a:xfrm>
              <a:prstGeom prst="rect">
                <a:avLst/>
              </a:prstGeom>
              <a:noFill/>
              <a:ln w="9525">
                <a:noFill/>
                <a:miter lim="800000"/>
                <a:headEnd/>
                <a:tailEnd/>
              </a:ln>
            </p:spPr>
          </p:pic>
          <p:pic>
            <p:nvPicPr>
              <p:cNvPr id="25" name="Picture 41" descr="Server"/>
              <p:cNvPicPr>
                <a:picLocks noChangeAspect="1" noChangeArrowheads="1"/>
              </p:cNvPicPr>
              <p:nvPr/>
            </p:nvPicPr>
            <p:blipFill>
              <a:blip r:embed="rId18" cstate="email"/>
              <a:srcRect/>
              <a:stretch>
                <a:fillRect/>
              </a:stretch>
            </p:blipFill>
            <p:spPr bwMode="auto">
              <a:xfrm>
                <a:off x="822" y="1930"/>
                <a:ext cx="239" cy="383"/>
              </a:xfrm>
              <a:prstGeom prst="rect">
                <a:avLst/>
              </a:prstGeom>
              <a:noFill/>
              <a:ln w="9525">
                <a:noFill/>
                <a:miter lim="800000"/>
                <a:headEnd/>
                <a:tailEnd/>
              </a:ln>
            </p:spPr>
          </p:pic>
          <p:pic>
            <p:nvPicPr>
              <p:cNvPr id="26" name="Picture 42" descr="Server"/>
              <p:cNvPicPr>
                <a:picLocks noChangeAspect="1" noChangeArrowheads="1"/>
              </p:cNvPicPr>
              <p:nvPr/>
            </p:nvPicPr>
            <p:blipFill>
              <a:blip r:embed="rId16" cstate="email"/>
              <a:srcRect/>
              <a:stretch>
                <a:fillRect/>
              </a:stretch>
            </p:blipFill>
            <p:spPr bwMode="auto">
              <a:xfrm>
                <a:off x="1094" y="2291"/>
                <a:ext cx="238" cy="383"/>
              </a:xfrm>
              <a:prstGeom prst="rect">
                <a:avLst/>
              </a:prstGeom>
              <a:noFill/>
              <a:ln w="9525">
                <a:noFill/>
                <a:miter lim="800000"/>
                <a:headEnd/>
                <a:tailEnd/>
              </a:ln>
            </p:spPr>
          </p:pic>
        </p:grpSp>
      </p:grpSp>
      <p:grpSp>
        <p:nvGrpSpPr>
          <p:cNvPr id="20" name="Group 45"/>
          <p:cNvGrpSpPr/>
          <p:nvPr/>
        </p:nvGrpSpPr>
        <p:grpSpPr>
          <a:xfrm>
            <a:off x="421398" y="4953000"/>
            <a:ext cx="11402900" cy="1905000"/>
            <a:chOff x="331374" y="4572000"/>
            <a:chExt cx="8554403" cy="1905000"/>
          </a:xfrm>
        </p:grpSpPr>
        <p:pic>
          <p:nvPicPr>
            <p:cNvPr id="8" name="Picture 4" descr="F:\Art_Icons\EventsDVD_FY07\Shapes and Graphics\Bar\shadow bar.png"/>
            <p:cNvPicPr>
              <a:picLocks noChangeAspect="1" noChangeArrowheads="1"/>
            </p:cNvPicPr>
            <p:nvPr/>
          </p:nvPicPr>
          <p:blipFill>
            <a:blip r:embed="rId3" cstate="print"/>
            <a:srcRect/>
            <a:stretch>
              <a:fillRect/>
            </a:stretch>
          </p:blipFill>
          <p:spPr bwMode="auto">
            <a:xfrm>
              <a:off x="331374" y="4572000"/>
              <a:ext cx="8554403" cy="1905000"/>
            </a:xfrm>
            <a:prstGeom prst="rect">
              <a:avLst/>
            </a:prstGeom>
            <a:noFill/>
          </p:spPr>
        </p:pic>
        <p:pic>
          <p:nvPicPr>
            <p:cNvPr id="37" name="Picture 3" descr="\\Vitamix\usb_200gb\Microsoft_Art_Brand_etc\EventsDVD_FY07\Shapes and Graphics\Windows_Vista_Icons_ for_Marketing_use\Vista Icons off the web\explorer.exe_I0104_0409.png"/>
            <p:cNvPicPr>
              <a:picLocks noChangeAspect="1" noChangeArrowheads="1"/>
            </p:cNvPicPr>
            <p:nvPr/>
          </p:nvPicPr>
          <p:blipFill>
            <a:blip r:embed="rId19" cstate="print"/>
            <a:srcRect/>
            <a:stretch>
              <a:fillRect/>
            </a:stretch>
          </p:blipFill>
          <p:spPr bwMode="auto">
            <a:xfrm>
              <a:off x="762000" y="4953000"/>
              <a:ext cx="914400" cy="914400"/>
            </a:xfrm>
            <a:prstGeom prst="rect">
              <a:avLst/>
            </a:prstGeom>
            <a:noFill/>
          </p:spPr>
        </p:pic>
      </p:grpSp>
      <p:sp>
        <p:nvSpPr>
          <p:cNvPr id="41" name="Rounded Rectangle 40"/>
          <p:cNvSpPr/>
          <p:nvPr/>
        </p:nvSpPr>
        <p:spPr>
          <a:xfrm>
            <a:off x="995417" y="2057400"/>
            <a:ext cx="1523602" cy="990600"/>
          </a:xfrm>
          <a:prstGeom prst="roundRect">
            <a:avLst>
              <a:gd name="adj" fmla="val 10000"/>
            </a:avLst>
          </a:prstGeom>
          <a:blipFill rotWithShape="0">
            <a:blip r:embed="rId20" cstate="print"/>
            <a:stretch>
              <a:fillRect l="-15000" r="-1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0" name="Content Placeholder 73"/>
          <p:cNvSpPr txBox="1">
            <a:spLocks/>
          </p:cNvSpPr>
          <p:nvPr/>
        </p:nvSpPr>
        <p:spPr>
          <a:xfrm>
            <a:off x="2763520" y="3596345"/>
            <a:ext cx="8290560" cy="127000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buFontTx/>
              <a:buNone/>
            </a:pPr>
            <a:r>
              <a:rPr lang="en-US" sz="1600" b="1" dirty="0" smtClean="0">
                <a:gradFill>
                  <a:gsLst>
                    <a:gs pos="0">
                      <a:srgbClr val="FFFFFF"/>
                    </a:gs>
                    <a:gs pos="86000">
                      <a:srgbClr val="FFFFFF"/>
                    </a:gs>
                  </a:gsLst>
                  <a:lin ang="5400000" scaled="0"/>
                </a:gradFill>
              </a:rPr>
              <a:t>Applications are delivered on demand (</a:t>
            </a:r>
            <a:r>
              <a:rPr lang="en-US" sz="1600" b="1" dirty="0" err="1" smtClean="0">
                <a:gradFill>
                  <a:gsLst>
                    <a:gs pos="0">
                      <a:srgbClr val="FFFFFF"/>
                    </a:gs>
                    <a:gs pos="86000">
                      <a:srgbClr val="FFFFFF"/>
                    </a:gs>
                  </a:gsLst>
                  <a:lin ang="5400000" scaled="0"/>
                </a:gradFill>
              </a:rPr>
              <a:t>SaaS</a:t>
            </a:r>
            <a:r>
              <a:rPr lang="en-US" sz="1600" b="1" dirty="0" smtClean="0">
                <a:gradFill>
                  <a:gsLst>
                    <a:gs pos="0">
                      <a:srgbClr val="FFFFFF"/>
                    </a:gs>
                    <a:gs pos="86000">
                      <a:srgbClr val="FFFFFF"/>
                    </a:gs>
                  </a:gsLst>
                  <a:lin ang="5400000" scaled="0"/>
                </a:gradFill>
              </a:rPr>
              <a:t>)</a:t>
            </a:r>
          </a:p>
          <a:p>
            <a:pPr>
              <a:lnSpc>
                <a:spcPct val="120000"/>
              </a:lnSpc>
              <a:spcBef>
                <a:spcPts val="300"/>
              </a:spcBef>
            </a:pPr>
            <a:r>
              <a:rPr lang="en-US" sz="1400" dirty="0" smtClean="0">
                <a:gradFill>
                  <a:gsLst>
                    <a:gs pos="0">
                      <a:srgbClr val="FFFFFF"/>
                    </a:gs>
                    <a:gs pos="86000">
                      <a:srgbClr val="FFFFFF"/>
                    </a:gs>
                  </a:gsLst>
                  <a:lin ang="5400000" scaled="0"/>
                </a:gradFill>
              </a:rPr>
              <a:t>Brings the benefits of Software as a Service (</a:t>
            </a:r>
            <a:r>
              <a:rPr lang="en-US" sz="1400" dirty="0" err="1" smtClean="0">
                <a:gradFill>
                  <a:gsLst>
                    <a:gs pos="0">
                      <a:srgbClr val="FFFFFF"/>
                    </a:gs>
                    <a:gs pos="86000">
                      <a:srgbClr val="FFFFFF"/>
                    </a:gs>
                  </a:gsLst>
                  <a:lin ang="5400000" scaled="0"/>
                </a:gradFill>
              </a:rPr>
              <a:t>SaaS</a:t>
            </a:r>
            <a:r>
              <a:rPr lang="en-US" sz="1400" dirty="0" smtClean="0">
                <a:gradFill>
                  <a:gsLst>
                    <a:gs pos="0">
                      <a:srgbClr val="FFFFFF"/>
                    </a:gs>
                    <a:gs pos="86000">
                      <a:srgbClr val="FFFFFF"/>
                    </a:gs>
                  </a:gsLst>
                  <a:lin ang="5400000" scaled="0"/>
                </a:gradFill>
              </a:rPr>
              <a:t>) to rich Windows applications</a:t>
            </a:r>
          </a:p>
          <a:p>
            <a:pPr>
              <a:lnSpc>
                <a:spcPct val="120000"/>
              </a:lnSpc>
              <a:spcBef>
                <a:spcPts val="300"/>
              </a:spcBef>
            </a:pPr>
            <a:r>
              <a:rPr lang="en-US" sz="1400" dirty="0" smtClean="0">
                <a:gradFill>
                  <a:gsLst>
                    <a:gs pos="0">
                      <a:srgbClr val="FFFFFF"/>
                    </a:gs>
                    <a:gs pos="86000">
                      <a:srgbClr val="FFFFFF"/>
                    </a:gs>
                  </a:gsLst>
                  <a:lin ang="5400000" scaled="0"/>
                </a:gradFill>
              </a:rPr>
              <a:t>Applications can be streamed from a variety of locations: locally, IIS server, App-V Server, System Center Configuration Manager or other Electronic Software </a:t>
            </a:r>
            <a:r>
              <a:rPr lang="en-US" sz="1400" dirty="0">
                <a:gradFill>
                  <a:gsLst>
                    <a:gs pos="0">
                      <a:srgbClr val="FFFFFF"/>
                    </a:gs>
                    <a:gs pos="86000">
                      <a:srgbClr val="FFFFFF"/>
                    </a:gs>
                  </a:gsLst>
                  <a:lin ang="5400000" scaled="0"/>
                </a:gradFill>
              </a:rPr>
              <a:t>Distribution (ESD) products and </a:t>
            </a:r>
            <a:r>
              <a:rPr lang="en-US" sz="1400" dirty="0" smtClean="0">
                <a:gradFill>
                  <a:gsLst>
                    <a:gs pos="0">
                      <a:srgbClr val="FFFFFF"/>
                    </a:gs>
                    <a:gs pos="86000">
                      <a:srgbClr val="FFFFFF"/>
                    </a:gs>
                  </a:gsLst>
                  <a:lin ang="5400000" scaled="0"/>
                </a:gradFill>
              </a:rPr>
              <a:t>devices</a:t>
            </a:r>
          </a:p>
          <a:p>
            <a:pPr>
              <a:buFontTx/>
              <a:buNone/>
            </a:pPr>
            <a:endParaRPr lang="en-US" sz="1800" dirty="0" smtClean="0">
              <a:gradFill>
                <a:gsLst>
                  <a:gs pos="0">
                    <a:srgbClr val="FFFFFF"/>
                  </a:gs>
                  <a:gs pos="86000">
                    <a:srgbClr val="FFFFFF"/>
                  </a:gs>
                </a:gsLst>
                <a:lin ang="5400000" scaled="0"/>
              </a:gradFill>
            </a:endParaRPr>
          </a:p>
        </p:txBody>
      </p:sp>
      <p:sp>
        <p:nvSpPr>
          <p:cNvPr id="43" name="Content Placeholder 73"/>
          <p:cNvSpPr txBox="1">
            <a:spLocks/>
          </p:cNvSpPr>
          <p:nvPr/>
        </p:nvSpPr>
        <p:spPr>
          <a:xfrm>
            <a:off x="2763520" y="5252720"/>
            <a:ext cx="8290560" cy="127000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600"/>
              </a:spcAft>
              <a:buFontTx/>
              <a:buNone/>
            </a:pPr>
            <a:r>
              <a:rPr lang="en-US" sz="1600" b="1" dirty="0" smtClean="0">
                <a:gradFill>
                  <a:gsLst>
                    <a:gs pos="0">
                      <a:srgbClr val="FFFFFF"/>
                    </a:gs>
                    <a:gs pos="86000">
                      <a:srgbClr val="FFFFFF"/>
                    </a:gs>
                  </a:gsLst>
                  <a:lin ang="5400000" scaled="0"/>
                </a:gradFill>
              </a:rPr>
              <a:t>Centralized management and servicing</a:t>
            </a:r>
          </a:p>
          <a:p>
            <a:pPr>
              <a:lnSpc>
                <a:spcPct val="120000"/>
              </a:lnSpc>
              <a:spcBef>
                <a:spcPts val="300"/>
              </a:spcBef>
            </a:pPr>
            <a:r>
              <a:rPr lang="en-US" sz="1400" dirty="0" smtClean="0">
                <a:gradFill>
                  <a:gsLst>
                    <a:gs pos="0">
                      <a:srgbClr val="FFFFFF"/>
                    </a:gs>
                    <a:gs pos="86000">
                      <a:srgbClr val="FFFFFF"/>
                    </a:gs>
                  </a:gsLst>
                  <a:lin ang="5400000" scaled="0"/>
                </a:gradFill>
              </a:rPr>
              <a:t>Service in one central location, stream to all users</a:t>
            </a:r>
          </a:p>
          <a:p>
            <a:pPr>
              <a:lnSpc>
                <a:spcPct val="120000"/>
              </a:lnSpc>
              <a:spcBef>
                <a:spcPts val="300"/>
              </a:spcBef>
            </a:pPr>
            <a:r>
              <a:rPr lang="en-US" sz="1400" dirty="0" smtClean="0">
                <a:gradFill>
                  <a:gsLst>
                    <a:gs pos="0">
                      <a:srgbClr val="FFFFFF"/>
                    </a:gs>
                    <a:gs pos="86000">
                      <a:srgbClr val="FFFFFF"/>
                    </a:gs>
                  </a:gsLst>
                  <a:lin ang="5400000" scaled="0"/>
                </a:gradFill>
              </a:rPr>
              <a:t>User based application targeting</a:t>
            </a:r>
          </a:p>
          <a:p>
            <a:pPr>
              <a:lnSpc>
                <a:spcPct val="120000"/>
              </a:lnSpc>
              <a:spcBef>
                <a:spcPts val="300"/>
              </a:spcBef>
            </a:pPr>
            <a:r>
              <a:rPr lang="en-US" sz="1400" dirty="0" smtClean="0">
                <a:gradFill>
                  <a:gsLst>
                    <a:gs pos="0">
                      <a:srgbClr val="FFFFFF"/>
                    </a:gs>
                    <a:gs pos="86000">
                      <a:srgbClr val="FFFFFF"/>
                    </a:gs>
                  </a:gsLst>
                  <a:lin ang="5400000" scaled="0"/>
                </a:gradFill>
              </a:rPr>
              <a:t>Simplified management and deployment of applications to enterprises</a:t>
            </a:r>
          </a:p>
          <a:p>
            <a:pPr>
              <a:buFontTx/>
              <a:buNone/>
            </a:pPr>
            <a:endParaRPr lang="en-US" sz="1800" dirty="0" smtClean="0">
              <a:gradFill>
                <a:gsLst>
                  <a:gs pos="0">
                    <a:srgbClr val="FFFFFF"/>
                  </a:gs>
                  <a:gs pos="86000">
                    <a:srgbClr val="FFFFFF"/>
                  </a:gs>
                </a:gsLst>
                <a:lin ang="5400000" scaled="0"/>
              </a:gradFill>
            </a:endParaRPr>
          </a:p>
        </p:txBody>
      </p:sp>
    </p:spTree>
    <p:extLst>
      <p:ext uri="{BB962C8B-B14F-4D97-AF65-F5344CB8AC3E}">
        <p14:creationId xmlns:p14="http://schemas.microsoft.com/office/powerpoint/2010/main" val="112350787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smtClean="0"/>
              <a:t>Leveraging Sequencer Diagnostics</a:t>
            </a:r>
            <a:endParaRPr lang="en-US" dirty="0"/>
          </a:p>
        </p:txBody>
      </p:sp>
      <p:sp>
        <p:nvSpPr>
          <p:cNvPr id="3" name="Subtitle 2"/>
          <p:cNvSpPr>
            <a:spLocks noGrp="1"/>
          </p:cNvSpPr>
          <p:nvPr>
            <p:ph type="subTitle" idx="1"/>
          </p:nvPr>
        </p:nvSpPr>
        <p:spPr/>
        <p:txBody>
          <a:bodyPr/>
          <a:lstStyle/>
          <a:p>
            <a:r>
              <a:rPr lang="en-US" smtClean="0"/>
              <a:t>Efficient sequencing and effective troubleshooting</a:t>
            </a:r>
            <a:endParaRPr lang="en-US" dirty="0"/>
          </a:p>
        </p:txBody>
      </p:sp>
    </p:spTree>
    <p:extLst>
      <p:ext uri="{BB962C8B-B14F-4D97-AF65-F5344CB8AC3E}">
        <p14:creationId xmlns:p14="http://schemas.microsoft.com/office/powerpoint/2010/main" val="304221483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pPr lvl="0"/>
            <a:r>
              <a:rPr lang="en-US" dirty="0" smtClean="0"/>
              <a:t>Sequencing Guidelines</a:t>
            </a:r>
            <a:br>
              <a:rPr lang="en-US" dirty="0" smtClean="0"/>
            </a:br>
            <a:r>
              <a:rPr lang="en-US" sz="3600" dirty="0" smtClean="0">
                <a:solidFill>
                  <a:schemeClr val="accent1"/>
                </a:solidFill>
              </a:rPr>
              <a:t>Good candidates for virtualization</a:t>
            </a:r>
            <a:endParaRPr lang="en-US" dirty="0">
              <a:solidFill>
                <a:schemeClr val="accent1"/>
              </a:solidFill>
            </a:endParaRPr>
          </a:p>
        </p:txBody>
      </p:sp>
      <p:sp>
        <p:nvSpPr>
          <p:cNvPr id="4" name="Text Placeholder 3"/>
          <p:cNvSpPr>
            <a:spLocks noGrp="1"/>
          </p:cNvSpPr>
          <p:nvPr>
            <p:ph type="body" sz="quarter" idx="10"/>
          </p:nvPr>
        </p:nvSpPr>
        <p:spPr>
          <a:xfrm>
            <a:off x="519112" y="1917290"/>
            <a:ext cx="11149013" cy="1973561"/>
          </a:xfrm>
        </p:spPr>
        <p:txBody>
          <a:bodyPr/>
          <a:lstStyle/>
          <a:p>
            <a:r>
              <a:rPr lang="en-US" dirty="0" smtClean="0"/>
              <a:t>Almost all applications are good candidates!</a:t>
            </a:r>
            <a:endParaRPr lang="en-US" dirty="0"/>
          </a:p>
        </p:txBody>
      </p:sp>
    </p:spTree>
    <p:extLst>
      <p:ext uri="{BB962C8B-B14F-4D97-AF65-F5344CB8AC3E}">
        <p14:creationId xmlns:p14="http://schemas.microsoft.com/office/powerpoint/2010/main" val="2661513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8212221" y="2217420"/>
            <a:ext cx="3976604" cy="4114800"/>
          </a:xfrm>
          <a:prstGeom prst="rect">
            <a:avLst/>
          </a:prstGeom>
          <a:gradFill flip="none" rotWithShape="1">
            <a:gsLst>
              <a:gs pos="0">
                <a:srgbClr val="00B0F0">
                  <a:shade val="30000"/>
                  <a:satMod val="115000"/>
                  <a:alpha val="0"/>
                </a:srgbClr>
              </a:gs>
              <a:gs pos="50000">
                <a:schemeClr val="accent3">
                  <a:alpha val="15000"/>
                </a:scheme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5" name="Rectangle 4"/>
          <p:cNvSpPr/>
          <p:nvPr/>
        </p:nvSpPr>
        <p:spPr bwMode="auto">
          <a:xfrm>
            <a:off x="4106111" y="2217420"/>
            <a:ext cx="3976604" cy="4114800"/>
          </a:xfrm>
          <a:prstGeom prst="rect">
            <a:avLst/>
          </a:prstGeom>
          <a:gradFill flip="none" rotWithShape="1">
            <a:gsLst>
              <a:gs pos="0">
                <a:srgbClr val="00B0F0">
                  <a:shade val="30000"/>
                  <a:satMod val="115000"/>
                  <a:alpha val="0"/>
                </a:srgbClr>
              </a:gs>
              <a:gs pos="50000">
                <a:schemeClr val="accent3">
                  <a:alpha val="15000"/>
                </a:scheme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16" name="Rectangle 15"/>
          <p:cNvSpPr/>
          <p:nvPr/>
        </p:nvSpPr>
        <p:spPr bwMode="auto">
          <a:xfrm>
            <a:off x="0" y="2217421"/>
            <a:ext cx="3976604" cy="4418771"/>
          </a:xfrm>
          <a:prstGeom prst="rect">
            <a:avLst/>
          </a:prstGeom>
          <a:gradFill flip="none" rotWithShape="1">
            <a:gsLst>
              <a:gs pos="0">
                <a:srgbClr val="00B0F0">
                  <a:shade val="30000"/>
                  <a:satMod val="115000"/>
                  <a:alpha val="0"/>
                </a:srgbClr>
              </a:gs>
              <a:gs pos="50000">
                <a:schemeClr val="accent3">
                  <a:alpha val="15000"/>
                </a:schemeClr>
              </a:gs>
              <a:gs pos="100000">
                <a:srgbClr val="00B0F0">
                  <a:shade val="100000"/>
                  <a:satMod val="115000"/>
                  <a:alpha val="0"/>
                </a:srgbClr>
              </a:gs>
            </a:gsLst>
            <a:lin ang="5400000" scaled="1"/>
            <a:tileRect/>
          </a:gradFill>
          <a:ln w="9525">
            <a:noFill/>
            <a:round/>
            <a:headEnd/>
            <a:tailEnd/>
          </a:ln>
          <a:effectLst/>
        </p:spPr>
        <p:txBody>
          <a:bodyPr vert="horz" wrap="square" lIns="91440" tIns="45712" rIns="91426" bIns="45712" numCol="1" rtlCol="0" anchor="ctr" anchorCtr="0" compatLnSpc="1">
            <a:prstTxWarp prst="textNoShape">
              <a:avLst/>
            </a:prstTxWarp>
          </a:bodyPr>
          <a:lstStyle/>
          <a:p>
            <a:pPr>
              <a:defRPr/>
            </a:pPr>
            <a:endParaRPr lang="en-US" sz="2800" dirty="0" smtClean="0">
              <a:solidFill>
                <a:schemeClr val="tx1"/>
              </a:solidFill>
              <a:effectLst>
                <a:outerShdw blurRad="38100" dist="38100" dir="2700000" algn="tl">
                  <a:srgbClr val="000000">
                    <a:alpha val="43137"/>
                  </a:srgbClr>
                </a:outerShdw>
              </a:effectLst>
            </a:endParaRPr>
          </a:p>
        </p:txBody>
      </p:sp>
      <p:sp>
        <p:nvSpPr>
          <p:cNvPr id="2" name="Title 1"/>
          <p:cNvSpPr>
            <a:spLocks noGrp="1"/>
          </p:cNvSpPr>
          <p:nvPr>
            <p:ph type="title"/>
          </p:nvPr>
        </p:nvSpPr>
        <p:spPr>
          <a:xfrm>
            <a:off x="507868" y="228600"/>
            <a:ext cx="11173090" cy="997196"/>
          </a:xfrm>
        </p:spPr>
        <p:txBody>
          <a:bodyPr/>
          <a:lstStyle/>
          <a:p>
            <a:pPr lvl="0" indent="-460375">
              <a:spcBef>
                <a:spcPct val="20000"/>
              </a:spcBef>
            </a:pPr>
            <a:r>
              <a:rPr lang="en-US" smtClean="0"/>
              <a:t>Sequencing Guidelines</a:t>
            </a:r>
            <a:br>
              <a:rPr lang="en-US" smtClean="0"/>
            </a:br>
            <a:r>
              <a:rPr lang="en-US" sz="2800" spc="0" smtClean="0">
                <a:ln>
                  <a:noFill/>
                </a:ln>
                <a:solidFill>
                  <a:schemeClr val="accent1"/>
                </a:solidFill>
                <a:cs typeface="+mn-cs"/>
              </a:rPr>
              <a:t>Candidates needing assistance to virtualize</a:t>
            </a:r>
            <a:endParaRPr lang="en-US" sz="2800" spc="0" dirty="0">
              <a:ln>
                <a:noFill/>
              </a:ln>
              <a:solidFill>
                <a:schemeClr val="accent1"/>
              </a:solidFill>
              <a:cs typeface="+mn-cs"/>
            </a:endParaRPr>
          </a:p>
        </p:txBody>
      </p:sp>
      <p:sp>
        <p:nvSpPr>
          <p:cNvPr id="10" name="Rounded Rectangle 9"/>
          <p:cNvSpPr/>
          <p:nvPr/>
        </p:nvSpPr>
        <p:spPr bwMode="auto">
          <a:xfrm>
            <a:off x="8338953" y="5026153"/>
            <a:ext cx="3656648" cy="892489"/>
          </a:xfrm>
          <a:prstGeom prst="roundRect">
            <a:avLst/>
          </a:prstGeom>
          <a:gradFill flip="none" rotWithShape="1">
            <a:gsLst>
              <a:gs pos="0">
                <a:schemeClr val="accent1"/>
              </a:gs>
              <a:gs pos="41000">
                <a:schemeClr val="accent1">
                  <a:lumMod val="40000"/>
                  <a:lumOff val="60000"/>
                </a:schemeClr>
              </a:gs>
              <a:gs pos="96000">
                <a:schemeClr val="accent1">
                  <a:lumMod val="50000"/>
                </a:schemeClr>
              </a:gs>
            </a:gsLst>
            <a:lin ang="5400000" scaled="1"/>
            <a:tileRect/>
          </a:gradFill>
          <a:ln w="9525">
            <a:noFill/>
            <a:miter lim="800000"/>
            <a:headEnd/>
            <a:tailEnd/>
          </a:ln>
        </p:spPr>
        <p:txBody>
          <a:bodyPr anchor="ctr" anchorCtr="0"/>
          <a:lstStyle/>
          <a:p>
            <a:pPr marL="0" lvl="1" algn="ctr"/>
            <a:r>
              <a:rPr lang="en-US" dirty="0" smtClean="0">
                <a:solidFill>
                  <a:schemeClr val="bg1"/>
                </a:solidFill>
              </a:rPr>
              <a:t>Follow sequencing best practices</a:t>
            </a:r>
          </a:p>
        </p:txBody>
      </p:sp>
      <p:pic>
        <p:nvPicPr>
          <p:cNvPr id="11" name="Picture 6" descr="C:\Documents and Settings\Pennie\My Documents\ACERDATA (D)\Pennie's documents\MS Image\Shapes and Graphics\Windows_Vista_Icons_ for_Marketing_use\RAM.png"/>
          <p:cNvPicPr>
            <a:picLocks noChangeAspect="1" noChangeArrowheads="1"/>
          </p:cNvPicPr>
          <p:nvPr/>
        </p:nvPicPr>
        <p:blipFill>
          <a:blip r:embed="rId3"/>
          <a:srcRect/>
          <a:stretch>
            <a:fillRect/>
          </a:stretch>
        </p:blipFill>
        <p:spPr bwMode="auto">
          <a:xfrm>
            <a:off x="1368365" y="1987548"/>
            <a:ext cx="1521830" cy="830307"/>
          </a:xfrm>
          <a:prstGeom prst="rect">
            <a:avLst/>
          </a:prstGeom>
          <a:noFill/>
        </p:spPr>
      </p:pic>
      <p:pic>
        <p:nvPicPr>
          <p:cNvPr id="13" name="Picture 10" descr="C:\Documents and Settings\Pennie\My Documents\ACERDATA (D)\Pennie's documents\MS Image\Shapes and Graphics\Windows_Vista_Icons_ for_Marketing_use\Vista Icons off the web\mmc.exe_I0080_0409.png"/>
          <p:cNvPicPr>
            <a:picLocks noChangeAspect="1" noChangeArrowheads="1"/>
          </p:cNvPicPr>
          <p:nvPr/>
        </p:nvPicPr>
        <p:blipFill>
          <a:blip r:embed="rId4"/>
          <a:srcRect/>
          <a:stretch>
            <a:fillRect/>
          </a:stretch>
        </p:blipFill>
        <p:spPr bwMode="auto">
          <a:xfrm>
            <a:off x="9516671" y="1987547"/>
            <a:ext cx="1241291" cy="1072896"/>
          </a:xfrm>
          <a:prstGeom prst="rect">
            <a:avLst/>
          </a:prstGeom>
          <a:noFill/>
        </p:spPr>
      </p:pic>
      <p:sp>
        <p:nvSpPr>
          <p:cNvPr id="14" name="Rounded Rectangle 13"/>
          <p:cNvSpPr/>
          <p:nvPr/>
        </p:nvSpPr>
        <p:spPr bwMode="auto">
          <a:xfrm>
            <a:off x="233702" y="5026153"/>
            <a:ext cx="3656648" cy="892489"/>
          </a:xfrm>
          <a:prstGeom prst="roundRect">
            <a:avLst/>
          </a:prstGeom>
          <a:gradFill flip="none" rotWithShape="1">
            <a:gsLst>
              <a:gs pos="0">
                <a:schemeClr val="accent1"/>
              </a:gs>
              <a:gs pos="41000">
                <a:schemeClr val="accent1">
                  <a:lumMod val="40000"/>
                  <a:lumOff val="60000"/>
                </a:schemeClr>
              </a:gs>
              <a:gs pos="96000">
                <a:schemeClr val="accent1">
                  <a:lumMod val="50000"/>
                </a:schemeClr>
              </a:gs>
            </a:gsLst>
            <a:lin ang="5400000" scaled="1"/>
            <a:tileRect/>
          </a:gradFill>
          <a:ln w="9525">
            <a:noFill/>
            <a:miter lim="800000"/>
            <a:headEnd/>
            <a:tailEnd/>
          </a:ln>
        </p:spPr>
        <p:txBody>
          <a:bodyPr anchor="ctr" anchorCtr="0"/>
          <a:lstStyle/>
          <a:p>
            <a:pPr marL="0" lvl="1" algn="ctr"/>
            <a:r>
              <a:rPr lang="en-US" dirty="0" smtClean="0">
                <a:solidFill>
                  <a:schemeClr val="bg1"/>
                </a:solidFill>
              </a:rPr>
              <a:t>Deploy at runtime or in image</a:t>
            </a:r>
          </a:p>
        </p:txBody>
      </p:sp>
      <p:sp>
        <p:nvSpPr>
          <p:cNvPr id="15" name="Rounded Rectangle 14"/>
          <p:cNvSpPr/>
          <p:nvPr/>
        </p:nvSpPr>
        <p:spPr bwMode="auto">
          <a:xfrm>
            <a:off x="4251003" y="5026153"/>
            <a:ext cx="3656648" cy="892489"/>
          </a:xfrm>
          <a:prstGeom prst="roundRect">
            <a:avLst/>
          </a:prstGeom>
          <a:gradFill flip="none" rotWithShape="1">
            <a:gsLst>
              <a:gs pos="0">
                <a:schemeClr val="accent1"/>
              </a:gs>
              <a:gs pos="41000">
                <a:schemeClr val="accent1">
                  <a:lumMod val="40000"/>
                  <a:lumOff val="60000"/>
                </a:schemeClr>
              </a:gs>
              <a:gs pos="96000">
                <a:schemeClr val="accent1">
                  <a:lumMod val="50000"/>
                </a:schemeClr>
              </a:gs>
            </a:gsLst>
            <a:lin ang="5400000" scaled="1"/>
            <a:tileRect/>
          </a:gradFill>
          <a:ln w="9525">
            <a:noFill/>
            <a:miter lim="800000"/>
            <a:headEnd/>
            <a:tailEnd/>
          </a:ln>
        </p:spPr>
        <p:txBody>
          <a:bodyPr anchor="ctr" anchorCtr="0"/>
          <a:lstStyle/>
          <a:p>
            <a:pPr marL="0" lvl="1" algn="ctr"/>
            <a:r>
              <a:rPr lang="en-US" dirty="0" smtClean="0">
                <a:solidFill>
                  <a:schemeClr val="bg1"/>
                </a:solidFill>
              </a:rPr>
              <a:t>Use DSC to add plug-ins</a:t>
            </a:r>
          </a:p>
        </p:txBody>
      </p:sp>
      <p:sp>
        <p:nvSpPr>
          <p:cNvPr id="17" name="TextBox 16"/>
          <p:cNvSpPr txBox="1"/>
          <p:nvPr/>
        </p:nvSpPr>
        <p:spPr>
          <a:xfrm>
            <a:off x="1121044" y="3426012"/>
            <a:ext cx="2690037" cy="858697"/>
          </a:xfrm>
          <a:prstGeom prst="rect">
            <a:avLst/>
          </a:prstGeom>
        </p:spPr>
        <p:txBody>
          <a:bodyPr vert="horz" wrap="square" lIns="0" tIns="0" rIns="0" bIns="0" rtlCol="0">
            <a:spAutoFit/>
          </a:bodyPr>
          <a:lstStyle/>
          <a:p>
            <a:pPr marR="0" fontAlgn="auto">
              <a:lnSpc>
                <a:spcPct val="90000"/>
              </a:lnSpc>
              <a:spcBef>
                <a:spcPct val="20000"/>
              </a:spcBef>
              <a:spcAft>
                <a:spcPts val="0"/>
              </a:spcAft>
              <a:buClrTx/>
              <a:buSzPct val="90000"/>
              <a:tabLst/>
            </a:pPr>
            <a:r>
              <a:rPr lang="en-US" dirty="0">
                <a:gradFill>
                  <a:gsLst>
                    <a:gs pos="0">
                      <a:schemeClr val="tx1"/>
                    </a:gs>
                    <a:gs pos="86000">
                      <a:schemeClr val="tx1"/>
                    </a:gs>
                  </a:gsLst>
                  <a:lin ang="5400000" scaled="0"/>
                </a:gradFill>
              </a:rPr>
              <a:t>Interface with system</a:t>
            </a:r>
          </a:p>
          <a:p>
            <a:pPr marL="460375" marR="0" lvl="1" indent="-460375" fontAlgn="auto">
              <a:lnSpc>
                <a:spcPct val="90000"/>
              </a:lnSpc>
              <a:spcBef>
                <a:spcPct val="20000"/>
              </a:spcBef>
              <a:spcAft>
                <a:spcPts val="0"/>
              </a:spcAft>
              <a:buClrTx/>
              <a:buSzPct val="90000"/>
              <a:buBlip>
                <a:blip r:embed="rId5"/>
              </a:buBlip>
              <a:tabLst/>
            </a:pPr>
            <a:r>
              <a:rPr lang="en-US" dirty="0">
                <a:gradFill>
                  <a:gsLst>
                    <a:gs pos="0">
                      <a:schemeClr val="tx1"/>
                    </a:gs>
                    <a:gs pos="86000">
                      <a:schemeClr val="tx1"/>
                    </a:gs>
                  </a:gsLst>
                  <a:lin ang="5400000" scaled="0"/>
                </a:gradFill>
              </a:rPr>
              <a:t>Device drivers</a:t>
            </a:r>
          </a:p>
          <a:p>
            <a:pPr marL="460375" marR="0" lvl="1" indent="-460375" fontAlgn="auto">
              <a:lnSpc>
                <a:spcPct val="90000"/>
              </a:lnSpc>
              <a:spcBef>
                <a:spcPct val="20000"/>
              </a:spcBef>
              <a:spcAft>
                <a:spcPts val="0"/>
              </a:spcAft>
              <a:buClrTx/>
              <a:buSzPct val="90000"/>
              <a:buBlip>
                <a:blip r:embed="rId5"/>
              </a:buBlip>
              <a:tabLst/>
            </a:pPr>
            <a:r>
              <a:rPr lang="en-US" dirty="0">
                <a:gradFill>
                  <a:gsLst>
                    <a:gs pos="0">
                      <a:schemeClr val="tx1"/>
                    </a:gs>
                    <a:gs pos="86000">
                      <a:schemeClr val="tx1"/>
                    </a:gs>
                  </a:gsLst>
                  <a:lin ang="5400000" scaled="0"/>
                </a:gradFill>
              </a:rPr>
              <a:t>System software</a:t>
            </a:r>
          </a:p>
        </p:txBody>
      </p:sp>
      <p:sp>
        <p:nvSpPr>
          <p:cNvPr id="18" name="TextBox 17"/>
          <p:cNvSpPr txBox="1"/>
          <p:nvPr/>
        </p:nvSpPr>
        <p:spPr>
          <a:xfrm>
            <a:off x="4698004" y="3426012"/>
            <a:ext cx="2792818" cy="1107996"/>
          </a:xfrm>
          <a:prstGeom prst="rect">
            <a:avLst/>
          </a:prstGeom>
        </p:spPr>
        <p:txBody>
          <a:bodyPr vert="horz" wrap="square" lIns="0" tIns="0" rIns="0" bIns="0" rtlCol="0">
            <a:spAutoFit/>
          </a:bodyPr>
          <a:lstStyle/>
          <a:p>
            <a:pPr marR="0" fontAlgn="auto">
              <a:lnSpc>
                <a:spcPct val="90000"/>
              </a:lnSpc>
              <a:spcBef>
                <a:spcPct val="20000"/>
              </a:spcBef>
              <a:spcAft>
                <a:spcPts val="0"/>
              </a:spcAft>
              <a:buClrTx/>
              <a:buSzPct val="90000"/>
              <a:tabLst/>
            </a:pPr>
            <a:r>
              <a:rPr lang="en-US" dirty="0">
                <a:gradFill>
                  <a:gsLst>
                    <a:gs pos="0">
                      <a:schemeClr val="tx1"/>
                    </a:gs>
                    <a:gs pos="86000">
                      <a:schemeClr val="tx1"/>
                    </a:gs>
                  </a:gsLst>
                  <a:lin ang="5400000" scaled="0"/>
                </a:gradFill>
              </a:rPr>
              <a:t>Use non-virtualized extensibility points</a:t>
            </a:r>
          </a:p>
          <a:p>
            <a:pPr marL="460375" marR="0" lvl="1" indent="-460375" fontAlgn="auto">
              <a:lnSpc>
                <a:spcPct val="90000"/>
              </a:lnSpc>
              <a:spcBef>
                <a:spcPct val="20000"/>
              </a:spcBef>
              <a:spcAft>
                <a:spcPts val="0"/>
              </a:spcAft>
              <a:buClrTx/>
              <a:buSzPct val="90000"/>
              <a:buBlip>
                <a:blip r:embed="rId5"/>
              </a:buBlip>
              <a:tabLst/>
            </a:pPr>
            <a:r>
              <a:rPr lang="en-US" dirty="0">
                <a:gradFill>
                  <a:gsLst>
                    <a:gs pos="0">
                      <a:schemeClr val="tx1"/>
                    </a:gs>
                    <a:gs pos="86000">
                      <a:schemeClr val="tx1"/>
                    </a:gs>
                  </a:gsLst>
                  <a:lin ang="5400000" scaled="0"/>
                </a:gradFill>
              </a:rPr>
              <a:t>Shell extensions</a:t>
            </a:r>
          </a:p>
          <a:p>
            <a:pPr marL="460375" marR="0" lvl="1" indent="-460375" fontAlgn="auto">
              <a:lnSpc>
                <a:spcPct val="90000"/>
              </a:lnSpc>
              <a:spcBef>
                <a:spcPct val="20000"/>
              </a:spcBef>
              <a:spcAft>
                <a:spcPts val="0"/>
              </a:spcAft>
              <a:buClrTx/>
              <a:buSzPct val="90000"/>
              <a:buBlip>
                <a:blip r:embed="rId5"/>
              </a:buBlip>
              <a:tabLst/>
            </a:pPr>
            <a:r>
              <a:rPr lang="en-US" dirty="0">
                <a:gradFill>
                  <a:gsLst>
                    <a:gs pos="0">
                      <a:schemeClr val="tx1"/>
                    </a:gs>
                    <a:gs pos="86000">
                      <a:schemeClr val="tx1"/>
                    </a:gs>
                  </a:gsLst>
                  <a:lin ang="5400000" scaled="0"/>
                </a:gradFill>
              </a:rPr>
              <a:t>App or system plug-in</a:t>
            </a:r>
            <a:r>
              <a:rPr lang="en-US" sz="1400" dirty="0" smtClean="0">
                <a:gradFill>
                  <a:gsLst>
                    <a:gs pos="0">
                      <a:schemeClr val="tx1"/>
                    </a:gs>
                    <a:gs pos="86000">
                      <a:schemeClr val="tx1"/>
                    </a:gs>
                  </a:gsLst>
                  <a:lin ang="0" scaled="0"/>
                </a:gradFill>
                <a:latin typeface="+mj-lt"/>
              </a:rPr>
              <a:t>s</a:t>
            </a:r>
            <a:endParaRPr lang="en-US" sz="1400" dirty="0">
              <a:gradFill>
                <a:gsLst>
                  <a:gs pos="0">
                    <a:schemeClr val="tx1"/>
                  </a:gs>
                  <a:gs pos="86000">
                    <a:schemeClr val="tx1"/>
                  </a:gs>
                </a:gsLst>
                <a:lin ang="0" scaled="0"/>
              </a:gradFill>
              <a:latin typeface="+mj-lt"/>
            </a:endParaRPr>
          </a:p>
        </p:txBody>
      </p:sp>
      <p:sp>
        <p:nvSpPr>
          <p:cNvPr id="19" name="TextBox 18"/>
          <p:cNvSpPr txBox="1"/>
          <p:nvPr/>
        </p:nvSpPr>
        <p:spPr>
          <a:xfrm>
            <a:off x="8940076" y="3426011"/>
            <a:ext cx="2690037" cy="803297"/>
          </a:xfrm>
          <a:prstGeom prst="rect">
            <a:avLst/>
          </a:prstGeom>
        </p:spPr>
        <p:txBody>
          <a:bodyPr vert="horz" wrap="square" lIns="0" tIns="0" rIns="0" bIns="0" rtlCol="0">
            <a:spAutoFit/>
          </a:bodyPr>
          <a:lstStyle/>
          <a:p>
            <a:pPr marR="0" fontAlgn="auto">
              <a:lnSpc>
                <a:spcPct val="90000"/>
              </a:lnSpc>
              <a:spcBef>
                <a:spcPct val="20000"/>
              </a:spcBef>
              <a:spcAft>
                <a:spcPts val="0"/>
              </a:spcAft>
              <a:buClrTx/>
              <a:buSzPct val="90000"/>
              <a:tabLst/>
            </a:pPr>
            <a:r>
              <a:rPr lang="en-US" dirty="0">
                <a:gradFill>
                  <a:gsLst>
                    <a:gs pos="0">
                      <a:schemeClr val="tx1"/>
                    </a:gs>
                    <a:gs pos="86000">
                      <a:schemeClr val="tx1"/>
                    </a:gs>
                  </a:gsLst>
                  <a:lin ang="5400000" scaled="0"/>
                </a:gradFill>
              </a:rPr>
              <a:t>Embed state or dependencies</a:t>
            </a:r>
          </a:p>
          <a:p>
            <a:pPr marL="460375" marR="0" lvl="1" indent="-460375" fontAlgn="auto">
              <a:lnSpc>
                <a:spcPct val="90000"/>
              </a:lnSpc>
              <a:spcBef>
                <a:spcPct val="20000"/>
              </a:spcBef>
              <a:spcAft>
                <a:spcPts val="0"/>
              </a:spcAft>
              <a:buClrTx/>
              <a:buSzPct val="90000"/>
              <a:buBlip>
                <a:blip r:embed="rId5"/>
              </a:buBlip>
              <a:tabLst/>
            </a:pPr>
            <a:r>
              <a:rPr lang="en-US" dirty="0">
                <a:gradFill>
                  <a:gsLst>
                    <a:gs pos="0">
                      <a:schemeClr val="tx1"/>
                    </a:gs>
                    <a:gs pos="86000">
                      <a:schemeClr val="tx1"/>
                    </a:gs>
                  </a:gsLst>
                  <a:lin ang="5400000" scaled="0"/>
                </a:gradFill>
              </a:rPr>
              <a:t>Custom configuration</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4003" y="2035504"/>
            <a:ext cx="890648" cy="734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7921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5" name="Title 4"/>
          <p:cNvSpPr>
            <a:spLocks noGrp="1"/>
          </p:cNvSpPr>
          <p:nvPr>
            <p:ph type="ctrTitle"/>
          </p:nvPr>
        </p:nvSpPr>
        <p:spPr/>
        <p:txBody>
          <a:bodyPr/>
          <a:lstStyle/>
          <a:p>
            <a:r>
              <a:rPr lang="en-US" smtClean="0"/>
              <a:t>Leveraging Sequencer Diagnostics</a:t>
            </a:r>
            <a:endParaRPr lang="en-US" dirty="0"/>
          </a:p>
        </p:txBody>
      </p:sp>
      <p:sp>
        <p:nvSpPr>
          <p:cNvPr id="6" name="Subtitle 5"/>
          <p:cNvSpPr>
            <a:spLocks noGrp="1"/>
          </p:cNvSpPr>
          <p:nvPr>
            <p:ph type="subTitle" idx="1"/>
          </p:nvPr>
        </p:nvSpPr>
        <p:spPr/>
        <p:txBody>
          <a:bodyPr/>
          <a:lstStyle/>
          <a:p>
            <a:r>
              <a:rPr lang="en-US" smtClean="0"/>
              <a:t>Sequencing Network Monitor</a:t>
            </a:r>
            <a:endParaRPr lang="en-US" dirty="0"/>
          </a:p>
        </p:txBody>
      </p:sp>
    </p:spTree>
    <p:extLst>
      <p:ext uri="{BB962C8B-B14F-4D97-AF65-F5344CB8AC3E}">
        <p14:creationId xmlns:p14="http://schemas.microsoft.com/office/powerpoint/2010/main" val="205480452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4676" y="974993"/>
            <a:ext cx="7679473" cy="5654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59913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MMS_2011_16x9</Template>
  <TotalTime>6116</TotalTime>
  <Words>3130</Words>
  <Application>Microsoft Office PowerPoint</Application>
  <PresentationFormat>Custom</PresentationFormat>
  <Paragraphs>349</Paragraphs>
  <Slides>34</Slides>
  <Notes>33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Segoe UI</vt:lpstr>
      <vt:lpstr>Calibri</vt:lpstr>
      <vt:lpstr>Consolas</vt:lpstr>
      <vt:lpstr>Segoe</vt:lpstr>
      <vt:lpstr>Segoe Light</vt:lpstr>
      <vt:lpstr>Wingdings</vt:lpstr>
      <vt:lpstr>Segoe Condensed</vt:lpstr>
      <vt:lpstr>TENA11_BreakoutSession_Template_16x9_Final_05132011</vt:lpstr>
      <vt:lpstr>White with Consolas font for code slides</vt:lpstr>
      <vt:lpstr>How to create App-V Packages  More Efficiently with the New  App-V 4.6 SP1 Sequencer</vt:lpstr>
      <vt:lpstr>Session Objectives and Takeaways</vt:lpstr>
      <vt:lpstr>Session Overview</vt:lpstr>
      <vt:lpstr>Application Virtualization Value proposition</vt:lpstr>
      <vt:lpstr>Leveraging Sequencer Diagnostics</vt:lpstr>
      <vt:lpstr>Sequencing Guidelines Good candidates for virtualization</vt:lpstr>
      <vt:lpstr>Sequencing Guidelines Candidates needing assistance to virtualize</vt:lpstr>
      <vt:lpstr>Leveraging Sequencer Diagnostics</vt:lpstr>
      <vt:lpstr>PowerPoint Presentation</vt:lpstr>
      <vt:lpstr>PowerPoint Presentation</vt:lpstr>
      <vt:lpstr>Detecting Sequencing Issues</vt:lpstr>
      <vt:lpstr>Linking Packages with Dynamic Suite Composition</vt:lpstr>
      <vt:lpstr>Dynamic Suite Composition Increased flexibility managing applications</vt:lpstr>
      <vt:lpstr>Linking Packages with Dynamic Suite Composition</vt:lpstr>
      <vt:lpstr>Dynamic Suite Composition Workflow for plug-ins</vt:lpstr>
      <vt:lpstr>Dynamic Suite Composition Workflow for middleware and frameworks</vt:lpstr>
      <vt:lpstr>Dynamic Suite Composition Primary and secondary packages</vt:lpstr>
      <vt:lpstr>Package Accelerators</vt:lpstr>
      <vt:lpstr>Package Accelerators</vt:lpstr>
      <vt:lpstr>Applying a Package Accelerator</vt:lpstr>
      <vt:lpstr>Application Files Specifying where the Sequencer will find application files</vt:lpstr>
      <vt:lpstr>Using Package Accelerators The key activities of producing a package</vt:lpstr>
      <vt:lpstr>Automation</vt:lpstr>
      <vt:lpstr>Project Templates</vt:lpstr>
      <vt:lpstr>Optimizing Packages via the CLI</vt:lpstr>
      <vt:lpstr>Session Recap</vt:lpstr>
      <vt:lpstr>Where Can I Get the App-V 4.6 SP1 Sequencer?</vt:lpstr>
      <vt:lpstr>Related Content</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VIR305: How to Create App-V Packages More Efficiently with the New App-V 4.6 SP1 Sequencer</dc:title>
  <dc:subject>Microsoft Management Summit 2011</dc:subject>
  <dc:creator>Alvin Chardon</dc:creator>
  <cp:keywords>TechEd</cp:keywords>
  <dc:description>Template: Mitchell Derrey, Silver Fox Productions
Formatting: John Lee, Silver Fox Productions
Event Date: March 21 - 25, 2011
Event Location: Las Vegas, NV
Audience Type: External</dc:description>
  <cp:lastModifiedBy>Shows</cp:lastModifiedBy>
  <cp:revision>79</cp:revision>
  <cp:lastPrinted>2010-05-11T05:02:34Z</cp:lastPrinted>
  <dcterms:created xsi:type="dcterms:W3CDTF">2011-03-14T02:33:17Z</dcterms:created>
  <dcterms:modified xsi:type="dcterms:W3CDTF">2011-05-18T19:44:49Z</dcterms:modified>
</cp:coreProperties>
</file>